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29"/>
  </p:notesMasterIdLst>
  <p:sldIdLst>
    <p:sldId id="580" r:id="rId2"/>
    <p:sldId id="370" r:id="rId3"/>
    <p:sldId id="452" r:id="rId4"/>
    <p:sldId id="453" r:id="rId5"/>
    <p:sldId id="557" r:id="rId6"/>
    <p:sldId id="454" r:id="rId7"/>
    <p:sldId id="260" r:id="rId8"/>
    <p:sldId id="547" r:id="rId9"/>
    <p:sldId id="558" r:id="rId10"/>
    <p:sldId id="374" r:id="rId11"/>
    <p:sldId id="275" r:id="rId12"/>
    <p:sldId id="456" r:id="rId13"/>
    <p:sldId id="265" r:id="rId14"/>
    <p:sldId id="266" r:id="rId15"/>
    <p:sldId id="457" r:id="rId16"/>
    <p:sldId id="458" r:id="rId17"/>
    <p:sldId id="559" r:id="rId18"/>
    <p:sldId id="459" r:id="rId19"/>
    <p:sldId id="460" r:id="rId20"/>
    <p:sldId id="470" r:id="rId21"/>
    <p:sldId id="469" r:id="rId22"/>
    <p:sldId id="560" r:id="rId23"/>
    <p:sldId id="561" r:id="rId24"/>
    <p:sldId id="562" r:id="rId25"/>
    <p:sldId id="563" r:id="rId26"/>
    <p:sldId id="462" r:id="rId27"/>
    <p:sldId id="463" r:id="rId28"/>
    <p:sldId id="464" r:id="rId29"/>
    <p:sldId id="564" r:id="rId30"/>
    <p:sldId id="465" r:id="rId31"/>
    <p:sldId id="474" r:id="rId32"/>
    <p:sldId id="548" r:id="rId33"/>
    <p:sldId id="475" r:id="rId34"/>
    <p:sldId id="565" r:id="rId35"/>
    <p:sldId id="466" r:id="rId36"/>
    <p:sldId id="471" r:id="rId37"/>
    <p:sldId id="468" r:id="rId38"/>
    <p:sldId id="476" r:id="rId39"/>
    <p:sldId id="566" r:id="rId40"/>
    <p:sldId id="477" r:id="rId41"/>
    <p:sldId id="567" r:id="rId42"/>
    <p:sldId id="343" r:id="rId43"/>
    <p:sldId id="478" r:id="rId44"/>
    <p:sldId id="479" r:id="rId45"/>
    <p:sldId id="549" r:id="rId46"/>
    <p:sldId id="550" r:id="rId47"/>
    <p:sldId id="480" r:id="rId48"/>
    <p:sldId id="481" r:id="rId49"/>
    <p:sldId id="482" r:id="rId50"/>
    <p:sldId id="578" r:id="rId51"/>
    <p:sldId id="568" r:id="rId52"/>
    <p:sldId id="484" r:id="rId53"/>
    <p:sldId id="485" r:id="rId54"/>
    <p:sldId id="551" r:id="rId55"/>
    <p:sldId id="552" r:id="rId56"/>
    <p:sldId id="584" r:id="rId57"/>
    <p:sldId id="585" r:id="rId58"/>
    <p:sldId id="508" r:id="rId59"/>
    <p:sldId id="509" r:id="rId60"/>
    <p:sldId id="486" r:id="rId61"/>
    <p:sldId id="487" r:id="rId62"/>
    <p:sldId id="488" r:id="rId63"/>
    <p:sldId id="489" r:id="rId64"/>
    <p:sldId id="490" r:id="rId65"/>
    <p:sldId id="511" r:id="rId66"/>
    <p:sldId id="512" r:id="rId67"/>
    <p:sldId id="553" r:id="rId68"/>
    <p:sldId id="582" r:id="rId69"/>
    <p:sldId id="555" r:id="rId70"/>
    <p:sldId id="556" r:id="rId71"/>
    <p:sldId id="583" r:id="rId72"/>
    <p:sldId id="554" r:id="rId73"/>
    <p:sldId id="491" r:id="rId74"/>
    <p:sldId id="492" r:id="rId75"/>
    <p:sldId id="494" r:id="rId76"/>
    <p:sldId id="493" r:id="rId77"/>
    <p:sldId id="496" r:id="rId78"/>
    <p:sldId id="497" r:id="rId79"/>
    <p:sldId id="498" r:id="rId80"/>
    <p:sldId id="499" r:id="rId81"/>
    <p:sldId id="500" r:id="rId82"/>
    <p:sldId id="569" r:id="rId83"/>
    <p:sldId id="501" r:id="rId84"/>
    <p:sldId id="502" r:id="rId85"/>
    <p:sldId id="570" r:id="rId86"/>
    <p:sldId id="503" r:id="rId87"/>
    <p:sldId id="504" r:id="rId88"/>
    <p:sldId id="505" r:id="rId89"/>
    <p:sldId id="506" r:id="rId90"/>
    <p:sldId id="515" r:id="rId91"/>
    <p:sldId id="516" r:id="rId92"/>
    <p:sldId id="517" r:id="rId93"/>
    <p:sldId id="518" r:id="rId94"/>
    <p:sldId id="450" r:id="rId95"/>
    <p:sldId id="571" r:id="rId96"/>
    <p:sldId id="519" r:id="rId97"/>
    <p:sldId id="544" r:id="rId98"/>
    <p:sldId id="520" r:id="rId99"/>
    <p:sldId id="572" r:id="rId100"/>
    <p:sldId id="521" r:id="rId101"/>
    <p:sldId id="573" r:id="rId102"/>
    <p:sldId id="522" r:id="rId103"/>
    <p:sldId id="523" r:id="rId104"/>
    <p:sldId id="542" r:id="rId105"/>
    <p:sldId id="574" r:id="rId106"/>
    <p:sldId id="543" r:id="rId107"/>
    <p:sldId id="524" r:id="rId108"/>
    <p:sldId id="575" r:id="rId109"/>
    <p:sldId id="525" r:id="rId110"/>
    <p:sldId id="526" r:id="rId111"/>
    <p:sldId id="527" r:id="rId112"/>
    <p:sldId id="528" r:id="rId113"/>
    <p:sldId id="529" r:id="rId114"/>
    <p:sldId id="530" r:id="rId115"/>
    <p:sldId id="531" r:id="rId116"/>
    <p:sldId id="532" r:id="rId117"/>
    <p:sldId id="533" r:id="rId118"/>
    <p:sldId id="534" r:id="rId119"/>
    <p:sldId id="576" r:id="rId120"/>
    <p:sldId id="535" r:id="rId121"/>
    <p:sldId id="536" r:id="rId122"/>
    <p:sldId id="537" r:id="rId123"/>
    <p:sldId id="538" r:id="rId124"/>
    <p:sldId id="539" r:id="rId125"/>
    <p:sldId id="577" r:id="rId126"/>
    <p:sldId id="579" r:id="rId127"/>
    <p:sldId id="581" r:id="rId1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pos="3792" userDrawn="1">
          <p15:clr>
            <a:srgbClr val="A4A3A4"/>
          </p15:clr>
        </p15:guide>
        <p15:guide id="3" orient="horz" pos="3600" userDrawn="1">
          <p15:clr>
            <a:srgbClr val="A4A3A4"/>
          </p15:clr>
        </p15:guide>
        <p15:guide id="4" pos="55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elyn Ivy CPA MBA CVA" initials="EICMC" lastIdx="9" clrIdx="0">
    <p:extLst/>
  </p:cmAuthor>
  <p:cmAuthor id="2" name="Christina S" initials="CS" lastIdx="15" clrIdx="1">
    <p:extLst/>
  </p:cmAuthor>
  <p:cmAuthor id="3" name="ALAN RUPPELT" initials="AR" lastIdx="19" clrIdx="2">
    <p:extLst/>
  </p:cmAuthor>
  <p:cmAuthor id="4" name="Colton Gigot" initials="CG" lastIdx="3" clrIdx="3"/>
  <p:cmAuthor id="5" name="ESTeam" initials="E" lastIdx="5"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FAB0"/>
    <a:srgbClr val="000000"/>
    <a:srgbClr val="17375E"/>
    <a:srgbClr val="0072A2"/>
    <a:srgbClr val="C00000"/>
    <a:srgbClr val="FF7C80"/>
    <a:srgbClr val="0099CC"/>
    <a:srgbClr val="33CCCC"/>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41" autoAdjust="0"/>
    <p:restoredTop sz="84438" autoAdjust="0"/>
  </p:normalViewPr>
  <p:slideViewPr>
    <p:cSldViewPr showGuides="1">
      <p:cViewPr varScale="1">
        <p:scale>
          <a:sx n="96" d="100"/>
          <a:sy n="96" d="100"/>
        </p:scale>
        <p:origin x="954" y="96"/>
      </p:cViewPr>
      <p:guideLst>
        <p:guide orient="horz" pos="3696"/>
        <p:guide pos="3792"/>
        <p:guide orient="horz" pos="3600"/>
        <p:guide pos="5520"/>
      </p:guideLst>
    </p:cSldViewPr>
  </p:slideViewPr>
  <p:outlineViewPr>
    <p:cViewPr>
      <p:scale>
        <a:sx n="33" d="100"/>
        <a:sy n="33" d="100"/>
      </p:scale>
      <p:origin x="0" y="-80730"/>
    </p:cViewPr>
  </p:outlineViewPr>
  <p:notesTextViewPr>
    <p:cViewPr>
      <p:scale>
        <a:sx n="125" d="100"/>
        <a:sy n="125" d="100"/>
      </p:scale>
      <p:origin x="0" y="0"/>
    </p:cViewPr>
  </p:notesTextViewPr>
  <p:sorterViewPr>
    <p:cViewPr varScale="1">
      <p:scale>
        <a:sx n="1" d="1"/>
        <a:sy n="1" d="1"/>
      </p:scale>
      <p:origin x="0" y="0"/>
    </p:cViewPr>
  </p:sorterViewPr>
  <p:notesViewPr>
    <p:cSldViewPr snapToGrid="0" snapToObjects="1">
      <p:cViewPr>
        <p:scale>
          <a:sx n="245" d="100"/>
          <a:sy n="245" d="100"/>
        </p:scale>
        <p:origin x="-80" y="63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commentAuthors" Target="commentAuthors.xml"/><Relationship Id="rId13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BB299-0800-4113-998F-FF30EBBAE6EA}" type="datetimeFigureOut">
              <a:rPr lang="en-US" smtClean="0"/>
              <a:pPr/>
              <a:t>7/12/2017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441FFD-8C28-4B18-BA93-C1BAB6AC0271}" type="slidenum">
              <a:rPr lang="en-US" smtClean="0"/>
              <a:pPr/>
              <a:t>‹#›</a:t>
            </a:fld>
            <a:endParaRPr lang="en-US" dirty="0"/>
          </a:p>
        </p:txBody>
      </p:sp>
    </p:spTree>
    <p:extLst>
      <p:ext uri="{BB962C8B-B14F-4D97-AF65-F5344CB8AC3E}">
        <p14:creationId xmlns:p14="http://schemas.microsoft.com/office/powerpoint/2010/main" val="202751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two chapters continue our study of assets by investigating the measurement and reporting issues involving inventories and the related expense—cost of goods sold. </a:t>
            </a:r>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812666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accounting systems are used to record transactions involving inventory: the </a:t>
            </a:r>
            <a:r>
              <a:rPr lang="en-US" sz="1200" b="1" i="0" u="none" strike="noStrike" kern="1200" baseline="0" dirty="0">
                <a:solidFill>
                  <a:schemeClr val="tx1"/>
                </a:solidFill>
                <a:latin typeface="+mn-lt"/>
                <a:ea typeface="+mn-ea"/>
                <a:cs typeface="+mn-cs"/>
              </a:rPr>
              <a:t>perpetual inventory system </a:t>
            </a:r>
            <a:r>
              <a:rPr lang="en-US" sz="1200" b="0" i="0" u="none" strike="noStrike" kern="1200" baseline="0" dirty="0">
                <a:solidFill>
                  <a:schemeClr val="tx1"/>
                </a:solidFill>
                <a:latin typeface="+mn-lt"/>
                <a:ea typeface="+mn-ea"/>
                <a:cs typeface="+mn-cs"/>
              </a:rPr>
              <a:t>and the </a:t>
            </a:r>
            <a:r>
              <a:rPr lang="en-US" sz="1200" b="1" i="0" u="none" strike="noStrike" kern="1200" baseline="0" dirty="0">
                <a:solidFill>
                  <a:schemeClr val="tx1"/>
                </a:solidFill>
                <a:latin typeface="+mn-lt"/>
                <a:ea typeface="+mn-ea"/>
                <a:cs typeface="+mn-cs"/>
              </a:rPr>
              <a:t>periodic inventory system</a:t>
            </a:r>
            <a:r>
              <a:rPr lang="en-US" sz="1200" b="0" i="0" u="none" strike="noStrike" kern="1200" baseline="0" dirty="0">
                <a:solidFill>
                  <a:schemeClr val="tx1"/>
                </a:solidFill>
                <a:latin typeface="+mn-lt"/>
                <a:ea typeface="+mn-ea"/>
                <a:cs typeface="+mn-cs"/>
              </a:rPr>
              <a:t>. The perpetual system was introduced in Chapter 2. The system is aptly termed perpetual because the account </a:t>
            </a:r>
            <a:r>
              <a:rPr lang="en-US" sz="1200" b="0" i="1" u="none" strike="noStrike" kern="1200" baseline="0" dirty="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is continually adjusted for each change in inventory, whether it’s caused by a purchase, a sale, or a return of merchandise by the company to its supplier (a </a:t>
            </a:r>
            <a:r>
              <a:rPr lang="en-US" sz="1200" b="0" i="1" u="none" strike="noStrike" kern="1200" baseline="0" dirty="0">
                <a:solidFill>
                  <a:schemeClr val="tx1"/>
                </a:solidFill>
                <a:latin typeface="+mn-lt"/>
                <a:ea typeface="+mn-ea"/>
                <a:cs typeface="+mn-cs"/>
              </a:rPr>
              <a:t>purchase return </a:t>
            </a:r>
            <a:r>
              <a:rPr lang="en-US" sz="1200" b="0" i="0" u="none" strike="noStrike" kern="1200" baseline="0" dirty="0">
                <a:solidFill>
                  <a:schemeClr val="tx1"/>
                </a:solidFill>
                <a:latin typeface="+mn-lt"/>
                <a:ea typeface="+mn-ea"/>
                <a:cs typeface="+mn-cs"/>
              </a:rPr>
              <a:t>for the buyer, a </a:t>
            </a:r>
            <a:r>
              <a:rPr lang="en-US" sz="1200" b="0" i="1" u="none" strike="noStrike" kern="1200" baseline="0" dirty="0">
                <a:solidFill>
                  <a:schemeClr val="tx1"/>
                </a:solidFill>
                <a:latin typeface="+mn-lt"/>
                <a:ea typeface="+mn-ea"/>
                <a:cs typeface="+mn-cs"/>
              </a:rPr>
              <a:t>sales return </a:t>
            </a:r>
            <a:r>
              <a:rPr lang="en-US" sz="1200" b="0" i="0" u="none" strike="noStrike" kern="1200" baseline="0" dirty="0">
                <a:solidFill>
                  <a:schemeClr val="tx1"/>
                </a:solidFill>
                <a:latin typeface="+mn-lt"/>
                <a:ea typeface="+mn-ea"/>
                <a:cs typeface="+mn-cs"/>
              </a:rPr>
              <a:t>for the seller). The cost of goods sold account, along with the inventory account, is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adjusted each time goods are sold or are returned by a customer.</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important feature of a perpetual system is that it is designed to track inventory quantities from their acquisition to their sale. If the system is accurate, it allows management to determine how many goods are on hand on any date without having to take a physical count. However, physical counts of inventory usually are made anyway, either at the end of the fiscal year or on a sample basis throughout the year, to verify that the perpetual system is correctly tracking quantities. Differences between the quantity of inventory determined by the physical count and the quantity of inventory according to the perpetual system could be caused by system errors, theft, breakage, or spoilage. In addition to keeping up with inventory purchases, a perpetual system also directly determines how many items are sold during a period.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a company uses a perpetual inventory system to record inventory and cost of goods sold transactions, merchandise cost data also is included in the system. That way, when merchandise is purchased/sold, the system records not only the addition/reduction in inventory quantity but also the addition/reduction in the cost of the inventory. </a:t>
            </a:r>
            <a:endParaRPr lang="en-US" b="0" i="0" dirty="0"/>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a:t>
            </a:fld>
            <a:endParaRPr lang="en-US" dirty="0"/>
          </a:p>
        </p:txBody>
      </p:sp>
    </p:spTree>
    <p:extLst>
      <p:ext uri="{BB962C8B-B14F-4D97-AF65-F5344CB8AC3E}">
        <p14:creationId xmlns:p14="http://schemas.microsoft.com/office/powerpoint/2010/main" val="2120846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a:t>
            </a:fld>
            <a:endParaRPr lang="en-US" dirty="0"/>
          </a:p>
        </p:txBody>
      </p:sp>
    </p:spTree>
    <p:extLst>
      <p:ext uri="{BB962C8B-B14F-4D97-AF65-F5344CB8AC3E}">
        <p14:creationId xmlns:p14="http://schemas.microsoft.com/office/powerpoint/2010/main" val="1418305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8–3</a:t>
            </a:r>
            <a:endParaRPr lang="en-US" i="0" dirty="0"/>
          </a:p>
          <a:p>
            <a:endParaRPr lang="en-US" i="0" baseline="0" dirty="0"/>
          </a:p>
          <a:p>
            <a:r>
              <a:rPr lang="en-US" i="0" baseline="0" dirty="0"/>
              <a:t>First, we record the </a:t>
            </a:r>
            <a:r>
              <a:rPr lang="en-US" sz="1200" b="0" i="0" u="none" strike="noStrike" kern="1200" baseline="0" dirty="0">
                <a:solidFill>
                  <a:schemeClr val="tx1"/>
                </a:solidFill>
                <a:latin typeface="+mn-lt"/>
                <a:ea typeface="+mn-ea"/>
                <a:cs typeface="+mn-cs"/>
              </a:rPr>
              <a:t>purchase of merchandise inventory for 2018 with a debit to the inventory account for $600,000 and credit to accounts payable for the same amount because the purchase is made on account.</a:t>
            </a:r>
          </a:p>
          <a:p>
            <a:endParaRPr lang="en-US" dirty="0"/>
          </a:p>
          <a:p>
            <a:r>
              <a:rPr lang="en-US" dirty="0"/>
              <a:t>Next, we</a:t>
            </a:r>
            <a:r>
              <a:rPr lang="en-US" baseline="0" dirty="0"/>
              <a:t> </a:t>
            </a:r>
            <a:r>
              <a:rPr lang="en-US" dirty="0"/>
              <a:t>record sales for 2018. </a:t>
            </a:r>
            <a:r>
              <a:rPr lang="en-US" baseline="0" dirty="0"/>
              <a:t>The sales were made on account, so we debit accounts receivable for $820,000 and credit sales revenue for the same amount.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Finally, we</a:t>
            </a:r>
            <a:r>
              <a:rPr lang="en-US" baseline="0" dirty="0"/>
              <a:t> </a:t>
            </a:r>
            <a:r>
              <a:rPr lang="en-US" dirty="0"/>
              <a:t>record the cost of</a:t>
            </a:r>
            <a:r>
              <a:rPr lang="en-US" baseline="0" dirty="0"/>
              <a:t> sales sold with a </a:t>
            </a:r>
            <a:r>
              <a:rPr lang="en-US" dirty="0"/>
              <a:t>debit to cost of goods sold for $540,000 and a credit to inventory</a:t>
            </a:r>
            <a:r>
              <a:rPr lang="en-US" baseline="0" dirty="0"/>
              <a:t> for the same amount.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a:t>
            </a:fld>
            <a:endParaRPr lang="en-US" dirty="0"/>
          </a:p>
        </p:txBody>
      </p:sp>
    </p:spTree>
    <p:extLst>
      <p:ext uri="{BB962C8B-B14F-4D97-AF65-F5344CB8AC3E}">
        <p14:creationId xmlns:p14="http://schemas.microsoft.com/office/powerpoint/2010/main" val="3869092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A </a:t>
            </a:r>
            <a:r>
              <a:rPr lang="en-US" b="1" i="0" dirty="0"/>
              <a:t>periodic inventory system </a:t>
            </a:r>
            <a:r>
              <a:rPr lang="en-US" b="0" i="0" dirty="0"/>
              <a:t>is not designed to track either the quantity or cost of merchandise. The merchandise inventory account balance is not adjusted as purchases and sales are made but only periodically at the end of a reporting period. A physical count of the period’s ending inventory is made and costs are assigned to the</a:t>
            </a:r>
            <a:r>
              <a:rPr lang="en-US" b="0" i="0" baseline="0" dirty="0"/>
              <a:t> </a:t>
            </a:r>
            <a:r>
              <a:rPr lang="en-US" b="0" i="0" dirty="0"/>
              <a:t>quantities determined. Merchandise </a:t>
            </a:r>
            <a:r>
              <a:rPr lang="en-US" sz="1200" kern="1200" baseline="0" dirty="0">
                <a:solidFill>
                  <a:schemeClr val="tx1"/>
                </a:solidFill>
                <a:latin typeface="+mn-lt"/>
                <a:ea typeface="+mn-ea"/>
                <a:cs typeface="+mn-cs"/>
              </a:rPr>
              <a:t>purchases, purchase returns, purchase discounts, and freight-in (purchases plus freight-in less returns and discounts equals net purchases) are recorded in temporary accounts and the period’s cost of goods sold is determined at the end of the period by combining the temporary accounts with the inventory account:</a:t>
            </a:r>
            <a:br>
              <a:rPr lang="en-US" sz="1200" kern="1200" baseline="0" dirty="0">
                <a:solidFill>
                  <a:schemeClr val="tx1"/>
                </a:solidFill>
                <a:latin typeface="+mn-lt"/>
                <a:ea typeface="+mn-ea"/>
                <a:cs typeface="+mn-cs"/>
              </a:rPr>
            </a:b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Cost of goods sold = Beginning inventory + Net purchases − Ending inventory</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13</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8–4 looks at the periodic system using the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Wholesale Beverage Company example.</a:t>
            </a:r>
            <a:endParaRPr lang="en-US"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14</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8–4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First, we record purchases made during the year by debiting purchases for $600,000 and crediting accounts payable for the same amount, as the purchases were made on account.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Next, an</a:t>
            </a:r>
            <a:r>
              <a:rPr lang="en-US" baseline="0" dirty="0"/>
              <a:t> entry is made t</a:t>
            </a:r>
            <a:r>
              <a:rPr lang="en-US" dirty="0"/>
              <a:t>o record sales on account. No entry is recorded for the cost of inventory sold.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15</a:t>
            </a:fld>
            <a:endParaRPr lang="en-US" dirty="0"/>
          </a:p>
        </p:txBody>
      </p:sp>
    </p:spTree>
    <p:extLst>
      <p:ext uri="{BB962C8B-B14F-4D97-AF65-F5344CB8AC3E}">
        <p14:creationId xmlns:p14="http://schemas.microsoft.com/office/powerpoint/2010/main" val="3893178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cost of goods sold isn’t determined automatically and continually by the periodic system, it must be determined indirectly after a physical inventory 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8–4 shows how cost of goods sold for 2018 is determined.</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16</a:t>
            </a:fld>
            <a:endParaRPr lang="en-US" dirty="0"/>
          </a:p>
        </p:txBody>
      </p:sp>
    </p:spTree>
    <p:extLst>
      <p:ext uri="{BB962C8B-B14F-4D97-AF65-F5344CB8AC3E}">
        <p14:creationId xmlns:p14="http://schemas.microsoft.com/office/powerpoint/2010/main" val="1772670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cost of goods sold isn’t determined automatically and continually by the periodic system, it must be determined indirectly after a physical inventory 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8–4 shows how cost of goods sold for 2018 is determined.</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17</a:t>
            </a:fld>
            <a:endParaRPr lang="en-US" dirty="0"/>
          </a:p>
        </p:txBody>
      </p:sp>
    </p:spTree>
    <p:extLst>
      <p:ext uri="{BB962C8B-B14F-4D97-AF65-F5344CB8AC3E}">
        <p14:creationId xmlns:p14="http://schemas.microsoft.com/office/powerpoint/2010/main" val="177267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8–4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baseline="0" dirty="0">
                <a:solidFill>
                  <a:schemeClr val="tx1"/>
                </a:solidFill>
                <a:latin typeface="+mn-lt"/>
                <a:ea typeface="+mn-ea"/>
                <a:cs typeface="+mn-cs"/>
              </a:rPr>
              <a:t>This journal entry combines the components of cost of goods sold into a single expense account and updates the balance in the inventory account. It adjusts the inventory account to the correct period-end amount, closes the temporary purchases account, and records the residual as cost of goods sold.</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18</a:t>
            </a:fld>
            <a:endParaRPr lang="en-US" dirty="0"/>
          </a:p>
        </p:txBody>
      </p:sp>
    </p:spTree>
    <p:extLst>
      <p:ext uri="{BB962C8B-B14F-4D97-AF65-F5344CB8AC3E}">
        <p14:creationId xmlns:p14="http://schemas.microsoft.com/office/powerpoint/2010/main" val="3333130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Beginning inventory plus net purchases during the period is the </a:t>
            </a:r>
            <a:r>
              <a:rPr lang="en-US" sz="1200" b="0" i="1" u="none" strike="noStrike" kern="1200" baseline="0" dirty="0">
                <a:solidFill>
                  <a:schemeClr val="tx1"/>
                </a:solidFill>
                <a:latin typeface="+mn-lt"/>
                <a:ea typeface="+mn-ea"/>
                <a:cs typeface="+mn-cs"/>
              </a:rPr>
              <a:t>cost of goods available for sale</a:t>
            </a:r>
            <a:r>
              <a:rPr lang="en-US" sz="1200" b="0" i="0" u="none" strike="noStrike" kern="1200" baseline="0" dirty="0">
                <a:solidFill>
                  <a:schemeClr val="tx1"/>
                </a:solidFill>
                <a:latin typeface="+mn-lt"/>
                <a:ea typeface="+mn-ea"/>
                <a:cs typeface="+mn-cs"/>
              </a:rPr>
              <a:t>. The main difference between a perpetual and a periodic system is that the periodic system allocates cost of goods available for sale between ending inventory and cost of goods sold (periodically) </a:t>
            </a:r>
            <a:r>
              <a:rPr lang="en-US" sz="1200" b="0" i="1" u="none" strike="noStrike" kern="1200" baseline="0" dirty="0">
                <a:solidFill>
                  <a:schemeClr val="tx1"/>
                </a:solidFill>
                <a:latin typeface="+mn-lt"/>
                <a:ea typeface="+mn-ea"/>
                <a:cs typeface="+mn-cs"/>
              </a:rPr>
              <a:t>at the end of the period</a:t>
            </a:r>
            <a:r>
              <a:rPr lang="en-US" sz="1200" b="0" i="0" u="none" strike="noStrike" kern="1200" baseline="0" dirty="0">
                <a:solidFill>
                  <a:schemeClr val="tx1"/>
                </a:solidFill>
                <a:latin typeface="+mn-lt"/>
                <a:ea typeface="+mn-ea"/>
                <a:cs typeface="+mn-cs"/>
              </a:rPr>
              <a:t>. In contrast, the perpetual system performs this allocation by decreasing inventory and increasing cost of goods sold (perpetually) </a:t>
            </a:r>
            <a:r>
              <a:rPr lang="en-US" sz="1200" b="0" i="1" u="none" strike="noStrike" kern="1200" baseline="0" dirty="0">
                <a:solidFill>
                  <a:schemeClr val="tx1"/>
                </a:solidFill>
                <a:latin typeface="+mn-lt"/>
                <a:ea typeface="+mn-ea"/>
                <a:cs typeface="+mn-cs"/>
              </a:rPr>
              <a:t>each time goods are sold</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impact on the financial statements of choosing one system over the other generally is not significant. The choice between the two approaches usually is motivated by management control considerations as well as the comparative costs of implementation. Perpetual systems can provide more information about the dollar amounts of inventory levels on a continuous basis. They also facilitate the preparation of interim financial statements by providing fairly accurate information without the necessity of a physical count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a perpetual system may be more expensive to implement than a periodic system. This is particularly true for inventories consisting of large numbers of low-cost items. Perpetual systems are more workable with inventories of high-cost items such as construction equipment or automobiles. However, with the help of computers and electronic sales devices such as cash register systems with barcode scanners, the perpetual inventory system is now available to many small businesses that previously could not afford them and is economically feasible for a broader range of inventory items than before.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periodic system is less costly to implement during the period but requires a physical count before ending inventory and cost of goods sold can be determined. This makes the preparation of interim financial statements more costly unless an inventory estimation technique is used. And, perhaps most importantly, the inventory monitoring features provided by a perpetual system are not available. However, it is important to remember that a perpetual system involves the tracking of both inventory quantities and costs. Many companies that determine costs only periodically employ systems to constantly monitor inventory quantities.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19</a:t>
            </a:fld>
            <a:endParaRPr lang="en-US" dirty="0"/>
          </a:p>
        </p:txBody>
      </p:sp>
    </p:spTree>
    <p:extLst>
      <p:ext uri="{BB962C8B-B14F-4D97-AF65-F5344CB8AC3E}">
        <p14:creationId xmlns:p14="http://schemas.microsoft.com/office/powerpoint/2010/main" val="2889659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kern="1200" baseline="0" dirty="0">
                <a:solidFill>
                  <a:schemeClr val="tx1"/>
                </a:solidFill>
                <a:latin typeface="+mn-lt"/>
                <a:ea typeface="+mn-ea"/>
                <a:cs typeface="+mn-cs"/>
              </a:rPr>
              <a:t>Inventory </a:t>
            </a:r>
            <a:r>
              <a:rPr lang="en-US" sz="1200" kern="1200" baseline="0" dirty="0">
                <a:solidFill>
                  <a:schemeClr val="tx1"/>
                </a:solidFill>
                <a:latin typeface="+mn-lt"/>
                <a:ea typeface="+mn-ea"/>
                <a:cs typeface="+mn-cs"/>
              </a:rPr>
              <a:t>refers to the assets a company (1) intends to sell in the normal course of business, (2) has in production for future sale (work in process), or (3) uses currently in the production of goods to be sold (raw materials).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computers produced by Hewlett-Packard (HP) that are intended for sale to customers are inventory, as are partially completed components, the computer chips, and memory modules that will go into computers produced later. The computers </a:t>
            </a:r>
            <a:r>
              <a:rPr lang="en-US" sz="1200" b="0" i="1" u="none" strike="noStrike" kern="1200" baseline="0" dirty="0">
                <a:solidFill>
                  <a:schemeClr val="tx1"/>
                </a:solidFill>
                <a:latin typeface="+mn-lt"/>
                <a:ea typeface="+mn-ea"/>
                <a:cs typeface="+mn-cs"/>
              </a:rPr>
              <a:t>used </a:t>
            </a:r>
            <a:r>
              <a:rPr lang="en-US" sz="1200" b="0" i="0" u="none" strike="noStrike" kern="1200" baseline="0" dirty="0">
                <a:solidFill>
                  <a:schemeClr val="tx1"/>
                </a:solidFill>
                <a:latin typeface="+mn-lt"/>
                <a:ea typeface="+mn-ea"/>
                <a:cs typeface="+mn-cs"/>
              </a:rPr>
              <a:t>by HP’s employees to maintain its accounting system and other company operations, however, are not available for sale to customers and therefore are classified and accounted for as plant and equipment. Similarly, the stocks and bonds a securities dealer holds for sale are inventory, whereas HP would classify the securities it holds as investments.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Cost of goods sold </a:t>
            </a:r>
            <a:r>
              <a:rPr lang="en-US" sz="1200" b="0" i="0" u="none" strike="noStrike" kern="1200" baseline="0" dirty="0">
                <a:solidFill>
                  <a:schemeClr val="tx1"/>
                </a:solidFill>
                <a:latin typeface="+mn-lt"/>
                <a:ea typeface="+mn-ea"/>
                <a:cs typeface="+mn-cs"/>
              </a:rPr>
              <a:t>is the expense related to inventory.</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Inventory usually is one of the largest assets listed in the balance sheet for manufacturing, wholesale, and retail companies (enterprises that produce revenue by selling goods). Similarly, cost of goods sold typically is the largest expense in the income statement of these companies.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401326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Regardless of the system used, the measurement of inventory and cost of goods sold starts with determining the physical units of goods. Typically, determining the physical units that should be included in inventory is a simple matter because it consists of items in the possession of the company. However, in some situations the identification of items that should be included in inventory is more difficult. Consider, for example, goods in transit, goods on consignment, and sales returns.</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26</a:t>
            </a:fld>
            <a:endParaRPr lang="en-US" dirty="0"/>
          </a:p>
        </p:txBody>
      </p:sp>
    </p:spTree>
    <p:extLst>
      <p:ext uri="{BB962C8B-B14F-4D97-AF65-F5344CB8AC3E}">
        <p14:creationId xmlns:p14="http://schemas.microsoft.com/office/powerpoint/2010/main" val="3848242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At the end of a reporting period, it’s important to ensure a proper inventory cutoff. This means determining the ownership of goods that are in transit between the company and its customers as well as between the company and its suppliers.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27</a:t>
            </a:fld>
            <a:endParaRPr lang="en-US" dirty="0"/>
          </a:p>
        </p:txBody>
      </p:sp>
    </p:spTree>
    <p:extLst>
      <p:ext uri="{BB962C8B-B14F-4D97-AF65-F5344CB8AC3E}">
        <p14:creationId xmlns:p14="http://schemas.microsoft.com/office/powerpoint/2010/main" val="3024927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both companies have December 31 fiscal year ends, whose inventory is it on December 31, 2018? In other words, which company will report these goods in ending inventory in the balance sheet as of December 31, 2018? The answer depends on who owns the goods on December 31. Ownership depends on the terms of the agreement between the two companies.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goods are shipped </a:t>
            </a:r>
            <a:r>
              <a:rPr lang="en-US" sz="1200" b="1" i="0" u="none" strike="noStrike" kern="1200" baseline="0" dirty="0">
                <a:solidFill>
                  <a:schemeClr val="tx1"/>
                </a:solidFill>
                <a:latin typeface="+mn-lt"/>
                <a:ea typeface="+mn-ea"/>
                <a:cs typeface="+mn-cs"/>
              </a:rPr>
              <a:t>f.o.b. (free on board) shipping point</a:t>
            </a:r>
            <a:r>
              <a:rPr lang="en-US" sz="1200" b="0" i="0" u="none" strike="noStrike" kern="1200" baseline="0" dirty="0">
                <a:solidFill>
                  <a:schemeClr val="tx1"/>
                </a:solidFill>
                <a:latin typeface="+mn-lt"/>
                <a:ea typeface="+mn-ea"/>
                <a:cs typeface="+mn-cs"/>
              </a:rPr>
              <a:t>, then legal title to the goods changes hands at the </a:t>
            </a:r>
            <a:r>
              <a:rPr lang="en-US" sz="1200" b="0" i="1" u="none" strike="noStrike" kern="1200" baseline="0" dirty="0">
                <a:solidFill>
                  <a:schemeClr val="tx1"/>
                </a:solidFill>
                <a:latin typeface="+mn-lt"/>
                <a:ea typeface="+mn-ea"/>
                <a:cs typeface="+mn-cs"/>
              </a:rPr>
              <a:t>point of shipment </a:t>
            </a:r>
            <a:r>
              <a:rPr lang="en-US" sz="1200" b="0" i="0" u="none" strike="noStrike" kern="1200" baseline="0" dirty="0">
                <a:solidFill>
                  <a:schemeClr val="tx1"/>
                </a:solidFill>
                <a:latin typeface="+mn-lt"/>
                <a:ea typeface="+mn-ea"/>
                <a:cs typeface="+mn-cs"/>
              </a:rPr>
              <a:t>when the seller delivers the goods to the common carrier (for example, a trucking company). In this case, the purchaser is responsible for shipping costs and transit insurance.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records the sale of inventory on December 29, 2018, and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records the purchase of inventory on that same day.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will include these goods in its 2018 ending inventory even though the company is not in physical possession of the goods on the last day of the fiscal year.</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other hand, if the goods are shipped </a:t>
            </a:r>
            <a:r>
              <a:rPr lang="en-US" sz="1200" b="1" i="0" u="none" strike="noStrike" kern="1200" baseline="0" dirty="0">
                <a:solidFill>
                  <a:schemeClr val="tx1"/>
                </a:solidFill>
                <a:latin typeface="+mn-lt"/>
                <a:ea typeface="+mn-ea"/>
                <a:cs typeface="+mn-cs"/>
              </a:rPr>
              <a:t>f.o.b. destination</a:t>
            </a:r>
            <a:r>
              <a:rPr lang="en-US" sz="1200" b="0" i="0" u="none" strike="noStrike" kern="1200" baseline="0" dirty="0">
                <a:solidFill>
                  <a:schemeClr val="tx1"/>
                </a:solidFill>
                <a:latin typeface="+mn-lt"/>
                <a:ea typeface="+mn-ea"/>
                <a:cs typeface="+mn-cs"/>
              </a:rPr>
              <a:t>, the seller is responsible for shipping, and legal title does not pass until the goods arrive at their </a:t>
            </a:r>
            <a:r>
              <a:rPr lang="en-US" sz="1200" b="0" i="1" u="none" strike="noStrike" kern="1200" baseline="0" dirty="0">
                <a:solidFill>
                  <a:schemeClr val="tx1"/>
                </a:solidFill>
                <a:latin typeface="+mn-lt"/>
                <a:ea typeface="+mn-ea"/>
                <a:cs typeface="+mn-cs"/>
              </a:rPr>
              <a:t>destination </a:t>
            </a:r>
            <a:r>
              <a:rPr lang="en-US" sz="1200" b="0" i="0" u="none" strike="noStrike" kern="1200" baseline="0" dirty="0">
                <a:solidFill>
                  <a:schemeClr val="tx1"/>
                </a:solidFill>
                <a:latin typeface="+mn-lt"/>
                <a:ea typeface="+mn-ea"/>
                <a:cs typeface="+mn-cs"/>
              </a:rPr>
              <a:t>(the customer’s location). In our example, if the goods are shipped f.o.b. destination,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includes the goods in its 2018 ending inventory and the sale is not recorded until January 3, 2019, when those goods reach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also will wait until 2019 to record the purchase. </a:t>
            </a:r>
            <a:endParaRPr lang="en-US" b="0" i="0" dirty="0"/>
          </a:p>
          <a:p>
            <a:r>
              <a:rPr lang="en-US" sz="1200" b="0" i="0" u="none" strike="noStrike" kern="1200" baseline="0" dirty="0">
                <a:solidFill>
                  <a:schemeClr val="tx1"/>
                </a:solidFill>
                <a:latin typeface="+mn-lt"/>
                <a:ea typeface="+mn-ea"/>
                <a:cs typeface="+mn-cs"/>
              </a:rPr>
              <a:t>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28</a:t>
            </a:fld>
            <a:endParaRPr lang="en-US" dirty="0"/>
          </a:p>
        </p:txBody>
      </p:sp>
    </p:spTree>
    <p:extLst>
      <p:ext uri="{BB962C8B-B14F-4D97-AF65-F5344CB8AC3E}">
        <p14:creationId xmlns:p14="http://schemas.microsoft.com/office/powerpoint/2010/main" val="1228885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both companies have December 31 fiscal year ends, whose inventory is it on December 31, 2018? In other words, which company will report these goods in ending inventory in the balance sheet as of December 31, 2018? The answer depends on who owns the goods on December 31. Ownership depends on the terms of the agreement between the two companies.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goods are shipped </a:t>
            </a:r>
            <a:r>
              <a:rPr lang="en-US" sz="1200" b="1" i="0" u="none" strike="noStrike" kern="1200" baseline="0" dirty="0">
                <a:solidFill>
                  <a:schemeClr val="tx1"/>
                </a:solidFill>
                <a:latin typeface="+mn-lt"/>
                <a:ea typeface="+mn-ea"/>
                <a:cs typeface="+mn-cs"/>
              </a:rPr>
              <a:t>f.o.b. (free on board) shipping point</a:t>
            </a:r>
            <a:r>
              <a:rPr lang="en-US" sz="1200" b="0" i="0" u="none" strike="noStrike" kern="1200" baseline="0" dirty="0">
                <a:solidFill>
                  <a:schemeClr val="tx1"/>
                </a:solidFill>
                <a:latin typeface="+mn-lt"/>
                <a:ea typeface="+mn-ea"/>
                <a:cs typeface="+mn-cs"/>
              </a:rPr>
              <a:t>, then legal title to the goods changes hands at the </a:t>
            </a:r>
            <a:r>
              <a:rPr lang="en-US" sz="1200" b="0" i="1" u="none" strike="noStrike" kern="1200" baseline="0" dirty="0">
                <a:solidFill>
                  <a:schemeClr val="tx1"/>
                </a:solidFill>
                <a:latin typeface="+mn-lt"/>
                <a:ea typeface="+mn-ea"/>
                <a:cs typeface="+mn-cs"/>
              </a:rPr>
              <a:t>point of shipment </a:t>
            </a:r>
            <a:r>
              <a:rPr lang="en-US" sz="1200" b="0" i="0" u="none" strike="noStrike" kern="1200" baseline="0" dirty="0">
                <a:solidFill>
                  <a:schemeClr val="tx1"/>
                </a:solidFill>
                <a:latin typeface="+mn-lt"/>
                <a:ea typeface="+mn-ea"/>
                <a:cs typeface="+mn-cs"/>
              </a:rPr>
              <a:t>when the seller delivers the goods to the common carrier (for example, a trucking company). In this case, the purchaser is responsible for shipping costs and transit insurance.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records the sale of inventory on December 29, 2018, and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records the purchase of inventory on that same day.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will include these goods in its 2018 ending inventory even though the company is not in physical possession of the goods on the last day of the fiscal year.</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other hand, if the goods are shipped </a:t>
            </a:r>
            <a:r>
              <a:rPr lang="en-US" sz="1200" b="1" i="0" u="none" strike="noStrike" kern="1200" baseline="0" dirty="0">
                <a:solidFill>
                  <a:schemeClr val="tx1"/>
                </a:solidFill>
                <a:latin typeface="+mn-lt"/>
                <a:ea typeface="+mn-ea"/>
                <a:cs typeface="+mn-cs"/>
              </a:rPr>
              <a:t>f.o.b. destination</a:t>
            </a:r>
            <a:r>
              <a:rPr lang="en-US" sz="1200" b="0" i="0" u="none" strike="noStrike" kern="1200" baseline="0" dirty="0">
                <a:solidFill>
                  <a:schemeClr val="tx1"/>
                </a:solidFill>
                <a:latin typeface="+mn-lt"/>
                <a:ea typeface="+mn-ea"/>
                <a:cs typeface="+mn-cs"/>
              </a:rPr>
              <a:t>, the seller is responsible for shipping, and legal title does not pass until the goods arrive at their </a:t>
            </a:r>
            <a:r>
              <a:rPr lang="en-US" sz="1200" b="0" i="1" u="none" strike="noStrike" kern="1200" baseline="0" dirty="0">
                <a:solidFill>
                  <a:schemeClr val="tx1"/>
                </a:solidFill>
                <a:latin typeface="+mn-lt"/>
                <a:ea typeface="+mn-ea"/>
                <a:cs typeface="+mn-cs"/>
              </a:rPr>
              <a:t>destination </a:t>
            </a:r>
            <a:r>
              <a:rPr lang="en-US" sz="1200" b="0" i="0" u="none" strike="noStrike" kern="1200" baseline="0" dirty="0">
                <a:solidFill>
                  <a:schemeClr val="tx1"/>
                </a:solidFill>
                <a:latin typeface="+mn-lt"/>
                <a:ea typeface="+mn-ea"/>
                <a:cs typeface="+mn-cs"/>
              </a:rPr>
              <a:t>(the customer’s location). In our example, if the goods are shipped f.o.b. destination,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includes the goods in its 2018 ending inventory and the sale is not recorded until January 3, 2019, when those goods reach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also will wait until 2019 to record the purchase. </a:t>
            </a:r>
            <a:endParaRPr lang="en-US" b="0" i="0" dirty="0"/>
          </a:p>
          <a:p>
            <a:r>
              <a:rPr lang="en-US" sz="1200" b="0" i="0" u="none" strike="noStrike" kern="1200" baseline="0" dirty="0">
                <a:solidFill>
                  <a:schemeClr val="tx1"/>
                </a:solidFill>
                <a:latin typeface="+mn-lt"/>
                <a:ea typeface="+mn-ea"/>
                <a:cs typeface="+mn-cs"/>
              </a:rPr>
              <a:t>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29</a:t>
            </a:fld>
            <a:endParaRPr lang="en-US" dirty="0"/>
          </a:p>
        </p:txBody>
      </p:sp>
    </p:spTree>
    <p:extLst>
      <p:ext uri="{BB962C8B-B14F-4D97-AF65-F5344CB8AC3E}">
        <p14:creationId xmlns:p14="http://schemas.microsoft.com/office/powerpoint/2010/main" val="1228885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both companies have December 31 fiscal year ends, whose inventory is it on December 31, 2018? In other words, which company will report these goods in ending inventory in the balance sheet as of December 31, 2018? The answer depends on who owns the goods on December 31. Ownership depends on the terms of the agreement between the two companies.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goods are shipped </a:t>
            </a:r>
            <a:r>
              <a:rPr lang="en-US" sz="1200" b="1" i="0" u="none" strike="noStrike" kern="1200" baseline="0" dirty="0">
                <a:solidFill>
                  <a:schemeClr val="tx1"/>
                </a:solidFill>
                <a:latin typeface="+mn-lt"/>
                <a:ea typeface="+mn-ea"/>
                <a:cs typeface="+mn-cs"/>
              </a:rPr>
              <a:t>f.o.b. (free on board) shipping point</a:t>
            </a:r>
            <a:r>
              <a:rPr lang="en-US" sz="1200" b="0" i="0" u="none" strike="noStrike" kern="1200" baseline="0" dirty="0">
                <a:solidFill>
                  <a:schemeClr val="tx1"/>
                </a:solidFill>
                <a:latin typeface="+mn-lt"/>
                <a:ea typeface="+mn-ea"/>
                <a:cs typeface="+mn-cs"/>
              </a:rPr>
              <a:t>, then legal title to the goods changes hands at the </a:t>
            </a:r>
            <a:r>
              <a:rPr lang="en-US" sz="1200" b="0" i="1" u="none" strike="noStrike" kern="1200" baseline="0" dirty="0">
                <a:solidFill>
                  <a:schemeClr val="tx1"/>
                </a:solidFill>
                <a:latin typeface="+mn-lt"/>
                <a:ea typeface="+mn-ea"/>
                <a:cs typeface="+mn-cs"/>
              </a:rPr>
              <a:t>point of shipment </a:t>
            </a:r>
            <a:r>
              <a:rPr lang="en-US" sz="1200" b="0" i="0" u="none" strike="noStrike" kern="1200" baseline="0" dirty="0">
                <a:solidFill>
                  <a:schemeClr val="tx1"/>
                </a:solidFill>
                <a:latin typeface="+mn-lt"/>
                <a:ea typeface="+mn-ea"/>
                <a:cs typeface="+mn-cs"/>
              </a:rPr>
              <a:t>when the seller delivers the goods to the common carrier (for example, a trucking company). In this case, the purchaser is responsible for shipping costs and transit insurance.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records the sale of inventory on December 29, 2018, and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records the purchase of inventory on that same day.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will include these goods in its 2018 ending inventory even though the company is not in physical possession of the goods on the last day of the fiscal year.</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other hand, if the goods are shipped </a:t>
            </a:r>
            <a:r>
              <a:rPr lang="en-US" sz="1200" b="1" i="0" u="none" strike="noStrike" kern="1200" baseline="0" dirty="0">
                <a:solidFill>
                  <a:schemeClr val="tx1"/>
                </a:solidFill>
                <a:latin typeface="+mn-lt"/>
                <a:ea typeface="+mn-ea"/>
                <a:cs typeface="+mn-cs"/>
              </a:rPr>
              <a:t>f.o.b. destination</a:t>
            </a:r>
            <a:r>
              <a:rPr lang="en-US" sz="1200" b="0" i="0" u="none" strike="noStrike" kern="1200" baseline="0" dirty="0">
                <a:solidFill>
                  <a:schemeClr val="tx1"/>
                </a:solidFill>
                <a:latin typeface="+mn-lt"/>
                <a:ea typeface="+mn-ea"/>
                <a:cs typeface="+mn-cs"/>
              </a:rPr>
              <a:t>, the seller is responsible for shipping, and legal title does not pass until the goods arrive at their </a:t>
            </a:r>
            <a:r>
              <a:rPr lang="en-US" sz="1200" b="0" i="1" u="none" strike="noStrike" kern="1200" baseline="0" dirty="0">
                <a:solidFill>
                  <a:schemeClr val="tx1"/>
                </a:solidFill>
                <a:latin typeface="+mn-lt"/>
                <a:ea typeface="+mn-ea"/>
                <a:cs typeface="+mn-cs"/>
              </a:rPr>
              <a:t>destination </a:t>
            </a:r>
            <a:r>
              <a:rPr lang="en-US" sz="1200" b="0" i="0" u="none" strike="noStrike" kern="1200" baseline="0" dirty="0">
                <a:solidFill>
                  <a:schemeClr val="tx1"/>
                </a:solidFill>
                <a:latin typeface="+mn-lt"/>
                <a:ea typeface="+mn-ea"/>
                <a:cs typeface="+mn-cs"/>
              </a:rPr>
              <a:t>(the customer’s location). In our example, if the goods are shipped f.o.b. destination, </a:t>
            </a:r>
            <a:r>
              <a:rPr lang="en-US" sz="1200" b="0" i="0" u="none" strike="noStrike" kern="1200" baseline="0" dirty="0" err="1">
                <a:solidFill>
                  <a:schemeClr val="tx1"/>
                </a:solidFill>
                <a:latin typeface="+mn-lt"/>
                <a:ea typeface="+mn-ea"/>
                <a:cs typeface="+mn-cs"/>
              </a:rPr>
              <a:t>Lothridge</a:t>
            </a:r>
            <a:r>
              <a:rPr lang="en-US" sz="1200" b="0" i="0" u="none" strike="noStrike" kern="1200" baseline="0" dirty="0">
                <a:solidFill>
                  <a:schemeClr val="tx1"/>
                </a:solidFill>
                <a:latin typeface="+mn-lt"/>
                <a:ea typeface="+mn-ea"/>
                <a:cs typeface="+mn-cs"/>
              </a:rPr>
              <a:t> includes the goods in its 2018 ending inventory and the sale is not recorded until January 3, 2019, when those goods reach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Jabbar</a:t>
            </a:r>
            <a:r>
              <a:rPr lang="en-US" sz="1200" b="0" i="0" u="none" strike="noStrike" kern="1200" baseline="0" dirty="0">
                <a:solidFill>
                  <a:schemeClr val="tx1"/>
                </a:solidFill>
                <a:latin typeface="+mn-lt"/>
                <a:ea typeface="+mn-ea"/>
                <a:cs typeface="+mn-cs"/>
              </a:rPr>
              <a:t> also will wait until 2019 to record the purchase. </a:t>
            </a:r>
            <a:endParaRPr lang="en-US" b="0" i="0" dirty="0"/>
          </a:p>
          <a:p>
            <a:r>
              <a:rPr lang="en-US" sz="1200" b="0" i="0" u="none" strike="noStrike" kern="1200" baseline="0" dirty="0">
                <a:solidFill>
                  <a:schemeClr val="tx1"/>
                </a:solidFill>
                <a:latin typeface="+mn-lt"/>
                <a:ea typeface="+mn-ea"/>
                <a:cs typeface="+mn-cs"/>
              </a:rPr>
              <a:t>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30</a:t>
            </a:fld>
            <a:endParaRPr lang="en-US" dirty="0"/>
          </a:p>
        </p:txBody>
      </p:sp>
    </p:spTree>
    <p:extLst>
      <p:ext uri="{BB962C8B-B14F-4D97-AF65-F5344CB8AC3E}">
        <p14:creationId xmlns:p14="http://schemas.microsoft.com/office/powerpoint/2010/main" val="2444733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 company arranges for another company to sell its product under </a:t>
            </a:r>
            <a:r>
              <a:rPr lang="en-IN" sz="1200" b="1" i="0" u="none" strike="noStrike" kern="1200" baseline="0" dirty="0">
                <a:solidFill>
                  <a:schemeClr val="tx1"/>
                </a:solidFill>
                <a:latin typeface="+mn-lt"/>
                <a:ea typeface="+mn-ea"/>
                <a:cs typeface="+mn-cs"/>
              </a:rPr>
              <a:t>consignment</a:t>
            </a:r>
            <a:r>
              <a:rPr lang="en-IN" sz="1200" b="0" i="0" u="none" strike="noStrike" kern="1200" baseline="0" dirty="0">
                <a:solidFill>
                  <a:schemeClr val="tx1"/>
                </a:solidFill>
                <a:latin typeface="+mn-lt"/>
                <a:ea typeface="+mn-ea"/>
                <a:cs typeface="+mn-cs"/>
              </a:rPr>
              <a:t>. The goods are physically transferred to the other company (the consignee), but the transferor (consignor) retains legal title. If the consignee can’t find a buyer, the goods are returned to the consignor. If a buyer is found, the consignee remits the selling price (less commission and approved expenses) to the consignor.</a:t>
            </a:r>
            <a:endParaRPr lang="en-US" sz="3600" dirty="0"/>
          </a:p>
          <a:p>
            <a:br>
              <a:rPr lang="en-US" dirty="0"/>
            </a:br>
            <a:r>
              <a:rPr lang="en-US" sz="1200" kern="1200" baseline="0" dirty="0">
                <a:solidFill>
                  <a:schemeClr val="tx1"/>
                </a:solidFill>
                <a:latin typeface="+mn-lt"/>
                <a:ea typeface="+mn-ea"/>
                <a:cs typeface="+mn-cs"/>
              </a:rPr>
              <a:t>The sale is not complete (revenue is not recognized) until an eventual sale to a third party occurs. As a result, goods held on consignment generally are not included in the consignee’s inventory. While in stock, they belong to the consignor and should be included in inventory of the consignor even though not in the company’s physical possession. A sale is recorded by the consignor only when the goods are sold by the consignee and title passes to the customer.</a:t>
            </a:r>
            <a:endParaRPr lang="en-US" sz="3600" b="0" i="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b="0" i="0" dirty="0"/>
          </a:p>
          <a:p>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35</a:t>
            </a:fld>
            <a:endParaRPr lang="en-US" dirty="0"/>
          </a:p>
        </p:txBody>
      </p:sp>
    </p:spTree>
    <p:extLst>
      <p:ext uri="{BB962C8B-B14F-4D97-AF65-F5344CB8AC3E}">
        <p14:creationId xmlns:p14="http://schemas.microsoft.com/office/powerpoint/2010/main" val="1802461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Sometimes a company arranges for another company to sell its product under </a:t>
            </a:r>
            <a:r>
              <a:rPr lang="en-IN" sz="1200" b="1" i="0" u="none" strike="noStrike" kern="1200" baseline="0" dirty="0">
                <a:solidFill>
                  <a:schemeClr val="tx1"/>
                </a:solidFill>
                <a:latin typeface="+mn-lt"/>
                <a:ea typeface="+mn-ea"/>
                <a:cs typeface="+mn-cs"/>
              </a:rPr>
              <a:t>consignment</a:t>
            </a:r>
            <a:r>
              <a:rPr lang="en-IN" sz="1200" b="0" i="0" u="none" strike="noStrike" kern="1200" baseline="0" dirty="0">
                <a:solidFill>
                  <a:schemeClr val="tx1"/>
                </a:solidFill>
                <a:latin typeface="+mn-lt"/>
                <a:ea typeface="+mn-ea"/>
                <a:cs typeface="+mn-cs"/>
              </a:rPr>
              <a:t>. The goods are physically transferred to the other company (the consignee), but the transferor (consignor) retains legal title. If the consignee can’t find a buyer, the goods are returned to the consignor. If a buyer is found, the consignee remits the selling price (less commission and approved expenses) to the consignor.</a:t>
            </a:r>
            <a:endParaRPr lang="en-US" sz="3600" dirty="0"/>
          </a:p>
          <a:p>
            <a:br>
              <a:rPr lang="en-US" dirty="0"/>
            </a:br>
            <a:r>
              <a:rPr lang="en-US" sz="1200" kern="1200" baseline="0" dirty="0">
                <a:solidFill>
                  <a:schemeClr val="tx1"/>
                </a:solidFill>
                <a:latin typeface="+mn-lt"/>
                <a:ea typeface="+mn-ea"/>
                <a:cs typeface="+mn-cs"/>
              </a:rPr>
              <a:t>The sale is not complete (revenue is not recognized) until an eventual sale to a third party occurs. As a result, goods held on consignment generally are not included in the consignee’s inventory. While in stock, they belong to the consignor and should be included in inventory of the consignor even though not in the company’s physical possession. A sale is recorded by the consignor only when the goods are sold by the consignee and title passes to the customer.</a:t>
            </a:r>
            <a:endParaRPr lang="en-US" sz="3600" b="0" i="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IN" sz="2400" b="0" i="0" dirty="0"/>
          </a:p>
          <a:p>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36</a:t>
            </a:fld>
            <a:endParaRPr lang="en-US" dirty="0"/>
          </a:p>
        </p:txBody>
      </p:sp>
    </p:spTree>
    <p:extLst>
      <p:ext uri="{BB962C8B-B14F-4D97-AF65-F5344CB8AC3E}">
        <p14:creationId xmlns:p14="http://schemas.microsoft.com/office/powerpoint/2010/main" val="1415147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the right of return exists, a seller must be able to estimate those returns before revenue can be recognized. The adjusting entry for estimated sales returns reduces sales revenue and accounts receivable. At the same time, cost of goods sold is reduced and inventory is increased. As a result, a company includes in inventory the cost of merchandise sold it anticipates will be returned.</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37</a:t>
            </a:fld>
            <a:endParaRPr lang="en-US" dirty="0"/>
          </a:p>
        </p:txBody>
      </p:sp>
    </p:spTree>
    <p:extLst>
      <p:ext uri="{BB962C8B-B14F-4D97-AF65-F5344CB8AC3E}">
        <p14:creationId xmlns:p14="http://schemas.microsoft.com/office/powerpoint/2010/main" val="18650280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 cost of inventory includes all necessary expenditures to acquire the inventory and bring it to its desired condition and location for sale or for use in the manufacturing process. Obviously, the cost includes the purchase price of the goods. But usually, the cost of acquiring inventory also includes freight charges on incoming goods borne by the buyer; insurance costs incurred by the buyer while the goods are in transit (if shipped f.o.b. shipping point); and the costs of unloading, unpacking, and preparing merchandise inventory for sale or raw materials inventory for use. The costs included in inventory are called product costs. They are associated with products and </a:t>
            </a:r>
            <a:r>
              <a:rPr lang="en-US" b="0" i="1" dirty="0"/>
              <a:t>expensed as cost of goods sold only when the related products are sold</a:t>
            </a:r>
            <a:r>
              <a:rPr lang="en-US" b="0" i="0" dirty="0"/>
              <a:t>. Purchase returns and purchase discounts represent a reduction</a:t>
            </a:r>
            <a:r>
              <a:rPr lang="en-US" b="0" i="0" baseline="0" dirty="0"/>
              <a:t> in the purchase cost of inventory.</a:t>
            </a:r>
            <a:endParaRPr lang="en-IN" sz="1200" b="0" i="0" dirty="0"/>
          </a:p>
          <a:p>
            <a:endParaRPr lang="en-US" sz="1200"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38</a:t>
            </a:fld>
            <a:endParaRPr lang="en-US" dirty="0"/>
          </a:p>
        </p:txBody>
      </p:sp>
    </p:spTree>
    <p:extLst>
      <p:ext uri="{BB962C8B-B14F-4D97-AF65-F5344CB8AC3E}">
        <p14:creationId xmlns:p14="http://schemas.microsoft.com/office/powerpoint/2010/main" val="2377717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 cost of inventory includes all necessary expenditures to acquire the inventory and bring it to its desired condition and location for sale or for use in the manufacturing process. Obviously, the cost includes the purchase price of the goods. But usually, the cost of acquiring inventory also includes freight charges on incoming goods borne by the buyer; insurance costs incurred by the buyer while the goods are in transit (if shipped f.o.b. shipping point); and the costs of unloading, unpacking, and preparing merchandise inventory for sale or raw materials inventory for use. The costs included in inventory are called product costs. They are associated with products and </a:t>
            </a:r>
            <a:r>
              <a:rPr lang="en-US" b="0" i="1" dirty="0"/>
              <a:t>expensed as cost of goods sold only when the related products are sold</a:t>
            </a:r>
            <a:r>
              <a:rPr lang="en-US" b="0" i="0" dirty="0"/>
              <a:t>. Purchase returns and purchase discounts represent a reduction</a:t>
            </a:r>
            <a:r>
              <a:rPr lang="en-US" b="0" i="0" baseline="0" dirty="0"/>
              <a:t> in the purchase cost of inventory.</a:t>
            </a:r>
            <a:endParaRPr lang="en-IN" sz="1200" b="0" i="0" dirty="0"/>
          </a:p>
          <a:p>
            <a:endParaRPr lang="en-US" sz="1200"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39</a:t>
            </a:fld>
            <a:endParaRPr lang="en-US" dirty="0"/>
          </a:p>
        </p:txBody>
      </p:sp>
    </p:spTree>
    <p:extLst>
      <p:ext uri="{BB962C8B-B14F-4D97-AF65-F5344CB8AC3E}">
        <p14:creationId xmlns:p14="http://schemas.microsoft.com/office/powerpoint/2010/main" val="2377717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Merchandising Inventory:</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Wholesale and retail companies purchase goods that are primarily in finished form. These companies are intermediaries in the process of moving goods from the manufacturer to the end-user. They often are referred to as merchandising companies and their inventory as merchandise inventory. </a:t>
            </a:r>
            <a:r>
              <a:rPr lang="en-US" sz="1200" i="1" kern="1200" baseline="0" dirty="0">
                <a:solidFill>
                  <a:schemeClr val="tx1"/>
                </a:solidFill>
                <a:latin typeface="+mn-lt"/>
                <a:ea typeface="+mn-ea"/>
                <a:cs typeface="+mn-cs"/>
              </a:rPr>
              <a:t>The cost of merchandise inventory includes the purchase price plus any other costs necessary to get the goods in condition and location for sale.</a:t>
            </a:r>
            <a:endParaRPr lang="en-US" sz="1200" b="0" i="1"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Manufacturing Inventories: </a:t>
            </a:r>
            <a:r>
              <a:rPr lang="en-US" sz="1200" kern="1200" baseline="0" dirty="0">
                <a:solidFill>
                  <a:schemeClr val="tx1"/>
                </a:solidFill>
                <a:latin typeface="+mn-lt"/>
                <a:ea typeface="+mn-ea"/>
                <a:cs typeface="+mn-cs"/>
              </a:rPr>
              <a:t>Unlike merchandising companies, manufacturing companies produce the goods they sell to wholesalers, retailers, or other manufacturers. Inventory for a manufacturer consists of (1) raw materials, (2) work in process, and (3) finished goods.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a:t>
            </a:fld>
            <a:endParaRPr lang="en-US" dirty="0"/>
          </a:p>
        </p:txBody>
      </p:sp>
    </p:spTree>
    <p:extLst>
      <p:ext uri="{BB962C8B-B14F-4D97-AF65-F5344CB8AC3E}">
        <p14:creationId xmlns:p14="http://schemas.microsoft.com/office/powerpoint/2010/main" val="1780363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Freight-in on purchases is commonly included in the cost of inventory. These costs are necessary to get the inventory in location for sale or use and can generally be associated with particular goods. Freight costs are added to the inventory account in a perpetual system.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a periodic system, freight costs are added to a temporary account called </a:t>
            </a:r>
            <a:r>
              <a:rPr lang="en-US" b="1" i="0" dirty="0"/>
              <a:t>freight-in</a:t>
            </a:r>
            <a:r>
              <a:rPr lang="en-US" b="0" i="0" dirty="0"/>
              <a:t> or </a:t>
            </a:r>
            <a:r>
              <a:rPr lang="en-US" b="1" i="0" dirty="0"/>
              <a:t>transportation-in</a:t>
            </a:r>
            <a:r>
              <a:rPr lang="en-US" b="0" i="0" dirty="0"/>
              <a:t>, which is added to purchases in determining net purchases for inclusion in cost of goods sold. The account is closed to cost of goods sold along with purchases and other components of cost of goods sold at the end of the reporting period. From an accounting system perspective, freight-in also </a:t>
            </a:r>
            <a:r>
              <a:rPr lang="en-US" sz="1200" kern="1200" baseline="0" dirty="0">
                <a:solidFill>
                  <a:schemeClr val="tx1"/>
                </a:solidFill>
                <a:latin typeface="+mn-lt"/>
                <a:ea typeface="+mn-ea"/>
                <a:cs typeface="+mn-cs"/>
              </a:rPr>
              <a:t>could be added to the purchases account. From a control perspective, by recording freight-in as a separate item, management can more easily track its freight costs.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Shipping charges on outgoing goods (freight-out) are not included in the cost of inventory. They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40</a:t>
            </a:fld>
            <a:endParaRPr lang="en-US" dirty="0"/>
          </a:p>
        </p:txBody>
      </p:sp>
    </p:spTree>
    <p:extLst>
      <p:ext uri="{BB962C8B-B14F-4D97-AF65-F5344CB8AC3E}">
        <p14:creationId xmlns:p14="http://schemas.microsoft.com/office/powerpoint/2010/main" val="19768857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Freight-in on purchases is commonly included in the cost of inventory. These costs are necessary to get the inventory in location for sale or use and can generally be associated with particular goods. Freight costs are added to the inventory account in a perpetual system.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In a periodic system, freight costs are added to a temporary account called </a:t>
            </a:r>
            <a:r>
              <a:rPr lang="en-US" b="1" i="0" dirty="0"/>
              <a:t>freight-in</a:t>
            </a:r>
            <a:r>
              <a:rPr lang="en-US" b="0" i="0" dirty="0"/>
              <a:t> or </a:t>
            </a:r>
            <a:r>
              <a:rPr lang="en-US" b="1" i="0" dirty="0"/>
              <a:t>transportation-in</a:t>
            </a:r>
            <a:r>
              <a:rPr lang="en-US" b="0" i="0" dirty="0"/>
              <a:t>, which is added to purchases in determining net purchases for inclusion in cost of goods sold. The account is closed to cost of goods sold along with purchases and other components of cost of goods sold at the end of the reporting period. From an accounting system perspective, freight-in also </a:t>
            </a:r>
            <a:r>
              <a:rPr lang="en-US" sz="1200" kern="1200" baseline="0" dirty="0">
                <a:solidFill>
                  <a:schemeClr val="tx1"/>
                </a:solidFill>
                <a:latin typeface="+mn-lt"/>
                <a:ea typeface="+mn-ea"/>
                <a:cs typeface="+mn-cs"/>
              </a:rPr>
              <a:t>could be added to the purchases account. From a control perspective, by recording freight-in as a separate item, management can more easily track its freight costs.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Shipping charges on outgoing goods (freight-out) are not included in the cost of inventory. They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41</a:t>
            </a:fld>
            <a:endParaRPr lang="en-US" dirty="0"/>
          </a:p>
        </p:txBody>
      </p:sp>
    </p:spTree>
    <p:extLst>
      <p:ext uri="{BB962C8B-B14F-4D97-AF65-F5344CB8AC3E}">
        <p14:creationId xmlns:p14="http://schemas.microsoft.com/office/powerpoint/2010/main" val="1976885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 buyer views a return as a reduction of purchases. When the buyer returns goods to the seller, a </a:t>
            </a:r>
            <a:r>
              <a:rPr lang="en-US" b="1" dirty="0"/>
              <a:t>purchase return </a:t>
            </a:r>
            <a:r>
              <a:rPr lang="en-US" b="0" dirty="0"/>
              <a:t>is recorded. In a perpetual inventory system, this means a direct reduction in both inventory and accounts payable (if the account has not yet been paid) at the time of the return. In a periodic system a purchase returns account is used to temporarily accumulate these amounts. Purchase returns are subtracted from total purchases to calculate net purchases. The account is closed to cost of goods sold at the end of the reporting period.</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42</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These discounts really are quick-payment discounts because they represent reductions in the amount to be paid by the buyer in the event payment is made within a specified period of time. The amount of the discount and the time period within which it’s available are conveyed by terms like 2/10, n/30 (meaning a 2% discount if paid within 10 days, otherwise full payment within 30 days). As with the seller, the purchaser can record these purchase discounts using either the gross method or the net method.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Conceptually, the gross method views a discount not taken as part of the cost of inventory. The net method considers the cost of inventory to include the net, after-discount amount, and any discounts not taken are reported as interest expense</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discount is viewed as compensation to the seller for providing financing to the buyer.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gross method views a discount not taken as part of the cost of inventory. In this illustration, we record purchases for the full amount of $20,000. The net method considers the cost of inventory to include the net, after-discount </a:t>
            </a:r>
            <a:r>
              <a:rPr lang="en-US" sz="1200" b="0" i="0" u="none" strike="noStrike" kern="1200" baseline="0" dirty="0">
                <a:solidFill>
                  <a:schemeClr val="tx1"/>
                </a:solidFill>
                <a:latin typeface="+mn-lt"/>
                <a:ea typeface="+mn-ea"/>
                <a:cs typeface="+mn-cs"/>
              </a:rPr>
              <a:t>amount. So, we record purchases at $19,600 (which is $20,000 minus the discount amount of 2% on $20,000).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The inventory account, not the purchases account, would be used in a perpetual system.</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43</a:t>
            </a:fld>
            <a:endParaRPr lang="en-US" dirty="0"/>
          </a:p>
        </p:txBody>
      </p:sp>
    </p:spTree>
    <p:extLst>
      <p:ext uri="{BB962C8B-B14F-4D97-AF65-F5344CB8AC3E}">
        <p14:creationId xmlns:p14="http://schemas.microsoft.com/office/powerpoint/2010/main" val="2098771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These discounts really are quick-payment discounts because they represent reductions in the amount to be paid by the buyer in the event payment is made within a specified period of time. The amount of the discount and the time period within which it’s available are conveyed by terms like 2/10, n/30 (meaning a 2% discount if paid within 10 days, otherwise full payment within 30 days). As with the seller, the purchaser can record these purchase discounts using either the gross method or the net method.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Conceptually, the gross method views a discount not taken as part of the cost of inventory. The net method considers the cost of inventory to include the net, after-discount amount, and any discounts not taken are reported as interest expense</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discount is viewed as compensation to the seller for providing financing to the buyer.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gross method views a discount not taken as part of the cost of inventory. In this illustration, we record purchases for the full amount of $20,000. The net method considers the cost of inventory to include the net, after-discount </a:t>
            </a:r>
            <a:r>
              <a:rPr lang="en-US" sz="1200" b="0" i="0" u="none" strike="noStrike" kern="1200" baseline="0" dirty="0">
                <a:solidFill>
                  <a:schemeClr val="tx1"/>
                </a:solidFill>
                <a:latin typeface="+mn-lt"/>
                <a:ea typeface="+mn-ea"/>
                <a:cs typeface="+mn-cs"/>
              </a:rPr>
              <a:t>amount. So, we record purchases at $19,600 (which is $20,000 minus the discount amount of 2% on $20,000).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The inventory account, not the purchases account, would be used in a perpetual system.</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44</a:t>
            </a:fld>
            <a:endParaRPr lang="en-US" dirty="0"/>
          </a:p>
        </p:txBody>
      </p:sp>
    </p:spTree>
    <p:extLst>
      <p:ext uri="{BB962C8B-B14F-4D97-AF65-F5344CB8AC3E}">
        <p14:creationId xmlns:p14="http://schemas.microsoft.com/office/powerpoint/2010/main" val="2698025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8–5</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Next, on remittance within the discount period, the discount amount of $280 is recorded as a credit to an account called purchase discounts under the gross method. Under the net method, they are recorded at net amount after discounts for the amount paid ($14,000 − 280).</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45</a:t>
            </a:fld>
            <a:endParaRPr lang="en-US" dirty="0"/>
          </a:p>
        </p:txBody>
      </p:sp>
    </p:spTree>
    <p:extLst>
      <p:ext uri="{BB962C8B-B14F-4D97-AF65-F5344CB8AC3E}">
        <p14:creationId xmlns:p14="http://schemas.microsoft.com/office/powerpoint/2010/main" val="714585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8–5</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payments made after the discount period, cash and accounts payable are decreased by the gross amount originally recorded, which is $6,000 under the gross method. Under the net method, the discount not taken is recorded as interest expense for $120 (2% of $6,000).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effect on the financial statements of the difference between the two methods usually is immaterial. Net income over time will be the same using either method. There will, however, be a difference in gross profit between the two methods equal to the amount of </a:t>
            </a:r>
            <a:r>
              <a:rPr lang="en-US" sz="1200" b="0" i="0" u="none" strike="noStrike" kern="1200" baseline="0" dirty="0">
                <a:solidFill>
                  <a:schemeClr val="tx1"/>
                </a:solidFill>
                <a:latin typeface="+mn-lt"/>
                <a:ea typeface="+mn-ea"/>
                <a:cs typeface="+mn-cs"/>
              </a:rPr>
              <a:t>discounts not taken.</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46</a:t>
            </a:fld>
            <a:endParaRPr lang="en-US" dirty="0"/>
          </a:p>
        </p:txBody>
      </p:sp>
    </p:spTree>
    <p:extLst>
      <p:ext uri="{BB962C8B-B14F-4D97-AF65-F5344CB8AC3E}">
        <p14:creationId xmlns:p14="http://schemas.microsoft.com/office/powerpoint/2010/main" val="769951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compares the perpetual and periodic inventory systems, using the gross method to record purchase discounts.</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51</a:t>
            </a:fld>
            <a:endParaRPr lang="en-US" dirty="0"/>
          </a:p>
        </p:txBody>
      </p:sp>
    </p:spTree>
    <p:extLst>
      <p:ext uri="{BB962C8B-B14F-4D97-AF65-F5344CB8AC3E}">
        <p14:creationId xmlns:p14="http://schemas.microsoft.com/office/powerpoint/2010/main" val="2375934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a:t>
            </a:r>
            <a:r>
              <a:rPr lang="en-IN" sz="1200" b="0" i="0" u="none" strike="noStrike" kern="1200" baseline="0" dirty="0">
                <a:solidFill>
                  <a:schemeClr val="tx1"/>
                </a:solidFill>
                <a:latin typeface="+mn-lt"/>
                <a:ea typeface="+mn-ea"/>
                <a:cs typeface="+mn-cs"/>
              </a:rPr>
              <a:t>compares the perpetual and periodic inventory systems, using the gross method to record purchase discounts.</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52</a:t>
            </a:fld>
            <a:endParaRPr lang="en-US" dirty="0"/>
          </a:p>
        </p:txBody>
      </p:sp>
    </p:spTree>
    <p:extLst>
      <p:ext uri="{BB962C8B-B14F-4D97-AF65-F5344CB8AC3E}">
        <p14:creationId xmlns:p14="http://schemas.microsoft.com/office/powerpoint/2010/main" val="23759341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8–6</a:t>
            </a:r>
          </a:p>
          <a:p>
            <a:endParaRPr lang="en-US" b="0" baseline="0" dirty="0"/>
          </a:p>
          <a:p>
            <a:r>
              <a:rPr lang="en-US" b="0" baseline="0" dirty="0"/>
              <a:t>Purchases are recorded by debiting inventory and credit accounts payable under the perpetual system for the gross price of $620,000 and by debiting purchases instead of inventory under the periodic system. </a:t>
            </a:r>
          </a:p>
          <a:p>
            <a:endParaRPr lang="en-US" b="0" baseline="0" dirty="0"/>
          </a:p>
          <a:p>
            <a:r>
              <a:rPr lang="en-US" b="0" baseline="0" dirty="0"/>
              <a:t>Next, we record </a:t>
            </a:r>
            <a:r>
              <a:rPr lang="en-US" sz="1200" b="0" i="0" u="none" strike="noStrike" kern="1200" baseline="0" dirty="0">
                <a:solidFill>
                  <a:schemeClr val="tx1"/>
                </a:solidFill>
                <a:latin typeface="+mn-lt"/>
                <a:ea typeface="+mn-ea"/>
                <a:cs typeface="+mn-cs"/>
              </a:rPr>
              <a:t>freight charges. For this, we debit inventory under the perpetual system and freight-in under the periodic system and credit cash in both the cases for $16,000.</a:t>
            </a:r>
          </a:p>
          <a:p>
            <a:endParaRPr lang="en-US" b="0" baseline="0" dirty="0"/>
          </a:p>
          <a:p>
            <a:r>
              <a:rPr lang="en-US" b="0" baseline="0" dirty="0"/>
              <a:t>Then, we record purchase returns by debiting accounts payable under both systems and crediting inventory under the perpetual system and purchase returns under the periodic system, for $20,000.</a:t>
            </a:r>
          </a:p>
          <a:p>
            <a:endParaRPr lang="en-US" b="0" baseline="0" dirty="0"/>
          </a:p>
          <a:p>
            <a:r>
              <a:rPr lang="en-US" b="0" baseline="0" dirty="0"/>
              <a:t>Discounts are recorded by debiting accounts payable under both systems and crediting inventory under the perpetual system and purchase returns under the periodic system, for $12,000. Cash is credited for $588,000 under both inventory systems.</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53</a:t>
            </a:fld>
            <a:endParaRPr lang="en-US" dirty="0"/>
          </a:p>
        </p:txBody>
      </p:sp>
    </p:spTree>
    <p:extLst>
      <p:ext uri="{BB962C8B-B14F-4D97-AF65-F5344CB8AC3E}">
        <p14:creationId xmlns:p14="http://schemas.microsoft.com/office/powerpoint/2010/main" val="3139365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Merchandising Inventory:</a:t>
            </a:r>
            <a:r>
              <a:rPr lang="en-US" sz="1200" b="0" i="0" u="none" strike="noStrik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Wholesale and retail companies purchase goods that are primarily in finished form. These companies are intermediaries in the process of moving goods from the manufacturer to the end-user. They often are referred to as merchandising companies and their inventory as merchandise inventory. </a:t>
            </a:r>
            <a:r>
              <a:rPr lang="en-US" sz="1200" i="1" kern="1200" baseline="0" dirty="0">
                <a:solidFill>
                  <a:schemeClr val="tx1"/>
                </a:solidFill>
                <a:latin typeface="+mn-lt"/>
                <a:ea typeface="+mn-ea"/>
                <a:cs typeface="+mn-cs"/>
              </a:rPr>
              <a:t>The cost of merchandise inventory includes the purchase price plus any other costs necessary to get the goods in condition and location for sale.</a:t>
            </a:r>
            <a:endParaRPr lang="en-US" sz="1200" b="0" i="1"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arenBoth"/>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Manufacturing Inventories: </a:t>
            </a:r>
            <a:r>
              <a:rPr lang="en-US" sz="1200" kern="1200" baseline="0" dirty="0">
                <a:solidFill>
                  <a:schemeClr val="tx1"/>
                </a:solidFill>
                <a:latin typeface="+mn-lt"/>
                <a:ea typeface="+mn-ea"/>
                <a:cs typeface="+mn-cs"/>
              </a:rPr>
              <a:t>Unlike merchandising companies, manufacturing companies produce the goods they sell to wholesalers, retailers, or other manufacturers. Inventory for a manufacturer consists of (1) raw materials, (2) work in process, and (3) finished goods.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a:t>
            </a:fld>
            <a:endParaRPr lang="en-US" dirty="0"/>
          </a:p>
        </p:txBody>
      </p:sp>
    </p:spTree>
    <p:extLst>
      <p:ext uri="{BB962C8B-B14F-4D97-AF65-F5344CB8AC3E}">
        <p14:creationId xmlns:p14="http://schemas.microsoft.com/office/powerpoint/2010/main" val="29808657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Illustration 8–6</a:t>
            </a:r>
          </a:p>
          <a:p>
            <a:endParaRPr lang="en-US" b="0" dirty="0"/>
          </a:p>
          <a:p>
            <a:r>
              <a:rPr lang="en-US" b="0" baseline="0" dirty="0"/>
              <a:t>Then, we record sales for the year by debiting accounts receivable and crediting sales revenue under both systems for $830,000. We also record cost of goods sold under the perpetual inventory system by debiting cost of goods sold and crediting inventory for $550,000. There is no entry under the periodic inventory system to record cost of goods sold. Under the periodic system, we record cost of goods sold at the end of the period.</a:t>
            </a:r>
          </a:p>
          <a:p>
            <a:endParaRPr lang="en-US" b="0" dirty="0"/>
          </a:p>
          <a:p>
            <a:r>
              <a:rPr lang="en-US" b="0" dirty="0"/>
              <a:t>Before recording cost of goods sold under the periodic inventory system we </a:t>
            </a:r>
            <a:r>
              <a:rPr lang="en-US" b="0" baseline="0" dirty="0"/>
              <a:t>determine cost of goods sold using the cost of goods sold equation. We add the beginning inventory ($120,000) and gross purchases ($620,000) to get the cost of goods available for sale. Net purchases are determined by deducting purchase returns ($20,000), purchase discounts ($12,000), and adding freight-in ($16,000). Then, we deduct the ending inventory ($174,000) from the cost of goods available to get the cost of goods sold of $550,000.</a:t>
            </a:r>
          </a:p>
          <a:p>
            <a:endParaRPr lang="en-US" b="0" baseline="0" dirty="0"/>
          </a:p>
          <a:p>
            <a:r>
              <a:rPr lang="en-US" b="0" baseline="0" dirty="0"/>
              <a:t>Then, we close all the temporary accounts cost of goods sold by debiting cost of goods sold for $550,000, ending inventory for $174,000, purchase returns for $20,000, and purchase discounts for $12,000. Then we credit beginning inventory for $120,000, purchases for $620,000, and freight-in for $16,000.</a:t>
            </a:r>
          </a:p>
          <a:p>
            <a:endParaRPr lang="en-US" b="0" baseline="0" dirty="0"/>
          </a:p>
          <a:p>
            <a:r>
              <a:rPr lang="en-US" b="0" baseline="0" dirty="0"/>
              <a:t> </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54</a:t>
            </a:fld>
            <a:endParaRPr lang="en-US" dirty="0"/>
          </a:p>
        </p:txBody>
      </p:sp>
    </p:spTree>
    <p:extLst>
      <p:ext uri="{BB962C8B-B14F-4D97-AF65-F5344CB8AC3E}">
        <p14:creationId xmlns:p14="http://schemas.microsoft.com/office/powerpoint/2010/main" val="25378389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Regardless of whether the perpetual or periodic system is used, it’s necessary to assign dollar amounts to the physical quantities of goods sold and goods remaining in ending inventory. Unless each item of inventory is specifically identified and traced through the system, assigning dollars is accomplished by making an assumption regarding how units of goods (and their associated costs) flow through the system. In previous illustrations, dollar amounts of the cost of goods sold and the cost of ending inventory were assumed known. However, if various portions of inventory are acquired at different costs, we need a way to decide which units were sold and which</a:t>
            </a:r>
            <a:r>
              <a:rPr lang="en-US" b="0" baseline="0" dirty="0"/>
              <a:t> </a:t>
            </a:r>
            <a:r>
              <a:rPr lang="en-US" b="0" dirty="0"/>
              <a:t>remain in inventory.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8–7</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this illustration Browning began the year with 4,000 units and another 7,000 units were purchased during 2018 at various prices and 6,500 units were sold. What is the cost of the 6,500 units sold? If all units, including beginning inventory, were purchased at the same price, then the answer would be simple. However, that rarely is the case. </a:t>
            </a:r>
          </a:p>
          <a:p>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55</a:t>
            </a:fld>
            <a:endParaRPr lang="en-US" dirty="0"/>
          </a:p>
        </p:txBody>
      </p:sp>
    </p:spTree>
    <p:extLst>
      <p:ext uri="{BB962C8B-B14F-4D97-AF65-F5344CB8AC3E}">
        <p14:creationId xmlns:p14="http://schemas.microsoft.com/office/powerpoint/2010/main" val="2798824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8–7A</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company began the year with 4,000 units on hand and 7,000 units were purchased during the year. Thus, we have 11,000 units available for sale. 4,500 units remain in ending inventory, indicating 6,500 were sold.</a:t>
            </a:r>
          </a:p>
          <a:p>
            <a:endParaRPr lang="en-IN" sz="1200" b="0" i="0" u="none" strike="noStrike" kern="1200" baseline="0" dirty="0">
              <a:solidFill>
                <a:schemeClr val="tx1"/>
              </a:solidFill>
              <a:latin typeface="+mn-lt"/>
              <a:ea typeface="+mn-ea"/>
              <a:cs typeface="+mn-cs"/>
            </a:endParaRPr>
          </a:p>
          <a:p>
            <a:endParaRPr lang="en-US" b="1"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58</a:t>
            </a:fld>
            <a:endParaRPr lang="en-US" dirty="0"/>
          </a:p>
        </p:txBody>
      </p:sp>
    </p:spTree>
    <p:extLst>
      <p:ext uri="{BB962C8B-B14F-4D97-AF65-F5344CB8AC3E}">
        <p14:creationId xmlns:p14="http://schemas.microsoft.com/office/powerpoint/2010/main" val="18479461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8–7B</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Beginning inventory is </a:t>
            </a:r>
            <a:r>
              <a:rPr lang="en-US" sz="1200" u="none" strike="noStrike" dirty="0">
                <a:effectLst/>
              </a:rPr>
              <a:t>$22,000 (</a:t>
            </a:r>
            <a:r>
              <a:rPr lang="en-US" sz="1200" b="0" i="0" u="none" strike="noStrike" kern="1200" baseline="0" dirty="0">
                <a:solidFill>
                  <a:schemeClr val="tx1"/>
                </a:solidFill>
                <a:latin typeface="+mn-lt"/>
                <a:ea typeface="+mn-ea"/>
                <a:cs typeface="+mn-cs"/>
              </a:rPr>
              <a:t>4,000 units at $5.50). By adding purchases of $49,500 during the year consisting of 7,000 units at various prices, we arrive at </a:t>
            </a:r>
            <a:r>
              <a:rPr lang="en-IN" sz="1200" b="0" i="0" u="none" strike="noStrike" kern="1200" baseline="0" dirty="0">
                <a:solidFill>
                  <a:schemeClr val="tx1"/>
                </a:solidFill>
                <a:latin typeface="+mn-lt"/>
                <a:ea typeface="+mn-ea"/>
                <a:cs typeface="+mn-cs"/>
              </a:rPr>
              <a:t>cost of goods available for sale of $71,500 (11,000 units). What will be the cost of the 4,500 units in ending inventory? Which of the 11,000 (4,000 + 7,000) units available for sale were sold? </a:t>
            </a:r>
            <a:r>
              <a:rPr lang="en-US" sz="1200" b="0" i="0" u="none" strike="noStrike" kern="1200" baseline="0" dirty="0">
                <a:solidFill>
                  <a:schemeClr val="tx1"/>
                </a:solidFill>
                <a:latin typeface="+mn-lt"/>
                <a:ea typeface="+mn-ea"/>
                <a:cs typeface="+mn-cs"/>
              </a:rPr>
              <a:t>Are they </a:t>
            </a:r>
            <a:r>
              <a:rPr lang="en-IN" sz="1200" b="0" i="0" u="none" strike="noStrike" kern="1200" baseline="0" dirty="0">
                <a:solidFill>
                  <a:schemeClr val="tx1"/>
                </a:solidFill>
                <a:latin typeface="+mn-lt"/>
                <a:ea typeface="+mn-ea"/>
                <a:cs typeface="+mn-cs"/>
              </a:rPr>
              <a:t>the more expensive ones bought toward the end of the year, or the less costly ones acquired </a:t>
            </a:r>
            <a:r>
              <a:rPr lang="en-US" sz="1200" b="0" i="0" u="none" strike="noStrike" kern="1200" baseline="0" dirty="0">
                <a:solidFill>
                  <a:schemeClr val="tx1"/>
                </a:solidFill>
                <a:latin typeface="+mn-lt"/>
                <a:ea typeface="+mn-ea"/>
                <a:cs typeface="+mn-cs"/>
              </a:rPr>
              <a:t>before prices increased?</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$71,500 in cost of goods available for sale must be allocated to ending inventory and cost of goods sold. Let’s turn our attention now to the various inventory methods that can be used to achieve this allocation.</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59</a:t>
            </a:fld>
            <a:endParaRPr lang="en-US" dirty="0"/>
          </a:p>
        </p:txBody>
      </p:sp>
    </p:spTree>
    <p:extLst>
      <p:ext uri="{BB962C8B-B14F-4D97-AF65-F5344CB8AC3E}">
        <p14:creationId xmlns:p14="http://schemas.microsoft.com/office/powerpoint/2010/main" val="36479294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It’s sometimes possible for each unit sold during the period or each unit on hand at the end of the period to be matched with its actual cost. Actual costs can be determined by reference to the invoice representing the purchase of the item. The </a:t>
            </a:r>
            <a:r>
              <a:rPr lang="en-US" sz="1200" b="1" i="0" u="none" strike="noStrike" kern="1200" baseline="0" dirty="0">
                <a:solidFill>
                  <a:schemeClr val="tx1"/>
                </a:solidFill>
                <a:latin typeface="+mn-lt"/>
                <a:ea typeface="+mn-ea"/>
                <a:cs typeface="+mn-cs"/>
              </a:rPr>
              <a:t>specific identification </a:t>
            </a:r>
            <a:r>
              <a:rPr lang="en-US" sz="1200" b="0" i="0" u="none" strike="noStrike" kern="1200" baseline="0" dirty="0">
                <a:solidFill>
                  <a:schemeClr val="tx1"/>
                </a:solidFill>
                <a:latin typeface="+mn-lt"/>
                <a:ea typeface="+mn-ea"/>
                <a:cs typeface="+mn-cs"/>
              </a:rPr>
              <a:t>method is used by companies selling unique, expensive products with low sales volume which makes it relatively easy and economically feasible to associate each item with its actual cost. For example, automobiles have unique serial numbers that can be used to match a specific auto with the invoice identifying the actual purchase price.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60</a:t>
            </a:fld>
            <a:endParaRPr lang="en-US" dirty="0"/>
          </a:p>
        </p:txBody>
      </p:sp>
    </p:spTree>
    <p:extLst>
      <p:ext uri="{BB962C8B-B14F-4D97-AF65-F5344CB8AC3E}">
        <p14:creationId xmlns:p14="http://schemas.microsoft.com/office/powerpoint/2010/main" val="40125885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specific identification method, however, is not feasible for many types of products either because items are not uniquely identifiable or because it is too costly to match a specific purchase price with each item sold or each item remaining in ending inventory. For this reason, most companies use other cost flow methods that assume which units of inventory have been sold and which units remain in ending inventory. These methods are based on assumptions about how inventory might flow in and out of a company. However, it’s important to note that the actual flow of a company’s inventory does not have to match management’s assumed flow. The three most common cost flow assumptions are: average cost; first-in, first-out (FIFO); and last-in, first-out (LIFO).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average cost method </a:t>
            </a:r>
            <a:r>
              <a:rPr lang="en-US" b="0" dirty="0"/>
              <a:t>assumes that cost of goods sold and ending inventory consist of a mixture of all the goods available for sale. The average unit cost applied to goods sold or to ending inventory is not simply an average of the various unit costs of purchases during the period but an average unit cost </a:t>
            </a:r>
            <a:r>
              <a:rPr lang="en-US" b="0" i="1" dirty="0"/>
              <a:t>weighted</a:t>
            </a:r>
            <a:r>
              <a:rPr lang="en-US" b="0" dirty="0"/>
              <a:t> by the number of units acquired at the various unit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first-in, first-out (FIFO) </a:t>
            </a:r>
            <a:r>
              <a:rPr lang="en-US" b="0" dirty="0"/>
              <a:t>method assumes that units first acquired are sold first. Beginning inventory is sold first, followed by purchases during the period in the chronological order of their acquisition.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last-in, first-out (LIFO) </a:t>
            </a:r>
            <a:r>
              <a:rPr lang="en-US" b="0" dirty="0"/>
              <a:t>method assumes that the units sold are the most recent units purchased.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61</a:t>
            </a:fld>
            <a:endParaRPr lang="en-US" dirty="0"/>
          </a:p>
        </p:txBody>
      </p:sp>
    </p:spTree>
    <p:extLst>
      <p:ext uri="{BB962C8B-B14F-4D97-AF65-F5344CB8AC3E}">
        <p14:creationId xmlns:p14="http://schemas.microsoft.com/office/powerpoint/2010/main" val="14635653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specific identification method, however, is not feasible for many types of products either because items are not uniquely identifiable or because it is too costly to match a specific purchase price with each item sold or each item remaining in ending inventory. For this reason, most companies use other cost flow methods that assume which units of inventory have been sold and which units remain in ending inventory. These methods are based on assumptions about how inventory might flow in and out of a company. However, it’s important to note that the actual flow of a company’s inventory does not have to match management’s assumed flow. The three most common cost flow assumptions are: average cost; first-in, first-out (FIFO); and last-in, first-out (LIFO).</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average cost method </a:t>
            </a:r>
            <a:r>
              <a:rPr lang="en-US" b="0" dirty="0"/>
              <a:t>assumes that cost of goods sold and ending inventory consist of a mixture of all the goods available for sale. The average unit cost applied to goods sold or to ending inventory is not simply an average of the various unit costs of purchases during the period but an average unit cost </a:t>
            </a:r>
            <a:r>
              <a:rPr lang="en-US" b="0" i="1" dirty="0"/>
              <a:t>weighted</a:t>
            </a:r>
            <a:r>
              <a:rPr lang="en-US" b="0" dirty="0"/>
              <a:t> by the number of units acquired at the various unit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first-in, first-out (FIFO) </a:t>
            </a:r>
            <a:r>
              <a:rPr lang="en-US" b="0" dirty="0"/>
              <a:t>method assumes that units first acquired are sold first. Beginning inventory is sold first, followed by purchases during the period in the chronological order of their acquisition.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last-in, first-out (LIFO) </a:t>
            </a:r>
            <a:r>
              <a:rPr lang="en-US" b="0" dirty="0"/>
              <a:t>method assumes that the units sold are the most recent units purchased.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62</a:t>
            </a:fld>
            <a:endParaRPr lang="en-US" dirty="0"/>
          </a:p>
        </p:txBody>
      </p:sp>
    </p:spTree>
    <p:extLst>
      <p:ext uri="{BB962C8B-B14F-4D97-AF65-F5344CB8AC3E}">
        <p14:creationId xmlns:p14="http://schemas.microsoft.com/office/powerpoint/2010/main" val="1612143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In a periodic inventory system, the weighted-average cost is calculated only at the end of the period.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8–7C</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In the illustration, the total cost of goods available for sale is 11,000 units at $71,500. The weighted-average unit cost is </a:t>
            </a:r>
            <a:r>
              <a:rPr lang="en-US" b="0" baseline="0" dirty="0"/>
              <a:t>calculated by dividing the total cost of goods available for sale by the total number of units available for sale. </a:t>
            </a:r>
            <a:r>
              <a:rPr lang="en-IN" sz="1200" b="0" i="0" u="none" strike="noStrike" kern="1200" baseline="0" dirty="0">
                <a:solidFill>
                  <a:schemeClr val="tx1"/>
                </a:solidFill>
                <a:latin typeface="+mn-lt"/>
                <a:ea typeface="+mn-ea"/>
                <a:cs typeface="+mn-cs"/>
              </a:rPr>
              <a:t>Thus, dividing $71,500 by 11,000 units, we get the weighted-average cost of $6.50. Cost of goods sold also could be determined directly by multiplying the weighted average unit cost of $6.50 by the number of units sold ($6.50 × 6,500 = $42,250 ). The cost of the ending inventory is $29,250 (</a:t>
            </a:r>
            <a:r>
              <a:rPr lang="en-IN" sz="1200" dirty="0"/>
              <a:t>4,500 units × $6.50</a:t>
            </a:r>
            <a:r>
              <a:rPr lang="en-IN"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63</a:t>
            </a:fld>
            <a:endParaRPr lang="en-US" dirty="0"/>
          </a:p>
        </p:txBody>
      </p:sp>
    </p:spTree>
    <p:extLst>
      <p:ext uri="{BB962C8B-B14F-4D97-AF65-F5344CB8AC3E}">
        <p14:creationId xmlns:p14="http://schemas.microsoft.com/office/powerpoint/2010/main" val="26251861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weighted-average unit cost in a perpetual inventory system becomes a moving-average unit cost. A new weighted-average unit cost is calculated each time additional units are purchased. The new average is determined after each purchase by (1) summing the cost of the previous inventory balance and the cost of the new purchase, and (2) dividing this total cost (cost of goods available for sale) by the number of units on hand (the inventory units that are available for sale). This average is then used to cost any units sold before the next purchase is made.</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64</a:t>
            </a:fld>
            <a:endParaRPr lang="en-US" dirty="0"/>
          </a:p>
        </p:txBody>
      </p:sp>
    </p:spTree>
    <p:extLst>
      <p:ext uri="{BB962C8B-B14F-4D97-AF65-F5344CB8AC3E}">
        <p14:creationId xmlns:p14="http://schemas.microsoft.com/office/powerpoint/2010/main" val="20604334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8–7D</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On January 17 the new average cost of $5.667 (rounded) is calculated by dividing the $17,000 cost of goods available ($11,000 from beginning inventory + $6,000 purchased on January 17) by the 3,000 units available (2,000 units from beginning inventory + 1,000 units acquired on January 17). The average is updated to $6.333 (rounded) with the March 22 purchase. The 1,500 units sold on April 15 are then costed at the average cost of $6.333. Similarly, the average unit cost changes to $6.80 on October 15. Periodic average cost and perpetual average cost generally produce different allocations to cost of goods sold and ending inventory.</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65</a:t>
            </a:fld>
            <a:endParaRPr lang="en-US" dirty="0"/>
          </a:p>
        </p:txBody>
      </p:sp>
    </p:spTree>
    <p:extLst>
      <p:ext uri="{BB962C8B-B14F-4D97-AF65-F5344CB8AC3E}">
        <p14:creationId xmlns:p14="http://schemas.microsoft.com/office/powerpoint/2010/main" val="339622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Raw materials </a:t>
            </a:r>
            <a:r>
              <a:rPr lang="en-US" sz="1200" b="0" i="0" u="none" strike="noStrike" kern="1200" baseline="0" dirty="0">
                <a:solidFill>
                  <a:schemeClr val="tx1"/>
                </a:solidFill>
                <a:latin typeface="+mn-lt"/>
                <a:ea typeface="+mn-ea"/>
                <a:cs typeface="+mn-cs"/>
              </a:rPr>
              <a:t>represent </a:t>
            </a:r>
            <a:r>
              <a:rPr lang="en-IN" sz="1200" b="0" i="0" u="none" strike="noStrike" kern="1200" baseline="0" dirty="0">
                <a:solidFill>
                  <a:schemeClr val="tx1"/>
                </a:solidFill>
                <a:latin typeface="+mn-lt"/>
                <a:ea typeface="+mn-ea"/>
                <a:cs typeface="+mn-cs"/>
              </a:rPr>
              <a:t>the cost of components purchased from other manufacturers that will become part of </a:t>
            </a:r>
            <a:r>
              <a:rPr lang="en-US" sz="1200" b="0" i="0" u="none" strike="noStrike" kern="1200" baseline="0" dirty="0">
                <a:solidFill>
                  <a:schemeClr val="tx1"/>
                </a:solidFill>
                <a:latin typeface="+mn-lt"/>
                <a:ea typeface="+mn-ea"/>
                <a:cs typeface="+mn-cs"/>
              </a:rPr>
              <a:t>the finished product. </a:t>
            </a:r>
            <a:r>
              <a:rPr lang="en-US" sz="1200" kern="1200" baseline="0" dirty="0">
                <a:solidFill>
                  <a:schemeClr val="tx1"/>
                </a:solidFill>
                <a:latin typeface="+mn-lt"/>
                <a:ea typeface="+mn-ea"/>
                <a:cs typeface="+mn-cs"/>
              </a:rPr>
              <a:t>For example, Hewlett-Packard’s raw materials inventory includes semiconductors, circuit boards, plastic, and glass that go into the production of personal computers.</a:t>
            </a: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mn-lt"/>
                <a:ea typeface="+mn-ea"/>
                <a:cs typeface="+mn-cs"/>
              </a:rPr>
              <a:t>Work-in-process</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refers to the products that are not yet complete. The cost of work in process includes the cost of raw materials used in production, the cost of labor that can be directly traced to the goods in process, and an allocated portion of other manufacturing costs, called </a:t>
            </a:r>
            <a:r>
              <a:rPr lang="en-US" sz="1200" b="0" i="1" u="none" strike="noStrike" kern="1200" baseline="0" dirty="0">
                <a:solidFill>
                  <a:schemeClr val="tx1"/>
                </a:solidFill>
                <a:latin typeface="+mn-lt"/>
                <a:ea typeface="+mn-ea"/>
                <a:cs typeface="+mn-cs"/>
              </a:rPr>
              <a:t>manufacturing overhead</a:t>
            </a:r>
            <a:r>
              <a:rPr lang="en-US" sz="1200" b="0" i="0" u="none" strike="noStrike" kern="1200" baseline="0" dirty="0">
                <a:solidFill>
                  <a:schemeClr val="tx1"/>
                </a:solidFill>
                <a:latin typeface="+mn-lt"/>
                <a:ea typeface="+mn-ea"/>
                <a:cs typeface="+mn-cs"/>
              </a:rPr>
              <a:t>. Overhead costs include electricity and other utility costs to operate the manufacturing facility, depreciation of manufacturing equipment, and many other manufacturing costs that cannot be directly linked to the production of specific goods.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Finished goods</a:t>
            </a:r>
            <a:r>
              <a:rPr lang="en-US" sz="1200" b="0" i="0" u="none" strike="noStrike" kern="1200" baseline="0" dirty="0">
                <a:solidFill>
                  <a:schemeClr val="tx1"/>
                </a:solidFill>
                <a:latin typeface="+mn-lt"/>
                <a:ea typeface="+mn-ea"/>
                <a:cs typeface="+mn-cs"/>
              </a:rPr>
              <a:t> are goods that have been completed in the manufacturing process but have not been sold. They have reach their final stage and now await sale to a customer. Their cost includes the cost of all raw materials and work-in-process used in production.</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a:t>
            </a:fld>
            <a:endParaRPr lang="en-US" dirty="0"/>
          </a:p>
        </p:txBody>
      </p:sp>
    </p:spTree>
    <p:extLst>
      <p:ext uri="{BB962C8B-B14F-4D97-AF65-F5344CB8AC3E}">
        <p14:creationId xmlns:p14="http://schemas.microsoft.com/office/powerpoint/2010/main" val="26981099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8–7D</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On January 17 the new average cost of $5.667 (rounded) is calculated by dividing the $17,000 cost of goods available ($11,000 from beginning inventory + $6,000 purchased on January 17) by the 3,000 units available (2,000 units from beginning inventory + 1,000 units acquired on January 17). The average is updated to $6.333 (rounded) with the March 22 purchase. The 1,500 units sold on April 15 are then costed at the average cost of $6.333. Similarly, the average unit cost changes to $6.80 on October 15. Periodic average cost and perpetual average cost generally produce different allocations to cost of goods sold and ending inventory.</a:t>
            </a: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66</a:t>
            </a:fld>
            <a:endParaRPr lang="en-US" dirty="0"/>
          </a:p>
        </p:txBody>
      </p:sp>
    </p:spTree>
    <p:extLst>
      <p:ext uri="{BB962C8B-B14F-4D97-AF65-F5344CB8AC3E}">
        <p14:creationId xmlns:p14="http://schemas.microsoft.com/office/powerpoint/2010/main" val="679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first-in, first-out (LIFO) </a:t>
            </a:r>
            <a:r>
              <a:rPr lang="en-US" b="0" dirty="0"/>
              <a:t>method assumes that the first units acquired are sold first. In the illustration, 6,500 units were sold. Applying FIFO, these would be the 4,000 units in beginning inventory, the 1,000 units purchased on January 17, and 1,500 of the 3,000 units from the March 22 purchase. Ending inventory is comprised of the remaining units assumed not to be sold. In this case, the 4,500 units in ending inventory consist of the 3,000 units purchased on October 15, and 1,500 of the 3,000 units</a:t>
            </a:r>
            <a:r>
              <a:rPr lang="en-US" b="0" baseline="0" dirty="0"/>
              <a:t> </a:t>
            </a:r>
            <a:r>
              <a:rPr lang="en-US" b="0" dirty="0"/>
              <a:t>purchased on March 22. </a:t>
            </a:r>
            <a:r>
              <a:rPr lang="en-US" sz="1200" kern="1200" baseline="0" dirty="0">
                <a:solidFill>
                  <a:schemeClr val="tx1"/>
                </a:solidFill>
                <a:latin typeface="+mn-lt"/>
                <a:ea typeface="+mn-ea"/>
                <a:cs typeface="+mn-cs"/>
              </a:rPr>
              <a:t>Using the numbers from our illustration, we determine cost of goods sold to be $38,500 and ending inventory to be $33,000.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67</a:t>
            </a:fld>
            <a:endParaRPr lang="en-US" dirty="0"/>
          </a:p>
        </p:txBody>
      </p:sp>
    </p:spTree>
    <p:extLst>
      <p:ext uri="{BB962C8B-B14F-4D97-AF65-F5344CB8AC3E}">
        <p14:creationId xmlns:p14="http://schemas.microsoft.com/office/powerpoint/2010/main" val="303050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8–7F</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ending inventory and cost of goods sold will have the same amounts in a perpetual inventory system as in a periodic inventory system when FIFO is used. This is because the same units and costs are first in and first out whether cost of goods sold is determined as each sale is made or at the end of the period as a residual amount.</a:t>
            </a:r>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69</a:t>
            </a:fld>
            <a:endParaRPr lang="en-US" dirty="0"/>
          </a:p>
        </p:txBody>
      </p:sp>
    </p:spTree>
    <p:extLst>
      <p:ext uri="{BB962C8B-B14F-4D97-AF65-F5344CB8AC3E}">
        <p14:creationId xmlns:p14="http://schemas.microsoft.com/office/powerpoint/2010/main" val="29320213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a:t>
            </a:r>
            <a:r>
              <a:rPr lang="en-US" b="1" dirty="0"/>
              <a:t>last-in, first-out (LIFO) </a:t>
            </a:r>
            <a:r>
              <a:rPr lang="en-US" b="0" dirty="0"/>
              <a:t>method assumes that the last units acquired</a:t>
            </a:r>
            <a:r>
              <a:rPr lang="en-US" b="0" baseline="0" dirty="0"/>
              <a:t> are sold first</a:t>
            </a:r>
            <a:r>
              <a:rPr lang="en-US" b="0" dirty="0"/>
              <a:t>. In the illustration, 6,500 units were sold. Applying LIFO, these would be the 3,000 units purchased on October 15, 3,000 units purchased on March 22, and 500 of the 1,000 units from the January 17 purchase. Ending inventory is comprised of the remaining units assumed not to be sold. In this case, the 4,500 units in ending inventory consist of 500 of the 1,000 units</a:t>
            </a:r>
            <a:r>
              <a:rPr lang="en-US" b="0" baseline="0" dirty="0"/>
              <a:t> </a:t>
            </a:r>
            <a:r>
              <a:rPr lang="en-US" b="0" dirty="0"/>
              <a:t>purchased on January 17 and 4,000 units</a:t>
            </a:r>
            <a:r>
              <a:rPr lang="en-US" b="0" baseline="0" dirty="0"/>
              <a:t> of beginning inventory</a:t>
            </a:r>
            <a:r>
              <a:rPr lang="en-US" b="0" dirty="0"/>
              <a:t>. </a:t>
            </a:r>
            <a:r>
              <a:rPr lang="en-US" sz="1200" kern="1200" baseline="0" dirty="0">
                <a:solidFill>
                  <a:schemeClr val="tx1"/>
                </a:solidFill>
                <a:latin typeface="+mn-lt"/>
                <a:ea typeface="+mn-ea"/>
                <a:cs typeface="+mn-cs"/>
              </a:rPr>
              <a:t>Using the numbers from our illustration, we determine cost of goods sold to be $46,500 and ending inventory to be $25,000. Ending inventory plus cost of goods sold equals $71,500, which is the total cost of goods available for sale.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70</a:t>
            </a:fld>
            <a:endParaRPr lang="en-US" dirty="0"/>
          </a:p>
        </p:txBody>
      </p:sp>
    </p:spTree>
    <p:extLst>
      <p:ext uri="{BB962C8B-B14F-4D97-AF65-F5344CB8AC3E}">
        <p14:creationId xmlns:p14="http://schemas.microsoft.com/office/powerpoint/2010/main" val="165971449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latin typeface="+mn-lt"/>
                <a:ea typeface="+mn-ea"/>
                <a:cs typeface="+mn-cs"/>
              </a:rPr>
              <a:t>Illustration 8–7H</a:t>
            </a:r>
            <a:endParaRPr lang="en-US" b="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application of LIFO in a perpetual system is shown in this illustration. Each time inventory is purchased or sold, the LIFO layers are adjusted. For example, after the March 22 purchase, there are three layers of inventory at different unit costs listed in the chronological order of their purchase. When 1,500 units are sold on April 15, we assume they come from the most recent layer of 3,000 units purchased at $7.00.</a:t>
            </a:r>
          </a:p>
          <a:p>
            <a:endParaRPr lang="en-US" sz="1200" b="0" kern="1200" baseline="0" dirty="0">
              <a:solidFill>
                <a:schemeClr val="tx1"/>
              </a:solidFill>
              <a:latin typeface="+mn-lt"/>
              <a:ea typeface="+mn-ea"/>
              <a:cs typeface="+mn-cs"/>
            </a:endParaRPr>
          </a:p>
          <a:p>
            <a:r>
              <a:rPr lang="en-US" b="0" dirty="0"/>
              <a:t>Notice that the total cost of goods available for sale is allocated $44,000 to cost of goods sold by perpetual LIFO and $27,500 to ending inventory (the balance after the last transaction), which is different from the periodic LIFO result of $46,500 and $25,000. Unlike </a:t>
            </a:r>
            <a:r>
              <a:rPr lang="en-US" sz="1200" kern="1200" baseline="0" dirty="0">
                <a:solidFill>
                  <a:schemeClr val="tx1"/>
                </a:solidFill>
                <a:latin typeface="+mn-lt"/>
                <a:ea typeface="+mn-ea"/>
                <a:cs typeface="+mn-cs"/>
              </a:rPr>
              <a:t>FIFO, applying LIFO in a perpetual inventory system will generally result in an ending inventory and cost of goods sold different from the allocation arrived at when applying LIFO in a periodic system. Periodic LIFO applies the last-in, first-out concept to total sales and total purchases only at the conclusion of the reporting period. Perpetual LIFO applies the same concept, but several times during the period—every time a sale is made.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when 2,000 units are sold on January 10, perpetual LIFO costs those units at $5.50, the beginning inventory unit cost, because those were the last units acquired before the sale. Periodic LIFO, by contrast, would be applied at year-end. By the end of the year, enough purchases have been made that the beginning inventory would be assumed to remain intact, and the January 10 units sold would be costed at a price from the most recent acquisition before the end of the year.</a:t>
            </a:r>
          </a:p>
          <a:p>
            <a:endParaRPr lang="en-US" sz="1200" b="0" kern="1200" baseline="0" dirty="0">
              <a:solidFill>
                <a:schemeClr val="tx1"/>
              </a:solidFill>
              <a:latin typeface="+mn-lt"/>
              <a:ea typeface="+mn-ea"/>
              <a:cs typeface="+mn-cs"/>
            </a:endParaRPr>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72</a:t>
            </a:fld>
            <a:endParaRPr lang="en-US" dirty="0"/>
          </a:p>
        </p:txBody>
      </p:sp>
    </p:spTree>
    <p:extLst>
      <p:ext uri="{BB962C8B-B14F-4D97-AF65-F5344CB8AC3E}">
        <p14:creationId xmlns:p14="http://schemas.microsoft.com/office/powerpoint/2010/main" val="5047821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Notice that the average cost method produces amounts that fall in between the FIFO and LIFO amounts for both cost of goods sold and ending inventory. This will usually be the case. Whether it will be FIFO or LIFO that produces the highest or lowest value of cost of goods sold and ending inventory depends on the pattern of the actual unit cost changes during the period.</a:t>
            </a:r>
          </a:p>
          <a:p>
            <a:endParaRPr lang="en-US" b="0" dirty="0"/>
          </a:p>
          <a:p>
            <a:r>
              <a:rPr lang="en-US" b="0" dirty="0"/>
              <a:t>During periods of generally rising costs, as in our example, FIFO results in a lower cost of goods sold than LIFO because the lower costs of the earliest purchases are assumed sold. LIFO cost of goods sold will include the more recent higher cost purchases. On the other hand, FIFO ending inventory includes the most recent higher cost purchases which results in a higher ending inventory than LIFO. LIFO ending inventory includes the lower costs of the earliest purchases. Conversely, if costs are declining, then FIFO will result in a higher cost of goods sold and lower ending inventory than LIFO. </a:t>
            </a:r>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73</a:t>
            </a:fld>
            <a:endParaRPr lang="en-US" dirty="0"/>
          </a:p>
        </p:txBody>
      </p:sp>
    </p:spTree>
    <p:extLst>
      <p:ext uri="{BB962C8B-B14F-4D97-AF65-F5344CB8AC3E}">
        <p14:creationId xmlns:p14="http://schemas.microsoft.com/office/powerpoint/2010/main" val="2555347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Notice that the average cost method produces amounts that fall in between the FIFO and LIFO amounts for both cost of goods sold and ending inventory. This will usually be the case. Whether it will be FIFO or LIFO that produces the highest or lowest value of cost of goods sold and ending inventory depends on the pattern of the actual unit cost changes during the period.</a:t>
            </a:r>
          </a:p>
          <a:p>
            <a:endParaRPr lang="en-US" b="0" dirty="0"/>
          </a:p>
          <a:p>
            <a:r>
              <a:rPr lang="en-US" b="0" dirty="0"/>
              <a:t>During periods of generally rising costs, as in our example, FIFO results in a lower cost of goods sold than LIFO because the lower costs of the earliest purchases are assumed sold. LIFO cost of goods sold will include the more recent higher cost purchases. On the other hand, FIFO ending inventory includes the most recent higher cost purchases which results in a higher ending inventory than LIFO. LIFO ending inventory includes the lower costs of the earliest purchases. Conversely, if costs are declining, then FIFO will result in a higher cost of goods sold and lower ending inventory than LIFO. </a:t>
            </a:r>
          </a:p>
          <a:p>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74</a:t>
            </a:fld>
            <a:endParaRPr lang="en-US" dirty="0"/>
          </a:p>
        </p:txBody>
      </p:sp>
    </p:spTree>
    <p:extLst>
      <p:ext uri="{BB962C8B-B14F-4D97-AF65-F5344CB8AC3E}">
        <p14:creationId xmlns:p14="http://schemas.microsoft.com/office/powerpoint/2010/main" val="8511956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Each of the three methods is permissible according to generally accepted accounting principles and frequently is used. Also, a company need not use the same method for its entire inventory. For example, International Paper Company uses LIFO for its raw materials and finished pulp and paper products, and both the FIFO and average cost methods for other inventories. Because of the importance of inventories and the possible differential effects of different methods on the financial statements, a company must identify in a disclosure note the method(s) it uses.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8–8</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shows the results of a survey of inventory methods used by 500 large public companies. FIFO is the most popular method, but both LIFO and average cost are used by many companies. Notice that the column total for the number of companies is greater than 500, indicating that many companies included in this sample use multiple methods.</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75</a:t>
            </a:fld>
            <a:endParaRPr lang="en-US" dirty="0"/>
          </a:p>
        </p:txBody>
      </p:sp>
    </p:spTree>
    <p:extLst>
      <p:ext uri="{BB962C8B-B14F-4D97-AF65-F5344CB8AC3E}">
        <p14:creationId xmlns:p14="http://schemas.microsoft.com/office/powerpoint/2010/main" val="7130986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Each of the three methods is permissible according to generally accepted accounting principles and frequently is used. Also, a company need not use the same method for its entire inventory. For example, International Paper Company uses LIFO for its raw materials and finished pulp and paper products, and both the FIFO and average cost methods for other inventories. Because of the importance of inventories and the possible differential effects of different methods on the financial statements, a company must identify in a disclosure note the method(s) it uses.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8–8</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shows the results of a survey of inventory methods used by 500 large public companies. FIFO is the most popular method, but both LIFO and average cost are used by many companies. Notice that the column total for the number of companies is greater than 500, indicating that many companies included in this sample use multiple methods.</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76</a:t>
            </a:fld>
            <a:endParaRPr lang="en-US" dirty="0"/>
          </a:p>
        </p:txBody>
      </p:sp>
    </p:spTree>
    <p:extLst>
      <p:ext uri="{BB962C8B-B14F-4D97-AF65-F5344CB8AC3E}">
        <p14:creationId xmlns:p14="http://schemas.microsoft.com/office/powerpoint/2010/main" val="29725528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What factors motivate companies to choose one inventory method over another? What factors have caused the increased popularity of LIFO? Choosing among alternative accounting methods is a complex issue. Often such choices are not made in isolation but in such a way that the combination of inventory cost flow assumption, depreciation method, pension assumptions, and other choices meet a particular objective. Also, many believe managers sometimes make these choices to maximize their own personal benefits rather than those of the company or its external constituents. But regardless of the motive, the impact on reported numbers is an important consideration in each choice of method.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81</a:t>
            </a:fld>
            <a:endParaRPr lang="en-US" dirty="0"/>
          </a:p>
        </p:txBody>
      </p:sp>
    </p:spTree>
    <p:extLst>
      <p:ext uri="{BB962C8B-B14F-4D97-AF65-F5344CB8AC3E}">
        <p14:creationId xmlns:p14="http://schemas.microsoft.com/office/powerpoint/2010/main" val="1793240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Raw materials </a:t>
            </a:r>
            <a:r>
              <a:rPr lang="en-US" sz="1200" b="0" i="0" u="none" strike="noStrike" kern="1200" baseline="0" dirty="0">
                <a:solidFill>
                  <a:schemeClr val="tx1"/>
                </a:solidFill>
                <a:latin typeface="+mn-lt"/>
                <a:ea typeface="+mn-ea"/>
                <a:cs typeface="+mn-cs"/>
              </a:rPr>
              <a:t>represent </a:t>
            </a:r>
            <a:r>
              <a:rPr lang="en-IN" sz="1200" b="0" i="0" u="none" strike="noStrike" kern="1200" baseline="0" dirty="0">
                <a:solidFill>
                  <a:schemeClr val="tx1"/>
                </a:solidFill>
                <a:latin typeface="+mn-lt"/>
                <a:ea typeface="+mn-ea"/>
                <a:cs typeface="+mn-cs"/>
              </a:rPr>
              <a:t>the cost of components purchased from other manufacturers that will become part of </a:t>
            </a:r>
            <a:r>
              <a:rPr lang="en-US" sz="1200" b="0" i="0" u="none" strike="noStrike" kern="1200" baseline="0" dirty="0">
                <a:solidFill>
                  <a:schemeClr val="tx1"/>
                </a:solidFill>
                <a:latin typeface="+mn-lt"/>
                <a:ea typeface="+mn-ea"/>
                <a:cs typeface="+mn-cs"/>
              </a:rPr>
              <a:t>the finished product. </a:t>
            </a:r>
            <a:r>
              <a:rPr lang="en-US" sz="1200" kern="1200" baseline="0" dirty="0">
                <a:solidFill>
                  <a:schemeClr val="tx1"/>
                </a:solidFill>
                <a:latin typeface="+mn-lt"/>
                <a:ea typeface="+mn-ea"/>
                <a:cs typeface="+mn-cs"/>
              </a:rPr>
              <a:t>For example, Hewlett-Packard’s raw materials inventory includes semiconductors, circuit boards, plastic, and glass that go into the production of personal computers.</a:t>
            </a: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kern="1200" baseline="0" dirty="0">
                <a:solidFill>
                  <a:schemeClr val="tx1"/>
                </a:solidFill>
                <a:latin typeface="+mn-lt"/>
                <a:ea typeface="+mn-ea"/>
                <a:cs typeface="+mn-cs"/>
              </a:rPr>
              <a:t>Work-in-process</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refers to the products that are not yet complete. The cost of work in process includes the cost of raw materials used in production, the cost of labor that can be directly traced to the goods in process, and an allocated portion of other manufacturing costs, called </a:t>
            </a:r>
            <a:r>
              <a:rPr lang="en-US" sz="1200" b="0" i="1" u="none" strike="noStrike" kern="1200" baseline="0" dirty="0">
                <a:solidFill>
                  <a:schemeClr val="tx1"/>
                </a:solidFill>
                <a:latin typeface="+mn-lt"/>
                <a:ea typeface="+mn-ea"/>
                <a:cs typeface="+mn-cs"/>
              </a:rPr>
              <a:t>manufacturing overhead</a:t>
            </a:r>
            <a:r>
              <a:rPr lang="en-US" sz="1200" b="0" i="0" u="none" strike="noStrike" kern="1200" baseline="0" dirty="0">
                <a:solidFill>
                  <a:schemeClr val="tx1"/>
                </a:solidFill>
                <a:latin typeface="+mn-lt"/>
                <a:ea typeface="+mn-ea"/>
                <a:cs typeface="+mn-cs"/>
              </a:rPr>
              <a:t>. Overhead costs include electricity and other utility costs to operate the manufacturing facility, depreciation of manufacturing equipment, and many other manufacturing costs that cannot be directly linked to the production of specific goods.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Finished goods</a:t>
            </a:r>
            <a:r>
              <a:rPr lang="en-US" sz="1200" b="0" i="0" u="none" strike="noStrike" kern="1200" baseline="0" dirty="0">
                <a:solidFill>
                  <a:schemeClr val="tx1"/>
                </a:solidFill>
                <a:latin typeface="+mn-lt"/>
                <a:ea typeface="+mn-ea"/>
                <a:cs typeface="+mn-cs"/>
              </a:rPr>
              <a:t> are goods that have been completed in the manufacturing process but have not been sold. They have reach their final stage and now await sale to a customer. Their cost includes the cost of all raw materials and work-in-process used in production.</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a:t>
            </a:fld>
            <a:endParaRPr lang="en-US" dirty="0"/>
          </a:p>
        </p:txBody>
      </p:sp>
    </p:spTree>
    <p:extLst>
      <p:ext uri="{BB962C8B-B14F-4D97-AF65-F5344CB8AC3E}">
        <p14:creationId xmlns:p14="http://schemas.microsoft.com/office/powerpoint/2010/main" val="26981099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What factors motivate companies to choose one inventory method over another? What factors have caused the increased popularity of LIFO? Choosing among alternative accounting methods is a complex issue. Often such choices are not made in isolation but in such a way that the combination of inventory cost flow assumption, depreciation method, pension assumptions, and other choices meet a particular objective. Also, many believe managers sometimes make these choices to maximize their own personal benefits rather than those of the company or its external constituents. But regardless of the motive, the impact on reported numbers is an important consideration in each choice of method.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82</a:t>
            </a:fld>
            <a:endParaRPr lang="en-US" dirty="0"/>
          </a:p>
        </p:txBody>
      </p:sp>
    </p:spTree>
    <p:extLst>
      <p:ext uri="{BB962C8B-B14F-4D97-AF65-F5344CB8AC3E}">
        <p14:creationId xmlns:p14="http://schemas.microsoft.com/office/powerpoint/2010/main" val="33258913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What factors motivate companies to choose one inventory method over another? What factors have caused the increased popularity of LIFO? Choosing among alternative accounting methods is a complex issue. Often such choices are not made in isolation but in such a way that the combination of inventory cost flow assumption, depreciation method, pension assumptions, and other choices meet a particular objective. Also, many believe managers sometimes make these choices to maximize their own personal benefits rather than those of the company or its external constituents. But regardless of the motive, the impact on reported numbers is an important consideration in each choice of method.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83</a:t>
            </a:fld>
            <a:endParaRPr lang="en-US" dirty="0"/>
          </a:p>
        </p:txBody>
      </p:sp>
    </p:spTree>
    <p:extLst>
      <p:ext uri="{BB962C8B-B14F-4D97-AF65-F5344CB8AC3E}">
        <p14:creationId xmlns:p14="http://schemas.microsoft.com/office/powerpoint/2010/main" val="33258913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If the unit cost of inventory changes during a period, the inventory method chosen can have a significant effect on the amount of income reported by the company to external parties and also on the amount of income taxes paid to</a:t>
            </a:r>
            <a:r>
              <a:rPr lang="en-US" b="0" baseline="0" dirty="0"/>
              <a:t> </a:t>
            </a:r>
            <a:r>
              <a:rPr lang="en-US" b="0" dirty="0"/>
              <a:t>the Internal Revenue Service (IRS) and state and local taxing authorities. Over the entire life of a company, cost of goods sold for all years will equal actual costs of items sold regardless of the inventory method used. However</a:t>
            </a:r>
            <a:r>
              <a:rPr lang="en-US" b="0" baseline="0" dirty="0"/>
              <a:t> </a:t>
            </a:r>
            <a:r>
              <a:rPr lang="en-US" b="0" dirty="0"/>
              <a:t>different inventory methods can produce significantly different results in each particular year.</a:t>
            </a:r>
          </a:p>
          <a:p>
            <a:endParaRPr lang="en-US" b="0" dirty="0"/>
          </a:p>
          <a:p>
            <a:r>
              <a:rPr lang="en-US" sz="1200" kern="1200" baseline="0" dirty="0">
                <a:solidFill>
                  <a:schemeClr val="tx1"/>
                </a:solidFill>
                <a:latin typeface="+mn-lt"/>
                <a:ea typeface="+mn-ea"/>
                <a:cs typeface="+mn-cs"/>
              </a:rPr>
              <a:t>When prices rise and inventory quantities are not decreasing, LIFO produces a higher cost of goods sold and therefore lower net income than the other methods. The company’s income tax returns will report a lower taxable income using LIFO and lower taxes will be paid currently.</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84</a:t>
            </a:fld>
            <a:endParaRPr lang="en-US" dirty="0"/>
          </a:p>
        </p:txBody>
      </p:sp>
    </p:spTree>
    <p:extLst>
      <p:ext uri="{BB962C8B-B14F-4D97-AF65-F5344CB8AC3E}">
        <p14:creationId xmlns:p14="http://schemas.microsoft.com/office/powerpoint/2010/main" val="27587452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If the unit cost of inventory changes during a period, the inventory method chosen can have a significant effect on the amount of income reported by the company to external parties and also on the amount of income taxes paid to</a:t>
            </a:r>
            <a:r>
              <a:rPr lang="en-US" b="0" baseline="0" dirty="0"/>
              <a:t> </a:t>
            </a:r>
            <a:r>
              <a:rPr lang="en-US" b="0" dirty="0"/>
              <a:t>the Internal Revenue Service (IRS) and state and local taxing authorities. Over the entire life of a company, cost of goods sold for all years will equal actual costs of items sold regardless of the inventory method used. However</a:t>
            </a:r>
            <a:r>
              <a:rPr lang="en-US" b="0" baseline="0" dirty="0"/>
              <a:t> </a:t>
            </a:r>
            <a:r>
              <a:rPr lang="en-US" b="0" dirty="0"/>
              <a:t>different inventory methods can produce significantly different results in each particular year.</a:t>
            </a:r>
          </a:p>
          <a:p>
            <a:endParaRPr lang="en-US" b="0" dirty="0"/>
          </a:p>
          <a:p>
            <a:r>
              <a:rPr lang="en-US" sz="1200" kern="1200" baseline="0" dirty="0">
                <a:solidFill>
                  <a:schemeClr val="tx1"/>
                </a:solidFill>
                <a:latin typeface="+mn-lt"/>
                <a:ea typeface="+mn-ea"/>
                <a:cs typeface="+mn-cs"/>
              </a:rPr>
              <a:t>When prices rise and inventory quantities are not decreasing, LIFO produces a higher cost of goods sold and therefore lower net income than the other methods. The company’s income tax returns will report a lower taxable income using LIFO and lower taxes will be paid currently.</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85</a:t>
            </a:fld>
            <a:endParaRPr lang="en-US" dirty="0"/>
          </a:p>
        </p:txBody>
      </p:sp>
    </p:spTree>
    <p:extLst>
      <p:ext uri="{BB962C8B-B14F-4D97-AF65-F5344CB8AC3E}">
        <p14:creationId xmlns:p14="http://schemas.microsoft.com/office/powerpoint/2010/main" val="27587452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Taxes are not reduced permanently, only deferred. The reduced amount will be paid to the taxing authorities when either the unit cost of inventory or the quantity of inventory subsequently declines. However, we know from our discussion of the time value of money that it is advantageous to save a dollar today even if it must be paid back in the future. In the past, high inflation (increasing prices) periods motivated many companies to switch to LIFO in order to gain this tax benefit.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corporation’s taxable income comprises revenues, expenses (including cost of goods sold), gains, and losses measured according to the regulations of the appropriate taxing authority. Income before tax as reported in the income statement does not always equal taxable income. In some cases, differences are caused by the use of different measurement methods. However, IRS regulations, which determine federal taxable income, require that if a company uses LIFO to measure taxable income, the company also must use LIFO for external financial reporting. This is known as the </a:t>
            </a:r>
            <a:r>
              <a:rPr lang="en-US" sz="1200" b="1" i="0" u="none" strike="noStrike" kern="1200" baseline="0" dirty="0">
                <a:solidFill>
                  <a:schemeClr val="tx1"/>
                </a:solidFill>
                <a:latin typeface="+mn-lt"/>
                <a:ea typeface="+mn-ea"/>
                <a:cs typeface="+mn-cs"/>
              </a:rPr>
              <a:t>LIFO conformity rule</a:t>
            </a:r>
            <a:r>
              <a:rPr lang="en-US" sz="1200" b="0" i="0" u="none" strike="noStrike" kern="1200" baseline="0" dirty="0">
                <a:solidFill>
                  <a:schemeClr val="tx1"/>
                </a:solidFill>
                <a:latin typeface="+mn-lt"/>
                <a:ea typeface="+mn-ea"/>
                <a:cs typeface="+mn-cs"/>
              </a:rPr>
              <a:t> with respect to inventory methods.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of the LIFO conformity rule, to obtain the tax advantages of using LIFO in periods of rising prices, lower net income is reported to shareholders, creditors, and other external parties. The income tax motivation for using LIFO may be offset by a desire to report higher net income. Reported net income could have an effect on a corporation’s share price, on bonuses paid to management, or on debt agreements with lenders. For example, research has indicated that the managers of companies with bonus plans tied to income measures are more likely to choose accounting methods that maximize their bonuses (often those that increase net income). The LIFO conformity rule permits LIFO users to report non-LIFO inventory valuations in a disclosure note, but not on the face of the income statement.</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86</a:t>
            </a:fld>
            <a:endParaRPr lang="en-US" dirty="0"/>
          </a:p>
        </p:txBody>
      </p:sp>
    </p:spTree>
    <p:extLst>
      <p:ext uri="{BB962C8B-B14F-4D97-AF65-F5344CB8AC3E}">
        <p14:creationId xmlns:p14="http://schemas.microsoft.com/office/powerpoint/2010/main" val="25261477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Many companies use LIFO for external reporting and income tax purposes but maintain their internal records using FIFO or average cost. </a:t>
            </a:r>
            <a:r>
              <a:rPr lang="en-US" sz="1200" b="0" i="0" u="none" strike="noStrike" kern="1200" baseline="0" dirty="0">
                <a:solidFill>
                  <a:schemeClr val="tx1"/>
                </a:solidFill>
                <a:latin typeface="+mn-lt"/>
                <a:ea typeface="+mn-ea"/>
                <a:cs typeface="+mn-cs"/>
              </a:rPr>
              <a:t>Generally, the conversion to LIFO from the internal records occurs at the end of the reporting period without actually entering the adjustment into the company’s records. Some companies, though, enter the conversion adjustment—the difference between the internal method and LIFO—directly into the records as a “contra account” to inventory. This contra account is called the </a:t>
            </a:r>
            <a:r>
              <a:rPr lang="en-US" sz="1200" b="1" i="0" u="none" strike="noStrike" kern="1200" baseline="0" dirty="0">
                <a:solidFill>
                  <a:schemeClr val="tx1"/>
                </a:solidFill>
                <a:latin typeface="+mn-lt"/>
                <a:ea typeface="+mn-ea"/>
                <a:cs typeface="+mn-cs"/>
              </a:rPr>
              <a:t>LIFO reserve </a:t>
            </a:r>
            <a:r>
              <a:rPr lang="en-US" sz="1200" b="0" i="0" u="none" strike="noStrike" kern="1200" baseline="0" dirty="0">
                <a:solidFill>
                  <a:schemeClr val="tx1"/>
                </a:solidFill>
                <a:latin typeface="+mn-lt"/>
                <a:ea typeface="+mn-ea"/>
                <a:cs typeface="+mn-cs"/>
              </a:rPr>
              <a:t>or the </a:t>
            </a:r>
            <a:r>
              <a:rPr lang="en-US" sz="1200" b="1" i="0" u="none" strike="noStrike" kern="1200" baseline="0" dirty="0">
                <a:solidFill>
                  <a:schemeClr val="tx1"/>
                </a:solidFill>
                <a:latin typeface="+mn-lt"/>
                <a:ea typeface="+mn-ea"/>
                <a:cs typeface="+mn-cs"/>
              </a:rPr>
              <a:t>LIFO allowance</a:t>
            </a:r>
            <a:r>
              <a:rPr lang="en-US" sz="1200" b="0" i="0" u="none" strike="noStrike" kern="1200" baseline="0" dirty="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is a variety of reasons, including: (1) the high recordkeeping costs for LIFO, (2) contractual agreements such as bonus or profit sharing plans that calculate net income with a method other than LIFO, and (3) using FIFO or average cost information for pricing decisions.</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89</a:t>
            </a:fld>
            <a:endParaRPr lang="en-US" dirty="0"/>
          </a:p>
        </p:txBody>
      </p:sp>
    </p:spTree>
    <p:extLst>
      <p:ext uri="{BB962C8B-B14F-4D97-AF65-F5344CB8AC3E}">
        <p14:creationId xmlns:p14="http://schemas.microsoft.com/office/powerpoint/2010/main" val="6259289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Many companies use LIFO for external reporting and income tax purposes but maintain their internal records using FIFO or average cost. </a:t>
            </a:r>
            <a:r>
              <a:rPr lang="en-US" sz="1200" b="0" i="0" u="none" strike="noStrike" kern="1200" baseline="0" dirty="0">
                <a:solidFill>
                  <a:schemeClr val="tx1"/>
                </a:solidFill>
                <a:latin typeface="+mn-lt"/>
                <a:ea typeface="+mn-ea"/>
                <a:cs typeface="+mn-cs"/>
              </a:rPr>
              <a:t>Generally, the conversion to LIFO from the internal records occurs at the end of the reporting period without actually entering the adjustment into the company’s records. Some companies, though, enter the conversion adjustment—the difference between the internal method and LIFO—directly into the records as a “contra account” to inventory. This contra account is called the </a:t>
            </a:r>
            <a:r>
              <a:rPr lang="en-US" sz="1200" b="1" i="0" u="none" strike="noStrike" kern="1200" baseline="0" dirty="0">
                <a:solidFill>
                  <a:schemeClr val="tx1"/>
                </a:solidFill>
                <a:latin typeface="+mn-lt"/>
                <a:ea typeface="+mn-ea"/>
                <a:cs typeface="+mn-cs"/>
              </a:rPr>
              <a:t>LIFO reserve </a:t>
            </a:r>
            <a:r>
              <a:rPr lang="en-US" sz="1200" b="0" i="0" u="none" strike="noStrike" kern="1200" baseline="0" dirty="0">
                <a:solidFill>
                  <a:schemeClr val="tx1"/>
                </a:solidFill>
                <a:latin typeface="+mn-lt"/>
                <a:ea typeface="+mn-ea"/>
                <a:cs typeface="+mn-cs"/>
              </a:rPr>
              <a:t>or the </a:t>
            </a:r>
            <a:r>
              <a:rPr lang="en-US" sz="1200" b="1" i="0" u="none" strike="noStrike" kern="1200" baseline="0" dirty="0">
                <a:solidFill>
                  <a:schemeClr val="tx1"/>
                </a:solidFill>
                <a:latin typeface="+mn-lt"/>
                <a:ea typeface="+mn-ea"/>
                <a:cs typeface="+mn-cs"/>
              </a:rPr>
              <a:t>LIFO allowance</a:t>
            </a:r>
            <a:r>
              <a:rPr lang="en-US" sz="1200" b="0" i="0" u="none" strike="noStrike" kern="1200" baseline="0" dirty="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There is a variety of reasons, including: (1) the high recordkeeping costs for LIFO, (2) contractual agreements such as bonus or profit sharing plans that calculate net income with a method other than LIFO, and (3) using FIFO or average cost information for pricing decisions.</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90</a:t>
            </a:fld>
            <a:endParaRPr lang="en-US" dirty="0"/>
          </a:p>
        </p:txBody>
      </p:sp>
    </p:spTree>
    <p:extLst>
      <p:ext uri="{BB962C8B-B14F-4D97-AF65-F5344CB8AC3E}">
        <p14:creationId xmlns:p14="http://schemas.microsoft.com/office/powerpoint/2010/main" val="36419160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entry to increase the LIFO reserve also involves an increase to cost of goods sold. The debit to cost of goods sold increases total expenses and therefore lowers reported profitability.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difference between inventory valued internally using FIFO and inventory valued using LIFO had </a:t>
            </a:r>
            <a:r>
              <a:rPr lang="en-US" sz="1200" b="0" i="1" u="none" strike="noStrike" kern="1200" baseline="0" dirty="0">
                <a:solidFill>
                  <a:schemeClr val="tx1"/>
                </a:solidFill>
                <a:latin typeface="+mn-lt"/>
                <a:ea typeface="+mn-ea"/>
                <a:cs typeface="+mn-cs"/>
              </a:rPr>
              <a:t>decreased </a:t>
            </a:r>
            <a:r>
              <a:rPr lang="en-US" sz="1200" b="0" i="0" u="none" strike="noStrike" kern="1200" baseline="0" dirty="0">
                <a:solidFill>
                  <a:schemeClr val="tx1"/>
                </a:solidFill>
                <a:latin typeface="+mn-lt"/>
                <a:ea typeface="+mn-ea"/>
                <a:cs typeface="+mn-cs"/>
              </a:rPr>
              <a:t>over the year, the LIFO reserve would need to be decreased with a debit. The corresponding credit would be to cost of goods sold. In this situation, when cost of goods sold is decreased, profits will increase. This situation demonstrates that even though reported inventory is lower under LIFO than FIFO, LIFO profits might be larger than FIFO profits when the LIFO reserve decreases during the year.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91</a:t>
            </a:fld>
            <a:endParaRPr lang="en-US" dirty="0"/>
          </a:p>
        </p:txBody>
      </p:sp>
    </p:spTree>
    <p:extLst>
      <p:ext uri="{BB962C8B-B14F-4D97-AF65-F5344CB8AC3E}">
        <p14:creationId xmlns:p14="http://schemas.microsoft.com/office/powerpoint/2010/main" val="17012741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8–10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LIFO, inventory is reported in the 2015 balance sheet at a lower amount, which indicates the need for a LIFO reserve of $4,645. The LIFO reserve at the beginning of 2015 was already $4,636, so its balance needs to be increased by only $9 thousand ($4,645 − $4,636). The increase is recorded with a credit to the LIFO reserve. At the same time, we increase (or debit) cost of goods sold, thereby reducing reported profit.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92</a:t>
            </a:fld>
            <a:endParaRPr lang="en-US" dirty="0"/>
          </a:p>
        </p:txBody>
      </p:sp>
    </p:spTree>
    <p:extLst>
      <p:ext uri="{BB962C8B-B14F-4D97-AF65-F5344CB8AC3E}">
        <p14:creationId xmlns:p14="http://schemas.microsoft.com/office/powerpoint/2010/main" val="8872061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8–10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LIFO, inventory is reported in the 2015 balance sheet at a lower amount, which indicates the need for a LIFO reserve of $4,645. The LIFO reserve at the beginning of 2015 was already $4,636, so its balance needs to be increased by only $9 thousand ($4,645 − $4,636). The increase is recorded with a credit to the LIFO reserve. At the same time, we increase (or debit) cost of goods sold, thereby reducing reported profit.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93</a:t>
            </a:fld>
            <a:endParaRPr lang="en-US" dirty="0"/>
          </a:p>
        </p:txBody>
      </p:sp>
    </p:spTree>
    <p:extLst>
      <p:ext uri="{BB962C8B-B14F-4D97-AF65-F5344CB8AC3E}">
        <p14:creationId xmlns:p14="http://schemas.microsoft.com/office/powerpoint/2010/main" val="3191247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8–1</a:t>
            </a:r>
            <a:endParaRPr lang="en-US" b="0" i="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Manufacturing companies generally disclose, either in a note or directly in the balance sheet, the dollar amount of each inventory category. For example, Intel, one of the world’s largest semiconductor chip manufacturers, reports inventory as shown in the illustration.</a:t>
            </a: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a:t>
            </a:fld>
            <a:endParaRPr lang="en-US" dirty="0"/>
          </a:p>
        </p:txBody>
      </p:sp>
    </p:spTree>
    <p:extLst>
      <p:ext uri="{BB962C8B-B14F-4D97-AF65-F5344CB8AC3E}">
        <p14:creationId xmlns:p14="http://schemas.microsoft.com/office/powerpoint/2010/main" val="42472177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Proponents of LIFO argue that it results in a better match of revenues and expenses. Sales reflect the most recent selling prices, and cost of goods sold includes the costs of the most recent purchases.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the same reason, though, inventory costs in the balance sheet with LIFO generally are out of date because they reflect old purchase transactions. It is not uncommon for a company’s LIFO inventory balance to be based on unit costs actually incurred several years earlier.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distortion sometimes carries over to the income statement as well. When inventory quantities decline during a period, then these out-of-date inventory costs are liquidated and cost of goods sold will partially match noncurrent costs with current selling prices. If costs have been increasing (decreasing), LIFO liquidations produce higher (lower) net income than would have resulted if the liquidated inventory were included in cost of goods sold at current costs. The paper profits (losses) caused by including out of date, low (high) costs in cost of goods sold is referred to as the effect on income of liquidations of LIFO inventory. </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Proponents of LIFO argue that it results in a better match of revenues and expenses. Sales reflect the most recent selling prices, and cost of goods sold includes the costs of the most recent purchases.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the same reason, though, inventory costs in the balance sheet with LIFO generally are out of date because they reflect old purchase transactions. It is not uncommon for a company’s LIFO inventory balance to be based on unit costs actually incurred several years earlier.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distortion sometimes carries over to the income statement as well. When inventory quantities decline during a period, then these out-of-date inventory costs are liquidated and cost of goods sold will partially match noncurrent costs with current selling prices. If costs have been increasing (decreasing), LIFO liquidations produce higher (lower) net income than would have resulted if the liquidated inventory were included in cost of goods sold at current costs. The paper profits (losses) caused by including out of date, low (high) costs in cost of goods sold is referred to as the effect on income of liquidations of LIFO inventory. </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8–11</a:t>
            </a:r>
            <a:endParaRPr lang="en-IN" sz="120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Included in cost of goods sold are 5,000 units from beginning inventory that have now been liquidated. </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If the company had purchased at least 35,000 units, no liquidation would have occurred. Then cost of goods sold would have been $875,000 (35,000 units × $25 per unit) instead of $850,000. The difference between these two cost of goods sold figures is $25,000 ($875,000 − 850,000). This is the before-tax income effect of the LIFO liquidation.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also can determine the $25,000 before-tax LIFO liquidation profit by multiplying the 5,000 units liquidated by the difference between the $25 current cost per unit and the $20 acquisition cost per unit we included in cost of goods sold (5,000 units × [$25 − 20] = $25,000). Assuming a 40% income tax rate, the net effect of the liquidation is to increase net income by $15,000 [$25,000 × (1 − .40)]. The lower the costs of the units liquidated, the more severe the effect on income.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96</a:t>
            </a:fld>
            <a:endParaRPr lang="en-US" dirty="0"/>
          </a:p>
        </p:txBody>
      </p:sp>
    </p:spTree>
    <p:extLst>
      <p:ext uri="{BB962C8B-B14F-4D97-AF65-F5344CB8AC3E}">
        <p14:creationId xmlns:p14="http://schemas.microsoft.com/office/powerpoint/2010/main" val="18009625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8–11</a:t>
            </a:r>
            <a:endParaRPr lang="en-IN" sz="1200"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Included in cost of goods sold are 5,000 units from beginning inventory that have now been liquidated. </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If the company had purchased at least 35,000 units, no liquidation would have occurred. Then cost of goods sold would have been $875,000 (35,000 units × $25 per unit) instead of $850,000. The difference between these two cost of goods sold figures is $25,000 ($875,000 − 850,000). This is the before-tax income effect of the LIFO liquidation.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also can determine the $25,000 before-tax LIFO liquidation profit by multiplying the 5,000 units liquidated by the difference between the $25 current cost per unit and the $20 acquisition cost per unit we included in cost of goods sold (5,000 units × [$25 − 20] = $25,000). Assuming a 40% income tax rate, the net effect of the liquidation is to increase net income by $15,000 [$25,000 × (1 − .40)]. The lower the costs of the units liquidated, the more severe the effect on income.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97</a:t>
            </a:fld>
            <a:endParaRPr lang="en-US" dirty="0"/>
          </a:p>
        </p:txBody>
      </p:sp>
    </p:spTree>
    <p:extLst>
      <p:ext uri="{BB962C8B-B14F-4D97-AF65-F5344CB8AC3E}">
        <p14:creationId xmlns:p14="http://schemas.microsoft.com/office/powerpoint/2010/main" val="37763612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Managers closely monitor inventory levels to:</a:t>
            </a:r>
          </a:p>
          <a:p>
            <a:r>
              <a:rPr lang="en-IN" sz="1200" b="0" i="0" u="none" strike="noStrike" kern="1200" baseline="0" dirty="0">
                <a:solidFill>
                  <a:schemeClr val="tx1"/>
                </a:solidFill>
                <a:latin typeface="+mn-lt"/>
                <a:ea typeface="+mn-ea"/>
                <a:cs typeface="+mn-cs"/>
              </a:rPr>
              <a:t>(1) ensure that the inventories needed to sustain operations are available, and </a:t>
            </a:r>
          </a:p>
          <a:p>
            <a:r>
              <a:rPr lang="en-IN" sz="1200" b="0" i="0" u="none" strike="noStrike" kern="1200" baseline="0" dirty="0">
                <a:solidFill>
                  <a:schemeClr val="tx1"/>
                </a:solidFill>
                <a:latin typeface="+mn-lt"/>
                <a:ea typeface="+mn-ea"/>
                <a:cs typeface="+mn-cs"/>
              </a:rPr>
              <a:t>(2) hold the cost of ordering and carrying inventories to the lowest possible level.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Unfortunately, these objectives often conflict with one another. Companies must maintain sufficient quantities of inventory to meet customer demand. However, maintaining inventory is costly. Fortunately, a variety of tools are available, including computerized inventory control systems and the outsourcing of inventory component production, to help balance these conflicting objectives.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100</a:t>
            </a:fld>
            <a:endParaRPr lang="en-US" dirty="0"/>
          </a:p>
        </p:txBody>
      </p:sp>
    </p:spTree>
    <p:extLst>
      <p:ext uri="{BB962C8B-B14F-4D97-AF65-F5344CB8AC3E}">
        <p14:creationId xmlns:p14="http://schemas.microsoft.com/office/powerpoint/2010/main" val="26155488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Managers closely monitor inventory levels to:</a:t>
            </a:r>
          </a:p>
          <a:p>
            <a:r>
              <a:rPr lang="en-IN" sz="1200" b="0" i="0" u="none" strike="noStrike" kern="1200" baseline="0" dirty="0">
                <a:solidFill>
                  <a:schemeClr val="tx1"/>
                </a:solidFill>
                <a:latin typeface="+mn-lt"/>
                <a:ea typeface="+mn-ea"/>
                <a:cs typeface="+mn-cs"/>
              </a:rPr>
              <a:t>(1) ensure that the inventories needed to sustain operations are available, and </a:t>
            </a:r>
          </a:p>
          <a:p>
            <a:r>
              <a:rPr lang="en-IN" sz="1200" b="0" i="0" u="none" strike="noStrike" kern="1200" baseline="0" dirty="0">
                <a:solidFill>
                  <a:schemeClr val="tx1"/>
                </a:solidFill>
                <a:latin typeface="+mn-lt"/>
                <a:ea typeface="+mn-ea"/>
                <a:cs typeface="+mn-cs"/>
              </a:rPr>
              <a:t>(2) hold the cost of ordering and carrying inventories to the lowest possible level.</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Unfortunately, these objectives often conflict with one another. Companies must maintain sufficient quantities of inventory to meet customer demand. However, maintaining inventory is costly. Fortunately, a variety of tools are available, including computerized inventory control systems and the outsourcing of inventory component production, to help balance these conflicting objectives.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101</a:t>
            </a:fld>
            <a:endParaRPr lang="en-US" dirty="0"/>
          </a:p>
        </p:txBody>
      </p:sp>
    </p:spTree>
    <p:extLst>
      <p:ext uri="{BB962C8B-B14F-4D97-AF65-F5344CB8AC3E}">
        <p14:creationId xmlns:p14="http://schemas.microsoft.com/office/powerpoint/2010/main" val="26155488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just-in-time (JIT) system </a:t>
            </a:r>
            <a:r>
              <a:rPr lang="en-US" sz="1200" b="0" i="0" u="none" strike="noStrike" kern="1200" baseline="0" dirty="0">
                <a:solidFill>
                  <a:schemeClr val="tx1"/>
                </a:solidFill>
                <a:latin typeface="+mn-lt"/>
                <a:ea typeface="+mn-ea"/>
                <a:cs typeface="+mn-cs"/>
              </a:rPr>
              <a:t>is another valuable technique that many companies have adopted to assist them with inventory management. JIT is a system used by a manufacturer to coordinate production with suppliers so that raw materials or components arrive just as they are needed in the production process. </a:t>
            </a:r>
            <a:r>
              <a:rPr lang="en-US" sz="1200" b="1" i="0" u="none" strike="noStrike" kern="1200" baseline="0" dirty="0">
                <a:solidFill>
                  <a:schemeClr val="tx1"/>
                </a:solidFill>
                <a:latin typeface="+mn-lt"/>
                <a:ea typeface="+mn-ea"/>
                <a:cs typeface="+mn-cs"/>
              </a:rPr>
              <a:t>Harley Davidson </a:t>
            </a:r>
            <a:r>
              <a:rPr lang="en-US" sz="1200" b="0" i="0" u="none" strike="noStrike" kern="1200" baseline="0" dirty="0">
                <a:solidFill>
                  <a:schemeClr val="tx1"/>
                </a:solidFill>
                <a:latin typeface="+mn-lt"/>
                <a:ea typeface="+mn-ea"/>
                <a:cs typeface="+mn-cs"/>
              </a:rPr>
              <a:t>is a company known for its custom-ordered motorcycles, and the company’s JIT inventory system in an important part of the company’s success. This system enables Harley Davidson to maintain relatively low inventory balances. At the same time, the company’s efficient production techniques, along with its excellent relationships with suppliers ensuring prompt delivery of components, enables it to quickly meet customer demand. For the year ended December 31, 2015, Harley Davidson reported motorcycle sales of $5,308.7 million on cost of goods sold of only $3,356.3 million. That’s a gross profit of $1,952.4 (or 36.8% of sales), far outpacing the industry average.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102</a:t>
            </a:fld>
            <a:endParaRPr lang="en-US" dirty="0"/>
          </a:p>
        </p:txBody>
      </p:sp>
    </p:spTree>
    <p:extLst>
      <p:ext uri="{BB962C8B-B14F-4D97-AF65-F5344CB8AC3E}">
        <p14:creationId xmlns:p14="http://schemas.microsoft.com/office/powerpoint/2010/main" val="94043095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just-in-time (JIT) system </a:t>
            </a:r>
            <a:r>
              <a:rPr lang="en-US" sz="1200" b="0" i="0" u="none" strike="noStrike" kern="1200" baseline="0" dirty="0">
                <a:solidFill>
                  <a:schemeClr val="tx1"/>
                </a:solidFill>
                <a:latin typeface="+mn-lt"/>
                <a:ea typeface="+mn-ea"/>
                <a:cs typeface="+mn-cs"/>
              </a:rPr>
              <a:t>is another valuable technique that many companies have adopted to assist them with inventory management. JIT is a system used by a manufacturer to coordinate production with suppliers so that raw materials or components arrive just as they are needed in the production process. </a:t>
            </a:r>
            <a:r>
              <a:rPr lang="en-US" sz="1200" b="1" i="0" u="none" strike="noStrike" kern="1200" baseline="0" dirty="0">
                <a:solidFill>
                  <a:schemeClr val="tx1"/>
                </a:solidFill>
                <a:latin typeface="+mn-lt"/>
                <a:ea typeface="+mn-ea"/>
                <a:cs typeface="+mn-cs"/>
              </a:rPr>
              <a:t>Harley Davidson </a:t>
            </a:r>
            <a:r>
              <a:rPr lang="en-US" sz="1200" b="0" i="0" u="none" strike="noStrike" kern="1200" baseline="0" dirty="0">
                <a:solidFill>
                  <a:schemeClr val="tx1"/>
                </a:solidFill>
                <a:latin typeface="+mn-lt"/>
                <a:ea typeface="+mn-ea"/>
                <a:cs typeface="+mn-cs"/>
              </a:rPr>
              <a:t>is a company known for its custom-ordered motorcycles, and the company’s JIT inventory system in an important part of the company’s success. This system enables Harley Davidson to maintain relatively low inventory balances. At the same time, the company’s efficient production techniques, along with its excellent relationships with suppliers ensuring prompt delivery of components, enables it to quickly meet customer demand. For the year ended December 31, 2015, Harley Davidson reported motorcycle sales of $5,308.7 million on cost of goods sold of only $3,356.3 million. That’s a gross profit of $1,952.4 (or 36.8% of sales), far outpacing the industry average.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103</a:t>
            </a:fld>
            <a:endParaRPr lang="en-US" dirty="0"/>
          </a:p>
        </p:txBody>
      </p:sp>
    </p:spTree>
    <p:extLst>
      <p:ext uri="{BB962C8B-B14F-4D97-AF65-F5344CB8AC3E}">
        <p14:creationId xmlns:p14="http://schemas.microsoft.com/office/powerpoint/2010/main" val="325573328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One useful profitability indicator that involves cost of goods sold is gross profit, sometimes called gross margin, which highlights the important relationship between net sales revenue and cost of goods sold.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higher the ratio, the higher the markup a company is able to achieve on its products. For example, a product that costs $100 and sells for $150 provides a gross profit of $50 ($150 − 100) and the gross profit ratio is 33% ($50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$150). If that same product can be sold for $200, the gross profit increases to $100 and the gross profit ratio increases to 50% ($100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$200), so more dollars are available to cover expenses other than cost of goods sold.</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104</a:t>
            </a:fld>
            <a:endParaRPr lang="en-US" dirty="0"/>
          </a:p>
        </p:txBody>
      </p:sp>
    </p:spTree>
    <p:extLst>
      <p:ext uri="{BB962C8B-B14F-4D97-AF65-F5344CB8AC3E}">
        <p14:creationId xmlns:p14="http://schemas.microsoft.com/office/powerpoint/2010/main" val="2713396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One useful profitability indicator that involves cost of goods sold is gross profit, sometimes called gross margin, which highlights the important relationship between net sales revenue and cost of goods sold.</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higher the ratio, the higher the markup a company is able to achieve on its products. For example, a product that costs $100 and sells for $150 provides a gross profit of $50 ($150 − 100) and the gross profit ratio is 33% ($50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$150). If that same product can be sold for $200, the gross profit increases to $100 and the gross profit ratio increases to 50% ($100 </a:t>
            </a:r>
            <a:r>
              <a:rPr lang="en-IN"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 $200), so more dollars are available to cover expenses other than cost of goods sold.</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105</a:t>
            </a:fld>
            <a:endParaRPr lang="en-US" dirty="0"/>
          </a:p>
        </p:txBody>
      </p:sp>
    </p:spTree>
    <p:extLst>
      <p:ext uri="{BB962C8B-B14F-4D97-AF65-F5344CB8AC3E}">
        <p14:creationId xmlns:p14="http://schemas.microsoft.com/office/powerpoint/2010/main" val="271339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8–2</a:t>
            </a:r>
            <a:endParaRPr lang="en-US" b="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inventory accounts and the cost flows for a typical manufacturing company are shown using T-accounts in this illustration. The costs of raw materials used, direct </a:t>
            </a:r>
            <a:r>
              <a:rPr lang="en-US" sz="1200" b="0" i="0" u="none" strike="noStrike" kern="1200" baseline="0" noProof="0" dirty="0">
                <a:solidFill>
                  <a:schemeClr val="tx1"/>
                </a:solidFill>
                <a:latin typeface="+mn-lt"/>
                <a:ea typeface="+mn-ea"/>
                <a:cs typeface="+mn-cs"/>
              </a:rPr>
              <a:t>labor</a:t>
            </a:r>
            <a:r>
              <a:rPr lang="en-IN" sz="1200" b="0" i="0" u="none" strike="noStrike" kern="1200" baseline="0" dirty="0">
                <a:solidFill>
                  <a:schemeClr val="tx1"/>
                </a:solidFill>
                <a:latin typeface="+mn-lt"/>
                <a:ea typeface="+mn-ea"/>
                <a:cs typeface="+mn-cs"/>
              </a:rPr>
              <a:t> applied, and manufacturing overhead applied flow into work in process and then to finished goods. When the goods are sold, the cost of those goods flows to cost of goods sold.</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focus in this text primarily on merchandising companies (wholesalers and retailers). Still, most of the accounting principles and procedures discussed here also apply to manufacturing companies. The unique problems involved with accumulating the direct costs of raw materials and labor and with allocating manufacturing overhead are addressed in managerial and cost accounting textbooks.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a:t>
            </a:fld>
            <a:endParaRPr lang="en-US" dirty="0"/>
          </a:p>
        </p:txBody>
      </p:sp>
    </p:spTree>
    <p:extLst>
      <p:ext uri="{BB962C8B-B14F-4D97-AF65-F5344CB8AC3E}">
        <p14:creationId xmlns:p14="http://schemas.microsoft.com/office/powerpoint/2010/main" val="189740599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The inventory turnover ratio</a:t>
            </a:r>
            <a:r>
              <a:rPr lang="en-US" b="0" baseline="0" dirty="0"/>
              <a:t> is</a:t>
            </a:r>
            <a:r>
              <a:rPr lang="en-US" b="0" dirty="0"/>
              <a:t> designed to evaluate a company’s effectiveness in managing its investment in inventory. </a:t>
            </a:r>
            <a:r>
              <a:rPr lang="en-US" dirty="0"/>
              <a:t>The ratio shows the number of times the average inventory balance is sold during a reporting period. The more frequently a business is able to sell or turn over its inventory, the lower its investment in inventory must be for a given level of sales. Monitoring the inventory turnover ratio over time can highlight potential problems. A declining ratio generally is unfavorable and could be caused by the presence of obsolete or slow-moving products, or poor marketing and sales efforts.</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106</a:t>
            </a:fld>
            <a:endParaRPr lang="en-US" dirty="0"/>
          </a:p>
        </p:txBody>
      </p:sp>
    </p:spTree>
    <p:extLst>
      <p:ext uri="{BB962C8B-B14F-4D97-AF65-F5344CB8AC3E}">
        <p14:creationId xmlns:p14="http://schemas.microsoft.com/office/powerpoint/2010/main" val="39512600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problem with </a:t>
            </a:r>
            <a:r>
              <a:rPr lang="en-IN" sz="1200" b="0" i="0" u="none" strike="noStrike" kern="1200" baseline="0" dirty="0">
                <a:solidFill>
                  <a:schemeClr val="tx1"/>
                </a:solidFill>
                <a:latin typeface="+mn-lt"/>
                <a:ea typeface="+mn-ea"/>
                <a:cs typeface="+mn-cs"/>
              </a:rPr>
              <a:t>unit LIFO is that it can be very costly to implement. It requires records of each unit of inventory. The costs of maintaining these records can be significant, particularly when a company has numerous individual units of inventory and when unit costs change often </a:t>
            </a:r>
            <a:r>
              <a:rPr lang="en-US" sz="1200" b="0" i="0" u="none" strike="noStrike" kern="1200" baseline="0" dirty="0">
                <a:solidFill>
                  <a:schemeClr val="tx1"/>
                </a:solidFill>
                <a:latin typeface="+mn-lt"/>
                <a:ea typeface="+mn-ea"/>
                <a:cs typeface="+mn-cs"/>
              </a:rPr>
              <a:t>during a period. </a:t>
            </a: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second disadvantage of unit LIFO was identified—the possibility that LIFO layers will be liquidated if the quantity of a particular inventory unit declines below its beginning balance. Even if a company’s total inventory quantity is stable or increasing, if the quantity of any particular inventory unit declines, unit LIFO will liquidate all or a portion of a LIFO layer of inventory. When inventory quantity declines in a period of rising costs, noncurrent lower costs will be included in cost of goods sold and matched with current selling prices, resulting in LIFO liquidation profit.</a:t>
            </a:r>
          </a:p>
          <a:p>
            <a:endParaRPr lang="en-IN"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111</a:t>
            </a:fld>
            <a:endParaRPr lang="en-US" dirty="0"/>
          </a:p>
        </p:txBody>
      </p:sp>
    </p:spTree>
    <p:extLst>
      <p:ext uri="{BB962C8B-B14F-4D97-AF65-F5344CB8AC3E}">
        <p14:creationId xmlns:p14="http://schemas.microsoft.com/office/powerpoint/2010/main" val="26132409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objectives of using LIFO inventory pools are to simplify recordkeeping by grouping inventory units into pools based on physical similarities of the individual units and to reduce the risk of LIFO layer liquidation.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Within pools, all purchases during a period are considered to have been made at the same time and at the same cost. Individual unit costs are converted to an average cost for the pool. If the quantity of ending inventory for the pool increases, then ending inventory will consist of the beginning inventory plus a single layer added during the period at the average acquisition cost for that pool.</a:t>
            </a:r>
            <a:endParaRPr lang="en-US"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112</a:t>
            </a:fld>
            <a:endParaRPr lang="en-US" dirty="0"/>
          </a:p>
        </p:txBody>
      </p:sp>
    </p:spTree>
    <p:extLst>
      <p:ext uri="{BB962C8B-B14F-4D97-AF65-F5344CB8AC3E}">
        <p14:creationId xmlns:p14="http://schemas.microsoft.com/office/powerpoint/2010/main" val="10246650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average cost for this pool is $2.47 per board foot ($98,800 ÷ 40,000 board feet).</a:t>
            </a:r>
            <a:endParaRPr lang="en-US"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113</a:t>
            </a:fld>
            <a:endParaRPr lang="en-US" dirty="0"/>
          </a:p>
        </p:txBody>
      </p:sp>
    </p:spTree>
    <p:extLst>
      <p:ext uri="{BB962C8B-B14F-4D97-AF65-F5344CB8AC3E}">
        <p14:creationId xmlns:p14="http://schemas.microsoft.com/office/powerpoint/2010/main" val="26592866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The average cost for this pool is $2.47 per board foot ($98,800 ÷ 40,000 board feet).</a:t>
            </a:r>
            <a:endParaRPr lang="en-US"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114</a:t>
            </a:fld>
            <a:endParaRPr lang="en-US" dirty="0"/>
          </a:p>
        </p:txBody>
      </p:sp>
    </p:spTree>
    <p:extLst>
      <p:ext uri="{BB962C8B-B14F-4D97-AF65-F5344CB8AC3E}">
        <p14:creationId xmlns:p14="http://schemas.microsoft.com/office/powerpoint/2010/main" val="20911857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Now assume that during the next reporting period Diamond purchased 50,000 board feet of lumber as noted here.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average cost for this pool is $2.54 per board foot ($127,000 </a:t>
            </a:r>
            <a:r>
              <a:rPr lang="en-IN"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50,000 board feet). Assuming that Diamond sold 46,000 board feet during this period, the quantity of inventory for the pool increased by 4,000 board feet (50,000 purchased less 46,000 sold). The ending inventory will include the beginning inventory and a LIFO layer consisting of the 4,000 board feet increase. We would add this LIFO layer at the average cost of purchases made during the period, $2.54. The ending inventory of $108,960 now consists of two layers as shown. </a:t>
            </a:r>
            <a:endParaRPr lang="en-US" sz="120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115</a:t>
            </a:fld>
            <a:endParaRPr lang="en-US" dirty="0"/>
          </a:p>
        </p:txBody>
      </p:sp>
    </p:spTree>
    <p:extLst>
      <p:ext uri="{BB962C8B-B14F-4D97-AF65-F5344CB8AC3E}">
        <p14:creationId xmlns:p14="http://schemas.microsoft.com/office/powerpoint/2010/main" val="40032690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Now assume that during the next reporting period Diamond purchased 50,000 board feet of lumber as noted here.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average cost for this pool is $2.54 per board foot ($127,000 </a:t>
            </a:r>
            <a:r>
              <a:rPr lang="en-IN" sz="1200" b="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50,000 board feet). Assuming that Diamond sold 46,000 board feet during this period, the quantity of inventory for the pool increased by 4,000 board feet (50,000 purchased less 46,000 sold). The ending inventory will include the beginning inventory and a LIFO layer consisting of the 4,000 board feet increase. We would add this LIFO layer at the average cost of purchases made during the period, $2.54. The ending inventory of $108,960 now consists of two layers as shown. </a:t>
            </a:r>
            <a:endParaRPr lang="en-US" sz="120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116</a:t>
            </a:fld>
            <a:endParaRPr lang="en-US" dirty="0"/>
          </a:p>
        </p:txBody>
      </p:sp>
    </p:spTree>
    <p:extLst>
      <p:ext uri="{BB962C8B-B14F-4D97-AF65-F5344CB8AC3E}">
        <p14:creationId xmlns:p14="http://schemas.microsoft.com/office/powerpoint/2010/main" val="14618445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Dollar-value LIFO (DVL) </a:t>
            </a:r>
            <a:r>
              <a:rPr lang="en-US" b="0" dirty="0"/>
              <a:t>is used by many companies that report inventory using LIFO. DVL extends the concept of inventory pools by allowing a company to combine a large variety of goods into one pool. Pools are not based on physical units. Instead, an inventory pool is viewed as comprising layers of dollar value from different periods. Specifically, a pool should consist of those goods that are likely to be subject to the same cost change pressures.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0" dirty="0"/>
              <a:t>Because the physical characteristics of inventory items are not relevant to DVL, an inventory pool is identified in terms of economic similarity rather than physical similarity. </a:t>
            </a:r>
            <a:endParaRPr lang="en-IN"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117</a:t>
            </a:fld>
            <a:endParaRPr lang="en-US" dirty="0"/>
          </a:p>
        </p:txBody>
      </p:sp>
    </p:spTree>
    <p:extLst>
      <p:ext uri="{BB962C8B-B14F-4D97-AF65-F5344CB8AC3E}">
        <p14:creationId xmlns:p14="http://schemas.microsoft.com/office/powerpoint/2010/main" val="222862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DVL method has important advantages. First, it simplifies the recordkeeping procedures compared to unit LIFO because no information is needed about unit flows. Second, it minimizes the probability of the liquidation of LIFO inventory layers, even more so than the use of pools alone, through the aggregation of many types of inventory into larger pools. In addition, the method can be used by firms that do not replace units sold with new units of the same kind. For firms whose products are subject to annual model changes, for example, the items in one year’s inventory are not the same as those of the prior year. Under pooled LIFO, however, the new replacement items must be substantially identical to previous models to be included in the same pool. Under DVL, no distinction is drawn between the old and new merchandise on the basis of their physical characteristics, so a much broader range of goods can be included in the pool. That is, the acquisition of the new items is viewed as replacement of the dollar value of the old items. Because the old layers are maintained, this approach retains the benefits of LIFO by matching the most recent acquisition cost of goods with sales measured at current selling prices.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either the unit LIFO approach or the pooled LIFO approach, we determine whether a new LIFO layer was added by comparing the ending quantity with the beginning quantity. The focus is on units of inventory. Under DVL, we determine whether a new LIFO layer was added by comparing the ending dollar amount with the beginning dollar amount. The focus is on inventory value, not units. However, if the price level has changed, we need a way to determine whether an observed increase is a real increase (an increase in the quantity of</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or one caused by an increase in prices. So before we compare the beginning and ending inventory amounts, we need to deflate inventory amounts by any increase in prices so that both the beginning and ending amounts are measured in terms of the same price level. We accomplish this by using cost indexes. A cost index for a particular layer year is determined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Cost index in layer year = Cost in layer year / Cost in base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base year is the year in which the DVL method is adopted and the layer year is any subsequent year in which an inventory layer is created. The cost index for the base year is set at 1.00. Subsequent years’ indexes reflect cost changes relative to the base year. For example, if a “basket” of inventory items cost $120 at the end of the current year, and $100 at the end of the base year, the cost index for the current year would be: $120 / $100 = 120%, or 1.20. This index simply tells us that costs in the layer year are 120% of what they were in the</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base year (i.e., costs increased by 20%). There are several techniques that can be used to determine an index for a DVL pool. An external index like the Consumer Price Index (CPI) or the Producer Price Index (PPI) can be used. For example, assume that a company adopted the DVL method on January 1, when the CPI was 200. This amount is set equivalent to 1.00, the base year index. Then, the index in the layer year, say the end of the year, would be determined relative to 200. So, if the CPI is 210 at the end of year, the index for DVL purposes would be 1.05 (210 /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However, in most cases these indexes would not properly reflect cost changes for any individual DVL pool. Instead, most companies use an internally generated index. These indexes can be calculated using one of several techniques such as the double-extension method or the link-chain method. A discussion of these methods is beyond the scope o</a:t>
            </a:r>
            <a:r>
              <a:rPr lang="en-US" sz="1200" kern="1200" baseline="0" dirty="0">
                <a:solidFill>
                  <a:schemeClr val="tx1"/>
                </a:solidFill>
                <a:latin typeface="+mn-lt"/>
                <a:ea typeface="+mn-ea"/>
                <a:cs typeface="+mn-cs"/>
              </a:rPr>
              <a:t>f this text. In our examples and illustrations, we assume cost indexes are given.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118</a:t>
            </a:fld>
            <a:endParaRPr lang="en-US" dirty="0"/>
          </a:p>
        </p:txBody>
      </p:sp>
    </p:spTree>
    <p:extLst>
      <p:ext uri="{BB962C8B-B14F-4D97-AF65-F5344CB8AC3E}">
        <p14:creationId xmlns:p14="http://schemas.microsoft.com/office/powerpoint/2010/main" val="75188214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DVL method has important advantages. First, it simplifies the recordkeeping procedures compared to unit LIFO because no information is needed about unit flows. Second, it minimizes the probability of the liquidation of LIFO inventory layers, even more so than the use of pools alone, through the aggregation of many types of inventory into larger pools. In addition, the method can be used by firms that do not replace units sold with new units of the same kind. For firms whose products are subject to annual model changes, for example, the items in one year’s inventory are not the same as those of the prior year. Under pooled LIFO, however, the new replacement items must be substantially identical to previous models to be included in the same pool. Under DVL, no distinction is drawn between the old and new merchandise on the basis of their physical characteristics, so a much broader range of goods can be included in the pool. That is, the acquisition of the new items is viewed as replacement of the dollar value of the old items. Because the old layers are maintained, this approach retains the benefits of LIFO by matching the most recent acquisition cost of goods with sales measured at current selling prices.</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either the unit LIFO approach or the pooled LIFO approach, we determine whether a new LIFO layer was added by comparing the ending quantity with the beginning quantity. The focus is on units of inventory. Under DVL, we determine whether a new LIFO layer was added by comparing the ending dollar amount with the beginning dollar amount. The focus is on inventory value, not units. However, if the price level has changed, we need a way to determine whether an observed increase is a real increase (an increase in the quantity of</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inventory) or one caused by an increase in prices. So before we compare the beginning and ending inventory amounts, we need to deflate inventory amounts by any increase in prices so that both the beginning and ending amounts are measured in terms of the same price level. We accomplish this by using cost indexes. A cost index for a particular layer year is determined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Cost index in layer year = Cost in layer year / Cost in base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base year is the year in which the DVL method is adopted and the layer year is any subsequent year in which an inventory layer is created. The cost index for the base year is set at 1.00. Subsequent years’ indexes reflect cost changes relative to the base year. For example, if a “basket” of inventory items cost $120 at the end of the current year, and $100 at the end of the base year, the cost index for the current year would be: $120 / $100 = 120%, or 1.20. This index simply tells us that costs in the layer year are 120% of what they were in the</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base year (i.e., costs increased by 20%). There are several techniques that can be used to determine an index for a DVL pool. An external index like the Consumer Price Index (CPI) or the Producer Price Index (PPI) can be used. For example, assume that a company adopted the DVL method on January 1, when the CPI was 200. This amount is set equivalent to 1.00, the base year index. Then, the index in the layer year, say the end of the year, would be determined relative to 200. So, if the CPI is 210 at the end of year, the index for DVL purposes would be 1.05 (210 / 200).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However, in most cases these indexes would not properly reflect cost changes for any individual DVL pool. Instead, most companies use an internally generated index. These indexes can be calculated using one of several techniques such as the double-extension method or the link-chain method. A discussion of these methods is beyond the scope o</a:t>
            </a:r>
            <a:r>
              <a:rPr lang="en-US" sz="1200" kern="1200" baseline="0" dirty="0">
                <a:solidFill>
                  <a:schemeClr val="tx1"/>
                </a:solidFill>
                <a:latin typeface="+mn-lt"/>
                <a:ea typeface="+mn-ea"/>
                <a:cs typeface="+mn-cs"/>
              </a:rPr>
              <a:t>f this text. In our examples and illustrations, we assume cost indexes are given.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119</a:t>
            </a:fld>
            <a:endParaRPr lang="en-US" dirty="0"/>
          </a:p>
        </p:txBody>
      </p:sp>
    </p:spTree>
    <p:extLst>
      <p:ext uri="{BB962C8B-B14F-4D97-AF65-F5344CB8AC3E}">
        <p14:creationId xmlns:p14="http://schemas.microsoft.com/office/powerpoint/2010/main" val="751882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Two accounting systems are used to record transactions involving inventory: the </a:t>
            </a:r>
            <a:r>
              <a:rPr lang="en-US" sz="1200" b="1" i="0" u="none" strike="noStrike" kern="1200" baseline="0" dirty="0">
                <a:solidFill>
                  <a:schemeClr val="tx1"/>
                </a:solidFill>
                <a:latin typeface="+mn-lt"/>
                <a:ea typeface="+mn-ea"/>
                <a:cs typeface="+mn-cs"/>
              </a:rPr>
              <a:t>perpetual inventory system </a:t>
            </a:r>
            <a:r>
              <a:rPr lang="en-US" sz="1200" b="0" i="0" u="none" strike="noStrike" kern="1200" baseline="0" dirty="0">
                <a:solidFill>
                  <a:schemeClr val="tx1"/>
                </a:solidFill>
                <a:latin typeface="+mn-lt"/>
                <a:ea typeface="+mn-ea"/>
                <a:cs typeface="+mn-cs"/>
              </a:rPr>
              <a:t>and the </a:t>
            </a:r>
            <a:r>
              <a:rPr lang="en-US" sz="1200" b="1" i="0" u="none" strike="noStrike" kern="1200" baseline="0" dirty="0">
                <a:solidFill>
                  <a:schemeClr val="tx1"/>
                </a:solidFill>
                <a:latin typeface="+mn-lt"/>
                <a:ea typeface="+mn-ea"/>
                <a:cs typeface="+mn-cs"/>
              </a:rPr>
              <a:t>periodic inventory system</a:t>
            </a:r>
            <a:r>
              <a:rPr lang="en-US" sz="1200" b="0" i="0" u="none" strike="noStrike" kern="1200" baseline="0" dirty="0">
                <a:solidFill>
                  <a:schemeClr val="tx1"/>
                </a:solidFill>
                <a:latin typeface="+mn-lt"/>
                <a:ea typeface="+mn-ea"/>
                <a:cs typeface="+mn-cs"/>
              </a:rPr>
              <a:t>. The perpetual system was introduced in Chapter 2. The system is aptly termed perpetual because the account </a:t>
            </a:r>
            <a:r>
              <a:rPr lang="en-US" sz="1200" b="0" i="1" u="none" strike="noStrike" kern="1200" baseline="0" dirty="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is continually adjusted for each change in inventory, whether it’s caused by a purchase, a sale, or a return of merchandise by the company to its supplier (a </a:t>
            </a:r>
            <a:r>
              <a:rPr lang="en-US" sz="1200" b="0" i="1" u="none" strike="noStrike" kern="1200" baseline="0" dirty="0">
                <a:solidFill>
                  <a:schemeClr val="tx1"/>
                </a:solidFill>
                <a:latin typeface="+mn-lt"/>
                <a:ea typeface="+mn-ea"/>
                <a:cs typeface="+mn-cs"/>
              </a:rPr>
              <a:t>purchase return </a:t>
            </a:r>
            <a:r>
              <a:rPr lang="en-US" sz="1200" b="0" i="0" u="none" strike="noStrike" kern="1200" baseline="0" dirty="0">
                <a:solidFill>
                  <a:schemeClr val="tx1"/>
                </a:solidFill>
                <a:latin typeface="+mn-lt"/>
                <a:ea typeface="+mn-ea"/>
                <a:cs typeface="+mn-cs"/>
              </a:rPr>
              <a:t>for the buyer, a </a:t>
            </a:r>
            <a:r>
              <a:rPr lang="en-US" sz="1200" b="0" i="1" u="none" strike="noStrike" kern="1200" baseline="0" dirty="0">
                <a:solidFill>
                  <a:schemeClr val="tx1"/>
                </a:solidFill>
                <a:latin typeface="+mn-lt"/>
                <a:ea typeface="+mn-ea"/>
                <a:cs typeface="+mn-cs"/>
              </a:rPr>
              <a:t>sales return </a:t>
            </a:r>
            <a:r>
              <a:rPr lang="en-US" sz="1200" b="0" i="0" u="none" strike="noStrike" kern="1200" baseline="0" dirty="0">
                <a:solidFill>
                  <a:schemeClr val="tx1"/>
                </a:solidFill>
                <a:latin typeface="+mn-lt"/>
                <a:ea typeface="+mn-ea"/>
                <a:cs typeface="+mn-cs"/>
              </a:rPr>
              <a:t>for the seller). The cost of goods sold account, along with the inventory account, is</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adjusted each time goods are sold or are returned by a customer.</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important feature of a perpetual system is that it is designed to track inventory quantities from their acquisition to their sale. If the system is accurate, it allows management to determine how many goods are on hand on any date without having to take a physical count. However, physical counts of inventory usually are made anyway, either at the end of the fiscal year or on a sample basis throughout the year, to verify that the perpetual system is correctly tracking quantities. Differences between the quantity of inventory determined by the physical count and the quantity of inventory according to the perpetual system could be caused by system errors, theft, breakage, or spoilage. In addition to keeping up with inventory purchases, a perpetual system also directly determines how many items are sold during a period.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a company uses a perpetual inventory system to record inventory and cost of goods sold transactions, merchandise cost data also is included in the system. That way, when merchandise is purchased/sold, the system records not only the addition/reduction in inventory quantity but also the addition/reduction in the cost of the inventory. </a:t>
            </a:r>
            <a:endParaRPr lang="en-US" b="0" i="0" dirty="0"/>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a:t>
            </a:fld>
            <a:endParaRPr lang="en-US" dirty="0"/>
          </a:p>
        </p:txBody>
      </p:sp>
    </p:spTree>
    <p:extLst>
      <p:ext uri="{BB962C8B-B14F-4D97-AF65-F5344CB8AC3E}">
        <p14:creationId xmlns:p14="http://schemas.microsoft.com/office/powerpoint/2010/main" val="21208469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DVL estimation begins with the determination of the current year’s ending inventory valued in terms of year-end costs. It’s not necessary for a company using DVL to track the item-by-item cost of purchases during the year. All that’s needed is to take the physical quantities of goods on hand at the end of the year and apply year-end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rPr>
              <a:t>Step 1: </a:t>
            </a:r>
            <a:r>
              <a:rPr lang="en-US" sz="1200" dirty="0">
                <a:solidFill>
                  <a:schemeClr val="tx1"/>
                </a:solidFill>
              </a:rPr>
              <a:t>Convert ending inventory valued at year-end costs to base year costs.</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2: </a:t>
            </a:r>
            <a:r>
              <a:rPr lang="en-US" sz="1200" dirty="0">
                <a:solidFill>
                  <a:schemeClr val="tx1"/>
                </a:solidFill>
              </a:rPr>
              <a:t>Identify the layers of ending inventory and the years they were created.</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200" b="0" dirty="0"/>
              <a:t>Step 3: Convert</a:t>
            </a:r>
            <a:r>
              <a:rPr lang="en-US" sz="1200" b="0" baseline="0" dirty="0"/>
              <a:t> </a:t>
            </a:r>
            <a:r>
              <a:rPr lang="en-US" sz="1200" dirty="0">
                <a:solidFill>
                  <a:schemeClr val="tx1"/>
                </a:solidFill>
              </a:rPr>
              <a:t>each </a:t>
            </a:r>
            <a:r>
              <a:rPr lang="en-IN" sz="1200" dirty="0">
                <a:solidFill>
                  <a:schemeClr val="tx1"/>
                </a:solidFill>
              </a:rPr>
              <a:t>layer’s base year cost to layer year cost using the cost index for the year it </a:t>
            </a:r>
            <a:r>
              <a:rPr lang="en-US" sz="1200" dirty="0">
                <a:solidFill>
                  <a:schemeClr val="tx1"/>
                </a:solidFill>
              </a:rPr>
              <a:t>was acquired.</a:t>
            </a:r>
          </a:p>
          <a:p>
            <a:pPr>
              <a:buFont typeface="Wingdings" panose="05000000000000000000" pitchFamily="2" charset="2"/>
              <a:buNone/>
            </a:pPr>
            <a:endParaRPr lang="en-US" sz="1200" b="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120</a:t>
            </a:fld>
            <a:endParaRPr lang="en-US" dirty="0"/>
          </a:p>
        </p:txBody>
      </p:sp>
    </p:spTree>
    <p:extLst>
      <p:ext uri="{BB962C8B-B14F-4D97-AF65-F5344CB8AC3E}">
        <p14:creationId xmlns:p14="http://schemas.microsoft.com/office/powerpoint/2010/main" val="34600357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the cost of inventory increased from $400,000 at the beginning of the year to $462,000 at the end of the year. Does this $62,000 increase in inventory represent an increase in the </a:t>
            </a:r>
            <a:r>
              <a:rPr lang="en-US" sz="1200" b="0" i="1" u="none" strike="noStrike" kern="1200" baseline="0" dirty="0">
                <a:solidFill>
                  <a:schemeClr val="tx1"/>
                </a:solidFill>
                <a:latin typeface="+mn-lt"/>
                <a:ea typeface="+mn-ea"/>
                <a:cs typeface="+mn-cs"/>
              </a:rPr>
              <a:t>quantity </a:t>
            </a:r>
            <a:r>
              <a:rPr lang="en-US" sz="1200" b="0" i="0" u="none" strike="noStrike" kern="1200" baseline="0" dirty="0">
                <a:solidFill>
                  <a:schemeClr val="tx1"/>
                </a:solidFill>
                <a:latin typeface="+mn-lt"/>
                <a:ea typeface="+mn-ea"/>
                <a:cs typeface="+mn-cs"/>
              </a:rPr>
              <a:t>and/or an increase in the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determine this, the first step is to convert the ending inventory from year-end costs to base year costs. We do this by dividing ending inventory by the year’s cost index.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Ending inventory at </a:t>
            </a:r>
            <a:r>
              <a:rPr lang="en-US" sz="1200" b="0" i="1" u="none" strike="noStrike" kern="1200" baseline="0" dirty="0">
                <a:solidFill>
                  <a:schemeClr val="tx1"/>
                </a:solidFill>
                <a:latin typeface="+mn-lt"/>
                <a:ea typeface="+mn-ea"/>
                <a:cs typeface="+mn-cs"/>
              </a:rPr>
              <a:t>base year </a:t>
            </a:r>
            <a:r>
              <a:rPr lang="en-US" sz="1200" b="0" i="0" u="none" strike="noStrike" kern="1200" baseline="0" dirty="0">
                <a:solidFill>
                  <a:schemeClr val="tx1"/>
                </a:solidFill>
                <a:latin typeface="+mn-lt"/>
                <a:ea typeface="+mn-ea"/>
                <a:cs typeface="+mn-cs"/>
              </a:rPr>
              <a:t>cost = $440,000.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121</a:t>
            </a:fld>
            <a:endParaRPr lang="en-US" dirty="0"/>
          </a:p>
        </p:txBody>
      </p:sp>
    </p:spTree>
    <p:extLst>
      <p:ext uri="{BB962C8B-B14F-4D97-AF65-F5344CB8AC3E}">
        <p14:creationId xmlns:p14="http://schemas.microsoft.com/office/powerpoint/2010/main" val="191359666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the cost of inventory increased from $400,000 at the beginning of the year to $462,000 at the end of the year. Does this $62,000 increase in inventory represent an increase in the </a:t>
            </a:r>
            <a:r>
              <a:rPr lang="en-US" sz="1200" b="0" i="1" u="none" strike="noStrike" kern="1200" baseline="0" dirty="0">
                <a:solidFill>
                  <a:schemeClr val="tx1"/>
                </a:solidFill>
                <a:latin typeface="+mn-lt"/>
                <a:ea typeface="+mn-ea"/>
                <a:cs typeface="+mn-cs"/>
              </a:rPr>
              <a:t>quantity </a:t>
            </a:r>
            <a:r>
              <a:rPr lang="en-US" sz="1200" b="0" i="0" u="none" strike="noStrike" kern="1200" baseline="0" dirty="0">
                <a:solidFill>
                  <a:schemeClr val="tx1"/>
                </a:solidFill>
                <a:latin typeface="+mn-lt"/>
                <a:ea typeface="+mn-ea"/>
                <a:cs typeface="+mn-cs"/>
              </a:rPr>
              <a:t>and/or an increase in the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determine this, the first step is to convert the ending inventory from year-end costs to base year costs. We do this by dividing ending inventory by the year’s cost index.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Ending inventory at </a:t>
            </a:r>
            <a:r>
              <a:rPr lang="en-US" sz="1200" b="0" i="1" u="none" strike="noStrike" kern="1200" baseline="0" dirty="0">
                <a:solidFill>
                  <a:schemeClr val="tx1"/>
                </a:solidFill>
                <a:latin typeface="+mn-lt"/>
                <a:ea typeface="+mn-ea"/>
                <a:cs typeface="+mn-cs"/>
              </a:rPr>
              <a:t>base year </a:t>
            </a:r>
            <a:r>
              <a:rPr lang="en-US" sz="1200" b="0" i="0" u="none" strike="noStrike" kern="1200" baseline="0" dirty="0">
                <a:solidFill>
                  <a:schemeClr val="tx1"/>
                </a:solidFill>
                <a:latin typeface="+mn-lt"/>
                <a:ea typeface="+mn-ea"/>
                <a:cs typeface="+mn-cs"/>
              </a:rPr>
              <a:t>cost = $440,000.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122</a:t>
            </a:fld>
            <a:endParaRPr lang="en-US" dirty="0"/>
          </a:p>
        </p:txBody>
      </p:sp>
    </p:spTree>
    <p:extLst>
      <p:ext uri="{BB962C8B-B14F-4D97-AF65-F5344CB8AC3E}">
        <p14:creationId xmlns:p14="http://schemas.microsoft.com/office/powerpoint/2010/main" val="190209250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Notice that the cost of inventory increased from $400,000 at the beginning of the year to $462,000 at the end of the year. Does this $62,000 increase in inventory represent an increase in the </a:t>
            </a:r>
            <a:r>
              <a:rPr lang="en-US" sz="1200" b="0" i="1" u="none" strike="noStrike" kern="1200" baseline="0" dirty="0">
                <a:solidFill>
                  <a:schemeClr val="tx1"/>
                </a:solidFill>
                <a:latin typeface="+mn-lt"/>
                <a:ea typeface="+mn-ea"/>
                <a:cs typeface="+mn-cs"/>
              </a:rPr>
              <a:t>quantity </a:t>
            </a:r>
            <a:r>
              <a:rPr lang="en-US" sz="1200" b="0" i="0" u="none" strike="noStrike" kern="1200" baseline="0" dirty="0">
                <a:solidFill>
                  <a:schemeClr val="tx1"/>
                </a:solidFill>
                <a:latin typeface="+mn-lt"/>
                <a:ea typeface="+mn-ea"/>
                <a:cs typeface="+mn-cs"/>
              </a:rPr>
              <a:t>and/or an increase in the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of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determine this, the first step is to convert the ending inventory from year-end costs to base year costs. We do this by dividing ending inventory by the year’s cost index.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Ending inventory at </a:t>
            </a:r>
            <a:r>
              <a:rPr lang="en-US" sz="1200" b="0" i="1" u="none" strike="noStrike" kern="1200" baseline="0" dirty="0">
                <a:solidFill>
                  <a:schemeClr val="tx1"/>
                </a:solidFill>
                <a:latin typeface="+mn-lt"/>
                <a:ea typeface="+mn-ea"/>
                <a:cs typeface="+mn-cs"/>
              </a:rPr>
              <a:t>base year </a:t>
            </a:r>
            <a:r>
              <a:rPr lang="en-US" sz="1200" b="0" i="0" u="none" strike="noStrike" kern="1200" baseline="0" dirty="0">
                <a:solidFill>
                  <a:schemeClr val="tx1"/>
                </a:solidFill>
                <a:latin typeface="+mn-lt"/>
                <a:ea typeface="+mn-ea"/>
                <a:cs typeface="+mn-cs"/>
              </a:rPr>
              <a:t>cost = $440,000.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123</a:t>
            </a:fld>
            <a:endParaRPr lang="en-US" dirty="0"/>
          </a:p>
        </p:txBody>
      </p:sp>
    </p:spTree>
    <p:extLst>
      <p:ext uri="{BB962C8B-B14F-4D97-AF65-F5344CB8AC3E}">
        <p14:creationId xmlns:p14="http://schemas.microsoft.com/office/powerpoint/2010/main" val="252947545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Inventory Cost Flow Assumptions. </a:t>
            </a:r>
            <a:r>
              <a:rPr lang="en-US" sz="1200" b="0" i="0" u="none" strike="noStrike" kern="1200" baseline="0" dirty="0">
                <a:solidFill>
                  <a:schemeClr val="tx1"/>
                </a:solidFill>
                <a:latin typeface="+mn-lt"/>
                <a:ea typeface="+mn-ea"/>
                <a:cs typeface="+mn-cs"/>
              </a:rPr>
              <a:t>IAS No. 2 does not permit the use of LIFO. Because of this restriction, many U.S. multinational companies use LIFO only for their domestic inventories and FIFO or average cost for their foreign subsidiaries.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difference could prove to be a significant impediment to U.S. convergence to international standards. Unless the U.S. Congress repeals the LIFO conformity rule, convergence would cause many corporations to lose a valuable tax shelter, the use of LIFO for tax purposes. If these companies were immediately taxed on the difference between LIFO inventories and inventories valued using another method, it would cost companies billions of dollars. Some industries would be particularly hard hit. Most oil companies and auto manufacturers, for instance, use LIFO. The government estimates that the repeal of the LIFO method would increase federal tax revenues by $76 billion over a ten-year period. The companies affected most certainly will lobby heavily to retain the use of LIFO for tax purposes.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126</a:t>
            </a:fld>
            <a:endParaRPr lang="en-US" dirty="0"/>
          </a:p>
        </p:txBody>
      </p:sp>
    </p:spTree>
    <p:extLst>
      <p:ext uri="{BB962C8B-B14F-4D97-AF65-F5344CB8AC3E}">
        <p14:creationId xmlns:p14="http://schemas.microsoft.com/office/powerpoint/2010/main" val="7256117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381000"/>
            <a:ext cx="8229600" cy="1143000"/>
          </a:xfrm>
        </p:spPr>
        <p:txBody>
          <a:bodyPr/>
          <a:lstStyle>
            <a:lvl1pPr>
              <a:defRPr sz="3600" b="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9"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0"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6"/>
          <p:cNvSpPr>
            <a:spLocks noGrp="1"/>
          </p:cNvSpPr>
          <p:nvPr>
            <p:ph sz="quarter" idx="11"/>
          </p:nvPr>
        </p:nvSpPr>
        <p:spPr>
          <a:xfrm>
            <a:off x="685800" y="3962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p:txBody>
      </p:sp>
    </p:spTree>
    <p:extLst>
      <p:ext uri="{BB962C8B-B14F-4D97-AF65-F5344CB8AC3E}">
        <p14:creationId xmlns:p14="http://schemas.microsoft.com/office/powerpoint/2010/main" val="3367697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4"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p:txBody>
      </p:sp>
    </p:spTree>
    <p:extLst>
      <p:ext uri="{BB962C8B-B14F-4D97-AF65-F5344CB8AC3E}">
        <p14:creationId xmlns:p14="http://schemas.microsoft.com/office/powerpoint/2010/main" val="4232929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8-</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55660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9918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base">
              <a:spcAft>
                <a:spcPct val="0"/>
              </a:spcAft>
            </a:pP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base">
              <a:spcBef>
                <a:spcPct val="0"/>
              </a:spcBef>
              <a:spcAft>
                <a:spcPct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base">
                <a:spcBef>
                  <a:spcPct val="0"/>
                </a:spcBef>
                <a:spcAft>
                  <a:spcPct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629421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97214939"/>
      </p:ext>
    </p:extLst>
  </p:cSld>
  <p:clrMap bg1="lt1" tx1="dk1" bg2="lt2" tx2="dk2" accent1="accent1" accent2="accent2" accent3="accent3" accent4="accent4" accent5="accent5" accent6="accent6" hlink="hlink" folHlink="folHlink"/>
  <p:sldLayoutIdLst>
    <p:sldLayoutId id="2147483667" r:id="rId1"/>
    <p:sldLayoutId id="2147483672" r:id="rId2"/>
    <p:sldLayoutId id="2147483677" r:id="rId3"/>
    <p:sldLayoutId id="2147483678" r:id="rId4"/>
    <p:sldLayoutId id="2147483679" r:id="rId5"/>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2.wmf"/><Relationship Id="rId4" Type="http://schemas.openxmlformats.org/officeDocument/2006/relationships/oleObject" Target="../embeddings/oleObject5.bin"/></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23.wmf"/><Relationship Id="rId4" Type="http://schemas.openxmlformats.org/officeDocument/2006/relationships/oleObject" Target="../embeddings/oleObject6.bin"/></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24.wmf"/><Relationship Id="rId4" Type="http://schemas.openxmlformats.org/officeDocument/2006/relationships/oleObject" Target="../embeddings/oleObject7.bin"/></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6.wmf"/><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27.wmf"/><Relationship Id="rId4" Type="http://schemas.openxmlformats.org/officeDocument/2006/relationships/oleObject" Target="../embeddings/oleObject9.bin"/></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6.wmf"/><Relationship Id="rId4" Type="http://schemas.openxmlformats.org/officeDocument/2006/relationships/oleObject" Target="../embeddings/oleObject4.bin"/></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IN" dirty="0">
                <a:latin typeface="Verdana" panose="020B0604030504040204" pitchFamily="34" charset="0"/>
                <a:ea typeface="Verdana" panose="020B0604030504040204" pitchFamily="34" charset="0"/>
                <a:cs typeface="Verdana" panose="020B0604030504040204" pitchFamily="34" charset="0"/>
              </a:rPr>
              <a:t>Chapter 8</a:t>
            </a:r>
            <a:endParaRPr lang="en-US" dirty="0"/>
          </a:p>
        </p:txBody>
      </p:sp>
      <p:sp>
        <p:nvSpPr>
          <p:cNvPr id="20" name="Subtitle 19"/>
          <p:cNvSpPr>
            <a:spLocks noGrp="1"/>
          </p:cNvSpPr>
          <p:nvPr>
            <p:ph type="subTitle" idx="1"/>
          </p:nvPr>
        </p:nvSpPr>
        <p:spPr>
          <a:xfrm>
            <a:off x="838200" y="2955032"/>
            <a:ext cx="7848600" cy="1482080"/>
          </a:xfrm>
        </p:spPr>
        <p:txBody>
          <a:bodyPr/>
          <a:lstStyle/>
          <a:p>
            <a:pPr fontAlgn="base">
              <a:lnSpc>
                <a:spcPct val="90000"/>
              </a:lnSpc>
              <a:spcBef>
                <a:spcPts val="1000"/>
              </a:spcBef>
              <a:spcAft>
                <a:spcPct val="0"/>
              </a:spcAft>
            </a:pPr>
            <a:r>
              <a:rPr lang="en-US" dirty="0">
                <a:latin typeface="Verdana" panose="020B0604030504040204" pitchFamily="34" charset="0"/>
                <a:ea typeface="Verdana" panose="020B0604030504040204" pitchFamily="34" charset="0"/>
                <a:cs typeface="Verdana" panose="020B0604030504040204" pitchFamily="34" charset="0"/>
              </a:rPr>
              <a:t>Inventories: Measurement</a:t>
            </a:r>
          </a:p>
        </p:txBody>
      </p:sp>
      <p:sp>
        <p:nvSpPr>
          <p:cNvPr id="8"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latin typeface="Verdana" pitchFamily="34" charset="0"/>
                <a:ea typeface="Verdana" pitchFamily="34" charset="0"/>
                <a:cs typeface="Verdana" pitchFamily="34" charset="0"/>
              </a:rPr>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55835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6" name="Title 1"/>
          <p:cNvSpPr>
            <a:spLocks noGrp="1"/>
          </p:cNvSpPr>
          <p:nvPr>
            <p:ph type="title"/>
          </p:nvPr>
        </p:nvSpPr>
        <p:spPr>
          <a:xfrm>
            <a:off x="1030224" y="457200"/>
            <a:ext cx="7083552" cy="1143000"/>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Perpetual Inventory System (2 of 4)</a:t>
            </a:r>
          </a:p>
        </p:txBody>
      </p:sp>
      <p:sp>
        <p:nvSpPr>
          <p:cNvPr id="3" name="Content Placeholder 2"/>
          <p:cNvSpPr>
            <a:spLocks noGrp="1"/>
          </p:cNvSpPr>
          <p:nvPr>
            <p:ph sz="quarter" idx="10"/>
          </p:nvPr>
        </p:nvSpPr>
        <p:spPr>
          <a:xfrm>
            <a:off x="792480" y="1828800"/>
            <a:ext cx="8046720" cy="4343400"/>
          </a:xfrm>
        </p:spPr>
        <p:txBody>
          <a:bodyPr>
            <a:noAutofit/>
          </a:bodyPr>
          <a:lstStyle/>
          <a:p>
            <a:pPr>
              <a:spcBef>
                <a:spcPts val="400"/>
              </a:spcBef>
            </a:pPr>
            <a:r>
              <a:rPr lang="en-US" sz="2600" dirty="0">
                <a:latin typeface="Verdana" panose="020B0604030504040204" pitchFamily="34" charset="0"/>
                <a:ea typeface="Verdana" panose="020B0604030504040204" pitchFamily="34" charset="0"/>
                <a:cs typeface="Verdana" panose="020B0604030504040204" pitchFamily="34" charset="0"/>
              </a:rPr>
              <a:t>Allows management to: </a:t>
            </a:r>
          </a:p>
          <a:p>
            <a:pPr marL="800100" lvl="2" indent="-342900">
              <a:spcBef>
                <a:spcPts val="400"/>
              </a:spcBef>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Determine goods on hand on any date</a:t>
            </a:r>
          </a:p>
          <a:p>
            <a:pPr marL="800100" lvl="2" indent="-342900">
              <a:spcBef>
                <a:spcPts val="400"/>
              </a:spcBef>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Determine the number of items sold during a period</a:t>
            </a:r>
          </a:p>
          <a:p>
            <a:pPr marL="0" lvl="2" indent="0">
              <a:spcBef>
                <a:spcPts val="400"/>
              </a:spcBef>
              <a:buNone/>
            </a:pPr>
            <a:r>
              <a:rPr lang="en-US" sz="2400" dirty="0"/>
              <a:t>The </a:t>
            </a:r>
            <a:r>
              <a:rPr lang="en-US" sz="2400" dirty="0" err="1"/>
              <a:t>Lothridge</a:t>
            </a:r>
            <a:r>
              <a:rPr lang="en-US" sz="2400" dirty="0"/>
              <a:t> Wholesale Beverage Company purchases soft drinks from producers and then sells them to retailers. The company begins 2018 with inventory of $120,000 on hand. The following information relates to inventory transactions during 2018:</a:t>
            </a:r>
          </a:p>
        </p:txBody>
      </p:sp>
    </p:spTree>
    <p:extLst>
      <p:ext uri="{BB962C8B-B14F-4D97-AF65-F5344CB8AC3E}">
        <p14:creationId xmlns:p14="http://schemas.microsoft.com/office/powerpoint/2010/main" val="260718158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Decision Makers’ Perspective—Inventory Management (1 of 2) </a:t>
            </a:r>
          </a:p>
        </p:txBody>
      </p:sp>
      <p:sp>
        <p:nvSpPr>
          <p:cNvPr id="3" name="Content Placeholder 2"/>
          <p:cNvSpPr>
            <a:spLocks noGrp="1"/>
          </p:cNvSpPr>
          <p:nvPr>
            <p:ph sz="quarter" idx="10"/>
          </p:nvPr>
        </p:nvSpPr>
        <p:spPr>
          <a:xfrm>
            <a:off x="640080" y="1752600"/>
            <a:ext cx="8046720" cy="4724400"/>
          </a:xfrm>
        </p:spPr>
        <p:txBody>
          <a:bodyPr>
            <a:no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Inventory levels are </a:t>
            </a:r>
            <a:r>
              <a:rPr lang="en-IN" sz="2600" b="1" dirty="0">
                <a:latin typeface="Verdana" panose="020B0604030504040204" pitchFamily="34" charset="0"/>
                <a:ea typeface="Verdana" panose="020B0604030504040204" pitchFamily="34" charset="0"/>
                <a:cs typeface="Verdana" panose="020B0604030504040204" pitchFamily="34" charset="0"/>
              </a:rPr>
              <a:t>closely monitored </a:t>
            </a:r>
            <a:r>
              <a:rPr lang="en-IN" sz="2600" dirty="0">
                <a:latin typeface="Verdana" panose="020B0604030504040204" pitchFamily="34" charset="0"/>
                <a:ea typeface="Verdana" panose="020B0604030504040204" pitchFamily="34" charset="0"/>
                <a:cs typeface="Verdana" panose="020B0604030504040204" pitchFamily="34" charset="0"/>
              </a:rPr>
              <a:t>to:</a:t>
            </a:r>
          </a:p>
          <a:p>
            <a:pPr lvl="1"/>
            <a:r>
              <a:rPr lang="en-IN" sz="2400" dirty="0">
                <a:latin typeface="Verdana" panose="020B0604030504040204" pitchFamily="34" charset="0"/>
                <a:ea typeface="Verdana" panose="020B0604030504040204" pitchFamily="34" charset="0"/>
                <a:cs typeface="Verdana" panose="020B0604030504040204" pitchFamily="34" charset="0"/>
              </a:rPr>
              <a:t>Ensure that the inventories needed to sustain operations are available </a:t>
            </a:r>
          </a:p>
          <a:p>
            <a:pPr lvl="1"/>
            <a:r>
              <a:rPr lang="en-US" sz="2400" dirty="0">
                <a:latin typeface="Verdana" panose="020B0604030504040204" pitchFamily="34" charset="0"/>
                <a:ea typeface="Verdana" panose="020B0604030504040204" pitchFamily="34" charset="0"/>
                <a:cs typeface="Verdana" panose="020B0604030504040204" pitchFamily="34" charset="0"/>
              </a:rPr>
              <a:t>Hold the cost of </a:t>
            </a:r>
            <a:r>
              <a:rPr lang="en-IN" sz="2400" dirty="0">
                <a:latin typeface="Verdana" panose="020B0604030504040204" pitchFamily="34" charset="0"/>
                <a:ea typeface="Verdana" panose="020B0604030504040204" pitchFamily="34" charset="0"/>
                <a:cs typeface="Verdana" panose="020B0604030504040204" pitchFamily="34" charset="0"/>
              </a:rPr>
              <a:t>ordering and carrying inventories to the lowest possible level</a:t>
            </a:r>
          </a:p>
          <a:p>
            <a:pPr>
              <a:buClr>
                <a:schemeClr val="tx1"/>
              </a:buClr>
            </a:pPr>
            <a:r>
              <a:rPr lang="en-IN" sz="2600" b="1" dirty="0">
                <a:latin typeface="Verdana" panose="020B0604030504040204" pitchFamily="34" charset="0"/>
                <a:ea typeface="Verdana" panose="020B0604030504040204" pitchFamily="34" charset="0"/>
                <a:cs typeface="Verdana" panose="020B0604030504040204" pitchFamily="34" charset="0"/>
              </a:rPr>
              <a:t>Conflicts:</a:t>
            </a:r>
          </a:p>
          <a:p>
            <a:pPr lvl="1"/>
            <a:r>
              <a:rPr lang="en-US" sz="2400" dirty="0">
                <a:latin typeface="Verdana" panose="020B0604030504040204" pitchFamily="34" charset="0"/>
                <a:ea typeface="Verdana" panose="020B0604030504040204" pitchFamily="34" charset="0"/>
                <a:cs typeface="Verdana" panose="020B0604030504040204" pitchFamily="34" charset="0"/>
              </a:rPr>
              <a:t>Companies must maintain sufficient quantities of inventory to meet customer demand</a:t>
            </a:r>
          </a:p>
          <a:p>
            <a:pPr lvl="3">
              <a:buFont typeface="Wingdings" panose="05000000000000000000" pitchFamily="2" charset="2"/>
              <a:buChar char="§"/>
            </a:pPr>
            <a:r>
              <a:rPr lang="en-US" sz="2200" dirty="0">
                <a:latin typeface="Verdana" panose="020B0604030504040204" pitchFamily="34" charset="0"/>
                <a:ea typeface="Verdana" panose="020B0604030504040204" pitchFamily="34" charset="0"/>
                <a:cs typeface="Verdana" panose="020B0604030504040204" pitchFamily="34" charset="0"/>
              </a:rPr>
              <a:t>Maintaining inventory is costly</a:t>
            </a:r>
          </a:p>
        </p:txBody>
      </p:sp>
    </p:spTree>
    <p:extLst>
      <p:ext uri="{BB962C8B-B14F-4D97-AF65-F5344CB8AC3E}">
        <p14:creationId xmlns:p14="http://schemas.microsoft.com/office/powerpoint/2010/main" val="34767853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Decision Makers’ Perspective—Inventory Management (2 of 2) </a:t>
            </a:r>
          </a:p>
        </p:txBody>
      </p:sp>
      <p:sp>
        <p:nvSpPr>
          <p:cNvPr id="3" name="Content Placeholder 2"/>
          <p:cNvSpPr>
            <a:spLocks noGrp="1"/>
          </p:cNvSpPr>
          <p:nvPr>
            <p:ph sz="quarter" idx="10"/>
          </p:nvPr>
        </p:nvSpPr>
        <p:spPr>
          <a:xfrm>
            <a:off x="640080" y="1905000"/>
            <a:ext cx="8046720" cy="4419600"/>
          </a:xfrm>
        </p:spPr>
        <p:txBody>
          <a:bodyPr>
            <a:noAutofit/>
          </a:bodyPr>
          <a:lstStyle/>
          <a:p>
            <a:pPr>
              <a:buClr>
                <a:schemeClr val="tx1"/>
              </a:buClr>
            </a:pPr>
            <a:r>
              <a:rPr lang="en-US" sz="2600" b="1" dirty="0">
                <a:latin typeface="Verdana" panose="020B0604030504040204" pitchFamily="34" charset="0"/>
                <a:ea typeface="Verdana" panose="020B0604030504040204" pitchFamily="34" charset="0"/>
                <a:cs typeface="Verdana" panose="020B0604030504040204" pitchFamily="34" charset="0"/>
              </a:rPr>
              <a:t>Tools used to balance </a:t>
            </a:r>
            <a:r>
              <a:rPr lang="en-US" sz="2600" dirty="0">
                <a:latin typeface="Verdana" panose="020B0604030504040204" pitchFamily="34" charset="0"/>
                <a:ea typeface="Verdana" panose="020B0604030504040204" pitchFamily="34" charset="0"/>
                <a:cs typeface="Verdana" panose="020B0604030504040204" pitchFamily="34" charset="0"/>
              </a:rPr>
              <a:t>these conflicting objectives</a:t>
            </a:r>
          </a:p>
          <a:p>
            <a:pPr lvl="1"/>
            <a:r>
              <a:rPr lang="en-US" sz="2400" dirty="0">
                <a:latin typeface="Verdana" panose="020B0604030504040204" pitchFamily="34" charset="0"/>
                <a:ea typeface="Verdana" panose="020B0604030504040204" pitchFamily="34" charset="0"/>
                <a:cs typeface="Verdana" panose="020B0604030504040204" pitchFamily="34" charset="0"/>
              </a:rPr>
              <a:t>Computerized inventory control systems</a:t>
            </a:r>
          </a:p>
          <a:p>
            <a:pPr lvl="1"/>
            <a:r>
              <a:rPr lang="en-US" sz="2400" dirty="0">
                <a:latin typeface="Verdana" panose="020B0604030504040204" pitchFamily="34" charset="0"/>
                <a:ea typeface="Verdana" panose="020B0604030504040204" pitchFamily="34" charset="0"/>
                <a:cs typeface="Verdana" panose="020B0604030504040204" pitchFamily="34" charset="0"/>
              </a:rPr>
              <a:t>Outsourcing of inventory component production</a:t>
            </a:r>
          </a:p>
          <a:p>
            <a:pPr lvl="1"/>
            <a:r>
              <a:rPr lang="en-US" sz="2400" dirty="0">
                <a:latin typeface="Verdana" panose="020B0604030504040204" pitchFamily="34" charset="0"/>
                <a:ea typeface="Verdana" panose="020B0604030504040204" pitchFamily="34" charset="0"/>
                <a:cs typeface="Verdana" panose="020B0604030504040204" pitchFamily="34" charset="0"/>
              </a:rPr>
              <a:t>Just-in-time (JIT) system</a:t>
            </a:r>
          </a:p>
        </p:txBody>
      </p:sp>
    </p:spTree>
    <p:extLst>
      <p:ext uri="{BB962C8B-B14F-4D97-AF65-F5344CB8AC3E}">
        <p14:creationId xmlns:p14="http://schemas.microsoft.com/office/powerpoint/2010/main" val="5280793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Just-in-Time (JIT) System (1 of 2)</a:t>
            </a:r>
          </a:p>
        </p:txBody>
      </p:sp>
      <p:graphicFrame>
        <p:nvGraphicFramePr>
          <p:cNvPr id="4" name="Object 3"/>
          <p:cNvGraphicFramePr>
            <a:graphicFrameLocks noChangeAspect="1"/>
          </p:cNvGraphicFramePr>
          <p:nvPr>
            <p:extLst>
              <p:ext uri="{D42A27DB-BD31-4B8C-83A1-F6EECF244321}">
                <p14:modId xmlns:p14="http://schemas.microsoft.com/office/powerpoint/2010/main" val="3840185347"/>
              </p:ext>
            </p:extLst>
          </p:nvPr>
        </p:nvGraphicFramePr>
        <p:xfrm>
          <a:off x="914400" y="1752600"/>
          <a:ext cx="7370013" cy="895896"/>
        </p:xfrm>
        <a:graphic>
          <a:graphicData uri="http://schemas.openxmlformats.org/presentationml/2006/ole">
            <mc:AlternateContent xmlns:mc="http://schemas.openxmlformats.org/markup-compatibility/2006">
              <mc:Choice xmlns:v="urn:schemas-microsoft-com:vml" Requires="v">
                <p:oleObj spid="_x0000_s14344" name="Equation" r:id="rId4" imgW="5537160" imgH="672840" progId="Equation.3">
                  <p:embed/>
                </p:oleObj>
              </mc:Choice>
              <mc:Fallback>
                <p:oleObj name="Equation" r:id="rId4" imgW="5537160" imgH="672840" progId="Equation.3">
                  <p:embed/>
                  <p:pic>
                    <p:nvPicPr>
                      <p:cNvPr id="0" name=""/>
                      <p:cNvPicPr/>
                      <p:nvPr/>
                    </p:nvPicPr>
                    <p:blipFill>
                      <a:blip r:embed="rId5"/>
                      <a:stretch>
                        <a:fillRect/>
                      </a:stretch>
                    </p:blipFill>
                    <p:spPr>
                      <a:xfrm>
                        <a:off x="914400" y="1752600"/>
                        <a:ext cx="7370013" cy="895896"/>
                      </a:xfrm>
                      <a:prstGeom prst="rect">
                        <a:avLst/>
                      </a:prstGeom>
                    </p:spPr>
                  </p:pic>
                </p:oleObj>
              </mc:Fallback>
            </mc:AlternateContent>
          </a:graphicData>
        </a:graphic>
      </p:graphicFrame>
      <p:sp>
        <p:nvSpPr>
          <p:cNvPr id="3" name="Content Placeholder 2"/>
          <p:cNvSpPr>
            <a:spLocks noGrp="1"/>
          </p:cNvSpPr>
          <p:nvPr>
            <p:ph sz="quarter" idx="10"/>
          </p:nvPr>
        </p:nvSpPr>
        <p:spPr>
          <a:xfrm>
            <a:off x="742072" y="3048000"/>
            <a:ext cx="8097128" cy="3276600"/>
          </a:xfrm>
        </p:spPr>
        <p:txBody>
          <a:bodyPr>
            <a:norm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Advantages:</a:t>
            </a:r>
          </a:p>
          <a:p>
            <a:pPr lvl="1"/>
            <a:r>
              <a:rPr lang="en-US" sz="2400" dirty="0">
                <a:latin typeface="Verdana" panose="020B0604030504040204" pitchFamily="34" charset="0"/>
                <a:ea typeface="Verdana" panose="020B0604030504040204" pitchFamily="34" charset="0"/>
                <a:cs typeface="Verdana" panose="020B0604030504040204" pitchFamily="34" charset="0"/>
              </a:rPr>
              <a:t>Relatively low inventory balances are maintained</a:t>
            </a:r>
          </a:p>
          <a:p>
            <a:pPr lvl="1"/>
            <a:r>
              <a:rPr lang="en-US" sz="2400" dirty="0">
                <a:latin typeface="Verdana" panose="020B0604030504040204" pitchFamily="34" charset="0"/>
                <a:ea typeface="Verdana" panose="020B0604030504040204" pitchFamily="34" charset="0"/>
                <a:cs typeface="Verdana" panose="020B0604030504040204" pitchFamily="34" charset="0"/>
              </a:rPr>
              <a:t>Customer demand is quickly met</a:t>
            </a:r>
          </a:p>
        </p:txBody>
      </p:sp>
    </p:spTree>
    <p:extLst>
      <p:ext uri="{BB962C8B-B14F-4D97-AF65-F5344CB8AC3E}">
        <p14:creationId xmlns:p14="http://schemas.microsoft.com/office/powerpoint/2010/main" val="349700560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Just-in-Time (JIT) System (2 of 2)</a:t>
            </a:r>
          </a:p>
        </p:txBody>
      </p:sp>
      <p:sp>
        <p:nvSpPr>
          <p:cNvPr id="3" name="Content Placeholder 2"/>
          <p:cNvSpPr>
            <a:spLocks noGrp="1"/>
          </p:cNvSpPr>
          <p:nvPr>
            <p:ph sz="quarter" idx="10"/>
          </p:nvPr>
        </p:nvSpPr>
        <p:spPr>
          <a:xfrm>
            <a:off x="838200" y="1600200"/>
            <a:ext cx="8046720" cy="4648200"/>
          </a:xfrm>
        </p:spPr>
        <p:txBody>
          <a:bodyPr>
            <a:normAutofit/>
          </a:bodyPr>
          <a:lstStyle/>
          <a:p>
            <a:pPr marL="0" indent="0">
              <a:buNone/>
            </a:pPr>
            <a:r>
              <a:rPr lang="en-IN" sz="2600" dirty="0">
                <a:latin typeface="Verdana" panose="020B0604030504040204" pitchFamily="34" charset="0"/>
                <a:ea typeface="Verdana" panose="020B0604030504040204" pitchFamily="34" charset="0"/>
                <a:cs typeface="Verdana" panose="020B0604030504040204" pitchFamily="34" charset="0"/>
              </a:rPr>
              <a:t>Example:</a:t>
            </a:r>
          </a:p>
          <a:p>
            <a:r>
              <a:rPr lang="en-US" sz="2600" dirty="0">
                <a:latin typeface="Verdana" panose="020B0604030504040204" pitchFamily="34" charset="0"/>
                <a:ea typeface="Verdana" panose="020B0604030504040204" pitchFamily="34" charset="0"/>
                <a:cs typeface="Verdana" panose="020B0604030504040204" pitchFamily="34" charset="0"/>
              </a:rPr>
              <a:t>Harley Davidson </a:t>
            </a:r>
          </a:p>
          <a:p>
            <a:pPr lvl="1"/>
            <a:r>
              <a:rPr lang="en-US" sz="2400" dirty="0">
                <a:latin typeface="Verdana" panose="020B0604030504040204" pitchFamily="34" charset="0"/>
                <a:ea typeface="Verdana" panose="020B0604030504040204" pitchFamily="34" charset="0"/>
                <a:cs typeface="Verdana" panose="020B0604030504040204" pitchFamily="34" charset="0"/>
              </a:rPr>
              <a:t>A company known for its custom-ordered motorcycles</a:t>
            </a:r>
            <a:endParaRPr lang="en-IN" sz="2400" dirty="0">
              <a:latin typeface="Verdana" panose="020B0604030504040204" pitchFamily="34" charset="0"/>
              <a:ea typeface="Verdana" panose="020B0604030504040204" pitchFamily="34" charset="0"/>
              <a:cs typeface="Verdana" panose="020B0604030504040204" pitchFamily="34" charset="0"/>
            </a:endParaRPr>
          </a:p>
          <a:p>
            <a:pPr lvl="1"/>
            <a:r>
              <a:rPr lang="en-IN" sz="2400" dirty="0">
                <a:latin typeface="Verdana" panose="020B0604030504040204" pitchFamily="34" charset="0"/>
                <a:ea typeface="Verdana" panose="020B0604030504040204" pitchFamily="34" charset="0"/>
                <a:cs typeface="Verdana" panose="020B0604030504040204" pitchFamily="34" charset="0"/>
              </a:rPr>
              <a:t>Many of the components used in the production are acquired by Harley Davison when an order is placed</a:t>
            </a: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434092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4" name="Title 3"/>
          <p:cNvSpPr>
            <a:spLocks noGrp="1"/>
          </p:cNvSpPr>
          <p:nvPr>
            <p:ph type="title"/>
          </p:nvPr>
        </p:nvSpPr>
        <p:spPr>
          <a:xfrm>
            <a:off x="611560" y="533400"/>
            <a:ext cx="8229600" cy="1143000"/>
          </a:xfrm>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Key Ratios Used to Monitor Investment in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 (1 of 3)</a:t>
            </a:r>
          </a:p>
        </p:txBody>
      </p:sp>
      <p:sp>
        <p:nvSpPr>
          <p:cNvPr id="5" name="Content Placeholder 4"/>
          <p:cNvSpPr>
            <a:spLocks noGrp="1"/>
          </p:cNvSpPr>
          <p:nvPr>
            <p:ph sz="quarter" idx="10"/>
          </p:nvPr>
        </p:nvSpPr>
        <p:spPr>
          <a:xfrm>
            <a:off x="640080" y="1981200"/>
            <a:ext cx="8351520" cy="1676400"/>
          </a:xfrm>
        </p:spPr>
        <p:txBody>
          <a:bodyPr>
            <a:no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Gross profit (gross margin) ratio:</a:t>
            </a:r>
          </a:p>
          <a:p>
            <a:pPr marL="857250" lvl="2" indent="-400050">
              <a:buFont typeface="Lucida Grande"/>
              <a:buChar char="–"/>
            </a:pPr>
            <a:r>
              <a:rPr lang="en-US" dirty="0">
                <a:latin typeface="Verdana" panose="020B0604030504040204" pitchFamily="34" charset="0"/>
                <a:ea typeface="Verdana" panose="020B0604030504040204" pitchFamily="34" charset="0"/>
                <a:cs typeface="Verdana" panose="020B0604030504040204" pitchFamily="34" charset="0"/>
              </a:rPr>
              <a:t>Percentage of each sales dollar available to cover expenses other than cost </a:t>
            </a:r>
            <a:r>
              <a:rPr lang="en-IN" dirty="0">
                <a:latin typeface="Verdana" panose="020B0604030504040204" pitchFamily="34" charset="0"/>
                <a:ea typeface="Verdana" panose="020B0604030504040204" pitchFamily="34" charset="0"/>
                <a:cs typeface="Verdana" panose="020B0604030504040204" pitchFamily="34" charset="0"/>
              </a:rPr>
              <a:t>of goods sold and to </a:t>
            </a:r>
            <a:r>
              <a:rPr lang="en-US" dirty="0">
                <a:latin typeface="Verdana" panose="020B0604030504040204" pitchFamily="34" charset="0"/>
                <a:ea typeface="Verdana" panose="020B0604030504040204" pitchFamily="34" charset="0"/>
                <a:cs typeface="Verdana" panose="020B0604030504040204" pitchFamily="34" charset="0"/>
              </a:rPr>
              <a:t>provide a profit</a:t>
            </a:r>
            <a:endParaRPr lang="en-US" sz="240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839371178"/>
              </p:ext>
            </p:extLst>
          </p:nvPr>
        </p:nvGraphicFramePr>
        <p:xfrm>
          <a:off x="1981200" y="3886200"/>
          <a:ext cx="4578511" cy="841457"/>
        </p:xfrm>
        <a:graphic>
          <a:graphicData uri="http://schemas.openxmlformats.org/presentationml/2006/ole">
            <mc:AlternateContent xmlns:mc="http://schemas.openxmlformats.org/markup-compatibility/2006">
              <mc:Choice xmlns:v="urn:schemas-microsoft-com:vml" Requires="v">
                <p:oleObj spid="_x0000_s6231" name="Equation" r:id="rId4" imgW="2349360" imgH="431640" progId="Equation.3">
                  <p:embed/>
                </p:oleObj>
              </mc:Choice>
              <mc:Fallback>
                <p:oleObj name="Equation" r:id="rId4" imgW="2349360" imgH="43164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3886200"/>
                        <a:ext cx="4578511" cy="84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427469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4" name="Title 3"/>
          <p:cNvSpPr>
            <a:spLocks noGrp="1"/>
          </p:cNvSpPr>
          <p:nvPr>
            <p:ph type="title"/>
          </p:nvPr>
        </p:nvSpPr>
        <p:spPr>
          <a:xfrm>
            <a:off x="685800" y="457200"/>
            <a:ext cx="8229600" cy="1143000"/>
          </a:xfrm>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Key Ratios Used to Monitor Investment in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 (2 of 3)</a:t>
            </a:r>
          </a:p>
        </p:txBody>
      </p:sp>
      <p:sp>
        <p:nvSpPr>
          <p:cNvPr id="5" name="Content Placeholder 4"/>
          <p:cNvSpPr>
            <a:spLocks noGrp="1"/>
          </p:cNvSpPr>
          <p:nvPr>
            <p:ph sz="quarter" idx="10"/>
          </p:nvPr>
        </p:nvSpPr>
        <p:spPr>
          <a:xfrm>
            <a:off x="716280" y="1981200"/>
            <a:ext cx="8046720" cy="4419600"/>
          </a:xfrm>
        </p:spPr>
        <p:txBody>
          <a:bodyPr>
            <a:noAutofit/>
          </a:bodyPr>
          <a:lstStyle/>
          <a:p>
            <a:pPr marL="342900" lvl="1" indent="-342900">
              <a:buFont typeface="Arial" panose="020B0604020202020204" pitchFamily="34" charset="0"/>
              <a:buChar char="•"/>
            </a:pPr>
            <a:r>
              <a:rPr lang="en-IN" sz="2600" dirty="0">
                <a:latin typeface="Verdana" panose="020B0604030504040204" pitchFamily="34" charset="0"/>
                <a:ea typeface="Verdana" panose="020B0604030504040204" pitchFamily="34" charset="0"/>
                <a:cs typeface="Verdana" panose="020B0604030504040204" pitchFamily="34" charset="0"/>
              </a:rPr>
              <a:t>Higher the ratio, higher the </a:t>
            </a:r>
            <a:r>
              <a:rPr lang="en-US" sz="2600" dirty="0">
                <a:latin typeface="Verdana" panose="020B0604030504040204" pitchFamily="34" charset="0"/>
                <a:ea typeface="Verdana" panose="020B0604030504040204" pitchFamily="34" charset="0"/>
                <a:cs typeface="Verdana" panose="020B0604030504040204" pitchFamily="34" charset="0"/>
              </a:rPr>
              <a:t>markup</a:t>
            </a:r>
            <a:r>
              <a:rPr lang="en-IN" sz="2600" dirty="0">
                <a:latin typeface="Verdana" panose="020B0604030504040204" pitchFamily="34" charset="0"/>
                <a:ea typeface="Verdana" panose="020B0604030504040204" pitchFamily="34" charset="0"/>
                <a:cs typeface="Verdana" panose="020B0604030504040204" pitchFamily="34" charset="0"/>
              </a:rPr>
              <a:t> achieved</a:t>
            </a:r>
            <a:endParaRPr lang="en-US" sz="2600" dirty="0">
              <a:latin typeface="Verdana" panose="020B0604030504040204" pitchFamily="34" charset="0"/>
              <a:ea typeface="Verdana" panose="020B0604030504040204" pitchFamily="34" charset="0"/>
              <a:cs typeface="Verdana" panose="020B0604030504040204" pitchFamily="34" charset="0"/>
            </a:endParaRPr>
          </a:p>
          <a:p>
            <a:r>
              <a:rPr lang="en-US" sz="2600" dirty="0">
                <a:latin typeface="Verdana" panose="020B0604030504040204" pitchFamily="34" charset="0"/>
                <a:ea typeface="Verdana" panose="020B0604030504040204" pitchFamily="34" charset="0"/>
                <a:cs typeface="Verdana" panose="020B0604030504040204" pitchFamily="34" charset="0"/>
              </a:rPr>
              <a:t>Declining ratio might indicate that:</a:t>
            </a:r>
          </a:p>
          <a:p>
            <a:pPr marL="863600" lvl="1" indent="-4064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The company is unable to offset rising costs with corresponding increases in selling price, or</a:t>
            </a:r>
          </a:p>
          <a:p>
            <a:pPr marL="863600" lvl="1" indent="-4064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Sales prices are declining without a commensurate </a:t>
            </a:r>
            <a:r>
              <a:rPr lang="en-US" sz="2400" dirty="0">
                <a:latin typeface="Verdana" panose="020B0604030504040204" pitchFamily="34" charset="0"/>
                <a:ea typeface="Verdana" panose="020B0604030504040204" pitchFamily="34" charset="0"/>
                <a:cs typeface="Verdana" panose="020B0604030504040204" pitchFamily="34" charset="0"/>
              </a:rPr>
              <a:t>reduction in costs</a:t>
            </a:r>
            <a:endParaRPr lang="en-IN"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8390693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2" name="Title 1"/>
          <p:cNvSpPr>
            <a:spLocks noGrp="1"/>
          </p:cNvSpPr>
          <p:nvPr>
            <p:ph type="title"/>
          </p:nvPr>
        </p:nvSpPr>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Key Ratios Used to Monitor Investment in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 (3 of 3)</a:t>
            </a:r>
          </a:p>
        </p:txBody>
      </p:sp>
      <p:sp>
        <p:nvSpPr>
          <p:cNvPr id="3" name="Content Placeholder 2"/>
          <p:cNvSpPr>
            <a:spLocks noGrp="1"/>
          </p:cNvSpPr>
          <p:nvPr>
            <p:ph sz="quarter" idx="10"/>
          </p:nvPr>
        </p:nvSpPr>
        <p:spPr>
          <a:xfrm>
            <a:off x="914400" y="1676400"/>
            <a:ext cx="8001000" cy="1828800"/>
          </a:xfrm>
        </p:spPr>
        <p:txBody>
          <a:bodyPr>
            <a:noAutofit/>
          </a:bodyPr>
          <a:lstStyle/>
          <a:p>
            <a:r>
              <a:rPr lang="en-US" dirty="0">
                <a:latin typeface="Verdana" panose="020B0604030504040204" pitchFamily="34" charset="0"/>
                <a:ea typeface="Verdana" panose="020B0604030504040204" pitchFamily="34" charset="0"/>
                <a:cs typeface="Verdana" panose="020B0604030504040204" pitchFamily="34" charset="0"/>
              </a:rPr>
              <a:t>Inventory turnover ratio:</a:t>
            </a:r>
          </a:p>
          <a:p>
            <a:pPr lvl="1">
              <a:buFont typeface="Lucida Grande"/>
              <a:buChar char="–"/>
            </a:pPr>
            <a:r>
              <a:rPr lang="en-IN" dirty="0">
                <a:latin typeface="Verdana" panose="020B0604030504040204" pitchFamily="34" charset="0"/>
                <a:ea typeface="Verdana" panose="020B0604030504040204" pitchFamily="34" charset="0"/>
                <a:cs typeface="Verdana" panose="020B0604030504040204" pitchFamily="34" charset="0"/>
              </a:rPr>
              <a:t>Shows the number of times the average inventory balance is sold during </a:t>
            </a:r>
            <a:r>
              <a:rPr lang="en-US" dirty="0">
                <a:latin typeface="Verdana" panose="020B0604030504040204" pitchFamily="34" charset="0"/>
                <a:ea typeface="Verdana" panose="020B0604030504040204" pitchFamily="34" charset="0"/>
                <a:cs typeface="Verdana" panose="020B0604030504040204" pitchFamily="34" charset="0"/>
              </a:rPr>
              <a:t>a reporting period</a:t>
            </a:r>
          </a:p>
        </p:txBody>
      </p:sp>
      <p:graphicFrame>
        <p:nvGraphicFramePr>
          <p:cNvPr id="4" name="Object 3"/>
          <p:cNvGraphicFramePr>
            <a:graphicFrameLocks noChangeAspect="1"/>
          </p:cNvGraphicFramePr>
          <p:nvPr>
            <p:extLst>
              <p:ext uri="{D42A27DB-BD31-4B8C-83A1-F6EECF244321}">
                <p14:modId xmlns:p14="http://schemas.microsoft.com/office/powerpoint/2010/main" val="1891269655"/>
              </p:ext>
            </p:extLst>
          </p:nvPr>
        </p:nvGraphicFramePr>
        <p:xfrm>
          <a:off x="1597988" y="3657600"/>
          <a:ext cx="6479212" cy="925603"/>
        </p:xfrm>
        <a:graphic>
          <a:graphicData uri="http://schemas.openxmlformats.org/presentationml/2006/ole">
            <mc:AlternateContent xmlns:mc="http://schemas.openxmlformats.org/markup-compatibility/2006">
              <mc:Choice xmlns:v="urn:schemas-microsoft-com:vml" Requires="v">
                <p:oleObj spid="_x0000_s7252" name="Equation" r:id="rId4" imgW="3022560" imgH="431640" progId="Equation.3">
                  <p:embed/>
                </p:oleObj>
              </mc:Choice>
              <mc:Fallback>
                <p:oleObj name="Equation" r:id="rId4" imgW="3022560" imgH="43164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7988" y="3657600"/>
                        <a:ext cx="6479212" cy="92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Content Placeholder 4"/>
          <p:cNvSpPr>
            <a:spLocks noGrp="1"/>
          </p:cNvSpPr>
          <p:nvPr>
            <p:ph sz="quarter" idx="11"/>
          </p:nvPr>
        </p:nvSpPr>
        <p:spPr>
          <a:xfrm>
            <a:off x="762000" y="4803267"/>
            <a:ext cx="8046720" cy="1521333"/>
          </a:xfrm>
        </p:spPr>
        <p:txBody>
          <a:bodyPr/>
          <a:lstStyle/>
          <a:p>
            <a:r>
              <a:rPr lang="en-US" dirty="0"/>
              <a:t>The higher </a:t>
            </a:r>
            <a:r>
              <a:rPr lang="en-IN" dirty="0"/>
              <a:t>the ratio, the more effectively a company manages its inventory</a:t>
            </a:r>
          </a:p>
          <a:p>
            <a:r>
              <a:rPr lang="en-US" dirty="0"/>
              <a:t>Declining ratio is unfavorable for companies</a:t>
            </a:r>
          </a:p>
        </p:txBody>
      </p:sp>
    </p:spTree>
    <p:extLst>
      <p:ext uri="{BB962C8B-B14F-4D97-AF65-F5344CB8AC3E}">
        <p14:creationId xmlns:p14="http://schemas.microsoft.com/office/powerpoint/2010/main" val="13363966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Gross Profit Ratio (1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716280" y="1676400"/>
            <a:ext cx="8046720" cy="4648200"/>
          </a:xfrm>
        </p:spPr>
        <p:txBody>
          <a:bodyPr>
            <a:noAutofit/>
          </a:bodyPr>
          <a:lstStyle/>
          <a:p>
            <a:pPr mar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For its 2018 fiscal year, the Hendricks Chemical Company reported sales of $3,500,000, cost of goods sold of $1,400,000, and net income of $140,000. The company’s gross profit ratio for the year is:</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60%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40%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4%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None of these answers is correct </a:t>
            </a:r>
          </a:p>
        </p:txBody>
      </p:sp>
    </p:spTree>
    <p:extLst>
      <p:ext uri="{BB962C8B-B14F-4D97-AF65-F5344CB8AC3E}">
        <p14:creationId xmlns:p14="http://schemas.microsoft.com/office/powerpoint/2010/main" val="4812526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Gross Profit Ratio (2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640080" y="1905000"/>
            <a:ext cx="8046720" cy="4495800"/>
          </a:xfrm>
        </p:spPr>
        <p:txBody>
          <a:bodyPr>
            <a:noAutofit/>
          </a:bodyPr>
          <a:lstStyle/>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a</a:t>
            </a:r>
            <a:r>
              <a:rPr lang="en-US" sz="2600" dirty="0">
                <a:latin typeface="Verdana" panose="020B0604030504040204" pitchFamily="34" charset="0"/>
                <a:ea typeface="Verdana" panose="020B0604030504040204" pitchFamily="34" charset="0"/>
                <a:cs typeface="Verdana" panose="020B0604030504040204" pitchFamily="34" charset="0"/>
              </a:rPr>
              <a:t>:</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($3,500,000 − $1,400,000) ÷ $3,500,000 = </a:t>
            </a:r>
            <a:r>
              <a:rPr lang="en-US" sz="2600" b="1" dirty="0">
                <a:latin typeface="Verdana" panose="020B0604030504040204" pitchFamily="34" charset="0"/>
                <a:ea typeface="Verdana" panose="020B0604030504040204" pitchFamily="34" charset="0"/>
                <a:cs typeface="Verdana" panose="020B0604030504040204" pitchFamily="34" charset="0"/>
              </a:rPr>
              <a:t>60%</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5717576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4" name="Title 3"/>
          <p:cNvSpPr>
            <a:spLocks noGrp="1"/>
          </p:cNvSpPr>
          <p:nvPr>
            <p:ph type="title"/>
          </p:nvPr>
        </p:nvSpPr>
        <p:spPr>
          <a:xfrm>
            <a:off x="685800" y="437388"/>
            <a:ext cx="8001000" cy="1106424"/>
          </a:xfrm>
        </p:spPr>
        <p:txBody>
          <a:bodyPr>
            <a:noAutofit/>
          </a:bodyPr>
          <a:lstStyle/>
          <a:p>
            <a:r>
              <a:rPr lang="en-US" altLang="en-US" b="0" dirty="0"/>
              <a:t>Concept Check: Inventory Turnover Ratio </a:t>
            </a:r>
            <a:r>
              <a:rPr lang="en-US" b="0" dirty="0"/>
              <a:t>(1 of 2)</a:t>
            </a:r>
          </a:p>
        </p:txBody>
      </p:sp>
      <p:sp>
        <p:nvSpPr>
          <p:cNvPr id="5" name="Content Placeholder 4"/>
          <p:cNvSpPr>
            <a:spLocks noGrp="1"/>
          </p:cNvSpPr>
          <p:nvPr>
            <p:ph sz="quarter" idx="10"/>
          </p:nvPr>
        </p:nvSpPr>
        <p:spPr>
          <a:xfrm>
            <a:off x="716280" y="1775586"/>
            <a:ext cx="8046720" cy="944628"/>
          </a:xfrm>
        </p:spPr>
        <p:txBody>
          <a:bodyPr/>
          <a:lstStyle/>
          <a:p>
            <a:pPr marL="0" indent="0">
              <a:buNone/>
            </a:pPr>
            <a:r>
              <a:rPr lang="en-US" dirty="0"/>
              <a:t>Granger Clothing reported the following in its 2018 financial statements:</a:t>
            </a:r>
          </a:p>
        </p:txBody>
      </p:sp>
      <p:pic>
        <p:nvPicPr>
          <p:cNvPr id="8194" name="Picture 2" descr="2018 Financial Statement:&#10;&#10;Sales: $1,1050,000&#10;Cost of goods sold:&#10;Inventory, January 1: $205,000&#10;Net purchases: $640,000&#10;Cost of goods available for sale: $845,000&#10;Inventory, December 31: $215,000&#10;&#10;Cost of goods sold: $630,000&#10;Gross profit: $42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849" y="3030481"/>
            <a:ext cx="7133151" cy="26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6326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a:xfrm>
            <a:off x="950976" y="457200"/>
            <a:ext cx="7237040" cy="1143000"/>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Perpetual Inventory System (3 of 4)</a:t>
            </a:r>
          </a:p>
        </p:txBody>
      </p:sp>
      <p:sp>
        <p:nvSpPr>
          <p:cNvPr id="3" name="Content Placeholder 2"/>
          <p:cNvSpPr>
            <a:spLocks noGrp="1"/>
          </p:cNvSpPr>
          <p:nvPr>
            <p:ph sz="quarter" idx="10"/>
          </p:nvPr>
        </p:nvSpPr>
        <p:spPr>
          <a:xfrm>
            <a:off x="685800" y="1752600"/>
            <a:ext cx="8229600" cy="4495800"/>
          </a:xfrm>
        </p:spPr>
        <p:txBody>
          <a:bodyPr>
            <a:noAutofit/>
          </a:bodyPr>
          <a:lstStyle/>
          <a:p>
            <a:pPr marL="914400" indent="-457200">
              <a:spcBef>
                <a:spcPts val="0"/>
              </a:spcBef>
              <a:spcAft>
                <a:spcPts val="600"/>
              </a:spcAft>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Additional soft drink inventory is purchased on account at a cost of $600,000 </a:t>
            </a:r>
          </a:p>
          <a:p>
            <a:pPr marL="914400" indent="-457200">
              <a:spcBef>
                <a:spcPts val="0"/>
              </a:spcBef>
              <a:spcAft>
                <a:spcPts val="600"/>
              </a:spcAft>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Sales for the year, all on account, totaled $820,000</a:t>
            </a:r>
          </a:p>
          <a:p>
            <a:pPr marL="914400" indent="-457200">
              <a:spcBef>
                <a:spcPts val="0"/>
              </a:spcBef>
              <a:spcAft>
                <a:spcPts val="1200"/>
              </a:spcAft>
              <a:buFont typeface="+mj-lt"/>
              <a:buAutoNum type="arabicPeriod"/>
            </a:pPr>
            <a:r>
              <a:rPr lang="en-US" sz="2400" dirty="0">
                <a:latin typeface="Verdana" panose="020B0604030504040204" pitchFamily="34" charset="0"/>
                <a:ea typeface="Verdana" panose="020B0604030504040204" pitchFamily="34" charset="0"/>
                <a:cs typeface="Verdana" panose="020B0604030504040204" pitchFamily="34" charset="0"/>
              </a:rPr>
              <a:t>The cost of the soft drink inventory sold is $540,000 </a:t>
            </a:r>
          </a:p>
          <a:p>
            <a:pPr marL="0" indent="0">
              <a:spcBef>
                <a:spcPts val="0"/>
              </a:spcBef>
              <a:spcAft>
                <a:spcPts val="600"/>
              </a:spcAft>
              <a:buNone/>
            </a:pPr>
            <a:r>
              <a:rPr lang="en-US" sz="2400" dirty="0" err="1">
                <a:latin typeface="Verdana" panose="020B0604030504040204" pitchFamily="34" charset="0"/>
                <a:ea typeface="Verdana" panose="020B0604030504040204" pitchFamily="34" charset="0"/>
                <a:cs typeface="Verdana" panose="020B0604030504040204" pitchFamily="34" charset="0"/>
              </a:rPr>
              <a:t>Lothridge</a:t>
            </a:r>
            <a:r>
              <a:rPr lang="en-US" sz="2400" dirty="0">
                <a:latin typeface="Verdana" panose="020B0604030504040204" pitchFamily="34" charset="0"/>
                <a:ea typeface="Verdana" panose="020B0604030504040204" pitchFamily="34" charset="0"/>
                <a:cs typeface="Verdana" panose="020B0604030504040204" pitchFamily="34" charset="0"/>
              </a:rPr>
              <a:t> uses the </a:t>
            </a:r>
            <a:r>
              <a:rPr lang="en-US" sz="2400" b="1" dirty="0">
                <a:latin typeface="Verdana" panose="020B0604030504040204" pitchFamily="34" charset="0"/>
                <a:ea typeface="Verdana" panose="020B0604030504040204" pitchFamily="34" charset="0"/>
                <a:cs typeface="Verdana" panose="020B0604030504040204" pitchFamily="34" charset="0"/>
              </a:rPr>
              <a:t>perpetual inventory system </a:t>
            </a:r>
            <a:r>
              <a:rPr lang="en-US" sz="2400" dirty="0">
                <a:latin typeface="Verdana" panose="020B0604030504040204" pitchFamily="34" charset="0"/>
                <a:ea typeface="Verdana" panose="020B0604030504040204" pitchFamily="34" charset="0"/>
                <a:cs typeface="Verdana" panose="020B0604030504040204" pitchFamily="34" charset="0"/>
              </a:rPr>
              <a:t>to keep track of both inventory quantities and inventory costs. The system indicates that the cost of inventory on hand at the end of the year is $180,000. </a:t>
            </a:r>
          </a:p>
        </p:txBody>
      </p:sp>
    </p:spTree>
    <p:extLst>
      <p:ext uri="{BB962C8B-B14F-4D97-AF65-F5344CB8AC3E}">
        <p14:creationId xmlns:p14="http://schemas.microsoft.com/office/powerpoint/2010/main" val="394568012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08-7</a:t>
            </a:r>
            <a:endParaRPr lang="en-US" dirty="0"/>
          </a:p>
        </p:txBody>
      </p:sp>
      <p:sp>
        <p:nvSpPr>
          <p:cNvPr id="10"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Inventory Turnover Ratio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p>
        </p:txBody>
      </p:sp>
      <p:sp>
        <p:nvSpPr>
          <p:cNvPr id="9" name="Content Placeholder 8"/>
          <p:cNvSpPr>
            <a:spLocks noGrp="1"/>
          </p:cNvSpPr>
          <p:nvPr>
            <p:ph sz="quarter" idx="10"/>
          </p:nvPr>
        </p:nvSpPr>
        <p:spPr>
          <a:xfrm>
            <a:off x="792480" y="1794164"/>
            <a:ext cx="8199120" cy="4225636"/>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Granger’s 2018 inventory turnover ratio is:</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2.93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3.00</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2.00</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c</a:t>
            </a:r>
            <a:r>
              <a:rPr lang="en-US" sz="2600" dirty="0">
                <a:latin typeface="Verdana" panose="020B0604030504040204" pitchFamily="34" charset="0"/>
                <a:ea typeface="Verdana" panose="020B0604030504040204" pitchFamily="34" charset="0"/>
                <a:cs typeface="Verdana" panose="020B0604030504040204" pitchFamily="34" charset="0"/>
              </a:rPr>
              <a:t>:</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$630,000 ÷ [($205,000 + 215,000) ÷ 2] = </a:t>
            </a:r>
            <a:r>
              <a:rPr lang="en-US" sz="2600" b="1" dirty="0">
                <a:latin typeface="Verdana" panose="020B0604030504040204" pitchFamily="34" charset="0"/>
                <a:ea typeface="Verdana" panose="020B0604030504040204" pitchFamily="34" charset="0"/>
                <a:cs typeface="Verdana" panose="020B0604030504040204" pitchFamily="34" charset="0"/>
              </a:rPr>
              <a:t>3.00</a:t>
            </a:r>
          </a:p>
        </p:txBody>
      </p:sp>
    </p:spTree>
    <p:extLst>
      <p:ext uri="{BB962C8B-B14F-4D97-AF65-F5344CB8AC3E}">
        <p14:creationId xmlns:p14="http://schemas.microsoft.com/office/powerpoint/2010/main" val="370874677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Methods of Simplifying LIFO</a:t>
            </a:r>
          </a:p>
        </p:txBody>
      </p:sp>
      <p:sp>
        <p:nvSpPr>
          <p:cNvPr id="3" name="Content Placeholder 2"/>
          <p:cNvSpPr>
            <a:spLocks noGrp="1"/>
          </p:cNvSpPr>
          <p:nvPr>
            <p:ph sz="quarter" idx="10"/>
          </p:nvPr>
        </p:nvSpPr>
        <p:spPr>
          <a:xfrm>
            <a:off x="640080" y="1524000"/>
            <a:ext cx="8046720" cy="4800600"/>
          </a:xfrm>
        </p:spPr>
        <p:txBody>
          <a:bodyPr>
            <a:noAutofit/>
          </a:bodyPr>
          <a:lstStyle/>
          <a:p>
            <a:pPr marL="342900" lvl="1" indent="-342900">
              <a:buFont typeface="Arial" panose="020B0604020202020204" pitchFamily="34" charset="0"/>
              <a:buChar char="•"/>
            </a:pPr>
            <a:r>
              <a:rPr lang="en-IN" sz="2600" dirty="0">
                <a:latin typeface="Verdana" panose="020B0604030504040204" pitchFamily="34" charset="0"/>
                <a:ea typeface="Verdana" panose="020B0604030504040204" pitchFamily="34" charset="0"/>
                <a:cs typeface="Verdana" panose="020B0604030504040204" pitchFamily="34" charset="0"/>
              </a:rPr>
              <a:t>Limitations of LIFO:</a:t>
            </a:r>
          </a:p>
          <a:p>
            <a:pPr lvl="1"/>
            <a:r>
              <a:rPr lang="en-US" sz="2400" dirty="0">
                <a:latin typeface="Verdana" panose="020B0604030504040204" pitchFamily="34" charset="0"/>
                <a:ea typeface="Verdana" panose="020B0604030504040204" pitchFamily="34" charset="0"/>
                <a:cs typeface="Verdana" panose="020B0604030504040204" pitchFamily="34" charset="0"/>
              </a:rPr>
              <a:t>Recordkeeping costs </a:t>
            </a:r>
            <a:r>
              <a:rPr lang="en-IN" sz="2400" dirty="0">
                <a:latin typeface="Verdana" panose="020B0604030504040204" pitchFamily="34" charset="0"/>
                <a:ea typeface="Verdana" panose="020B0604030504040204" pitchFamily="34" charset="0"/>
                <a:cs typeface="Verdana" panose="020B0604030504040204" pitchFamily="34" charset="0"/>
              </a:rPr>
              <a:t>of unit LIFO can be </a:t>
            </a:r>
            <a:r>
              <a:rPr lang="en-US" sz="2400" dirty="0">
                <a:latin typeface="Verdana" panose="020B0604030504040204" pitchFamily="34" charset="0"/>
                <a:ea typeface="Verdana" panose="020B0604030504040204" pitchFamily="34" charset="0"/>
                <a:cs typeface="Verdana" panose="020B0604030504040204" pitchFamily="34" charset="0"/>
              </a:rPr>
              <a:t>significant:</a:t>
            </a:r>
          </a:p>
          <a:p>
            <a:pPr lvl="2">
              <a:buFont typeface="Wingdings" panose="05000000000000000000" pitchFamily="2" charset="2"/>
              <a:buChar char="§"/>
            </a:pPr>
            <a:r>
              <a:rPr lang="en-US" sz="2200" dirty="0">
                <a:latin typeface="Verdana" panose="020B0604030504040204" pitchFamily="34" charset="0"/>
                <a:ea typeface="Verdana" panose="020B0604030504040204" pitchFamily="34" charset="0"/>
                <a:cs typeface="Verdana" panose="020B0604030504040204" pitchFamily="34" charset="0"/>
              </a:rPr>
              <a:t>When a </a:t>
            </a:r>
            <a:r>
              <a:rPr lang="en-IN" sz="2200" dirty="0">
                <a:latin typeface="Verdana" panose="020B0604030504040204" pitchFamily="34" charset="0"/>
                <a:ea typeface="Verdana" panose="020B0604030504040204" pitchFamily="34" charset="0"/>
                <a:cs typeface="Verdana" panose="020B0604030504040204" pitchFamily="34" charset="0"/>
              </a:rPr>
              <a:t>company has numerous individual units of inventory</a:t>
            </a:r>
          </a:p>
          <a:p>
            <a:pPr lvl="2">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When unit costs change often </a:t>
            </a:r>
            <a:r>
              <a:rPr lang="en-US" sz="2200" dirty="0">
                <a:latin typeface="Verdana" panose="020B0604030504040204" pitchFamily="34" charset="0"/>
                <a:ea typeface="Verdana" panose="020B0604030504040204" pitchFamily="34" charset="0"/>
                <a:cs typeface="Verdana" panose="020B0604030504040204" pitchFamily="34" charset="0"/>
              </a:rPr>
              <a:t>during a period</a:t>
            </a:r>
          </a:p>
          <a:p>
            <a:pPr lvl="1"/>
            <a:r>
              <a:rPr lang="en-IN" sz="2400" dirty="0">
                <a:latin typeface="Verdana" panose="020B0604030504040204" pitchFamily="34" charset="0"/>
                <a:ea typeface="Verdana" panose="020B0604030504040204" pitchFamily="34" charset="0"/>
                <a:cs typeface="Verdana" panose="020B0604030504040204" pitchFamily="34" charset="0"/>
              </a:rPr>
              <a:t>Probability of LIFO inventory layers </a:t>
            </a:r>
            <a:r>
              <a:rPr lang="en-US" sz="2400" dirty="0">
                <a:latin typeface="Verdana" panose="020B0604030504040204" pitchFamily="34" charset="0"/>
                <a:ea typeface="Verdana" panose="020B0604030504040204" pitchFamily="34" charset="0"/>
                <a:cs typeface="Verdana" panose="020B0604030504040204" pitchFamily="34" charset="0"/>
              </a:rPr>
              <a:t>being liquidated</a:t>
            </a:r>
          </a:p>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Techniques to Simplify LIFO</a:t>
            </a:r>
            <a:endParaRPr lang="en-IN" sz="2600" dirty="0">
              <a:latin typeface="Verdana" panose="020B0604030504040204" pitchFamily="34" charset="0"/>
              <a:ea typeface="Verdana" panose="020B0604030504040204" pitchFamily="34" charset="0"/>
              <a:cs typeface="Verdana" panose="020B0604030504040204" pitchFamily="34" charset="0"/>
            </a:endParaRPr>
          </a:p>
          <a:p>
            <a:pPr lvl="1"/>
            <a:r>
              <a:rPr lang="en-US" dirty="0">
                <a:latin typeface="Verdana" panose="020B0604030504040204" pitchFamily="34" charset="0"/>
                <a:ea typeface="Verdana" panose="020B0604030504040204" pitchFamily="34" charset="0"/>
                <a:cs typeface="Verdana" panose="020B0604030504040204" pitchFamily="34" charset="0"/>
              </a:rPr>
              <a:t>LIFO inventory pools</a:t>
            </a:r>
          </a:p>
          <a:p>
            <a:pPr lvl="1"/>
            <a:r>
              <a:rPr lang="en-US" dirty="0">
                <a:latin typeface="Verdana" panose="020B0604030504040204" pitchFamily="34" charset="0"/>
                <a:ea typeface="Verdana" panose="020B0604030504040204" pitchFamily="34" charset="0"/>
                <a:cs typeface="Verdana" panose="020B0604030504040204" pitchFamily="34" charset="0"/>
              </a:rPr>
              <a:t>Dollar-value LIFO method</a:t>
            </a:r>
          </a:p>
        </p:txBody>
      </p:sp>
    </p:spTree>
    <p:extLst>
      <p:ext uri="{BB962C8B-B14F-4D97-AF65-F5344CB8AC3E}">
        <p14:creationId xmlns:p14="http://schemas.microsoft.com/office/powerpoint/2010/main" val="5775661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a:xfrm>
            <a:off x="611560" y="436647"/>
            <a:ext cx="8229600" cy="858753"/>
          </a:xfrm>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Inventory Pools (1 of 5) </a:t>
            </a:r>
          </a:p>
        </p:txBody>
      </p:sp>
      <p:sp>
        <p:nvSpPr>
          <p:cNvPr id="3" name="Content Placeholder 2"/>
          <p:cNvSpPr>
            <a:spLocks noGrp="1"/>
          </p:cNvSpPr>
          <p:nvPr>
            <p:ph sz="quarter" idx="10"/>
          </p:nvPr>
        </p:nvSpPr>
        <p:spPr>
          <a:xfrm>
            <a:off x="685800" y="1219200"/>
            <a:ext cx="8458200" cy="5181600"/>
          </a:xfrm>
        </p:spPr>
        <p:txBody>
          <a:bodyPr>
            <a:noAutofit/>
          </a:bodyPr>
          <a:lstStyle/>
          <a:p>
            <a:r>
              <a:rPr lang="en-US" dirty="0">
                <a:latin typeface="Verdana" panose="020B0604030504040204" pitchFamily="34" charset="0"/>
                <a:ea typeface="Verdana" panose="020B0604030504040204" pitchFamily="34" charset="0"/>
                <a:cs typeface="Verdana" panose="020B0604030504040204" pitchFamily="34" charset="0"/>
              </a:rPr>
              <a:t>Grouping inventory units into pools based on physical similarities of the individual units</a:t>
            </a:r>
          </a:p>
          <a:p>
            <a:r>
              <a:rPr lang="en-IN" dirty="0">
                <a:latin typeface="Verdana" panose="020B0604030504040204" pitchFamily="34" charset="0"/>
                <a:ea typeface="Verdana" panose="020B0604030504040204" pitchFamily="34" charset="0"/>
                <a:cs typeface="Verdana" panose="020B0604030504040204" pitchFamily="34" charset="0"/>
              </a:rPr>
              <a:t>Within pools, all purchases during a period are considered to have been made at the same time and at the same cost</a:t>
            </a:r>
          </a:p>
          <a:p>
            <a:r>
              <a:rPr lang="en-US" dirty="0">
                <a:latin typeface="Verdana" panose="020B0604030504040204" pitchFamily="34" charset="0"/>
                <a:ea typeface="Verdana" panose="020B0604030504040204" pitchFamily="34" charset="0"/>
                <a:cs typeface="Verdana" panose="020B0604030504040204" pitchFamily="34" charset="0"/>
              </a:rPr>
              <a:t>Individual unit costs are converted to an average cost for the pool</a:t>
            </a:r>
            <a:endParaRPr lang="en-IN" dirty="0">
              <a:latin typeface="Verdana" panose="020B0604030504040204" pitchFamily="34" charset="0"/>
              <a:ea typeface="Verdana" panose="020B0604030504040204" pitchFamily="34" charset="0"/>
              <a:cs typeface="Verdana" panose="020B0604030504040204" pitchFamily="34" charset="0"/>
            </a:endParaRPr>
          </a:p>
          <a:p>
            <a:r>
              <a:rPr lang="en-IN" dirty="0">
                <a:latin typeface="Verdana" panose="020B0604030504040204" pitchFamily="34" charset="0"/>
                <a:ea typeface="Verdana" panose="020B0604030504040204" pitchFamily="34" charset="0"/>
                <a:cs typeface="Verdana" panose="020B0604030504040204" pitchFamily="34" charset="0"/>
              </a:rPr>
              <a:t>If the quantity of ending inventory for the pool increases:</a:t>
            </a:r>
          </a:p>
          <a:p>
            <a:pPr marL="0" indent="0">
              <a:buNone/>
            </a:pPr>
            <a:r>
              <a:rPr lang="en-IN" dirty="0">
                <a:latin typeface="Verdana" panose="020B0604030504040204" pitchFamily="34" charset="0"/>
                <a:ea typeface="Verdana" panose="020B0604030504040204" pitchFamily="34" charset="0"/>
                <a:cs typeface="Verdana" panose="020B0604030504040204" pitchFamily="34" charset="0"/>
              </a:rPr>
              <a:t>Ending inventory = Beginning inventory + Single layer added during the</a:t>
            </a:r>
            <a:r>
              <a:rPr lang="en-US" dirty="0">
                <a:latin typeface="Verdana" panose="020B0604030504040204" pitchFamily="34" charset="0"/>
                <a:ea typeface="Verdana" panose="020B0604030504040204" pitchFamily="34" charset="0"/>
                <a:cs typeface="Verdana" panose="020B0604030504040204" pitchFamily="34" charset="0"/>
              </a:rPr>
              <a:t> </a:t>
            </a:r>
            <a:r>
              <a:rPr lang="en-IN" dirty="0">
                <a:latin typeface="Verdana" panose="020B0604030504040204" pitchFamily="34" charset="0"/>
                <a:ea typeface="Verdana" panose="020B0604030504040204" pitchFamily="34" charset="0"/>
                <a:cs typeface="Verdana" panose="020B0604030504040204" pitchFamily="34" charset="0"/>
              </a:rPr>
              <a:t>period at the avg. cost of the pool</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683257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Inventory Pools (2 of 5)</a:t>
            </a:r>
          </a:p>
        </p:txBody>
      </p:sp>
      <p:sp>
        <p:nvSpPr>
          <p:cNvPr id="5" name="Content Placeholder 4"/>
          <p:cNvSpPr>
            <a:spLocks noGrp="1"/>
          </p:cNvSpPr>
          <p:nvPr>
            <p:ph sz="quarter" idx="10"/>
          </p:nvPr>
        </p:nvSpPr>
        <p:spPr>
          <a:xfrm>
            <a:off x="685800" y="1811217"/>
            <a:ext cx="8046720" cy="4665783"/>
          </a:xfrm>
        </p:spPr>
        <p:txBody>
          <a:bodyPr>
            <a:normAutofit/>
          </a:bodyPr>
          <a:lstStyle/>
          <a:p>
            <a:pPr marL="0" indent="0">
              <a:buNone/>
            </a:pPr>
            <a:r>
              <a:rPr lang="en-IN" dirty="0">
                <a:latin typeface="Verdana" panose="020B0604030504040204" pitchFamily="34" charset="0"/>
                <a:ea typeface="Verdana" panose="020B0604030504040204" pitchFamily="34" charset="0"/>
                <a:cs typeface="Verdana" panose="020B0604030504040204" pitchFamily="34" charset="0"/>
              </a:rPr>
              <a:t>Diamond Lumber Company has a rough-cut lumber inventory pool that includes three types: oak, pine, and maple. The beginning inventory consisted </a:t>
            </a:r>
            <a:r>
              <a:rPr lang="en-US" dirty="0">
                <a:latin typeface="Verdana" panose="020B0604030504040204" pitchFamily="34" charset="0"/>
                <a:ea typeface="Verdana" panose="020B0604030504040204" pitchFamily="34" charset="0"/>
                <a:cs typeface="Verdana" panose="020B0604030504040204" pitchFamily="34" charset="0"/>
              </a:rPr>
              <a:t>of the following:</a:t>
            </a:r>
          </a:p>
        </p:txBody>
      </p:sp>
    </p:spTree>
    <p:extLst>
      <p:ext uri="{BB962C8B-B14F-4D97-AF65-F5344CB8AC3E}">
        <p14:creationId xmlns:p14="http://schemas.microsoft.com/office/powerpoint/2010/main" val="307260756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rmAutofit/>
          </a:bodyPr>
          <a:lstStyle/>
          <a:p>
            <a:r>
              <a:rPr lang="en-US" b="0" dirty="0"/>
              <a:t>LIFO Inventory (3 of 5)</a:t>
            </a:r>
          </a:p>
        </p:txBody>
      </p:sp>
      <p:graphicFrame>
        <p:nvGraphicFramePr>
          <p:cNvPr id="11" name="Table 7"/>
          <p:cNvGraphicFramePr>
            <a:graphicFrameLocks noGrp="1"/>
          </p:cNvGraphicFramePr>
          <p:nvPr>
            <p:ph type="pic" sz="quarter" idx="4294967295"/>
            <p:extLst>
              <p:ext uri="{D42A27DB-BD31-4B8C-83A1-F6EECF244321}">
                <p14:modId xmlns:p14="http://schemas.microsoft.com/office/powerpoint/2010/main" val="1446403534"/>
              </p:ext>
            </p:extLst>
          </p:nvPr>
        </p:nvGraphicFramePr>
        <p:xfrm>
          <a:off x="914400" y="1981200"/>
          <a:ext cx="7620000" cy="2148840"/>
        </p:xfrm>
        <a:graphic>
          <a:graphicData uri="http://schemas.openxmlformats.org/drawingml/2006/table">
            <a:tbl>
              <a:tblPr firstRow="1" bandRow="1" bandCol="1">
                <a:tableStyleId>{5940675A-B579-460E-94D1-54222C63F5DA}</a:tableStyleId>
              </a:tblPr>
              <a:tblGrid>
                <a:gridCol w="882316">
                  <a:extLst>
                    <a:ext uri="{9D8B030D-6E8A-4147-A177-3AD203B41FA5}">
                      <a16:colId xmlns:a16="http://schemas.microsoft.com/office/drawing/2014/main" val="20000"/>
                    </a:ext>
                  </a:extLst>
                </a:gridCol>
                <a:gridCol w="2727158">
                  <a:extLst>
                    <a:ext uri="{9D8B030D-6E8A-4147-A177-3AD203B41FA5}">
                      <a16:colId xmlns:a16="http://schemas.microsoft.com/office/drawing/2014/main" val="20001"/>
                    </a:ext>
                  </a:extLst>
                </a:gridCol>
                <a:gridCol w="248652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370840">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Quantity (Board Feet)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(Per Foot)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Total Cost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Oak</a:t>
                      </a:r>
                    </a:p>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16,000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$2.20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$35,200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Pine</a:t>
                      </a:r>
                    </a:p>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10,000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30,000</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Maple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14,000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2.40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33,600</a:t>
                      </a:r>
                    </a:p>
                  </a:txBody>
                  <a:tcPr anchor="ctr"/>
                </a:tc>
                <a:extLst>
                  <a:ext uri="{0D108BD9-81ED-4DB2-BD59-A6C34878D82A}">
                    <a16:rowId xmlns:a16="http://schemas.microsoft.com/office/drawing/2014/main" val="10003"/>
                  </a:ext>
                </a:extLst>
              </a:tr>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40,000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$98,800</a:t>
                      </a:r>
                    </a:p>
                  </a:txBody>
                  <a:tcPr anchor="ctr"/>
                </a:tc>
                <a:extLst>
                  <a:ext uri="{0D108BD9-81ED-4DB2-BD59-A6C34878D82A}">
                    <a16:rowId xmlns:a16="http://schemas.microsoft.com/office/drawing/2014/main" val="10004"/>
                  </a:ext>
                </a:extLst>
              </a:tr>
            </a:tbl>
          </a:graphicData>
        </a:graphic>
      </p:graphicFrame>
      <p:sp>
        <p:nvSpPr>
          <p:cNvPr id="5" name="Content Placeholder 2"/>
          <p:cNvSpPr>
            <a:spLocks noGrp="1"/>
          </p:cNvSpPr>
          <p:nvPr>
            <p:ph sz="quarter" idx="10"/>
          </p:nvPr>
        </p:nvSpPr>
        <p:spPr>
          <a:xfrm>
            <a:off x="685800" y="4648200"/>
            <a:ext cx="8001000" cy="1143000"/>
          </a:xfrm>
        </p:spPr>
        <p:txBody>
          <a:bodyPr>
            <a:noAutofit/>
          </a:bodyPr>
          <a:lstStyle/>
          <a:p>
            <a:pPr marL="0" indent="0">
              <a:buNone/>
            </a:pPr>
            <a:r>
              <a:rPr lang="en-US" dirty="0"/>
              <a:t>Average cost for = ___________ = $2.47 per board foot the pool</a:t>
            </a:r>
          </a:p>
        </p:txBody>
      </p:sp>
    </p:spTree>
    <p:extLst>
      <p:ext uri="{BB962C8B-B14F-4D97-AF65-F5344CB8AC3E}">
        <p14:creationId xmlns:p14="http://schemas.microsoft.com/office/powerpoint/2010/main" val="321933977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lstStyle/>
          <a:p>
            <a:r>
              <a:rPr lang="en-US" b="0" dirty="0"/>
              <a:t>LIFO Inventory Pools (4 of 5)</a:t>
            </a:r>
          </a:p>
        </p:txBody>
      </p:sp>
      <p:sp>
        <p:nvSpPr>
          <p:cNvPr id="5" name="Content Placeholder 4"/>
          <p:cNvSpPr>
            <a:spLocks noGrp="1"/>
          </p:cNvSpPr>
          <p:nvPr>
            <p:ph sz="quarter" idx="10"/>
          </p:nvPr>
        </p:nvSpPr>
        <p:spPr>
          <a:xfrm>
            <a:off x="716280" y="1447800"/>
            <a:ext cx="8046720" cy="1143000"/>
          </a:xfrm>
        </p:spPr>
        <p:txBody>
          <a:bodyPr/>
          <a:lstStyle/>
          <a:p>
            <a:pPr marL="0" indent="0">
              <a:buNone/>
            </a:pPr>
            <a:r>
              <a:rPr lang="en-IN" sz="2400" dirty="0"/>
              <a:t>During the next reporting period Diamond purchased 50,000 board feet of </a:t>
            </a:r>
            <a:r>
              <a:rPr lang="en-US" sz="2400" dirty="0"/>
              <a:t>lumber. </a:t>
            </a:r>
            <a:r>
              <a:rPr lang="en-IN" sz="2400" dirty="0"/>
              <a:t>Diamond sold 46,000 board feet during this period.</a:t>
            </a:r>
            <a:endParaRPr lang="en-US" sz="2400" dirty="0"/>
          </a:p>
        </p:txBody>
      </p:sp>
      <p:graphicFrame>
        <p:nvGraphicFramePr>
          <p:cNvPr id="11" name="Table 7"/>
          <p:cNvGraphicFramePr>
            <a:graphicFrameLocks noGrp="1"/>
          </p:cNvGraphicFramePr>
          <p:nvPr>
            <p:ph type="pic" sz="quarter" idx="4294967295"/>
            <p:extLst>
              <p:ext uri="{D42A27DB-BD31-4B8C-83A1-F6EECF244321}">
                <p14:modId xmlns:p14="http://schemas.microsoft.com/office/powerpoint/2010/main" val="2470886493"/>
              </p:ext>
            </p:extLst>
          </p:nvPr>
        </p:nvGraphicFramePr>
        <p:xfrm>
          <a:off x="762000" y="3048000"/>
          <a:ext cx="7620000" cy="1874520"/>
        </p:xfrm>
        <a:graphic>
          <a:graphicData uri="http://schemas.openxmlformats.org/drawingml/2006/table">
            <a:tbl>
              <a:tblPr firstRow="1" bandRow="1" bandCol="1">
                <a:tableStyleId>{5940675A-B579-460E-94D1-54222C63F5DA}</a:tableStyleId>
              </a:tblPr>
              <a:tblGrid>
                <a:gridCol w="882316">
                  <a:extLst>
                    <a:ext uri="{9D8B030D-6E8A-4147-A177-3AD203B41FA5}">
                      <a16:colId xmlns:a16="http://schemas.microsoft.com/office/drawing/2014/main" val="20000"/>
                    </a:ext>
                  </a:extLst>
                </a:gridCol>
                <a:gridCol w="2727158">
                  <a:extLst>
                    <a:ext uri="{9D8B030D-6E8A-4147-A177-3AD203B41FA5}">
                      <a16:colId xmlns:a16="http://schemas.microsoft.com/office/drawing/2014/main" val="20001"/>
                    </a:ext>
                  </a:extLst>
                </a:gridCol>
                <a:gridCol w="248652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57200">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Quantity (Board Feet)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(Per Foot)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Total Cost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Pine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$45,000</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OAK</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14,000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42,000</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Maple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16,000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2.50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40,000</a:t>
                      </a:r>
                    </a:p>
                  </a:txBody>
                  <a:tcPr anchor="ctr"/>
                </a:tc>
                <a:extLst>
                  <a:ext uri="{0D108BD9-81ED-4DB2-BD59-A6C34878D82A}">
                    <a16:rowId xmlns:a16="http://schemas.microsoft.com/office/drawing/2014/main" val="10003"/>
                  </a:ext>
                </a:extLst>
              </a:tr>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50,000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$127,800</a:t>
                      </a:r>
                    </a:p>
                  </a:txBody>
                  <a:tcPr anchor="ctr"/>
                </a:tc>
                <a:extLst>
                  <a:ext uri="{0D108BD9-81ED-4DB2-BD59-A6C34878D82A}">
                    <a16:rowId xmlns:a16="http://schemas.microsoft.com/office/drawing/2014/main" val="10004"/>
                  </a:ext>
                </a:extLst>
              </a:tr>
            </a:tbl>
          </a:graphicData>
        </a:graphic>
      </p:graphicFrame>
      <p:sp>
        <p:nvSpPr>
          <p:cNvPr id="7" name="Content Placeholder 4"/>
          <p:cNvSpPr>
            <a:spLocks noGrp="1"/>
          </p:cNvSpPr>
          <p:nvPr>
            <p:ph sz="quarter" idx="12"/>
          </p:nvPr>
        </p:nvSpPr>
        <p:spPr>
          <a:xfrm>
            <a:off x="863600" y="5204659"/>
            <a:ext cx="7404100" cy="586541"/>
          </a:xfrm>
        </p:spPr>
        <p:txBody>
          <a:bodyPr/>
          <a:lstStyle/>
          <a:p>
            <a:pPr marL="0" indent="0">
              <a:buNone/>
            </a:pPr>
            <a:r>
              <a:rPr lang="en-US" sz="2200" dirty="0"/>
              <a:t>Average cost = ______ = </a:t>
            </a:r>
            <a:r>
              <a:rPr lang="en-US" sz="2200" b="1" dirty="0"/>
              <a:t>2.54</a:t>
            </a:r>
          </a:p>
        </p:txBody>
      </p:sp>
    </p:spTree>
    <p:extLst>
      <p:ext uri="{BB962C8B-B14F-4D97-AF65-F5344CB8AC3E}">
        <p14:creationId xmlns:p14="http://schemas.microsoft.com/office/powerpoint/2010/main" val="1846204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8" name="Title 7"/>
          <p:cNvSpPr>
            <a:spLocks noGrp="1"/>
          </p:cNvSpPr>
          <p:nvPr>
            <p:ph type="title"/>
          </p:nvPr>
        </p:nvSpPr>
        <p:spPr/>
        <p:txBody>
          <a:bodyPr/>
          <a:lstStyle/>
          <a:p>
            <a:r>
              <a:rPr lang="en-US" b="0" dirty="0"/>
              <a:t>LIFO Inventory Pools (5 of 5)</a:t>
            </a:r>
            <a:endParaRPr lang="en-US" dirty="0"/>
          </a:p>
        </p:txBody>
      </p:sp>
      <p:sp>
        <p:nvSpPr>
          <p:cNvPr id="9" name="Content Placeholder 8"/>
          <p:cNvSpPr>
            <a:spLocks noGrp="1"/>
          </p:cNvSpPr>
          <p:nvPr>
            <p:ph sz="quarter" idx="10"/>
          </p:nvPr>
        </p:nvSpPr>
        <p:spPr>
          <a:xfrm>
            <a:off x="914400" y="1676400"/>
            <a:ext cx="7315200" cy="609600"/>
          </a:xfrm>
        </p:spPr>
        <p:txBody>
          <a:bodyPr/>
          <a:lstStyle/>
          <a:p>
            <a:pPr marL="0" indent="0">
              <a:buNone/>
            </a:pPr>
            <a:r>
              <a:rPr lang="en-US" sz="2400" dirty="0"/>
              <a:t>50,000 − 46,000 =</a:t>
            </a:r>
            <a:r>
              <a:rPr lang="en-US" sz="2400" b="1" dirty="0"/>
              <a:t> 4,000</a:t>
            </a:r>
            <a:endParaRPr lang="en-US" sz="2400" dirty="0"/>
          </a:p>
        </p:txBody>
      </p:sp>
      <p:graphicFrame>
        <p:nvGraphicFramePr>
          <p:cNvPr id="10" name="Table 7"/>
          <p:cNvGraphicFramePr>
            <a:graphicFrameLocks noGrp="1"/>
          </p:cNvGraphicFramePr>
          <p:nvPr>
            <p:ph type="pic" sz="quarter" idx="4294967295"/>
            <p:extLst>
              <p:ext uri="{D42A27DB-BD31-4B8C-83A1-F6EECF244321}">
                <p14:modId xmlns:p14="http://schemas.microsoft.com/office/powerpoint/2010/main" val="2916343321"/>
              </p:ext>
            </p:extLst>
          </p:nvPr>
        </p:nvGraphicFramePr>
        <p:xfrm>
          <a:off x="990600" y="2362200"/>
          <a:ext cx="7620000" cy="1798320"/>
        </p:xfrm>
        <a:graphic>
          <a:graphicData uri="http://schemas.openxmlformats.org/drawingml/2006/table">
            <a:tbl>
              <a:tblPr firstRow="1" bandRow="1" bandCol="1">
                <a:tableStyleId>{5940675A-B579-460E-94D1-54222C63F5DA}</a:tableStyleId>
              </a:tblPr>
              <a:tblGrid>
                <a:gridCol w="1981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685800">
                <a:tc>
                  <a:txBody>
                    <a:bodyPr/>
                    <a:lstStyle/>
                    <a:p>
                      <a:pPr algn="ct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Quantity (Board Feet)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Cost (Per Foot)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Total Cost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$2.47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$98,800</a:t>
                      </a:r>
                    </a:p>
                  </a:txBody>
                  <a:tcPr anchor="ctr"/>
                </a:tc>
                <a:extLst>
                  <a:ext uri="{0D108BD9-81ED-4DB2-BD59-A6C34878D82A}">
                    <a16:rowId xmlns:a16="http://schemas.microsoft.com/office/drawing/2014/main" val="10001"/>
                  </a:ext>
                </a:extLst>
              </a:tr>
              <a:tr h="370840">
                <a:tc>
                  <a:txBody>
                    <a:bodyPr/>
                    <a:lstStyle/>
                    <a:p>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LIFO layer added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4,000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2.54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10,160</a:t>
                      </a:r>
                    </a:p>
                  </a:txBody>
                  <a:tcPr anchor="ctr"/>
                </a:tc>
                <a:extLst>
                  <a:ext uri="{0D108BD9-81ED-4DB2-BD59-A6C34878D82A}">
                    <a16:rowId xmlns:a16="http://schemas.microsoft.com/office/drawing/2014/main" val="10002"/>
                  </a:ext>
                </a:extLst>
              </a:tr>
              <a:tr h="370840">
                <a:tc>
                  <a:txBody>
                    <a:bodyPr/>
                    <a:lstStyle/>
                    <a:p>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Ending inventory</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44,000</a:t>
                      </a: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$108,960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9914574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572000" y="14968"/>
            <a:ext cx="4572000" cy="366032"/>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Dollar-Value LIFO (1 of 3)</a:t>
            </a:r>
          </a:p>
        </p:txBody>
      </p:sp>
      <p:sp>
        <p:nvSpPr>
          <p:cNvPr id="3" name="Content Placeholder 2"/>
          <p:cNvSpPr>
            <a:spLocks noGrp="1"/>
          </p:cNvSpPr>
          <p:nvPr>
            <p:ph sz="quarter" idx="10"/>
          </p:nvPr>
        </p:nvSpPr>
        <p:spPr>
          <a:xfrm>
            <a:off x="640080" y="1524000"/>
            <a:ext cx="8275320" cy="4572000"/>
          </a:xfrm>
        </p:spPr>
        <p:txBody>
          <a:bodyPr>
            <a:noAutofit/>
          </a:bodyPr>
          <a:lstStyle/>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The DVL inventory pool is viewed as comprising layers of dollar value from different years</a:t>
            </a:r>
          </a:p>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A pool that is made up </a:t>
            </a:r>
            <a:r>
              <a:rPr lang="en-IN" sz="2600" dirty="0">
                <a:latin typeface="Verdana" panose="020B0604030504040204" pitchFamily="34" charset="0"/>
                <a:ea typeface="Verdana" panose="020B0604030504040204" pitchFamily="34" charset="0"/>
                <a:cs typeface="Verdana" panose="020B0604030504040204" pitchFamily="34" charset="0"/>
              </a:rPr>
              <a:t>of items that are likely to face the same cost </a:t>
            </a:r>
            <a:r>
              <a:rPr lang="en-US" sz="2600" dirty="0">
                <a:latin typeface="Verdana" panose="020B0604030504040204" pitchFamily="34" charset="0"/>
                <a:ea typeface="Verdana" panose="020B0604030504040204" pitchFamily="34" charset="0"/>
                <a:cs typeface="Verdana" panose="020B0604030504040204" pitchFamily="34" charset="0"/>
              </a:rPr>
              <a:t>change pressures</a:t>
            </a:r>
          </a:p>
          <a:p>
            <a:r>
              <a:rPr lang="en-US" dirty="0">
                <a:latin typeface="Verdana" panose="020B0604030504040204" pitchFamily="34" charset="0"/>
                <a:ea typeface="Verdana" panose="020B0604030504040204" pitchFamily="34" charset="0"/>
                <a:cs typeface="Verdana" panose="020B0604030504040204" pitchFamily="34" charset="0"/>
              </a:rPr>
              <a:t>The inventory is viewed </a:t>
            </a:r>
            <a:r>
              <a:rPr lang="en-IN" dirty="0">
                <a:latin typeface="Verdana" panose="020B0604030504040204" pitchFamily="34" charset="0"/>
                <a:ea typeface="Verdana" panose="020B0604030504040204" pitchFamily="34" charset="0"/>
                <a:cs typeface="Verdana" panose="020B0604030504040204" pitchFamily="34" charset="0"/>
              </a:rPr>
              <a:t>as a </a:t>
            </a:r>
            <a:r>
              <a:rPr lang="en-IN" b="1" dirty="0">
                <a:latin typeface="Verdana" panose="020B0604030504040204" pitchFamily="34" charset="0"/>
                <a:ea typeface="Verdana" panose="020B0604030504040204" pitchFamily="34" charset="0"/>
                <a:cs typeface="Verdana" panose="020B0604030504040204" pitchFamily="34" charset="0"/>
              </a:rPr>
              <a:t>quantity of value</a:t>
            </a:r>
            <a:r>
              <a:rPr lang="en-IN" dirty="0">
                <a:latin typeface="Verdana" panose="020B0604030504040204" pitchFamily="34" charset="0"/>
                <a:ea typeface="Verdana" panose="020B0604030504040204" pitchFamily="34" charset="0"/>
                <a:cs typeface="Verdana" panose="020B0604030504040204" pitchFamily="34" charset="0"/>
              </a:rPr>
              <a:t> instead of a physical quantity of goods</a:t>
            </a:r>
          </a:p>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Companies are allowed </a:t>
            </a:r>
            <a:r>
              <a:rPr lang="en-IN" sz="2600" dirty="0">
                <a:latin typeface="Verdana" panose="020B0604030504040204" pitchFamily="34" charset="0"/>
                <a:ea typeface="Verdana" panose="020B0604030504040204" pitchFamily="34" charset="0"/>
                <a:cs typeface="Verdana" panose="020B0604030504040204" pitchFamily="34" charset="0"/>
              </a:rPr>
              <a:t>to combine a large variety of goods into one pool</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8121360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Dollar-Value LIFO (2 of 3)</a:t>
            </a:r>
          </a:p>
        </p:txBody>
      </p:sp>
      <p:sp>
        <p:nvSpPr>
          <p:cNvPr id="3" name="Content Placeholder 2"/>
          <p:cNvSpPr>
            <a:spLocks noGrp="1"/>
          </p:cNvSpPr>
          <p:nvPr>
            <p:ph sz="quarter" idx="10"/>
          </p:nvPr>
        </p:nvSpPr>
        <p:spPr>
          <a:xfrm>
            <a:off x="640080" y="1676400"/>
            <a:ext cx="8046720" cy="4876800"/>
          </a:xfrm>
        </p:spPr>
        <p:txBody>
          <a:bodyPr>
            <a:noAutofit/>
          </a:bodyPr>
          <a:lstStyle/>
          <a:p>
            <a:pPr marL="0" lvl="1" indent="0">
              <a:buNone/>
            </a:pPr>
            <a:r>
              <a:rPr lang="en-IN" sz="2600" dirty="0">
                <a:latin typeface="Verdana" panose="020B0604030504040204" pitchFamily="34" charset="0"/>
                <a:ea typeface="Verdana" panose="020B0604030504040204" pitchFamily="34" charset="0"/>
                <a:cs typeface="Verdana" panose="020B0604030504040204" pitchFamily="34" charset="0"/>
              </a:rPr>
              <a:t>Advantages:</a:t>
            </a:r>
          </a:p>
          <a:p>
            <a:pPr marL="742950" lvl="2" indent="-342900"/>
            <a:r>
              <a:rPr lang="en-US" sz="2600" dirty="0">
                <a:latin typeface="Verdana" panose="020B0604030504040204" pitchFamily="34" charset="0"/>
                <a:ea typeface="Verdana" panose="020B0604030504040204" pitchFamily="34" charset="0"/>
                <a:cs typeface="Verdana" panose="020B0604030504040204" pitchFamily="34" charset="0"/>
              </a:rPr>
              <a:t>Simplifies the recordkeeping procedures</a:t>
            </a:r>
          </a:p>
          <a:p>
            <a:pPr marL="742950" lvl="2" indent="-342900"/>
            <a:r>
              <a:rPr lang="en-IN" sz="2600" dirty="0">
                <a:latin typeface="Verdana" panose="020B0604030504040204" pitchFamily="34" charset="0"/>
                <a:ea typeface="Verdana" panose="020B0604030504040204" pitchFamily="34" charset="0"/>
                <a:cs typeface="Verdana" panose="020B0604030504040204" pitchFamily="34" charset="0"/>
              </a:rPr>
              <a:t>Minimizes the probability of the liquidation of LIFO inventory layers</a:t>
            </a:r>
          </a:p>
          <a:p>
            <a:pPr marL="742950" lvl="2" indent="-342900"/>
            <a:r>
              <a:rPr lang="en-IN" sz="2600" dirty="0">
                <a:latin typeface="Verdana" panose="020B0604030504040204" pitchFamily="34" charset="0"/>
                <a:ea typeface="Verdana" panose="020B0604030504040204" pitchFamily="34" charset="0"/>
                <a:cs typeface="Verdana" panose="020B0604030504040204" pitchFamily="34" charset="0"/>
              </a:rPr>
              <a:t>The acquisition of the new items is viewed as replacement of the dollar value of the old items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2426587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Dollar-Value LIFO (3 of 3)</a:t>
            </a:r>
          </a:p>
        </p:txBody>
      </p:sp>
      <p:sp>
        <p:nvSpPr>
          <p:cNvPr id="3" name="Content Placeholder 2"/>
          <p:cNvSpPr>
            <a:spLocks noGrp="1"/>
          </p:cNvSpPr>
          <p:nvPr>
            <p:ph sz="quarter" idx="10"/>
          </p:nvPr>
        </p:nvSpPr>
        <p:spPr>
          <a:xfrm>
            <a:off x="762000" y="1676400"/>
            <a:ext cx="8153400" cy="2209800"/>
          </a:xfrm>
        </p:spPr>
        <p:txBody>
          <a:bodyPr>
            <a:noAutofit/>
          </a:bodyPr>
          <a:lstStyle/>
          <a:p>
            <a:pPr marL="0" lvl="1" indent="0">
              <a:buNone/>
            </a:pPr>
            <a:r>
              <a:rPr lang="en-US" sz="2600" b="1" dirty="0">
                <a:latin typeface="Verdana" panose="020B0604030504040204" pitchFamily="34" charset="0"/>
                <a:ea typeface="Verdana" panose="020B0604030504040204" pitchFamily="34" charset="0"/>
                <a:cs typeface="Verdana" panose="020B0604030504040204" pitchFamily="34" charset="0"/>
              </a:rPr>
              <a:t>Cost Indexes:</a:t>
            </a:r>
          </a:p>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Objective: To deflate inventory amounts by any increase in prices so that both the beginning and ending amounts are measured in terms of the same price level </a:t>
            </a:r>
          </a:p>
        </p:txBody>
      </p:sp>
      <p:graphicFrame>
        <p:nvGraphicFramePr>
          <p:cNvPr id="4" name="Object 3"/>
          <p:cNvGraphicFramePr>
            <a:graphicFrameLocks noChangeAspect="1"/>
          </p:cNvGraphicFramePr>
          <p:nvPr>
            <p:extLst>
              <p:ext uri="{D42A27DB-BD31-4B8C-83A1-F6EECF244321}">
                <p14:modId xmlns:p14="http://schemas.microsoft.com/office/powerpoint/2010/main" val="1255762372"/>
              </p:ext>
            </p:extLst>
          </p:nvPr>
        </p:nvGraphicFramePr>
        <p:xfrm>
          <a:off x="1214394" y="4419600"/>
          <a:ext cx="6969236" cy="925603"/>
        </p:xfrm>
        <a:graphic>
          <a:graphicData uri="http://schemas.openxmlformats.org/presentationml/2006/ole">
            <mc:AlternateContent xmlns:mc="http://schemas.openxmlformats.org/markup-compatibility/2006">
              <mc:Choice xmlns:v="urn:schemas-microsoft-com:vml" Requires="v">
                <p:oleObj spid="_x0000_s9282" name="Equation" r:id="rId4" imgW="3251160" imgH="431640" progId="Equation.3">
                  <p:embed/>
                </p:oleObj>
              </mc:Choice>
              <mc:Fallback>
                <p:oleObj name="Equation" r:id="rId4" imgW="3251160" imgH="43164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4394" y="4419600"/>
                        <a:ext cx="6969236" cy="92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48752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a:xfrm>
            <a:off x="990600" y="457200"/>
            <a:ext cx="7162800" cy="914400"/>
          </a:xfrm>
        </p:spPr>
        <p:txBody>
          <a:bodyPr>
            <a:noAutofit/>
          </a:bodyPr>
          <a:lstStyle/>
          <a:p>
            <a:r>
              <a:rPr lang="en-US" b="0" dirty="0"/>
              <a:t>Perpetual Inventory System (4 of 4)</a:t>
            </a:r>
          </a:p>
        </p:txBody>
      </p:sp>
      <p:sp>
        <p:nvSpPr>
          <p:cNvPr id="5" name="Content Placeholder 4"/>
          <p:cNvSpPr>
            <a:spLocks noGrp="1"/>
          </p:cNvSpPr>
          <p:nvPr>
            <p:ph sz="quarter" idx="10"/>
          </p:nvPr>
        </p:nvSpPr>
        <p:spPr>
          <a:xfrm>
            <a:off x="640080" y="1600200"/>
            <a:ext cx="8046720" cy="1219200"/>
          </a:xfrm>
        </p:spPr>
        <p:txBody>
          <a:bodyPr/>
          <a:lstStyle/>
          <a:p>
            <a:pPr marL="0" indent="0">
              <a:buNone/>
            </a:pPr>
            <a:r>
              <a:rPr lang="en-US" dirty="0"/>
              <a:t>The following summary journal entries record the inventory transactions for the </a:t>
            </a:r>
            <a:r>
              <a:rPr lang="en-US" dirty="0" err="1"/>
              <a:t>Lothridge</a:t>
            </a:r>
            <a:r>
              <a:rPr lang="en-US" dirty="0"/>
              <a:t> Company: </a:t>
            </a:r>
          </a:p>
        </p:txBody>
      </p:sp>
      <p:pic>
        <p:nvPicPr>
          <p:cNvPr id="2050" name="Picture 2" descr="Journal entry for 2018 showing inventory debited 600,000 and accounts payable credited 600,000.&#10;&#10;Journal entry for 2018 debiting accounts receivable 820,000 and crediting sales revenue 820,000. Also cost of goods sold is debited 540,000 and inventory is credited 54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0210" y="2895600"/>
            <a:ext cx="5783580" cy="3572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62642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The DVL Inventory Estimation Technique (1 of 2)</a:t>
            </a:r>
          </a:p>
        </p:txBody>
      </p:sp>
      <p:sp>
        <p:nvSpPr>
          <p:cNvPr id="3" name="Content Placeholder 2"/>
          <p:cNvSpPr>
            <a:spLocks noGrp="1"/>
          </p:cNvSpPr>
          <p:nvPr>
            <p:ph sz="quarter" idx="10"/>
          </p:nvPr>
        </p:nvSpPr>
        <p:spPr>
          <a:xfrm>
            <a:off x="716280" y="1676400"/>
            <a:ext cx="8046720" cy="4343400"/>
          </a:xfrm>
        </p:spPr>
        <p:txBody>
          <a:bodyPr>
            <a:normAutofit/>
          </a:bodyPr>
          <a:lstStyle/>
          <a:p>
            <a:pPr marL="0" indent="0">
              <a:buNone/>
            </a:pPr>
            <a:r>
              <a:rPr lang="en-US" sz="2600" b="1" dirty="0">
                <a:latin typeface="Verdana" panose="020B0604030504040204" pitchFamily="34" charset="0"/>
                <a:ea typeface="Verdana" panose="020B0604030504040204" pitchFamily="34" charset="0"/>
                <a:cs typeface="Verdana" panose="020B0604030504040204" pitchFamily="34" charset="0"/>
              </a:rPr>
              <a:t>Three-step process</a:t>
            </a:r>
          </a:p>
          <a:p>
            <a:pPr marL="1320800" indent="-1320800">
              <a:buNone/>
            </a:pPr>
            <a:r>
              <a:rPr lang="en-US" sz="2600" b="1" dirty="0">
                <a:latin typeface="Verdana" panose="020B0604030504040204" pitchFamily="34" charset="0"/>
                <a:ea typeface="Verdana" panose="020B0604030504040204" pitchFamily="34" charset="0"/>
                <a:cs typeface="Verdana" panose="020B0604030504040204" pitchFamily="34" charset="0"/>
              </a:rPr>
              <a:t>Step 1: </a:t>
            </a:r>
            <a:r>
              <a:rPr lang="en-US" sz="2600" dirty="0">
                <a:latin typeface="Verdana" panose="020B0604030504040204" pitchFamily="34" charset="0"/>
                <a:ea typeface="Verdana" panose="020B0604030504040204" pitchFamily="34" charset="0"/>
                <a:cs typeface="Verdana" panose="020B0604030504040204" pitchFamily="34" charset="0"/>
              </a:rPr>
              <a:t>Convert ending inventory to base year costs</a:t>
            </a:r>
          </a:p>
          <a:p>
            <a:pPr marL="1371600" indent="-1371600">
              <a:buNone/>
            </a:pPr>
            <a:r>
              <a:rPr lang="en-US" sz="2600" b="1" dirty="0">
                <a:latin typeface="Verdana" panose="020B0604030504040204" pitchFamily="34" charset="0"/>
                <a:ea typeface="Verdana" panose="020B0604030504040204" pitchFamily="34" charset="0"/>
                <a:cs typeface="Verdana" panose="020B0604030504040204" pitchFamily="34" charset="0"/>
              </a:rPr>
              <a:t>Step 2: </a:t>
            </a:r>
            <a:r>
              <a:rPr lang="en-US" sz="2600" dirty="0">
                <a:latin typeface="Verdana" panose="020B0604030504040204" pitchFamily="34" charset="0"/>
                <a:ea typeface="Verdana" panose="020B0604030504040204" pitchFamily="34" charset="0"/>
                <a:cs typeface="Verdana" panose="020B0604030504040204" pitchFamily="34" charset="0"/>
              </a:rPr>
              <a:t>Identify the layers of ending inventory created each year</a:t>
            </a:r>
          </a:p>
          <a:p>
            <a:pPr marL="1371600" indent="-1371600">
              <a:buNone/>
            </a:pPr>
            <a:r>
              <a:rPr lang="en-US" sz="2600" b="1" dirty="0">
                <a:latin typeface="Verdana" panose="020B0604030504040204" pitchFamily="34" charset="0"/>
                <a:ea typeface="Verdana" panose="020B0604030504040204" pitchFamily="34" charset="0"/>
                <a:cs typeface="Verdana" panose="020B0604030504040204" pitchFamily="34" charset="0"/>
              </a:rPr>
              <a:t>Step 3: </a:t>
            </a:r>
            <a:r>
              <a:rPr lang="en-US" sz="2600" dirty="0">
                <a:latin typeface="Verdana" panose="020B0604030504040204" pitchFamily="34" charset="0"/>
                <a:ea typeface="Verdana" panose="020B0604030504040204" pitchFamily="34" charset="0"/>
                <a:cs typeface="Verdana" panose="020B0604030504040204" pitchFamily="34" charset="0"/>
              </a:rPr>
              <a:t>Restate each layer using the cost index in the year acquired</a:t>
            </a:r>
          </a:p>
        </p:txBody>
      </p:sp>
    </p:spTree>
    <p:extLst>
      <p:ext uri="{BB962C8B-B14F-4D97-AF65-F5344CB8AC3E}">
        <p14:creationId xmlns:p14="http://schemas.microsoft.com/office/powerpoint/2010/main" val="163291001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The DVL Inventory Estimation Technique (2 of 2)</a:t>
            </a:r>
          </a:p>
        </p:txBody>
      </p:sp>
      <p:sp>
        <p:nvSpPr>
          <p:cNvPr id="3" name="Content Placeholder 2"/>
          <p:cNvSpPr>
            <a:spLocks noGrp="1"/>
          </p:cNvSpPr>
          <p:nvPr>
            <p:ph sz="quarter" idx="10"/>
          </p:nvPr>
        </p:nvSpPr>
        <p:spPr>
          <a:xfrm>
            <a:off x="728133" y="1752600"/>
            <a:ext cx="8263467" cy="3048000"/>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Hanes Company </a:t>
            </a:r>
            <a:r>
              <a:rPr lang="en-IN" sz="2600" dirty="0">
                <a:latin typeface="Verdana" panose="020B0604030504040204" pitchFamily="34" charset="0"/>
                <a:ea typeface="Verdana" panose="020B0604030504040204" pitchFamily="34" charset="0"/>
                <a:cs typeface="Verdana" panose="020B0604030504040204" pitchFamily="34" charset="0"/>
              </a:rPr>
              <a:t>adopted the dollar-value LIFO method on January 1, 2018, when the inventory value was $400,000. The 2018 ending inventory valued at year-end costs is $462,000, and the cost index for the year is 1.05 (105%).</a:t>
            </a:r>
          </a:p>
          <a:p>
            <a:pPr marL="1422400" indent="-1422400">
              <a:buNone/>
            </a:pPr>
            <a:r>
              <a:rPr lang="en-US" sz="2600" b="1" dirty="0">
                <a:latin typeface="Verdana" panose="020B0604030504040204" pitchFamily="34" charset="0"/>
                <a:ea typeface="Verdana" panose="020B0604030504040204" pitchFamily="34" charset="0"/>
                <a:cs typeface="Verdana" panose="020B0604030504040204" pitchFamily="34" charset="0"/>
              </a:rPr>
              <a:t>Step 1: </a:t>
            </a:r>
            <a:r>
              <a:rPr lang="en-US" sz="2600" dirty="0">
                <a:latin typeface="Verdana" panose="020B0604030504040204" pitchFamily="34" charset="0"/>
                <a:ea typeface="Verdana" panose="020B0604030504040204" pitchFamily="34" charset="0"/>
                <a:cs typeface="Verdana" panose="020B0604030504040204" pitchFamily="34" charset="0"/>
              </a:rPr>
              <a:t>Convert ending inventory to base year cost.</a:t>
            </a:r>
          </a:p>
        </p:txBody>
      </p:sp>
      <p:graphicFrame>
        <p:nvGraphicFramePr>
          <p:cNvPr id="4" name="Object 3"/>
          <p:cNvGraphicFramePr>
            <a:graphicFrameLocks noChangeAspect="1"/>
          </p:cNvGraphicFramePr>
          <p:nvPr>
            <p:extLst>
              <p:ext uri="{D42A27DB-BD31-4B8C-83A1-F6EECF244321}">
                <p14:modId xmlns:p14="http://schemas.microsoft.com/office/powerpoint/2010/main" val="541759040"/>
              </p:ext>
            </p:extLst>
          </p:nvPr>
        </p:nvGraphicFramePr>
        <p:xfrm>
          <a:off x="906463" y="4800600"/>
          <a:ext cx="7731125" cy="1360488"/>
        </p:xfrm>
        <a:graphic>
          <a:graphicData uri="http://schemas.openxmlformats.org/presentationml/2006/ole">
            <mc:AlternateContent xmlns:mc="http://schemas.openxmlformats.org/markup-compatibility/2006">
              <mc:Choice xmlns:v="urn:schemas-microsoft-com:vml" Requires="v">
                <p:oleObj spid="_x0000_s10303" name="Equation" r:id="rId4" imgW="3606480" imgH="634680" progId="Equation.3">
                  <p:embed/>
                </p:oleObj>
              </mc:Choice>
              <mc:Fallback>
                <p:oleObj name="Equation" r:id="rId4" imgW="3606480" imgH="634680" progId="Equation.3">
                  <p:embed/>
                  <p:pic>
                    <p:nvPicPr>
                      <p:cNvPr id="0" name="Object 2"/>
                      <p:cNvPicPr>
                        <a:picLocks noChangeAspect="1" noChangeArrowheads="1"/>
                      </p:cNvPicPr>
                      <p:nvPr/>
                    </p:nvPicPr>
                    <p:blipFill>
                      <a:blip r:embed="rId5"/>
                      <a:srcRect/>
                      <a:stretch>
                        <a:fillRect/>
                      </a:stretch>
                    </p:blipFill>
                    <p:spPr bwMode="auto">
                      <a:xfrm>
                        <a:off x="906463" y="4800600"/>
                        <a:ext cx="7731125"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7399204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Autofit/>
          </a:bodyPr>
          <a:lstStyle/>
          <a:p>
            <a:r>
              <a:rPr lang="en-US" b="0" dirty="0"/>
              <a:t>Illustration: The DVL Inventory Estimation Technique (1 of 2)</a:t>
            </a:r>
          </a:p>
        </p:txBody>
      </p:sp>
      <p:sp>
        <p:nvSpPr>
          <p:cNvPr id="5" name="Content Placeholder 4"/>
          <p:cNvSpPr>
            <a:spLocks noGrp="1"/>
          </p:cNvSpPr>
          <p:nvPr>
            <p:ph sz="quarter" idx="10"/>
          </p:nvPr>
        </p:nvSpPr>
        <p:spPr>
          <a:xfrm>
            <a:off x="640080" y="1981200"/>
            <a:ext cx="8275320" cy="990600"/>
          </a:xfrm>
        </p:spPr>
        <p:txBody>
          <a:bodyPr/>
          <a:lstStyle/>
          <a:p>
            <a:pPr marL="0" indent="0">
              <a:buNone/>
            </a:pPr>
            <a:r>
              <a:rPr lang="en-US" b="1" dirty="0"/>
              <a:t>Step 2: </a:t>
            </a:r>
            <a:r>
              <a:rPr lang="en-US" dirty="0"/>
              <a:t>Identify layers of ending inventory created each year.</a:t>
            </a:r>
          </a:p>
        </p:txBody>
      </p:sp>
      <p:graphicFrame>
        <p:nvGraphicFramePr>
          <p:cNvPr id="11" name="Table 7"/>
          <p:cNvGraphicFramePr>
            <a:graphicFrameLocks noGrp="1"/>
          </p:cNvGraphicFramePr>
          <p:nvPr>
            <p:ph type="pic" sz="quarter" idx="4294967295"/>
            <p:extLst>
              <p:ext uri="{D42A27DB-BD31-4B8C-83A1-F6EECF244321}">
                <p14:modId xmlns:p14="http://schemas.microsoft.com/office/powerpoint/2010/main" val="2188938183"/>
              </p:ext>
            </p:extLst>
          </p:nvPr>
        </p:nvGraphicFramePr>
        <p:xfrm>
          <a:off x="1524000" y="3352800"/>
          <a:ext cx="6096000" cy="1691640"/>
        </p:xfrm>
        <a:graphic>
          <a:graphicData uri="http://schemas.openxmlformats.org/drawingml/2006/table">
            <a:tbl>
              <a:tblPr firstRow="1" bandRow="1" bandCol="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Ending Inventory at Base Year Cost</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1/1/2018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$400,000</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2018 layer</a:t>
                      </a:r>
                    </a:p>
                  </a:txBody>
                  <a:tcPr anchor="ct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40,000</a:t>
                      </a:r>
                    </a:p>
                  </a:txBody>
                  <a:tcPr anchor="ctr"/>
                </a:tc>
                <a:extLst>
                  <a:ext uri="{0D108BD9-81ED-4DB2-BD59-A6C34878D82A}">
                    <a16:rowId xmlns:a16="http://schemas.microsoft.com/office/drawing/2014/main" val="10002"/>
                  </a:ext>
                </a:extLst>
              </a:tr>
              <a:tr h="370840">
                <a:tc>
                  <a:txBody>
                    <a:bodyPr/>
                    <a:lstStyle/>
                    <a:p>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40,000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5810265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Autofit/>
          </a:bodyPr>
          <a:lstStyle/>
          <a:p>
            <a:r>
              <a:rPr lang="en-US" b="0" dirty="0"/>
              <a:t>Illustration: The DVL Inventory Estimation Technique (2 of 2)</a:t>
            </a:r>
          </a:p>
        </p:txBody>
      </p:sp>
      <p:sp>
        <p:nvSpPr>
          <p:cNvPr id="5" name="Content Placeholder 4"/>
          <p:cNvSpPr>
            <a:spLocks noGrp="1"/>
          </p:cNvSpPr>
          <p:nvPr>
            <p:ph sz="quarter" idx="10"/>
          </p:nvPr>
        </p:nvSpPr>
        <p:spPr>
          <a:xfrm>
            <a:off x="640080" y="1981200"/>
            <a:ext cx="8046720" cy="838200"/>
          </a:xfrm>
        </p:spPr>
        <p:txBody>
          <a:bodyPr/>
          <a:lstStyle/>
          <a:p>
            <a:pPr marL="0" indent="0">
              <a:buNone/>
            </a:pPr>
            <a:r>
              <a:rPr lang="en-US" sz="2400" dirty="0"/>
              <a:t>Step 3: Restate each layer using cost index in year acquired.</a:t>
            </a:r>
            <a:endParaRPr lang="en-US" dirty="0"/>
          </a:p>
        </p:txBody>
      </p:sp>
      <p:graphicFrame>
        <p:nvGraphicFramePr>
          <p:cNvPr id="12" name="Table 7"/>
          <p:cNvGraphicFramePr>
            <a:graphicFrameLocks noGrp="1"/>
          </p:cNvGraphicFramePr>
          <p:nvPr>
            <p:ph type="pic" sz="quarter" idx="4294967295"/>
            <p:extLst>
              <p:ext uri="{D42A27DB-BD31-4B8C-83A1-F6EECF244321}">
                <p14:modId xmlns:p14="http://schemas.microsoft.com/office/powerpoint/2010/main" val="322606476"/>
              </p:ext>
            </p:extLst>
          </p:nvPr>
        </p:nvGraphicFramePr>
        <p:xfrm>
          <a:off x="876300" y="3009842"/>
          <a:ext cx="7391400" cy="1773148"/>
        </p:xfrm>
        <a:graphic>
          <a:graphicData uri="http://schemas.openxmlformats.org/drawingml/2006/table">
            <a:tbl>
              <a:tblPr firstRow="1" bandRow="1" bandCol="1">
                <a:tableStyleId>{5940675A-B579-460E-94D1-54222C63F5DA}</a:tableStyleId>
              </a:tblPr>
              <a:tblGrid>
                <a:gridCol w="1314027">
                  <a:extLst>
                    <a:ext uri="{9D8B030D-6E8A-4147-A177-3AD203B41FA5}">
                      <a16:colId xmlns:a16="http://schemas.microsoft.com/office/drawing/2014/main" val="20000"/>
                    </a:ext>
                  </a:extLst>
                </a:gridCol>
                <a:gridCol w="2518551">
                  <a:extLst>
                    <a:ext uri="{9D8B030D-6E8A-4147-A177-3AD203B41FA5}">
                      <a16:colId xmlns:a16="http://schemas.microsoft.com/office/drawing/2014/main" val="20001"/>
                    </a:ext>
                  </a:extLst>
                </a:gridCol>
                <a:gridCol w="547511">
                  <a:extLst>
                    <a:ext uri="{9D8B030D-6E8A-4147-A177-3AD203B41FA5}">
                      <a16:colId xmlns:a16="http://schemas.microsoft.com/office/drawing/2014/main" val="20002"/>
                    </a:ext>
                  </a:extLst>
                </a:gridCol>
                <a:gridCol w="930769">
                  <a:extLst>
                    <a:ext uri="{9D8B030D-6E8A-4147-A177-3AD203B41FA5}">
                      <a16:colId xmlns:a16="http://schemas.microsoft.com/office/drawing/2014/main" val="20003"/>
                    </a:ext>
                  </a:extLst>
                </a:gridCol>
                <a:gridCol w="438009">
                  <a:extLst>
                    <a:ext uri="{9D8B030D-6E8A-4147-A177-3AD203B41FA5}">
                      <a16:colId xmlns:a16="http://schemas.microsoft.com/office/drawing/2014/main" val="20004"/>
                    </a:ext>
                  </a:extLst>
                </a:gridCol>
                <a:gridCol w="1642533">
                  <a:extLst>
                    <a:ext uri="{9D8B030D-6E8A-4147-A177-3AD203B41FA5}">
                      <a16:colId xmlns:a16="http://schemas.microsoft.com/office/drawing/2014/main" val="20005"/>
                    </a:ext>
                  </a:extLst>
                </a:gridCol>
              </a:tblGrid>
              <a:tr h="7998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marL="73829" marR="73829" marT="36915" marB="3691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Ending Inventory at Base Year Cost</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X</a:t>
                      </a:r>
                    </a:p>
                  </a:txBody>
                  <a:tcPr marL="73829" marR="73829" marT="36915" marB="3691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Cost Index </a:t>
                      </a:r>
                    </a:p>
                  </a:txBody>
                  <a:tcPr marL="73829" marR="73829" marT="36915" marB="3691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73829" marR="73829" marT="36915" marB="3691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Ending Inventory at DVL Cost</a:t>
                      </a:r>
                    </a:p>
                  </a:txBody>
                  <a:tcPr marL="73829" marR="73829" marT="36915" marB="36915" anchor="ctr"/>
                </a:tc>
                <a:extLst>
                  <a:ext uri="{0D108BD9-81ED-4DB2-BD59-A6C34878D82A}">
                    <a16:rowId xmlns:a16="http://schemas.microsoft.com/office/drawing/2014/main" val="10000"/>
                  </a:ext>
                </a:extLst>
              </a:tr>
              <a:tr h="3051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1/1/2018</a:t>
                      </a:r>
                    </a:p>
                  </a:txBody>
                  <a:tcPr marL="73829" marR="73829" marT="36915" marB="36915" anchor="ctr"/>
                </a:tc>
                <a:tc>
                  <a:txBody>
                    <a:bodyPr/>
                    <a:lstStyle/>
                    <a:p>
                      <a:pPr algn="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$400,000                 </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X</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1.00       </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$400,000</a:t>
                      </a:r>
                    </a:p>
                  </a:txBody>
                  <a:tcPr marL="73829" marR="73829" marT="36915" marB="36915" anchor="ctr"/>
                </a:tc>
                <a:extLst>
                  <a:ext uri="{0D108BD9-81ED-4DB2-BD59-A6C34878D82A}">
                    <a16:rowId xmlns:a16="http://schemas.microsoft.com/office/drawing/2014/main" val="10001"/>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2018 layer</a:t>
                      </a:r>
                    </a:p>
                  </a:txBody>
                  <a:tcPr marL="73829" marR="73829" marT="36915" marB="36915"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1.05       </a:t>
                      </a: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73829" marR="73829" marT="36915" marB="36915" anchor="ctr"/>
                </a:tc>
                <a:tc>
                  <a:txBody>
                    <a:bodyPr/>
                    <a:lstStyle/>
                    <a:p>
                      <a:pPr algn="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 42,000</a:t>
                      </a:r>
                    </a:p>
                  </a:txBody>
                  <a:tcPr marL="73829" marR="73829" marT="36915" marB="36915" anchor="ctr"/>
                </a:tc>
                <a:extLst>
                  <a:ext uri="{0D108BD9-81ED-4DB2-BD59-A6C34878D82A}">
                    <a16:rowId xmlns:a16="http://schemas.microsoft.com/office/drawing/2014/main" val="10002"/>
                  </a:ext>
                </a:extLst>
              </a:tr>
              <a:tr h="233792">
                <a:tc>
                  <a:txBody>
                    <a:bodyPr/>
                    <a:lstStyle/>
                    <a:p>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algn="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$440,000</a:t>
                      </a:r>
                    </a:p>
                  </a:txBody>
                  <a:tcPr marL="73829" marR="73829" marT="36915" marB="36915"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3829" marR="73829" marT="36915" marB="3691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$442,000</a:t>
                      </a:r>
                    </a:p>
                  </a:txBody>
                  <a:tcPr marL="73829" marR="73829" marT="36915" marB="36915"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9111383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Dollar-Value LIFO (1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762000" y="1676400"/>
            <a:ext cx="8229600" cy="4724400"/>
          </a:xfrm>
        </p:spPr>
        <p:txBody>
          <a:bodyPr>
            <a:noAutofit/>
          </a:bodyPr>
          <a:lstStyle/>
          <a:p>
            <a:pPr marL="0" indent="0">
              <a:spcAft>
                <a:spcPts val="1200"/>
              </a:spcAft>
              <a:buNone/>
            </a:pPr>
            <a:r>
              <a:rPr lang="en-US" sz="2400" dirty="0">
                <a:latin typeface="Verdana" panose="020B0604030504040204" pitchFamily="34" charset="0"/>
                <a:ea typeface="Verdana" panose="020B0604030504040204" pitchFamily="34" charset="0"/>
                <a:cs typeface="Verdana" panose="020B0604030504040204" pitchFamily="34" charset="0"/>
              </a:rPr>
              <a:t>On December 31, 2018, the Burroughs Company adopted the dollar-value LIFO inventory method. Inventory at the end of 2018 for its only inventory pool was $600,000. At the end of 2019, inventory at year-end cost is $806,400 and the cost index is 1.05. Inventory at the end of 2019 at dollar-value LIFO cost is:</a:t>
            </a:r>
          </a:p>
          <a:p>
            <a:pPr marL="457200" indent="-457200">
              <a:buFont typeface="+mj-lt"/>
              <a:buAutoNum type="alphaLcPeriod"/>
            </a:pPr>
            <a:r>
              <a:rPr lang="en-US" sz="2400" dirty="0">
                <a:latin typeface="Verdana" panose="020B0604030504040204" pitchFamily="34" charset="0"/>
                <a:ea typeface="Verdana" panose="020B0604030504040204" pitchFamily="34" charset="0"/>
                <a:cs typeface="Verdana" panose="020B0604030504040204" pitchFamily="34" charset="0"/>
              </a:rPr>
              <a:t>$750,000</a:t>
            </a:r>
          </a:p>
          <a:p>
            <a:pPr marL="457200" indent="-457200">
              <a:buFont typeface="+mj-lt"/>
              <a:buAutoNum type="alphaLcPeriod"/>
            </a:pPr>
            <a:r>
              <a:rPr lang="en-US" sz="2400" dirty="0">
                <a:latin typeface="Verdana" panose="020B0604030504040204" pitchFamily="34" charset="0"/>
                <a:ea typeface="Verdana" panose="020B0604030504040204" pitchFamily="34" charset="0"/>
                <a:cs typeface="Verdana" panose="020B0604030504040204" pitchFamily="34" charset="0"/>
              </a:rPr>
              <a:t>$768,000</a:t>
            </a:r>
          </a:p>
          <a:p>
            <a:pPr marL="457200" indent="-457200">
              <a:buFont typeface="+mj-lt"/>
              <a:buAutoNum type="alphaLcPeriod"/>
            </a:pPr>
            <a:r>
              <a:rPr lang="en-US" sz="2400" dirty="0">
                <a:latin typeface="Verdana" panose="020B0604030504040204" pitchFamily="34" charset="0"/>
                <a:ea typeface="Verdana" panose="020B0604030504040204" pitchFamily="34" charset="0"/>
                <a:cs typeface="Verdana" panose="020B0604030504040204" pitchFamily="34" charset="0"/>
              </a:rPr>
              <a:t>$806,400</a:t>
            </a:r>
          </a:p>
          <a:p>
            <a:pPr marL="457200" indent="-457200">
              <a:buFont typeface="+mj-lt"/>
              <a:buAutoNum type="alphaLcPeriod"/>
            </a:pPr>
            <a:r>
              <a:rPr lang="en-US" sz="2400" dirty="0">
                <a:latin typeface="Verdana" panose="020B0604030504040204" pitchFamily="34" charset="0"/>
                <a:ea typeface="Verdana" panose="020B0604030504040204" pitchFamily="34" charset="0"/>
                <a:cs typeface="Verdana" panose="020B0604030504040204" pitchFamily="34" charset="0"/>
              </a:rPr>
              <a:t>$776,400</a:t>
            </a:r>
          </a:p>
        </p:txBody>
      </p:sp>
    </p:spTree>
    <p:extLst>
      <p:ext uri="{BB962C8B-B14F-4D97-AF65-F5344CB8AC3E}">
        <p14:creationId xmlns:p14="http://schemas.microsoft.com/office/powerpoint/2010/main" val="88962784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08-8</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Dollar-Value LIFO (2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792480" y="1676400"/>
            <a:ext cx="8046720" cy="4648200"/>
          </a:xfrm>
        </p:spPr>
        <p:txBody>
          <a:bodyPr>
            <a:noAutofit/>
          </a:bodyPr>
          <a:lstStyle/>
          <a:p>
            <a:pPr marL="0" lvl="0" indent="0">
              <a:buNone/>
            </a:pPr>
            <a:r>
              <a:rPr lang="en-US" sz="2400" dirty="0">
                <a:latin typeface="Verdana" panose="020B0604030504040204" pitchFamily="34" charset="0"/>
                <a:ea typeface="Verdana" panose="020B0604030504040204" pitchFamily="34" charset="0"/>
                <a:cs typeface="Verdana" panose="020B0604030504040204" pitchFamily="34" charset="0"/>
              </a:rPr>
              <a:t>The correct answer is </a:t>
            </a:r>
            <a:r>
              <a:rPr lang="en-US" sz="2400" i="1" dirty="0">
                <a:latin typeface="Verdana" panose="020B0604030504040204" pitchFamily="34" charset="0"/>
                <a:ea typeface="Verdana" panose="020B0604030504040204" pitchFamily="34" charset="0"/>
                <a:cs typeface="Verdana" panose="020B0604030504040204" pitchFamily="34" charset="0"/>
              </a:rPr>
              <a:t>d</a:t>
            </a:r>
            <a:r>
              <a:rPr lang="en-US" sz="2400" dirty="0">
                <a:latin typeface="Verdana" panose="020B0604030504040204" pitchFamily="34" charset="0"/>
                <a:ea typeface="Verdana" panose="020B0604030504040204" pitchFamily="34" charset="0"/>
                <a:cs typeface="Verdana" panose="020B0604030504040204" pitchFamily="34" charset="0"/>
              </a:rPr>
              <a:t>:</a:t>
            </a:r>
          </a:p>
          <a:p>
            <a:pPr marL="1201738" lvl="0" indent="-1201738">
              <a:buNone/>
            </a:pPr>
            <a:r>
              <a:rPr lang="en-US" sz="2400" dirty="0">
                <a:latin typeface="Verdana" panose="020B0604030504040204" pitchFamily="34" charset="0"/>
                <a:ea typeface="Verdana" panose="020B0604030504040204" pitchFamily="34" charset="0"/>
                <a:cs typeface="Verdana" panose="020B0604030504040204" pitchFamily="34" charset="0"/>
              </a:rPr>
              <a:t>Step 1: End-of-2019 inventory at end-of-2018 year cost = </a:t>
            </a:r>
            <a:r>
              <a:rPr lang="en-US" sz="2400" b="1" dirty="0">
                <a:latin typeface="Verdana" panose="020B0604030504040204" pitchFamily="34" charset="0"/>
                <a:ea typeface="Verdana" panose="020B0604030504040204" pitchFamily="34" charset="0"/>
                <a:cs typeface="Verdana" panose="020B0604030504040204" pitchFamily="34" charset="0"/>
              </a:rPr>
              <a:t>$768,000</a:t>
            </a:r>
            <a:r>
              <a:rPr lang="en-US" sz="2400" dirty="0">
                <a:latin typeface="Verdana" panose="020B0604030504040204" pitchFamily="34" charset="0"/>
                <a:ea typeface="Verdana" panose="020B0604030504040204" pitchFamily="34" charset="0"/>
                <a:cs typeface="Verdana" panose="020B0604030504040204" pitchFamily="34" charset="0"/>
              </a:rPr>
              <a:t> ($806,400 ÷ 1.05).</a:t>
            </a:r>
          </a:p>
          <a:p>
            <a:pPr marL="1320800" lvl="0" indent="-1320800">
              <a:buNone/>
            </a:pPr>
            <a:r>
              <a:rPr lang="en-US" sz="2400" dirty="0">
                <a:latin typeface="Verdana" panose="020B0604030504040204" pitchFamily="34" charset="0"/>
                <a:ea typeface="Verdana" panose="020B0604030504040204" pitchFamily="34" charset="0"/>
                <a:cs typeface="Verdana" panose="020B0604030504040204" pitchFamily="34" charset="0"/>
              </a:rPr>
              <a:t>Step 2: The increase in the end-of-2018 inventory at end-of-2018 dollars is </a:t>
            </a:r>
            <a:r>
              <a:rPr lang="en-US" sz="2400" b="1" dirty="0">
                <a:latin typeface="Verdana" panose="020B0604030504040204" pitchFamily="34" charset="0"/>
                <a:ea typeface="Verdana" panose="020B0604030504040204" pitchFamily="34" charset="0"/>
                <a:cs typeface="Verdana" panose="020B0604030504040204" pitchFamily="34" charset="0"/>
              </a:rPr>
              <a:t>$168,000</a:t>
            </a:r>
            <a:r>
              <a:rPr lang="en-US" sz="2400" dirty="0">
                <a:latin typeface="Verdana" panose="020B0604030504040204" pitchFamily="34" charset="0"/>
                <a:ea typeface="Verdana" panose="020B0604030504040204" pitchFamily="34" charset="0"/>
                <a:cs typeface="Verdana" panose="020B0604030504040204" pitchFamily="34" charset="0"/>
              </a:rPr>
              <a:t> (</a:t>
            </a:r>
            <a:r>
              <a:rPr lang="en-US" sz="2400" b="1" dirty="0">
                <a:latin typeface="Verdana" panose="020B0604030504040204" pitchFamily="34" charset="0"/>
                <a:ea typeface="Verdana" panose="020B0604030504040204" pitchFamily="34" charset="0"/>
                <a:cs typeface="Verdana" panose="020B0604030504040204" pitchFamily="34" charset="0"/>
              </a:rPr>
              <a:t>$768,000</a:t>
            </a:r>
            <a:r>
              <a:rPr lang="en-US" sz="2400" dirty="0">
                <a:latin typeface="Verdana" panose="020B0604030504040204" pitchFamily="34" charset="0"/>
                <a:ea typeface="Verdana" panose="020B0604030504040204" pitchFamily="34" charset="0"/>
                <a:cs typeface="Verdana" panose="020B0604030504040204" pitchFamily="34" charset="0"/>
              </a:rPr>
              <a:t> − 600,000).</a:t>
            </a:r>
          </a:p>
          <a:p>
            <a:pPr marL="1201738" lvl="0" indent="-1201738">
              <a:buNone/>
            </a:pPr>
            <a:r>
              <a:rPr lang="en-US" sz="2400" dirty="0">
                <a:latin typeface="Verdana" panose="020B0604030504040204" pitchFamily="34" charset="0"/>
                <a:ea typeface="Verdana" panose="020B0604030504040204" pitchFamily="34" charset="0"/>
                <a:cs typeface="Verdana" panose="020B0604030504040204" pitchFamily="34" charset="0"/>
              </a:rPr>
              <a:t>Step 3: Restating layers using cost index in year acquired:</a:t>
            </a:r>
          </a:p>
          <a:p>
            <a:pPr marL="0" lvl="0" indent="1879600">
              <a:buNone/>
            </a:pPr>
            <a:r>
              <a:rPr lang="en-US" sz="2400" dirty="0">
                <a:latin typeface="Verdana" panose="020B0604030504040204" pitchFamily="34" charset="0"/>
                <a:ea typeface="Verdana" panose="020B0604030504040204" pitchFamily="34" charset="0"/>
                <a:cs typeface="Verdana" panose="020B0604030504040204" pitchFamily="34" charset="0"/>
              </a:rPr>
              <a:t>$600,000 × 1.00 = $600,000</a:t>
            </a:r>
          </a:p>
          <a:p>
            <a:pPr marL="0" lvl="0" indent="1709738">
              <a:buNone/>
              <a:tabLst>
                <a:tab pos="1709738" algn="l"/>
              </a:tabLst>
            </a:pPr>
            <a:r>
              <a:rPr lang="en-US" sz="2400" b="1" dirty="0">
                <a:latin typeface="Verdana" panose="020B0604030504040204" pitchFamily="34" charset="0"/>
                <a:ea typeface="Verdana" panose="020B0604030504040204" pitchFamily="34" charset="0"/>
                <a:cs typeface="Verdana" panose="020B0604030504040204" pitchFamily="34" charset="0"/>
              </a:rPr>
              <a:t>$168,000 </a:t>
            </a:r>
            <a:r>
              <a:rPr lang="en-US" sz="2400" dirty="0">
                <a:latin typeface="Verdana" panose="020B0604030504040204" pitchFamily="34" charset="0"/>
                <a:ea typeface="Verdana" panose="020B0604030504040204" pitchFamily="34" charset="0"/>
                <a:cs typeface="Verdana" panose="020B0604030504040204" pitchFamily="34" charset="0"/>
              </a:rPr>
              <a:t>× 1.05 = </a:t>
            </a:r>
            <a:r>
              <a:rPr lang="en-US" sz="2400" u="sng" dirty="0">
                <a:latin typeface="Verdana" panose="020B0604030504040204" pitchFamily="34" charset="0"/>
                <a:ea typeface="Verdana" panose="020B0604030504040204" pitchFamily="34" charset="0"/>
                <a:cs typeface="Verdana" panose="020B0604030504040204" pitchFamily="34" charset="0"/>
              </a:rPr>
              <a:t>$176,400</a:t>
            </a:r>
          </a:p>
          <a:p>
            <a:pPr marL="0" lvl="0" indent="4910138">
              <a:buNone/>
            </a:pPr>
            <a:r>
              <a:rPr lang="en-US" sz="2400" b="1" dirty="0">
                <a:latin typeface="Verdana" panose="020B0604030504040204" pitchFamily="34" charset="0"/>
                <a:ea typeface="Verdana" panose="020B0604030504040204" pitchFamily="34" charset="0"/>
                <a:cs typeface="Verdana" panose="020B0604030504040204" pitchFamily="34" charset="0"/>
              </a:rPr>
              <a:t>$776,400</a:t>
            </a:r>
          </a:p>
        </p:txBody>
      </p:sp>
    </p:spTree>
    <p:extLst>
      <p:ext uri="{BB962C8B-B14F-4D97-AF65-F5344CB8AC3E}">
        <p14:creationId xmlns:p14="http://schemas.microsoft.com/office/powerpoint/2010/main" val="181169741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08-9</a:t>
            </a:r>
          </a:p>
        </p:txBody>
      </p:sp>
      <p:sp>
        <p:nvSpPr>
          <p:cNvPr id="4" name="Title 3"/>
          <p:cNvSpPr>
            <a:spLocks noGrp="1"/>
          </p:cNvSpPr>
          <p:nvPr>
            <p:ph type="title"/>
          </p:nvPr>
        </p:nvSpPr>
        <p:spPr/>
        <p:txBody>
          <a:bodyPr>
            <a:noAutofit/>
          </a:bodyPr>
          <a:lstStyle/>
          <a:p>
            <a:r>
              <a:rPr lang="en-US" b="0" dirty="0"/>
              <a:t>International Financial Reporting Standards</a:t>
            </a:r>
          </a:p>
        </p:txBody>
      </p:sp>
      <p:sp>
        <p:nvSpPr>
          <p:cNvPr id="7" name="Content Placeholder 4"/>
          <p:cNvSpPr>
            <a:spLocks noGrp="1"/>
          </p:cNvSpPr>
          <p:nvPr>
            <p:ph sz="quarter" idx="10"/>
          </p:nvPr>
        </p:nvSpPr>
        <p:spPr>
          <a:xfrm>
            <a:off x="762000" y="1808018"/>
            <a:ext cx="7391400" cy="554182"/>
          </a:xfrm>
        </p:spPr>
        <p:txBody>
          <a:bodyPr/>
          <a:lstStyle/>
          <a:p>
            <a:pPr marL="0" indent="0">
              <a:buNone/>
            </a:pPr>
            <a:r>
              <a:rPr lang="en-IN" dirty="0"/>
              <a:t>Inventory Cost Flow Assumptions</a:t>
            </a:r>
            <a:endParaRPr lang="en-US" dirty="0"/>
          </a:p>
        </p:txBody>
      </p:sp>
      <p:graphicFrame>
        <p:nvGraphicFramePr>
          <p:cNvPr id="6" name="Table 5" descr="Alt text will be entered here."/>
          <p:cNvGraphicFramePr>
            <a:graphicFrameLocks noGrp="1"/>
          </p:cNvGraphicFramePr>
          <p:nvPr>
            <p:extLst>
              <p:ext uri="{D42A27DB-BD31-4B8C-83A1-F6EECF244321}">
                <p14:modId xmlns:p14="http://schemas.microsoft.com/office/powerpoint/2010/main" val="1878614863"/>
              </p:ext>
            </p:extLst>
          </p:nvPr>
        </p:nvGraphicFramePr>
        <p:xfrm>
          <a:off x="694267" y="2709334"/>
          <a:ext cx="8352928" cy="1005840"/>
        </p:xfrm>
        <a:graphic>
          <a:graphicData uri="http://schemas.openxmlformats.org/drawingml/2006/table">
            <a:tbl>
              <a:tblPr firstRow="1" bandRow="1">
                <a:tableStyleId>{5940675A-B579-460E-94D1-54222C63F5DA}</a:tableStyleId>
              </a:tblPr>
              <a:tblGrid>
                <a:gridCol w="4176464">
                  <a:extLst>
                    <a:ext uri="{9D8B030D-6E8A-4147-A177-3AD203B41FA5}">
                      <a16:colId xmlns:a16="http://schemas.microsoft.com/office/drawing/2014/main" val="20000"/>
                    </a:ext>
                  </a:extLst>
                </a:gridCol>
                <a:gridCol w="4176464">
                  <a:extLst>
                    <a:ext uri="{9D8B030D-6E8A-4147-A177-3AD203B41FA5}">
                      <a16:colId xmlns:a16="http://schemas.microsoft.com/office/drawing/2014/main" val="20001"/>
                    </a:ext>
                  </a:extLst>
                </a:gridCol>
              </a:tblGrid>
              <a:tr h="363321">
                <a:tc>
                  <a:txBody>
                    <a:bodyPr/>
                    <a:lstStyle/>
                    <a:p>
                      <a:pPr algn="ctr"/>
                      <a:r>
                        <a:rPr lang="en-US" sz="1800" b="1" dirty="0">
                          <a:latin typeface="Verdana" panose="020B0604030504040204" pitchFamily="34" charset="0"/>
                          <a:ea typeface="Verdana" panose="020B0604030504040204" pitchFamily="34" charset="0"/>
                          <a:cs typeface="Verdana" panose="020B0604030504040204" pitchFamily="34" charset="0"/>
                        </a:rPr>
                        <a:t>U.S. GAAP</a:t>
                      </a:r>
                      <a:endParaRPr lang="en-US" sz="18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b="1" dirty="0">
                          <a:latin typeface="Verdana" panose="020B0604030504040204" pitchFamily="34" charset="0"/>
                          <a:ea typeface="Verdana" panose="020B0604030504040204" pitchFamily="34" charset="0"/>
                          <a:cs typeface="Verdana" panose="020B0604030504040204" pitchFamily="34" charset="0"/>
                        </a:rPr>
                        <a:t>IFRS</a:t>
                      </a:r>
                      <a:endParaRPr lang="en-US" sz="18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63321">
                <a:tc>
                  <a:txBody>
                    <a:bodyPr/>
                    <a:lstStyle/>
                    <a:p>
                      <a:r>
                        <a:rPr lang="en-IN" sz="1800" dirty="0">
                          <a:latin typeface="Verdana" panose="020B0604030504040204" pitchFamily="34" charset="0"/>
                          <a:ea typeface="Verdana" panose="020B0604030504040204" pitchFamily="34" charset="0"/>
                          <a:cs typeface="Verdana" panose="020B0604030504040204" pitchFamily="34" charset="0"/>
                        </a:rPr>
                        <a:t>LIFO</a:t>
                      </a:r>
                      <a:r>
                        <a:rPr lang="en-IN" sz="1800" baseline="0" dirty="0">
                          <a:latin typeface="Verdana" panose="020B0604030504040204" pitchFamily="34" charset="0"/>
                          <a:ea typeface="Verdana" panose="020B0604030504040204" pitchFamily="34" charset="0"/>
                          <a:cs typeface="Verdana" panose="020B0604030504040204" pitchFamily="34" charset="0"/>
                        </a:rPr>
                        <a:t> is an acceptable inventory valuation method</a:t>
                      </a:r>
                      <a:endParaRPr lang="en-IN" sz="18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anose="020B0604030504040204" pitchFamily="34" charset="0"/>
                          <a:ea typeface="Verdana" panose="020B0604030504040204" pitchFamily="34" charset="0"/>
                          <a:cs typeface="Verdana" panose="020B0604030504040204" pitchFamily="34" charset="0"/>
                        </a:rPr>
                        <a:t>IAS No. 2 does not permit the use of LIFO</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54583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3293322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Periodic Inventory System (1 of 3)</a:t>
            </a:r>
          </a:p>
        </p:txBody>
      </p:sp>
      <p:sp>
        <p:nvSpPr>
          <p:cNvPr id="3" name="Content Placeholder 2"/>
          <p:cNvSpPr>
            <a:spLocks noGrp="1"/>
          </p:cNvSpPr>
          <p:nvPr>
            <p:ph sz="quarter" idx="10"/>
          </p:nvPr>
        </p:nvSpPr>
        <p:spPr>
          <a:xfrm>
            <a:off x="716280" y="1600200"/>
            <a:ext cx="8275320" cy="4724400"/>
          </a:xfrm>
        </p:spPr>
        <p:txBody>
          <a:bodyPr>
            <a:no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Adjusts the inventory account and records cost of goods sold </a:t>
            </a:r>
            <a:r>
              <a:rPr lang="en-IN" sz="2600" b="1" dirty="0">
                <a:latin typeface="Verdana" panose="020B0604030504040204" pitchFamily="34" charset="0"/>
                <a:ea typeface="Verdana" panose="020B0604030504040204" pitchFamily="34" charset="0"/>
                <a:cs typeface="Verdana" panose="020B0604030504040204" pitchFamily="34" charset="0"/>
              </a:rPr>
              <a:t>only at the end of each reporting period</a:t>
            </a:r>
          </a:p>
          <a:p>
            <a:r>
              <a:rPr lang="en-US" sz="2600" dirty="0">
                <a:latin typeface="Verdana" panose="020B0604030504040204" pitchFamily="34" charset="0"/>
                <a:ea typeface="Verdana" panose="020B0604030504040204" pitchFamily="34" charset="0"/>
                <a:cs typeface="Verdana" panose="020B0604030504040204" pitchFamily="34" charset="0"/>
              </a:rPr>
              <a:t>Records merchandise </a:t>
            </a:r>
            <a:r>
              <a:rPr lang="en-IN" sz="2600" dirty="0">
                <a:latin typeface="Verdana" panose="020B0604030504040204" pitchFamily="34" charset="0"/>
                <a:ea typeface="Verdana" panose="020B0604030504040204" pitchFamily="34" charset="0"/>
                <a:cs typeface="Verdana" panose="020B0604030504040204" pitchFamily="34" charset="0"/>
              </a:rPr>
              <a:t>purchases, purchase returns, purchase discounts, and freight-in in </a:t>
            </a:r>
            <a:r>
              <a:rPr lang="en-IN" sz="2600" b="1" dirty="0">
                <a:latin typeface="Verdana" panose="020B0604030504040204" pitchFamily="34" charset="0"/>
                <a:ea typeface="Verdana" panose="020B0604030504040204" pitchFamily="34" charset="0"/>
                <a:cs typeface="Verdana" panose="020B0604030504040204" pitchFamily="34" charset="0"/>
              </a:rPr>
              <a:t>temporary accounts</a:t>
            </a:r>
          </a:p>
          <a:p>
            <a:r>
              <a:rPr lang="en-IN" sz="2600" dirty="0">
                <a:latin typeface="Verdana" panose="020B0604030504040204" pitchFamily="34" charset="0"/>
                <a:ea typeface="Verdana" panose="020B0604030504040204" pitchFamily="34" charset="0"/>
                <a:cs typeface="Verdana" panose="020B0604030504040204" pitchFamily="34" charset="0"/>
              </a:rPr>
              <a:t>Determines period’s cost of goods sold </a:t>
            </a:r>
            <a:r>
              <a:rPr lang="en-US" sz="2600" dirty="0">
                <a:latin typeface="Verdana" panose="020B0604030504040204" pitchFamily="34" charset="0"/>
                <a:ea typeface="Verdana" panose="020B0604030504040204" pitchFamily="34" charset="0"/>
                <a:cs typeface="Verdana" panose="020B0604030504040204" pitchFamily="34" charset="0"/>
              </a:rPr>
              <a:t>by combining temporary </a:t>
            </a:r>
            <a:r>
              <a:rPr lang="en-IN" sz="2600" dirty="0">
                <a:latin typeface="Verdana" panose="020B0604030504040204" pitchFamily="34" charset="0"/>
                <a:ea typeface="Verdana" panose="020B0604030504040204" pitchFamily="34" charset="0"/>
                <a:cs typeface="Verdana" panose="020B0604030504040204" pitchFamily="34" charset="0"/>
              </a:rPr>
              <a:t>accounts with the inventory account:</a:t>
            </a:r>
          </a:p>
          <a:p>
            <a:pPr marL="0" indent="0">
              <a:spcBef>
                <a:spcPts val="1000"/>
              </a:spcBef>
              <a:buNone/>
            </a:pPr>
            <a:r>
              <a:rPr lang="en-IN" sz="2600" dirty="0">
                <a:latin typeface="Verdana" panose="020B0604030504040204" pitchFamily="34" charset="0"/>
                <a:ea typeface="Verdana" panose="020B0604030504040204" pitchFamily="34" charset="0"/>
                <a:cs typeface="Verdana" panose="020B0604030504040204" pitchFamily="34" charset="0"/>
              </a:rPr>
              <a:t>Cost of goods sold = </a:t>
            </a:r>
            <a:r>
              <a:rPr lang="en-US" sz="2600" dirty="0">
                <a:latin typeface="Verdana" panose="020B0604030504040204" pitchFamily="34" charset="0"/>
                <a:ea typeface="Verdana" panose="020B0604030504040204" pitchFamily="34" charset="0"/>
                <a:cs typeface="Verdana" panose="020B0604030504040204" pitchFamily="34" charset="0"/>
              </a:rPr>
              <a:t>Beginning inventory </a:t>
            </a:r>
            <a:r>
              <a:rPr lang="en-IN" sz="2600" dirty="0">
                <a:latin typeface="Verdana" panose="020B0604030504040204" pitchFamily="34" charset="0"/>
                <a:ea typeface="Verdana" panose="020B0604030504040204" pitchFamily="34" charset="0"/>
                <a:cs typeface="Verdana" panose="020B0604030504040204" pitchFamily="34" charset="0"/>
              </a:rPr>
              <a:t>+ Net purchases − </a:t>
            </a:r>
            <a:r>
              <a:rPr lang="en-US" sz="2600" dirty="0">
                <a:latin typeface="Verdana" panose="020B0604030504040204" pitchFamily="34" charset="0"/>
                <a:ea typeface="Verdana" panose="020B0604030504040204" pitchFamily="34" charset="0"/>
                <a:cs typeface="Verdana" panose="020B0604030504040204" pitchFamily="34" charset="0"/>
              </a:rPr>
              <a:t>Ending inventory</a:t>
            </a:r>
            <a:r>
              <a:rPr lang="en-IN" sz="1600" dirty="0">
                <a:latin typeface="Verdana" panose="020B0604030504040204" pitchFamily="34" charset="0"/>
                <a:ea typeface="Verdana" panose="020B0604030504040204" pitchFamily="34" charset="0"/>
                <a:cs typeface="Verdana" panose="020B0604030504040204" pitchFamily="34" charset="0"/>
              </a:rPr>
              <a:t> </a:t>
            </a:r>
            <a:endParaRPr lang="en-US" sz="1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15193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endParaRPr lang="en-US" dirty="0"/>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Periodic Inventory System (2 of 3)</a:t>
            </a:r>
          </a:p>
        </p:txBody>
      </p:sp>
      <p:sp>
        <p:nvSpPr>
          <p:cNvPr id="17" name="Content Placeholder 2"/>
          <p:cNvSpPr>
            <a:spLocks noGrp="1"/>
          </p:cNvSpPr>
          <p:nvPr>
            <p:ph sz="quarter" idx="10"/>
          </p:nvPr>
        </p:nvSpPr>
        <p:spPr>
          <a:xfrm>
            <a:off x="716280" y="1447800"/>
            <a:ext cx="8046720" cy="4724400"/>
          </a:xfrm>
          <a:ln w="19050">
            <a:noFill/>
          </a:ln>
        </p:spPr>
        <p:txBody>
          <a:bodyPr>
            <a:noAutofit/>
          </a:bodyPr>
          <a:lstStyle/>
          <a:p>
            <a:pPr marL="0" indent="0">
              <a:spcAft>
                <a:spcPts val="600"/>
              </a:spcAft>
              <a:buNone/>
            </a:pPr>
            <a:r>
              <a:rPr lang="en-US" dirty="0">
                <a:latin typeface="Verdana" panose="020B0604030504040204" pitchFamily="34" charset="0"/>
                <a:ea typeface="Verdana" panose="020B0604030504040204" pitchFamily="34" charset="0"/>
                <a:cs typeface="Verdana" panose="020B0604030504040204" pitchFamily="34" charset="0"/>
              </a:rPr>
              <a:t>The Lothridge Wholesale Beverage Company purchases soft drinks from producers and then sells them to retailers. The company begins 2018 with inventory of $120,000 on hand. The following information relates to inventory transactions during 2018: </a:t>
            </a:r>
          </a:p>
          <a:p>
            <a:pPr marL="457200" indent="-457200">
              <a:spcAft>
                <a:spcPts val="600"/>
              </a:spcAft>
              <a:buFont typeface="+mj-lt"/>
              <a:buAutoNum type="arabicPeriod"/>
            </a:pPr>
            <a:r>
              <a:rPr lang="en-US" dirty="0">
                <a:latin typeface="Verdana" panose="020B0604030504040204" pitchFamily="34" charset="0"/>
                <a:ea typeface="Verdana" panose="020B0604030504040204" pitchFamily="34" charset="0"/>
                <a:cs typeface="Verdana" panose="020B0604030504040204" pitchFamily="34" charset="0"/>
              </a:rPr>
              <a:t>Additional soft drink inventory is purchased on account at a cost of $600,000 </a:t>
            </a:r>
          </a:p>
          <a:p>
            <a:pPr marL="457200" indent="-457200">
              <a:spcAft>
                <a:spcPts val="600"/>
              </a:spcAft>
              <a:buFont typeface="+mj-lt"/>
              <a:buAutoNum type="arabicPeriod"/>
            </a:pPr>
            <a:r>
              <a:rPr lang="en-US" dirty="0">
                <a:latin typeface="Verdana" panose="020B0604030504040204" pitchFamily="34" charset="0"/>
                <a:ea typeface="Verdana" panose="020B0604030504040204" pitchFamily="34" charset="0"/>
                <a:cs typeface="Verdana" panose="020B0604030504040204" pitchFamily="34" charset="0"/>
              </a:rPr>
              <a:t>Sales for the year, all on account, totaled $820,000 </a:t>
            </a:r>
          </a:p>
        </p:txBody>
      </p:sp>
    </p:spTree>
    <p:extLst>
      <p:ext uri="{BB962C8B-B14F-4D97-AF65-F5344CB8AC3E}">
        <p14:creationId xmlns:p14="http://schemas.microsoft.com/office/powerpoint/2010/main" val="3066274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endParaRPr lang="en-US" dirty="0"/>
          </a:p>
        </p:txBody>
      </p:sp>
      <p:sp>
        <p:nvSpPr>
          <p:cNvPr id="4" name="Title 3"/>
          <p:cNvSpPr>
            <a:spLocks noGrp="1"/>
          </p:cNvSpPr>
          <p:nvPr>
            <p:ph type="title"/>
          </p:nvPr>
        </p:nvSpPr>
        <p:spPr>
          <a:xfrm>
            <a:off x="533400" y="457200"/>
            <a:ext cx="8610600" cy="914400"/>
          </a:xfrm>
        </p:spPr>
        <p:txBody>
          <a:bodyPr>
            <a:noAutofit/>
          </a:bodyPr>
          <a:lstStyle/>
          <a:p>
            <a:r>
              <a:rPr lang="en-US" b="0" dirty="0"/>
              <a:t>Periodic Inventory System (3 of 3)</a:t>
            </a:r>
          </a:p>
        </p:txBody>
      </p:sp>
      <p:sp>
        <p:nvSpPr>
          <p:cNvPr id="5" name="Content Placeholder 4"/>
          <p:cNvSpPr>
            <a:spLocks noGrp="1"/>
          </p:cNvSpPr>
          <p:nvPr>
            <p:ph sz="quarter" idx="10"/>
          </p:nvPr>
        </p:nvSpPr>
        <p:spPr>
          <a:xfrm>
            <a:off x="762000" y="1371600"/>
            <a:ext cx="8229600" cy="1828800"/>
          </a:xfrm>
        </p:spPr>
        <p:txBody>
          <a:bodyPr/>
          <a:lstStyle/>
          <a:p>
            <a:pPr marL="0" indent="0">
              <a:buNone/>
            </a:pPr>
            <a:r>
              <a:rPr lang="en-US" sz="2200" dirty="0" err="1"/>
              <a:t>Lothridge</a:t>
            </a:r>
            <a:r>
              <a:rPr lang="en-US" sz="2200" dirty="0"/>
              <a:t> uses the </a:t>
            </a:r>
            <a:r>
              <a:rPr lang="en-US" sz="2200" b="1" dirty="0"/>
              <a:t>periodic inventory system</a:t>
            </a:r>
            <a:r>
              <a:rPr lang="en-US" sz="2200" dirty="0"/>
              <a:t>. A physical count determined the cost of inventory at the end of the year to be $180,000. </a:t>
            </a:r>
          </a:p>
          <a:p>
            <a:pPr marL="0" indent="0">
              <a:buNone/>
            </a:pPr>
            <a:r>
              <a:rPr lang="en-US" sz="2200" dirty="0"/>
              <a:t>The following summary journal entries record the inventory transactions for the </a:t>
            </a:r>
            <a:r>
              <a:rPr lang="en-US" sz="2200" dirty="0" err="1"/>
              <a:t>Lothridge</a:t>
            </a:r>
            <a:r>
              <a:rPr lang="en-US" sz="2200" dirty="0"/>
              <a:t> Company:</a:t>
            </a:r>
          </a:p>
        </p:txBody>
      </p:sp>
      <p:pic>
        <p:nvPicPr>
          <p:cNvPr id="3074" name="Picture 2" descr="Journal entry in 2018 debiting purchases 600,000 and crediting accounts payable 600,000.&#10;&#10;Journal entry debiting accounts receivable 820,000 and crediting sales revenue 820,000. &#10;No entry is recorded for the cost of inventory so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240237"/>
            <a:ext cx="5798562" cy="323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8551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 (1 of 3)</a:t>
            </a:r>
          </a:p>
        </p:txBody>
      </p:sp>
      <p:sp>
        <p:nvSpPr>
          <p:cNvPr id="5" name="Content Placeholder 4"/>
          <p:cNvSpPr>
            <a:spLocks noGrp="1"/>
          </p:cNvSpPr>
          <p:nvPr>
            <p:ph sz="quarter" idx="10"/>
          </p:nvPr>
        </p:nvSpPr>
        <p:spPr>
          <a:xfrm>
            <a:off x="617220" y="1524000"/>
            <a:ext cx="8298180" cy="4648200"/>
          </a:xfrm>
        </p:spPr>
        <p:txBody>
          <a:bodyPr>
            <a:normAutofit/>
          </a:bodyPr>
          <a:lstStyle/>
          <a:p>
            <a:r>
              <a:rPr lang="en-IN" sz="2600" dirty="0" err="1">
                <a:latin typeface="Verdana" panose="020B0604030504040204" pitchFamily="34" charset="0"/>
                <a:ea typeface="Verdana" panose="020B0604030504040204" pitchFamily="34" charset="0"/>
                <a:cs typeface="Verdana" panose="020B0604030504040204" pitchFamily="34" charset="0"/>
              </a:rPr>
              <a:t>Lothridge</a:t>
            </a:r>
            <a:r>
              <a:rPr lang="en-IN" sz="2600" dirty="0">
                <a:latin typeface="Verdana" panose="020B0604030504040204" pitchFamily="34" charset="0"/>
                <a:ea typeface="Verdana" panose="020B0604030504040204" pitchFamily="34" charset="0"/>
                <a:cs typeface="Verdana" panose="020B0604030504040204" pitchFamily="34" charset="0"/>
              </a:rPr>
              <a:t> begins 2018 with merchandise inventory of  </a:t>
            </a:r>
            <a:r>
              <a:rPr lang="en-IN" sz="2600" b="1" dirty="0">
                <a:latin typeface="Verdana" panose="020B0604030504040204" pitchFamily="34" charset="0"/>
                <a:ea typeface="Verdana" panose="020B0604030504040204" pitchFamily="34" charset="0"/>
                <a:cs typeface="Verdana" panose="020B0604030504040204" pitchFamily="34" charset="0"/>
              </a:rPr>
              <a:t>$120,000</a:t>
            </a:r>
            <a:r>
              <a:rPr lang="en-IN" sz="2600" dirty="0">
                <a:latin typeface="Verdana" panose="020B0604030504040204" pitchFamily="34" charset="0"/>
                <a:ea typeface="Verdana" panose="020B0604030504040204" pitchFamily="34" charset="0"/>
                <a:cs typeface="Verdana" panose="020B0604030504040204" pitchFamily="34" charset="0"/>
              </a:rPr>
              <a:t> </a:t>
            </a:r>
          </a:p>
          <a:p>
            <a:r>
              <a:rPr lang="en-IN" sz="2600" dirty="0">
                <a:latin typeface="Verdana" panose="020B0604030504040204" pitchFamily="34" charset="0"/>
                <a:ea typeface="Verdana" panose="020B0604030504040204" pitchFamily="34" charset="0"/>
                <a:cs typeface="Verdana" panose="020B0604030504040204" pitchFamily="34" charset="0"/>
              </a:rPr>
              <a:t>During 2018, additional soft drink inventory was purchased on account at a cost of </a:t>
            </a:r>
            <a:r>
              <a:rPr lang="en-IN" sz="2600" b="1" dirty="0">
                <a:latin typeface="Verdana" panose="020B0604030504040204" pitchFamily="34" charset="0"/>
                <a:ea typeface="Verdana" panose="020B0604030504040204" pitchFamily="34" charset="0"/>
                <a:cs typeface="Verdana" panose="020B0604030504040204" pitchFamily="34" charset="0"/>
              </a:rPr>
              <a:t>$600,000</a:t>
            </a:r>
            <a:r>
              <a:rPr lang="en-IN" sz="2600" dirty="0">
                <a:latin typeface="Verdana" panose="020B0604030504040204" pitchFamily="34" charset="0"/>
                <a:ea typeface="Verdana" panose="020B0604030504040204" pitchFamily="34" charset="0"/>
                <a:cs typeface="Verdana" panose="020B0604030504040204" pitchFamily="34" charset="0"/>
              </a:rPr>
              <a:t> </a:t>
            </a:r>
          </a:p>
          <a:p>
            <a:r>
              <a:rPr lang="en-IN" sz="2600" dirty="0">
                <a:latin typeface="Verdana" panose="020B0604030504040204" pitchFamily="34" charset="0"/>
                <a:ea typeface="Verdana" panose="020B0604030504040204" pitchFamily="34" charset="0"/>
                <a:cs typeface="Verdana" panose="020B0604030504040204" pitchFamily="34" charset="0"/>
              </a:rPr>
              <a:t>Sales for the year, all on account, </a:t>
            </a:r>
            <a:r>
              <a:rPr lang="en-IN" sz="2600" dirty="0" err="1">
                <a:latin typeface="Verdana" panose="020B0604030504040204" pitchFamily="34" charset="0"/>
                <a:ea typeface="Verdana" panose="020B0604030504040204" pitchFamily="34" charset="0"/>
                <a:cs typeface="Verdana" panose="020B0604030504040204" pitchFamily="34" charset="0"/>
              </a:rPr>
              <a:t>totaled</a:t>
            </a:r>
            <a:r>
              <a:rPr lang="en-IN" sz="2600" dirty="0">
                <a:latin typeface="Verdana" panose="020B0604030504040204" pitchFamily="34" charset="0"/>
                <a:ea typeface="Verdana" panose="020B0604030504040204" pitchFamily="34" charset="0"/>
                <a:cs typeface="Verdana" panose="020B0604030504040204" pitchFamily="34" charset="0"/>
              </a:rPr>
              <a:t> $820,000 </a:t>
            </a:r>
          </a:p>
          <a:p>
            <a:r>
              <a:rPr lang="en-IN" sz="2600" dirty="0">
                <a:latin typeface="Verdana" panose="020B0604030504040204" pitchFamily="34" charset="0"/>
                <a:ea typeface="Verdana" panose="020B0604030504040204" pitchFamily="34" charset="0"/>
                <a:cs typeface="Verdana" panose="020B0604030504040204" pitchFamily="34" charset="0"/>
              </a:rPr>
              <a:t>A physical count determined the cost of inventory at the end of the year to be </a:t>
            </a:r>
            <a:r>
              <a:rPr lang="en-IN" sz="2600" b="1" dirty="0">
                <a:latin typeface="Verdana" panose="020B0604030504040204" pitchFamily="34" charset="0"/>
                <a:ea typeface="Verdana" panose="020B0604030504040204" pitchFamily="34" charset="0"/>
                <a:cs typeface="Verdana" panose="020B0604030504040204" pitchFamily="34" charset="0"/>
              </a:rPr>
              <a:t>$180,000</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57334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 (2 of 3)</a:t>
            </a:r>
          </a:p>
        </p:txBody>
      </p:sp>
      <p:sp>
        <p:nvSpPr>
          <p:cNvPr id="5" name="Content Placeholder 4"/>
          <p:cNvSpPr>
            <a:spLocks noGrp="1"/>
          </p:cNvSpPr>
          <p:nvPr>
            <p:ph sz="quarter" idx="10"/>
          </p:nvPr>
        </p:nvSpPr>
        <p:spPr>
          <a:xfrm>
            <a:off x="914400" y="1676400"/>
            <a:ext cx="8077200" cy="990600"/>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Beginning inventory + Net purchases − Ending inventory = cost of goods sold</a:t>
            </a:r>
          </a:p>
        </p:txBody>
      </p:sp>
      <p:graphicFrame>
        <p:nvGraphicFramePr>
          <p:cNvPr id="6" name="Table 5"/>
          <p:cNvGraphicFramePr>
            <a:graphicFrameLocks noGrp="1"/>
          </p:cNvGraphicFramePr>
          <p:nvPr>
            <p:extLst>
              <p:ext uri="{D42A27DB-BD31-4B8C-83A1-F6EECF244321}">
                <p14:modId xmlns:p14="http://schemas.microsoft.com/office/powerpoint/2010/main" val="2912108989"/>
              </p:ext>
            </p:extLst>
          </p:nvPr>
        </p:nvGraphicFramePr>
        <p:xfrm>
          <a:off x="914400" y="2895600"/>
          <a:ext cx="7391400" cy="1981200"/>
        </p:xfrm>
        <a:graphic>
          <a:graphicData uri="http://schemas.openxmlformats.org/drawingml/2006/table">
            <a:tbl>
              <a:tblPr firstRow="1" bandRow="1">
                <a:tableStyleId>{5C22544A-7EE6-4342-B048-85BDC9FD1C3A}</a:tableStyleId>
              </a:tblPr>
              <a:tblGrid>
                <a:gridCol w="4648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tblGrid>
              <a:tr h="2888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Verdana" panose="020B0604030504040204" pitchFamily="34" charset="0"/>
                          <a:ea typeface="Verdana" panose="020B0604030504040204" pitchFamily="34" charset="0"/>
                          <a:cs typeface="Verdana" panose="020B0604030504040204" pitchFamily="34" charset="0"/>
                        </a:rPr>
                        <a:t>$120,000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88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rPr>
                        <a:t>Plus: Purchases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1" u="sng" dirty="0">
                          <a:solidFill>
                            <a:schemeClr val="tx1"/>
                          </a:solidFill>
                          <a:latin typeface="Verdana" panose="020B0604030504040204" pitchFamily="34" charset="0"/>
                          <a:ea typeface="Verdana" panose="020B0604030504040204" pitchFamily="34" charset="0"/>
                          <a:cs typeface="Verdana" panose="020B0604030504040204" pitchFamily="34" charset="0"/>
                        </a:rPr>
                        <a:t>600,000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74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available for sale</a:t>
                      </a:r>
                      <a:endPar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rPr>
                        <a:t>720,000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888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dirty="0">
                          <a:solidFill>
                            <a:schemeClr val="tx1"/>
                          </a:solidFill>
                          <a:latin typeface="Verdana" panose="020B0604030504040204" pitchFamily="34" charset="0"/>
                          <a:ea typeface="Verdana" panose="020B0604030504040204" pitchFamily="34" charset="0"/>
                          <a:cs typeface="Verdana" panose="020B0604030504040204" pitchFamily="34" charset="0"/>
                        </a:rPr>
                        <a:t>Less: Ending inventory </a:t>
                      </a:r>
                      <a:endPar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1" u="sng" dirty="0">
                          <a:solidFill>
                            <a:schemeClr val="tx1"/>
                          </a:solidFill>
                          <a:latin typeface="Verdana" panose="020B0604030504040204" pitchFamily="34" charset="0"/>
                          <a:ea typeface="Verdana" panose="020B0604030504040204" pitchFamily="34" charset="0"/>
                          <a:cs typeface="Verdana" panose="020B0604030504040204" pitchFamily="34" charset="0"/>
                        </a:rPr>
                        <a:t>(180,000)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888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u="sng" dirty="0">
                          <a:solidFill>
                            <a:schemeClr val="tx1"/>
                          </a:solidFill>
                          <a:latin typeface="Verdana" panose="020B0604030504040204" pitchFamily="34" charset="0"/>
                          <a:ea typeface="Verdana" panose="020B0604030504040204" pitchFamily="34" charset="0"/>
                          <a:cs typeface="Verdana" panose="020B0604030504040204" pitchFamily="34" charset="0"/>
                        </a:rPr>
                        <a:t>$540,000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283177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Autofit/>
          </a:bodyPr>
          <a:lstStyle/>
          <a:p>
            <a:r>
              <a:rPr lang="en-US" b="0" dirty="0"/>
              <a:t>Cost of Goods Sold (3 of 3)</a:t>
            </a:r>
          </a:p>
        </p:txBody>
      </p:sp>
      <p:pic>
        <p:nvPicPr>
          <p:cNvPr id="4098" name="Picture 2" descr="Journal entry dated December 31, 2018&#10;&#10;Cost of good sold is debited 540,000, inventory (ending) is debited 180,000, inventory (beginning) is credited 120,000 and purchases is credited 600,000.&#10;To adjust inventory, close the purchases account and record cost of goods so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050806"/>
            <a:ext cx="7636214" cy="275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697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Autofit/>
          </a:bodyPr>
          <a:lstStyle/>
          <a:p>
            <a:r>
              <a:rPr lang="en-IN" b="0" dirty="0"/>
              <a:t>A Comparison of the Perpetual and Periodic Inventory Systems</a:t>
            </a:r>
            <a:endParaRPr lang="en-US" b="0" dirty="0"/>
          </a:p>
        </p:txBody>
      </p:sp>
      <p:graphicFrame>
        <p:nvGraphicFramePr>
          <p:cNvPr id="15" name="Table 7"/>
          <p:cNvGraphicFramePr>
            <a:graphicFrameLocks noGrp="1"/>
          </p:cNvGraphicFramePr>
          <p:nvPr>
            <p:ph type="pic" sz="quarter" idx="4294967295"/>
            <p:extLst>
              <p:ext uri="{D42A27DB-BD31-4B8C-83A1-F6EECF244321}">
                <p14:modId xmlns:p14="http://schemas.microsoft.com/office/powerpoint/2010/main" val="3163297938"/>
              </p:ext>
            </p:extLst>
          </p:nvPr>
        </p:nvGraphicFramePr>
        <p:xfrm>
          <a:off x="762000" y="1752600"/>
          <a:ext cx="8077200" cy="4343400"/>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381000">
                <a:tc>
                  <a:txBody>
                    <a:bodyPr/>
                    <a:lstStyle/>
                    <a:p>
                      <a:pPr algn="ctr"/>
                      <a:r>
                        <a:rPr lang="en-US" sz="1600" b="1" i="0" dirty="0">
                          <a:solidFill>
                            <a:schemeClr val="tx1"/>
                          </a:solidFill>
                          <a:latin typeface="Verdana" panose="020B0604030504040204" pitchFamily="34" charset="0"/>
                          <a:ea typeface="Verdana" panose="020B0604030504040204" pitchFamily="34" charset="0"/>
                          <a:cs typeface="Verdana" panose="020B0604030504040204" pitchFamily="34" charset="0"/>
                        </a:rPr>
                        <a:t>Perpetual Inventory Systems</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b="1" i="0" dirty="0">
                          <a:solidFill>
                            <a:schemeClr val="tx1"/>
                          </a:solidFill>
                          <a:latin typeface="Verdana" panose="020B0604030504040204" pitchFamily="34" charset="0"/>
                          <a:ea typeface="Verdana" panose="020B0604030504040204" pitchFamily="34" charset="0"/>
                          <a:cs typeface="Verdana" panose="020B0604030504040204" pitchFamily="34" charset="0"/>
                        </a:rPr>
                        <a:t>Periodic Inventory Systems</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295400">
                <a:tc>
                  <a:txBody>
                    <a:bodyPr/>
                    <a:lstStyle/>
                    <a:p>
                      <a:pPr marL="285750" indent="-285750">
                        <a:buFont typeface="Arial" panose="020B0604020202020204" pitchFamily="34" charset="0"/>
                        <a:buChar char="•"/>
                      </a:pPr>
                      <a:r>
                        <a:rPr lang="en-IN" sz="1600" dirty="0">
                          <a:latin typeface="Verdana" panose="020B0604030504040204" pitchFamily="34" charset="0"/>
                          <a:ea typeface="Verdana" panose="020B0604030504040204" pitchFamily="34" charset="0"/>
                          <a:cs typeface="Verdana" panose="020B0604030504040204" pitchFamily="34" charset="0"/>
                        </a:rPr>
                        <a:t>Cost of goods available for sale</a:t>
                      </a:r>
                      <a:r>
                        <a:rPr lang="en-IN" sz="1600" baseline="0" dirty="0">
                          <a:latin typeface="Verdana" panose="020B0604030504040204" pitchFamily="34" charset="0"/>
                          <a:ea typeface="Verdana" panose="020B0604030504040204" pitchFamily="34" charset="0"/>
                          <a:cs typeface="Verdana" panose="020B0604030504040204" pitchFamily="34" charset="0"/>
                        </a:rPr>
                        <a:t> </a:t>
                      </a:r>
                      <a:r>
                        <a:rPr lang="en-IN" sz="1600" dirty="0">
                          <a:latin typeface="Verdana" panose="020B0604030504040204" pitchFamily="34" charset="0"/>
                          <a:ea typeface="Verdana" panose="020B0604030504040204" pitchFamily="34" charset="0"/>
                          <a:cs typeface="Verdana" panose="020B0604030504040204" pitchFamily="34" charset="0"/>
                        </a:rPr>
                        <a:t>is allocated by decreasing inventory and increasing cost of goods sold each time </a:t>
                      </a:r>
                      <a:r>
                        <a:rPr lang="en-US" sz="1600" dirty="0">
                          <a:latin typeface="Verdana" panose="020B0604030504040204" pitchFamily="34" charset="0"/>
                          <a:ea typeface="Verdana" panose="020B0604030504040204" pitchFamily="34" charset="0"/>
                          <a:cs typeface="Verdana" panose="020B0604030504040204" pitchFamily="34" charset="0"/>
                        </a:rPr>
                        <a:t>goods are sold</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IN" sz="1600" dirty="0">
                          <a:latin typeface="Verdana" panose="020B0604030504040204" pitchFamily="34" charset="0"/>
                          <a:ea typeface="Verdana" panose="020B0604030504040204" pitchFamily="34" charset="0"/>
                          <a:cs typeface="Verdana" panose="020B0604030504040204" pitchFamily="34" charset="0"/>
                        </a:rPr>
                        <a:t>Allocates cost of goods available for sale between ending inventory and cost of goods sold at the end of the period</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584960">
                <a:tc>
                  <a:txBody>
                    <a:bodyPr/>
                    <a:lstStyle/>
                    <a:p>
                      <a:pPr marL="285750" indent="-285750">
                        <a:buFont typeface="Arial" panose="020B0604020202020204" pitchFamily="34" charset="0"/>
                        <a:buChar cha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Facilitates the preparation of interim financial statements by providing fairly accurate information without the necessity of a physical count of inventory</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Requires a physical </a:t>
                      </a: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count before ending inventory and cost of goods sold can be determined. T</a:t>
                      </a: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his makes the </a:t>
                      </a: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preparation of interim financial statements more costly.</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5720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More expensive to implement</a:t>
                      </a:r>
                      <a:endParaRPr lang="en-IN" sz="16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Less costly to implement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09600">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Involves the tracking of both inventory quantities and costs</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US" sz="160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Constantly monitor only inventory quantities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38147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idx="4294967295"/>
          </p:nvPr>
        </p:nvSpPr>
        <p:spPr>
          <a:xfrm>
            <a:off x="7239000" y="92075"/>
            <a:ext cx="1752600" cy="381000"/>
          </a:xfrm>
        </p:spPr>
        <p:txBody>
          <a:bodyPr>
            <a:noAutofit/>
          </a:bodyPr>
          <a:lstStyle/>
          <a:p>
            <a:pPr marL="0" indent="0">
              <a:spcBef>
                <a:spcPts val="400"/>
              </a:spcBef>
              <a:buNone/>
            </a:pPr>
            <a:r>
              <a:rPr lang="en-US" sz="1800" dirty="0">
                <a:latin typeface="Verdana" panose="020B0604030504040204" pitchFamily="34" charset="0"/>
                <a:ea typeface="Verdana" panose="020B0604030504040204" pitchFamily="34" charset="0"/>
                <a:cs typeface="Verdana" panose="020B0604030504040204" pitchFamily="34" charset="0"/>
              </a:rPr>
              <a:t>Overview</a:t>
            </a:r>
            <a:endParaRPr lang="en-IN" sz="1800" dirty="0">
              <a:latin typeface="Verdana" panose="020B0604030504040204" pitchFamily="34" charset="0"/>
              <a:ea typeface="Verdana" panose="020B0604030504040204" pitchFamily="34" charset="0"/>
              <a:cs typeface="Verdana" panose="020B0604030504040204" pitchFamily="34" charset="0"/>
            </a:endParaRPr>
          </a:p>
        </p:txBody>
      </p:sp>
      <p:sp>
        <p:nvSpPr>
          <p:cNvPr id="19457" name="Title 1"/>
          <p:cNvSpPr>
            <a:spLocks noGrp="1"/>
          </p:cNvSpPr>
          <p:nvPr>
            <p:ph type="title"/>
          </p:nvPr>
        </p:nvSpPr>
        <p:spPr>
          <a:ln>
            <a:noFill/>
          </a:ln>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Overview</a:t>
            </a:r>
          </a:p>
        </p:txBody>
      </p:sp>
      <p:sp>
        <p:nvSpPr>
          <p:cNvPr id="2" name="Content Placeholder 1"/>
          <p:cNvSpPr>
            <a:spLocks noGrp="1"/>
          </p:cNvSpPr>
          <p:nvPr>
            <p:ph idx="4294967295"/>
          </p:nvPr>
        </p:nvSpPr>
        <p:spPr>
          <a:xfrm>
            <a:off x="762000" y="1587501"/>
            <a:ext cx="8229600" cy="4525963"/>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Inventory refers to the assets a company:</a:t>
            </a:r>
            <a:endParaRPr lang="en-IN" sz="2600" dirty="0">
              <a:latin typeface="Verdana" panose="020B0604030504040204" pitchFamily="34" charset="0"/>
              <a:ea typeface="Verdana" panose="020B0604030504040204" pitchFamily="34" charset="0"/>
              <a:cs typeface="Verdana" panose="020B0604030504040204" pitchFamily="34" charset="0"/>
            </a:endParaRPr>
          </a:p>
          <a:p>
            <a:pPr marL="514350" indent="-457200"/>
            <a:r>
              <a:rPr lang="en-IN" sz="2600" dirty="0">
                <a:latin typeface="Verdana" panose="020B0604030504040204" pitchFamily="34" charset="0"/>
                <a:ea typeface="Verdana" panose="020B0604030504040204" pitchFamily="34" charset="0"/>
                <a:cs typeface="Verdana" panose="020B0604030504040204" pitchFamily="34" charset="0"/>
              </a:rPr>
              <a:t>Intends to sell in the normal course of business</a:t>
            </a:r>
          </a:p>
          <a:p>
            <a:pPr marL="514350" indent="-457200"/>
            <a:r>
              <a:rPr lang="en-IN" sz="2600" dirty="0">
                <a:latin typeface="Verdana" panose="020B0604030504040204" pitchFamily="34" charset="0"/>
                <a:ea typeface="Verdana" panose="020B0604030504040204" pitchFamily="34" charset="0"/>
                <a:cs typeface="Verdana" panose="020B0604030504040204" pitchFamily="34" charset="0"/>
              </a:rPr>
              <a:t>Has in production for future sale or</a:t>
            </a:r>
          </a:p>
          <a:p>
            <a:pPr marL="514350" indent="-457200">
              <a:spcAft>
                <a:spcPts val="1800"/>
              </a:spcAft>
            </a:pPr>
            <a:r>
              <a:rPr lang="en-IN" sz="2600" dirty="0">
                <a:latin typeface="Verdana" panose="020B0604030504040204" pitchFamily="34" charset="0"/>
                <a:ea typeface="Verdana" panose="020B0604030504040204" pitchFamily="34" charset="0"/>
                <a:cs typeface="Verdana" panose="020B0604030504040204" pitchFamily="34" charset="0"/>
              </a:rPr>
              <a:t>Uses currently in production of goods to be sold</a:t>
            </a:r>
          </a:p>
          <a:p>
            <a:pPr marL="0" indent="0">
              <a:buNone/>
            </a:pPr>
            <a:r>
              <a:rPr lang="en-IN" sz="2600" b="1" dirty="0">
                <a:latin typeface="Verdana" panose="020B0604030504040204" pitchFamily="34" charset="0"/>
                <a:ea typeface="Verdana" panose="020B0604030504040204" pitchFamily="34" charset="0"/>
                <a:cs typeface="Verdana" panose="020B0604030504040204" pitchFamily="34" charset="0"/>
              </a:rPr>
              <a:t>Cost of goods sold</a:t>
            </a:r>
            <a:r>
              <a:rPr lang="en-IN" sz="3000" dirty="0">
                <a:latin typeface="Verdana" panose="020B0604030504040204" pitchFamily="34" charset="0"/>
                <a:ea typeface="Verdana" panose="020B0604030504040204" pitchFamily="34" charset="0"/>
                <a:cs typeface="Verdana" panose="020B0604030504040204" pitchFamily="34" charset="0"/>
              </a:rPr>
              <a:t> is the expense related to inventory</a:t>
            </a:r>
          </a:p>
        </p:txBody>
      </p:sp>
    </p:spTree>
    <p:extLst>
      <p:ext uri="{BB962C8B-B14F-4D97-AF65-F5344CB8AC3E}">
        <p14:creationId xmlns:p14="http://schemas.microsoft.com/office/powerpoint/2010/main" val="172482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a:latin typeface="Verdana" panose="020B0604030504040204" pitchFamily="34" charset="0"/>
                <a:ea typeface="Verdana" panose="020B0604030504040204" pitchFamily="34" charset="0"/>
                <a:cs typeface="Verdana" panose="020B0604030504040204" pitchFamily="34" charset="0"/>
              </a:rPr>
              <a:t>Learning Objective 08-1</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p:nvPr>
        </p:nvSpPr>
        <p:spPr/>
        <p:txBody>
          <a:bodyPr>
            <a:noAutofit/>
          </a:bodyPr>
          <a:lstStyle/>
          <a:p>
            <a:r>
              <a:rPr lang="en-US" altLang="en-US" b="0" dirty="0"/>
              <a:t>Concept Check: Periodic-Cost of Goods Sold</a:t>
            </a:r>
            <a:r>
              <a:rPr lang="en-US" b="0" dirty="0"/>
              <a:t> (1 of 3)</a:t>
            </a:r>
          </a:p>
        </p:txBody>
      </p:sp>
      <p:sp>
        <p:nvSpPr>
          <p:cNvPr id="5" name="Content Placeholder 4"/>
          <p:cNvSpPr>
            <a:spLocks noGrp="1"/>
          </p:cNvSpPr>
          <p:nvPr>
            <p:ph sz="quarter" idx="10"/>
          </p:nvPr>
        </p:nvSpPr>
        <p:spPr>
          <a:xfrm>
            <a:off x="914400" y="1676400"/>
            <a:ext cx="8077200" cy="1295400"/>
          </a:xfrm>
        </p:spPr>
        <p:txBody>
          <a:bodyPr/>
          <a:lstStyle/>
          <a:p>
            <a:pPr marL="0" indent="0">
              <a:buNone/>
            </a:pPr>
            <a:r>
              <a:rPr lang="en-US" dirty="0"/>
              <a:t>The Golson Company uses the periodic inventory system. Information for 2018 is as follows:</a:t>
            </a:r>
          </a:p>
        </p:txBody>
      </p:sp>
      <p:graphicFrame>
        <p:nvGraphicFramePr>
          <p:cNvPr id="13" name="Table 7"/>
          <p:cNvGraphicFramePr>
            <a:graphicFrameLocks noGrp="1"/>
          </p:cNvGraphicFramePr>
          <p:nvPr>
            <p:ph type="pic" sz="quarter" idx="4294967295"/>
            <p:extLst>
              <p:ext uri="{D42A27DB-BD31-4B8C-83A1-F6EECF244321}">
                <p14:modId xmlns:p14="http://schemas.microsoft.com/office/powerpoint/2010/main" val="2922973057"/>
              </p:ext>
            </p:extLst>
          </p:nvPr>
        </p:nvGraphicFramePr>
        <p:xfrm>
          <a:off x="1936750" y="3230880"/>
          <a:ext cx="5270500" cy="2026920"/>
        </p:xfrm>
        <a:graphic>
          <a:graphicData uri="http://schemas.openxmlformats.org/drawingml/2006/table">
            <a:tbl>
              <a:tblPr firstRow="1" bandRow="1">
                <a:tableStyleId>{5C22544A-7EE6-4342-B048-85BDC9FD1C3A}</a:tableStyleId>
              </a:tblPr>
              <a:tblGrid>
                <a:gridCol w="2635250">
                  <a:extLst>
                    <a:ext uri="{9D8B030D-6E8A-4147-A177-3AD203B41FA5}">
                      <a16:colId xmlns:a16="http://schemas.microsoft.com/office/drawing/2014/main" val="20000"/>
                    </a:ext>
                  </a:extLst>
                </a:gridCol>
                <a:gridCol w="2635250">
                  <a:extLst>
                    <a:ext uri="{9D8B030D-6E8A-4147-A177-3AD203B41FA5}">
                      <a16:colId xmlns:a16="http://schemas.microsoft.com/office/drawing/2014/main" val="20001"/>
                    </a:ext>
                  </a:extLst>
                </a:gridCol>
              </a:tblGrid>
              <a:tr h="506730">
                <a:tc>
                  <a:txBody>
                    <a:bodyPr/>
                    <a:lstStyle/>
                    <a:p>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Sales	</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$1,325,000</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06730">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340,000</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06730">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Purchase returns</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6,000</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06730">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Ending inventory</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370,000</a:t>
                      </a:r>
                    </a:p>
                  </a:txBody>
                  <a:tcPr marL="89596" marR="89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725710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a:xfrm>
            <a:off x="611560" y="381000"/>
            <a:ext cx="8229600"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Periodic-Cost of Goods Sold</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(2 of 3)</a:t>
            </a:r>
          </a:p>
        </p:txBody>
      </p:sp>
      <p:sp>
        <p:nvSpPr>
          <p:cNvPr id="3" name="Content Placeholder 2"/>
          <p:cNvSpPr>
            <a:spLocks noGrp="1"/>
          </p:cNvSpPr>
          <p:nvPr>
            <p:ph sz="quarter" idx="10"/>
          </p:nvPr>
        </p:nvSpPr>
        <p:spPr>
          <a:xfrm>
            <a:off x="914400" y="1752600"/>
            <a:ext cx="7315200" cy="26670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Cost of goods sold for 2018 is:</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$761,000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$594,000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$570,000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$564,000</a:t>
            </a:r>
          </a:p>
        </p:txBody>
      </p:sp>
    </p:spTree>
    <p:extLst>
      <p:ext uri="{BB962C8B-B14F-4D97-AF65-F5344CB8AC3E}">
        <p14:creationId xmlns:p14="http://schemas.microsoft.com/office/powerpoint/2010/main" val="809694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endParaRPr lang="en-US" dirty="0"/>
          </a:p>
        </p:txBody>
      </p:sp>
      <p:sp>
        <p:nvSpPr>
          <p:cNvPr id="2" name="Title 1"/>
          <p:cNvSpPr>
            <a:spLocks noGrp="1"/>
          </p:cNvSpPr>
          <p:nvPr>
            <p:ph type="title"/>
          </p:nvPr>
        </p:nvSpPr>
        <p:spPr>
          <a:xfrm>
            <a:off x="611560" y="304800"/>
            <a:ext cx="8229600"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Periodic-Cost of Goods Sold</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(3 of 3)</a:t>
            </a:r>
          </a:p>
        </p:txBody>
      </p:sp>
      <p:sp>
        <p:nvSpPr>
          <p:cNvPr id="3" name="Content Placeholder 2"/>
          <p:cNvSpPr>
            <a:spLocks noGrp="1"/>
          </p:cNvSpPr>
          <p:nvPr>
            <p:ph sz="quarter" idx="10"/>
          </p:nvPr>
        </p:nvSpPr>
        <p:spPr>
          <a:xfrm>
            <a:off x="792480" y="1676400"/>
            <a:ext cx="8122920" cy="9144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d</a:t>
            </a:r>
            <a:r>
              <a:rPr lang="en-US" sz="2600" dirty="0">
                <a:latin typeface="Verdana" panose="020B0604030504040204" pitchFamily="34" charset="0"/>
                <a:ea typeface="Verdana" panose="020B0604030504040204" pitchFamily="34" charset="0"/>
                <a:cs typeface="Verdana" panose="020B0604030504040204" pitchFamily="34" charset="0"/>
              </a:rPr>
              <a:t>: Cost of goods sold = </a:t>
            </a:r>
            <a:r>
              <a:rPr lang="en-US" sz="2600" b="1" dirty="0">
                <a:latin typeface="Verdana" panose="020B0604030504040204" pitchFamily="34" charset="0"/>
                <a:ea typeface="Verdana" panose="020B0604030504040204" pitchFamily="34" charset="0"/>
                <a:cs typeface="Verdana" panose="020B0604030504040204" pitchFamily="34" charset="0"/>
              </a:rPr>
              <a:t>$564,000</a:t>
            </a:r>
            <a:r>
              <a:rPr lang="en-US" sz="2600" dirty="0">
                <a:latin typeface="Verdana" panose="020B0604030504040204" pitchFamily="34" charset="0"/>
                <a:ea typeface="Verdana" panose="020B0604030504040204" pitchFamily="34" charset="0"/>
                <a:cs typeface="Verdana" panose="020B0604030504040204" pitchFamily="34" charset="0"/>
              </a:rPr>
              <a:t>.</a:t>
            </a:r>
            <a:endParaRPr lang="en-US" sz="2600" b="1"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498992369"/>
              </p:ext>
            </p:extLst>
          </p:nvPr>
        </p:nvGraphicFramePr>
        <p:xfrm>
          <a:off x="1981200" y="3124200"/>
          <a:ext cx="5226926" cy="2504568"/>
        </p:xfrm>
        <a:graphic>
          <a:graphicData uri="http://schemas.openxmlformats.org/presentationml/2006/ole">
            <mc:AlternateContent xmlns:mc="http://schemas.openxmlformats.org/markup-compatibility/2006">
              <mc:Choice xmlns:v="urn:schemas-microsoft-com:vml" Requires="v">
                <p:oleObj spid="_x0000_s11298" name="Equation" r:id="rId3" imgW="2438280" imgH="1168200" progId="Equation.3">
                  <p:embed/>
                </p:oleObj>
              </mc:Choice>
              <mc:Fallback>
                <p:oleObj name="Equation" r:id="rId3" imgW="2438280" imgH="1168200" progId="Equation.3">
                  <p:embed/>
                  <p:pic>
                    <p:nvPicPr>
                      <p:cNvPr id="0" name=""/>
                      <p:cNvPicPr/>
                      <p:nvPr/>
                    </p:nvPicPr>
                    <p:blipFill>
                      <a:blip r:embed="rId4"/>
                      <a:stretch>
                        <a:fillRect/>
                      </a:stretch>
                    </p:blipFill>
                    <p:spPr>
                      <a:xfrm>
                        <a:off x="1981200" y="3124200"/>
                        <a:ext cx="5226926" cy="2504568"/>
                      </a:xfrm>
                      <a:prstGeom prst="rect">
                        <a:avLst/>
                      </a:prstGeom>
                    </p:spPr>
                  </p:pic>
                </p:oleObj>
              </mc:Fallback>
            </mc:AlternateContent>
          </a:graphicData>
        </a:graphic>
      </p:graphicFrame>
    </p:spTree>
    <p:extLst>
      <p:ext uri="{BB962C8B-B14F-4D97-AF65-F5344CB8AC3E}">
        <p14:creationId xmlns:p14="http://schemas.microsoft.com/office/powerpoint/2010/main" val="2121930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Autofit/>
          </a:bodyPr>
          <a:lstStyle/>
          <a:p>
            <a:r>
              <a:rPr lang="en-US" altLang="en-US" b="0" dirty="0"/>
              <a:t>Concept Check: Periodic-Ending Inventory</a:t>
            </a:r>
            <a:r>
              <a:rPr lang="en-US" b="0" dirty="0"/>
              <a:t> (1 of 3)</a:t>
            </a:r>
          </a:p>
        </p:txBody>
      </p:sp>
      <p:sp>
        <p:nvSpPr>
          <p:cNvPr id="5" name="Content Placeholder 4"/>
          <p:cNvSpPr>
            <a:spLocks noGrp="1"/>
          </p:cNvSpPr>
          <p:nvPr>
            <p:ph sz="quarter" idx="10"/>
          </p:nvPr>
        </p:nvSpPr>
        <p:spPr>
          <a:xfrm>
            <a:off x="914400" y="1809750"/>
            <a:ext cx="7315200" cy="1143000"/>
          </a:xfrm>
        </p:spPr>
        <p:txBody>
          <a:bodyPr/>
          <a:lstStyle/>
          <a:p>
            <a:pPr marL="0" indent="0">
              <a:buNone/>
            </a:pPr>
            <a:r>
              <a:rPr lang="en-US" dirty="0"/>
              <a:t>The Golson Company uses the periodic inventory system. Information for 2018 is as follows:</a:t>
            </a:r>
          </a:p>
        </p:txBody>
      </p:sp>
      <p:graphicFrame>
        <p:nvGraphicFramePr>
          <p:cNvPr id="10" name="Table 7"/>
          <p:cNvGraphicFramePr>
            <a:graphicFrameLocks noGrp="1"/>
          </p:cNvGraphicFramePr>
          <p:nvPr>
            <p:ph type="pic" sz="quarter" idx="4294967295"/>
            <p:extLst>
              <p:ext uri="{D42A27DB-BD31-4B8C-83A1-F6EECF244321}">
                <p14:modId xmlns:p14="http://schemas.microsoft.com/office/powerpoint/2010/main" val="1564843885"/>
              </p:ext>
            </p:extLst>
          </p:nvPr>
        </p:nvGraphicFramePr>
        <p:xfrm>
          <a:off x="1295400" y="3352800"/>
          <a:ext cx="6718300" cy="2533650"/>
        </p:xfrm>
        <a:graphic>
          <a:graphicData uri="http://schemas.openxmlformats.org/drawingml/2006/table">
            <a:tbl>
              <a:tblPr firstRow="1" bandRow="1">
                <a:tableStyleId>{5C22544A-7EE6-4342-B048-85BDC9FD1C3A}</a:tableStyleId>
              </a:tblPr>
              <a:tblGrid>
                <a:gridCol w="3778250">
                  <a:extLst>
                    <a:ext uri="{9D8B030D-6E8A-4147-A177-3AD203B41FA5}">
                      <a16:colId xmlns:a16="http://schemas.microsoft.com/office/drawing/2014/main" val="20000"/>
                    </a:ext>
                  </a:extLst>
                </a:gridCol>
                <a:gridCol w="2940050">
                  <a:extLst>
                    <a:ext uri="{9D8B030D-6E8A-4147-A177-3AD203B41FA5}">
                      <a16:colId xmlns:a16="http://schemas.microsoft.com/office/drawing/2014/main" val="20001"/>
                    </a:ext>
                  </a:extLst>
                </a:gridCol>
              </a:tblGrid>
              <a:tr h="506730">
                <a:tc>
                  <a:txBody>
                    <a:bodyPr/>
                    <a:lstStyle/>
                    <a:p>
                      <a:r>
                        <a:rPr lang="en-US" sz="1800" b="0" dirty="0">
                          <a:solidFill>
                            <a:schemeClr val="tx1"/>
                          </a:solidFill>
                          <a:latin typeface="Verdana" panose="020B0604030504040204" pitchFamily="34" charset="0"/>
                          <a:ea typeface="Verdana" panose="020B0604030504040204" pitchFamily="34" charset="0"/>
                          <a:cs typeface="Verdana" panose="020B0604030504040204" pitchFamily="34" charset="0"/>
                        </a:rPr>
                        <a:t>Sales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800" b="0" dirty="0">
                          <a:solidFill>
                            <a:schemeClr val="tx1"/>
                          </a:solidFill>
                          <a:latin typeface="Verdana" panose="020B0604030504040204" pitchFamily="34" charset="0"/>
                          <a:ea typeface="Verdana" panose="020B0604030504040204" pitchFamily="34" charset="0"/>
                          <a:cs typeface="Verdana" panose="020B0604030504040204" pitchFamily="34" charset="0"/>
                        </a:rPr>
                        <a:t>$1,325,000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06730">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Beginning inventory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340,000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06730">
                <a:tc>
                  <a:txBody>
                    <a:bodyPr/>
                    <a:lstStyle/>
                    <a:p>
                      <a:r>
                        <a:rPr lang="en-US" sz="1800" dirty="0">
                          <a:latin typeface="Verdana" pitchFamily="34" charset="0"/>
                          <a:ea typeface="Verdana" pitchFamily="34" charset="0"/>
                          <a:cs typeface="Verdana" pitchFamily="34" charset="0"/>
                        </a:rPr>
                        <a:t>Purchases</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600,000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506730">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Purchase returns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6,000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06730">
                <a:tc>
                  <a:txBody>
                    <a:bodyPr/>
                    <a:lstStyle/>
                    <a:p>
                      <a:r>
                        <a:rPr lang="en-US" sz="1800" dirty="0">
                          <a:latin typeface="Verdana" pitchFamily="34" charset="0"/>
                          <a:ea typeface="Verdana" pitchFamily="34" charset="0"/>
                          <a:cs typeface="Verdana" pitchFamily="34" charset="0"/>
                        </a:rPr>
                        <a:t>Cost of goods sold</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564,000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32229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a:xfrm>
            <a:off x="611560" y="381000"/>
            <a:ext cx="8229600"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Periodic-Ending Inventory (2 of 3)</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sz="quarter" idx="10"/>
          </p:nvPr>
        </p:nvSpPr>
        <p:spPr>
          <a:xfrm>
            <a:off x="914400" y="1752600"/>
            <a:ext cx="7315200" cy="44958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Cost of goods sold for 2018 is:</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$761,000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$594,000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$570,000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$370,000</a:t>
            </a:r>
          </a:p>
        </p:txBody>
      </p:sp>
    </p:spTree>
    <p:extLst>
      <p:ext uri="{BB962C8B-B14F-4D97-AF65-F5344CB8AC3E}">
        <p14:creationId xmlns:p14="http://schemas.microsoft.com/office/powerpoint/2010/main" val="568938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08-1</a:t>
            </a:r>
            <a:endParaRPr lang="en-US" dirty="0"/>
          </a:p>
        </p:txBody>
      </p:sp>
      <p:sp>
        <p:nvSpPr>
          <p:cNvPr id="2" name="Title 1"/>
          <p:cNvSpPr>
            <a:spLocks noGrp="1"/>
          </p:cNvSpPr>
          <p:nvPr>
            <p:ph type="title"/>
          </p:nvPr>
        </p:nvSpPr>
        <p:spPr>
          <a:xfrm>
            <a:off x="611560" y="381000"/>
            <a:ext cx="8229600"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Periodic-Ending Inventory (3 of 3)</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sz="quarter" idx="10"/>
          </p:nvPr>
        </p:nvSpPr>
        <p:spPr>
          <a:xfrm>
            <a:off x="640080" y="1905000"/>
            <a:ext cx="8046720" cy="44958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d</a:t>
            </a:r>
            <a:r>
              <a:rPr lang="en-US" sz="2600" dirty="0">
                <a:latin typeface="Verdana" panose="020B0604030504040204" pitchFamily="34" charset="0"/>
                <a:ea typeface="Verdana" panose="020B0604030504040204" pitchFamily="34" charset="0"/>
                <a:cs typeface="Verdana" panose="020B0604030504040204" pitchFamily="34" charset="0"/>
              </a:rPr>
              <a:t>: Cost of goods sold = </a:t>
            </a:r>
            <a:r>
              <a:rPr lang="en-US" sz="2600" b="1" dirty="0">
                <a:latin typeface="Verdana" panose="020B0604030504040204" pitchFamily="34" charset="0"/>
                <a:ea typeface="Verdana" panose="020B0604030504040204" pitchFamily="34" charset="0"/>
                <a:cs typeface="Verdana" panose="020B0604030504040204" pitchFamily="34" charset="0"/>
              </a:rPr>
              <a:t>$370,000</a:t>
            </a:r>
            <a:r>
              <a:rPr lang="en-US" sz="2600" dirty="0">
                <a:latin typeface="Verdana" panose="020B0604030504040204" pitchFamily="34" charset="0"/>
                <a:ea typeface="Verdana" panose="020B0604030504040204" pitchFamily="34" charset="0"/>
                <a:cs typeface="Verdana" panose="020B0604030504040204" pitchFamily="34" charset="0"/>
              </a:rPr>
              <a:t>.</a:t>
            </a:r>
            <a:endParaRPr lang="en-US" sz="2600" b="1"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470572983"/>
              </p:ext>
            </p:extLst>
          </p:nvPr>
        </p:nvGraphicFramePr>
        <p:xfrm>
          <a:off x="1742109" y="2971800"/>
          <a:ext cx="5659783" cy="2725081"/>
        </p:xfrm>
        <a:graphic>
          <a:graphicData uri="http://schemas.openxmlformats.org/presentationml/2006/ole">
            <mc:AlternateContent xmlns:mc="http://schemas.openxmlformats.org/markup-compatibility/2006">
              <mc:Choice xmlns:v="urn:schemas-microsoft-com:vml" Requires="v">
                <p:oleObj spid="_x0000_s12321" name="Equation" r:id="rId3" imgW="2400120" imgH="1155600" progId="Equation.3">
                  <p:embed/>
                </p:oleObj>
              </mc:Choice>
              <mc:Fallback>
                <p:oleObj name="Equation" r:id="rId3" imgW="2400120" imgH="1155600" progId="Equation.3">
                  <p:embed/>
                  <p:pic>
                    <p:nvPicPr>
                      <p:cNvPr id="0" name=""/>
                      <p:cNvPicPr/>
                      <p:nvPr/>
                    </p:nvPicPr>
                    <p:blipFill>
                      <a:blip r:embed="rId4"/>
                      <a:stretch>
                        <a:fillRect/>
                      </a:stretch>
                    </p:blipFill>
                    <p:spPr>
                      <a:xfrm>
                        <a:off x="1742109" y="2971800"/>
                        <a:ext cx="5659783" cy="2725081"/>
                      </a:xfrm>
                      <a:prstGeom prst="rect">
                        <a:avLst/>
                      </a:prstGeom>
                    </p:spPr>
                  </p:pic>
                </p:oleObj>
              </mc:Fallback>
            </mc:AlternateContent>
          </a:graphicData>
        </a:graphic>
      </p:graphicFrame>
    </p:spTree>
    <p:extLst>
      <p:ext uri="{BB962C8B-B14F-4D97-AF65-F5344CB8AC3E}">
        <p14:creationId xmlns:p14="http://schemas.microsoft.com/office/powerpoint/2010/main" val="1071985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4" name="Title 3"/>
          <p:cNvSpPr>
            <a:spLocks noGrp="1"/>
          </p:cNvSpPr>
          <p:nvPr>
            <p:ph type="title"/>
          </p:nvPr>
        </p:nvSpPr>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Physical Units Included in Inventory</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914400" y="1676400"/>
            <a:ext cx="7315200" cy="4648200"/>
          </a:xfrm>
        </p:spPr>
        <p:txBody>
          <a:bodyPr>
            <a:no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Physical Units Included in Inventory</a:t>
            </a:r>
          </a:p>
          <a:p>
            <a:pPr lvl="1"/>
            <a:r>
              <a:rPr lang="en-IN" dirty="0">
                <a:latin typeface="Verdana" panose="020B0604030504040204" pitchFamily="34" charset="0"/>
                <a:ea typeface="Verdana" panose="020B0604030504040204" pitchFamily="34" charset="0"/>
                <a:cs typeface="Verdana" panose="020B0604030504040204" pitchFamily="34" charset="0"/>
              </a:rPr>
              <a:t>Items in the possession of the company</a:t>
            </a:r>
          </a:p>
          <a:p>
            <a:pPr lvl="1"/>
            <a:r>
              <a:rPr lang="en-IN" dirty="0">
                <a:latin typeface="Verdana" panose="020B0604030504040204" pitchFamily="34" charset="0"/>
                <a:ea typeface="Verdana" panose="020B0604030504040204" pitchFamily="34" charset="0"/>
                <a:cs typeface="Verdana" panose="020B0604030504040204" pitchFamily="34" charset="0"/>
              </a:rPr>
              <a:t>Goods that are in transit</a:t>
            </a:r>
          </a:p>
          <a:p>
            <a:pPr lvl="1"/>
            <a:r>
              <a:rPr lang="en-US" dirty="0">
                <a:latin typeface="Verdana" panose="020B0604030504040204" pitchFamily="34" charset="0"/>
                <a:ea typeface="Verdana" panose="020B0604030504040204" pitchFamily="34" charset="0"/>
                <a:cs typeface="Verdana" panose="020B0604030504040204" pitchFamily="34" charset="0"/>
              </a:rPr>
              <a:t>Goods on consignment</a:t>
            </a:r>
          </a:p>
          <a:p>
            <a:pPr lvl="1"/>
            <a:r>
              <a:rPr lang="en-US" dirty="0">
                <a:latin typeface="Verdana" panose="020B0604030504040204" pitchFamily="34" charset="0"/>
                <a:ea typeface="Verdana" panose="020B0604030504040204" pitchFamily="34" charset="0"/>
                <a:cs typeface="Verdana" panose="020B0604030504040204" pitchFamily="34" charset="0"/>
              </a:rPr>
              <a:t>Anticipated sales return</a:t>
            </a:r>
          </a:p>
        </p:txBody>
      </p:sp>
    </p:spTree>
    <p:extLst>
      <p:ext uri="{BB962C8B-B14F-4D97-AF65-F5344CB8AC3E}">
        <p14:creationId xmlns:p14="http://schemas.microsoft.com/office/powerpoint/2010/main" val="1667867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4" name="Title 3"/>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in Transit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4)</a:t>
            </a:r>
          </a:p>
        </p:txBody>
      </p:sp>
      <p:sp>
        <p:nvSpPr>
          <p:cNvPr id="5" name="Content Placeholder 4"/>
          <p:cNvSpPr>
            <a:spLocks noGrp="1"/>
          </p:cNvSpPr>
          <p:nvPr>
            <p:ph sz="quarter" idx="10"/>
          </p:nvPr>
        </p:nvSpPr>
        <p:spPr>
          <a:xfrm>
            <a:off x="914400" y="1676400"/>
            <a:ext cx="8001000" cy="4419600"/>
          </a:xfrm>
        </p:spPr>
        <p:txBody>
          <a:bodyPr>
            <a:noAutofit/>
          </a:bodyPr>
          <a:lstStyle/>
          <a:p>
            <a:pPr marL="0" indent="0">
              <a:buNone/>
            </a:pPr>
            <a:r>
              <a:rPr lang="en-IN" sz="2600" b="1" dirty="0">
                <a:latin typeface="Verdana" panose="020B0604030504040204" pitchFamily="34" charset="0"/>
                <a:ea typeface="Verdana" panose="020B0604030504040204" pitchFamily="34" charset="0"/>
                <a:cs typeface="Verdana" panose="020B0604030504040204" pitchFamily="34" charset="0"/>
              </a:rPr>
              <a:t>Refers to situations:</a:t>
            </a:r>
          </a:p>
          <a:p>
            <a:pPr marL="514350" indent="-457200"/>
            <a:r>
              <a:rPr lang="en-US" sz="2600" dirty="0">
                <a:latin typeface="Verdana" panose="020B0604030504040204" pitchFamily="34" charset="0"/>
                <a:ea typeface="Verdana" panose="020B0604030504040204" pitchFamily="34" charset="0"/>
                <a:cs typeface="Verdana" panose="020B0604030504040204" pitchFamily="34" charset="0"/>
              </a:rPr>
              <a:t>Where the goods are on the way to their destination</a:t>
            </a:r>
          </a:p>
          <a:p>
            <a:pPr marL="514350" indent="-457200"/>
            <a:r>
              <a:rPr lang="en-US" sz="2600" dirty="0">
                <a:latin typeface="Verdana" panose="020B0604030504040204" pitchFamily="34" charset="0"/>
                <a:ea typeface="Verdana" panose="020B0604030504040204" pitchFamily="34" charset="0"/>
                <a:cs typeface="Verdana" panose="020B0604030504040204" pitchFamily="34" charset="0"/>
              </a:rPr>
              <a:t>Between the suppliers and a company, or between the company and its customers</a:t>
            </a:r>
          </a:p>
          <a:p>
            <a:pPr marL="57150" indent="0">
              <a:buNone/>
            </a:pPr>
            <a:r>
              <a:rPr lang="en-US" sz="2400" dirty="0"/>
              <a:t>Accounting for goods in transit</a:t>
            </a:r>
            <a:r>
              <a:rPr lang="en-US" dirty="0"/>
              <a:t> </a:t>
            </a:r>
            <a:r>
              <a:rPr lang="en-US" sz="2400" dirty="0"/>
              <a:t>Depends on Ownership of goods</a:t>
            </a:r>
          </a:p>
        </p:txBody>
      </p:sp>
    </p:spTree>
    <p:extLst>
      <p:ext uri="{BB962C8B-B14F-4D97-AF65-F5344CB8AC3E}">
        <p14:creationId xmlns:p14="http://schemas.microsoft.com/office/powerpoint/2010/main" val="2050550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in Transit (2 of 4)</a:t>
            </a:r>
          </a:p>
        </p:txBody>
      </p:sp>
      <p:sp>
        <p:nvSpPr>
          <p:cNvPr id="3" name="Content Placeholder 2"/>
          <p:cNvSpPr>
            <a:spLocks noGrp="1"/>
          </p:cNvSpPr>
          <p:nvPr>
            <p:ph sz="quarter" idx="10"/>
          </p:nvPr>
        </p:nvSpPr>
        <p:spPr>
          <a:xfrm>
            <a:off x="640080" y="1676400"/>
            <a:ext cx="8046720" cy="47244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In December 2018, the </a:t>
            </a:r>
            <a:r>
              <a:rPr lang="en-US" sz="2600" dirty="0" err="1">
                <a:latin typeface="Verdana" panose="020B0604030504040204" pitchFamily="34" charset="0"/>
                <a:ea typeface="Verdana" panose="020B0604030504040204" pitchFamily="34" charset="0"/>
                <a:cs typeface="Verdana" panose="020B0604030504040204" pitchFamily="34" charset="0"/>
              </a:rPr>
              <a:t>Lothridge</a:t>
            </a:r>
            <a:r>
              <a:rPr lang="en-US" sz="2600" dirty="0">
                <a:latin typeface="Verdana" panose="020B0604030504040204" pitchFamily="34" charset="0"/>
                <a:ea typeface="Verdana" panose="020B0604030504040204" pitchFamily="34" charset="0"/>
                <a:cs typeface="Verdana" panose="020B0604030504040204" pitchFamily="34" charset="0"/>
              </a:rPr>
              <a:t> Wholesale Beverage Company sold goods to the </a:t>
            </a:r>
            <a:r>
              <a:rPr lang="en-US" sz="2600" dirty="0" err="1">
                <a:latin typeface="Verdana" panose="020B0604030504040204" pitchFamily="34" charset="0"/>
                <a:ea typeface="Verdana" panose="020B0604030504040204" pitchFamily="34" charset="0"/>
                <a:cs typeface="Verdana" panose="020B0604030504040204" pitchFamily="34" charset="0"/>
              </a:rPr>
              <a:t>Jabbar</a:t>
            </a:r>
            <a:r>
              <a:rPr lang="en-US" sz="2600" dirty="0">
                <a:latin typeface="Verdana" panose="020B0604030504040204" pitchFamily="34" charset="0"/>
                <a:ea typeface="Verdana" panose="020B0604030504040204" pitchFamily="34" charset="0"/>
                <a:cs typeface="Verdana" panose="020B0604030504040204" pitchFamily="34" charset="0"/>
              </a:rPr>
              <a:t> Company. The goods were shipped from </a:t>
            </a:r>
            <a:r>
              <a:rPr lang="en-US" sz="2600" dirty="0" err="1">
                <a:latin typeface="Verdana" panose="020B0604030504040204" pitchFamily="34" charset="0"/>
                <a:ea typeface="Verdana" panose="020B0604030504040204" pitchFamily="34" charset="0"/>
                <a:cs typeface="Verdana" panose="020B0604030504040204" pitchFamily="34" charset="0"/>
              </a:rPr>
              <a:t>Lothridge</a:t>
            </a:r>
            <a:r>
              <a:rPr lang="en-US" sz="2600" dirty="0">
                <a:latin typeface="Verdana" panose="020B0604030504040204" pitchFamily="34" charset="0"/>
                <a:ea typeface="Verdana" panose="020B0604030504040204" pitchFamily="34" charset="0"/>
                <a:cs typeface="Verdana" panose="020B0604030504040204" pitchFamily="34" charset="0"/>
              </a:rPr>
              <a:t> on December 29, 2018, but the goods didn’t arrive at </a:t>
            </a:r>
            <a:r>
              <a:rPr lang="en-US" sz="2600" dirty="0" err="1">
                <a:latin typeface="Verdana" panose="020B0604030504040204" pitchFamily="34" charset="0"/>
                <a:ea typeface="Verdana" panose="020B0604030504040204" pitchFamily="34" charset="0"/>
                <a:cs typeface="Verdana" panose="020B0604030504040204" pitchFamily="34" charset="0"/>
              </a:rPr>
              <a:t>Jabbar</a:t>
            </a:r>
            <a:r>
              <a:rPr lang="en-US" sz="2600" dirty="0">
                <a:latin typeface="Verdana" panose="020B0604030504040204" pitchFamily="34" charset="0"/>
                <a:ea typeface="Verdana" panose="020B0604030504040204" pitchFamily="34" charset="0"/>
                <a:cs typeface="Verdana" panose="020B0604030504040204" pitchFamily="34" charset="0"/>
              </a:rPr>
              <a:t> until January 3, 2019. </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305702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in Transit (3 of 4)</a:t>
            </a:r>
          </a:p>
        </p:txBody>
      </p:sp>
      <p:sp>
        <p:nvSpPr>
          <p:cNvPr id="3" name="Content Placeholder 2"/>
          <p:cNvSpPr>
            <a:spLocks noGrp="1"/>
          </p:cNvSpPr>
          <p:nvPr>
            <p:ph sz="quarter" idx="10"/>
          </p:nvPr>
        </p:nvSpPr>
        <p:spPr>
          <a:xfrm>
            <a:off x="548640" y="1676400"/>
            <a:ext cx="8046720" cy="4495800"/>
          </a:xfrm>
        </p:spPr>
        <p:txBody>
          <a:bodyPr>
            <a:noAutofit/>
          </a:bodyPr>
          <a:lstStyle/>
          <a:p>
            <a:r>
              <a:rPr lang="en-US" sz="2600" b="1" dirty="0">
                <a:latin typeface="Verdana" panose="020B0604030504040204" pitchFamily="34" charset="0"/>
                <a:ea typeface="Verdana" panose="020B0604030504040204" pitchFamily="34" charset="0"/>
                <a:cs typeface="Verdana" panose="020B0604030504040204" pitchFamily="34" charset="0"/>
              </a:rPr>
              <a:t>If goods </a:t>
            </a:r>
            <a:r>
              <a:rPr lang="en-IN" sz="2600" b="1" dirty="0">
                <a:latin typeface="Verdana" panose="020B0604030504040204" pitchFamily="34" charset="0"/>
                <a:ea typeface="Verdana" panose="020B0604030504040204" pitchFamily="34" charset="0"/>
                <a:cs typeface="Verdana" panose="020B0604030504040204" pitchFamily="34" charset="0"/>
              </a:rPr>
              <a:t>are shipped f.o.b. </a:t>
            </a:r>
            <a:r>
              <a:rPr lang="en-IN" sz="2600" b="1" u="sng" dirty="0">
                <a:latin typeface="Verdana" panose="020B0604030504040204" pitchFamily="34" charset="0"/>
                <a:ea typeface="Verdana" panose="020B0604030504040204" pitchFamily="34" charset="0"/>
                <a:cs typeface="Verdana" panose="020B0604030504040204" pitchFamily="34" charset="0"/>
              </a:rPr>
              <a:t>shipping point</a:t>
            </a:r>
            <a:r>
              <a:rPr lang="en-IN" sz="2600" b="1" dirty="0">
                <a:latin typeface="Verdana" panose="020B0604030504040204" pitchFamily="34" charset="0"/>
                <a:ea typeface="Verdana" panose="020B0604030504040204" pitchFamily="34" charset="0"/>
                <a:cs typeface="Verdana" panose="020B0604030504040204" pitchFamily="34" charset="0"/>
              </a:rPr>
              <a:t>:</a:t>
            </a:r>
          </a:p>
          <a:p>
            <a:pPr marL="914400" lvl="1" indent="-514350">
              <a:spcBef>
                <a:spcPts val="1200"/>
              </a:spcBef>
            </a:pPr>
            <a:r>
              <a:rPr lang="en-US" sz="2400" dirty="0">
                <a:latin typeface="Verdana" panose="020B0604030504040204" pitchFamily="34" charset="0"/>
                <a:ea typeface="Verdana" panose="020B0604030504040204" pitchFamily="34" charset="0"/>
                <a:cs typeface="Verdana" panose="020B0604030504040204" pitchFamily="34" charset="0"/>
              </a:rPr>
              <a:t>Title transfers at </a:t>
            </a:r>
            <a:r>
              <a:rPr lang="en-US" sz="2400" b="1" dirty="0">
                <a:latin typeface="Verdana" panose="020B0604030504040204" pitchFamily="34" charset="0"/>
                <a:ea typeface="Verdana" panose="020B0604030504040204" pitchFamily="34" charset="0"/>
                <a:cs typeface="Verdana" panose="020B0604030504040204" pitchFamily="34" charset="0"/>
              </a:rPr>
              <a:t>shipping point</a:t>
            </a:r>
          </a:p>
          <a:p>
            <a:pPr marL="914400" lvl="1" indent="-514350">
              <a:spcBef>
                <a:spcPts val="1200"/>
              </a:spcBef>
            </a:pPr>
            <a:r>
              <a:rPr lang="en-US" sz="2400" dirty="0" err="1">
                <a:latin typeface="Verdana" panose="020B0604030504040204" pitchFamily="34" charset="0"/>
                <a:ea typeface="Verdana" panose="020B0604030504040204" pitchFamily="34" charset="0"/>
                <a:cs typeface="Verdana" panose="020B0604030504040204" pitchFamily="34" charset="0"/>
              </a:rPr>
              <a:t>Lothridge</a:t>
            </a:r>
            <a:r>
              <a:rPr lang="en-US" sz="2400" dirty="0">
                <a:latin typeface="Verdana" panose="020B0604030504040204" pitchFamily="34" charset="0"/>
                <a:ea typeface="Verdana" panose="020B0604030504040204" pitchFamily="34" charset="0"/>
                <a:cs typeface="Verdana" panose="020B0604030504040204" pitchFamily="34" charset="0"/>
              </a:rPr>
              <a:t> records the sale on December 29, 2018</a:t>
            </a:r>
          </a:p>
          <a:p>
            <a:pPr marL="914400" lvl="1" indent="-514350">
              <a:spcBef>
                <a:spcPts val="1200"/>
              </a:spcBef>
            </a:pPr>
            <a:r>
              <a:rPr lang="en-US" sz="2400" dirty="0" err="1">
                <a:latin typeface="Verdana" panose="020B0604030504040204" pitchFamily="34" charset="0"/>
                <a:ea typeface="Verdana" panose="020B0604030504040204" pitchFamily="34" charset="0"/>
                <a:cs typeface="Verdana" panose="020B0604030504040204" pitchFamily="34" charset="0"/>
              </a:rPr>
              <a:t>Jabbar</a:t>
            </a:r>
            <a:r>
              <a:rPr lang="en-US" sz="2400" dirty="0">
                <a:latin typeface="Verdana" panose="020B0604030504040204" pitchFamily="34" charset="0"/>
                <a:ea typeface="Verdana" panose="020B0604030504040204" pitchFamily="34" charset="0"/>
                <a:cs typeface="Verdana" panose="020B0604030504040204" pitchFamily="34" charset="0"/>
              </a:rPr>
              <a:t> includes these goods in its 2018 ending inventory even though the company is not in physical possession of the goods on the last day of 2018</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28276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6"/>
          <p:cNvSpPr>
            <a:spLocks noGrp="1"/>
          </p:cNvSpPr>
          <p:nvPr>
            <p:ph idx="4294967295"/>
          </p:nvPr>
        </p:nvSpPr>
        <p:spPr>
          <a:xfrm>
            <a:off x="5867400" y="0"/>
            <a:ext cx="3276600" cy="381000"/>
          </a:xfrm>
        </p:spPr>
        <p:txBody>
          <a:bodyPr>
            <a:noAutofit/>
          </a:bodyPr>
          <a:lstStyle/>
          <a:p>
            <a:pPr marL="0" indent="0" algn="r">
              <a:buNone/>
            </a:pPr>
            <a:r>
              <a:rPr lang="en-US" sz="1800"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Types of Inventory (1 of 2)</a:t>
            </a:r>
          </a:p>
        </p:txBody>
      </p:sp>
      <p:sp>
        <p:nvSpPr>
          <p:cNvPr id="5" name="Content Placeholder 4"/>
          <p:cNvSpPr>
            <a:spLocks noGrp="1"/>
          </p:cNvSpPr>
          <p:nvPr>
            <p:ph sz="quarter" idx="10"/>
          </p:nvPr>
        </p:nvSpPr>
        <p:spPr>
          <a:xfrm>
            <a:off x="762000" y="1295400"/>
            <a:ext cx="8229600" cy="5105400"/>
          </a:xfrm>
        </p:spPr>
        <p:txBody>
          <a:bodyPr>
            <a:normAutofit/>
          </a:bodyPr>
          <a:lstStyle/>
          <a:p>
            <a:r>
              <a:rPr lang="en-US" dirty="0"/>
              <a:t>Inventory</a:t>
            </a:r>
          </a:p>
          <a:p>
            <a:pPr lvl="1"/>
            <a:r>
              <a:rPr lang="en-US" dirty="0"/>
              <a:t>Merchandising Inventory</a:t>
            </a:r>
          </a:p>
          <a:p>
            <a:pPr lvl="2"/>
            <a:r>
              <a:rPr lang="en-IN" dirty="0"/>
              <a:t>Goods that are </a:t>
            </a:r>
            <a:r>
              <a:rPr lang="en-IN" b="1" dirty="0"/>
              <a:t>purchased</a:t>
            </a:r>
            <a:r>
              <a:rPr lang="en-IN" dirty="0"/>
              <a:t> primarily in finished form from wholesalers and retailers</a:t>
            </a:r>
            <a:endParaRPr lang="en-US" dirty="0"/>
          </a:p>
          <a:p>
            <a:pPr lvl="2"/>
            <a:r>
              <a:rPr lang="en-IN" dirty="0"/>
              <a:t>Cost of merchandise inventory includes:</a:t>
            </a:r>
            <a:endParaRPr lang="en-US" dirty="0"/>
          </a:p>
          <a:p>
            <a:pPr lvl="3"/>
            <a:r>
              <a:rPr lang="en-IN" b="1" dirty="0"/>
              <a:t>Purchase price</a:t>
            </a:r>
            <a:r>
              <a:rPr lang="en-IN" dirty="0"/>
              <a:t> plus</a:t>
            </a:r>
            <a:endParaRPr lang="en-US" dirty="0"/>
          </a:p>
          <a:p>
            <a:pPr lvl="3"/>
            <a:r>
              <a:rPr lang="en-IN" sz="2000" b="1" dirty="0"/>
              <a:t>Any other costs necessary</a:t>
            </a:r>
            <a:r>
              <a:rPr lang="en-IN" sz="2000" dirty="0"/>
              <a:t> to get goods in condition and location for sale</a:t>
            </a:r>
            <a:endParaRPr lang="en-US" dirty="0"/>
          </a:p>
        </p:txBody>
      </p:sp>
    </p:spTree>
    <p:extLst>
      <p:ext uri="{BB962C8B-B14F-4D97-AF65-F5344CB8AC3E}">
        <p14:creationId xmlns:p14="http://schemas.microsoft.com/office/powerpoint/2010/main" val="2025364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572000" y="14968"/>
            <a:ext cx="4572000" cy="366032"/>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in Transit (4 of 4)</a:t>
            </a:r>
          </a:p>
        </p:txBody>
      </p:sp>
      <p:sp>
        <p:nvSpPr>
          <p:cNvPr id="3" name="Content Placeholder 2"/>
          <p:cNvSpPr>
            <a:spLocks noGrp="1"/>
          </p:cNvSpPr>
          <p:nvPr>
            <p:ph sz="quarter" idx="10"/>
          </p:nvPr>
        </p:nvSpPr>
        <p:spPr>
          <a:xfrm>
            <a:off x="563880" y="1676400"/>
            <a:ext cx="8046720" cy="4038600"/>
          </a:xfrm>
        </p:spPr>
        <p:txBody>
          <a:bodyPr>
            <a:noAutofit/>
          </a:bodyPr>
          <a:lstStyle/>
          <a:p>
            <a:r>
              <a:rPr lang="en-IN" sz="2600" b="1" dirty="0">
                <a:latin typeface="Verdana" panose="020B0604030504040204" pitchFamily="34" charset="0"/>
                <a:ea typeface="Verdana" panose="020B0604030504040204" pitchFamily="34" charset="0"/>
                <a:cs typeface="Verdana" panose="020B0604030504040204" pitchFamily="34" charset="0"/>
              </a:rPr>
              <a:t>If goods are shipped f.o.b. </a:t>
            </a:r>
            <a:r>
              <a:rPr lang="en-IN" sz="2600" b="1" u="sng" dirty="0">
                <a:latin typeface="Verdana" panose="020B0604030504040204" pitchFamily="34" charset="0"/>
                <a:ea typeface="Verdana" panose="020B0604030504040204" pitchFamily="34" charset="0"/>
                <a:cs typeface="Verdana" panose="020B0604030504040204" pitchFamily="34" charset="0"/>
              </a:rPr>
              <a:t>destination</a:t>
            </a:r>
            <a:r>
              <a:rPr lang="en-IN" sz="2600" b="1" dirty="0">
                <a:latin typeface="Verdana" panose="020B0604030504040204" pitchFamily="34" charset="0"/>
                <a:ea typeface="Verdana" panose="020B0604030504040204" pitchFamily="34" charset="0"/>
                <a:cs typeface="Verdana" panose="020B0604030504040204" pitchFamily="34" charset="0"/>
              </a:rPr>
              <a:t>:</a:t>
            </a:r>
          </a:p>
          <a:p>
            <a:pPr marL="628650" lvl="1" indent="-228600">
              <a:spcBef>
                <a:spcPts val="1200"/>
              </a:spcBef>
            </a:pPr>
            <a:r>
              <a:rPr lang="en-US" sz="2400" dirty="0">
                <a:latin typeface="Verdana" panose="020B0604030504040204" pitchFamily="34" charset="0"/>
                <a:ea typeface="Verdana" panose="020B0604030504040204" pitchFamily="34" charset="0"/>
                <a:cs typeface="Verdana" panose="020B0604030504040204" pitchFamily="34" charset="0"/>
              </a:rPr>
              <a:t>Title transfers at </a:t>
            </a:r>
            <a:r>
              <a:rPr lang="en-US" sz="2400" b="1" dirty="0">
                <a:latin typeface="Verdana" panose="020B0604030504040204" pitchFamily="34" charset="0"/>
                <a:ea typeface="Verdana" panose="020B0604030504040204" pitchFamily="34" charset="0"/>
                <a:cs typeface="Verdana" panose="020B0604030504040204" pitchFamily="34" charset="0"/>
              </a:rPr>
              <a:t>destination</a:t>
            </a:r>
          </a:p>
          <a:p>
            <a:pPr marL="628650" lvl="1" indent="-228600">
              <a:spcBef>
                <a:spcPts val="1200"/>
              </a:spcBef>
            </a:pPr>
            <a:r>
              <a:rPr lang="en-US" sz="2400" dirty="0" err="1">
                <a:latin typeface="Verdana" panose="020B0604030504040204" pitchFamily="34" charset="0"/>
                <a:ea typeface="Verdana" panose="020B0604030504040204" pitchFamily="34" charset="0"/>
                <a:cs typeface="Verdana" panose="020B0604030504040204" pitchFamily="34" charset="0"/>
              </a:rPr>
              <a:t>Lothridge</a:t>
            </a:r>
            <a:r>
              <a:rPr lang="en-US" sz="2400" dirty="0">
                <a:latin typeface="Verdana" panose="020B0604030504040204" pitchFamily="34" charset="0"/>
                <a:ea typeface="Verdana" panose="020B0604030504040204" pitchFamily="34" charset="0"/>
                <a:cs typeface="Verdana" panose="020B0604030504040204" pitchFamily="34" charset="0"/>
              </a:rPr>
              <a:t> includes the goods in its 2018 ending inventory and the sale is not recorded until January 3, 2019, when those goods reach </a:t>
            </a:r>
            <a:r>
              <a:rPr lang="en-US" sz="2400" dirty="0" err="1">
                <a:latin typeface="Verdana" panose="020B0604030504040204" pitchFamily="34" charset="0"/>
                <a:ea typeface="Verdana" panose="020B0604030504040204" pitchFamily="34" charset="0"/>
                <a:cs typeface="Verdana" panose="020B0604030504040204" pitchFamily="34" charset="0"/>
              </a:rPr>
              <a:t>Jabbar</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628650" lvl="1" indent="-228600">
              <a:spcBef>
                <a:spcPts val="1200"/>
              </a:spcBef>
            </a:pPr>
            <a:r>
              <a:rPr lang="en-US" sz="2400" dirty="0" err="1">
                <a:latin typeface="Verdana" panose="020B0604030504040204" pitchFamily="34" charset="0"/>
                <a:ea typeface="Verdana" panose="020B0604030504040204" pitchFamily="34" charset="0"/>
                <a:cs typeface="Verdana" panose="020B0604030504040204" pitchFamily="34" charset="0"/>
              </a:rPr>
              <a:t>Jabbar</a:t>
            </a:r>
            <a:r>
              <a:rPr lang="en-US" sz="2400" dirty="0">
                <a:latin typeface="Verdana" panose="020B0604030504040204" pitchFamily="34" charset="0"/>
                <a:ea typeface="Verdana" panose="020B0604030504040204" pitchFamily="34" charset="0"/>
                <a:cs typeface="Verdana" panose="020B0604030504040204" pitchFamily="34" charset="0"/>
              </a:rPr>
              <a:t> waits until 2019 to record </a:t>
            </a:r>
            <a:r>
              <a:rPr lang="en-US" sz="2400" dirty="0" err="1">
                <a:latin typeface="Verdana" panose="020B0604030504040204" pitchFamily="34" charset="0"/>
                <a:ea typeface="Verdana" panose="020B0604030504040204" pitchFamily="34" charset="0"/>
                <a:cs typeface="Verdana" panose="020B0604030504040204" pitchFamily="34" charset="0"/>
              </a:rPr>
              <a:t>thae</a:t>
            </a:r>
            <a:r>
              <a:rPr lang="en-US" sz="2400" dirty="0">
                <a:latin typeface="Verdana" panose="020B0604030504040204" pitchFamily="34" charset="0"/>
                <a:ea typeface="Verdana" panose="020B0604030504040204" pitchFamily="34" charset="0"/>
                <a:cs typeface="Verdana" panose="020B0604030504040204" pitchFamily="34" charset="0"/>
              </a:rPr>
              <a:t> purchase</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736887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a:latin typeface="Verdana" panose="020B0604030504040204" pitchFamily="34" charset="0"/>
                <a:ea typeface="Verdana" panose="020B0604030504040204" pitchFamily="34" charset="0"/>
                <a:cs typeface="Verdana" panose="020B0604030504040204" pitchFamily="34" charset="0"/>
              </a:rPr>
              <a:t>Learning Objective 08-2</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Goods in Transit</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(1 of 4)</a:t>
            </a:r>
          </a:p>
        </p:txBody>
      </p:sp>
      <p:sp>
        <p:nvSpPr>
          <p:cNvPr id="5" name="Content Placeholder 4"/>
          <p:cNvSpPr>
            <a:spLocks noGrp="1"/>
          </p:cNvSpPr>
          <p:nvPr>
            <p:ph sz="quarter" idx="10"/>
          </p:nvPr>
        </p:nvSpPr>
        <p:spPr>
          <a:xfrm>
            <a:off x="914400" y="1880755"/>
            <a:ext cx="7543800" cy="4087091"/>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Barrington Corporation uses the periodic inventory system. At December 31, 2018, the end of the company’s fiscal year, a physical count of inventory revealed an ending inventory balance of $80,000. The following items were </a:t>
            </a:r>
            <a:r>
              <a:rPr lang="en-US" sz="2600" b="1" dirty="0">
                <a:latin typeface="Verdana" panose="020B0604030504040204" pitchFamily="34" charset="0"/>
                <a:ea typeface="Verdana" panose="020B0604030504040204" pitchFamily="34" charset="0"/>
                <a:cs typeface="Verdana" panose="020B0604030504040204" pitchFamily="34" charset="0"/>
              </a:rPr>
              <a:t>not</a:t>
            </a:r>
            <a:r>
              <a:rPr lang="en-US" sz="2600" dirty="0">
                <a:latin typeface="Verdana" panose="020B0604030504040204" pitchFamily="34" charset="0"/>
                <a:ea typeface="Verdana" panose="020B0604030504040204" pitchFamily="34" charset="0"/>
                <a:cs typeface="Verdana" panose="020B0604030504040204" pitchFamily="34" charset="0"/>
              </a:rPr>
              <a:t> included in the physical count:</a:t>
            </a:r>
          </a:p>
        </p:txBody>
      </p:sp>
    </p:spTree>
    <p:extLst>
      <p:ext uri="{BB962C8B-B14F-4D97-AF65-F5344CB8AC3E}">
        <p14:creationId xmlns:p14="http://schemas.microsoft.com/office/powerpoint/2010/main" val="1932859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4" name="Title 3"/>
          <p:cNvSpPr>
            <a:spLocks noGrp="1"/>
          </p:cNvSpPr>
          <p:nvPr>
            <p:ph type="title"/>
          </p:nvPr>
        </p:nvSpPr>
        <p:spPr/>
        <p:txBody>
          <a:bodyPr>
            <a:noAutofit/>
          </a:bodyPr>
          <a:lstStyle/>
          <a:p>
            <a:r>
              <a:rPr lang="en-US" altLang="en-US" b="0" dirty="0"/>
              <a:t>Concept Check: Goods in Transit </a:t>
            </a:r>
            <a:r>
              <a:rPr lang="en-US" b="0" dirty="0"/>
              <a:t>(2 of 4)</a:t>
            </a:r>
            <a:endParaRPr lang="en-US" dirty="0"/>
          </a:p>
        </p:txBody>
      </p:sp>
      <p:graphicFrame>
        <p:nvGraphicFramePr>
          <p:cNvPr id="15" name="Table 7"/>
          <p:cNvGraphicFramePr>
            <a:graphicFrameLocks noGrp="1"/>
          </p:cNvGraphicFramePr>
          <p:nvPr>
            <p:ph sz="quarter" idx="10"/>
            <p:extLst>
              <p:ext uri="{D42A27DB-BD31-4B8C-83A1-F6EECF244321}">
                <p14:modId xmlns:p14="http://schemas.microsoft.com/office/powerpoint/2010/main" val="3110157607"/>
              </p:ext>
            </p:extLst>
          </p:nvPr>
        </p:nvGraphicFramePr>
        <p:xfrm>
          <a:off x="990600" y="2148840"/>
          <a:ext cx="7162800" cy="2956560"/>
        </p:xfrm>
        <a:graphic>
          <a:graphicData uri="http://schemas.openxmlformats.org/drawingml/2006/table">
            <a:tbl>
              <a:tblPr firstRow="1" bandRow="1" bandCol="1">
                <a:tableStyleId>{5940675A-B579-460E-94D1-54222C63F5DA}</a:tableStyleId>
              </a:tblPr>
              <a:tblGrid>
                <a:gridCol w="49530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tblGrid>
              <a:tr h="370840">
                <a:tc>
                  <a:txBody>
                    <a:bodyPr/>
                    <a:lstStyle/>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Merchandise shipped to a customer on 12/28 f.o.b. destination</a:t>
                      </a:r>
                    </a:p>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    (merchandise arrived at customer’s location on 1/5/19)</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$3,000</a:t>
                      </a:r>
                    </a:p>
                  </a:txBody>
                  <a:tcPr anchor="ctr"/>
                </a:tc>
                <a:extLst>
                  <a:ext uri="{0D108BD9-81ED-4DB2-BD59-A6C34878D82A}">
                    <a16:rowId xmlns:a16="http://schemas.microsoft.com/office/drawing/2014/main" val="10000"/>
                  </a:ext>
                </a:extLst>
              </a:tr>
              <a:tr h="370840">
                <a:tc>
                  <a:txBody>
                    <a:bodyPr/>
                    <a:lstStyle/>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Merchandise shipped to a customer on 12/29 f.o.b. shipping point</a:t>
                      </a:r>
                    </a:p>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     (merchandise arrived at customer’s location on 1/2/19)	</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1,500</a:t>
                      </a:r>
                    </a:p>
                  </a:txBody>
                  <a:tcPr anchor="ctr"/>
                </a:tc>
                <a:extLst>
                  <a:ext uri="{0D108BD9-81ED-4DB2-BD59-A6C34878D82A}">
                    <a16:rowId xmlns:a16="http://schemas.microsoft.com/office/drawing/2014/main" val="10001"/>
                  </a:ext>
                </a:extLst>
              </a:tr>
              <a:tr h="370840">
                <a:tc>
                  <a:txBody>
                    <a:bodyPr/>
                    <a:lstStyle/>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Merchandise purchased from a supplier, shipped f.o.b. destination</a:t>
                      </a:r>
                    </a:p>
                    <a:p>
                      <a:pPr marL="0" indent="0">
                        <a:spcBef>
                          <a:spcPts val="0"/>
                        </a:spcBef>
                        <a:buNone/>
                      </a:pPr>
                      <a:r>
                        <a:rPr lang="en-US" sz="1600" dirty="0">
                          <a:latin typeface="Verdana" panose="020B0604030504040204" pitchFamily="34" charset="0"/>
                          <a:ea typeface="Verdana" panose="020B0604030504040204" pitchFamily="34" charset="0"/>
                          <a:cs typeface="Verdana" panose="020B0604030504040204" pitchFamily="34" charset="0"/>
                        </a:rPr>
                        <a:t>     on 12/26, arrived on January 4, 2019</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6,000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58688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Goods in Transit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(3 of 4)</a:t>
            </a:r>
          </a:p>
        </p:txBody>
      </p:sp>
      <p:sp>
        <p:nvSpPr>
          <p:cNvPr id="5" name="Content Placeholder 4"/>
          <p:cNvSpPr>
            <a:spLocks noGrp="1"/>
          </p:cNvSpPr>
          <p:nvPr>
            <p:ph sz="quarter" idx="10"/>
          </p:nvPr>
        </p:nvSpPr>
        <p:spPr>
          <a:xfrm>
            <a:off x="914400" y="1676400"/>
            <a:ext cx="8077200" cy="4800600"/>
          </a:xfrm>
        </p:spPr>
        <p:txBody>
          <a:bodyPr>
            <a:noAutofit/>
          </a:bodyPr>
          <a:lstStyle/>
          <a:p>
            <a:pPr marL="0" indent="0">
              <a:spcBef>
                <a:spcPts val="0"/>
              </a:spcBef>
              <a:buNone/>
            </a:pPr>
            <a:r>
              <a:rPr lang="en-US" sz="2600" dirty="0">
                <a:latin typeface="Verdana" panose="020B0604030504040204" pitchFamily="34" charset="0"/>
                <a:ea typeface="Verdana" panose="020B0604030504040204" pitchFamily="34" charset="0"/>
                <a:cs typeface="Verdana" panose="020B0604030504040204" pitchFamily="34" charset="0"/>
              </a:rPr>
              <a:t>Barrington’s 2018 ending inventory should be:</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$80,000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$89,000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$83,000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$87,750</a:t>
            </a:r>
          </a:p>
        </p:txBody>
      </p:sp>
    </p:spTree>
    <p:extLst>
      <p:ext uri="{BB962C8B-B14F-4D97-AF65-F5344CB8AC3E}">
        <p14:creationId xmlns:p14="http://schemas.microsoft.com/office/powerpoint/2010/main" val="14255390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33400"/>
            <a:ext cx="8229600"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Goods in Transit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(4 of 4)</a:t>
            </a:r>
          </a:p>
        </p:txBody>
      </p:sp>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p>
        </p:txBody>
      </p:sp>
      <p:graphicFrame>
        <p:nvGraphicFramePr>
          <p:cNvPr id="7" name="Object 6"/>
          <p:cNvGraphicFramePr>
            <a:graphicFrameLocks noChangeAspect="1"/>
          </p:cNvGraphicFramePr>
          <p:nvPr>
            <p:extLst>
              <p:ext uri="{D42A27DB-BD31-4B8C-83A1-F6EECF244321}">
                <p14:modId xmlns:p14="http://schemas.microsoft.com/office/powerpoint/2010/main" val="3149048225"/>
              </p:ext>
            </p:extLst>
          </p:nvPr>
        </p:nvGraphicFramePr>
        <p:xfrm>
          <a:off x="1066800" y="2133600"/>
          <a:ext cx="7672100" cy="1781907"/>
        </p:xfrm>
        <a:graphic>
          <a:graphicData uri="http://schemas.openxmlformats.org/presentationml/2006/ole">
            <mc:AlternateContent xmlns:mc="http://schemas.openxmlformats.org/markup-compatibility/2006">
              <mc:Choice xmlns:v="urn:schemas-microsoft-com:vml" Requires="v">
                <p:oleObj spid="_x0000_s13346" name="Equation" r:id="rId3" imgW="3936960" imgH="914400" progId="Equation.3">
                  <p:embed/>
                </p:oleObj>
              </mc:Choice>
              <mc:Fallback>
                <p:oleObj name="Equation" r:id="rId3" imgW="3936960" imgH="914400" progId="Equation.3">
                  <p:embed/>
                  <p:pic>
                    <p:nvPicPr>
                      <p:cNvPr id="0" name=""/>
                      <p:cNvPicPr/>
                      <p:nvPr/>
                    </p:nvPicPr>
                    <p:blipFill>
                      <a:blip r:embed="rId4"/>
                      <a:stretch>
                        <a:fillRect/>
                      </a:stretch>
                    </p:blipFill>
                    <p:spPr>
                      <a:xfrm>
                        <a:off x="1066800" y="2133600"/>
                        <a:ext cx="7672100" cy="1781907"/>
                      </a:xfrm>
                      <a:prstGeom prst="rect">
                        <a:avLst/>
                      </a:prstGeom>
                    </p:spPr>
                  </p:pic>
                </p:oleObj>
              </mc:Fallback>
            </mc:AlternateContent>
          </a:graphicData>
        </a:graphic>
      </p:graphicFrame>
    </p:spTree>
    <p:extLst>
      <p:ext uri="{BB962C8B-B14F-4D97-AF65-F5344CB8AC3E}">
        <p14:creationId xmlns:p14="http://schemas.microsoft.com/office/powerpoint/2010/main" val="39276883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4572000" y="91168"/>
            <a:ext cx="4572000" cy="366032"/>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on Consignment (1 of 2)</a:t>
            </a:r>
          </a:p>
        </p:txBody>
      </p:sp>
      <p:sp>
        <p:nvSpPr>
          <p:cNvPr id="3" name="Content Placeholder 2"/>
          <p:cNvSpPr>
            <a:spLocks noGrp="1"/>
          </p:cNvSpPr>
          <p:nvPr>
            <p:ph sz="quarter" idx="10"/>
          </p:nvPr>
        </p:nvSpPr>
        <p:spPr>
          <a:xfrm>
            <a:off x="762000" y="4038600"/>
            <a:ext cx="8122920" cy="2372689"/>
          </a:xfrm>
        </p:spPr>
        <p:txBody>
          <a:bodyPr>
            <a:normAutofit/>
          </a:bodyPr>
          <a:lstStyle/>
          <a:p>
            <a:pPr marL="514350" indent="-514350">
              <a:buFont typeface="+mj-lt"/>
              <a:buAutoNum type="arabicParenR"/>
            </a:pPr>
            <a:r>
              <a:rPr lang="en-IN" sz="2600" b="1" dirty="0">
                <a:latin typeface="Verdana" panose="020B0604030504040204" pitchFamily="34" charset="0"/>
                <a:ea typeface="Verdana" panose="020B0604030504040204" pitchFamily="34" charset="0"/>
                <a:cs typeface="Verdana" panose="020B0604030504040204" pitchFamily="34" charset="0"/>
              </a:rPr>
              <a:t>If buyer is not found</a:t>
            </a:r>
            <a:r>
              <a:rPr lang="en-IN" sz="2600" dirty="0">
                <a:latin typeface="Verdana" panose="020B0604030504040204" pitchFamily="34" charset="0"/>
                <a:ea typeface="Verdana" panose="020B0604030504040204" pitchFamily="34" charset="0"/>
                <a:cs typeface="Verdana" panose="020B0604030504040204" pitchFamily="34" charset="0"/>
              </a:rPr>
              <a:t>—the goods are returned to the consignor</a:t>
            </a:r>
          </a:p>
          <a:p>
            <a:pPr marL="514350" indent="-514350">
              <a:buFont typeface="+mj-lt"/>
              <a:buAutoNum type="arabicParenR"/>
            </a:pPr>
            <a:r>
              <a:rPr lang="en-IN" sz="2600" b="1" dirty="0">
                <a:latin typeface="Verdana" panose="020B0604030504040204" pitchFamily="34" charset="0"/>
                <a:ea typeface="Verdana" panose="020B0604030504040204" pitchFamily="34" charset="0"/>
                <a:cs typeface="Verdana" panose="020B0604030504040204" pitchFamily="34" charset="0"/>
              </a:rPr>
              <a:t>If buyer is found</a:t>
            </a:r>
            <a:r>
              <a:rPr lang="en-IN" sz="2600" dirty="0">
                <a:latin typeface="Verdana" panose="020B0604030504040204" pitchFamily="34" charset="0"/>
                <a:ea typeface="Verdana" panose="020B0604030504040204" pitchFamily="34" charset="0"/>
                <a:cs typeface="Verdana" panose="020B0604030504040204" pitchFamily="34" charset="0"/>
              </a:rPr>
              <a:t>—the selling price (less commission and approved expenses) is remitted to the consignor</a:t>
            </a:r>
            <a:endParaRPr lang="en-US" sz="3700" dirty="0">
              <a:latin typeface="Verdana" panose="020B0604030504040204" pitchFamily="34" charset="0"/>
              <a:ea typeface="Verdana" panose="020B0604030504040204" pitchFamily="34" charset="0"/>
              <a:cs typeface="Verdana" panose="020B0604030504040204" pitchFamily="34" charset="0"/>
            </a:endParaRPr>
          </a:p>
        </p:txBody>
      </p:sp>
      <p:pic>
        <p:nvPicPr>
          <p:cNvPr id="14338" name="Picture 2" descr="Diagram showing that the transferor (consignor) retains legal title until the goods are physically transferred to the consign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179" y="1447800"/>
            <a:ext cx="7403821" cy="2408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89766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endParaRPr lang="en-US" dirty="0"/>
          </a:p>
        </p:txBody>
      </p:sp>
      <p:sp>
        <p:nvSpPr>
          <p:cNvPr id="6"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Goods on Consignment (2 of 2)</a:t>
            </a:r>
          </a:p>
        </p:txBody>
      </p:sp>
      <p:sp>
        <p:nvSpPr>
          <p:cNvPr id="3" name="Content Placeholder 2"/>
          <p:cNvSpPr>
            <a:spLocks noGrp="1"/>
          </p:cNvSpPr>
          <p:nvPr>
            <p:ph sz="quarter" idx="10"/>
          </p:nvPr>
        </p:nvSpPr>
        <p:spPr>
          <a:xfrm>
            <a:off x="914400" y="1600200"/>
            <a:ext cx="7315200" cy="3945944"/>
          </a:xfrm>
        </p:spPr>
        <p:txBody>
          <a:bodyPr>
            <a:normAutofit/>
          </a:bodyPr>
          <a:lstStyle/>
          <a:p>
            <a:pPr lvl="0"/>
            <a:r>
              <a:rPr lang="en-US" sz="2600" dirty="0">
                <a:latin typeface="Verdana" panose="020B0604030504040204" pitchFamily="34" charset="0"/>
                <a:ea typeface="Verdana" panose="020B0604030504040204" pitchFamily="34" charset="0"/>
                <a:cs typeface="Verdana" panose="020B0604030504040204" pitchFamily="34" charset="0"/>
              </a:rPr>
              <a:t>Accounting treatment:</a:t>
            </a:r>
          </a:p>
          <a:p>
            <a:pPr lvl="1" indent="-342900">
              <a:buFont typeface="Verdana" panose="020B060403050404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Goods held on consignment are included in the </a:t>
            </a:r>
            <a:r>
              <a:rPr lang="en-US" sz="2400" b="1" dirty="0">
                <a:latin typeface="Verdana" panose="020B0604030504040204" pitchFamily="34" charset="0"/>
                <a:ea typeface="Verdana" panose="020B0604030504040204" pitchFamily="34" charset="0"/>
                <a:cs typeface="Verdana" panose="020B0604030504040204" pitchFamily="34" charset="0"/>
              </a:rPr>
              <a:t>inventory of the consignor</a:t>
            </a:r>
            <a:r>
              <a:rPr lang="en-US" sz="2400" dirty="0">
                <a:latin typeface="Verdana" panose="020B0604030504040204" pitchFamily="34" charset="0"/>
                <a:ea typeface="Verdana" panose="020B0604030504040204" pitchFamily="34" charset="0"/>
                <a:cs typeface="Verdana" panose="020B0604030504040204" pitchFamily="34" charset="0"/>
              </a:rPr>
              <a:t> until sold by the consignee</a:t>
            </a:r>
          </a:p>
          <a:p>
            <a:pPr lvl="1" indent="-342900">
              <a:buFont typeface="Verdana" panose="020B0604030504040204" pitchFamily="34" charset="0"/>
              <a:buChar char="–"/>
            </a:pPr>
            <a:r>
              <a:rPr lang="en-IN" sz="2400" dirty="0">
                <a:latin typeface="Verdana" panose="020B0604030504040204" pitchFamily="34" charset="0"/>
                <a:ea typeface="Verdana" panose="020B0604030504040204" pitchFamily="34" charset="0"/>
                <a:cs typeface="Verdana" panose="020B0604030504040204" pitchFamily="34" charset="0"/>
              </a:rPr>
              <a:t>Sale is recorded by consignor only when the goods are sold by the consignee and title passes to the third party</a:t>
            </a:r>
            <a:endParaRPr lang="en-US" sz="2600" dirty="0"/>
          </a:p>
        </p:txBody>
      </p:sp>
    </p:spTree>
    <p:extLst>
      <p:ext uri="{BB962C8B-B14F-4D97-AF65-F5344CB8AC3E}">
        <p14:creationId xmlns:p14="http://schemas.microsoft.com/office/powerpoint/2010/main" val="37659161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08-2</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Sales Returns</a:t>
            </a:r>
          </a:p>
        </p:txBody>
      </p:sp>
      <p:sp>
        <p:nvSpPr>
          <p:cNvPr id="3" name="Content Placeholder 2"/>
          <p:cNvSpPr>
            <a:spLocks noGrp="1"/>
          </p:cNvSpPr>
          <p:nvPr>
            <p:ph sz="quarter" idx="10"/>
          </p:nvPr>
        </p:nvSpPr>
        <p:spPr>
          <a:xfrm>
            <a:off x="609600" y="1676400"/>
            <a:ext cx="8001000" cy="4648200"/>
          </a:xfrm>
        </p:spPr>
        <p:txBody>
          <a:bodyPr/>
          <a:lstStyle/>
          <a:p>
            <a:pPr marL="0" indent="0">
              <a:buNone/>
            </a:pPr>
            <a:r>
              <a:rPr lang="en-IN" sz="2600" dirty="0">
                <a:latin typeface="Verdana" panose="020B0604030504040204" pitchFamily="34" charset="0"/>
                <a:ea typeface="Verdana" panose="020B0604030504040204" pitchFamily="34" charset="0"/>
                <a:cs typeface="Verdana" panose="020B0604030504040204" pitchFamily="34" charset="0"/>
              </a:rPr>
              <a:t>Sales Returns:</a:t>
            </a:r>
          </a:p>
          <a:p>
            <a:pPr>
              <a:buSzPct val="100000"/>
            </a:pPr>
            <a:r>
              <a:rPr lang="en-US" sz="2600" dirty="0">
                <a:latin typeface="Verdana" panose="020B0604030504040204" pitchFamily="34" charset="0"/>
                <a:ea typeface="Verdana" panose="020B0604030504040204" pitchFamily="34" charset="0"/>
                <a:cs typeface="Verdana" panose="020B0604030504040204" pitchFamily="34" charset="0"/>
              </a:rPr>
              <a:t>When customers return </a:t>
            </a:r>
            <a:r>
              <a:rPr lang="en-IN" sz="2600" dirty="0">
                <a:latin typeface="Verdana" panose="020B0604030504040204" pitchFamily="34" charset="0"/>
                <a:ea typeface="Verdana" panose="020B0604030504040204" pitchFamily="34" charset="0"/>
                <a:cs typeface="Verdana" panose="020B0604030504040204" pitchFamily="34" charset="0"/>
              </a:rPr>
              <a:t>merchandise:</a:t>
            </a:r>
          </a:p>
          <a:p>
            <a:pPr marL="457200" lvl="1" indent="0">
              <a:buSzPct val="100000"/>
              <a:buNone/>
            </a:pPr>
            <a:r>
              <a:rPr lang="en-IN" sz="2600" dirty="0">
                <a:latin typeface="Verdana" panose="020B0604030504040204" pitchFamily="34" charset="0"/>
                <a:ea typeface="Verdana" panose="020B0604030504040204" pitchFamily="34" charset="0"/>
                <a:cs typeface="Verdana" panose="020B0604030504040204" pitchFamily="34" charset="0"/>
              </a:rPr>
              <a:t>1. Cost of goods sold is reduced</a:t>
            </a:r>
          </a:p>
          <a:p>
            <a:pPr marL="457200" lvl="1" indent="0">
              <a:buSzPct val="100000"/>
              <a:buNone/>
            </a:pPr>
            <a:r>
              <a:rPr lang="en-IN" sz="2600" dirty="0">
                <a:latin typeface="Verdana" panose="020B0604030504040204" pitchFamily="34" charset="0"/>
                <a:ea typeface="Verdana" panose="020B0604030504040204" pitchFamily="34" charset="0"/>
                <a:cs typeface="Verdana" panose="020B0604030504040204" pitchFamily="34" charset="0"/>
              </a:rPr>
              <a:t>2. Inventory is increased</a:t>
            </a:r>
          </a:p>
          <a:p>
            <a:pPr marL="457200" lvl="1" indent="0">
              <a:buSzPct val="100000"/>
              <a:buNone/>
            </a:pPr>
            <a:r>
              <a:rPr lang="en-IN" sz="2600" dirty="0">
                <a:latin typeface="Verdana" panose="020B0604030504040204" pitchFamily="34" charset="0"/>
                <a:ea typeface="Verdana" panose="020B0604030504040204" pitchFamily="34" charset="0"/>
                <a:cs typeface="Verdana" panose="020B0604030504040204" pitchFamily="34" charset="0"/>
              </a:rPr>
              <a:t>(Also sales revenue and accounts </a:t>
            </a:r>
            <a:r>
              <a:rPr lang="en-US" sz="2600" dirty="0">
                <a:latin typeface="Verdana" panose="020B0604030504040204" pitchFamily="34" charset="0"/>
                <a:ea typeface="Verdana" panose="020B0604030504040204" pitchFamily="34" charset="0"/>
                <a:cs typeface="Verdana" panose="020B0604030504040204" pitchFamily="34" charset="0"/>
              </a:rPr>
              <a:t>receivable are reduced)</a:t>
            </a:r>
            <a:endParaRPr lang="en-IN" sz="2600" dirty="0">
              <a:latin typeface="Verdana" panose="020B0604030504040204" pitchFamily="34" charset="0"/>
              <a:ea typeface="Verdana" panose="020B0604030504040204" pitchFamily="34" charset="0"/>
              <a:cs typeface="Verdana" panose="020B0604030504040204" pitchFamily="34" charset="0"/>
            </a:endParaRPr>
          </a:p>
          <a:p>
            <a:pPr>
              <a:buSzPct val="100000"/>
            </a:pPr>
            <a:r>
              <a:rPr lang="en-IN" sz="2600" dirty="0">
                <a:latin typeface="Verdana" panose="020B0604030504040204" pitchFamily="34" charset="0"/>
                <a:ea typeface="Verdana" panose="020B0604030504040204" pitchFamily="34" charset="0"/>
                <a:cs typeface="Verdana" panose="020B0604030504040204" pitchFamily="34" charset="0"/>
              </a:rPr>
              <a:t>Same adjustment is made at the end of the period to account for estimated sales returns in the future</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175132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endParaRPr lang="en-US" dirty="0"/>
          </a:p>
        </p:txBody>
      </p:sp>
      <p:sp>
        <p:nvSpPr>
          <p:cNvPr id="2" name="Title 1"/>
          <p:cNvSpPr>
            <a:spLocks noGrp="1"/>
          </p:cNvSpPr>
          <p:nvPr>
            <p:ph type="title"/>
          </p:nvPr>
        </p:nvSpPr>
        <p:spPr/>
        <p:txBody>
          <a:bodyPr lIns="0" tIns="0" rIns="0" bIns="0">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Transactions Affecting Net Purchases (1 of 2)</a:t>
            </a:r>
          </a:p>
        </p:txBody>
      </p:sp>
      <p:sp>
        <p:nvSpPr>
          <p:cNvPr id="3" name="Content Placeholder 2"/>
          <p:cNvSpPr>
            <a:spLocks noGrp="1"/>
          </p:cNvSpPr>
          <p:nvPr>
            <p:ph sz="quarter" idx="10"/>
          </p:nvPr>
        </p:nvSpPr>
        <p:spPr>
          <a:xfrm>
            <a:off x="640080" y="1676400"/>
            <a:ext cx="8046720" cy="4724400"/>
          </a:xfrm>
        </p:spPr>
        <p:txBody>
          <a:bodyPr>
            <a:noAutofit/>
          </a:bodyPr>
          <a:lstStyle/>
          <a:p>
            <a:pPr marL="228600" indent="-228600"/>
            <a:r>
              <a:rPr lang="en-IN" sz="2600" dirty="0">
                <a:latin typeface="Verdana" panose="020B0604030504040204" pitchFamily="34" charset="0"/>
                <a:ea typeface="Verdana" panose="020B0604030504040204" pitchFamily="34" charset="0"/>
                <a:cs typeface="Verdana" panose="020B0604030504040204" pitchFamily="34" charset="0"/>
              </a:rPr>
              <a:t>Costs of inventory </a:t>
            </a:r>
            <a:r>
              <a:rPr lang="en-US" sz="2600" dirty="0">
                <a:latin typeface="Verdana" panose="020B0604030504040204" pitchFamily="34" charset="0"/>
                <a:ea typeface="Verdana" panose="020B0604030504040204" pitchFamily="34" charset="0"/>
                <a:cs typeface="Verdana" panose="020B0604030504040204" pitchFamily="34" charset="0"/>
              </a:rPr>
              <a:t>includes necessary expenditures to:</a:t>
            </a:r>
          </a:p>
          <a:p>
            <a:pPr marL="971550" indent="-514350">
              <a:buAutoNum type="arabicPeriod"/>
            </a:pPr>
            <a:r>
              <a:rPr lang="en-US" sz="2600" dirty="0">
                <a:latin typeface="Verdana" panose="020B0604030504040204" pitchFamily="34" charset="0"/>
                <a:ea typeface="Verdana" panose="020B0604030504040204" pitchFamily="34" charset="0"/>
                <a:cs typeface="Verdana" panose="020B0604030504040204" pitchFamily="34" charset="0"/>
              </a:rPr>
              <a:t>Acquire the inventory and</a:t>
            </a:r>
          </a:p>
          <a:p>
            <a:pPr marL="971550" indent="-514350">
              <a:buAutoNum type="arabicPeriod"/>
            </a:pPr>
            <a:r>
              <a:rPr lang="en-US" sz="2600" dirty="0">
                <a:latin typeface="Verdana" panose="020B0604030504040204" pitchFamily="34" charset="0"/>
                <a:ea typeface="Verdana" panose="020B0604030504040204" pitchFamily="34" charset="0"/>
                <a:cs typeface="Verdana" panose="020B0604030504040204" pitchFamily="34" charset="0"/>
              </a:rPr>
              <a:t>Bring it to its desired condition and location for sale or for use in the manufacturing process</a:t>
            </a:r>
          </a:p>
          <a:p>
            <a:pPr marL="228600" indent="-228600">
              <a:spcBef>
                <a:spcPts val="1200"/>
              </a:spcBef>
            </a:pPr>
            <a:r>
              <a:rPr lang="en-IN" sz="2600" dirty="0">
                <a:latin typeface="Verdana" panose="020B0604030504040204" pitchFamily="34" charset="0"/>
                <a:ea typeface="Verdana" panose="020B0604030504040204" pitchFamily="34" charset="0"/>
                <a:cs typeface="Verdana" panose="020B0604030504040204" pitchFamily="34" charset="0"/>
              </a:rPr>
              <a:t>Common costs included in inventory are </a:t>
            </a:r>
            <a:r>
              <a:rPr lang="en-IN" sz="2600" b="1" dirty="0">
                <a:latin typeface="Verdana" panose="020B0604030504040204" pitchFamily="34" charset="0"/>
                <a:ea typeface="Verdana" panose="020B0604030504040204" pitchFamily="34" charset="0"/>
                <a:cs typeface="Verdana" panose="020B0604030504040204" pitchFamily="34" charset="0"/>
              </a:rPr>
              <a:t>freight</a:t>
            </a:r>
            <a:r>
              <a:rPr lang="en-IN" sz="2600" dirty="0">
                <a:latin typeface="Verdana" panose="020B0604030504040204" pitchFamily="34" charset="0"/>
                <a:ea typeface="Verdana" panose="020B0604030504040204" pitchFamily="34" charset="0"/>
                <a:cs typeface="Verdana" panose="020B0604030504040204" pitchFamily="34" charset="0"/>
              </a:rPr>
              <a:t> </a:t>
            </a:r>
            <a:r>
              <a:rPr lang="en-IN" sz="2600" b="1" dirty="0">
                <a:latin typeface="Verdana" panose="020B0604030504040204" pitchFamily="34" charset="0"/>
                <a:ea typeface="Verdana" panose="020B0604030504040204" pitchFamily="34" charset="0"/>
                <a:cs typeface="Verdana" panose="020B0604030504040204" pitchFamily="34" charset="0"/>
              </a:rPr>
              <a:t>charges</a:t>
            </a:r>
            <a:r>
              <a:rPr lang="en-IN" sz="2600" dirty="0">
                <a:latin typeface="Verdana" panose="020B0604030504040204" pitchFamily="34" charset="0"/>
                <a:ea typeface="Verdana" panose="020B0604030504040204" pitchFamily="34" charset="0"/>
                <a:cs typeface="Verdana" panose="020B0604030504040204" pitchFamily="34" charset="0"/>
              </a:rPr>
              <a:t> on incoming goods, as well as insurance costs during transit and costs of unloading, unpacking, and preparing merchandise </a:t>
            </a:r>
            <a:r>
              <a:rPr lang="en-US" sz="2600" dirty="0">
                <a:latin typeface="Verdana" panose="020B0604030504040204" pitchFamily="34" charset="0"/>
                <a:ea typeface="Verdana" panose="020B0604030504040204" pitchFamily="34" charset="0"/>
                <a:cs typeface="Verdana" panose="020B0604030504040204" pitchFamily="34" charset="0"/>
              </a:rPr>
              <a:t>inventory</a:t>
            </a:r>
          </a:p>
        </p:txBody>
      </p:sp>
    </p:spTree>
    <p:extLst>
      <p:ext uri="{BB962C8B-B14F-4D97-AF65-F5344CB8AC3E}">
        <p14:creationId xmlns:p14="http://schemas.microsoft.com/office/powerpoint/2010/main" val="5287173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a:xfrm>
            <a:off x="611560" y="457200"/>
            <a:ext cx="8229600" cy="1143000"/>
          </a:xfrm>
        </p:spPr>
        <p:txBody>
          <a:bodyPr lIns="0" tIns="0" rIns="0" bIns="0">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Transactions Affecting Net Purchases (2 of 2)</a:t>
            </a:r>
          </a:p>
        </p:txBody>
      </p:sp>
      <p:sp>
        <p:nvSpPr>
          <p:cNvPr id="3" name="Content Placeholder 2"/>
          <p:cNvSpPr>
            <a:spLocks noGrp="1"/>
          </p:cNvSpPr>
          <p:nvPr>
            <p:ph sz="quarter" idx="10"/>
          </p:nvPr>
        </p:nvSpPr>
        <p:spPr>
          <a:xfrm>
            <a:off x="716280" y="1905000"/>
            <a:ext cx="8046720" cy="4495800"/>
          </a:xfrm>
        </p:spPr>
        <p:txBody>
          <a:bodyPr>
            <a:noAutofit/>
          </a:bodyPr>
          <a:lstStyle/>
          <a:p>
            <a:pPr marL="228600" indent="-228600">
              <a:spcBef>
                <a:spcPts val="1200"/>
              </a:spcBef>
              <a:buClr>
                <a:schemeClr val="tx1"/>
              </a:buClr>
            </a:pPr>
            <a:r>
              <a:rPr lang="en-US" sz="2600" b="1" dirty="0">
                <a:latin typeface="Verdana" panose="020B0604030504040204" pitchFamily="34" charset="0"/>
                <a:ea typeface="Verdana" panose="020B0604030504040204" pitchFamily="34" charset="0"/>
                <a:cs typeface="Verdana" panose="020B0604030504040204" pitchFamily="34" charset="0"/>
              </a:rPr>
              <a:t>Purchase returns</a:t>
            </a:r>
            <a:r>
              <a:rPr lang="en-US" sz="2600" dirty="0">
                <a:latin typeface="Verdana" panose="020B0604030504040204" pitchFamily="34" charset="0"/>
                <a:ea typeface="Verdana" panose="020B0604030504040204" pitchFamily="34" charset="0"/>
                <a:cs typeface="Verdana" panose="020B0604030504040204" pitchFamily="34" charset="0"/>
              </a:rPr>
              <a:t> and </a:t>
            </a:r>
            <a:r>
              <a:rPr lang="en-US" sz="2600" b="1" dirty="0">
                <a:latin typeface="Verdana" panose="020B0604030504040204" pitchFamily="34" charset="0"/>
                <a:ea typeface="Verdana" panose="020B0604030504040204" pitchFamily="34" charset="0"/>
                <a:cs typeface="Verdana" panose="020B0604030504040204" pitchFamily="34" charset="0"/>
              </a:rPr>
              <a:t>purchase discounts</a:t>
            </a:r>
            <a:r>
              <a:rPr lang="en-US" sz="2600" dirty="0">
                <a:latin typeface="Verdana" panose="020B0604030504040204" pitchFamily="34" charset="0"/>
                <a:ea typeface="Verdana" panose="020B0604030504040204" pitchFamily="34" charset="0"/>
                <a:cs typeface="Verdana" panose="020B0604030504040204" pitchFamily="34" charset="0"/>
              </a:rPr>
              <a:t> reduce the cost of net purchases</a:t>
            </a:r>
          </a:p>
          <a:p>
            <a:pPr marL="0" indent="0">
              <a:spcBef>
                <a:spcPts val="1200"/>
              </a:spcBef>
              <a:buClr>
                <a:schemeClr val="tx1"/>
              </a:buClr>
              <a:buNone/>
            </a:pPr>
            <a:r>
              <a:rPr lang="en-US" sz="2600" dirty="0">
                <a:latin typeface="Verdana" panose="020B0604030504040204" pitchFamily="34" charset="0"/>
                <a:ea typeface="Verdana" panose="020B0604030504040204" pitchFamily="34" charset="0"/>
                <a:cs typeface="Verdana" panose="020B0604030504040204" pitchFamily="34" charset="0"/>
              </a:rPr>
              <a:t>Net purchases = Total purchases + Freight and other costs − </a:t>
            </a:r>
            <a:r>
              <a:rPr lang="en-IN" sz="2600" dirty="0">
                <a:latin typeface="Verdana" panose="020B0604030504040204" pitchFamily="34" charset="0"/>
                <a:ea typeface="Verdana" panose="020B0604030504040204" pitchFamily="34" charset="0"/>
                <a:cs typeface="Verdana" panose="020B0604030504040204" pitchFamily="34" charset="0"/>
              </a:rPr>
              <a:t>Returns and discounts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12194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a:spLocks noGrp="1"/>
          </p:cNvSpPr>
          <p:nvPr>
            <p:ph idx="4294967295"/>
          </p:nvPr>
        </p:nvSpPr>
        <p:spPr>
          <a:xfrm>
            <a:off x="5715000" y="76200"/>
            <a:ext cx="3276600" cy="381000"/>
          </a:xfrm>
        </p:spPr>
        <p:txBody>
          <a:bodyPr>
            <a:noAutofit/>
          </a:bodyPr>
          <a:lstStyle/>
          <a:p>
            <a:pPr marL="0" indent="0" algn="r">
              <a:buNone/>
            </a:pPr>
            <a:r>
              <a:rPr lang="en-US" sz="1800"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Types of Inventory (2 of 2)</a:t>
            </a:r>
          </a:p>
        </p:txBody>
      </p:sp>
      <p:sp>
        <p:nvSpPr>
          <p:cNvPr id="3" name="Content Placeholder 2"/>
          <p:cNvSpPr>
            <a:spLocks noGrp="1"/>
          </p:cNvSpPr>
          <p:nvPr>
            <p:ph sz="quarter" idx="10"/>
          </p:nvPr>
        </p:nvSpPr>
        <p:spPr>
          <a:xfrm>
            <a:off x="594360" y="1676400"/>
            <a:ext cx="8321040" cy="4191000"/>
          </a:xfrm>
        </p:spPr>
        <p:txBody>
          <a:bodyPr/>
          <a:lstStyle/>
          <a:p>
            <a:pPr lvl="1"/>
            <a:r>
              <a:rPr lang="en-US" dirty="0">
                <a:latin typeface="Verdana" panose="020B0604030504040204" pitchFamily="34" charset="0"/>
                <a:ea typeface="Verdana" panose="020B0604030504040204" pitchFamily="34" charset="0"/>
                <a:cs typeface="Verdana" panose="020B0604030504040204" pitchFamily="34" charset="0"/>
              </a:rPr>
              <a:t>Manufacturing Inventory</a:t>
            </a:r>
            <a:endParaRPr lang="en-US" dirty="0"/>
          </a:p>
          <a:p>
            <a:pPr marL="1206500" lvl="2" indent="-285750"/>
            <a:r>
              <a:rPr lang="en-IN" sz="2200" dirty="0">
                <a:latin typeface="Verdana" panose="020B0604030504040204" pitchFamily="34" charset="0"/>
                <a:ea typeface="Verdana" panose="020B0604030504040204" pitchFamily="34" charset="0"/>
                <a:cs typeface="Verdana" panose="020B0604030504040204" pitchFamily="34" charset="0"/>
              </a:rPr>
              <a:t>Goods that are </a:t>
            </a:r>
            <a:r>
              <a:rPr lang="en-IN" sz="2200" b="1" dirty="0">
                <a:latin typeface="Verdana" panose="020B0604030504040204" pitchFamily="34" charset="0"/>
                <a:ea typeface="Verdana" panose="020B0604030504040204" pitchFamily="34" charset="0"/>
                <a:cs typeface="Verdana" panose="020B0604030504040204" pitchFamily="34" charset="0"/>
              </a:rPr>
              <a:t>produced</a:t>
            </a:r>
            <a:r>
              <a:rPr lang="en-IN" sz="2200" dirty="0">
                <a:latin typeface="Verdana" panose="020B0604030504040204" pitchFamily="34" charset="0"/>
                <a:ea typeface="Verdana" panose="020B0604030504040204" pitchFamily="34" charset="0"/>
                <a:cs typeface="Verdana" panose="020B0604030504040204" pitchFamily="34" charset="0"/>
              </a:rPr>
              <a:t> by a manufacturing company to be sold to wholesalers, retailers, or other manufacturers </a:t>
            </a:r>
          </a:p>
          <a:p>
            <a:pPr marL="1206500" lvl="2" indent="-285750"/>
            <a:r>
              <a:rPr lang="en-IN" sz="2200" dirty="0">
                <a:latin typeface="Verdana" panose="020B0604030504040204" pitchFamily="34" charset="0"/>
                <a:ea typeface="Verdana" panose="020B0604030504040204" pitchFamily="34" charset="0"/>
                <a:cs typeface="Verdana" panose="020B0604030504040204" pitchFamily="34" charset="0"/>
              </a:rPr>
              <a:t>Consists of:</a:t>
            </a:r>
          </a:p>
          <a:p>
            <a:pPr marL="1771650" lvl="3" indent="-342900">
              <a:buClr>
                <a:schemeClr val="tx1"/>
              </a:buClr>
            </a:pPr>
            <a:r>
              <a:rPr lang="en-IN" dirty="0">
                <a:latin typeface="Verdana" panose="020B0604030504040204" pitchFamily="34" charset="0"/>
                <a:ea typeface="Verdana" panose="020B0604030504040204" pitchFamily="34" charset="0"/>
                <a:cs typeface="Verdana" panose="020B0604030504040204" pitchFamily="34" charset="0"/>
              </a:rPr>
              <a:t>Raw materials</a:t>
            </a:r>
          </a:p>
          <a:p>
            <a:pPr marL="1771650" lvl="3" indent="-342900">
              <a:buClr>
                <a:schemeClr val="tx1"/>
              </a:buClr>
            </a:pPr>
            <a:r>
              <a:rPr lang="en-US" dirty="0">
                <a:latin typeface="Verdana" panose="020B0604030504040204" pitchFamily="34" charset="0"/>
                <a:ea typeface="Verdana" panose="020B0604030504040204" pitchFamily="34" charset="0"/>
                <a:cs typeface="Verdana" panose="020B0604030504040204" pitchFamily="34" charset="0"/>
              </a:rPr>
              <a:t>Work-in-process</a:t>
            </a:r>
            <a:endParaRPr lang="en-IN" dirty="0">
              <a:latin typeface="Verdana" panose="020B0604030504040204" pitchFamily="34" charset="0"/>
              <a:ea typeface="Verdana" panose="020B0604030504040204" pitchFamily="34" charset="0"/>
              <a:cs typeface="Verdana" panose="020B0604030504040204" pitchFamily="34" charset="0"/>
            </a:endParaRPr>
          </a:p>
          <a:p>
            <a:pPr marL="1771650" lvl="3" indent="-342900">
              <a:buClr>
                <a:schemeClr val="tx1"/>
              </a:buClr>
            </a:pPr>
            <a:r>
              <a:rPr lang="en-US" dirty="0">
                <a:latin typeface="Verdana" panose="020B0604030504040204" pitchFamily="34" charset="0"/>
                <a:ea typeface="Verdana" panose="020B0604030504040204" pitchFamily="34" charset="0"/>
                <a:cs typeface="Verdana" panose="020B0604030504040204" pitchFamily="34" charset="0"/>
              </a:rPr>
              <a:t>Finished goods</a:t>
            </a:r>
          </a:p>
        </p:txBody>
      </p:sp>
    </p:spTree>
    <p:extLst>
      <p:ext uri="{BB962C8B-B14F-4D97-AF65-F5344CB8AC3E}">
        <p14:creationId xmlns:p14="http://schemas.microsoft.com/office/powerpoint/2010/main" val="39070951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Freight-in on Purchases (1 of 2)</a:t>
            </a:r>
          </a:p>
        </p:txBody>
      </p:sp>
      <p:sp>
        <p:nvSpPr>
          <p:cNvPr id="3" name="Content Placeholder 2"/>
          <p:cNvSpPr>
            <a:spLocks noGrp="1"/>
          </p:cNvSpPr>
          <p:nvPr>
            <p:ph sz="quarter" idx="10"/>
          </p:nvPr>
        </p:nvSpPr>
        <p:spPr>
          <a:xfrm>
            <a:off x="716280" y="1676400"/>
            <a:ext cx="8275320" cy="4495800"/>
          </a:xfrm>
        </p:spPr>
        <p:txBody>
          <a:bodyPr>
            <a:noAutofit/>
          </a:bodyPr>
          <a:lstStyle/>
          <a:p>
            <a:pPr marL="228600" indent="-228600"/>
            <a:r>
              <a:rPr lang="en-IN" sz="2600" dirty="0">
                <a:latin typeface="Verdana" panose="020B0604030504040204" pitchFamily="34" charset="0"/>
                <a:ea typeface="Verdana" panose="020B0604030504040204" pitchFamily="34" charset="0"/>
                <a:cs typeface="Verdana" panose="020B0604030504040204" pitchFamily="34" charset="0"/>
              </a:rPr>
              <a:t>Costs to get the inventory in location for </a:t>
            </a:r>
            <a:r>
              <a:rPr lang="en-US" sz="2600" dirty="0">
                <a:latin typeface="Verdana" panose="020B0604030504040204" pitchFamily="34" charset="0"/>
                <a:ea typeface="Verdana" panose="020B0604030504040204" pitchFamily="34" charset="0"/>
                <a:cs typeface="Verdana" panose="020B0604030504040204" pitchFamily="34" charset="0"/>
              </a:rPr>
              <a:t>sale or use</a:t>
            </a:r>
          </a:p>
          <a:p>
            <a:pPr marL="228600" indent="-228600"/>
            <a:r>
              <a:rPr lang="en-IN" sz="2600" dirty="0">
                <a:latin typeface="Verdana" panose="020B0604030504040204" pitchFamily="34" charset="0"/>
                <a:ea typeface="Verdana" panose="020B0604030504040204" pitchFamily="34" charset="0"/>
                <a:cs typeface="Verdana" panose="020B0604030504040204" pitchFamily="34" charset="0"/>
              </a:rPr>
              <a:t>In perpetual system:</a:t>
            </a:r>
          </a:p>
          <a:p>
            <a:pPr marL="914400" lvl="1" indent="-4572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Freight costs are added to the </a:t>
            </a:r>
            <a:r>
              <a:rPr lang="en-IN" sz="2400" b="1" dirty="0">
                <a:latin typeface="Verdana" panose="020B0604030504040204" pitchFamily="34" charset="0"/>
                <a:ea typeface="Verdana" panose="020B0604030504040204" pitchFamily="34" charset="0"/>
                <a:cs typeface="Verdana" panose="020B0604030504040204" pitchFamily="34" charset="0"/>
              </a:rPr>
              <a:t>inventory</a:t>
            </a:r>
            <a:r>
              <a:rPr lang="en-IN" sz="2400" dirty="0">
                <a:latin typeface="Verdana" panose="020B0604030504040204" pitchFamily="34" charset="0"/>
                <a:ea typeface="Verdana" panose="020B0604030504040204" pitchFamily="34" charset="0"/>
                <a:cs typeface="Verdana" panose="020B0604030504040204" pitchFamily="34" charset="0"/>
              </a:rPr>
              <a:t> account</a:t>
            </a:r>
          </a:p>
          <a:p>
            <a:pPr marL="228600" indent="-228600"/>
            <a:r>
              <a:rPr lang="en-IN" sz="2600" dirty="0">
                <a:latin typeface="Verdana" panose="020B0604030504040204" pitchFamily="34" charset="0"/>
                <a:ea typeface="Verdana" panose="020B0604030504040204" pitchFamily="34" charset="0"/>
                <a:cs typeface="Verdana" panose="020B0604030504040204" pitchFamily="34" charset="0"/>
              </a:rPr>
              <a:t>In periodic system:</a:t>
            </a:r>
          </a:p>
          <a:p>
            <a:pPr marL="914400" lvl="1" indent="-4572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Freight costs are added to a temporary account, called </a:t>
            </a:r>
            <a:r>
              <a:rPr lang="en-US" sz="2400" b="1" dirty="0">
                <a:latin typeface="Verdana" panose="020B0604030504040204" pitchFamily="34" charset="0"/>
                <a:ea typeface="Verdana" panose="020B0604030504040204" pitchFamily="34" charset="0"/>
                <a:cs typeface="Verdana" panose="020B0604030504040204" pitchFamily="34" charset="0"/>
              </a:rPr>
              <a:t>freight-in</a:t>
            </a:r>
            <a:r>
              <a:rPr lang="en-US" sz="2400" dirty="0">
                <a:latin typeface="Verdana" panose="020B0604030504040204" pitchFamily="34" charset="0"/>
                <a:ea typeface="Verdana" panose="020B0604030504040204" pitchFamily="34" charset="0"/>
                <a:cs typeface="Verdana" panose="020B0604030504040204" pitchFamily="34" charset="0"/>
              </a:rPr>
              <a:t> or </a:t>
            </a:r>
            <a:r>
              <a:rPr lang="en-US" sz="2400" b="1" dirty="0">
                <a:latin typeface="Verdana" panose="020B0604030504040204" pitchFamily="34" charset="0"/>
                <a:ea typeface="Verdana" panose="020B0604030504040204" pitchFamily="34" charset="0"/>
                <a:cs typeface="Verdana" panose="020B0604030504040204" pitchFamily="34" charset="0"/>
              </a:rPr>
              <a:t>transportation-in</a:t>
            </a:r>
            <a:r>
              <a:rPr lang="en-US" sz="2400" dirty="0">
                <a:latin typeface="Verdana" panose="020B0604030504040204" pitchFamily="34" charset="0"/>
                <a:ea typeface="Verdana" panose="020B0604030504040204" pitchFamily="34" charset="0"/>
                <a:cs typeface="Verdana" panose="020B0604030504040204" pitchFamily="34" charset="0"/>
              </a:rPr>
              <a:t>,</a:t>
            </a:r>
            <a:r>
              <a:rPr lang="en-IN" sz="2400" dirty="0">
                <a:latin typeface="Verdana" panose="020B0604030504040204" pitchFamily="34" charset="0"/>
                <a:ea typeface="Verdana" panose="020B0604030504040204" pitchFamily="34" charset="0"/>
                <a:cs typeface="Verdana" panose="020B0604030504040204" pitchFamily="34" charset="0"/>
              </a:rPr>
              <a:t> and later added to purchases</a:t>
            </a:r>
          </a:p>
        </p:txBody>
      </p:sp>
    </p:spTree>
    <p:extLst>
      <p:ext uri="{BB962C8B-B14F-4D97-AF65-F5344CB8AC3E}">
        <p14:creationId xmlns:p14="http://schemas.microsoft.com/office/powerpoint/2010/main" val="1655655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Freight-in on Purchases (2 of 2)</a:t>
            </a:r>
          </a:p>
        </p:txBody>
      </p:sp>
      <p:sp>
        <p:nvSpPr>
          <p:cNvPr id="3" name="Content Placeholder 2"/>
          <p:cNvSpPr>
            <a:spLocks noGrp="1"/>
          </p:cNvSpPr>
          <p:nvPr>
            <p:ph sz="quarter" idx="10"/>
          </p:nvPr>
        </p:nvSpPr>
        <p:spPr>
          <a:xfrm>
            <a:off x="914400" y="1676400"/>
            <a:ext cx="7315200" cy="4648200"/>
          </a:xfrm>
        </p:spPr>
        <p:txBody>
          <a:bodyPr>
            <a:noAutofit/>
          </a:bodyPr>
          <a:lstStyle/>
          <a:p>
            <a:pPr marL="0" lvl="1" indent="0">
              <a:spcBef>
                <a:spcPts val="1200"/>
              </a:spcBef>
              <a:buNone/>
            </a:pPr>
            <a:r>
              <a:rPr lang="en-US" sz="2600" b="1" u="sng" dirty="0">
                <a:latin typeface="Verdana" panose="020B0604030504040204" pitchFamily="34" charset="0"/>
                <a:ea typeface="Verdana" panose="020B0604030504040204" pitchFamily="34" charset="0"/>
                <a:cs typeface="Verdana" panose="020B0604030504040204" pitchFamily="34" charset="0"/>
              </a:rPr>
              <a:t>Shipping charges on outgoing goods</a:t>
            </a:r>
            <a:endParaRPr lang="en-IN" sz="2600" b="1" u="sng" dirty="0">
              <a:latin typeface="Verdana" panose="020B0604030504040204" pitchFamily="34" charset="0"/>
              <a:ea typeface="Verdana" panose="020B0604030504040204" pitchFamily="34" charset="0"/>
              <a:cs typeface="Verdana" panose="020B0604030504040204" pitchFamily="34" charset="0"/>
            </a:endParaRPr>
          </a:p>
          <a:p>
            <a:pPr marL="228600" indent="-228600"/>
            <a:r>
              <a:rPr lang="en-US" sz="2600" dirty="0">
                <a:latin typeface="Verdana" panose="020B0604030504040204" pitchFamily="34" charset="0"/>
                <a:ea typeface="Verdana" panose="020B0604030504040204" pitchFamily="34" charset="0"/>
                <a:cs typeface="Verdana" panose="020B0604030504040204" pitchFamily="34" charset="0"/>
              </a:rPr>
              <a:t>Costs are </a:t>
            </a:r>
            <a:r>
              <a:rPr lang="en-US" sz="2600" b="1" dirty="0">
                <a:latin typeface="Verdana" panose="020B0604030504040204" pitchFamily="34" charset="0"/>
                <a:ea typeface="Verdana" panose="020B0604030504040204" pitchFamily="34" charset="0"/>
                <a:cs typeface="Verdana" panose="020B0604030504040204" pitchFamily="34" charset="0"/>
              </a:rPr>
              <a:t>not</a:t>
            </a:r>
            <a:r>
              <a:rPr lang="en-US" sz="2600" dirty="0">
                <a:latin typeface="Verdana" panose="020B0604030504040204" pitchFamily="34" charset="0"/>
                <a:ea typeface="Verdana" panose="020B0604030504040204" pitchFamily="34" charset="0"/>
                <a:cs typeface="Verdana" panose="020B0604030504040204" pitchFamily="34" charset="0"/>
              </a:rPr>
              <a:t> included in the cost of inventory</a:t>
            </a:r>
          </a:p>
          <a:p>
            <a:pPr marL="914400" lvl="1" indent="-4572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Treated as a part of cost of goods sold or as an operating expense</a:t>
            </a:r>
          </a:p>
          <a:p>
            <a:pPr marL="914400" lvl="1" indent="-4572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If not in cost of goods sold, amounts incurred and income statement classification must be disclosed</a:t>
            </a: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106997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a:xfrm>
            <a:off x="611560" y="228600"/>
            <a:ext cx="8229600" cy="858753"/>
          </a:xfrm>
          <a:ln>
            <a:noFill/>
          </a:ln>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Purchase Returns</a:t>
            </a:r>
          </a:p>
        </p:txBody>
      </p:sp>
      <p:sp>
        <p:nvSpPr>
          <p:cNvPr id="3" name="Content Placeholder 2"/>
          <p:cNvSpPr>
            <a:spLocks noGrp="1"/>
          </p:cNvSpPr>
          <p:nvPr>
            <p:ph sz="quarter" idx="10"/>
          </p:nvPr>
        </p:nvSpPr>
        <p:spPr>
          <a:xfrm>
            <a:off x="640080" y="1143000"/>
            <a:ext cx="8046720" cy="5410200"/>
          </a:xfrm>
        </p:spPr>
        <p:txBody>
          <a:bodyPr/>
          <a:lstStyle/>
          <a:p>
            <a:pPr marL="457200" indent="-457200"/>
            <a:r>
              <a:rPr lang="en-US" sz="2400" dirty="0"/>
              <a:t>A buyer </a:t>
            </a:r>
            <a:r>
              <a:rPr lang="en-IN" sz="2400" dirty="0"/>
              <a:t>views a purchase return as a reduction of purchases</a:t>
            </a:r>
          </a:p>
          <a:p>
            <a:pPr marL="457200" indent="-457200"/>
            <a:r>
              <a:rPr lang="en-IN" sz="2400" dirty="0"/>
              <a:t>In a </a:t>
            </a:r>
            <a:r>
              <a:rPr lang="en-IN" sz="2400" u="sng" dirty="0"/>
              <a:t>perpetual inventory system</a:t>
            </a:r>
            <a:r>
              <a:rPr lang="en-IN" sz="2400" dirty="0"/>
              <a:t>, a return of inventory previously purchased on account is recorded as: </a:t>
            </a:r>
          </a:p>
          <a:p>
            <a:pPr marL="914400" lvl="1" indent="-457200">
              <a:buFont typeface="Lucida Grande"/>
              <a:buChar char="–"/>
            </a:pPr>
            <a:r>
              <a:rPr lang="en-IN" sz="2200" dirty="0"/>
              <a:t>Reduction in both </a:t>
            </a:r>
            <a:r>
              <a:rPr lang="en-IN" sz="2200" b="1" dirty="0"/>
              <a:t>inventory</a:t>
            </a:r>
            <a:r>
              <a:rPr lang="en-IN" sz="2200" dirty="0"/>
              <a:t> and accounts payable</a:t>
            </a:r>
          </a:p>
          <a:p>
            <a:pPr marL="914400" lvl="1" indent="-457200">
              <a:buFont typeface="Lucida Grande"/>
              <a:buChar char="–"/>
            </a:pPr>
            <a:r>
              <a:rPr lang="en-IN" sz="2200" dirty="0"/>
              <a:t>If original purchase was for cash, then increase cash for refund</a:t>
            </a:r>
          </a:p>
          <a:p>
            <a:pPr lvl="1" indent="-457200">
              <a:buFont typeface="Arial" panose="020B0604020202020204" pitchFamily="34" charset="0"/>
              <a:buChar char="•"/>
            </a:pPr>
            <a:r>
              <a:rPr lang="en-US" dirty="0"/>
              <a:t>In a </a:t>
            </a:r>
            <a:r>
              <a:rPr lang="en-US" u="sng" dirty="0"/>
              <a:t>periodic system</a:t>
            </a:r>
            <a:r>
              <a:rPr lang="en-US" dirty="0"/>
              <a:t>:</a:t>
            </a:r>
            <a:r>
              <a:rPr lang="en-US" sz="2600" dirty="0"/>
              <a:t> </a:t>
            </a:r>
          </a:p>
          <a:p>
            <a:pPr lvl="2" indent="-457200">
              <a:buFont typeface="Lucida Grande"/>
              <a:buChar char="–"/>
            </a:pPr>
            <a:r>
              <a:rPr lang="en-US" dirty="0"/>
              <a:t>The </a:t>
            </a:r>
            <a:r>
              <a:rPr lang="en-US" b="1" dirty="0"/>
              <a:t>purchase returns</a:t>
            </a:r>
            <a:r>
              <a:rPr lang="en-US" dirty="0"/>
              <a:t> account used to accumulate the amount of the return</a:t>
            </a:r>
          </a:p>
          <a:p>
            <a:pPr lvl="2" indent="-457200">
              <a:buFont typeface="Lucida Grande"/>
              <a:buChar char="–"/>
            </a:pPr>
            <a:r>
              <a:rPr lang="en-US" dirty="0"/>
              <a:t>Purchase returns are then subtracted from purchases</a:t>
            </a:r>
          </a:p>
        </p:txBody>
      </p:sp>
    </p:spTree>
    <p:extLst>
      <p:ext uri="{BB962C8B-B14F-4D97-AF65-F5344CB8AC3E}">
        <p14:creationId xmlns:p14="http://schemas.microsoft.com/office/powerpoint/2010/main" val="5785087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4" name="Title 3"/>
          <p:cNvSpPr>
            <a:spLocks noGrp="1"/>
          </p:cNvSpPr>
          <p:nvPr>
            <p:ph type="title"/>
          </p:nvPr>
        </p:nvSpPr>
        <p:spPr/>
        <p:txBody>
          <a:bodyPr>
            <a:normAutofit/>
          </a:bodyPr>
          <a:lstStyle/>
          <a:p>
            <a:r>
              <a:rPr lang="en-US" b="0" dirty="0"/>
              <a:t>Purchase Discounts (1 of 4)</a:t>
            </a:r>
          </a:p>
        </p:txBody>
      </p:sp>
      <p:sp>
        <p:nvSpPr>
          <p:cNvPr id="5" name="Content Placeholder 4"/>
          <p:cNvSpPr>
            <a:spLocks noGrp="1"/>
          </p:cNvSpPr>
          <p:nvPr>
            <p:ph sz="quarter" idx="10"/>
          </p:nvPr>
        </p:nvSpPr>
        <p:spPr>
          <a:xfrm>
            <a:off x="640080" y="1676400"/>
            <a:ext cx="8046720" cy="4648200"/>
          </a:xfrm>
        </p:spPr>
        <p:txBody>
          <a:bodyPr/>
          <a:lstStyle/>
          <a:p>
            <a:pPr marL="457200" indent="-457200"/>
            <a:r>
              <a:rPr lang="en-US" dirty="0"/>
              <a:t>Represents reductions in </a:t>
            </a:r>
            <a:r>
              <a:rPr lang="en-IN" dirty="0"/>
              <a:t>the amount to be paid by the buyer </a:t>
            </a:r>
            <a:r>
              <a:rPr lang="en-US" dirty="0"/>
              <a:t>if remittance is made within a designated period of time</a:t>
            </a:r>
          </a:p>
          <a:p>
            <a:pPr marL="457200" indent="-457200"/>
            <a:r>
              <a:rPr lang="en-US" b="1" dirty="0"/>
              <a:t>2/10, n/30</a:t>
            </a:r>
            <a:r>
              <a:rPr lang="en-US" dirty="0"/>
              <a:t>—means a </a:t>
            </a:r>
            <a:r>
              <a:rPr lang="en-US" b="1" dirty="0"/>
              <a:t>2%</a:t>
            </a:r>
            <a:r>
              <a:rPr lang="en-US" dirty="0"/>
              <a:t> discount if paid within 10 days, otherwise full payment within 30 days</a:t>
            </a:r>
          </a:p>
          <a:p>
            <a:pPr marL="457200" lvl="1" indent="-457200">
              <a:buFont typeface="Arial" panose="020B0604020202020204" pitchFamily="34" charset="0"/>
              <a:buChar char="•"/>
            </a:pPr>
            <a:r>
              <a:rPr lang="en-IN" sz="2600" dirty="0"/>
              <a:t>Recorded by either gross method or net method</a:t>
            </a:r>
            <a:endParaRPr lang="en-US" dirty="0"/>
          </a:p>
        </p:txBody>
      </p:sp>
    </p:spTree>
    <p:extLst>
      <p:ext uri="{BB962C8B-B14F-4D97-AF65-F5344CB8AC3E}">
        <p14:creationId xmlns:p14="http://schemas.microsoft.com/office/powerpoint/2010/main" val="37998365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4" name="Title 3"/>
          <p:cNvSpPr>
            <a:spLocks noGrp="1"/>
          </p:cNvSpPr>
          <p:nvPr>
            <p:ph type="title"/>
          </p:nvPr>
        </p:nvSpPr>
        <p:spPr/>
        <p:txBody>
          <a:bodyPr vert="horz" lIns="91440" tIns="45720" rIns="91440" bIns="45720" rtlCol="0" anchor="ctr">
            <a:normAutofit/>
          </a:bodyPr>
          <a:lstStyle/>
          <a:p>
            <a:r>
              <a:rPr lang="en-US" b="0" dirty="0"/>
              <a:t>Purchase Discounts (2 of 4)</a:t>
            </a:r>
          </a:p>
        </p:txBody>
      </p:sp>
      <p:sp>
        <p:nvSpPr>
          <p:cNvPr id="7" name="Content Placeholder 4"/>
          <p:cNvSpPr>
            <a:spLocks noGrp="1"/>
          </p:cNvSpPr>
          <p:nvPr>
            <p:ph sz="quarter" idx="10"/>
          </p:nvPr>
        </p:nvSpPr>
        <p:spPr>
          <a:xfrm>
            <a:off x="914400" y="1600200"/>
            <a:ext cx="7315200" cy="2133600"/>
          </a:xfrm>
        </p:spPr>
        <p:txBody>
          <a:bodyPr/>
          <a:lstStyle/>
          <a:p>
            <a:pPr marL="0" indent="0">
              <a:buNone/>
            </a:pPr>
            <a:r>
              <a:rPr lang="en-US" b="1" dirty="0"/>
              <a:t>Example: </a:t>
            </a:r>
            <a:r>
              <a:rPr lang="en-US" dirty="0"/>
              <a:t>On October 5, 2018, </a:t>
            </a:r>
            <a:r>
              <a:rPr lang="en-US" dirty="0" err="1"/>
              <a:t>Lothridge</a:t>
            </a:r>
            <a:r>
              <a:rPr lang="en-US" dirty="0"/>
              <a:t> purchased merchandise at a price of $20,000. The repayment terms are stated as 2/10, n/30. </a:t>
            </a:r>
            <a:r>
              <a:rPr lang="en-US" dirty="0" err="1"/>
              <a:t>Lothridge</a:t>
            </a:r>
            <a:r>
              <a:rPr lang="en-US" dirty="0"/>
              <a:t> employs a periodic inventory system.</a:t>
            </a:r>
          </a:p>
        </p:txBody>
      </p:sp>
      <p:pic>
        <p:nvPicPr>
          <p:cNvPr id="6" name="Picture 2" descr="Journal entry dated October 5, 2018.&#10;In the Gross method purchases are debited 20,000 and accounts payable is credited 20,000.&#10;&#10;In the Net method purchases are debited 19,600 and accounts payable is credited 19,600 which is 20,000 minus 2% of 2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810000"/>
            <a:ext cx="7446925" cy="231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79986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endParaRPr lang="en-US" dirty="0"/>
          </a:p>
        </p:txBody>
      </p:sp>
      <p:sp>
        <p:nvSpPr>
          <p:cNvPr id="51" name="Title 3"/>
          <p:cNvSpPr>
            <a:spLocks noGrp="1"/>
          </p:cNvSpPr>
          <p:nvPr>
            <p:ph type="title"/>
          </p:nvPr>
        </p:nvSpPr>
        <p:spPr/>
        <p:txBody>
          <a:bodyPr vert="horz" lIns="91440" tIns="45720" rIns="91440" bIns="45720" rtlCol="0" anchor="ctr">
            <a:normAutofit/>
          </a:bodyPr>
          <a:lstStyle/>
          <a:p>
            <a:r>
              <a:rPr lang="en-US" b="0" dirty="0"/>
              <a:t>Purchase Discounts (3 of 4)</a:t>
            </a:r>
          </a:p>
        </p:txBody>
      </p:sp>
      <p:sp>
        <p:nvSpPr>
          <p:cNvPr id="5" name="Content Placeholder 4"/>
          <p:cNvSpPr>
            <a:spLocks noGrp="1"/>
          </p:cNvSpPr>
          <p:nvPr>
            <p:ph sz="quarter" idx="10"/>
          </p:nvPr>
        </p:nvSpPr>
        <p:spPr>
          <a:xfrm>
            <a:off x="914400" y="1524000"/>
            <a:ext cx="8077200" cy="1676400"/>
          </a:xfrm>
        </p:spPr>
        <p:txBody>
          <a:bodyPr/>
          <a:lstStyle/>
          <a:p>
            <a:pPr marL="0" indent="0">
              <a:buNone/>
            </a:pPr>
            <a:r>
              <a:rPr lang="en-US" dirty="0" err="1"/>
              <a:t>Lothridge</a:t>
            </a:r>
            <a:r>
              <a:rPr lang="en-US" dirty="0"/>
              <a:t> paid $13,720 ($14,000 less the 2% cash discount) on October 14 (during the discount period). </a:t>
            </a:r>
            <a:r>
              <a:rPr lang="en-US" dirty="0" err="1"/>
              <a:t>Lothridge</a:t>
            </a:r>
            <a:r>
              <a:rPr lang="en-US" dirty="0"/>
              <a:t> employs a periodic inventory system. </a:t>
            </a:r>
          </a:p>
        </p:txBody>
      </p:sp>
      <p:sp>
        <p:nvSpPr>
          <p:cNvPr id="10" name="Content Placeholder 9"/>
          <p:cNvSpPr>
            <a:spLocks noGrp="1"/>
          </p:cNvSpPr>
          <p:nvPr>
            <p:ph sz="quarter" idx="12"/>
          </p:nvPr>
        </p:nvSpPr>
        <p:spPr>
          <a:xfrm>
            <a:off x="863600" y="5815437"/>
            <a:ext cx="7404100" cy="484745"/>
          </a:xfrm>
        </p:spPr>
        <p:txBody>
          <a:bodyPr/>
          <a:lstStyle/>
          <a:p>
            <a:pPr marL="0" indent="0">
              <a:buNone/>
            </a:pPr>
            <a:r>
              <a:rPr lang="en-IN" dirty="0"/>
              <a:t>280 = $14,000 × 2%</a:t>
            </a:r>
            <a:endParaRPr lang="en-US" dirty="0"/>
          </a:p>
        </p:txBody>
      </p:sp>
      <p:pic>
        <p:nvPicPr>
          <p:cNvPr id="15363" name="Picture 3" descr="Journal entry dated October 14, 2018.&#10;&#10;In the Gross method accounts payable is debited 14,000 and purchase discounts is credited 280 and cash is credited 13,720.&#10;&#10;In the Net method, accounts payable is debited 13,720 and cash is credited 13,7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125" y="3352800"/>
            <a:ext cx="5657850" cy="2336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2230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4" name="Title 3"/>
          <p:cNvSpPr>
            <a:spLocks noGrp="1"/>
          </p:cNvSpPr>
          <p:nvPr>
            <p:ph type="title"/>
          </p:nvPr>
        </p:nvSpPr>
        <p:spPr/>
        <p:txBody>
          <a:bodyPr>
            <a:normAutofit/>
          </a:bodyPr>
          <a:lstStyle/>
          <a:p>
            <a:r>
              <a:rPr lang="en-US" b="0" dirty="0"/>
              <a:t>Purchase Discounts (4 of 4)</a:t>
            </a:r>
          </a:p>
        </p:txBody>
      </p:sp>
      <p:sp>
        <p:nvSpPr>
          <p:cNvPr id="5" name="Content Placeholder 4"/>
          <p:cNvSpPr>
            <a:spLocks noGrp="1"/>
          </p:cNvSpPr>
          <p:nvPr>
            <p:ph sz="quarter" idx="10"/>
          </p:nvPr>
        </p:nvSpPr>
        <p:spPr>
          <a:xfrm>
            <a:off x="716280" y="1447800"/>
            <a:ext cx="8046720" cy="1143000"/>
          </a:xfrm>
        </p:spPr>
        <p:txBody>
          <a:bodyPr/>
          <a:lstStyle/>
          <a:p>
            <a:pPr marL="0" indent="0">
              <a:buNone/>
            </a:pPr>
            <a:r>
              <a:rPr lang="en-US" sz="2400" dirty="0"/>
              <a:t>The remaining balance of $6,000 was paid on November 4 (after the discount period). </a:t>
            </a:r>
            <a:r>
              <a:rPr lang="en-US" sz="2400" dirty="0" err="1"/>
              <a:t>Lothridge</a:t>
            </a:r>
            <a:r>
              <a:rPr lang="en-US" sz="2400" dirty="0"/>
              <a:t> employs a periodic inventory system.</a:t>
            </a:r>
          </a:p>
        </p:txBody>
      </p:sp>
      <p:sp>
        <p:nvSpPr>
          <p:cNvPr id="6" name="Content Placeholder 5"/>
          <p:cNvSpPr>
            <a:spLocks noGrp="1"/>
          </p:cNvSpPr>
          <p:nvPr>
            <p:ph sz="quarter" idx="12"/>
          </p:nvPr>
        </p:nvSpPr>
        <p:spPr>
          <a:xfrm>
            <a:off x="863600" y="5715000"/>
            <a:ext cx="7404100" cy="484745"/>
          </a:xfrm>
        </p:spPr>
        <p:txBody>
          <a:bodyPr/>
          <a:lstStyle/>
          <a:p>
            <a:pPr marL="0" indent="0">
              <a:buNone/>
            </a:pPr>
            <a:r>
              <a:rPr lang="en-IN" dirty="0"/>
              <a:t>120 = $6,000 × 2%</a:t>
            </a:r>
            <a:endParaRPr lang="en-US" dirty="0"/>
          </a:p>
        </p:txBody>
      </p:sp>
      <p:pic>
        <p:nvPicPr>
          <p:cNvPr id="16386" name="Picture 2" descr="Journal entry dated November 4, 2018.&#10;&#10;In the gross method accounts payable is debited 6,000 and cash is credited 6,000.&#10;&#10;In the net method accounts payable is debited 5,880 and interest expense is debited 120 and cash is credited 6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1678" y="2811522"/>
            <a:ext cx="6820644" cy="275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36989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4" name="Title 3"/>
          <p:cNvSpPr>
            <a:spLocks noGrp="1"/>
          </p:cNvSpPr>
          <p:nvPr>
            <p:ph type="title"/>
          </p:nvPr>
        </p:nvSpPr>
        <p:spPr>
          <a:xfrm>
            <a:off x="611560" y="685800"/>
            <a:ext cx="8229600" cy="1524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Purchase Discounts Net Method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p>
        </p:txBody>
      </p:sp>
      <p:sp>
        <p:nvSpPr>
          <p:cNvPr id="5" name="Content Placeholder 4"/>
          <p:cNvSpPr>
            <a:spLocks noGrp="1"/>
          </p:cNvSpPr>
          <p:nvPr>
            <p:ph sz="quarter" idx="10"/>
          </p:nvPr>
        </p:nvSpPr>
        <p:spPr>
          <a:xfrm>
            <a:off x="716280" y="2533650"/>
            <a:ext cx="8046720" cy="3486150"/>
          </a:xfrm>
        </p:spPr>
        <p:txBody>
          <a:bodyPr>
            <a:noAutofit/>
          </a:bodyPr>
          <a:lstStyle/>
          <a:p>
            <a:pPr mar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Covington Mattress buys mattresses from Simpson Manufacturing. Covington purchased mattresses from Simpson on August 16 and received an invoice for $12,000 with payment terms of 2/10, n/30. Covington uses the </a:t>
            </a:r>
            <a:r>
              <a:rPr lang="en-US" sz="2600" b="1" dirty="0">
                <a:latin typeface="Verdana" panose="020B0604030504040204" pitchFamily="34" charset="0"/>
                <a:ea typeface="Verdana" panose="020B0604030504040204" pitchFamily="34" charset="0"/>
                <a:cs typeface="Verdana" panose="020B0604030504040204" pitchFamily="34" charset="0"/>
              </a:rPr>
              <a:t>net</a:t>
            </a:r>
            <a:r>
              <a:rPr lang="en-US" sz="2600" dirty="0">
                <a:latin typeface="Verdana" panose="020B0604030504040204" pitchFamily="34" charset="0"/>
                <a:ea typeface="Verdana" panose="020B0604030504040204" pitchFamily="34" charset="0"/>
                <a:cs typeface="Verdana" panose="020B0604030504040204" pitchFamily="34" charset="0"/>
              </a:rPr>
              <a:t> method to record purchases. Covington should record the purchase at:</a:t>
            </a:r>
          </a:p>
        </p:txBody>
      </p:sp>
    </p:spTree>
    <p:extLst>
      <p:ext uri="{BB962C8B-B14F-4D97-AF65-F5344CB8AC3E}">
        <p14:creationId xmlns:p14="http://schemas.microsoft.com/office/powerpoint/2010/main" val="18532567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a:xfrm>
            <a:off x="685800" y="381000"/>
            <a:ext cx="8229600" cy="16764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Purchase Discounts Net Method</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(2 of 2)</a:t>
            </a:r>
          </a:p>
        </p:txBody>
      </p:sp>
      <p:sp>
        <p:nvSpPr>
          <p:cNvPr id="3" name="Content Placeholder 2"/>
          <p:cNvSpPr>
            <a:spLocks noGrp="1"/>
          </p:cNvSpPr>
          <p:nvPr>
            <p:ph sz="quarter" idx="10"/>
          </p:nvPr>
        </p:nvSpPr>
        <p:spPr>
          <a:xfrm>
            <a:off x="914400" y="2362200"/>
            <a:ext cx="7315200" cy="3657600"/>
          </a:xfrm>
        </p:spPr>
        <p:txBody>
          <a:bodyPr>
            <a:normAutofit/>
          </a:bodyPr>
          <a:lstStyle/>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$11,880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$11,760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$12,240</a:t>
            </a:r>
          </a:p>
          <a:p>
            <a:pPr marL="0" lvl="0" indent="0">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b</a:t>
            </a:r>
            <a:r>
              <a:rPr lang="en-US" sz="2600" dirty="0">
                <a:latin typeface="Verdana" panose="020B0604030504040204" pitchFamily="34" charset="0"/>
                <a:ea typeface="Verdana" panose="020B0604030504040204" pitchFamily="34" charset="0"/>
                <a:cs typeface="Verdana" panose="020B0604030504040204" pitchFamily="34" charset="0"/>
              </a:rPr>
              <a:t>: The original cost less the 2% discount. $12,000 × 98% = </a:t>
            </a:r>
            <a:r>
              <a:rPr lang="en-US" sz="2600" b="1" dirty="0">
                <a:latin typeface="Verdana" panose="020B0604030504040204" pitchFamily="34" charset="0"/>
                <a:ea typeface="Verdana" panose="020B0604030504040204" pitchFamily="34" charset="0"/>
                <a:cs typeface="Verdana" panose="020B0604030504040204" pitchFamily="34" charset="0"/>
              </a:rPr>
              <a:t>$11,760</a:t>
            </a:r>
          </a:p>
        </p:txBody>
      </p:sp>
    </p:spTree>
    <p:extLst>
      <p:ext uri="{BB962C8B-B14F-4D97-AF65-F5344CB8AC3E}">
        <p14:creationId xmlns:p14="http://schemas.microsoft.com/office/powerpoint/2010/main" val="6754098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4" name="Title 3"/>
          <p:cNvSpPr>
            <a:spLocks noGrp="1"/>
          </p:cNvSpPr>
          <p:nvPr>
            <p:ph type="title"/>
          </p:nvPr>
        </p:nvSpPr>
        <p:spPr>
          <a:xfrm>
            <a:off x="611560" y="538831"/>
            <a:ext cx="8229600" cy="1436938"/>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Purchase Discounts Gross Method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p>
        </p:txBody>
      </p:sp>
      <p:sp>
        <p:nvSpPr>
          <p:cNvPr id="5" name="Content Placeholder 4"/>
          <p:cNvSpPr>
            <a:spLocks noGrp="1"/>
          </p:cNvSpPr>
          <p:nvPr>
            <p:ph sz="quarter" idx="10"/>
          </p:nvPr>
        </p:nvSpPr>
        <p:spPr>
          <a:xfrm>
            <a:off x="914400" y="2334491"/>
            <a:ext cx="7772400" cy="3532909"/>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Covington Mattress buys mattresses from Simpson Manufacturing. Covington purchased mattresses from Simpson on August 16 and received an invoice for $12,000 with payment terms of 2/10, n/30. Covington uses the </a:t>
            </a:r>
            <a:r>
              <a:rPr lang="en-US" sz="2600" b="1" dirty="0">
                <a:latin typeface="Verdana" panose="020B0604030504040204" pitchFamily="34" charset="0"/>
                <a:ea typeface="Verdana" panose="020B0604030504040204" pitchFamily="34" charset="0"/>
                <a:cs typeface="Verdana" panose="020B0604030504040204" pitchFamily="34" charset="0"/>
              </a:rPr>
              <a:t>gross</a:t>
            </a:r>
            <a:r>
              <a:rPr lang="en-US" sz="2600" dirty="0">
                <a:latin typeface="Verdana" panose="020B0604030504040204" pitchFamily="34" charset="0"/>
                <a:ea typeface="Verdana" panose="020B0604030504040204" pitchFamily="34" charset="0"/>
                <a:cs typeface="Verdana" panose="020B0604030504040204" pitchFamily="34" charset="0"/>
              </a:rPr>
              <a:t> method to record purchases. Covington should record the purchase at:</a:t>
            </a:r>
          </a:p>
        </p:txBody>
      </p:sp>
    </p:spTree>
    <p:extLst>
      <p:ext uri="{BB962C8B-B14F-4D97-AF65-F5344CB8AC3E}">
        <p14:creationId xmlns:p14="http://schemas.microsoft.com/office/powerpoint/2010/main" val="869829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a:spLocks noGrp="1"/>
          </p:cNvSpPr>
          <p:nvPr>
            <p:ph idx="4294967295"/>
          </p:nvPr>
        </p:nvSpPr>
        <p:spPr>
          <a:xfrm>
            <a:off x="5715000" y="0"/>
            <a:ext cx="3429000" cy="381000"/>
          </a:xfrm>
        </p:spPr>
        <p:txBody>
          <a:bodyPr>
            <a:noAutofit/>
          </a:bodyPr>
          <a:lstStyle/>
          <a:p>
            <a:pPr marL="0" indent="0" algn="r">
              <a:buNone/>
            </a:pPr>
            <a:r>
              <a:rPr lang="en-US" sz="1800"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for a Manufacturer Consists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of: (1 of </a:t>
            </a:r>
            <a:r>
              <a:rPr lang="en-US" dirty="0"/>
              <a:t>2</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p:txBody>
      </p:sp>
      <p:sp>
        <p:nvSpPr>
          <p:cNvPr id="3" name="Content Placeholder 2"/>
          <p:cNvSpPr>
            <a:spLocks noGrp="1"/>
          </p:cNvSpPr>
          <p:nvPr>
            <p:ph sz="quarter" idx="10"/>
          </p:nvPr>
        </p:nvSpPr>
        <p:spPr>
          <a:xfrm>
            <a:off x="594360" y="1676400"/>
            <a:ext cx="8397240" cy="4724400"/>
          </a:xfrm>
        </p:spPr>
        <p:txBody>
          <a:bodyPr>
            <a:noAutofit/>
          </a:bodyPr>
          <a:lstStyle/>
          <a:p>
            <a:r>
              <a:rPr lang="en-IN" dirty="0">
                <a:latin typeface="Verdana" panose="020B0604030504040204" pitchFamily="34" charset="0"/>
                <a:ea typeface="Verdana" panose="020B0604030504040204" pitchFamily="34" charset="0"/>
                <a:cs typeface="Verdana" panose="020B0604030504040204" pitchFamily="34" charset="0"/>
              </a:rPr>
              <a:t>Raw materials</a:t>
            </a:r>
          </a:p>
          <a:p>
            <a:pPr lvl="1"/>
            <a:r>
              <a:rPr lang="en-US" dirty="0"/>
              <a:t>Represent </a:t>
            </a:r>
            <a:r>
              <a:rPr lang="en-IN" dirty="0"/>
              <a:t>the cost of </a:t>
            </a:r>
            <a:r>
              <a:rPr lang="en-IN" b="1" dirty="0"/>
              <a:t>components</a:t>
            </a:r>
            <a:r>
              <a:rPr lang="en-IN" dirty="0"/>
              <a:t> purchased from other manufacturers that will become part of </a:t>
            </a:r>
            <a:r>
              <a:rPr lang="en-US" dirty="0"/>
              <a:t>the finished product</a:t>
            </a:r>
          </a:p>
          <a:p>
            <a:pPr lvl="1">
              <a:lnSpc>
                <a:spcPct val="90000"/>
              </a:lnSpc>
              <a:spcAft>
                <a:spcPct val="15000"/>
              </a:spcAft>
            </a:pPr>
            <a:r>
              <a:rPr lang="en-IN" b="1" dirty="0"/>
              <a:t>Example:</a:t>
            </a:r>
            <a:r>
              <a:rPr lang="en-IN" dirty="0"/>
              <a:t> Computer chips and memory modules that will go into </a:t>
            </a:r>
            <a:r>
              <a:rPr lang="en-US" dirty="0"/>
              <a:t>computers produced by HP</a:t>
            </a:r>
          </a:p>
          <a:p>
            <a:r>
              <a:rPr lang="en-IN" dirty="0"/>
              <a:t>Work-in-process</a:t>
            </a:r>
          </a:p>
          <a:p>
            <a:pPr lvl="1"/>
            <a:r>
              <a:rPr lang="en-IN" dirty="0"/>
              <a:t>Refers to the products that are </a:t>
            </a:r>
            <a:r>
              <a:rPr lang="en-IN" b="1" dirty="0"/>
              <a:t>not yet complete</a:t>
            </a:r>
            <a:endParaRPr lang="en-US" dirty="0"/>
          </a:p>
        </p:txBody>
      </p:sp>
    </p:spTree>
    <p:extLst>
      <p:ext uri="{BB962C8B-B14F-4D97-AF65-F5344CB8AC3E}">
        <p14:creationId xmlns:p14="http://schemas.microsoft.com/office/powerpoint/2010/main" val="2190235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a:xfrm>
            <a:off x="611560" y="521970"/>
            <a:ext cx="8229600" cy="1383030"/>
          </a:xfrm>
        </p:spPr>
        <p:txBody>
          <a:bodyPr>
            <a:noAutofit/>
          </a:bodyPr>
          <a:lstStyle/>
          <a:p>
            <a:r>
              <a:rPr lang="en-US" altLang="en-US" dirty="0"/>
              <a:t>Concept Check: Purchase Discounts Gross Method </a:t>
            </a:r>
            <a:r>
              <a:rPr lang="en-US" dirty="0"/>
              <a:t>(2 of 2)</a:t>
            </a:r>
          </a:p>
        </p:txBody>
      </p:sp>
      <p:sp>
        <p:nvSpPr>
          <p:cNvPr id="3" name="Content Placeholder 2"/>
          <p:cNvSpPr>
            <a:spLocks noGrp="1"/>
          </p:cNvSpPr>
          <p:nvPr>
            <p:ph sz="quarter" idx="10"/>
          </p:nvPr>
        </p:nvSpPr>
        <p:spPr>
          <a:xfrm>
            <a:off x="914400" y="2302456"/>
            <a:ext cx="7315200" cy="3945944"/>
          </a:xfrm>
        </p:spPr>
        <p:txBody>
          <a:bodyPr>
            <a:normAutofit/>
          </a:bodyPr>
          <a:lstStyle/>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$11,880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$11,760</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$12,240</a:t>
            </a:r>
          </a:p>
          <a:p>
            <a:pPr marL="0" lvl="0" indent="0">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c</a:t>
            </a:r>
            <a:r>
              <a:rPr lang="en-US" sz="2600" dirty="0">
                <a:latin typeface="Verdana" panose="020B0604030504040204" pitchFamily="34" charset="0"/>
                <a:ea typeface="Verdana" panose="020B0604030504040204" pitchFamily="34" charset="0"/>
                <a:cs typeface="Verdana" panose="020B0604030504040204" pitchFamily="34" charset="0"/>
              </a:rPr>
              <a:t>. Under the gross method, the purchase is recorded at the full invoice price of </a:t>
            </a:r>
            <a:r>
              <a:rPr lang="en-US" sz="2600" b="1" dirty="0">
                <a:latin typeface="Verdana" panose="020B0604030504040204" pitchFamily="34" charset="0"/>
                <a:ea typeface="Verdana" panose="020B0604030504040204" pitchFamily="34" charset="0"/>
                <a:cs typeface="Verdana" panose="020B0604030504040204" pitchFamily="34" charset="0"/>
              </a:rPr>
              <a:t>$12,000</a:t>
            </a:r>
            <a:r>
              <a:rPr lang="en-US" sz="26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3662969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Transactions—Perpetual and Periodic Systems (1 of 4)</a:t>
            </a:r>
          </a:p>
        </p:txBody>
      </p:sp>
      <p:sp>
        <p:nvSpPr>
          <p:cNvPr id="3" name="Content Placeholder 2"/>
          <p:cNvSpPr>
            <a:spLocks noGrp="1"/>
          </p:cNvSpPr>
          <p:nvPr>
            <p:ph sz="quarter" idx="10"/>
          </p:nvPr>
        </p:nvSpPr>
        <p:spPr>
          <a:xfrm>
            <a:off x="716280" y="1682864"/>
            <a:ext cx="8046720" cy="4413136"/>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The </a:t>
            </a:r>
            <a:r>
              <a:rPr lang="en-US" sz="2600" dirty="0" err="1">
                <a:latin typeface="Verdana" panose="020B0604030504040204" pitchFamily="34" charset="0"/>
                <a:ea typeface="Verdana" panose="020B0604030504040204" pitchFamily="34" charset="0"/>
                <a:cs typeface="Verdana" panose="020B0604030504040204" pitchFamily="34" charset="0"/>
              </a:rPr>
              <a:t>Lothridge</a:t>
            </a:r>
            <a:r>
              <a:rPr lang="en-US" sz="2600" dirty="0">
                <a:latin typeface="Verdana" panose="020B0604030504040204" pitchFamily="34" charset="0"/>
                <a:ea typeface="Verdana" panose="020B0604030504040204" pitchFamily="34" charset="0"/>
                <a:cs typeface="Verdana" panose="020B0604030504040204" pitchFamily="34" charset="0"/>
              </a:rPr>
              <a:t> Wholesale Beverage Company purchases soft drinks from producers and then sells them to retailers. The company began 2018 with merchandise inventory of $120,000 on hand. During 2018 additional inventory transactions include: </a:t>
            </a:r>
          </a:p>
          <a:p>
            <a:pPr lvl="0"/>
            <a:r>
              <a:rPr lang="en-US" sz="2600" dirty="0">
                <a:latin typeface="Verdana" panose="020B0604030504040204" pitchFamily="34" charset="0"/>
                <a:ea typeface="Verdana" panose="020B0604030504040204" pitchFamily="34" charset="0"/>
                <a:cs typeface="Verdana" panose="020B0604030504040204" pitchFamily="34" charset="0"/>
              </a:rPr>
              <a:t>Purchases of merchandise on account totaled $620,000, with terms 2/10, n/30 </a:t>
            </a:r>
          </a:p>
          <a:p>
            <a:pPr lvl="0"/>
            <a:r>
              <a:rPr lang="en-US" sz="2600" dirty="0">
                <a:latin typeface="Verdana" panose="020B0604030504040204" pitchFamily="34" charset="0"/>
                <a:ea typeface="Verdana" panose="020B0604030504040204" pitchFamily="34" charset="0"/>
                <a:cs typeface="Verdana" panose="020B0604030504040204" pitchFamily="34" charset="0"/>
              </a:rPr>
              <a:t>Freight charges paid by </a:t>
            </a:r>
            <a:r>
              <a:rPr lang="en-US" sz="2600" dirty="0" err="1">
                <a:latin typeface="Verdana" panose="020B0604030504040204" pitchFamily="34" charset="0"/>
                <a:ea typeface="Verdana" panose="020B0604030504040204" pitchFamily="34" charset="0"/>
                <a:cs typeface="Verdana" panose="020B0604030504040204" pitchFamily="34" charset="0"/>
              </a:rPr>
              <a:t>Lothridge</a:t>
            </a:r>
            <a:r>
              <a:rPr lang="en-US" sz="2600" dirty="0">
                <a:latin typeface="Verdana" panose="020B0604030504040204" pitchFamily="34" charset="0"/>
                <a:ea typeface="Verdana" panose="020B0604030504040204" pitchFamily="34" charset="0"/>
                <a:cs typeface="Verdana" panose="020B0604030504040204" pitchFamily="34" charset="0"/>
              </a:rPr>
              <a:t> were $16,000</a:t>
            </a:r>
          </a:p>
        </p:txBody>
      </p:sp>
    </p:spTree>
    <p:extLst>
      <p:ext uri="{BB962C8B-B14F-4D97-AF65-F5344CB8AC3E}">
        <p14:creationId xmlns:p14="http://schemas.microsoft.com/office/powerpoint/2010/main" val="20281083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2" name="Title 1"/>
          <p:cNvSpPr>
            <a:spLocks noGrp="1"/>
          </p:cNvSpPr>
          <p:nvPr>
            <p:ph type="title"/>
          </p:nvPr>
        </p:nvSpPr>
        <p:spPr>
          <a:xfrm>
            <a:off x="762000" y="457200"/>
            <a:ext cx="8229600" cy="1143000"/>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Transactions—Perpetual and Periodic Systems (2 of 4)</a:t>
            </a:r>
          </a:p>
        </p:txBody>
      </p:sp>
      <p:sp>
        <p:nvSpPr>
          <p:cNvPr id="3" name="Content Placeholder 2"/>
          <p:cNvSpPr>
            <a:spLocks noGrp="1"/>
          </p:cNvSpPr>
          <p:nvPr>
            <p:ph sz="quarter" idx="10"/>
          </p:nvPr>
        </p:nvSpPr>
        <p:spPr>
          <a:xfrm>
            <a:off x="762000" y="1676400"/>
            <a:ext cx="8046720" cy="4953000"/>
          </a:xfrm>
        </p:spPr>
        <p:txBody>
          <a:bodyPr>
            <a:noAutofit/>
          </a:bodyPr>
          <a:lstStyle/>
          <a:p>
            <a:pPr lvl="0">
              <a:lnSpc>
                <a:spcPts val="3000"/>
              </a:lnSpc>
            </a:pPr>
            <a:r>
              <a:rPr lang="en-US" sz="2600" dirty="0">
                <a:latin typeface="Verdana" panose="020B0604030504040204" pitchFamily="34" charset="0"/>
                <a:ea typeface="Verdana" panose="020B0604030504040204" pitchFamily="34" charset="0"/>
                <a:cs typeface="Verdana" panose="020B0604030504040204" pitchFamily="34" charset="0"/>
              </a:rPr>
              <a:t>Merchandise with a cost of $20,000 was returned to suppliers for credit </a:t>
            </a:r>
          </a:p>
          <a:p>
            <a:pPr lvl="0">
              <a:lnSpc>
                <a:spcPts val="3000"/>
              </a:lnSpc>
            </a:pPr>
            <a:r>
              <a:rPr lang="en-US" sz="2600" dirty="0">
                <a:latin typeface="Verdana" panose="020B0604030504040204" pitchFamily="34" charset="0"/>
                <a:ea typeface="Verdana" panose="020B0604030504040204" pitchFamily="34" charset="0"/>
                <a:cs typeface="Verdana" panose="020B0604030504040204" pitchFamily="34" charset="0"/>
              </a:rPr>
              <a:t>All purchases on account were paid within the discount period</a:t>
            </a:r>
          </a:p>
          <a:p>
            <a:pPr lvl="0">
              <a:lnSpc>
                <a:spcPts val="3000"/>
              </a:lnSpc>
            </a:pPr>
            <a:r>
              <a:rPr lang="en-US" sz="2600" dirty="0">
                <a:latin typeface="Verdana" panose="020B0604030504040204" pitchFamily="34" charset="0"/>
                <a:ea typeface="Verdana" panose="020B0604030504040204" pitchFamily="34" charset="0"/>
                <a:cs typeface="Verdana" panose="020B0604030504040204" pitchFamily="34" charset="0"/>
              </a:rPr>
              <a:t>Sales on account totaled $830,000. The cost of soft drinks sold was $550,000. </a:t>
            </a:r>
          </a:p>
          <a:p>
            <a:pPr lvl="0">
              <a:lnSpc>
                <a:spcPts val="3000"/>
              </a:lnSpc>
            </a:pPr>
            <a:r>
              <a:rPr lang="en-US" sz="2600" dirty="0">
                <a:latin typeface="Verdana" panose="020B0604030504040204" pitchFamily="34" charset="0"/>
                <a:ea typeface="Verdana" panose="020B0604030504040204" pitchFamily="34" charset="0"/>
                <a:cs typeface="Verdana" panose="020B0604030504040204" pitchFamily="34" charset="0"/>
              </a:rPr>
              <a:t>Inventory remaining on hand at the end of 2018 totaled $174,000 </a:t>
            </a:r>
          </a:p>
          <a:p>
            <a:pPr marL="0" lvl="0" indent="0">
              <a:lnSpc>
                <a:spcPts val="3000"/>
              </a:lnSpc>
              <a:buNone/>
            </a:pPr>
            <a:r>
              <a:rPr lang="en-US" sz="2600" dirty="0">
                <a:latin typeface="Verdana" panose="020B0604030504040204" pitchFamily="34" charset="0"/>
                <a:ea typeface="Verdana" panose="020B0604030504040204" pitchFamily="34" charset="0"/>
                <a:cs typeface="Verdana" panose="020B0604030504040204" pitchFamily="34" charset="0"/>
              </a:rPr>
              <a:t>The above transactions are recorded in summary form according to both the perpetual and periodic inventory systems using the gross method:</a:t>
            </a:r>
          </a:p>
        </p:txBody>
      </p:sp>
    </p:spTree>
    <p:extLst>
      <p:ext uri="{BB962C8B-B14F-4D97-AF65-F5344CB8AC3E}">
        <p14:creationId xmlns:p14="http://schemas.microsoft.com/office/powerpoint/2010/main" val="31284970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7" name="Title 1"/>
          <p:cNvSpPr>
            <a:spLocks noGrp="1"/>
          </p:cNvSpPr>
          <p:nvPr>
            <p:ph type="title"/>
          </p:nvPr>
        </p:nvSpPr>
        <p:spPr>
          <a:xfrm>
            <a:off x="685800" y="457200"/>
            <a:ext cx="8153400" cy="1676400"/>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Transactions—Perpetual and Periodic Systems (3 of 4)</a:t>
            </a:r>
          </a:p>
        </p:txBody>
      </p:sp>
      <p:sp>
        <p:nvSpPr>
          <p:cNvPr id="8" name="Content Placeholder 3"/>
          <p:cNvSpPr>
            <a:spLocks noGrp="1"/>
          </p:cNvSpPr>
          <p:nvPr>
            <p:ph sz="quarter" idx="10"/>
          </p:nvPr>
        </p:nvSpPr>
        <p:spPr>
          <a:xfrm>
            <a:off x="914400" y="2150123"/>
            <a:ext cx="7315200" cy="440677"/>
          </a:xfrm>
        </p:spPr>
        <p:txBody>
          <a:bodyPr/>
          <a:lstStyle/>
          <a:p>
            <a:pPr marL="0" indent="0" fontAlgn="b">
              <a:buNone/>
            </a:pPr>
            <a:r>
              <a:rPr lang="en-IN" sz="2400" dirty="0">
                <a:solidFill>
                  <a:srgbClr val="000000"/>
                </a:solidFill>
              </a:rPr>
              <a:t>$ in 000s</a:t>
            </a:r>
          </a:p>
        </p:txBody>
      </p:sp>
      <p:pic>
        <p:nvPicPr>
          <p:cNvPr id="11266" name="Picture 2" descr="Purchases are recorded by debiting inventory and credit accounts payable under the perpetual system for the gross price of $620,000 and by debiting purchases instead of inventory under the periodic system. &#10;&#10;Next, we record freight charges. For this, we debit inventory under the perpetual system and freight-in under the periodic system and credit cash in both the cases for $16,000.&#10;&#10;Then, we record purchase returns by debiting accounts payable under both systems and crediting inventory under the perpetual system and purchase returns under the periodic system, for $20,000.&#10;&#10;Discounts are recorded by debiting accounts payable under both systems and crediting inventory under the perpetual system and purchase returns under the periodic system, for $12,000. Cash is credited for $588,000 under both inventory system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968" y="2837833"/>
            <a:ext cx="6261554" cy="3416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98104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08-3</a:t>
            </a:r>
          </a:p>
        </p:txBody>
      </p:sp>
      <p:sp>
        <p:nvSpPr>
          <p:cNvPr id="7" name="Title 1"/>
          <p:cNvSpPr>
            <a:spLocks noGrp="1"/>
          </p:cNvSpPr>
          <p:nvPr>
            <p:ph type="title"/>
          </p:nvPr>
        </p:nvSpPr>
        <p:spPr>
          <a:xfrm>
            <a:off x="685800" y="531684"/>
            <a:ext cx="8001000" cy="1375033"/>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Transactions—Perpetual and Periodic Systems (4 of 4)</a:t>
            </a:r>
          </a:p>
        </p:txBody>
      </p:sp>
      <p:sp>
        <p:nvSpPr>
          <p:cNvPr id="8" name="Content Placeholder 3"/>
          <p:cNvSpPr>
            <a:spLocks noGrp="1"/>
          </p:cNvSpPr>
          <p:nvPr>
            <p:ph sz="quarter" idx="10"/>
          </p:nvPr>
        </p:nvSpPr>
        <p:spPr>
          <a:xfrm>
            <a:off x="914400" y="2027562"/>
            <a:ext cx="7315200" cy="440677"/>
          </a:xfrm>
        </p:spPr>
        <p:txBody>
          <a:bodyPr/>
          <a:lstStyle/>
          <a:p>
            <a:pPr marL="0" indent="0" fontAlgn="b">
              <a:buNone/>
            </a:pPr>
            <a:r>
              <a:rPr lang="en-IN" sz="2200" dirty="0">
                <a:solidFill>
                  <a:srgbClr val="000000"/>
                </a:solidFill>
              </a:rPr>
              <a:t>$ in 000s</a:t>
            </a:r>
          </a:p>
        </p:txBody>
      </p:sp>
      <p:pic>
        <p:nvPicPr>
          <p:cNvPr id="12290" name="Picture 2" descr="Then, we record sales for the year by debiting accounts receivable and crediting sales revenue under both systems for $830,000. We also record cost of goods sold under the perpetual inventory system by debiting cost of goods sold and crediting inventory for $550,000. There is no entry under the periodic inventory system to record cost of goods sold. Under the periodic system, we record cost of goods sold at the end of the period.&#10;&#10;Before recording cost of goods sold under the periodic inventory system we determine cost of goods sold using the cost of goods sold equation. We add the beginning inventory ($120,000) and gross purchases ($620,000) to get the cost of goods available for sale. Net purchases are determined by deducting purchase returns ($20,000), purchase discounts ($12,000), and adding freight-in ($16,000). Then, we deduct the ending inventory ($174,000) from the cost of goods available to get the cost of goods sold of $550,000.&#10;&#10;Then, we close all the temporary accounts cost of goods sold by debiting cost of goods sold for $550,000, ending inventory for $174,000, purchase returns for $20,000, and purchase discounts for $12,000. Then we credit beginning inventory for $120,000, purchases for $620,000, and freight-in for $16,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7846" y="2594664"/>
            <a:ext cx="6136043" cy="3653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17437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4" name="Title 3"/>
          <p:cNvSpPr>
            <a:spLocks noGrp="1"/>
          </p:cNvSpPr>
          <p:nvPr>
            <p:ph type="title"/>
          </p:nvPr>
        </p:nvSpPr>
        <p:spPr>
          <a:xfrm>
            <a:off x="685800" y="533400"/>
            <a:ext cx="8001000" cy="914400"/>
          </a:xfrm>
        </p:spPr>
        <p:txBody>
          <a:bodyPr>
            <a:normAutofit/>
          </a:bodyPr>
          <a:lstStyle/>
          <a:p>
            <a:r>
              <a:rPr lang="en-US" b="0" dirty="0"/>
              <a:t>Illustration—Inventory Cost Flow</a:t>
            </a:r>
          </a:p>
        </p:txBody>
      </p:sp>
      <p:pic>
        <p:nvPicPr>
          <p:cNvPr id="7" name="Picture 2" descr="In this illustration Browning began the year with 4,000 units and another 7,000 units were purchased during 2018 at various prices for a total cost of $71,500 and 6,500 units were sold in three separate transactions. The question asked is, &quot;What is the cost of the 6,500 units sold?&quot;"/>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1051069" y="1616276"/>
            <a:ext cx="7041863" cy="4453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983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Illustration—Inventory Cost Flow (1 of 2)</a:t>
            </a:r>
          </a:p>
        </p:txBody>
      </p:sp>
      <p:sp>
        <p:nvSpPr>
          <p:cNvPr id="3" name="Content Placeholder 2"/>
          <p:cNvSpPr>
            <a:spLocks noGrp="1"/>
          </p:cNvSpPr>
          <p:nvPr>
            <p:ph sz="quarter" idx="10"/>
          </p:nvPr>
        </p:nvSpPr>
        <p:spPr>
          <a:xfrm>
            <a:off x="762000" y="1447800"/>
            <a:ext cx="8229600" cy="1371600"/>
          </a:xfrm>
        </p:spPr>
        <p:txBody>
          <a:bodyPr/>
          <a:lstStyle/>
          <a:p>
            <a:pPr marL="0" indent="0">
              <a:buNone/>
            </a:pPr>
            <a:r>
              <a:rPr lang="en-IN" dirty="0"/>
              <a:t>The Browning Company inventory information for 2018:</a:t>
            </a:r>
            <a:r>
              <a:rPr lang="en-IN" b="1" dirty="0">
                <a:solidFill>
                  <a:srgbClr val="000000"/>
                </a:solidFill>
              </a:rPr>
              <a:t>Beginning Inventory and Purchases During 2018</a:t>
            </a:r>
          </a:p>
        </p:txBody>
      </p:sp>
      <p:sp>
        <p:nvSpPr>
          <p:cNvPr id="6" name="Text Placeholder 5"/>
          <p:cNvSpPr>
            <a:spLocks noGrp="1"/>
          </p:cNvSpPr>
          <p:nvPr>
            <p:ph type="body" sz="quarter" idx="13"/>
          </p:nvPr>
        </p:nvSpPr>
        <p:spPr>
          <a:xfrm>
            <a:off x="4572000" y="-3175"/>
            <a:ext cx="4572000" cy="366032"/>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917918595"/>
              </p:ext>
            </p:extLst>
          </p:nvPr>
        </p:nvGraphicFramePr>
        <p:xfrm>
          <a:off x="1066800" y="3048000"/>
          <a:ext cx="7620000" cy="2667000"/>
        </p:xfrm>
        <a:graphic>
          <a:graphicData uri="http://schemas.openxmlformats.org/drawingml/2006/table">
            <a:tbl>
              <a:tblPr firstRow="1" bandRow="1">
                <a:tableStyleId>{5940675A-B579-460E-94D1-54222C63F5DA}</a:tableStyleId>
              </a:tblPr>
              <a:tblGrid>
                <a:gridCol w="31242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tblGrid>
              <a:tr h="29026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i="0" u="none" strike="noStrike" dirty="0">
                          <a:solidFill>
                            <a:srgbClr val="000000"/>
                          </a:solidFill>
                          <a:effectLst/>
                          <a:latin typeface="Verdana" pitchFamily="34" charset="0"/>
                          <a:ea typeface="Verdana" pitchFamily="34" charset="0"/>
                          <a:cs typeface="Verdana" pitchFamily="34" charset="0"/>
                        </a:rPr>
                        <a:t>Date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strike="noStrike" dirty="0">
                          <a:effectLst/>
                          <a:latin typeface="Verdana" pitchFamily="34" charset="0"/>
                          <a:ea typeface="Verdana" pitchFamily="34" charset="0"/>
                          <a:cs typeface="Verdana" pitchFamily="34" charset="0"/>
                        </a:rPr>
                        <a:t>Units</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ctr"/>
                      <a:r>
                        <a:rPr lang="en-US" sz="1600" b="1" u="none" strike="noStrike" dirty="0">
                          <a:effectLst/>
                          <a:latin typeface="Verdana" pitchFamily="34" charset="0"/>
                          <a:ea typeface="Verdana" pitchFamily="34" charset="0"/>
                          <a:cs typeface="Verdana" pitchFamily="34" charset="0"/>
                        </a:rPr>
                        <a:t>Unit Cost</a:t>
                      </a:r>
                      <a:endParaRPr lang="en-US" sz="16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strike="noStrike" dirty="0">
                          <a:effectLst/>
                          <a:latin typeface="Verdana" pitchFamily="34" charset="0"/>
                          <a:ea typeface="Verdana" pitchFamily="34" charset="0"/>
                          <a:cs typeface="Verdana" pitchFamily="34" charset="0"/>
                        </a:rPr>
                        <a:t>Total Cost</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501362">
                <a:tc>
                  <a:txBody>
                    <a:bodyPr/>
                    <a:lstStyle/>
                    <a:p>
                      <a:pPr algn="l" fontAlgn="b"/>
                      <a:r>
                        <a:rPr lang="en-US" sz="1600" u="none" strike="noStrike" dirty="0">
                          <a:effectLst/>
                          <a:latin typeface="Verdana" pitchFamily="34" charset="0"/>
                          <a:ea typeface="Verdana" pitchFamily="34" charset="0"/>
                          <a:cs typeface="Verdana" pitchFamily="34" charset="0"/>
                        </a:rPr>
                        <a:t>Jan. 1 (Beg. </a:t>
                      </a:r>
                      <a:r>
                        <a:rPr lang="en-US" sz="1600" u="none" strike="noStrike" baseline="0" dirty="0">
                          <a:effectLst/>
                          <a:latin typeface="Verdana" pitchFamily="34" charset="0"/>
                          <a:ea typeface="Verdana" pitchFamily="34" charset="0"/>
                          <a:cs typeface="Verdana" pitchFamily="34" charset="0"/>
                        </a:rPr>
                        <a:t>Inventory)</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a:r>
                        <a:rPr lang="en-US" sz="1600" dirty="0">
                          <a:latin typeface="Verdana" pitchFamily="34" charset="0"/>
                          <a:ea typeface="Verdana" pitchFamily="34" charset="0"/>
                          <a:cs typeface="Verdana" pitchFamily="34" charset="0"/>
                        </a:rPr>
                        <a:t>4,000</a:t>
                      </a:r>
                    </a:p>
                  </a:txBody>
                  <a:tcPr anchor="ctr"/>
                </a:tc>
                <a:tc>
                  <a:txBody>
                    <a:bodyPr/>
                    <a:lstStyle/>
                    <a:p>
                      <a:pPr algn="r"/>
                      <a:r>
                        <a:rPr lang="en-US" sz="1600" b="1" dirty="0">
                          <a:latin typeface="Verdana" pitchFamily="34" charset="0"/>
                          <a:ea typeface="Verdana" pitchFamily="34" charset="0"/>
                          <a:cs typeface="Verdana" pitchFamily="34" charset="0"/>
                        </a:rPr>
                        <a:t> $5.50</a:t>
                      </a:r>
                    </a:p>
                  </a:txBody>
                  <a:tcPr anchor="ctr"/>
                </a:tc>
                <a:tc>
                  <a:txBody>
                    <a:bodyPr/>
                    <a:lstStyle/>
                    <a:p>
                      <a:pPr algn="r"/>
                      <a:r>
                        <a:rPr lang="en-US" sz="1600" dirty="0">
                          <a:latin typeface="Verdana" pitchFamily="34" charset="0"/>
                          <a:ea typeface="Verdana" pitchFamily="34" charset="0"/>
                          <a:cs typeface="Verdana" pitchFamily="34" charset="0"/>
                        </a:rPr>
                        <a:t>$22,000</a:t>
                      </a:r>
                    </a:p>
                  </a:txBody>
                  <a:tcPr anchor="ctr"/>
                </a:tc>
                <a:extLst>
                  <a:ext uri="{0D108BD9-81ED-4DB2-BD59-A6C34878D82A}">
                    <a16:rowId xmlns:a16="http://schemas.microsoft.com/office/drawing/2014/main" val="10001"/>
                  </a:ext>
                </a:extLst>
              </a:tr>
              <a:tr h="290262">
                <a:tc>
                  <a:txBody>
                    <a:bodyPr/>
                    <a:lstStyle/>
                    <a:p>
                      <a:pPr algn="l" fontAlgn="b"/>
                      <a:r>
                        <a:rPr lang="en-US" sz="1600" u="none" strike="noStrike" dirty="0">
                          <a:effectLst/>
                          <a:latin typeface="Verdana" pitchFamily="34" charset="0"/>
                          <a:ea typeface="Verdana" pitchFamily="34" charset="0"/>
                          <a:cs typeface="Verdana" pitchFamily="34" charset="0"/>
                        </a:rPr>
                        <a:t>Purchases:</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a:endParaRPr lang="en-US" sz="1600" dirty="0">
                        <a:latin typeface="Verdana" pitchFamily="34" charset="0"/>
                        <a:ea typeface="Verdana" pitchFamily="34" charset="0"/>
                        <a:cs typeface="Verdana" pitchFamily="34" charset="0"/>
                      </a:endParaRPr>
                    </a:p>
                  </a:txBody>
                  <a:tcPr anchor="ctr"/>
                </a:tc>
                <a:tc>
                  <a:txBody>
                    <a:bodyPr/>
                    <a:lstStyle/>
                    <a:p>
                      <a:pPr algn="r" fontAlgn="b"/>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403330">
                <a:tc>
                  <a:txBody>
                    <a:bodyPr/>
                    <a:lstStyle/>
                    <a:p>
                      <a:pPr algn="l" fontAlgn="b"/>
                      <a:r>
                        <a:rPr lang="en-US" sz="1600" u="none" strike="noStrike" dirty="0">
                          <a:effectLst/>
                          <a:latin typeface="Verdana" pitchFamily="34" charset="0"/>
                          <a:ea typeface="Verdana" pitchFamily="34" charset="0"/>
                          <a:cs typeface="Verdana" pitchFamily="34" charset="0"/>
                        </a:rPr>
                        <a:t>    Jan. 17</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1,000</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b="1" u="none" strike="noStrike" dirty="0">
                          <a:effectLst/>
                          <a:latin typeface="Verdana" pitchFamily="34" charset="0"/>
                          <a:ea typeface="Verdana" pitchFamily="34" charset="0"/>
                          <a:cs typeface="Verdana" pitchFamily="34" charset="0"/>
                        </a:rPr>
                        <a:t>$6.00 </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 $ 6,000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29748">
                <a:tc>
                  <a:txBody>
                    <a:bodyPr/>
                    <a:lstStyle/>
                    <a:p>
                      <a:pPr algn="l" fontAlgn="b"/>
                      <a:r>
                        <a:rPr lang="en-US" sz="1600" u="none" strike="noStrike" dirty="0">
                          <a:effectLst/>
                          <a:latin typeface="Verdana" pitchFamily="34" charset="0"/>
                          <a:ea typeface="Verdana" pitchFamily="34" charset="0"/>
                          <a:cs typeface="Verdana" pitchFamily="34" charset="0"/>
                        </a:rPr>
                        <a:t>    Mar. 22</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3,000</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b="1" u="none" strike="noStrike" dirty="0">
                          <a:effectLst/>
                          <a:latin typeface="Verdana" pitchFamily="34" charset="0"/>
                          <a:ea typeface="Verdana" pitchFamily="34" charset="0"/>
                          <a:cs typeface="Verdana" pitchFamily="34" charset="0"/>
                        </a:rPr>
                        <a:t>7.00               </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21,000 </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75468">
                <a:tc>
                  <a:txBody>
                    <a:bodyPr/>
                    <a:lstStyle/>
                    <a:p>
                      <a:pPr algn="l" fontAlgn="b"/>
                      <a:r>
                        <a:rPr lang="en-US" sz="1600" u="none" strike="noStrike" dirty="0">
                          <a:effectLst/>
                          <a:latin typeface="Verdana" pitchFamily="34" charset="0"/>
                          <a:ea typeface="Verdana" pitchFamily="34" charset="0"/>
                          <a:cs typeface="Verdana" pitchFamily="34" charset="0"/>
                        </a:rPr>
                        <a:t>    Oct. 15</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sng" strike="noStrike" dirty="0">
                          <a:effectLst/>
                          <a:latin typeface="Verdana" pitchFamily="34" charset="0"/>
                          <a:ea typeface="Verdana" pitchFamily="34" charset="0"/>
                          <a:cs typeface="Verdana" pitchFamily="34" charset="0"/>
                        </a:rPr>
                        <a:t>3,000</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b="1" u="none" strike="noStrike" dirty="0">
                          <a:effectLst/>
                          <a:latin typeface="Verdana" pitchFamily="34" charset="0"/>
                          <a:ea typeface="Verdana" pitchFamily="34" charset="0"/>
                          <a:cs typeface="Verdana" pitchFamily="34" charset="0"/>
                        </a:rPr>
                        <a:t>           7.50 </a:t>
                      </a:r>
                      <a:endParaRPr lang="en-US" sz="1600" b="1"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sng" strike="noStrike" dirty="0">
                          <a:effectLst/>
                          <a:latin typeface="Verdana" pitchFamily="34" charset="0"/>
                          <a:ea typeface="Verdana" pitchFamily="34" charset="0"/>
                          <a:cs typeface="Verdana" pitchFamily="34" charset="0"/>
                        </a:rPr>
                        <a:t>22,500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81000">
                <a:tc>
                  <a:txBody>
                    <a:bodyPr/>
                    <a:lstStyle/>
                    <a:p>
                      <a:pPr algn="l" fontAlgn="b"/>
                      <a:r>
                        <a:rPr lang="en-US" sz="1600" u="none" strike="noStrike" dirty="0">
                          <a:effectLst/>
                          <a:latin typeface="Verdana" pitchFamily="34" charset="0"/>
                          <a:ea typeface="Verdana" pitchFamily="34" charset="0"/>
                          <a:cs typeface="Verdana" pitchFamily="34" charset="0"/>
                        </a:rPr>
                        <a:t>    Goods</a:t>
                      </a:r>
                      <a:r>
                        <a:rPr lang="en-US" sz="1600" u="none" strike="noStrike" baseline="0" dirty="0">
                          <a:effectLst/>
                          <a:latin typeface="Verdana" pitchFamily="34" charset="0"/>
                          <a:ea typeface="Verdana" pitchFamily="34" charset="0"/>
                          <a:cs typeface="Verdana" pitchFamily="34" charset="0"/>
                        </a:rPr>
                        <a:t> available for sale</a:t>
                      </a:r>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sng" strike="noStrike" dirty="0">
                          <a:effectLst/>
                          <a:latin typeface="Verdana" pitchFamily="34" charset="0"/>
                          <a:ea typeface="Verdana" pitchFamily="34" charset="0"/>
                          <a:cs typeface="Verdana" pitchFamily="34" charset="0"/>
                        </a:rPr>
                        <a:t>11,000</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endParaRPr lang="en-US" sz="16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600" u="sng" strike="noStrike" dirty="0">
                          <a:effectLst/>
                          <a:latin typeface="Verdana" pitchFamily="34" charset="0"/>
                          <a:ea typeface="Verdana" pitchFamily="34" charset="0"/>
                          <a:cs typeface="Verdana" pitchFamily="34" charset="0"/>
                        </a:rPr>
                        <a:t> $ 71,500 </a:t>
                      </a:r>
                      <a:endParaRPr lang="en-US" sz="1600" b="0" i="0" u="sng"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030435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685800" y="609600"/>
            <a:ext cx="8001000" cy="914400"/>
          </a:xfrm>
        </p:spPr>
        <p:txBody>
          <a:bodyPr>
            <a:noAutofit/>
          </a:bodyPr>
          <a:lstStyle/>
          <a:p>
            <a:r>
              <a:rPr lang="en-US" b="0" dirty="0"/>
              <a:t>Illustration—Inventory Cost Flow (2 of 2)</a:t>
            </a:r>
          </a:p>
        </p:txBody>
      </p:sp>
      <p:sp>
        <p:nvSpPr>
          <p:cNvPr id="11" name="Content Placeholder 10"/>
          <p:cNvSpPr>
            <a:spLocks noGrp="1"/>
          </p:cNvSpPr>
          <p:nvPr>
            <p:ph sz="quarter" idx="12"/>
          </p:nvPr>
        </p:nvSpPr>
        <p:spPr>
          <a:xfrm>
            <a:off x="990600" y="4267200"/>
            <a:ext cx="7848600" cy="1219200"/>
          </a:xfrm>
        </p:spPr>
        <p:txBody>
          <a:bodyPr/>
          <a:lstStyle/>
          <a:p>
            <a:pPr marL="0" indent="0">
              <a:buNone/>
            </a:pPr>
            <a:r>
              <a:rPr lang="en-US" dirty="0"/>
              <a:t>What is the cost of the 6,500 units sold?</a:t>
            </a:r>
          </a:p>
          <a:p>
            <a:pPr marL="0" indent="0">
              <a:buNone/>
            </a:pPr>
            <a:r>
              <a:rPr lang="en-US" dirty="0"/>
              <a:t>2,000,1,500,3,000</a:t>
            </a:r>
          </a:p>
        </p:txBody>
      </p:sp>
      <p:sp>
        <p:nvSpPr>
          <p:cNvPr id="7"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958753228"/>
              </p:ext>
            </p:extLst>
          </p:nvPr>
        </p:nvGraphicFramePr>
        <p:xfrm>
          <a:off x="1524000" y="1981200"/>
          <a:ext cx="6096000" cy="185420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600" b="1" dirty="0">
                          <a:latin typeface="Verdana" pitchFamily="34" charset="0"/>
                          <a:ea typeface="Verdana" pitchFamily="34" charset="0"/>
                          <a:cs typeface="Verdana" pitchFamily="34" charset="0"/>
                        </a:rPr>
                        <a:t>Sales: Date</a:t>
                      </a:r>
                      <a:r>
                        <a:rPr lang="en-US" sz="1600" b="1" baseline="0" dirty="0">
                          <a:latin typeface="Verdana" pitchFamily="34" charset="0"/>
                          <a:ea typeface="Verdana" pitchFamily="34" charset="0"/>
                          <a:cs typeface="Verdana" pitchFamily="34" charset="0"/>
                        </a:rPr>
                        <a:t> of Sale</a:t>
                      </a:r>
                      <a:endParaRPr lang="en-US" sz="1600" b="1" dirty="0">
                        <a:latin typeface="Verdana" pitchFamily="34" charset="0"/>
                        <a:ea typeface="Verdana" pitchFamily="34" charset="0"/>
                        <a:cs typeface="Verdana"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Sales: Units</a:t>
                      </a:r>
                    </a:p>
                  </a:txBody>
                  <a:tcPr anchor="ct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Jan. 10</a:t>
                      </a:r>
                    </a:p>
                  </a:txBody>
                  <a:tcPr anchor="ctr"/>
                </a:tc>
                <a:tc>
                  <a:txBody>
                    <a:bodyPr/>
                    <a:lstStyle/>
                    <a:p>
                      <a:pPr algn="r"/>
                      <a:r>
                        <a:rPr lang="en-US" sz="1600" dirty="0">
                          <a:latin typeface="Verdana" pitchFamily="34" charset="0"/>
                          <a:ea typeface="Verdana" pitchFamily="34" charset="0"/>
                          <a:cs typeface="Verdana" pitchFamily="34" charset="0"/>
                        </a:rPr>
                        <a:t>2,000</a:t>
                      </a:r>
                    </a:p>
                  </a:txBody>
                  <a:tcPr anchor="ct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Apr. 15</a:t>
                      </a:r>
                    </a:p>
                  </a:txBody>
                  <a:tcPr anchor="ctr"/>
                </a:tc>
                <a:tc>
                  <a:txBody>
                    <a:bodyPr/>
                    <a:lstStyle/>
                    <a:p>
                      <a:pPr algn="r"/>
                      <a:r>
                        <a:rPr lang="en-US" sz="1600" dirty="0">
                          <a:latin typeface="Verdana" pitchFamily="34" charset="0"/>
                          <a:ea typeface="Verdana" pitchFamily="34" charset="0"/>
                          <a:cs typeface="Verdana" pitchFamily="34" charset="0"/>
                        </a:rPr>
                        <a:t>1,500</a:t>
                      </a:r>
                    </a:p>
                  </a:txBody>
                  <a:tcPr anchor="ctr"/>
                </a:tc>
                <a:extLst>
                  <a:ext uri="{0D108BD9-81ED-4DB2-BD59-A6C34878D82A}">
                    <a16:rowId xmlns:a16="http://schemas.microsoft.com/office/drawing/2014/main" val="10002"/>
                  </a:ext>
                </a:extLst>
              </a:tr>
              <a:tr h="370840">
                <a:tc>
                  <a:txBody>
                    <a:bodyPr/>
                    <a:lstStyle/>
                    <a:p>
                      <a:r>
                        <a:rPr lang="en-US" sz="1600" dirty="0">
                          <a:latin typeface="Verdana" pitchFamily="34" charset="0"/>
                          <a:ea typeface="Verdana" pitchFamily="34" charset="0"/>
                          <a:cs typeface="Verdana" pitchFamily="34" charset="0"/>
                        </a:rPr>
                        <a:t>Nov.20</a:t>
                      </a:r>
                    </a:p>
                  </a:txBody>
                  <a:tcPr anchor="ctr"/>
                </a:tc>
                <a:tc>
                  <a:txBody>
                    <a:bodyPr/>
                    <a:lstStyle/>
                    <a:p>
                      <a:pPr algn="r"/>
                      <a:r>
                        <a:rPr lang="en-US" sz="1600" u="sng" dirty="0">
                          <a:latin typeface="Verdana" pitchFamily="34" charset="0"/>
                          <a:ea typeface="Verdana" pitchFamily="34" charset="0"/>
                          <a:cs typeface="Verdana" pitchFamily="34" charset="0"/>
                        </a:rPr>
                        <a:t>3,000</a:t>
                      </a:r>
                    </a:p>
                  </a:txBody>
                  <a:tcPr anchor="ctr"/>
                </a:tc>
                <a:extLst>
                  <a:ext uri="{0D108BD9-81ED-4DB2-BD59-A6C34878D82A}">
                    <a16:rowId xmlns:a16="http://schemas.microsoft.com/office/drawing/2014/main" val="10003"/>
                  </a:ext>
                </a:extLst>
              </a:tr>
              <a:tr h="370840">
                <a:tc>
                  <a:txBody>
                    <a:bodyPr/>
                    <a:lstStyle/>
                    <a:p>
                      <a:pPr marL="0" indent="457200"/>
                      <a:r>
                        <a:rPr lang="en-US" sz="1600" dirty="0">
                          <a:latin typeface="Verdana" pitchFamily="34" charset="0"/>
                          <a:ea typeface="Verdana" pitchFamily="34" charset="0"/>
                          <a:cs typeface="Verdana" pitchFamily="34" charset="0"/>
                        </a:rPr>
                        <a:t>Total</a:t>
                      </a:r>
                    </a:p>
                  </a:txBody>
                  <a:tcPr anchor="ctr"/>
                </a:tc>
                <a:tc>
                  <a:txBody>
                    <a:bodyPr/>
                    <a:lstStyle/>
                    <a:p>
                      <a:pPr algn="r"/>
                      <a:r>
                        <a:rPr lang="en-US" sz="1600" u="sng" dirty="0">
                          <a:latin typeface="Verdana" pitchFamily="34" charset="0"/>
                          <a:ea typeface="Verdana" pitchFamily="34" charset="0"/>
                          <a:cs typeface="Verdana" pitchFamily="34" charset="0"/>
                        </a:rPr>
                        <a:t>6,500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843093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p:txBody>
          <a:bodyPr>
            <a:noAutofit/>
          </a:bodyPr>
          <a:lstStyle/>
          <a:p>
            <a:r>
              <a:rPr lang="en-US" b="0" dirty="0"/>
              <a:t>Allocation of Units Available</a:t>
            </a:r>
          </a:p>
        </p:txBody>
      </p:sp>
      <p:sp>
        <p:nvSpPr>
          <p:cNvPr id="9" name="Content Placeholder 8"/>
          <p:cNvSpPr>
            <a:spLocks noGrp="1"/>
          </p:cNvSpPr>
          <p:nvPr>
            <p:ph sz="quarter" idx="12"/>
          </p:nvPr>
        </p:nvSpPr>
        <p:spPr>
          <a:xfrm>
            <a:off x="914400" y="3657600"/>
            <a:ext cx="8077200" cy="2514600"/>
          </a:xfrm>
        </p:spPr>
        <p:txBody>
          <a:bodyPr/>
          <a:lstStyle/>
          <a:p>
            <a:r>
              <a:rPr lang="en-US" dirty="0"/>
              <a:t>[Beginning inventory (4,000 units) + Purchases (7,000 units) Units available </a:t>
            </a:r>
            <a:r>
              <a:rPr lang="en-US" b="1" dirty="0"/>
              <a:t>(11,000)</a:t>
            </a:r>
            <a:r>
              <a:rPr lang="en-US" dirty="0"/>
              <a:t>]</a:t>
            </a:r>
          </a:p>
          <a:p>
            <a:pPr lvl="1"/>
            <a:r>
              <a:rPr lang="en-US" sz="2200" dirty="0"/>
              <a:t>Units on hand at end of period </a:t>
            </a:r>
            <a:r>
              <a:rPr lang="en-US" sz="2200" b="1" dirty="0"/>
              <a:t>4,500</a:t>
            </a:r>
            <a:endParaRPr lang="en-US" b="1" dirty="0"/>
          </a:p>
          <a:p>
            <a:pPr lvl="1"/>
            <a:r>
              <a:rPr lang="en-US" sz="2400" dirty="0"/>
              <a:t>Units sold during the period </a:t>
            </a:r>
            <a:r>
              <a:rPr lang="en-US" sz="2400" b="1" dirty="0"/>
              <a:t>6,500</a:t>
            </a:r>
          </a:p>
          <a:p>
            <a:pPr marL="342900" lvl="1" indent="-342900">
              <a:buFont typeface="Arial" pitchFamily="34" charset="0"/>
              <a:buChar char="•"/>
            </a:pPr>
            <a:r>
              <a:rPr lang="en-US" sz="2600" dirty="0"/>
              <a:t>Ending units + </a:t>
            </a:r>
            <a:r>
              <a:rPr lang="en-IN" sz="2600" dirty="0"/>
              <a:t>sold units = </a:t>
            </a:r>
            <a:r>
              <a:rPr lang="en-US" sz="2600" b="1" dirty="0"/>
              <a:t>11,000</a:t>
            </a:r>
            <a:endParaRPr lang="en-US" sz="2600" dirty="0"/>
          </a:p>
        </p:txBody>
      </p:sp>
      <p:graphicFrame>
        <p:nvGraphicFramePr>
          <p:cNvPr id="7" name="Table 6"/>
          <p:cNvGraphicFramePr>
            <a:graphicFrameLocks noGrp="1"/>
          </p:cNvGraphicFramePr>
          <p:nvPr>
            <p:extLst>
              <p:ext uri="{D42A27DB-BD31-4B8C-83A1-F6EECF244321}">
                <p14:modId xmlns:p14="http://schemas.microsoft.com/office/powerpoint/2010/main" val="3638043965"/>
              </p:ext>
            </p:extLst>
          </p:nvPr>
        </p:nvGraphicFramePr>
        <p:xfrm>
          <a:off x="1600200" y="1676400"/>
          <a:ext cx="6669405" cy="1483360"/>
        </p:xfrm>
        <a:graphic>
          <a:graphicData uri="http://schemas.openxmlformats.org/drawingml/2006/table">
            <a:tbl>
              <a:tblPr firstRow="1" bandRow="1">
                <a:tableStyleId>{5940675A-B579-460E-94D1-54222C63F5DA}</a:tableStyleId>
              </a:tblPr>
              <a:tblGrid>
                <a:gridCol w="3621405">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l" fontAlgn="b">
                        <a:tabLst>
                          <a:tab pos="3657600" algn="l"/>
                        </a:tabLst>
                      </a:pPr>
                      <a:r>
                        <a:rPr lang="en-IN" sz="1600" u="none" strike="noStrike" dirty="0">
                          <a:effectLst/>
                          <a:latin typeface="Verdana" pitchFamily="34" charset="0"/>
                          <a:ea typeface="Verdana" pitchFamily="34" charset="0"/>
                          <a:cs typeface="Verdana" pitchFamily="34" charset="0"/>
                        </a:rPr>
                        <a:t>Beginning inventory</a:t>
                      </a:r>
                      <a:endParaRPr lang="en-IN"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1600" u="none" strike="noStrike" dirty="0">
                          <a:effectLst/>
                          <a:latin typeface="Verdana" pitchFamily="34" charset="0"/>
                          <a:ea typeface="Verdana" pitchFamily="34" charset="0"/>
                          <a:cs typeface="Verdana" pitchFamily="34" charset="0"/>
                        </a:rPr>
                        <a:t>4,000 units</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algn="l" fontAlgn="b"/>
                      <a:r>
                        <a:rPr lang="en-US" sz="1600" u="none" strike="noStrike" dirty="0">
                          <a:effectLst/>
                          <a:latin typeface="Verdana" pitchFamily="34" charset="0"/>
                          <a:ea typeface="Verdana" pitchFamily="34" charset="0"/>
                          <a:cs typeface="Verdana" pitchFamily="34" charset="0"/>
                        </a:rPr>
                        <a:t>Plus: Purchases</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sng" strike="noStrike" dirty="0">
                          <a:effectLst/>
                          <a:latin typeface="Verdana" pitchFamily="34" charset="0"/>
                          <a:ea typeface="Verdana" pitchFamily="34" charset="0"/>
                          <a:cs typeface="Verdana" pitchFamily="34" charset="0"/>
                        </a:rPr>
                        <a:t>7,000 units</a:t>
                      </a:r>
                      <a:endParaRPr lang="en-US" sz="1600" b="0" i="0" u="sng"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algn="l" fontAlgn="b"/>
                      <a:r>
                        <a:rPr lang="en-IN" sz="1600" u="none" strike="noStrike" dirty="0">
                          <a:effectLst/>
                          <a:latin typeface="Verdana" pitchFamily="34" charset="0"/>
                          <a:ea typeface="Verdana" pitchFamily="34" charset="0"/>
                          <a:cs typeface="Verdana" pitchFamily="34" charset="0"/>
                        </a:rPr>
                        <a:t>Goods available for sale</a:t>
                      </a:r>
                      <a:endParaRPr lang="en-IN"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IN" sz="1600" u="none" strike="noStrike" dirty="0">
                          <a:effectLst/>
                          <a:latin typeface="Verdana" pitchFamily="34" charset="0"/>
                          <a:ea typeface="Verdana" pitchFamily="34" charset="0"/>
                          <a:cs typeface="Verdana" pitchFamily="34" charset="0"/>
                        </a:rPr>
                        <a:t>11,000 units</a:t>
                      </a:r>
                      <a:endParaRPr lang="en-US" sz="16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pPr algn="l" fontAlgn="b"/>
                      <a:r>
                        <a:rPr lang="en-IN" sz="1600" u="none" strike="noStrike" dirty="0">
                          <a:effectLst/>
                          <a:latin typeface="Verdana" pitchFamily="34" charset="0"/>
                          <a:ea typeface="Verdana" pitchFamily="34" charset="0"/>
                          <a:cs typeface="Verdana" pitchFamily="34" charset="0"/>
                        </a:rPr>
                        <a:t>On hand at the</a:t>
                      </a:r>
                      <a:r>
                        <a:rPr lang="en-IN" sz="1600" u="none" strike="noStrike" baseline="0" dirty="0">
                          <a:effectLst/>
                          <a:latin typeface="Verdana" pitchFamily="34" charset="0"/>
                          <a:ea typeface="Verdana" pitchFamily="34" charset="0"/>
                          <a:cs typeface="Verdana" pitchFamily="34" charset="0"/>
                        </a:rPr>
                        <a:t> e</a:t>
                      </a:r>
                      <a:r>
                        <a:rPr lang="en-IN" sz="1600" u="none" strike="noStrike" dirty="0">
                          <a:effectLst/>
                          <a:latin typeface="Verdana" pitchFamily="34" charset="0"/>
                          <a:ea typeface="Verdana" pitchFamily="34" charset="0"/>
                          <a:cs typeface="Verdana" pitchFamily="34" charset="0"/>
                        </a:rPr>
                        <a:t>nd of the period</a:t>
                      </a:r>
                      <a:endParaRPr lang="en-IN"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600" u="none" strike="noStrike" dirty="0">
                          <a:effectLst/>
                          <a:latin typeface="Verdana" pitchFamily="34" charset="0"/>
                          <a:ea typeface="Verdana" pitchFamily="34" charset="0"/>
                          <a:cs typeface="Verdana" pitchFamily="34" charset="0"/>
                        </a:rPr>
                        <a:t>4,500 units</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015772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p:txBody>
          <a:bodyPr lIns="0" tIns="0" rIns="0" bIns="0">
            <a:noAutofit/>
          </a:bodyPr>
          <a:lstStyle/>
          <a:p>
            <a:r>
              <a:rPr lang="en-US" b="0" dirty="0"/>
              <a:t>Allocation of Cost of Goods Available</a:t>
            </a:r>
          </a:p>
        </p:txBody>
      </p:sp>
      <p:graphicFrame>
        <p:nvGraphicFramePr>
          <p:cNvPr id="11" name="Table 7"/>
          <p:cNvGraphicFramePr>
            <a:graphicFrameLocks noGrp="1"/>
          </p:cNvGraphicFramePr>
          <p:nvPr>
            <p:ph sz="quarter" idx="10"/>
            <p:extLst>
              <p:ext uri="{D42A27DB-BD31-4B8C-83A1-F6EECF244321}">
                <p14:modId xmlns:p14="http://schemas.microsoft.com/office/powerpoint/2010/main" val="1570016755"/>
              </p:ext>
            </p:extLst>
          </p:nvPr>
        </p:nvGraphicFramePr>
        <p:xfrm>
          <a:off x="1066800" y="1600200"/>
          <a:ext cx="7314475" cy="2000250"/>
        </p:xfrm>
        <a:graphic>
          <a:graphicData uri="http://schemas.openxmlformats.org/drawingml/2006/table">
            <a:tbl>
              <a:tblPr firstRow="1" bandRow="1" bandCol="1">
                <a:tableStyleId>{5940675A-B579-460E-94D1-54222C63F5DA}</a:tableStyleId>
              </a:tblPr>
              <a:tblGrid>
                <a:gridCol w="5715091">
                  <a:extLst>
                    <a:ext uri="{9D8B030D-6E8A-4147-A177-3AD203B41FA5}">
                      <a16:colId xmlns:a16="http://schemas.microsoft.com/office/drawing/2014/main" val="20000"/>
                    </a:ext>
                  </a:extLst>
                </a:gridCol>
                <a:gridCol w="1599384">
                  <a:extLst>
                    <a:ext uri="{9D8B030D-6E8A-4147-A177-3AD203B41FA5}">
                      <a16:colId xmlns:a16="http://schemas.microsoft.com/office/drawing/2014/main" val="20001"/>
                    </a:ext>
                  </a:extLst>
                </a:gridCol>
              </a:tblGrid>
              <a:tr h="400050">
                <a:tc>
                  <a:txBody>
                    <a:bodyPr/>
                    <a:lstStyle/>
                    <a:p>
                      <a:pPr algn="l" fontAlgn="b">
                        <a:tabLst>
                          <a:tab pos="3657600" algn="l"/>
                        </a:tabLst>
                      </a:pP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Beginning inventory (4,000 units @ $5.50)</a:t>
                      </a:r>
                      <a:endParaRPr lang="en-IN"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$22,000</a:t>
                      </a:r>
                      <a:endParaRPr lang="en-US"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extLst>
                  <a:ext uri="{0D108BD9-81ED-4DB2-BD59-A6C34878D82A}">
                    <a16:rowId xmlns:a16="http://schemas.microsoft.com/office/drawing/2014/main" val="10000"/>
                  </a:ext>
                </a:extLst>
              </a:tr>
              <a:tr h="40005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Plus: Purchases (7,000 units @ various prices)</a:t>
                      </a:r>
                      <a:endParaRPr lang="en-US"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tc>
                  <a:txBody>
                    <a:bodyPr/>
                    <a:lstStyle/>
                    <a:p>
                      <a:pPr algn="r" fontAlgn="b"/>
                      <a:r>
                        <a:rPr lang="en-US" sz="1400" u="sng" strike="noStrike" dirty="0">
                          <a:effectLst/>
                          <a:latin typeface="Verdana" panose="020B0604030504040204" pitchFamily="34" charset="0"/>
                          <a:ea typeface="Verdana" panose="020B0604030504040204" pitchFamily="34" charset="0"/>
                          <a:cs typeface="Verdana" panose="020B0604030504040204" pitchFamily="34" charset="0"/>
                        </a:rPr>
                        <a:t>49,500</a:t>
                      </a:r>
                      <a:endParaRPr lang="en-US" sz="1400" b="0" i="0" u="sng"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extLst>
                  <a:ext uri="{0D108BD9-81ED-4DB2-BD59-A6C34878D82A}">
                    <a16:rowId xmlns:a16="http://schemas.microsoft.com/office/drawing/2014/main" val="10001"/>
                  </a:ext>
                </a:extLst>
              </a:tr>
              <a:tr h="400050">
                <a:tc>
                  <a:txBody>
                    <a:bodyPr/>
                    <a:lstStyle/>
                    <a:p>
                      <a:pPr algn="l" fontAlgn="b"/>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Goods available for sale (11,000 units)</a:t>
                      </a:r>
                      <a:endParaRPr lang="en-IN"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tc>
                  <a:txBody>
                    <a:bodyPr/>
                    <a:lstStyle/>
                    <a:p>
                      <a:pPr algn="r" fontAlgn="b"/>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$71,500</a:t>
                      </a:r>
                      <a:endParaRPr lang="en-US" sz="14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3635" marR="83635" anchor="ctr"/>
                </a:tc>
                <a:extLst>
                  <a:ext uri="{0D108BD9-81ED-4DB2-BD59-A6C34878D82A}">
                    <a16:rowId xmlns:a16="http://schemas.microsoft.com/office/drawing/2014/main" val="10002"/>
                  </a:ext>
                </a:extLst>
              </a:tr>
              <a:tr h="400050">
                <a:tc>
                  <a:txBody>
                    <a:bodyPr/>
                    <a:lstStyle/>
                    <a:p>
                      <a:pPr algn="l" fontAlgn="b"/>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Less: Ending inventory (4,500 units @ ?)</a:t>
                      </a:r>
                      <a:endParaRPr lang="en-IN"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8408" marR="8712" marT="9525" marB="0" anchor="ctr"/>
                </a:tc>
                <a:tc>
                  <a:txBody>
                    <a:bodyPr/>
                    <a:lstStyle/>
                    <a:p>
                      <a:pPr algn="r" fontAlgn="b"/>
                      <a:r>
                        <a:rPr lang="en-US" sz="1400" u="sng" strike="noStrike" dirty="0">
                          <a:effectLst/>
                          <a:latin typeface="Verdana" panose="020B0604030504040204" pitchFamily="34" charset="0"/>
                          <a:ea typeface="Verdana" panose="020B0604030504040204" pitchFamily="34" charset="0"/>
                          <a:cs typeface="Verdana" panose="020B0604030504040204" pitchFamily="34" charset="0"/>
                        </a:rPr>
                        <a:t>___?___</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8712" marR="8712" marT="9525" marB="0" anchor="ctr"/>
                </a:tc>
                <a:extLst>
                  <a:ext uri="{0D108BD9-81ED-4DB2-BD59-A6C34878D82A}">
                    <a16:rowId xmlns:a16="http://schemas.microsoft.com/office/drawing/2014/main" val="10003"/>
                  </a:ext>
                </a:extLst>
              </a:tr>
              <a:tr h="400050">
                <a:tc>
                  <a:txBody>
                    <a:bodyPr/>
                    <a:lstStyle/>
                    <a:p>
                      <a:pPr algn="l" fontAlgn="b"/>
                      <a:r>
                        <a:rPr lang="en-IN" sz="1400" u="none" strike="noStrike" dirty="0">
                          <a:effectLst/>
                          <a:latin typeface="Verdana" panose="020B0604030504040204" pitchFamily="34" charset="0"/>
                          <a:ea typeface="Verdana" panose="020B0604030504040204" pitchFamily="34" charset="0"/>
                          <a:cs typeface="Verdana" panose="020B0604030504040204" pitchFamily="34" charset="0"/>
                        </a:rPr>
                        <a:t>Cost of goods sold (6,500 units @ ?)</a:t>
                      </a:r>
                      <a:endParaRPr lang="en-IN"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8408" marR="8712" marT="9525" marB="0" anchor="ctr"/>
                </a:tc>
                <a:tc>
                  <a:txBody>
                    <a:bodyPr/>
                    <a:lstStyle/>
                    <a:p>
                      <a:pPr algn="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8712" marR="8712" marT="9525" marB="0" anchor="ctr"/>
                </a:tc>
                <a:extLst>
                  <a:ext uri="{0D108BD9-81ED-4DB2-BD59-A6C34878D82A}">
                    <a16:rowId xmlns:a16="http://schemas.microsoft.com/office/drawing/2014/main" val="10004"/>
                  </a:ext>
                </a:extLst>
              </a:tr>
            </a:tbl>
          </a:graphicData>
        </a:graphic>
      </p:graphicFrame>
      <p:sp>
        <p:nvSpPr>
          <p:cNvPr id="3" name="Content Placeholder 2"/>
          <p:cNvSpPr>
            <a:spLocks noGrp="1"/>
          </p:cNvSpPr>
          <p:nvPr>
            <p:ph sz="quarter" idx="12"/>
          </p:nvPr>
        </p:nvSpPr>
        <p:spPr>
          <a:xfrm>
            <a:off x="762000" y="3733800"/>
            <a:ext cx="8382000" cy="2819400"/>
          </a:xfrm>
        </p:spPr>
        <p:txBody>
          <a:bodyPr/>
          <a:lstStyle/>
          <a:p>
            <a:r>
              <a:rPr lang="en-US" dirty="0"/>
              <a:t>[Beginning inventory ($22,000) + Purchases ($49,500) </a:t>
            </a:r>
            <a:r>
              <a:rPr lang="en-US" sz="2800" dirty="0"/>
              <a:t>Units available </a:t>
            </a:r>
            <a:r>
              <a:rPr lang="en-US" sz="2800" b="1" dirty="0"/>
              <a:t>($71,500)</a:t>
            </a:r>
            <a:r>
              <a:rPr lang="en-US" sz="2800" dirty="0"/>
              <a:t>]</a:t>
            </a:r>
          </a:p>
          <a:p>
            <a:pPr marL="457200" indent="457200">
              <a:buFont typeface="Verdana" pitchFamily="34" charset="0"/>
              <a:buChar char="–"/>
            </a:pPr>
            <a:r>
              <a:rPr lang="en-US" sz="2400" dirty="0"/>
              <a:t>Cost of inventory on hand at end of period = ?</a:t>
            </a:r>
          </a:p>
          <a:p>
            <a:pPr marL="457200" indent="457200">
              <a:buFont typeface="Verdana" pitchFamily="34" charset="0"/>
              <a:buChar char="–"/>
            </a:pPr>
            <a:r>
              <a:rPr lang="en-US" sz="2400" dirty="0"/>
              <a:t>Cost of goods sold during the period = ?</a:t>
            </a:r>
            <a:endParaRPr lang="en-US" sz="2400" b="1" dirty="0"/>
          </a:p>
          <a:p>
            <a:r>
              <a:rPr lang="en-US" dirty="0"/>
              <a:t>Ending inventory + </a:t>
            </a:r>
            <a:r>
              <a:rPr lang="en-IN" dirty="0"/>
              <a:t>cost of goods sold = </a:t>
            </a:r>
            <a:r>
              <a:rPr lang="en-US" b="1" dirty="0"/>
              <a:t>$71,500</a:t>
            </a:r>
            <a:endParaRPr lang="en-US" dirty="0"/>
          </a:p>
        </p:txBody>
      </p:sp>
    </p:spTree>
    <p:extLst>
      <p:ext uri="{BB962C8B-B14F-4D97-AF65-F5344CB8AC3E}">
        <p14:creationId xmlns:p14="http://schemas.microsoft.com/office/powerpoint/2010/main" val="3274153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a:spLocks noGrp="1"/>
          </p:cNvSpPr>
          <p:nvPr>
            <p:ph idx="4294967295"/>
          </p:nvPr>
        </p:nvSpPr>
        <p:spPr>
          <a:xfrm>
            <a:off x="5867400" y="0"/>
            <a:ext cx="3276600" cy="381000"/>
          </a:xfrm>
        </p:spPr>
        <p:txBody>
          <a:bodyPr>
            <a:noAutofit/>
          </a:bodyPr>
          <a:lstStyle/>
          <a:p>
            <a:pPr marL="0" indent="0" algn="r">
              <a:buNone/>
            </a:pPr>
            <a:r>
              <a:rPr lang="en-US" sz="1800"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for a Manufacturer Consists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of: (2 of </a:t>
            </a:r>
            <a:r>
              <a:rPr lang="en-US" dirty="0"/>
              <a:t>2</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p:txBody>
      </p:sp>
      <p:sp>
        <p:nvSpPr>
          <p:cNvPr id="3" name="Content Placeholder 2"/>
          <p:cNvSpPr>
            <a:spLocks noGrp="1"/>
          </p:cNvSpPr>
          <p:nvPr>
            <p:ph sz="quarter" idx="10"/>
          </p:nvPr>
        </p:nvSpPr>
        <p:spPr>
          <a:xfrm>
            <a:off x="594360" y="1676400"/>
            <a:ext cx="8397240" cy="4724400"/>
          </a:xfrm>
        </p:spPr>
        <p:txBody>
          <a:bodyPr>
            <a:noAutofit/>
          </a:bodyPr>
          <a:lstStyle/>
          <a:p>
            <a:pPr lvl="1"/>
            <a:r>
              <a:rPr lang="en-US" dirty="0">
                <a:latin typeface="Verdana" panose="020B0604030504040204" pitchFamily="34" charset="0"/>
                <a:ea typeface="Verdana" panose="020B0604030504040204" pitchFamily="34" charset="0"/>
                <a:cs typeface="Verdana" panose="020B0604030504040204" pitchFamily="34" charset="0"/>
              </a:rPr>
              <a:t>The cost of </a:t>
            </a:r>
            <a:r>
              <a:rPr lang="en-IN" dirty="0">
                <a:latin typeface="Verdana" panose="020B0604030504040204" pitchFamily="34" charset="0"/>
                <a:ea typeface="Verdana" panose="020B0604030504040204" pitchFamily="34" charset="0"/>
                <a:cs typeface="Verdana" panose="020B0604030504040204" pitchFamily="34" charset="0"/>
              </a:rPr>
              <a:t>work in process includes:</a:t>
            </a:r>
          </a:p>
          <a:p>
            <a:pPr lvl="2"/>
            <a:r>
              <a:rPr lang="en-IN" dirty="0">
                <a:latin typeface="Verdana" panose="020B0604030504040204" pitchFamily="34" charset="0"/>
                <a:ea typeface="Verdana" panose="020B0604030504040204" pitchFamily="34" charset="0"/>
                <a:cs typeface="Verdana" panose="020B0604030504040204" pitchFamily="34" charset="0"/>
              </a:rPr>
              <a:t> The cost of raw materials</a:t>
            </a:r>
          </a:p>
          <a:p>
            <a:pPr lvl="2"/>
            <a:r>
              <a:rPr lang="en-IN" dirty="0">
                <a:latin typeface="Verdana" panose="020B0604030504040204" pitchFamily="34" charset="0"/>
                <a:ea typeface="Verdana" panose="020B0604030504040204" pitchFamily="34" charset="0"/>
                <a:cs typeface="Verdana" panose="020B0604030504040204" pitchFamily="34" charset="0"/>
              </a:rPr>
              <a:t>The cost of </a:t>
            </a:r>
            <a:r>
              <a:rPr lang="en-US" dirty="0">
                <a:latin typeface="Verdana" panose="020B0604030504040204" pitchFamily="34" charset="0"/>
                <a:ea typeface="Verdana" panose="020B0604030504040204" pitchFamily="34" charset="0"/>
                <a:cs typeface="Verdana" panose="020B0604030504040204" pitchFamily="34" charset="0"/>
              </a:rPr>
              <a:t>labor</a:t>
            </a:r>
            <a:r>
              <a:rPr lang="en-IN" dirty="0">
                <a:latin typeface="Verdana" panose="020B0604030504040204" pitchFamily="34" charset="0"/>
                <a:ea typeface="Verdana" panose="020B0604030504040204" pitchFamily="34" charset="0"/>
                <a:cs typeface="Verdana" panose="020B0604030504040204" pitchFamily="34" charset="0"/>
              </a:rPr>
              <a:t> that can be directly traced</a:t>
            </a:r>
          </a:p>
          <a:p>
            <a:pPr lvl="2"/>
            <a:r>
              <a:rPr lang="en-US" dirty="0">
                <a:latin typeface="Verdana" panose="020B0604030504040204" pitchFamily="34" charset="0"/>
                <a:ea typeface="Verdana" panose="020B0604030504040204" pitchFamily="34" charset="0"/>
                <a:cs typeface="Verdana" panose="020B0604030504040204" pitchFamily="34" charset="0"/>
              </a:rPr>
              <a:t>Manufacturing overhead</a:t>
            </a:r>
            <a:endParaRPr lang="en-IN" dirty="0">
              <a:latin typeface="Verdana" panose="020B0604030504040204" pitchFamily="34" charset="0"/>
              <a:ea typeface="Verdana" panose="020B0604030504040204" pitchFamily="34" charset="0"/>
              <a:cs typeface="Verdana" panose="020B0604030504040204" pitchFamily="34" charset="0"/>
            </a:endParaRPr>
          </a:p>
          <a:p>
            <a:pPr lvl="1"/>
            <a:r>
              <a:rPr lang="en-IN" sz="2200" b="1" dirty="0">
                <a:latin typeface="Verdana" panose="020B0604030504040204" pitchFamily="34" charset="0"/>
                <a:ea typeface="Verdana" panose="020B0604030504040204" pitchFamily="34" charset="0"/>
                <a:cs typeface="Verdana" panose="020B0604030504040204" pitchFamily="34" charset="0"/>
              </a:rPr>
              <a:t>Example: </a:t>
            </a:r>
            <a:r>
              <a:rPr lang="en-IN" sz="2200" dirty="0">
                <a:latin typeface="Verdana" panose="020B0604030504040204" pitchFamily="34" charset="0"/>
                <a:ea typeface="Verdana" panose="020B0604030504040204" pitchFamily="34" charset="0"/>
                <a:cs typeface="Verdana" panose="020B0604030504040204" pitchFamily="34" charset="0"/>
              </a:rPr>
              <a:t>Partially completed components in the assembly lines of HP</a:t>
            </a:r>
          </a:p>
          <a:p>
            <a:r>
              <a:rPr lang="en-IN" dirty="0"/>
              <a:t>Finished goods</a:t>
            </a:r>
          </a:p>
          <a:p>
            <a:pPr lvl="1"/>
            <a:r>
              <a:rPr lang="en-IN" dirty="0"/>
              <a:t>Cost of </a:t>
            </a:r>
            <a:r>
              <a:rPr lang="en-US" dirty="0"/>
              <a:t>goods that have been </a:t>
            </a:r>
            <a:r>
              <a:rPr lang="en-US" b="1" dirty="0"/>
              <a:t>completed</a:t>
            </a:r>
            <a:r>
              <a:rPr lang="en-US" dirty="0"/>
              <a:t> in the manufacturing process but have not been sold</a:t>
            </a:r>
          </a:p>
          <a:p>
            <a:pPr lvl="1"/>
            <a:r>
              <a:rPr lang="en-IN" b="1" dirty="0"/>
              <a:t>Example:</a:t>
            </a:r>
            <a:r>
              <a:rPr lang="en-IN" dirty="0"/>
              <a:t> Computers produced by HP that are intended for sale to customers</a:t>
            </a:r>
            <a:endParaRPr lang="en-IN" sz="2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067116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Specific Identification Method</a:t>
            </a:r>
          </a:p>
        </p:txBody>
      </p:sp>
      <p:sp>
        <p:nvSpPr>
          <p:cNvPr id="3" name="Content Placeholder 2"/>
          <p:cNvSpPr>
            <a:spLocks noGrp="1"/>
          </p:cNvSpPr>
          <p:nvPr>
            <p:ph sz="quarter" idx="10"/>
          </p:nvPr>
        </p:nvSpPr>
        <p:spPr>
          <a:xfrm>
            <a:off x="716280" y="1562100"/>
            <a:ext cx="8275320" cy="4762500"/>
          </a:xfrm>
        </p:spPr>
        <p:txBody>
          <a:bodyPr>
            <a:normAutofit fontScale="70000" lnSpcReduction="20000"/>
          </a:bodyPr>
          <a:lstStyle/>
          <a:p>
            <a:pPr marL="457200" indent="-457200">
              <a:lnSpc>
                <a:spcPct val="120000"/>
              </a:lnSpc>
            </a:pPr>
            <a:r>
              <a:rPr lang="en-IN" sz="3400" dirty="0">
                <a:latin typeface="Verdana" panose="020B0604030504040204" pitchFamily="34" charset="0"/>
                <a:ea typeface="Verdana" panose="020B0604030504040204" pitchFamily="34" charset="0"/>
                <a:cs typeface="Verdana" panose="020B0604030504040204" pitchFamily="34" charset="0"/>
              </a:rPr>
              <a:t>Refers to matching each unit sold during the period or each unit on hand at the end of the period with its actual cost</a:t>
            </a:r>
          </a:p>
          <a:p>
            <a:pPr marL="457200" indent="-457200">
              <a:lnSpc>
                <a:spcPct val="120000"/>
              </a:lnSpc>
            </a:pPr>
            <a:r>
              <a:rPr lang="en-IN" sz="3400" dirty="0">
                <a:latin typeface="Verdana" panose="020B0604030504040204" pitchFamily="34" charset="0"/>
                <a:ea typeface="Verdana" panose="020B0604030504040204" pitchFamily="34" charset="0"/>
                <a:cs typeface="Verdana" panose="020B0604030504040204" pitchFamily="34" charset="0"/>
              </a:rPr>
              <a:t>Used by companies selling unique, expensive products with low sales volume</a:t>
            </a:r>
          </a:p>
          <a:p>
            <a:pPr marL="914400" lvl="1" indent="-457200">
              <a:lnSpc>
                <a:spcPct val="120000"/>
              </a:lnSpc>
              <a:buFont typeface="Lucida Grande"/>
              <a:buChar char="–"/>
            </a:pPr>
            <a:r>
              <a:rPr lang="en-IN" sz="3100" dirty="0">
                <a:latin typeface="Verdana" panose="020B0604030504040204" pitchFamily="34" charset="0"/>
                <a:ea typeface="Verdana" panose="020B0604030504040204" pitchFamily="34" charset="0"/>
                <a:cs typeface="Verdana" panose="020B0604030504040204" pitchFamily="34" charset="0"/>
              </a:rPr>
              <a:t>This </a:t>
            </a:r>
            <a:r>
              <a:rPr lang="en-US" sz="3100" dirty="0">
                <a:latin typeface="Verdana" panose="020B0604030504040204" pitchFamily="34" charset="0"/>
                <a:ea typeface="Verdana" panose="020B0604030504040204" pitchFamily="34" charset="0"/>
                <a:cs typeface="Verdana" panose="020B0604030504040204" pitchFamily="34" charset="0"/>
              </a:rPr>
              <a:t>makes it relatively </a:t>
            </a:r>
            <a:r>
              <a:rPr lang="en-IN" sz="3100" dirty="0">
                <a:latin typeface="Verdana" panose="020B0604030504040204" pitchFamily="34" charset="0"/>
                <a:ea typeface="Verdana" panose="020B0604030504040204" pitchFamily="34" charset="0"/>
                <a:cs typeface="Verdana" panose="020B0604030504040204" pitchFamily="34" charset="0"/>
              </a:rPr>
              <a:t>easy and economically feasible to associate each item with its actual cost</a:t>
            </a:r>
          </a:p>
          <a:p>
            <a:pPr marL="0" indent="0">
              <a:lnSpc>
                <a:spcPct val="120000"/>
              </a:lnSpc>
              <a:buNone/>
            </a:pPr>
            <a:r>
              <a:rPr lang="en-US" sz="3400" b="1" dirty="0">
                <a:latin typeface="Verdana" panose="020B0604030504040204" pitchFamily="34" charset="0"/>
                <a:ea typeface="Verdana" panose="020B0604030504040204" pitchFamily="34" charset="0"/>
                <a:cs typeface="Verdana" panose="020B0604030504040204" pitchFamily="34" charset="0"/>
              </a:rPr>
              <a:t>Example:</a:t>
            </a:r>
            <a:endParaRPr lang="en-US" sz="3400" dirty="0">
              <a:latin typeface="Verdana" panose="020B0604030504040204" pitchFamily="34" charset="0"/>
              <a:ea typeface="Verdana" panose="020B0604030504040204" pitchFamily="34" charset="0"/>
              <a:cs typeface="Verdana" panose="020B0604030504040204" pitchFamily="34" charset="0"/>
            </a:endParaRPr>
          </a:p>
          <a:p>
            <a:pPr>
              <a:lnSpc>
                <a:spcPct val="120000"/>
              </a:lnSpc>
            </a:pPr>
            <a:r>
              <a:rPr lang="en-IN" sz="3400" dirty="0">
                <a:latin typeface="Verdana" panose="020B0604030504040204" pitchFamily="34" charset="0"/>
                <a:ea typeface="Verdana" panose="020B0604030504040204" pitchFamily="34" charset="0"/>
                <a:cs typeface="Verdana" panose="020B0604030504040204" pitchFamily="34" charset="0"/>
              </a:rPr>
              <a:t>Automobiles have unique serial numbers that can be used to match a specific auto with the invoice identifying the actual purchase price</a:t>
            </a:r>
            <a:endParaRPr lang="en-US" sz="3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067287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Cost Flow Assumptions (1 of 2)</a:t>
            </a:r>
          </a:p>
        </p:txBody>
      </p:sp>
      <p:sp>
        <p:nvSpPr>
          <p:cNvPr id="3" name="Content Placeholder 2"/>
          <p:cNvSpPr>
            <a:spLocks noGrp="1"/>
          </p:cNvSpPr>
          <p:nvPr>
            <p:ph sz="quarter" idx="10"/>
          </p:nvPr>
        </p:nvSpPr>
        <p:spPr>
          <a:xfrm>
            <a:off x="914400" y="1676400"/>
            <a:ext cx="7315200" cy="4724400"/>
          </a:xfrm>
        </p:spPr>
        <p:txBody>
          <a:bodyPr>
            <a:no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Companies can </a:t>
            </a:r>
            <a:r>
              <a:rPr lang="en-US" sz="2600" b="1" dirty="0">
                <a:latin typeface="Verdana" panose="020B0604030504040204" pitchFamily="34" charset="0"/>
                <a:ea typeface="Verdana" panose="020B0604030504040204" pitchFamily="34" charset="0"/>
                <a:cs typeface="Verdana" panose="020B0604030504040204" pitchFamily="34" charset="0"/>
              </a:rPr>
              <a:t>assume</a:t>
            </a:r>
            <a:r>
              <a:rPr lang="en-US" sz="2600" dirty="0">
                <a:latin typeface="Verdana" panose="020B0604030504040204" pitchFamily="34" charset="0"/>
                <a:ea typeface="Verdana" panose="020B0604030504040204" pitchFamily="34" charset="0"/>
                <a:cs typeface="Verdana" panose="020B0604030504040204" pitchFamily="34" charset="0"/>
              </a:rPr>
              <a:t> which units of inventory have been sold and which remain in ending inventory</a:t>
            </a:r>
          </a:p>
          <a:p>
            <a:r>
              <a:rPr lang="en-IN" sz="2600" dirty="0">
                <a:latin typeface="Verdana" panose="020B0604030504040204" pitchFamily="34" charset="0"/>
                <a:ea typeface="Verdana" panose="020B0604030504040204" pitchFamily="34" charset="0"/>
                <a:cs typeface="Verdana" panose="020B0604030504040204" pitchFamily="34" charset="0"/>
              </a:rPr>
              <a:t>Cost flow assumptions</a:t>
            </a:r>
            <a:endParaRPr lang="en-US" sz="2600" dirty="0">
              <a:latin typeface="Verdana" panose="020B0604030504040204" pitchFamily="34" charset="0"/>
              <a:ea typeface="Verdana" panose="020B0604030504040204" pitchFamily="34" charset="0"/>
              <a:cs typeface="Verdana" panose="020B0604030504040204" pitchFamily="34" charset="0"/>
            </a:endParaRPr>
          </a:p>
          <a:p>
            <a:pPr lvl="1"/>
            <a:r>
              <a:rPr lang="en-IN" sz="2400" b="1" u="sng" dirty="0">
                <a:latin typeface="Verdana" panose="020B0604030504040204" pitchFamily="34" charset="0"/>
                <a:ea typeface="Verdana" panose="020B0604030504040204" pitchFamily="34" charset="0"/>
                <a:cs typeface="Verdana" panose="020B0604030504040204" pitchFamily="34" charset="0"/>
              </a:rPr>
              <a:t>Average cost</a:t>
            </a:r>
          </a:p>
          <a:p>
            <a:pPr lvl="2" indent="-28575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Assumes inventory cost is a mix of all goods available for sale</a:t>
            </a:r>
          </a:p>
          <a:p>
            <a:pPr lvl="2" indent="-28575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Average is weighted by number of units</a:t>
            </a:r>
            <a:endParaRPr lang="en-IN" sz="1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667772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Cost Flow Assumptions (2 of 2)</a:t>
            </a:r>
            <a:endParaRPr lang="en-US" sz="3600" b="0" dirty="0">
              <a:latin typeface="Verdana" panose="020B0604030504040204" pitchFamily="34" charset="0"/>
              <a:ea typeface="Verdana" panose="020B0604030504040204" pitchFamily="34" charset="0"/>
              <a:cs typeface="Verdana" panose="020B0604030504040204" pitchFamily="34" charset="0"/>
            </a:endParaRPr>
          </a:p>
        </p:txBody>
      </p:sp>
      <p:sp>
        <p:nvSpPr>
          <p:cNvPr id="3" name="Content Placeholder 2"/>
          <p:cNvSpPr>
            <a:spLocks noGrp="1"/>
          </p:cNvSpPr>
          <p:nvPr>
            <p:ph sz="quarter" idx="10"/>
          </p:nvPr>
        </p:nvSpPr>
        <p:spPr>
          <a:xfrm>
            <a:off x="914400" y="1676400"/>
            <a:ext cx="7315200" cy="4724400"/>
          </a:xfrm>
        </p:spPr>
        <p:txBody>
          <a:bodyPr/>
          <a:lstStyle/>
          <a:p>
            <a:pPr lvl="1"/>
            <a:r>
              <a:rPr lang="en-US" sz="2400" b="1" u="sng" dirty="0">
                <a:latin typeface="Verdana" panose="020B0604030504040204" pitchFamily="34" charset="0"/>
                <a:ea typeface="Verdana" panose="020B0604030504040204" pitchFamily="34" charset="0"/>
                <a:cs typeface="Verdana" panose="020B0604030504040204" pitchFamily="34" charset="0"/>
              </a:rPr>
              <a:t>First-In, First-Out (FIFO)</a:t>
            </a:r>
            <a:endParaRPr lang="en-IN" sz="2000" b="1" u="sng" dirty="0">
              <a:latin typeface="Verdana" panose="020B0604030504040204" pitchFamily="34" charset="0"/>
              <a:ea typeface="Verdana" panose="020B0604030504040204" pitchFamily="34" charset="0"/>
              <a:cs typeface="Verdana" panose="020B0604030504040204" pitchFamily="34" charset="0"/>
            </a:endParaRPr>
          </a:p>
          <a:p>
            <a:pPr lvl="2" indent="-28575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Assumes units first acquired are sold first</a:t>
            </a:r>
            <a:endParaRPr lang="en-IN" sz="1800" dirty="0">
              <a:latin typeface="Verdana" panose="020B0604030504040204" pitchFamily="34" charset="0"/>
              <a:ea typeface="Verdana" panose="020B0604030504040204" pitchFamily="34" charset="0"/>
              <a:cs typeface="Verdana" panose="020B0604030504040204" pitchFamily="34" charset="0"/>
            </a:endParaRPr>
          </a:p>
          <a:p>
            <a:pPr lvl="2" indent="-285750">
              <a:buFont typeface="Wingdings" panose="05000000000000000000" pitchFamily="2" charset="2"/>
              <a:buChar char="§"/>
            </a:pPr>
            <a:r>
              <a:rPr lang="en-US" sz="2200" dirty="0">
                <a:latin typeface="Verdana" panose="020B0604030504040204" pitchFamily="34" charset="0"/>
                <a:ea typeface="Verdana" panose="020B0604030504040204" pitchFamily="34" charset="0"/>
                <a:cs typeface="Verdana" panose="020B0604030504040204" pitchFamily="34" charset="0"/>
              </a:rPr>
              <a:t>Ending inventory consists </a:t>
            </a:r>
            <a:r>
              <a:rPr lang="en-IN" sz="2200" dirty="0">
                <a:latin typeface="Verdana" panose="020B0604030504040204" pitchFamily="34" charset="0"/>
                <a:ea typeface="Verdana" panose="020B0604030504040204" pitchFamily="34" charset="0"/>
                <a:cs typeface="Verdana" panose="020B0604030504040204" pitchFamily="34" charset="0"/>
              </a:rPr>
              <a:t>of the most recently acquired units</a:t>
            </a:r>
            <a:endParaRPr lang="en-US" sz="2400" u="sng" dirty="0">
              <a:latin typeface="Verdana" panose="020B0604030504040204" pitchFamily="34" charset="0"/>
              <a:ea typeface="Verdana" panose="020B0604030504040204" pitchFamily="34" charset="0"/>
              <a:cs typeface="Verdana" panose="020B0604030504040204" pitchFamily="34" charset="0"/>
            </a:endParaRPr>
          </a:p>
          <a:p>
            <a:pPr lvl="1"/>
            <a:r>
              <a:rPr lang="en-US" sz="2400" b="1" u="sng" dirty="0">
                <a:latin typeface="Verdana" panose="020B0604030504040204" pitchFamily="34" charset="0"/>
                <a:ea typeface="Verdana" panose="020B0604030504040204" pitchFamily="34" charset="0"/>
                <a:cs typeface="Verdana" panose="020B0604030504040204" pitchFamily="34" charset="0"/>
              </a:rPr>
              <a:t>Last-In, First-Out (LIFO)</a:t>
            </a:r>
            <a:endParaRPr lang="en-IN" sz="2000" b="1" u="sng" dirty="0">
              <a:latin typeface="Verdana" panose="020B0604030504040204" pitchFamily="34" charset="0"/>
              <a:ea typeface="Verdana" panose="020B0604030504040204" pitchFamily="34" charset="0"/>
              <a:cs typeface="Verdana" panose="020B0604030504040204" pitchFamily="34" charset="0"/>
            </a:endParaRPr>
          </a:p>
          <a:p>
            <a:pPr lvl="2" indent="-28575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Assumes units last acquired are sold first</a:t>
            </a:r>
            <a:endParaRPr lang="en-US" u="sng" dirty="0">
              <a:latin typeface="Verdana" panose="020B0604030504040204" pitchFamily="34" charset="0"/>
              <a:ea typeface="Verdana" panose="020B0604030504040204" pitchFamily="34" charset="0"/>
              <a:cs typeface="Verdana" panose="020B0604030504040204" pitchFamily="34" charset="0"/>
            </a:endParaRPr>
          </a:p>
          <a:p>
            <a:pPr lvl="2" indent="-285750">
              <a:buFont typeface="Wingdings" panose="05000000000000000000" pitchFamily="2" charset="2"/>
              <a:buChar char="§"/>
            </a:pPr>
            <a:r>
              <a:rPr lang="en-US" sz="2200" dirty="0">
                <a:latin typeface="Verdana" panose="020B0604030504040204" pitchFamily="34" charset="0"/>
                <a:ea typeface="Verdana" panose="020B0604030504040204" pitchFamily="34" charset="0"/>
                <a:cs typeface="Verdana" panose="020B0604030504040204" pitchFamily="34" charset="0"/>
              </a:rPr>
              <a:t>Ending inventory consists </a:t>
            </a:r>
            <a:r>
              <a:rPr lang="en-IN" sz="2200" dirty="0">
                <a:latin typeface="Verdana" panose="020B0604030504040204" pitchFamily="34" charset="0"/>
                <a:ea typeface="Verdana" panose="020B0604030504040204" pitchFamily="34" charset="0"/>
                <a:cs typeface="Verdana" panose="020B0604030504040204" pitchFamily="34" charset="0"/>
              </a:rPr>
              <a:t>of first acquired units</a:t>
            </a:r>
            <a:endParaRPr lang="en-US" u="sng"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135598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Average Cost—Periodic</a:t>
            </a:r>
          </a:p>
        </p:txBody>
      </p:sp>
      <p:sp>
        <p:nvSpPr>
          <p:cNvPr id="3" name="Content Placeholder 2"/>
          <p:cNvSpPr>
            <a:spLocks noGrp="1"/>
          </p:cNvSpPr>
          <p:nvPr>
            <p:ph sz="quarter" idx="10"/>
          </p:nvPr>
        </p:nvSpPr>
        <p:spPr>
          <a:xfrm>
            <a:off x="914400" y="1676400"/>
            <a:ext cx="8077200" cy="914400"/>
          </a:xfrm>
        </p:spPr>
        <p:txBody>
          <a:bodyPr>
            <a:norm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The weighted-average cost </a:t>
            </a:r>
            <a:r>
              <a:rPr lang="en-IN" sz="2600" dirty="0">
                <a:latin typeface="Verdana" panose="020B0604030504040204" pitchFamily="34" charset="0"/>
                <a:ea typeface="Verdana" panose="020B0604030504040204" pitchFamily="34" charset="0"/>
                <a:cs typeface="Verdana" panose="020B0604030504040204" pitchFamily="34" charset="0"/>
              </a:rPr>
              <a:t>is calculated </a:t>
            </a:r>
            <a:r>
              <a:rPr lang="en-IN" sz="2600" b="1" dirty="0">
                <a:latin typeface="Verdana" panose="020B0604030504040204" pitchFamily="34" charset="0"/>
                <a:ea typeface="Verdana" panose="020B0604030504040204" pitchFamily="34" charset="0"/>
                <a:cs typeface="Verdana" panose="020B0604030504040204" pitchFamily="34" charset="0"/>
              </a:rPr>
              <a:t>only at the </a:t>
            </a:r>
            <a:r>
              <a:rPr lang="en-US" sz="2600" b="1" dirty="0">
                <a:latin typeface="Verdana" panose="020B0604030504040204" pitchFamily="34" charset="0"/>
                <a:ea typeface="Verdana" panose="020B0604030504040204" pitchFamily="34" charset="0"/>
                <a:cs typeface="Verdana" panose="020B0604030504040204" pitchFamily="34" charset="0"/>
              </a:rPr>
              <a:t>end of the period</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2" name="Table 7"/>
          <p:cNvGraphicFramePr>
            <a:graphicFrameLocks noGrp="1"/>
          </p:cNvGraphicFramePr>
          <p:nvPr>
            <p:ph type="pic" sz="quarter" idx="4294967295"/>
            <p:extLst>
              <p:ext uri="{D42A27DB-BD31-4B8C-83A1-F6EECF244321}">
                <p14:modId xmlns:p14="http://schemas.microsoft.com/office/powerpoint/2010/main" val="2964423412"/>
              </p:ext>
            </p:extLst>
          </p:nvPr>
        </p:nvGraphicFramePr>
        <p:xfrm>
          <a:off x="914400" y="2889456"/>
          <a:ext cx="7467600" cy="1894840"/>
        </p:xfrm>
        <a:graphic>
          <a:graphicData uri="http://schemas.openxmlformats.org/drawingml/2006/table">
            <a:tbl>
              <a:tblPr firstRow="1" bandRow="1">
                <a:tableStyleId>{5C22544A-7EE6-4342-B048-85BDC9FD1C3A}</a:tableStyleId>
              </a:tblPr>
              <a:tblGrid>
                <a:gridCol w="5528897">
                  <a:extLst>
                    <a:ext uri="{9D8B030D-6E8A-4147-A177-3AD203B41FA5}">
                      <a16:colId xmlns:a16="http://schemas.microsoft.com/office/drawing/2014/main" val="20000"/>
                    </a:ext>
                  </a:extLst>
                </a:gridCol>
                <a:gridCol w="1938703">
                  <a:extLst>
                    <a:ext uri="{9D8B030D-6E8A-4147-A177-3AD203B41FA5}">
                      <a16:colId xmlns:a16="http://schemas.microsoft.com/office/drawing/2014/main" val="20001"/>
                    </a:ext>
                  </a:extLst>
                </a:gridCol>
              </a:tblGrid>
              <a:tr h="370840">
                <a:tc>
                  <a:txBody>
                    <a:bodyPr/>
                    <a:lstStyle/>
                    <a:p>
                      <a:r>
                        <a:rPr lang="en-IN" sz="14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Beginning inventory (4,000 units @ $5.50)</a:t>
                      </a: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$ 22,000</a:t>
                      </a: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indent="342900"/>
                      <a:r>
                        <a:rPr lang="en-US" sz="14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Plus: Purchases (7,000 units @ various prices)</a:t>
                      </a: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US" sz="1400" b="0" u="sng"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49,500</a:t>
                      </a:r>
                      <a:endPar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IN" sz="14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Cost of goods available for sale (11,000 units)</a:t>
                      </a: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71,500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11480">
                <a:tc>
                  <a:txBody>
                    <a:bodyPr/>
                    <a:lstStyle/>
                    <a:p>
                      <a:pPr marL="0" marR="0" indent="400050" algn="l" defTabSz="914400" rtl="0" eaLnBrk="1" fontAlgn="auto" latinLnBrk="0" hangingPunct="1">
                        <a:lnSpc>
                          <a:spcPct val="100000"/>
                        </a:lnSpc>
                        <a:spcBef>
                          <a:spcPts val="0"/>
                        </a:spcBef>
                        <a:spcAft>
                          <a:spcPts val="0"/>
                        </a:spcAft>
                        <a:buClrTx/>
                        <a:buSzTx/>
                        <a:buFontTx/>
                        <a:buNone/>
                        <a:tabLst/>
                        <a:defRPr/>
                      </a:pPr>
                      <a:r>
                        <a:rPr lang="en-IN" sz="1400" b="0" dirty="0">
                          <a:solidFill>
                            <a:schemeClr val="tx1"/>
                          </a:solidFill>
                          <a:latin typeface="Verdana" panose="020B0604030504040204" pitchFamily="34" charset="0"/>
                          <a:ea typeface="Verdana" panose="020B0604030504040204" pitchFamily="34" charset="0"/>
                          <a:cs typeface="Verdana" panose="020B0604030504040204" pitchFamily="34" charset="0"/>
                        </a:rPr>
                        <a:t>Less: Ending inventory (4,500 units @ </a:t>
                      </a:r>
                      <a:r>
                        <a:rPr lang="en-IN" sz="1400" b="1" dirty="0">
                          <a:solidFill>
                            <a:schemeClr val="tx1"/>
                          </a:solidFill>
                          <a:latin typeface="Verdana" panose="020B0604030504040204" pitchFamily="34" charset="0"/>
                          <a:ea typeface="Verdana" panose="020B0604030504040204" pitchFamily="34" charset="0"/>
                          <a:cs typeface="Verdana" panose="020B0604030504040204" pitchFamily="34" charset="0"/>
                        </a:rPr>
                        <a:t>$6.50</a:t>
                      </a:r>
                      <a:r>
                        <a:rPr lang="en-IN" sz="14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 29,250)</a:t>
                      </a: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 (6,500 units @ </a:t>
                      </a:r>
                      <a:r>
                        <a:rPr lang="en-IN" sz="1400" b="1" dirty="0">
                          <a:solidFill>
                            <a:schemeClr val="tx1"/>
                          </a:solidFill>
                          <a:latin typeface="Verdana" panose="020B0604030504040204" pitchFamily="34" charset="0"/>
                          <a:ea typeface="Verdana" panose="020B0604030504040204" pitchFamily="34" charset="0"/>
                          <a:cs typeface="Verdana" panose="020B0604030504040204" pitchFamily="34" charset="0"/>
                        </a:rPr>
                        <a:t>$6.50</a:t>
                      </a:r>
                      <a:r>
                        <a:rPr lang="en-IN" sz="1400" b="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IN"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$ 42,250 </a:t>
                      </a:r>
                    </a:p>
                  </a:txBody>
                  <a:tcPr marL="27256" marR="272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920401873"/>
              </p:ext>
            </p:extLst>
          </p:nvPr>
        </p:nvGraphicFramePr>
        <p:xfrm>
          <a:off x="1263650" y="5178425"/>
          <a:ext cx="7086600" cy="765175"/>
        </p:xfrm>
        <a:graphic>
          <a:graphicData uri="http://schemas.openxmlformats.org/presentationml/2006/ole">
            <mc:AlternateContent xmlns:mc="http://schemas.openxmlformats.org/markup-compatibility/2006">
              <mc:Choice xmlns:v="urn:schemas-microsoft-com:vml" Requires="v">
                <p:oleObj spid="_x0000_s1234" name="Equation" r:id="rId4" imgW="4000320" imgH="431640" progId="Equation.3">
                  <p:embed/>
                </p:oleObj>
              </mc:Choice>
              <mc:Fallback>
                <p:oleObj name="Equation" r:id="rId4" imgW="4000320" imgH="431640" progId="Equation.3">
                  <p:embed/>
                  <p:pic>
                    <p:nvPicPr>
                      <p:cNvPr id="0" name="Object 2"/>
                      <p:cNvPicPr>
                        <a:picLocks noChangeAspect="1" noChangeArrowheads="1"/>
                      </p:cNvPicPr>
                      <p:nvPr/>
                    </p:nvPicPr>
                    <p:blipFill>
                      <a:blip r:embed="rId5"/>
                      <a:srcRect/>
                      <a:stretch>
                        <a:fillRect/>
                      </a:stretch>
                    </p:blipFill>
                    <p:spPr bwMode="auto">
                      <a:xfrm>
                        <a:off x="1263650" y="5178425"/>
                        <a:ext cx="70866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576179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Average Cost Method—Perpetual</a:t>
            </a:r>
          </a:p>
        </p:txBody>
      </p:sp>
      <p:sp>
        <p:nvSpPr>
          <p:cNvPr id="3" name="Content Placeholder 2"/>
          <p:cNvSpPr>
            <a:spLocks noGrp="1"/>
          </p:cNvSpPr>
          <p:nvPr>
            <p:ph sz="quarter" idx="10"/>
          </p:nvPr>
        </p:nvSpPr>
        <p:spPr>
          <a:xfrm>
            <a:off x="716280" y="1600200"/>
            <a:ext cx="8046720" cy="46482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Perpetual Average Cost</a:t>
            </a:r>
          </a:p>
          <a:p>
            <a:pPr marL="457200" indent="-457200"/>
            <a:r>
              <a:rPr lang="en-US" sz="2600" dirty="0">
                <a:latin typeface="Verdana" panose="020B0604030504040204" pitchFamily="34" charset="0"/>
                <a:ea typeface="Verdana" panose="020B0604030504040204" pitchFamily="34" charset="0"/>
                <a:cs typeface="Verdana" panose="020B0604030504040204" pitchFamily="34" charset="0"/>
              </a:rPr>
              <a:t>Applied by computing a moving-average unit cost </a:t>
            </a:r>
            <a:r>
              <a:rPr lang="en-US" sz="2600" b="1" dirty="0">
                <a:latin typeface="Verdana" panose="020B0604030504040204" pitchFamily="34" charset="0"/>
                <a:ea typeface="Verdana" panose="020B0604030504040204" pitchFamily="34" charset="0"/>
                <a:cs typeface="Verdana" panose="020B0604030504040204" pitchFamily="34" charset="0"/>
              </a:rPr>
              <a:t>each time additional inventory is purchased</a:t>
            </a:r>
            <a:r>
              <a:rPr lang="en-US" sz="2600" dirty="0">
                <a:latin typeface="Verdana" panose="020B0604030504040204" pitchFamily="34" charset="0"/>
                <a:ea typeface="Verdana" panose="020B0604030504040204" pitchFamily="34" charset="0"/>
                <a:cs typeface="Verdana" panose="020B0604030504040204" pitchFamily="34" charset="0"/>
              </a:rPr>
              <a:t> </a:t>
            </a:r>
          </a:p>
          <a:p>
            <a:pPr marL="457200" indent="-457200"/>
            <a:r>
              <a:rPr lang="en-IN" sz="2600" dirty="0">
                <a:latin typeface="Verdana" panose="020B0604030504040204" pitchFamily="34" charset="0"/>
                <a:ea typeface="Verdana" panose="020B0604030504040204" pitchFamily="34" charset="0"/>
                <a:cs typeface="Verdana" panose="020B0604030504040204" pitchFamily="34" charset="0"/>
              </a:rPr>
              <a:t>The new average is determined after </a:t>
            </a:r>
            <a:r>
              <a:rPr lang="en-US" sz="2600" dirty="0">
                <a:latin typeface="Verdana" panose="020B0604030504040204" pitchFamily="34" charset="0"/>
                <a:ea typeface="Verdana" panose="020B0604030504040204" pitchFamily="34" charset="0"/>
                <a:cs typeface="Verdana" panose="020B0604030504040204" pitchFamily="34" charset="0"/>
              </a:rPr>
              <a:t>each purchase by:</a:t>
            </a:r>
          </a:p>
          <a:p>
            <a:pPr marL="914400" lvl="1" indent="-342900">
              <a:buSzPct val="750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Summing the cost of the previous inventory balance and the cost of the </a:t>
            </a:r>
            <a:r>
              <a:rPr lang="en-US" sz="2400" dirty="0">
                <a:latin typeface="Verdana" panose="020B0604030504040204" pitchFamily="34" charset="0"/>
                <a:ea typeface="Verdana" panose="020B0604030504040204" pitchFamily="34" charset="0"/>
                <a:cs typeface="Verdana" panose="020B0604030504040204" pitchFamily="34" charset="0"/>
              </a:rPr>
              <a:t>new purchase</a:t>
            </a:r>
          </a:p>
          <a:p>
            <a:pPr marL="914400" lvl="1" indent="-342900">
              <a:buSzPct val="750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Dividing this total cost by the number of units on hand</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798431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4" name="Title 3"/>
          <p:cNvSpPr>
            <a:spLocks noGrp="1"/>
          </p:cNvSpPr>
          <p:nvPr>
            <p:ph type="title"/>
          </p:nvPr>
        </p:nvSpPr>
        <p:spPr/>
        <p:txBody>
          <a:bodyPr>
            <a:noAutofit/>
          </a:bodyPr>
          <a:lstStyle/>
          <a:p>
            <a:r>
              <a:rPr lang="en-US" b="0" dirty="0"/>
              <a:t>Average Cost—Perpetual Inventory System (1 of 2)</a:t>
            </a:r>
          </a:p>
        </p:txBody>
      </p:sp>
      <p:graphicFrame>
        <p:nvGraphicFramePr>
          <p:cNvPr id="3" name="Table 2"/>
          <p:cNvGraphicFramePr>
            <a:graphicFrameLocks noGrp="1"/>
          </p:cNvGraphicFramePr>
          <p:nvPr>
            <p:extLst>
              <p:ext uri="{D42A27DB-BD31-4B8C-83A1-F6EECF244321}">
                <p14:modId xmlns:p14="http://schemas.microsoft.com/office/powerpoint/2010/main" val="1732543340"/>
              </p:ext>
            </p:extLst>
          </p:nvPr>
        </p:nvGraphicFramePr>
        <p:xfrm>
          <a:off x="762000" y="1905000"/>
          <a:ext cx="8229600" cy="3739435"/>
        </p:xfrm>
        <a:graphic>
          <a:graphicData uri="http://schemas.openxmlformats.org/drawingml/2006/table">
            <a:tbl>
              <a:tblPr firstRow="1" lastRow="1" bandRow="1">
                <a:tableStyleId>{5940675A-B579-460E-94D1-54222C63F5DA}</a:tableStyleId>
              </a:tblPr>
              <a:tblGrid>
                <a:gridCol w="18288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2971800">
                  <a:extLst>
                    <a:ext uri="{9D8B030D-6E8A-4147-A177-3AD203B41FA5}">
                      <a16:colId xmlns:a16="http://schemas.microsoft.com/office/drawing/2014/main" val="20003"/>
                    </a:ext>
                  </a:extLst>
                </a:gridCol>
              </a:tblGrid>
              <a:tr h="360815">
                <a:tc>
                  <a:txBody>
                    <a:bodyPr/>
                    <a:lstStyle/>
                    <a:p>
                      <a:pPr algn="ctr"/>
                      <a:r>
                        <a:rPr lang="en-IN" sz="1400" b="1" dirty="0">
                          <a:latin typeface="Verdana" pitchFamily="34" charset="0"/>
                          <a:ea typeface="Verdana" pitchFamily="34" charset="0"/>
                          <a:cs typeface="Verdana" pitchFamily="34" charset="0"/>
                        </a:rPr>
                        <a:t>Date</a:t>
                      </a:r>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Purchased</a:t>
                      </a:r>
                      <a:endParaRPr lang="en-US" sz="1400" b="1" dirty="0">
                        <a:solidFill>
                          <a:schemeClr val="bg1"/>
                        </a:solidFill>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Sold</a:t>
                      </a:r>
                      <a:endParaRPr lang="en-US" sz="1400" b="1" dirty="0">
                        <a:solidFill>
                          <a:schemeClr val="bg1"/>
                        </a:solidFill>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Balance</a:t>
                      </a:r>
                    </a:p>
                  </a:txBody>
                  <a:tcPr anchor="ctr"/>
                </a:tc>
                <a:extLst>
                  <a:ext uri="{0D108BD9-81ED-4DB2-BD59-A6C34878D82A}">
                    <a16:rowId xmlns:a16="http://schemas.microsoft.com/office/drawing/2014/main" val="10000"/>
                  </a:ext>
                </a:extLst>
              </a:tr>
              <a:tr h="5535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Beg. Inv.</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4,000 @ $5.50 = $22,000</a:t>
                      </a: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solidFill>
                          <a:srgbClr val="0033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4,000 @ $5.50 = $22,000</a:t>
                      </a:r>
                    </a:p>
                  </a:txBody>
                  <a:tcPr anchor="ctr"/>
                </a:tc>
                <a:extLst>
                  <a:ext uri="{0D108BD9-81ED-4DB2-BD59-A6C34878D82A}">
                    <a16:rowId xmlns:a16="http://schemas.microsoft.com/office/drawing/2014/main" val="10001"/>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Jan. 10</a:t>
                      </a: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2,000 @ $5.50 = $ 11,000</a:t>
                      </a:r>
                      <a:endParaRPr lang="en-US" sz="1400" dirty="0">
                        <a:solidFill>
                          <a:srgbClr val="0064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2,000 @ $5.50 = $11,000</a:t>
                      </a:r>
                    </a:p>
                  </a:txBody>
                  <a:tcPr anchor="ctr"/>
                </a:tc>
                <a:extLst>
                  <a:ext uri="{0D108BD9-81ED-4DB2-BD59-A6C34878D82A}">
                    <a16:rowId xmlns:a16="http://schemas.microsoft.com/office/drawing/2014/main" val="10002"/>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Jan. 17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1,000 @ $6.00 = $6,000</a:t>
                      </a: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$11,000 + $6,000 = $17,000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2,000 + 1,000 = 3,000 units</a:t>
                      </a:r>
                    </a:p>
                  </a:txBody>
                  <a:tcPr anchor="ctr"/>
                </a:tc>
                <a:extLst>
                  <a:ext uri="{0D108BD9-81ED-4DB2-BD59-A6C34878D82A}">
                    <a16:rowId xmlns:a16="http://schemas.microsoft.com/office/drawing/2014/main" val="10003"/>
                  </a:ext>
                </a:extLst>
              </a:tr>
              <a:tr h="114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Average cost per unit:</a:t>
                      </a:r>
                      <a:r>
                        <a:rPr lang="en-US" sz="1400" baseline="0" dirty="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$17,000 ÷ 3,000 units</a:t>
                      </a:r>
                      <a:r>
                        <a:rPr lang="en-US" sz="1400" baseline="0" dirty="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 $5.667/unit</a:t>
                      </a:r>
                      <a:endParaRPr lang="en-US" sz="1400" b="1" dirty="0">
                        <a:solidFill>
                          <a:srgbClr val="EC008C"/>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6152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Mar. 22</a:t>
                      </a:r>
                    </a:p>
                  </a:txBody>
                  <a:tcPr anchor="ctr"/>
                </a:tc>
                <a:tc>
                  <a:txBody>
                    <a:bodyPr/>
                    <a:lstStyle/>
                    <a:p>
                      <a:pPr algn="r"/>
                      <a:r>
                        <a:rPr lang="en-US" sz="1400" dirty="0">
                          <a:latin typeface="Verdana" pitchFamily="34" charset="0"/>
                          <a:ea typeface="Verdana" pitchFamily="34" charset="0"/>
                          <a:cs typeface="Verdana" pitchFamily="34" charset="0"/>
                        </a:rPr>
                        <a:t>3,000 @ $7.00 </a:t>
                      </a:r>
                    </a:p>
                    <a:p>
                      <a:pPr algn="r"/>
                      <a:r>
                        <a:rPr lang="en-US" sz="1400" dirty="0">
                          <a:latin typeface="Verdana" pitchFamily="34" charset="0"/>
                          <a:ea typeface="Verdana" pitchFamily="34" charset="0"/>
                          <a:cs typeface="Verdana" pitchFamily="34" charset="0"/>
                        </a:rPr>
                        <a:t>= $21,000</a:t>
                      </a: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$17,000 + $21,000 = $38,000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3,000 + 3,000 = 6,000 units</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596720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4" name="Title 3"/>
          <p:cNvSpPr>
            <a:spLocks noGrp="1"/>
          </p:cNvSpPr>
          <p:nvPr>
            <p:ph type="title"/>
          </p:nvPr>
        </p:nvSpPr>
        <p:spPr/>
        <p:txBody>
          <a:bodyPr>
            <a:noAutofit/>
          </a:bodyPr>
          <a:lstStyle/>
          <a:p>
            <a:r>
              <a:rPr lang="en-US" b="0" dirty="0"/>
              <a:t>Average Cost—Perpetual Inventory System (2 of 2)</a:t>
            </a:r>
          </a:p>
        </p:txBody>
      </p:sp>
      <p:graphicFrame>
        <p:nvGraphicFramePr>
          <p:cNvPr id="2" name="Table 1"/>
          <p:cNvGraphicFramePr>
            <a:graphicFrameLocks noGrp="1"/>
          </p:cNvGraphicFramePr>
          <p:nvPr>
            <p:extLst>
              <p:ext uri="{D42A27DB-BD31-4B8C-83A1-F6EECF244321}">
                <p14:modId xmlns:p14="http://schemas.microsoft.com/office/powerpoint/2010/main" val="4088598034"/>
              </p:ext>
            </p:extLst>
          </p:nvPr>
        </p:nvGraphicFramePr>
        <p:xfrm>
          <a:off x="791824" y="1752600"/>
          <a:ext cx="8333126" cy="3967089"/>
        </p:xfrm>
        <a:graphic>
          <a:graphicData uri="http://schemas.openxmlformats.org/drawingml/2006/table">
            <a:tbl>
              <a:tblPr firstRow="1" lastRow="1" bandRow="1">
                <a:tableStyleId>{5940675A-B579-460E-94D1-54222C63F5DA}</a:tableStyleId>
              </a:tblPr>
              <a:tblGrid>
                <a:gridCol w="22098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2694326">
                  <a:extLst>
                    <a:ext uri="{9D8B030D-6E8A-4147-A177-3AD203B41FA5}">
                      <a16:colId xmlns:a16="http://schemas.microsoft.com/office/drawing/2014/main" val="20003"/>
                    </a:ext>
                  </a:extLst>
                </a:gridCol>
              </a:tblGrid>
              <a:tr h="519723">
                <a:tc>
                  <a:txBody>
                    <a:bodyPr/>
                    <a:lstStyle/>
                    <a:p>
                      <a:pPr algn="ctr"/>
                      <a:r>
                        <a:rPr lang="en-IN" sz="1400" b="1" dirty="0">
                          <a:latin typeface="Verdana" pitchFamily="34" charset="0"/>
                          <a:ea typeface="Verdana" pitchFamily="34" charset="0"/>
                          <a:cs typeface="Verdana" pitchFamily="34" charset="0"/>
                        </a:rPr>
                        <a:t>Date</a:t>
                      </a:r>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Purchased</a:t>
                      </a:r>
                      <a:endParaRPr lang="en-US" sz="1400" b="1" dirty="0">
                        <a:solidFill>
                          <a:schemeClr val="bg1"/>
                        </a:solidFill>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Sold</a:t>
                      </a:r>
                      <a:endParaRPr lang="en-US" sz="1400" b="1" dirty="0">
                        <a:solidFill>
                          <a:schemeClr val="bg1"/>
                        </a:solidFill>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Balance</a:t>
                      </a:r>
                    </a:p>
                  </a:txBody>
                  <a:tcPr anchor="ctr"/>
                </a:tc>
                <a:extLst>
                  <a:ext uri="{0D108BD9-81ED-4DB2-BD59-A6C34878D82A}">
                    <a16:rowId xmlns:a16="http://schemas.microsoft.com/office/drawing/2014/main" val="10000"/>
                  </a:ext>
                </a:extLst>
              </a:tr>
              <a:tr h="5197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Average cost per unit:</a:t>
                      </a:r>
                      <a:r>
                        <a:rPr lang="en-US" sz="1400" baseline="0" dirty="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$38,000 ÷ 6,000 units = $6.333/unit</a:t>
                      </a:r>
                      <a:endParaRPr lang="en-US" sz="1400" b="1" dirty="0">
                        <a:solidFill>
                          <a:srgbClr val="EC008C"/>
                        </a:solidFill>
                        <a:latin typeface="Verdana" pitchFamily="34" charset="0"/>
                        <a:ea typeface="Verdana" pitchFamily="34" charset="0"/>
                        <a:cs typeface="Verdana" pitchFamily="34" charset="0"/>
                      </a:endParaRPr>
                    </a:p>
                  </a:txBody>
                  <a:tcPr anchor="ctr"/>
                </a:tc>
                <a:tc>
                  <a:txBody>
                    <a:bodyPr/>
                    <a:lstStyle/>
                    <a:p>
                      <a:pPr algn="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5197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Apr. 15</a:t>
                      </a: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1,500 @ </a:t>
                      </a:r>
                      <a:r>
                        <a:rPr lang="en-US" sz="1400" b="1" dirty="0">
                          <a:latin typeface="Verdana" pitchFamily="34" charset="0"/>
                          <a:ea typeface="Verdana" pitchFamily="34" charset="0"/>
                          <a:cs typeface="Verdana" pitchFamily="34" charset="0"/>
                        </a:rPr>
                        <a:t>$6.333 </a:t>
                      </a:r>
                      <a:r>
                        <a:rPr lang="en-US" sz="1400" dirty="0">
                          <a:latin typeface="Verdana" pitchFamily="34" charset="0"/>
                          <a:ea typeface="Verdana" pitchFamily="34" charset="0"/>
                          <a:cs typeface="Verdana" pitchFamily="34" charset="0"/>
                        </a:rPr>
                        <a:t>= $ 9,500</a:t>
                      </a:r>
                      <a:endParaRPr lang="en-US" sz="1400" dirty="0">
                        <a:solidFill>
                          <a:srgbClr val="0064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4,500 @ </a:t>
                      </a:r>
                      <a:r>
                        <a:rPr lang="en-US" sz="1400" b="1" dirty="0">
                          <a:latin typeface="Verdana" pitchFamily="34" charset="0"/>
                          <a:ea typeface="Verdana" pitchFamily="34" charset="0"/>
                          <a:cs typeface="Verdana" pitchFamily="34" charset="0"/>
                        </a:rPr>
                        <a:t>$6.333 </a:t>
                      </a:r>
                      <a:r>
                        <a:rPr lang="en-US" sz="1400" dirty="0">
                          <a:latin typeface="Verdana" pitchFamily="34" charset="0"/>
                          <a:ea typeface="Verdana" pitchFamily="34" charset="0"/>
                          <a:cs typeface="Verdana" pitchFamily="34" charset="0"/>
                        </a:rPr>
                        <a:t>= $28,500</a:t>
                      </a:r>
                    </a:p>
                  </a:txBody>
                  <a:tcPr anchor="ctr"/>
                </a:tc>
                <a:extLst>
                  <a:ext uri="{0D108BD9-81ED-4DB2-BD59-A6C34878D82A}">
                    <a16:rowId xmlns:a16="http://schemas.microsoft.com/office/drawing/2014/main" val="10002"/>
                  </a:ext>
                </a:extLst>
              </a:tr>
              <a:tr h="5197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Oct. 15</a:t>
                      </a:r>
                    </a:p>
                  </a:txBody>
                  <a:tcPr anchor="ctr"/>
                </a:tc>
                <a:tc>
                  <a:txBody>
                    <a:bodyPr/>
                    <a:lstStyle/>
                    <a:p>
                      <a:pPr algn="r"/>
                      <a:r>
                        <a:rPr lang="en-US" sz="1400" dirty="0">
                          <a:latin typeface="Verdana" pitchFamily="34" charset="0"/>
                          <a:ea typeface="Verdana" pitchFamily="34" charset="0"/>
                          <a:cs typeface="Verdana" pitchFamily="34" charset="0"/>
                        </a:rPr>
                        <a:t>3,000 @ $7.50</a:t>
                      </a:r>
                    </a:p>
                    <a:p>
                      <a:pPr algn="r"/>
                      <a:r>
                        <a:rPr lang="en-US" sz="1400" dirty="0">
                          <a:latin typeface="Verdana" pitchFamily="34" charset="0"/>
                          <a:ea typeface="Verdana" pitchFamily="34" charset="0"/>
                          <a:cs typeface="Verdana" pitchFamily="34" charset="0"/>
                        </a:rPr>
                        <a:t> = $22,500</a:t>
                      </a: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$28,500 + $22,500 = $51,000</a:t>
                      </a:r>
                    </a:p>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4,500 + 3,000 = 7,500 units</a:t>
                      </a:r>
                    </a:p>
                  </a:txBody>
                  <a:tcPr anchor="ctr"/>
                </a:tc>
                <a:extLst>
                  <a:ext uri="{0D108BD9-81ED-4DB2-BD59-A6C34878D82A}">
                    <a16:rowId xmlns:a16="http://schemas.microsoft.com/office/drawing/2014/main" val="10003"/>
                  </a:ext>
                </a:extLst>
              </a:tr>
              <a:tr h="5197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Average cost per unit: $51,000 ÷ 7,500 units</a:t>
                      </a:r>
                      <a:r>
                        <a:rPr lang="en-US" sz="1400" baseline="0" dirty="0">
                          <a:latin typeface="Verdana" pitchFamily="34" charset="0"/>
                          <a:ea typeface="Verdana" pitchFamily="34" charset="0"/>
                          <a:cs typeface="Verdana" pitchFamily="34" charset="0"/>
                        </a:rPr>
                        <a:t> </a:t>
                      </a:r>
                      <a:r>
                        <a:rPr lang="en-US" sz="1400" dirty="0">
                          <a:latin typeface="Verdana" pitchFamily="34" charset="0"/>
                          <a:ea typeface="Verdana" pitchFamily="34" charset="0"/>
                          <a:cs typeface="Verdana" pitchFamily="34" charset="0"/>
                        </a:rPr>
                        <a:t>= $6.80/unit</a:t>
                      </a:r>
                      <a:endParaRPr lang="en-US" sz="1400" b="1" dirty="0">
                        <a:solidFill>
                          <a:srgbClr val="EC008C"/>
                        </a:solidFill>
                        <a:latin typeface="Verdana" pitchFamily="34" charset="0"/>
                        <a:ea typeface="Verdana" pitchFamily="34" charset="0"/>
                        <a:cs typeface="Verdana" pitchFamily="34" charset="0"/>
                      </a:endParaRPr>
                    </a:p>
                  </a:txBody>
                  <a:tcPr anchor="ctr"/>
                </a:tc>
                <a:tc>
                  <a:txBody>
                    <a:bodyPr/>
                    <a:lstStyle/>
                    <a:p>
                      <a:pPr algn="r"/>
                      <a:endParaRPr lang="en-US" sz="1400" dirty="0">
                        <a:solidFill>
                          <a:schemeClr val="accent6">
                            <a:lumMod val="75000"/>
                          </a:schemeClr>
                        </a:solidFill>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5197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Nov. 20</a:t>
                      </a: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3,000 @ </a:t>
                      </a:r>
                      <a:r>
                        <a:rPr lang="en-US" sz="1400" b="1" dirty="0">
                          <a:latin typeface="Verdana" pitchFamily="34" charset="0"/>
                          <a:ea typeface="Verdana" pitchFamily="34" charset="0"/>
                          <a:cs typeface="Verdana" pitchFamily="34" charset="0"/>
                        </a:rPr>
                        <a:t>$6.80 </a:t>
                      </a:r>
                      <a:r>
                        <a:rPr lang="en-US" sz="1400" dirty="0">
                          <a:latin typeface="Verdana" pitchFamily="34" charset="0"/>
                          <a:ea typeface="Verdana" pitchFamily="34" charset="0"/>
                          <a:cs typeface="Verdana" pitchFamily="34" charset="0"/>
                        </a:rPr>
                        <a:t>= $ 20,400</a:t>
                      </a:r>
                      <a:endParaRPr lang="en-US" sz="1400" dirty="0">
                        <a:solidFill>
                          <a:srgbClr val="0064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4,500 @ </a:t>
                      </a:r>
                      <a:r>
                        <a:rPr lang="en-US" sz="1400" b="1" dirty="0">
                          <a:latin typeface="Verdana" pitchFamily="34" charset="0"/>
                          <a:ea typeface="Verdana" pitchFamily="34" charset="0"/>
                          <a:cs typeface="Verdana" pitchFamily="34" charset="0"/>
                        </a:rPr>
                        <a:t>$6.80</a:t>
                      </a:r>
                      <a:r>
                        <a:rPr lang="en-US" sz="1400" dirty="0">
                          <a:latin typeface="Verdana" pitchFamily="34" charset="0"/>
                          <a:ea typeface="Verdana" pitchFamily="34" charset="0"/>
                          <a:cs typeface="Verdana" pitchFamily="34" charset="0"/>
                        </a:rPr>
                        <a:t> </a:t>
                      </a:r>
                      <a:r>
                        <a:rPr lang="en-US" sz="1400" b="0" dirty="0">
                          <a:latin typeface="Verdana" pitchFamily="34" charset="0"/>
                          <a:ea typeface="Verdana" pitchFamily="34" charset="0"/>
                          <a:cs typeface="Verdana" pitchFamily="34" charset="0"/>
                        </a:rPr>
                        <a:t>= </a:t>
                      </a:r>
                      <a:r>
                        <a:rPr lang="en-US" sz="1400" b="1" u="sng" dirty="0">
                          <a:latin typeface="Verdana" pitchFamily="34" charset="0"/>
                          <a:ea typeface="Verdana" pitchFamily="34" charset="0"/>
                          <a:cs typeface="Verdana" pitchFamily="34" charset="0"/>
                        </a:rPr>
                        <a:t>$30,600</a:t>
                      </a:r>
                    </a:p>
                  </a:txBody>
                  <a:tcPr anchor="ctr"/>
                </a:tc>
                <a:extLst>
                  <a:ext uri="{0D108BD9-81ED-4DB2-BD59-A6C34878D82A}">
                    <a16:rowId xmlns:a16="http://schemas.microsoft.com/office/drawing/2014/main" val="10005"/>
                  </a:ext>
                </a:extLst>
              </a:tr>
            </a:tbl>
          </a:graphicData>
        </a:graphic>
      </p:graphicFrame>
      <p:sp>
        <p:nvSpPr>
          <p:cNvPr id="6" name="Content Placeholder 5"/>
          <p:cNvSpPr>
            <a:spLocks noGrp="1"/>
          </p:cNvSpPr>
          <p:nvPr>
            <p:ph sz="quarter" idx="12"/>
          </p:nvPr>
        </p:nvSpPr>
        <p:spPr>
          <a:xfrm>
            <a:off x="838200" y="5867400"/>
            <a:ext cx="8153400" cy="533400"/>
          </a:xfrm>
        </p:spPr>
        <p:txBody>
          <a:bodyPr/>
          <a:lstStyle/>
          <a:p>
            <a:pPr marL="0" lvl="3" indent="0">
              <a:buNone/>
            </a:pPr>
            <a:r>
              <a:rPr lang="en-US" sz="2600" dirty="0"/>
              <a:t>Total cost of goods sold </a:t>
            </a:r>
            <a:r>
              <a:rPr lang="en-US" sz="2600" b="1" dirty="0"/>
              <a:t>= $40,900</a:t>
            </a:r>
            <a:endParaRPr lang="en-US" sz="2600" dirty="0"/>
          </a:p>
        </p:txBody>
      </p:sp>
    </p:spTree>
    <p:extLst>
      <p:ext uri="{BB962C8B-B14F-4D97-AF65-F5344CB8AC3E}">
        <p14:creationId xmlns:p14="http://schemas.microsoft.com/office/powerpoint/2010/main" val="12634560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4" name="Title 3"/>
          <p:cNvSpPr>
            <a:spLocks noGrp="1"/>
          </p:cNvSpPr>
          <p:nvPr>
            <p:ph type="title"/>
          </p:nvPr>
        </p:nvSpPr>
        <p:spPr>
          <a:xfrm>
            <a:off x="685800" y="533400"/>
            <a:ext cx="8077200" cy="1143000"/>
          </a:xfrm>
        </p:spPr>
        <p:txBody>
          <a:bodyPr>
            <a:noAutofit/>
          </a:bodyPr>
          <a:lstStyle/>
          <a:p>
            <a:r>
              <a:rPr lang="en-US" b="0" dirty="0"/>
              <a:t>First-In, First-Out (FIFO)—Periodic (1 of 2)</a:t>
            </a:r>
          </a:p>
        </p:txBody>
      </p:sp>
      <p:sp>
        <p:nvSpPr>
          <p:cNvPr id="5" name="Content Placeholder 4"/>
          <p:cNvSpPr>
            <a:spLocks noGrp="1"/>
          </p:cNvSpPr>
          <p:nvPr>
            <p:ph sz="quarter" idx="10"/>
          </p:nvPr>
        </p:nvSpPr>
        <p:spPr>
          <a:xfrm>
            <a:off x="914400" y="1905000"/>
            <a:ext cx="8077200" cy="533400"/>
          </a:xfrm>
        </p:spPr>
        <p:txBody>
          <a:bodyPr/>
          <a:lstStyle/>
          <a:p>
            <a:r>
              <a:rPr lang="en-IN" sz="2400" dirty="0"/>
              <a:t>Assume </a:t>
            </a:r>
            <a:r>
              <a:rPr lang="en-IN" sz="2400" b="1" dirty="0"/>
              <a:t>first</a:t>
            </a:r>
            <a:r>
              <a:rPr lang="en-IN" sz="2400" dirty="0"/>
              <a:t> units acquired are sold </a:t>
            </a:r>
            <a:r>
              <a:rPr lang="en-IN" sz="2400" b="1" dirty="0"/>
              <a:t>first</a:t>
            </a:r>
          </a:p>
        </p:txBody>
      </p:sp>
      <p:pic>
        <p:nvPicPr>
          <p:cNvPr id="2050" name="Picture 2" descr="Calculation of units available under FIFO is provided.&#10;&#10;Beginning inventory 4,000 units plus 1,000 units sold on January 17 plus 1,500 units sold on March 22 equals a total of 6,500 units sold. That number is added to 4,500 units in ending inventory (1,500 units on March 22 and 3,000 units on October 15) to equal 11,000 total units availabl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1" y="2590800"/>
            <a:ext cx="4584699" cy="3415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28097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6" name="Title 3"/>
          <p:cNvSpPr>
            <a:spLocks noGrp="1"/>
          </p:cNvSpPr>
          <p:nvPr>
            <p:ph type="title"/>
          </p:nvPr>
        </p:nvSpPr>
        <p:spPr/>
        <p:txBody>
          <a:bodyPr>
            <a:noAutofit/>
          </a:bodyPr>
          <a:lstStyle/>
          <a:p>
            <a:r>
              <a:rPr lang="en-US" b="0" dirty="0"/>
              <a:t>First-In, First-Out (FIFO)—Periodic (2 of 2)</a:t>
            </a:r>
          </a:p>
        </p:txBody>
      </p:sp>
      <p:graphicFrame>
        <p:nvGraphicFramePr>
          <p:cNvPr id="8" name="Table 7"/>
          <p:cNvGraphicFramePr>
            <a:graphicFrameLocks noGrp="1"/>
          </p:cNvGraphicFramePr>
          <p:nvPr>
            <p:extLst>
              <p:ext uri="{D42A27DB-BD31-4B8C-83A1-F6EECF244321}">
                <p14:modId xmlns:p14="http://schemas.microsoft.com/office/powerpoint/2010/main" val="3471077288"/>
              </p:ext>
            </p:extLst>
          </p:nvPr>
        </p:nvGraphicFramePr>
        <p:xfrm>
          <a:off x="1371600" y="1600200"/>
          <a:ext cx="7239000" cy="18542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4638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a:latin typeface="Verdana" pitchFamily="34" charset="0"/>
                          <a:ea typeface="Verdana" pitchFamily="34" charset="0"/>
                          <a:cs typeface="Verdana" pitchFamily="34" charset="0"/>
                        </a:rPr>
                        <a:t>Units</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600" b="1" u="none" dirty="0">
                          <a:latin typeface="Verdana" pitchFamily="34" charset="0"/>
                          <a:ea typeface="Verdana" pitchFamily="34" charset="0"/>
                          <a:cs typeface="Verdana" pitchFamily="34" charset="0"/>
                        </a:rPr>
                        <a:t>Unit Cost</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600" b="1" u="none" dirty="0">
                          <a:latin typeface="Verdana" pitchFamily="34" charset="0"/>
                          <a:ea typeface="Verdana" pitchFamily="34" charset="0"/>
                          <a:cs typeface="Verdana" pitchFamily="34" charset="0"/>
                        </a:rPr>
                        <a:t>Cost of Goods Sold</a:t>
                      </a:r>
                      <a:endParaRPr lang="en-IN" sz="1600" b="1" u="none" dirty="0">
                        <a:solidFill>
                          <a:srgbClr val="EC008C"/>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4,000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$5.50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$22,000</a:t>
                      </a:r>
                      <a:endParaRPr lang="en-IN" sz="1800" b="1" dirty="0">
                        <a:solidFill>
                          <a:srgbClr val="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1,000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algn="r"/>
                      <a:r>
                        <a:rPr lang="en-US" dirty="0">
                          <a:latin typeface="Verdana" pitchFamily="34" charset="0"/>
                          <a:ea typeface="Verdana" pitchFamily="34" charset="0"/>
                          <a:cs typeface="Verdana" pitchFamily="34" charset="0"/>
                        </a:rPr>
                        <a:t>$6.00</a:t>
                      </a:r>
                    </a:p>
                  </a:txBody>
                  <a:tcPr anchor="ctr"/>
                </a:tc>
                <a:tc>
                  <a:txBody>
                    <a:bodyPr/>
                    <a:lstStyle/>
                    <a:p>
                      <a:pPr algn="r"/>
                      <a:r>
                        <a:rPr lang="en-US" dirty="0">
                          <a:latin typeface="Verdana" pitchFamily="34" charset="0"/>
                          <a:ea typeface="Verdana" pitchFamily="34" charset="0"/>
                          <a:cs typeface="Verdana" pitchFamily="34" charset="0"/>
                        </a:rPr>
                        <a:t>6,000</a:t>
                      </a:r>
                    </a:p>
                  </a:txBody>
                  <a:tcPr anchor="ctr"/>
                </a:tc>
                <a:extLst>
                  <a:ext uri="{0D108BD9-81ED-4DB2-BD59-A6C34878D82A}">
                    <a16:rowId xmlns:a16="http://schemas.microsoft.com/office/drawing/2014/main" val="10002"/>
                  </a:ext>
                </a:extLst>
              </a:tr>
              <a:tr h="370840">
                <a:tc>
                  <a:txBody>
                    <a:bodyPr/>
                    <a:lstStyle/>
                    <a:p>
                      <a:pPr algn="r"/>
                      <a:r>
                        <a:rPr lang="en-US" dirty="0">
                          <a:latin typeface="Verdana" pitchFamily="34" charset="0"/>
                          <a:ea typeface="Verdana" pitchFamily="34" charset="0"/>
                          <a:cs typeface="Verdana" pitchFamily="34" charset="0"/>
                        </a:rPr>
                        <a:t>1,500</a:t>
                      </a:r>
                    </a:p>
                  </a:txBody>
                  <a:tcPr anchor="ctr"/>
                </a:tc>
                <a:tc>
                  <a:txBody>
                    <a:bodyPr/>
                    <a:lstStyle/>
                    <a:p>
                      <a:pPr algn="r"/>
                      <a:r>
                        <a:rPr lang="en-US" dirty="0">
                          <a:latin typeface="Verdana" pitchFamily="34" charset="0"/>
                          <a:ea typeface="Verdana" pitchFamily="34" charset="0"/>
                          <a:cs typeface="Verdana" pitchFamily="34" charset="0"/>
                        </a:rPr>
                        <a:t>7.00</a:t>
                      </a:r>
                    </a:p>
                  </a:txBody>
                  <a:tcPr anchor="ctr"/>
                </a:tc>
                <a:tc>
                  <a:txBody>
                    <a:bodyPr/>
                    <a:lstStyle/>
                    <a:p>
                      <a:pPr algn="r"/>
                      <a:r>
                        <a:rPr lang="en-US" dirty="0">
                          <a:latin typeface="Verdana" pitchFamily="34" charset="0"/>
                          <a:ea typeface="Verdana" pitchFamily="34" charset="0"/>
                          <a:cs typeface="Verdana" pitchFamily="34" charset="0"/>
                        </a:rPr>
                        <a:t>10,500</a:t>
                      </a:r>
                    </a:p>
                  </a:txBody>
                  <a:tcPr anchor="ctr"/>
                </a:tc>
                <a:extLst>
                  <a:ext uri="{0D108BD9-81ED-4DB2-BD59-A6C34878D82A}">
                    <a16:rowId xmlns:a16="http://schemas.microsoft.com/office/drawing/2014/main" val="10003"/>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6,500</a:t>
                      </a:r>
                      <a:endParaRPr lang="en-IN" sz="1800" b="1" dirty="0">
                        <a:solidFill>
                          <a:srgbClr val="EC008C"/>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$38,500</a:t>
                      </a:r>
                      <a:endParaRPr lang="en-IN" sz="18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5951805"/>
              </p:ext>
            </p:extLst>
          </p:nvPr>
        </p:nvGraphicFramePr>
        <p:xfrm>
          <a:off x="1295400" y="3758575"/>
          <a:ext cx="7315200" cy="1626850"/>
        </p:xfrm>
        <a:graphic>
          <a:graphicData uri="http://schemas.openxmlformats.org/drawingml/2006/table">
            <a:tbl>
              <a:tblPr firstRow="1" bandRow="1">
                <a:tableStyleId>{5940675A-B579-460E-94D1-54222C63F5DA}</a:tableStyleId>
              </a:tblPr>
              <a:tblGrid>
                <a:gridCol w="2133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3867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a:latin typeface="Verdana" pitchFamily="34" charset="0"/>
                          <a:ea typeface="Verdana" pitchFamily="34" charset="0"/>
                          <a:cs typeface="Verdana" pitchFamily="34" charset="0"/>
                        </a:rPr>
                        <a:t>Units</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600" b="1" u="none" dirty="0">
                          <a:latin typeface="Verdana" pitchFamily="34" charset="0"/>
                          <a:ea typeface="Verdana" pitchFamily="34" charset="0"/>
                          <a:cs typeface="Verdana" pitchFamily="34" charset="0"/>
                        </a:rPr>
                        <a:t>Unit Cost</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600" b="1" u="none" dirty="0">
                          <a:solidFill>
                            <a:schemeClr val="tx1"/>
                          </a:solidFill>
                          <a:latin typeface="Verdana" pitchFamily="34" charset="0"/>
                          <a:ea typeface="Verdana" pitchFamily="34" charset="0"/>
                          <a:cs typeface="Verdana" pitchFamily="34" charset="0"/>
                        </a:rPr>
                        <a:t>Ending Inventory</a:t>
                      </a:r>
                      <a:endParaRPr lang="en-IN" sz="1600" b="1" u="none"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42672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1,500</a:t>
                      </a:r>
                      <a:endParaRPr lang="en-IN" sz="16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600" dirty="0">
                          <a:solidFill>
                            <a:schemeClr val="tx1"/>
                          </a:solidFill>
                          <a:latin typeface="Verdana" pitchFamily="34" charset="0"/>
                          <a:ea typeface="Verdana" pitchFamily="34" charset="0"/>
                          <a:cs typeface="Verdana" pitchFamily="34" charset="0"/>
                        </a:rPr>
                        <a:t>$7.00</a:t>
                      </a:r>
                      <a:endParaRPr lang="en-IN" sz="16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600" dirty="0">
                          <a:solidFill>
                            <a:schemeClr val="tx1"/>
                          </a:solidFill>
                          <a:latin typeface="Verdana" pitchFamily="34" charset="0"/>
                          <a:ea typeface="Verdana" pitchFamily="34" charset="0"/>
                          <a:cs typeface="Verdana" pitchFamily="34" charset="0"/>
                        </a:rPr>
                        <a:t>$10,500</a:t>
                      </a:r>
                      <a:endParaRPr lang="en-IN" sz="16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86705">
                <a:tc>
                  <a:txBody>
                    <a:bodyPr/>
                    <a:lstStyle/>
                    <a:p>
                      <a:pPr algn="r" fontAlgn="b"/>
                      <a:r>
                        <a:rPr lang="en-US" sz="1600" dirty="0">
                          <a:solidFill>
                            <a:schemeClr val="tx1"/>
                          </a:solidFill>
                          <a:latin typeface="Verdana" pitchFamily="34" charset="0"/>
                          <a:ea typeface="Verdana" pitchFamily="34" charset="0"/>
                          <a:cs typeface="Verdana" pitchFamily="34" charset="0"/>
                        </a:rPr>
                        <a:t>3,000</a:t>
                      </a:r>
                      <a:endParaRPr lang="en-IN" sz="16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600" dirty="0">
                          <a:solidFill>
                            <a:schemeClr val="tx1"/>
                          </a:solidFill>
                          <a:latin typeface="Verdana" pitchFamily="34" charset="0"/>
                          <a:ea typeface="Verdana" pitchFamily="34" charset="0"/>
                          <a:cs typeface="Verdana" pitchFamily="34" charset="0"/>
                        </a:rPr>
                        <a:t>7.50</a:t>
                      </a:r>
                      <a:endParaRPr lang="en-IN" sz="16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22,500</a:t>
                      </a:r>
                      <a:endParaRPr lang="en-IN" sz="16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426720">
                <a:tc>
                  <a:txBody>
                    <a:bodyPr/>
                    <a:lstStyle/>
                    <a:p>
                      <a:pPr algn="r" fontAlgn="b"/>
                      <a:r>
                        <a:rPr lang="en-US" sz="1600" b="1" dirty="0">
                          <a:solidFill>
                            <a:schemeClr val="tx1"/>
                          </a:solidFill>
                          <a:latin typeface="Verdana" pitchFamily="34" charset="0"/>
                          <a:ea typeface="Verdana" pitchFamily="34" charset="0"/>
                          <a:cs typeface="Verdana" pitchFamily="34" charset="0"/>
                        </a:rPr>
                        <a:t>4,500</a:t>
                      </a:r>
                      <a:endParaRPr lang="en-IN" sz="1600" b="1"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$33,000</a:t>
                      </a:r>
                      <a:endParaRPr lang="en-IN" sz="16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bl>
          </a:graphicData>
        </a:graphic>
      </p:graphicFrame>
      <p:sp>
        <p:nvSpPr>
          <p:cNvPr id="12" name="Content Placeholder 11"/>
          <p:cNvSpPr>
            <a:spLocks noGrp="1"/>
          </p:cNvSpPr>
          <p:nvPr>
            <p:ph sz="quarter" idx="12"/>
          </p:nvPr>
        </p:nvSpPr>
        <p:spPr>
          <a:xfrm>
            <a:off x="914400" y="5562600"/>
            <a:ext cx="7924800" cy="762000"/>
          </a:xfrm>
        </p:spPr>
        <p:txBody>
          <a:bodyPr/>
          <a:lstStyle/>
          <a:p>
            <a:pPr marL="0" indent="0">
              <a:buNone/>
            </a:pPr>
            <a:r>
              <a:rPr lang="en-US" sz="2400" dirty="0"/>
              <a:t>Sold = 6,500</a:t>
            </a:r>
          </a:p>
          <a:p>
            <a:pPr marL="0" indent="0">
              <a:buNone/>
            </a:pPr>
            <a:r>
              <a:rPr lang="en-US" sz="2400" dirty="0"/>
              <a:t>Remaining = 4,500</a:t>
            </a:r>
          </a:p>
        </p:txBody>
      </p:sp>
    </p:spTree>
    <p:extLst>
      <p:ext uri="{BB962C8B-B14F-4D97-AF65-F5344CB8AC3E}">
        <p14:creationId xmlns:p14="http://schemas.microsoft.com/office/powerpoint/2010/main" val="36803152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8" name="Title 7"/>
          <p:cNvSpPr>
            <a:spLocks noGrp="1"/>
          </p:cNvSpPr>
          <p:nvPr>
            <p:ph type="title"/>
          </p:nvPr>
        </p:nvSpPr>
        <p:spPr>
          <a:xfrm>
            <a:off x="285750" y="457200"/>
            <a:ext cx="8801100" cy="914400"/>
          </a:xfrm>
        </p:spPr>
        <p:txBody>
          <a:bodyPr>
            <a:noAutofit/>
          </a:bodyPr>
          <a:lstStyle/>
          <a:p>
            <a:r>
              <a:rPr lang="en-US" b="0" dirty="0"/>
              <a:t>FIFO—Perpetual Inventory System</a:t>
            </a:r>
            <a:br>
              <a:rPr lang="en-US" b="0" dirty="0"/>
            </a:br>
            <a:r>
              <a:rPr lang="en-US" b="0" dirty="0"/>
              <a:t>(1 of 2)</a:t>
            </a:r>
          </a:p>
        </p:txBody>
      </p:sp>
      <p:pic>
        <p:nvPicPr>
          <p:cNvPr id="3074" name="Picture 2" descr="Chart provides calculation of FIFO cost in a perpetual inventory system.&#10;The diagram contains four columns: Date, Purchased, Sold, and Balance.&#10;Beginning inventory; purchased 4,000 @ $5.50 equals $22,000; balance is 4,000 @ $5.50 equals $22,000.&#10;January 10; sold 2,000 @ $5.50 equals $11,000; balance is 2,000 @ $5.50 equals $11,000.&#10;January 17; purchased 1,000 @ $6.00 equals $6,000; balance is 2,000 @ $5.50 plus 1,000 @ 6.00 equals $17,000.&#10;March 22; purchased 3,000 @ $7.00 equals $21,000; balance is 2,000 @ $5.50 plus 1,000 @ 6.00 plus 3,000 @ $7.00 equals $38,000.&#10;April 15; sold 1,500 @ $5.50 equals $8,250; balance is 500 @ $5.50 plus 1,000 @ 6.00 plus 3,000 @ $7.00 equals $29,750.&#10;October 15; purchased 3,000 @ $7.50 equals $22,500; balance is 500 @ $5.50 plus 1,000 @ 6.00 plus 3,000 @ $7.00 plus 3,000 @ $7.50 equals $52,250.&#10;November 20; sold 500 @ $5.50 plus 1,000 @ 6.00 plus 1,500 @ $7.00 equals $19,250; balance is 1,500 @ $7.00 plus 3,000 @ $7.50 equals $33,000.&#10;Total cost of goods sold is $11,000 plus $8,250 plus $19,250 equals $38,500.&#10;&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6151" y="1708622"/>
            <a:ext cx="6275499" cy="461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8296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Inventories Disclosure— Intel Corporation </a:t>
            </a:r>
          </a:p>
        </p:txBody>
      </p:sp>
      <p:sp>
        <p:nvSpPr>
          <p:cNvPr id="4" name="Content Placeholder 3"/>
          <p:cNvSpPr>
            <a:spLocks noGrp="1"/>
          </p:cNvSpPr>
          <p:nvPr>
            <p:ph sz="quarter" idx="10"/>
          </p:nvPr>
        </p:nvSpPr>
        <p:spPr>
          <a:xfrm>
            <a:off x="914400" y="1600200"/>
            <a:ext cx="8001000" cy="1676400"/>
          </a:xfrm>
        </p:spPr>
        <p:txBody>
          <a:bodyPr/>
          <a:lstStyle/>
          <a:p>
            <a:r>
              <a:rPr lang="en-US" dirty="0"/>
              <a:t>Manufacturing companies generally disclose, either in a note or directly in the balance sheet, the dollar amount of each inventory category.</a:t>
            </a:r>
          </a:p>
        </p:txBody>
      </p:sp>
      <p:graphicFrame>
        <p:nvGraphicFramePr>
          <p:cNvPr id="11" name="Table 7"/>
          <p:cNvGraphicFramePr>
            <a:graphicFrameLocks noGrp="1"/>
          </p:cNvGraphicFramePr>
          <p:nvPr>
            <p:ph sz="quarter" idx="12"/>
            <p:extLst>
              <p:ext uri="{D42A27DB-BD31-4B8C-83A1-F6EECF244321}">
                <p14:modId xmlns:p14="http://schemas.microsoft.com/office/powerpoint/2010/main" val="2966931833"/>
              </p:ext>
            </p:extLst>
          </p:nvPr>
        </p:nvGraphicFramePr>
        <p:xfrm>
          <a:off x="990600" y="3733800"/>
          <a:ext cx="7404100" cy="1930400"/>
        </p:xfrm>
        <a:graphic>
          <a:graphicData uri="http://schemas.openxmlformats.org/drawingml/2006/table">
            <a:tbl>
              <a:tblPr firstRow="1" bandRow="1">
                <a:tableStyleId>{5C22544A-7EE6-4342-B048-85BDC9FD1C3A}</a:tableStyleId>
              </a:tblPr>
              <a:tblGrid>
                <a:gridCol w="2213597">
                  <a:extLst>
                    <a:ext uri="{9D8B030D-6E8A-4147-A177-3AD203B41FA5}">
                      <a16:colId xmlns:a16="http://schemas.microsoft.com/office/drawing/2014/main" val="20000"/>
                    </a:ext>
                  </a:extLst>
                </a:gridCol>
                <a:gridCol w="2442590">
                  <a:extLst>
                    <a:ext uri="{9D8B030D-6E8A-4147-A177-3AD203B41FA5}">
                      <a16:colId xmlns:a16="http://schemas.microsoft.com/office/drawing/2014/main" val="20001"/>
                    </a:ext>
                  </a:extLst>
                </a:gridCol>
                <a:gridCol w="2747913">
                  <a:extLst>
                    <a:ext uri="{9D8B030D-6E8A-4147-A177-3AD203B41FA5}">
                      <a16:colId xmlns:a16="http://schemas.microsoft.com/office/drawing/2014/main" val="20002"/>
                    </a:ext>
                  </a:extLst>
                </a:gridCol>
              </a:tblGrid>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 in millions): December 26,</a:t>
                      </a:r>
                      <a:r>
                        <a:rPr lang="en-US" sz="14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2015</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 in millions):</a:t>
                      </a:r>
                      <a:r>
                        <a:rPr lang="en-US" sz="1400" b="1" baseline="0" dirty="0">
                          <a:solidFill>
                            <a:schemeClr val="tx1"/>
                          </a:solidFill>
                          <a:latin typeface="Verdana" pitchFamily="34" charset="0"/>
                          <a:ea typeface="Verdana" pitchFamily="34" charset="0"/>
                          <a:cs typeface="Verdana" pitchFamily="34" charset="0"/>
                        </a:rPr>
                        <a:t> </a:t>
                      </a:r>
                      <a:r>
                        <a:rPr lang="en-US" sz="1400" b="1" dirty="0">
                          <a:solidFill>
                            <a:schemeClr val="tx1"/>
                          </a:solidFill>
                          <a:latin typeface="Verdana" pitchFamily="34" charset="0"/>
                          <a:ea typeface="Verdana" pitchFamily="34" charset="0"/>
                          <a:cs typeface="Verdana" pitchFamily="34" charset="0"/>
                        </a:rPr>
                        <a:t>December 27,</a:t>
                      </a:r>
                      <a:r>
                        <a:rPr lang="en-US" sz="14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2014</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43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Raw materials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u="none" dirty="0">
                          <a:solidFill>
                            <a:schemeClr val="tx1"/>
                          </a:solidFill>
                          <a:latin typeface="Verdana" panose="020B0604030504040204" pitchFamily="34" charset="0"/>
                          <a:ea typeface="Verdana" panose="020B0604030504040204" pitchFamily="34" charset="0"/>
                          <a:cs typeface="Verdana" panose="020B0604030504040204" pitchFamily="34" charset="0"/>
                        </a:rPr>
                        <a:t>$ 532</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u="none" dirty="0">
                          <a:solidFill>
                            <a:schemeClr val="tx1"/>
                          </a:solidFill>
                          <a:latin typeface="Verdana" panose="020B0604030504040204" pitchFamily="34" charset="0"/>
                          <a:ea typeface="Verdana" panose="020B0604030504040204" pitchFamily="34" charset="0"/>
                          <a:cs typeface="Verdana" panose="020B0604030504040204" pitchFamily="34" charset="0"/>
                        </a:rPr>
                        <a:t>$ 462</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Work in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none" dirty="0">
                          <a:latin typeface="Verdana" panose="020B0604030504040204" pitchFamily="34" charset="0"/>
                          <a:ea typeface="Verdana" panose="020B0604030504040204" pitchFamily="34" charset="0"/>
                          <a:cs typeface="Verdana" panose="020B0604030504040204" pitchFamily="34" charset="0"/>
                        </a:rPr>
                        <a:t>2,893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u="none" dirty="0">
                          <a:solidFill>
                            <a:schemeClr val="tx1"/>
                          </a:solidFill>
                          <a:latin typeface="Verdana" panose="020B0604030504040204" pitchFamily="34" charset="0"/>
                          <a:ea typeface="Verdana" panose="020B0604030504040204" pitchFamily="34" charset="0"/>
                          <a:cs typeface="Verdana" panose="020B0604030504040204" pitchFamily="34" charset="0"/>
                        </a:rPr>
                        <a:t> 2,375</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Finished goods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 1,742</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 1,436</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65760">
                <a:tc>
                  <a:txBody>
                    <a:bodyPr/>
                    <a:lstStyle/>
                    <a:p>
                      <a:pPr marL="341313" indent="0"/>
                      <a:r>
                        <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rPr>
                        <a:t> Total</a:t>
                      </a:r>
                      <a:r>
                        <a:rPr lang="en-US" sz="14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inventories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none"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u="dbl" baseline="0" dirty="0">
                          <a:solidFill>
                            <a:schemeClr val="tx1"/>
                          </a:solidFill>
                          <a:uFillTx/>
                          <a:latin typeface="Verdana" panose="020B0604030504040204" pitchFamily="34" charset="0"/>
                          <a:ea typeface="Verdana" panose="020B0604030504040204" pitchFamily="34" charset="0"/>
                          <a:cs typeface="Verdana" panose="020B0604030504040204" pitchFamily="34" charset="0"/>
                        </a:rPr>
                        <a:t>5,167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baseline="0" dirty="0">
                          <a:solidFill>
                            <a:schemeClr val="tx1"/>
                          </a:solidFill>
                          <a:latin typeface="Verdana" panose="020B0604030504040204" pitchFamily="34" charset="0"/>
                          <a:ea typeface="Verdana" panose="020B0604030504040204" pitchFamily="34" charset="0"/>
                          <a:cs typeface="Verdana" panose="020B0604030504040204" pitchFamily="34" charset="0"/>
                        </a:rPr>
                        <a:t>$ 4,273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0419612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6" name="Title 5"/>
          <p:cNvSpPr>
            <a:spLocks noGrp="1"/>
          </p:cNvSpPr>
          <p:nvPr>
            <p:ph type="title"/>
          </p:nvPr>
        </p:nvSpPr>
        <p:spPr/>
        <p:txBody>
          <a:bodyPr>
            <a:noAutofit/>
          </a:bodyPr>
          <a:lstStyle/>
          <a:p>
            <a:r>
              <a:rPr lang="en-US" b="0" dirty="0"/>
              <a:t>Last-In, First-Out (FIFO)—Periodic (1 of 2)</a:t>
            </a:r>
          </a:p>
        </p:txBody>
      </p:sp>
      <p:pic>
        <p:nvPicPr>
          <p:cNvPr id="4098" name="Picture 2" descr="Calculation of units available under LIFO is provided.&#10;Beginning inventory of 4,000 units plus 500 units of inventory on January 17 totals 4,500 units in ending inventory, which is added to 6,500 units sold (500 units on January 17, 3,000 units on March 22, and 3,000 units on October 15) equals a total of 11,000 total units availabl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790" y="1856057"/>
            <a:ext cx="5104421" cy="3858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76584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p:cNvSpPr>
            <a:spLocks noGrp="1"/>
          </p:cNvSpPr>
          <p:nvPr>
            <p:ph type="body" sz="quarter" idx="13"/>
          </p:nvPr>
        </p:nvSpPr>
        <p:spPr>
          <a:xfrm>
            <a:off x="4572000" y="-3175"/>
            <a:ext cx="4572000" cy="366032"/>
          </a:xfrm>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11" name="Title 5"/>
          <p:cNvSpPr>
            <a:spLocks noGrp="1"/>
          </p:cNvSpPr>
          <p:nvPr>
            <p:ph type="title"/>
          </p:nvPr>
        </p:nvSpPr>
        <p:spPr>
          <a:xfrm>
            <a:off x="685800" y="457200"/>
            <a:ext cx="8001000" cy="914400"/>
          </a:xfrm>
        </p:spPr>
        <p:txBody>
          <a:bodyPr>
            <a:noAutofit/>
          </a:bodyPr>
          <a:lstStyle/>
          <a:p>
            <a:r>
              <a:rPr lang="en-US" b="0" dirty="0"/>
              <a:t>Last-In, First-Out (FIFO)—Periodic (2 of 2)</a:t>
            </a:r>
          </a:p>
        </p:txBody>
      </p:sp>
      <p:graphicFrame>
        <p:nvGraphicFramePr>
          <p:cNvPr id="6" name="Table 5"/>
          <p:cNvGraphicFramePr>
            <a:graphicFrameLocks noGrp="1"/>
          </p:cNvGraphicFramePr>
          <p:nvPr>
            <p:extLst>
              <p:ext uri="{D42A27DB-BD31-4B8C-83A1-F6EECF244321}">
                <p14:modId xmlns:p14="http://schemas.microsoft.com/office/powerpoint/2010/main" val="3583278501"/>
              </p:ext>
            </p:extLst>
          </p:nvPr>
        </p:nvGraphicFramePr>
        <p:xfrm>
          <a:off x="1371600" y="1905000"/>
          <a:ext cx="7239000" cy="14833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4638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u="none" dirty="0">
                          <a:latin typeface="Verdana" pitchFamily="34" charset="0"/>
                          <a:ea typeface="Verdana" pitchFamily="34" charset="0"/>
                          <a:cs typeface="Verdana" pitchFamily="34" charset="0"/>
                        </a:rPr>
                        <a:t>Units</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600" b="1" u="none" dirty="0">
                          <a:latin typeface="Verdana" pitchFamily="34" charset="0"/>
                          <a:ea typeface="Verdana" pitchFamily="34" charset="0"/>
                          <a:cs typeface="Verdana" pitchFamily="34" charset="0"/>
                        </a:rPr>
                        <a:t>Unit Cost</a:t>
                      </a:r>
                      <a:endParaRPr lang="en-IN" sz="1600" b="1" u="none" dirty="0">
                        <a:solidFill>
                          <a:srgbClr val="000000"/>
                        </a:solidFill>
                        <a:latin typeface="Verdana" pitchFamily="34" charset="0"/>
                        <a:ea typeface="Verdana" pitchFamily="34" charset="0"/>
                        <a:cs typeface="Verdana" pitchFamily="34" charset="0"/>
                      </a:endParaRPr>
                    </a:p>
                  </a:txBody>
                  <a:tcPr anchor="ctr"/>
                </a:tc>
                <a:tc>
                  <a:txBody>
                    <a:bodyPr/>
                    <a:lstStyle/>
                    <a:p>
                      <a:pPr algn="ctr" fontAlgn="b"/>
                      <a:r>
                        <a:rPr lang="en-US" sz="1800" b="1" u="none" dirty="0">
                          <a:solidFill>
                            <a:schemeClr val="tx1"/>
                          </a:solidFill>
                          <a:latin typeface="Verdana" pitchFamily="34" charset="0"/>
                          <a:ea typeface="Verdana" pitchFamily="34" charset="0"/>
                          <a:cs typeface="Verdana" pitchFamily="34" charset="0"/>
                        </a:rPr>
                        <a:t>Ending Inventory</a:t>
                      </a:r>
                      <a:endParaRPr lang="en-IN" sz="1800" b="1" u="none"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4,000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$5.50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$22,000</a:t>
                      </a:r>
                      <a:endParaRPr lang="en-IN" sz="1800" b="1" dirty="0">
                        <a:solidFill>
                          <a:srgbClr val="000000"/>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1,000</a:t>
                      </a:r>
                      <a:endParaRPr lang="en-IN" sz="1800" b="1" dirty="0">
                        <a:solidFill>
                          <a:srgbClr val="000000"/>
                        </a:solidFill>
                        <a:latin typeface="Verdana" pitchFamily="34" charset="0"/>
                        <a:ea typeface="Verdana" pitchFamily="34" charset="0"/>
                        <a:cs typeface="Verdana" pitchFamily="34" charset="0"/>
                      </a:endParaRPr>
                    </a:p>
                  </a:txBody>
                  <a:tcPr anchor="ctr"/>
                </a:tc>
                <a:tc>
                  <a:txBody>
                    <a:bodyPr/>
                    <a:lstStyle/>
                    <a:p>
                      <a:pPr algn="r"/>
                      <a:r>
                        <a:rPr lang="en-US" dirty="0">
                          <a:latin typeface="Verdana" pitchFamily="34" charset="0"/>
                          <a:ea typeface="Verdana" pitchFamily="34" charset="0"/>
                          <a:cs typeface="Verdana" pitchFamily="34" charset="0"/>
                        </a:rPr>
                        <a:t>$6.00</a:t>
                      </a:r>
                    </a:p>
                  </a:txBody>
                  <a:tcPr anchor="ctr"/>
                </a:tc>
                <a:tc>
                  <a:txBody>
                    <a:bodyPr/>
                    <a:lstStyle/>
                    <a:p>
                      <a:pPr algn="r"/>
                      <a:r>
                        <a:rPr lang="en-US" dirty="0">
                          <a:latin typeface="Verdana" pitchFamily="34" charset="0"/>
                          <a:ea typeface="Verdana" pitchFamily="34" charset="0"/>
                          <a:cs typeface="Verdana" pitchFamily="34" charset="0"/>
                        </a:rPr>
                        <a:t>6,000</a:t>
                      </a:r>
                    </a:p>
                  </a:txBody>
                  <a:tcPr anchor="ctr"/>
                </a:tc>
                <a:extLst>
                  <a:ext uri="{0D108BD9-81ED-4DB2-BD59-A6C34878D82A}">
                    <a16:rowId xmlns:a16="http://schemas.microsoft.com/office/drawing/2014/main" val="10002"/>
                  </a:ext>
                </a:extLst>
              </a:tr>
              <a:tr h="370840">
                <a:tc>
                  <a:txBody>
                    <a:bodyPr/>
                    <a:lstStyle/>
                    <a:p>
                      <a:pPr algn="r"/>
                      <a:r>
                        <a:rPr lang="en-US" b="1" u="sng" dirty="0">
                          <a:latin typeface="Verdana" pitchFamily="34" charset="0"/>
                          <a:ea typeface="Verdana" pitchFamily="34" charset="0"/>
                          <a:cs typeface="Verdana" pitchFamily="34" charset="0"/>
                        </a:rPr>
                        <a:t>4,500</a:t>
                      </a:r>
                    </a:p>
                  </a:txBody>
                  <a:tcPr anchor="ctr"/>
                </a:tc>
                <a:tc>
                  <a:txBody>
                    <a:bodyPr/>
                    <a:lstStyle/>
                    <a:p>
                      <a:pPr algn="r"/>
                      <a:r>
                        <a:rPr lang="en-US" dirty="0">
                          <a:latin typeface="Verdana" pitchFamily="34" charset="0"/>
                          <a:ea typeface="Verdana" pitchFamily="34" charset="0"/>
                          <a:cs typeface="Verdana" pitchFamily="34" charset="0"/>
                        </a:rPr>
                        <a:t>7.00</a:t>
                      </a:r>
                    </a:p>
                  </a:txBody>
                  <a:tcPr anchor="ctr"/>
                </a:tc>
                <a:tc>
                  <a:txBody>
                    <a:bodyPr/>
                    <a:lstStyle/>
                    <a:p>
                      <a:pPr algn="r"/>
                      <a:r>
                        <a:rPr lang="en-US" b="1" u="sng" dirty="0">
                          <a:latin typeface="Verdana" pitchFamily="34" charset="0"/>
                          <a:ea typeface="Verdana" pitchFamily="34" charset="0"/>
                          <a:cs typeface="Verdana" pitchFamily="34" charset="0"/>
                        </a:rPr>
                        <a:t>$25,000</a:t>
                      </a:r>
                    </a:p>
                  </a:txBody>
                  <a:tcPr anchor="ct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53522343"/>
              </p:ext>
            </p:extLst>
          </p:nvPr>
        </p:nvGraphicFramePr>
        <p:xfrm>
          <a:off x="1295400" y="3758575"/>
          <a:ext cx="7315200" cy="1626850"/>
        </p:xfrm>
        <a:graphic>
          <a:graphicData uri="http://schemas.openxmlformats.org/drawingml/2006/table">
            <a:tbl>
              <a:tblPr firstRow="1" bandRow="1">
                <a:tableStyleId>{5940675A-B579-460E-94D1-54222C63F5DA}</a:tableStyleId>
              </a:tblPr>
              <a:tblGrid>
                <a:gridCol w="2133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tblGrid>
              <a:tr h="38670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u="none" dirty="0">
                          <a:solidFill>
                            <a:schemeClr val="tx1"/>
                          </a:solidFill>
                          <a:latin typeface="Verdana" pitchFamily="34" charset="0"/>
                          <a:ea typeface="Verdana" pitchFamily="34" charset="0"/>
                          <a:cs typeface="Verdana" pitchFamily="34" charset="0"/>
                        </a:rPr>
                        <a:t>Units</a:t>
                      </a:r>
                      <a:endParaRPr lang="en-IN" sz="1800" b="1" u="none" dirty="0">
                        <a:solidFill>
                          <a:schemeClr val="tx1"/>
                        </a:solidFill>
                        <a:latin typeface="Verdana" pitchFamily="34" charset="0"/>
                        <a:ea typeface="Verdana" pitchFamily="34" charset="0"/>
                        <a:cs typeface="Verdana" pitchFamily="34" charset="0"/>
                      </a:endParaRPr>
                    </a:p>
                  </a:txBody>
                  <a:tcPr anchor="ctr"/>
                </a:tc>
                <a:tc>
                  <a:txBody>
                    <a:bodyPr/>
                    <a:lstStyle/>
                    <a:p>
                      <a:pPr algn="ctr" fontAlgn="b"/>
                      <a:r>
                        <a:rPr lang="en-US" sz="1800" b="1" u="none" dirty="0">
                          <a:solidFill>
                            <a:schemeClr val="tx1"/>
                          </a:solidFill>
                          <a:latin typeface="Verdana" pitchFamily="34" charset="0"/>
                          <a:ea typeface="Verdana" pitchFamily="34" charset="0"/>
                          <a:cs typeface="Verdana" pitchFamily="34" charset="0"/>
                        </a:rPr>
                        <a:t>Unit Cost</a:t>
                      </a:r>
                      <a:endParaRPr lang="en-IN" sz="1800" b="1" u="none" dirty="0">
                        <a:solidFill>
                          <a:schemeClr val="tx1"/>
                        </a:solidFill>
                        <a:latin typeface="Verdana" pitchFamily="34" charset="0"/>
                        <a:ea typeface="Verdana" pitchFamily="34" charset="0"/>
                        <a:cs typeface="Verdana" pitchFamily="34" charset="0"/>
                      </a:endParaRPr>
                    </a:p>
                  </a:txBody>
                  <a:tcPr anchor="ctr"/>
                </a:tc>
                <a:tc>
                  <a:txBody>
                    <a:bodyPr/>
                    <a:lstStyle/>
                    <a:p>
                      <a:pPr algn="ctr" fontAlgn="b"/>
                      <a:r>
                        <a:rPr lang="en-US" sz="1800" b="1" u="none" dirty="0">
                          <a:solidFill>
                            <a:schemeClr val="tx1"/>
                          </a:solidFill>
                          <a:latin typeface="Verdana" pitchFamily="34" charset="0"/>
                          <a:ea typeface="Verdana" pitchFamily="34" charset="0"/>
                          <a:cs typeface="Verdana" pitchFamily="34" charset="0"/>
                        </a:rPr>
                        <a:t>Cost of Goods Sold</a:t>
                      </a:r>
                      <a:endParaRPr lang="en-IN" sz="1800" b="1" u="none"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42672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500</a:t>
                      </a:r>
                      <a:endParaRPr lang="en-IN" sz="18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800" dirty="0">
                          <a:solidFill>
                            <a:schemeClr val="tx1"/>
                          </a:solidFill>
                          <a:latin typeface="Verdana" pitchFamily="34" charset="0"/>
                          <a:ea typeface="Verdana" pitchFamily="34" charset="0"/>
                          <a:cs typeface="Verdana" pitchFamily="34" charset="0"/>
                        </a:rPr>
                        <a:t>$6.00</a:t>
                      </a:r>
                      <a:endParaRPr lang="en-IN" sz="18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800" dirty="0">
                          <a:solidFill>
                            <a:schemeClr val="tx1"/>
                          </a:solidFill>
                          <a:latin typeface="Verdana" pitchFamily="34" charset="0"/>
                          <a:ea typeface="Verdana" pitchFamily="34" charset="0"/>
                          <a:cs typeface="Verdana" pitchFamily="34" charset="0"/>
                        </a:rPr>
                        <a:t>$  3,000</a:t>
                      </a:r>
                      <a:endParaRPr lang="en-IN" sz="18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86705">
                <a:tc>
                  <a:txBody>
                    <a:bodyPr/>
                    <a:lstStyle/>
                    <a:p>
                      <a:pPr algn="r" fontAlgn="b"/>
                      <a:r>
                        <a:rPr lang="en-US" sz="1800" dirty="0">
                          <a:solidFill>
                            <a:schemeClr val="tx1"/>
                          </a:solidFill>
                          <a:latin typeface="Verdana" pitchFamily="34" charset="0"/>
                          <a:ea typeface="Verdana" pitchFamily="34" charset="0"/>
                          <a:cs typeface="Verdana" pitchFamily="34" charset="0"/>
                        </a:rPr>
                        <a:t>3,000</a:t>
                      </a:r>
                      <a:endParaRPr lang="en-IN" sz="1800" b="1"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800" dirty="0">
                          <a:solidFill>
                            <a:schemeClr val="tx1"/>
                          </a:solidFill>
                          <a:latin typeface="Verdana" pitchFamily="34" charset="0"/>
                          <a:ea typeface="Verdana" pitchFamily="34" charset="0"/>
                          <a:cs typeface="Verdana" pitchFamily="34" charset="0"/>
                        </a:rPr>
                        <a:t>$7.00</a:t>
                      </a:r>
                      <a:endParaRPr lang="en-IN" sz="18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21,000</a:t>
                      </a:r>
                      <a:endParaRPr lang="en-IN" sz="18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426720">
                <a:tc>
                  <a:txBody>
                    <a:bodyPr/>
                    <a:lstStyle/>
                    <a:p>
                      <a:pPr algn="r" fontAlgn="b"/>
                      <a:r>
                        <a:rPr lang="en-US" sz="1800" b="1" u="sng" dirty="0">
                          <a:solidFill>
                            <a:schemeClr val="tx1"/>
                          </a:solidFill>
                          <a:latin typeface="Verdana" pitchFamily="34" charset="0"/>
                          <a:ea typeface="Verdana" pitchFamily="34" charset="0"/>
                          <a:cs typeface="Verdana" pitchFamily="34" charset="0"/>
                        </a:rPr>
                        <a:t>6,500</a:t>
                      </a:r>
                      <a:endParaRPr lang="en-IN" sz="1800" b="1" u="sng"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algn="r" fontAlgn="b"/>
                      <a:r>
                        <a:rPr lang="en-US" sz="1800" b="1" u="sng" dirty="0">
                          <a:solidFill>
                            <a:schemeClr val="tx1"/>
                          </a:solidFill>
                          <a:latin typeface="Verdana" pitchFamily="34" charset="0"/>
                          <a:ea typeface="Verdana" pitchFamily="34" charset="0"/>
                          <a:cs typeface="Verdana" pitchFamily="34" charset="0"/>
                        </a:rPr>
                        <a:t>$46,500</a:t>
                      </a:r>
                      <a:endParaRPr lang="en-IN" sz="1800" b="1"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695176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4" name="Title 3"/>
          <p:cNvSpPr>
            <a:spLocks noGrp="1"/>
          </p:cNvSpPr>
          <p:nvPr>
            <p:ph type="title"/>
          </p:nvPr>
        </p:nvSpPr>
        <p:spPr>
          <a:xfrm>
            <a:off x="781050" y="457200"/>
            <a:ext cx="8001000" cy="1106424"/>
          </a:xfrm>
        </p:spPr>
        <p:txBody>
          <a:bodyPr>
            <a:noAutofit/>
          </a:bodyPr>
          <a:lstStyle/>
          <a:p>
            <a:r>
              <a:rPr lang="en-US" b="0" dirty="0"/>
              <a:t>FIFO—Perpetual Inventory System</a:t>
            </a:r>
          </a:p>
        </p:txBody>
      </p:sp>
      <p:pic>
        <p:nvPicPr>
          <p:cNvPr id="18434" name="Picture 2" descr="Chart provides calculation of FIFO cost in a perpetual inventory system.&#10;The diagram contains four columns: Date, Purchased, Sold, and Balance.&#10;Beginning inventory; purchased 4,000 @ $5.50 equals $22,000; balance is 4,000 @ $5.50 equals $22,000.&#10;January 10; sold 2,000 @ $5.50 equals $11,000; balance is 2,000 @ $5.50 equals $11,000.&#10;January 17; purchased 1,000 @ $6.00 equals $6,000; balance is 2,000 @ $5.50 plus 1,000 @ 6.00 equals $17,000.&#10;March 22; purchased 3,000 @ $7.00 equals $21,000; balance is 2,000 @ $5.50 plus 1,000 @ 6.00 plus 3,000 @ $7.00 equals $38,000.&#10;April 15; sold 1,500 @ $5.50 equals $8,250; balance is 500 @ $5.50 plus 1,000 @ 6.00 plus 3,000 @ $7.00 equals $29,750.&#10;October 15; purchased 3,000 @ $7.50 equals $22,500; balance is 500 @ $5.50 plus 1,000 @ 6.00 plus 3,000 @ $7.00 plus 3,000 @ $7.50 equals $52,250.&#10;November 20; sold 500 @ $6.80 plus 1,000 @ $6.00 plus 1,500 @ $7.00 equals $19,250; balance is 1,500 @ $7.00 plus 3,000 @ $7.50 equals $33,000.&#10;Total cost of goods sold is $11,000 plus $10,500 plus $22,500 equals $44,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657" y="1712595"/>
            <a:ext cx="6246686" cy="461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3573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a:xfrm>
            <a:off x="685800" y="457200"/>
            <a:ext cx="8001000" cy="1219200"/>
          </a:xfrm>
        </p:spPr>
        <p:txBody>
          <a:bodyPr>
            <a:noAutofit/>
          </a:bodyPr>
          <a:lstStyle/>
          <a:p>
            <a:r>
              <a:rPr lang="en-IN" b="0" dirty="0">
                <a:solidFill>
                  <a:schemeClr val="tx1"/>
                </a:solidFill>
              </a:rPr>
              <a:t>Comparison of Cost Flow Methods</a:t>
            </a:r>
            <a:r>
              <a:rPr lang="en-US" b="0" dirty="0"/>
              <a:t> (1 of 2)</a:t>
            </a:r>
            <a:endParaRPr lang="en-US" b="0" dirty="0">
              <a:solidFill>
                <a:schemeClr val="tx1"/>
              </a:solidFill>
            </a:endParaRPr>
          </a:p>
        </p:txBody>
      </p:sp>
      <p:graphicFrame>
        <p:nvGraphicFramePr>
          <p:cNvPr id="10" name="Table 7"/>
          <p:cNvGraphicFramePr>
            <a:graphicFrameLocks noGrp="1"/>
          </p:cNvGraphicFramePr>
          <p:nvPr>
            <p:ph type="pic" sz="quarter" idx="4294967295"/>
            <p:extLst>
              <p:ext uri="{D42A27DB-BD31-4B8C-83A1-F6EECF244321}">
                <p14:modId xmlns:p14="http://schemas.microsoft.com/office/powerpoint/2010/main" val="1610141924"/>
              </p:ext>
            </p:extLst>
          </p:nvPr>
        </p:nvGraphicFramePr>
        <p:xfrm>
          <a:off x="838200" y="2438400"/>
          <a:ext cx="7620000" cy="148336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tblGrid>
              <a:tr h="370840">
                <a:tc>
                  <a:txBody>
                    <a:bodyPr/>
                    <a:lstStyle/>
                    <a:p>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Average</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FIFO</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LIFO</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Cost of goods sold</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$ 42,250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$38,500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$46,500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u="none" strike="noStrike" dirty="0">
                          <a:effectLst/>
                          <a:latin typeface="Verdana" panose="020B0604030504040204" pitchFamily="34" charset="0"/>
                          <a:ea typeface="Verdana" panose="020B0604030504040204" pitchFamily="34" charset="0"/>
                          <a:cs typeface="Verdana" panose="020B0604030504040204" pitchFamily="34" charset="0"/>
                        </a:rPr>
                        <a:t>Ending inventory</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29,250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33,000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25,000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u="none" strike="noStrike" dirty="0">
                          <a:effectLst/>
                          <a:latin typeface="Verdana" panose="020B0604030504040204" pitchFamily="34" charset="0"/>
                          <a:ea typeface="Verdana" panose="020B0604030504040204" pitchFamily="34" charset="0"/>
                          <a:cs typeface="Verdana" panose="020B0604030504040204" pitchFamily="34" charset="0"/>
                        </a:rPr>
                        <a:t>Total</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$ 71,500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$ 71,500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strike="noStrike" dirty="0">
                          <a:effectLst/>
                          <a:latin typeface="Verdana" panose="020B0604030504040204" pitchFamily="34" charset="0"/>
                          <a:ea typeface="Verdana" panose="020B0604030504040204" pitchFamily="34" charset="0"/>
                          <a:cs typeface="Verdana" panose="020B0604030504040204" pitchFamily="34" charset="0"/>
                        </a:rPr>
                        <a:t>$71,500</a:t>
                      </a:r>
                      <a:endPar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99552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8" name="Title 1"/>
          <p:cNvSpPr>
            <a:spLocks noGrp="1"/>
          </p:cNvSpPr>
          <p:nvPr>
            <p:ph type="title"/>
          </p:nvPr>
        </p:nvSpPr>
        <p:spPr/>
        <p:txBody>
          <a:bodyPr>
            <a:no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Comparison of Cost Flow Methods</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(2 of 2)</a:t>
            </a:r>
          </a:p>
        </p:txBody>
      </p:sp>
      <p:sp>
        <p:nvSpPr>
          <p:cNvPr id="3" name="Content Placeholder 2"/>
          <p:cNvSpPr>
            <a:spLocks noGrp="1"/>
          </p:cNvSpPr>
          <p:nvPr>
            <p:ph sz="quarter" idx="10"/>
          </p:nvPr>
        </p:nvSpPr>
        <p:spPr>
          <a:xfrm>
            <a:off x="914400" y="1676400"/>
            <a:ext cx="7848600" cy="4648200"/>
          </a:xfrm>
        </p:spPr>
        <p:txBody>
          <a:bodyPr>
            <a:norm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The average cost method produces amounts that fall in between the FIFO and LIFO amounts for both cost of goods sold and ending inventory</a:t>
            </a:r>
            <a:endParaRPr lang="en-US" sz="2600" dirty="0">
              <a:latin typeface="Verdana" panose="020B0604030504040204" pitchFamily="34" charset="0"/>
              <a:ea typeface="Verdana" panose="020B0604030504040204" pitchFamily="34" charset="0"/>
              <a:cs typeface="Verdana" panose="020B0604030504040204" pitchFamily="34" charset="0"/>
            </a:endParaRPr>
          </a:p>
          <a:p>
            <a:r>
              <a:rPr lang="en-US" sz="2600" dirty="0">
                <a:latin typeface="Verdana" panose="020B0604030504040204" pitchFamily="34" charset="0"/>
                <a:ea typeface="Verdana" panose="020B0604030504040204" pitchFamily="34" charset="0"/>
                <a:cs typeface="Verdana" panose="020B0604030504040204" pitchFamily="34" charset="0"/>
              </a:rPr>
              <a:t>During rising costs:</a:t>
            </a:r>
          </a:p>
          <a:p>
            <a:pPr lvl="1">
              <a:buSzPct val="750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FIFO results in a lower cost </a:t>
            </a:r>
            <a:r>
              <a:rPr lang="en-US" sz="2400" dirty="0">
                <a:latin typeface="Verdana" panose="020B0604030504040204" pitchFamily="34" charset="0"/>
                <a:ea typeface="Verdana" panose="020B0604030504040204" pitchFamily="34" charset="0"/>
                <a:cs typeface="Verdana" panose="020B0604030504040204" pitchFamily="34" charset="0"/>
              </a:rPr>
              <a:t>of goods sold and </a:t>
            </a:r>
            <a:r>
              <a:rPr lang="en-IN" sz="2400" dirty="0">
                <a:latin typeface="Verdana" panose="020B0604030504040204" pitchFamily="34" charset="0"/>
                <a:ea typeface="Verdana" panose="020B0604030504040204" pitchFamily="34" charset="0"/>
                <a:cs typeface="Verdana" panose="020B0604030504040204" pitchFamily="34" charset="0"/>
              </a:rPr>
              <a:t>higher ending inventory than LIFO</a:t>
            </a:r>
          </a:p>
          <a:p>
            <a:r>
              <a:rPr lang="en-US" sz="2600" dirty="0">
                <a:latin typeface="Verdana" panose="020B0604030504040204" pitchFamily="34" charset="0"/>
                <a:ea typeface="Verdana" panose="020B0604030504040204" pitchFamily="34" charset="0"/>
                <a:cs typeface="Verdana" panose="020B0604030504040204" pitchFamily="34" charset="0"/>
              </a:rPr>
              <a:t>During declining costs:</a:t>
            </a:r>
          </a:p>
          <a:p>
            <a:pPr lvl="1">
              <a:buSzPct val="750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FIFO will result in a higher cost of goods sold and lower ending inventory than LIFO</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86979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p>
        </p:txBody>
      </p:sp>
      <p:sp>
        <p:nvSpPr>
          <p:cNvPr id="2" name="Title 1"/>
          <p:cNvSpPr>
            <a:spLocks noGrp="1"/>
          </p:cNvSpPr>
          <p:nvPr>
            <p:ph type="title"/>
          </p:nvPr>
        </p:nvSpPr>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Inventory Cost Flow (1 of 2)</a:t>
            </a:r>
          </a:p>
        </p:txBody>
      </p:sp>
      <p:sp>
        <p:nvSpPr>
          <p:cNvPr id="3" name="Content Placeholder 2"/>
          <p:cNvSpPr>
            <a:spLocks noGrp="1"/>
          </p:cNvSpPr>
          <p:nvPr>
            <p:ph sz="quarter" idx="10"/>
          </p:nvPr>
        </p:nvSpPr>
        <p:spPr>
          <a:xfrm>
            <a:off x="762000" y="1752600"/>
            <a:ext cx="8046720" cy="3657600"/>
          </a:xfrm>
        </p:spPr>
        <p:txBody>
          <a:bodyPr>
            <a:normAutofit/>
          </a:bodyPr>
          <a:lstStyle/>
          <a:p>
            <a:pPr marL="0" indent="0">
              <a:buNone/>
            </a:pPr>
            <a:r>
              <a:rPr lang="en-IN" sz="2600" b="1" u="sng" dirty="0">
                <a:latin typeface="Verdana" panose="020B0604030504040204" pitchFamily="34" charset="0"/>
                <a:ea typeface="Verdana" panose="020B0604030504040204" pitchFamily="34" charset="0"/>
                <a:cs typeface="Verdana" panose="020B0604030504040204" pitchFamily="34" charset="0"/>
              </a:rPr>
              <a:t>Disclosure</a:t>
            </a:r>
          </a:p>
          <a:p>
            <a:r>
              <a:rPr lang="en-IN" sz="2600" dirty="0">
                <a:latin typeface="Verdana" panose="020B0604030504040204" pitchFamily="34" charset="0"/>
                <a:ea typeface="Verdana" panose="020B0604030504040204" pitchFamily="34" charset="0"/>
                <a:cs typeface="Verdana" panose="020B0604030504040204" pitchFamily="34" charset="0"/>
              </a:rPr>
              <a:t>FIFO, LIFO, and average are all permissible under </a:t>
            </a:r>
            <a:r>
              <a:rPr lang="en-US" sz="2600" dirty="0">
                <a:latin typeface="Verdana" panose="020B0604030504040204" pitchFamily="34" charset="0"/>
                <a:ea typeface="Verdana" panose="020B0604030504040204" pitchFamily="34" charset="0"/>
                <a:cs typeface="Verdana" panose="020B0604030504040204" pitchFamily="34" charset="0"/>
              </a:rPr>
              <a:t>GAAP</a:t>
            </a:r>
          </a:p>
          <a:p>
            <a:r>
              <a:rPr lang="en-IN" sz="2600" dirty="0">
                <a:latin typeface="Verdana" panose="020B0604030504040204" pitchFamily="34" charset="0"/>
                <a:ea typeface="Verdana" panose="020B0604030504040204" pitchFamily="34" charset="0"/>
                <a:cs typeface="Verdana" panose="020B0604030504040204" pitchFamily="34" charset="0"/>
              </a:rPr>
              <a:t>Companies need not use the same method for </a:t>
            </a:r>
            <a:r>
              <a:rPr lang="en-US" sz="2600" dirty="0">
                <a:latin typeface="Verdana" panose="020B0604030504040204" pitchFamily="34" charset="0"/>
                <a:ea typeface="Verdana" panose="020B0604030504040204" pitchFamily="34" charset="0"/>
                <a:cs typeface="Verdana" panose="020B0604030504040204" pitchFamily="34" charset="0"/>
              </a:rPr>
              <a:t>entire inventory</a:t>
            </a:r>
          </a:p>
          <a:p>
            <a:r>
              <a:rPr lang="en-IN" sz="2600" dirty="0">
                <a:latin typeface="Verdana" panose="020B0604030504040204" pitchFamily="34" charset="0"/>
                <a:ea typeface="Verdana" panose="020B0604030504040204" pitchFamily="34" charset="0"/>
                <a:cs typeface="Verdana" panose="020B0604030504040204" pitchFamily="34" charset="0"/>
              </a:rPr>
              <a:t>Companies must identify in a disclosure note method(s) used</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571193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13" name="Title 12"/>
          <p:cNvSpPr>
            <a:spLocks noGrp="1"/>
          </p:cNvSpPr>
          <p:nvPr>
            <p:ph type="title"/>
          </p:nvPr>
        </p:nvSpPr>
        <p:spPr>
          <a:xfrm>
            <a:off x="762000" y="533400"/>
            <a:ext cx="8001000" cy="914400"/>
          </a:xfrm>
        </p:spPr>
        <p:txBody>
          <a:bodyPr/>
          <a:lstStyle/>
          <a:p>
            <a:r>
              <a:rPr lang="en-US" b="0" dirty="0"/>
              <a:t>Inventory Cost Flow (2 of 2)</a:t>
            </a:r>
          </a:p>
        </p:txBody>
      </p:sp>
      <p:sp>
        <p:nvSpPr>
          <p:cNvPr id="2" name="Content Placeholder 1"/>
          <p:cNvSpPr>
            <a:spLocks noGrp="1"/>
          </p:cNvSpPr>
          <p:nvPr>
            <p:ph sz="quarter" idx="12"/>
          </p:nvPr>
        </p:nvSpPr>
        <p:spPr>
          <a:xfrm>
            <a:off x="825500" y="1648855"/>
            <a:ext cx="7404100" cy="484745"/>
          </a:xfrm>
        </p:spPr>
        <p:txBody>
          <a:bodyPr/>
          <a:lstStyle/>
          <a:p>
            <a:pPr marL="0" indent="0">
              <a:buNone/>
            </a:pPr>
            <a:r>
              <a:rPr lang="en-IN" b="1" u="sng" dirty="0"/>
              <a:t>In Practice:</a:t>
            </a:r>
            <a:endParaRPr lang="en-US" dirty="0"/>
          </a:p>
        </p:txBody>
      </p:sp>
      <p:graphicFrame>
        <p:nvGraphicFramePr>
          <p:cNvPr id="7" name="Table 7"/>
          <p:cNvGraphicFramePr>
            <a:graphicFrameLocks/>
          </p:cNvGraphicFramePr>
          <p:nvPr>
            <p:extLst>
              <p:ext uri="{D42A27DB-BD31-4B8C-83A1-F6EECF244321}">
                <p14:modId xmlns:p14="http://schemas.microsoft.com/office/powerpoint/2010/main" val="24723266"/>
              </p:ext>
            </p:extLst>
          </p:nvPr>
        </p:nvGraphicFramePr>
        <p:xfrm>
          <a:off x="990600" y="2363815"/>
          <a:ext cx="7315201" cy="2055785"/>
        </p:xfrm>
        <a:graphic>
          <a:graphicData uri="http://schemas.openxmlformats.org/drawingml/2006/table">
            <a:tbl>
              <a:tblPr firstRow="1" bandRow="1">
                <a:tableStyleId>{5C22544A-7EE6-4342-B048-85BDC9FD1C3A}</a:tableStyleId>
              </a:tblPr>
              <a:tblGrid>
                <a:gridCol w="3511297">
                  <a:extLst>
                    <a:ext uri="{9D8B030D-6E8A-4147-A177-3AD203B41FA5}">
                      <a16:colId xmlns:a16="http://schemas.microsoft.com/office/drawing/2014/main" val="20000"/>
                    </a:ext>
                  </a:extLst>
                </a:gridCol>
                <a:gridCol w="1901952">
                  <a:extLst>
                    <a:ext uri="{9D8B030D-6E8A-4147-A177-3AD203B41FA5}">
                      <a16:colId xmlns:a16="http://schemas.microsoft.com/office/drawing/2014/main" val="20001"/>
                    </a:ext>
                  </a:extLst>
                </a:gridCol>
                <a:gridCol w="1901952">
                  <a:extLst>
                    <a:ext uri="{9D8B030D-6E8A-4147-A177-3AD203B41FA5}">
                      <a16:colId xmlns:a16="http://schemas.microsoft.com/office/drawing/2014/main" val="20002"/>
                    </a:ext>
                  </a:extLst>
                </a:gridCol>
              </a:tblGrid>
              <a:tr h="228600">
                <a:tc>
                  <a:txBody>
                    <a:bodyPr/>
                    <a:lstStyle/>
                    <a:p>
                      <a:pPr algn="ct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Companies</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Companies</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52400">
                <a:tc>
                  <a:txBody>
                    <a:bodyPr/>
                    <a:lstStyle/>
                    <a:p>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FIFO</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312</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47%</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5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LIFO</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163</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24</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5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Average</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133</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20</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5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Other*</a:t>
                      </a:r>
                      <a:r>
                        <a:rPr lang="en-US" sz="16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and not disclosed</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61</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9</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9385">
                <a:tc>
                  <a:txBody>
                    <a:bodyPr/>
                    <a:lstStyle/>
                    <a:p>
                      <a:pPr marL="0" indent="119063"/>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 Total</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669</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sz="1600" b="0" u="sng" dirty="0">
                          <a:solidFill>
                            <a:schemeClr val="tx1"/>
                          </a:solidFill>
                          <a:latin typeface="Verdana" panose="020B0604030504040204" pitchFamily="34" charset="0"/>
                          <a:ea typeface="Verdana" panose="020B0604030504040204" pitchFamily="34" charset="0"/>
                          <a:cs typeface="Verdana" panose="020B0604030504040204" pitchFamily="34" charset="0"/>
                        </a:rPr>
                        <a:t>100%</a:t>
                      </a:r>
                    </a:p>
                  </a:txBody>
                  <a:tcPr marL="87782" marR="8778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3" name="Content Placeholder 2"/>
          <p:cNvSpPr>
            <a:spLocks noGrp="1"/>
          </p:cNvSpPr>
          <p:nvPr>
            <p:ph sz="quarter" idx="10"/>
          </p:nvPr>
        </p:nvSpPr>
        <p:spPr>
          <a:xfrm>
            <a:off x="762000" y="4800600"/>
            <a:ext cx="8077200" cy="990600"/>
          </a:xfrm>
        </p:spPr>
        <p:txBody>
          <a:bodyPr/>
          <a:lstStyle/>
          <a:p>
            <a:pPr marL="0" indent="0">
              <a:buNone/>
            </a:pPr>
            <a:r>
              <a:rPr lang="en-US" sz="2400" dirty="0"/>
              <a:t>“Other” includes the specific identification method and misc. less popular methods</a:t>
            </a:r>
          </a:p>
        </p:txBody>
      </p:sp>
    </p:spTree>
    <p:extLst>
      <p:ext uri="{BB962C8B-B14F-4D97-AF65-F5344CB8AC3E}">
        <p14:creationId xmlns:p14="http://schemas.microsoft.com/office/powerpoint/2010/main" val="42509062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4" name="Title 3"/>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FIFO Method</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(1 of 2)</a:t>
            </a:r>
          </a:p>
        </p:txBody>
      </p:sp>
      <p:sp>
        <p:nvSpPr>
          <p:cNvPr id="5" name="Content Placeholder 4"/>
          <p:cNvSpPr>
            <a:spLocks noGrp="1"/>
          </p:cNvSpPr>
          <p:nvPr>
            <p:ph sz="quarter" idx="10"/>
          </p:nvPr>
        </p:nvSpPr>
        <p:spPr>
          <a:xfrm>
            <a:off x="792480" y="1676400"/>
            <a:ext cx="8046720" cy="4648200"/>
          </a:xfrm>
        </p:spPr>
        <p:txBody>
          <a:bodyPr>
            <a:noAutofit/>
          </a:bodyPr>
          <a:lstStyle/>
          <a:p>
            <a:pPr mar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Fulbright Corp. uses the periodic inventory system. During its first year of operations, Fulbright made the following purchases (listed in chronological order of acquisition):</a:t>
            </a:r>
          </a:p>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	</a:t>
            </a:r>
            <a:r>
              <a:rPr lang="en-US" sz="2600" dirty="0">
                <a:latin typeface="Verdana" panose="020B0604030504040204" pitchFamily="34" charset="0"/>
                <a:ea typeface="Verdana" panose="020B0604030504040204" pitchFamily="34" charset="0"/>
                <a:cs typeface="Verdana" panose="020B0604030504040204" pitchFamily="34" charset="0"/>
                <a:sym typeface="Symbol"/>
              </a:rPr>
              <a:t> </a:t>
            </a:r>
            <a:r>
              <a:rPr lang="en-US" sz="2600" dirty="0">
                <a:latin typeface="Verdana" panose="020B0604030504040204" pitchFamily="34" charset="0"/>
                <a:ea typeface="Verdana" panose="020B0604030504040204" pitchFamily="34" charset="0"/>
                <a:cs typeface="Verdana" panose="020B0604030504040204" pitchFamily="34" charset="0"/>
              </a:rPr>
              <a:t>160 units at $50 </a:t>
            </a:r>
            <a:r>
              <a:rPr lang="en-US" sz="2600" dirty="0">
                <a:latin typeface="Verdana" panose="020B0604030504040204" pitchFamily="34" charset="0"/>
                <a:ea typeface="Verdana" panose="020B0604030504040204" pitchFamily="34" charset="0"/>
                <a:cs typeface="Verdana" panose="020B0604030504040204" pitchFamily="34" charset="0"/>
                <a:sym typeface="Symbol"/>
              </a:rPr>
              <a:t>	</a:t>
            </a:r>
            <a:br>
              <a:rPr lang="en-US" sz="2600" dirty="0">
                <a:latin typeface="Verdana" panose="020B0604030504040204" pitchFamily="34" charset="0"/>
                <a:ea typeface="Verdana" panose="020B0604030504040204" pitchFamily="34" charset="0"/>
                <a:cs typeface="Verdana" panose="020B0604030504040204" pitchFamily="34" charset="0"/>
              </a:rPr>
            </a:br>
            <a:r>
              <a:rPr lang="en-US" sz="2600" dirty="0">
                <a:latin typeface="Verdana" panose="020B0604030504040204" pitchFamily="34" charset="0"/>
                <a:ea typeface="Verdana" panose="020B0604030504040204" pitchFamily="34" charset="0"/>
                <a:cs typeface="Verdana" panose="020B0604030504040204" pitchFamily="34" charset="0"/>
              </a:rPr>
              <a:t>	 280 units at $40</a:t>
            </a:r>
            <a:br>
              <a:rPr lang="en-US" sz="2600" dirty="0">
                <a:latin typeface="Verdana" panose="020B0604030504040204" pitchFamily="34" charset="0"/>
                <a:ea typeface="Verdana" panose="020B0604030504040204" pitchFamily="34" charset="0"/>
                <a:cs typeface="Verdana" panose="020B0604030504040204" pitchFamily="34" charset="0"/>
              </a:rPr>
            </a:br>
            <a:r>
              <a:rPr lang="en-US" sz="2600" dirty="0">
                <a:latin typeface="Verdana" panose="020B0604030504040204" pitchFamily="34" charset="0"/>
                <a:ea typeface="Verdana" panose="020B0604030504040204" pitchFamily="34" charset="0"/>
                <a:cs typeface="Verdana" panose="020B0604030504040204" pitchFamily="34" charset="0"/>
              </a:rPr>
              <a:t>	 680 units at $30</a:t>
            </a:r>
          </a:p>
          <a:p>
            <a:pPr marL="0" indent="0">
              <a:spcBef>
                <a:spcPts val="1200"/>
              </a:spcBef>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Sales for the year totaled 1,080 units, leaving 40 units on hand at the end of the year. Ending inventory using the </a:t>
            </a:r>
            <a:r>
              <a:rPr lang="en-US" sz="2600" b="1" dirty="0">
                <a:latin typeface="Verdana" panose="020B0604030504040204" pitchFamily="34" charset="0"/>
                <a:ea typeface="Verdana" panose="020B0604030504040204" pitchFamily="34" charset="0"/>
                <a:cs typeface="Verdana" panose="020B0604030504040204" pitchFamily="34" charset="0"/>
              </a:rPr>
              <a:t>FIFO</a:t>
            </a:r>
            <a:r>
              <a:rPr lang="en-US" sz="2600" dirty="0">
                <a:latin typeface="Verdana" panose="020B0604030504040204" pitchFamily="34" charset="0"/>
                <a:ea typeface="Verdana" panose="020B0604030504040204" pitchFamily="34" charset="0"/>
                <a:cs typeface="Verdana" panose="020B0604030504040204" pitchFamily="34" charset="0"/>
              </a:rPr>
              <a:t> method is:</a:t>
            </a:r>
          </a:p>
        </p:txBody>
      </p:sp>
    </p:spTree>
    <p:extLst>
      <p:ext uri="{BB962C8B-B14F-4D97-AF65-F5344CB8AC3E}">
        <p14:creationId xmlns:p14="http://schemas.microsoft.com/office/powerpoint/2010/main" val="20872718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FIFO Method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p>
        </p:txBody>
      </p:sp>
      <p:sp>
        <p:nvSpPr>
          <p:cNvPr id="3" name="Content Placeholder 2"/>
          <p:cNvSpPr>
            <a:spLocks noGrp="1"/>
          </p:cNvSpPr>
          <p:nvPr>
            <p:ph sz="quarter" idx="10"/>
          </p:nvPr>
        </p:nvSpPr>
        <p:spPr>
          <a:xfrm>
            <a:off x="792480" y="1676400"/>
            <a:ext cx="8046720" cy="3810000"/>
          </a:xfrm>
        </p:spPr>
        <p:txBody>
          <a:bodyPr>
            <a:normAutofit/>
          </a:bodyPr>
          <a:lstStyle/>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$1,300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$2,000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$1,414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$1,200</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d</a:t>
            </a:r>
            <a:r>
              <a:rPr lang="en-US" sz="2600" dirty="0">
                <a:latin typeface="Verdana" panose="020B0604030504040204" pitchFamily="34" charset="0"/>
                <a:ea typeface="Verdana" panose="020B0604030504040204" pitchFamily="34" charset="0"/>
                <a:cs typeface="Verdana" panose="020B0604030504040204" pitchFamily="34" charset="0"/>
              </a:rPr>
              <a:t>: </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40 units × $30 = </a:t>
            </a:r>
            <a:r>
              <a:rPr lang="en-US" sz="2600" b="1" dirty="0">
                <a:latin typeface="Verdana" panose="020B0604030504040204" pitchFamily="34" charset="0"/>
                <a:ea typeface="Verdana" panose="020B0604030504040204" pitchFamily="34" charset="0"/>
                <a:cs typeface="Verdana" panose="020B0604030504040204" pitchFamily="34" charset="0"/>
              </a:rPr>
              <a:t>$1,200</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974392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4" name="Title 3"/>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LIFO Method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p>
        </p:txBody>
      </p:sp>
      <p:sp>
        <p:nvSpPr>
          <p:cNvPr id="5" name="Content Placeholder 4"/>
          <p:cNvSpPr>
            <a:spLocks noGrp="1"/>
          </p:cNvSpPr>
          <p:nvPr>
            <p:ph sz="quarter" idx="10"/>
          </p:nvPr>
        </p:nvSpPr>
        <p:spPr>
          <a:xfrm>
            <a:off x="716280" y="1676400"/>
            <a:ext cx="8046720" cy="4724400"/>
          </a:xfrm>
        </p:spPr>
        <p:txBody>
          <a:bodyPr>
            <a:normAutofit/>
          </a:bodyPr>
          <a:lstStyle/>
          <a:p>
            <a:pPr mar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Fulbright Corp. uses the periodic inventory system. During its first year of operations, Fulbright made the following purchases (listed in chronological order of acquisition):</a:t>
            </a:r>
          </a:p>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	</a:t>
            </a:r>
            <a:r>
              <a:rPr lang="en-US" sz="2600" dirty="0">
                <a:latin typeface="Verdana" panose="020B0604030504040204" pitchFamily="34" charset="0"/>
                <a:ea typeface="Verdana" panose="020B0604030504040204" pitchFamily="34" charset="0"/>
                <a:cs typeface="Verdana" panose="020B0604030504040204" pitchFamily="34" charset="0"/>
                <a:sym typeface="Symbol"/>
              </a:rPr>
              <a:t> </a:t>
            </a:r>
            <a:r>
              <a:rPr lang="en-US" sz="2600" dirty="0">
                <a:latin typeface="Verdana" panose="020B0604030504040204" pitchFamily="34" charset="0"/>
                <a:ea typeface="Verdana" panose="020B0604030504040204" pitchFamily="34" charset="0"/>
                <a:cs typeface="Verdana" panose="020B0604030504040204" pitchFamily="34" charset="0"/>
              </a:rPr>
              <a:t>160 units at $50 </a:t>
            </a:r>
            <a:r>
              <a:rPr lang="en-US" sz="2600" dirty="0">
                <a:latin typeface="Verdana" panose="020B0604030504040204" pitchFamily="34" charset="0"/>
                <a:ea typeface="Verdana" panose="020B0604030504040204" pitchFamily="34" charset="0"/>
                <a:cs typeface="Verdana" panose="020B0604030504040204" pitchFamily="34" charset="0"/>
                <a:sym typeface="Symbol"/>
              </a:rPr>
              <a:t>	</a:t>
            </a:r>
            <a:br>
              <a:rPr lang="en-US" sz="2600" dirty="0">
                <a:latin typeface="Verdana" panose="020B0604030504040204" pitchFamily="34" charset="0"/>
                <a:ea typeface="Verdana" panose="020B0604030504040204" pitchFamily="34" charset="0"/>
                <a:cs typeface="Verdana" panose="020B0604030504040204" pitchFamily="34" charset="0"/>
              </a:rPr>
            </a:br>
            <a:r>
              <a:rPr lang="en-US" sz="2600" dirty="0">
                <a:latin typeface="Verdana" panose="020B0604030504040204" pitchFamily="34" charset="0"/>
                <a:ea typeface="Verdana" panose="020B0604030504040204" pitchFamily="34" charset="0"/>
                <a:cs typeface="Verdana" panose="020B0604030504040204" pitchFamily="34" charset="0"/>
              </a:rPr>
              <a:t>	 280 units at $40</a:t>
            </a:r>
            <a:br>
              <a:rPr lang="en-US" sz="2600" dirty="0">
                <a:latin typeface="Verdana" panose="020B0604030504040204" pitchFamily="34" charset="0"/>
                <a:ea typeface="Verdana" panose="020B0604030504040204" pitchFamily="34" charset="0"/>
                <a:cs typeface="Verdana" panose="020B0604030504040204" pitchFamily="34" charset="0"/>
              </a:rPr>
            </a:br>
            <a:r>
              <a:rPr lang="en-US" sz="2600" dirty="0">
                <a:latin typeface="Verdana" panose="020B0604030504040204" pitchFamily="34" charset="0"/>
                <a:ea typeface="Verdana" panose="020B0604030504040204" pitchFamily="34" charset="0"/>
                <a:cs typeface="Verdana" panose="020B0604030504040204" pitchFamily="34" charset="0"/>
              </a:rPr>
              <a:t>	 680 units at $30</a:t>
            </a:r>
          </a:p>
          <a:p>
            <a:pPr marL="0" indent="0">
              <a:spcBef>
                <a:spcPts val="1200"/>
              </a:spcBef>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Sales for the year totaled 1,080 units, leaving 40 units on hand at the end of the year. Ending inventory using the </a:t>
            </a:r>
            <a:r>
              <a:rPr lang="en-US" sz="2600" b="1" dirty="0">
                <a:latin typeface="Verdana" panose="020B0604030504040204" pitchFamily="34" charset="0"/>
                <a:ea typeface="Verdana" panose="020B0604030504040204" pitchFamily="34" charset="0"/>
                <a:cs typeface="Verdana" panose="020B0604030504040204" pitchFamily="34" charset="0"/>
              </a:rPr>
              <a:t>LIFO</a:t>
            </a:r>
            <a:r>
              <a:rPr lang="en-US" sz="2600" dirty="0">
                <a:latin typeface="Verdana" panose="020B0604030504040204" pitchFamily="34" charset="0"/>
                <a:ea typeface="Verdana" panose="020B0604030504040204" pitchFamily="34" charset="0"/>
                <a:cs typeface="Verdana" panose="020B0604030504040204" pitchFamily="34" charset="0"/>
              </a:rPr>
              <a:t> method is:</a:t>
            </a:r>
          </a:p>
        </p:txBody>
      </p:sp>
    </p:spTree>
    <p:extLst>
      <p:ext uri="{BB962C8B-B14F-4D97-AF65-F5344CB8AC3E}">
        <p14:creationId xmlns:p14="http://schemas.microsoft.com/office/powerpoint/2010/main" val="2417890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4" name="Title 3"/>
          <p:cNvSpPr>
            <a:spLocks noGrp="1"/>
          </p:cNvSpPr>
          <p:nvPr>
            <p:ph type="title"/>
          </p:nvPr>
        </p:nvSpPr>
        <p:spPr>
          <a:xfrm>
            <a:off x="685800" y="762000"/>
            <a:ext cx="8001000" cy="914400"/>
          </a:xfrm>
        </p:spPr>
        <p:txBody>
          <a:bodyPr>
            <a:noAutofit/>
          </a:bodyPr>
          <a:lstStyle/>
          <a:p>
            <a:r>
              <a:rPr lang="en-IN" b="0" dirty="0"/>
              <a:t>Inventory Components and Cost Flow for a Manufacturing Company</a:t>
            </a:r>
            <a:endParaRPr lang="en-US" b="0" dirty="0"/>
          </a:p>
        </p:txBody>
      </p:sp>
      <p:pic>
        <p:nvPicPr>
          <p:cNvPr id="2" name="Picture 1" descr="Diagram depicts cost flows through inventory accounts.&#10;The diagram contains five T-accounts. &#10;1. In the Raw Materials account, raw materials purchased are debited and raw materials used are credited. &#10;2. In the Direct Labor account, direct labor incurred is debited and direct labor applied is credited. &#10;3. In the Manufacturing Overhead account, manufacturing overhead incurred is debited and manufacturing overhead applied is credited. &#10;4. In the Work in Process account, raw materials used, direct labor applied, and manufacturing overhead applied are all debited and work in process transferred to finished goods is credited. &#10;5. In the Finished Goods account, work in process transferred to finished goods is debited and finished goods sold is debited, which is the cost of goods sold.&#10;"/>
          <p:cNvPicPr>
            <a:picLocks noChangeAspect="1"/>
          </p:cNvPicPr>
          <p:nvPr/>
        </p:nvPicPr>
        <p:blipFill>
          <a:blip r:embed="rId3"/>
          <a:stretch>
            <a:fillRect/>
          </a:stretch>
        </p:blipFill>
        <p:spPr>
          <a:xfrm>
            <a:off x="762000" y="2246168"/>
            <a:ext cx="7645977" cy="4078432"/>
          </a:xfrm>
          <a:prstGeom prst="rect">
            <a:avLst/>
          </a:prstGeom>
        </p:spPr>
      </p:pic>
    </p:spTree>
    <p:extLst>
      <p:ext uri="{BB962C8B-B14F-4D97-AF65-F5344CB8AC3E}">
        <p14:creationId xmlns:p14="http://schemas.microsoft.com/office/powerpoint/2010/main" val="161904943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08-4</a:t>
            </a:r>
            <a:endParaRPr lang="en-US" dirty="0"/>
          </a:p>
        </p:txBody>
      </p:sp>
      <p:sp>
        <p:nvSpPr>
          <p:cNvPr id="2" name="Title 1"/>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LIFO Method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p>
        </p:txBody>
      </p:sp>
      <p:sp>
        <p:nvSpPr>
          <p:cNvPr id="3" name="Content Placeholder 2"/>
          <p:cNvSpPr>
            <a:spLocks noGrp="1"/>
          </p:cNvSpPr>
          <p:nvPr>
            <p:ph sz="quarter" idx="10"/>
          </p:nvPr>
        </p:nvSpPr>
        <p:spPr>
          <a:xfrm>
            <a:off x="914400" y="1676400"/>
            <a:ext cx="7315200" cy="3733800"/>
          </a:xfrm>
        </p:spPr>
        <p:txBody>
          <a:bodyPr>
            <a:normAutofit/>
          </a:bodyPr>
          <a:lstStyle/>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$1,300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$2,000</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$1,414</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$1,200</a:t>
            </a:r>
          </a:p>
          <a:p>
            <a:pPr marL="0" lv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The correct answer is </a:t>
            </a:r>
            <a:r>
              <a:rPr lang="en-US" sz="2600" i="1" dirty="0">
                <a:latin typeface="Verdana" panose="020B0604030504040204" pitchFamily="34" charset="0"/>
                <a:ea typeface="Verdana" panose="020B0604030504040204" pitchFamily="34" charset="0"/>
                <a:cs typeface="Verdana" panose="020B0604030504040204" pitchFamily="34" charset="0"/>
              </a:rPr>
              <a:t>b</a:t>
            </a:r>
            <a:r>
              <a:rPr lang="en-US" sz="2600" dirty="0">
                <a:latin typeface="Verdana" panose="020B0604030504040204" pitchFamily="34" charset="0"/>
                <a:ea typeface="Verdana" panose="020B0604030504040204" pitchFamily="34" charset="0"/>
                <a:cs typeface="Verdana" panose="020B0604030504040204" pitchFamily="34" charset="0"/>
              </a:rPr>
              <a:t>: </a:t>
            </a:r>
          </a:p>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40 units × $30 = </a:t>
            </a:r>
            <a:r>
              <a:rPr lang="en-US" sz="2600" b="1" dirty="0">
                <a:latin typeface="Verdana" panose="020B0604030504040204" pitchFamily="34" charset="0"/>
                <a:ea typeface="Verdana" panose="020B0604030504040204" pitchFamily="34" charset="0"/>
                <a:cs typeface="Verdana" panose="020B0604030504040204" pitchFamily="34" charset="0"/>
              </a:rPr>
              <a:t>$2,000</a:t>
            </a:r>
            <a:r>
              <a:rPr lang="en-US" sz="2600" dirty="0">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11229516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2" name="Title 1"/>
          <p:cNvSpPr>
            <a:spLocks noGrp="1"/>
          </p:cNvSpPr>
          <p:nvPr>
            <p:ph type="title"/>
          </p:nvPr>
        </p:nvSpPr>
        <p:spPr>
          <a:xfrm>
            <a:off x="611560" y="457200"/>
            <a:ext cx="8380040" cy="1600200"/>
          </a:xfrm>
        </p:spPr>
        <p:txBody>
          <a:bodyPr wrap="square" lIns="0" tIns="0" rIns="0" bIns="0">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Decision Makers’ Perspective: Choosing Appropriate Inventory Method</a:t>
            </a:r>
          </a:p>
        </p:txBody>
      </p:sp>
      <p:sp>
        <p:nvSpPr>
          <p:cNvPr id="3" name="Content Placeholder 2"/>
          <p:cNvSpPr>
            <a:spLocks noGrp="1"/>
          </p:cNvSpPr>
          <p:nvPr>
            <p:ph sz="quarter" idx="10"/>
          </p:nvPr>
        </p:nvSpPr>
        <p:spPr>
          <a:xfrm>
            <a:off x="609600" y="2133600"/>
            <a:ext cx="8382000" cy="4267200"/>
          </a:xfrm>
        </p:spPr>
        <p:txBody>
          <a:bodyPr>
            <a:no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Choices are a combination of:</a:t>
            </a:r>
          </a:p>
          <a:p>
            <a:r>
              <a:rPr lang="en-IN" sz="2600" dirty="0">
                <a:latin typeface="Verdana" panose="020B0604030504040204" pitchFamily="34" charset="0"/>
                <a:ea typeface="Verdana" panose="020B0604030504040204" pitchFamily="34" charset="0"/>
                <a:cs typeface="Verdana" panose="020B0604030504040204" pitchFamily="34" charset="0"/>
              </a:rPr>
              <a:t>To meet a particular objective</a:t>
            </a:r>
          </a:p>
          <a:p>
            <a:pPr marL="857250" lvl="1" indent="-457200">
              <a:buFont typeface="Verdana" panose="020B060403050404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Inventory cost flow assumption</a:t>
            </a:r>
          </a:p>
          <a:p>
            <a:pPr marL="857250" lvl="1" indent="-457200">
              <a:buFont typeface="Verdana" panose="020B060403050404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Depreciation method</a:t>
            </a:r>
          </a:p>
          <a:p>
            <a:pPr marL="857250" lvl="1" indent="-457200">
              <a:buFont typeface="Verdana" panose="020B060403050404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Pension assumptions</a:t>
            </a:r>
          </a:p>
          <a:p>
            <a:pPr marL="857250" lvl="1" indent="-457200">
              <a:buFont typeface="Verdana" panose="020B060403050404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Other choices</a:t>
            </a:r>
          </a:p>
          <a:p>
            <a:pPr marL="342900" lvl="1" indent="-3429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Managers </a:t>
            </a:r>
            <a:r>
              <a:rPr lang="en-IN" sz="2600" dirty="0">
                <a:latin typeface="Verdana" panose="020B0604030504040204" pitchFamily="34" charset="0"/>
                <a:ea typeface="Verdana" panose="020B0604030504040204" pitchFamily="34" charset="0"/>
                <a:cs typeface="Verdana" panose="020B0604030504040204" pitchFamily="34" charset="0"/>
              </a:rPr>
              <a:t>sometimes make these choices to maximize their own personal benefits rather than those of the company or its external constituents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115619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2" name="Title 1"/>
          <p:cNvSpPr>
            <a:spLocks noGrp="1"/>
          </p:cNvSpPr>
          <p:nvPr>
            <p:ph type="title"/>
          </p:nvPr>
        </p:nvSpPr>
        <p:spPr/>
        <p:txBody>
          <a:bodyPr>
            <a:noAutofit/>
          </a:bodyPr>
          <a:lstStyle/>
          <a:p>
            <a:r>
              <a:rPr lang="en-US" b="0" dirty="0">
                <a:solidFill>
                  <a:schemeClr val="tx1"/>
                </a:solidFill>
                <a:latin typeface="Verdana" panose="020B0604030504040204" pitchFamily="34" charset="0"/>
                <a:ea typeface="Verdana" panose="020B0604030504040204" pitchFamily="34" charset="0"/>
                <a:cs typeface="Verdana" panose="020B0604030504040204" pitchFamily="34" charset="0"/>
              </a:rPr>
              <a:t>Factors Influencing Method Choice (1 of 4)</a:t>
            </a:r>
          </a:p>
        </p:txBody>
      </p:sp>
      <p:sp>
        <p:nvSpPr>
          <p:cNvPr id="3" name="Content Placeholder 2"/>
          <p:cNvSpPr>
            <a:spLocks noGrp="1"/>
          </p:cNvSpPr>
          <p:nvPr>
            <p:ph sz="quarter" idx="10"/>
          </p:nvPr>
        </p:nvSpPr>
        <p:spPr>
          <a:xfrm>
            <a:off x="563880" y="1600200"/>
            <a:ext cx="8046720" cy="4800600"/>
          </a:xfrm>
        </p:spPr>
        <p:txBody>
          <a:bodyPr>
            <a:noAutofit/>
          </a:bodyPr>
          <a:lstStyle/>
          <a:p>
            <a:pPr marL="0" indent="0">
              <a:buNone/>
            </a:pPr>
            <a:r>
              <a:rPr lang="en-US" sz="2600" b="1" dirty="0">
                <a:latin typeface="Verdana" panose="020B0604030504040204" pitchFamily="34" charset="0"/>
                <a:ea typeface="Verdana" panose="020B0604030504040204" pitchFamily="34" charset="0"/>
                <a:cs typeface="Verdana" panose="020B0604030504040204" pitchFamily="34" charset="0"/>
              </a:rPr>
              <a:t>Physical Flow</a:t>
            </a:r>
          </a:p>
          <a:p>
            <a:pPr marL="0" indent="0">
              <a:buNone/>
            </a:pPr>
            <a:r>
              <a:rPr lang="en-IN" sz="2600" dirty="0">
                <a:latin typeface="Verdana" panose="020B0604030504040204" pitchFamily="34" charset="0"/>
                <a:ea typeface="Verdana" panose="020B0604030504040204" pitchFamily="34" charset="0"/>
                <a:cs typeface="Verdana" panose="020B0604030504040204" pitchFamily="34" charset="0"/>
              </a:rPr>
              <a:t>Example: </a:t>
            </a:r>
          </a:p>
          <a:p>
            <a:pPr marL="457200" indent="-457200">
              <a:buFont typeface="Arial"/>
              <a:buChar char="•"/>
            </a:pPr>
            <a:r>
              <a:rPr lang="en-IN" sz="2600" dirty="0">
                <a:latin typeface="Verdana" panose="020B0604030504040204" pitchFamily="34" charset="0"/>
                <a:ea typeface="Verdana" panose="020B0604030504040204" pitchFamily="34" charset="0"/>
                <a:cs typeface="Verdana" panose="020B0604030504040204" pitchFamily="34" charset="0"/>
              </a:rPr>
              <a:t>Companies often attempt to sell the oldest goods in inventory first </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914400" lvl="1" indent="-4572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FIFO best suits the physical flow in these situations</a:t>
            </a:r>
          </a:p>
          <a:p>
            <a:pPr marL="914400" lvl="1" indent="-4572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If inventory sold comes from a mixture of goods acquired at various times, such as with a liquid, the average cost method would more closely correspond to actual physical flow</a:t>
            </a:r>
            <a:endParaRPr lang="en-IN"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460363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2" name="Title 1"/>
          <p:cNvSpPr>
            <a:spLocks noGrp="1"/>
          </p:cNvSpPr>
          <p:nvPr>
            <p:ph type="title"/>
          </p:nvPr>
        </p:nvSpPr>
        <p:spPr/>
        <p:txBody>
          <a:bodyPr>
            <a:noAutofit/>
          </a:bodyPr>
          <a:lstStyle/>
          <a:p>
            <a:r>
              <a:rPr lang="en-US" b="0" dirty="0">
                <a:solidFill>
                  <a:schemeClr val="tx1"/>
                </a:solidFill>
                <a:latin typeface="Verdana" panose="020B0604030504040204" pitchFamily="34" charset="0"/>
                <a:ea typeface="Verdana" panose="020B0604030504040204" pitchFamily="34" charset="0"/>
                <a:cs typeface="Verdana" panose="020B0604030504040204" pitchFamily="34" charset="0"/>
              </a:rPr>
              <a:t>Factors Influencing Method Choice (2 of 4)</a:t>
            </a:r>
          </a:p>
        </p:txBody>
      </p:sp>
      <p:sp>
        <p:nvSpPr>
          <p:cNvPr id="3" name="Content Placeholder 2"/>
          <p:cNvSpPr>
            <a:spLocks noGrp="1"/>
          </p:cNvSpPr>
          <p:nvPr>
            <p:ph sz="quarter" idx="10"/>
          </p:nvPr>
        </p:nvSpPr>
        <p:spPr>
          <a:xfrm>
            <a:off x="548640" y="1981200"/>
            <a:ext cx="8046720" cy="4495800"/>
          </a:xfrm>
        </p:spPr>
        <p:txBody>
          <a:bodyPr>
            <a:noAutofit/>
          </a:bodyPr>
          <a:lstStyle/>
          <a:p>
            <a:pPr marL="914400" lvl="1" indent="-4572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There are very few inventories that flow in a LIFO manner</a:t>
            </a:r>
          </a:p>
          <a:p>
            <a:pPr lvl="1" indent="-457200">
              <a:buFont typeface="Arial" panose="020B0604020202020204" pitchFamily="34" charset="0"/>
              <a:buChar char="•"/>
            </a:pPr>
            <a:r>
              <a:rPr lang="en-US" sz="2600" dirty="0">
                <a:latin typeface="Verdana" panose="020B0604030504040204" pitchFamily="34" charset="0"/>
                <a:ea typeface="Verdana" panose="020B0604030504040204" pitchFamily="34" charset="0"/>
                <a:cs typeface="Verdana" panose="020B0604030504040204" pitchFamily="34" charset="0"/>
              </a:rPr>
              <a:t>It is not mandatory to choose the method that approximates actual physical flow</a:t>
            </a:r>
            <a:endParaRPr lang="en-IN"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654657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6" name="Title 1"/>
          <p:cNvSpPr>
            <a:spLocks noGrp="1"/>
          </p:cNvSpPr>
          <p:nvPr>
            <p:ph type="title"/>
          </p:nvPr>
        </p:nvSpPr>
        <p:spPr/>
        <p:txBody>
          <a:bodyPr vert="horz" lIns="91440" tIns="45720" rIns="91440" bIns="45720" rtlCol="0" anchor="ctr">
            <a:noAutofit/>
          </a:bodyPr>
          <a:lstStyle/>
          <a:p>
            <a:r>
              <a:rPr lang="en-US" b="0" dirty="0">
                <a:solidFill>
                  <a:schemeClr val="tx1"/>
                </a:solidFill>
                <a:latin typeface="Verdana" panose="020B0604030504040204" pitchFamily="34" charset="0"/>
                <a:ea typeface="Verdana" panose="020B0604030504040204" pitchFamily="34" charset="0"/>
                <a:cs typeface="Verdana" panose="020B0604030504040204" pitchFamily="34" charset="0"/>
              </a:rPr>
              <a:t>Factors Influencing Method Choice (3 of 4)</a:t>
            </a:r>
          </a:p>
        </p:txBody>
      </p:sp>
      <p:sp>
        <p:nvSpPr>
          <p:cNvPr id="3" name="Content Placeholder 2"/>
          <p:cNvSpPr>
            <a:spLocks noGrp="1"/>
          </p:cNvSpPr>
          <p:nvPr>
            <p:ph sz="quarter" idx="10"/>
          </p:nvPr>
        </p:nvSpPr>
        <p:spPr>
          <a:xfrm>
            <a:off x="640080" y="1676400"/>
            <a:ext cx="8046720" cy="4724400"/>
          </a:xfrm>
        </p:spPr>
        <p:txBody>
          <a:bodyPr>
            <a:noAutofit/>
          </a:bodyPr>
          <a:lstStyle/>
          <a:p>
            <a:pPr marL="0" indent="0">
              <a:buNone/>
            </a:pPr>
            <a:r>
              <a:rPr lang="en-IN" sz="2600" b="1" dirty="0">
                <a:latin typeface="Verdana" panose="020B0604030504040204" pitchFamily="34" charset="0"/>
                <a:ea typeface="Verdana" panose="020B0604030504040204" pitchFamily="34" charset="0"/>
                <a:cs typeface="Verdana" panose="020B0604030504040204" pitchFamily="34" charset="0"/>
              </a:rPr>
              <a:t>Income Taxes and Net Income</a:t>
            </a:r>
          </a:p>
          <a:p>
            <a:pPr marL="457200" indent="-457200"/>
            <a:r>
              <a:rPr lang="en-IN" sz="2600" dirty="0">
                <a:latin typeface="Verdana" panose="020B0604030504040204" pitchFamily="34" charset="0"/>
                <a:ea typeface="Verdana" panose="020B0604030504040204" pitchFamily="34" charset="0"/>
                <a:cs typeface="Verdana" panose="020B0604030504040204" pitchFamily="34" charset="0"/>
              </a:rPr>
              <a:t>If the unit cost of inventory changes, the method chosen will have an impact on </a:t>
            </a:r>
          </a:p>
          <a:p>
            <a:pPr marL="914400" lvl="1" indent="-457200">
              <a:buSzPct val="750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Amount of income reported </a:t>
            </a:r>
            <a:r>
              <a:rPr lang="en-IN" sz="2400" dirty="0">
                <a:latin typeface="Verdana" panose="020B0604030504040204" pitchFamily="34" charset="0"/>
                <a:ea typeface="Verdana" panose="020B0604030504040204" pitchFamily="34" charset="0"/>
                <a:cs typeface="Verdana" panose="020B0604030504040204" pitchFamily="34" charset="0"/>
              </a:rPr>
              <a:t>to external parties</a:t>
            </a:r>
            <a:r>
              <a:rPr lang="en-US" sz="2400" dirty="0">
                <a:latin typeface="Verdana" panose="020B0604030504040204" pitchFamily="34" charset="0"/>
                <a:ea typeface="Verdana" panose="020B0604030504040204" pitchFamily="34" charset="0"/>
                <a:cs typeface="Verdana" panose="020B0604030504040204" pitchFamily="34" charset="0"/>
              </a:rPr>
              <a:t> </a:t>
            </a:r>
          </a:p>
          <a:p>
            <a:pPr marL="914400" lvl="1" indent="-457200">
              <a:buSzPct val="750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The amount of taxes paid to:</a:t>
            </a:r>
          </a:p>
          <a:p>
            <a:pPr lvl="2">
              <a:buSzPct val="7500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The </a:t>
            </a:r>
            <a:r>
              <a:rPr lang="en-US" sz="2200" dirty="0">
                <a:latin typeface="Verdana" panose="020B0604030504040204" pitchFamily="34" charset="0"/>
                <a:ea typeface="Verdana" panose="020B0604030504040204" pitchFamily="34" charset="0"/>
                <a:cs typeface="Verdana" panose="020B0604030504040204" pitchFamily="34" charset="0"/>
              </a:rPr>
              <a:t>Internal Revenue Service (</a:t>
            </a:r>
            <a:r>
              <a:rPr lang="en-IN" sz="2200" dirty="0">
                <a:latin typeface="Verdana" panose="020B0604030504040204" pitchFamily="34" charset="0"/>
                <a:ea typeface="Verdana" panose="020B0604030504040204" pitchFamily="34" charset="0"/>
                <a:cs typeface="Verdana" panose="020B0604030504040204" pitchFamily="34" charset="0"/>
              </a:rPr>
              <a:t>IRS) </a:t>
            </a:r>
          </a:p>
          <a:p>
            <a:pPr lvl="2">
              <a:buSzPct val="75000"/>
              <a:buFont typeface="Wingdings" panose="05000000000000000000" pitchFamily="2" charset="2"/>
              <a:buChar char="§"/>
            </a:pPr>
            <a:r>
              <a:rPr lang="en-IN" sz="2200" dirty="0">
                <a:latin typeface="Verdana" panose="020B0604030504040204" pitchFamily="34" charset="0"/>
                <a:ea typeface="Verdana" panose="020B0604030504040204" pitchFamily="34" charset="0"/>
                <a:cs typeface="Verdana" panose="020B0604030504040204" pitchFamily="34" charset="0"/>
              </a:rPr>
              <a:t>State and local taxing authorities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267722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6" name="Title 1"/>
          <p:cNvSpPr>
            <a:spLocks noGrp="1"/>
          </p:cNvSpPr>
          <p:nvPr>
            <p:ph type="title"/>
          </p:nvPr>
        </p:nvSpPr>
        <p:spPr>
          <a:xfrm>
            <a:off x="611560" y="457200"/>
            <a:ext cx="8229600" cy="1143000"/>
          </a:xfrm>
        </p:spPr>
        <p:txBody>
          <a:bodyPr vert="horz" lIns="91440" tIns="45720" rIns="91440" bIns="45720" rtlCol="0" anchor="ctr">
            <a:noAutofit/>
          </a:bodyPr>
          <a:lstStyle/>
          <a:p>
            <a:r>
              <a:rPr lang="en-US" b="0" dirty="0">
                <a:solidFill>
                  <a:schemeClr val="tx1"/>
                </a:solidFill>
                <a:latin typeface="Verdana" panose="020B0604030504040204" pitchFamily="34" charset="0"/>
                <a:ea typeface="Verdana" panose="020B0604030504040204" pitchFamily="34" charset="0"/>
                <a:cs typeface="Verdana" panose="020B0604030504040204" pitchFamily="34" charset="0"/>
              </a:rPr>
              <a:t>Factors Influencing Method Choice (4 of 4)</a:t>
            </a:r>
          </a:p>
        </p:txBody>
      </p:sp>
      <p:sp>
        <p:nvSpPr>
          <p:cNvPr id="3" name="Content Placeholder 2"/>
          <p:cNvSpPr>
            <a:spLocks noGrp="1"/>
          </p:cNvSpPr>
          <p:nvPr>
            <p:ph sz="quarter" idx="10"/>
          </p:nvPr>
        </p:nvSpPr>
        <p:spPr>
          <a:xfrm>
            <a:off x="548640" y="1905000"/>
            <a:ext cx="8046720" cy="4495800"/>
          </a:xfrm>
        </p:spPr>
        <p:txBody>
          <a:bodyPr>
            <a:noAutofit/>
          </a:bodyPr>
          <a:lstStyle/>
          <a:p>
            <a:pPr marL="457200" indent="-457200"/>
            <a:r>
              <a:rPr lang="en-IN" sz="2600" dirty="0">
                <a:latin typeface="Verdana" panose="020B0604030504040204" pitchFamily="34" charset="0"/>
                <a:ea typeface="Verdana" panose="020B0604030504040204" pitchFamily="34" charset="0"/>
                <a:cs typeface="Verdana" panose="020B0604030504040204" pitchFamily="34" charset="0"/>
              </a:rPr>
              <a:t>When prices rise and inventory quantities are not decreasing:</a:t>
            </a:r>
          </a:p>
          <a:p>
            <a:pPr marL="914400" lvl="1" indent="-457200">
              <a:buSzPct val="750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LIFO produces a higher </a:t>
            </a:r>
            <a:r>
              <a:rPr lang="en-IN" sz="2400" dirty="0">
                <a:latin typeface="Verdana" panose="020B0604030504040204" pitchFamily="34" charset="0"/>
                <a:ea typeface="Verdana" panose="020B0604030504040204" pitchFamily="34" charset="0"/>
                <a:cs typeface="Verdana" panose="020B0604030504040204" pitchFamily="34" charset="0"/>
              </a:rPr>
              <a:t>cost of goods sold and therefore lower net income than the other methods</a:t>
            </a:r>
          </a:p>
          <a:p>
            <a:pPr marL="914400" lvl="1" indent="-457200">
              <a:buSzPct val="75000"/>
              <a:buFont typeface="Lucida Grande"/>
              <a:buChar char="–"/>
            </a:pPr>
            <a:r>
              <a:rPr lang="en-US" sz="2400" dirty="0">
                <a:latin typeface="Verdana" panose="020B0604030504040204" pitchFamily="34" charset="0"/>
                <a:ea typeface="Verdana" panose="020B0604030504040204" pitchFamily="34" charset="0"/>
                <a:cs typeface="Verdana" panose="020B0604030504040204" pitchFamily="34" charset="0"/>
              </a:rPr>
              <a:t>Lower taxable income is reported and lower taxes paid</a:t>
            </a:r>
          </a:p>
        </p:txBody>
      </p:sp>
    </p:spTree>
    <p:extLst>
      <p:ext uri="{BB962C8B-B14F-4D97-AF65-F5344CB8AC3E}">
        <p14:creationId xmlns:p14="http://schemas.microsoft.com/office/powerpoint/2010/main" val="24326064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2" name="Title 1"/>
          <p:cNvSpPr>
            <a:spLocks noGrp="1"/>
          </p:cNvSpPr>
          <p:nvPr>
            <p:ph type="title"/>
          </p:nvPr>
        </p:nvSpPr>
        <p:spPr>
          <a:xfrm>
            <a:off x="611560" y="479447"/>
            <a:ext cx="8229600" cy="946106"/>
          </a:xfrm>
        </p:spPr>
        <p:txBody>
          <a:bodyPr>
            <a:norm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Income Taxes and Net Income</a:t>
            </a:r>
          </a:p>
        </p:txBody>
      </p:sp>
      <p:sp>
        <p:nvSpPr>
          <p:cNvPr id="3" name="Content Placeholder 2"/>
          <p:cNvSpPr>
            <a:spLocks noGrp="1"/>
          </p:cNvSpPr>
          <p:nvPr>
            <p:ph sz="quarter" idx="10"/>
          </p:nvPr>
        </p:nvSpPr>
        <p:spPr>
          <a:xfrm>
            <a:off x="640080" y="1371600"/>
            <a:ext cx="8046720" cy="5181600"/>
          </a:xfrm>
        </p:spPr>
        <p:txBody>
          <a:bodyPr>
            <a:noAutofit/>
          </a:bodyPr>
          <a:lstStyle/>
          <a:p>
            <a:pPr marL="0" indent="0">
              <a:buNone/>
            </a:pPr>
            <a:r>
              <a:rPr lang="en-IN" sz="2600" b="1" dirty="0">
                <a:latin typeface="Verdana" panose="020B0604030504040204" pitchFamily="34" charset="0"/>
                <a:ea typeface="Verdana" panose="020B0604030504040204" pitchFamily="34" charset="0"/>
                <a:cs typeface="Verdana" panose="020B0604030504040204" pitchFamily="34" charset="0"/>
              </a:rPr>
              <a:t>Income Taxes and Net Income</a:t>
            </a:r>
          </a:p>
          <a:p>
            <a:pPr marL="457200" indent="-457200"/>
            <a:r>
              <a:rPr lang="en-US" sz="2400" dirty="0">
                <a:latin typeface="Verdana" panose="020B0604030504040204" pitchFamily="34" charset="0"/>
                <a:ea typeface="Verdana" panose="020B0604030504040204" pitchFamily="34" charset="0"/>
                <a:cs typeface="Verdana" panose="020B0604030504040204" pitchFamily="34" charset="0"/>
              </a:rPr>
              <a:t>Many companies choose </a:t>
            </a:r>
            <a:r>
              <a:rPr lang="en-IN" sz="2400" dirty="0">
                <a:latin typeface="Verdana" panose="020B0604030504040204" pitchFamily="34" charset="0"/>
                <a:ea typeface="Verdana" panose="020B0604030504040204" pitchFamily="34" charset="0"/>
                <a:cs typeface="Verdana" panose="020B0604030504040204" pitchFamily="34" charset="0"/>
              </a:rPr>
              <a:t>LIFO in order to reduce </a:t>
            </a:r>
            <a:r>
              <a:rPr lang="en-US" sz="2400" dirty="0">
                <a:latin typeface="Verdana" panose="020B0604030504040204" pitchFamily="34" charset="0"/>
                <a:ea typeface="Verdana" panose="020B0604030504040204" pitchFamily="34" charset="0"/>
                <a:cs typeface="Verdana" panose="020B0604030504040204" pitchFamily="34" charset="0"/>
              </a:rPr>
              <a:t>income taxes in periods when prices are rising</a:t>
            </a:r>
          </a:p>
          <a:p>
            <a:pPr marL="457200" indent="-457200"/>
            <a:r>
              <a:rPr lang="en-IN" sz="2400" dirty="0">
                <a:latin typeface="Verdana" panose="020B0604030504040204" pitchFamily="34" charset="0"/>
                <a:ea typeface="Verdana" panose="020B0604030504040204" pitchFamily="34" charset="0"/>
                <a:cs typeface="Verdana" panose="020B0604030504040204" pitchFamily="34" charset="0"/>
              </a:rPr>
              <a:t>Taxes are not reduced permanently, only deferred</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457200" indent="-457200"/>
            <a:r>
              <a:rPr lang="en-US" sz="2400" dirty="0">
                <a:latin typeface="Verdana" panose="020B0604030504040204" pitchFamily="34" charset="0"/>
                <a:ea typeface="Verdana" panose="020B0604030504040204" pitchFamily="34" charset="0"/>
                <a:cs typeface="Verdana" panose="020B0604030504040204" pitchFamily="34" charset="0"/>
              </a:rPr>
              <a:t>The IRS requires companies to follow the </a:t>
            </a:r>
            <a:r>
              <a:rPr lang="en-US" sz="2400" b="1" dirty="0">
                <a:latin typeface="Verdana" panose="020B0604030504040204" pitchFamily="34" charset="0"/>
                <a:ea typeface="Verdana" panose="020B0604030504040204" pitchFamily="34" charset="0"/>
                <a:cs typeface="Verdana" panose="020B0604030504040204" pitchFamily="34" charset="0"/>
              </a:rPr>
              <a:t>LIFO conformity rule</a:t>
            </a:r>
          </a:p>
          <a:p>
            <a:pPr marL="457200" indent="-457200"/>
            <a:r>
              <a:rPr lang="en-US" sz="2400" u="sng" dirty="0">
                <a:latin typeface="Verdana" panose="020B0604030504040204" pitchFamily="34" charset="0"/>
                <a:ea typeface="Verdana" panose="020B0604030504040204" pitchFamily="34" charset="0"/>
                <a:cs typeface="Verdana" panose="020B0604030504040204" pitchFamily="34" charset="0"/>
              </a:rPr>
              <a:t>LIFO conformity rule:</a:t>
            </a:r>
          </a:p>
          <a:p>
            <a:pPr marL="457200" lvl="1" indent="0">
              <a:buNone/>
            </a:pPr>
            <a:r>
              <a:rPr lang="en-IN" dirty="0">
                <a:latin typeface="Verdana" panose="020B0604030504040204" pitchFamily="34" charset="0"/>
                <a:ea typeface="Verdana" panose="020B0604030504040204" pitchFamily="34" charset="0"/>
                <a:cs typeface="Verdana" panose="020B0604030504040204" pitchFamily="34" charset="0"/>
              </a:rPr>
              <a:t>If a company uses LIFO to measure taxable income, it also must use LIFO for </a:t>
            </a:r>
            <a:r>
              <a:rPr lang="en-US" dirty="0">
                <a:latin typeface="Verdana" panose="020B0604030504040204" pitchFamily="34" charset="0"/>
                <a:ea typeface="Verdana" panose="020B0604030504040204" pitchFamily="34" charset="0"/>
                <a:cs typeface="Verdana" panose="020B0604030504040204" pitchFamily="34" charset="0"/>
              </a:rPr>
              <a:t>external financial reporting</a:t>
            </a:r>
          </a:p>
        </p:txBody>
      </p:sp>
    </p:spTree>
    <p:extLst>
      <p:ext uri="{BB962C8B-B14F-4D97-AF65-F5344CB8AC3E}">
        <p14:creationId xmlns:p14="http://schemas.microsoft.com/office/powerpoint/2010/main" val="29397457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4" name="Title 3"/>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Method Choice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p>
        </p:txBody>
      </p:sp>
      <p:sp>
        <p:nvSpPr>
          <p:cNvPr id="5" name="Content Placeholder 4"/>
          <p:cNvSpPr>
            <a:spLocks noGrp="1"/>
          </p:cNvSpPr>
          <p:nvPr>
            <p:ph sz="quarter" idx="10"/>
          </p:nvPr>
        </p:nvSpPr>
        <p:spPr>
          <a:xfrm>
            <a:off x="716280" y="1676400"/>
            <a:ext cx="8046720" cy="4724400"/>
          </a:xfrm>
        </p:spPr>
        <p:txBody>
          <a:bodyPr>
            <a:no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Which of these is not a factor that motivates companies to choose one method over the other?</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How closely reported costs reflect the actual physical flow of inventory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The timing of reported income and income tax expense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How well costs are matched with associated revenues </a:t>
            </a:r>
          </a:p>
        </p:txBody>
      </p:sp>
    </p:spTree>
    <p:extLst>
      <p:ext uri="{BB962C8B-B14F-4D97-AF65-F5344CB8AC3E}">
        <p14:creationId xmlns:p14="http://schemas.microsoft.com/office/powerpoint/2010/main" val="26095697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a:latin typeface="Verdana" panose="020B0604030504040204" pitchFamily="34" charset="0"/>
                <a:ea typeface="Verdana" panose="020B0604030504040204" pitchFamily="34" charset="0"/>
                <a:cs typeface="Verdana" panose="020B0604030504040204" pitchFamily="34" charset="0"/>
              </a:rPr>
              <a:t>Learning Objective 08-5</a:t>
            </a:r>
            <a:endParaRPr lang="en-US" dirty="0"/>
          </a:p>
        </p:txBody>
      </p:sp>
      <p:sp>
        <p:nvSpPr>
          <p:cNvPr id="4" name="Title 3"/>
          <p:cNvSpPr>
            <a:spLocks noGrp="1"/>
          </p:cNvSpPr>
          <p:nvPr>
            <p:ph type="title"/>
          </p:nvPr>
        </p:nvSpPr>
        <p:spPr>
          <a:xfrm>
            <a:off x="985633" y="381000"/>
            <a:ext cx="7481455" cy="1143000"/>
          </a:xfrm>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Method Choice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p>
        </p:txBody>
      </p:sp>
      <p:sp>
        <p:nvSpPr>
          <p:cNvPr id="5" name="Content Placeholder 4"/>
          <p:cNvSpPr>
            <a:spLocks noGrp="1"/>
          </p:cNvSpPr>
          <p:nvPr>
            <p:ph sz="quarter" idx="10"/>
          </p:nvPr>
        </p:nvSpPr>
        <p:spPr>
          <a:xfrm>
            <a:off x="914400" y="1676400"/>
            <a:ext cx="7315200" cy="4495800"/>
          </a:xfrm>
        </p:spPr>
        <p:txBody>
          <a:bodyPr>
            <a:noAutofit/>
          </a:bodyPr>
          <a:lstStyle/>
          <a:p>
            <a:pPr marL="514350" indent="-514350">
              <a:buFont typeface="+mj-lt"/>
              <a:buAutoNum type="alphaLcPeriod" startAt="4"/>
              <a:tabLst>
                <a:tab pos="7772400" algn="dec"/>
              </a:tabLst>
              <a:defRPr/>
            </a:pPr>
            <a:r>
              <a:rPr lang="en-US" sz="2600" dirty="0">
                <a:latin typeface="Verdana" panose="020B0604030504040204" pitchFamily="34" charset="0"/>
                <a:ea typeface="Verdana" panose="020B0604030504040204" pitchFamily="34" charset="0"/>
                <a:cs typeface="Verdana" panose="020B0604030504040204" pitchFamily="34" charset="0"/>
              </a:rPr>
              <a:t>To make it easier for managers to maximize their own personal benefits rather than those of the company or its external constituents</a:t>
            </a:r>
            <a:endParaRPr lang="en-US" sz="1000" dirty="0">
              <a:latin typeface="Verdana" panose="020B0604030504040204" pitchFamily="34" charset="0"/>
              <a:ea typeface="Verdana" panose="020B0604030504040204" pitchFamily="34" charset="0"/>
              <a:cs typeface="Verdana" panose="020B0604030504040204" pitchFamily="34" charset="0"/>
            </a:endParaRPr>
          </a:p>
          <a:p>
            <a:pPr marL="0" indent="0">
              <a:buNone/>
              <a:tabLst>
                <a:tab pos="7772400" algn="dec"/>
              </a:tabLst>
              <a:defRPr/>
            </a:pPr>
            <a:r>
              <a:rPr lang="en-US" sz="2400" dirty="0">
                <a:latin typeface="Verdana" panose="020B0604030504040204" pitchFamily="34" charset="0"/>
                <a:ea typeface="Verdana" panose="020B0604030504040204" pitchFamily="34" charset="0"/>
                <a:cs typeface="Verdana" panose="020B0604030504040204" pitchFamily="34" charset="0"/>
              </a:rPr>
              <a:t>The correct answer is </a:t>
            </a:r>
            <a:r>
              <a:rPr lang="en-US" sz="2400" i="1" dirty="0">
                <a:latin typeface="Verdana" panose="020B0604030504040204" pitchFamily="34" charset="0"/>
                <a:ea typeface="Verdana" panose="020B0604030504040204" pitchFamily="34" charset="0"/>
                <a:cs typeface="Verdana" panose="020B0604030504040204" pitchFamily="34" charset="0"/>
              </a:rPr>
              <a:t>d</a:t>
            </a:r>
            <a:r>
              <a:rPr lang="en-US" sz="2400" dirty="0">
                <a:latin typeface="Verdana" panose="020B0604030504040204" pitchFamily="34" charset="0"/>
                <a:ea typeface="Verdana" panose="020B0604030504040204" pitchFamily="34" charset="0"/>
                <a:cs typeface="Verdana" panose="020B0604030504040204" pitchFamily="34" charset="0"/>
              </a:rPr>
              <a:t>. Although many believe managers sometimes make choices to maximize their own personal benefits rather than those of the company or its external constituents, it is not one of the reasons companies choose to use one method over the other.</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674567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6" name="Title 5"/>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Reserves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p>
        </p:txBody>
      </p:sp>
      <p:sp>
        <p:nvSpPr>
          <p:cNvPr id="7" name="Content Placeholder 6"/>
          <p:cNvSpPr>
            <a:spLocks noGrp="1"/>
          </p:cNvSpPr>
          <p:nvPr>
            <p:ph sz="quarter" idx="10"/>
          </p:nvPr>
        </p:nvSpPr>
        <p:spPr>
          <a:xfrm>
            <a:off x="762000" y="1676400"/>
            <a:ext cx="8077200" cy="4648200"/>
          </a:xfrm>
        </p:spPr>
        <p:txBody>
          <a:bodyPr>
            <a:noAutofit/>
          </a:bodyPr>
          <a:lstStyle/>
          <a:p>
            <a:r>
              <a:rPr lang="en-IN" dirty="0"/>
              <a:t>The LIFO reserve (or LIFO allowance) is reported as a “contra account” to adjust the balance of inventory from the internal method to the LIFO method for external reporting</a:t>
            </a:r>
          </a:p>
          <a:p>
            <a:r>
              <a:rPr lang="en-US" dirty="0"/>
              <a:t>LIFO Reserves =</a:t>
            </a:r>
            <a:r>
              <a:rPr lang="en-US" b="1" dirty="0"/>
              <a:t> </a:t>
            </a:r>
            <a:r>
              <a:rPr lang="en-US" dirty="0"/>
              <a:t>Inventory account balance under </a:t>
            </a:r>
            <a:r>
              <a:rPr lang="en-US" b="1" u="sng" dirty="0"/>
              <a:t>LIFO</a:t>
            </a:r>
            <a:r>
              <a:rPr lang="en-US" dirty="0"/>
              <a:t> for </a:t>
            </a:r>
            <a:r>
              <a:rPr lang="en-US" b="1" dirty="0"/>
              <a:t>external</a:t>
            </a:r>
            <a:r>
              <a:rPr lang="en-US" dirty="0"/>
              <a:t> reporting and income tax purposes − Inventory account balance under </a:t>
            </a:r>
            <a:r>
              <a:rPr lang="en-US" b="1" u="sng" dirty="0"/>
              <a:t>FIFO or average cost</a:t>
            </a:r>
            <a:r>
              <a:rPr lang="en-US" dirty="0"/>
              <a:t> used to maintain </a:t>
            </a:r>
            <a:r>
              <a:rPr lang="en-US" b="1" dirty="0"/>
              <a:t>internal</a:t>
            </a:r>
            <a:r>
              <a:rPr lang="en-US" dirty="0"/>
              <a:t> records</a:t>
            </a:r>
            <a:endParaRPr lang="en-US" dirty="0">
              <a:solidFill>
                <a:sysClr val="windowText" lastClr="000000"/>
              </a:solidFill>
            </a:endParaRPr>
          </a:p>
        </p:txBody>
      </p:sp>
    </p:spTree>
    <p:extLst>
      <p:ext uri="{BB962C8B-B14F-4D97-AF65-F5344CB8AC3E}">
        <p14:creationId xmlns:p14="http://schemas.microsoft.com/office/powerpoint/2010/main" val="1690134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08-1</a:t>
            </a:r>
          </a:p>
        </p:txBody>
      </p:sp>
      <p:sp>
        <p:nvSpPr>
          <p:cNvPr id="2" name="Title 1"/>
          <p:cNvSpPr>
            <a:spLocks noGrp="1"/>
          </p:cNvSpPr>
          <p:nvPr>
            <p:ph type="title"/>
          </p:nvPr>
        </p:nvSpPr>
        <p:spPr>
          <a:xfrm>
            <a:off x="953480" y="457200"/>
            <a:ext cx="7237040" cy="1143000"/>
          </a:xfrm>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Perpetual Inventory System (1 of 4)</a:t>
            </a:r>
          </a:p>
        </p:txBody>
      </p:sp>
      <p:sp>
        <p:nvSpPr>
          <p:cNvPr id="3" name="Content Placeholder 2"/>
          <p:cNvSpPr>
            <a:spLocks noGrp="1"/>
          </p:cNvSpPr>
          <p:nvPr>
            <p:ph sz="quarter" idx="10"/>
          </p:nvPr>
        </p:nvSpPr>
        <p:spPr>
          <a:xfrm>
            <a:off x="640080" y="1828800"/>
            <a:ext cx="8275320" cy="4267200"/>
          </a:xfrm>
        </p:spPr>
        <p:txBody>
          <a:bodyPr>
            <a:noAutofit/>
          </a:bodyPr>
          <a:lstStyle/>
          <a:p>
            <a:pPr>
              <a:spcBef>
                <a:spcPts val="400"/>
              </a:spcBef>
              <a:buClr>
                <a:schemeClr val="tx1"/>
              </a:buClr>
            </a:pPr>
            <a:r>
              <a:rPr lang="en-IN" sz="2600" b="1" dirty="0">
                <a:latin typeface="Verdana" panose="020B0604030504040204" pitchFamily="34" charset="0"/>
                <a:ea typeface="Verdana" panose="020B0604030504040204" pitchFamily="34" charset="0"/>
                <a:cs typeface="Verdana" panose="020B0604030504040204" pitchFamily="34" charset="0"/>
              </a:rPr>
              <a:t>Continually</a:t>
            </a:r>
            <a:r>
              <a:rPr lang="en-IN" sz="2600" dirty="0">
                <a:latin typeface="Verdana" panose="020B0604030504040204" pitchFamily="34" charset="0"/>
                <a:ea typeface="Verdana" panose="020B0604030504040204" pitchFamily="34" charset="0"/>
                <a:cs typeface="Verdana" panose="020B0604030504040204" pitchFamily="34" charset="0"/>
              </a:rPr>
              <a:t> adjust the inventory account for each change in inventory caused by a:</a:t>
            </a:r>
          </a:p>
          <a:p>
            <a:pPr marL="800100" lvl="2" indent="-342900">
              <a:spcBef>
                <a:spcPts val="400"/>
              </a:spcBef>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Purchase,</a:t>
            </a:r>
          </a:p>
          <a:p>
            <a:pPr marL="800100" lvl="2" indent="-342900">
              <a:spcBef>
                <a:spcPts val="400"/>
              </a:spcBef>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Sale, or</a:t>
            </a:r>
          </a:p>
          <a:p>
            <a:pPr marL="800100" lvl="2" indent="-342900">
              <a:spcBef>
                <a:spcPts val="400"/>
              </a:spcBef>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Return of merchandise by the company to its supplier</a:t>
            </a:r>
          </a:p>
          <a:p>
            <a:pPr>
              <a:buClr>
                <a:schemeClr val="tx1"/>
              </a:buClr>
            </a:pPr>
            <a:r>
              <a:rPr lang="en-IN" sz="2600" b="1" dirty="0">
                <a:latin typeface="Verdana" panose="020B0604030504040204" pitchFamily="34" charset="0"/>
                <a:ea typeface="Verdana" panose="020B0604030504040204" pitchFamily="34" charset="0"/>
                <a:cs typeface="Verdana" panose="020B0604030504040204" pitchFamily="34" charset="0"/>
              </a:rPr>
              <a:t>Continually</a:t>
            </a:r>
            <a:r>
              <a:rPr lang="en-IN" sz="2600" dirty="0">
                <a:latin typeface="Verdana" panose="020B0604030504040204" pitchFamily="34" charset="0"/>
                <a:ea typeface="Verdana" panose="020B0604030504040204" pitchFamily="34" charset="0"/>
                <a:cs typeface="Verdana" panose="020B0604030504040204" pitchFamily="34" charset="0"/>
              </a:rPr>
              <a:t> adjust the cost of goods sold account each time goods are:</a:t>
            </a:r>
          </a:p>
          <a:p>
            <a:pPr marL="800100" lvl="2" indent="-3429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Sold</a:t>
            </a:r>
          </a:p>
          <a:p>
            <a:pPr marL="800100" lvl="2" indent="-342900">
              <a:buFont typeface="Lucida Grande"/>
              <a:buChar char="–"/>
            </a:pPr>
            <a:r>
              <a:rPr lang="en-IN" sz="2400" dirty="0">
                <a:latin typeface="Verdana" panose="020B0604030504040204" pitchFamily="34" charset="0"/>
                <a:ea typeface="Verdana" panose="020B0604030504040204" pitchFamily="34" charset="0"/>
                <a:cs typeface="Verdana" panose="020B0604030504040204" pitchFamily="34" charset="0"/>
              </a:rPr>
              <a:t>Returned by a customer</a:t>
            </a:r>
          </a:p>
        </p:txBody>
      </p:sp>
    </p:spTree>
    <p:extLst>
      <p:ext uri="{BB962C8B-B14F-4D97-AF65-F5344CB8AC3E}">
        <p14:creationId xmlns:p14="http://schemas.microsoft.com/office/powerpoint/2010/main" val="159536817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6" name="Title 5"/>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Reserves </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p>
        </p:txBody>
      </p:sp>
      <p:sp>
        <p:nvSpPr>
          <p:cNvPr id="7" name="Content Placeholder 6"/>
          <p:cNvSpPr>
            <a:spLocks noGrp="1"/>
          </p:cNvSpPr>
          <p:nvPr>
            <p:ph sz="quarter" idx="10"/>
          </p:nvPr>
        </p:nvSpPr>
        <p:spPr>
          <a:xfrm>
            <a:off x="838200" y="1600200"/>
            <a:ext cx="8046720" cy="4114800"/>
          </a:xfrm>
        </p:spPr>
        <p:txBody>
          <a:bodyPr>
            <a:normAutofit/>
          </a:bodyPr>
          <a:lstStyle/>
          <a:p>
            <a:pPr marL="0" indent="0">
              <a:spcBef>
                <a:spcPts val="600"/>
              </a:spcBef>
              <a:buNone/>
            </a:pPr>
            <a:r>
              <a:rPr lang="en-US" sz="2600" u="sng" dirty="0">
                <a:latin typeface="Verdana" panose="020B0604030504040204" pitchFamily="34" charset="0"/>
                <a:ea typeface="Verdana" panose="020B0604030504040204" pitchFamily="34" charset="0"/>
                <a:cs typeface="Verdana" panose="020B0604030504040204" pitchFamily="34" charset="0"/>
              </a:rPr>
              <a:t>Reasons to maintain internal records other than LIFO</a:t>
            </a:r>
          </a:p>
          <a:p>
            <a:pPr marL="514350" indent="-514350">
              <a:buFont typeface="+mj-lt"/>
              <a:buAutoNum type="arabicPeriod"/>
            </a:pPr>
            <a:r>
              <a:rPr lang="en-IN" sz="2600" dirty="0">
                <a:latin typeface="Verdana" panose="020B0604030504040204" pitchFamily="34" charset="0"/>
                <a:ea typeface="Verdana" panose="020B0604030504040204" pitchFamily="34" charset="0"/>
                <a:cs typeface="Verdana" panose="020B0604030504040204" pitchFamily="34" charset="0"/>
              </a:rPr>
              <a:t>The high recordkeeping costs for LIFO</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14350" indent="-514350">
              <a:buFont typeface="+mj-lt"/>
              <a:buAutoNum type="arabicPeriod"/>
            </a:pPr>
            <a:r>
              <a:rPr lang="en-US" sz="2600" dirty="0">
                <a:latin typeface="Verdana" panose="020B0604030504040204" pitchFamily="34" charset="0"/>
                <a:ea typeface="Verdana" panose="020B0604030504040204" pitchFamily="34" charset="0"/>
                <a:cs typeface="Verdana" panose="020B0604030504040204" pitchFamily="34" charset="0"/>
              </a:rPr>
              <a:t>Contractual agreements </a:t>
            </a:r>
            <a:r>
              <a:rPr lang="en-IN" sz="2600" dirty="0">
                <a:latin typeface="Verdana" panose="020B0604030504040204" pitchFamily="34" charset="0"/>
                <a:ea typeface="Verdana" panose="020B0604030504040204" pitchFamily="34" charset="0"/>
                <a:cs typeface="Verdana" panose="020B0604030504040204" pitchFamily="34" charset="0"/>
              </a:rPr>
              <a:t>such as bonus or profit sharing plans that calculate net income with a method other than </a:t>
            </a:r>
            <a:r>
              <a:rPr lang="en-US" sz="2600" dirty="0">
                <a:latin typeface="Verdana" panose="020B0604030504040204" pitchFamily="34" charset="0"/>
                <a:ea typeface="Verdana" panose="020B0604030504040204" pitchFamily="34" charset="0"/>
                <a:cs typeface="Verdana" panose="020B0604030504040204" pitchFamily="34" charset="0"/>
              </a:rPr>
              <a:t>LIFO</a:t>
            </a:r>
          </a:p>
          <a:p>
            <a:pPr marL="514350" indent="-514350">
              <a:buFont typeface="+mj-lt"/>
              <a:buAutoNum type="arabicPeriod"/>
            </a:pPr>
            <a:r>
              <a:rPr lang="en-IN" sz="2600" dirty="0">
                <a:latin typeface="Verdana" panose="020B0604030504040204" pitchFamily="34" charset="0"/>
                <a:ea typeface="Verdana" panose="020B0604030504040204" pitchFamily="34" charset="0"/>
                <a:cs typeface="Verdana" panose="020B0604030504040204" pitchFamily="34" charset="0"/>
              </a:rPr>
              <a:t>Using FIFO or average cost information for pricing decisions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20724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4" name="Title 3"/>
          <p:cNvSpPr>
            <a:spLocks noGrp="1"/>
          </p:cNvSpPr>
          <p:nvPr>
            <p:ph type="title"/>
          </p:nvPr>
        </p:nvSpPr>
        <p:spPr/>
        <p:txBody>
          <a:bodyPr>
            <a:noAutofit/>
          </a:bodyPr>
          <a:lstStyle/>
          <a:p>
            <a:r>
              <a:rPr lang="en-US" b="0" dirty="0"/>
              <a:t>LIFO Reserves Journal Entry</a:t>
            </a:r>
          </a:p>
        </p:txBody>
      </p:sp>
      <p:sp>
        <p:nvSpPr>
          <p:cNvPr id="5" name="Content Placeholder 4"/>
          <p:cNvSpPr>
            <a:spLocks noGrp="1"/>
          </p:cNvSpPr>
          <p:nvPr>
            <p:ph sz="quarter" idx="10"/>
          </p:nvPr>
        </p:nvSpPr>
        <p:spPr>
          <a:xfrm>
            <a:off x="716280" y="1447800"/>
            <a:ext cx="8199120" cy="3810000"/>
          </a:xfrm>
        </p:spPr>
        <p:txBody>
          <a:bodyPr/>
          <a:lstStyle/>
          <a:p>
            <a:pPr marL="0" indent="0">
              <a:buNone/>
            </a:pPr>
            <a:r>
              <a:rPr lang="en-US" sz="2400" dirty="0"/>
              <a:t>The Doubletree Corporation began 2018 with a balance of $475,000 in its LIFO reserve account. This balance means that at the beginning of the year, the inventory balance under LIFO is $475,000 lower than it would be under FIFO. By the end of 2018, assume the difference between LIFO and FIFO inventory balances is then $535,000. The LIFO reserve is adjusted to reflect the increase in the reserve. The LIFO reserve has a normal credit balance, so the entry to increase its balance is:</a:t>
            </a:r>
          </a:p>
        </p:txBody>
      </p:sp>
      <p:pic>
        <p:nvPicPr>
          <p:cNvPr id="10" name="Picture 2" descr="Journal entry debiting cost of goods sold $535,000 minus 475,000 equals 60,000 and crediting LIFO reserve 60,000."/>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1752600" y="5486400"/>
            <a:ext cx="5574809" cy="806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0679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4" name="Title 3"/>
          <p:cNvSpPr>
            <a:spLocks noGrp="1"/>
          </p:cNvSpPr>
          <p:nvPr>
            <p:ph type="title"/>
          </p:nvPr>
        </p:nvSpPr>
        <p:spPr/>
        <p:txBody>
          <a:bodyPr>
            <a:noAutofit/>
          </a:bodyPr>
          <a:lstStyle/>
          <a:p>
            <a:r>
              <a:rPr lang="en-US" b="0" dirty="0"/>
              <a:t>Disclosure of the LIFO Reserve—Books-A-Million (1 of 2)</a:t>
            </a:r>
          </a:p>
        </p:txBody>
      </p:sp>
      <p:sp>
        <p:nvSpPr>
          <p:cNvPr id="5" name="Content Placeholder 4"/>
          <p:cNvSpPr>
            <a:spLocks noGrp="1"/>
          </p:cNvSpPr>
          <p:nvPr>
            <p:ph sz="quarter" idx="10"/>
          </p:nvPr>
        </p:nvSpPr>
        <p:spPr>
          <a:xfrm>
            <a:off x="792480" y="1600200"/>
            <a:ext cx="8046720" cy="2514600"/>
          </a:xfrm>
        </p:spPr>
        <p:txBody>
          <a:bodyPr/>
          <a:lstStyle/>
          <a:p>
            <a:pPr marL="0" indent="0">
              <a:buNone/>
            </a:pPr>
            <a:r>
              <a:rPr lang="en-US" dirty="0"/>
              <a:t>Illustration 8–10 provides a disclosure note of </a:t>
            </a:r>
            <a:r>
              <a:rPr lang="en-US" b="1" dirty="0"/>
              <a:t>Books-A-Million, Inc.</a:t>
            </a:r>
            <a:r>
              <a:rPr lang="en-US" dirty="0"/>
              <a:t> The note shows the company’s inventories valued at FIFO (the internal method), less the LIFO reserve, to arrive at the LIFO amount reported in the company’s balance sheet.</a:t>
            </a:r>
          </a:p>
        </p:txBody>
      </p:sp>
      <p:graphicFrame>
        <p:nvGraphicFramePr>
          <p:cNvPr id="11" name="Table 7"/>
          <p:cNvGraphicFramePr>
            <a:graphicFrameLocks noGrp="1"/>
          </p:cNvGraphicFramePr>
          <p:nvPr>
            <p:ph type="pic" sz="quarter" idx="4294967295"/>
            <p:extLst>
              <p:ext uri="{D42A27DB-BD31-4B8C-83A1-F6EECF244321}">
                <p14:modId xmlns:p14="http://schemas.microsoft.com/office/powerpoint/2010/main" val="2270639182"/>
              </p:ext>
            </p:extLst>
          </p:nvPr>
        </p:nvGraphicFramePr>
        <p:xfrm>
          <a:off x="760040" y="4343400"/>
          <a:ext cx="7926760" cy="1809380"/>
        </p:xfrm>
        <a:graphic>
          <a:graphicData uri="http://schemas.openxmlformats.org/drawingml/2006/table">
            <a:tbl>
              <a:tblPr firstRow="1" bandRow="1" bandCol="1">
                <a:tableStyleId>{5940675A-B579-460E-94D1-54222C63F5DA}</a:tableStyleId>
              </a:tblPr>
              <a:tblGrid>
                <a:gridCol w="3475988">
                  <a:extLst>
                    <a:ext uri="{9D8B030D-6E8A-4147-A177-3AD203B41FA5}">
                      <a16:colId xmlns:a16="http://schemas.microsoft.com/office/drawing/2014/main" val="20000"/>
                    </a:ext>
                  </a:extLst>
                </a:gridCol>
                <a:gridCol w="2183903">
                  <a:extLst>
                    <a:ext uri="{9D8B030D-6E8A-4147-A177-3AD203B41FA5}">
                      <a16:colId xmlns:a16="http://schemas.microsoft.com/office/drawing/2014/main" val="20001"/>
                    </a:ext>
                  </a:extLst>
                </a:gridCol>
                <a:gridCol w="2266869">
                  <a:extLst>
                    <a:ext uri="{9D8B030D-6E8A-4147-A177-3AD203B41FA5}">
                      <a16:colId xmlns:a16="http://schemas.microsoft.com/office/drawing/2014/main" val="20002"/>
                    </a:ext>
                  </a:extLst>
                </a:gridCol>
              </a:tblGrid>
              <a:tr h="671222">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Inventories (in part)</a:t>
                      </a:r>
                    </a:p>
                    <a:p>
                      <a:r>
                        <a:rPr lang="en-US" sz="1600" dirty="0">
                          <a:latin typeface="Verdana" panose="020B0604030504040204" pitchFamily="34" charset="0"/>
                          <a:ea typeface="Verdana" panose="020B0604030504040204" pitchFamily="34" charset="0"/>
                          <a:cs typeface="Verdana" panose="020B0604030504040204" pitchFamily="34" charset="0"/>
                        </a:rPr>
                        <a:t>($ in thousands)</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2015</a:t>
                      </a:r>
                    </a:p>
                  </a:txBody>
                  <a:tcPr anchor="ct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2014</a:t>
                      </a:r>
                    </a:p>
                  </a:txBody>
                  <a:tcPr anchor="ctr"/>
                </a:tc>
                <a:extLst>
                  <a:ext uri="{0D108BD9-81ED-4DB2-BD59-A6C34878D82A}">
                    <a16:rowId xmlns:a16="http://schemas.microsoft.com/office/drawing/2014/main" val="10000"/>
                  </a:ext>
                </a:extLst>
              </a:tr>
              <a:tr h="37938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Inventories</a:t>
                      </a:r>
                      <a:r>
                        <a:rPr lang="en-US" sz="1600" baseline="0" dirty="0">
                          <a:latin typeface="Verdana" panose="020B0604030504040204" pitchFamily="34" charset="0"/>
                          <a:ea typeface="Verdana" panose="020B0604030504040204" pitchFamily="34" charset="0"/>
                          <a:cs typeface="Verdana" panose="020B0604030504040204" pitchFamily="34" charset="0"/>
                        </a:rPr>
                        <a:t> (at FIFO)</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none" dirty="0">
                          <a:latin typeface="Verdana" panose="020B0604030504040204" pitchFamily="34" charset="0"/>
                          <a:ea typeface="Verdana" panose="020B0604030504040204" pitchFamily="34" charset="0"/>
                          <a:cs typeface="Verdana" panose="020B0604030504040204" pitchFamily="34" charset="0"/>
                        </a:rPr>
                        <a:t>$192,605</a:t>
                      </a:r>
                    </a:p>
                  </a:txBody>
                  <a:tcPr anchor="ctr"/>
                </a:tc>
                <a:tc>
                  <a:txBody>
                    <a:bodyPr/>
                    <a:lstStyle/>
                    <a:p>
                      <a:pPr algn="r"/>
                      <a:r>
                        <a:rPr lang="en-US" sz="1600" u="none" dirty="0">
                          <a:latin typeface="Verdana" panose="020B0604030504040204" pitchFamily="34" charset="0"/>
                          <a:ea typeface="Verdana" panose="020B0604030504040204" pitchFamily="34" charset="0"/>
                          <a:cs typeface="Verdana" panose="020B0604030504040204" pitchFamily="34" charset="0"/>
                        </a:rPr>
                        <a:t>$204,220</a:t>
                      </a:r>
                    </a:p>
                  </a:txBody>
                  <a:tcPr anchor="ctr"/>
                </a:tc>
                <a:extLst>
                  <a:ext uri="{0D108BD9-81ED-4DB2-BD59-A6C34878D82A}">
                    <a16:rowId xmlns:a16="http://schemas.microsoft.com/office/drawing/2014/main" val="10001"/>
                  </a:ext>
                </a:extLst>
              </a:tr>
              <a:tr h="37938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Less: LIFO reserve</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(4,645)</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(4,636)</a:t>
                      </a:r>
                    </a:p>
                  </a:txBody>
                  <a:tcPr anchor="ctr"/>
                </a:tc>
                <a:extLst>
                  <a:ext uri="{0D108BD9-81ED-4DB2-BD59-A6C34878D82A}">
                    <a16:rowId xmlns:a16="http://schemas.microsoft.com/office/drawing/2014/main" val="10002"/>
                  </a:ext>
                </a:extLst>
              </a:tr>
              <a:tr h="37938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inventories (at LIFO)</a:t>
                      </a:r>
                      <a:endParaRPr lang="en-US" sz="16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$187,960</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$199,584</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835873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8" name="Title 7"/>
          <p:cNvSpPr>
            <a:spLocks noGrp="1"/>
          </p:cNvSpPr>
          <p:nvPr>
            <p:ph type="title"/>
          </p:nvPr>
        </p:nvSpPr>
        <p:spPr/>
        <p:txBody>
          <a:bodyPr>
            <a:noAutofit/>
          </a:bodyPr>
          <a:lstStyle/>
          <a:p>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Disclosure of the LIFO Reserve—Books-A-Million (2 of 2)</a:t>
            </a:r>
            <a:endParaRPr lang="en-US" sz="36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Content Placeholder 8"/>
          <p:cNvSpPr>
            <a:spLocks noGrp="1"/>
          </p:cNvSpPr>
          <p:nvPr>
            <p:ph sz="quarter" idx="10"/>
          </p:nvPr>
        </p:nvSpPr>
        <p:spPr>
          <a:xfrm>
            <a:off x="640080" y="1752600"/>
            <a:ext cx="8046720" cy="4648200"/>
          </a:xfrm>
        </p:spPr>
        <p:txBody>
          <a:bodyPr>
            <a:normAutofit/>
          </a:bodyPr>
          <a:lstStyle/>
          <a:p>
            <a:pPr marL="0" indent="0">
              <a:buNone/>
            </a:pPr>
            <a:r>
              <a:rPr lang="en-US" sz="2600" dirty="0">
                <a:latin typeface="Verdana" panose="020B0604030504040204" pitchFamily="34" charset="0"/>
                <a:ea typeface="Verdana" panose="020B0604030504040204" pitchFamily="34" charset="0"/>
                <a:cs typeface="Verdana" panose="020B0604030504040204" pitchFamily="34" charset="0"/>
              </a:rPr>
              <a:t>In 2015, the LIFO reserve increased from $4,636 to $4,645. The $9 thousand increase is recorded with a credit to the LIFO reserve and a debit to cost of goods sold, thereby reducing reported profit.</a:t>
            </a:r>
          </a:p>
        </p:txBody>
      </p:sp>
    </p:spTree>
    <p:extLst>
      <p:ext uri="{BB962C8B-B14F-4D97-AF65-F5344CB8AC3E}">
        <p14:creationId xmlns:p14="http://schemas.microsoft.com/office/powerpoint/2010/main" val="60949043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2" name="Title 1"/>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Liquidations (1 of 4)</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838200" y="1524000"/>
            <a:ext cx="8046720" cy="4800600"/>
          </a:xfrm>
        </p:spPr>
        <p:txBody>
          <a:bodyPr>
            <a:no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Under LIFO, the last units purchased are assumed to be sold first</a:t>
            </a:r>
          </a:p>
          <a:p>
            <a:r>
              <a:rPr lang="en-IN" sz="2600" dirty="0">
                <a:latin typeface="Verdana" panose="020B0604030504040204" pitchFamily="34" charset="0"/>
                <a:ea typeface="Verdana" panose="020B0604030504040204" pitchFamily="34" charset="0"/>
                <a:cs typeface="Verdana" panose="020B0604030504040204" pitchFamily="34" charset="0"/>
              </a:rPr>
              <a:t>In some periods, the number of units sold will be greater than the number of units purchased</a:t>
            </a:r>
          </a:p>
          <a:p>
            <a:r>
              <a:rPr lang="en-IN" sz="2600" dirty="0">
                <a:latin typeface="Verdana" panose="020B0604030504040204" pitchFamily="34" charset="0"/>
                <a:ea typeface="Verdana" panose="020B0604030504040204" pitchFamily="34" charset="0"/>
                <a:cs typeface="Verdana" panose="020B0604030504040204" pitchFamily="34" charset="0"/>
              </a:rPr>
              <a:t>In these instances, previous years’ layers of inventory are recorded as sold</a:t>
            </a:r>
          </a:p>
          <a:p>
            <a:r>
              <a:rPr lang="en-IN" sz="2600" dirty="0">
                <a:latin typeface="Verdana" panose="020B0604030504040204" pitchFamily="34" charset="0"/>
                <a:ea typeface="Verdana" panose="020B0604030504040204" pitchFamily="34" charset="0"/>
                <a:cs typeface="Verdana" panose="020B0604030504040204" pitchFamily="34" charset="0"/>
              </a:rPr>
              <a:t>These instances are known as LIFO liquidations</a:t>
            </a:r>
          </a:p>
        </p:txBody>
      </p:sp>
    </p:spTree>
    <p:extLst>
      <p:ext uri="{BB962C8B-B14F-4D97-AF65-F5344CB8AC3E}">
        <p14:creationId xmlns:p14="http://schemas.microsoft.com/office/powerpoint/2010/main" val="15452334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2" name="Title 1"/>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Liquidations (2 of 4)</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640080" y="1676400"/>
            <a:ext cx="8046720" cy="4648200"/>
          </a:xfrm>
        </p:spPr>
        <p:txBody>
          <a:bodyPr>
            <a:noAutofit/>
          </a:bodyPr>
          <a:lstStyle/>
          <a:p>
            <a:r>
              <a:rPr lang="en-IN" sz="2600" dirty="0">
                <a:latin typeface="Verdana" panose="020B0604030504040204" pitchFamily="34" charset="0"/>
                <a:ea typeface="Verdana" panose="020B0604030504040204" pitchFamily="34" charset="0"/>
                <a:cs typeface="Verdana" panose="020B0604030504040204" pitchFamily="34" charset="0"/>
              </a:rPr>
              <a:t>LIFO liquidations result in old costs being matched with current selling prices</a:t>
            </a:r>
          </a:p>
          <a:p>
            <a:r>
              <a:rPr lang="en-US" sz="2600" dirty="0">
                <a:latin typeface="Verdana" panose="020B0604030504040204" pitchFamily="34" charset="0"/>
                <a:ea typeface="Verdana" panose="020B0604030504040204" pitchFamily="34" charset="0"/>
                <a:cs typeface="Verdana" panose="020B0604030504040204" pitchFamily="34" charset="0"/>
              </a:rPr>
              <a:t>If costs </a:t>
            </a:r>
            <a:r>
              <a:rPr lang="en-IN" sz="2600" dirty="0">
                <a:latin typeface="Verdana" panose="020B0604030504040204" pitchFamily="34" charset="0"/>
                <a:ea typeface="Verdana" panose="020B0604030504040204" pitchFamily="34" charset="0"/>
                <a:cs typeface="Verdana" panose="020B0604030504040204" pitchFamily="34" charset="0"/>
              </a:rPr>
              <a:t>have been increasing (decreasing), LIFO liquidations produce higher (lower) net income</a:t>
            </a:r>
          </a:p>
        </p:txBody>
      </p:sp>
    </p:spTree>
    <p:extLst>
      <p:ext uri="{BB962C8B-B14F-4D97-AF65-F5344CB8AC3E}">
        <p14:creationId xmlns:p14="http://schemas.microsoft.com/office/powerpoint/2010/main" val="26930167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4" name="Title 3"/>
          <p:cNvSpPr>
            <a:spLocks noGrp="1"/>
          </p:cNvSpPr>
          <p:nvPr>
            <p:ph type="title"/>
          </p:nvPr>
        </p:nvSpPr>
        <p:spPr/>
        <p:txBody>
          <a:bodyPr>
            <a:noAutofit/>
          </a:bodyPr>
          <a:lstStyle/>
          <a:p>
            <a:r>
              <a:rPr lang="en-IN" b="0" dirty="0"/>
              <a:t>LIFO Liquidation</a:t>
            </a:r>
            <a:r>
              <a:rPr lang="en-US" b="0" dirty="0"/>
              <a:t> (3 of 4)</a:t>
            </a:r>
          </a:p>
        </p:txBody>
      </p:sp>
      <p:sp>
        <p:nvSpPr>
          <p:cNvPr id="5" name="Content Placeholder 4"/>
          <p:cNvSpPr>
            <a:spLocks noGrp="1"/>
          </p:cNvSpPr>
          <p:nvPr>
            <p:ph sz="quarter" idx="10"/>
          </p:nvPr>
        </p:nvSpPr>
        <p:spPr>
          <a:xfrm>
            <a:off x="548640" y="1447800"/>
            <a:ext cx="8046720" cy="2514600"/>
          </a:xfrm>
        </p:spPr>
        <p:txBody>
          <a:bodyPr/>
          <a:lstStyle/>
          <a:p>
            <a:pPr marL="0" indent="0">
              <a:buNone/>
            </a:pPr>
            <a:r>
              <a:rPr lang="en-IN" b="1" dirty="0"/>
              <a:t>Example:</a:t>
            </a:r>
            <a:r>
              <a:rPr lang="en-IN" dirty="0"/>
              <a:t> National Distributors, Inc. uses the LIFO inventory method. The company began 2018 with inventory of 10,000 units that cost </a:t>
            </a:r>
            <a:r>
              <a:rPr lang="en-IN" b="1" dirty="0"/>
              <a:t>$20 </a:t>
            </a:r>
            <a:r>
              <a:rPr lang="en-IN" dirty="0"/>
              <a:t>per unit. During 2018, </a:t>
            </a:r>
            <a:r>
              <a:rPr lang="en-IN" b="1" dirty="0"/>
              <a:t>30,000</a:t>
            </a:r>
            <a:r>
              <a:rPr lang="en-IN" dirty="0"/>
              <a:t> units were purchased for </a:t>
            </a:r>
            <a:r>
              <a:rPr lang="en-IN" b="1" dirty="0"/>
              <a:t>$25 </a:t>
            </a:r>
            <a:r>
              <a:rPr lang="en-IN" dirty="0"/>
              <a:t>each and </a:t>
            </a:r>
            <a:r>
              <a:rPr lang="en-IN" b="1" dirty="0"/>
              <a:t>35,000</a:t>
            </a:r>
            <a:r>
              <a:rPr lang="en-IN" dirty="0"/>
              <a:t> units were sold. (5,000 units liquidated.)</a:t>
            </a:r>
            <a:endParaRPr lang="en-US" dirty="0"/>
          </a:p>
        </p:txBody>
      </p:sp>
      <p:graphicFrame>
        <p:nvGraphicFramePr>
          <p:cNvPr id="11" name="Table 7"/>
          <p:cNvGraphicFramePr>
            <a:graphicFrameLocks noGrp="1"/>
          </p:cNvGraphicFramePr>
          <p:nvPr>
            <p:ph type="pic" sz="quarter" idx="4294967295"/>
            <p:extLst>
              <p:ext uri="{D42A27DB-BD31-4B8C-83A1-F6EECF244321}">
                <p14:modId xmlns:p14="http://schemas.microsoft.com/office/powerpoint/2010/main" val="2865155624"/>
              </p:ext>
            </p:extLst>
          </p:nvPr>
        </p:nvGraphicFramePr>
        <p:xfrm>
          <a:off x="914400" y="4343400"/>
          <a:ext cx="7772400" cy="1529080"/>
        </p:xfrm>
        <a:graphic>
          <a:graphicData uri="http://schemas.openxmlformats.org/drawingml/2006/table">
            <a:tbl>
              <a:tblPr firstRow="1" bandRow="1" bandCol="1">
                <a:tableStyleId>{5940675A-B579-460E-94D1-54222C63F5DA}</a:tableStyleId>
              </a:tblPr>
              <a:tblGrid>
                <a:gridCol w="251460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gridCol w="4572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Verdana" panose="020B0604030504040204" pitchFamily="34" charset="0"/>
                          <a:ea typeface="Verdana" panose="020B0604030504040204" pitchFamily="34" charset="0"/>
                          <a:cs typeface="Verdana" panose="020B0604030504040204" pitchFamily="34" charset="0"/>
                        </a:rPr>
                        <a:t>30,000 units @ $25 per unit</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Verdana" panose="020B0604030504040204" pitchFamily="34" charset="0"/>
                          <a:ea typeface="Verdana" panose="020B0604030504040204" pitchFamily="34" charset="0"/>
                          <a:cs typeface="Verdana" panose="020B0604030504040204" pitchFamily="34" charset="0"/>
                        </a:rPr>
                        <a:t>$750,000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0840">
                <a:tc>
                  <a:txBody>
                    <a:bodyPr/>
                    <a:lstStyle/>
                    <a:p>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Verdana" panose="020B0604030504040204" pitchFamily="34" charset="0"/>
                          <a:ea typeface="Verdana" panose="020B0604030504040204" pitchFamily="34" charset="0"/>
                          <a:cs typeface="Verdana" panose="020B0604030504040204" pitchFamily="34" charset="0"/>
                        </a:rPr>
                        <a:t>5,000 units @ $20 per unit</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a:solidFill>
                            <a:schemeClr val="tx1"/>
                          </a:solidFill>
                          <a:latin typeface="Verdana" panose="020B0604030504040204" pitchFamily="34" charset="0"/>
                          <a:ea typeface="Verdana" panose="020B0604030504040204" pitchFamily="34" charset="0"/>
                          <a:cs typeface="Verdana" panose="020B0604030504040204" pitchFamily="34" charset="0"/>
                        </a:rPr>
                        <a:t>35,000</a:t>
                      </a: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$850,000</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1064759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8" name="Title 7"/>
          <p:cNvSpPr>
            <a:spLocks noGrp="1"/>
          </p:cNvSpPr>
          <p:nvPr>
            <p:ph type="title"/>
          </p:nvPr>
        </p:nvSpPr>
        <p:spPr/>
        <p:txBody>
          <a:bodyPr>
            <a:normAutofit/>
          </a:bodyPr>
          <a:lstStyle/>
          <a:p>
            <a:r>
              <a:rPr lang="en-IN" sz="3600" b="0" dirty="0">
                <a:solidFill>
                  <a:schemeClr val="tx1"/>
                </a:solidFill>
                <a:latin typeface="Verdana" panose="020B0604030504040204" pitchFamily="34" charset="0"/>
                <a:ea typeface="Verdana" panose="020B0604030504040204" pitchFamily="34" charset="0"/>
                <a:cs typeface="Verdana" panose="020B0604030504040204" pitchFamily="34" charset="0"/>
              </a:rPr>
              <a:t>LIFO Liquidation</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 (4 of </a:t>
            </a:r>
            <a:r>
              <a:rPr lang="en-US" dirty="0"/>
              <a:t>4</a:t>
            </a:r>
            <a:r>
              <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n-US" sz="36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Content Placeholder 8"/>
          <p:cNvSpPr>
            <a:spLocks noGrp="1"/>
          </p:cNvSpPr>
          <p:nvPr>
            <p:ph sz="quarter" idx="10"/>
          </p:nvPr>
        </p:nvSpPr>
        <p:spPr>
          <a:xfrm>
            <a:off x="716280" y="1676400"/>
            <a:ext cx="8046720" cy="4419600"/>
          </a:xfrm>
        </p:spPr>
        <p:txBody>
          <a:bodyPr>
            <a:normAutofit/>
          </a:bodyPr>
          <a:lstStyle/>
          <a:p>
            <a:pPr marL="0" indent="0">
              <a:buNone/>
            </a:pPr>
            <a:r>
              <a:rPr lang="en-IN" sz="2600" dirty="0">
                <a:latin typeface="Verdana" panose="020B0604030504040204" pitchFamily="34" charset="0"/>
                <a:ea typeface="Verdana" panose="020B0604030504040204" pitchFamily="34" charset="0"/>
                <a:cs typeface="Verdana" panose="020B0604030504040204" pitchFamily="34" charset="0"/>
              </a:rPr>
              <a:t>If 35,000 had been purchased for $25 each (no liquidation).</a:t>
            </a:r>
          </a:p>
          <a:p>
            <a:pPr marL="0" indent="0">
              <a:buNone/>
            </a:pPr>
            <a:r>
              <a:rPr lang="en-IN" sz="2600" b="1" dirty="0">
                <a:latin typeface="Verdana" panose="020B0604030504040204" pitchFamily="34" charset="0"/>
                <a:ea typeface="Verdana" panose="020B0604030504040204" pitchFamily="34" charset="0"/>
                <a:cs typeface="Verdana" panose="020B0604030504040204" pitchFamily="34" charset="0"/>
              </a:rPr>
              <a:t>Cost of goods sold:</a:t>
            </a:r>
            <a:r>
              <a:rPr lang="en-IN" sz="2600" dirty="0">
                <a:latin typeface="Verdana" panose="020B0604030504040204" pitchFamily="34" charset="0"/>
                <a:ea typeface="Verdana" panose="020B0604030504040204" pitchFamily="34" charset="0"/>
                <a:cs typeface="Verdana" panose="020B0604030504040204" pitchFamily="34" charset="0"/>
              </a:rPr>
              <a:t> 35,000 units @ $25 per unit = </a:t>
            </a:r>
            <a:r>
              <a:rPr lang="en-IN" sz="2600" b="1" u="sng" dirty="0">
                <a:latin typeface="Verdana" panose="020B0604030504040204" pitchFamily="34" charset="0"/>
                <a:ea typeface="Verdana" panose="020B0604030504040204" pitchFamily="34" charset="0"/>
                <a:cs typeface="Verdana" panose="020B0604030504040204" pitchFamily="34" charset="0"/>
              </a:rPr>
              <a:t>$875,000</a:t>
            </a:r>
          </a:p>
          <a:p>
            <a:pPr marL="0" indent="0">
              <a:buNone/>
            </a:pPr>
            <a:r>
              <a:rPr lang="en-US" sz="2600" u="sng" dirty="0">
                <a:latin typeface="Verdana" panose="020B0604030504040204" pitchFamily="34" charset="0"/>
                <a:ea typeface="Verdana" panose="020B0604030504040204" pitchFamily="34" charset="0"/>
                <a:cs typeface="Verdana" panose="020B0604030504040204" pitchFamily="34" charset="0"/>
              </a:rPr>
              <a:t>Before-tax income effect of the LIFO liquidation:</a:t>
            </a:r>
            <a:endParaRPr lang="en-IN" sz="2600" u="sng" dirty="0">
              <a:latin typeface="Verdana" panose="020B0604030504040204" pitchFamily="34" charset="0"/>
              <a:ea typeface="Verdana" panose="020B0604030504040204" pitchFamily="34" charset="0"/>
              <a:cs typeface="Verdana" panose="020B0604030504040204" pitchFamily="34" charset="0"/>
            </a:endParaRPr>
          </a:p>
          <a:p>
            <a:pPr marL="0" indent="0" algn="ctr">
              <a:buNone/>
            </a:pPr>
            <a:r>
              <a:rPr lang="en-IN" sz="2600" dirty="0">
                <a:latin typeface="Verdana" panose="020B0604030504040204" pitchFamily="34" charset="0"/>
                <a:ea typeface="Verdana" panose="020B0604030504040204" pitchFamily="34" charset="0"/>
                <a:cs typeface="Verdana" panose="020B0604030504040204" pitchFamily="34" charset="0"/>
              </a:rPr>
              <a:t>$875,000 − $850,000 = $25,000</a:t>
            </a:r>
          </a:p>
          <a:p>
            <a:r>
              <a:rPr lang="en-IN" sz="2600" dirty="0">
                <a:latin typeface="Verdana" panose="020B0604030504040204" pitchFamily="34" charset="0"/>
                <a:ea typeface="Verdana" panose="020B0604030504040204" pitchFamily="34" charset="0"/>
                <a:cs typeface="Verdana" panose="020B0604030504040204" pitchFamily="34" charset="0"/>
              </a:rPr>
              <a:t>LIFO liquidation reduces cost of goods sold and increases profits</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291466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LIFO versus FIFO (1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762000" y="1676400"/>
            <a:ext cx="8046720" cy="4724400"/>
          </a:xfrm>
        </p:spPr>
        <p:txBody>
          <a:bodyPr>
            <a:noAutofit/>
          </a:bodyPr>
          <a:lstStyle/>
          <a:p>
            <a:pPr marL="0" indent="0">
              <a:spcAft>
                <a:spcPts val="1200"/>
              </a:spcAft>
              <a:buNone/>
            </a:pPr>
            <a:r>
              <a:rPr lang="en-US" sz="2600" dirty="0">
                <a:latin typeface="Verdana" panose="020B0604030504040204" pitchFamily="34" charset="0"/>
                <a:ea typeface="Verdana" panose="020B0604030504040204" pitchFamily="34" charset="0"/>
                <a:cs typeface="Verdana" panose="020B0604030504040204" pitchFamily="34" charset="0"/>
              </a:rPr>
              <a:t>Doyle Corp. adopted the LIFO inventory method in 2018, its first year. Doyle disclosed that if FIFO had been used, inventory at the end of 2018 would have been $36 million higher than the inventory determined using the LIFO method. Assuming Doyle’s income tax rate is 40%: </a:t>
            </a:r>
          </a:p>
          <a:p>
            <a:pPr marL="457200" indent="-457200">
              <a:buFont typeface="+mj-lt"/>
              <a:buAutoNum type="alphaLcPeriod"/>
            </a:pPr>
            <a:r>
              <a:rPr lang="en-US" sz="2600" dirty="0">
                <a:latin typeface="Verdana" panose="020B0604030504040204" pitchFamily="34" charset="0"/>
                <a:ea typeface="Verdana" panose="020B0604030504040204" pitchFamily="34" charset="0"/>
                <a:cs typeface="Verdana" panose="020B0604030504040204" pitchFamily="34" charset="0"/>
              </a:rPr>
              <a:t>Its reported cost of goods sold for 2018 would have been $21.6 million higher if it had used FIFO rather than LIFO for its financial statements</a:t>
            </a:r>
          </a:p>
        </p:txBody>
      </p:sp>
    </p:spTree>
    <p:extLst>
      <p:ext uri="{BB962C8B-B14F-4D97-AF65-F5344CB8AC3E}">
        <p14:creationId xmlns:p14="http://schemas.microsoft.com/office/powerpoint/2010/main" val="12406208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latin typeface="Verdana" panose="020B0604030504040204" pitchFamily="34" charset="0"/>
                <a:ea typeface="Verdana" panose="020B0604030504040204" pitchFamily="34" charset="0"/>
                <a:cs typeface="Verdana" panose="020B0604030504040204" pitchFamily="34" charset="0"/>
              </a:rPr>
              <a:t>Learning Objective 08-6</a:t>
            </a:r>
            <a:endParaRPr lang="en-US" dirty="0"/>
          </a:p>
        </p:txBody>
      </p:sp>
      <p:sp>
        <p:nvSpPr>
          <p:cNvPr id="4" name="Title 3"/>
          <p:cNvSpPr>
            <a:spLocks noGrp="1"/>
          </p:cNvSpPr>
          <p:nvPr>
            <p:ph type="title"/>
          </p:nvPr>
        </p:nvSpPr>
        <p:spPr/>
        <p:txBody>
          <a:bodyPr>
            <a:noAutofit/>
          </a:bodyPr>
          <a:lstStyle/>
          <a:p>
            <a:r>
              <a:rPr lang="en-US" alt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rPr>
              <a:t>Concept Check: LIFO versus FIFO (2 of 2)</a:t>
            </a:r>
            <a:endParaRPr lang="en-US" sz="36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5" name="Content Placeholder 4"/>
          <p:cNvSpPr>
            <a:spLocks noGrp="1"/>
          </p:cNvSpPr>
          <p:nvPr>
            <p:ph sz="quarter" idx="10"/>
          </p:nvPr>
        </p:nvSpPr>
        <p:spPr>
          <a:xfrm>
            <a:off x="716280" y="1676400"/>
            <a:ext cx="8275320" cy="4648200"/>
          </a:xfrm>
        </p:spPr>
        <p:txBody>
          <a:bodyPr>
            <a:noAutofit/>
          </a:bodyPr>
          <a:lstStyle/>
          <a:p>
            <a:pPr marL="514350" indent="-514350">
              <a:buFont typeface="+mj-lt"/>
              <a:buAutoNum type="alphaLcPeriod" startAt="2"/>
            </a:pPr>
            <a:r>
              <a:rPr lang="en-US" sz="2400" dirty="0">
                <a:latin typeface="Verdana" panose="020B0604030504040204" pitchFamily="34" charset="0"/>
                <a:ea typeface="Verdana" panose="020B0604030504040204" pitchFamily="34" charset="0"/>
                <a:cs typeface="Verdana" panose="020B0604030504040204" pitchFamily="34" charset="0"/>
              </a:rPr>
              <a:t>Its reported net income for 2018 would have been $21.6 million higher if it had used FIFO rather than LIFO for its financial statements</a:t>
            </a:r>
          </a:p>
          <a:p>
            <a:pPr marL="514350" indent="-514350">
              <a:buFont typeface="+mj-lt"/>
              <a:buAutoNum type="alphaLcPeriod" startAt="2"/>
            </a:pPr>
            <a:r>
              <a:rPr lang="en-US" sz="2400" dirty="0">
                <a:latin typeface="Verdana" panose="020B0604030504040204" pitchFamily="34" charset="0"/>
                <a:ea typeface="Verdana" panose="020B0604030504040204" pitchFamily="34" charset="0"/>
                <a:cs typeface="Verdana" panose="020B0604030504040204" pitchFamily="34" charset="0"/>
              </a:rPr>
              <a:t>Its reported net income for 2018 would have been $36 million higher if it had used FIFO rather than LIFO for its financial statements</a:t>
            </a:r>
          </a:p>
          <a:p>
            <a:pPr marL="514350" indent="-514350">
              <a:buFont typeface="+mj-lt"/>
              <a:buAutoNum type="alphaLcPeriod" startAt="2"/>
            </a:pPr>
            <a:r>
              <a:rPr lang="en-US" sz="2400" dirty="0">
                <a:latin typeface="Verdana" panose="020B0604030504040204" pitchFamily="34" charset="0"/>
                <a:ea typeface="Verdana" panose="020B0604030504040204" pitchFamily="34" charset="0"/>
                <a:cs typeface="Verdana" panose="020B0604030504040204" pitchFamily="34" charset="0"/>
              </a:rPr>
              <a:t>Its reported cost of goods sold for 2018 would have been $36 million higher if it had used FIFO rather than LIFO for its financial statements</a:t>
            </a:r>
          </a:p>
          <a:p>
            <a:pPr marL="0" lvl="0" indent="0">
              <a:buNone/>
            </a:pPr>
            <a:r>
              <a:rPr lang="en-US" sz="2400" dirty="0">
                <a:latin typeface="Verdana" panose="020B0604030504040204" pitchFamily="34" charset="0"/>
                <a:ea typeface="Verdana" panose="020B0604030504040204" pitchFamily="34" charset="0"/>
                <a:cs typeface="Verdana" panose="020B0604030504040204" pitchFamily="34" charset="0"/>
              </a:rPr>
              <a:t>The correct answer is </a:t>
            </a:r>
            <a:r>
              <a:rPr lang="en-US" sz="2400" i="1" dirty="0">
                <a:latin typeface="Verdana" panose="020B0604030504040204" pitchFamily="34" charset="0"/>
                <a:ea typeface="Verdana" panose="020B0604030504040204" pitchFamily="34" charset="0"/>
                <a:cs typeface="Verdana" panose="020B0604030504040204" pitchFamily="34" charset="0"/>
              </a:rPr>
              <a:t>b</a:t>
            </a:r>
            <a:r>
              <a:rPr lang="en-US" sz="2400" dirty="0">
                <a:latin typeface="Verdana" panose="020B0604030504040204" pitchFamily="34" charset="0"/>
                <a:ea typeface="Verdana" panose="020B0604030504040204" pitchFamily="34" charset="0"/>
                <a:cs typeface="Verdana" panose="020B0604030504040204" pitchFamily="34" charset="0"/>
              </a:rPr>
              <a:t>: $36 million × (1 − 0.40) = </a:t>
            </a:r>
            <a:r>
              <a:rPr lang="en-US" sz="2400" b="1" dirty="0">
                <a:latin typeface="Verdana" panose="020B0604030504040204" pitchFamily="34" charset="0"/>
                <a:ea typeface="Verdana" panose="020B0604030504040204" pitchFamily="34" charset="0"/>
                <a:cs typeface="Verdana" panose="020B0604030504040204" pitchFamily="34" charset="0"/>
              </a:rPr>
              <a:t>$21.6 million</a:t>
            </a: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2261437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20428</TotalTime>
  <Words>21662</Words>
  <Application>Microsoft Office PowerPoint</Application>
  <PresentationFormat>On-screen Show (4:3)</PresentationFormat>
  <Paragraphs>1443</Paragraphs>
  <Slides>127</Slides>
  <Notes>94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127</vt:i4>
      </vt:variant>
    </vt:vector>
  </HeadingPairs>
  <TitlesOfParts>
    <vt:vector size="136" baseType="lpstr">
      <vt:lpstr>Arial</vt:lpstr>
      <vt:lpstr>Calibri</vt:lpstr>
      <vt:lpstr>Courier New</vt:lpstr>
      <vt:lpstr>Lucida Grande</vt:lpstr>
      <vt:lpstr>Symbol</vt:lpstr>
      <vt:lpstr>Verdana</vt:lpstr>
      <vt:lpstr>Wingdings</vt:lpstr>
      <vt:lpstr>1_Office Theme</vt:lpstr>
      <vt:lpstr>Equation</vt:lpstr>
      <vt:lpstr>Chapter 8</vt:lpstr>
      <vt:lpstr>Inventory Overview</vt:lpstr>
      <vt:lpstr>Types of Inventory (1 of 2)</vt:lpstr>
      <vt:lpstr>Types of Inventory (2 of 2)</vt:lpstr>
      <vt:lpstr>Inventory for a Manufacturer Consists of: (1 of 2)</vt:lpstr>
      <vt:lpstr>Inventory for a Manufacturer Consists of: (2 of 2)</vt:lpstr>
      <vt:lpstr>Inventories Disclosure— Intel Corporation </vt:lpstr>
      <vt:lpstr>Inventory Components and Cost Flow for a Manufacturing Company</vt:lpstr>
      <vt:lpstr>Perpetual Inventory System (1 of 4)</vt:lpstr>
      <vt:lpstr>Perpetual Inventory System (2 of 4)</vt:lpstr>
      <vt:lpstr>Perpetual Inventory System (3 of 4)</vt:lpstr>
      <vt:lpstr>Perpetual Inventory System (4 of 4)</vt:lpstr>
      <vt:lpstr>Periodic Inventory System (1 of 3)</vt:lpstr>
      <vt:lpstr>Periodic Inventory System (2 of 3)</vt:lpstr>
      <vt:lpstr>Periodic Inventory System (3 of 3)</vt:lpstr>
      <vt:lpstr>Cost of Goods Sold (1 of 3)</vt:lpstr>
      <vt:lpstr>Cost of Goods Sold (2 of 3)</vt:lpstr>
      <vt:lpstr>Cost of Goods Sold (3 of 3)</vt:lpstr>
      <vt:lpstr>A Comparison of the Perpetual and Periodic Inventory Systems</vt:lpstr>
      <vt:lpstr>Concept Check: Periodic-Cost of Goods Sold (1 of 3)</vt:lpstr>
      <vt:lpstr>Concept Check: Periodic-Cost of Goods Sold (2 of 3)</vt:lpstr>
      <vt:lpstr>Concept Check: Periodic-Cost of Goods Sold (3 of 3)</vt:lpstr>
      <vt:lpstr>Concept Check: Periodic-Ending Inventory (1 of 3)</vt:lpstr>
      <vt:lpstr>Concept Check: Periodic-Ending Inventory (2 of 3)</vt:lpstr>
      <vt:lpstr>Concept Check: Periodic-Ending Inventory (3 of 3)</vt:lpstr>
      <vt:lpstr>Physical Units Included in Inventory</vt:lpstr>
      <vt:lpstr>Goods in Transit (1 of 4)</vt:lpstr>
      <vt:lpstr>Goods in Transit (2 of 4)</vt:lpstr>
      <vt:lpstr>Goods in Transit (3 of 4)</vt:lpstr>
      <vt:lpstr>Goods in Transit (4 of 4)</vt:lpstr>
      <vt:lpstr>Concept Check: Goods in Transit (1 of 4)</vt:lpstr>
      <vt:lpstr>Concept Check: Goods in Transit (2 of 4)</vt:lpstr>
      <vt:lpstr>Concept Check: Goods in Transit (3 of 4)</vt:lpstr>
      <vt:lpstr>Concept Check: Goods in Transit (4 of 4)</vt:lpstr>
      <vt:lpstr>Goods on Consignment (1 of 2)</vt:lpstr>
      <vt:lpstr>Goods on Consignment (2 of 2)</vt:lpstr>
      <vt:lpstr>Sales Returns</vt:lpstr>
      <vt:lpstr>Transactions Affecting Net Purchases (1 of 2)</vt:lpstr>
      <vt:lpstr>Transactions Affecting Net Purchases (2 of 2)</vt:lpstr>
      <vt:lpstr>Freight-in on Purchases (1 of 2)</vt:lpstr>
      <vt:lpstr>Freight-in on Purchases (2 of 2)</vt:lpstr>
      <vt:lpstr>Purchase Returns</vt:lpstr>
      <vt:lpstr>Purchase Discounts (1 of 4)</vt:lpstr>
      <vt:lpstr>Purchase Discounts (2 of 4)</vt:lpstr>
      <vt:lpstr>Purchase Discounts (3 of 4)</vt:lpstr>
      <vt:lpstr>Purchase Discounts (4 of 4)</vt:lpstr>
      <vt:lpstr>Concept Check: Purchase Discounts Net Method (1 of 2)</vt:lpstr>
      <vt:lpstr>Concept Check: Purchase Discounts Net Method (2 of 2)</vt:lpstr>
      <vt:lpstr>Concept Check: Purchase Discounts Gross Method (1 of 2)</vt:lpstr>
      <vt:lpstr>Concept Check: Purchase Discounts Gross Method (2 of 2)</vt:lpstr>
      <vt:lpstr>Inventory Transactions—Perpetual and Periodic Systems (1 of 4)</vt:lpstr>
      <vt:lpstr>Inventory Transactions—Perpetual and Periodic Systems (2 of 4)</vt:lpstr>
      <vt:lpstr>Inventory Transactions—Perpetual and Periodic Systems (3 of 4)</vt:lpstr>
      <vt:lpstr>Inventory Transactions—Perpetual and Periodic Systems (4 of 4)</vt:lpstr>
      <vt:lpstr>Illustration—Inventory Cost Flow</vt:lpstr>
      <vt:lpstr>Illustration—Inventory Cost Flow (1 of 2)</vt:lpstr>
      <vt:lpstr>Illustration—Inventory Cost Flow (2 of 2)</vt:lpstr>
      <vt:lpstr>Allocation of Units Available</vt:lpstr>
      <vt:lpstr>Allocation of Cost of Goods Available</vt:lpstr>
      <vt:lpstr>Specific Identification Method</vt:lpstr>
      <vt:lpstr>Cost Flow Assumptions (1 of 2)</vt:lpstr>
      <vt:lpstr>Cost Flow Assumptions (2 of 2)</vt:lpstr>
      <vt:lpstr>Average Cost—Periodic</vt:lpstr>
      <vt:lpstr>Average Cost Method—Perpetual</vt:lpstr>
      <vt:lpstr>Average Cost—Perpetual Inventory System (1 of 2)</vt:lpstr>
      <vt:lpstr>Average Cost—Perpetual Inventory System (2 of 2)</vt:lpstr>
      <vt:lpstr>First-In, First-Out (FIFO)—Periodic (1 of 2)</vt:lpstr>
      <vt:lpstr>First-In, First-Out (FIFO)—Periodic (2 of 2)</vt:lpstr>
      <vt:lpstr>FIFO—Perpetual Inventory System (1 of 2)</vt:lpstr>
      <vt:lpstr>Last-In, First-Out (FIFO)—Periodic (1 of 2)</vt:lpstr>
      <vt:lpstr>Last-In, First-Out (FIFO)—Periodic (2 of 2)</vt:lpstr>
      <vt:lpstr>FIFO—Perpetual Inventory System</vt:lpstr>
      <vt:lpstr>Comparison of Cost Flow Methods (1 of 2)</vt:lpstr>
      <vt:lpstr>Comparison of Cost Flow Methods (2 of 2)</vt:lpstr>
      <vt:lpstr>Inventory Cost Flow (1 of 2)</vt:lpstr>
      <vt:lpstr>Inventory Cost Flow (2 of 2)</vt:lpstr>
      <vt:lpstr>Concept Check: FIFO Method (1 of 2)</vt:lpstr>
      <vt:lpstr>Concept Check: FIFO Method (2 of 2)</vt:lpstr>
      <vt:lpstr>Concept Check: LIFO Method (1 of 2)</vt:lpstr>
      <vt:lpstr>Concept Check: LIFO Method (2 of 2)</vt:lpstr>
      <vt:lpstr>Decision Makers’ Perspective: Choosing Appropriate Inventory Method</vt:lpstr>
      <vt:lpstr>Factors Influencing Method Choice (1 of 4)</vt:lpstr>
      <vt:lpstr>Factors Influencing Method Choice (2 of 4)</vt:lpstr>
      <vt:lpstr>Factors Influencing Method Choice (3 of 4)</vt:lpstr>
      <vt:lpstr>Factors Influencing Method Choice (4 of 4)</vt:lpstr>
      <vt:lpstr>Income Taxes and Net Income</vt:lpstr>
      <vt:lpstr>Concept Check: Method Choice (1 of 2)</vt:lpstr>
      <vt:lpstr>Concept Check: Method Choice (2 of 2)</vt:lpstr>
      <vt:lpstr>LIFO Reserves (1 of 2)</vt:lpstr>
      <vt:lpstr>LIFO Reserves (2 of 2)</vt:lpstr>
      <vt:lpstr>LIFO Reserves Journal Entry</vt:lpstr>
      <vt:lpstr>Disclosure of the LIFO Reserve—Books-A-Million (1 of 2)</vt:lpstr>
      <vt:lpstr>Disclosure of the LIFO Reserve—Books-A-Million (2 of 2)</vt:lpstr>
      <vt:lpstr>LIFO Liquidations (1 of 4)</vt:lpstr>
      <vt:lpstr>LIFO Liquidations (2 of 4)</vt:lpstr>
      <vt:lpstr>LIFO Liquidation (3 of 4)</vt:lpstr>
      <vt:lpstr>LIFO Liquidation (4 of 4)</vt:lpstr>
      <vt:lpstr>Concept Check: LIFO versus FIFO (1 of 2)</vt:lpstr>
      <vt:lpstr>Concept Check: LIFO versus FIFO (2 of 2)</vt:lpstr>
      <vt:lpstr>Decision Makers’ Perspective—Inventory Management (1 of 2) </vt:lpstr>
      <vt:lpstr>Decision Makers’ Perspective—Inventory Management (2 of 2) </vt:lpstr>
      <vt:lpstr>Just-in-Time (JIT) System (1 of 2)</vt:lpstr>
      <vt:lpstr>Just-in-Time (JIT) System (2 of 2)</vt:lpstr>
      <vt:lpstr>Key Ratios Used to Monitor Investment in Inventories (1 of 3)</vt:lpstr>
      <vt:lpstr>Key Ratios Used to Monitor Investment in Inventories (2 of 3)</vt:lpstr>
      <vt:lpstr>Key Ratios Used to Monitor Investment in Inventories (3 of 3)</vt:lpstr>
      <vt:lpstr>Concept Check: Gross Profit Ratio (1 of 2)</vt:lpstr>
      <vt:lpstr>Concept Check: Gross Profit Ratio (2 of 2)</vt:lpstr>
      <vt:lpstr>Concept Check: Inventory Turnover Ratio (1 of 2)</vt:lpstr>
      <vt:lpstr>Concept Check: Inventory Turnover Ratio (2 of 2)</vt:lpstr>
      <vt:lpstr>Methods of Simplifying LIFO</vt:lpstr>
      <vt:lpstr>LIFO Inventory Pools (1 of 5) </vt:lpstr>
      <vt:lpstr>LIFO Inventory Pools (2 of 5)</vt:lpstr>
      <vt:lpstr>LIFO Inventory (3 of 5)</vt:lpstr>
      <vt:lpstr>LIFO Inventory Pools (4 of 5)</vt:lpstr>
      <vt:lpstr>LIFO Inventory Pools (5 of 5)</vt:lpstr>
      <vt:lpstr>Dollar-Value LIFO (1 of 3)</vt:lpstr>
      <vt:lpstr>Dollar-Value LIFO (2 of 3)</vt:lpstr>
      <vt:lpstr>Dollar-Value LIFO (3 of 3)</vt:lpstr>
      <vt:lpstr>The DVL Inventory Estimation Technique (1 of 2)</vt:lpstr>
      <vt:lpstr>The DVL Inventory Estimation Technique (2 of 2)</vt:lpstr>
      <vt:lpstr>Illustration: The DVL Inventory Estimation Technique (1 of 2)</vt:lpstr>
      <vt:lpstr>Illustration: The DVL Inventory Estimation Technique (2 of 2)</vt:lpstr>
      <vt:lpstr>Concept Check: Dollar-Value LIFO (1 of 2)</vt:lpstr>
      <vt:lpstr>Concept Check: Dollar-Value LIFO (2 of 2)</vt:lpstr>
      <vt:lpstr>International Financial Reporting Standards</vt:lpstr>
      <vt:lpstr>End of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Inventories: Measurement</dc:title>
  <dc:creator>Spiceland</dc:creator>
  <cp:lastModifiedBy>Malvine Litten</cp:lastModifiedBy>
  <cp:revision>2473</cp:revision>
  <dcterms:created xsi:type="dcterms:W3CDTF">2014-12-12T17:50:51Z</dcterms:created>
  <dcterms:modified xsi:type="dcterms:W3CDTF">2017-07-12T19:13:01Z</dcterms:modified>
</cp:coreProperties>
</file>