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sldIdLst>
    <p:sldId id="418" r:id="rId2"/>
    <p:sldId id="258" r:id="rId3"/>
    <p:sldId id="261" r:id="rId4"/>
    <p:sldId id="262"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80" r:id="rId21"/>
    <p:sldId id="282" r:id="rId22"/>
    <p:sldId id="283" r:id="rId23"/>
    <p:sldId id="284" r:id="rId24"/>
    <p:sldId id="286" r:id="rId25"/>
    <p:sldId id="288" r:id="rId26"/>
    <p:sldId id="290" r:id="rId27"/>
    <p:sldId id="291" r:id="rId28"/>
    <p:sldId id="292" r:id="rId29"/>
    <p:sldId id="294" r:id="rId30"/>
    <p:sldId id="295" r:id="rId31"/>
    <p:sldId id="296" r:id="rId32"/>
    <p:sldId id="297" r:id="rId33"/>
    <p:sldId id="298" r:id="rId34"/>
    <p:sldId id="299" r:id="rId35"/>
    <p:sldId id="301" r:id="rId36"/>
    <p:sldId id="302" r:id="rId37"/>
    <p:sldId id="300"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22" r:id="rId55"/>
    <p:sldId id="323" r:id="rId56"/>
    <p:sldId id="324" r:id="rId57"/>
    <p:sldId id="325" r:id="rId58"/>
    <p:sldId id="326" r:id="rId59"/>
    <p:sldId id="327" r:id="rId60"/>
    <p:sldId id="328" r:id="rId61"/>
    <p:sldId id="415" r:id="rId62"/>
    <p:sldId id="416" r:id="rId63"/>
    <p:sldId id="417" r:id="rId64"/>
    <p:sldId id="329" r:id="rId65"/>
    <p:sldId id="330" r:id="rId66"/>
    <p:sldId id="331" r:id="rId67"/>
    <p:sldId id="413" r:id="rId68"/>
    <p:sldId id="332" r:id="rId69"/>
    <p:sldId id="334" r:id="rId70"/>
    <p:sldId id="335" r:id="rId71"/>
    <p:sldId id="336" r:id="rId72"/>
    <p:sldId id="337" r:id="rId73"/>
    <p:sldId id="338" r:id="rId74"/>
    <p:sldId id="339" r:id="rId75"/>
    <p:sldId id="340" r:id="rId76"/>
    <p:sldId id="341" r:id="rId77"/>
    <p:sldId id="380" r:id="rId78"/>
    <p:sldId id="343" r:id="rId79"/>
    <p:sldId id="344" r:id="rId80"/>
    <p:sldId id="346" r:id="rId81"/>
    <p:sldId id="347" r:id="rId82"/>
    <p:sldId id="348" r:id="rId83"/>
    <p:sldId id="349" r:id="rId84"/>
    <p:sldId id="350" r:id="rId85"/>
    <p:sldId id="351" r:id="rId86"/>
    <p:sldId id="353" r:id="rId87"/>
    <p:sldId id="354" r:id="rId88"/>
    <p:sldId id="355" r:id="rId89"/>
    <p:sldId id="356" r:id="rId90"/>
    <p:sldId id="357" r:id="rId91"/>
    <p:sldId id="358" r:id="rId92"/>
    <p:sldId id="360" r:id="rId93"/>
    <p:sldId id="361" r:id="rId94"/>
    <p:sldId id="362" r:id="rId95"/>
    <p:sldId id="363" r:id="rId96"/>
    <p:sldId id="364" r:id="rId97"/>
    <p:sldId id="414" r:id="rId98"/>
    <p:sldId id="366" r:id="rId99"/>
    <p:sldId id="367" r:id="rId100"/>
    <p:sldId id="411" r:id="rId101"/>
    <p:sldId id="369" r:id="rId102"/>
    <p:sldId id="370" r:id="rId103"/>
    <p:sldId id="371" r:id="rId104"/>
    <p:sldId id="373" r:id="rId105"/>
    <p:sldId id="374" r:id="rId106"/>
    <p:sldId id="375" r:id="rId107"/>
    <p:sldId id="376" r:id="rId108"/>
    <p:sldId id="377" r:id="rId109"/>
    <p:sldId id="378" r:id="rId110"/>
    <p:sldId id="379" r:id="rId111"/>
    <p:sldId id="381" r:id="rId112"/>
    <p:sldId id="382" r:id="rId113"/>
    <p:sldId id="383" r:id="rId114"/>
    <p:sldId id="384" r:id="rId115"/>
    <p:sldId id="385" r:id="rId116"/>
    <p:sldId id="386" r:id="rId117"/>
    <p:sldId id="387" r:id="rId118"/>
    <p:sldId id="388" r:id="rId119"/>
    <p:sldId id="389" r:id="rId120"/>
    <p:sldId id="390" r:id="rId121"/>
    <p:sldId id="391" r:id="rId122"/>
    <p:sldId id="392" r:id="rId123"/>
    <p:sldId id="393" r:id="rId124"/>
    <p:sldId id="394" r:id="rId125"/>
    <p:sldId id="395" r:id="rId126"/>
    <p:sldId id="408" r:id="rId127"/>
    <p:sldId id="396" r:id="rId128"/>
    <p:sldId id="398" r:id="rId129"/>
    <p:sldId id="412" r:id="rId130"/>
    <p:sldId id="399" r:id="rId131"/>
    <p:sldId id="404" r:id="rId132"/>
    <p:sldId id="401" r:id="rId133"/>
    <p:sldId id="402" r:id="rId134"/>
    <p:sldId id="403" r:id="rId135"/>
    <p:sldId id="405" r:id="rId136"/>
    <p:sldId id="406" r:id="rId137"/>
    <p:sldId id="407" r:id="rId138"/>
    <p:sldId id="419" r:id="rId1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 initials="CD" lastIdx="1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9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7" autoAdjust="0"/>
    <p:restoredTop sz="93804" autoAdjust="0"/>
  </p:normalViewPr>
  <p:slideViewPr>
    <p:cSldViewPr>
      <p:cViewPr varScale="1">
        <p:scale>
          <a:sx n="107" d="100"/>
          <a:sy n="107" d="100"/>
        </p:scale>
        <p:origin x="1020" y="108"/>
      </p:cViewPr>
      <p:guideLst>
        <p:guide orient="horz" pos="2160"/>
        <p:guide pos="2880"/>
      </p:guideLst>
    </p:cSldViewPr>
  </p:slideViewPr>
  <p:outlineViewPr>
    <p:cViewPr>
      <p:scale>
        <a:sx n="33" d="100"/>
        <a:sy n="33" d="100"/>
      </p:scale>
      <p:origin x="48" y="8724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commentAuthors" Target="commentAuthors.xml"/><Relationship Id="rId146"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68A98-6923-44D9-BC77-CC0C70723484}" type="datetimeFigureOut">
              <a:rPr lang="en-US" smtClean="0"/>
              <a:t>7/12/2017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D5A280-AB61-4228-B8B9-B2988F4D0222}" type="slidenum">
              <a:rPr lang="en-US" smtClean="0"/>
              <a:t>‹#›</a:t>
            </a:fld>
            <a:endParaRPr lang="en-US"/>
          </a:p>
        </p:txBody>
      </p:sp>
    </p:spTree>
    <p:extLst>
      <p:ext uri="{BB962C8B-B14F-4D97-AF65-F5344CB8AC3E}">
        <p14:creationId xmlns:p14="http://schemas.microsoft.com/office/powerpoint/2010/main" val="137046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begin our study of assets by looking at cash and receivables—the two assets typically listed first in a balance sheet. For cash, the key issues are internal control and classification in the balance sheet. For receivables, the key issues are valuation and the related income statement effects of transactions involving accounts receivable and notes receivable.</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Illustration 7–14 Assignment</a:t>
            </a:r>
            <a:r>
              <a:rPr lang="en-US" b="0" i="0" baseline="0" dirty="0"/>
              <a:t> of Accounts Receivable</a:t>
            </a: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we record the loan by crediting a </a:t>
            </a:r>
            <a:r>
              <a:rPr lang="en-US" sz="1200" b="0" i="0" u="none" strike="noStrike" kern="1200" baseline="0" dirty="0">
                <a:solidFill>
                  <a:schemeClr val="tx1"/>
                </a:solidFill>
                <a:latin typeface="+mn-lt"/>
                <a:ea typeface="+mn-ea"/>
                <a:cs typeface="+mn-cs"/>
              </a:rPr>
              <a:t>liability—financing arrangement for $500,000. Then we debit the bank charges applied in the arrangement for $9,300. Note that this is 1.5% of receivables assigned to</a:t>
            </a:r>
            <a:r>
              <a:rPr lang="en-US" sz="1200" b="0" i="0" u="none" strike="noStrike" kern="1200" dirty="0">
                <a:solidFill>
                  <a:schemeClr val="tx1"/>
                </a:solidFill>
                <a:latin typeface="+mn-lt"/>
                <a:ea typeface="+mn-ea"/>
                <a:cs typeface="+mn-cs"/>
              </a:rPr>
              <a:t> the</a:t>
            </a:r>
            <a:r>
              <a:rPr lang="en-US" sz="1200" b="0" i="0" u="none" strike="noStrike" kern="1200" baseline="0" dirty="0">
                <a:solidFill>
                  <a:schemeClr val="tx1"/>
                </a:solidFill>
                <a:latin typeface="+mn-lt"/>
                <a:ea typeface="+mn-ea"/>
                <a:cs typeface="+mn-cs"/>
              </a:rPr>
              <a:t> bank of $620,000 as collateral. We also debit cash </a:t>
            </a:r>
            <a:r>
              <a:rPr lang="en-IN" sz="1200" b="0" i="0" u="none" strike="noStrike" kern="1200" baseline="0" dirty="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490,700, the difference received by the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theory, the fee (finance charge expense) should be allocated over the entire period of the loan rather than recorded as an expense in the initial period. However, amounts usually are small and the loan period usually is short. For expediency, then, we expense the entire fee immediately.</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7–14 Assignment</a:t>
            </a:r>
            <a:r>
              <a:rPr lang="en-US" b="0" i="0" baseline="0" dirty="0"/>
              <a:t> of Accounts Receivable</a:t>
            </a:r>
            <a:endParaRPr lang="en-IN" sz="1200" dirty="0"/>
          </a:p>
          <a:p>
            <a:endParaRPr lang="en-IN" sz="1200" dirty="0"/>
          </a:p>
          <a:p>
            <a:r>
              <a:rPr lang="en-IN" sz="1200" dirty="0"/>
              <a:t>Santa Teresa will continue to collect the receivables, and will record any discounts, sales returns, and bad debt write-offs, but will remit the cash to Finance Bank, usually on a monthly basis. Assume $400,000 of the receivables assigned are collected in December.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record collections, we debit cash and credit accounts receivable for $400,000.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we record the payments made to the bank for the loan acquired along with interest amount. Specifically, we debit interest expense for $5,000 and liability (loan)—financing arrangement for $400,000 and credit cash for $405,000.</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Notice that the interest expense is calculated for one month only, because we are just recording December interest.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Illustration 7–14 Assignment</a:t>
            </a:r>
            <a:r>
              <a:rPr lang="en-US" b="0" i="0" baseline="0" dirty="0"/>
              <a:t> of Accounts Receivable</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dirty="0"/>
              <a:t>In Santa Teresa’s financial statements, the arrangement is described in a disclosure note.</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Accounts and notes receivable, like any other assets, can be sold at a gain or a loss. </a:t>
            </a:r>
            <a:r>
              <a:rPr lang="en-US" sz="1200" b="0" i="0" u="none" strike="noStrike" kern="1200" baseline="0" dirty="0">
                <a:solidFill>
                  <a:schemeClr val="tx1"/>
                </a:solidFill>
                <a:latin typeface="+mn-lt"/>
                <a:ea typeface="+mn-ea"/>
                <a:cs typeface="+mn-cs"/>
              </a:rPr>
              <a:t>The basic accounting treatment for the sale of receivables is similar to accounting for the sale of other assets. </a:t>
            </a:r>
            <a:r>
              <a:rPr lang="en-IN" sz="1200" b="0" i="0" u="none" strike="noStrike" kern="1200" baseline="0" dirty="0">
                <a:solidFill>
                  <a:schemeClr val="tx1"/>
                </a:solidFill>
                <a:latin typeface="+mn-lt"/>
                <a:ea typeface="+mn-ea"/>
                <a:cs typeface="+mn-cs"/>
              </a:rPr>
              <a:t>The seller (transferor):</a:t>
            </a:r>
          </a:p>
          <a:p>
            <a:pPr marL="228600" indent="-228600">
              <a:buFont typeface="+mj-lt"/>
              <a:buAutoNum type="alphaLcPeriod"/>
            </a:pPr>
            <a:r>
              <a:rPr lang="en-IN" sz="1200" b="0" i="0" u="none" strike="noStrike" kern="1200" baseline="0" dirty="0">
                <a:solidFill>
                  <a:schemeClr val="tx1"/>
                </a:solidFill>
                <a:latin typeface="+mn-lt"/>
                <a:ea typeface="+mn-ea"/>
                <a:cs typeface="+mn-cs"/>
              </a:rPr>
              <a:t>removes from the accounts the receivables (and any allowance for bad debts associated with them), </a:t>
            </a:r>
          </a:p>
          <a:p>
            <a:pPr marL="228600" indent="-228600">
              <a:buFont typeface="+mj-lt"/>
              <a:buAutoNum type="alphaLcPeriod"/>
            </a:pPr>
            <a:r>
              <a:rPr lang="en-IN" sz="1200" b="0" i="0" u="none" strike="noStrike" kern="1200" baseline="0" dirty="0">
                <a:solidFill>
                  <a:schemeClr val="tx1"/>
                </a:solidFill>
                <a:latin typeface="+mn-lt"/>
                <a:ea typeface="+mn-ea"/>
                <a:cs typeface="+mn-cs"/>
              </a:rPr>
              <a:t>recognizes at fair value any assets acquired or liabilities assumed by the seller in the transaction, and</a:t>
            </a:r>
          </a:p>
          <a:p>
            <a:pPr marL="228600" indent="-228600">
              <a:buFont typeface="+mj-lt"/>
              <a:buAutoNum type="alphaLcPeriod"/>
            </a:pPr>
            <a:r>
              <a:rPr lang="en-IN" sz="1200" b="0" i="0" u="none" strike="noStrike" kern="1200" baseline="0" dirty="0">
                <a:solidFill>
                  <a:schemeClr val="tx1"/>
                </a:solidFill>
                <a:latin typeface="+mn-lt"/>
                <a:ea typeface="+mn-ea"/>
                <a:cs typeface="+mn-cs"/>
              </a:rPr>
              <a:t>records the difference as a gain or loss.</a:t>
            </a:r>
          </a:p>
          <a:p>
            <a:pPr marL="228600" indent="-228600">
              <a:buFont typeface="+mj-lt"/>
              <a:buAutoNum type="alphaLcPeriod"/>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b="0" i="0" u="none" strike="noStrike" kern="1200" baseline="0" dirty="0">
                <a:solidFill>
                  <a:schemeClr val="tx1"/>
                </a:solidFill>
                <a:latin typeface="+mn-lt"/>
                <a:ea typeface="+mn-ea"/>
                <a:cs typeface="+mn-cs"/>
              </a:rPr>
              <a:t>The sale of accounts receivable is a popular method of financing. A technique once used by companies in a few industries or with poor credit ratings, the sale of receivables is now a common occurrence for many different types of companies. The two most common types of selling arrangements are </a:t>
            </a:r>
            <a:r>
              <a:rPr lang="en-US" sz="1200" b="1" i="0" u="none" strike="noStrike" kern="1200" baseline="0" dirty="0">
                <a:solidFill>
                  <a:schemeClr val="tx1"/>
                </a:solidFill>
                <a:latin typeface="+mn-lt"/>
                <a:ea typeface="+mn-ea"/>
                <a:cs typeface="+mn-cs"/>
              </a:rPr>
              <a:t>factoring</a:t>
            </a:r>
            <a:r>
              <a:rPr lang="en-US" sz="1200" b="0" i="0" u="none" strike="noStrike" kern="1200" baseline="0" dirty="0">
                <a:solidFill>
                  <a:schemeClr val="tx1"/>
                </a:solidFill>
                <a:latin typeface="+mn-lt"/>
                <a:ea typeface="+mn-ea"/>
                <a:cs typeface="+mn-cs"/>
              </a:rPr>
              <a:t> and </a:t>
            </a:r>
            <a:r>
              <a:rPr lang="en-US" sz="1200" b="1" i="0" u="none" strike="noStrike" kern="1200" baseline="0" dirty="0">
                <a:solidFill>
                  <a:schemeClr val="tx1"/>
                </a:solidFill>
                <a:latin typeface="+mn-lt"/>
                <a:ea typeface="+mn-ea"/>
                <a:cs typeface="+mn-cs"/>
              </a:rPr>
              <a:t>securitization</a:t>
            </a:r>
            <a:r>
              <a:rPr lang="en-US" sz="1200" b="0" i="0" u="none" strike="noStrike" kern="1200" baseline="0" dirty="0">
                <a:solidFill>
                  <a:schemeClr val="tx1"/>
                </a:solidFill>
                <a:latin typeface="+mn-lt"/>
                <a:ea typeface="+mn-ea"/>
                <a:cs typeface="+mn-cs"/>
              </a:rPr>
              <a:t>. </a:t>
            </a:r>
          </a:p>
          <a:p>
            <a:pPr marL="228600" indent="-228600">
              <a:buFont typeface="+mj-lt"/>
              <a:buAutoNum type="alphaLcParenR"/>
            </a:pP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 factoring arrangement, the company sells its accounts receivable to a financial institution. The financial institution typically buys receivables for cash, handles the billing and collection of the receivables, and charges a fee for this service.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Credit cards like VISA and MasterCard are forms of factoring arrangements. The seller relinquishes all rights to the future cash receipts in exchange for cash from the buyer (the </a:t>
            </a:r>
            <a:r>
              <a:rPr lang="en-US" sz="1200" b="0" i="1" u="none" strike="noStrike" kern="1200" baseline="0" dirty="0">
                <a:solidFill>
                  <a:schemeClr val="tx1"/>
                </a:solidFill>
                <a:latin typeface="+mn-lt"/>
                <a:ea typeface="+mn-ea"/>
                <a:cs typeface="+mn-cs"/>
              </a:rPr>
              <a:t>factor</a:t>
            </a: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109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Cash that is restricted in some way and not available for current use usually is reported as a noncurrent asset such as </a:t>
            </a:r>
            <a:r>
              <a:rPr lang="en-IN" sz="1200" b="0" i="1" u="none" strike="noStrike" kern="1200" baseline="0" dirty="0">
                <a:solidFill>
                  <a:schemeClr val="tx1"/>
                </a:solidFill>
                <a:latin typeface="+mn-lt"/>
                <a:ea typeface="+mn-ea"/>
                <a:cs typeface="+mn-cs"/>
              </a:rPr>
              <a:t>investments and funds </a:t>
            </a:r>
            <a:r>
              <a:rPr lang="en-IN" sz="1200" b="0" i="0" u="none" strike="noStrike" kern="1200" baseline="0" dirty="0">
                <a:solidFill>
                  <a:schemeClr val="tx1"/>
                </a:solidFill>
                <a:latin typeface="+mn-lt"/>
                <a:ea typeface="+mn-ea"/>
                <a:cs typeface="+mn-cs"/>
              </a:rPr>
              <a:t>or </a:t>
            </a:r>
            <a:r>
              <a:rPr lang="en-IN" sz="1200" b="0" i="1" u="none" strike="noStrike" kern="1200" baseline="0" dirty="0">
                <a:solidFill>
                  <a:schemeClr val="tx1"/>
                </a:solidFill>
                <a:latin typeface="+mn-lt"/>
                <a:ea typeface="+mn-ea"/>
                <a:cs typeface="+mn-cs"/>
              </a:rPr>
              <a:t>other assets.</a:t>
            </a:r>
          </a:p>
          <a:p>
            <a:endParaRPr lang="en-IN" sz="1200" b="0" i="1"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Restrictions on cash can be informal, arising from management’s intent to use a certain amount of cash for a specific purpose. For example, a company may set aside funds for future plant expansion. This cash, if material, should be classified as investments and funds or other assets.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Sometimes restrictions are contractually imposed. Debt instruments, for instance, frequently require the borrower to set aside funds (often referred to as a sinking fund) for the future payment of a debt. In these instances, the restricted cash is classified as noncurrent investments and funds or other assets if the debt is classified as noncurrent. On the other hand, if the liability is current, the restricted cash also is classified as current. Disclosure notes should describe any material restrictions of cash.</a:t>
            </a:r>
          </a:p>
        </p:txBody>
      </p:sp>
      <p:sp>
        <p:nvSpPr>
          <p:cNvPr id="4" name="Slide Number Placeholder 3"/>
          <p:cNvSpPr>
            <a:spLocks noGrp="1"/>
          </p:cNvSpPr>
          <p:nvPr>
            <p:ph type="sldNum" sz="quarter" idx="10"/>
          </p:nvPr>
        </p:nvSpPr>
        <p:spPr/>
        <p:txBody>
          <a:bodyPr/>
          <a:lstStyle/>
          <a:p>
            <a:fld id="{E5D5A280-AB61-4228-B8B9-B2988F4D0222}" type="slidenum">
              <a:rPr lang="en-US" smtClean="0"/>
              <a:t>11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Another popular arrangement used to sell receivables is securitization. In a typical accounts receivable securitization, the company creates a “special purpose entity” (SPE), usually a trust or a subsidiary. The SPE buys a pool of trade receivables, credit card receivables, or loans from the company, and then sells related securities, typically debt such as bonds or commercial paper, that are backed (collateralized) by the receivables. Securitizing receivables using an SPE can provide significant economic advantages, allowing companies to reach a large pool of investors and to obtain more favorable financing terms.</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specifics of sale accounting vary depending on the particular arrangement between the seller and buyer (transferee). One key feature is whether the receivables are transferred </a:t>
            </a:r>
            <a:r>
              <a:rPr lang="en-US" sz="1200" b="1" i="0" u="none" strike="noStrike" kern="1200" baseline="0" dirty="0">
                <a:solidFill>
                  <a:schemeClr val="tx1"/>
                </a:solidFill>
                <a:latin typeface="+mn-lt"/>
                <a:ea typeface="+mn-ea"/>
                <a:cs typeface="+mn-cs"/>
              </a:rPr>
              <a:t>without recourse </a:t>
            </a:r>
            <a:r>
              <a:rPr lang="en-US" sz="1200" b="0" i="0" u="none" strike="noStrike" kern="1200" baseline="0" dirty="0">
                <a:solidFill>
                  <a:schemeClr val="tx1"/>
                </a:solidFill>
                <a:latin typeface="+mn-lt"/>
                <a:ea typeface="+mn-ea"/>
                <a:cs typeface="+mn-cs"/>
              </a:rPr>
              <a:t>or </a:t>
            </a:r>
            <a:r>
              <a:rPr lang="en-US" sz="1200" b="1" i="0" u="none" strike="noStrike" kern="1200" baseline="0" dirty="0">
                <a:solidFill>
                  <a:schemeClr val="tx1"/>
                </a:solidFill>
                <a:latin typeface="+mn-lt"/>
                <a:ea typeface="+mn-ea"/>
                <a:cs typeface="+mn-cs"/>
              </a:rPr>
              <a:t>with recourse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factoring arrangement is made </a:t>
            </a:r>
            <a:r>
              <a:rPr lang="en-US" sz="1200" b="1" i="0" u="none" strike="noStrike" kern="1200" baseline="0" dirty="0">
                <a:solidFill>
                  <a:schemeClr val="tx1"/>
                </a:solidFill>
                <a:latin typeface="+mn-lt"/>
                <a:ea typeface="+mn-ea"/>
                <a:cs typeface="+mn-cs"/>
              </a:rPr>
              <a:t>without recourse</a:t>
            </a:r>
            <a:r>
              <a:rPr lang="en-US" sz="1200" b="0" i="0" u="none" strike="noStrike" kern="1200" baseline="0" dirty="0">
                <a:solidFill>
                  <a:schemeClr val="tx1"/>
                </a:solidFill>
                <a:latin typeface="+mn-lt"/>
                <a:ea typeface="+mn-ea"/>
                <a:cs typeface="+mn-cs"/>
              </a:rPr>
              <a:t>, the buyer can’t ask the seller for more money if the receivables prove to be uncollectible. Therefore, the buyer assumes the risk of bad debts.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company sells accounts receivable </a:t>
            </a:r>
            <a:r>
              <a:rPr lang="en-US" sz="1200" b="1" i="0" u="none" strike="noStrike" kern="1200" baseline="0" dirty="0">
                <a:solidFill>
                  <a:schemeClr val="tx1"/>
                </a:solidFill>
                <a:latin typeface="+mn-lt"/>
                <a:ea typeface="+mn-ea"/>
                <a:cs typeface="+mn-cs"/>
              </a:rPr>
              <a:t>with recourse</a:t>
            </a:r>
            <a:r>
              <a:rPr lang="en-US" sz="1200" b="0" i="0" u="none" strike="noStrike" kern="1200" baseline="0" dirty="0">
                <a:solidFill>
                  <a:schemeClr val="tx1"/>
                </a:solidFill>
                <a:latin typeface="+mn-lt"/>
                <a:ea typeface="+mn-ea"/>
                <a:cs typeface="+mn-cs"/>
              </a:rPr>
              <a:t>, the seller retains all of the risk of bad debts. In effect, the seller guarantees that the buyer will be paid even if some receivables prove to be uncollectible. To compensate the seller for retaining the risk of bad debts, the buyer usually charges a lower factoring fee when receivables are sold with recourse.</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7–17 Accounts Receivable Factored without Recourse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illustration here is an example of </a:t>
            </a:r>
            <a:r>
              <a:rPr lang="en-US" sz="1200" b="0" i="0" u="none" strike="noStrike" kern="1200" baseline="0" dirty="0">
                <a:solidFill>
                  <a:schemeClr val="tx1"/>
                </a:solidFill>
                <a:latin typeface="+mn-lt"/>
                <a:ea typeface="+mn-ea"/>
                <a:cs typeface="+mn-cs"/>
              </a:rPr>
              <a:t>receivables factored without recourse. The company records the transfer by crediting liability—financing agreement for $600,000, the book value. Cash is debited for $540,000 (90% of $600,000). Receivable from factor is debited for $26,000, which is $50,000 less the $24,000 fee and the balance amount is recorded as </a:t>
            </a:r>
            <a:r>
              <a:rPr lang="en-IN" sz="1200" b="0" i="0" u="none" strike="noStrike" kern="1200" baseline="0" dirty="0">
                <a:solidFill>
                  <a:schemeClr val="tx1"/>
                </a:solidFill>
                <a:latin typeface="+mn-lt"/>
                <a:ea typeface="+mn-ea"/>
                <a:cs typeface="+mn-cs"/>
              </a:rPr>
              <a:t>loss on sale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Note that </a:t>
            </a:r>
            <a:r>
              <a:rPr lang="en-US" sz="1200" b="0" i="0" u="none" strike="noStrike" kern="1200" baseline="0" dirty="0">
                <a:solidFill>
                  <a:schemeClr val="tx1"/>
                </a:solidFill>
                <a:latin typeface="+mn-lt"/>
                <a:ea typeface="+mn-ea"/>
                <a:cs typeface="+mn-cs"/>
              </a:rPr>
              <a:t>the fair value ($50,000) of the last 10% of the receivables to be collected is less than 10% of the total book value of the receivables (10% × $600,000 = $60,000). That’s typical, because the last receivables to be collected are likely to be reduced by sales returns and allowances, and therefore have a lower fair value.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7–18 Accounts Receivable Factored with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the receivables were sold with recourse, Santa Teresa Glass still could account for the transfer as a sale so long as the conditions for sale treatment are met. </a:t>
            </a:r>
            <a:r>
              <a:rPr lang="en-IN" sz="1200" b="0" i="0" u="none" strike="noStrike" kern="1200" baseline="0" dirty="0">
                <a:solidFill>
                  <a:schemeClr val="tx1"/>
                </a:solidFill>
                <a:latin typeface="+mn-lt"/>
                <a:ea typeface="+mn-ea"/>
                <a:cs typeface="+mn-cs"/>
              </a:rPr>
              <a:t>The only difference is the additional requirement that Santa Teresa record the estimated fair value of its recourse obligation as a liability. The recourse obligation is the estimated amount that Santa Teresa will have to pay Factor Bank as a reimbursement for uncollectible </a:t>
            </a:r>
            <a:r>
              <a:rPr lang="en-US" sz="1200" b="0" i="0" u="none" strike="noStrike" kern="1200" baseline="0" dirty="0">
                <a:solidFill>
                  <a:schemeClr val="tx1"/>
                </a:solidFill>
                <a:latin typeface="+mn-lt"/>
                <a:ea typeface="+mn-ea"/>
                <a:cs typeface="+mn-cs"/>
              </a:rPr>
              <a:t>receivables.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a:t>
            </a:r>
            <a:r>
              <a:rPr lang="en-US" sz="1200" b="0" i="0" u="none" strike="noStrike" kern="1200" baseline="0" dirty="0">
                <a:solidFill>
                  <a:schemeClr val="tx1"/>
                </a:solidFill>
                <a:latin typeface="+mn-lt"/>
                <a:ea typeface="+mn-ea"/>
                <a:cs typeface="+mn-cs"/>
              </a:rPr>
              <a:t>estimated recourse liability </a:t>
            </a:r>
            <a:r>
              <a:rPr lang="en-IN" sz="1200" b="0" i="0" u="none" strike="noStrike" kern="1200" baseline="0" dirty="0">
                <a:solidFill>
                  <a:schemeClr val="tx1"/>
                </a:solidFill>
                <a:latin typeface="+mn-lt"/>
                <a:ea typeface="+mn-ea"/>
                <a:cs typeface="+mn-cs"/>
              </a:rPr>
              <a:t>of $5,000 increases the loss on sale by $5,000, from $34,000 in the “without recourse” case to $39,000 in the “with recourse” case. If the factor eventually collects all of the receivables, Santa Teresa eliminates the recourse liability and recognizes a gain.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115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117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handle transfers of notes receivable in the same manner as transfers of accounts receivable. A note receivable can be used to obtain immediate cash from a financial institution either by pledging the note as collateral for a loan or by selling the note. Notes also can be securitized.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transfer of a note to a financial institution is referred to as discounting. The financial institution accepts the note and gives the seller cash equal to the maturity value of the note reduced by a discount. The discount is computed by applying a discount rate to the maturity value and represents the financing fee the financial institution charges for the transaction.</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118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7–19 Discounting a Note Receivable</a:t>
            </a:r>
          </a:p>
          <a:p>
            <a:endParaRPr lang="en-US" sz="1200" b="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t>On December 31, 2018, the </a:t>
            </a:r>
            <a:r>
              <a:rPr lang="en-IN" sz="1200" dirty="0" err="1"/>
              <a:t>Stridewell</a:t>
            </a:r>
            <a:r>
              <a:rPr lang="en-IN" sz="1200"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sz="1200" dirty="0" err="1"/>
              <a:t>Stridewell</a:t>
            </a:r>
            <a:r>
              <a:rPr lang="en-IN" sz="1200" dirty="0"/>
              <a:t> discounted the note at the Bank of the East. The bank’s discount rate is 12%.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the note had been outstanding for three months before it’s discounted at the bank,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first records the interest that has accrued prior to being discounted. That journal entry for March 31, 2019, is seen here.</a:t>
            </a:r>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119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7–19 Discounting a Note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next step is to add the interest to maturity to compute the maturity value. For this, we will add interest of $15,000 (calculated as 10% of $200,000 for nine of the twelve months) to the face amount of $200,000. Thus, we get the maturity value as $215,000.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third step is to deduct the discount amount to determine cash value. The discount rate in this case is 12%. Twelve percent of $215,000 for the six months from April to September is thus calculated as $12,900. By deducting the discount amount of $12,900 from the maturity amount of $215,000, we determine the cash proceeds to be $202,100.</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Illustration 7–19</a:t>
            </a:r>
          </a:p>
          <a:p>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121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7–20 Discounted Note Treated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Similar to accounts receivable, </a:t>
            </a:r>
            <a:r>
              <a:rPr lang="en-US" sz="1200" kern="1200" baseline="0" dirty="0" err="1">
                <a:solidFill>
                  <a:schemeClr val="tx1"/>
                </a:solidFill>
                <a:latin typeface="+mn-lt"/>
                <a:ea typeface="+mn-ea"/>
                <a:cs typeface="+mn-cs"/>
              </a:rPr>
              <a:t>Stridewell</a:t>
            </a:r>
            <a:r>
              <a:rPr lang="en-US" sz="1200" kern="1200" baseline="0" dirty="0">
                <a:solidFill>
                  <a:schemeClr val="tx1"/>
                </a:solidFill>
                <a:latin typeface="+mn-lt"/>
                <a:ea typeface="+mn-ea"/>
                <a:cs typeface="+mn-cs"/>
              </a:rPr>
              <a:t> potentially could account for the transfer as a sale or a secured borrowing. For example, this journal entry shows the appropriate journal entries to account for the transfer as a sale without recourse.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cash amount and interest receivable shown were calculated on the previous slides.</a:t>
            </a:r>
          </a:p>
          <a:p>
            <a:endParaRPr lang="en-US" b="0" i="0" dirty="0"/>
          </a:p>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7–21 Why Do Transferors of Receivables Generally Want to Account for the Transfer as a Sale?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Transferors usually prefer to use the sale approach rather than the secured borrowing approach to account for the transfer of a receivable, because the sale approach makes the transferor seem less leveraged, more liquid, and perhaps more profitable than does the secured borrowing approach. The illustration explains why by describing particular effects on key accounting metrics.</a:t>
            </a:r>
          </a:p>
          <a:p>
            <a:endParaRPr lang="en-US" sz="1200" kern="1200" baseline="0" dirty="0">
              <a:solidFill>
                <a:schemeClr val="tx1"/>
              </a:solidFill>
              <a:latin typeface="+mn-lt"/>
              <a:ea typeface="+mn-ea"/>
              <a:cs typeface="+mn-cs"/>
            </a:endParaRPr>
          </a:p>
          <a:p>
            <a:endParaRPr lang="en-US" sz="1200" b="0" i="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dirty="0"/>
              <a:t>So, when is a company allowed to account for the transfer of receivables as a sale? The most critical element is the extent to which the company (the transferor) </a:t>
            </a:r>
            <a:r>
              <a:rPr lang="en-US" b="1" i="1" baseline="0" dirty="0"/>
              <a:t>surrenders control</a:t>
            </a:r>
            <a:r>
              <a:rPr lang="en-US" b="0" i="0" baseline="0" dirty="0"/>
              <a:t> over the assets transferred. For some arrangements, surrender of control is clear (e.g., when a receivable is sold without recourse and without any other involvement by the transferor). However, for other arrangements this distinction is not obvious. Indeed, some companies appear to structure transactions in ways that qualify for sale treatment but retain enough </a:t>
            </a:r>
            <a:r>
              <a:rPr lang="en-US" sz="1200" kern="1200" baseline="0" dirty="0">
                <a:solidFill>
                  <a:schemeClr val="tx1"/>
                </a:solidFill>
                <a:latin typeface="+mn-lt"/>
                <a:ea typeface="+mn-ea"/>
                <a:cs typeface="+mn-cs"/>
              </a:rPr>
              <a:t>involvement to have control. This led the FASB to provide guidelines designed to constrain inappropriate use of the sale approach.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Specifically, the transferor (defined to include the company, its consolidated affiliates, and people acting on behalf of the company) is determined to have surrendered control over the receivables if and only if all of the following</a:t>
            </a:r>
          </a:p>
          <a:p>
            <a:r>
              <a:rPr lang="en-US" sz="1200" kern="1200" baseline="0" dirty="0">
                <a:solidFill>
                  <a:schemeClr val="tx1"/>
                </a:solidFill>
                <a:latin typeface="+mn-lt"/>
                <a:ea typeface="+mn-ea"/>
                <a:cs typeface="+mn-cs"/>
              </a:rPr>
              <a:t>conditions are met:</a:t>
            </a:r>
            <a:endParaRPr lang="en-US" b="0" i="0" baseline="0" dirty="0"/>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transferred assets have been isolated from the transferor—beyond the reach of the transferor and its creditors.</a:t>
            </a:r>
          </a:p>
          <a:p>
            <a:pPr marL="228600" indent="-228600">
              <a:buFont typeface="+mj-lt"/>
              <a:buAutoNum type="alphaLcPeriod"/>
            </a:pPr>
            <a:r>
              <a:rPr lang="en-US" sz="1200" b="0" i="0" u="none" strike="noStrike" kern="1200" baseline="0" dirty="0">
                <a:solidFill>
                  <a:schemeClr val="tx1"/>
                </a:solidFill>
                <a:latin typeface="+mn-lt"/>
                <a:ea typeface="+mn-ea"/>
                <a:cs typeface="+mn-cs"/>
              </a:rPr>
              <a:t>Each transferee has the right to pledge or exchange the assets it received. </a:t>
            </a:r>
          </a:p>
          <a:p>
            <a:pPr marL="228600" indent="-228600">
              <a:buFont typeface="+mj-lt"/>
              <a:buAutoNum type="alphaLcPeriod"/>
            </a:pPr>
            <a:r>
              <a:rPr lang="en-US" sz="1200" b="0" i="0" u="none" strike="noStrike" kern="1200" baseline="0" dirty="0">
                <a:solidFill>
                  <a:schemeClr val="tx1"/>
                </a:solidFill>
                <a:latin typeface="+mn-lt"/>
                <a:ea typeface="+mn-ea"/>
                <a:cs typeface="+mn-cs"/>
              </a:rPr>
              <a:t>The transferor does not maintain </a:t>
            </a:r>
            <a:r>
              <a:rPr lang="en-US" sz="1200" b="1" i="1" u="none" strike="noStrike" kern="1200" baseline="0" dirty="0">
                <a:solidFill>
                  <a:schemeClr val="tx1"/>
                </a:solidFill>
                <a:latin typeface="+mn-lt"/>
                <a:ea typeface="+mn-ea"/>
                <a:cs typeface="+mn-cs"/>
              </a:rPr>
              <a:t>effective control </a:t>
            </a:r>
            <a:r>
              <a:rPr lang="en-US" sz="1200" b="0" i="0" u="none" strike="noStrike" kern="1200" baseline="0" dirty="0">
                <a:solidFill>
                  <a:schemeClr val="tx1"/>
                </a:solidFill>
                <a:latin typeface="+mn-lt"/>
                <a:ea typeface="+mn-ea"/>
                <a:cs typeface="+mn-cs"/>
              </a:rPr>
              <a:t>over the transferred assets, for example, by structuring the transfer such that the assets are likely to end up returned to the transferor.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all of these conditions are met, the transferor accounts for the transfer as a sale. If any of the conditions are not met, the transferor treats the transaction as a secured borrowing.</a:t>
            </a:r>
            <a:endParaRPr lang="en-US" b="0" i="0" dirty="0"/>
          </a:p>
          <a:p>
            <a:endParaRPr lang="en-IN" sz="1200" b="0" i="0" u="none" strike="noStrike" kern="1200" baseline="0" dirty="0">
              <a:solidFill>
                <a:schemeClr val="tx1"/>
              </a:solidFill>
              <a:latin typeface="+mn-lt"/>
              <a:ea typeface="+mn-ea"/>
              <a:cs typeface="+mn-cs"/>
            </a:endParaRPr>
          </a:p>
          <a:p>
            <a:endParaRPr lang="en-IN" sz="1200" dirty="0"/>
          </a:p>
        </p:txBody>
      </p:sp>
      <p:sp>
        <p:nvSpPr>
          <p:cNvPr id="4" name="Slide Number Placeholder 3"/>
          <p:cNvSpPr>
            <a:spLocks noGrp="1"/>
          </p:cNvSpPr>
          <p:nvPr>
            <p:ph type="sldNum" sz="quarter" idx="10"/>
          </p:nvPr>
        </p:nvSpPr>
        <p:spPr/>
        <p:txBody>
          <a:bodyPr/>
          <a:lstStyle/>
          <a:p>
            <a:fld id="{E5D5A280-AB61-4228-B8B9-B2988F4D0222}" type="slidenum">
              <a:rPr lang="en-US" smtClean="0"/>
              <a:t>127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7–23 Accounting for the Financing of Receivables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This illustration summarizes the decision process that is used to determine whether a transfer of a receivable is accounted for as a secured borrowing or a sale.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129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Banks frequently require cash restrictions in connection with loans or loan commitments (lines of credit). Typically, the borrower is asked to maintain a specified balance in a low interest or noninterest-bearing account at the bank (creditor). The required balance usually is some percentage of the committed amount (say 2% to 5%). These are known as </a:t>
            </a:r>
            <a:r>
              <a:rPr lang="en-US" sz="1200" b="1" i="0" u="none" strike="noStrike" kern="1200" baseline="0" dirty="0">
                <a:solidFill>
                  <a:schemeClr val="tx1"/>
                </a:solidFill>
                <a:latin typeface="+mn-lt"/>
                <a:ea typeface="+mn-ea"/>
                <a:cs typeface="+mn-cs"/>
              </a:rPr>
              <a:t>compensating balances </a:t>
            </a:r>
            <a:r>
              <a:rPr lang="en-US" sz="1200" b="0" i="0" u="none" strike="noStrike" kern="1200" baseline="0" dirty="0">
                <a:solidFill>
                  <a:schemeClr val="tx1"/>
                </a:solidFill>
                <a:latin typeface="+mn-lt"/>
                <a:ea typeface="+mn-ea"/>
                <a:cs typeface="+mn-cs"/>
              </a:rPr>
              <a:t>because they compensate the bank for granting the loan or extending the line of credit.</a:t>
            </a:r>
          </a:p>
        </p:txBody>
      </p:sp>
      <p:sp>
        <p:nvSpPr>
          <p:cNvPr id="4" name="Slide Number Placeholder 3"/>
          <p:cNvSpPr>
            <a:spLocks noGrp="1"/>
          </p:cNvSpPr>
          <p:nvPr>
            <p:ph type="sldNum" sz="quarter" idx="10"/>
          </p:nvPr>
        </p:nvSpPr>
        <p:spPr/>
        <p:txBody>
          <a:bodyPr/>
          <a:lstStyle/>
          <a:p>
            <a:fld id="{E5D5A280-AB61-4228-B8B9-B2988F4D0222}" type="slidenum">
              <a:rPr lang="en-US" smtClean="0"/>
              <a:t>13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Much disclosure is required when the transferor has continuing involvement in the transferred assets but accounts for the transfer as a sale. Why? Those are the circumstances under which it’s most likely that the transferor may still bear significant risk associated with the arrangement, so those are the arrangements that analysts often view instead as a secured borrowing. As a result, transferors must provide enough information about the transfer to allow financial statement users to fully understand</a:t>
            </a:r>
          </a:p>
          <a:p>
            <a:pPr marL="228600" indent="-228600">
              <a:buFont typeface="+mj-lt"/>
              <a:buAutoNum type="alphaLcPeriod"/>
            </a:pPr>
            <a:r>
              <a:rPr lang="en-US" sz="1200" kern="1200" baseline="0" dirty="0">
                <a:solidFill>
                  <a:schemeClr val="tx1"/>
                </a:solidFill>
                <a:latin typeface="+mn-lt"/>
                <a:ea typeface="+mn-ea"/>
                <a:cs typeface="+mn-cs"/>
              </a:rPr>
              <a:t>the transfer, </a:t>
            </a:r>
          </a:p>
          <a:p>
            <a:pPr marL="228600" indent="-228600">
              <a:buFont typeface="+mj-lt"/>
              <a:buAutoNum type="alphaLcPeriod"/>
            </a:pPr>
            <a:r>
              <a:rPr lang="en-US" sz="1200" kern="1200" baseline="0" dirty="0">
                <a:solidFill>
                  <a:schemeClr val="tx1"/>
                </a:solidFill>
                <a:latin typeface="+mn-lt"/>
                <a:ea typeface="+mn-ea"/>
                <a:cs typeface="+mn-cs"/>
              </a:rPr>
              <a:t>any continuing involvement with the transferred assets, and</a:t>
            </a:r>
          </a:p>
          <a:p>
            <a:pPr marL="228600" indent="-228600">
              <a:buFont typeface="+mj-lt"/>
              <a:buAutoNum type="alphaLcPeriod"/>
            </a:pPr>
            <a:r>
              <a:rPr lang="en-US" sz="1200" kern="1200" baseline="0" dirty="0">
                <a:solidFill>
                  <a:schemeClr val="tx1"/>
                </a:solidFill>
                <a:latin typeface="+mn-lt"/>
                <a:ea typeface="+mn-ea"/>
                <a:cs typeface="+mn-cs"/>
              </a:rPr>
              <a:t>any ongoing risks to the transferor.</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company also has to provide information about the quality of the transferred assets. For example, for transferred receivables, the company needs to disclose the amount of receivables that are past due and any credit losses occurring during the period. Among the other information the company must disclose are: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fair values were estimated when recording the transaction.</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Any cash flows occurring between the transferor and the transferee.</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How any continuing involvement in the transferred assets will be accounted for on an ongoing basis.</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130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Transfers of Receivables.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and FASB ASC Topic 860 cover financing with receivables under IFRS and U.S. GAAP, respectively. The international and U.S. guidance often lead to similar accounting treatments. Both seek to determine whether an arrangement should be treated as a secured borrowing or a sale, and, having concluded which approach is appropriate, both account for the approaches in a similar fashion.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Where IFRS and U.S. GAAP most differ is in the conceptual basis for their choice of accounting approaches and in the decision process they require to determine which approach to use. U.S. GAAP focuses on whether control of assets has shifted from the transferor to the transferee. In contrast, IFRS requires a more complex decision process. The company has to have transferred the rights to receive the cash flows from the receivable, and then considers whether the company has transferred “substantially all of the risks and rewards of ownership,” as well as whether the company has transferred control. Under IFRS: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transfers </a:t>
            </a:r>
            <a:r>
              <a:rPr lang="en-US" sz="1200" b="0" i="0" u="none" strike="noStrike" kern="1200" baseline="0" dirty="0">
                <a:solidFill>
                  <a:schemeClr val="tx1"/>
                </a:solidFill>
                <a:latin typeface="+mn-lt"/>
                <a:ea typeface="+mn-ea"/>
                <a:cs typeface="+mn-cs"/>
              </a:rPr>
              <a:t>substantially all of the risks and rewards of ownership, the transfer is treated as a sale. </a:t>
            </a:r>
          </a:p>
          <a:p>
            <a:pPr marL="228600" indent="-228600">
              <a:buFont typeface="+mj-lt"/>
              <a:buAutoNum type="arabicPeriod"/>
            </a:pPr>
            <a:r>
              <a:rPr lang="en-US" sz="1200" b="0" i="0" u="none" strike="noStrike" kern="1200" baseline="0" dirty="0">
                <a:solidFill>
                  <a:schemeClr val="tx1"/>
                </a:solidFill>
                <a:latin typeface="+mn-lt"/>
                <a:ea typeface="+mn-ea"/>
                <a:cs typeface="+mn-cs"/>
              </a:rPr>
              <a:t>If the company </a:t>
            </a:r>
            <a:r>
              <a:rPr lang="en-US" sz="1200" b="0" i="1" u="none" strike="noStrike" kern="1200" baseline="0" dirty="0">
                <a:solidFill>
                  <a:schemeClr val="tx1"/>
                </a:solidFill>
                <a:latin typeface="+mn-lt"/>
                <a:ea typeface="+mn-ea"/>
                <a:cs typeface="+mn-cs"/>
              </a:rPr>
              <a:t>retains </a:t>
            </a:r>
            <a:r>
              <a:rPr lang="en-US" sz="1200" b="0" i="0" u="none" strike="noStrike" kern="1200" baseline="0" dirty="0">
                <a:solidFill>
                  <a:schemeClr val="tx1"/>
                </a:solidFill>
                <a:latin typeface="+mn-lt"/>
                <a:ea typeface="+mn-ea"/>
                <a:cs typeface="+mn-cs"/>
              </a:rPr>
              <a:t>substantially all of the risks and rewards of ownership, the transfer is treated as a secured borrowing. </a:t>
            </a:r>
          </a:p>
          <a:p>
            <a:pPr marL="228600" indent="-228600">
              <a:buFont typeface="+mj-lt"/>
              <a:buAutoNum type="arabicPeriod"/>
            </a:pPr>
            <a:r>
              <a:rPr lang="en-US" sz="1200" b="0" i="0" u="none" strike="noStrike" kern="1200" baseline="0" dirty="0">
                <a:solidFill>
                  <a:schemeClr val="tx1"/>
                </a:solidFill>
                <a:latin typeface="+mn-lt"/>
                <a:ea typeface="+mn-ea"/>
                <a:cs typeface="+mn-cs"/>
              </a:rPr>
              <a:t>If neither conditions 1 or 2 hold, the company accounts for the transaction as a sale if it has transferred control, and as a secured borrowing if it has retained control. </a:t>
            </a:r>
          </a:p>
          <a:p>
            <a:r>
              <a:rPr lang="en-US" sz="1200" b="0" i="0" u="none" strike="noStrike" kern="1200" baseline="0" dirty="0">
                <a:solidFill>
                  <a:schemeClr val="tx1"/>
                </a:solidFill>
                <a:latin typeface="+mn-lt"/>
                <a:ea typeface="+mn-ea"/>
                <a:cs typeface="+mn-cs"/>
              </a:rPr>
              <a:t>Whether risks and rewards have been transferred is evaluated by comparing how variability in the amounts and timing of the cash flows of the transferred asset affect the company before and after the transfer.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a broad overview of the IFRS guidance. Application of the detailed rules is complex, and depending on the specifics of an arrangement, a company could have different accounting under IFRS and U.S. GAAP.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131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132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133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The ability to use receivables as a method of financing also offers management alternatives. Assigning, factoring, and discounting receivables are alternative methods of financing operations that must be evaluated relative to other financing methods such as lines of credit or other types of short-term borrowing.</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Investors, creditors, and financial analysts can gain important insights by monitoring a company’s investment in receivables.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receivables turnover ratio shows the number of times during a period that the average accounts receivable balance is collected, and the average collection period is an approximation of the number of days the average accounts receivable balance is outstanding. </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a company’s sales grow, receivables also will increase. If the percentage increase in receivables is greater than the percentage increase in sales, the receivables turnover ratio will decline (the average collection period will increase). This could indicate customer dissatisfaction with the product or that the company has extended too generous payment terms in order to attract new customers, which, in turn, could increase sales returns and bad debts. </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illustrate receivables analysis in more detail, let’s compute the 2015 receivables turnover ratio and the average collection period for two companies in the software industry, Symantec Corp. and CA, Inc.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average, Symantec collects its receivables 6 days sooner than does CA, but 3 days slower than the industry average. A major portion of Symantec’s sales of products like Norton antivirus software are made directly to consumers online who pay immediately with credit cards, significantly accelerating payment. CA, on the other hand, sells primarily to businesses, which take longer to pay.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137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aseline="0" dirty="0">
                <a:latin typeface="TimesLTStd-Roman"/>
              </a:rPr>
              <a:t>A compensating balance results in the borrower’s paying an effective interest rate that is higher than the stated rate on the debt. For example, suppose that a company borrows $10,000,000 from a bank at an interest rate of 12%, such that it pays $1,200,000 per year of interest. If the bank requires a compensating balance of $2,000,000 to be held in a noninterest-bearing checking account, the company really is borrowing only $8,000,000 (the loan less the compensating balance). This means an effective interest rate of 15% ($1,200,000 interest divided by $8,000,000 cash available for use).</a:t>
            </a:r>
          </a:p>
          <a:p>
            <a:pPr algn="l"/>
            <a:endParaRPr lang="en-US" sz="1200" baseline="0" dirty="0">
              <a:latin typeface="TimesLTStd-Roman"/>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general, cash and cash equivalents are treated similarly under IFRS and U.S. GAAP. One difference relates to bank overdrafts, which occur when withdrawals from a bank account exceed the available balance. U.S. GAAP requires that overdrafts typically be treated as liabilities. In contrast, </a:t>
            </a:r>
            <a:r>
              <a:rPr lang="en-IN" sz="1200" b="0" i="1" u="none" strike="noStrike" kern="1200" baseline="0" dirty="0">
                <a:solidFill>
                  <a:schemeClr val="tx1"/>
                </a:solidFill>
                <a:latin typeface="+mn-lt"/>
                <a:ea typeface="+mn-ea"/>
                <a:cs typeface="+mn-cs"/>
              </a:rPr>
              <a:t>IAS No. 7 </a:t>
            </a:r>
            <a:r>
              <a:rPr lang="en-IN" sz="1200" b="0" i="0" u="none" strike="noStrike" kern="1200" baseline="0" dirty="0">
                <a:solidFill>
                  <a:schemeClr val="tx1"/>
                </a:solidFill>
                <a:latin typeface="+mn-lt"/>
                <a:ea typeface="+mn-ea"/>
                <a:cs typeface="+mn-cs"/>
              </a:rPr>
              <a:t>allows bank overdrafts to be offset against other cash accounts when overdrafts are payable on demand and fluctuate between positive and negative amounts as part of the normal cash management program that a company uses to minimize its cash balance.</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Company has two cash accounts with the following balances as of December 31, 2018. Under U.S. GAAP, </a:t>
            </a:r>
            <a:r>
              <a:rPr lang="en-US" sz="1200" b="0" i="0" u="none" strike="noStrike" kern="1200" baseline="0" dirty="0" err="1">
                <a:solidFill>
                  <a:schemeClr val="tx1"/>
                </a:solidFill>
                <a:latin typeface="+mn-lt"/>
                <a:ea typeface="+mn-ea"/>
                <a:cs typeface="+mn-cs"/>
              </a:rPr>
              <a:t>LaDonia’s</a:t>
            </a:r>
            <a:r>
              <a:rPr lang="en-US" sz="1200" b="0" i="0" u="none" strike="noStrike" kern="1200" baseline="0" dirty="0">
                <a:solidFill>
                  <a:schemeClr val="tx1"/>
                </a:solidFill>
                <a:latin typeface="+mn-lt"/>
                <a:ea typeface="+mn-ea"/>
                <a:cs typeface="+mn-cs"/>
              </a:rPr>
              <a:t> 12/31/18 balance sheet would report a cash asset of $300,000 and an overdraft current liability of $15,000. Under IFRS, </a:t>
            </a:r>
            <a:r>
              <a:rPr lang="en-US" sz="1200" b="0" i="0" u="none" strike="noStrike" kern="1200" baseline="0" dirty="0" err="1">
                <a:solidFill>
                  <a:schemeClr val="tx1"/>
                </a:solidFill>
                <a:latin typeface="+mn-lt"/>
                <a:ea typeface="+mn-ea"/>
                <a:cs typeface="+mn-cs"/>
              </a:rPr>
              <a:t>LaDonia</a:t>
            </a:r>
            <a:r>
              <a:rPr lang="en-US" sz="1200" b="0" i="0" u="none" strike="noStrike" kern="1200" baseline="0" dirty="0">
                <a:solidFill>
                  <a:schemeClr val="tx1"/>
                </a:solidFill>
                <a:latin typeface="+mn-lt"/>
                <a:ea typeface="+mn-ea"/>
                <a:cs typeface="+mn-cs"/>
              </a:rPr>
              <a:t> would report a cash asset of $285,000.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17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Accounts receivable are created when sellers recognize revenue associated with a credit sale. For most products or services, the performance obligation is satisfied at the point of delivery of the product or service, so revenue and the related receivable are recognized at that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businesses provide credit to their customers, either because it’s not practical to require immediate cash payment or to encourage customers to purchase the company’s product or service. Accounts receivable are </a:t>
            </a:r>
            <a:r>
              <a:rPr lang="en-US" sz="1200" b="0" i="1" u="none" strike="noStrike" kern="1200" baseline="0" dirty="0">
                <a:solidFill>
                  <a:schemeClr val="tx1"/>
                </a:solidFill>
                <a:latin typeface="+mn-lt"/>
                <a:ea typeface="+mn-ea"/>
                <a:cs typeface="+mn-cs"/>
              </a:rPr>
              <a:t>informal </a:t>
            </a:r>
            <a:r>
              <a:rPr lang="en-US" sz="1200" b="0" i="0" u="none" strike="noStrike" kern="1200" baseline="0" dirty="0">
                <a:solidFill>
                  <a:schemeClr val="tx1"/>
                </a:solidFill>
                <a:latin typeface="+mn-lt"/>
                <a:ea typeface="+mn-ea"/>
                <a:cs typeface="+mn-cs"/>
              </a:rPr>
              <a:t>credit arrangements supported by an invoice and normally are due in 30 to 60 days after the sale. They almost always are classified as current assets because their normal collection period, even if longer than a year, is part of, and therefore less than, the operating cycle of the business.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19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Cash </a:t>
            </a:r>
            <a:r>
              <a:rPr lang="en-US" sz="1200" b="0" i="0" u="none" strike="noStrike" kern="1200" baseline="0" dirty="0">
                <a:solidFill>
                  <a:schemeClr val="tx1"/>
                </a:solidFill>
                <a:latin typeface="+mn-lt"/>
                <a:ea typeface="+mn-ea"/>
                <a:cs typeface="+mn-cs"/>
              </a:rPr>
              <a:t>includes currency and coins, balances in checking accounts, and items acceptable for deposit in these accounts, such as checks and money orders received from customers. These forms of cash represent amounts readily available to pay off debt or to use in operations, without any legal or contractual restriction.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equivalents include money market funds, treasury bills, and commercial paper. To be classified as cash equivalents, these investments must have a maturity date no longer than three months </a:t>
            </a:r>
            <a:r>
              <a:rPr lang="en-US" sz="1200" b="0" i="1" u="none" strike="noStrike" kern="1200" baseline="0" dirty="0">
                <a:solidFill>
                  <a:schemeClr val="tx1"/>
                </a:solidFill>
                <a:latin typeface="+mn-lt"/>
                <a:ea typeface="+mn-ea"/>
                <a:cs typeface="+mn-cs"/>
              </a:rPr>
              <a:t>from the date of purchase</a:t>
            </a:r>
            <a:r>
              <a:rPr lang="en-US" sz="1200" b="0" i="0" u="none" strike="noStrike" kern="1200" baseline="0" dirty="0">
                <a:solidFill>
                  <a:schemeClr val="tx1"/>
                </a:solidFill>
                <a:latin typeface="+mn-lt"/>
                <a:ea typeface="+mn-ea"/>
                <a:cs typeface="+mn-cs"/>
              </a:rPr>
              <a:t>. </a:t>
            </a:r>
            <a:endParaRPr lang="en-IN"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Recognition of accounts receivable is fundamentally tied to revenue recognition. Sellers recognize an amount of revenue equal to the amount they are entitled to receive in exchange for satisfying a performance obligation. Sellers allocate the transaction price to the various performance obligations in a contract and then recognize revenue (and the corresponding receivable for credit sales) when performance obligations are satisfied. Clearly, revenue recognition and accounts receivable recognition are closely related. That means that some of the complexities that affect revenue recognition also affect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potential complexity relates to time value of money. Because credit sales allow a customer to get goods or services now but pay for them in the future, you can view a credit sale as providing a loan in addition to whatever goods or services are included in a contract. However, sellers can ignore this “financing component” when it is not significant, which typically is the case when receivables are due in less than one year. Therefore, sellers usually record relatively short-term accounts receivable at the entire amount the seller expects to receive, rather than at the present value of that amount. For longer-term receivables the financing component is more significant and sellers have to account for it.</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Another type of complexity relates to variable consideration. Contracts can include some aspect of variable consideration that must be estimated when determining the transaction price, and therefore the amount of the receivable. In particular, contracts can allow cash discounts as well as sales returns and allowances. Let’s discuss each of those complexities in turn.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two types of discounts that companies commonly offer, trade discounts and cash discounts. Companies frequently offer </a:t>
            </a:r>
            <a:r>
              <a:rPr lang="en-US" sz="1200" b="1" i="0" u="none" strike="noStrike" kern="1200" baseline="0" dirty="0">
                <a:solidFill>
                  <a:schemeClr val="tx1"/>
                </a:solidFill>
                <a:latin typeface="+mn-lt"/>
                <a:ea typeface="+mn-ea"/>
                <a:cs typeface="+mn-cs"/>
              </a:rPr>
              <a:t>trade discounts </a:t>
            </a:r>
            <a:r>
              <a:rPr lang="en-US" sz="1200" b="0" i="0" u="none" strike="noStrike" kern="1200" baseline="0" dirty="0">
                <a:solidFill>
                  <a:schemeClr val="tx1"/>
                </a:solidFill>
                <a:latin typeface="+mn-lt"/>
                <a:ea typeface="+mn-ea"/>
                <a:cs typeface="+mn-cs"/>
              </a:rPr>
              <a:t>to customers, usually a percentage reduction from the list price. For example, a manufacturer might list a machine part at $2,500 but sell it to an important customer at a 10% discount. That discount of $250 is reflected by recording the sale at the agreed-upon price of $2,250.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Trade discounts are not variable consideration. Rather, they are simply a way to specify a transaction price. Trade discounts allow a seller to offer different prices without publishing a new catalog, to disguise real prices from competitors, and to give quantity discounts to large customers.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Cash discounts</a:t>
            </a:r>
            <a:r>
              <a:rPr lang="en-US" sz="1200" b="0" i="0" u="none" strike="noStrike" kern="1200" baseline="0" dirty="0">
                <a:solidFill>
                  <a:schemeClr val="tx1"/>
                </a:solidFill>
                <a:latin typeface="+mn-lt"/>
                <a:ea typeface="+mn-ea"/>
                <a:cs typeface="+mn-cs"/>
              </a:rPr>
              <a:t>, often called </a:t>
            </a:r>
            <a:r>
              <a:rPr lang="en-US" sz="1200" b="0" i="1" u="none" strike="noStrike" kern="1200" baseline="0" dirty="0">
                <a:solidFill>
                  <a:schemeClr val="tx1"/>
                </a:solidFill>
                <a:latin typeface="+mn-lt"/>
                <a:ea typeface="+mn-ea"/>
                <a:cs typeface="+mn-cs"/>
              </a:rPr>
              <a:t>sales discounts</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reductions in the amount to be paid by a credit customer if the customer makes payment within a specified period of time. A cash discount provides an incentive for quick payment. The amount of a cash discount and the time period within which it’s available usually are conveyed by terms like 2/10, n/30 (meaning a 2% discount if paid within 10 days, otherwise full payment within 30 days).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Cash discounts are variable consideration, because there is uncertainty about whether the customer will pay quickly enough to qualify for the discount. However, it is usually difficult for a seller to estimate the amount of discount that will be taken with every sale. Therefore, sellers use two methods in practice that simplify the process of recording cash discounts: the gross method and the net method. With both methods, sales revenue ends up being reduced by only those discounts that are actually taken. We will see an example next.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7–3 Cash Discounts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gross method</a:t>
            </a:r>
            <a:r>
              <a:rPr lang="en-US" sz="1200" b="0" i="0" u="none" strike="noStrike" kern="1200" baseline="0" dirty="0">
                <a:solidFill>
                  <a:schemeClr val="tx1"/>
                </a:solidFill>
                <a:latin typeface="+mn-lt"/>
                <a:ea typeface="+mn-ea"/>
                <a:cs typeface="+mn-cs"/>
              </a:rPr>
              <a:t>, we initially record the revenue and related receivable at the full $20,000 price.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we record revenue and the related accounts receivable at the agreed-upon price </a:t>
            </a:r>
            <a:r>
              <a:rPr lang="en-US" sz="1200" b="0" i="1" u="none" strike="noStrike" kern="1200" baseline="0" dirty="0">
                <a:solidFill>
                  <a:schemeClr val="tx1"/>
                </a:solidFill>
                <a:latin typeface="+mn-lt"/>
                <a:ea typeface="+mn-ea"/>
                <a:cs typeface="+mn-cs"/>
              </a:rPr>
              <a:t>less </a:t>
            </a:r>
            <a:r>
              <a:rPr lang="en-US" sz="1200" b="0" i="0" u="none" strike="noStrike" kern="1200" baseline="0" dirty="0">
                <a:solidFill>
                  <a:schemeClr val="tx1"/>
                </a:solidFill>
                <a:latin typeface="+mn-lt"/>
                <a:ea typeface="+mn-ea"/>
                <a:cs typeface="+mn-cs"/>
              </a:rPr>
              <a:t>the 2% discount, yielding $19,600 </a:t>
            </a:r>
            <a:r>
              <a:rPr lang="en-IN" sz="1200" b="0" i="0" u="none" strike="noStrike" kern="1200" baseline="0" dirty="0">
                <a:solidFill>
                  <a:schemeClr val="tx1"/>
                </a:solidFill>
                <a:latin typeface="+mn-lt"/>
                <a:ea typeface="+mn-ea"/>
                <a:cs typeface="+mn-cs"/>
              </a:rPr>
              <a:t>(2% of $20,000).</a:t>
            </a:r>
          </a:p>
          <a:p>
            <a:r>
              <a:rPr lang="en-US" dirty="0"/>
              <a:t>	</a:t>
            </a:r>
          </a:p>
        </p:txBody>
      </p:sp>
      <p:sp>
        <p:nvSpPr>
          <p:cNvPr id="4" name="Slide Number Placeholder 3"/>
          <p:cNvSpPr>
            <a:spLocks noGrp="1"/>
          </p:cNvSpPr>
          <p:nvPr>
            <p:ph type="sldNum" sz="quarter" idx="10"/>
          </p:nvPr>
        </p:nvSpPr>
        <p:spPr/>
        <p:txBody>
          <a:bodyPr/>
          <a:lstStyle/>
          <a:p>
            <a:fld id="{E5D5A280-AB61-4228-B8B9-B2988F4D0222}" type="slidenum">
              <a:rPr lang="en-US" smtClean="0"/>
              <a:t>22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7–3 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if payment occurs within the discount period, the $280 discount is recorded as a debit to an account called </a:t>
            </a:r>
            <a:r>
              <a:rPr lang="en-IN" sz="1200" b="0" i="1" u="none" strike="noStrike" kern="1200" baseline="0" dirty="0">
                <a:solidFill>
                  <a:schemeClr val="tx1"/>
                </a:solidFill>
                <a:latin typeface="+mn-lt"/>
                <a:ea typeface="+mn-ea"/>
                <a:cs typeface="+mn-cs"/>
              </a:rPr>
              <a:t>sales discounts. </a:t>
            </a:r>
            <a:r>
              <a:rPr lang="en-IN" sz="1200" b="0" i="0" u="none" strike="noStrike" kern="1200" baseline="0" dirty="0">
                <a:solidFill>
                  <a:schemeClr val="tx1"/>
                </a:solidFill>
                <a:latin typeface="+mn-lt"/>
                <a:ea typeface="+mn-ea"/>
                <a:cs typeface="+mn-cs"/>
              </a:rPr>
              <a:t>This is a contra account to sales revenue and is deducted from sales revenue to derive the net sales number that is reported in the income statement. </a:t>
            </a:r>
            <a:endParaRPr lang="en-US" sz="1200"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net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within the discount period, we simply debit cash and credit accounts receivable for the amount received. </a:t>
            </a: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24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7–3 Cash Discounts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Under the </a:t>
            </a:r>
            <a:r>
              <a:rPr lang="en-IN" sz="1200" b="1" i="0" u="none" strike="noStrike" kern="1200" baseline="0" dirty="0">
                <a:solidFill>
                  <a:schemeClr val="tx1"/>
                </a:solidFill>
                <a:latin typeface="+mn-lt"/>
                <a:ea typeface="+mn-ea"/>
                <a:cs typeface="+mn-cs"/>
              </a:rPr>
              <a:t>gross method</a:t>
            </a:r>
            <a:r>
              <a:rPr lang="en-IN"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if payment occurs after the discount period, cash is simply increased and accounts receivable decreased by the gross amount originally recorded. </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net method</a:t>
            </a:r>
            <a:r>
              <a:rPr lang="en-US" sz="1200" b="0" i="0" u="none" strike="noStrike" kern="1200" baseline="0" dirty="0">
                <a:solidFill>
                  <a:schemeClr val="tx1"/>
                </a:solidFill>
                <a:latin typeface="+mn-lt"/>
                <a:ea typeface="+mn-ea"/>
                <a:cs typeface="+mn-cs"/>
              </a:rPr>
              <a:t>, if payment occurs after the discount period, the discount not taken is recorded to an account called sales discounts forfeited</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This account is added to sales revenue to calculate net sales revenue. Conceptually, sales discounts forfeited is similar to interest revenue, since it is extra revenue received because a receivable is outstanding for a longer period of time. In this case, customers forfeited $120 ($6,000 × 2%) of cash discounts.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7–3 Cash Discounts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methods get us to the same place from the perspective of total revenue and therefore total net income recognized, as shown here. They just get us to that place in slightly different ways.</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Which method is correct? Sales revenue and the corresponding accounts receivable should be stated at the amount of consideration the seller expects to be entitled to receive. The net method typically better reflects that amount, because the discount is a savings that prudent customers are unwilling to forgo. To appreciate the size of that savings, reconsider the example we just saw. In order to save $2, the customer must pay $98 twenty days earlier than otherwise due, effectively “investing” $98 to “earn” $2, a rate of return of 2.04% ($2/$98) for a </a:t>
            </a:r>
            <a:r>
              <a:rPr lang="en-US" dirty="0"/>
              <a:t>20</a:t>
            </a:r>
            <a:r>
              <a:rPr lang="en-US" sz="1200" b="0" i="0" u="none" strike="noStrike" kern="1200" baseline="0" dirty="0">
                <a:solidFill>
                  <a:schemeClr val="tx1"/>
                </a:solidFill>
                <a:latin typeface="+mn-lt"/>
                <a:ea typeface="+mn-ea"/>
                <a:cs typeface="+mn-cs"/>
              </a:rPr>
              <a:t>-day period. To convert this </a:t>
            </a:r>
            <a:r>
              <a:rPr lang="en-US" dirty="0"/>
              <a:t>20</a:t>
            </a:r>
            <a:r>
              <a:rPr lang="en-US" sz="1200" b="0" i="0" u="none" strike="noStrike" kern="1200" baseline="0" dirty="0">
                <a:solidFill>
                  <a:schemeClr val="tx1"/>
                </a:solidFill>
                <a:latin typeface="+mn-lt"/>
                <a:ea typeface="+mn-ea"/>
                <a:cs typeface="+mn-cs"/>
              </a:rPr>
              <a:t>-day rate to an annual rate, we multiply by 365/20: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2.04% × 365 / 20 = 37.23% effective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Would you like to earn a sure return of over 37%? You can see why customers try to take the discount if at all possible. That’s why recording the receivable net of the discount is more accurate. Still, even though the net method is more correct conceptually, both methods are used in practice, because many sellers prefer to record receivables at gross and then make downward adjustments at the time payment is made. The dollar value of the difference between methods usually is viewed as immaterial. </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29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7–1 Disclosure of Cash Equivalents—Walgreen Boots Alliance, Inc.</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are permitted flexibility in designating cash equivalents and must establish individual policies regarding which short-term, highly liquid investments are classified as cash equivalents. A company’s policy should be consistent with the usual motivation for acquiring these investments. The policy should be disclosed in the notes to the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illustration shows a note from the 2015 annual report of </a:t>
            </a:r>
            <a:r>
              <a:rPr lang="en-US" sz="1200" b="1" i="0" u="none" strike="noStrike" kern="1200" baseline="0" dirty="0">
                <a:solidFill>
                  <a:schemeClr val="tx1"/>
                </a:solidFill>
                <a:latin typeface="+mn-lt"/>
                <a:ea typeface="+mn-ea"/>
                <a:cs typeface="+mn-cs"/>
              </a:rPr>
              <a:t>Walgreen Boots Alliance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Inc.</a:t>
            </a:r>
            <a:r>
              <a:rPr lang="en-US" sz="1200" b="0" i="0" u="none" strike="noStrike" kern="1200" baseline="0" dirty="0">
                <a:solidFill>
                  <a:schemeClr val="tx1"/>
                </a:solidFill>
                <a:latin typeface="+mn-lt"/>
                <a:ea typeface="+mn-ea"/>
                <a:cs typeface="+mn-cs"/>
              </a:rPr>
              <a:t>, which operates the largest drugstore chain in the United States.</a:t>
            </a:r>
            <a:endParaRPr lang="en-IN"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30</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Customers frequently are given the right to return merchandise they purchase. When practical, a customer might be given a special price reduction as an incentive to keep the merchandise purchased. We use the term </a:t>
            </a:r>
            <a:r>
              <a:rPr lang="en-US" sz="1200" b="1" i="0" u="none" strike="noStrike" kern="1200" baseline="0" dirty="0">
                <a:solidFill>
                  <a:schemeClr val="tx1"/>
                </a:solidFill>
                <a:latin typeface="+mn-lt"/>
                <a:ea typeface="+mn-ea"/>
                <a:cs typeface="+mn-cs"/>
              </a:rPr>
              <a:t>sales returns </a:t>
            </a:r>
            <a:r>
              <a:rPr lang="en-US" sz="1200" b="0" i="0" u="none" strike="noStrike" kern="1200" baseline="0" dirty="0">
                <a:solidFill>
                  <a:schemeClr val="tx1"/>
                </a:solidFill>
                <a:latin typeface="+mn-lt"/>
                <a:ea typeface="+mn-ea"/>
                <a:cs typeface="+mn-cs"/>
              </a:rPr>
              <a:t>to refer to these returns and other adjustments. Sales returns are common in industries such as food products, publishing, and retailing.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Sales returns are a form of variable consideration. Because products might be returned or prices adjusted, there is uncertainty as to the final amount the seller will be entitled to receive (the seller’s consideration). Recognizing returns only at the time they happen might cause receivables, revenue, and profit to be overstated in the period the sale is made and understated in the return period.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31</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assume merchandise is sold to a customer for $10,000 in December 2018, the last month in the selling company’s fiscal year, and that the merchandise cost $6,000. The company would recognize gross profit of $4,000 in 2018 ($10,000 – 6,000). If all of the merchandise is returned in 2019, after financial statements for 2018 are issued, gross profit will be overstated in 2018 and understated in 2019 by $4,000. Assets at the end of 2018 also will be overstated by $4,000, because a $10,000 receivable would be recorded instead of $6,000 in inventory.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avoid this problem, the seller should estimate sales returns and reduce both revenue and accounts receivable accordingly. Technically, the seller should estimate returns at the time of sale and adjust the transaction price at that time to reflect its estimate of the variable consideration it will receive. However, it is impractical for most sellers to estimate returns every time they make a sale. For that reason, sellers typically account for returns as they actually occur and then make an adjusting entry at the end of the accounting period to reflect any remaining they expect to occur in the future. That is the approach we demonstrate.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7–4 Accounting for Sales Returns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During 2018, its first year of operations, the Hawthorne Manufacturing Company sold merchandise for $2,000,000. This merchandise cost Hawthorne $1,200,000 (60% of the selling price). Industry experience indicates that 10% of all sales will be returned, which in this case equals $200,000 ($2,000,000 × 10%). Customers returned $130,000 of sales during 2018. Hawthorne uses a perpetual inventory system.</a:t>
            </a:r>
          </a:p>
          <a:p>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First, </a:t>
            </a:r>
            <a:r>
              <a:rPr lang="en-IN" sz="1200" dirty="0"/>
              <a:t>Hawthorne would record the sales made during the year. To</a:t>
            </a:r>
            <a:r>
              <a:rPr lang="en-IN" sz="1200" baseline="0" dirty="0"/>
              <a:t> do so, i</a:t>
            </a:r>
            <a:r>
              <a:rPr lang="en-IN" sz="1200" dirty="0"/>
              <a:t>t will debit cash (in case</a:t>
            </a:r>
            <a:r>
              <a:rPr lang="en-IN" sz="1200" baseline="0" dirty="0"/>
              <a:t> of cash sales</a:t>
            </a:r>
            <a:r>
              <a:rPr lang="en-IN" sz="1200" dirty="0"/>
              <a:t>) and/or accounts receivable (in case of sales made on account) for $2,000,000. T</a:t>
            </a:r>
            <a:r>
              <a:rPr lang="en-IN" sz="1200" baseline="0" dirty="0"/>
              <a:t>he company is using a </a:t>
            </a:r>
            <a:r>
              <a:rPr lang="en-US" sz="1200" b="0" i="0" u="none" strike="noStrike" kern="1200" baseline="0" dirty="0">
                <a:solidFill>
                  <a:schemeClr val="tx1"/>
                </a:solidFill>
                <a:latin typeface="+mn-lt"/>
                <a:ea typeface="+mn-ea"/>
                <a:cs typeface="+mn-cs"/>
              </a:rPr>
              <a:t>perpetual inventory system, so it will record the increase or decrease in inventory each time any changes occur in the account.</a:t>
            </a:r>
            <a:r>
              <a:rPr lang="en-IN" sz="1200" b="0" i="0" u="none" strike="noStrike" kern="1200" baseline="0" dirty="0">
                <a:solidFill>
                  <a:schemeClr val="tx1"/>
                </a:solidFill>
                <a:latin typeface="+mn-lt"/>
                <a:ea typeface="+mn-ea"/>
                <a:cs typeface="+mn-cs"/>
              </a:rPr>
              <a:t> Since the cost of merchandise sold is $1,200,000, </a:t>
            </a:r>
            <a:r>
              <a:rPr lang="en-US" sz="1200" b="0" i="0" u="none" strike="noStrike" kern="1200" baseline="0" dirty="0">
                <a:solidFill>
                  <a:schemeClr val="tx1"/>
                </a:solidFill>
                <a:latin typeface="+mn-lt"/>
                <a:ea typeface="+mn-ea"/>
                <a:cs typeface="+mn-cs"/>
              </a:rPr>
              <a:t>inventory is reduced by $1,200,000 and cost of goods sold is increased by $1,200,000.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7–4 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period of sale, Hawthorne recognized returns that occur in that period, debiting a contra-revenue account to reduce revenue for returns. If the customer previously had paid for the returned item, cash is reduced to repay the customer; otherwise accounts receivable is reduced. Hawthorne also reduces COGS and increases inventory to reflect the fact that $78,000 of inventory has been returned.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7–4 Accounting for Sales Returns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the period, Hawthorne also records a </a:t>
            </a:r>
            <a:r>
              <a:rPr lang="en-US" sz="1200" b="1" i="0" u="none" strike="noStrike" kern="1200" baseline="0" dirty="0">
                <a:solidFill>
                  <a:schemeClr val="tx1"/>
                </a:solidFill>
                <a:latin typeface="+mn-lt"/>
                <a:ea typeface="+mn-ea"/>
                <a:cs typeface="+mn-cs"/>
              </a:rPr>
              <a:t>refund liability </a:t>
            </a:r>
            <a:r>
              <a:rPr lang="en-US" sz="1200" b="0" i="0" u="none" strike="noStrike" kern="1200" baseline="0" dirty="0">
                <a:solidFill>
                  <a:schemeClr val="tx1"/>
                </a:solidFill>
                <a:latin typeface="+mn-lt"/>
                <a:ea typeface="+mn-ea"/>
                <a:cs typeface="+mn-cs"/>
              </a:rPr>
              <a:t>for its estimate of additional cash that it will have to refund in the future. For credit sales with the receivable still outstanding, Hawthorne instead might credit an </a:t>
            </a:r>
            <a:r>
              <a:rPr lang="en-US" sz="1200" b="1" i="0" u="none" strike="noStrike" kern="1200" baseline="0" dirty="0">
                <a:solidFill>
                  <a:schemeClr val="tx1"/>
                </a:solidFill>
                <a:latin typeface="+mn-lt"/>
                <a:ea typeface="+mn-ea"/>
                <a:cs typeface="+mn-cs"/>
              </a:rPr>
              <a:t>allowance for sales returns </a:t>
            </a:r>
            <a:r>
              <a:rPr lang="en-US" sz="1200" b="0" i="0" u="none" strike="noStrike" kern="1200" baseline="0" dirty="0">
                <a:solidFill>
                  <a:schemeClr val="tx1"/>
                </a:solidFill>
                <a:latin typeface="+mn-lt"/>
                <a:ea typeface="+mn-ea"/>
                <a:cs typeface="+mn-cs"/>
              </a:rPr>
              <a:t>account. This allowance is a contra account to accounts receivable that reduces the net balance of accounts receivable for Hawthorne’s estimate of future returns. Regardless of whether cash has been collected or a receivable is outstanding, the 2018 income statement reports net sales revenue of $1,800,000, which is gross sales revenue of $2,000,000 reduced by actual and estimated returns of $200,000 ($130,000 + 70,000). </a:t>
            </a:r>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Also, the $42,000 of inventory </a:t>
            </a:r>
            <a:r>
              <a:rPr lang="en-US" sz="1200" b="0" i="1" u="none" strike="noStrike" kern="1200" baseline="0" dirty="0">
                <a:solidFill>
                  <a:schemeClr val="tx1"/>
                </a:solidFill>
                <a:latin typeface="+mn-lt"/>
                <a:ea typeface="+mn-ea"/>
                <a:cs typeface="+mn-cs"/>
              </a:rPr>
              <a:t>expected </a:t>
            </a:r>
            <a:r>
              <a:rPr lang="en-US" sz="1200" b="0" i="0" u="none" strike="noStrike" kern="1200" baseline="0" dirty="0">
                <a:solidFill>
                  <a:schemeClr val="tx1"/>
                </a:solidFill>
                <a:latin typeface="+mn-lt"/>
                <a:ea typeface="+mn-ea"/>
                <a:cs typeface="+mn-cs"/>
              </a:rPr>
              <a:t>to be returned in 2019 is included as an asset, “inventory—estimated returns,” in Hawthorne’s 2018 balance sheet, even though the actual merchandise still belongs to customers, because ownership of the merchandise is expected to revert back to Hawthorne. As a result, 2018 cost of goods sold equals $1,080,000, which is $1,200,000 reduced by the cost of actual and estimated returns of $120,000 ($78,000 + $42,000).</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36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7–4 Accounting for Sales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Finally, when the estimated returns do occur in 2019 the company either pays cash or reduces accounts receivable for $70,000 and reduces the liability or allowance created earlier. At the same time, it increases inventory and reduces inventory—estimated returns for $42,000 (the cost of the returned inventory). Note that sales revenue and cost of goods sold are not affected in 2019—accrual of estimated returns in 2018 made sure that their effects were reflected in 2018.</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7–4 Accounting for Sales Returns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What happens if Hawthorne’s estimate of future returns is wrong, such that returns end up being more or less than $70,000? We don’t revise prior years’ financial statements to reflect the new estimate. Instead, we adjust the accounts to reflect the change in estimated returns, with any effect on income recognized in the period in which the adjustment is made.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suppose in our illustration that only $60,000 of 2018 sales were returned in 2019, instead of the $70,000 that Hawthorne anticipated. Also suppose that the estimated returns relate to outstanding accounts receivable, and that Hawthorne estimates that no more returns will occur. In that case, the allowance for sales returns still has a pre-adjustment balance of </a:t>
            </a:r>
            <a:r>
              <a:rPr lang="en-US" sz="1200" b="1" i="0" u="none" strike="noStrike" kern="1200" baseline="0" dirty="0">
                <a:solidFill>
                  <a:schemeClr val="tx1"/>
                </a:solidFill>
                <a:latin typeface="+mn-lt"/>
                <a:ea typeface="+mn-ea"/>
                <a:cs typeface="+mn-cs"/>
              </a:rPr>
              <a:t>$10,000 </a:t>
            </a:r>
            <a:r>
              <a:rPr lang="en-US" sz="1200" b="0" i="0" u="none" strike="noStrike" kern="1200" baseline="0" dirty="0">
                <a:solidFill>
                  <a:schemeClr val="tx1"/>
                </a:solidFill>
                <a:latin typeface="+mn-lt"/>
                <a:ea typeface="+mn-ea"/>
                <a:cs typeface="+mn-cs"/>
              </a:rPr>
              <a:t>remaining from 2018 sales. Likewise inventory—estimated returns still has a pre-adjustment balance of </a:t>
            </a:r>
            <a:r>
              <a:rPr lang="en-US" sz="1200" b="1" i="0" u="none" strike="noStrike" kern="1200" baseline="0" dirty="0">
                <a:solidFill>
                  <a:schemeClr val="tx1"/>
                </a:solidFill>
                <a:latin typeface="+mn-lt"/>
                <a:ea typeface="+mn-ea"/>
                <a:cs typeface="+mn-cs"/>
              </a:rPr>
              <a:t>$6,000 </a:t>
            </a:r>
            <a:r>
              <a:rPr lang="en-US" sz="1200" b="0" i="0" u="none" strike="noStrike" kern="1200" baseline="0" dirty="0">
                <a:solidFill>
                  <a:schemeClr val="tx1"/>
                </a:solidFill>
                <a:latin typeface="+mn-lt"/>
                <a:ea typeface="+mn-ea"/>
                <a:cs typeface="+mn-cs"/>
              </a:rPr>
              <a:t>(60% × $10,000) remaining from 2018 sales.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Hawthorne makes adjustments that remove the remaining 2018 balance from the allowance for sales returns and inventory—estimated returns. Those adjustments also increase net sales revenue (by reducing sales returns) and cost of goods sold in 2019, the period in which the change in estimate occurs.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39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Any</a:t>
            </a:r>
            <a:r>
              <a:rPr lang="en-US" b="0" i="0" baseline="0" dirty="0"/>
              <a:t> overview of accounting for cash should include a discussion of internal control, so let’s start there. </a:t>
            </a:r>
            <a:r>
              <a:rPr lang="en-US" sz="1200" b="0" i="0" u="none" strike="noStrike" kern="1200" baseline="0" dirty="0">
                <a:solidFill>
                  <a:schemeClr val="tx1"/>
                </a:solidFill>
                <a:latin typeface="+mn-lt"/>
                <a:ea typeface="+mn-ea"/>
                <a:cs typeface="+mn-cs"/>
              </a:rPr>
              <a:t>The success of any business enterprise depends on an effective system of </a:t>
            </a:r>
            <a:r>
              <a:rPr lang="en-US" sz="1200" b="1" i="0" u="none" strike="noStrike" kern="1200" baseline="0" dirty="0">
                <a:solidFill>
                  <a:schemeClr val="tx1"/>
                </a:solidFill>
                <a:latin typeface="+mn-lt"/>
                <a:ea typeface="+mn-ea"/>
                <a:cs typeface="+mn-cs"/>
              </a:rPr>
              <a:t>internal control</a:t>
            </a:r>
            <a:r>
              <a:rPr lang="en-US" sz="1200" b="0" i="0" u="none" strike="noStrike" kern="1200" baseline="0" dirty="0">
                <a:solidFill>
                  <a:schemeClr val="tx1"/>
                </a:solidFill>
                <a:latin typeface="+mn-lt"/>
                <a:ea typeface="+mn-ea"/>
                <a:cs typeface="+mn-cs"/>
              </a:rPr>
              <a:t>. Internal control refers to a company’s plan to </a:t>
            </a:r>
          </a:p>
          <a:p>
            <a:pPr marL="228600" indent="-228600">
              <a:buFont typeface="+mj-lt"/>
              <a:buAutoNum type="alphaLcPeriod"/>
            </a:pPr>
            <a:r>
              <a:rPr lang="en-US" sz="1200" b="0" i="0" u="none" strike="noStrike" kern="1200" baseline="0" dirty="0">
                <a:solidFill>
                  <a:schemeClr val="tx1"/>
                </a:solidFill>
                <a:latin typeface="+mn-lt"/>
                <a:ea typeface="+mn-ea"/>
                <a:cs typeface="+mn-cs"/>
              </a:rPr>
              <a:t>encourage adherence to company policies and procedures, </a:t>
            </a:r>
          </a:p>
          <a:p>
            <a:pPr marL="228600" indent="-228600">
              <a:buFont typeface="+mj-lt"/>
              <a:buAutoNum type="alphaLcPeriod"/>
            </a:pPr>
            <a:r>
              <a:rPr lang="en-US" sz="1200" b="0" i="0" u="none" strike="noStrike" kern="1200" baseline="0" dirty="0">
                <a:solidFill>
                  <a:schemeClr val="tx1"/>
                </a:solidFill>
                <a:latin typeface="+mn-lt"/>
                <a:ea typeface="+mn-ea"/>
                <a:cs typeface="+mn-cs"/>
              </a:rPr>
              <a:t>promote operational efficiency, </a:t>
            </a:r>
          </a:p>
          <a:p>
            <a:pPr marL="228600" indent="-228600">
              <a:buFont typeface="+mj-lt"/>
              <a:buAutoNum type="alphaLcPeriod"/>
            </a:pPr>
            <a:r>
              <a:rPr lang="en-US" sz="1200" b="0" i="0" u="none" strike="noStrike" kern="1200" baseline="0" dirty="0">
                <a:solidFill>
                  <a:schemeClr val="tx1"/>
                </a:solidFill>
                <a:latin typeface="+mn-lt"/>
                <a:ea typeface="+mn-ea"/>
                <a:cs typeface="+mn-cs"/>
              </a:rPr>
              <a:t>minimize errors and theft, and </a:t>
            </a:r>
          </a:p>
          <a:p>
            <a:pPr marL="228600" indent="-228600">
              <a:buFont typeface="+mj-lt"/>
              <a:buAutoNum type="alphaLcPeriod"/>
            </a:pPr>
            <a:r>
              <a:rPr lang="en-US" sz="1200" b="0" i="0" u="none" strike="noStrike" kern="1200" baseline="0" dirty="0">
                <a:solidFill>
                  <a:schemeClr val="tx1"/>
                </a:solidFill>
                <a:latin typeface="+mn-lt"/>
                <a:ea typeface="+mn-ea"/>
                <a:cs typeface="+mn-cs"/>
              </a:rPr>
              <a:t>enhance the reliability and accuracy of accounting data. </a:t>
            </a:r>
          </a:p>
          <a:p>
            <a:pPr marL="0" indent="0">
              <a:buFont typeface="+mj-lt"/>
              <a:buNone/>
            </a:pPr>
            <a:endParaRPr lang="en-US" sz="1200" b="0" i="0" u="none" strike="noStrike" kern="1200" baseline="0" dirty="0">
              <a:solidFill>
                <a:schemeClr val="tx1"/>
              </a:solidFill>
              <a:latin typeface="+mn-lt"/>
              <a:ea typeface="+mn-ea"/>
              <a:cs typeface="+mn-cs"/>
            </a:endParaRPr>
          </a:p>
          <a:p>
            <a:pPr marL="0" indent="0">
              <a:buFont typeface="+mj-lt"/>
              <a:buNone/>
            </a:pPr>
            <a:r>
              <a:rPr lang="en-US" sz="1200" b="0" i="0" u="none" strike="noStrike" kern="1200" baseline="0" dirty="0">
                <a:solidFill>
                  <a:schemeClr val="tx1"/>
                </a:solidFill>
                <a:latin typeface="+mn-lt"/>
                <a:ea typeface="+mn-ea"/>
                <a:cs typeface="+mn-cs"/>
              </a:rPr>
              <a:t>From a financial accounting perspective, the focus is on controls intended to improve the accuracy and reliability of accounting information and to safeguard the company’s assets.</a:t>
            </a:r>
            <a:endParaRPr lang="en-US" b="0" i="0" dirty="0"/>
          </a:p>
          <a:p>
            <a:pPr marL="0" indent="0">
              <a:buFont typeface="+mj-lt"/>
              <a:buNone/>
            </a:pP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Being entitled to receive payment doesn’t necessarily mean that the seller </a:t>
            </a:r>
            <a:r>
              <a:rPr lang="en-US" sz="1200" b="0" i="1" u="none" strike="noStrike" kern="1200" baseline="0" dirty="0">
                <a:solidFill>
                  <a:schemeClr val="tx1"/>
                </a:solidFill>
                <a:latin typeface="+mn-lt"/>
                <a:ea typeface="+mn-ea"/>
                <a:cs typeface="+mn-cs"/>
              </a:rPr>
              <a:t>will </a:t>
            </a:r>
            <a:r>
              <a:rPr lang="en-US" sz="1200" b="0" i="0" u="none" strike="noStrike" kern="1200" baseline="0" dirty="0">
                <a:solidFill>
                  <a:schemeClr val="tx1"/>
                </a:solidFill>
                <a:latin typeface="+mn-lt"/>
                <a:ea typeface="+mn-ea"/>
                <a:cs typeface="+mn-cs"/>
              </a:rPr>
              <a:t>be paid. In fact, </a:t>
            </a:r>
            <a:r>
              <a:rPr lang="en-US" sz="1200" b="1" i="0" u="none" strike="noStrike" kern="1200" baseline="0" dirty="0">
                <a:solidFill>
                  <a:schemeClr val="tx1"/>
                </a:solidFill>
                <a:latin typeface="+mn-lt"/>
                <a:ea typeface="+mn-ea"/>
                <a:cs typeface="+mn-cs"/>
              </a:rPr>
              <a:t>credit losses </a:t>
            </a:r>
            <a:r>
              <a:rPr lang="en-US" sz="1200" b="0" i="0" u="none" strike="noStrike" kern="1200" baseline="0" dirty="0">
                <a:solidFill>
                  <a:schemeClr val="tx1"/>
                </a:solidFill>
                <a:latin typeface="+mn-lt"/>
                <a:ea typeface="+mn-ea"/>
                <a:cs typeface="+mn-cs"/>
              </a:rPr>
              <a:t>(bad debts) are an inherent cost of granting credit. How should we account for the fact that not every account receivable is likely to be collected?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simple approach to recognizing bad debts that is </a:t>
            </a:r>
            <a:r>
              <a:rPr lang="en-US" sz="1200" b="1"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allowed by GAAP is to wait until a particular account is deemed uncollectible and write it off at that time. For example, if a customer goes bankrupt and it becomes clear that a $15,000 account receivable will not be collected, the following journal entry could be recorded under the direct write-off method</a:t>
            </a:r>
            <a:r>
              <a:rPr lang="en-US" dirty="0"/>
              <a:t>.</a:t>
            </a: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shortcoming of the </a:t>
            </a:r>
            <a:r>
              <a:rPr lang="en-US" sz="1200" b="1" i="0" u="none" strike="noStrike" kern="1200" baseline="0" dirty="0">
                <a:solidFill>
                  <a:schemeClr val="tx1"/>
                </a:solidFill>
                <a:latin typeface="+mn-lt"/>
                <a:ea typeface="+mn-ea"/>
                <a:cs typeface="+mn-cs"/>
              </a:rPr>
              <a:t>direct write-off method </a:t>
            </a:r>
            <a:r>
              <a:rPr lang="en-US" sz="1200" b="0" i="0" u="none" strike="noStrike" kern="1200" baseline="0" dirty="0">
                <a:solidFill>
                  <a:schemeClr val="tx1"/>
                </a:solidFill>
                <a:latin typeface="+mn-lt"/>
                <a:ea typeface="+mn-ea"/>
                <a:cs typeface="+mn-cs"/>
              </a:rPr>
              <a:t>is that it overstates the balance in accounts receivable in the periods prior to the write off, because it fails to anticipate that some accounts receivable will prove uncollectible. Also, it distorts net income by postponing recognition of any bad debt expense until the period in which the customer actually fails to pay, even though some bad debts expense was predictable before that time. These conceptual problems are why the direct</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write-off method isn’t allowed for financial-reporting purposes unless the amount of bad debts is not material. However, the direct</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write-off method is required for income tax purposes for most companies.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7–6 Disclosure of Accounts Receivable—Johnson &amp; Johnson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GAAP requires use of the </a:t>
            </a:r>
            <a:r>
              <a:rPr lang="en-US" sz="1200" b="1" i="0" u="none" strike="noStrike" kern="1200" baseline="0" dirty="0">
                <a:solidFill>
                  <a:schemeClr val="tx1"/>
                </a:solidFill>
                <a:latin typeface="+mn-lt"/>
                <a:ea typeface="+mn-ea"/>
                <a:cs typeface="+mn-cs"/>
              </a:rPr>
              <a:t>allowance method </a:t>
            </a:r>
            <a:r>
              <a:rPr lang="en-US" sz="1200" b="0" i="0" u="none" strike="noStrike" kern="1200" baseline="0" dirty="0">
                <a:solidFill>
                  <a:schemeClr val="tx1"/>
                </a:solidFill>
                <a:latin typeface="+mn-lt"/>
                <a:ea typeface="+mn-ea"/>
                <a:cs typeface="+mn-cs"/>
              </a:rPr>
              <a:t>whenever the amount of bad debts is material. Under the allowance method, companies use a contra-asset account, the </a:t>
            </a:r>
            <a:r>
              <a:rPr lang="en-US" sz="1200" b="1" i="0" u="none" strike="noStrike" kern="1200" baseline="0" dirty="0">
                <a:solidFill>
                  <a:schemeClr val="tx1"/>
                </a:solidFill>
                <a:latin typeface="+mn-lt"/>
                <a:ea typeface="+mn-ea"/>
                <a:cs typeface="+mn-cs"/>
              </a:rPr>
              <a:t>allowance for uncollectible accounts</a:t>
            </a:r>
            <a:r>
              <a:rPr lang="en-US" sz="1200" b="0" i="0" u="none" strike="noStrike" kern="1200" baseline="0" dirty="0">
                <a:solidFill>
                  <a:schemeClr val="tx1"/>
                </a:solidFill>
                <a:latin typeface="+mn-lt"/>
                <a:ea typeface="+mn-ea"/>
                <a:cs typeface="+mn-cs"/>
              </a:rPr>
              <a:t>, to reduce the carrying value of accounts receivable to the amount of cash they expect to collect. Both the carrying value and the amount of the allowance typically are shown on the face of the balance sheet. For example, here we see how </a:t>
            </a:r>
            <a:r>
              <a:rPr lang="en-US" sz="1200" b="1" i="0" u="none" strike="noStrike" kern="1200" baseline="0" dirty="0">
                <a:solidFill>
                  <a:schemeClr val="tx1"/>
                </a:solidFill>
                <a:latin typeface="+mn-lt"/>
                <a:ea typeface="+mn-ea"/>
                <a:cs typeface="+mn-cs"/>
              </a:rPr>
              <a:t>Johnson &amp; Johnson</a:t>
            </a:r>
            <a:r>
              <a:rPr lang="en-US" sz="1200" b="0" i="0" u="none" strike="noStrike" kern="1200" baseline="0" dirty="0">
                <a:solidFill>
                  <a:schemeClr val="tx1"/>
                </a:solidFill>
                <a:latin typeface="+mn-lt"/>
                <a:ea typeface="+mn-ea"/>
                <a:cs typeface="+mn-cs"/>
              </a:rPr>
              <a:t>, the large pharmaceutical company, reported accounts receivable in its comparative balance sheets for 2015 and 2014.</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Johnson &amp; Johnson’s balance sheet communicates that, as of year-end 2015, it had net accounts receivable of $10,734 and an allowance for doubtful accounts of $268, which implies a gross accounts receivable of $10,734 + 268 = $11,002.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49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Recall from our discussion in Chapter 1 that Section 404 of the </a:t>
            </a:r>
            <a:r>
              <a:rPr lang="en-US" sz="1200" b="0" i="1" u="none" strike="noStrike" kern="1200" baseline="0" dirty="0">
                <a:solidFill>
                  <a:schemeClr val="tx1"/>
                </a:solidFill>
                <a:latin typeface="+mn-lt"/>
                <a:ea typeface="+mn-ea"/>
                <a:cs typeface="+mn-cs"/>
              </a:rPr>
              <a:t>Sarbanes-Oxley Act of 2002 </a:t>
            </a:r>
            <a:r>
              <a:rPr lang="en-US" sz="1200" b="0" i="0" u="none" strike="noStrike" kern="1200" baseline="0" dirty="0">
                <a:solidFill>
                  <a:schemeClr val="tx1"/>
                </a:solidFill>
                <a:latin typeface="+mn-lt"/>
                <a:ea typeface="+mn-ea"/>
                <a:cs typeface="+mn-cs"/>
              </a:rPr>
              <a:t>requires that companies document their internal controls and assess their adequacy. The Public Company Accounting Oversight Board AS 2201 further requires the auditor to express its own opinion on whether the company has maintained effective internal control over financial reporting.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Many companies have incurred significant costs in an effort to comply with the requirements of Section 404. A framework for designing an internal control system is provided by the </a:t>
            </a:r>
            <a:r>
              <a:rPr lang="en-US" sz="1200" b="0" i="1" u="none" strike="noStrike" kern="1200" baseline="0" dirty="0">
                <a:solidFill>
                  <a:schemeClr val="tx1"/>
                </a:solidFill>
                <a:latin typeface="+mn-lt"/>
                <a:ea typeface="+mn-ea"/>
                <a:cs typeface="+mn-cs"/>
              </a:rPr>
              <a:t>Committee of Sponsoring Organizations (COSO) </a:t>
            </a:r>
            <a:r>
              <a:rPr lang="en-US" sz="1200" b="0" i="0" u="none" strike="noStrike" kern="1200" baseline="0" dirty="0">
                <a:solidFill>
                  <a:schemeClr val="tx1"/>
                </a:solidFill>
                <a:latin typeface="+mn-lt"/>
                <a:ea typeface="+mn-ea"/>
                <a:cs typeface="+mn-cs"/>
              </a:rPr>
              <a:t>of the Treadway Commission. Formed in 1985, the organization is dedicated to improving the quality of financial reporting through, among other things, effective internal controls.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COSO defines internal control as a process, undertaken by an entity’s board of directors, management, and other personnel, designed to provide reasonable assurance regarding the achievement of objectives in the following categories: </a:t>
            </a:r>
          </a:p>
          <a:p>
            <a:endParaRPr lang="en-US" sz="1200" b="0" i="0" u="none" strike="noStrike" kern="1200" baseline="0" dirty="0">
              <a:solidFill>
                <a:schemeClr val="tx1"/>
              </a:solidFill>
              <a:latin typeface="+mn-lt"/>
              <a:ea typeface="+mn-ea"/>
              <a:cs typeface="+mn-cs"/>
            </a:endParaRPr>
          </a:p>
          <a:p>
            <a:pPr marL="171450" lvl="0" indent="-171450">
              <a:buFont typeface="Arial"/>
              <a:buChar char="•"/>
            </a:pPr>
            <a:r>
              <a:rPr lang="en-US" sz="1200" b="0" i="0" u="none" strike="noStrike" kern="1200" baseline="0" dirty="0">
                <a:solidFill>
                  <a:schemeClr val="tx1"/>
                </a:solidFill>
                <a:latin typeface="+mn-lt"/>
                <a:ea typeface="+mn-ea"/>
                <a:cs typeface="+mn-cs"/>
              </a:rPr>
              <a:t>Effectiveness and efficiency of operations</a:t>
            </a:r>
          </a:p>
          <a:p>
            <a:pPr marL="171450" lvl="0" indent="-171450">
              <a:buFont typeface="Arial"/>
              <a:buChar char="•"/>
            </a:pPr>
            <a:r>
              <a:rPr lang="en-US" sz="1200" b="0" i="0" u="none" strike="noStrike" kern="1200" baseline="0" dirty="0">
                <a:solidFill>
                  <a:schemeClr val="tx1"/>
                </a:solidFill>
                <a:latin typeface="+mn-lt"/>
                <a:ea typeface="+mn-ea"/>
                <a:cs typeface="+mn-cs"/>
              </a:rPr>
              <a:t>Reliability of financial reporting </a:t>
            </a:r>
          </a:p>
          <a:p>
            <a:pPr marL="171450" lvl="0" indent="-171450">
              <a:buFont typeface="Arial"/>
              <a:buChar char="•"/>
            </a:pPr>
            <a:r>
              <a:rPr lang="en-US" sz="1200" b="0" i="0" u="none" strike="noStrike" kern="1200" baseline="0" dirty="0">
                <a:solidFill>
                  <a:schemeClr val="tx1"/>
                </a:solidFill>
                <a:latin typeface="+mn-lt"/>
                <a:ea typeface="+mn-ea"/>
                <a:cs typeface="+mn-cs"/>
              </a:rPr>
              <a:t>Compliance with applicable laws and regulations</a:t>
            </a:r>
            <a:endParaRPr lang="en-US" b="0" dirty="0"/>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5</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the allowance method, bad debt expense is not</a:t>
            </a:r>
            <a:r>
              <a:rPr lang="en-US" sz="1200" b="1"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recognized when specific accounts are written off. Rather, bad debt expense is recognized earlier, when the allowance is created and subsequently adjusted to reflect new sales and changes in customer’s credit quality. Later, when a specific account receivable is deemed uncollectible, both the allowance and the specific account receivable are reduced to write off the receivable.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 example will clarify how the allowance method works. Assume the Hawthorne Manufacturing Company started operations in 2018. It had sales of $1,200,000 and collections of $895,000, leaving a balance of $305,000</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accounts receivable as of December 31, 2018.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Recognizing allowance for uncollectible accounts (end of first year).</a:t>
            </a:r>
            <a:r>
              <a:rPr lang="en-US" dirty="0"/>
              <a:t> </a:t>
            </a:r>
            <a:r>
              <a:rPr lang="en-US" b="0" dirty="0"/>
              <a:t>Hawthorne’s analysis indicates it expects to collect $280,000 of its accounts receivable, so it must establish an allowance for uncollectible accounts of $25,000 ($305,000 − 280,000).</a:t>
            </a:r>
          </a:p>
          <a:p>
            <a:endParaRPr lang="en-US" b="0" dirty="0"/>
          </a:p>
          <a:p>
            <a:r>
              <a:rPr lang="en-US" sz="1200" b="0" i="0" u="none" strike="noStrike" kern="1200" baseline="0" dirty="0">
                <a:solidFill>
                  <a:schemeClr val="tx1"/>
                </a:solidFill>
                <a:latin typeface="+mn-lt"/>
                <a:ea typeface="+mn-ea"/>
                <a:cs typeface="+mn-cs"/>
              </a:rPr>
              <a:t>Hawthorne establishes the necessary allowance with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balances in accounts receivable ($305,000) and the contra asset allowance for uncollectible accounts ($25,000) offset to carry receivables at a net amount of $280,000 on the balance sheet.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course, at this point Hawthorne doesn’t know which particular accounts receivable will prove uncollectible. (If it could predict that perfectly, it wouldn’t have made those sales to begin with!) Hawthorne only can record an estimate of the amount of uncollectible accounts for its outstanding receivables. That estimate both reduces net income (through bad debt expense) and reduces the carrying value of Hawthorne’s accounts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 sure to understand that the amount in this journal entry is purely a plug that is determined by the difference between the pre-adjustment balance and the necessary post-adjustment balance in the allowance.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if Hawthorne had written off so many accounts receivable during 2019 that the adjustment account had a pre-adjustment balance that was a </a:t>
            </a:r>
            <a:r>
              <a:rPr lang="en-US" sz="1200" b="1" i="0"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of $2,000, and Hawthorne believed the post-adjustment balance should be $40,000, Hawthorne would have to credit the allowance for </a:t>
            </a:r>
            <a:r>
              <a:rPr lang="en-US" sz="1200" b="1" i="0" u="none" strike="noStrike" kern="1200" baseline="0" dirty="0">
                <a:solidFill>
                  <a:schemeClr val="tx1"/>
                </a:solidFill>
                <a:latin typeface="+mn-lt"/>
                <a:ea typeface="+mn-ea"/>
                <a:cs typeface="+mn-cs"/>
              </a:rPr>
              <a:t>$42,000 </a:t>
            </a:r>
            <a:r>
              <a:rPr lang="en-US" sz="1200" b="0" i="0" u="none" strike="noStrike" kern="1200" baseline="0" dirty="0">
                <a:solidFill>
                  <a:schemeClr val="tx1"/>
                </a:solidFill>
                <a:latin typeface="+mn-lt"/>
                <a:ea typeface="+mn-ea"/>
                <a:cs typeface="+mn-cs"/>
              </a:rPr>
              <a:t>(and debit bad debts expense for the same amount) to reach the necessary $40,000 post-adjustment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if the pre-adjustment balance in the allowance was a credit of $11,200 and the quality of Hawthorne’s receivables improved so much that Hawthorne believed the post-adjustment balance in the allowance should be only $5,000, Hawthorne would need to </a:t>
            </a:r>
            <a:r>
              <a:rPr lang="en-US" sz="1200" b="0" i="1"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the allowance for </a:t>
            </a:r>
            <a:r>
              <a:rPr lang="en-US" sz="1200" b="1" i="0" u="none" strike="noStrike" kern="1200" baseline="0" dirty="0">
                <a:solidFill>
                  <a:schemeClr val="tx1"/>
                </a:solidFill>
                <a:latin typeface="+mn-lt"/>
                <a:ea typeface="+mn-ea"/>
                <a:cs typeface="+mn-cs"/>
              </a:rPr>
              <a:t>$6,200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debit to the allowance requires a credit to bad debt expense. While crediting an expense looks weird, think of it as driven by a change in an estimate. The allowance was increased by too much in a prior period, so Hawthorne has to reduce it this period. As with changes in other estimates, we don’t restate prior year financial statements, but instead show the effect of the change in estimate in current-period net income.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accounts are deemed uncollectible. </a:t>
            </a:r>
            <a:r>
              <a:rPr lang="en-US" sz="1200" b="0" i="0" u="none" strike="noStrike" kern="1200" baseline="0" dirty="0">
                <a:solidFill>
                  <a:schemeClr val="tx1"/>
                </a:solidFill>
                <a:latin typeface="+mn-lt"/>
                <a:ea typeface="+mn-ea"/>
                <a:cs typeface="+mn-cs"/>
              </a:rPr>
              <a:t>On April 24, 2019, Hawthorne concludes that it will not collect a $15,000 account receivable from a customer that recently has gone bankrupt. Hawthorne would make the journal entry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the journal entry didn’t affect net income, and that accounts receivable still are carried at a net amount of $280,000 ($290,000 − 10,000) on the balance sheet. </a:t>
            </a:r>
            <a:endParaRPr lang="en-US" b="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When previously written-off accounts are reinstated. </a:t>
            </a:r>
            <a:r>
              <a:rPr lang="en-US" sz="1200" b="0" i="0" u="none" strike="noStrike" kern="1200" baseline="0" dirty="0">
                <a:solidFill>
                  <a:schemeClr val="tx1"/>
                </a:solidFill>
                <a:latin typeface="+mn-lt"/>
                <a:ea typeface="+mn-ea"/>
                <a:cs typeface="+mn-cs"/>
              </a:rPr>
              <a:t>Occasionally, a receivable that has been written off is later reinstated because the company gets new information and now believes the receivable will be collected in part or in full. When this happens, the entry to write off the account is reversed. For example, assume Hawthorne learns on May 30 that the financial situation of its customer has improved and it will collect $1,200 of the receivable that previously was written off. Hawthorne reinstates that amount of the receivable with the following journal entry.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once again, the journal entry didn’t affect net income, and that accounts receivable still are carried at a net amount of $280,000 ($291,200 – 11,200) on the balance sheet. Just as the carrying value of accounts receivable was not affected by writing off a specific receivable, it also is not affected by reversing the write off of a specific receivable.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the receivable is reinstated, collection is recorded the same way it would be if the receivable had never been written off, debiting cash and crediting accounts receivable.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59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cash is the most liquid of all assets, a well-designed and functioning system of internal control must surround all cash transactions. </a:t>
            </a:r>
            <a:r>
              <a:rPr lang="en-US" sz="1200" b="1" i="0" u="none" strike="noStrike" kern="1200" baseline="0" dirty="0">
                <a:solidFill>
                  <a:schemeClr val="tx1"/>
                </a:solidFill>
                <a:latin typeface="+mn-lt"/>
                <a:ea typeface="+mn-ea"/>
                <a:cs typeface="+mn-cs"/>
              </a:rPr>
              <a:t>Separation of duties </a:t>
            </a:r>
            <a:r>
              <a:rPr lang="en-US" sz="1200" b="0" i="0" u="none" strike="noStrike" kern="1200" baseline="0" dirty="0">
                <a:solidFill>
                  <a:schemeClr val="tx1"/>
                </a:solidFill>
                <a:latin typeface="+mn-lt"/>
                <a:ea typeface="+mn-ea"/>
                <a:cs typeface="+mn-cs"/>
              </a:rPr>
              <a:t>is critical. Individuals that have physical responsibility for assets should not also have access to accounting records. So, employees who handle cash should not be involved in or have access to accounting records nor be involved in the reconciliation of cash book balances to bank balances.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cash receipt process. Most nonretail businesses receive payment for goods by checks received through the mail. An approach to internal control over cash receipts that utilizes separation of duties might include the following steps: </a:t>
            </a:r>
          </a:p>
          <a:p>
            <a:endParaRPr lang="en-US" sz="1200" b="0" i="0" u="none" strike="noStrike" kern="1200" baseline="0" dirty="0">
              <a:solidFill>
                <a:schemeClr val="tx1"/>
              </a:solidFill>
              <a:latin typeface="+mn-lt"/>
              <a:ea typeface="+mn-ea"/>
              <a:cs typeface="+mn-cs"/>
            </a:endParaRPr>
          </a:p>
          <a:p>
            <a:pPr marL="228600" lvl="0" indent="-228600">
              <a:buFont typeface="+mj-lt"/>
              <a:buAutoNum type="arabicPeriod"/>
            </a:pPr>
            <a:r>
              <a:rPr lang="en-US" sz="1200" b="0" i="0" u="none" strike="noStrike" kern="1200" baseline="0" dirty="0">
                <a:solidFill>
                  <a:schemeClr val="tx1"/>
                </a:solidFill>
                <a:latin typeface="+mn-lt"/>
                <a:ea typeface="+mn-ea"/>
                <a:cs typeface="+mn-cs"/>
              </a:rPr>
              <a:t>Employee A opens the mail each day and prepares a </a:t>
            </a:r>
            <a:r>
              <a:rPr lang="en-US" sz="1200" b="0" i="0" u="none" strike="noStrike" kern="1200" baseline="0" dirty="0" err="1">
                <a:solidFill>
                  <a:schemeClr val="tx1"/>
                </a:solidFill>
                <a:latin typeface="+mn-lt"/>
                <a:ea typeface="+mn-ea"/>
                <a:cs typeface="+mn-cs"/>
              </a:rPr>
              <a:t>multicopy</a:t>
            </a:r>
            <a:r>
              <a:rPr lang="en-US" sz="1200" b="0" i="0" u="none" strike="noStrike" kern="1200" baseline="0" dirty="0">
                <a:solidFill>
                  <a:schemeClr val="tx1"/>
                </a:solidFill>
                <a:latin typeface="+mn-lt"/>
                <a:ea typeface="+mn-ea"/>
                <a:cs typeface="+mn-cs"/>
              </a:rPr>
              <a:t> listing of all checks including the amount and </a:t>
            </a:r>
            <a:r>
              <a:rPr lang="en-US" sz="1200" b="0" i="0" u="none" strike="noStrike" kern="1200" baseline="0" dirty="0" err="1">
                <a:solidFill>
                  <a:schemeClr val="tx1"/>
                </a:solidFill>
                <a:latin typeface="+mn-lt"/>
                <a:ea typeface="+mn-ea"/>
                <a:cs typeface="+mn-cs"/>
              </a:rPr>
              <a:t>payor’s</a:t>
            </a:r>
            <a:r>
              <a:rPr lang="en-US" sz="1200" b="0" i="0" u="none" strike="noStrike" kern="1200" baseline="0" dirty="0">
                <a:solidFill>
                  <a:schemeClr val="tx1"/>
                </a:solidFill>
                <a:latin typeface="+mn-lt"/>
                <a:ea typeface="+mn-ea"/>
                <a:cs typeface="+mn-cs"/>
              </a:rPr>
              <a:t> name. </a:t>
            </a:r>
          </a:p>
          <a:p>
            <a:pPr marL="228600" lvl="0" indent="-228600">
              <a:buFont typeface="+mj-lt"/>
              <a:buAutoNum type="arabicPeriod"/>
            </a:pPr>
            <a:r>
              <a:rPr lang="en-US" sz="1200" b="0" i="0" u="none" strike="noStrike" kern="1200" baseline="0" dirty="0">
                <a:solidFill>
                  <a:schemeClr val="tx1"/>
                </a:solidFill>
                <a:latin typeface="+mn-lt"/>
                <a:ea typeface="+mn-ea"/>
                <a:cs typeface="+mn-cs"/>
              </a:rPr>
              <a:t>Employee B takes the checks, along with one copy of the listing, to the person responsible for depositing the checks in the company’s bank account. </a:t>
            </a:r>
          </a:p>
          <a:p>
            <a:pPr marL="228600" lvl="0" indent="-228600">
              <a:buFont typeface="+mj-lt"/>
              <a:buAutoNum type="arabicPeriod"/>
            </a:pPr>
            <a:r>
              <a:rPr lang="en-US" sz="1200" b="0" i="0" u="none" strike="noStrike" kern="1200" baseline="0" dirty="0">
                <a:solidFill>
                  <a:schemeClr val="tx1"/>
                </a:solidFill>
                <a:latin typeface="+mn-lt"/>
                <a:ea typeface="+mn-ea"/>
                <a:cs typeface="+mn-cs"/>
              </a:rPr>
              <a:t>A second copy of the check listing is sent to the accounting department, where Employee C enters receipts into the accounting records.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Good internal control helps ensure accuracy as well as safeguard against theft. The bank-generated deposit slip can be compared with the check listing to verify that the amounts received were also deposited. And, because the person opening the mail is not the person who maintains the accounting records, it’s impossible for one person to steal checks and alter accounting records to cover up their theft.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6</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Basing bad debt expense on the appropriate carrying value of accounts receivable is very much a </a:t>
            </a:r>
            <a:r>
              <a:rPr lang="en-US" sz="1200" b="1" i="0" u="none" strike="noStrike" kern="1200" baseline="0" dirty="0">
                <a:solidFill>
                  <a:schemeClr val="tx1"/>
                </a:solidFill>
                <a:latin typeface="+mn-lt"/>
                <a:ea typeface="+mn-ea"/>
                <a:cs typeface="+mn-cs"/>
              </a:rPr>
              <a:t>balance sheet approach</a:t>
            </a:r>
            <a:r>
              <a:rPr lang="en-US" sz="1200" b="0" i="0" u="none" strike="noStrike" kern="1200" baseline="0" dirty="0">
                <a:solidFill>
                  <a:schemeClr val="tx1"/>
                </a:solidFill>
                <a:latin typeface="+mn-lt"/>
                <a:ea typeface="+mn-ea"/>
                <a:cs typeface="+mn-cs"/>
              </a:rPr>
              <a:t>. The company determines what the ending balance of the allowance for uncollectible accounts should be, and then records the amount of bad debt expense that’s necessary to adjust the allowance to that desired balance.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Past history as well as current conditions guide estimation of the necessary balance in the allowance for uncollectible accounts. Estimation could be done by analyzing each customer account, by applying an estimate of the percentage of bad debts to the entire outstanding receivable balance, or by applying different percentages to accounts receivable balances depending on the length of time outstanding. This latter approach employs an </a:t>
            </a:r>
            <a:r>
              <a:rPr lang="en-US" sz="1200" b="1" i="0" u="none" strike="noStrike" kern="1200" baseline="0" dirty="0">
                <a:solidFill>
                  <a:schemeClr val="tx1"/>
                </a:solidFill>
                <a:latin typeface="+mn-lt"/>
                <a:ea typeface="+mn-ea"/>
                <a:cs typeface="+mn-cs"/>
              </a:rPr>
              <a:t>accounts receivable aging schedule</a:t>
            </a:r>
            <a:r>
              <a:rPr lang="en-US" sz="1200" b="0" i="0" u="none" strike="noStrike" kern="1200" baseline="0" dirty="0">
                <a:solidFill>
                  <a:schemeClr val="tx1"/>
                </a:solidFill>
                <a:latin typeface="+mn-lt"/>
                <a:ea typeface="+mn-ea"/>
                <a:cs typeface="+mn-cs"/>
              </a:rPr>
              <a:t>, and is very common in practice. </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7–7 Accounts Receivable Aging Schedule</a:t>
            </a:r>
          </a:p>
          <a:p>
            <a:endParaRPr lang="en-US" dirty="0"/>
          </a:p>
          <a:p>
            <a:r>
              <a:rPr lang="en-US" sz="1200" b="0" i="0" u="none" strike="noStrike" kern="1200" baseline="0" dirty="0">
                <a:solidFill>
                  <a:schemeClr val="tx1"/>
                </a:solidFill>
                <a:latin typeface="+mn-lt"/>
                <a:ea typeface="+mn-ea"/>
                <a:cs typeface="+mn-cs"/>
              </a:rPr>
              <a:t>Here we see the aging schedule for Hawthorne’s December 31, 2018, accounts receivable balance of $305,000. </a:t>
            </a:r>
            <a:endParaRPr lang="en-US" dirty="0"/>
          </a:p>
          <a:p>
            <a:endParaRPr lang="en-US" dirty="0"/>
          </a:p>
          <a:p>
            <a:r>
              <a:rPr lang="en-US" sz="1200" b="0" i="0" u="none" strike="noStrike" kern="1200" baseline="0" dirty="0">
                <a:solidFill>
                  <a:schemeClr val="tx1"/>
                </a:solidFill>
                <a:latin typeface="+mn-lt"/>
                <a:ea typeface="+mn-ea"/>
                <a:cs typeface="+mn-cs"/>
              </a:rPr>
              <a:t>This schedule classifies the year-end receivable balances according to their length of time outstanding. Therefore, the schedule applies higher estimated default percentages to groups of older receivables. Typically, the longer an account has been outstanding, the more likely it will prove uncollectible. Because the schedule calculates a necessary balance in the allowance of </a:t>
            </a:r>
            <a:r>
              <a:rPr lang="en-US" sz="1200" b="1" i="0" u="none" strike="noStrike" kern="1200" baseline="0" dirty="0">
                <a:solidFill>
                  <a:schemeClr val="tx1"/>
                </a:solidFill>
                <a:latin typeface="+mn-lt"/>
                <a:ea typeface="+mn-ea"/>
                <a:cs typeface="+mn-cs"/>
              </a:rPr>
              <a:t>$25,000</a:t>
            </a:r>
            <a:r>
              <a:rPr lang="en-US" sz="1200" b="0" i="0" u="none" strike="noStrike" kern="1200" baseline="0" dirty="0">
                <a:solidFill>
                  <a:schemeClr val="tx1"/>
                </a:solidFill>
                <a:latin typeface="+mn-lt"/>
                <a:ea typeface="+mn-ea"/>
                <a:cs typeface="+mn-cs"/>
              </a:rPr>
              <a:t>, Hawthorne would adjust the balance of the allowance to that amount, as shown previously in this section.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At the end of the second year of operations (and each year thereafter), Hawthorne must once again estimate what the carrying value of its accounts receivable should be, and adjust the allowance as necessary to produce that carrying value. Let’s suppose that at the end of 2019 Hawthorne has a gross accounts receivable balance of </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but believes it only will collect </a:t>
            </a:r>
            <a:r>
              <a:rPr lang="en-US" sz="1200" b="1" i="0" u="none" strike="noStrike" kern="1200" baseline="0" dirty="0">
                <a:solidFill>
                  <a:schemeClr val="tx1"/>
                </a:solidFill>
                <a:latin typeface="+mn-lt"/>
                <a:ea typeface="+mn-ea"/>
                <a:cs typeface="+mn-cs"/>
              </a:rPr>
              <a:t>$360,000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That implies that Hawthorne needs an allowance of </a:t>
            </a:r>
            <a:r>
              <a:rPr lang="en-US" sz="1200" b="1" i="0" u="none" strike="noStrike" kern="1200" baseline="0" dirty="0">
                <a:solidFill>
                  <a:schemeClr val="tx1"/>
                </a:solidFill>
                <a:latin typeface="+mn-lt"/>
                <a:ea typeface="+mn-ea"/>
                <a:cs typeface="+mn-cs"/>
              </a:rPr>
              <a:t>$40,000 </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$400,000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360,000</a:t>
            </a:r>
            <a:r>
              <a:rPr lang="en-US" sz="1200" b="0" i="0" u="none" strike="noStrike" kern="1200" baseline="0" dirty="0">
                <a:solidFill>
                  <a:schemeClr val="tx1"/>
                </a:solidFill>
                <a:latin typeface="+mn-lt"/>
                <a:ea typeface="+mn-ea"/>
                <a:cs typeface="+mn-cs"/>
              </a:rPr>
              <a:t>). Unlike the first year, the balance of the allowance for uncollectible accounts in later years may not be zero at the time Hawthorne makes the adjustment. In our example, the pre-adjustment balance is $11,200 (see T-account here). What adjustment is needed to update the allowance account from $11,200 to the new estimate of $40,000? The adjusting entry is a “plug” of </a:t>
            </a:r>
            <a:r>
              <a:rPr lang="en-US" sz="1200" b="1" i="0" u="none" strike="noStrike" kern="1200" baseline="0" dirty="0">
                <a:solidFill>
                  <a:schemeClr val="tx1"/>
                </a:solidFill>
                <a:latin typeface="+mn-lt"/>
                <a:ea typeface="+mn-ea"/>
                <a:cs typeface="+mn-cs"/>
              </a:rPr>
              <a:t>$28,800</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alternative to the balance sheet approach is to estimate bad debt expense directly as a percentage of each period’s net credit sales. This percentage usually is determined by reviewing the company’s recent history of the relationship between credit sales and actual bad debts. For a relatively new company, this percentage may be estimated by referring to other sources such as industry averages. For example, if Hawthorne had sales of $1,200,000 in 2018, and estimated that 2% of those sales would prove uncollectible, it would debit bad debts expense and credit the allowance for uncollectible accounts for $24,000 ($1,200,000 × 2%).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It’s important to notice that this </a:t>
            </a:r>
            <a:r>
              <a:rPr lang="en-US" sz="1200" b="1" i="0" u="none" strike="noStrike" kern="1200" baseline="0" dirty="0">
                <a:solidFill>
                  <a:schemeClr val="tx1"/>
                </a:solidFill>
                <a:latin typeface="+mn-lt"/>
                <a:ea typeface="+mn-ea"/>
                <a:cs typeface="+mn-cs"/>
              </a:rPr>
              <a:t>income statement approach </a:t>
            </a:r>
            <a:r>
              <a:rPr lang="en-US" sz="1200" b="0" i="0" u="none" strike="noStrike" kern="1200" baseline="0" dirty="0">
                <a:solidFill>
                  <a:schemeClr val="tx1"/>
                </a:solidFill>
                <a:latin typeface="+mn-lt"/>
                <a:ea typeface="+mn-ea"/>
                <a:cs typeface="+mn-cs"/>
              </a:rPr>
              <a:t>focuses on the current year’s credit sales, so the effect on the balance sheet—the allowance for uncollectible accounts and hence net accounts receivable—is an incidental result of estimating the expense. An income statement approach should be used only if it doesn’t provide a distorted estimate of the net amount of cash that is expected to be collected from accounts receivable.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69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Some companies use a combination of approaches when estimating bad debts. For example, Hawthorne might decide it’s more convenient to estimate bad debts on a quarterly basis using the income statement approach and then refine the estimate by employing the balance sheet approach at the end of the year based on an aging of receivables. In our example, Hawthorne recognized $24,000 in the allowance and the bad debt expense accounts during the year under the income statement approach. If at the end of the year Hawthorne’s aging schedule indicated that a total of </a:t>
            </a:r>
            <a:r>
              <a:rPr lang="en-US" sz="1200" b="1" i="0" u="none" strike="noStrike" kern="1200" baseline="0" dirty="0">
                <a:solidFill>
                  <a:schemeClr val="tx1"/>
                </a:solidFill>
                <a:latin typeface="+mn-lt"/>
                <a:ea typeface="+mn-ea"/>
                <a:cs typeface="+mn-cs"/>
              </a:rPr>
              <a:t>$25,000 </a:t>
            </a:r>
            <a:r>
              <a:rPr lang="en-US" sz="1200" b="0" i="0" u="none" strike="noStrike" kern="1200" baseline="0" dirty="0">
                <a:solidFill>
                  <a:schemeClr val="tx1"/>
                </a:solidFill>
                <a:latin typeface="+mn-lt"/>
                <a:ea typeface="+mn-ea"/>
                <a:cs typeface="+mn-cs"/>
              </a:rPr>
              <a:t>was needed in the allowance, Hawthorne would recognize an additional </a:t>
            </a:r>
            <a:r>
              <a:rPr lang="en-US" sz="1200" b="1" i="0"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of allowance and bad debt expense to adjust the total to the necessary balance.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7–8 Measuring and Reporting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exhibit summarizes the key issues involving measuring and reporting accounts receivable.</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Under current GAAP, the potential for bad debts is viewed as a loss contingency (meaning that the amount of loss depends on some future event, like a customer’s failure to pay). An allowance and corresponding expense is recognized for any amount of loss that is both probable to occur and can be reasonably estimated. When a company has many accounts receivable, it is probable that some bad debts will occur, so companies recognize an allowance and accrue bad debt expense to adjust the carrying value of accounts receivable to the amount expected to be collected.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Guidance in this area is changing. Starting in 2020, companies will be required to use the </a:t>
            </a:r>
            <a:r>
              <a:rPr lang="en-US" sz="1200" b="1" i="0" u="none" strike="noStrike" kern="1200" baseline="0" dirty="0">
                <a:solidFill>
                  <a:schemeClr val="tx1"/>
                </a:solidFill>
                <a:latin typeface="+mn-lt"/>
                <a:ea typeface="+mn-ea"/>
                <a:cs typeface="+mn-cs"/>
              </a:rPr>
              <a:t>CECL (“Current Expected Credit Loss”) model </a:t>
            </a:r>
            <a:r>
              <a:rPr lang="en-US" sz="1200" b="0" i="0" u="none" strike="noStrike" kern="1200" baseline="0" dirty="0">
                <a:solidFill>
                  <a:schemeClr val="tx1"/>
                </a:solidFill>
                <a:latin typeface="+mn-lt"/>
                <a:ea typeface="+mn-ea"/>
                <a:cs typeface="+mn-cs"/>
              </a:rPr>
              <a:t>to account for bad debts, and companies can choose to use that approach starting in 2019. The CECL model is designed to give a more accurate and forward-looking estimate of bad debt expense. It still uses the allowance method, and it still uses the same journal entries, but it differs from current GAAP in two important ways. First, the “probable” threshold for identifying bad debts is removed. Therefore, even if the seller is considering a single receivable for which the likelihood of default is low (and thus not “probable”), the seller typically will make some estimate of bad debts. Second, while current practice tends to focus on events that already have occurred when considering the potential for bad debts, the CECL model explicitly requires creditors to also consider additional information such as reasonable and supportable forecasts about the future.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75</a:t>
            </a:fld>
            <a:endParaRPr lang="en-US"/>
          </a:p>
        </p:txBody>
      </p:sp>
    </p:spTree>
    <p:extLst>
      <p:ext uri="{BB962C8B-B14F-4D97-AF65-F5344CB8AC3E}">
        <p14:creationId xmlns:p14="http://schemas.microsoft.com/office/powerpoint/2010/main" val="42033942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76</a:t>
            </a:fld>
            <a:endParaRPr lang="en-US"/>
          </a:p>
        </p:txBody>
      </p:sp>
    </p:spTree>
    <p:extLst>
      <p:ext uri="{BB962C8B-B14F-4D97-AF65-F5344CB8AC3E}">
        <p14:creationId xmlns:p14="http://schemas.microsoft.com/office/powerpoint/2010/main" val="5049959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Notes receivable are formal credit arrangements between a creditor (lender) and a debtor (borrower) </a:t>
            </a:r>
            <a:r>
              <a:rPr lang="en-US" sz="1200" b="0" i="0" u="none" strike="noStrike" kern="1200" baseline="0" dirty="0">
                <a:solidFill>
                  <a:schemeClr val="tx1"/>
                </a:solidFill>
                <a:latin typeface="+mn-lt"/>
                <a:ea typeface="+mn-ea"/>
                <a:cs typeface="+mn-cs"/>
              </a:rPr>
              <a:t>that specify payment terms. Notes arise from loans made to people and companies who need cash, including stockholders and employees, as well as from the sale of merchandise, other assets, or services under relatively long-term payment arrangements. Notes receivable are classified as either current or noncurrent depending on the expected collection date(s).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term of a note is less than a year, it is reported as a short-term note. We start by discussing short-term notes, and then discuss long-term notes. </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77</a:t>
            </a:fld>
            <a:endParaRPr lang="en-US"/>
          </a:p>
        </p:txBody>
      </p:sp>
    </p:spTree>
    <p:extLst>
      <p:ext uri="{BB962C8B-B14F-4D97-AF65-F5344CB8AC3E}">
        <p14:creationId xmlns:p14="http://schemas.microsoft.com/office/powerpoint/2010/main" val="18890570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typical interest-bearing note receivable requires payment of a specified face amount, also called principal</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at a specified maturity date or dates. In addition, interest is paid at a stated percentage of the face amount. Interest on notes is calculated as: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Face amount × Annual rate × Fraction of the annual period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78</a:t>
            </a:fld>
            <a:endParaRPr lang="en-US"/>
          </a:p>
        </p:txBody>
      </p:sp>
    </p:spTree>
    <p:extLst>
      <p:ext uri="{BB962C8B-B14F-4D97-AF65-F5344CB8AC3E}">
        <p14:creationId xmlns:p14="http://schemas.microsoft.com/office/powerpoint/2010/main" val="41375595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Notes receivable are formal credit arrangements between a creditor (lender) and a debtor (borrower) </a:t>
            </a:r>
            <a:r>
              <a:rPr lang="en-US" sz="1200" b="0" i="0" u="none" strike="noStrike" kern="1200" baseline="0" dirty="0">
                <a:solidFill>
                  <a:schemeClr val="tx1"/>
                </a:solidFill>
                <a:latin typeface="+mn-lt"/>
                <a:ea typeface="+mn-ea"/>
                <a:cs typeface="+mn-cs"/>
              </a:rPr>
              <a:t>that specify payment terms. Notes arise from loans made to people and companies who need cash, including stockholders and employees, as well as from the sale of merchandise, other assets, or services under relatively long-term payment arrangements. Notes receivable are classified as either current or noncurrent depending on the expected collection date(s).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the term of a note is less than a year, it is reported as a short-term note. We start by discussing short-term notes, and then discuss long-term notes. </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79</a:t>
            </a:fld>
            <a:endParaRPr lang="en-US"/>
          </a:p>
        </p:txBody>
      </p:sp>
    </p:spTree>
    <p:extLst>
      <p:ext uri="{BB962C8B-B14F-4D97-AF65-F5344CB8AC3E}">
        <p14:creationId xmlns:p14="http://schemas.microsoft.com/office/powerpoint/2010/main" val="2430479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Proper controls for cash disbursements should be designed to prevent any unauthorized payments and ensure that disbursements are recorded in the proper accounts. Important elements of a cash disbursement control system include:</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kern="1200" baseline="0" dirty="0">
                <a:solidFill>
                  <a:schemeClr val="tx1"/>
                </a:solidFill>
                <a:latin typeface="+mn-lt"/>
                <a:ea typeface="+mn-ea"/>
                <a:cs typeface="+mn-cs"/>
              </a:rPr>
              <a:t>All disbursements, other than very small disbursements from petty cash, should be made by check. This provides a permanent record of all disbursements.</a:t>
            </a:r>
          </a:p>
          <a:p>
            <a:pPr marL="228600" indent="-228600">
              <a:buFont typeface="+mj-lt"/>
              <a:buAutoNum type="arabicPeriod"/>
            </a:pPr>
            <a:r>
              <a:rPr lang="en-US" sz="1200" kern="1200" baseline="0" dirty="0">
                <a:solidFill>
                  <a:schemeClr val="tx1"/>
                </a:solidFill>
                <a:latin typeface="+mn-lt"/>
                <a:ea typeface="+mn-ea"/>
                <a:cs typeface="+mn-cs"/>
              </a:rPr>
              <a:t>All expenditures should be </a:t>
            </a:r>
            <a:r>
              <a:rPr lang="en-US" sz="1200" i="1" kern="1200" baseline="0" dirty="0">
                <a:solidFill>
                  <a:schemeClr val="tx1"/>
                </a:solidFill>
                <a:latin typeface="+mn-lt"/>
                <a:ea typeface="+mn-ea"/>
                <a:cs typeface="+mn-cs"/>
              </a:rPr>
              <a:t>authorized </a:t>
            </a:r>
            <a:r>
              <a:rPr lang="en-US" sz="1200" i="0" kern="1200" baseline="0" dirty="0">
                <a:solidFill>
                  <a:schemeClr val="tx1"/>
                </a:solidFill>
                <a:latin typeface="+mn-lt"/>
                <a:ea typeface="+mn-ea"/>
                <a:cs typeface="+mn-cs"/>
              </a:rPr>
              <a:t>before a check is prepared. For example, a vendor </a:t>
            </a:r>
            <a:r>
              <a:rPr lang="en-US" sz="1200" kern="1200" baseline="0" dirty="0">
                <a:solidFill>
                  <a:schemeClr val="tx1"/>
                </a:solidFill>
                <a:latin typeface="+mn-lt"/>
                <a:ea typeface="+mn-ea"/>
                <a:cs typeface="+mn-cs"/>
              </a:rPr>
              <a:t>invoice for the purchase of inventory should be compared with the purchase order and receiving report to ensure the accuracy of quantity, price, part numbers, and so on. This process should include verification of the proper ledger accounts to be debited.</a:t>
            </a:r>
          </a:p>
          <a:p>
            <a:pPr marL="228600" indent="-228600">
              <a:buFont typeface="+mj-lt"/>
              <a:buAutoNum type="arabicPeriod"/>
            </a:pPr>
            <a:r>
              <a:rPr lang="en-US" sz="1200" kern="1200" baseline="0" dirty="0">
                <a:solidFill>
                  <a:schemeClr val="tx1"/>
                </a:solidFill>
                <a:latin typeface="+mn-lt"/>
                <a:ea typeface="+mn-ea"/>
                <a:cs typeface="+mn-cs"/>
              </a:rPr>
              <a:t>Checks should be signed only by authorized individuals.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Once again, separation of duties is important. Responsibilities for check signing, check writing, check mailing, cash disbursement documentation, and recordkeeping should be separated whenever possible. That way, a single person can’t write checks to himself and disguise that theft as a payment to an approved vendor.</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 </a:t>
            </a:r>
          </a:p>
          <a:p>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7–9 Note Receivable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the sale in the illustration occurs on August 1, 2018, and the company’s fiscal year-end is December 31, a year-end adjusting entry accrues interest earned.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recognize the interest earned for the five months, from August to December, we record an adjusting entry on December 31 by debiting interest receivable and crediting interest revenue for $35,000.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maturity, that is February 1, 2018, we will record the collection of the notes receivable. For this, we credit interest revenue earned for the sixth month of $7,000, interest receivable of $35,000 that was accrued as of December 31, and the note receivable for its face amount of $700,000. Cash is debited for $742,000, which includes the principal and the interest accrued and earned.</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Sometimes a receivable assumes the form of a so-called noninterest-bearing note. The name is a misnomer, though. Noninterest-bearing notes actually do bear interest, but the interest is deducted (or </a:t>
            </a:r>
            <a:r>
              <a:rPr lang="en-US" sz="1200" b="0" i="1" u="none" strike="noStrike" kern="1200" baseline="0" dirty="0">
                <a:solidFill>
                  <a:schemeClr val="tx1"/>
                </a:solidFill>
                <a:latin typeface="+mn-lt"/>
                <a:ea typeface="+mn-ea"/>
                <a:cs typeface="+mn-cs"/>
              </a:rPr>
              <a:t>discounted</a:t>
            </a:r>
            <a:r>
              <a:rPr lang="en-US" sz="1200" b="0" i="0" u="none" strike="noStrike" kern="1200" baseline="0" dirty="0">
                <a:solidFill>
                  <a:schemeClr val="tx1"/>
                </a:solidFill>
                <a:latin typeface="+mn-lt"/>
                <a:ea typeface="+mn-ea"/>
                <a:cs typeface="+mn-cs"/>
              </a:rPr>
              <a:t>) from the face amount to determine the cash proceeds made available to the borrower at the outset.</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what 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accepted a six-month, $700,000 noninterest-bearing note with a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views the financing component of the note to be insignificant, it would ignore the interest rate and simply record an account receivable for $700,000. However,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could view the financing component of the contract to be significant. In that case, $42,000 ($700,000 × 12% × 1⁄12 year) interest would be discounted at the outset rather than explicitly stated, and the selling price of the shoes would be only $658,000.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still receives $700,000, but that total revenue is recognized as sales revenue of $658,000 and interest revenue of $42,000. Assuming a May 1, 2018 sale, the transaction is recorded as seen here.</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discount on note receivable is a contra account to the note receivable account. That is, the note receivable would be reported in the balance sheet net (less) any remaining discount. The discount represents future interest revenue that will be recognized as it is earned over time. The sales revenue under this arrangement is only $658,000, but the total amount of interest is calculated as the discount rate times the $700,000 face amount. This causes the </a:t>
            </a:r>
            <a:r>
              <a:rPr lang="en-US" sz="1200" b="0" i="1" u="none" strike="noStrike" kern="1200" baseline="0" dirty="0">
                <a:solidFill>
                  <a:schemeClr val="tx1"/>
                </a:solidFill>
                <a:latin typeface="+mn-lt"/>
                <a:ea typeface="+mn-ea"/>
                <a:cs typeface="+mn-cs"/>
              </a:rPr>
              <a:t>effective </a:t>
            </a:r>
            <a:r>
              <a:rPr lang="en-US" sz="1200" b="0" i="0" u="none" strike="noStrike" kern="1200" baseline="0" dirty="0">
                <a:solidFill>
                  <a:schemeClr val="tx1"/>
                </a:solidFill>
                <a:latin typeface="+mn-lt"/>
                <a:ea typeface="+mn-ea"/>
                <a:cs typeface="+mn-cs"/>
              </a:rPr>
              <a:t>interest rate to be higher than the 12% discount rate.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note should be valued at the present value of future cash receipts. The present value of $700,000 to be received in six months using an effective interest rate of 6.383% is $658,000 ($700,000 ÷ 1.06383 = $658,000).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sale occurs on August 1, the December 31, 2018, adjusting entry and the entry to record the cash collection on February 1, 2019, are recorded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December 31, 2018 balance sheet, the note receivable is shown at $693,000: the face amount ($700,000) less remaining discount ($7,000). </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7–10 Long-Term Noninterest-Bearing Note Receivable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account for long-term notes receivable the same way we account for short-term notes receivable, but the time value of money has a larger effect. </a:t>
            </a:r>
            <a:r>
              <a:rPr lang="en-US" sz="1200" b="0" i="0" u="none" strike="noStrike" kern="1200" baseline="0" dirty="0">
                <a:solidFill>
                  <a:schemeClr val="tx1"/>
                </a:solidFill>
                <a:latin typeface="+mn-lt"/>
                <a:ea typeface="+mn-ea"/>
                <a:cs typeface="+mn-cs"/>
              </a:rPr>
              <a:t>Therefore, if long-term notes are received in exchange for goods and services, the financing component of the transaction typically is viewed as significant for revenue recognition purposes. We apply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by which we calculate interest revenue or interest expense by multiplying the outstanding balance of a long-term receivable or liability by the effective interest rate. </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provide an example, this example modifies the facts in the last example to have </a:t>
            </a:r>
            <a:r>
              <a:rPr lang="en-US" sz="1200" kern="1200" baseline="0" dirty="0" err="1">
                <a:solidFill>
                  <a:schemeClr val="tx1"/>
                </a:solidFill>
                <a:latin typeface="+mn-lt"/>
                <a:ea typeface="+mn-ea"/>
                <a:cs typeface="+mn-cs"/>
              </a:rPr>
              <a:t>Stridewell</a:t>
            </a:r>
            <a:r>
              <a:rPr lang="en-US" sz="1200" kern="1200" baseline="0" dirty="0">
                <a:solidFill>
                  <a:schemeClr val="tx1"/>
                </a:solidFill>
                <a:latin typeface="+mn-lt"/>
                <a:ea typeface="+mn-ea"/>
                <a:cs typeface="+mn-cs"/>
              </a:rPr>
              <a:t> agree on January 1, 2018, to accept a two-year noninterest-bearing note. </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It’s useful to consider a couple of aspects. First, notice that the sales revenue in 2018 is not recorded for the full $700,000. </a:t>
            </a:r>
            <a:r>
              <a:rPr lang="en-US" sz="1200" b="0" i="0" u="none" strike="noStrike" kern="1200" baseline="0" dirty="0">
                <a:solidFill>
                  <a:schemeClr val="tx1"/>
                </a:solidFill>
                <a:latin typeface="+mn-lt"/>
                <a:ea typeface="+mn-ea"/>
                <a:cs typeface="+mn-cs"/>
              </a:rPr>
              <a:t>Instead, sales revenue is calculated as ($558,036),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the amount ($700,000) to be received in two years. The net amount of the note receivable equals its present value ($558,036), which is the note receivable of $700,000 less the discount on note receivable of $141,964. Sellers need to recognize the financing component of a contract when the time value of money is significant. That is what </a:t>
            </a:r>
            <a:r>
              <a:rPr lang="en-US" sz="1200" b="0" i="0" u="none" strike="noStrike" kern="1200" baseline="0" dirty="0" err="1">
                <a:solidFill>
                  <a:schemeClr val="tx1"/>
                </a:solidFill>
                <a:latin typeface="+mn-lt"/>
                <a:ea typeface="+mn-ea"/>
                <a:cs typeface="+mn-cs"/>
              </a:rPr>
              <a:t>Stridewell</a:t>
            </a:r>
            <a:r>
              <a:rPr lang="en-US" sz="1200" b="0" i="0" u="none" strike="noStrike" kern="1200" baseline="0" dirty="0">
                <a:solidFill>
                  <a:schemeClr val="tx1"/>
                </a:solidFill>
                <a:latin typeface="+mn-lt"/>
                <a:ea typeface="+mn-ea"/>
                <a:cs typeface="+mn-cs"/>
              </a:rPr>
              <a:t> is doing. It earns sales revenue of $558,036 from selling shoes, and interest revenue totaling $141,964 ($66,964 + 75,000) for financing the transaction.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Second, interest revenue each period is calculated based on the net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note receivable as of the beginning of that period. As a consequence, interest revenue differs between periods because the net note receivable increases over time. In our example,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2018 interest revenue of $66,964 is calculated based on the initial net note receivable balance ($558,036 × 12%). We reduce the discount on note receivable for 2018 interest revenue, which increases the net note receivable balance to $625,000 ($558,036 + $66,964). So, </a:t>
            </a:r>
            <a:r>
              <a:rPr lang="en-US" sz="1200" b="0" i="0" u="none" strike="noStrike" kern="1200" baseline="0" dirty="0" err="1">
                <a:solidFill>
                  <a:schemeClr val="tx1"/>
                </a:solidFill>
                <a:latin typeface="+mn-lt"/>
                <a:ea typeface="+mn-ea"/>
                <a:cs typeface="+mn-cs"/>
              </a:rPr>
              <a:t>Stridewell’s</a:t>
            </a:r>
            <a:r>
              <a:rPr lang="en-US" sz="1200" b="0" i="0" u="none" strike="noStrike" kern="1200" baseline="0" dirty="0">
                <a:solidFill>
                  <a:schemeClr val="tx1"/>
                </a:solidFill>
                <a:latin typeface="+mn-lt"/>
                <a:ea typeface="+mn-ea"/>
                <a:cs typeface="+mn-cs"/>
              </a:rPr>
              <a:t> 2019 interest revenue of $75,000 is calculated based on that higher net note receivable balance ($625,000 × 12%), reducing the discount on note receivable to zero by the end of 2019. At that point, the book value of the note, sometimes called the carrying value, carrying amount, or amortized cost basis, is $700,000, and that is the amount of cash that is collected.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5D5A280-AB61-4228-B8B9-B2988F4D0222}" type="slidenum">
              <a:rPr lang="en-US" smtClean="0"/>
              <a:t>87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89</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90</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If a note with an unrealistic interest rate—even a noninterest-bearing note—is received </a:t>
            </a:r>
            <a:r>
              <a:rPr lang="en-IN" sz="1200" b="0" i="1" u="none" strike="noStrike" kern="1200" baseline="0" dirty="0">
                <a:solidFill>
                  <a:schemeClr val="tx1"/>
                </a:solidFill>
                <a:latin typeface="+mn-lt"/>
                <a:ea typeface="+mn-ea"/>
                <a:cs typeface="+mn-cs"/>
              </a:rPr>
              <a:t>solely </a:t>
            </a:r>
            <a:r>
              <a:rPr lang="en-IN" sz="1200" b="0" i="0" u="none" strike="noStrike" kern="1200" baseline="0" dirty="0">
                <a:solidFill>
                  <a:schemeClr val="tx1"/>
                </a:solidFill>
                <a:latin typeface="+mn-lt"/>
                <a:ea typeface="+mn-ea"/>
                <a:cs typeface="+mn-cs"/>
              </a:rPr>
              <a:t>in exchange for cash, the cash paid to the issuer is considered to be the note’s present value. Even if this means recording interest at a ridiculously low or zero rate, the amount of cash exchanged is the basis for valuing the note.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noninterest-bearing note in the previous example had been received solely in exchange for $700,000 cash, the transaction would be recorded as seen here.</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91</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Similar to accounts receivable, if a company anticipates bad debts (also called credit losses) on short-term notes receivable, it uses an allowance account to reduce the receivable </a:t>
            </a:r>
            <a:r>
              <a:rPr lang="en-US" sz="1200" b="0" i="0" u="none" strike="noStrike" kern="1200" baseline="0" dirty="0">
                <a:solidFill>
                  <a:schemeClr val="tx1"/>
                </a:solidFill>
                <a:latin typeface="+mn-lt"/>
                <a:ea typeface="+mn-ea"/>
                <a:cs typeface="+mn-cs"/>
              </a:rPr>
              <a:t>to the appropriate carrying value. The process of recording bad debt expense is the same as with accounts receivable. </a:t>
            </a:r>
          </a:p>
          <a:p>
            <a:endParaRPr lang="en-US" b="0" i="0" dirty="0"/>
          </a:p>
          <a:p>
            <a:r>
              <a:rPr lang="en-US" sz="1200" b="0" i="0" u="none" strike="noStrike" kern="1200" baseline="0" dirty="0">
                <a:solidFill>
                  <a:schemeClr val="tx1"/>
                </a:solidFill>
                <a:latin typeface="+mn-lt"/>
                <a:ea typeface="+mn-ea"/>
                <a:cs typeface="+mn-cs"/>
              </a:rPr>
              <a:t>One of the more difficult measurement problems facing banks and other lending institutions is the estimation of bad debts on their long-term notes (loans). It’s difficult to predict uncollectible accounts for these arrangements. As an example, Wells Fargo &amp; Company, a large bank holding company, reported the following in the asset section of its December 31, 2015, balance sheet.</a:t>
            </a:r>
            <a:endParaRPr lang="en-US" b="0" i="0" dirty="0"/>
          </a:p>
        </p:txBody>
      </p:sp>
      <p:sp>
        <p:nvSpPr>
          <p:cNvPr id="4" name="Slide Number Placeholder 3"/>
          <p:cNvSpPr>
            <a:spLocks noGrp="1"/>
          </p:cNvSpPr>
          <p:nvPr>
            <p:ph type="sldNum" sz="quarter" idx="10"/>
          </p:nvPr>
        </p:nvSpPr>
        <p:spPr/>
        <p:txBody>
          <a:bodyPr/>
          <a:lstStyle/>
          <a:p>
            <a:fld id="{E5D5A280-AB61-4228-B8B9-B2988F4D0222}" type="slidenum">
              <a:rPr lang="en-US" smtClean="0"/>
              <a:t>92</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 with accounts receivable, the CECL model will be used to estimate credit losses with respect to notes receivable starting in 2020, and companies can choose to use that approach starting in 2019. Under the CECL model, creditors consider all relevant information when assessing credit losses, including reasonable and supportable forecasts about the future. Creditors can use a variety of approaches to estimate uncollectible notes receivable, including the aging method illustrated for accounts receivable. 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 An example of that approach is included in Appendix 7B. </a:t>
            </a:r>
            <a:endParaRPr lang="en-US"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93</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94</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Until recently, </a:t>
            </a:r>
            <a:r>
              <a:rPr lang="en-US" sz="1200" b="0" i="1" u="none" strike="noStrike" kern="1200" baseline="0" dirty="0">
                <a:solidFill>
                  <a:schemeClr val="tx1"/>
                </a:solidFill>
                <a:latin typeface="+mn-lt"/>
                <a:ea typeface="+mn-ea"/>
                <a:cs typeface="+mn-cs"/>
              </a:rPr>
              <a:t>IAS No. 39</a:t>
            </a:r>
            <a:r>
              <a:rPr lang="en-US" sz="1200" b="0" i="0" u="none" strike="noStrike" kern="1200" baseline="0" dirty="0">
                <a:solidFill>
                  <a:schemeClr val="tx1"/>
                </a:solidFill>
                <a:latin typeface="+mn-lt"/>
                <a:ea typeface="+mn-ea"/>
                <a:cs typeface="+mn-cs"/>
              </a:rPr>
              <a:t> was the standard that specified appropriate accounting for accounts and notes receivable, under the category of Loans and Receivables. However, </a:t>
            </a:r>
            <a:r>
              <a:rPr lang="en-US" sz="1200" b="0" i="1" u="none" strike="noStrike" kern="1200" baseline="0" dirty="0">
                <a:solidFill>
                  <a:schemeClr val="tx1"/>
                </a:solidFill>
                <a:latin typeface="+mn-lt"/>
                <a:ea typeface="+mn-ea"/>
                <a:cs typeface="+mn-cs"/>
              </a:rPr>
              <a:t>IFRS No. 9</a:t>
            </a:r>
            <a:r>
              <a:rPr lang="en-US" sz="1200" b="0" i="0" u="none" strike="noStrike" kern="1200" baseline="0" dirty="0">
                <a:solidFill>
                  <a:schemeClr val="tx1"/>
                </a:solidFill>
                <a:latin typeface="+mn-lt"/>
                <a:ea typeface="+mn-ea"/>
                <a:cs typeface="+mn-cs"/>
              </a:rPr>
              <a:t> currently is scheduled to be required after January 1, 2018, and earlier adoption is allowed. Therefore, until 2018 either standard could be in effect for a particular company that reports under IFRS. Still, both of the IFRS standards are very similar to U.S. GAAP with respect to accounting for accounts and notes receivable, with similar treatment of trade and cash discounts, sales returns, recognizing interest on notes receivable, and using an allowance for uncollectible accounts (which typically is called a “provision for bad debts” under IFRS).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few key differences remain. IFRS and U.S. GAAP both allow a “fair value option” for accounting for receivables, but the IFRS standards restrict the circumstances in which that option is allowed. Also, </a:t>
            </a:r>
            <a:r>
              <a:rPr lang="en-US" sz="1200" b="0" i="1" u="none" strike="noStrike" kern="1200" baseline="0" dirty="0">
                <a:solidFill>
                  <a:schemeClr val="tx1"/>
                </a:solidFill>
                <a:latin typeface="+mn-lt"/>
                <a:ea typeface="+mn-ea"/>
                <a:cs typeface="+mn-cs"/>
              </a:rPr>
              <a:t>IAS No. 39 </a:t>
            </a:r>
            <a:r>
              <a:rPr lang="en-US" sz="1200" b="0" i="0" u="none" strike="noStrike" kern="1200" baseline="0" dirty="0">
                <a:solidFill>
                  <a:schemeClr val="tx1"/>
                </a:solidFill>
                <a:latin typeface="+mn-lt"/>
                <a:ea typeface="+mn-ea"/>
                <a:cs typeface="+mn-cs"/>
              </a:rPr>
              <a:t>permits accounting for receivables as “available for sale” investments if that approach is elected upon initial recognition of the receivable. </a:t>
            </a:r>
            <a:r>
              <a:rPr lang="en-US" sz="1200" b="0" i="1" u="none" strike="noStrike" kern="1200" baseline="0" dirty="0">
                <a:solidFill>
                  <a:schemeClr val="tx1"/>
                </a:solidFill>
                <a:latin typeface="+mn-lt"/>
                <a:ea typeface="+mn-ea"/>
                <a:cs typeface="+mn-cs"/>
              </a:rPr>
              <a:t>IFRS No. 9 </a:t>
            </a:r>
            <a:r>
              <a:rPr lang="en-US" sz="1200" b="0" i="0" u="none" strike="noStrike" kern="1200" baseline="0" dirty="0">
                <a:solidFill>
                  <a:schemeClr val="tx1"/>
                </a:solidFill>
                <a:latin typeface="+mn-lt"/>
                <a:ea typeface="+mn-ea"/>
                <a:cs typeface="+mn-cs"/>
              </a:rPr>
              <a:t>does not allow that option for receivables, and U.S. GAAP only allows “available for sale” accounting for investments in debt securities. Also, U.S. GAAP requires more disaggregation of accounts and notes receivable in the balance sheet or notes to the financial statements. For example, companies need to separately disclose accounts receivable from customers, from related parties, and from others. IFRS recommends but does not require separate disclosure.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final important difference relates to estimating bad debts. IFRS uses the ECL (“Expected Credit Loss”) model. For most receivables, the ECL model reports a “12-month ECL,” which bases expected credit losses only on defaults that could occur within the next twelve months. Only if a receivable’s credit quality has deteriorated significantly does the creditor instead report the “lifetime ECL,” which also includes credit losses expected to occur from defaults after twelve months, as is done for all receivables under the CECL model that will be used in U.S. GAAP. As a result of this lack of convergence, it is likely that accruals for credit losses under IFRS will be lower, and occur later, than under U.S. GAAP. </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95</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institutions have developed a wide variety of ways for companies to use their receivables to obtain immediate cash. Companies can find this attractive because it shortens their operating cycles by providing cash immediately rather than having to wait until credit customers pay the amounts due. Also, many companies avoid the difficulties of servicing (billing and collecting) receivables by having financial institutions take on that role. Of course, financial institutions require compensation for providing these services, usually interest and/or a finance charge.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various approaches used to finance with receivables differ with respect to which rights and risks are retained by the </a:t>
            </a:r>
            <a:r>
              <a:rPr lang="en-US" sz="1200" b="0" i="1" u="none" strike="noStrike" kern="1200" baseline="0" dirty="0">
                <a:solidFill>
                  <a:schemeClr val="tx1"/>
                </a:solidFill>
                <a:latin typeface="+mn-lt"/>
                <a:ea typeface="+mn-ea"/>
                <a:cs typeface="+mn-cs"/>
              </a:rPr>
              <a:t>transferor </a:t>
            </a:r>
            <a:r>
              <a:rPr lang="en-US" sz="1200" b="0" i="0" u="none" strike="noStrike" kern="1200" baseline="0" dirty="0">
                <a:solidFill>
                  <a:schemeClr val="tx1"/>
                </a:solidFill>
                <a:latin typeface="+mn-lt"/>
                <a:ea typeface="+mn-ea"/>
                <a:cs typeface="+mn-cs"/>
              </a:rPr>
              <a:t>(the company who was the original holder of the receivables) and which are passed on to the </a:t>
            </a:r>
            <a:r>
              <a:rPr lang="en-US" sz="1200" b="0" i="1" u="none" strike="noStrike" kern="1200" baseline="0" dirty="0">
                <a:solidFill>
                  <a:schemeClr val="tx1"/>
                </a:solidFill>
                <a:latin typeface="+mn-lt"/>
                <a:ea typeface="+mn-ea"/>
                <a:cs typeface="+mn-cs"/>
              </a:rPr>
              <a:t>transferee </a:t>
            </a:r>
            <a:r>
              <a:rPr lang="en-US" sz="1200" b="0" i="0" u="none" strike="noStrike" kern="1200" baseline="0" dirty="0">
                <a:solidFill>
                  <a:schemeClr val="tx1"/>
                </a:solidFill>
                <a:latin typeface="+mn-lt"/>
                <a:ea typeface="+mn-ea"/>
                <a:cs typeface="+mn-cs"/>
              </a:rPr>
              <a:t>(the new holder, the financial institution). Despite this diversity, any of these approaches can be described as either: </a:t>
            </a:r>
          </a:p>
          <a:p>
            <a:pPr marL="228600" indent="-228600">
              <a:buAutoNum type="arabicPeriod"/>
            </a:pPr>
            <a:r>
              <a:rPr lang="en-US" sz="1200" b="0" i="0" u="none" strike="noStrike" kern="1200" baseline="0" dirty="0">
                <a:solidFill>
                  <a:schemeClr val="tx1"/>
                </a:solidFill>
                <a:latin typeface="+mn-lt"/>
                <a:ea typeface="+mn-ea"/>
                <a:cs typeface="+mn-cs"/>
              </a:rPr>
              <a:t>A </a:t>
            </a:r>
            <a:r>
              <a:rPr lang="en-US" sz="1200" b="0" i="1" u="none" strike="noStrike" kern="1200" baseline="0" dirty="0">
                <a:solidFill>
                  <a:schemeClr val="tx1"/>
                </a:solidFill>
                <a:latin typeface="+mn-lt"/>
                <a:ea typeface="+mn-ea"/>
                <a:cs typeface="+mn-cs"/>
              </a:rPr>
              <a:t>secured borrowing. </a:t>
            </a:r>
            <a:r>
              <a:rPr lang="en-US" sz="1200" b="0" i="0" u="none" strike="noStrike" kern="1200" baseline="0" dirty="0">
                <a:solidFill>
                  <a:schemeClr val="tx1"/>
                </a:solidFill>
                <a:latin typeface="+mn-lt"/>
                <a:ea typeface="+mn-ea"/>
                <a:cs typeface="+mn-cs"/>
              </a:rPr>
              <a:t>Under this approach, the transferor (borrower) simply acts like it borrowed money from the transferee (lender), with the receivables remaining in the transferor’s balance sheet and serving as collateral for the loan. On the other side of the transaction, the transferee recognizes a note receivable. </a:t>
            </a:r>
          </a:p>
          <a:p>
            <a:pPr marL="228600" indent="-228600">
              <a:buAutoNum type="arabicPeriod"/>
            </a:pPr>
            <a:r>
              <a:rPr lang="en-US" sz="1200" b="0" i="1" u="none" strike="noStrike" kern="1200" baseline="0" dirty="0">
                <a:solidFill>
                  <a:schemeClr val="tx1"/>
                </a:solidFill>
                <a:latin typeface="+mn-lt"/>
                <a:ea typeface="+mn-ea"/>
                <a:cs typeface="+mn-cs"/>
              </a:rPr>
              <a:t>A sale of receivables. </a:t>
            </a:r>
            <a:r>
              <a:rPr lang="en-US" sz="1200" b="0" i="0" u="none" strike="noStrike" kern="1200" baseline="0" dirty="0">
                <a:solidFill>
                  <a:schemeClr val="tx1"/>
                </a:solidFill>
                <a:latin typeface="+mn-lt"/>
                <a:ea typeface="+mn-ea"/>
                <a:cs typeface="+mn-cs"/>
              </a:rPr>
              <a:t>Under this approach, the transferor (seller) “derecognizes” (removes) the receivables from its balance sheet, acting like it sold them to the transferee (buyer). On the other side of the transaction, the transferee recognizes the receivables as assets in its balance sheet and measures them at their fair value. </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96</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97</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Sometimes companies pledge accounts receivable as collateral for a loan. No particular receivables are associated with the loan. Rather, the entire receivables balance serves as collateral. The responsibility for collection of the receivables remains solely with the company. No special accounting treatment is needed for pledged receivables, but the arrangement should be described in a disclosure note. We will see</a:t>
            </a:r>
            <a:r>
              <a:rPr lang="en-US" b="0" i="0" baseline="0" dirty="0"/>
              <a:t> an example of this disclosure on the next slide.</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98</a:t>
            </a:fld>
            <a:endParaRPr lang="en-US"/>
          </a:p>
        </p:txBody>
      </p:sp>
    </p:spTree>
    <p:extLst>
      <p:ext uri="{BB962C8B-B14F-4D97-AF65-F5344CB8AC3E}">
        <p14:creationId xmlns:p14="http://schemas.microsoft.com/office/powerpoint/2010/main" val="278660506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t>Alternatively, financing arrangements can require that companies assign particular receivables to serve as collateral for loans. You already may be familiar with the concept of assigning an asset as collateral if you or someone you know has a mortgage on a home. The bank or other financial institution holding the mortgage will require that, if the homeowner defaults on the mortgage payments, the home be sold and the proceeds used to pay off the mortgage debt. Similarly, in the case of an assignment of receivables, nonpayment of a debt will require the proceeds from collecting the assigned receivables to go directly toward repayment of the debt.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dirty="0"/>
          </a:p>
          <a:p>
            <a:r>
              <a:rPr lang="en-US" sz="1200" kern="1200" baseline="0" dirty="0">
                <a:solidFill>
                  <a:schemeClr val="tx1"/>
                </a:solidFill>
                <a:latin typeface="+mn-lt"/>
                <a:ea typeface="+mn-ea"/>
                <a:cs typeface="+mn-cs"/>
              </a:rPr>
              <a:t>In these arrangements, the lender typically lends an amount of money that is less than the amount of receivables assigned by the borrower. The difference provides some protection for the lender to allow for possible uncollectible accounts. Also, the lender (sometimes called an </a:t>
            </a:r>
            <a:r>
              <a:rPr lang="en-US" sz="1200" i="1" kern="1200" baseline="0" dirty="0">
                <a:solidFill>
                  <a:schemeClr val="tx1"/>
                </a:solidFill>
                <a:latin typeface="+mn-lt"/>
                <a:ea typeface="+mn-ea"/>
                <a:cs typeface="+mn-cs"/>
              </a:rPr>
              <a:t>assignee</a:t>
            </a:r>
            <a:r>
              <a:rPr lang="en-US" sz="1200" kern="1200" baseline="0" dirty="0">
                <a:solidFill>
                  <a:schemeClr val="tx1"/>
                </a:solidFill>
                <a:latin typeface="+mn-lt"/>
                <a:ea typeface="+mn-ea"/>
                <a:cs typeface="+mn-cs"/>
              </a:rPr>
              <a:t>)</a:t>
            </a:r>
            <a:r>
              <a:rPr lang="en-US" sz="1200" i="1"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usually charges the borrower (sometimes called an </a:t>
            </a:r>
            <a:r>
              <a:rPr lang="en-US" sz="1200" i="1" kern="1200" baseline="0" dirty="0">
                <a:solidFill>
                  <a:schemeClr val="tx1"/>
                </a:solidFill>
                <a:latin typeface="+mn-lt"/>
                <a:ea typeface="+mn-ea"/>
                <a:cs typeface="+mn-cs"/>
              </a:rPr>
              <a:t>assignor</a:t>
            </a:r>
            <a:r>
              <a:rPr lang="en-US" sz="1200" kern="1200" baseline="0" dirty="0">
                <a:solidFill>
                  <a:schemeClr val="tx1"/>
                </a:solidFill>
                <a:latin typeface="+mn-lt"/>
                <a:ea typeface="+mn-ea"/>
                <a:cs typeface="+mn-cs"/>
              </a:rPr>
              <a:t>) </a:t>
            </a:r>
            <a:r>
              <a:rPr lang="en-US" sz="1200" i="0" kern="1200" baseline="0" dirty="0">
                <a:solidFill>
                  <a:schemeClr val="tx1"/>
                </a:solidFill>
                <a:latin typeface="+mn-lt"/>
                <a:ea typeface="+mn-ea"/>
                <a:cs typeface="+mn-cs"/>
              </a:rPr>
              <a:t>an up-front </a:t>
            </a:r>
            <a:r>
              <a:rPr lang="en-US" sz="1200" kern="1200" baseline="0" dirty="0">
                <a:solidFill>
                  <a:schemeClr val="tx1"/>
                </a:solidFill>
                <a:latin typeface="+mn-lt"/>
                <a:ea typeface="+mn-ea"/>
                <a:cs typeface="+mn-cs"/>
              </a:rPr>
              <a:t>finance charge in addition to stated interest on the loan. The receivables might be collected either by the lender or the borrower, depending on the details of the arrangement.</a:t>
            </a:r>
            <a:endParaRPr lang="en-US" b="0" i="0"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t>99</a:t>
            </a:fld>
            <a:endParaRPr lang="en-US"/>
          </a:p>
        </p:txBody>
      </p:sp>
    </p:spTree>
    <p:extLst>
      <p:ext uri="{BB962C8B-B14F-4D97-AF65-F5344CB8AC3E}">
        <p14:creationId xmlns:p14="http://schemas.microsoft.com/office/powerpoint/2010/main" val="27866050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hasCustomPrompt="1"/>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US" dirty="0">
              <a:solidFill>
                <a:prstClr val="black"/>
              </a:solidFill>
            </a:endParaRPr>
          </a:p>
        </p:txBody>
      </p:sp>
      <p:sp>
        <p:nvSpPr>
          <p:cNvPr id="12" name="Text Placeholder 3"/>
          <p:cNvSpPr txBox="1">
            <a:spLocks/>
          </p:cNvSpPr>
          <p:nvPr userDrawn="1"/>
        </p:nvSpPr>
        <p:spPr>
          <a:xfrm>
            <a:off x="10160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762000" y="6252596"/>
            <a:ext cx="7620000" cy="605404"/>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sz="1200" dirty="0"/>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 Placeholder 3"/>
          <p:cNvSpPr txBox="1">
            <a:spLocks/>
          </p:cNvSpPr>
          <p:nvPr userDrawn="1"/>
        </p:nvSpPr>
        <p:spPr>
          <a:xfrm>
            <a:off x="875908" y="6252596"/>
            <a:ext cx="7239785" cy="605403"/>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7565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US" dirty="0">
              <a:solidFill>
                <a:prstClr val="black"/>
              </a:solidFill>
            </a:endParaRPr>
          </a:p>
        </p:txBody>
      </p:sp>
      <p:sp>
        <p:nvSpPr>
          <p:cNvPr id="12" name="Text Placeholder 3"/>
          <p:cNvSpPr txBox="1">
            <a:spLocks/>
          </p:cNvSpPr>
          <p:nvPr userDrawn="1"/>
        </p:nvSpPr>
        <p:spPr>
          <a:xfrm>
            <a:off x="875908" y="6484605"/>
            <a:ext cx="7239785" cy="289591"/>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en-US" sz="1200" i="0" dirty="0">
              <a:latin typeface="Verdana" panose="020B0604030504040204" pitchFamily="34" charset="0"/>
              <a:ea typeface="Verdana" panose="020B0604030504040204" pitchFamily="34" charset="0"/>
              <a:cs typeface="Verdana" panose="020B0604030504040204" pitchFamily="34" charset="0"/>
            </a:endParaRPr>
          </a:p>
        </p:txBody>
      </p:sp>
      <p:sp>
        <p:nvSpPr>
          <p:cNvPr id="16" name="Text Placeholder 3"/>
          <p:cNvSpPr txBox="1">
            <a:spLocks/>
          </p:cNvSpPr>
          <p:nvPr userDrawn="1"/>
        </p:nvSpPr>
        <p:spPr>
          <a:xfrm>
            <a:off x="10160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063"/>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0157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hasCustomPrompt="1"/>
          </p:nvPr>
        </p:nvSpPr>
        <p:spPr>
          <a:xfrm>
            <a:off x="4572000" y="-3175"/>
            <a:ext cx="4572000" cy="366032"/>
          </a:xfrm>
        </p:spPr>
        <p:txBody>
          <a:bodyPr/>
          <a:lstStyle>
            <a:lvl1pPr algn="r">
              <a:defRPr sz="1800"/>
            </a:lvl1pPr>
            <a:lvl2pPr marL="457200" indent="0" algn="r">
              <a:buFontTx/>
              <a:buNone/>
              <a:defRPr sz="1800"/>
            </a:lvl2pPr>
            <a:lvl3pPr algn="r">
              <a:defRPr sz="1800"/>
            </a:lvl3pPr>
            <a:lvl4pPr algn="r">
              <a:defRPr sz="1800"/>
            </a:lvl4pPr>
            <a:lvl5pPr algn="r">
              <a:defRPr sz="1800"/>
            </a:lvl5pPr>
          </a:lstStyle>
          <a:p>
            <a:pPr marL="0" indent="0">
              <a:buNone/>
            </a:pPr>
            <a:r>
              <a:rPr lang="en-US" dirty="0"/>
              <a:t>Learning Objective 07-1</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4" name="Text Placeholder 3"/>
          <p:cNvSpPr txBox="1">
            <a:spLocks/>
          </p:cNvSpPr>
          <p:nvPr userDrawn="1"/>
        </p:nvSpPr>
        <p:spPr>
          <a:xfrm>
            <a:off x="685800" y="6400800"/>
            <a:ext cx="79248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800" i="0" kern="1200" dirty="0">
                <a:solidFill>
                  <a:schemeClr val="tx1"/>
                </a:solidFill>
                <a:latin typeface="Verdana" panose="020B0604030504040204" pitchFamily="34" charset="0"/>
                <a:ea typeface="Verdana" panose="020B0604030504040204" pitchFamily="34" charset="0"/>
                <a:cs typeface="Verdana" panose="020B0604030504040204" pitchFamily="34" charset="0"/>
              </a:rPr>
              <a:t>Copyright © 2018 McGraw-Hill Education. All rights reserved. No reproduction or distribution without prior written consent of McGraw-Hill Education</a:t>
            </a:r>
            <a:endParaRPr lang="en-US" sz="800" i="0" dirty="0">
              <a:solidFill>
                <a:prstClr val="black"/>
              </a:solidFill>
            </a:endParaRPr>
          </a:p>
        </p:txBody>
      </p:sp>
      <p:sp>
        <p:nvSpPr>
          <p:cNvPr id="12" name="Picture Placeholder 10"/>
          <p:cNvSpPr>
            <a:spLocks noGrp="1"/>
          </p:cNvSpPr>
          <p:nvPr>
            <p:ph type="pic" sz="quarter" idx="16"/>
          </p:nvPr>
        </p:nvSpPr>
        <p:spPr>
          <a:xfrm>
            <a:off x="4571622" y="4038600"/>
            <a:ext cx="2514600" cy="1295400"/>
          </a:xfrm>
        </p:spPr>
        <p:txBody>
          <a:bodyPr/>
          <a:lstStyle/>
          <a:p>
            <a:endParaRPr lang="en-US"/>
          </a:p>
        </p:txBody>
      </p:sp>
    </p:spTree>
    <p:extLst>
      <p:ext uri="{BB962C8B-B14F-4D97-AF65-F5344CB8AC3E}">
        <p14:creationId xmlns:p14="http://schemas.microsoft.com/office/powerpoint/2010/main" val="12184070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0" r:id="rId3"/>
    <p:sldLayoutId id="2147483659" r:id="rId4"/>
    <p:sldLayoutId id="2147483662" r:id="rId5"/>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47.wmf"/><Relationship Id="rId4" Type="http://schemas.openxmlformats.org/officeDocument/2006/relationships/oleObject" Target="../embeddings/oleObject2.bin"/></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48.wmf"/><Relationship Id="rId5" Type="http://schemas.openxmlformats.org/officeDocument/2006/relationships/oleObject" Target="../embeddings/oleObject3.bin"/><Relationship Id="rId4" Type="http://schemas.openxmlformats.org/officeDocument/2006/relationships/image" Target="../media/image49.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15.emf"/></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8.wmf"/><Relationship Id="rId4" Type="http://schemas.openxmlformats.org/officeDocument/2006/relationships/oleObject" Target="../embeddings/oleObject1.bin"/></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7</a:t>
            </a:r>
            <a:endParaRPr lang="en-US" dirty="0"/>
          </a:p>
        </p:txBody>
      </p:sp>
      <p:sp>
        <p:nvSpPr>
          <p:cNvPr id="20" name="Subtitle 19"/>
          <p:cNvSpPr>
            <a:spLocks noGrp="1"/>
          </p:cNvSpPr>
          <p:nvPr>
            <p:ph type="subTitle" idx="1"/>
          </p:nvPr>
        </p:nvSpPr>
        <p:spPr>
          <a:xfrm>
            <a:off x="838200" y="2667000"/>
            <a:ext cx="7848600" cy="2133600"/>
          </a:xfrm>
        </p:spPr>
        <p:txBody>
          <a:bodyPr/>
          <a:lstStyle/>
          <a:p>
            <a:pPr fontAlgn="base">
              <a:lnSpc>
                <a:spcPct val="90000"/>
              </a:lnSpc>
              <a:spcBef>
                <a:spcPts val="1000"/>
              </a:spcBef>
              <a:spcAft>
                <a:spcPct val="0"/>
              </a:spcAft>
              <a:tabLst>
                <a:tab pos="2968625" algn="l"/>
              </a:tabLst>
            </a:pPr>
            <a:r>
              <a:rPr lang="en-US" dirty="0"/>
              <a:t>Cash and Receivables</a:t>
            </a:r>
          </a:p>
        </p:txBody>
      </p:sp>
      <p:sp>
        <p:nvSpPr>
          <p:cNvPr id="6" name="Text Placeholder 8"/>
          <p:cNvSpPr>
            <a:spLocks noGrp="1"/>
          </p:cNvSpPr>
          <p:nvPr>
            <p:ph type="body" sz="quarter" idx="11"/>
          </p:nvPr>
        </p:nvSpPr>
        <p:spPr>
          <a:xfrm>
            <a:off x="1066800"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39505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427542"/>
            <a:ext cx="8001000" cy="1172658"/>
          </a:xfrm>
        </p:spPr>
        <p:txBody>
          <a:bodyPr>
            <a:noAutofit/>
          </a:bodyPr>
          <a:lstStyle/>
          <a:p>
            <a:r>
              <a:rPr lang="en-US" dirty="0"/>
              <a:t>Concept Check: Internal Control Systems (2 of 2)</a:t>
            </a:r>
          </a:p>
        </p:txBody>
      </p:sp>
      <p:sp>
        <p:nvSpPr>
          <p:cNvPr id="6" name="Content Placeholder 5"/>
          <p:cNvSpPr>
            <a:spLocks noGrp="1"/>
          </p:cNvSpPr>
          <p:nvPr>
            <p:ph sz="quarter" idx="10"/>
          </p:nvPr>
        </p:nvSpPr>
        <p:spPr>
          <a:xfrm>
            <a:off x="1328534" y="1905000"/>
            <a:ext cx="6977266" cy="4343400"/>
          </a:xfrm>
        </p:spPr>
        <p:txBody>
          <a:bodyPr/>
          <a:lstStyle/>
          <a:p>
            <a:pPr marL="0" indent="0">
              <a:buNone/>
            </a:pPr>
            <a:r>
              <a:rPr lang="en-US" dirty="0"/>
              <a:t>The correct answer is </a:t>
            </a:r>
            <a:r>
              <a:rPr lang="en-US" i="1" dirty="0"/>
              <a:t>c</a:t>
            </a:r>
            <a:r>
              <a:rPr lang="en-US" dirty="0"/>
              <a:t>. Individuals that have physical responsibility for assets should not also have access to accounting records. Employees who handle cash should not be involved in or have access to accounting records nor be involved in the reconciliation of cash book balances to bank balances.</a:t>
            </a:r>
          </a:p>
        </p:txBody>
      </p:sp>
    </p:spTree>
    <p:extLst>
      <p:ext uri="{BB962C8B-B14F-4D97-AF65-F5344CB8AC3E}">
        <p14:creationId xmlns:p14="http://schemas.microsoft.com/office/powerpoint/2010/main" val="314706248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028484" y="447516"/>
            <a:ext cx="7315633" cy="1196229"/>
          </a:xfrm>
        </p:spPr>
        <p:txBody>
          <a:bodyPr>
            <a:noAutofit/>
          </a:bodyPr>
          <a:lstStyle/>
          <a:p>
            <a:r>
              <a:rPr lang="en-US" dirty="0"/>
              <a:t>Secured Borrowing—Assigning (2 of 2)</a:t>
            </a:r>
          </a:p>
        </p:txBody>
      </p:sp>
      <p:sp>
        <p:nvSpPr>
          <p:cNvPr id="4" name="Content Placeholder 3"/>
          <p:cNvSpPr>
            <a:spLocks noGrp="1"/>
          </p:cNvSpPr>
          <p:nvPr>
            <p:ph sz="quarter" idx="10"/>
          </p:nvPr>
        </p:nvSpPr>
        <p:spPr>
          <a:xfrm>
            <a:off x="1174157" y="1981201"/>
            <a:ext cx="7360243" cy="4267199"/>
          </a:xfrm>
        </p:spPr>
        <p:txBody>
          <a:bodyPr/>
          <a:lstStyle/>
          <a:p>
            <a:pPr marL="463550" indent="-463550">
              <a:buSzPct val="100000"/>
            </a:pPr>
            <a:r>
              <a:rPr lang="en-US" dirty="0"/>
              <a:t>The lender usually charges the borrower an up-front finance charge in addition to stated interest on the loan</a:t>
            </a:r>
          </a:p>
          <a:p>
            <a:pPr marL="463550" indent="-463550">
              <a:buSzPct val="100000"/>
            </a:pPr>
            <a:r>
              <a:rPr lang="en-US" dirty="0"/>
              <a:t>The receivables might be collected either by the lender or the borrower, depending on the details of the arrangement</a:t>
            </a:r>
          </a:p>
        </p:txBody>
      </p:sp>
    </p:spTree>
    <p:extLst>
      <p:ext uri="{BB962C8B-B14F-4D97-AF65-F5344CB8AC3E}">
        <p14:creationId xmlns:p14="http://schemas.microsoft.com/office/powerpoint/2010/main" val="344421655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136060" y="515981"/>
            <a:ext cx="7100481" cy="1040674"/>
          </a:xfrm>
        </p:spPr>
        <p:txBody>
          <a:bodyPr>
            <a:noAutofit/>
          </a:bodyPr>
          <a:lstStyle/>
          <a:p>
            <a:r>
              <a:rPr lang="en-US" dirty="0"/>
              <a:t>Assignment of Accounts Receivable (1 of 5) </a:t>
            </a:r>
          </a:p>
        </p:txBody>
      </p:sp>
      <p:sp>
        <p:nvSpPr>
          <p:cNvPr id="4" name="Content Placeholder 3"/>
          <p:cNvSpPr>
            <a:spLocks noGrp="1"/>
          </p:cNvSpPr>
          <p:nvPr>
            <p:ph sz="quarter" idx="10"/>
          </p:nvPr>
        </p:nvSpPr>
        <p:spPr>
          <a:xfrm>
            <a:off x="1143000" y="1922418"/>
            <a:ext cx="7472203" cy="4402182"/>
          </a:xfrm>
        </p:spPr>
        <p:txBody>
          <a:bodyPr/>
          <a:lstStyle/>
          <a:p>
            <a:pPr marL="0" indent="0">
              <a:buNone/>
            </a:pPr>
            <a:r>
              <a:rPr lang="en-IN" dirty="0"/>
              <a:t>On December 1, 2018, the Santa Teresa Glass Company borrowed $500,000 from Finance Bank and signed a promissory note. Interest at 12% is payable monthly. The company assigned $620,000 of its receivables as collateral for the loan. Finance Bank charges a finance fee equal to 1.5% of the accounts receivable assigned.</a:t>
            </a:r>
            <a:endParaRPr lang="en-US" dirty="0"/>
          </a:p>
        </p:txBody>
      </p:sp>
    </p:spTree>
    <p:extLst>
      <p:ext uri="{BB962C8B-B14F-4D97-AF65-F5344CB8AC3E}">
        <p14:creationId xmlns:p14="http://schemas.microsoft.com/office/powerpoint/2010/main" val="323831248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6" name="Title 7"/>
          <p:cNvSpPr>
            <a:spLocks noGrp="1"/>
          </p:cNvSpPr>
          <p:nvPr>
            <p:ph type="title"/>
          </p:nvPr>
        </p:nvSpPr>
        <p:spPr>
          <a:xfrm>
            <a:off x="1136060" y="515981"/>
            <a:ext cx="7100481" cy="1040674"/>
          </a:xfrm>
        </p:spPr>
        <p:txBody>
          <a:bodyPr>
            <a:noAutofit/>
          </a:bodyPr>
          <a:lstStyle/>
          <a:p>
            <a:r>
              <a:rPr lang="en-US" dirty="0"/>
              <a:t>Assignment of Accounts Receivable (2 of 5) </a:t>
            </a:r>
          </a:p>
        </p:txBody>
      </p:sp>
      <p:pic>
        <p:nvPicPr>
          <p:cNvPr id="14338" name="Picture 2" descr="Journal Entry debiting cash (difference) 490,700, debiting finance charge expense 9,300 and crediting liability financing arrangement 5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303" y="2362200"/>
            <a:ext cx="8068897" cy="1810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7"/>
          <p:cNvSpPr>
            <a:spLocks noGrp="1"/>
          </p:cNvSpPr>
          <p:nvPr>
            <p:ph sz="quarter" idx="12"/>
          </p:nvPr>
        </p:nvSpPr>
        <p:spPr>
          <a:xfrm>
            <a:off x="838200" y="4343400"/>
            <a:ext cx="8001000" cy="457200"/>
          </a:xfrm>
        </p:spPr>
        <p:txBody>
          <a:bodyPr/>
          <a:lstStyle/>
          <a:p>
            <a:pPr marL="0" indent="0">
              <a:buNone/>
            </a:pPr>
            <a:r>
              <a:rPr lang="en-US" dirty="0"/>
              <a:t>Debit 9,300 is $620,000 × 1.5% = </a:t>
            </a:r>
            <a:r>
              <a:rPr lang="en-US" b="1" dirty="0"/>
              <a:t>$9,300</a:t>
            </a:r>
          </a:p>
        </p:txBody>
      </p:sp>
    </p:spTree>
    <p:extLst>
      <p:ext uri="{BB962C8B-B14F-4D97-AF65-F5344CB8AC3E}">
        <p14:creationId xmlns:p14="http://schemas.microsoft.com/office/powerpoint/2010/main" val="36423014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6" name="Title 7"/>
          <p:cNvSpPr>
            <a:spLocks noGrp="1"/>
          </p:cNvSpPr>
          <p:nvPr>
            <p:ph type="title"/>
          </p:nvPr>
        </p:nvSpPr>
        <p:spPr>
          <a:xfrm>
            <a:off x="1136060" y="515981"/>
            <a:ext cx="7100481" cy="1040674"/>
          </a:xfrm>
        </p:spPr>
        <p:txBody>
          <a:bodyPr>
            <a:noAutofit/>
          </a:bodyPr>
          <a:lstStyle/>
          <a:p>
            <a:r>
              <a:rPr lang="en-US" dirty="0"/>
              <a:t>Assignment of Accounts Receivable (3 of 5) </a:t>
            </a:r>
          </a:p>
        </p:txBody>
      </p:sp>
      <p:sp>
        <p:nvSpPr>
          <p:cNvPr id="4" name="Content Placeholder 3"/>
          <p:cNvSpPr>
            <a:spLocks noGrp="1"/>
          </p:cNvSpPr>
          <p:nvPr>
            <p:ph sz="quarter" idx="10"/>
          </p:nvPr>
        </p:nvSpPr>
        <p:spPr>
          <a:xfrm>
            <a:off x="1143000" y="1957254"/>
            <a:ext cx="7372445" cy="4291146"/>
          </a:xfrm>
        </p:spPr>
        <p:txBody>
          <a:bodyPr/>
          <a:lstStyle/>
          <a:p>
            <a:r>
              <a:rPr lang="en-IN" dirty="0"/>
              <a:t>Santa Teresa will continue to collect the receivables, and will record any discounts, sales returns, and bad debt write-offs, but will remit the cash to Finance Bank, usually on a monthly basis. Assume $400,000 of the receivables assigned are collected in December.</a:t>
            </a:r>
            <a:endParaRPr lang="en-US" dirty="0"/>
          </a:p>
        </p:txBody>
      </p:sp>
    </p:spTree>
    <p:extLst>
      <p:ext uri="{BB962C8B-B14F-4D97-AF65-F5344CB8AC3E}">
        <p14:creationId xmlns:p14="http://schemas.microsoft.com/office/powerpoint/2010/main" val="6795579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6" name="Title 7"/>
          <p:cNvSpPr>
            <a:spLocks noGrp="1"/>
          </p:cNvSpPr>
          <p:nvPr>
            <p:ph type="title"/>
          </p:nvPr>
        </p:nvSpPr>
        <p:spPr>
          <a:xfrm>
            <a:off x="1136060" y="515981"/>
            <a:ext cx="7100481" cy="1040674"/>
          </a:xfrm>
        </p:spPr>
        <p:txBody>
          <a:bodyPr>
            <a:noAutofit/>
          </a:bodyPr>
          <a:lstStyle/>
          <a:p>
            <a:r>
              <a:rPr lang="en-US" dirty="0"/>
              <a:t>Assignment of Accounts Receivable (4 of 5) </a:t>
            </a:r>
          </a:p>
        </p:txBody>
      </p:sp>
      <p:pic>
        <p:nvPicPr>
          <p:cNvPr id="15363" name="Picture 3" descr="Journal entry debiting cash 400,000, crediting accounts receivable 400,000, debiting interest expense 5,000, debiting liability financing arrangement 400,000 and crediting cash 40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805" y="2202847"/>
            <a:ext cx="7838795" cy="256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2"/>
          </p:nvPr>
        </p:nvSpPr>
        <p:spPr>
          <a:xfrm>
            <a:off x="914400" y="4876800"/>
            <a:ext cx="7848600" cy="533400"/>
          </a:xfrm>
        </p:spPr>
        <p:txBody>
          <a:bodyPr/>
          <a:lstStyle/>
          <a:p>
            <a:pPr marL="0" indent="0">
              <a:buNone/>
            </a:pPr>
            <a:r>
              <a:rPr lang="en-US" sz="2400" dirty="0"/>
              <a:t>Debit 5,000 is ($500,000 × 12% × 1⁄12)</a:t>
            </a:r>
          </a:p>
        </p:txBody>
      </p:sp>
    </p:spTree>
    <p:extLst>
      <p:ext uri="{BB962C8B-B14F-4D97-AF65-F5344CB8AC3E}">
        <p14:creationId xmlns:p14="http://schemas.microsoft.com/office/powerpoint/2010/main" val="88584534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685800" y="504212"/>
            <a:ext cx="8001000" cy="1104697"/>
          </a:xfrm>
        </p:spPr>
        <p:txBody>
          <a:bodyPr>
            <a:noAutofit/>
          </a:bodyPr>
          <a:lstStyle/>
          <a:p>
            <a:r>
              <a:rPr lang="en-US" dirty="0"/>
              <a:t>Assignment of Accounts Receivable (5 of 5)</a:t>
            </a:r>
          </a:p>
        </p:txBody>
      </p:sp>
      <p:pic>
        <p:nvPicPr>
          <p:cNvPr id="39938" name="Picture 2" descr="T account debiting accounts receivable 620,000 then crediting it 400,000 for a balance of 220,000.&#10;&#10;T account crediting note payable 500,000 then debiting it 400,000 for a balance of 1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4400" y="2273437"/>
            <a:ext cx="7800791" cy="17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930298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685800" y="482008"/>
            <a:ext cx="8001000" cy="1126901"/>
          </a:xfrm>
        </p:spPr>
        <p:txBody>
          <a:bodyPr>
            <a:noAutofit/>
          </a:bodyPr>
          <a:lstStyle/>
          <a:p>
            <a:r>
              <a:rPr lang="en-US" altLang="en-US" dirty="0"/>
              <a:t>Concept Check: Financing Expenses (1 of 2)</a:t>
            </a:r>
            <a:endParaRPr lang="en-US" dirty="0"/>
          </a:p>
        </p:txBody>
      </p:sp>
      <p:sp>
        <p:nvSpPr>
          <p:cNvPr id="4" name="Content Placeholder 3"/>
          <p:cNvSpPr>
            <a:spLocks noGrp="1"/>
          </p:cNvSpPr>
          <p:nvPr>
            <p:ph sz="quarter" idx="10"/>
          </p:nvPr>
        </p:nvSpPr>
        <p:spPr>
          <a:xfrm>
            <a:off x="1219200" y="1905000"/>
            <a:ext cx="7238781" cy="4267200"/>
          </a:xfrm>
        </p:spPr>
        <p:txBody>
          <a:bodyPr/>
          <a:lstStyle/>
          <a:p>
            <a:pPr marL="0" indent="0">
              <a:buNone/>
            </a:pPr>
            <a:r>
              <a:rPr lang="en-US" dirty="0"/>
              <a:t>Jada Co. borrows $100,000 on January 1 from </a:t>
            </a:r>
            <a:r>
              <a:rPr lang="en-US" dirty="0" err="1"/>
              <a:t>NorthEast</a:t>
            </a:r>
            <a:r>
              <a:rPr lang="en-US" dirty="0"/>
              <a:t> Bank at a 12% interest rate. Jada assigned $140,000 of its accounts receivable as collateral, and agreed to pay a financing fee of 2% of accounts receivable assigned. On January 1, Jada’s accounting for this transaction will include:</a:t>
            </a:r>
          </a:p>
        </p:txBody>
      </p:sp>
    </p:spTree>
    <p:extLst>
      <p:ext uri="{BB962C8B-B14F-4D97-AF65-F5344CB8AC3E}">
        <p14:creationId xmlns:p14="http://schemas.microsoft.com/office/powerpoint/2010/main" val="336926752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7" name="Title 7"/>
          <p:cNvSpPr>
            <a:spLocks noGrp="1"/>
          </p:cNvSpPr>
          <p:nvPr>
            <p:ph type="title"/>
          </p:nvPr>
        </p:nvSpPr>
        <p:spPr/>
        <p:txBody>
          <a:bodyPr>
            <a:noAutofit/>
          </a:bodyPr>
          <a:lstStyle/>
          <a:p>
            <a:r>
              <a:rPr lang="en-US" altLang="en-US" dirty="0"/>
              <a:t>Concept Check: Financing Expenses (2 of 2)</a:t>
            </a:r>
            <a:endParaRPr lang="en-US" dirty="0"/>
          </a:p>
        </p:txBody>
      </p:sp>
      <p:sp>
        <p:nvSpPr>
          <p:cNvPr id="6" name="Content Placeholder 5"/>
          <p:cNvSpPr>
            <a:spLocks noGrp="1"/>
          </p:cNvSpPr>
          <p:nvPr>
            <p:ph sz="quarter" idx="10"/>
          </p:nvPr>
        </p:nvSpPr>
        <p:spPr>
          <a:xfrm>
            <a:off x="1249680" y="1676400"/>
            <a:ext cx="7132320" cy="2438400"/>
          </a:xfrm>
        </p:spPr>
        <p:txBody>
          <a:bodyPr/>
          <a:lstStyle/>
          <a:p>
            <a:pPr marL="457200" indent="-457200">
              <a:buFont typeface="+mj-lt"/>
              <a:buAutoNum type="alphaLcPeriod"/>
              <a:tabLst>
                <a:tab pos="457200" algn="l"/>
              </a:tabLst>
            </a:pPr>
            <a:r>
              <a:rPr lang="en-US" dirty="0"/>
              <a:t>Debit to cash for $100,000</a:t>
            </a:r>
          </a:p>
          <a:p>
            <a:pPr marL="457200" indent="-457200">
              <a:buFont typeface="+mj-lt"/>
              <a:buAutoNum type="alphaLcPeriod"/>
              <a:tabLst>
                <a:tab pos="342900" algn="l"/>
              </a:tabLst>
            </a:pPr>
            <a:r>
              <a:rPr lang="en-US" b="1" dirty="0"/>
              <a:t>Debit to cash for $97,200</a:t>
            </a:r>
          </a:p>
          <a:p>
            <a:pPr marL="457200" indent="-457200">
              <a:buFont typeface="+mj-lt"/>
              <a:buAutoNum type="alphaLcPeriod"/>
              <a:tabLst>
                <a:tab pos="342900" algn="l"/>
              </a:tabLst>
            </a:pPr>
            <a:r>
              <a:rPr lang="en-US" dirty="0"/>
              <a:t>Debit to finance expense of $2,000</a:t>
            </a:r>
          </a:p>
          <a:p>
            <a:pPr marL="457200" indent="-457200">
              <a:buFont typeface="+mj-lt"/>
              <a:buAutoNum type="alphaLcPeriod"/>
              <a:tabLst>
                <a:tab pos="342900" algn="l"/>
              </a:tabLst>
            </a:pPr>
            <a:r>
              <a:rPr lang="en-US" dirty="0"/>
              <a:t>Debit to finance expense of $1,000 </a:t>
            </a:r>
          </a:p>
          <a:p>
            <a:pPr marL="0" indent="0">
              <a:buNone/>
              <a:tabLst>
                <a:tab pos="342900" algn="l"/>
              </a:tabLst>
            </a:pPr>
            <a:r>
              <a:rPr lang="en-US" dirty="0"/>
              <a:t>The correct answer is </a:t>
            </a:r>
            <a:r>
              <a:rPr lang="en-US" i="1" dirty="0"/>
              <a:t>b:</a:t>
            </a:r>
            <a:endParaRPr lang="en-US" dirty="0"/>
          </a:p>
        </p:txBody>
      </p:sp>
      <p:pic>
        <p:nvPicPr>
          <p:cNvPr id="21506" name="Picture 2" descr="The correct answer is b.&#10;&#10;The journal entry recorded on January 1 would be:&#10;Cash (to balance) 97,200.&#10;Finance expense ($140,000 times 2%) = 2,800.&#10;Liability financing arrangement 1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329113"/>
            <a:ext cx="68580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039280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Sale of Receivables</a:t>
            </a:r>
          </a:p>
        </p:txBody>
      </p:sp>
      <p:sp>
        <p:nvSpPr>
          <p:cNvPr id="3" name="Content Placeholder 2"/>
          <p:cNvSpPr>
            <a:spLocks noGrp="1"/>
          </p:cNvSpPr>
          <p:nvPr>
            <p:ph sz="quarter" idx="10"/>
          </p:nvPr>
        </p:nvSpPr>
        <p:spPr>
          <a:xfrm>
            <a:off x="1097280" y="1676400"/>
            <a:ext cx="7513320" cy="4572000"/>
          </a:xfrm>
        </p:spPr>
        <p:txBody>
          <a:bodyPr/>
          <a:lstStyle/>
          <a:p>
            <a:pPr>
              <a:spcAft>
                <a:spcPts val="600"/>
              </a:spcAft>
            </a:pPr>
            <a:r>
              <a:rPr lang="en-IN" dirty="0"/>
              <a:t>Accounting treatment is similar to accounting for the sale of other assets </a:t>
            </a:r>
          </a:p>
          <a:p>
            <a:pPr marL="0" indent="0">
              <a:buNone/>
            </a:pPr>
            <a:r>
              <a:rPr lang="en-IN" b="1" dirty="0"/>
              <a:t>The seller:</a:t>
            </a:r>
          </a:p>
          <a:p>
            <a:r>
              <a:rPr lang="en-US" b="1" dirty="0"/>
              <a:t>Removes</a:t>
            </a:r>
            <a:r>
              <a:rPr lang="en-US" dirty="0"/>
              <a:t> the receivables from the accounts</a:t>
            </a:r>
          </a:p>
          <a:p>
            <a:pPr lvl="1"/>
            <a:r>
              <a:rPr lang="en-US" b="1" dirty="0"/>
              <a:t>Recognizes</a:t>
            </a:r>
            <a:r>
              <a:rPr lang="en-US" dirty="0"/>
              <a:t> at </a:t>
            </a:r>
            <a:r>
              <a:rPr lang="en-US" i="1" dirty="0"/>
              <a:t>fair value </a:t>
            </a:r>
            <a:r>
              <a:rPr lang="en-US" dirty="0"/>
              <a:t>any assets acquired or liabilities assumed by the seller in the transaction</a:t>
            </a:r>
          </a:p>
          <a:p>
            <a:pPr lvl="2"/>
            <a:r>
              <a:rPr lang="en-US" b="1" dirty="0"/>
              <a:t>Records</a:t>
            </a:r>
            <a:r>
              <a:rPr lang="en-US" dirty="0"/>
              <a:t> the difference as a </a:t>
            </a:r>
            <a:r>
              <a:rPr lang="en-US" i="1" dirty="0"/>
              <a:t>gain</a:t>
            </a:r>
            <a:r>
              <a:rPr lang="en-US" dirty="0"/>
              <a:t> or </a:t>
            </a:r>
            <a:r>
              <a:rPr lang="en-US" i="1" dirty="0"/>
              <a:t>loss</a:t>
            </a:r>
            <a:endParaRPr lang="en-IN" b="1" dirty="0"/>
          </a:p>
        </p:txBody>
      </p:sp>
    </p:spTree>
    <p:extLst>
      <p:ext uri="{BB962C8B-B14F-4D97-AF65-F5344CB8AC3E}">
        <p14:creationId xmlns:p14="http://schemas.microsoft.com/office/powerpoint/2010/main" val="77605201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Sale of Receivables—Factoring Arrangement</a:t>
            </a:r>
          </a:p>
        </p:txBody>
      </p:sp>
      <p:pic>
        <p:nvPicPr>
          <p:cNvPr id="9218" name="Picture 2" descr="Diagram showing a cyclical relationship. The company sells accounts receivables, the financial institution (factor) buys accounts receivables and charges a fee for this service which leads back to the company. The responsibility of the financial institution is billing and collection."/>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tretch>
            <a:fillRect/>
          </a:stretch>
        </p:blipFill>
        <p:spPr bwMode="auto">
          <a:xfrm>
            <a:off x="758156" y="1905000"/>
            <a:ext cx="7627688" cy="4320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6415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304800"/>
            <a:ext cx="8001000" cy="914400"/>
          </a:xfrm>
        </p:spPr>
        <p:txBody>
          <a:bodyPr>
            <a:noAutofit/>
          </a:bodyPr>
          <a:lstStyle/>
          <a:p>
            <a:r>
              <a:rPr lang="en-IN" dirty="0"/>
              <a:t>Restricted Cash (1 of 2) </a:t>
            </a:r>
            <a:endParaRPr lang="en-US" dirty="0"/>
          </a:p>
        </p:txBody>
      </p:sp>
      <p:sp>
        <p:nvSpPr>
          <p:cNvPr id="6" name="Content Placeholder 5"/>
          <p:cNvSpPr>
            <a:spLocks noGrp="1"/>
          </p:cNvSpPr>
          <p:nvPr>
            <p:ph sz="quarter" idx="10"/>
          </p:nvPr>
        </p:nvSpPr>
        <p:spPr>
          <a:xfrm>
            <a:off x="990600" y="1600200"/>
            <a:ext cx="7612958" cy="4495800"/>
          </a:xfrm>
        </p:spPr>
        <p:txBody>
          <a:bodyPr/>
          <a:lstStyle/>
          <a:p>
            <a:pPr marL="0" indent="0">
              <a:buNone/>
            </a:pPr>
            <a:r>
              <a:rPr lang="en-US" dirty="0"/>
              <a:t>Cash that is restricted in some way and not available for current use </a:t>
            </a:r>
          </a:p>
          <a:p>
            <a:pPr lvl="0"/>
            <a:r>
              <a:rPr lang="en-US" b="1" dirty="0"/>
              <a:t>Specific Purpose </a:t>
            </a:r>
          </a:p>
          <a:p>
            <a:pPr marL="339725" lvl="0" indent="0">
              <a:buNone/>
            </a:pPr>
            <a:r>
              <a:rPr lang="en-US" sz="2400" b="1" dirty="0"/>
              <a:t>Example</a:t>
            </a:r>
            <a:endParaRPr lang="en-US" sz="2400" dirty="0"/>
          </a:p>
          <a:p>
            <a:pPr marL="339725" indent="0">
              <a:buNone/>
            </a:pPr>
            <a:r>
              <a:rPr lang="en-US" sz="2400" dirty="0"/>
              <a:t>For future plant expansion</a:t>
            </a:r>
            <a:endParaRPr lang="en-US" sz="2000" dirty="0"/>
          </a:p>
        </p:txBody>
      </p:sp>
    </p:spTree>
    <p:extLst>
      <p:ext uri="{BB962C8B-B14F-4D97-AF65-F5344CB8AC3E}">
        <p14:creationId xmlns:p14="http://schemas.microsoft.com/office/powerpoint/2010/main" val="124954712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Sale of Receivables—Securitization</a:t>
            </a:r>
          </a:p>
        </p:txBody>
      </p:sp>
      <p:sp>
        <p:nvSpPr>
          <p:cNvPr id="3" name="Content Placeholder 2"/>
          <p:cNvSpPr>
            <a:spLocks noGrp="1"/>
          </p:cNvSpPr>
          <p:nvPr>
            <p:ph sz="quarter" idx="10"/>
          </p:nvPr>
        </p:nvSpPr>
        <p:spPr>
          <a:xfrm>
            <a:off x="1463040" y="1676400"/>
            <a:ext cx="7071360" cy="4724400"/>
          </a:xfrm>
        </p:spPr>
        <p:txBody>
          <a:bodyPr/>
          <a:lstStyle/>
          <a:p>
            <a:r>
              <a:rPr lang="en-US" b="1" dirty="0"/>
              <a:t>Company</a:t>
            </a:r>
            <a:endParaRPr lang="en-US" dirty="0"/>
          </a:p>
          <a:p>
            <a:pPr lvl="1"/>
            <a:r>
              <a:rPr lang="en-US" dirty="0"/>
              <a:t>Creates</a:t>
            </a:r>
          </a:p>
          <a:p>
            <a:pPr marL="342900" lvl="1" indent="-342900">
              <a:buFont typeface="Arial" panose="020B0604020202020204" pitchFamily="34" charset="0"/>
              <a:buChar char="•"/>
            </a:pPr>
            <a:r>
              <a:rPr lang="en-IN" sz="2600" b="1" dirty="0"/>
              <a:t>SPE</a:t>
            </a:r>
            <a:endParaRPr lang="en-US" sz="2600" b="1" dirty="0"/>
          </a:p>
          <a:p>
            <a:pPr marL="800100" lvl="2" indent="-342900">
              <a:buFont typeface="Arial Narrow" panose="020B0606020202030204" pitchFamily="34" charset="0"/>
              <a:buChar char="–"/>
            </a:pPr>
            <a:r>
              <a:rPr lang="en-US" sz="2400" dirty="0"/>
              <a:t>Buys</a:t>
            </a:r>
          </a:p>
          <a:p>
            <a:pPr marL="1257300" lvl="3" indent="-342900">
              <a:buFont typeface="Wingdings" panose="05000000000000000000" pitchFamily="2" charset="2"/>
              <a:buChar char="§"/>
            </a:pPr>
            <a:r>
              <a:rPr lang="en-US" sz="2200" dirty="0"/>
              <a:t>Trade receivables</a:t>
            </a:r>
          </a:p>
          <a:p>
            <a:pPr marL="1257300" lvl="3" indent="-342900">
              <a:buFont typeface="Wingdings" panose="05000000000000000000" pitchFamily="2" charset="2"/>
              <a:buChar char="§"/>
            </a:pPr>
            <a:r>
              <a:rPr lang="en-US" sz="2200" dirty="0"/>
              <a:t>Credit card receivables</a:t>
            </a:r>
          </a:p>
          <a:p>
            <a:pPr lvl="2" defTabSz="800100">
              <a:lnSpc>
                <a:spcPct val="90000"/>
              </a:lnSpc>
              <a:spcBef>
                <a:spcPct val="0"/>
              </a:spcBef>
              <a:spcAft>
                <a:spcPct val="35000"/>
              </a:spcAft>
            </a:pPr>
            <a:r>
              <a:rPr lang="en-US" dirty="0"/>
              <a:t>Loans</a:t>
            </a:r>
          </a:p>
          <a:p>
            <a:pPr marL="800100" lvl="2" indent="-342900">
              <a:buFont typeface="Arial Narrow" panose="020B0606020202030204" pitchFamily="34" charset="0"/>
              <a:buChar char="–"/>
            </a:pPr>
            <a:r>
              <a:rPr lang="en-US" sz="2400" dirty="0"/>
              <a:t>Sells</a:t>
            </a:r>
          </a:p>
          <a:p>
            <a:pPr marL="914400" lvl="3" indent="0">
              <a:buNone/>
            </a:pPr>
            <a:r>
              <a:rPr lang="en-US" sz="2200" dirty="0"/>
              <a:t>Related securities, typically debt such as </a:t>
            </a:r>
          </a:p>
          <a:p>
            <a:pPr lvl="2"/>
            <a:r>
              <a:rPr lang="en-US" dirty="0"/>
              <a:t>bonds</a:t>
            </a:r>
          </a:p>
          <a:p>
            <a:pPr lvl="2"/>
            <a:r>
              <a:rPr lang="en-US" dirty="0"/>
              <a:t>commercial paper</a:t>
            </a:r>
          </a:p>
        </p:txBody>
      </p:sp>
    </p:spTree>
    <p:extLst>
      <p:ext uri="{BB962C8B-B14F-4D97-AF65-F5344CB8AC3E}">
        <p14:creationId xmlns:p14="http://schemas.microsoft.com/office/powerpoint/2010/main" val="305787296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685800" y="482008"/>
            <a:ext cx="8001000" cy="1126901"/>
          </a:xfrm>
        </p:spPr>
        <p:txBody>
          <a:bodyPr>
            <a:noAutofit/>
          </a:bodyPr>
          <a:lstStyle/>
          <a:p>
            <a:r>
              <a:rPr lang="en-US" dirty="0"/>
              <a:t>Sales With or Without Recourse</a:t>
            </a:r>
          </a:p>
        </p:txBody>
      </p:sp>
      <p:sp>
        <p:nvSpPr>
          <p:cNvPr id="4" name="Content Placeholder 3"/>
          <p:cNvSpPr>
            <a:spLocks noGrp="1"/>
          </p:cNvSpPr>
          <p:nvPr>
            <p:ph sz="quarter" idx="10"/>
          </p:nvPr>
        </p:nvSpPr>
        <p:spPr>
          <a:xfrm>
            <a:off x="609710" y="1676400"/>
            <a:ext cx="7924581" cy="4648200"/>
          </a:xfrm>
        </p:spPr>
        <p:txBody>
          <a:bodyPr/>
          <a:lstStyle/>
          <a:p>
            <a:r>
              <a:rPr lang="en-US" dirty="0"/>
              <a:t>If a factoring arrangement is made </a:t>
            </a:r>
            <a:r>
              <a:rPr lang="en-US" b="1" dirty="0"/>
              <a:t>without recourse</a:t>
            </a:r>
            <a:r>
              <a:rPr lang="en-US" dirty="0"/>
              <a:t>, the buyer can’t ask the seller for more money if the receivables prove to be uncollectible </a:t>
            </a:r>
          </a:p>
          <a:p>
            <a:r>
              <a:rPr lang="en-US" dirty="0"/>
              <a:t>When a company sells accounts receivable </a:t>
            </a:r>
            <a:r>
              <a:rPr lang="en-US" b="1" dirty="0"/>
              <a:t>with recourse</a:t>
            </a:r>
            <a:r>
              <a:rPr lang="en-US" dirty="0"/>
              <a:t>,</a:t>
            </a:r>
            <a:r>
              <a:rPr lang="en-US" b="1" dirty="0"/>
              <a:t> </a:t>
            </a:r>
            <a:r>
              <a:rPr lang="en-US" dirty="0"/>
              <a:t>the seller retains all of the risk of bad debts</a:t>
            </a:r>
          </a:p>
          <a:p>
            <a:pPr lvl="1"/>
            <a:r>
              <a:rPr lang="en-US" dirty="0"/>
              <a:t>To compensate the seller for retaining the risk of bad debts, the buyer usually charges a lower factoring fee when receivables are sold with recourse</a:t>
            </a:r>
          </a:p>
        </p:txBody>
      </p:sp>
    </p:spTree>
    <p:extLst>
      <p:ext uri="{BB962C8B-B14F-4D97-AF65-F5344CB8AC3E}">
        <p14:creationId xmlns:p14="http://schemas.microsoft.com/office/powerpoint/2010/main" val="410780871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685800" y="457200"/>
            <a:ext cx="8001000" cy="1126901"/>
          </a:xfrm>
        </p:spPr>
        <p:txBody>
          <a:bodyPr>
            <a:noAutofit/>
          </a:bodyPr>
          <a:lstStyle/>
          <a:p>
            <a:r>
              <a:rPr lang="en-US" dirty="0"/>
              <a:t>Accounts Receivable Factored without Recourse (1 of 3)</a:t>
            </a:r>
          </a:p>
        </p:txBody>
      </p:sp>
      <p:sp>
        <p:nvSpPr>
          <p:cNvPr id="4" name="Content Placeholder 3"/>
          <p:cNvSpPr>
            <a:spLocks noGrp="1"/>
          </p:cNvSpPr>
          <p:nvPr>
            <p:ph sz="quarter" idx="10"/>
          </p:nvPr>
        </p:nvSpPr>
        <p:spPr>
          <a:xfrm>
            <a:off x="914619" y="1676400"/>
            <a:ext cx="7924581" cy="4648200"/>
          </a:xfrm>
        </p:spPr>
        <p:txBody>
          <a:bodyPr/>
          <a:lstStyle/>
          <a:p>
            <a:pPr marL="0" indent="0">
              <a:spcBef>
                <a:spcPts val="600"/>
              </a:spcBef>
              <a:buNone/>
            </a:pPr>
            <a:r>
              <a:rPr lang="en-IN" sz="2400" dirty="0"/>
              <a:t>In December 2018, the Santa Teresa Glass Company factored accounts receivable that had a book value of $600,000 to Factor Bank. The transfer was made </a:t>
            </a:r>
            <a:r>
              <a:rPr lang="en-IN" sz="2400" b="1" dirty="0"/>
              <a:t>without</a:t>
            </a:r>
            <a:r>
              <a:rPr lang="en-IN" sz="2400" dirty="0"/>
              <a:t> </a:t>
            </a:r>
            <a:r>
              <a:rPr lang="en-IN" sz="2400" b="1" dirty="0"/>
              <a:t>recourse</a:t>
            </a:r>
            <a:r>
              <a:rPr lang="en-IN" sz="2400" dirty="0"/>
              <a:t>. Under this arrangement, Santa Teresa transfers the $600,000 of receivables to Factor, and Factor immediately remits to Santa Teresa cash equal to 90% of the factored amount. Factor retains the remaining 10% to cover its factoring fee (equal to 4% of the total factored amount) and to provide a cushion against potential sales returns and allowances</a:t>
            </a:r>
            <a:r>
              <a:rPr lang="en-US" sz="2400" dirty="0"/>
              <a:t>. </a:t>
            </a:r>
          </a:p>
        </p:txBody>
      </p:sp>
    </p:spTree>
    <p:extLst>
      <p:ext uri="{BB962C8B-B14F-4D97-AF65-F5344CB8AC3E}">
        <p14:creationId xmlns:p14="http://schemas.microsoft.com/office/powerpoint/2010/main" val="424163823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685800" y="482008"/>
            <a:ext cx="8001000" cy="1126901"/>
          </a:xfrm>
        </p:spPr>
        <p:txBody>
          <a:bodyPr>
            <a:noAutofit/>
          </a:bodyPr>
          <a:lstStyle/>
          <a:p>
            <a:r>
              <a:rPr lang="en-US" dirty="0"/>
              <a:t>Accounts Receivable Factored without Recourse (2 of 3)</a:t>
            </a:r>
          </a:p>
        </p:txBody>
      </p:sp>
      <p:sp>
        <p:nvSpPr>
          <p:cNvPr id="4" name="Content Placeholder 3"/>
          <p:cNvSpPr>
            <a:spLocks noGrp="1"/>
          </p:cNvSpPr>
          <p:nvPr>
            <p:ph sz="quarter" idx="10"/>
          </p:nvPr>
        </p:nvSpPr>
        <p:spPr>
          <a:xfrm>
            <a:off x="914509" y="1752600"/>
            <a:ext cx="7772291" cy="4419600"/>
          </a:xfrm>
        </p:spPr>
        <p:txBody>
          <a:bodyPr/>
          <a:lstStyle/>
          <a:p>
            <a:pPr marL="0" indent="0">
              <a:spcBef>
                <a:spcPts val="600"/>
              </a:spcBef>
              <a:buNone/>
            </a:pPr>
            <a:r>
              <a:rPr lang="en-IN" sz="2400" dirty="0"/>
              <a:t>After Factor has collected cash equal to the amount advanced to Santa Teresa plus their factoring fee, Factor remits the excess to Santa Teresa. Therefore, under this arrangement Factor provides Santa Teresa with cash up-front and a “beneficial interest” in the transferred receivables equal to the fair value of the last 10% of the receivables to be collected (which management estimates to equal $50,000), less the 4% factoring fee.</a:t>
            </a:r>
            <a:endParaRPr lang="en-US" sz="2400" dirty="0"/>
          </a:p>
        </p:txBody>
      </p:sp>
    </p:spTree>
    <p:extLst>
      <p:ext uri="{BB962C8B-B14F-4D97-AF65-F5344CB8AC3E}">
        <p14:creationId xmlns:p14="http://schemas.microsoft.com/office/powerpoint/2010/main" val="46077289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Accounts Receivable Factored without Recourse (3 of 3)</a:t>
            </a:r>
          </a:p>
        </p:txBody>
      </p:sp>
      <p:pic>
        <p:nvPicPr>
          <p:cNvPr id="14338" name="Picture 2" descr="Journal entry debiting cash 540,000 which is 90% times 600,000. Loss on sales of receivables is debited 34,000 and receivable from factor is debited 26,000. Accounts receivable is credited 600,000."/>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tretch>
            <a:fillRect/>
          </a:stretch>
        </p:blipFill>
        <p:spPr bwMode="auto">
          <a:xfrm>
            <a:off x="928940" y="2034372"/>
            <a:ext cx="7757860" cy="2080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19282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Accounts Receivable Factored with Recourse</a:t>
            </a:r>
          </a:p>
        </p:txBody>
      </p:sp>
      <p:sp>
        <p:nvSpPr>
          <p:cNvPr id="5" name="Content Placeholder 4"/>
          <p:cNvSpPr>
            <a:spLocks noGrp="1"/>
          </p:cNvSpPr>
          <p:nvPr>
            <p:ph sz="quarter" idx="10"/>
          </p:nvPr>
        </p:nvSpPr>
        <p:spPr>
          <a:xfrm>
            <a:off x="716280" y="1676400"/>
            <a:ext cx="8046720" cy="1981200"/>
          </a:xfrm>
        </p:spPr>
        <p:txBody>
          <a:bodyPr/>
          <a:lstStyle/>
          <a:p>
            <a:pPr marL="0" indent="0">
              <a:buNone/>
            </a:pPr>
            <a:r>
              <a:rPr lang="en-IN" dirty="0"/>
              <a:t>Assume the same facts as in the previous illustration, except that Santa Teresa sold the receivables to Factor </a:t>
            </a:r>
            <a:r>
              <a:rPr lang="en-IN" b="1" dirty="0"/>
              <a:t>with recourse</a:t>
            </a:r>
            <a:r>
              <a:rPr lang="en-IN" i="1" dirty="0"/>
              <a:t> </a:t>
            </a:r>
            <a:r>
              <a:rPr lang="en-IN" dirty="0"/>
              <a:t>and estimates the fair value of the recourse obligation to be </a:t>
            </a:r>
            <a:r>
              <a:rPr lang="en-IN" b="1" dirty="0"/>
              <a:t>$5,000</a:t>
            </a:r>
            <a:r>
              <a:rPr lang="en-IN" dirty="0"/>
              <a:t>.</a:t>
            </a:r>
            <a:endParaRPr lang="en-US" dirty="0"/>
          </a:p>
        </p:txBody>
      </p:sp>
      <p:pic>
        <p:nvPicPr>
          <p:cNvPr id="15362" name="Picture 2" descr="Journal entry debiting cash 540,000, debiting loss on sale of receivables 39,000, and debiting receivable from factor 26,000. Recourse liability is credited 5,000 and accounts receivable is credited 6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98845" y="3859004"/>
            <a:ext cx="7346311" cy="2504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944643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altLang="en-US" dirty="0"/>
              <a:t>Concept Check: Factoring Receivables (1 of 2)</a:t>
            </a:r>
            <a:endParaRPr lang="en-US" dirty="0"/>
          </a:p>
        </p:txBody>
      </p:sp>
      <p:sp>
        <p:nvSpPr>
          <p:cNvPr id="5" name="Content Placeholder 4"/>
          <p:cNvSpPr>
            <a:spLocks noGrp="1"/>
          </p:cNvSpPr>
          <p:nvPr>
            <p:ph sz="quarter" idx="10"/>
          </p:nvPr>
        </p:nvSpPr>
        <p:spPr>
          <a:xfrm>
            <a:off x="716280" y="1676400"/>
            <a:ext cx="8046720" cy="4572000"/>
          </a:xfrm>
        </p:spPr>
        <p:txBody>
          <a:bodyPr/>
          <a:lstStyle/>
          <a:p>
            <a:pPr marL="0" indent="0">
              <a:spcBef>
                <a:spcPts val="600"/>
              </a:spcBef>
              <a:buNone/>
            </a:pPr>
            <a:r>
              <a:rPr lang="en-US" sz="2400" dirty="0"/>
              <a:t>Which of the following is not true about factoring receivables?</a:t>
            </a:r>
          </a:p>
          <a:p>
            <a:pPr marL="457200" indent="-457200">
              <a:buFont typeface="+mj-lt"/>
              <a:buAutoNum type="alphaLcPeriod"/>
              <a:tabLst>
                <a:tab pos="457200" algn="l"/>
              </a:tabLst>
            </a:pPr>
            <a:r>
              <a:rPr lang="en-US" sz="2400" dirty="0"/>
              <a:t>Cash received upon transfer is less than the amount of receivables transferred</a:t>
            </a:r>
          </a:p>
          <a:p>
            <a:pPr marL="457200" indent="-457200">
              <a:buFont typeface="+mj-lt"/>
              <a:buAutoNum type="alphaLcPeriod"/>
              <a:tabLst>
                <a:tab pos="342900" algn="l"/>
              </a:tabLst>
            </a:pPr>
            <a:r>
              <a:rPr lang="en-US" sz="2400" b="1" dirty="0"/>
              <a:t>A transfer without recourse means that the transferor bears the risk of the receivables not being collected</a:t>
            </a:r>
          </a:p>
          <a:p>
            <a:pPr marL="457200" indent="-457200">
              <a:buFont typeface="+mj-lt"/>
              <a:buAutoNum type="alphaLcPeriod"/>
              <a:tabLst>
                <a:tab pos="342900" algn="l"/>
              </a:tabLst>
            </a:pPr>
            <a:r>
              <a:rPr lang="en-US" sz="2400" dirty="0"/>
              <a:t>A larger loss is recorded by the transferor when receivables are transferred with recourse</a:t>
            </a:r>
          </a:p>
          <a:p>
            <a:pPr marL="457200" indent="-457200">
              <a:buFont typeface="+mj-lt"/>
              <a:buAutoNum type="alphaLcPeriod"/>
              <a:tabLst>
                <a:tab pos="342900" algn="l"/>
              </a:tabLst>
            </a:pPr>
            <a:r>
              <a:rPr lang="en-US" sz="2400" dirty="0"/>
              <a:t>The transferor removes the factored accounts receivable from its balance sheet</a:t>
            </a:r>
          </a:p>
        </p:txBody>
      </p:sp>
    </p:spTree>
    <p:extLst>
      <p:ext uri="{BB962C8B-B14F-4D97-AF65-F5344CB8AC3E}">
        <p14:creationId xmlns:p14="http://schemas.microsoft.com/office/powerpoint/2010/main" val="13570794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altLang="en-US" dirty="0"/>
              <a:t>Concept Check: Factoring Receivables (2 of 2)</a:t>
            </a:r>
            <a:endParaRPr lang="en-US" dirty="0"/>
          </a:p>
        </p:txBody>
      </p:sp>
      <p:sp>
        <p:nvSpPr>
          <p:cNvPr id="5" name="Content Placeholder 4"/>
          <p:cNvSpPr>
            <a:spLocks noGrp="1"/>
          </p:cNvSpPr>
          <p:nvPr>
            <p:ph sz="quarter" idx="10"/>
          </p:nvPr>
        </p:nvSpPr>
        <p:spPr>
          <a:xfrm>
            <a:off x="792480" y="1752600"/>
            <a:ext cx="8046720" cy="4191000"/>
          </a:xfrm>
        </p:spPr>
        <p:txBody>
          <a:bodyPr/>
          <a:lstStyle/>
          <a:p>
            <a:pPr marL="0" indent="0">
              <a:spcAft>
                <a:spcPts val="300"/>
              </a:spcAft>
              <a:buNone/>
            </a:pPr>
            <a:r>
              <a:rPr lang="en-US" dirty="0"/>
              <a:t>The correct answer is </a:t>
            </a:r>
            <a:r>
              <a:rPr lang="en-US" i="1" dirty="0"/>
              <a:t>b</a:t>
            </a:r>
            <a:r>
              <a:rPr lang="en-US" dirty="0"/>
              <a:t>. Under a transfer </a:t>
            </a:r>
            <a:r>
              <a:rPr lang="en-US" b="1" dirty="0"/>
              <a:t>with</a:t>
            </a:r>
            <a:r>
              <a:rPr lang="en-US" dirty="0"/>
              <a:t> recourse, the transferee can go back to the transferor for payment if receivables default, so the transferor bears the risk of the receivables not being collected, recognizing a recourse liability and a larger loss on the factoring arrangement. If the transfer is </a:t>
            </a:r>
            <a:r>
              <a:rPr lang="en-US" b="1" dirty="0"/>
              <a:t>without</a:t>
            </a:r>
            <a:r>
              <a:rPr lang="en-US" dirty="0"/>
              <a:t> recourse, the transferee cannot go back to the transferor for payment, so it is the transferee that bears the risk of default.</a:t>
            </a:r>
          </a:p>
        </p:txBody>
      </p:sp>
    </p:spTree>
    <p:extLst>
      <p:ext uri="{BB962C8B-B14F-4D97-AF65-F5344CB8AC3E}">
        <p14:creationId xmlns:p14="http://schemas.microsoft.com/office/powerpoint/2010/main" val="31126649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Transfers of Notes Receivable—Discounting</a:t>
            </a:r>
          </a:p>
        </p:txBody>
      </p:sp>
      <p:sp>
        <p:nvSpPr>
          <p:cNvPr id="5" name="Content Placeholder 4"/>
          <p:cNvSpPr>
            <a:spLocks noGrp="1"/>
          </p:cNvSpPr>
          <p:nvPr>
            <p:ph sz="quarter" idx="10"/>
          </p:nvPr>
        </p:nvSpPr>
        <p:spPr>
          <a:xfrm>
            <a:off x="1371600" y="1905000"/>
            <a:ext cx="7162800" cy="4343400"/>
          </a:xfrm>
        </p:spPr>
        <p:txBody>
          <a:bodyPr/>
          <a:lstStyle/>
          <a:p>
            <a:pPr marL="0" indent="0">
              <a:buNone/>
            </a:pPr>
            <a:r>
              <a:rPr lang="en-US" dirty="0"/>
              <a:t>Companies can obtain immediate cash from a financial institution either by pledging a note as collateral for a loan or by selling the note</a:t>
            </a:r>
          </a:p>
          <a:p>
            <a:pPr marL="0" indent="0" algn="ctr">
              <a:buNone/>
            </a:pPr>
            <a:r>
              <a:rPr lang="en-US" dirty="0"/>
              <a:t>Note</a:t>
            </a:r>
          </a:p>
          <a:p>
            <a:pPr marL="0" indent="0">
              <a:buNone/>
            </a:pPr>
            <a:r>
              <a:rPr lang="en-US" b="1" dirty="0"/>
              <a:t>Company </a:t>
            </a:r>
            <a:r>
              <a:rPr lang="en-US" b="1" dirty="0">
                <a:latin typeface="Arial"/>
                <a:cs typeface="Arial"/>
              </a:rPr>
              <a:t>↔ Financial institution</a:t>
            </a:r>
          </a:p>
          <a:p>
            <a:pPr marL="0" indent="0">
              <a:buNone/>
            </a:pPr>
            <a:r>
              <a:rPr lang="en-US" dirty="0">
                <a:latin typeface="Arial"/>
                <a:cs typeface="Arial"/>
              </a:rPr>
              <a:t>Cash = Maturity value of note – Discount </a:t>
            </a:r>
            <a:r>
              <a:rPr lang="en-US" dirty="0">
                <a:latin typeface="Arial"/>
                <a:cs typeface="Arial"/>
                <a:sym typeface="Wingdings" pitchFamily="2" charset="2"/>
              </a:rPr>
              <a:t> Financing fee</a:t>
            </a:r>
            <a:endParaRPr lang="en-US" dirty="0"/>
          </a:p>
        </p:txBody>
      </p:sp>
    </p:spTree>
    <p:extLst>
      <p:ext uri="{BB962C8B-B14F-4D97-AF65-F5344CB8AC3E}">
        <p14:creationId xmlns:p14="http://schemas.microsoft.com/office/powerpoint/2010/main" val="391654411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049482" y="457200"/>
            <a:ext cx="7273636" cy="914400"/>
          </a:xfrm>
        </p:spPr>
        <p:txBody>
          <a:bodyPr>
            <a:noAutofit/>
          </a:bodyPr>
          <a:lstStyle/>
          <a:p>
            <a:r>
              <a:rPr lang="en-US" dirty="0"/>
              <a:t>Discounting a Note Receivable (1 of 3)</a:t>
            </a:r>
          </a:p>
        </p:txBody>
      </p:sp>
      <p:sp>
        <p:nvSpPr>
          <p:cNvPr id="5" name="Content Placeholder 4"/>
          <p:cNvSpPr>
            <a:spLocks noGrp="1"/>
          </p:cNvSpPr>
          <p:nvPr>
            <p:ph sz="quarter" idx="10"/>
          </p:nvPr>
        </p:nvSpPr>
        <p:spPr>
          <a:xfrm>
            <a:off x="777240" y="1600200"/>
            <a:ext cx="8138160" cy="4724400"/>
          </a:xfrm>
        </p:spPr>
        <p:txBody>
          <a:bodyPr/>
          <a:lstStyle/>
          <a:p>
            <a:pPr marL="0" indent="0">
              <a:buNone/>
            </a:pPr>
            <a:r>
              <a:rPr lang="en-IN" dirty="0"/>
              <a:t>On December 31, 2018, the </a:t>
            </a:r>
            <a:r>
              <a:rPr lang="en-IN" dirty="0" err="1"/>
              <a:t>Stridewell</a:t>
            </a:r>
            <a:r>
              <a:rPr lang="en-IN"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IN" dirty="0" err="1"/>
              <a:t>Stridewell</a:t>
            </a:r>
            <a:r>
              <a:rPr lang="en-IN" dirty="0"/>
              <a:t> discounted the note at the Bank of the East. The bank’s discount rate is 12%. </a:t>
            </a:r>
          </a:p>
        </p:txBody>
      </p:sp>
    </p:spTree>
    <p:extLst>
      <p:ext uri="{BB962C8B-B14F-4D97-AF65-F5344CB8AC3E}">
        <p14:creationId xmlns:p14="http://schemas.microsoft.com/office/powerpoint/2010/main" val="2390715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304800"/>
            <a:ext cx="8001000" cy="914400"/>
          </a:xfrm>
        </p:spPr>
        <p:txBody>
          <a:bodyPr>
            <a:noAutofit/>
          </a:bodyPr>
          <a:lstStyle/>
          <a:p>
            <a:r>
              <a:rPr lang="en-IN" dirty="0"/>
              <a:t>Restricted Cash (2 of 2) </a:t>
            </a:r>
            <a:endParaRPr lang="en-US" dirty="0"/>
          </a:p>
        </p:txBody>
      </p:sp>
      <p:sp>
        <p:nvSpPr>
          <p:cNvPr id="6" name="Content Placeholder 5"/>
          <p:cNvSpPr>
            <a:spLocks noGrp="1"/>
          </p:cNvSpPr>
          <p:nvPr>
            <p:ph sz="quarter" idx="10"/>
          </p:nvPr>
        </p:nvSpPr>
        <p:spPr>
          <a:xfrm>
            <a:off x="1118845" y="1419225"/>
            <a:ext cx="7567955" cy="4752975"/>
          </a:xfrm>
        </p:spPr>
        <p:txBody>
          <a:bodyPr/>
          <a:lstStyle/>
          <a:p>
            <a:r>
              <a:rPr lang="en-US" b="1" dirty="0"/>
              <a:t>Contractually Imposed</a:t>
            </a:r>
          </a:p>
          <a:p>
            <a:pPr marL="339725" indent="0">
              <a:buNone/>
            </a:pPr>
            <a:r>
              <a:rPr lang="en-US" b="1" dirty="0"/>
              <a:t>Example</a:t>
            </a:r>
            <a:r>
              <a:rPr lang="en-US" b="1" dirty="0">
                <a:solidFill>
                  <a:srgbClr val="C00000"/>
                </a:solidFill>
              </a:rPr>
              <a:t> </a:t>
            </a:r>
          </a:p>
          <a:p>
            <a:pPr marL="339725" indent="0">
              <a:buNone/>
            </a:pPr>
            <a:r>
              <a:rPr lang="en-US" sz="2400" dirty="0"/>
              <a:t>Debt instruments require the borrower to set aside funds</a:t>
            </a:r>
          </a:p>
          <a:p>
            <a:pPr marL="339725" indent="0">
              <a:buNone/>
            </a:pPr>
            <a:r>
              <a:rPr lang="en-US" sz="2400" b="1" i="1" dirty="0"/>
              <a:t>If</a:t>
            </a:r>
            <a:r>
              <a:rPr lang="en-US" sz="2400" dirty="0"/>
              <a:t> Debt </a:t>
            </a:r>
            <a:r>
              <a:rPr lang="en-US" sz="2400" dirty="0">
                <a:cs typeface="Arial" panose="020B0604020202020204" pitchFamily="34" charset="0"/>
                <a:sym typeface="Symbol"/>
              </a:rPr>
              <a:t></a:t>
            </a:r>
            <a:r>
              <a:rPr lang="en-US" sz="2400" dirty="0"/>
              <a:t> Noncurrent; then Restricted cash</a:t>
            </a:r>
            <a:r>
              <a:rPr lang="en-US" sz="2400" dirty="0">
                <a:cs typeface="Arial" panose="020B0604020202020204" pitchFamily="34" charset="0"/>
                <a:sym typeface="Symbol"/>
              </a:rPr>
              <a:t> </a:t>
            </a:r>
            <a:r>
              <a:rPr lang="en-US" sz="2400" dirty="0"/>
              <a:t>   on current</a:t>
            </a:r>
          </a:p>
          <a:p>
            <a:pPr marL="339725" indent="0">
              <a:buNone/>
            </a:pPr>
            <a:r>
              <a:rPr lang="en-US" sz="2400" b="1" i="1" dirty="0"/>
              <a:t>If</a:t>
            </a:r>
            <a:r>
              <a:rPr lang="en-US" sz="2400" dirty="0"/>
              <a:t> Debt </a:t>
            </a:r>
            <a:r>
              <a:rPr lang="en-US" sz="2400" dirty="0">
                <a:cs typeface="Arial" panose="020B0604020202020204" pitchFamily="34" charset="0"/>
                <a:sym typeface="Symbol"/>
              </a:rPr>
              <a:t></a:t>
            </a:r>
            <a:r>
              <a:rPr lang="en-US" sz="2400" dirty="0"/>
              <a:t> Current; then Restricted cash </a:t>
            </a:r>
            <a:r>
              <a:rPr lang="en-US" sz="2400" dirty="0">
                <a:cs typeface="Arial" panose="020B0604020202020204" pitchFamily="34" charset="0"/>
                <a:sym typeface="Symbol"/>
              </a:rPr>
              <a:t></a:t>
            </a:r>
            <a:r>
              <a:rPr lang="en-US" sz="2400" dirty="0"/>
              <a:t>   Current</a:t>
            </a:r>
            <a:endParaRPr lang="en-US" sz="2000" dirty="0"/>
          </a:p>
        </p:txBody>
      </p:sp>
    </p:spTree>
    <p:extLst>
      <p:ext uri="{BB962C8B-B14F-4D97-AF65-F5344CB8AC3E}">
        <p14:creationId xmlns:p14="http://schemas.microsoft.com/office/powerpoint/2010/main" val="394541632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049482" y="457200"/>
            <a:ext cx="7273636" cy="914400"/>
          </a:xfrm>
        </p:spPr>
        <p:txBody>
          <a:bodyPr>
            <a:noAutofit/>
          </a:bodyPr>
          <a:lstStyle/>
          <a:p>
            <a:r>
              <a:rPr lang="en-US" dirty="0"/>
              <a:t>Discounting a Note Receivable (2 of 3)</a:t>
            </a:r>
          </a:p>
        </p:txBody>
      </p:sp>
      <p:sp>
        <p:nvSpPr>
          <p:cNvPr id="5" name="Content Placeholder 4"/>
          <p:cNvSpPr>
            <a:spLocks noGrp="1"/>
          </p:cNvSpPr>
          <p:nvPr>
            <p:ph sz="quarter" idx="10"/>
          </p:nvPr>
        </p:nvSpPr>
        <p:spPr>
          <a:xfrm>
            <a:off x="716280" y="2133600"/>
            <a:ext cx="8046720" cy="1143000"/>
          </a:xfrm>
        </p:spPr>
        <p:txBody>
          <a:bodyPr/>
          <a:lstStyle/>
          <a:p>
            <a:pPr marL="0" indent="0">
              <a:spcBef>
                <a:spcPts val="600"/>
              </a:spcBef>
              <a:spcAft>
                <a:spcPts val="600"/>
              </a:spcAft>
              <a:buNone/>
            </a:pPr>
            <a:r>
              <a:rPr lang="en-US" b="1" dirty="0"/>
              <a:t>STEP 1: </a:t>
            </a:r>
            <a:r>
              <a:rPr lang="en-US" dirty="0"/>
              <a:t>Accrue interest earned on the note receivable prior to its being discounted</a:t>
            </a:r>
          </a:p>
        </p:txBody>
      </p:sp>
      <p:pic>
        <p:nvPicPr>
          <p:cNvPr id="10242" name="Picture 2" descr="Journal entry dated March 31, 2019. Interest receivable is debited 5,000 and interest revenue is credited 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523" y="3418722"/>
            <a:ext cx="8227877" cy="1381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1"/>
          <p:cNvSpPr>
            <a:spLocks noGrp="1"/>
          </p:cNvSpPr>
          <p:nvPr>
            <p:ph sz="quarter" idx="12"/>
          </p:nvPr>
        </p:nvSpPr>
        <p:spPr>
          <a:xfrm>
            <a:off x="609600" y="5029200"/>
            <a:ext cx="8458200" cy="457200"/>
          </a:xfrm>
        </p:spPr>
        <p:txBody>
          <a:bodyPr/>
          <a:lstStyle/>
          <a:p>
            <a:pPr marL="0" indent="0">
              <a:buNone/>
            </a:pPr>
            <a:r>
              <a:rPr lang="en-US" sz="2400" dirty="0"/>
              <a:t>Credit 5,000 is “$200,000 × 10% × 3/12 = </a:t>
            </a:r>
            <a:r>
              <a:rPr lang="en-US" sz="2400" b="1" dirty="0"/>
              <a:t>$5,000”</a:t>
            </a:r>
            <a:endParaRPr lang="en-IN" sz="2400" b="1" dirty="0"/>
          </a:p>
        </p:txBody>
      </p:sp>
    </p:spTree>
    <p:extLst>
      <p:ext uri="{BB962C8B-B14F-4D97-AF65-F5344CB8AC3E}">
        <p14:creationId xmlns:p14="http://schemas.microsoft.com/office/powerpoint/2010/main" val="227445799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049482" y="457200"/>
            <a:ext cx="7273636" cy="914400"/>
          </a:xfrm>
        </p:spPr>
        <p:txBody>
          <a:bodyPr>
            <a:noAutofit/>
          </a:bodyPr>
          <a:lstStyle/>
          <a:p>
            <a:r>
              <a:rPr lang="en-US" dirty="0"/>
              <a:t>Discounting a Note Receivable (3 of 3)</a:t>
            </a:r>
          </a:p>
        </p:txBody>
      </p:sp>
      <p:sp>
        <p:nvSpPr>
          <p:cNvPr id="5" name="Content Placeholder 4"/>
          <p:cNvSpPr>
            <a:spLocks noGrp="1"/>
          </p:cNvSpPr>
          <p:nvPr>
            <p:ph sz="quarter" idx="10"/>
          </p:nvPr>
        </p:nvSpPr>
        <p:spPr>
          <a:xfrm>
            <a:off x="685800" y="1676400"/>
            <a:ext cx="8305800" cy="914400"/>
          </a:xfrm>
        </p:spPr>
        <p:txBody>
          <a:bodyPr/>
          <a:lstStyle/>
          <a:p>
            <a:pPr marL="0" indent="0">
              <a:buNone/>
            </a:pPr>
            <a:r>
              <a:rPr lang="en-US" b="1" dirty="0"/>
              <a:t>STEP 2: </a:t>
            </a:r>
            <a:r>
              <a:rPr lang="en-US" dirty="0"/>
              <a:t>Add interest to maturity to calculate maturity value</a:t>
            </a:r>
          </a:p>
        </p:txBody>
      </p:sp>
      <p:graphicFrame>
        <p:nvGraphicFramePr>
          <p:cNvPr id="3" name="Table 2"/>
          <p:cNvGraphicFramePr>
            <a:graphicFrameLocks noGrp="1"/>
          </p:cNvGraphicFramePr>
          <p:nvPr>
            <p:extLst>
              <p:ext uri="{D42A27DB-BD31-4B8C-83A1-F6EECF244321}">
                <p14:modId xmlns:p14="http://schemas.microsoft.com/office/powerpoint/2010/main" val="2249452243"/>
              </p:ext>
            </p:extLst>
          </p:nvPr>
        </p:nvGraphicFramePr>
        <p:xfrm>
          <a:off x="1066800" y="2794000"/>
          <a:ext cx="7195630" cy="1854200"/>
        </p:xfrm>
        <a:graphic>
          <a:graphicData uri="http://schemas.openxmlformats.org/drawingml/2006/table">
            <a:tbl>
              <a:tblPr firstRow="1" bandRow="1">
                <a:tableStyleId>{5940675A-B579-460E-94D1-54222C63F5DA}</a:tableStyleId>
              </a:tblPr>
              <a:tblGrid>
                <a:gridCol w="1400493">
                  <a:extLst>
                    <a:ext uri="{9D8B030D-6E8A-4147-A177-3AD203B41FA5}">
                      <a16:colId xmlns:a16="http://schemas.microsoft.com/office/drawing/2014/main" val="20000"/>
                    </a:ext>
                  </a:extLst>
                </a:gridCol>
                <a:gridCol w="5795137">
                  <a:extLst>
                    <a:ext uri="{9D8B030D-6E8A-4147-A177-3AD203B41FA5}">
                      <a16:colId xmlns:a16="http://schemas.microsoft.com/office/drawing/2014/main" val="20001"/>
                    </a:ext>
                  </a:extLst>
                </a:gridCol>
              </a:tblGrid>
              <a:tr h="370840">
                <a:tc>
                  <a:txBody>
                    <a:bodyPr/>
                    <a:lstStyle/>
                    <a:p>
                      <a:pPr algn="r"/>
                      <a:r>
                        <a:rPr lang="en-US" dirty="0">
                          <a:latin typeface="Verdana" pitchFamily="34" charset="0"/>
                          <a:ea typeface="Verdana" pitchFamily="34" charset="0"/>
                          <a:cs typeface="Verdana" pitchFamily="34" charset="0"/>
                        </a:rPr>
                        <a:t>$ 200,00</a:t>
                      </a:r>
                    </a:p>
                  </a:txBody>
                  <a:tcPr/>
                </a:tc>
                <a:tc>
                  <a:txBody>
                    <a:bodyPr/>
                    <a:lstStyle/>
                    <a:p>
                      <a:r>
                        <a:rPr lang="en-US" dirty="0">
                          <a:latin typeface="Verdana" pitchFamily="34" charset="0"/>
                          <a:ea typeface="Verdana" pitchFamily="34" charset="0"/>
                          <a:cs typeface="Verdana" pitchFamily="34" charset="0"/>
                        </a:rPr>
                        <a:t>Face</a:t>
                      </a:r>
                      <a:r>
                        <a:rPr lang="en-US" baseline="0" dirty="0">
                          <a:latin typeface="Verdana" pitchFamily="34" charset="0"/>
                          <a:ea typeface="Verdana" pitchFamily="34" charset="0"/>
                          <a:cs typeface="Verdana" pitchFamily="34" charset="0"/>
                        </a:rPr>
                        <a:t> amount</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pPr algn="r"/>
                      <a:r>
                        <a:rPr lang="en-US" u="sng" dirty="0">
                          <a:latin typeface="Verdana" pitchFamily="34" charset="0"/>
                          <a:ea typeface="Verdana" pitchFamily="34" charset="0"/>
                          <a:cs typeface="Verdana" pitchFamily="34" charset="0"/>
                        </a:rPr>
                        <a:t>15,000</a:t>
                      </a:r>
                    </a:p>
                  </a:txBody>
                  <a:tcPr/>
                </a:tc>
                <a:tc>
                  <a:txBody>
                    <a:bodyPr/>
                    <a:lstStyle/>
                    <a:p>
                      <a:r>
                        <a:rPr lang="en-US" dirty="0">
                          <a:latin typeface="Verdana" pitchFamily="34" charset="0"/>
                          <a:ea typeface="Verdana" pitchFamily="34" charset="0"/>
                          <a:cs typeface="Verdana" pitchFamily="34" charset="0"/>
                        </a:rPr>
                        <a:t>Interest to maturity ($ 200,000 × 10% × 9/12)</a:t>
                      </a:r>
                    </a:p>
                  </a:txBody>
                  <a:tcPr/>
                </a:tc>
                <a:extLst>
                  <a:ext uri="{0D108BD9-81ED-4DB2-BD59-A6C34878D82A}">
                    <a16:rowId xmlns:a16="http://schemas.microsoft.com/office/drawing/2014/main" val="10001"/>
                  </a:ext>
                </a:extLst>
              </a:tr>
              <a:tr h="370840">
                <a:tc>
                  <a:txBody>
                    <a:bodyPr/>
                    <a:lstStyle/>
                    <a:p>
                      <a:pPr algn="r"/>
                      <a:r>
                        <a:rPr lang="en-US" dirty="0">
                          <a:latin typeface="Verdana" pitchFamily="34" charset="0"/>
                          <a:ea typeface="Verdana" pitchFamily="34" charset="0"/>
                          <a:cs typeface="Verdana" pitchFamily="34" charset="0"/>
                        </a:rPr>
                        <a:t>215,000</a:t>
                      </a:r>
                    </a:p>
                  </a:txBody>
                  <a:tcPr/>
                </a:tc>
                <a:tc>
                  <a:txBody>
                    <a:bodyPr/>
                    <a:lstStyle/>
                    <a:p>
                      <a:r>
                        <a:rPr lang="en-US" dirty="0">
                          <a:latin typeface="Verdana" pitchFamily="34" charset="0"/>
                          <a:ea typeface="Verdana" pitchFamily="34" charset="0"/>
                          <a:cs typeface="Verdana" pitchFamily="34" charset="0"/>
                        </a:rPr>
                        <a:t>Maturity value </a:t>
                      </a:r>
                    </a:p>
                  </a:txBody>
                  <a:tcPr/>
                </a:tc>
                <a:extLst>
                  <a:ext uri="{0D108BD9-81ED-4DB2-BD59-A6C34878D82A}">
                    <a16:rowId xmlns:a16="http://schemas.microsoft.com/office/drawing/2014/main" val="10002"/>
                  </a:ext>
                </a:extLst>
              </a:tr>
              <a:tr h="370840">
                <a:tc>
                  <a:txBody>
                    <a:bodyPr/>
                    <a:lstStyle/>
                    <a:p>
                      <a:pPr algn="r"/>
                      <a:r>
                        <a:rPr lang="en-US" b="1" u="sng" dirty="0">
                          <a:latin typeface="Verdana" pitchFamily="34" charset="0"/>
                          <a:ea typeface="Verdana" pitchFamily="34" charset="0"/>
                          <a:cs typeface="Verdana" pitchFamily="34" charset="0"/>
                        </a:rPr>
                        <a:t>(12,900)</a:t>
                      </a:r>
                    </a:p>
                  </a:txBody>
                  <a:tcPr/>
                </a:tc>
                <a:tc>
                  <a:txBody>
                    <a:bodyPr/>
                    <a:lstStyle/>
                    <a:p>
                      <a:r>
                        <a:rPr lang="en-US" sz="1800" b="1" dirty="0">
                          <a:latin typeface="Verdana" pitchFamily="34" charset="0"/>
                          <a:ea typeface="Verdana" pitchFamily="34" charset="0"/>
                          <a:cs typeface="Verdana" pitchFamily="34" charset="0"/>
                        </a:rPr>
                        <a:t>Discount ($215,000</a:t>
                      </a:r>
                      <a:r>
                        <a:rPr lang="en-US" sz="1800" b="1" baseline="0" dirty="0">
                          <a:latin typeface="Verdana" pitchFamily="34" charset="0"/>
                          <a:ea typeface="Verdana" pitchFamily="34" charset="0"/>
                          <a:cs typeface="Verdana" pitchFamily="34" charset="0"/>
                        </a:rPr>
                        <a:t> × 12% × 6/12)</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70840">
                <a:tc>
                  <a:txBody>
                    <a:bodyPr/>
                    <a:lstStyle/>
                    <a:p>
                      <a:pPr algn="r"/>
                      <a:r>
                        <a:rPr lang="en-US" u="sng" dirty="0">
                          <a:latin typeface="Verdana" pitchFamily="34" charset="0"/>
                          <a:ea typeface="Verdana" pitchFamily="34" charset="0"/>
                          <a:cs typeface="Verdana" pitchFamily="34" charset="0"/>
                        </a:rPr>
                        <a:t>$202,100</a:t>
                      </a:r>
                    </a:p>
                  </a:txBody>
                  <a:tcPr/>
                </a:tc>
                <a:tc>
                  <a:txBody>
                    <a:bodyPr/>
                    <a:lstStyle/>
                    <a:p>
                      <a:r>
                        <a:rPr lang="en-US" sz="1800" dirty="0">
                          <a:latin typeface="Verdana" pitchFamily="34" charset="0"/>
                          <a:ea typeface="Verdana" pitchFamily="34" charset="0"/>
                          <a:cs typeface="Verdana" pitchFamily="34" charset="0"/>
                        </a:rPr>
                        <a:t>Cash proceeds</a:t>
                      </a: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4"/>
                  </a:ext>
                </a:extLst>
              </a:tr>
            </a:tbl>
          </a:graphicData>
        </a:graphic>
      </p:graphicFrame>
      <p:sp>
        <p:nvSpPr>
          <p:cNvPr id="6" name="Content Placeholder 5"/>
          <p:cNvSpPr>
            <a:spLocks noGrp="1"/>
          </p:cNvSpPr>
          <p:nvPr>
            <p:ph sz="quarter" idx="12"/>
          </p:nvPr>
        </p:nvSpPr>
        <p:spPr>
          <a:xfrm>
            <a:off x="685800" y="4876800"/>
            <a:ext cx="8382000" cy="990600"/>
          </a:xfrm>
        </p:spPr>
        <p:txBody>
          <a:bodyPr/>
          <a:lstStyle/>
          <a:p>
            <a:pPr marL="0" indent="0">
              <a:buNone/>
            </a:pPr>
            <a:r>
              <a:rPr lang="en-US" b="1" dirty="0"/>
              <a:t>STEP 3: </a:t>
            </a:r>
            <a:r>
              <a:rPr lang="en-US" dirty="0"/>
              <a:t>Deduct discount to calculate cash proceeds</a:t>
            </a:r>
          </a:p>
        </p:txBody>
      </p:sp>
    </p:spTree>
    <p:extLst>
      <p:ext uri="{BB962C8B-B14F-4D97-AF65-F5344CB8AC3E}">
        <p14:creationId xmlns:p14="http://schemas.microsoft.com/office/powerpoint/2010/main" val="237217009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altLang="en-US" dirty="0"/>
              <a:t>Concept Check: Discounting a Note (1 of 2)</a:t>
            </a:r>
            <a:endParaRPr lang="en-US" dirty="0"/>
          </a:p>
        </p:txBody>
      </p:sp>
      <p:sp>
        <p:nvSpPr>
          <p:cNvPr id="5" name="Content Placeholder 4"/>
          <p:cNvSpPr>
            <a:spLocks noGrp="1"/>
          </p:cNvSpPr>
          <p:nvPr>
            <p:ph sz="quarter" idx="10"/>
          </p:nvPr>
        </p:nvSpPr>
        <p:spPr>
          <a:xfrm>
            <a:off x="792480" y="1524000"/>
            <a:ext cx="8046720" cy="4876800"/>
          </a:xfrm>
        </p:spPr>
        <p:txBody>
          <a:bodyPr/>
          <a:lstStyle/>
          <a:p>
            <a:pPr marL="0" indent="0">
              <a:buNone/>
            </a:pPr>
            <a:r>
              <a:rPr lang="en-IN" dirty="0"/>
              <a:t>On June 1, 2018, </a:t>
            </a:r>
            <a:r>
              <a:rPr lang="en-IN" dirty="0" err="1"/>
              <a:t>Detert</a:t>
            </a:r>
            <a:r>
              <a:rPr lang="en-IN" dirty="0"/>
              <a:t> accepted a six-month note paying $100,000 plus 8% interest in exchange for services rendered. </a:t>
            </a:r>
            <a:r>
              <a:rPr lang="en-IN" dirty="0" err="1"/>
              <a:t>Detert</a:t>
            </a:r>
            <a:r>
              <a:rPr lang="en-IN" dirty="0"/>
              <a:t> immediately discounted the note at </a:t>
            </a:r>
            <a:r>
              <a:rPr lang="en-IN" dirty="0" err="1"/>
              <a:t>SouthBank</a:t>
            </a:r>
            <a:r>
              <a:rPr lang="en-IN" dirty="0"/>
              <a:t>, paying a 10% discount rate. </a:t>
            </a:r>
            <a:r>
              <a:rPr lang="en-US" dirty="0"/>
              <a:t>On June 1, </a:t>
            </a:r>
            <a:r>
              <a:rPr lang="en-US" dirty="0" err="1"/>
              <a:t>Detert</a:t>
            </a:r>
            <a:r>
              <a:rPr lang="en-US" dirty="0"/>
              <a:t> will receive how much cash from </a:t>
            </a:r>
            <a:r>
              <a:rPr lang="en-US" dirty="0" err="1"/>
              <a:t>SouthBank</a:t>
            </a:r>
            <a:r>
              <a:rPr lang="en-US" dirty="0"/>
              <a:t>?</a:t>
            </a:r>
          </a:p>
          <a:p>
            <a:pPr marL="457200" indent="-457200">
              <a:buFont typeface="+mj-lt"/>
              <a:buAutoNum type="alphaLcPeriod"/>
              <a:tabLst>
                <a:tab pos="457200" algn="l"/>
              </a:tabLst>
            </a:pPr>
            <a:r>
              <a:rPr lang="en-US" b="1" dirty="0"/>
              <a:t>$98,800</a:t>
            </a:r>
          </a:p>
          <a:p>
            <a:pPr marL="457200" indent="-457200">
              <a:buFont typeface="+mj-lt"/>
              <a:buAutoNum type="alphaLcPeriod"/>
              <a:tabLst>
                <a:tab pos="342900" algn="l"/>
              </a:tabLst>
            </a:pPr>
            <a:r>
              <a:rPr lang="en-US" dirty="0"/>
              <a:t>$97,200</a:t>
            </a:r>
          </a:p>
          <a:p>
            <a:pPr marL="457200" indent="-457200">
              <a:buFont typeface="+mj-lt"/>
              <a:buAutoNum type="alphaLcPeriod"/>
              <a:tabLst>
                <a:tab pos="342900" algn="l"/>
              </a:tabLst>
            </a:pPr>
            <a:r>
              <a:rPr lang="en-US" dirty="0"/>
              <a:t>$100,000</a:t>
            </a:r>
          </a:p>
          <a:p>
            <a:pPr marL="457200" indent="-457200">
              <a:buFont typeface="+mj-lt"/>
              <a:buAutoNum type="alphaLcPeriod"/>
              <a:tabLst>
                <a:tab pos="342900" algn="l"/>
              </a:tabLst>
            </a:pPr>
            <a:r>
              <a:rPr lang="en-US" dirty="0"/>
              <a:t>$108,000 </a:t>
            </a:r>
          </a:p>
        </p:txBody>
      </p:sp>
    </p:spTree>
    <p:extLst>
      <p:ext uri="{BB962C8B-B14F-4D97-AF65-F5344CB8AC3E}">
        <p14:creationId xmlns:p14="http://schemas.microsoft.com/office/powerpoint/2010/main" val="163906936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altLang="en-US" dirty="0"/>
              <a:t>Concept Check: Discounting a Note (2 of 2)</a:t>
            </a:r>
            <a:endParaRPr lang="en-US" dirty="0"/>
          </a:p>
        </p:txBody>
      </p:sp>
      <p:sp>
        <p:nvSpPr>
          <p:cNvPr id="5" name="Content Placeholder 4"/>
          <p:cNvSpPr>
            <a:spLocks noGrp="1"/>
          </p:cNvSpPr>
          <p:nvPr>
            <p:ph sz="quarter" idx="10"/>
          </p:nvPr>
        </p:nvSpPr>
        <p:spPr>
          <a:xfrm>
            <a:off x="1295400" y="1828800"/>
            <a:ext cx="7162800" cy="4343400"/>
          </a:xfrm>
        </p:spPr>
        <p:txBody>
          <a:bodyPr/>
          <a:lstStyle/>
          <a:p>
            <a:pPr marL="0" indent="0">
              <a:spcBef>
                <a:spcPts val="600"/>
              </a:spcBef>
              <a:buNone/>
            </a:pPr>
            <a:r>
              <a:rPr lang="en-US" sz="2400" dirty="0"/>
              <a:t>The correct answer is </a:t>
            </a:r>
            <a:r>
              <a:rPr lang="en-US" sz="2400" i="1" dirty="0"/>
              <a:t>a</a:t>
            </a:r>
            <a:r>
              <a:rPr lang="en-US" sz="2400" dirty="0"/>
              <a:t>:</a:t>
            </a:r>
          </a:p>
          <a:p>
            <a:pPr marL="0" indent="0">
              <a:spcBef>
                <a:spcPts val="600"/>
              </a:spcBef>
              <a:buNone/>
            </a:pPr>
            <a:r>
              <a:rPr lang="en-US" sz="2400" dirty="0"/>
              <a:t>Maturity value = $100,000 × 8% × 6/12 = </a:t>
            </a:r>
            <a:r>
              <a:rPr lang="en-US" sz="2400" b="1" dirty="0"/>
              <a:t>$104,000</a:t>
            </a:r>
            <a:endParaRPr lang="en-US" sz="2400" dirty="0"/>
          </a:p>
          <a:p>
            <a:pPr marL="0" indent="0">
              <a:spcBef>
                <a:spcPts val="600"/>
              </a:spcBef>
              <a:buNone/>
            </a:pPr>
            <a:r>
              <a:rPr lang="en-US" sz="2400" dirty="0"/>
              <a:t>Discount = </a:t>
            </a:r>
            <a:r>
              <a:rPr lang="en-US" sz="2400" b="1" dirty="0"/>
              <a:t>$104,000 </a:t>
            </a:r>
            <a:r>
              <a:rPr lang="en-US" sz="2400" dirty="0"/>
              <a:t>× 10% × 6/12 = </a:t>
            </a:r>
            <a:r>
              <a:rPr lang="en-US" sz="2400" b="1" dirty="0"/>
              <a:t>$5,200</a:t>
            </a:r>
            <a:endParaRPr lang="en-US" sz="2400" dirty="0"/>
          </a:p>
          <a:p>
            <a:pPr marL="0" indent="0">
              <a:spcAft>
                <a:spcPts val="300"/>
              </a:spcAft>
              <a:buNone/>
            </a:pPr>
            <a:r>
              <a:rPr lang="en-US" sz="2400" dirty="0"/>
              <a:t>Cash proceeds = </a:t>
            </a:r>
            <a:r>
              <a:rPr lang="en-US" sz="2400" b="1" dirty="0"/>
              <a:t>$104,000 </a:t>
            </a:r>
            <a:r>
              <a:rPr lang="en-US" sz="2400" dirty="0"/>
              <a:t>− </a:t>
            </a:r>
            <a:r>
              <a:rPr lang="en-US" sz="2400" b="1" dirty="0"/>
              <a:t>$5,200 </a:t>
            </a:r>
            <a:r>
              <a:rPr lang="en-US" sz="2400" dirty="0"/>
              <a:t>= </a:t>
            </a:r>
            <a:r>
              <a:rPr lang="en-US" sz="2400" b="1" dirty="0"/>
              <a:t>$98,800</a:t>
            </a:r>
            <a:endParaRPr lang="en-US" sz="2400" dirty="0"/>
          </a:p>
        </p:txBody>
      </p:sp>
    </p:spTree>
    <p:extLst>
      <p:ext uri="{BB962C8B-B14F-4D97-AF65-F5344CB8AC3E}">
        <p14:creationId xmlns:p14="http://schemas.microsoft.com/office/powerpoint/2010/main" val="352765853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Discounted Note Treated as a Sale (1 of 2)</a:t>
            </a:r>
          </a:p>
        </p:txBody>
      </p:sp>
      <p:sp>
        <p:nvSpPr>
          <p:cNvPr id="5" name="Content Placeholder 4"/>
          <p:cNvSpPr>
            <a:spLocks noGrp="1"/>
          </p:cNvSpPr>
          <p:nvPr>
            <p:ph sz="quarter" idx="10"/>
          </p:nvPr>
        </p:nvSpPr>
        <p:spPr>
          <a:xfrm>
            <a:off x="1158240" y="1828800"/>
            <a:ext cx="7452360" cy="4495800"/>
          </a:xfrm>
        </p:spPr>
        <p:txBody>
          <a:bodyPr/>
          <a:lstStyle/>
          <a:p>
            <a:pPr marL="0" indent="0">
              <a:buNone/>
            </a:pPr>
            <a:r>
              <a:rPr lang="en-US" dirty="0"/>
              <a:t>On December 31, 2018, the </a:t>
            </a:r>
            <a:r>
              <a:rPr lang="en-US" dirty="0" err="1"/>
              <a:t>Stridewell</a:t>
            </a:r>
            <a:r>
              <a:rPr lang="en-US" dirty="0"/>
              <a:t> Wholesale Shoe Company sold land in exchange for a nine-month, 10% note. The note requires the payment of $200,000 plus interest on September 30, 2019. The company’s fiscal year-end is December 31. The 10% rate properly reflects the time value of money for this type of note. On March 31, 2019, </a:t>
            </a:r>
            <a:r>
              <a:rPr lang="en-US" dirty="0" err="1"/>
              <a:t>Stridewell</a:t>
            </a:r>
            <a:r>
              <a:rPr lang="en-US" dirty="0"/>
              <a:t> discounted the note at the Bank of the East. The bank’s discount rate is 12%.	</a:t>
            </a:r>
          </a:p>
        </p:txBody>
      </p:sp>
    </p:spTree>
    <p:extLst>
      <p:ext uri="{BB962C8B-B14F-4D97-AF65-F5344CB8AC3E}">
        <p14:creationId xmlns:p14="http://schemas.microsoft.com/office/powerpoint/2010/main" val="290869462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Discounted Note Treated as a Sale (2 of 2)</a:t>
            </a:r>
          </a:p>
        </p:txBody>
      </p:sp>
      <p:pic>
        <p:nvPicPr>
          <p:cNvPr id="19458" name="Picture 2" descr="Journal entry debiting cash 202,100 and debiting loss on sale of note receivable (to balance) 2,900. Note receivable is credited 200,000 and interest receivable is credited 5,000."/>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tretch>
            <a:fillRect/>
          </a:stretch>
        </p:blipFill>
        <p:spPr bwMode="auto">
          <a:xfrm>
            <a:off x="898845" y="2683889"/>
            <a:ext cx="7346311" cy="211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844302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IN" dirty="0"/>
              <a:t>Preference for Transfer as a Sale </a:t>
            </a:r>
            <a:endParaRPr lang="en-US" dirty="0"/>
          </a:p>
        </p:txBody>
      </p:sp>
      <p:graphicFrame>
        <p:nvGraphicFramePr>
          <p:cNvPr id="7" name="Table  6"/>
          <p:cNvGraphicFramePr>
            <a:graphicFrameLocks noGrp="1"/>
          </p:cNvGraphicFramePr>
          <p:nvPr>
            <p:ph sz="quarter" idx="10"/>
            <p:extLst>
              <p:ext uri="{D42A27DB-BD31-4B8C-83A1-F6EECF244321}">
                <p14:modId xmlns:p14="http://schemas.microsoft.com/office/powerpoint/2010/main" val="1764328258"/>
              </p:ext>
            </p:extLst>
          </p:nvPr>
        </p:nvGraphicFramePr>
        <p:xfrm>
          <a:off x="1066800" y="1605915"/>
          <a:ext cx="7696200" cy="4663440"/>
        </p:xfrm>
        <a:graphic>
          <a:graphicData uri="http://schemas.openxmlformats.org/drawingml/2006/table">
            <a:tbl>
              <a:tblPr firstRow="1" firstCol="1" bandRow="1">
                <a:tableStyleId>{5940675A-B579-460E-94D1-54222C63F5DA}</a:tableStyleId>
              </a:tblPr>
              <a:tblGrid>
                <a:gridCol w="21336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674914">
                <a:tc>
                  <a:txBody>
                    <a:bodyPr/>
                    <a:lstStyle/>
                    <a:p>
                      <a:pPr algn="ctr">
                        <a:lnSpc>
                          <a:spcPct val="115000"/>
                        </a:lnSpc>
                        <a:spcAft>
                          <a:spcPts val="0"/>
                        </a:spcAft>
                      </a:pPr>
                      <a:r>
                        <a:rPr lang="en-US" sz="1200" b="1" spc="-45" dirty="0">
                          <a:effectLst/>
                          <a:latin typeface="Verdana" panose="020B0604030504040204" pitchFamily="34" charset="0"/>
                          <a:ea typeface="Verdana" panose="020B0604030504040204" pitchFamily="34" charset="0"/>
                          <a:cs typeface="Verdana" panose="020B0604030504040204" pitchFamily="34" charset="0"/>
                        </a:rPr>
                        <a:t>Does the Accounting </a:t>
                      </a:r>
                      <a:r>
                        <a:rPr lang="en-US" sz="1200" b="1" dirty="0">
                          <a:effectLst/>
                          <a:latin typeface="Verdana" panose="020B0604030504040204" pitchFamily="34" charset="0"/>
                          <a:ea typeface="Verdana" panose="020B0604030504040204" pitchFamily="34" charset="0"/>
                          <a:cs typeface="Verdana" panose="020B0604030504040204" pitchFamily="34" charset="0"/>
                        </a:rPr>
                        <a:t>Approach:</a:t>
                      </a:r>
                      <a:endParaRPr lang="en-IN" sz="1200" b="1"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Transfer of Receivables Accounted for as a:</a:t>
                      </a:r>
                    </a:p>
                    <a:p>
                      <a:pPr algn="ctr">
                        <a:lnSpc>
                          <a:spcPct val="115000"/>
                        </a:lnSpc>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Sale</a:t>
                      </a:r>
                      <a:endParaRPr lang="en-IN" sz="1200" b="1"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Transfer of Receivables Accounted for as a:</a:t>
                      </a:r>
                    </a:p>
                    <a:p>
                      <a:pPr algn="ctr">
                        <a:lnSpc>
                          <a:spcPct val="115000"/>
                        </a:lnSpc>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Secured </a:t>
                      </a:r>
                      <a:r>
                        <a:rPr lang="en-US" sz="1200" b="1" spc="-60" dirty="0">
                          <a:effectLst/>
                          <a:latin typeface="Verdana" panose="020B0604030504040204" pitchFamily="34" charset="0"/>
                          <a:ea typeface="Verdana" panose="020B0604030504040204" pitchFamily="34" charset="0"/>
                          <a:cs typeface="Verdana" panose="020B0604030504040204" pitchFamily="34" charset="0"/>
                        </a:rPr>
                        <a:t>Borrowing</a:t>
                      </a:r>
                      <a:endParaRPr lang="en-IN" sz="1200" b="1"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lnSpc>
                          <a:spcPct val="115000"/>
                        </a:lnSpc>
                        <a:spcAft>
                          <a:spcPts val="0"/>
                        </a:spcAft>
                      </a:pPr>
                      <a:r>
                        <a:rPr lang="en-US" sz="1200" b="1" dirty="0">
                          <a:effectLst/>
                          <a:latin typeface="Verdana" panose="020B0604030504040204" pitchFamily="34" charset="0"/>
                          <a:ea typeface="Verdana" panose="020B0604030504040204" pitchFamily="34" charset="0"/>
                          <a:cs typeface="Verdana" panose="020B0604030504040204" pitchFamily="34" charset="0"/>
                        </a:rPr>
                        <a:t>Why Sales Approach is </a:t>
                      </a:r>
                      <a:r>
                        <a:rPr lang="en-US" sz="1200" b="1" spc="-95" dirty="0">
                          <a:effectLst/>
                          <a:latin typeface="Verdana" panose="020B0604030504040204" pitchFamily="34" charset="0"/>
                          <a:ea typeface="Verdana" panose="020B0604030504040204" pitchFamily="34" charset="0"/>
                          <a:cs typeface="Verdana" panose="020B0604030504040204" pitchFamily="34" charset="0"/>
                        </a:rPr>
                        <a:t>Preferred by the Transferor:</a:t>
                      </a:r>
                      <a:endParaRPr lang="en-IN" sz="1200" b="1" dirty="0">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20486">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Derecognize A/R, reducing assets?</a:t>
                      </a:r>
                    </a:p>
                  </a:txBody>
                  <a:tcPr anchor="ctr"/>
                </a:tc>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Yes</a:t>
                      </a:r>
                    </a:p>
                  </a:txBody>
                  <a:tcPr anchor="ctr"/>
                </a:tc>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No</a:t>
                      </a:r>
                    </a:p>
                  </a:txBody>
                  <a:tcPr anchor="ctr"/>
                </a:tc>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Sale approach produces</a:t>
                      </a:r>
                    </a:p>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lower total assets and higher return on assets (ROA)</a:t>
                      </a:r>
                    </a:p>
                  </a:txBody>
                  <a:tcPr anchor="ctr"/>
                </a:tc>
                <a:extLst>
                  <a:ext uri="{0D108BD9-81ED-4DB2-BD59-A6C34878D82A}">
                    <a16:rowId xmlns:a16="http://schemas.microsoft.com/office/drawing/2014/main" val="10001"/>
                  </a:ext>
                </a:extLst>
              </a:tr>
              <a:tr h="609600">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Recognize liability for cash received?</a:t>
                      </a:r>
                    </a:p>
                  </a:txBody>
                  <a:tcPr anchor="ctr"/>
                </a:tc>
                <a:tc>
                  <a:txBody>
                    <a:bodyPr/>
                    <a:lstStyle/>
                    <a:p>
                      <a:pPr algn="l">
                        <a:lnSpc>
                          <a:spcPct val="115000"/>
                        </a:lnSpc>
                        <a:spcAft>
                          <a:spcPts val="0"/>
                        </a:spcAft>
                      </a:pPr>
                      <a:r>
                        <a:rPr lang="en-IN" sz="1200">
                          <a:effectLst/>
                          <a:latin typeface="Verdana" panose="020B0604030504040204" pitchFamily="34" charset="0"/>
                          <a:ea typeface="Verdana" panose="020B0604030504040204" pitchFamily="34" charset="0"/>
                          <a:cs typeface="Verdana" panose="020B0604030504040204" pitchFamily="34" charset="0"/>
                        </a:rPr>
                        <a:t>No</a:t>
                      </a:r>
                    </a:p>
                  </a:txBody>
                  <a:tcPr anchor="ctr"/>
                </a:tc>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Yes</a:t>
                      </a:r>
                    </a:p>
                  </a:txBody>
                  <a:tcPr anchor="ctr"/>
                </a:tc>
                <a:tc>
                  <a:txBody>
                    <a:bodyPr/>
                    <a:lstStyle/>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Sale approach produces</a:t>
                      </a:r>
                    </a:p>
                    <a:p>
                      <a:pPr algn="l">
                        <a:lnSpc>
                          <a:spcPct val="115000"/>
                        </a:lnSpc>
                        <a:spcAft>
                          <a:spcPts val="0"/>
                        </a:spcAft>
                      </a:pPr>
                      <a:r>
                        <a:rPr lang="en-IN" sz="1200" dirty="0">
                          <a:effectLst/>
                          <a:latin typeface="Verdana" panose="020B0604030504040204" pitchFamily="34" charset="0"/>
                          <a:ea typeface="Verdana" panose="020B0604030504040204" pitchFamily="34" charset="0"/>
                          <a:cs typeface="Verdana" panose="020B0604030504040204" pitchFamily="34" charset="0"/>
                        </a:rPr>
                        <a:t>lower liabilities and less leverage (debt/equity)</a:t>
                      </a:r>
                    </a:p>
                  </a:txBody>
                  <a:tcPr anchor="ctr"/>
                </a:tc>
                <a:extLst>
                  <a:ext uri="{0D108BD9-81ED-4DB2-BD59-A6C34878D82A}">
                    <a16:rowId xmlns:a16="http://schemas.microsoft.com/office/drawing/2014/main" val="10002"/>
                  </a:ext>
                </a:extLst>
              </a:tr>
              <a:tr h="72237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Where is cash received shown in the statement of cash flows?</a:t>
                      </a:r>
                    </a:p>
                    <a:p>
                      <a:pPr algn="l">
                        <a:lnSpc>
                          <a:spcPct val="115000"/>
                        </a:lnSpc>
                        <a:spcAft>
                          <a:spcPts val="0"/>
                        </a:spcAft>
                      </a:pPr>
                      <a:endParaRPr lang="en-IN" sz="120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May be in operating or financing sections</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Always in financing section</a:t>
                      </a:r>
                    </a:p>
                    <a:p>
                      <a:pPr algn="l">
                        <a:lnSpc>
                          <a:spcPct val="115000"/>
                        </a:lnSpc>
                        <a:spcAft>
                          <a:spcPts val="0"/>
                        </a:spcAft>
                      </a:pPr>
                      <a:endParaRPr lang="en-IN" sz="1200" dirty="0">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Sale approach can produce higher cash flow from operations at time of transfer</a:t>
                      </a:r>
                    </a:p>
                  </a:txBody>
                  <a:tcPr anchor="ctr"/>
                </a:tc>
                <a:extLst>
                  <a:ext uri="{0D108BD9-81ED-4DB2-BD59-A6C34878D82A}">
                    <a16:rowId xmlns:a16="http://schemas.microsoft.com/office/drawing/2014/main" val="10003"/>
                  </a:ext>
                </a:extLst>
              </a:tr>
              <a:tr h="37185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Recognize gain on transfer?</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More likely</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Less likely</a:t>
                      </a:r>
                    </a:p>
                  </a:txBody>
                  <a:tcPr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IN" sz="1200" dirty="0">
                          <a:effectLst/>
                          <a:latin typeface="Verdana" panose="020B0604030504040204" pitchFamily="34" charset="0"/>
                          <a:ea typeface="Verdana" panose="020B0604030504040204" pitchFamily="34" charset="0"/>
                          <a:cs typeface="Verdana" panose="020B0604030504040204" pitchFamily="34" charset="0"/>
                        </a:rPr>
                        <a:t>Sale approach can produce higher income at time of transfer.</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4629411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IN" dirty="0"/>
              <a:t>Considering Transfer of Receivables as Sale</a:t>
            </a:r>
            <a:endParaRPr lang="en-US" dirty="0"/>
          </a:p>
        </p:txBody>
      </p:sp>
      <p:sp>
        <p:nvSpPr>
          <p:cNvPr id="4" name="Content Placeholder 3"/>
          <p:cNvSpPr>
            <a:spLocks noGrp="1"/>
          </p:cNvSpPr>
          <p:nvPr>
            <p:ph sz="quarter" idx="10"/>
          </p:nvPr>
        </p:nvSpPr>
        <p:spPr>
          <a:xfrm>
            <a:off x="838200" y="1600200"/>
            <a:ext cx="8077200" cy="4800600"/>
          </a:xfrm>
        </p:spPr>
        <p:txBody>
          <a:bodyPr/>
          <a:lstStyle/>
          <a:p>
            <a:pPr marL="0" indent="0">
              <a:buNone/>
            </a:pPr>
            <a:r>
              <a:rPr lang="en-US" sz="2400" b="1" dirty="0"/>
              <a:t>When is a transferor allowed to treat a transfer as a sale? </a:t>
            </a:r>
          </a:p>
          <a:p>
            <a:pPr marL="0" indent="0">
              <a:buNone/>
            </a:pPr>
            <a:r>
              <a:rPr lang="en-US" sz="2400" dirty="0"/>
              <a:t>When the company (the transferor) has </a:t>
            </a:r>
            <a:r>
              <a:rPr lang="en-US" sz="2400" b="1" i="1" dirty="0"/>
              <a:t>surrendered control </a:t>
            </a:r>
            <a:r>
              <a:rPr lang="en-US" sz="2400" i="1" dirty="0"/>
              <a:t>over the assets transferred. </a:t>
            </a:r>
          </a:p>
          <a:p>
            <a:pPr>
              <a:spcBef>
                <a:spcPts val="400"/>
              </a:spcBef>
            </a:pPr>
            <a:r>
              <a:rPr lang="en-IN" sz="2400" b="1" dirty="0"/>
              <a:t>Conditions for transfer of control:</a:t>
            </a:r>
            <a:endParaRPr lang="en-IN" sz="2400" dirty="0"/>
          </a:p>
          <a:p>
            <a:pPr marL="463550" indent="-463550">
              <a:buFont typeface="+mj-lt"/>
              <a:buAutoNum type="alphaLcPeriod"/>
            </a:pPr>
            <a:r>
              <a:rPr lang="en-IN" sz="2400" dirty="0"/>
              <a:t>The transferred assets have been </a:t>
            </a:r>
            <a:r>
              <a:rPr lang="en-IN" sz="2400" b="1" dirty="0"/>
              <a:t>isolated</a:t>
            </a:r>
            <a:r>
              <a:rPr lang="en-IN" sz="2400" dirty="0"/>
              <a:t> from the transferor—beyond the reach of the transferor and its creditors</a:t>
            </a:r>
          </a:p>
          <a:p>
            <a:pPr marL="463550" indent="-463550">
              <a:buFont typeface="+mj-lt"/>
              <a:buAutoNum type="alphaLcPeriod"/>
            </a:pPr>
            <a:r>
              <a:rPr lang="en-IN" sz="2400" dirty="0"/>
              <a:t>Each transferee has the </a:t>
            </a:r>
            <a:r>
              <a:rPr lang="en-IN" sz="2400" b="1" dirty="0"/>
              <a:t>right to pledge or exchange the </a:t>
            </a:r>
            <a:r>
              <a:rPr lang="en-IN" sz="2400" dirty="0"/>
              <a:t>assets it received</a:t>
            </a:r>
          </a:p>
          <a:p>
            <a:pPr marL="463550" indent="-463550">
              <a:buFont typeface="+mj-lt"/>
              <a:buAutoNum type="alphaLcPeriod"/>
            </a:pPr>
            <a:r>
              <a:rPr lang="en-IN" sz="2400" dirty="0"/>
              <a:t>The transferor does not maintain </a:t>
            </a:r>
            <a:r>
              <a:rPr lang="en-IN" sz="2400" b="1" dirty="0"/>
              <a:t>effective control </a:t>
            </a:r>
            <a:r>
              <a:rPr lang="en-IN" sz="2400" dirty="0"/>
              <a:t>over the transferred assets</a:t>
            </a:r>
            <a:endParaRPr lang="en-US" sz="2400" dirty="0"/>
          </a:p>
        </p:txBody>
      </p:sp>
    </p:spTree>
    <p:extLst>
      <p:ext uri="{BB962C8B-B14F-4D97-AF65-F5344CB8AC3E}">
        <p14:creationId xmlns:p14="http://schemas.microsoft.com/office/powerpoint/2010/main" val="344373536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Accounting for the Financing of Receivables (1 of 2)</a:t>
            </a:r>
          </a:p>
        </p:txBody>
      </p:sp>
      <p:sp>
        <p:nvSpPr>
          <p:cNvPr id="2" name="Content Placeholder 1"/>
          <p:cNvSpPr>
            <a:spLocks noGrp="1"/>
          </p:cNvSpPr>
          <p:nvPr>
            <p:ph sz="quarter" idx="10"/>
          </p:nvPr>
        </p:nvSpPr>
        <p:spPr>
          <a:xfrm>
            <a:off x="1143000" y="1752600"/>
            <a:ext cx="7391400" cy="4572000"/>
          </a:xfrm>
        </p:spPr>
        <p:txBody>
          <a:bodyPr/>
          <a:lstStyle/>
          <a:p>
            <a:pPr marL="0" indent="0">
              <a:buNone/>
            </a:pPr>
            <a:r>
              <a:rPr lang="en-US" dirty="0"/>
              <a:t>FINANCING WITH RECEIVABLES</a:t>
            </a:r>
          </a:p>
          <a:p>
            <a:pPr marL="457200" lvl="1" indent="-457200">
              <a:buFont typeface="Arial" pitchFamily="34" charset="0"/>
              <a:buChar char="•"/>
            </a:pPr>
            <a:r>
              <a:rPr lang="en-US" sz="2600" dirty="0"/>
              <a:t>Is the arrangement a transfer of specific receivables or simply a pledging of receivables in general as collateral for a loan?</a:t>
            </a:r>
          </a:p>
          <a:p>
            <a:pPr marL="914400" lvl="2" indent="-457200">
              <a:buFont typeface="Verdana" pitchFamily="34" charset="0"/>
              <a:buChar char="–"/>
            </a:pPr>
            <a:r>
              <a:rPr lang="en-US" sz="2400" dirty="0"/>
              <a:t>Transfer </a:t>
            </a:r>
          </a:p>
          <a:p>
            <a:pPr marL="1371600" lvl="2" indent="-457200"/>
            <a:r>
              <a:rPr lang="en-US" dirty="0"/>
              <a:t>Does the transfer meet the three conditions for treatment as a sale?</a:t>
            </a:r>
          </a:p>
        </p:txBody>
      </p:sp>
    </p:spTree>
    <p:extLst>
      <p:ext uri="{BB962C8B-B14F-4D97-AF65-F5344CB8AC3E}">
        <p14:creationId xmlns:p14="http://schemas.microsoft.com/office/powerpoint/2010/main" val="344991627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p:txBody>
          <a:bodyPr>
            <a:noAutofit/>
          </a:bodyPr>
          <a:lstStyle/>
          <a:p>
            <a:r>
              <a:rPr lang="en-US" dirty="0"/>
              <a:t>Accounting for the Financing of Receivables (2 of 2)</a:t>
            </a:r>
          </a:p>
        </p:txBody>
      </p:sp>
      <p:sp>
        <p:nvSpPr>
          <p:cNvPr id="2" name="Content Placeholder 1"/>
          <p:cNvSpPr>
            <a:spLocks noGrp="1"/>
          </p:cNvSpPr>
          <p:nvPr>
            <p:ph sz="quarter" idx="10"/>
          </p:nvPr>
        </p:nvSpPr>
        <p:spPr>
          <a:xfrm>
            <a:off x="1447800" y="1676400"/>
            <a:ext cx="6858000" cy="4495800"/>
          </a:xfrm>
        </p:spPr>
        <p:txBody>
          <a:bodyPr/>
          <a:lstStyle/>
          <a:p>
            <a:pPr marL="1828800" lvl="3" indent="-457200"/>
            <a:r>
              <a:rPr lang="en-US" dirty="0"/>
              <a:t>Yes</a:t>
            </a:r>
          </a:p>
          <a:p>
            <a:pPr marL="2286000" lvl="3" indent="-457200">
              <a:buFont typeface="Wingdings" pitchFamily="2" charset="2"/>
              <a:buChar char="Ø"/>
            </a:pPr>
            <a:r>
              <a:rPr lang="en-US" sz="1800" dirty="0"/>
              <a:t>Record as a sale:</a:t>
            </a:r>
          </a:p>
          <a:p>
            <a:pPr marL="2514600" lvl="2" indent="-457200">
              <a:buFont typeface="+mj-lt"/>
              <a:buAutoNum type="arabicPeriod"/>
            </a:pPr>
            <a:r>
              <a:rPr lang="en-US" sz="1800" dirty="0"/>
              <a:t>Remove receivables</a:t>
            </a:r>
          </a:p>
          <a:p>
            <a:pPr marL="2514600" lvl="2" indent="-457200">
              <a:buFont typeface="+mj-lt"/>
              <a:buAutoNum type="arabicPeriod"/>
            </a:pPr>
            <a:r>
              <a:rPr lang="en-US" sz="1800" dirty="0"/>
              <a:t>Record proceeds</a:t>
            </a:r>
          </a:p>
          <a:p>
            <a:pPr marL="2514600" lvl="2" indent="-457200">
              <a:buFont typeface="+mj-lt"/>
              <a:buAutoNum type="arabicPeriod"/>
            </a:pPr>
            <a:r>
              <a:rPr lang="en-US" sz="1800" dirty="0"/>
              <a:t>Recognize gain or loss</a:t>
            </a:r>
          </a:p>
          <a:p>
            <a:pPr marL="1828800" lvl="3" indent="-457200"/>
            <a:r>
              <a:rPr lang="en-US" dirty="0"/>
              <a:t>No</a:t>
            </a:r>
          </a:p>
          <a:p>
            <a:pPr marL="2286000" lvl="3" indent="-457200">
              <a:buFont typeface="Wingdings" pitchFamily="2" charset="2"/>
              <a:buChar char="Ø"/>
            </a:pPr>
            <a:r>
              <a:rPr lang="en-US" sz="1800" dirty="0"/>
              <a:t>Record as a secured borrowing:</a:t>
            </a:r>
          </a:p>
          <a:p>
            <a:pPr marL="2514600" lvl="3" indent="-457200">
              <a:buFont typeface="+mj-lt"/>
              <a:buAutoNum type="arabicPeriod"/>
            </a:pPr>
            <a:r>
              <a:rPr lang="en-US" sz="1800" dirty="0"/>
              <a:t>Record liability</a:t>
            </a:r>
          </a:p>
          <a:p>
            <a:pPr marL="2514600" lvl="3" indent="-457200">
              <a:buFont typeface="+mj-lt"/>
              <a:buAutoNum type="arabicPeriod"/>
            </a:pPr>
            <a:r>
              <a:rPr lang="en-US" sz="1800" dirty="0"/>
              <a:t>Recognize interest expense </a:t>
            </a:r>
          </a:p>
          <a:p>
            <a:pPr marL="1371600" lvl="2" indent="-457200">
              <a:buFont typeface="Verdana" pitchFamily="34" charset="0"/>
              <a:buChar char="–"/>
            </a:pPr>
            <a:r>
              <a:rPr lang="en-US" sz="2400" dirty="0"/>
              <a:t>Pledging</a:t>
            </a:r>
          </a:p>
          <a:p>
            <a:pPr marL="1828800" lvl="2" indent="-457200"/>
            <a:r>
              <a:rPr lang="en-US" dirty="0"/>
              <a:t>Disclose arrangement in debt note</a:t>
            </a:r>
            <a:endParaRPr lang="en-US" sz="2400" dirty="0"/>
          </a:p>
        </p:txBody>
      </p:sp>
    </p:spTree>
    <p:extLst>
      <p:ext uri="{BB962C8B-B14F-4D97-AF65-F5344CB8AC3E}">
        <p14:creationId xmlns:p14="http://schemas.microsoft.com/office/powerpoint/2010/main" val="545673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304800"/>
            <a:ext cx="8001000" cy="914400"/>
          </a:xfrm>
        </p:spPr>
        <p:txBody>
          <a:bodyPr>
            <a:noAutofit/>
          </a:bodyPr>
          <a:lstStyle/>
          <a:p>
            <a:r>
              <a:rPr lang="en-IN" dirty="0"/>
              <a:t>Compensating Balances</a:t>
            </a:r>
            <a:endParaRPr lang="en-US" dirty="0"/>
          </a:p>
        </p:txBody>
      </p:sp>
      <p:sp>
        <p:nvSpPr>
          <p:cNvPr id="6" name="Content Placeholder 5"/>
          <p:cNvSpPr>
            <a:spLocks noGrp="1"/>
          </p:cNvSpPr>
          <p:nvPr>
            <p:ph sz="quarter" idx="10"/>
          </p:nvPr>
        </p:nvSpPr>
        <p:spPr>
          <a:xfrm>
            <a:off x="1157845" y="1485900"/>
            <a:ext cx="7452755" cy="4838700"/>
          </a:xfrm>
        </p:spPr>
        <p:txBody>
          <a:bodyPr/>
          <a:lstStyle/>
          <a:p>
            <a:r>
              <a:rPr lang="en-US" dirty="0"/>
              <a:t>An amount that compensates the bank for granting the loan or extending the line of credit</a:t>
            </a:r>
          </a:p>
          <a:p>
            <a:r>
              <a:rPr lang="en-US" dirty="0"/>
              <a:t>Under this arrangement:</a:t>
            </a:r>
          </a:p>
          <a:p>
            <a:pPr lvl="1">
              <a:buSzPct val="100000"/>
            </a:pPr>
            <a:r>
              <a:rPr lang="en-IN" dirty="0"/>
              <a:t>Borrower is asked to maintain a specified balance in a low interest or noninterest-bearing account at the bank </a:t>
            </a:r>
          </a:p>
          <a:p>
            <a:pPr lvl="1">
              <a:buSzPct val="100000"/>
            </a:pPr>
            <a:r>
              <a:rPr lang="en-US" dirty="0"/>
              <a:t>Required balance equals </a:t>
            </a:r>
            <a:r>
              <a:rPr lang="en-IN" dirty="0"/>
              <a:t>some percentage of the committed amount</a:t>
            </a:r>
          </a:p>
          <a:p>
            <a:pPr lvl="1">
              <a:buSzPct val="100000"/>
            </a:pPr>
            <a:r>
              <a:rPr lang="en-IN" dirty="0"/>
              <a:t>Borrower pays </a:t>
            </a:r>
            <a:r>
              <a:rPr lang="en-US" dirty="0"/>
              <a:t>effective interest rate higher </a:t>
            </a:r>
            <a:r>
              <a:rPr lang="en-IN" dirty="0"/>
              <a:t>than the stated rate on the debt</a:t>
            </a:r>
            <a:endParaRPr lang="en-US" sz="2000" dirty="0"/>
          </a:p>
        </p:txBody>
      </p:sp>
    </p:spTree>
    <p:extLst>
      <p:ext uri="{BB962C8B-B14F-4D97-AF65-F5344CB8AC3E}">
        <p14:creationId xmlns:p14="http://schemas.microsoft.com/office/powerpoint/2010/main" val="9653412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762000" y="381000"/>
            <a:ext cx="8001000" cy="624548"/>
          </a:xfrm>
        </p:spPr>
        <p:txBody>
          <a:bodyPr>
            <a:noAutofit/>
          </a:bodyPr>
          <a:lstStyle/>
          <a:p>
            <a:r>
              <a:rPr lang="en-US" dirty="0"/>
              <a:t>Disclosures</a:t>
            </a:r>
          </a:p>
        </p:txBody>
      </p:sp>
      <p:sp>
        <p:nvSpPr>
          <p:cNvPr id="4" name="Content Placeholder 3"/>
          <p:cNvSpPr>
            <a:spLocks noGrp="1"/>
          </p:cNvSpPr>
          <p:nvPr>
            <p:ph sz="quarter" idx="10"/>
          </p:nvPr>
        </p:nvSpPr>
        <p:spPr>
          <a:xfrm>
            <a:off x="1143000" y="1066800"/>
            <a:ext cx="7239000" cy="5410200"/>
          </a:xfrm>
        </p:spPr>
        <p:txBody>
          <a:bodyPr/>
          <a:lstStyle/>
          <a:p>
            <a:pPr marL="0" indent="0">
              <a:buNone/>
            </a:pPr>
            <a:r>
              <a:rPr lang="en-IN" dirty="0"/>
              <a:t>Information that transferors must provide in disclosures includes:</a:t>
            </a:r>
          </a:p>
          <a:p>
            <a:pPr marL="463550" indent="-463550">
              <a:buSzPct val="110000"/>
            </a:pPr>
            <a:r>
              <a:rPr lang="en-IN" sz="2400" dirty="0"/>
              <a:t>The transfer</a:t>
            </a:r>
          </a:p>
          <a:p>
            <a:pPr marL="463550" indent="-463550">
              <a:buSzPct val="110000"/>
            </a:pPr>
            <a:r>
              <a:rPr lang="en-IN" sz="2400" dirty="0"/>
              <a:t>Any continuing involvement with the transferred assets</a:t>
            </a:r>
          </a:p>
          <a:p>
            <a:pPr marL="463550" indent="-463550">
              <a:buSzPct val="110000"/>
            </a:pPr>
            <a:r>
              <a:rPr lang="en-IN" sz="2400" dirty="0"/>
              <a:t>Any ongoing risks to the transferor</a:t>
            </a:r>
            <a:endParaRPr lang="en-US" sz="2400" dirty="0"/>
          </a:p>
          <a:p>
            <a:pPr marL="463550" indent="-463550">
              <a:buSzPct val="110000"/>
            </a:pPr>
            <a:r>
              <a:rPr lang="en-IN" sz="2400" dirty="0"/>
              <a:t>How fair values were estimated when recording the transaction</a:t>
            </a:r>
          </a:p>
          <a:p>
            <a:pPr marL="463550" indent="-463550">
              <a:buSzPct val="110000"/>
            </a:pPr>
            <a:r>
              <a:rPr lang="en-IN" sz="2400" dirty="0"/>
              <a:t>Any cash flows occurring between the transferor and the transferee</a:t>
            </a:r>
          </a:p>
          <a:p>
            <a:pPr marL="463550" indent="-463550">
              <a:buSzPct val="110000"/>
            </a:pPr>
            <a:r>
              <a:rPr lang="en-US" sz="2400" dirty="0"/>
              <a:t>How any continuing involvement in the transferred assets will be accounted for on an ongoing basis</a:t>
            </a:r>
            <a:endParaRPr lang="en-IN" sz="2400" dirty="0"/>
          </a:p>
        </p:txBody>
      </p:sp>
    </p:spTree>
    <p:extLst>
      <p:ext uri="{BB962C8B-B14F-4D97-AF65-F5344CB8AC3E}">
        <p14:creationId xmlns:p14="http://schemas.microsoft.com/office/powerpoint/2010/main" val="173957076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07-10</a:t>
            </a:r>
          </a:p>
        </p:txBody>
      </p:sp>
      <p:sp>
        <p:nvSpPr>
          <p:cNvPr id="8" name="Title 7"/>
          <p:cNvSpPr>
            <a:spLocks noGrp="1"/>
          </p:cNvSpPr>
          <p:nvPr>
            <p:ph type="title"/>
          </p:nvPr>
        </p:nvSpPr>
        <p:spPr>
          <a:xfrm>
            <a:off x="685800" y="304800"/>
            <a:ext cx="8001000" cy="1472650"/>
          </a:xfrm>
        </p:spPr>
        <p:txBody>
          <a:bodyPr>
            <a:noAutofit/>
          </a:bodyPr>
          <a:lstStyle/>
          <a:p>
            <a:r>
              <a:rPr lang="en-US" dirty="0"/>
              <a:t>International Financial Reporting Standards—Transfers of Receivables</a:t>
            </a:r>
          </a:p>
        </p:txBody>
      </p:sp>
      <p:graphicFrame>
        <p:nvGraphicFramePr>
          <p:cNvPr id="10" name="Table  9"/>
          <p:cNvGraphicFramePr>
            <a:graphicFrameLocks noGrp="1"/>
          </p:cNvGraphicFramePr>
          <p:nvPr>
            <p:ph sz="quarter" idx="10"/>
            <p:extLst>
              <p:ext uri="{D42A27DB-BD31-4B8C-83A1-F6EECF244321}">
                <p14:modId xmlns:p14="http://schemas.microsoft.com/office/powerpoint/2010/main" val="1370030962"/>
              </p:ext>
            </p:extLst>
          </p:nvPr>
        </p:nvGraphicFramePr>
        <p:xfrm>
          <a:off x="838200" y="2072640"/>
          <a:ext cx="7848600" cy="4328160"/>
        </p:xfrm>
        <a:graphic>
          <a:graphicData uri="http://schemas.openxmlformats.org/drawingml/2006/table">
            <a:tbl>
              <a:tblPr firstRow="1" bandRow="1">
                <a:tableStyleId>{5940675A-B579-460E-94D1-54222C63F5DA}</a:tableStyleId>
              </a:tblPr>
              <a:tblGrid>
                <a:gridCol w="3739896">
                  <a:extLst>
                    <a:ext uri="{9D8B030D-6E8A-4147-A177-3AD203B41FA5}">
                      <a16:colId xmlns:a16="http://schemas.microsoft.com/office/drawing/2014/main" val="20000"/>
                    </a:ext>
                  </a:extLst>
                </a:gridCol>
                <a:gridCol w="4108704">
                  <a:extLst>
                    <a:ext uri="{9D8B030D-6E8A-4147-A177-3AD203B41FA5}">
                      <a16:colId xmlns:a16="http://schemas.microsoft.com/office/drawing/2014/main" val="20001"/>
                    </a:ext>
                  </a:extLst>
                </a:gridCol>
              </a:tblGrid>
              <a:tr h="15240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1" u="none" strike="noStrike" dirty="0">
                          <a:effectLst/>
                          <a:latin typeface="Verdana" pitchFamily="34" charset="0"/>
                          <a:ea typeface="Verdana" pitchFamily="34" charset="0"/>
                          <a:cs typeface="Verdana" pitchFamily="34" charset="0"/>
                        </a:rPr>
                        <a:t>U.S. GAAP Transfers of Receivables:</a:t>
                      </a:r>
                      <a:endParaRPr lang="en-IN"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600" b="1" u="none" strike="noStrike" dirty="0">
                          <a:effectLst/>
                          <a:latin typeface="Verdana" pitchFamily="34" charset="0"/>
                          <a:ea typeface="Verdana" pitchFamily="34" charset="0"/>
                          <a:cs typeface="Verdana" pitchFamily="34" charset="0"/>
                        </a:rPr>
                        <a:t>IFRS Transfers of Receivables:</a:t>
                      </a:r>
                      <a:endParaRPr lang="en-US" sz="16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2743200">
                <a:tc>
                  <a:txBody>
                    <a:bodyPr/>
                    <a:lstStyle/>
                    <a:p>
                      <a:pPr algn="l" rtl="0" fontAlgn="ctr"/>
                      <a:r>
                        <a:rPr lang="en-IN" sz="1600" u="none" strike="noStrike" dirty="0">
                          <a:effectLst/>
                          <a:latin typeface="Verdana" pitchFamily="34" charset="0"/>
                          <a:ea typeface="Verdana" pitchFamily="34" charset="0"/>
                          <a:cs typeface="Verdana" pitchFamily="34" charset="0"/>
                        </a:rPr>
                        <a:t>Focuses on whether control of assets has shifted from the transferor to the transferee</a:t>
                      </a:r>
                      <a:endParaRPr lang="en-IN" sz="16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600" u="none" strike="noStrike" dirty="0">
                          <a:effectLst/>
                          <a:latin typeface="Verdana" pitchFamily="34" charset="0"/>
                          <a:ea typeface="Verdana" pitchFamily="34" charset="0"/>
                          <a:cs typeface="Verdana" pitchFamily="34" charset="0"/>
                        </a:rPr>
                        <a:t>Requires a more complex decision process</a:t>
                      </a:r>
                    </a:p>
                    <a:p>
                      <a:pPr marL="228600" indent="-228600">
                        <a:buFont typeface="+mj-lt"/>
                        <a:buAutoNum type="arabicPeriod"/>
                      </a:pPr>
                      <a:r>
                        <a:rPr lang="en-US" sz="1600" u="none" strike="noStrike" kern="1200" baseline="0" dirty="0">
                          <a:latin typeface="Verdana" pitchFamily="34" charset="0"/>
                          <a:ea typeface="Verdana" pitchFamily="34" charset="0"/>
                          <a:cs typeface="Verdana" pitchFamily="34" charset="0"/>
                        </a:rPr>
                        <a:t>If the company transfers substantially all of the risks and rewards of ownership, the transfer is treated as a sale</a:t>
                      </a:r>
                    </a:p>
                    <a:p>
                      <a:pPr marL="228600" indent="-228600">
                        <a:buFont typeface="+mj-lt"/>
                        <a:buAutoNum type="arabicPeriod"/>
                      </a:pPr>
                      <a:r>
                        <a:rPr lang="en-US" sz="1600" u="none" strike="noStrike" kern="1200" baseline="0" dirty="0">
                          <a:latin typeface="Verdana" pitchFamily="34" charset="0"/>
                          <a:ea typeface="Verdana" pitchFamily="34" charset="0"/>
                          <a:cs typeface="Verdana" pitchFamily="34" charset="0"/>
                        </a:rPr>
                        <a:t>If the company retains substantially all of the risks and rewards of ownership, the transfer is treated as a secured borrowing </a:t>
                      </a:r>
                    </a:p>
                    <a:p>
                      <a:pPr marL="228600" indent="-228600">
                        <a:buFont typeface="+mj-lt"/>
                        <a:buAutoNum type="arabicPeriod"/>
                      </a:pPr>
                      <a:r>
                        <a:rPr lang="en-US" sz="1600" u="none" strike="noStrike" kern="1200" baseline="0" dirty="0">
                          <a:latin typeface="Verdana" pitchFamily="34" charset="0"/>
                          <a:ea typeface="Verdana" pitchFamily="34" charset="0"/>
                          <a:cs typeface="Verdana" pitchFamily="34" charset="0"/>
                        </a:rPr>
                        <a:t>Otherwise, the company accounts for the transaction as a sale if it has transferred control, and as a secured borrowing if it has retained control </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3627545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07-10</a:t>
            </a:r>
          </a:p>
        </p:txBody>
      </p:sp>
      <p:sp>
        <p:nvSpPr>
          <p:cNvPr id="8" name="Title 7"/>
          <p:cNvSpPr>
            <a:spLocks noGrp="1"/>
          </p:cNvSpPr>
          <p:nvPr>
            <p:ph type="title"/>
          </p:nvPr>
        </p:nvSpPr>
        <p:spPr/>
        <p:txBody>
          <a:bodyPr>
            <a:noAutofit/>
          </a:bodyPr>
          <a:lstStyle/>
          <a:p>
            <a:r>
              <a:rPr lang="en-US" altLang="en-US" dirty="0"/>
              <a:t>Concept Check: IFRS and U.S. GAAP (1 of 2)</a:t>
            </a:r>
            <a:endParaRPr lang="en-US" dirty="0"/>
          </a:p>
        </p:txBody>
      </p:sp>
      <p:sp>
        <p:nvSpPr>
          <p:cNvPr id="4" name="Content Placeholder 3"/>
          <p:cNvSpPr>
            <a:spLocks noGrp="1"/>
          </p:cNvSpPr>
          <p:nvPr>
            <p:ph sz="quarter" idx="10"/>
          </p:nvPr>
        </p:nvSpPr>
        <p:spPr>
          <a:xfrm>
            <a:off x="1021080" y="1752600"/>
            <a:ext cx="7665720" cy="4648200"/>
          </a:xfrm>
        </p:spPr>
        <p:txBody>
          <a:bodyPr/>
          <a:lstStyle/>
          <a:p>
            <a:pPr marL="114300" indent="0">
              <a:spcBef>
                <a:spcPts val="600"/>
              </a:spcBef>
              <a:buNone/>
              <a:tabLst>
                <a:tab pos="7772400" algn="dec"/>
              </a:tabLst>
              <a:defRPr/>
            </a:pPr>
            <a:r>
              <a:rPr lang="en-US" dirty="0"/>
              <a:t>Which of the following is not true regarding IFRS and U.S. GAAP reporting standards?</a:t>
            </a:r>
          </a:p>
          <a:p>
            <a:pPr marL="571500" indent="-457200">
              <a:spcBef>
                <a:spcPts val="600"/>
              </a:spcBef>
              <a:buFont typeface="+mj-lt"/>
              <a:buAutoNum type="alphaLcPeriod"/>
              <a:tabLst>
                <a:tab pos="7772400" algn="dec"/>
              </a:tabLst>
              <a:defRPr/>
            </a:pPr>
            <a:r>
              <a:rPr lang="en-US" dirty="0"/>
              <a:t>IFRS allows overdrafts to be offset against other cash accounts</a:t>
            </a:r>
          </a:p>
          <a:p>
            <a:pPr marL="571500" indent="-457200">
              <a:spcBef>
                <a:spcPts val="600"/>
              </a:spcBef>
              <a:buFont typeface="+mj-lt"/>
              <a:buAutoNum type="alphaLcPeriod"/>
              <a:tabLst>
                <a:tab pos="3136900" algn="l"/>
                <a:tab pos="7772400" algn="dec"/>
              </a:tabLst>
              <a:defRPr/>
            </a:pPr>
            <a:r>
              <a:rPr lang="en-US" dirty="0"/>
              <a:t>When accounting for receivables, U.S. GAAP allows “available for sale” accounting for investments, but IFRS does not</a:t>
            </a:r>
          </a:p>
          <a:p>
            <a:pPr marL="571500" indent="-457200">
              <a:buFont typeface="+mj-lt"/>
              <a:buAutoNum type="alphaLcPeriod"/>
              <a:tabLst>
                <a:tab pos="7772400" algn="dec"/>
              </a:tabLst>
              <a:defRPr/>
            </a:pPr>
            <a:r>
              <a:rPr lang="en-US" dirty="0"/>
              <a:t>IFRS requires a complex decision process for the transfer of receivables</a:t>
            </a:r>
          </a:p>
        </p:txBody>
      </p:sp>
    </p:spTree>
    <p:extLst>
      <p:ext uri="{BB962C8B-B14F-4D97-AF65-F5344CB8AC3E}">
        <p14:creationId xmlns:p14="http://schemas.microsoft.com/office/powerpoint/2010/main" val="300969369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07-10</a:t>
            </a:r>
          </a:p>
        </p:txBody>
      </p:sp>
      <p:sp>
        <p:nvSpPr>
          <p:cNvPr id="8" name="Title 7"/>
          <p:cNvSpPr>
            <a:spLocks noGrp="1"/>
          </p:cNvSpPr>
          <p:nvPr>
            <p:ph type="title"/>
          </p:nvPr>
        </p:nvSpPr>
        <p:spPr/>
        <p:txBody>
          <a:bodyPr>
            <a:noAutofit/>
          </a:bodyPr>
          <a:lstStyle/>
          <a:p>
            <a:r>
              <a:rPr lang="en-US" altLang="en-US" dirty="0"/>
              <a:t>Concept Check: IFRS and U.S. GAAP (2 of 2)</a:t>
            </a:r>
            <a:endParaRPr lang="en-US" dirty="0"/>
          </a:p>
        </p:txBody>
      </p:sp>
      <p:sp>
        <p:nvSpPr>
          <p:cNvPr id="4" name="Content Placeholder 3"/>
          <p:cNvSpPr>
            <a:spLocks noGrp="1"/>
          </p:cNvSpPr>
          <p:nvPr>
            <p:ph sz="quarter" idx="10"/>
          </p:nvPr>
        </p:nvSpPr>
        <p:spPr>
          <a:xfrm>
            <a:off x="1143000" y="1905000"/>
            <a:ext cx="7513320" cy="4343400"/>
          </a:xfrm>
        </p:spPr>
        <p:txBody>
          <a:bodyPr/>
          <a:lstStyle/>
          <a:p>
            <a:pPr marL="514350" indent="-514350">
              <a:buFont typeface="+mj-lt"/>
              <a:buAutoNum type="alphaLcPeriod" startAt="4"/>
              <a:tabLst>
                <a:tab pos="7772400" algn="dec"/>
              </a:tabLst>
              <a:defRPr/>
            </a:pPr>
            <a:r>
              <a:rPr lang="en-US" b="1" dirty="0"/>
              <a:t>IFRS, like U.S. GAAP, allows a “fair value option” for accounting for receivables in all circumstances</a:t>
            </a:r>
          </a:p>
          <a:p>
            <a:pPr marL="0" indent="0">
              <a:buNone/>
              <a:tabLst>
                <a:tab pos="7772400" algn="dec"/>
              </a:tabLst>
              <a:defRPr/>
            </a:pPr>
            <a:r>
              <a:rPr lang="en-US" dirty="0"/>
              <a:t>The correct answer is </a:t>
            </a:r>
            <a:r>
              <a:rPr lang="en-US" i="1" dirty="0"/>
              <a:t>d</a:t>
            </a:r>
            <a:r>
              <a:rPr lang="en-US" dirty="0"/>
              <a:t>. IFRS and U.S. GAAP both allow a “fair value option” for accounting for receivables, but the IFRS standards restrict the circumstances in which that option is allowed.</a:t>
            </a:r>
          </a:p>
        </p:txBody>
      </p:sp>
    </p:spTree>
    <p:extLst>
      <p:ext uri="{BB962C8B-B14F-4D97-AF65-F5344CB8AC3E}">
        <p14:creationId xmlns:p14="http://schemas.microsoft.com/office/powerpoint/2010/main" val="27927700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07-9</a:t>
            </a:r>
          </a:p>
        </p:txBody>
      </p:sp>
      <p:sp>
        <p:nvSpPr>
          <p:cNvPr id="8" name="Title 7"/>
          <p:cNvSpPr>
            <a:spLocks noGrp="1"/>
          </p:cNvSpPr>
          <p:nvPr>
            <p:ph type="title"/>
          </p:nvPr>
        </p:nvSpPr>
        <p:spPr/>
        <p:txBody>
          <a:bodyPr>
            <a:noAutofit/>
          </a:bodyPr>
          <a:lstStyle/>
          <a:p>
            <a:r>
              <a:rPr lang="en-US" dirty="0"/>
              <a:t>Decision Makers’ Perspective: Receivables Management Ratios</a:t>
            </a:r>
          </a:p>
        </p:txBody>
      </p:sp>
      <p:sp>
        <p:nvSpPr>
          <p:cNvPr id="4" name="Content Placeholder 3"/>
          <p:cNvSpPr>
            <a:spLocks noGrp="1"/>
          </p:cNvSpPr>
          <p:nvPr>
            <p:ph sz="quarter" idx="10"/>
          </p:nvPr>
        </p:nvSpPr>
        <p:spPr>
          <a:xfrm>
            <a:off x="868680" y="2057400"/>
            <a:ext cx="7818120" cy="1371600"/>
          </a:xfrm>
        </p:spPr>
        <p:txBody>
          <a:bodyPr/>
          <a:lstStyle/>
          <a:p>
            <a:pPr marL="0" indent="0">
              <a:buNone/>
            </a:pPr>
            <a:r>
              <a:rPr lang="en-US" sz="2400" dirty="0"/>
              <a:t>The </a:t>
            </a:r>
            <a:r>
              <a:rPr lang="en-US" sz="2400" b="1" dirty="0"/>
              <a:t>receivables turnover ratio </a:t>
            </a:r>
            <a:r>
              <a:rPr lang="en-US" sz="2400" dirty="0"/>
              <a:t>and the related </a:t>
            </a:r>
            <a:r>
              <a:rPr lang="en-US" sz="2400" b="1" dirty="0"/>
              <a:t>average collection period</a:t>
            </a:r>
            <a:r>
              <a:rPr lang="en-US" sz="2400" dirty="0"/>
              <a:t> ratios are designed to monitor receivables</a:t>
            </a:r>
          </a:p>
        </p:txBody>
      </p:sp>
      <p:graphicFrame>
        <p:nvGraphicFramePr>
          <p:cNvPr id="2" name="Object 1"/>
          <p:cNvGraphicFramePr>
            <a:graphicFrameLocks noChangeAspect="1"/>
          </p:cNvGraphicFramePr>
          <p:nvPr>
            <p:extLst>
              <p:ext uri="{D42A27DB-BD31-4B8C-83A1-F6EECF244321}">
                <p14:modId xmlns:p14="http://schemas.microsoft.com/office/powerpoint/2010/main" val="2387708533"/>
              </p:ext>
            </p:extLst>
          </p:nvPr>
        </p:nvGraphicFramePr>
        <p:xfrm>
          <a:off x="1866873" y="3486137"/>
          <a:ext cx="5219727" cy="2609863"/>
        </p:xfrm>
        <a:graphic>
          <a:graphicData uri="http://schemas.openxmlformats.org/presentationml/2006/ole">
            <mc:AlternateContent xmlns:mc="http://schemas.openxmlformats.org/markup-compatibility/2006">
              <mc:Choice xmlns:v="urn:schemas-microsoft-com:vml" Requires="v">
                <p:oleObj spid="_x0000_s8360" name="Equation" r:id="rId4" imgW="2946240" imgH="1473120" progId="Equation.3">
                  <p:embed/>
                </p:oleObj>
              </mc:Choice>
              <mc:Fallback>
                <p:oleObj name="Equation" r:id="rId4" imgW="2946240" imgH="1473120" progId="Equation.3">
                  <p:embed/>
                  <p:pic>
                    <p:nvPicPr>
                      <p:cNvPr id="0" name=""/>
                      <p:cNvPicPr/>
                      <p:nvPr/>
                    </p:nvPicPr>
                    <p:blipFill>
                      <a:blip r:embed="rId5"/>
                      <a:stretch>
                        <a:fillRect/>
                      </a:stretch>
                    </p:blipFill>
                    <p:spPr>
                      <a:xfrm>
                        <a:off x="1866873" y="3486137"/>
                        <a:ext cx="5219727" cy="2609863"/>
                      </a:xfrm>
                      <a:prstGeom prst="rect">
                        <a:avLst/>
                      </a:prstGeom>
                    </p:spPr>
                  </p:pic>
                </p:oleObj>
              </mc:Fallback>
            </mc:AlternateContent>
          </a:graphicData>
        </a:graphic>
      </p:graphicFrame>
    </p:spTree>
    <p:extLst>
      <p:ext uri="{BB962C8B-B14F-4D97-AF65-F5344CB8AC3E}">
        <p14:creationId xmlns:p14="http://schemas.microsoft.com/office/powerpoint/2010/main" val="6243603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07-9</a:t>
            </a:r>
          </a:p>
        </p:txBody>
      </p:sp>
      <p:sp>
        <p:nvSpPr>
          <p:cNvPr id="8" name="Title 7"/>
          <p:cNvSpPr>
            <a:spLocks noGrp="1"/>
          </p:cNvSpPr>
          <p:nvPr>
            <p:ph type="title"/>
          </p:nvPr>
        </p:nvSpPr>
        <p:spPr>
          <a:xfrm>
            <a:off x="685800" y="304800"/>
            <a:ext cx="8001000" cy="1619915"/>
          </a:xfrm>
        </p:spPr>
        <p:txBody>
          <a:bodyPr>
            <a:noAutofit/>
          </a:bodyPr>
          <a:lstStyle/>
          <a:p>
            <a:r>
              <a:rPr lang="en-US" dirty="0"/>
              <a:t>Receivables Turnover and Average Collection Period—Symantec Corp. and CA, Inc.</a:t>
            </a:r>
          </a:p>
        </p:txBody>
      </p:sp>
      <p:pic>
        <p:nvPicPr>
          <p:cNvPr id="9218" name="Picture 2" descr="$ in millions.&#10;&#10;Symantec Corporation&#10;Accounts receivable (net) $993 in 2015.&#10;Accounts receivable (net) $1,007 in 2014.&#10;Two-year averages $1,000.&#10;Net sales 2015: $6,508.&#10;&#10;CA, Incorporated.&#10;Accounts receivable (net) $652 in 2015.&#10;Accounts receivable (net) $800 in 2014.&#10;Two-year averages $726.&#10;Net sales 2015: $4,262.&#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4284" y="2133600"/>
            <a:ext cx="643890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Object 9"/>
          <p:cNvGraphicFramePr>
            <a:graphicFrameLocks noChangeAspect="1"/>
          </p:cNvGraphicFramePr>
          <p:nvPr>
            <p:extLst>
              <p:ext uri="{D42A27DB-BD31-4B8C-83A1-F6EECF244321}">
                <p14:modId xmlns:p14="http://schemas.microsoft.com/office/powerpoint/2010/main" val="1755716658"/>
              </p:ext>
            </p:extLst>
          </p:nvPr>
        </p:nvGraphicFramePr>
        <p:xfrm>
          <a:off x="688784" y="3962400"/>
          <a:ext cx="8089900" cy="2490788"/>
        </p:xfrm>
        <a:graphic>
          <a:graphicData uri="http://schemas.openxmlformats.org/presentationml/2006/ole">
            <mc:AlternateContent xmlns:mc="http://schemas.openxmlformats.org/markup-compatibility/2006">
              <mc:Choice xmlns:v="urn:schemas-microsoft-com:vml" Requires="v">
                <p:oleObj spid="_x0000_s9297" name="Equation" r:id="rId5" imgW="5524200" imgH="1701720" progId="Equation.3">
                  <p:embed/>
                </p:oleObj>
              </mc:Choice>
              <mc:Fallback>
                <p:oleObj name="Equation" r:id="rId5" imgW="5524200" imgH="1701720" progId="Equation.3">
                  <p:embed/>
                  <p:pic>
                    <p:nvPicPr>
                      <p:cNvPr id="0" name=""/>
                      <p:cNvPicPr/>
                      <p:nvPr/>
                    </p:nvPicPr>
                    <p:blipFill>
                      <a:blip r:embed="rId6"/>
                      <a:stretch>
                        <a:fillRect/>
                      </a:stretch>
                    </p:blipFill>
                    <p:spPr>
                      <a:xfrm>
                        <a:off x="688784" y="3962400"/>
                        <a:ext cx="8089900" cy="2490788"/>
                      </a:xfrm>
                      <a:prstGeom prst="rect">
                        <a:avLst/>
                      </a:prstGeom>
                    </p:spPr>
                  </p:pic>
                </p:oleObj>
              </mc:Fallback>
            </mc:AlternateContent>
          </a:graphicData>
        </a:graphic>
      </p:graphicFrame>
    </p:spTree>
    <p:extLst>
      <p:ext uri="{BB962C8B-B14F-4D97-AF65-F5344CB8AC3E}">
        <p14:creationId xmlns:p14="http://schemas.microsoft.com/office/powerpoint/2010/main" val="284324647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07-9</a:t>
            </a:r>
          </a:p>
        </p:txBody>
      </p:sp>
      <p:sp>
        <p:nvSpPr>
          <p:cNvPr id="8" name="Title 7"/>
          <p:cNvSpPr>
            <a:spLocks noGrp="1"/>
          </p:cNvSpPr>
          <p:nvPr>
            <p:ph type="title"/>
          </p:nvPr>
        </p:nvSpPr>
        <p:spPr/>
        <p:txBody>
          <a:bodyPr>
            <a:noAutofit/>
          </a:bodyPr>
          <a:lstStyle/>
          <a:p>
            <a:r>
              <a:rPr lang="en-US" altLang="en-US" dirty="0"/>
              <a:t>Concept Check: Average Collection Period (1 of 2)</a:t>
            </a:r>
            <a:endParaRPr lang="en-US" dirty="0"/>
          </a:p>
        </p:txBody>
      </p:sp>
      <p:sp>
        <p:nvSpPr>
          <p:cNvPr id="4" name="Content Placeholder 3"/>
          <p:cNvSpPr>
            <a:spLocks noGrp="1"/>
          </p:cNvSpPr>
          <p:nvPr>
            <p:ph sz="quarter" idx="10"/>
          </p:nvPr>
        </p:nvSpPr>
        <p:spPr>
          <a:xfrm>
            <a:off x="792480" y="2133600"/>
            <a:ext cx="8046720" cy="914400"/>
          </a:xfrm>
        </p:spPr>
        <p:txBody>
          <a:bodyPr/>
          <a:lstStyle/>
          <a:p>
            <a:pPr marL="0" indent="0">
              <a:spcAft>
                <a:spcPts val="600"/>
              </a:spcAft>
              <a:buNone/>
            </a:pPr>
            <a:r>
              <a:rPr lang="en-US" dirty="0"/>
              <a:t>Cambridge Associates’ financial statements list the following: </a:t>
            </a:r>
          </a:p>
        </p:txBody>
      </p:sp>
      <p:graphicFrame>
        <p:nvGraphicFramePr>
          <p:cNvPr id="9" name="Table 8"/>
          <p:cNvGraphicFramePr>
            <a:graphicFrameLocks noGrp="1"/>
          </p:cNvGraphicFramePr>
          <p:nvPr>
            <p:extLst>
              <p:ext uri="{D42A27DB-BD31-4B8C-83A1-F6EECF244321}">
                <p14:modId xmlns:p14="http://schemas.microsoft.com/office/powerpoint/2010/main" val="2023167602"/>
              </p:ext>
            </p:extLst>
          </p:nvPr>
        </p:nvGraphicFramePr>
        <p:xfrm>
          <a:off x="1524000" y="3352800"/>
          <a:ext cx="6096000" cy="1752600"/>
        </p:xfrm>
        <a:graphic>
          <a:graphicData uri="http://schemas.openxmlformats.org/drawingml/2006/table">
            <a:tbl>
              <a:tblPr firstRow="1" bandRow="1">
                <a:tableStyleId>{5940675A-B579-460E-94D1-54222C63F5DA}</a:tableStyleId>
              </a:tblPr>
              <a:tblGrid>
                <a:gridCol w="41148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tblGrid>
              <a:tr h="370840">
                <a:tc>
                  <a:txBody>
                    <a:bodyPr/>
                    <a:lstStyle/>
                    <a:p>
                      <a:r>
                        <a:rPr lang="en-US" sz="1800" dirty="0">
                          <a:latin typeface="Verdana" pitchFamily="34" charset="0"/>
                          <a:ea typeface="Verdana" pitchFamily="34" charset="0"/>
                          <a:cs typeface="Verdana" pitchFamily="34" charset="0"/>
                        </a:rPr>
                        <a:t>Accounts receivable as of 1/1/18: </a:t>
                      </a:r>
                      <a:endParaRPr lang="en-US"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$200,000</a:t>
                      </a:r>
                    </a:p>
                  </a:txBody>
                  <a:tcPr/>
                </a:tc>
                <a:extLst>
                  <a:ext uri="{0D108BD9-81ED-4DB2-BD59-A6C34878D82A}">
                    <a16:rowId xmlns:a16="http://schemas.microsoft.com/office/drawing/2014/main" val="10000"/>
                  </a:ext>
                </a:extLst>
              </a:tr>
              <a:tr h="370840">
                <a:tc>
                  <a:txBody>
                    <a:bodyPr/>
                    <a:lstStyle/>
                    <a:p>
                      <a:r>
                        <a:rPr lang="en-US" sz="1800" dirty="0">
                          <a:latin typeface="Verdana" pitchFamily="34" charset="0"/>
                          <a:ea typeface="Verdana" pitchFamily="34" charset="0"/>
                          <a:cs typeface="Verdana" pitchFamily="34" charset="0"/>
                        </a:rPr>
                        <a:t>Accounts receivable as of 12/31/18: </a:t>
                      </a:r>
                      <a:endParaRPr lang="en-US"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$600,000</a:t>
                      </a:r>
                    </a:p>
                  </a:txBody>
                  <a:tcPr/>
                </a:tc>
                <a:extLst>
                  <a:ext uri="{0D108BD9-81ED-4DB2-BD59-A6C34878D82A}">
                    <a16:rowId xmlns:a16="http://schemas.microsoft.com/office/drawing/2014/main" val="10001"/>
                  </a:ext>
                </a:extLst>
              </a:tr>
              <a:tr h="370840">
                <a:tc>
                  <a:txBody>
                    <a:bodyPr/>
                    <a:lstStyle/>
                    <a:p>
                      <a:r>
                        <a:rPr lang="en-US" sz="1800" dirty="0">
                          <a:latin typeface="Verdana" pitchFamily="34" charset="0"/>
                          <a:ea typeface="Verdana" pitchFamily="34" charset="0"/>
                          <a:cs typeface="Verdana" pitchFamily="34" charset="0"/>
                        </a:rPr>
                        <a:t>Net sales for 2018: </a:t>
                      </a:r>
                      <a:endParaRPr lang="en-US"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$8,000,000</a:t>
                      </a:r>
                    </a:p>
                  </a:txBody>
                  <a:tcPr/>
                </a:tc>
                <a:extLst>
                  <a:ext uri="{0D108BD9-81ED-4DB2-BD59-A6C34878D82A}">
                    <a16:rowId xmlns:a16="http://schemas.microsoft.com/office/drawing/2014/main" val="10002"/>
                  </a:ext>
                </a:extLst>
              </a:tr>
              <a:tr h="370840">
                <a:tc>
                  <a:txBody>
                    <a:bodyPr/>
                    <a:lstStyle/>
                    <a:p>
                      <a:r>
                        <a:rPr lang="en-US" sz="1800" dirty="0">
                          <a:latin typeface="Verdana" pitchFamily="34" charset="0"/>
                          <a:ea typeface="Verdana" pitchFamily="34" charset="0"/>
                          <a:cs typeface="Verdana" pitchFamily="34" charset="0"/>
                        </a:rPr>
                        <a:t>Net sales for 2017: </a:t>
                      </a:r>
                      <a:endParaRPr lang="en-US" dirty="0">
                        <a:latin typeface="Verdana" pitchFamily="34" charset="0"/>
                        <a:ea typeface="Verdana" pitchFamily="34" charset="0"/>
                        <a:cs typeface="Verdana"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$10,000,000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7040989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07-9</a:t>
            </a:r>
          </a:p>
        </p:txBody>
      </p:sp>
      <p:sp>
        <p:nvSpPr>
          <p:cNvPr id="8" name="Title 7"/>
          <p:cNvSpPr>
            <a:spLocks noGrp="1"/>
          </p:cNvSpPr>
          <p:nvPr>
            <p:ph type="title"/>
          </p:nvPr>
        </p:nvSpPr>
        <p:spPr/>
        <p:txBody>
          <a:bodyPr>
            <a:noAutofit/>
          </a:bodyPr>
          <a:lstStyle/>
          <a:p>
            <a:r>
              <a:rPr lang="en-US" altLang="en-US" dirty="0"/>
              <a:t>Concept Check: Average Collection Period (2 of 2)</a:t>
            </a:r>
            <a:endParaRPr lang="en-US" dirty="0"/>
          </a:p>
        </p:txBody>
      </p:sp>
      <p:sp>
        <p:nvSpPr>
          <p:cNvPr id="4" name="Content Placeholder 3"/>
          <p:cNvSpPr>
            <a:spLocks noGrp="1"/>
          </p:cNvSpPr>
          <p:nvPr>
            <p:ph sz="quarter" idx="10"/>
          </p:nvPr>
        </p:nvSpPr>
        <p:spPr>
          <a:xfrm>
            <a:off x="853440" y="1600200"/>
            <a:ext cx="7985760" cy="4724400"/>
          </a:xfrm>
        </p:spPr>
        <p:txBody>
          <a:bodyPr/>
          <a:lstStyle/>
          <a:p>
            <a:pPr marL="0" indent="0">
              <a:buNone/>
            </a:pPr>
            <a:r>
              <a:rPr lang="en-US" dirty="0"/>
              <a:t>Cambridge’s 2018 average collection period is:</a:t>
            </a:r>
          </a:p>
          <a:p>
            <a:pPr marL="457200" indent="-457200">
              <a:buFont typeface="+mj-lt"/>
              <a:buAutoNum type="alphaLcPeriod"/>
              <a:tabLst>
                <a:tab pos="457200" algn="l"/>
              </a:tabLst>
            </a:pPr>
            <a:r>
              <a:rPr lang="en-US" dirty="0"/>
              <a:t>9.125</a:t>
            </a:r>
          </a:p>
          <a:p>
            <a:pPr marL="457200" indent="-457200">
              <a:buFont typeface="+mj-lt"/>
              <a:buAutoNum type="alphaLcPeriod"/>
              <a:tabLst>
                <a:tab pos="342900" algn="l"/>
              </a:tabLst>
            </a:pPr>
            <a:r>
              <a:rPr lang="en-US" dirty="0"/>
              <a:t>16.22</a:t>
            </a:r>
          </a:p>
          <a:p>
            <a:pPr marL="457200" indent="-457200">
              <a:buFont typeface="+mj-lt"/>
              <a:buAutoNum type="alphaLcPeriod"/>
              <a:tabLst>
                <a:tab pos="342900" algn="l"/>
              </a:tabLst>
            </a:pPr>
            <a:r>
              <a:rPr lang="en-US" b="1" dirty="0"/>
              <a:t>18.25</a:t>
            </a:r>
          </a:p>
          <a:p>
            <a:pPr marL="457200" indent="-457200">
              <a:buFont typeface="+mj-lt"/>
              <a:buAutoNum type="alphaLcPeriod"/>
              <a:tabLst>
                <a:tab pos="342900" algn="l"/>
              </a:tabLst>
            </a:pPr>
            <a:r>
              <a:rPr lang="en-US" dirty="0"/>
              <a:t>27.375 </a:t>
            </a:r>
          </a:p>
          <a:p>
            <a:pPr marL="0" indent="0">
              <a:spcAft>
                <a:spcPts val="300"/>
              </a:spcAft>
              <a:buNone/>
            </a:pPr>
            <a:r>
              <a:rPr lang="en-US" dirty="0"/>
              <a:t>The correct answer is </a:t>
            </a:r>
            <a:r>
              <a:rPr lang="en-US" i="1" dirty="0"/>
              <a:t>c</a:t>
            </a:r>
            <a:r>
              <a:rPr lang="en-US" dirty="0"/>
              <a:t>:</a:t>
            </a:r>
          </a:p>
          <a:p>
            <a:pPr marL="0" indent="0">
              <a:spcAft>
                <a:spcPts val="300"/>
              </a:spcAft>
              <a:buNone/>
            </a:pPr>
            <a:r>
              <a:rPr lang="en-US" dirty="0"/>
              <a:t>A/R turnover: $8,000,000 ÷ (($200,000 + $600,000) ÷ 2) = </a:t>
            </a:r>
            <a:r>
              <a:rPr lang="en-US" b="1" dirty="0"/>
              <a:t>20</a:t>
            </a:r>
          </a:p>
          <a:p>
            <a:pPr marL="0" indent="0">
              <a:spcAft>
                <a:spcPts val="300"/>
              </a:spcAft>
              <a:buNone/>
            </a:pPr>
            <a:r>
              <a:rPr lang="en-US" dirty="0"/>
              <a:t>Average collection period = 365 ÷ </a:t>
            </a:r>
            <a:r>
              <a:rPr lang="en-US" b="1" dirty="0"/>
              <a:t>20</a:t>
            </a:r>
            <a:r>
              <a:rPr lang="en-US" dirty="0"/>
              <a:t> = </a:t>
            </a:r>
            <a:r>
              <a:rPr lang="en-US" b="1" dirty="0"/>
              <a:t>18.25</a:t>
            </a:r>
            <a:r>
              <a:rPr lang="en-US" dirty="0"/>
              <a:t> days</a:t>
            </a:r>
          </a:p>
        </p:txBody>
      </p:sp>
    </p:spTree>
    <p:extLst>
      <p:ext uri="{BB962C8B-B14F-4D97-AF65-F5344CB8AC3E}">
        <p14:creationId xmlns:p14="http://schemas.microsoft.com/office/powerpoint/2010/main" val="187847388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1783812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533400"/>
            <a:ext cx="8305800" cy="1295400"/>
          </a:xfrm>
        </p:spPr>
        <p:txBody>
          <a:bodyPr>
            <a:noAutofit/>
          </a:bodyPr>
          <a:lstStyle/>
          <a:p>
            <a:r>
              <a:rPr lang="en-US" sz="3200" dirty="0"/>
              <a:t>A Compensating</a:t>
            </a:r>
            <a:r>
              <a:rPr lang="en-US" sz="3200" baseline="0" dirty="0"/>
              <a:t> </a:t>
            </a:r>
            <a:r>
              <a:rPr lang="en-US" sz="3200" dirty="0"/>
              <a:t>Balance Makes the Effective Interest Rate Higher </a:t>
            </a:r>
            <a:r>
              <a:rPr lang="en-IN" sz="3200" dirty="0"/>
              <a:t>Than the Stated Rate</a:t>
            </a:r>
            <a:endParaRPr lang="en-US" sz="3200" dirty="0"/>
          </a:p>
        </p:txBody>
      </p:sp>
      <p:sp>
        <p:nvSpPr>
          <p:cNvPr id="6" name="Content Placeholder 5"/>
          <p:cNvSpPr>
            <a:spLocks noGrp="1"/>
          </p:cNvSpPr>
          <p:nvPr>
            <p:ph sz="quarter" idx="10"/>
          </p:nvPr>
        </p:nvSpPr>
        <p:spPr>
          <a:xfrm>
            <a:off x="762000" y="2514600"/>
            <a:ext cx="8153400" cy="1600200"/>
          </a:xfrm>
        </p:spPr>
        <p:txBody>
          <a:bodyPr/>
          <a:lstStyle/>
          <a:p>
            <a:pPr marL="0" indent="0">
              <a:buNone/>
            </a:pPr>
            <a:r>
              <a:rPr lang="en-US" sz="2400" dirty="0"/>
              <a:t>A company borrows $10,000,000 </a:t>
            </a:r>
            <a:r>
              <a:rPr lang="en-IN" sz="2400" dirty="0"/>
              <a:t>from a bank at an </a:t>
            </a:r>
            <a:r>
              <a:rPr lang="en-IN" sz="2400" b="1" dirty="0"/>
              <a:t>interest rate of 12%. </a:t>
            </a:r>
            <a:r>
              <a:rPr lang="en-IN" sz="2400" dirty="0"/>
              <a:t>The bank requires a compensating balance of $2,000,000 to be held in a noninterest-bearing checking account.</a:t>
            </a:r>
            <a:endParaRPr lang="en-US" sz="2400" dirty="0"/>
          </a:p>
        </p:txBody>
      </p:sp>
      <p:graphicFrame>
        <p:nvGraphicFramePr>
          <p:cNvPr id="7" name="Table 6"/>
          <p:cNvGraphicFramePr>
            <a:graphicFrameLocks noGrp="1"/>
          </p:cNvGraphicFramePr>
          <p:nvPr>
            <p:extLst>
              <p:ext uri="{D42A27DB-BD31-4B8C-83A1-F6EECF244321}">
                <p14:modId xmlns:p14="http://schemas.microsoft.com/office/powerpoint/2010/main" val="207469906"/>
              </p:ext>
            </p:extLst>
          </p:nvPr>
        </p:nvGraphicFramePr>
        <p:xfrm>
          <a:off x="990600" y="4267200"/>
          <a:ext cx="7162800" cy="1483360"/>
        </p:xfrm>
        <a:graphic>
          <a:graphicData uri="http://schemas.openxmlformats.org/drawingml/2006/table">
            <a:tbl>
              <a:tblPr firstRow="1" bandRow="1">
                <a:tableStyleId>{5940675A-B579-460E-94D1-54222C63F5DA}</a:tableStyleId>
              </a:tblPr>
              <a:tblGrid>
                <a:gridCol w="54102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dirty="0">
                          <a:effectLst/>
                          <a:latin typeface="Verdana" pitchFamily="34" charset="0"/>
                          <a:ea typeface="Verdana" pitchFamily="34" charset="0"/>
                          <a:cs typeface="Verdana" pitchFamily="34" charset="0"/>
                        </a:rPr>
                        <a:t>Total borrowing from bank</a:t>
                      </a:r>
                      <a:endParaRPr lang="en-IN"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none" strike="noStrike" dirty="0">
                          <a:effectLst/>
                          <a:latin typeface="Verdana" pitchFamily="34" charset="0"/>
                          <a:ea typeface="Verdana" pitchFamily="34" charset="0"/>
                          <a:cs typeface="Verdana" pitchFamily="34" charset="0"/>
                        </a:rPr>
                        <a:t>$10,000,000 </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dirty="0">
                          <a:effectLst/>
                          <a:latin typeface="Verdana" pitchFamily="34" charset="0"/>
                          <a:ea typeface="Verdana" pitchFamily="34" charset="0"/>
                          <a:cs typeface="Verdana" pitchFamily="34" charset="0"/>
                        </a:rPr>
                        <a:t>Interest</a:t>
                      </a:r>
                      <a:r>
                        <a:rPr lang="en-IN" sz="1400" u="none" strike="noStrike" baseline="0" dirty="0">
                          <a:effectLst/>
                          <a:latin typeface="Verdana" pitchFamily="34" charset="0"/>
                          <a:ea typeface="Verdana" pitchFamily="34" charset="0"/>
                          <a:cs typeface="Verdana" pitchFamily="34" charset="0"/>
                        </a:rPr>
                        <a:t> </a:t>
                      </a:r>
                      <a:r>
                        <a:rPr lang="en-IN" sz="1400" b="1" u="none" strike="noStrike" baseline="0" dirty="0">
                          <a:effectLst/>
                          <a:latin typeface="Verdana" pitchFamily="34" charset="0"/>
                          <a:ea typeface="Verdana" pitchFamily="34" charset="0"/>
                          <a:cs typeface="Verdana" pitchFamily="34" charset="0"/>
                        </a:rPr>
                        <a:t>($10,000,000×12%)</a:t>
                      </a:r>
                      <a:endParaRPr lang="en-US" sz="14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none" strike="noStrike" dirty="0">
                          <a:effectLst/>
                          <a:latin typeface="Verdana" pitchFamily="34" charset="0"/>
                          <a:ea typeface="Verdana" pitchFamily="34" charset="0"/>
                          <a:cs typeface="Verdana" pitchFamily="34" charset="0"/>
                        </a:rPr>
                        <a:t>$  1,200,000 </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u="none" strike="noStrike" dirty="0">
                          <a:effectLst/>
                          <a:latin typeface="Verdana" pitchFamily="34" charset="0"/>
                          <a:ea typeface="Verdana" pitchFamily="34" charset="0"/>
                          <a:cs typeface="Verdana" pitchFamily="34" charset="0"/>
                        </a:rPr>
                        <a:t>Actual borrowing </a:t>
                      </a:r>
                      <a:r>
                        <a:rPr lang="en-IN" sz="1400" dirty="0">
                          <a:latin typeface="Verdana" pitchFamily="34" charset="0"/>
                          <a:ea typeface="Verdana" pitchFamily="34" charset="0"/>
                          <a:cs typeface="Verdana" pitchFamily="34" charset="0"/>
                        </a:rPr>
                        <a:t> </a:t>
                      </a:r>
                      <a:r>
                        <a:rPr lang="en-IN" sz="1400" b="1" dirty="0">
                          <a:latin typeface="Verdana" pitchFamily="34" charset="0"/>
                          <a:ea typeface="Verdana" pitchFamily="34" charset="0"/>
                          <a:cs typeface="Verdana" pitchFamily="34" charset="0"/>
                        </a:rPr>
                        <a:t>($</a:t>
                      </a:r>
                      <a:r>
                        <a:rPr lang="en-US" sz="1400" b="1" dirty="0">
                          <a:latin typeface="Verdana" pitchFamily="34" charset="0"/>
                          <a:ea typeface="Verdana" pitchFamily="34" charset="0"/>
                          <a:cs typeface="Verdana" pitchFamily="34" charset="0"/>
                        </a:rPr>
                        <a:t>10,000,000 − $2,000,000</a:t>
                      </a:r>
                      <a:r>
                        <a:rPr lang="en-IN" sz="1400" b="1" dirty="0">
                          <a:latin typeface="Verdana" pitchFamily="34" charset="0"/>
                          <a:ea typeface="Verdana" pitchFamily="34" charset="0"/>
                          <a:cs typeface="Verdana" pitchFamily="34" charset="0"/>
                        </a:rPr>
                        <a:t>) </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none" strike="noStrike" dirty="0">
                          <a:effectLst/>
                          <a:latin typeface="Verdana" pitchFamily="34" charset="0"/>
                          <a:ea typeface="Verdana" pitchFamily="34" charset="0"/>
                          <a:cs typeface="Verdana" pitchFamily="34" charset="0"/>
                        </a:rPr>
                        <a:t>$ </a:t>
                      </a:r>
                      <a:r>
                        <a:rPr lang="en-US" sz="1400" u="none" strike="noStrike" baseline="0" dirty="0">
                          <a:effectLst/>
                          <a:latin typeface="Verdana" pitchFamily="34" charset="0"/>
                          <a:ea typeface="Verdana" pitchFamily="34" charset="0"/>
                          <a:cs typeface="Verdana" pitchFamily="34" charset="0"/>
                        </a:rPr>
                        <a:t> </a:t>
                      </a:r>
                      <a:r>
                        <a:rPr lang="en-US" sz="1400" u="none" strike="noStrike" dirty="0">
                          <a:effectLst/>
                          <a:latin typeface="Verdana" pitchFamily="34" charset="0"/>
                          <a:ea typeface="Verdana" pitchFamily="34" charset="0"/>
                          <a:cs typeface="Verdana" pitchFamily="34" charset="0"/>
                        </a:rPr>
                        <a:t>8,000,000 </a:t>
                      </a:r>
                      <a:endParaRPr lang="en-US" sz="14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u="none" strike="noStrike" dirty="0">
                          <a:effectLst/>
                          <a:latin typeface="Verdana" pitchFamily="34" charset="0"/>
                          <a:ea typeface="Verdana" pitchFamily="34" charset="0"/>
                          <a:cs typeface="Verdana" pitchFamily="34" charset="0"/>
                        </a:rPr>
                        <a:t>Effective rate of interest  </a:t>
                      </a:r>
                      <a:r>
                        <a:rPr lang="en-IN" sz="1400" dirty="0">
                          <a:latin typeface="Verdana" pitchFamily="34" charset="0"/>
                          <a:ea typeface="Verdana" pitchFamily="34" charset="0"/>
                          <a:cs typeface="Verdana" pitchFamily="34" charset="0"/>
                        </a:rPr>
                        <a:t> ($1,200,000 ÷ 8,000,000)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none" strike="noStrike" dirty="0">
                          <a:effectLst/>
                          <a:latin typeface="Verdana" pitchFamily="34" charset="0"/>
                          <a:ea typeface="Verdana" pitchFamily="34" charset="0"/>
                          <a:cs typeface="Verdana" pitchFamily="34" charset="0"/>
                        </a:rPr>
                        <a:t>15%</a:t>
                      </a:r>
                      <a:endParaRPr lang="en-US" sz="14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
        <p:nvSpPr>
          <p:cNvPr id="2" name="Content Placeholder 1"/>
          <p:cNvSpPr>
            <a:spLocks noGrp="1"/>
          </p:cNvSpPr>
          <p:nvPr>
            <p:ph sz="quarter" idx="12"/>
          </p:nvPr>
        </p:nvSpPr>
        <p:spPr>
          <a:xfrm>
            <a:off x="914400" y="5793545"/>
            <a:ext cx="7543800" cy="378655"/>
          </a:xfrm>
        </p:spPr>
        <p:txBody>
          <a:bodyPr/>
          <a:lstStyle/>
          <a:p>
            <a:pPr marL="0" indent="0" algn="ctr">
              <a:buNone/>
            </a:pPr>
            <a:r>
              <a:rPr lang="en-US" sz="1800" b="1" dirty="0"/>
              <a:t>15% &gt; 12%</a:t>
            </a:r>
            <a:endParaRPr lang="en-US" sz="1800" dirty="0"/>
          </a:p>
        </p:txBody>
      </p:sp>
    </p:spTree>
    <p:extLst>
      <p:ext uri="{BB962C8B-B14F-4D97-AF65-F5344CB8AC3E}">
        <p14:creationId xmlns:p14="http://schemas.microsoft.com/office/powerpoint/2010/main" val="861797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421987"/>
            <a:ext cx="8001000" cy="1232476"/>
          </a:xfrm>
        </p:spPr>
        <p:txBody>
          <a:bodyPr>
            <a:noAutofit/>
          </a:bodyPr>
          <a:lstStyle/>
          <a:p>
            <a:r>
              <a:rPr lang="en-US" altLang="en-US" dirty="0"/>
              <a:t>Concept Check: Effective Interest Rates (1 of 2)</a:t>
            </a:r>
            <a:endParaRPr lang="en-US" dirty="0"/>
          </a:p>
        </p:txBody>
      </p:sp>
      <p:sp>
        <p:nvSpPr>
          <p:cNvPr id="6" name="Content Placeholder 5"/>
          <p:cNvSpPr>
            <a:spLocks noGrp="1"/>
          </p:cNvSpPr>
          <p:nvPr>
            <p:ph sz="quarter" idx="10"/>
          </p:nvPr>
        </p:nvSpPr>
        <p:spPr>
          <a:xfrm>
            <a:off x="1085850" y="1866900"/>
            <a:ext cx="7524750" cy="4457700"/>
          </a:xfrm>
        </p:spPr>
        <p:txBody>
          <a:bodyPr/>
          <a:lstStyle/>
          <a:p>
            <a:pPr marL="0" indent="0">
              <a:spcBef>
                <a:spcPts val="600"/>
              </a:spcBef>
              <a:buNone/>
            </a:pPr>
            <a:r>
              <a:rPr lang="en-US" dirty="0"/>
              <a:t>Jenks borrowed $13,000,000 from a bank at a 10% rate of interest. The bank requires Jenks to maintain a $3,000,000 compensating balance. What is Jenks’ effective interest rate?</a:t>
            </a:r>
          </a:p>
          <a:p>
            <a:pPr marL="457200" indent="-457200">
              <a:buFont typeface="+mj-lt"/>
              <a:buAutoNum type="alphaLcPeriod"/>
              <a:tabLst>
                <a:tab pos="342900" algn="l"/>
              </a:tabLst>
            </a:pPr>
            <a:r>
              <a:rPr lang="en-US" dirty="0"/>
              <a:t>7.7%</a:t>
            </a:r>
          </a:p>
          <a:p>
            <a:pPr marL="457200" indent="-457200">
              <a:buFont typeface="+mj-lt"/>
              <a:buAutoNum type="alphaLcPeriod"/>
              <a:tabLst>
                <a:tab pos="342900" algn="l"/>
              </a:tabLst>
            </a:pPr>
            <a:r>
              <a:rPr lang="en-US" dirty="0"/>
              <a:t>10%</a:t>
            </a:r>
          </a:p>
          <a:p>
            <a:pPr marL="457200" indent="-457200">
              <a:buFont typeface="+mj-lt"/>
              <a:buAutoNum type="alphaLcPeriod"/>
              <a:tabLst>
                <a:tab pos="342900" algn="l"/>
              </a:tabLst>
            </a:pPr>
            <a:r>
              <a:rPr lang="en-US" b="1" dirty="0"/>
              <a:t>13%</a:t>
            </a:r>
          </a:p>
          <a:p>
            <a:pPr marL="457200" indent="-457200">
              <a:buFont typeface="+mj-lt"/>
              <a:buAutoNum type="alphaLcPeriod"/>
              <a:tabLst>
                <a:tab pos="342900" algn="l"/>
              </a:tabLst>
            </a:pPr>
            <a:r>
              <a:rPr lang="en-US" dirty="0"/>
              <a:t>23%</a:t>
            </a:r>
          </a:p>
        </p:txBody>
      </p:sp>
    </p:spTree>
    <p:extLst>
      <p:ext uri="{BB962C8B-B14F-4D97-AF65-F5344CB8AC3E}">
        <p14:creationId xmlns:p14="http://schemas.microsoft.com/office/powerpoint/2010/main" val="2783870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432546"/>
            <a:ext cx="8001000" cy="1196229"/>
          </a:xfrm>
        </p:spPr>
        <p:txBody>
          <a:bodyPr>
            <a:noAutofit/>
          </a:bodyPr>
          <a:lstStyle/>
          <a:p>
            <a:r>
              <a:rPr lang="en-US" altLang="en-US" dirty="0"/>
              <a:t>Concept Check: Effective Interest Rates (2 of 2)</a:t>
            </a:r>
            <a:endParaRPr lang="en-US" dirty="0"/>
          </a:p>
        </p:txBody>
      </p:sp>
      <p:sp>
        <p:nvSpPr>
          <p:cNvPr id="6" name="Content Placeholder 5"/>
          <p:cNvSpPr>
            <a:spLocks noGrp="1"/>
          </p:cNvSpPr>
          <p:nvPr>
            <p:ph sz="quarter" idx="10"/>
          </p:nvPr>
        </p:nvSpPr>
        <p:spPr>
          <a:xfrm>
            <a:off x="1066800" y="1954771"/>
            <a:ext cx="7543800" cy="4369829"/>
          </a:xfrm>
        </p:spPr>
        <p:txBody>
          <a:bodyPr/>
          <a:lstStyle/>
          <a:p>
            <a:pPr marL="0" indent="0">
              <a:spcBef>
                <a:spcPts val="600"/>
              </a:spcBef>
              <a:buNone/>
            </a:pPr>
            <a:r>
              <a:rPr lang="en-US" dirty="0"/>
              <a:t>The correct answer is </a:t>
            </a:r>
            <a:r>
              <a:rPr lang="en-US" i="1" dirty="0"/>
              <a:t>c</a:t>
            </a:r>
            <a:r>
              <a:rPr lang="en-US" dirty="0"/>
              <a:t>:</a:t>
            </a:r>
          </a:p>
          <a:p>
            <a:pPr marL="0" indent="0">
              <a:spcBef>
                <a:spcPts val="600"/>
              </a:spcBef>
              <a:buNone/>
            </a:pPr>
            <a:r>
              <a:rPr lang="en-US" dirty="0"/>
              <a:t>($13,000,000 × 10%) = $1,300,000= annual interest paid</a:t>
            </a:r>
          </a:p>
          <a:p>
            <a:pPr marL="0" indent="0">
              <a:spcBef>
                <a:spcPts val="600"/>
              </a:spcBef>
              <a:buNone/>
            </a:pPr>
            <a:r>
              <a:rPr lang="en-US" dirty="0"/>
              <a:t>$1,300,000 ÷ ($13,000,000 − $3,000,000) = </a:t>
            </a:r>
            <a:r>
              <a:rPr lang="en-US" b="1" dirty="0"/>
              <a:t>13% = effective interest rate</a:t>
            </a:r>
            <a:endParaRPr lang="en-US" sz="2000" dirty="0"/>
          </a:p>
        </p:txBody>
      </p:sp>
    </p:spTree>
    <p:extLst>
      <p:ext uri="{BB962C8B-B14F-4D97-AF65-F5344CB8AC3E}">
        <p14:creationId xmlns:p14="http://schemas.microsoft.com/office/powerpoint/2010/main" val="3422797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07-10</a:t>
            </a:r>
          </a:p>
        </p:txBody>
      </p:sp>
      <p:sp>
        <p:nvSpPr>
          <p:cNvPr id="5" name="Title 4"/>
          <p:cNvSpPr>
            <a:spLocks noGrp="1"/>
          </p:cNvSpPr>
          <p:nvPr>
            <p:ph type="title"/>
          </p:nvPr>
        </p:nvSpPr>
        <p:spPr/>
        <p:txBody>
          <a:bodyPr>
            <a:noAutofit/>
          </a:bodyPr>
          <a:lstStyle/>
          <a:p>
            <a:r>
              <a:rPr lang="en-US" dirty="0"/>
              <a:t>IFRS—Cash and Cash Equivalents (1 of 2)</a:t>
            </a:r>
          </a:p>
        </p:txBody>
      </p:sp>
      <p:graphicFrame>
        <p:nvGraphicFramePr>
          <p:cNvPr id="6" name="Table 2"/>
          <p:cNvGraphicFramePr>
            <a:graphicFrameLocks noGrp="1"/>
          </p:cNvGraphicFramePr>
          <p:nvPr>
            <p:ph sz="quarter" idx="10"/>
            <p:extLst>
              <p:ext uri="{D42A27DB-BD31-4B8C-83A1-F6EECF244321}">
                <p14:modId xmlns:p14="http://schemas.microsoft.com/office/powerpoint/2010/main" val="2122911380"/>
              </p:ext>
            </p:extLst>
          </p:nvPr>
        </p:nvGraphicFramePr>
        <p:xfrm>
          <a:off x="990600" y="2590800"/>
          <a:ext cx="7696200" cy="2743200"/>
        </p:xfrm>
        <a:graphic>
          <a:graphicData uri="http://schemas.openxmlformats.org/drawingml/2006/table">
            <a:tbl>
              <a:tblPr firstRow="1" bandRow="1">
                <a:tableStyleId>{5940675A-B579-460E-94D1-54222C63F5DA}</a:tableStyleId>
              </a:tblPr>
              <a:tblGrid>
                <a:gridCol w="3848100">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00692">
                <a:tc>
                  <a:txBody>
                    <a:bodyPr/>
                    <a:lstStyle/>
                    <a:p>
                      <a:pPr algn="ctr" fontAlgn="t">
                        <a:spcBef>
                          <a:spcPts val="1200"/>
                        </a:spcBef>
                      </a:pPr>
                      <a:r>
                        <a:rPr lang="en-US" sz="2000" b="1" u="none" strike="noStrike" dirty="0">
                          <a:effectLst/>
                          <a:latin typeface="Verdana" panose="020B0604030504040204" pitchFamily="34" charset="0"/>
                          <a:ea typeface="Verdana" panose="020B0604030504040204" pitchFamily="34" charset="0"/>
                          <a:cs typeface="Verdana" panose="020B0604030504040204" pitchFamily="34" charset="0"/>
                        </a:rPr>
                        <a:t>U.S. GAAP</a:t>
                      </a:r>
                      <a:endParaRPr lang="en-US" sz="20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t"/>
                      <a:r>
                        <a:rPr lang="en-US" sz="2000" b="1" u="none" strike="noStrike" dirty="0">
                          <a:effectLst/>
                          <a:latin typeface="Verdana" panose="020B0604030504040204" pitchFamily="34" charset="0"/>
                          <a:ea typeface="Verdana" panose="020B0604030504040204" pitchFamily="34" charset="0"/>
                          <a:cs typeface="Verdana" panose="020B0604030504040204" pitchFamily="34" charset="0"/>
                        </a:rPr>
                        <a:t>IFRS</a:t>
                      </a:r>
                      <a:endParaRPr lang="en-US" sz="20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708917">
                <a:tc>
                  <a:txBody>
                    <a:bodyPr/>
                    <a:lstStyle/>
                    <a:p>
                      <a:pPr algn="l" rtl="0" fontAlgn="ctr"/>
                      <a:r>
                        <a:rPr lang="en-IN" sz="2000" u="none" strike="noStrike" dirty="0">
                          <a:effectLst/>
                          <a:latin typeface="Verdana" panose="020B0604030504040204" pitchFamily="34" charset="0"/>
                          <a:ea typeface="Verdana" panose="020B0604030504040204" pitchFamily="34" charset="0"/>
                          <a:cs typeface="Verdana" panose="020B0604030504040204" pitchFamily="34" charset="0"/>
                        </a:rPr>
                        <a:t>Overdrafts should be treated as liability</a:t>
                      </a:r>
                      <a:endParaRPr lang="en-IN" sz="20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IN" sz="2000" u="none" strike="noStrike" dirty="0">
                          <a:effectLst/>
                          <a:latin typeface="Verdana" panose="020B0604030504040204" pitchFamily="34" charset="0"/>
                          <a:ea typeface="Verdana" panose="020B0604030504040204" pitchFamily="34" charset="0"/>
                          <a:cs typeface="Verdana" panose="020B0604030504040204" pitchFamily="34" charset="0"/>
                        </a:rPr>
                        <a:t>Allows</a:t>
                      </a:r>
                      <a:r>
                        <a:rPr lang="en-IN" sz="2000" u="none" strike="noStrike" baseline="0" dirty="0">
                          <a:effectLst/>
                          <a:latin typeface="Verdana" panose="020B0604030504040204" pitchFamily="34" charset="0"/>
                          <a:ea typeface="Verdana" panose="020B0604030504040204" pitchFamily="34" charset="0"/>
                          <a:cs typeface="Verdana" panose="020B0604030504040204" pitchFamily="34" charset="0"/>
                        </a:rPr>
                        <a:t> </a:t>
                      </a:r>
                      <a:r>
                        <a:rPr lang="en-IN" sz="2000" u="none" strike="noStrike" dirty="0">
                          <a:effectLst/>
                          <a:latin typeface="Verdana" panose="020B0604030504040204" pitchFamily="34" charset="0"/>
                          <a:ea typeface="Verdana" panose="020B0604030504040204" pitchFamily="34" charset="0"/>
                          <a:cs typeface="Verdana" panose="020B0604030504040204" pitchFamily="34" charset="0"/>
                        </a:rPr>
                        <a:t>overdrafts to be offset</a:t>
                      </a:r>
                      <a:endParaRPr lang="en-IN" sz="20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633591">
                <a:tc>
                  <a:txBody>
                    <a:bodyPr/>
                    <a:lstStyle/>
                    <a:p>
                      <a:pPr algn="l" rtl="0" fontAlgn="ctr"/>
                      <a:r>
                        <a:rPr lang="en-IN" sz="2000" u="none" strike="noStrike" dirty="0">
                          <a:effectLst/>
                          <a:latin typeface="Verdana" panose="020B0604030504040204" pitchFamily="34" charset="0"/>
                          <a:ea typeface="Verdana" panose="020B0604030504040204" pitchFamily="34" charset="0"/>
                          <a:cs typeface="Verdana" panose="020B0604030504040204" pitchFamily="34" charset="0"/>
                        </a:rPr>
                        <a:t>Requires assets and liabilities to be stated separately on balance sheet</a:t>
                      </a:r>
                      <a:endParaRPr lang="en-IN" sz="20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IN" sz="2000" u="none" strike="noStrike" dirty="0">
                          <a:effectLst/>
                          <a:latin typeface="Verdana" panose="020B0604030504040204" pitchFamily="34" charset="0"/>
                          <a:ea typeface="Verdana" panose="020B0604030504040204" pitchFamily="34" charset="0"/>
                          <a:cs typeface="Verdana" panose="020B0604030504040204" pitchFamily="34" charset="0"/>
                        </a:rPr>
                        <a:t>Liabilities can be offset against other cash accounts and stated at their net value on the balance sheet</a:t>
                      </a:r>
                      <a:endParaRPr lang="en-IN" sz="20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997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460173"/>
            <a:ext cx="8001000" cy="1149552"/>
          </a:xfrm>
        </p:spPr>
        <p:txBody>
          <a:bodyPr>
            <a:noAutofit/>
          </a:bodyPr>
          <a:lstStyle/>
          <a:p>
            <a:r>
              <a:rPr lang="en-US" dirty="0"/>
              <a:t>IFRS—Cash and Cash Equivalents (2 of 2)</a:t>
            </a:r>
          </a:p>
        </p:txBody>
      </p:sp>
      <p:sp>
        <p:nvSpPr>
          <p:cNvPr id="6" name="Content Placeholder 5"/>
          <p:cNvSpPr>
            <a:spLocks noGrp="1"/>
          </p:cNvSpPr>
          <p:nvPr>
            <p:ph sz="quarter" idx="10"/>
          </p:nvPr>
        </p:nvSpPr>
        <p:spPr>
          <a:xfrm>
            <a:off x="876300" y="1828800"/>
            <a:ext cx="7810500" cy="4419600"/>
          </a:xfrm>
        </p:spPr>
        <p:txBody>
          <a:bodyPr/>
          <a:lstStyle/>
          <a:p>
            <a:pPr marL="0" indent="0">
              <a:spcBef>
                <a:spcPts val="600"/>
              </a:spcBef>
              <a:buNone/>
            </a:pPr>
            <a:r>
              <a:rPr lang="en-US" sz="2400" b="1" dirty="0"/>
              <a:t>Example</a:t>
            </a:r>
          </a:p>
          <a:p>
            <a:pPr marL="0" indent="0">
              <a:spcBef>
                <a:spcPts val="600"/>
              </a:spcBef>
              <a:buNone/>
            </a:pPr>
            <a:r>
              <a:rPr lang="en-US" sz="2400" dirty="0" err="1"/>
              <a:t>LaDonia</a:t>
            </a:r>
            <a:r>
              <a:rPr lang="en-US" sz="2400" dirty="0"/>
              <a:t> Company has two cash accounts with the following balances as of December 31, 2018:</a:t>
            </a:r>
          </a:p>
          <a:p>
            <a:pPr marL="6350" lvl="1" indent="0" algn="ctr">
              <a:spcBef>
                <a:spcPts val="600"/>
              </a:spcBef>
              <a:buNone/>
            </a:pPr>
            <a:r>
              <a:rPr lang="en-US" dirty="0"/>
              <a:t>National Bank $300,000	</a:t>
            </a:r>
          </a:p>
          <a:p>
            <a:pPr marL="6350" lvl="1" indent="0" algn="ctr">
              <a:spcBef>
                <a:spcPts val="600"/>
              </a:spcBef>
              <a:buNone/>
            </a:pPr>
            <a:r>
              <a:rPr lang="en-US" dirty="0"/>
              <a:t>Central Bank (15,000)</a:t>
            </a:r>
          </a:p>
          <a:p>
            <a:pPr marL="0" indent="0">
              <a:spcBef>
                <a:spcPts val="600"/>
              </a:spcBef>
              <a:buNone/>
            </a:pPr>
            <a:r>
              <a:rPr lang="en-US" sz="2400" dirty="0"/>
              <a:t>Under U.S. GAAP, </a:t>
            </a:r>
            <a:r>
              <a:rPr lang="en-US" sz="2400" dirty="0" err="1"/>
              <a:t>LaDonia’s</a:t>
            </a:r>
            <a:r>
              <a:rPr lang="en-US" sz="2400" dirty="0"/>
              <a:t> 12/31/18 balance sheet would report a cash asset of $300,000 and an overdraft current liability of $15,000. Under IFRS, </a:t>
            </a:r>
            <a:r>
              <a:rPr lang="en-US" sz="2400" dirty="0" err="1"/>
              <a:t>LaDonia</a:t>
            </a:r>
            <a:r>
              <a:rPr lang="en-US" sz="2400" dirty="0"/>
              <a:t> would report a cash asset of $285,000.</a:t>
            </a:r>
            <a:endParaRPr lang="en-US" sz="2000" dirty="0"/>
          </a:p>
        </p:txBody>
      </p:sp>
    </p:spTree>
    <p:extLst>
      <p:ext uri="{BB962C8B-B14F-4D97-AF65-F5344CB8AC3E}">
        <p14:creationId xmlns:p14="http://schemas.microsoft.com/office/powerpoint/2010/main" val="3817192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304800"/>
            <a:ext cx="8001000" cy="914400"/>
          </a:xfrm>
        </p:spPr>
        <p:txBody>
          <a:bodyPr>
            <a:noAutofit/>
          </a:bodyPr>
          <a:lstStyle/>
          <a:p>
            <a:r>
              <a:rPr lang="en-US" dirty="0"/>
              <a:t>Accounts Receivable</a:t>
            </a:r>
          </a:p>
        </p:txBody>
      </p:sp>
      <p:sp>
        <p:nvSpPr>
          <p:cNvPr id="6" name="Content Placeholder 5"/>
          <p:cNvSpPr>
            <a:spLocks noGrp="1"/>
          </p:cNvSpPr>
          <p:nvPr>
            <p:ph sz="quarter" idx="10"/>
          </p:nvPr>
        </p:nvSpPr>
        <p:spPr>
          <a:xfrm>
            <a:off x="762000" y="1219200"/>
            <a:ext cx="8077200" cy="5257800"/>
          </a:xfrm>
        </p:spPr>
        <p:txBody>
          <a:bodyPr/>
          <a:lstStyle/>
          <a:p>
            <a:pPr marL="463550" indent="-463550">
              <a:spcBef>
                <a:spcPts val="600"/>
              </a:spcBef>
              <a:buClr>
                <a:schemeClr val="tx1"/>
              </a:buClr>
            </a:pPr>
            <a:r>
              <a:rPr lang="en-US" sz="2400" dirty="0">
                <a:solidFill>
                  <a:srgbClr val="000000"/>
                </a:solidFill>
              </a:rPr>
              <a:t>Created when sellers recognize revenue associated with a credit sale</a:t>
            </a:r>
          </a:p>
          <a:p>
            <a:pPr marL="914400" lvl="1" indent="-457200">
              <a:spcBef>
                <a:spcPts val="600"/>
              </a:spcBef>
            </a:pPr>
            <a:r>
              <a:rPr lang="en-US" sz="2200" dirty="0">
                <a:solidFill>
                  <a:srgbClr val="000000"/>
                </a:solidFill>
              </a:rPr>
              <a:t>Performance obligation is satisfied at the point of delivery</a:t>
            </a:r>
          </a:p>
          <a:p>
            <a:pPr marL="914400" lvl="1" indent="-457200">
              <a:spcBef>
                <a:spcPts val="600"/>
              </a:spcBef>
            </a:pPr>
            <a:r>
              <a:rPr lang="en-US" sz="2200" dirty="0">
                <a:solidFill>
                  <a:srgbClr val="000000"/>
                </a:solidFill>
              </a:rPr>
              <a:t>Revenue and the related receivable are recognized at that time</a:t>
            </a:r>
          </a:p>
          <a:p>
            <a:pPr marL="463550" indent="-463550">
              <a:spcBef>
                <a:spcPts val="600"/>
              </a:spcBef>
            </a:pPr>
            <a:r>
              <a:rPr lang="en-US" sz="2400" dirty="0">
                <a:solidFill>
                  <a:srgbClr val="000000"/>
                </a:solidFill>
              </a:rPr>
              <a:t>Most businesses provide credit to their customers </a:t>
            </a:r>
          </a:p>
          <a:p>
            <a:pPr marL="914400" lvl="1" indent="-457200">
              <a:spcBef>
                <a:spcPts val="600"/>
              </a:spcBef>
            </a:pPr>
            <a:r>
              <a:rPr lang="en-US" sz="2200" dirty="0">
                <a:solidFill>
                  <a:srgbClr val="000000"/>
                </a:solidFill>
              </a:rPr>
              <a:t>Accounts receivable are informal credit</a:t>
            </a:r>
            <a:r>
              <a:rPr lang="en-US" sz="2200" i="1" dirty="0">
                <a:solidFill>
                  <a:srgbClr val="000000"/>
                </a:solidFill>
              </a:rPr>
              <a:t> </a:t>
            </a:r>
            <a:r>
              <a:rPr lang="en-US" sz="2200" dirty="0">
                <a:solidFill>
                  <a:srgbClr val="000000"/>
                </a:solidFill>
              </a:rPr>
              <a:t>arrangements supported by an invoice and normally are due in 30 to 60 days after the sa</a:t>
            </a:r>
            <a:r>
              <a:rPr lang="en-US" sz="2200" dirty="0"/>
              <a:t>le</a:t>
            </a:r>
          </a:p>
          <a:p>
            <a:pPr marL="914400" lvl="1" indent="-457200">
              <a:spcBef>
                <a:spcPts val="600"/>
              </a:spcBef>
            </a:pPr>
            <a:r>
              <a:rPr lang="en-US" sz="2200" dirty="0"/>
              <a:t>Classified as current assets because their normal collection period is part of the operating cycle of the business</a:t>
            </a:r>
            <a:endParaRPr lang="en-US" dirty="0">
              <a:solidFill>
                <a:srgbClr val="000000"/>
              </a:solidFill>
            </a:endParaRPr>
          </a:p>
        </p:txBody>
      </p:sp>
    </p:spTree>
    <p:extLst>
      <p:ext uri="{BB962C8B-B14F-4D97-AF65-F5344CB8AC3E}">
        <p14:creationId xmlns:p14="http://schemas.microsoft.com/office/powerpoint/2010/main" val="1489132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304800"/>
            <a:ext cx="8001000" cy="914400"/>
          </a:xfrm>
        </p:spPr>
        <p:txBody>
          <a:bodyPr/>
          <a:lstStyle/>
          <a:p>
            <a:r>
              <a:rPr lang="en-US" dirty="0"/>
              <a:t>Cash and Cash Equivalents</a:t>
            </a:r>
          </a:p>
        </p:txBody>
      </p:sp>
      <p:sp>
        <p:nvSpPr>
          <p:cNvPr id="6" name="Content Placeholder 5"/>
          <p:cNvSpPr>
            <a:spLocks noGrp="1"/>
          </p:cNvSpPr>
          <p:nvPr>
            <p:ph sz="quarter" idx="10"/>
          </p:nvPr>
        </p:nvSpPr>
        <p:spPr>
          <a:xfrm>
            <a:off x="919041" y="1143000"/>
            <a:ext cx="7920159" cy="5257800"/>
          </a:xfrm>
        </p:spPr>
        <p:txBody>
          <a:bodyPr/>
          <a:lstStyle/>
          <a:p>
            <a:pPr>
              <a:spcBef>
                <a:spcPts val="400"/>
              </a:spcBef>
            </a:pPr>
            <a:r>
              <a:rPr lang="en-IN" b="1" dirty="0"/>
              <a:t>Cash</a:t>
            </a:r>
          </a:p>
          <a:p>
            <a:pPr lvl="1">
              <a:buFont typeface="Arial Narrow" panose="020B0606020202030204" pitchFamily="34" charset="0"/>
              <a:buChar char="–"/>
            </a:pPr>
            <a:r>
              <a:rPr lang="en-IN" dirty="0"/>
              <a:t>Amounts readily available to pay off debt or to use in operations</a:t>
            </a:r>
            <a:endParaRPr lang="en-US" dirty="0"/>
          </a:p>
          <a:p>
            <a:pPr lvl="1">
              <a:buFont typeface="Arial Narrow" panose="020B0606020202030204" pitchFamily="34" charset="0"/>
              <a:buChar char="–"/>
            </a:pPr>
            <a:r>
              <a:rPr lang="en-US" b="1" dirty="0"/>
              <a:t>Examples</a:t>
            </a:r>
            <a:r>
              <a:rPr lang="en-US" dirty="0"/>
              <a:t>: Currency and coins, balances in checking accounts</a:t>
            </a:r>
          </a:p>
          <a:p>
            <a:pPr>
              <a:spcBef>
                <a:spcPts val="400"/>
              </a:spcBef>
            </a:pPr>
            <a:r>
              <a:rPr lang="en-US" b="1" dirty="0"/>
              <a:t>Cash Equivalents</a:t>
            </a:r>
          </a:p>
          <a:p>
            <a:pPr marL="800100" lvl="2" indent="-342900">
              <a:buFont typeface="Arial Narrow" panose="020B0606020202030204" pitchFamily="34" charset="0"/>
              <a:buChar char="–"/>
            </a:pPr>
            <a:r>
              <a:rPr lang="en-US" sz="2400" dirty="0"/>
              <a:t>Short-term, highly </a:t>
            </a:r>
            <a:r>
              <a:rPr lang="en-IN" sz="2400" dirty="0"/>
              <a:t>liquid investments, readily convertible to cash with little risk of loss</a:t>
            </a:r>
          </a:p>
          <a:p>
            <a:pPr lvl="1">
              <a:buFont typeface="Arial Narrow" panose="020B0606020202030204" pitchFamily="34" charset="0"/>
              <a:buChar char="–"/>
            </a:pPr>
            <a:r>
              <a:rPr lang="en-US" dirty="0"/>
              <a:t>Have a maturity date no longer than three months </a:t>
            </a:r>
            <a:r>
              <a:rPr lang="en-US" i="1" dirty="0"/>
              <a:t>from the date of purchase</a:t>
            </a:r>
            <a:endParaRPr lang="en-IN" dirty="0"/>
          </a:p>
          <a:p>
            <a:pPr lvl="1">
              <a:buFont typeface="Arial Narrow" panose="020B0606020202030204" pitchFamily="34" charset="0"/>
              <a:buChar char="–"/>
            </a:pPr>
            <a:r>
              <a:rPr lang="en-US" b="1" dirty="0"/>
              <a:t>Examples: </a:t>
            </a:r>
            <a:r>
              <a:rPr lang="en-IN" dirty="0"/>
              <a:t>Money market funds, treasury bills, and commercial paper</a:t>
            </a:r>
            <a:endParaRPr lang="en-US" dirty="0"/>
          </a:p>
        </p:txBody>
      </p:sp>
    </p:spTree>
    <p:extLst>
      <p:ext uri="{BB962C8B-B14F-4D97-AF65-F5344CB8AC3E}">
        <p14:creationId xmlns:p14="http://schemas.microsoft.com/office/powerpoint/2010/main" val="1414665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07-2</a:t>
            </a:r>
          </a:p>
        </p:txBody>
      </p:sp>
      <p:sp>
        <p:nvSpPr>
          <p:cNvPr id="5" name="Title 4"/>
          <p:cNvSpPr>
            <a:spLocks noGrp="1"/>
          </p:cNvSpPr>
          <p:nvPr>
            <p:ph type="title"/>
          </p:nvPr>
        </p:nvSpPr>
        <p:spPr>
          <a:xfrm>
            <a:off x="685800" y="487391"/>
            <a:ext cx="8001000" cy="1093759"/>
          </a:xfrm>
        </p:spPr>
        <p:txBody>
          <a:bodyPr>
            <a:noAutofit/>
          </a:bodyPr>
          <a:lstStyle/>
          <a:p>
            <a:r>
              <a:rPr lang="en-US" dirty="0"/>
              <a:t>Initial Valuation of Accounts Receivable 	</a:t>
            </a:r>
          </a:p>
        </p:txBody>
      </p:sp>
      <p:sp>
        <p:nvSpPr>
          <p:cNvPr id="6" name="Content Placeholder 5"/>
          <p:cNvSpPr>
            <a:spLocks noGrp="1"/>
          </p:cNvSpPr>
          <p:nvPr>
            <p:ph sz="quarter" idx="10"/>
          </p:nvPr>
        </p:nvSpPr>
        <p:spPr>
          <a:xfrm>
            <a:off x="1143000" y="1828800"/>
            <a:ext cx="7543800" cy="4648200"/>
          </a:xfrm>
        </p:spPr>
        <p:txBody>
          <a:bodyPr/>
          <a:lstStyle/>
          <a:p>
            <a:pPr marL="463550" indent="-463550">
              <a:spcBef>
                <a:spcPts val="600"/>
              </a:spcBef>
            </a:pPr>
            <a:r>
              <a:rPr lang="en-US" sz="2400" dirty="0"/>
              <a:t>Remember how we account for revenue:</a:t>
            </a:r>
          </a:p>
          <a:p>
            <a:pPr lvl="1">
              <a:spcBef>
                <a:spcPts val="600"/>
              </a:spcBef>
            </a:pPr>
            <a:r>
              <a:rPr lang="en-US" sz="2200" dirty="0"/>
              <a:t>Sellers recognize an amount of revenue equal to the amount they are entitled to receive in exchange for satisfying a performance obligation</a:t>
            </a:r>
          </a:p>
          <a:p>
            <a:pPr lvl="1">
              <a:spcBef>
                <a:spcPts val="600"/>
              </a:spcBef>
            </a:pPr>
            <a:r>
              <a:rPr lang="en-US" sz="2200" dirty="0"/>
              <a:t>Sellers allocate the transaction price to the various performance obligations in a contract and then recognize revenue when performance obligations are satisfied</a:t>
            </a:r>
          </a:p>
          <a:p>
            <a:pPr marL="463550" indent="-463550">
              <a:spcBef>
                <a:spcPts val="600"/>
              </a:spcBef>
            </a:pPr>
            <a:r>
              <a:rPr lang="en-US" sz="2400" dirty="0"/>
              <a:t>Potential complexities:</a:t>
            </a:r>
          </a:p>
          <a:p>
            <a:pPr lvl="1">
              <a:spcBef>
                <a:spcPts val="600"/>
              </a:spcBef>
            </a:pPr>
            <a:r>
              <a:rPr lang="en-US" sz="2200" dirty="0"/>
              <a:t>Time value of money</a:t>
            </a:r>
          </a:p>
          <a:p>
            <a:pPr lvl="1">
              <a:spcBef>
                <a:spcPts val="600"/>
              </a:spcBef>
            </a:pPr>
            <a:r>
              <a:rPr lang="en-US" sz="2200" dirty="0"/>
              <a:t>Variable consideration</a:t>
            </a:r>
            <a:endParaRPr lang="en-US" dirty="0"/>
          </a:p>
        </p:txBody>
      </p:sp>
    </p:spTree>
    <p:extLst>
      <p:ext uri="{BB962C8B-B14F-4D97-AF65-F5344CB8AC3E}">
        <p14:creationId xmlns:p14="http://schemas.microsoft.com/office/powerpoint/2010/main" val="925208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07-3</a:t>
            </a:r>
          </a:p>
        </p:txBody>
      </p:sp>
      <p:sp>
        <p:nvSpPr>
          <p:cNvPr id="5" name="Title 4"/>
          <p:cNvSpPr>
            <a:spLocks noGrp="1"/>
          </p:cNvSpPr>
          <p:nvPr>
            <p:ph type="title"/>
          </p:nvPr>
        </p:nvSpPr>
        <p:spPr>
          <a:xfrm>
            <a:off x="725409" y="518616"/>
            <a:ext cx="7921782" cy="1020168"/>
          </a:xfrm>
        </p:spPr>
        <p:txBody>
          <a:bodyPr>
            <a:noAutofit/>
          </a:bodyPr>
          <a:lstStyle/>
          <a:p>
            <a:r>
              <a:rPr lang="en-US" dirty="0"/>
              <a:t>Trade Discounts and Cash Discounts</a:t>
            </a:r>
          </a:p>
        </p:txBody>
      </p:sp>
      <p:sp>
        <p:nvSpPr>
          <p:cNvPr id="6" name="Content Placeholder 5"/>
          <p:cNvSpPr>
            <a:spLocks noGrp="1"/>
          </p:cNvSpPr>
          <p:nvPr>
            <p:ph sz="quarter" idx="10"/>
          </p:nvPr>
        </p:nvSpPr>
        <p:spPr>
          <a:xfrm>
            <a:off x="1133779" y="1621320"/>
            <a:ext cx="7629221" cy="4855680"/>
          </a:xfrm>
        </p:spPr>
        <p:txBody>
          <a:bodyPr/>
          <a:lstStyle/>
          <a:p>
            <a:r>
              <a:rPr lang="en-IN" b="1" dirty="0"/>
              <a:t>Trade Discounts</a:t>
            </a:r>
          </a:p>
          <a:p>
            <a:pPr lvl="1"/>
            <a:r>
              <a:rPr lang="en-IN" dirty="0"/>
              <a:t>A percentage reduction from the list price</a:t>
            </a:r>
          </a:p>
          <a:p>
            <a:pPr lvl="1"/>
            <a:r>
              <a:rPr lang="en-IN" dirty="0"/>
              <a:t>Quantity discounts to large customers</a:t>
            </a:r>
            <a:endParaRPr lang="en-US" dirty="0"/>
          </a:p>
          <a:p>
            <a:r>
              <a:rPr lang="en-US" b="1" dirty="0"/>
              <a:t>Cash Discounts</a:t>
            </a:r>
            <a:endParaRPr lang="en-IN" dirty="0"/>
          </a:p>
          <a:p>
            <a:pPr lvl="1">
              <a:buSzPct val="100000"/>
            </a:pPr>
            <a:r>
              <a:rPr lang="en-IN" dirty="0"/>
              <a:t>Reductions in the amount to be paid by a credit customer if paid within a specified </a:t>
            </a:r>
            <a:r>
              <a:rPr lang="en-US" dirty="0"/>
              <a:t>period of time</a:t>
            </a:r>
          </a:p>
          <a:p>
            <a:pPr lvl="1">
              <a:buSzPct val="100000"/>
            </a:pPr>
            <a:r>
              <a:rPr lang="en-IN" dirty="0"/>
              <a:t>Intended to provide incentive for quick payment</a:t>
            </a:r>
          </a:p>
          <a:p>
            <a:pPr marL="6350" lvl="1" indent="0">
              <a:buSzPct val="100000"/>
              <a:buNone/>
            </a:pPr>
            <a:r>
              <a:rPr lang="en-US" sz="2200" b="1" dirty="0"/>
              <a:t>2/10, n/30</a:t>
            </a:r>
            <a:r>
              <a:rPr lang="en-US" sz="2200" dirty="0"/>
              <a:t>—meaning a </a:t>
            </a:r>
            <a:r>
              <a:rPr lang="en-US" sz="2200" b="1" dirty="0"/>
              <a:t>2%</a:t>
            </a:r>
            <a:r>
              <a:rPr lang="en-US" sz="2200" dirty="0"/>
              <a:t> discount if paid within </a:t>
            </a:r>
            <a:r>
              <a:rPr lang="en-US" sz="2200" b="1" dirty="0"/>
              <a:t>10</a:t>
            </a:r>
            <a:r>
              <a:rPr lang="en-US" sz="2200" dirty="0"/>
              <a:t> days, otherwise full payment within </a:t>
            </a:r>
            <a:r>
              <a:rPr lang="en-US" sz="2200" b="1" dirty="0"/>
              <a:t>30</a:t>
            </a:r>
            <a:r>
              <a:rPr lang="en-US" sz="2200" dirty="0"/>
              <a:t> days</a:t>
            </a:r>
            <a:endParaRPr lang="en-IN" b="1" dirty="0"/>
          </a:p>
        </p:txBody>
      </p:sp>
    </p:spTree>
    <p:extLst>
      <p:ext uri="{BB962C8B-B14F-4D97-AF65-F5344CB8AC3E}">
        <p14:creationId xmlns:p14="http://schemas.microsoft.com/office/powerpoint/2010/main" val="41387573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07-3</a:t>
            </a:r>
          </a:p>
        </p:txBody>
      </p:sp>
      <p:sp>
        <p:nvSpPr>
          <p:cNvPr id="7" name="Title 4"/>
          <p:cNvSpPr>
            <a:spLocks noGrp="1"/>
          </p:cNvSpPr>
          <p:nvPr>
            <p:ph type="title"/>
          </p:nvPr>
        </p:nvSpPr>
        <p:spPr>
          <a:xfrm>
            <a:off x="914400" y="457200"/>
            <a:ext cx="7467600" cy="1143000"/>
          </a:xfrm>
        </p:spPr>
        <p:txBody>
          <a:bodyPr>
            <a:noAutofit/>
          </a:bodyPr>
          <a:lstStyle/>
          <a:p>
            <a:r>
              <a:rPr lang="en-US" dirty="0"/>
              <a:t>Gross Method vs. Net Method (1 of 5)</a:t>
            </a:r>
          </a:p>
        </p:txBody>
      </p:sp>
      <p:sp>
        <p:nvSpPr>
          <p:cNvPr id="6" name="Content Placeholder 5"/>
          <p:cNvSpPr>
            <a:spLocks noGrp="1"/>
          </p:cNvSpPr>
          <p:nvPr>
            <p:ph sz="quarter" idx="10"/>
          </p:nvPr>
        </p:nvSpPr>
        <p:spPr>
          <a:xfrm>
            <a:off x="1057579" y="1849920"/>
            <a:ext cx="7629221" cy="4474680"/>
          </a:xfrm>
        </p:spPr>
        <p:txBody>
          <a:bodyPr/>
          <a:lstStyle/>
          <a:p>
            <a:pPr marL="0" indent="0">
              <a:buNone/>
            </a:pPr>
            <a:r>
              <a:rPr lang="en-IN" dirty="0"/>
              <a:t>The Hawthorne Manufacturing Company offers credit customers a 2% cash discount if the sales price is paid within 10 days. Any amounts not paid within 10 days are due in 30 days. These repayment terms are stated as </a:t>
            </a:r>
            <a:r>
              <a:rPr lang="en-IN" b="1" dirty="0"/>
              <a:t>2/10, n/30</a:t>
            </a:r>
            <a:r>
              <a:rPr lang="en-IN" dirty="0"/>
              <a:t>. On October 5, 2018, Hawthorne sold merchandise at a price of $20,000. The customer paid </a:t>
            </a:r>
            <a:r>
              <a:rPr lang="en-IN" b="1" dirty="0"/>
              <a:t>$13,720 ($14,000 less the 2% cash discount) </a:t>
            </a:r>
            <a:r>
              <a:rPr lang="en-IN" dirty="0"/>
              <a:t>on October 14 and the remaining balance of </a:t>
            </a:r>
            <a:r>
              <a:rPr lang="en-IN" b="1" dirty="0"/>
              <a:t>$6,000 </a:t>
            </a:r>
            <a:r>
              <a:rPr lang="en-IN" dirty="0"/>
              <a:t>on November 4.</a:t>
            </a:r>
            <a:endParaRPr lang="en-IN" b="1" dirty="0"/>
          </a:p>
        </p:txBody>
      </p:sp>
    </p:spTree>
    <p:extLst>
      <p:ext uri="{BB962C8B-B14F-4D97-AF65-F5344CB8AC3E}">
        <p14:creationId xmlns:p14="http://schemas.microsoft.com/office/powerpoint/2010/main" val="3468548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07-3</a:t>
            </a:r>
          </a:p>
        </p:txBody>
      </p:sp>
      <p:sp>
        <p:nvSpPr>
          <p:cNvPr id="7" name="Title 4"/>
          <p:cNvSpPr>
            <a:spLocks noGrp="1"/>
          </p:cNvSpPr>
          <p:nvPr>
            <p:ph type="title"/>
          </p:nvPr>
        </p:nvSpPr>
        <p:spPr>
          <a:xfrm>
            <a:off x="914400" y="457200"/>
            <a:ext cx="7467600" cy="1143000"/>
          </a:xfrm>
        </p:spPr>
        <p:txBody>
          <a:bodyPr>
            <a:noAutofit/>
          </a:bodyPr>
          <a:lstStyle/>
          <a:p>
            <a:r>
              <a:rPr lang="en-US" dirty="0"/>
              <a:t>Gross Method vs. Net Method (2 of 5)</a:t>
            </a:r>
          </a:p>
        </p:txBody>
      </p:sp>
      <p:pic>
        <p:nvPicPr>
          <p:cNvPr id="1027" name="Picture 3" descr="Journal Entry dated October 5, 2018.&#10;&#10;Gross Method:&#10;Accounts receivable is debited 20,000 and sales revenue is credited 20,000.&#10;&#10;Net Method:&#10;Accounts receivable is debited ($20,000 times 98%) = 19,600 and sales revenue is credited 19,6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26847" y="1905000"/>
            <a:ext cx="7583753" cy="3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728345" y="5029200"/>
            <a:ext cx="8263255" cy="990600"/>
          </a:xfrm>
        </p:spPr>
        <p:txBody>
          <a:bodyPr/>
          <a:lstStyle/>
          <a:p>
            <a:r>
              <a:rPr lang="en-IN" b="1" dirty="0"/>
              <a:t>2/10, n/30 </a:t>
            </a:r>
            <a:r>
              <a:rPr lang="en-IN" dirty="0">
                <a:sym typeface="Symbol"/>
              </a:rPr>
              <a:t> 19,600</a:t>
            </a:r>
          </a:p>
          <a:p>
            <a:r>
              <a:rPr lang="en-IN" dirty="0">
                <a:sym typeface="Symbol"/>
              </a:rPr>
              <a:t>$20,000  20,000</a:t>
            </a:r>
            <a:endParaRPr lang="en-US" dirty="0"/>
          </a:p>
        </p:txBody>
      </p:sp>
    </p:spTree>
    <p:extLst>
      <p:ext uri="{BB962C8B-B14F-4D97-AF65-F5344CB8AC3E}">
        <p14:creationId xmlns:p14="http://schemas.microsoft.com/office/powerpoint/2010/main" val="363066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07-3</a:t>
            </a:r>
          </a:p>
        </p:txBody>
      </p:sp>
      <p:sp>
        <p:nvSpPr>
          <p:cNvPr id="6" name="Title 4"/>
          <p:cNvSpPr>
            <a:spLocks noGrp="1"/>
          </p:cNvSpPr>
          <p:nvPr>
            <p:ph type="title"/>
          </p:nvPr>
        </p:nvSpPr>
        <p:spPr>
          <a:xfrm>
            <a:off x="914400" y="457200"/>
            <a:ext cx="7467600" cy="1143000"/>
          </a:xfrm>
        </p:spPr>
        <p:txBody>
          <a:bodyPr>
            <a:noAutofit/>
          </a:bodyPr>
          <a:lstStyle/>
          <a:p>
            <a:r>
              <a:rPr lang="en-US" dirty="0"/>
              <a:t>Gross Method vs. Net Method (3 of 5)</a:t>
            </a:r>
          </a:p>
        </p:txBody>
      </p:sp>
      <p:pic>
        <p:nvPicPr>
          <p:cNvPr id="2050" name="Picture 2" descr="Journal entry dated October 14, 2018.&#10;&#10;Gross Method:&#10;Cash is debited $13,720, sales discounts is debited 280, and accounts receivable is credited 14,000.&#10;&#10;Net Method:&#10;Cash is debited 13,720 and accounts receivable is credited 13,72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257394" y="2426598"/>
            <a:ext cx="7277006" cy="3364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2832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07-3</a:t>
            </a:r>
          </a:p>
        </p:txBody>
      </p:sp>
      <p:sp>
        <p:nvSpPr>
          <p:cNvPr id="7" name="Title 4"/>
          <p:cNvSpPr>
            <a:spLocks noGrp="1"/>
          </p:cNvSpPr>
          <p:nvPr>
            <p:ph type="title"/>
          </p:nvPr>
        </p:nvSpPr>
        <p:spPr>
          <a:xfrm>
            <a:off x="914400" y="457200"/>
            <a:ext cx="7467600" cy="1143000"/>
          </a:xfrm>
        </p:spPr>
        <p:txBody>
          <a:bodyPr>
            <a:noAutofit/>
          </a:bodyPr>
          <a:lstStyle/>
          <a:p>
            <a:r>
              <a:rPr lang="en-US" dirty="0"/>
              <a:t>Gross Method vs. Net Method (4 of 5)</a:t>
            </a:r>
          </a:p>
        </p:txBody>
      </p:sp>
      <p:pic>
        <p:nvPicPr>
          <p:cNvPr id="3074" name="Picture 2" descr="Journal entry dated November 4, 2018.&#10;&#10;Gross Method:&#10;Cash is debited $6,000 and accounts receivable is credited 6,000.&#10;&#10;Net Method:&#10;Cash is debited 6,000, accounts receivable is credited 5,880 and sales discounts forfeited is credited 12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8176" y="2359186"/>
            <a:ext cx="7844824" cy="3432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4529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07-3</a:t>
            </a:r>
          </a:p>
        </p:txBody>
      </p:sp>
      <p:sp>
        <p:nvSpPr>
          <p:cNvPr id="6" name="Title 4"/>
          <p:cNvSpPr>
            <a:spLocks noGrp="1"/>
          </p:cNvSpPr>
          <p:nvPr>
            <p:ph type="title"/>
          </p:nvPr>
        </p:nvSpPr>
        <p:spPr>
          <a:xfrm>
            <a:off x="914400" y="457200"/>
            <a:ext cx="7467600" cy="1143000"/>
          </a:xfrm>
        </p:spPr>
        <p:txBody>
          <a:bodyPr>
            <a:noAutofit/>
          </a:bodyPr>
          <a:lstStyle/>
          <a:p>
            <a:r>
              <a:rPr lang="en-US" dirty="0"/>
              <a:t>Gross Method vs. Net Method (5 of 5)</a:t>
            </a:r>
          </a:p>
        </p:txBody>
      </p:sp>
      <p:graphicFrame>
        <p:nvGraphicFramePr>
          <p:cNvPr id="9" name="Table 13"/>
          <p:cNvGraphicFramePr>
            <a:graphicFrameLocks noGrp="1"/>
          </p:cNvGraphicFramePr>
          <p:nvPr>
            <p:ph sz="quarter" idx="10"/>
            <p:extLst>
              <p:ext uri="{D42A27DB-BD31-4B8C-83A1-F6EECF244321}">
                <p14:modId xmlns:p14="http://schemas.microsoft.com/office/powerpoint/2010/main" val="99100868"/>
              </p:ext>
            </p:extLst>
          </p:nvPr>
        </p:nvGraphicFramePr>
        <p:xfrm>
          <a:off x="990601" y="2844800"/>
          <a:ext cx="7543799" cy="1955800"/>
        </p:xfrm>
        <a:graphic>
          <a:graphicData uri="http://schemas.openxmlformats.org/drawingml/2006/table">
            <a:tbl>
              <a:tblPr firstRow="1" bandRow="1">
                <a:tableStyleId>{5940675A-B579-460E-94D1-54222C63F5DA}</a:tableStyleId>
              </a:tblPr>
              <a:tblGrid>
                <a:gridCol w="3422650">
                  <a:extLst>
                    <a:ext uri="{9D8B030D-6E8A-4147-A177-3AD203B41FA5}">
                      <a16:colId xmlns:a16="http://schemas.microsoft.com/office/drawing/2014/main" val="20000"/>
                    </a:ext>
                  </a:extLst>
                </a:gridCol>
                <a:gridCol w="2165350">
                  <a:extLst>
                    <a:ext uri="{9D8B030D-6E8A-4147-A177-3AD203B41FA5}">
                      <a16:colId xmlns:a16="http://schemas.microsoft.com/office/drawing/2014/main" val="20001"/>
                    </a:ext>
                  </a:extLst>
                </a:gridCol>
                <a:gridCol w="1955799">
                  <a:extLst>
                    <a:ext uri="{9D8B030D-6E8A-4147-A177-3AD203B41FA5}">
                      <a16:colId xmlns:a16="http://schemas.microsoft.com/office/drawing/2014/main" val="20002"/>
                    </a:ext>
                  </a:extLst>
                </a:gridCol>
              </a:tblGrid>
              <a:tr h="391160">
                <a:tc>
                  <a:txBody>
                    <a:bodyPr/>
                    <a:lstStyle/>
                    <a:p>
                      <a:endParaRPr lang="en-US" sz="2000" b="0" dirty="0">
                        <a:solidFill>
                          <a:srgbClr val="000000"/>
                        </a:solidFill>
                        <a:latin typeface="Verdana" panose="020B0604030504040204" pitchFamily="34" charset="0"/>
                        <a:ea typeface="Verdana" panose="020B0604030504040204" pitchFamily="34" charset="0"/>
                        <a:cs typeface="Verdana" panose="020B0604030504040204" pitchFamily="34" charset="0"/>
                      </a:endParaRPr>
                    </a:p>
                  </a:txBody>
                  <a:tcPr marL="83820" marR="83820" marT="41910" marB="41910"/>
                </a:tc>
                <a:tc>
                  <a:txBody>
                    <a:bodyPr/>
                    <a:lstStyle/>
                    <a:p>
                      <a:pPr algn="r"/>
                      <a:r>
                        <a:rPr lang="en-US" sz="2000" b="1" dirty="0">
                          <a:latin typeface="Verdana" panose="020B0604030504040204" pitchFamily="34" charset="0"/>
                          <a:ea typeface="Verdana" panose="020B0604030504040204" pitchFamily="34" charset="0"/>
                          <a:cs typeface="Verdana" panose="020B0604030504040204" pitchFamily="34" charset="0"/>
                        </a:rPr>
                        <a:t>Gross Method</a:t>
                      </a:r>
                    </a:p>
                  </a:txBody>
                  <a:tcPr marL="83820" marR="83820" marT="41910" marB="41910"/>
                </a:tc>
                <a:tc>
                  <a:txBody>
                    <a:bodyPr/>
                    <a:lstStyle/>
                    <a:p>
                      <a:pPr algn="r"/>
                      <a:r>
                        <a:rPr lang="en-US" sz="2000" b="1" dirty="0">
                          <a:latin typeface="Verdana" panose="020B0604030504040204" pitchFamily="34" charset="0"/>
                          <a:ea typeface="Verdana" panose="020B0604030504040204" pitchFamily="34" charset="0"/>
                          <a:cs typeface="Verdana" panose="020B0604030504040204" pitchFamily="34" charset="0"/>
                        </a:rPr>
                        <a:t>Net</a:t>
                      </a:r>
                      <a:r>
                        <a:rPr lang="en-US" sz="2000" b="1" baseline="0" dirty="0">
                          <a:latin typeface="Verdana" panose="020B0604030504040204" pitchFamily="34" charset="0"/>
                          <a:ea typeface="Verdana" panose="020B0604030504040204" pitchFamily="34" charset="0"/>
                          <a:cs typeface="Verdana" panose="020B0604030504040204" pitchFamily="34" charset="0"/>
                        </a:rPr>
                        <a:t> Method</a:t>
                      </a:r>
                    </a:p>
                  </a:txBody>
                  <a:tcPr marL="83820" marR="83820" marT="41910" marB="41910"/>
                </a:tc>
                <a:extLst>
                  <a:ext uri="{0D108BD9-81ED-4DB2-BD59-A6C34878D82A}">
                    <a16:rowId xmlns:a16="http://schemas.microsoft.com/office/drawing/2014/main" val="10000"/>
                  </a:ext>
                </a:extLst>
              </a:tr>
              <a:tr h="391160">
                <a:tc>
                  <a:txBody>
                    <a:bodyPr/>
                    <a:lstStyle/>
                    <a:p>
                      <a:r>
                        <a:rPr lang="en-US" sz="2000" b="0" dirty="0">
                          <a:solidFill>
                            <a:srgbClr val="000000"/>
                          </a:solidFill>
                          <a:latin typeface="Verdana" panose="020B0604030504040204" pitchFamily="34" charset="0"/>
                          <a:ea typeface="Verdana" panose="020B0604030504040204" pitchFamily="34" charset="0"/>
                          <a:cs typeface="Verdana" panose="020B0604030504040204" pitchFamily="34" charset="0"/>
                        </a:rPr>
                        <a:t>Sales</a:t>
                      </a:r>
                    </a:p>
                  </a:txBody>
                  <a:tcPr marL="83820" marR="83820" marT="41910" marB="41910"/>
                </a:tc>
                <a:tc>
                  <a:txBody>
                    <a:bodyPr/>
                    <a:lstStyle/>
                    <a:p>
                      <a:pPr algn="r"/>
                      <a:r>
                        <a:rPr lang="en-US" sz="2000" dirty="0">
                          <a:latin typeface="Verdana" panose="020B0604030504040204" pitchFamily="34" charset="0"/>
                          <a:ea typeface="Verdana" panose="020B0604030504040204" pitchFamily="34" charset="0"/>
                          <a:cs typeface="Verdana" panose="020B0604030504040204" pitchFamily="34" charset="0"/>
                        </a:rPr>
                        <a:t>  $20,000     </a:t>
                      </a:r>
                    </a:p>
                  </a:txBody>
                  <a:tcPr marL="83820" marR="83820" marT="41910" marB="41910"/>
                </a:tc>
                <a:tc>
                  <a:txBody>
                    <a:bodyPr/>
                    <a:lstStyle/>
                    <a:p>
                      <a:pPr algn="r"/>
                      <a:r>
                        <a:rPr lang="en-US" sz="2000" dirty="0">
                          <a:latin typeface="Verdana" panose="020B0604030504040204" pitchFamily="34" charset="0"/>
                          <a:ea typeface="Verdana" panose="020B0604030504040204" pitchFamily="34" charset="0"/>
                          <a:cs typeface="Verdana" panose="020B0604030504040204" pitchFamily="34" charset="0"/>
                        </a:rPr>
                        <a:t>$19,600</a:t>
                      </a:r>
                    </a:p>
                  </a:txBody>
                  <a:tcPr marL="83820" marR="83820" marT="41910" marB="41910"/>
                </a:tc>
                <a:extLst>
                  <a:ext uri="{0D108BD9-81ED-4DB2-BD59-A6C34878D82A}">
                    <a16:rowId xmlns:a16="http://schemas.microsoft.com/office/drawing/2014/main" val="10001"/>
                  </a:ext>
                </a:extLst>
              </a:tr>
              <a:tr h="391160">
                <a:tc>
                  <a:txBody>
                    <a:bodyPr/>
                    <a:lstStyle/>
                    <a:p>
                      <a:r>
                        <a:rPr lang="en-US" sz="2000" dirty="0">
                          <a:latin typeface="Verdana" panose="020B0604030504040204" pitchFamily="34" charset="0"/>
                          <a:ea typeface="Verdana" panose="020B0604030504040204" pitchFamily="34" charset="0"/>
                          <a:cs typeface="Verdana" panose="020B0604030504040204" pitchFamily="34" charset="0"/>
                        </a:rPr>
                        <a:t>Less: Sales discounts</a:t>
                      </a:r>
                    </a:p>
                  </a:txBody>
                  <a:tcPr marL="83820" marR="83820" marT="41910" marB="41910"/>
                </a:tc>
                <a:tc>
                  <a:txBody>
                    <a:bodyPr/>
                    <a:lstStyle/>
                    <a:p>
                      <a:pPr algn="r"/>
                      <a:r>
                        <a:rPr lang="en-US" sz="2000" u="sng" dirty="0">
                          <a:latin typeface="Verdana" panose="020B0604030504040204" pitchFamily="34" charset="0"/>
                          <a:ea typeface="Verdana" panose="020B0604030504040204" pitchFamily="34" charset="0"/>
                          <a:cs typeface="Verdana" panose="020B0604030504040204" pitchFamily="34" charset="0"/>
                        </a:rPr>
                        <a:t>  (280)</a:t>
                      </a:r>
                    </a:p>
                  </a:txBody>
                  <a:tcPr marL="83820" marR="83820" marT="41910" marB="41910"/>
                </a:tc>
                <a:tc>
                  <a:txBody>
                    <a:bodyPr/>
                    <a:lstStyle/>
                    <a:p>
                      <a:pPr algn="r"/>
                      <a:r>
                        <a:rPr lang="en-US" sz="2000" u="sng" dirty="0">
                          <a:latin typeface="Verdana" panose="020B0604030504040204" pitchFamily="34" charset="0"/>
                          <a:ea typeface="Verdana" panose="020B0604030504040204" pitchFamily="34" charset="0"/>
                          <a:cs typeface="Verdana" panose="020B0604030504040204" pitchFamily="34" charset="0"/>
                        </a:rPr>
                        <a:t>-0-</a:t>
                      </a:r>
                    </a:p>
                  </a:txBody>
                  <a:tcPr marL="83820" marR="83820" marT="41910" marB="41910"/>
                </a:tc>
                <a:extLst>
                  <a:ext uri="{0D108BD9-81ED-4DB2-BD59-A6C34878D82A}">
                    <a16:rowId xmlns:a16="http://schemas.microsoft.com/office/drawing/2014/main" val="10002"/>
                  </a:ext>
                </a:extLst>
              </a:tr>
              <a:tr h="391160">
                <a:tc>
                  <a:txBody>
                    <a:bodyPr/>
                    <a:lstStyle/>
                    <a:p>
                      <a:r>
                        <a:rPr lang="en-US" sz="2000" b="0" dirty="0">
                          <a:solidFill>
                            <a:srgbClr val="000000"/>
                          </a:solidFill>
                          <a:latin typeface="Verdana" panose="020B0604030504040204" pitchFamily="34" charset="0"/>
                          <a:ea typeface="Verdana" panose="020B0604030504040204" pitchFamily="34" charset="0"/>
                          <a:cs typeface="Verdana" panose="020B0604030504040204" pitchFamily="34" charset="0"/>
                        </a:rPr>
                        <a:t>Add: Discounts forfeited</a:t>
                      </a:r>
                    </a:p>
                  </a:txBody>
                  <a:tcPr marL="83820" marR="83820" marT="41910" marB="41910"/>
                </a:tc>
                <a:tc>
                  <a:txBody>
                    <a:bodyPr/>
                    <a:lstStyle/>
                    <a:p>
                      <a:pPr algn="r"/>
                      <a:r>
                        <a:rPr lang="en-US" sz="2000" dirty="0">
                          <a:latin typeface="Verdana" panose="020B0604030504040204" pitchFamily="34" charset="0"/>
                          <a:ea typeface="Verdana" panose="020B0604030504040204" pitchFamily="34" charset="0"/>
                          <a:cs typeface="Verdana" panose="020B0604030504040204" pitchFamily="34" charset="0"/>
                        </a:rPr>
                        <a:t>0</a:t>
                      </a:r>
                    </a:p>
                  </a:txBody>
                  <a:tcPr marL="83820" marR="83820" marT="41910" marB="41910"/>
                </a:tc>
                <a:tc>
                  <a:txBody>
                    <a:bodyPr/>
                    <a:lstStyle/>
                    <a:p>
                      <a:pPr algn="r"/>
                      <a:r>
                        <a:rPr lang="en-US" sz="2000" dirty="0">
                          <a:latin typeface="Verdana" panose="020B0604030504040204" pitchFamily="34" charset="0"/>
                          <a:ea typeface="Verdana" panose="020B0604030504040204" pitchFamily="34" charset="0"/>
                          <a:cs typeface="Verdana" panose="020B0604030504040204" pitchFamily="34" charset="0"/>
                        </a:rPr>
                        <a:t>120</a:t>
                      </a:r>
                    </a:p>
                  </a:txBody>
                  <a:tcPr marL="83820" marR="83820" marT="41910" marB="41910"/>
                </a:tc>
                <a:extLst>
                  <a:ext uri="{0D108BD9-81ED-4DB2-BD59-A6C34878D82A}">
                    <a16:rowId xmlns:a16="http://schemas.microsoft.com/office/drawing/2014/main" val="10003"/>
                  </a:ext>
                </a:extLst>
              </a:tr>
              <a:tr h="391160">
                <a:tc>
                  <a:txBody>
                    <a:bodyPr/>
                    <a:lstStyle/>
                    <a:p>
                      <a:r>
                        <a:rPr lang="en-US" sz="2000" dirty="0">
                          <a:latin typeface="Verdana" panose="020B0604030504040204" pitchFamily="34" charset="0"/>
                          <a:ea typeface="Verdana" panose="020B0604030504040204" pitchFamily="34" charset="0"/>
                          <a:cs typeface="Verdana" panose="020B0604030504040204" pitchFamily="34" charset="0"/>
                        </a:rPr>
                        <a:t>Net sales revenue</a:t>
                      </a:r>
                    </a:p>
                  </a:txBody>
                  <a:tcPr marL="83820" marR="83820" marT="41910" marB="41910"/>
                </a:tc>
                <a:tc>
                  <a:txBody>
                    <a:bodyPr/>
                    <a:lstStyle/>
                    <a:p>
                      <a:pPr algn="r"/>
                      <a:r>
                        <a:rPr lang="en-US" sz="2000" u="sng" dirty="0">
                          <a:latin typeface="Verdana" panose="020B0604030504040204" pitchFamily="34" charset="0"/>
                          <a:ea typeface="Verdana" panose="020B0604030504040204" pitchFamily="34" charset="0"/>
                          <a:cs typeface="Verdana" panose="020B0604030504040204" pitchFamily="34" charset="0"/>
                        </a:rPr>
                        <a:t>19,720</a:t>
                      </a:r>
                    </a:p>
                  </a:txBody>
                  <a:tcPr marL="83820" marR="83820" marT="41910" marB="41910"/>
                </a:tc>
                <a:tc>
                  <a:txBody>
                    <a:bodyPr/>
                    <a:lstStyle/>
                    <a:p>
                      <a:pPr algn="r"/>
                      <a:r>
                        <a:rPr lang="en-US" sz="2000" u="sng" dirty="0">
                          <a:latin typeface="Verdana" panose="020B0604030504040204" pitchFamily="34" charset="0"/>
                          <a:ea typeface="Verdana" panose="020B0604030504040204" pitchFamily="34" charset="0"/>
                          <a:cs typeface="Verdana" panose="020B0604030504040204" pitchFamily="34" charset="0"/>
                        </a:rPr>
                        <a:t>19,720</a:t>
                      </a:r>
                    </a:p>
                  </a:txBody>
                  <a:tcPr marL="83820" marR="83820" marT="41910" marB="4191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50449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07-3</a:t>
            </a:r>
          </a:p>
        </p:txBody>
      </p:sp>
      <p:sp>
        <p:nvSpPr>
          <p:cNvPr id="5" name="Title 4"/>
          <p:cNvSpPr>
            <a:spLocks noGrp="1"/>
          </p:cNvSpPr>
          <p:nvPr>
            <p:ph type="title"/>
          </p:nvPr>
        </p:nvSpPr>
        <p:spPr>
          <a:xfrm>
            <a:off x="685800" y="504825"/>
            <a:ext cx="8077200" cy="1066800"/>
          </a:xfrm>
        </p:spPr>
        <p:txBody>
          <a:bodyPr>
            <a:noAutofit/>
          </a:bodyPr>
          <a:lstStyle/>
          <a:p>
            <a:r>
              <a:rPr lang="en-US" altLang="en-US" dirty="0"/>
              <a:t>Concept Check: Cash Discounts (1 of 2)</a:t>
            </a:r>
            <a:endParaRPr lang="en-US" dirty="0"/>
          </a:p>
        </p:txBody>
      </p:sp>
      <p:sp>
        <p:nvSpPr>
          <p:cNvPr id="6" name="Content Placeholder 5"/>
          <p:cNvSpPr>
            <a:spLocks noGrp="1"/>
          </p:cNvSpPr>
          <p:nvPr>
            <p:ph sz="quarter" idx="10"/>
          </p:nvPr>
        </p:nvSpPr>
        <p:spPr>
          <a:xfrm>
            <a:off x="996861" y="1773720"/>
            <a:ext cx="7689939" cy="4627080"/>
          </a:xfrm>
        </p:spPr>
        <p:txBody>
          <a:bodyPr/>
          <a:lstStyle/>
          <a:p>
            <a:pPr marL="0" indent="0">
              <a:buNone/>
            </a:pPr>
            <a:r>
              <a:rPr lang="en-US" dirty="0"/>
              <a:t>Which of the following is </a:t>
            </a:r>
            <a:r>
              <a:rPr lang="en-US" b="1" dirty="0"/>
              <a:t>not</a:t>
            </a:r>
            <a:r>
              <a:rPr lang="en-US" dirty="0"/>
              <a:t> true about recording cash discounts?</a:t>
            </a:r>
          </a:p>
          <a:p>
            <a:pPr marL="457200" indent="-457200">
              <a:buFont typeface="+mj-lt"/>
              <a:buAutoNum type="alphaLcPeriod"/>
              <a:tabLst>
                <a:tab pos="342900" algn="l"/>
              </a:tabLst>
            </a:pPr>
            <a:r>
              <a:rPr lang="en-US" sz="2400" dirty="0"/>
              <a:t>The gross method records sales discounts taken when payment occurs during the discount period</a:t>
            </a:r>
          </a:p>
          <a:p>
            <a:pPr marL="457200" indent="-457200">
              <a:buFont typeface="+mj-lt"/>
              <a:buAutoNum type="alphaLcPeriod"/>
              <a:tabLst>
                <a:tab pos="342900" algn="l"/>
              </a:tabLst>
            </a:pPr>
            <a:r>
              <a:rPr lang="en-US" sz="2400" dirty="0"/>
              <a:t>The net method records sales discounts not taken as sales discounts forfeited</a:t>
            </a:r>
          </a:p>
          <a:p>
            <a:pPr marL="457200" indent="-457200">
              <a:buFont typeface="+mj-lt"/>
              <a:buAutoNum type="alphaLcPeriod"/>
              <a:tabLst>
                <a:tab pos="342900" algn="l"/>
              </a:tabLst>
            </a:pPr>
            <a:r>
              <a:rPr lang="en-US" sz="2400" dirty="0"/>
              <a:t>Net sales revenue is higher under the gross method than under the net method</a:t>
            </a:r>
          </a:p>
          <a:p>
            <a:pPr marL="457200" indent="-457200">
              <a:buFont typeface="+mj-lt"/>
              <a:buAutoNum type="alphaLcPeriod"/>
              <a:tabLst>
                <a:tab pos="342900" algn="l"/>
              </a:tabLst>
            </a:pPr>
            <a:r>
              <a:rPr lang="en-US" sz="2400" b="1" dirty="0"/>
              <a:t>Total revenue is higher under the gross method than under the net method</a:t>
            </a:r>
            <a:endParaRPr lang="en-IN" b="1" dirty="0"/>
          </a:p>
        </p:txBody>
      </p:sp>
    </p:spTree>
    <p:extLst>
      <p:ext uri="{BB962C8B-B14F-4D97-AF65-F5344CB8AC3E}">
        <p14:creationId xmlns:p14="http://schemas.microsoft.com/office/powerpoint/2010/main" val="2903485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07-3</a:t>
            </a:r>
          </a:p>
        </p:txBody>
      </p:sp>
      <p:sp>
        <p:nvSpPr>
          <p:cNvPr id="5" name="Title 4"/>
          <p:cNvSpPr>
            <a:spLocks noGrp="1"/>
          </p:cNvSpPr>
          <p:nvPr>
            <p:ph type="title"/>
          </p:nvPr>
        </p:nvSpPr>
        <p:spPr>
          <a:xfrm>
            <a:off x="685800" y="514350"/>
            <a:ext cx="8077200" cy="1066800"/>
          </a:xfrm>
        </p:spPr>
        <p:txBody>
          <a:bodyPr>
            <a:noAutofit/>
          </a:bodyPr>
          <a:lstStyle/>
          <a:p>
            <a:r>
              <a:rPr lang="en-US" altLang="en-US" dirty="0"/>
              <a:t>Concept Check: Cash Discounts (2 of 2)</a:t>
            </a:r>
            <a:endParaRPr lang="en-US" dirty="0"/>
          </a:p>
        </p:txBody>
      </p:sp>
      <p:sp>
        <p:nvSpPr>
          <p:cNvPr id="6" name="Content Placeholder 5"/>
          <p:cNvSpPr>
            <a:spLocks noGrp="1"/>
          </p:cNvSpPr>
          <p:nvPr>
            <p:ph sz="quarter" idx="10"/>
          </p:nvPr>
        </p:nvSpPr>
        <p:spPr>
          <a:xfrm>
            <a:off x="1143000" y="1905000"/>
            <a:ext cx="7450855" cy="4474680"/>
          </a:xfrm>
        </p:spPr>
        <p:txBody>
          <a:bodyPr/>
          <a:lstStyle/>
          <a:p>
            <a:pPr marL="0" indent="0">
              <a:buNone/>
            </a:pPr>
            <a:r>
              <a:rPr lang="en-US" dirty="0"/>
              <a:t>The correct answer is </a:t>
            </a:r>
            <a:r>
              <a:rPr lang="en-US" i="1" dirty="0"/>
              <a:t>d</a:t>
            </a:r>
            <a:r>
              <a:rPr lang="en-US" dirty="0"/>
              <a:t>. </a:t>
            </a:r>
            <a:r>
              <a:rPr lang="en-US" b="1" dirty="0"/>
              <a:t>Total revenue is the same under the two methods. </a:t>
            </a:r>
            <a:r>
              <a:rPr lang="en-US" dirty="0"/>
              <a:t>See the previous illustration: $19,720 (gross method) = $19,600 + $120 (net method).</a:t>
            </a:r>
            <a:endParaRPr lang="en-IN" b="1" dirty="0"/>
          </a:p>
        </p:txBody>
      </p:sp>
    </p:spTree>
    <p:extLst>
      <p:ext uri="{BB962C8B-B14F-4D97-AF65-F5344CB8AC3E}">
        <p14:creationId xmlns:p14="http://schemas.microsoft.com/office/powerpoint/2010/main" val="2542105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07-3</a:t>
            </a:r>
          </a:p>
        </p:txBody>
      </p:sp>
      <p:sp>
        <p:nvSpPr>
          <p:cNvPr id="5" name="Title 4"/>
          <p:cNvSpPr>
            <a:spLocks noGrp="1"/>
          </p:cNvSpPr>
          <p:nvPr>
            <p:ph type="title"/>
          </p:nvPr>
        </p:nvSpPr>
        <p:spPr>
          <a:xfrm>
            <a:off x="533400" y="533400"/>
            <a:ext cx="8077200" cy="1066800"/>
          </a:xfrm>
        </p:spPr>
        <p:txBody>
          <a:bodyPr>
            <a:noAutofit/>
          </a:bodyPr>
          <a:lstStyle/>
          <a:p>
            <a:r>
              <a:rPr lang="en-US" dirty="0"/>
              <a:t>Gross Method vs. Net Method Which is Correct? (1 of 2)</a:t>
            </a:r>
          </a:p>
        </p:txBody>
      </p:sp>
      <p:sp>
        <p:nvSpPr>
          <p:cNvPr id="6" name="Content Placeholder 5"/>
          <p:cNvSpPr>
            <a:spLocks noGrp="1"/>
          </p:cNvSpPr>
          <p:nvPr>
            <p:ph sz="quarter" idx="10"/>
          </p:nvPr>
        </p:nvSpPr>
        <p:spPr>
          <a:xfrm>
            <a:off x="1100290" y="2078520"/>
            <a:ext cx="7510310" cy="4169880"/>
          </a:xfrm>
        </p:spPr>
        <p:txBody>
          <a:bodyPr/>
          <a:lstStyle/>
          <a:p>
            <a:r>
              <a:rPr lang="en-US" dirty="0"/>
              <a:t>Sales revenue and the corresponding accounts receivable should be stated at the amount of consideration the seller expects to be entitled to receive</a:t>
            </a:r>
          </a:p>
          <a:p>
            <a:pPr lvl="1"/>
            <a:r>
              <a:rPr lang="en-US" dirty="0"/>
              <a:t>The </a:t>
            </a:r>
            <a:r>
              <a:rPr lang="en-US" b="1" dirty="0"/>
              <a:t>net method </a:t>
            </a:r>
            <a:r>
              <a:rPr lang="en-US" dirty="0"/>
              <a:t>typically better reflects that amount, because the discount is a savings that prudent customers are unwilling to forgo</a:t>
            </a:r>
          </a:p>
        </p:txBody>
      </p:sp>
    </p:spTree>
    <p:extLst>
      <p:ext uri="{BB962C8B-B14F-4D97-AF65-F5344CB8AC3E}">
        <p14:creationId xmlns:p14="http://schemas.microsoft.com/office/powerpoint/2010/main" val="799565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841898" y="511019"/>
            <a:ext cx="7688804" cy="1051081"/>
          </a:xfrm>
        </p:spPr>
        <p:txBody>
          <a:bodyPr>
            <a:noAutofit/>
          </a:bodyPr>
          <a:lstStyle/>
          <a:p>
            <a:r>
              <a:rPr lang="en-US" dirty="0"/>
              <a:t>Disclosure of Cash Equivalents— Walgreen Boots </a:t>
            </a:r>
          </a:p>
        </p:txBody>
      </p:sp>
      <p:sp>
        <p:nvSpPr>
          <p:cNvPr id="6" name="Content Placeholder 5"/>
          <p:cNvSpPr>
            <a:spLocks noGrp="1"/>
          </p:cNvSpPr>
          <p:nvPr>
            <p:ph sz="quarter" idx="10"/>
          </p:nvPr>
        </p:nvSpPr>
        <p:spPr>
          <a:xfrm>
            <a:off x="762000" y="1676400"/>
            <a:ext cx="8153400" cy="4724400"/>
          </a:xfrm>
        </p:spPr>
        <p:txBody>
          <a:bodyPr/>
          <a:lstStyle/>
          <a:p>
            <a:r>
              <a:rPr lang="en-US" sz="2400" dirty="0"/>
              <a:t>Companies are permitted flexibility in designating cash equivalents</a:t>
            </a:r>
          </a:p>
          <a:p>
            <a:pPr marL="0" indent="0">
              <a:spcBef>
                <a:spcPts val="600"/>
              </a:spcBef>
              <a:buNone/>
            </a:pPr>
            <a:r>
              <a:rPr lang="en-US" sz="2400" b="1" dirty="0"/>
              <a:t>Note 2: Summary of Major Accounting Policies (in part) Cash and Cash Equivalents</a:t>
            </a:r>
            <a:endParaRPr lang="en-US" sz="2400" dirty="0"/>
          </a:p>
          <a:p>
            <a:pPr marL="0" indent="0">
              <a:buNone/>
            </a:pPr>
            <a:r>
              <a:rPr lang="en-US" sz="2400" dirty="0"/>
              <a:t>Cash and cash equivalents include cash on hand and all highly liquid investments with an original maturity of three months or less. Credit and debit card receivables from banks, which generally settle within two to seven business days, of $165 million and $229 million were included in cash and cash equivalents at August 31, 2015 and 2014, respectively.</a:t>
            </a:r>
          </a:p>
        </p:txBody>
      </p:sp>
    </p:spTree>
    <p:extLst>
      <p:ext uri="{BB962C8B-B14F-4D97-AF65-F5344CB8AC3E}">
        <p14:creationId xmlns:p14="http://schemas.microsoft.com/office/powerpoint/2010/main" val="336260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p:txBody>
          <a:bodyPr/>
          <a:lstStyle/>
          <a:p>
            <a:pPr marL="0" indent="0">
              <a:buNone/>
            </a:pPr>
            <a:r>
              <a:rPr lang="en-US" dirty="0"/>
              <a:t>Learning Objective 07-3</a:t>
            </a:r>
          </a:p>
        </p:txBody>
      </p:sp>
      <p:sp>
        <p:nvSpPr>
          <p:cNvPr id="5" name="Title 4"/>
          <p:cNvSpPr>
            <a:spLocks noGrp="1"/>
          </p:cNvSpPr>
          <p:nvPr>
            <p:ph type="title"/>
          </p:nvPr>
        </p:nvSpPr>
        <p:spPr>
          <a:xfrm>
            <a:off x="571500" y="609600"/>
            <a:ext cx="8001000" cy="914400"/>
          </a:xfrm>
        </p:spPr>
        <p:txBody>
          <a:bodyPr>
            <a:noAutofit/>
          </a:bodyPr>
          <a:lstStyle/>
          <a:p>
            <a:r>
              <a:rPr lang="en-US" dirty="0"/>
              <a:t>Gross Method vs. Net Method Which is Correct? (2 of 2)</a:t>
            </a:r>
          </a:p>
        </p:txBody>
      </p:sp>
      <p:sp>
        <p:nvSpPr>
          <p:cNvPr id="10" name="Content Placeholder 3"/>
          <p:cNvSpPr>
            <a:spLocks noGrp="1"/>
          </p:cNvSpPr>
          <p:nvPr>
            <p:ph sz="quarter" idx="12"/>
          </p:nvPr>
        </p:nvSpPr>
        <p:spPr>
          <a:xfrm>
            <a:off x="1066800" y="2057400"/>
            <a:ext cx="7391400" cy="4191000"/>
          </a:xfrm>
        </p:spPr>
        <p:txBody>
          <a:bodyPr/>
          <a:lstStyle/>
          <a:p>
            <a:pPr marL="463550" indent="-463550"/>
            <a:r>
              <a:rPr lang="en-US" sz="2400" dirty="0"/>
              <a:t>To save $2, the customer must pay $98 twenty days earlier than due. </a:t>
            </a:r>
          </a:p>
          <a:p>
            <a:pPr marL="468313" indent="-468313"/>
            <a:r>
              <a:rPr lang="en-US" sz="2400" dirty="0"/>
              <a:t>“Investing” $98 to “earn” $2</a:t>
            </a:r>
          </a:p>
          <a:p>
            <a:pPr marL="463550" indent="0">
              <a:buNone/>
            </a:pPr>
            <a:r>
              <a:rPr lang="en-US" sz="2400" dirty="0"/>
              <a:t>$2/$98 = 2.04% return for a 20-day period</a:t>
            </a:r>
          </a:p>
          <a:p>
            <a:pPr marL="463550" indent="-463550">
              <a:tabLst>
                <a:tab pos="393700" algn="l"/>
              </a:tabLst>
            </a:pPr>
            <a:r>
              <a:rPr lang="en-US" sz="2400" dirty="0"/>
              <a:t>2.04% × 365/20 = </a:t>
            </a:r>
            <a:r>
              <a:rPr lang="en-US" sz="2400" b="1" dirty="0"/>
              <a:t>37.23% annual effective rate</a:t>
            </a:r>
            <a:endParaRPr lang="en-US" sz="2400" dirty="0"/>
          </a:p>
        </p:txBody>
      </p:sp>
    </p:spTree>
    <p:extLst>
      <p:ext uri="{BB962C8B-B14F-4D97-AF65-F5344CB8AC3E}">
        <p14:creationId xmlns:p14="http://schemas.microsoft.com/office/powerpoint/2010/main" val="8123305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486400" y="-3175"/>
            <a:ext cx="3658060" cy="384175"/>
          </a:xfrm>
        </p:spPr>
        <p:txBody>
          <a:bodyPr/>
          <a:lstStyle/>
          <a:p>
            <a:pPr marL="0" indent="0">
              <a:buNone/>
            </a:pPr>
            <a:r>
              <a:rPr lang="en-US" dirty="0"/>
              <a:t>Learning Objective 07-4		</a:t>
            </a:r>
          </a:p>
        </p:txBody>
      </p:sp>
      <p:sp>
        <p:nvSpPr>
          <p:cNvPr id="5" name="Title 4"/>
          <p:cNvSpPr>
            <a:spLocks noGrp="1"/>
          </p:cNvSpPr>
          <p:nvPr>
            <p:ph type="title"/>
          </p:nvPr>
        </p:nvSpPr>
        <p:spPr>
          <a:xfrm>
            <a:off x="685800" y="432976"/>
            <a:ext cx="8077200" cy="662399"/>
          </a:xfrm>
        </p:spPr>
        <p:txBody>
          <a:bodyPr>
            <a:noAutofit/>
          </a:bodyPr>
          <a:lstStyle/>
          <a:p>
            <a:r>
              <a:rPr lang="en-IN" dirty="0"/>
              <a:t>Sales Returns</a:t>
            </a:r>
            <a:endParaRPr lang="en-US" dirty="0"/>
          </a:p>
        </p:txBody>
      </p:sp>
      <p:sp>
        <p:nvSpPr>
          <p:cNvPr id="6" name="Content Placeholder 5"/>
          <p:cNvSpPr>
            <a:spLocks noGrp="1"/>
          </p:cNvSpPr>
          <p:nvPr>
            <p:ph sz="quarter" idx="10"/>
          </p:nvPr>
        </p:nvSpPr>
        <p:spPr>
          <a:xfrm>
            <a:off x="838200" y="1447801"/>
            <a:ext cx="8001000" cy="4876800"/>
          </a:xfrm>
        </p:spPr>
        <p:txBody>
          <a:bodyPr/>
          <a:lstStyle/>
          <a:p>
            <a:pPr marL="347663" indent="-290513">
              <a:buSzPct val="100000"/>
            </a:pPr>
            <a:r>
              <a:rPr lang="en-US" dirty="0"/>
              <a:t>Merchandise </a:t>
            </a:r>
            <a:r>
              <a:rPr lang="en-IN" dirty="0"/>
              <a:t>is returned for a </a:t>
            </a:r>
            <a:r>
              <a:rPr lang="en-IN" b="1" dirty="0"/>
              <a:t>refund</a:t>
            </a:r>
            <a:r>
              <a:rPr lang="en-IN" dirty="0"/>
              <a:t> or for </a:t>
            </a:r>
            <a:r>
              <a:rPr lang="en-IN" b="1" dirty="0"/>
              <a:t>credit</a:t>
            </a:r>
            <a:r>
              <a:rPr lang="en-IN" dirty="0"/>
              <a:t> to be applied to other purchases</a:t>
            </a:r>
          </a:p>
          <a:p>
            <a:r>
              <a:rPr lang="en-IN" dirty="0"/>
              <a:t>Special price reduction, called an </a:t>
            </a:r>
            <a:r>
              <a:rPr lang="en-IN" b="1" dirty="0"/>
              <a:t>allowance,</a:t>
            </a:r>
            <a:r>
              <a:rPr lang="en-IN" dirty="0"/>
              <a:t> may be given as an incentive for the customer to keep the merchandise rather than returning it</a:t>
            </a:r>
          </a:p>
          <a:p>
            <a:r>
              <a:rPr lang="en-US" dirty="0"/>
              <a:t>Accrue sales returns and allowances at the time of sale</a:t>
            </a:r>
          </a:p>
          <a:p>
            <a:pPr lvl="1"/>
            <a:r>
              <a:rPr lang="en-US" dirty="0"/>
              <a:t>Otherwise, recognizing sales returns when they </a:t>
            </a:r>
            <a:r>
              <a:rPr lang="en-IN" dirty="0"/>
              <a:t>occur could result in </a:t>
            </a:r>
            <a:r>
              <a:rPr lang="en-US" dirty="0"/>
              <a:t>overstated income </a:t>
            </a:r>
            <a:r>
              <a:rPr lang="en-IN" dirty="0"/>
              <a:t>in the period of </a:t>
            </a:r>
            <a:r>
              <a:rPr lang="en-US" dirty="0"/>
              <a:t>sale and </a:t>
            </a:r>
            <a:r>
              <a:rPr lang="en-IN" dirty="0"/>
              <a:t>understated income in the return period</a:t>
            </a:r>
            <a:endParaRPr lang="en-US" dirty="0"/>
          </a:p>
        </p:txBody>
      </p:sp>
    </p:spTree>
    <p:extLst>
      <p:ext uri="{BB962C8B-B14F-4D97-AF65-F5344CB8AC3E}">
        <p14:creationId xmlns:p14="http://schemas.microsoft.com/office/powerpoint/2010/main" val="40538704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486400" y="-3175"/>
            <a:ext cx="3658060" cy="384175"/>
          </a:xfrm>
        </p:spPr>
        <p:txBody>
          <a:bodyPr/>
          <a:lstStyle/>
          <a:p>
            <a:pPr marL="0" indent="0">
              <a:buNone/>
            </a:pPr>
            <a:r>
              <a:rPr lang="en-US" dirty="0"/>
              <a:t>Learning Objective 07-4		</a:t>
            </a:r>
          </a:p>
        </p:txBody>
      </p:sp>
      <p:sp>
        <p:nvSpPr>
          <p:cNvPr id="5" name="Title 4"/>
          <p:cNvSpPr>
            <a:spLocks noGrp="1"/>
          </p:cNvSpPr>
          <p:nvPr>
            <p:ph type="title"/>
          </p:nvPr>
        </p:nvSpPr>
        <p:spPr>
          <a:xfrm>
            <a:off x="685800" y="504825"/>
            <a:ext cx="8077200" cy="1066800"/>
          </a:xfrm>
        </p:spPr>
        <p:txBody>
          <a:bodyPr>
            <a:noAutofit/>
          </a:bodyPr>
          <a:lstStyle/>
          <a:p>
            <a:r>
              <a:rPr lang="en-US" dirty="0"/>
              <a:t> What if We Recognize Returns in the Period the Return Occurs?</a:t>
            </a:r>
          </a:p>
        </p:txBody>
      </p:sp>
      <p:sp>
        <p:nvSpPr>
          <p:cNvPr id="6" name="Content Placeholder 5"/>
          <p:cNvSpPr>
            <a:spLocks noGrp="1"/>
          </p:cNvSpPr>
          <p:nvPr>
            <p:ph sz="quarter" idx="10"/>
          </p:nvPr>
        </p:nvSpPr>
        <p:spPr>
          <a:xfrm>
            <a:off x="911516" y="1828800"/>
            <a:ext cx="7775284" cy="4343400"/>
          </a:xfrm>
        </p:spPr>
        <p:txBody>
          <a:bodyPr/>
          <a:lstStyle/>
          <a:p>
            <a:pPr marL="0" indent="0">
              <a:buNone/>
            </a:pPr>
            <a:r>
              <a:rPr lang="en-US" b="1" dirty="0"/>
              <a:t>Example</a:t>
            </a:r>
          </a:p>
          <a:p>
            <a:r>
              <a:rPr lang="en-US" dirty="0"/>
              <a:t>Merchandise sold to customer for $10,000 in December 2018. That merchandise cost $6,000</a:t>
            </a:r>
            <a:r>
              <a:rPr lang="en-US" sz="2800" dirty="0"/>
              <a:t>.</a:t>
            </a:r>
          </a:p>
          <a:p>
            <a:pPr lvl="1"/>
            <a:r>
              <a:rPr lang="en-US" dirty="0"/>
              <a:t>The company would recognize $4,000 gross profit in 2018.</a:t>
            </a:r>
          </a:p>
          <a:p>
            <a:r>
              <a:rPr lang="en-US" dirty="0"/>
              <a:t>In 2019, all the merchandise is returned.</a:t>
            </a:r>
          </a:p>
          <a:p>
            <a:pPr lvl="1"/>
            <a:r>
              <a:rPr lang="en-US" dirty="0"/>
              <a:t>Gross profit overstated by $4,000 in 2018 and understated in 2019.</a:t>
            </a:r>
          </a:p>
          <a:p>
            <a:pPr lvl="2"/>
            <a:r>
              <a:rPr lang="en-US" dirty="0"/>
              <a:t>Assets overstated by $4,000 in 2018.</a:t>
            </a:r>
          </a:p>
        </p:txBody>
      </p:sp>
    </p:spTree>
    <p:extLst>
      <p:ext uri="{BB962C8B-B14F-4D97-AF65-F5344CB8AC3E}">
        <p14:creationId xmlns:p14="http://schemas.microsoft.com/office/powerpoint/2010/main" val="3022830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486400" y="-3175"/>
            <a:ext cx="3658060" cy="384175"/>
          </a:xfrm>
        </p:spPr>
        <p:txBody>
          <a:bodyPr/>
          <a:lstStyle/>
          <a:p>
            <a:pPr marL="0" indent="0">
              <a:buNone/>
            </a:pPr>
            <a:r>
              <a:rPr lang="en-US" dirty="0"/>
              <a:t>Learning Objective 07-4		</a:t>
            </a:r>
          </a:p>
        </p:txBody>
      </p:sp>
      <p:sp>
        <p:nvSpPr>
          <p:cNvPr id="5" name="Title 4"/>
          <p:cNvSpPr>
            <a:spLocks noGrp="1"/>
          </p:cNvSpPr>
          <p:nvPr>
            <p:ph type="title"/>
          </p:nvPr>
        </p:nvSpPr>
        <p:spPr>
          <a:xfrm>
            <a:off x="1052946" y="495300"/>
            <a:ext cx="7342909" cy="1066800"/>
          </a:xfrm>
        </p:spPr>
        <p:txBody>
          <a:bodyPr>
            <a:noAutofit/>
          </a:bodyPr>
          <a:lstStyle/>
          <a:p>
            <a:r>
              <a:rPr lang="en-IN" dirty="0"/>
              <a:t>Accounting for Sales Returns (1 of 5)</a:t>
            </a:r>
            <a:endParaRPr lang="en-US" dirty="0"/>
          </a:p>
        </p:txBody>
      </p:sp>
      <p:sp>
        <p:nvSpPr>
          <p:cNvPr id="6" name="Content Placeholder 5"/>
          <p:cNvSpPr>
            <a:spLocks noGrp="1"/>
          </p:cNvSpPr>
          <p:nvPr>
            <p:ph sz="quarter" idx="10"/>
          </p:nvPr>
        </p:nvSpPr>
        <p:spPr>
          <a:xfrm>
            <a:off x="1030870" y="1773720"/>
            <a:ext cx="7427330" cy="4474680"/>
          </a:xfrm>
        </p:spPr>
        <p:txBody>
          <a:bodyPr/>
          <a:lstStyle/>
          <a:p>
            <a:pPr marL="0" indent="0">
              <a:buNone/>
            </a:pPr>
            <a:r>
              <a:rPr lang="en-IN" dirty="0"/>
              <a:t>During 2018, its first year of operations, the Hawthorne Manufacturing Company sold merchandise for $2,000,000. This merchandise cost Hawthorne $1,200,000 (60% of the selling price). Industry experience indicates that 10% of all sales will be returned, which in this case equals $200,000 ($2,000,000 × 10%). Customers returned $130,000 of sales during 2018. Hawthorne uses a perpetual inventory system.</a:t>
            </a:r>
          </a:p>
        </p:txBody>
      </p:sp>
    </p:spTree>
    <p:extLst>
      <p:ext uri="{BB962C8B-B14F-4D97-AF65-F5344CB8AC3E}">
        <p14:creationId xmlns:p14="http://schemas.microsoft.com/office/powerpoint/2010/main" val="4605969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954962" y="493055"/>
            <a:ext cx="7462677" cy="1082930"/>
          </a:xfrm>
        </p:spPr>
        <p:txBody>
          <a:bodyPr>
            <a:noAutofit/>
          </a:bodyPr>
          <a:lstStyle/>
          <a:p>
            <a:r>
              <a:rPr lang="en-IN" dirty="0"/>
              <a:t>Accounting for Sales Returns (2 of 5)</a:t>
            </a:r>
            <a:endParaRPr lang="en-US" sz="3200" dirty="0"/>
          </a:p>
        </p:txBody>
      </p:sp>
      <p:sp>
        <p:nvSpPr>
          <p:cNvPr id="5" name="Content Placeholder 4"/>
          <p:cNvSpPr>
            <a:spLocks noGrp="1"/>
          </p:cNvSpPr>
          <p:nvPr>
            <p:ph sz="quarter" idx="10"/>
          </p:nvPr>
        </p:nvSpPr>
        <p:spPr>
          <a:xfrm>
            <a:off x="723900" y="2286000"/>
            <a:ext cx="8191500" cy="914400"/>
          </a:xfrm>
        </p:spPr>
        <p:txBody>
          <a:bodyPr/>
          <a:lstStyle/>
          <a:p>
            <a:pPr marL="0" indent="0">
              <a:buNone/>
            </a:pPr>
            <a:r>
              <a:rPr lang="en-US" dirty="0"/>
              <a:t>Sales of </a:t>
            </a:r>
            <a:r>
              <a:rPr lang="en-US" b="1" dirty="0"/>
              <a:t>$2,000,000 </a:t>
            </a:r>
            <a:r>
              <a:rPr lang="en-US" dirty="0"/>
              <a:t>occurred in 2018, with </a:t>
            </a:r>
            <a:r>
              <a:rPr lang="en-IN" dirty="0"/>
              <a:t>cost of goods sold of  </a:t>
            </a:r>
            <a:r>
              <a:rPr lang="en-US" b="1" dirty="0"/>
              <a:t>$1,200,000</a:t>
            </a:r>
            <a:r>
              <a:rPr lang="en-US" dirty="0"/>
              <a:t>.</a:t>
            </a:r>
          </a:p>
        </p:txBody>
      </p:sp>
      <p:pic>
        <p:nvPicPr>
          <p:cNvPr id="2050" name="Picture 2" descr="Cash Sales:&#10;&#10;Cash is debited 2 million and sales revenue is credited 2 million.&#10;Cost of goods sold is debited 1.2 million and inventory is credited 1.2 million.&#10;&#10;Credit Sales (Accounts Receivable Outstanding)&#10;Accounts receivable is debited 2 million and sales revenue is credited 2 million.&#10;Cost of goods sold is debited 1.2 million and inventory is credited 1.2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21729" y="3265290"/>
            <a:ext cx="7512671" cy="196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3678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991906" y="474775"/>
            <a:ext cx="7388789" cy="1126901"/>
          </a:xfrm>
        </p:spPr>
        <p:txBody>
          <a:bodyPr>
            <a:noAutofit/>
          </a:bodyPr>
          <a:lstStyle/>
          <a:p>
            <a:r>
              <a:rPr lang="en-IN" dirty="0"/>
              <a:t>Accounting for Sales Returns (3 of 5)</a:t>
            </a:r>
            <a:endParaRPr lang="en-US" sz="3200" dirty="0"/>
          </a:p>
        </p:txBody>
      </p:sp>
      <p:sp>
        <p:nvSpPr>
          <p:cNvPr id="5" name="Content Placeholder 4"/>
          <p:cNvSpPr>
            <a:spLocks noGrp="1"/>
          </p:cNvSpPr>
          <p:nvPr>
            <p:ph sz="quarter" idx="10"/>
          </p:nvPr>
        </p:nvSpPr>
        <p:spPr>
          <a:xfrm>
            <a:off x="747713" y="2438400"/>
            <a:ext cx="8015287" cy="1295400"/>
          </a:xfrm>
        </p:spPr>
        <p:txBody>
          <a:bodyPr/>
          <a:lstStyle/>
          <a:p>
            <a:pPr marL="0" indent="0">
              <a:buNone/>
            </a:pPr>
            <a:r>
              <a:rPr lang="en-US" dirty="0"/>
              <a:t>Sales returns of </a:t>
            </a:r>
            <a:r>
              <a:rPr lang="en-US" b="1" dirty="0"/>
              <a:t>$130,000 </a:t>
            </a:r>
            <a:r>
              <a:rPr lang="en-US" dirty="0"/>
              <a:t>occurred during 2018. The cost of returned inventory is </a:t>
            </a:r>
            <a:r>
              <a:rPr lang="en-US" b="1" dirty="0"/>
              <a:t>$78,000 </a:t>
            </a:r>
            <a:r>
              <a:rPr lang="en-US" dirty="0"/>
              <a:t>($130,000 × 60%).</a:t>
            </a:r>
          </a:p>
        </p:txBody>
      </p:sp>
      <p:pic>
        <p:nvPicPr>
          <p:cNvPr id="16386" name="Picture 2" descr="Cash sales:&#10;Sales returns is debited 130,000 and cash is credited 130,000.&#10;Inventory is debited 78,000 and cost of goods sold is credited 78,000.&#10;&#10;Credit Sales (accounts receivable outstanding)&#10;Sales returns is debited 130,000 and accounts receivable is credited 130,000.&#10;Inventory is debited 78,000 and cost of goods sold is credited 7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114" y="3810000"/>
            <a:ext cx="7368886" cy="173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24767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991906" y="448657"/>
            <a:ext cx="7388789" cy="1126901"/>
          </a:xfrm>
        </p:spPr>
        <p:txBody>
          <a:bodyPr>
            <a:noAutofit/>
          </a:bodyPr>
          <a:lstStyle/>
          <a:p>
            <a:r>
              <a:rPr lang="en-IN" dirty="0"/>
              <a:t>Accounting for Sales Returns (4 of 5)</a:t>
            </a:r>
            <a:endParaRPr lang="en-US" sz="3200" dirty="0"/>
          </a:p>
        </p:txBody>
      </p:sp>
      <p:sp>
        <p:nvSpPr>
          <p:cNvPr id="5" name="Content Placeholder 4"/>
          <p:cNvSpPr>
            <a:spLocks noGrp="1"/>
          </p:cNvSpPr>
          <p:nvPr>
            <p:ph sz="quarter" idx="10"/>
          </p:nvPr>
        </p:nvSpPr>
        <p:spPr>
          <a:xfrm>
            <a:off x="723900" y="2111045"/>
            <a:ext cx="8115300" cy="1927555"/>
          </a:xfrm>
        </p:spPr>
        <p:txBody>
          <a:bodyPr/>
          <a:lstStyle/>
          <a:p>
            <a:r>
              <a:rPr lang="en-IN" dirty="0"/>
              <a:t>At the end of 2018, </a:t>
            </a:r>
            <a:r>
              <a:rPr lang="en-US" dirty="0"/>
              <a:t>an additional </a:t>
            </a:r>
            <a:r>
              <a:rPr lang="en-US" b="1" dirty="0"/>
              <a:t>$70,000 </a:t>
            </a:r>
            <a:r>
              <a:rPr lang="en-US" dirty="0"/>
              <a:t>of sales returns are expected. The cost of the inventory expected to be returned is </a:t>
            </a:r>
            <a:r>
              <a:rPr lang="en-US" b="1" dirty="0"/>
              <a:t>$42,000 </a:t>
            </a:r>
            <a:r>
              <a:rPr lang="en-US" dirty="0"/>
              <a:t>($70,000 × 60%).</a:t>
            </a:r>
          </a:p>
        </p:txBody>
      </p:sp>
      <p:pic>
        <p:nvPicPr>
          <p:cNvPr id="17410" name="Picture 2" descr="Cash Sales&#10;Sales returns is debited 70,000 and refund liability is credited 70,000.&#10;Inventory estimated returns is debited 42,000 and cost of goods sold is credited 42,000.&#10;&#10;Credit Sales (accounts receivable outstanding):&#10;Sales returns are debited 70,000 and allowance for returns is credited 70,000.&#10;Inventory estimated returns is debited 42,000 and cost of goods sold is credited 42,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514" y="4144623"/>
            <a:ext cx="7614273" cy="1798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1215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991906" y="438150"/>
            <a:ext cx="7388789" cy="1184385"/>
          </a:xfrm>
        </p:spPr>
        <p:txBody>
          <a:bodyPr>
            <a:noAutofit/>
          </a:bodyPr>
          <a:lstStyle/>
          <a:p>
            <a:r>
              <a:rPr lang="en-IN" dirty="0"/>
              <a:t>Accounting for Sales Returns (5 of 5)</a:t>
            </a:r>
            <a:endParaRPr lang="en-US" sz="3200" dirty="0"/>
          </a:p>
        </p:txBody>
      </p:sp>
      <p:sp>
        <p:nvSpPr>
          <p:cNvPr id="5" name="Content Placeholder 4"/>
          <p:cNvSpPr>
            <a:spLocks noGrp="1"/>
          </p:cNvSpPr>
          <p:nvPr>
            <p:ph sz="quarter" idx="10"/>
          </p:nvPr>
        </p:nvSpPr>
        <p:spPr>
          <a:xfrm>
            <a:off x="990600" y="2438400"/>
            <a:ext cx="7620000" cy="1143000"/>
          </a:xfrm>
        </p:spPr>
        <p:txBody>
          <a:bodyPr/>
          <a:lstStyle/>
          <a:p>
            <a:pPr marL="0" indent="0">
              <a:buNone/>
            </a:pPr>
            <a:r>
              <a:rPr lang="en-US" sz="2400" dirty="0"/>
              <a:t>Sales returns of </a:t>
            </a:r>
            <a:r>
              <a:rPr lang="en-US" sz="2400" b="1" dirty="0"/>
              <a:t>$70,000 </a:t>
            </a:r>
            <a:r>
              <a:rPr lang="en-US" sz="2400" dirty="0"/>
              <a:t>occurred during 2019. The cost of returned inventory is </a:t>
            </a:r>
            <a:r>
              <a:rPr lang="en-US" sz="2400" b="1" dirty="0"/>
              <a:t>$42,000</a:t>
            </a:r>
            <a:r>
              <a:rPr lang="en-US" sz="2400" dirty="0"/>
              <a:t>.</a:t>
            </a:r>
            <a:endParaRPr lang="en-US" dirty="0"/>
          </a:p>
        </p:txBody>
      </p:sp>
      <p:pic>
        <p:nvPicPr>
          <p:cNvPr id="18434" name="Picture 2" descr="Cash Sales&#10;Sales returns is debited 70,000 and refund liability is credited 70,000.&#10;Inventory estimated returns is debited 42,000 and cost of goods sold is credited 42,000.&#10;&#10;Credit Sales (accounts receivable outstanding):&#10;Sales returns are debited 70,000 and allowance for returns is credited 70,000.&#10;Inventory estimated returns is debited 42,000 and cost of goods sold is credited 42,00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945" y="3791514"/>
            <a:ext cx="7670055" cy="1771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3997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685800" y="457200"/>
            <a:ext cx="8001000" cy="1161048"/>
          </a:xfrm>
        </p:spPr>
        <p:txBody>
          <a:bodyPr>
            <a:noAutofit/>
          </a:bodyPr>
          <a:lstStyle/>
          <a:p>
            <a:r>
              <a:rPr lang="en-IN" dirty="0"/>
              <a:t>Accounting for Sales Returns—Correcting Estimates (1 of 2)</a:t>
            </a:r>
            <a:endParaRPr lang="en-US" dirty="0"/>
          </a:p>
        </p:txBody>
      </p:sp>
      <p:sp>
        <p:nvSpPr>
          <p:cNvPr id="5" name="Content Placeholder 4"/>
          <p:cNvSpPr>
            <a:spLocks noGrp="1"/>
          </p:cNvSpPr>
          <p:nvPr>
            <p:ph sz="quarter" idx="10"/>
          </p:nvPr>
        </p:nvSpPr>
        <p:spPr>
          <a:xfrm>
            <a:off x="983935" y="2133600"/>
            <a:ext cx="7550465" cy="4114800"/>
          </a:xfrm>
        </p:spPr>
        <p:txBody>
          <a:bodyPr/>
          <a:lstStyle/>
          <a:p>
            <a:pPr marL="0" indent="0">
              <a:buNone/>
            </a:pPr>
            <a:r>
              <a:rPr lang="en-IN" dirty="0"/>
              <a:t>If the estimate of future </a:t>
            </a:r>
            <a:r>
              <a:rPr lang="en-US" dirty="0"/>
              <a:t>sales returns turns out </a:t>
            </a:r>
            <a:r>
              <a:rPr lang="en-IN" dirty="0"/>
              <a:t>to be wrong, the new </a:t>
            </a:r>
            <a:r>
              <a:rPr lang="en-US" dirty="0"/>
              <a:t>estimate is incorporated into accounting determinations in the next period.</a:t>
            </a:r>
            <a:endParaRPr lang="en-US" sz="1200" dirty="0"/>
          </a:p>
          <a:p>
            <a:pPr marL="0" indent="0">
              <a:buNone/>
            </a:pPr>
            <a:r>
              <a:rPr lang="en-US" dirty="0"/>
              <a:t>Suppose that in 2019 actual returns from 2018 sales are $60,000 instead of $70,000.</a:t>
            </a:r>
          </a:p>
        </p:txBody>
      </p:sp>
    </p:spTree>
    <p:extLst>
      <p:ext uri="{BB962C8B-B14F-4D97-AF65-F5344CB8AC3E}">
        <p14:creationId xmlns:p14="http://schemas.microsoft.com/office/powerpoint/2010/main" val="23650276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6" name="Title 7"/>
          <p:cNvSpPr>
            <a:spLocks noGrp="1"/>
          </p:cNvSpPr>
          <p:nvPr>
            <p:ph type="title"/>
          </p:nvPr>
        </p:nvSpPr>
        <p:spPr>
          <a:xfrm>
            <a:off x="685800" y="457200"/>
            <a:ext cx="8001000" cy="1161048"/>
          </a:xfrm>
        </p:spPr>
        <p:txBody>
          <a:bodyPr>
            <a:noAutofit/>
          </a:bodyPr>
          <a:lstStyle/>
          <a:p>
            <a:r>
              <a:rPr lang="en-IN" dirty="0"/>
              <a:t>Accounting for Sales Returns—Correcting Estimates (2 of 2)</a:t>
            </a:r>
            <a:endParaRPr lang="en-US" dirty="0"/>
          </a:p>
        </p:txBody>
      </p:sp>
      <p:pic>
        <p:nvPicPr>
          <p:cNvPr id="5122" name="Picture 2" descr="Journal Entry - 2019.&#10;Allowance for sales returns is debited 10,000, sales returns is credited 10,000, cost of goods sold is debited 6,000, and inventory estimated returns is credited 6,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62000" y="2362200"/>
            <a:ext cx="8160227" cy="228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2661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295275"/>
            <a:ext cx="8001000" cy="914400"/>
          </a:xfrm>
        </p:spPr>
        <p:txBody>
          <a:bodyPr>
            <a:normAutofit/>
          </a:bodyPr>
          <a:lstStyle/>
          <a:p>
            <a:r>
              <a:rPr lang="en-US" dirty="0"/>
              <a:t>Internal Control (1 of 2)</a:t>
            </a:r>
          </a:p>
        </p:txBody>
      </p:sp>
      <p:sp>
        <p:nvSpPr>
          <p:cNvPr id="6" name="Content Placeholder 5"/>
          <p:cNvSpPr>
            <a:spLocks noGrp="1"/>
          </p:cNvSpPr>
          <p:nvPr>
            <p:ph sz="quarter" idx="10"/>
          </p:nvPr>
        </p:nvSpPr>
        <p:spPr>
          <a:xfrm>
            <a:off x="838200" y="1066800"/>
            <a:ext cx="8077200" cy="5410200"/>
          </a:xfrm>
        </p:spPr>
        <p:txBody>
          <a:bodyPr/>
          <a:lstStyle/>
          <a:p>
            <a:pPr lvl="0">
              <a:spcBef>
                <a:spcPts val="600"/>
              </a:spcBef>
            </a:pPr>
            <a:r>
              <a:rPr lang="en-US" b="1" dirty="0"/>
              <a:t>Internal Control</a:t>
            </a:r>
          </a:p>
          <a:p>
            <a:pPr lvl="1"/>
            <a:r>
              <a:rPr lang="en-IN" dirty="0"/>
              <a:t>To encourage adherence to company policies </a:t>
            </a:r>
            <a:r>
              <a:rPr lang="en-US" dirty="0"/>
              <a:t>and procedures</a:t>
            </a:r>
          </a:p>
          <a:p>
            <a:pPr lvl="1"/>
            <a:r>
              <a:rPr lang="en-US" dirty="0"/>
              <a:t>To promote operational efficiency</a:t>
            </a:r>
          </a:p>
          <a:p>
            <a:pPr lvl="1"/>
            <a:r>
              <a:rPr lang="en-US" dirty="0"/>
              <a:t>To minimize errors and theft</a:t>
            </a:r>
          </a:p>
          <a:p>
            <a:pPr lvl="1"/>
            <a:r>
              <a:rPr lang="en-IN" dirty="0"/>
              <a:t>To enhance the reliability and accuracy of accounting data</a:t>
            </a:r>
          </a:p>
          <a:p>
            <a:pPr marL="0" indent="0">
              <a:spcBef>
                <a:spcPts val="600"/>
              </a:spcBef>
              <a:buNone/>
            </a:pPr>
            <a:r>
              <a:rPr lang="en-US" b="1" dirty="0"/>
              <a:t>Sarbanes-Oxley Act (Section 404) requires: </a:t>
            </a:r>
          </a:p>
          <a:p>
            <a:pPr>
              <a:spcBef>
                <a:spcPts val="600"/>
              </a:spcBef>
              <a:buSzPct val="100000"/>
            </a:pPr>
            <a:r>
              <a:rPr lang="en-US" sz="2400" dirty="0"/>
              <a:t>A company to document and assess its internal controls </a:t>
            </a:r>
          </a:p>
          <a:p>
            <a:pPr>
              <a:spcAft>
                <a:spcPts val="1800"/>
              </a:spcAft>
              <a:buSzPct val="100000"/>
            </a:pPr>
            <a:r>
              <a:rPr lang="en-US" sz="2400" dirty="0"/>
              <a:t>Auditors to express an opinion on management’s assessment</a:t>
            </a:r>
            <a:endParaRPr lang="en-US" dirty="0"/>
          </a:p>
        </p:txBody>
      </p:sp>
    </p:spTree>
    <p:extLst>
      <p:ext uri="{BB962C8B-B14F-4D97-AF65-F5344CB8AC3E}">
        <p14:creationId xmlns:p14="http://schemas.microsoft.com/office/powerpoint/2010/main" val="157048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955854" y="400050"/>
            <a:ext cx="7765692" cy="1273164"/>
          </a:xfrm>
        </p:spPr>
        <p:txBody>
          <a:bodyPr>
            <a:noAutofit/>
          </a:bodyPr>
          <a:lstStyle/>
          <a:p>
            <a:r>
              <a:rPr lang="en-US" altLang="en-US" dirty="0"/>
              <a:t>Concept Check: Sales Returns (1 of 3)	</a:t>
            </a:r>
            <a:endParaRPr lang="en-US" dirty="0"/>
          </a:p>
        </p:txBody>
      </p:sp>
      <p:sp>
        <p:nvSpPr>
          <p:cNvPr id="4" name="Content Placeholder 3"/>
          <p:cNvSpPr>
            <a:spLocks noGrp="1"/>
          </p:cNvSpPr>
          <p:nvPr>
            <p:ph sz="quarter" idx="10"/>
          </p:nvPr>
        </p:nvSpPr>
        <p:spPr>
          <a:xfrm>
            <a:off x="994087" y="1847850"/>
            <a:ext cx="7616513" cy="4324350"/>
          </a:xfrm>
        </p:spPr>
        <p:txBody>
          <a:bodyPr/>
          <a:lstStyle/>
          <a:p>
            <a:pPr marL="0" indent="0">
              <a:buNone/>
            </a:pPr>
            <a:r>
              <a:rPr lang="en-US" dirty="0"/>
              <a:t>Five Dollar Stores (FDS) sells merchandise for cash. It began 2018 with a refund liability of $0, made sales of $1,000,000 during 2018 which cost FDS $600,000 (or 60%), estimates that 1% of all sales will be returned, and experiences $8,000 of returns during 2018. When accruing its estimate of remaining returns at the end of 2018, FDS would debit sales returns and credit the refund liability for:</a:t>
            </a:r>
          </a:p>
        </p:txBody>
      </p:sp>
    </p:spTree>
    <p:extLst>
      <p:ext uri="{BB962C8B-B14F-4D97-AF65-F5344CB8AC3E}">
        <p14:creationId xmlns:p14="http://schemas.microsoft.com/office/powerpoint/2010/main" val="942551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6" name="Title 7"/>
          <p:cNvSpPr>
            <a:spLocks noGrp="1"/>
          </p:cNvSpPr>
          <p:nvPr>
            <p:ph type="title"/>
          </p:nvPr>
        </p:nvSpPr>
        <p:spPr>
          <a:xfrm>
            <a:off x="994298" y="409575"/>
            <a:ext cx="7688804" cy="1273164"/>
          </a:xfrm>
        </p:spPr>
        <p:txBody>
          <a:bodyPr>
            <a:noAutofit/>
          </a:bodyPr>
          <a:lstStyle/>
          <a:p>
            <a:r>
              <a:rPr lang="en-US" altLang="en-US" dirty="0"/>
              <a:t>Concept Check: Sales Returns (2 of 3)	</a:t>
            </a:r>
            <a:endParaRPr lang="en-US" dirty="0"/>
          </a:p>
        </p:txBody>
      </p:sp>
      <p:sp>
        <p:nvSpPr>
          <p:cNvPr id="4" name="Content Placeholder 3"/>
          <p:cNvSpPr>
            <a:spLocks noGrp="1"/>
          </p:cNvSpPr>
          <p:nvPr>
            <p:ph sz="quarter" idx="10"/>
          </p:nvPr>
        </p:nvSpPr>
        <p:spPr>
          <a:xfrm>
            <a:off x="990600" y="1857375"/>
            <a:ext cx="7772400" cy="4238625"/>
          </a:xfrm>
        </p:spPr>
        <p:txBody>
          <a:bodyPr/>
          <a:lstStyle/>
          <a:p>
            <a:pPr marL="457200" indent="-457200">
              <a:buFont typeface="+mj-lt"/>
              <a:buAutoNum type="alphaLcPeriod"/>
              <a:tabLst>
                <a:tab pos="457200" algn="l"/>
              </a:tabLst>
            </a:pPr>
            <a:r>
              <a:rPr lang="en-US" dirty="0"/>
              <a:t>$18,000</a:t>
            </a:r>
          </a:p>
          <a:p>
            <a:pPr marL="457200" indent="-457200">
              <a:buFont typeface="+mj-lt"/>
              <a:buAutoNum type="alphaLcPeriod"/>
              <a:tabLst>
                <a:tab pos="342900" algn="l"/>
              </a:tabLst>
            </a:pPr>
            <a:r>
              <a:rPr lang="en-US" dirty="0"/>
              <a:t>$10,000</a:t>
            </a:r>
          </a:p>
          <a:p>
            <a:pPr marL="457200" indent="-457200">
              <a:buFont typeface="+mj-lt"/>
              <a:buAutoNum type="alphaLcPeriod"/>
              <a:tabLst>
                <a:tab pos="342900" algn="l"/>
              </a:tabLst>
            </a:pPr>
            <a:r>
              <a:rPr lang="en-US" dirty="0"/>
              <a:t>$8,000</a:t>
            </a:r>
          </a:p>
          <a:p>
            <a:pPr marL="457200" indent="-457200">
              <a:buFont typeface="+mj-lt"/>
              <a:buAutoNum type="alphaLcPeriod"/>
              <a:tabLst>
                <a:tab pos="342900" algn="l"/>
              </a:tabLst>
            </a:pPr>
            <a:r>
              <a:rPr lang="en-US" b="1" dirty="0"/>
              <a:t>$2,000</a:t>
            </a:r>
          </a:p>
          <a:p>
            <a:pPr marL="0" indent="0">
              <a:buNone/>
              <a:tabLst>
                <a:tab pos="342900" algn="l"/>
              </a:tabLst>
            </a:pPr>
            <a:r>
              <a:rPr lang="en-US" dirty="0"/>
              <a:t>The correct answer is </a:t>
            </a:r>
            <a:r>
              <a:rPr lang="en-US" i="1" dirty="0"/>
              <a:t>d</a:t>
            </a:r>
            <a:r>
              <a:rPr lang="en-US" dirty="0"/>
              <a:t>:</a:t>
            </a:r>
          </a:p>
          <a:p>
            <a:pPr marL="0" indent="0">
              <a:buNone/>
              <a:tabLst>
                <a:tab pos="342900" algn="l"/>
              </a:tabLst>
            </a:pPr>
            <a:r>
              <a:rPr lang="en-US" dirty="0"/>
              <a:t>Total estimated returns = $1,000,000 × 1% = $10,000</a:t>
            </a:r>
          </a:p>
          <a:p>
            <a:pPr marL="0" indent="0">
              <a:buNone/>
              <a:tabLst>
                <a:tab pos="342900" algn="l"/>
              </a:tabLst>
            </a:pPr>
            <a:r>
              <a:rPr lang="en-US" dirty="0"/>
              <a:t>Estimated returns to accrue = $10,000 - $8,000 = </a:t>
            </a:r>
            <a:r>
              <a:rPr lang="en-US" b="1" dirty="0"/>
              <a:t>$2,000</a:t>
            </a:r>
          </a:p>
        </p:txBody>
      </p:sp>
    </p:spTree>
    <p:extLst>
      <p:ext uri="{BB962C8B-B14F-4D97-AF65-F5344CB8AC3E}">
        <p14:creationId xmlns:p14="http://schemas.microsoft.com/office/powerpoint/2010/main" val="2129732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6" name="Title 7"/>
          <p:cNvSpPr>
            <a:spLocks noGrp="1"/>
          </p:cNvSpPr>
          <p:nvPr>
            <p:ph type="title"/>
          </p:nvPr>
        </p:nvSpPr>
        <p:spPr>
          <a:xfrm>
            <a:off x="994298" y="395092"/>
            <a:ext cx="7688804" cy="1273164"/>
          </a:xfrm>
        </p:spPr>
        <p:txBody>
          <a:bodyPr>
            <a:noAutofit/>
          </a:bodyPr>
          <a:lstStyle/>
          <a:p>
            <a:r>
              <a:rPr lang="en-US" altLang="en-US" dirty="0"/>
              <a:t>Concept Check: Sales Returns (3 of 3)	</a:t>
            </a:r>
            <a:endParaRPr lang="en-US" dirty="0"/>
          </a:p>
        </p:txBody>
      </p:sp>
      <p:pic>
        <p:nvPicPr>
          <p:cNvPr id="10242" name="Picture 2" descr="Sales returns is debited 2,000 and refund liability is credited 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667000"/>
            <a:ext cx="7071791" cy="1196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79341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838200" y="529017"/>
            <a:ext cx="8001000" cy="1033083"/>
          </a:xfrm>
        </p:spPr>
        <p:txBody>
          <a:bodyPr>
            <a:noAutofit/>
          </a:bodyPr>
          <a:lstStyle/>
          <a:p>
            <a:r>
              <a:rPr lang="en-US" altLang="en-US" dirty="0"/>
              <a:t>Concept Check: Sales Returns Estimates (1 of 3)</a:t>
            </a:r>
            <a:endParaRPr lang="en-US" dirty="0"/>
          </a:p>
        </p:txBody>
      </p:sp>
      <p:sp>
        <p:nvSpPr>
          <p:cNvPr id="4" name="Content Placeholder 3"/>
          <p:cNvSpPr>
            <a:spLocks noGrp="1"/>
          </p:cNvSpPr>
          <p:nvPr>
            <p:ph sz="quarter" idx="10"/>
          </p:nvPr>
        </p:nvSpPr>
        <p:spPr>
          <a:xfrm>
            <a:off x="1066800" y="1752600"/>
            <a:ext cx="7620000" cy="4648200"/>
          </a:xfrm>
        </p:spPr>
        <p:txBody>
          <a:bodyPr/>
          <a:lstStyle/>
          <a:p>
            <a:pPr marL="0" indent="0">
              <a:spcBef>
                <a:spcPts val="600"/>
              </a:spcBef>
              <a:buNone/>
            </a:pPr>
            <a:r>
              <a:rPr lang="en-US" sz="2200" dirty="0"/>
              <a:t>Five Dollar Stores (FDS) sells merchandise for cash. It began 2018 with a refund liability of $0, made sales of $1,000,000 during 2018 which cost FDS $600,000 (or 60%), estimates that 1% of all sales will be returned, and experiences $8,000 of returns during 2018. When accruing its estimate of remaining returns at the end of 2018, FDS would debit Inventory—estimated returns and credit COGS for:</a:t>
            </a:r>
          </a:p>
          <a:p>
            <a:pPr marL="457200" indent="-457200">
              <a:spcBef>
                <a:spcPts val="600"/>
              </a:spcBef>
              <a:buFont typeface="+mj-lt"/>
              <a:buAutoNum type="alphaLcPeriod"/>
            </a:pPr>
            <a:r>
              <a:rPr lang="en-US" sz="2200" dirty="0"/>
              <a:t>$6,000</a:t>
            </a:r>
          </a:p>
          <a:p>
            <a:pPr marL="457200" indent="-457200">
              <a:spcBef>
                <a:spcPts val="600"/>
              </a:spcBef>
              <a:buFont typeface="+mj-lt"/>
              <a:buAutoNum type="alphaLcPeriod" startAt="2"/>
              <a:tabLst>
                <a:tab pos="457200" algn="l"/>
              </a:tabLst>
            </a:pPr>
            <a:r>
              <a:rPr lang="en-US" sz="2200" dirty="0"/>
              <a:t>$4,800</a:t>
            </a:r>
          </a:p>
          <a:p>
            <a:pPr marL="457200" indent="-457200">
              <a:spcBef>
                <a:spcPts val="600"/>
              </a:spcBef>
              <a:buFont typeface="+mj-lt"/>
              <a:buAutoNum type="alphaLcPeriod" startAt="2"/>
              <a:tabLst>
                <a:tab pos="342900" algn="l"/>
              </a:tabLst>
            </a:pPr>
            <a:r>
              <a:rPr lang="en-US" sz="2200" b="1" dirty="0"/>
              <a:t>$1,200</a:t>
            </a:r>
          </a:p>
          <a:p>
            <a:pPr marL="457200" indent="-457200">
              <a:spcBef>
                <a:spcPts val="600"/>
              </a:spcBef>
              <a:buFont typeface="+mj-lt"/>
              <a:buAutoNum type="alphaLcPeriod" startAt="2"/>
              <a:tabLst>
                <a:tab pos="342900" algn="l"/>
              </a:tabLst>
            </a:pPr>
            <a:r>
              <a:rPr lang="en-US" sz="2200" dirty="0"/>
              <a:t>$0</a:t>
            </a:r>
          </a:p>
        </p:txBody>
      </p:sp>
    </p:spTree>
    <p:extLst>
      <p:ext uri="{BB962C8B-B14F-4D97-AF65-F5344CB8AC3E}">
        <p14:creationId xmlns:p14="http://schemas.microsoft.com/office/powerpoint/2010/main" val="9517682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6" name="Title 7"/>
          <p:cNvSpPr>
            <a:spLocks noGrp="1"/>
          </p:cNvSpPr>
          <p:nvPr>
            <p:ph type="title"/>
          </p:nvPr>
        </p:nvSpPr>
        <p:spPr>
          <a:xfrm>
            <a:off x="838200" y="514350"/>
            <a:ext cx="8001000" cy="1033083"/>
          </a:xfrm>
        </p:spPr>
        <p:txBody>
          <a:bodyPr>
            <a:noAutofit/>
          </a:bodyPr>
          <a:lstStyle/>
          <a:p>
            <a:r>
              <a:rPr lang="en-US" altLang="en-US" dirty="0"/>
              <a:t>Concept Check: Sales Returns Estimates (2 of 3)</a:t>
            </a:r>
            <a:endParaRPr lang="en-US" dirty="0"/>
          </a:p>
        </p:txBody>
      </p:sp>
      <p:sp>
        <p:nvSpPr>
          <p:cNvPr id="4" name="Content Placeholder 3"/>
          <p:cNvSpPr>
            <a:spLocks noGrp="1"/>
          </p:cNvSpPr>
          <p:nvPr>
            <p:ph sz="quarter" idx="10"/>
          </p:nvPr>
        </p:nvSpPr>
        <p:spPr>
          <a:xfrm>
            <a:off x="1219200" y="2057400"/>
            <a:ext cx="7543800" cy="3657600"/>
          </a:xfrm>
        </p:spPr>
        <p:txBody>
          <a:bodyPr/>
          <a:lstStyle/>
          <a:p>
            <a:pPr marL="0" indent="0">
              <a:spcAft>
                <a:spcPts val="300"/>
              </a:spcAft>
              <a:buNone/>
            </a:pPr>
            <a:r>
              <a:rPr lang="en-US" sz="2400" dirty="0"/>
              <a:t>The correct answer is </a:t>
            </a:r>
            <a:r>
              <a:rPr lang="en-US" sz="2400" i="1" dirty="0"/>
              <a:t>c</a:t>
            </a:r>
            <a:r>
              <a:rPr lang="en-US" sz="2400" dirty="0"/>
              <a:t>:</a:t>
            </a:r>
          </a:p>
          <a:p>
            <a:pPr marL="0" indent="0">
              <a:spcAft>
                <a:spcPts val="300"/>
              </a:spcAft>
              <a:buNone/>
            </a:pPr>
            <a:r>
              <a:rPr lang="en-US" sz="2400" dirty="0"/>
              <a:t>Total estimated returns = </a:t>
            </a:r>
          </a:p>
          <a:p>
            <a:pPr marL="0" indent="0">
              <a:spcAft>
                <a:spcPts val="300"/>
              </a:spcAft>
              <a:buNone/>
              <a:tabLst>
                <a:tab pos="457200" algn="l"/>
              </a:tabLst>
            </a:pPr>
            <a:r>
              <a:rPr lang="en-US" sz="2400" dirty="0"/>
              <a:t>	$1,000,000 × 1% = $10,000</a:t>
            </a:r>
          </a:p>
          <a:p>
            <a:pPr marL="0" indent="0">
              <a:spcAft>
                <a:spcPts val="300"/>
              </a:spcAft>
              <a:buNone/>
            </a:pPr>
            <a:r>
              <a:rPr lang="en-US" sz="2400" dirty="0"/>
              <a:t>Estimated returns to accrue = </a:t>
            </a:r>
          </a:p>
          <a:p>
            <a:pPr marL="0" indent="0">
              <a:spcAft>
                <a:spcPts val="300"/>
              </a:spcAft>
              <a:buNone/>
              <a:tabLst>
                <a:tab pos="457200" algn="l"/>
              </a:tabLst>
            </a:pPr>
            <a:r>
              <a:rPr lang="en-US" sz="2400" dirty="0"/>
              <a:t>	$10,000 − $8,000 = $2,000</a:t>
            </a:r>
          </a:p>
          <a:p>
            <a:pPr marL="0" indent="0">
              <a:spcAft>
                <a:spcPts val="300"/>
              </a:spcAft>
              <a:buNone/>
            </a:pPr>
            <a:r>
              <a:rPr lang="en-US" sz="2400" dirty="0"/>
              <a:t>Estimated cost of returns to accrue = </a:t>
            </a:r>
          </a:p>
          <a:p>
            <a:pPr marL="0" indent="0">
              <a:spcAft>
                <a:spcPts val="300"/>
              </a:spcAft>
              <a:buNone/>
              <a:tabLst>
                <a:tab pos="457200" algn="l"/>
              </a:tabLst>
            </a:pPr>
            <a:r>
              <a:rPr lang="en-US" sz="2400" dirty="0"/>
              <a:t>	$2,000 × 60% = </a:t>
            </a:r>
            <a:r>
              <a:rPr lang="en-US" sz="2400" b="1" dirty="0"/>
              <a:t>$1,200</a:t>
            </a:r>
            <a:endParaRPr lang="en-US" sz="2400" dirty="0"/>
          </a:p>
        </p:txBody>
      </p:sp>
    </p:spTree>
    <p:extLst>
      <p:ext uri="{BB962C8B-B14F-4D97-AF65-F5344CB8AC3E}">
        <p14:creationId xmlns:p14="http://schemas.microsoft.com/office/powerpoint/2010/main" val="8014010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6" name="Title 7"/>
          <p:cNvSpPr>
            <a:spLocks noGrp="1"/>
          </p:cNvSpPr>
          <p:nvPr>
            <p:ph type="title"/>
          </p:nvPr>
        </p:nvSpPr>
        <p:spPr>
          <a:xfrm>
            <a:off x="838200" y="514350"/>
            <a:ext cx="8001000" cy="1033083"/>
          </a:xfrm>
        </p:spPr>
        <p:txBody>
          <a:bodyPr>
            <a:noAutofit/>
          </a:bodyPr>
          <a:lstStyle/>
          <a:p>
            <a:r>
              <a:rPr lang="en-US" altLang="en-US" dirty="0"/>
              <a:t>Concept Check: Sales Returns Estimates (3 of 3)</a:t>
            </a:r>
            <a:endParaRPr lang="en-US" dirty="0"/>
          </a:p>
        </p:txBody>
      </p:sp>
      <p:pic>
        <p:nvPicPr>
          <p:cNvPr id="11266" name="Picture 2" descr="Sales returns is debited 2,000 and refund liability is credited 2,000. Inventory estimated returns is debited 1,200 and cost of goods sold is credited 1,2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84999" y="3185673"/>
            <a:ext cx="6768401" cy="207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78926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685800" y="500508"/>
            <a:ext cx="8001000" cy="1061592"/>
          </a:xfrm>
        </p:spPr>
        <p:txBody>
          <a:bodyPr>
            <a:noAutofit/>
          </a:bodyPr>
          <a:lstStyle/>
          <a:p>
            <a:r>
              <a:rPr lang="en-US" dirty="0"/>
              <a:t>Subsequent Valuation of Accounts Receivable</a:t>
            </a:r>
          </a:p>
        </p:txBody>
      </p:sp>
      <p:sp>
        <p:nvSpPr>
          <p:cNvPr id="2" name="Content Placeholder 1"/>
          <p:cNvSpPr>
            <a:spLocks noGrp="1"/>
          </p:cNvSpPr>
          <p:nvPr>
            <p:ph sz="quarter" idx="11"/>
          </p:nvPr>
        </p:nvSpPr>
        <p:spPr>
          <a:xfrm>
            <a:off x="1066800" y="1828800"/>
            <a:ext cx="7543800" cy="4419600"/>
          </a:xfrm>
        </p:spPr>
        <p:txBody>
          <a:bodyPr/>
          <a:lstStyle/>
          <a:p>
            <a:r>
              <a:rPr lang="en-US" dirty="0"/>
              <a:t>Being entitled to receive payment doesn’t mean the seller will be paid</a:t>
            </a:r>
          </a:p>
          <a:p>
            <a:r>
              <a:rPr lang="en-US" dirty="0"/>
              <a:t>Credit losses (</a:t>
            </a:r>
            <a:r>
              <a:rPr lang="en-US" b="1" dirty="0"/>
              <a:t>bad debts</a:t>
            </a:r>
            <a:r>
              <a:rPr lang="en-US" dirty="0"/>
              <a:t>) are an inherent cost of granting credit</a:t>
            </a:r>
          </a:p>
          <a:p>
            <a:r>
              <a:rPr lang="en-US" dirty="0"/>
              <a:t>How should we account for the fact that not every account receivable is likely to be collected?</a:t>
            </a:r>
          </a:p>
          <a:p>
            <a:pPr lvl="1">
              <a:buClr>
                <a:schemeClr val="tx1"/>
              </a:buClr>
            </a:pPr>
            <a:r>
              <a:rPr lang="en-US" b="1" dirty="0"/>
              <a:t>Direct Write-Off Method (not GAAP)</a:t>
            </a:r>
          </a:p>
          <a:p>
            <a:pPr lvl="1">
              <a:buClr>
                <a:schemeClr val="tx1"/>
              </a:buClr>
            </a:pPr>
            <a:r>
              <a:rPr lang="en-US" b="1" dirty="0"/>
              <a:t>Allowance Method (GAAP</a:t>
            </a:r>
            <a:r>
              <a:rPr lang="en-US" sz="2600" b="1" dirty="0"/>
              <a:t>)</a:t>
            </a:r>
            <a:endParaRPr lang="en-US" dirty="0"/>
          </a:p>
        </p:txBody>
      </p:sp>
    </p:spTree>
    <p:extLst>
      <p:ext uri="{BB962C8B-B14F-4D97-AF65-F5344CB8AC3E}">
        <p14:creationId xmlns:p14="http://schemas.microsoft.com/office/powerpoint/2010/main" val="41556418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021262" y="-3175"/>
            <a:ext cx="3122738" cy="366032"/>
          </a:xfrm>
        </p:spPr>
        <p:txBody>
          <a:bodyPr/>
          <a:lstStyle/>
          <a:p>
            <a:pPr marL="0" indent="0">
              <a:buNone/>
            </a:pPr>
            <a:r>
              <a:rPr lang="en-US" dirty="0"/>
              <a:t>Learning Objective 07-5</a:t>
            </a:r>
          </a:p>
        </p:txBody>
      </p:sp>
      <p:sp>
        <p:nvSpPr>
          <p:cNvPr id="8" name="Title 7"/>
          <p:cNvSpPr>
            <a:spLocks noGrp="1"/>
          </p:cNvSpPr>
          <p:nvPr>
            <p:ph type="title"/>
          </p:nvPr>
        </p:nvSpPr>
        <p:spPr>
          <a:xfrm>
            <a:off x="1308369" y="471555"/>
            <a:ext cx="6755863" cy="1138170"/>
          </a:xfrm>
        </p:spPr>
        <p:txBody>
          <a:bodyPr>
            <a:noAutofit/>
          </a:bodyPr>
          <a:lstStyle/>
          <a:p>
            <a:r>
              <a:rPr lang="en-US" dirty="0"/>
              <a:t>Direct Write-Off Method (Not GAAP)</a:t>
            </a:r>
          </a:p>
        </p:txBody>
      </p:sp>
      <p:sp>
        <p:nvSpPr>
          <p:cNvPr id="2" name="Content Placeholder 1"/>
          <p:cNvSpPr>
            <a:spLocks noGrp="1"/>
          </p:cNvSpPr>
          <p:nvPr>
            <p:ph sz="quarter" idx="10"/>
          </p:nvPr>
        </p:nvSpPr>
        <p:spPr>
          <a:xfrm>
            <a:off x="723900" y="1625557"/>
            <a:ext cx="7962900" cy="2959835"/>
          </a:xfrm>
        </p:spPr>
        <p:txBody>
          <a:bodyPr/>
          <a:lstStyle/>
          <a:p>
            <a:r>
              <a:rPr lang="en-US" dirty="0"/>
              <a:t>Wait until a particular account is deemed uncollectible and write it off at that time</a:t>
            </a:r>
          </a:p>
          <a:p>
            <a:pPr lvl="1"/>
            <a:r>
              <a:rPr lang="en-US" dirty="0"/>
              <a:t>Not allowed by GAAP</a:t>
            </a:r>
          </a:p>
          <a:p>
            <a:pPr lvl="1"/>
            <a:r>
              <a:rPr lang="en-US" dirty="0"/>
              <a:t>Required for income tax purposes for most companies</a:t>
            </a:r>
          </a:p>
          <a:p>
            <a:r>
              <a:rPr lang="en-US" dirty="0"/>
              <a:t>Shortcoming: it overstates accounts receivable and distorts net income</a:t>
            </a:r>
          </a:p>
        </p:txBody>
      </p:sp>
      <p:pic>
        <p:nvPicPr>
          <p:cNvPr id="8194" name="Picture 2" descr="Journal entry showing a debit to bad debt expense for 15,000 and a credit to accounts receivable of 1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77081" y="4724400"/>
            <a:ext cx="7885919" cy="138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28605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762000" y="462030"/>
            <a:ext cx="8085758" cy="1061970"/>
          </a:xfrm>
        </p:spPr>
        <p:txBody>
          <a:bodyPr>
            <a:noAutofit/>
          </a:bodyPr>
          <a:lstStyle/>
          <a:p>
            <a:r>
              <a:rPr lang="en-US" dirty="0"/>
              <a:t>Allowance Method (GAAP) (1 of 2)</a:t>
            </a:r>
          </a:p>
        </p:txBody>
      </p:sp>
      <p:sp>
        <p:nvSpPr>
          <p:cNvPr id="2" name="Content Placeholder 1"/>
          <p:cNvSpPr>
            <a:spLocks noGrp="1"/>
          </p:cNvSpPr>
          <p:nvPr>
            <p:ph sz="quarter" idx="10"/>
          </p:nvPr>
        </p:nvSpPr>
        <p:spPr>
          <a:xfrm>
            <a:off x="914400" y="1752600"/>
            <a:ext cx="7848381" cy="4648200"/>
          </a:xfrm>
        </p:spPr>
        <p:txBody>
          <a:bodyPr/>
          <a:lstStyle/>
          <a:p>
            <a:r>
              <a:rPr lang="en-IN" dirty="0"/>
              <a:t>Required by GAAP whenever the amount of bad debts is material</a:t>
            </a:r>
          </a:p>
          <a:p>
            <a:r>
              <a:rPr lang="en-IN" dirty="0"/>
              <a:t>Companies use a contra-asset account, </a:t>
            </a:r>
            <a:r>
              <a:rPr lang="en-IN" b="1" dirty="0"/>
              <a:t>the allowance for uncollectible accounts</a:t>
            </a:r>
            <a:r>
              <a:rPr lang="en-IN" dirty="0"/>
              <a:t>, to reduce the carrying value of accounts receivable to the amount of cash they expect to collect</a:t>
            </a:r>
          </a:p>
          <a:p>
            <a:r>
              <a:rPr lang="en-US" dirty="0"/>
              <a:t>Both the carrying value and the amount of the allowance typically are shown on the face of the balance sheet </a:t>
            </a:r>
          </a:p>
        </p:txBody>
      </p:sp>
    </p:spTree>
    <p:extLst>
      <p:ext uri="{BB962C8B-B14F-4D97-AF65-F5344CB8AC3E}">
        <p14:creationId xmlns:p14="http://schemas.microsoft.com/office/powerpoint/2010/main" val="28017857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graphicFrame>
        <p:nvGraphicFramePr>
          <p:cNvPr id="8" name="Table  7"/>
          <p:cNvGraphicFramePr>
            <a:graphicFrameLocks noGrp="1"/>
          </p:cNvGraphicFramePr>
          <p:nvPr>
            <p:ph sz="quarter" idx="10"/>
            <p:extLst>
              <p:ext uri="{D42A27DB-BD31-4B8C-83A1-F6EECF244321}">
                <p14:modId xmlns:p14="http://schemas.microsoft.com/office/powerpoint/2010/main" val="3034595627"/>
              </p:ext>
            </p:extLst>
          </p:nvPr>
        </p:nvGraphicFramePr>
        <p:xfrm>
          <a:off x="838200" y="2667000"/>
          <a:ext cx="8153400" cy="155448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370840">
                <a:tc>
                  <a:txBody>
                    <a:bodyPr/>
                    <a:lstStyle/>
                    <a:p>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a:t>
                      </a:r>
                      <a:r>
                        <a:rPr lang="en-US" b="1" baseline="0" dirty="0">
                          <a:latin typeface="Verdana" panose="020B0604030504040204" pitchFamily="34" charset="0"/>
                          <a:ea typeface="Verdana" panose="020B0604030504040204" pitchFamily="34" charset="0"/>
                          <a:cs typeface="Verdana" panose="020B0604030504040204" pitchFamily="34" charset="0"/>
                        </a:rPr>
                        <a:t> in millions)</a:t>
                      </a:r>
                      <a:endParaRPr lang="en-US" b="1" dirty="0">
                        <a:latin typeface="Verdana" panose="020B0604030504040204" pitchFamily="34" charset="0"/>
                        <a:ea typeface="Verdana" panose="020B0604030504040204" pitchFamily="34" charset="0"/>
                        <a:cs typeface="Verdana" panose="020B060403050404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2015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a:t>
                      </a:r>
                      <a:r>
                        <a:rPr lang="en-US" b="1" baseline="0" dirty="0">
                          <a:latin typeface="Verdana" panose="020B0604030504040204" pitchFamily="34" charset="0"/>
                          <a:ea typeface="Verdana" panose="020B0604030504040204" pitchFamily="34" charset="0"/>
                          <a:cs typeface="Verdana" panose="020B0604030504040204" pitchFamily="34" charset="0"/>
                        </a:rPr>
                        <a:t> in millions)</a:t>
                      </a:r>
                      <a:endParaRPr lang="en-US" b="1" dirty="0">
                        <a:latin typeface="Verdana" panose="020B0604030504040204" pitchFamily="34" charset="0"/>
                        <a:ea typeface="Verdana" panose="020B0604030504040204" pitchFamily="34" charset="0"/>
                        <a:cs typeface="Verdana" panose="020B060403050404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2014</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Verdana" panose="020B0604030504040204" pitchFamily="34" charset="0"/>
                          <a:ea typeface="Verdana" panose="020B0604030504040204" pitchFamily="34" charset="0"/>
                          <a:cs typeface="Verdana" panose="020B0604030504040204" pitchFamily="34" charset="0"/>
                        </a:rPr>
                        <a:t>Accounts receivable trade, less allowances for doubtful accounts $268</a:t>
                      </a:r>
                      <a:r>
                        <a:rPr lang="en-US" baseline="0" dirty="0">
                          <a:latin typeface="Verdana" panose="020B0604030504040204" pitchFamily="34" charset="0"/>
                          <a:ea typeface="Verdana" panose="020B0604030504040204" pitchFamily="34" charset="0"/>
                          <a:cs typeface="Verdana" panose="020B0604030504040204" pitchFamily="34" charset="0"/>
                        </a:rPr>
                        <a:t> (2014, $275)</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Verdana" panose="020B0604030504040204" pitchFamily="34" charset="0"/>
                          <a:ea typeface="Verdana" panose="020B0604030504040204" pitchFamily="34" charset="0"/>
                          <a:cs typeface="Verdana" panose="020B0604030504040204" pitchFamily="34" charset="0"/>
                        </a:rPr>
                        <a:t>10,734</a:t>
                      </a:r>
                    </a:p>
                  </a:txBody>
                  <a:tcPr anchor="b"/>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Verdana" panose="020B0604030504040204" pitchFamily="34" charset="0"/>
                          <a:ea typeface="Verdana" panose="020B0604030504040204" pitchFamily="34" charset="0"/>
                          <a:cs typeface="Verdana" panose="020B0604030504040204" pitchFamily="34" charset="0"/>
                        </a:rPr>
                        <a:t>10,985</a:t>
                      </a:r>
                    </a:p>
                  </a:txBody>
                  <a:tcPr anchor="b"/>
                </a:tc>
                <a:extLst>
                  <a:ext uri="{0D108BD9-81ED-4DB2-BD59-A6C34878D82A}">
                    <a16:rowId xmlns:a16="http://schemas.microsoft.com/office/drawing/2014/main" val="10001"/>
                  </a:ext>
                </a:extLst>
              </a:tr>
            </a:tbl>
          </a:graphicData>
        </a:graphic>
      </p:graphicFrame>
      <p:sp>
        <p:nvSpPr>
          <p:cNvPr id="9" name="Title 7"/>
          <p:cNvSpPr>
            <a:spLocks noGrp="1"/>
          </p:cNvSpPr>
          <p:nvPr>
            <p:ph type="title"/>
          </p:nvPr>
        </p:nvSpPr>
        <p:spPr>
          <a:xfrm>
            <a:off x="762000" y="462030"/>
            <a:ext cx="8161958" cy="1138170"/>
          </a:xfrm>
        </p:spPr>
        <p:txBody>
          <a:bodyPr>
            <a:noAutofit/>
          </a:bodyPr>
          <a:lstStyle/>
          <a:p>
            <a:r>
              <a:rPr lang="en-US" dirty="0"/>
              <a:t>Allowance Method (GAAP) (2 of 2)</a:t>
            </a:r>
          </a:p>
        </p:txBody>
      </p:sp>
    </p:spTree>
    <p:extLst>
      <p:ext uri="{BB962C8B-B14F-4D97-AF65-F5344CB8AC3E}">
        <p14:creationId xmlns:p14="http://schemas.microsoft.com/office/powerpoint/2010/main" val="2631330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304800"/>
            <a:ext cx="8001000" cy="914400"/>
          </a:xfrm>
        </p:spPr>
        <p:txBody>
          <a:bodyPr>
            <a:normAutofit/>
          </a:bodyPr>
          <a:lstStyle/>
          <a:p>
            <a:r>
              <a:rPr lang="en-US" dirty="0"/>
              <a:t>Internal Control (2 of 2)</a:t>
            </a:r>
          </a:p>
        </p:txBody>
      </p:sp>
      <p:sp>
        <p:nvSpPr>
          <p:cNvPr id="6" name="Content Placeholder 5"/>
          <p:cNvSpPr>
            <a:spLocks noGrp="1"/>
          </p:cNvSpPr>
          <p:nvPr>
            <p:ph sz="quarter" idx="10"/>
          </p:nvPr>
        </p:nvSpPr>
        <p:spPr>
          <a:xfrm>
            <a:off x="1136335" y="1495425"/>
            <a:ext cx="7474265" cy="4905375"/>
          </a:xfrm>
        </p:spPr>
        <p:txBody>
          <a:bodyPr/>
          <a:lstStyle/>
          <a:p>
            <a:pPr marL="57150" indent="0">
              <a:buSzPct val="75000"/>
              <a:buNone/>
            </a:pPr>
            <a:r>
              <a:rPr lang="en-IN" b="1" dirty="0"/>
              <a:t>Committee of Sponsoring Organizations (COSO):</a:t>
            </a:r>
          </a:p>
          <a:p>
            <a:r>
              <a:rPr lang="en-US" dirty="0"/>
              <a:t>Defines internal control as a process designed to provide reasonable assurance regarding the achievement of objectives in the following:</a:t>
            </a:r>
          </a:p>
          <a:p>
            <a:pPr lvl="1"/>
            <a:r>
              <a:rPr lang="en-US" dirty="0"/>
              <a:t>Effectiveness and efficiency of operations</a:t>
            </a:r>
          </a:p>
          <a:p>
            <a:pPr lvl="1"/>
            <a:r>
              <a:rPr lang="en-US" dirty="0"/>
              <a:t>Reliability of financial reporting</a:t>
            </a:r>
          </a:p>
          <a:p>
            <a:pPr lvl="1"/>
            <a:r>
              <a:rPr lang="en-US" dirty="0"/>
              <a:t>Compliance with applicable laws and regulations</a:t>
            </a:r>
          </a:p>
        </p:txBody>
      </p:sp>
    </p:spTree>
    <p:extLst>
      <p:ext uri="{BB962C8B-B14F-4D97-AF65-F5344CB8AC3E}">
        <p14:creationId xmlns:p14="http://schemas.microsoft.com/office/powerpoint/2010/main" val="39371516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685800" y="304800"/>
            <a:ext cx="8001000" cy="914400"/>
          </a:xfrm>
        </p:spPr>
        <p:txBody>
          <a:bodyPr>
            <a:noAutofit/>
          </a:bodyPr>
          <a:lstStyle/>
          <a:p>
            <a:r>
              <a:rPr lang="en-US" dirty="0"/>
              <a:t>Allowance Method (1 of 11)</a:t>
            </a:r>
          </a:p>
        </p:txBody>
      </p:sp>
      <p:sp>
        <p:nvSpPr>
          <p:cNvPr id="4" name="Content Placeholder 3"/>
          <p:cNvSpPr>
            <a:spLocks noGrp="1"/>
          </p:cNvSpPr>
          <p:nvPr>
            <p:ph sz="quarter" idx="10"/>
          </p:nvPr>
        </p:nvSpPr>
        <p:spPr>
          <a:xfrm>
            <a:off x="811530" y="1466850"/>
            <a:ext cx="8027670" cy="4857750"/>
          </a:xfrm>
        </p:spPr>
        <p:txBody>
          <a:bodyPr/>
          <a:lstStyle/>
          <a:p>
            <a:pPr marL="0" indent="0">
              <a:buNone/>
            </a:pPr>
            <a:r>
              <a:rPr lang="en-US" b="1" dirty="0"/>
              <a:t>Bad Debt Expense</a:t>
            </a:r>
          </a:p>
          <a:p>
            <a:r>
              <a:rPr lang="en-US" dirty="0"/>
              <a:t>Is </a:t>
            </a:r>
            <a:r>
              <a:rPr lang="en-US" b="1" dirty="0"/>
              <a:t>not</a:t>
            </a:r>
            <a:r>
              <a:rPr lang="en-US" b="1" i="1" dirty="0"/>
              <a:t> </a:t>
            </a:r>
            <a:r>
              <a:rPr lang="en-US" dirty="0"/>
              <a:t>recognized when specific accounts are written off</a:t>
            </a:r>
          </a:p>
          <a:p>
            <a:r>
              <a:rPr lang="en-US" dirty="0"/>
              <a:t>Is </a:t>
            </a:r>
            <a:r>
              <a:rPr lang="en-US" b="1" dirty="0"/>
              <a:t>recognized</a:t>
            </a:r>
            <a:r>
              <a:rPr lang="en-US" dirty="0"/>
              <a:t> earlier, </a:t>
            </a:r>
            <a:r>
              <a:rPr lang="en-US" b="1" dirty="0"/>
              <a:t>when the allowance is created</a:t>
            </a:r>
            <a:r>
              <a:rPr lang="en-US" dirty="0"/>
              <a:t> and subsequently </a:t>
            </a:r>
            <a:r>
              <a:rPr lang="en-US" b="1" dirty="0"/>
              <a:t>adjusted</a:t>
            </a:r>
            <a:r>
              <a:rPr lang="en-US" dirty="0"/>
              <a:t> to reflect new sales and changes in customer’s credit quality</a:t>
            </a:r>
          </a:p>
          <a:p>
            <a:r>
              <a:rPr lang="en-US" dirty="0"/>
              <a:t>Later, when a specific account receivable is deemed uncollectible, both the allowance and the specific account receivable are reduced to write off the receivable</a:t>
            </a:r>
          </a:p>
        </p:txBody>
      </p:sp>
    </p:spTree>
    <p:extLst>
      <p:ext uri="{BB962C8B-B14F-4D97-AF65-F5344CB8AC3E}">
        <p14:creationId xmlns:p14="http://schemas.microsoft.com/office/powerpoint/2010/main" val="37143578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7" name="Title 7"/>
          <p:cNvSpPr>
            <a:spLocks noGrp="1"/>
          </p:cNvSpPr>
          <p:nvPr>
            <p:ph type="title"/>
          </p:nvPr>
        </p:nvSpPr>
        <p:spPr>
          <a:xfrm>
            <a:off x="685800" y="304800"/>
            <a:ext cx="8001000" cy="914400"/>
          </a:xfrm>
        </p:spPr>
        <p:txBody>
          <a:bodyPr>
            <a:noAutofit/>
          </a:bodyPr>
          <a:lstStyle/>
          <a:p>
            <a:r>
              <a:rPr lang="en-US" dirty="0"/>
              <a:t>Allowance Method (2 of 11)</a:t>
            </a:r>
          </a:p>
        </p:txBody>
      </p:sp>
      <p:sp>
        <p:nvSpPr>
          <p:cNvPr id="4" name="Content Placeholder 3"/>
          <p:cNvSpPr>
            <a:spLocks noGrp="1"/>
          </p:cNvSpPr>
          <p:nvPr>
            <p:ph sz="quarter" idx="10"/>
          </p:nvPr>
        </p:nvSpPr>
        <p:spPr>
          <a:xfrm>
            <a:off x="758669" y="1524000"/>
            <a:ext cx="8080531" cy="2057400"/>
          </a:xfrm>
        </p:spPr>
        <p:txBody>
          <a:bodyPr/>
          <a:lstStyle/>
          <a:p>
            <a:pPr marL="0" indent="0">
              <a:buNone/>
            </a:pPr>
            <a:r>
              <a:rPr lang="en-US" dirty="0"/>
              <a:t>Hawthorne Manufacturing Company started operations in 2018. It had sales of $1,200,000 and collections of $895,000, leaving a balance of $305,000 in accounts receivable as of December 31, 2018.</a:t>
            </a:r>
          </a:p>
        </p:txBody>
      </p:sp>
      <p:pic>
        <p:nvPicPr>
          <p:cNvPr id="10242" name="Picture 2" descr="Accounts Receivable T account.&#10;In the left column is an entry dated 1/1/2018 for $0, Sales is 1.2 million. Collections of 895,000 is in the right column. The balance on December 31, 2018 is 30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960647" y="3657600"/>
            <a:ext cx="5583153" cy="2241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95830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6" name="Title 7"/>
          <p:cNvSpPr>
            <a:spLocks noGrp="1"/>
          </p:cNvSpPr>
          <p:nvPr>
            <p:ph type="title"/>
          </p:nvPr>
        </p:nvSpPr>
        <p:spPr>
          <a:xfrm>
            <a:off x="685800" y="304800"/>
            <a:ext cx="8001000" cy="914400"/>
          </a:xfrm>
        </p:spPr>
        <p:txBody>
          <a:bodyPr>
            <a:noAutofit/>
          </a:bodyPr>
          <a:lstStyle/>
          <a:p>
            <a:r>
              <a:rPr lang="en-US" dirty="0"/>
              <a:t>Allowance Method (3 of 11)</a:t>
            </a:r>
          </a:p>
        </p:txBody>
      </p:sp>
      <p:sp>
        <p:nvSpPr>
          <p:cNvPr id="4" name="Content Placeholder 3"/>
          <p:cNvSpPr>
            <a:spLocks noGrp="1"/>
          </p:cNvSpPr>
          <p:nvPr>
            <p:ph sz="quarter" idx="10"/>
          </p:nvPr>
        </p:nvSpPr>
        <p:spPr>
          <a:xfrm>
            <a:off x="914400" y="1524000"/>
            <a:ext cx="7845016" cy="4876800"/>
          </a:xfrm>
        </p:spPr>
        <p:txBody>
          <a:bodyPr/>
          <a:lstStyle/>
          <a:p>
            <a:pPr marL="0" indent="0">
              <a:buNone/>
            </a:pPr>
            <a:r>
              <a:rPr lang="en-US" b="1" dirty="0"/>
              <a:t>Recognizing allowance for uncollectible accounts</a:t>
            </a:r>
          </a:p>
          <a:p>
            <a:pPr marL="0" indent="0">
              <a:buNone/>
            </a:pPr>
            <a:r>
              <a:rPr lang="en-US" dirty="0"/>
              <a:t>Hawthorne’s analysis indicates It expects to collect $280,000 of its accounts receivable, so it must establish an allowance for uncollectible accounts of $25,000 ($305,000 − 280,000).</a:t>
            </a:r>
          </a:p>
        </p:txBody>
      </p:sp>
    </p:spTree>
    <p:extLst>
      <p:ext uri="{BB962C8B-B14F-4D97-AF65-F5344CB8AC3E}">
        <p14:creationId xmlns:p14="http://schemas.microsoft.com/office/powerpoint/2010/main" val="33036121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7" name="Title 7"/>
          <p:cNvSpPr>
            <a:spLocks noGrp="1"/>
          </p:cNvSpPr>
          <p:nvPr>
            <p:ph type="title"/>
          </p:nvPr>
        </p:nvSpPr>
        <p:spPr>
          <a:xfrm>
            <a:off x="685800" y="304800"/>
            <a:ext cx="8001000" cy="914400"/>
          </a:xfrm>
        </p:spPr>
        <p:txBody>
          <a:bodyPr>
            <a:noAutofit/>
          </a:bodyPr>
          <a:lstStyle/>
          <a:p>
            <a:r>
              <a:rPr lang="en-US" dirty="0"/>
              <a:t>Allowance Method (4 of 11)</a:t>
            </a:r>
          </a:p>
        </p:txBody>
      </p:sp>
      <p:pic>
        <p:nvPicPr>
          <p:cNvPr id="11266" name="Picture 2" descr="Journal entry debiting bad debt expense 25,000 and crediting allowance for uncollectible accounts 2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21181" y="2200858"/>
            <a:ext cx="7841819" cy="1380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descr="T account labeled allowance for uncollectible accounts. An entry dated 1/1/2018 is for $0, Bad debt expense is 25,000 and the balance on 12/31/2018 is 25,000."/>
          <p:cNvPicPr>
            <a:picLocks noGrp="1" noChangeAspect="1" noChangeArrowheads="1"/>
          </p:cNvPicPr>
          <p:nvPr>
            <p:ph type="pic" sz="quarter" idx="15"/>
          </p:nvPr>
        </p:nvPicPr>
        <p:blipFill>
          <a:blip r:embed="rId4" cstate="print">
            <a:extLst>
              <a:ext uri="{28A0092B-C50C-407E-A947-70E740481C1C}">
                <a14:useLocalDpi xmlns:a14="http://schemas.microsoft.com/office/drawing/2010/main" val="0"/>
              </a:ext>
            </a:extLst>
          </a:blip>
          <a:stretch>
            <a:fillRect/>
          </a:stretch>
        </p:blipFill>
        <p:spPr bwMode="auto">
          <a:xfrm>
            <a:off x="3122983" y="3679893"/>
            <a:ext cx="3788067" cy="249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43280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685800" y="304800"/>
            <a:ext cx="8001000" cy="914400"/>
          </a:xfrm>
        </p:spPr>
        <p:txBody>
          <a:bodyPr>
            <a:noAutofit/>
          </a:bodyPr>
          <a:lstStyle/>
          <a:p>
            <a:r>
              <a:rPr lang="en-US" dirty="0"/>
              <a:t>Allowance Method (5 of 11)</a:t>
            </a:r>
          </a:p>
        </p:txBody>
      </p:sp>
      <p:sp>
        <p:nvSpPr>
          <p:cNvPr id="4" name="Content Placeholder 3"/>
          <p:cNvSpPr>
            <a:spLocks noGrp="1"/>
          </p:cNvSpPr>
          <p:nvPr>
            <p:ph sz="quarter" idx="10"/>
          </p:nvPr>
        </p:nvSpPr>
        <p:spPr>
          <a:xfrm>
            <a:off x="1143000" y="1524000"/>
            <a:ext cx="7467600" cy="4724400"/>
          </a:xfrm>
        </p:spPr>
        <p:txBody>
          <a:bodyPr/>
          <a:lstStyle/>
          <a:p>
            <a:pPr marL="0" indent="0">
              <a:buNone/>
            </a:pPr>
            <a:r>
              <a:rPr lang="en-US" dirty="0"/>
              <a:t>If Hawthorne had written off so many accounts receivable during 2019 that the adjustment account had a pre-adjustment balance that was a debit of $2,000, and Hawthorne believes the post-adjustment balance should be $40,000, Hawthorne would have to credit the allowance for </a:t>
            </a:r>
            <a:r>
              <a:rPr lang="en-US" b="1" dirty="0"/>
              <a:t>$42,000 </a:t>
            </a:r>
            <a:r>
              <a:rPr lang="en-US" dirty="0"/>
              <a:t>to reach the necessary $40,000 post-adjustment balance.</a:t>
            </a:r>
          </a:p>
        </p:txBody>
      </p:sp>
    </p:spTree>
    <p:extLst>
      <p:ext uri="{BB962C8B-B14F-4D97-AF65-F5344CB8AC3E}">
        <p14:creationId xmlns:p14="http://schemas.microsoft.com/office/powerpoint/2010/main" val="5786788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7" name="Title 7"/>
          <p:cNvSpPr>
            <a:spLocks noGrp="1"/>
          </p:cNvSpPr>
          <p:nvPr>
            <p:ph type="title"/>
          </p:nvPr>
        </p:nvSpPr>
        <p:spPr>
          <a:xfrm>
            <a:off x="685800" y="304800"/>
            <a:ext cx="8001000" cy="914400"/>
          </a:xfrm>
        </p:spPr>
        <p:txBody>
          <a:bodyPr>
            <a:noAutofit/>
          </a:bodyPr>
          <a:lstStyle/>
          <a:p>
            <a:r>
              <a:rPr lang="en-US" dirty="0"/>
              <a:t>Allowance Method (6 of 11)</a:t>
            </a:r>
          </a:p>
        </p:txBody>
      </p:sp>
      <p:pic>
        <p:nvPicPr>
          <p:cNvPr id="13314" name="Picture 2" descr="T account labeled Allowance for Uncollectible Accounts.&#10;Beginning balance is 2,000 in the left column. Bad debt expense of 42,000 is recorded in the right column. The ending balance is 40,000 and is recorded in the right colum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576062" y="1397372"/>
            <a:ext cx="5913326" cy="1879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780999" y="3352800"/>
            <a:ext cx="7982001" cy="2895600"/>
          </a:xfrm>
        </p:spPr>
        <p:txBody>
          <a:bodyPr/>
          <a:lstStyle/>
          <a:p>
            <a:pPr marL="0" indent="0">
              <a:buNone/>
            </a:pPr>
            <a:r>
              <a:rPr lang="en-US" dirty="0"/>
              <a:t>If the pre-adjustment balance in the allowance was a credit of $11,200 and the quality of Hawthorne’s receivables improved so much that Hawthorne believed the post-adjustment balance in the allowance should be only $5,000, Hawthorne would need to debit</a:t>
            </a:r>
            <a:r>
              <a:rPr lang="en-US" i="1" dirty="0"/>
              <a:t> </a:t>
            </a:r>
            <a:r>
              <a:rPr lang="en-US" dirty="0"/>
              <a:t>the allowance for </a:t>
            </a:r>
            <a:r>
              <a:rPr lang="en-US" b="1" dirty="0"/>
              <a:t>$6,200</a:t>
            </a:r>
            <a:r>
              <a:rPr lang="en-US" dirty="0"/>
              <a:t>.</a:t>
            </a:r>
          </a:p>
        </p:txBody>
      </p:sp>
    </p:spTree>
    <p:extLst>
      <p:ext uri="{BB962C8B-B14F-4D97-AF65-F5344CB8AC3E}">
        <p14:creationId xmlns:p14="http://schemas.microsoft.com/office/powerpoint/2010/main" val="32029236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6" name="Title 7"/>
          <p:cNvSpPr>
            <a:spLocks noGrp="1"/>
          </p:cNvSpPr>
          <p:nvPr>
            <p:ph type="title"/>
          </p:nvPr>
        </p:nvSpPr>
        <p:spPr>
          <a:xfrm>
            <a:off x="685800" y="304800"/>
            <a:ext cx="8001000" cy="914400"/>
          </a:xfrm>
        </p:spPr>
        <p:txBody>
          <a:bodyPr>
            <a:noAutofit/>
          </a:bodyPr>
          <a:lstStyle/>
          <a:p>
            <a:r>
              <a:rPr lang="en-US" dirty="0"/>
              <a:t>Allowance Method (7 of 11)</a:t>
            </a:r>
          </a:p>
        </p:txBody>
      </p:sp>
      <p:pic>
        <p:nvPicPr>
          <p:cNvPr id="14338" name="Picture 2" descr="Allowance for Uncollectible Accounts&#10;&#10;Beginning Balance 11,200&#10;Bad debt expense 6,200&#10;So the ending balance is 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293711" y="2324168"/>
            <a:ext cx="6859689" cy="2247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1638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7" name="Title 7"/>
          <p:cNvSpPr>
            <a:spLocks noGrp="1"/>
          </p:cNvSpPr>
          <p:nvPr>
            <p:ph type="title"/>
          </p:nvPr>
        </p:nvSpPr>
        <p:spPr>
          <a:xfrm>
            <a:off x="685800" y="304800"/>
            <a:ext cx="8001000" cy="914400"/>
          </a:xfrm>
        </p:spPr>
        <p:txBody>
          <a:bodyPr>
            <a:noAutofit/>
          </a:bodyPr>
          <a:lstStyle/>
          <a:p>
            <a:r>
              <a:rPr lang="en-US" dirty="0"/>
              <a:t>Allowance Method (8 of 11)</a:t>
            </a:r>
          </a:p>
        </p:txBody>
      </p:sp>
      <p:sp>
        <p:nvSpPr>
          <p:cNvPr id="2" name="Content Placeholder 1"/>
          <p:cNvSpPr>
            <a:spLocks noGrp="1"/>
          </p:cNvSpPr>
          <p:nvPr>
            <p:ph sz="quarter" idx="10"/>
          </p:nvPr>
        </p:nvSpPr>
        <p:spPr>
          <a:xfrm>
            <a:off x="909797" y="1461809"/>
            <a:ext cx="7929403" cy="2195791"/>
          </a:xfrm>
        </p:spPr>
        <p:txBody>
          <a:bodyPr/>
          <a:lstStyle/>
          <a:p>
            <a:pPr marL="0" indent="0">
              <a:buNone/>
            </a:pPr>
            <a:r>
              <a:rPr lang="en-US" b="1" dirty="0"/>
              <a:t>When accounts are deemed uncollectible. </a:t>
            </a:r>
          </a:p>
          <a:p>
            <a:pPr marL="0" indent="0">
              <a:buNone/>
            </a:pPr>
            <a:r>
              <a:rPr lang="en-US" dirty="0"/>
              <a:t>On April 24, 2019, Hawthorne concludes that it will not collect a $15,000 account receivable from a customer that recently has gone bankrupt.</a:t>
            </a:r>
          </a:p>
        </p:txBody>
      </p:sp>
      <p:pic>
        <p:nvPicPr>
          <p:cNvPr id="15364" name="Picture 4" descr="Journal entry debiting allowance for uncollectible accounts 15,000 and crediting accounts receivable 1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8963" y="3803098"/>
            <a:ext cx="7920237" cy="1394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0451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6" name="Title 7"/>
          <p:cNvSpPr>
            <a:spLocks noGrp="1"/>
          </p:cNvSpPr>
          <p:nvPr>
            <p:ph type="title"/>
          </p:nvPr>
        </p:nvSpPr>
        <p:spPr>
          <a:xfrm>
            <a:off x="571500" y="304800"/>
            <a:ext cx="8001000" cy="914400"/>
          </a:xfrm>
        </p:spPr>
        <p:txBody>
          <a:bodyPr>
            <a:noAutofit/>
          </a:bodyPr>
          <a:lstStyle/>
          <a:p>
            <a:r>
              <a:rPr lang="en-US" dirty="0"/>
              <a:t>Allowance Method (9 of 11)</a:t>
            </a:r>
          </a:p>
        </p:txBody>
      </p:sp>
      <p:pic>
        <p:nvPicPr>
          <p:cNvPr id="19458" name="Picture 2" descr="T account labeled accounts receivable. &#10;An entry dated 1/1/2019 is for 305,000 in the left column. Specific write-off of 15,000 is in the right column. The ending balance is 29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1515" y="1703220"/>
            <a:ext cx="5271420" cy="225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descr="T account labeled Allowance for Uncollectible accounts.&#10;&#10;1/1/2019 shows 25,000 in the right column. Specific write-off of 15,000 is in the left column and the ending balance is 10,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4191000"/>
            <a:ext cx="4909757" cy="2016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67497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935182" y="381000"/>
            <a:ext cx="7273636" cy="762068"/>
          </a:xfrm>
        </p:spPr>
        <p:txBody>
          <a:bodyPr>
            <a:noAutofit/>
          </a:bodyPr>
          <a:lstStyle/>
          <a:p>
            <a:r>
              <a:rPr lang="en-US" dirty="0"/>
              <a:t>Allowance Method (10 of 11)</a:t>
            </a:r>
          </a:p>
        </p:txBody>
      </p:sp>
      <p:sp>
        <p:nvSpPr>
          <p:cNvPr id="4" name="Content Placeholder 3"/>
          <p:cNvSpPr>
            <a:spLocks noGrp="1"/>
          </p:cNvSpPr>
          <p:nvPr>
            <p:ph sz="quarter" idx="10"/>
          </p:nvPr>
        </p:nvSpPr>
        <p:spPr>
          <a:xfrm>
            <a:off x="978254" y="1600200"/>
            <a:ext cx="7784746" cy="4724400"/>
          </a:xfrm>
        </p:spPr>
        <p:txBody>
          <a:bodyPr/>
          <a:lstStyle/>
          <a:p>
            <a:pPr marL="0" indent="0">
              <a:buNone/>
            </a:pPr>
            <a:r>
              <a:rPr lang="en-US" b="1" dirty="0"/>
              <a:t>When previously written-off accounts are reinstated. </a:t>
            </a:r>
          </a:p>
          <a:p>
            <a:pPr marL="0" indent="0">
              <a:buNone/>
            </a:pPr>
            <a:r>
              <a:rPr lang="en-US" dirty="0"/>
              <a:t>Occasionally, a receivable that has been written off is later reinstated. When this happens, the entry to write off the account is reversed. Assume Hawthorne learns on May 30 that the financial situation of its customer has improved and it will collect $1,200 of the receivable that previously was written off.</a:t>
            </a:r>
          </a:p>
        </p:txBody>
      </p:sp>
    </p:spTree>
    <p:extLst>
      <p:ext uri="{BB962C8B-B14F-4D97-AF65-F5344CB8AC3E}">
        <p14:creationId xmlns:p14="http://schemas.microsoft.com/office/powerpoint/2010/main" val="1792385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438150"/>
            <a:ext cx="8001000" cy="1196229"/>
          </a:xfrm>
        </p:spPr>
        <p:txBody>
          <a:bodyPr>
            <a:noAutofit/>
          </a:bodyPr>
          <a:lstStyle/>
          <a:p>
            <a:r>
              <a:rPr lang="en-US" dirty="0"/>
              <a:t>Internal Control Procedures—Cash Receipts (1 of 2)</a:t>
            </a:r>
          </a:p>
        </p:txBody>
      </p:sp>
      <p:sp>
        <p:nvSpPr>
          <p:cNvPr id="6" name="Content Placeholder 5"/>
          <p:cNvSpPr>
            <a:spLocks noGrp="1"/>
          </p:cNvSpPr>
          <p:nvPr>
            <p:ph sz="quarter" idx="10"/>
          </p:nvPr>
        </p:nvSpPr>
        <p:spPr>
          <a:xfrm>
            <a:off x="990600" y="1895475"/>
            <a:ext cx="7639050" cy="4505325"/>
          </a:xfrm>
        </p:spPr>
        <p:txBody>
          <a:bodyPr/>
          <a:lstStyle/>
          <a:p>
            <a:r>
              <a:rPr lang="en-IN" b="1" dirty="0"/>
              <a:t>Separation of duties</a:t>
            </a:r>
            <a:r>
              <a:rPr lang="en-IN" dirty="0"/>
              <a:t> in </a:t>
            </a:r>
            <a:r>
              <a:rPr lang="en-US" dirty="0"/>
              <a:t>the cash receipts process:</a:t>
            </a:r>
          </a:p>
          <a:p>
            <a:pPr lvl="1"/>
            <a:r>
              <a:rPr lang="en-US" b="1" dirty="0"/>
              <a:t>Step 1</a:t>
            </a:r>
            <a:r>
              <a:rPr lang="en-US" dirty="0"/>
              <a:t>: </a:t>
            </a:r>
            <a:r>
              <a:rPr lang="en-IN" b="1" dirty="0"/>
              <a:t>Employee A</a:t>
            </a:r>
            <a:r>
              <a:rPr lang="en-IN" dirty="0"/>
              <a:t> opens the mail each day and prepares a </a:t>
            </a:r>
            <a:r>
              <a:rPr lang="en-IN" dirty="0" err="1"/>
              <a:t>multicopy</a:t>
            </a:r>
            <a:r>
              <a:rPr lang="en-IN" dirty="0"/>
              <a:t> listing of all checks including the amount and </a:t>
            </a:r>
            <a:r>
              <a:rPr lang="en-IN" dirty="0" err="1"/>
              <a:t>payor’s</a:t>
            </a:r>
            <a:r>
              <a:rPr lang="en-IN" dirty="0"/>
              <a:t> name</a:t>
            </a:r>
          </a:p>
          <a:p>
            <a:pPr lvl="1"/>
            <a:r>
              <a:rPr lang="en-US" b="1" dirty="0"/>
              <a:t>Step 2</a:t>
            </a:r>
            <a:r>
              <a:rPr lang="en-US" dirty="0"/>
              <a:t>: </a:t>
            </a:r>
            <a:r>
              <a:rPr lang="en-IN" b="1" dirty="0"/>
              <a:t>Employee B</a:t>
            </a:r>
            <a:r>
              <a:rPr lang="en-IN" dirty="0"/>
              <a:t> takes the checks, along with one copy of the listing, to the person responsible for depositing the checks in the company’s bank account</a:t>
            </a:r>
            <a:endParaRPr lang="en-US" dirty="0"/>
          </a:p>
        </p:txBody>
      </p:sp>
    </p:spTree>
    <p:extLst>
      <p:ext uri="{BB962C8B-B14F-4D97-AF65-F5344CB8AC3E}">
        <p14:creationId xmlns:p14="http://schemas.microsoft.com/office/powerpoint/2010/main" val="39381601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6019800" y="-3175"/>
            <a:ext cx="3122738" cy="366032"/>
          </a:xfrm>
        </p:spPr>
        <p:txBody>
          <a:bodyPr/>
          <a:lstStyle/>
          <a:p>
            <a:pPr marL="0" indent="0">
              <a:buNone/>
            </a:pPr>
            <a:r>
              <a:rPr lang="en-US" dirty="0"/>
              <a:t>Learning Objective 07-5</a:t>
            </a:r>
          </a:p>
        </p:txBody>
      </p:sp>
      <p:sp>
        <p:nvSpPr>
          <p:cNvPr id="6" name="Title 7"/>
          <p:cNvSpPr>
            <a:spLocks noGrp="1"/>
          </p:cNvSpPr>
          <p:nvPr>
            <p:ph type="title"/>
          </p:nvPr>
        </p:nvSpPr>
        <p:spPr>
          <a:xfrm>
            <a:off x="571500" y="457200"/>
            <a:ext cx="8001000" cy="572553"/>
          </a:xfrm>
        </p:spPr>
        <p:txBody>
          <a:bodyPr>
            <a:noAutofit/>
          </a:bodyPr>
          <a:lstStyle/>
          <a:p>
            <a:r>
              <a:rPr lang="en-US" dirty="0"/>
              <a:t>Allowance Method (11 of 11)</a:t>
            </a:r>
          </a:p>
        </p:txBody>
      </p:sp>
      <p:pic>
        <p:nvPicPr>
          <p:cNvPr id="20482" name="Picture 2" descr="Journal entry debiting accounts receivable 1,200 and crediting allowance for uncollectible accounts 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782002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descr="Accounts receivable T account.&#10;&#10;In the left column is 290,000, then a reinstatment entry for 1,200 and a final balance of 291,2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4018" y="3048000"/>
            <a:ext cx="3886200"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descr="T account labeled allowance for uncollectible accounts. In the right column is an entry for 10,000, a reinstatement of 1,200 and a final balance of 11,2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9808" y="4648200"/>
            <a:ext cx="402907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06494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07-4</a:t>
            </a:r>
          </a:p>
        </p:txBody>
      </p:sp>
      <p:sp>
        <p:nvSpPr>
          <p:cNvPr id="8" name="Title 7"/>
          <p:cNvSpPr>
            <a:spLocks noGrp="1"/>
          </p:cNvSpPr>
          <p:nvPr>
            <p:ph type="title"/>
          </p:nvPr>
        </p:nvSpPr>
        <p:spPr>
          <a:xfrm>
            <a:off x="685800" y="473299"/>
            <a:ext cx="8001000" cy="1126901"/>
          </a:xfrm>
        </p:spPr>
        <p:txBody>
          <a:bodyPr>
            <a:noAutofit/>
          </a:bodyPr>
          <a:lstStyle/>
          <a:p>
            <a:r>
              <a:rPr lang="en-US" altLang="en-US" dirty="0"/>
              <a:t>Concept Check: Uncollectible Accounts (1 of 3)</a:t>
            </a:r>
            <a:endParaRPr lang="en-US" dirty="0"/>
          </a:p>
        </p:txBody>
      </p:sp>
      <p:sp>
        <p:nvSpPr>
          <p:cNvPr id="3" name="Content Placeholder 2"/>
          <p:cNvSpPr>
            <a:spLocks noGrp="1"/>
          </p:cNvSpPr>
          <p:nvPr>
            <p:ph sz="quarter" idx="10"/>
          </p:nvPr>
        </p:nvSpPr>
        <p:spPr>
          <a:xfrm>
            <a:off x="914400" y="1905000"/>
            <a:ext cx="7766530" cy="4419600"/>
          </a:xfrm>
        </p:spPr>
        <p:txBody>
          <a:bodyPr/>
          <a:lstStyle/>
          <a:p>
            <a:pPr marL="0" indent="0">
              <a:buNone/>
              <a:tabLst>
                <a:tab pos="7772400" algn="dec"/>
              </a:tabLst>
              <a:defRPr/>
            </a:pPr>
            <a:r>
              <a:rPr lang="en-US" dirty="0"/>
              <a:t>Green Valley Steel had sales of $1,000,000 and collections of $760,000, leaving a balance of $240,000 in accounts receivable as of December 31, 2018. Analysis indicates it expects to collect $200,000 of its accounts receivable. How would it set up an allowance for uncollectible accounts?</a:t>
            </a:r>
          </a:p>
        </p:txBody>
      </p:sp>
    </p:spTree>
    <p:extLst>
      <p:ext uri="{BB962C8B-B14F-4D97-AF65-F5344CB8AC3E}">
        <p14:creationId xmlns:p14="http://schemas.microsoft.com/office/powerpoint/2010/main" val="10704719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a:xfrm>
            <a:off x="685800" y="511901"/>
            <a:ext cx="8001000" cy="1040674"/>
          </a:xfrm>
        </p:spPr>
        <p:txBody>
          <a:bodyPr>
            <a:noAutofit/>
          </a:bodyPr>
          <a:lstStyle/>
          <a:p>
            <a:r>
              <a:rPr lang="en-US" altLang="en-US" dirty="0"/>
              <a:t>Concept Check: Uncollectible Accounts (2 of 3)</a:t>
            </a:r>
            <a:endParaRPr lang="en-US" dirty="0"/>
          </a:p>
        </p:txBody>
      </p:sp>
      <p:sp>
        <p:nvSpPr>
          <p:cNvPr id="3" name="Content Placeholder 2"/>
          <p:cNvSpPr>
            <a:spLocks noGrp="1"/>
          </p:cNvSpPr>
          <p:nvPr>
            <p:ph sz="quarter" idx="10"/>
          </p:nvPr>
        </p:nvSpPr>
        <p:spPr>
          <a:xfrm>
            <a:off x="914400" y="1933575"/>
            <a:ext cx="7905557" cy="4467225"/>
          </a:xfrm>
        </p:spPr>
        <p:txBody>
          <a:bodyPr/>
          <a:lstStyle/>
          <a:p>
            <a:pPr marL="457200" indent="-457200">
              <a:buFont typeface="+mj-lt"/>
              <a:buAutoNum type="alphaLcPeriod"/>
              <a:tabLst>
                <a:tab pos="7772400" algn="dec"/>
              </a:tabLst>
              <a:defRPr/>
            </a:pPr>
            <a:r>
              <a:rPr lang="en-US" sz="2400" dirty="0"/>
              <a:t>Debit accounts receivable for $40,000 and credit bad debts for $40,000</a:t>
            </a:r>
          </a:p>
          <a:p>
            <a:pPr marL="457200" indent="-457200">
              <a:buFont typeface="+mj-lt"/>
              <a:buAutoNum type="alphaLcPeriod"/>
              <a:tabLst>
                <a:tab pos="7772400" algn="dec"/>
              </a:tabLst>
              <a:defRPr/>
            </a:pPr>
            <a:r>
              <a:rPr lang="en-US" sz="2400" b="1" dirty="0"/>
              <a:t>Debit bad debt expense for $40,000 and credit allowance for uncollectible accounts for $40,000</a:t>
            </a:r>
          </a:p>
          <a:p>
            <a:pPr marL="457200" indent="-457200">
              <a:buFont typeface="+mj-lt"/>
              <a:buAutoNum type="alphaLcPeriod"/>
              <a:tabLst>
                <a:tab pos="7772400" algn="dec"/>
              </a:tabLst>
              <a:defRPr/>
            </a:pPr>
            <a:r>
              <a:rPr lang="en-US" sz="2400" dirty="0"/>
              <a:t>Debit allowance for uncollectible accounts for $40,000 and credit accounts receivable for $40,000</a:t>
            </a:r>
          </a:p>
          <a:p>
            <a:pPr marL="457200" indent="-457200">
              <a:buFont typeface="+mj-lt"/>
              <a:buAutoNum type="alphaLcPeriod"/>
              <a:tabLst>
                <a:tab pos="7772400" algn="dec"/>
              </a:tabLst>
              <a:defRPr/>
            </a:pPr>
            <a:r>
              <a:rPr lang="en-US" sz="2400" dirty="0"/>
              <a:t>Debit allowance for uncollectible accounts for $40,000 and credit bad debts for $40,000</a:t>
            </a:r>
          </a:p>
        </p:txBody>
      </p:sp>
    </p:spTree>
    <p:extLst>
      <p:ext uri="{BB962C8B-B14F-4D97-AF65-F5344CB8AC3E}">
        <p14:creationId xmlns:p14="http://schemas.microsoft.com/office/powerpoint/2010/main" val="34295328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07-5</a:t>
            </a:r>
          </a:p>
        </p:txBody>
      </p:sp>
      <p:sp>
        <p:nvSpPr>
          <p:cNvPr id="8" name="Title 7"/>
          <p:cNvSpPr>
            <a:spLocks noGrp="1"/>
          </p:cNvSpPr>
          <p:nvPr>
            <p:ph type="title"/>
          </p:nvPr>
        </p:nvSpPr>
        <p:spPr/>
        <p:txBody>
          <a:bodyPr>
            <a:noAutofit/>
          </a:bodyPr>
          <a:lstStyle/>
          <a:p>
            <a:r>
              <a:rPr lang="en-US" altLang="en-US" dirty="0"/>
              <a:t>Concept Check: Uncollectible Accounts (3 of 3)</a:t>
            </a:r>
            <a:endParaRPr lang="en-US" dirty="0"/>
          </a:p>
        </p:txBody>
      </p:sp>
      <p:sp>
        <p:nvSpPr>
          <p:cNvPr id="5" name="Content Placeholder 4"/>
          <p:cNvSpPr>
            <a:spLocks noGrp="1"/>
          </p:cNvSpPr>
          <p:nvPr>
            <p:ph sz="quarter" idx="10"/>
          </p:nvPr>
        </p:nvSpPr>
        <p:spPr>
          <a:xfrm>
            <a:off x="868680" y="1676400"/>
            <a:ext cx="8046720" cy="2743200"/>
          </a:xfrm>
        </p:spPr>
        <p:txBody>
          <a:bodyPr/>
          <a:lstStyle/>
          <a:p>
            <a:pPr marL="0" indent="0">
              <a:buNone/>
              <a:tabLst>
                <a:tab pos="7772400" algn="dec"/>
              </a:tabLst>
              <a:defRPr/>
            </a:pPr>
            <a:r>
              <a:rPr lang="en-US" dirty="0"/>
              <a:t>The correct answer is</a:t>
            </a:r>
            <a:r>
              <a:rPr lang="en-US" i="1" dirty="0"/>
              <a:t> b</a:t>
            </a:r>
            <a:r>
              <a:rPr lang="en-US" dirty="0"/>
              <a:t>:</a:t>
            </a:r>
          </a:p>
          <a:p>
            <a:pPr marL="0" indent="0">
              <a:buNone/>
              <a:tabLst>
                <a:tab pos="7772400" algn="dec"/>
              </a:tabLst>
              <a:defRPr/>
            </a:pPr>
            <a:r>
              <a:rPr lang="en-US" dirty="0"/>
              <a:t>$240,000 outstanding accounts receivable at 12/31/18</a:t>
            </a:r>
          </a:p>
          <a:p>
            <a:pPr marL="0" indent="0">
              <a:buNone/>
              <a:tabLst>
                <a:tab pos="7772400" algn="dec"/>
              </a:tabLst>
              <a:defRPr/>
            </a:pPr>
            <a:r>
              <a:rPr lang="en-US" u="sng" dirty="0"/>
              <a:t>(200,000) anticipated collections</a:t>
            </a:r>
          </a:p>
          <a:p>
            <a:pPr marL="0" indent="0">
              <a:buNone/>
              <a:tabLst>
                <a:tab pos="7772400" algn="dec"/>
              </a:tabLst>
              <a:defRPr/>
            </a:pPr>
            <a:r>
              <a:rPr lang="en-US" dirty="0"/>
              <a:t>$40,000 allowance for uncollectible accounts</a:t>
            </a:r>
          </a:p>
        </p:txBody>
      </p:sp>
      <p:pic>
        <p:nvPicPr>
          <p:cNvPr id="5122" name="Picture 2" descr="Bad debt expense is debited 40,000 and allowance for uncollectible accounts is credited 40,000."/>
          <p:cNvPicPr>
            <a:picLocks noGrp="1" noChangeAspect="1" noChangeArrowheads="1"/>
          </p:cNvPicPr>
          <p:nvPr>
            <p:ph sz="quarter" idx="11"/>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4191000"/>
            <a:ext cx="7315200" cy="771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41229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a:xfrm>
            <a:off x="685800" y="463774"/>
            <a:ext cx="8001000" cy="1126901"/>
          </a:xfrm>
        </p:spPr>
        <p:txBody>
          <a:bodyPr>
            <a:noAutofit/>
          </a:bodyPr>
          <a:lstStyle/>
          <a:p>
            <a:r>
              <a:rPr lang="en-IN" dirty="0"/>
              <a:t>Estimating the Allowance for Uncollectible Accounts (1 of 2)</a:t>
            </a:r>
            <a:endParaRPr lang="en-US" dirty="0"/>
          </a:p>
        </p:txBody>
      </p:sp>
      <p:sp>
        <p:nvSpPr>
          <p:cNvPr id="4" name="Content Placeholder 3"/>
          <p:cNvSpPr>
            <a:spLocks noGrp="1"/>
          </p:cNvSpPr>
          <p:nvPr>
            <p:ph sz="quarter" idx="10"/>
          </p:nvPr>
        </p:nvSpPr>
        <p:spPr>
          <a:xfrm>
            <a:off x="1143474" y="1828800"/>
            <a:ext cx="7543326" cy="4572000"/>
          </a:xfrm>
        </p:spPr>
        <p:txBody>
          <a:bodyPr/>
          <a:lstStyle/>
          <a:p>
            <a:r>
              <a:rPr lang="en-IN" b="1" dirty="0"/>
              <a:t>Balance Sheet Approach</a:t>
            </a:r>
          </a:p>
          <a:p>
            <a:pPr marL="920750" lvl="1" indent="-457200"/>
            <a:r>
              <a:rPr lang="en-US" dirty="0"/>
              <a:t>Base bad debt expense on the appropriate carrying value of accounts receivable </a:t>
            </a:r>
          </a:p>
          <a:p>
            <a:pPr marL="920750" lvl="1" indent="-457200"/>
            <a:r>
              <a:rPr lang="en-US" sz="2200" dirty="0"/>
              <a:t>Company determines what the ending balance of the allowance for uncollectible accounts should be, and then records the amount of bad debt expense necessary to adjust the allowance to that desired balance</a:t>
            </a:r>
            <a:endParaRPr lang="en-US" dirty="0"/>
          </a:p>
        </p:txBody>
      </p:sp>
    </p:spTree>
    <p:extLst>
      <p:ext uri="{BB962C8B-B14F-4D97-AF65-F5344CB8AC3E}">
        <p14:creationId xmlns:p14="http://schemas.microsoft.com/office/powerpoint/2010/main" val="11565424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6" name="Title 7"/>
          <p:cNvSpPr>
            <a:spLocks noGrp="1"/>
          </p:cNvSpPr>
          <p:nvPr>
            <p:ph type="title"/>
          </p:nvPr>
        </p:nvSpPr>
        <p:spPr>
          <a:xfrm>
            <a:off x="685800" y="463774"/>
            <a:ext cx="8001000" cy="1126901"/>
          </a:xfrm>
        </p:spPr>
        <p:txBody>
          <a:bodyPr>
            <a:noAutofit/>
          </a:bodyPr>
          <a:lstStyle/>
          <a:p>
            <a:r>
              <a:rPr lang="en-IN" dirty="0"/>
              <a:t>Estimating the Allowance for Uncollectible Accounts (2 of 2)</a:t>
            </a:r>
            <a:endParaRPr lang="en-US" dirty="0"/>
          </a:p>
        </p:txBody>
      </p:sp>
      <p:sp>
        <p:nvSpPr>
          <p:cNvPr id="4" name="Content Placeholder 3"/>
          <p:cNvSpPr>
            <a:spLocks noGrp="1"/>
          </p:cNvSpPr>
          <p:nvPr>
            <p:ph sz="quarter" idx="10"/>
          </p:nvPr>
        </p:nvSpPr>
        <p:spPr>
          <a:xfrm>
            <a:off x="990600" y="1800225"/>
            <a:ext cx="7548370" cy="4600575"/>
          </a:xfrm>
        </p:spPr>
        <p:txBody>
          <a:bodyPr/>
          <a:lstStyle/>
          <a:p>
            <a:r>
              <a:rPr lang="en-US" b="1" dirty="0"/>
              <a:t>Accounts Receivable Aging Schedule</a:t>
            </a:r>
          </a:p>
          <a:p>
            <a:pPr lvl="1">
              <a:buSzPct val="100000"/>
            </a:pPr>
            <a:r>
              <a:rPr lang="en-US" dirty="0"/>
              <a:t>Past history and current conditions guide estimation of the allowance for uncollectible accounts balance </a:t>
            </a:r>
          </a:p>
          <a:p>
            <a:pPr lvl="2">
              <a:buSzPct val="100000"/>
            </a:pPr>
            <a:r>
              <a:rPr lang="en-US" dirty="0"/>
              <a:t>Analyzing each customer account</a:t>
            </a:r>
          </a:p>
          <a:p>
            <a:pPr lvl="2">
              <a:buSzPct val="100000"/>
            </a:pPr>
            <a:r>
              <a:rPr lang="en-US" dirty="0"/>
              <a:t>Applying an estimate of the percentage of bad debts to the entire outstanding receivable balance</a:t>
            </a:r>
          </a:p>
          <a:p>
            <a:pPr lvl="2">
              <a:buSzPct val="100000"/>
            </a:pPr>
            <a:r>
              <a:rPr lang="en-US" dirty="0"/>
              <a:t>Applying different percentages to accounts receivable balances depending on the length of time outstanding</a:t>
            </a:r>
          </a:p>
        </p:txBody>
      </p:sp>
    </p:spTree>
    <p:extLst>
      <p:ext uri="{BB962C8B-B14F-4D97-AF65-F5344CB8AC3E}">
        <p14:creationId xmlns:p14="http://schemas.microsoft.com/office/powerpoint/2010/main" val="19957883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p:txBody>
          <a:bodyPr>
            <a:noAutofit/>
          </a:bodyPr>
          <a:lstStyle/>
          <a:p>
            <a:r>
              <a:rPr lang="en-US" dirty="0"/>
              <a:t>Accounts Receivable Aging Schedule (1 of 3) </a:t>
            </a:r>
          </a:p>
        </p:txBody>
      </p:sp>
      <p:graphicFrame>
        <p:nvGraphicFramePr>
          <p:cNvPr id="3" name="Table 2"/>
          <p:cNvGraphicFramePr>
            <a:graphicFrameLocks noGrp="1"/>
          </p:cNvGraphicFramePr>
          <p:nvPr>
            <p:extLst>
              <p:ext uri="{D42A27DB-BD31-4B8C-83A1-F6EECF244321}">
                <p14:modId xmlns:p14="http://schemas.microsoft.com/office/powerpoint/2010/main" val="2279950913"/>
              </p:ext>
            </p:extLst>
          </p:nvPr>
        </p:nvGraphicFramePr>
        <p:xfrm>
          <a:off x="685800" y="1833880"/>
          <a:ext cx="8229600" cy="3581400"/>
        </p:xfrm>
        <a:graphic>
          <a:graphicData uri="http://schemas.openxmlformats.org/drawingml/2006/table">
            <a:tbl>
              <a:tblPr firstRow="1" bandRow="1">
                <a:tableStyleId>{5940675A-B579-460E-94D1-54222C63F5DA}</a:tableStyleId>
              </a:tblPr>
              <a:tblGrid>
                <a:gridCol w="14732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tblGrid>
              <a:tr h="370840">
                <a:tc>
                  <a:txBody>
                    <a:bodyPr/>
                    <a:lstStyle/>
                    <a:p>
                      <a:pPr algn="ctr"/>
                      <a:r>
                        <a:rPr lang="en-US" sz="1200" b="1" dirty="0">
                          <a:latin typeface="Verdana" pitchFamily="34" charset="0"/>
                          <a:ea typeface="Verdana" pitchFamily="34" charset="0"/>
                          <a:cs typeface="Verdana" pitchFamily="34" charset="0"/>
                        </a:rPr>
                        <a:t>Customer</a:t>
                      </a:r>
                    </a:p>
                  </a:txBody>
                  <a:tcPr anchor="ctr"/>
                </a:tc>
                <a:tc>
                  <a:txBody>
                    <a:bodyPr/>
                    <a:lstStyle/>
                    <a:p>
                      <a:pPr algn="ctr"/>
                      <a:r>
                        <a:rPr lang="en-US" sz="1200" b="1" dirty="0">
                          <a:latin typeface="Verdana" pitchFamily="34" charset="0"/>
                          <a:ea typeface="Verdana" pitchFamily="34" charset="0"/>
                          <a:cs typeface="Verdana" pitchFamily="34" charset="0"/>
                        </a:rPr>
                        <a:t>Accounts Receivable 12/13/2018</a:t>
                      </a:r>
                    </a:p>
                  </a:txBody>
                  <a:tcPr anchor="ctr"/>
                </a:tc>
                <a:tc>
                  <a:txBody>
                    <a:bodyPr/>
                    <a:lstStyle/>
                    <a:p>
                      <a:pPr algn="ctr"/>
                      <a:r>
                        <a:rPr lang="en-US" sz="1200" b="1" dirty="0">
                          <a:latin typeface="Verdana" pitchFamily="34" charset="0"/>
                          <a:ea typeface="Verdana" pitchFamily="34" charset="0"/>
                          <a:cs typeface="Verdana" pitchFamily="34" charset="0"/>
                        </a:rPr>
                        <a:t>0-60</a:t>
                      </a:r>
                      <a:r>
                        <a:rPr lang="en-US" sz="1200" b="1" baseline="0" dirty="0">
                          <a:latin typeface="Verdana" pitchFamily="34" charset="0"/>
                          <a:ea typeface="Verdana" pitchFamily="34" charset="0"/>
                          <a:cs typeface="Verdana" pitchFamily="34" charset="0"/>
                        </a:rPr>
                        <a:t> Days</a:t>
                      </a:r>
                      <a:endParaRPr lang="en-US" sz="1200" b="1" dirty="0">
                        <a:latin typeface="Verdana" pitchFamily="34" charset="0"/>
                        <a:ea typeface="Verdana" pitchFamily="34" charset="0"/>
                        <a:cs typeface="Verdana" pitchFamily="34" charset="0"/>
                      </a:endParaRPr>
                    </a:p>
                  </a:txBody>
                  <a:tcPr anchor="ctr"/>
                </a:tc>
                <a:tc>
                  <a:txBody>
                    <a:bodyPr/>
                    <a:lstStyle/>
                    <a:p>
                      <a:pPr algn="ctr"/>
                      <a:r>
                        <a:rPr lang="en-US" sz="1200" b="1" dirty="0">
                          <a:latin typeface="Verdana" pitchFamily="34" charset="0"/>
                          <a:ea typeface="Verdana" pitchFamily="34" charset="0"/>
                          <a:cs typeface="Verdana" pitchFamily="34" charset="0"/>
                        </a:rPr>
                        <a:t>61-90 Days</a:t>
                      </a:r>
                    </a:p>
                  </a:txBody>
                  <a:tcPr anchor="ctr"/>
                </a:tc>
                <a:tc>
                  <a:txBody>
                    <a:bodyPr/>
                    <a:lstStyle/>
                    <a:p>
                      <a:pPr algn="ctr"/>
                      <a:r>
                        <a:rPr lang="en-US" sz="1200" b="1" dirty="0">
                          <a:latin typeface="Verdana" pitchFamily="34" charset="0"/>
                          <a:ea typeface="Verdana" pitchFamily="34" charset="0"/>
                          <a:cs typeface="Verdana" pitchFamily="34" charset="0"/>
                        </a:rPr>
                        <a:t>91-120 Days</a:t>
                      </a:r>
                    </a:p>
                  </a:txBody>
                  <a:tcPr anchor="ctr"/>
                </a:tc>
                <a:tc>
                  <a:txBody>
                    <a:bodyPr/>
                    <a:lstStyle/>
                    <a:p>
                      <a:pPr algn="ctr"/>
                      <a:r>
                        <a:rPr lang="en-US" sz="1200" b="1" dirty="0">
                          <a:latin typeface="Verdana" pitchFamily="34" charset="0"/>
                          <a:ea typeface="Verdana" pitchFamily="34" charset="0"/>
                          <a:cs typeface="Verdana" pitchFamily="34" charset="0"/>
                        </a:rPr>
                        <a:t>Over 120 Days</a:t>
                      </a:r>
                    </a:p>
                  </a:txBody>
                  <a:tcPr anchor="ctr"/>
                </a:tc>
                <a:extLst>
                  <a:ext uri="{0D108BD9-81ED-4DB2-BD59-A6C34878D82A}">
                    <a16:rowId xmlns:a16="http://schemas.microsoft.com/office/drawing/2014/main" val="10000"/>
                  </a:ext>
                </a:extLst>
              </a:tr>
              <a:tr h="370840">
                <a:tc>
                  <a:txBody>
                    <a:bodyPr/>
                    <a:lstStyle/>
                    <a:p>
                      <a:r>
                        <a:rPr lang="en-US" sz="1200" dirty="0">
                          <a:latin typeface="Verdana" pitchFamily="34" charset="0"/>
                          <a:ea typeface="Verdana" pitchFamily="34" charset="0"/>
                          <a:cs typeface="Verdana" pitchFamily="34" charset="0"/>
                        </a:rPr>
                        <a:t>Axel Manufacturing</a:t>
                      </a:r>
                      <a:r>
                        <a:rPr lang="en-US" sz="1200" baseline="0" dirty="0">
                          <a:latin typeface="Verdana" pitchFamily="34" charset="0"/>
                          <a:ea typeface="Verdana" pitchFamily="34" charset="0"/>
                          <a:cs typeface="Verdana" pitchFamily="34" charset="0"/>
                        </a:rPr>
                        <a:t> Co.</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aseline="0" dirty="0">
                          <a:latin typeface="Verdana" pitchFamily="34" charset="0"/>
                          <a:ea typeface="Verdana" pitchFamily="34" charset="0"/>
                          <a:cs typeface="Verdana" pitchFamily="34" charset="0"/>
                        </a:rPr>
                        <a:t> $  20,000</a:t>
                      </a: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  14,000</a:t>
                      </a:r>
                    </a:p>
                  </a:txBody>
                  <a:tcPr anchor="ctr"/>
                </a:tc>
                <a:tc>
                  <a:txBody>
                    <a:bodyPr/>
                    <a:lstStyle/>
                    <a:p>
                      <a:pPr algn="r"/>
                      <a:r>
                        <a:rPr lang="en-US" sz="1200" dirty="0">
                          <a:latin typeface="Verdana" pitchFamily="34" charset="0"/>
                          <a:ea typeface="Verdana" pitchFamily="34" charset="0"/>
                          <a:cs typeface="Verdana" pitchFamily="34" charset="0"/>
                        </a:rPr>
                        <a:t>$  6,000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r>
                        <a:rPr lang="en-US" sz="1200" dirty="0">
                          <a:latin typeface="Verdana" pitchFamily="34" charset="0"/>
                          <a:ea typeface="Verdana" pitchFamily="34" charset="0"/>
                          <a:cs typeface="Verdana" pitchFamily="34" charset="0"/>
                        </a:rPr>
                        <a:t>Banner Corporation</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33,000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20,000</a:t>
                      </a:r>
                    </a:p>
                  </a:txBody>
                  <a:tcPr anchor="ctr"/>
                </a:tc>
                <a:tc>
                  <a:txBody>
                    <a:bodyPr/>
                    <a:lstStyle/>
                    <a:p>
                      <a:pPr algn="r"/>
                      <a:r>
                        <a:rPr lang="en-US" sz="1200" dirty="0">
                          <a:latin typeface="Verdana" pitchFamily="34" charset="0"/>
                          <a:ea typeface="Verdana" pitchFamily="34" charset="0"/>
                          <a:cs typeface="Verdana" pitchFamily="34" charset="0"/>
                        </a:rPr>
                        <a:t>$10,000</a:t>
                      </a:r>
                    </a:p>
                  </a:txBody>
                  <a:tcPr anchor="ctr"/>
                </a:tc>
                <a:tc>
                  <a:txBody>
                    <a:bodyPr/>
                    <a:lstStyle/>
                    <a:p>
                      <a:pPr algn="r"/>
                      <a:r>
                        <a:rPr lang="en-US" sz="1200" dirty="0">
                          <a:latin typeface="Verdana" pitchFamily="34" charset="0"/>
                          <a:ea typeface="Verdana" pitchFamily="34" charset="0"/>
                          <a:cs typeface="Verdana" pitchFamily="34" charset="0"/>
                        </a:rPr>
                        <a:t>$3,000</a:t>
                      </a:r>
                    </a:p>
                  </a:txBody>
                  <a:tcPr anchor="ctr"/>
                </a:tc>
                <a:extLst>
                  <a:ext uri="{0D108BD9-81ED-4DB2-BD59-A6C34878D82A}">
                    <a16:rowId xmlns:a16="http://schemas.microsoft.com/office/drawing/2014/main" val="10002"/>
                  </a:ext>
                </a:extLst>
              </a:tr>
              <a:tr h="370840">
                <a:tc>
                  <a:txBody>
                    <a:bodyPr/>
                    <a:lstStyle/>
                    <a:p>
                      <a:r>
                        <a:rPr lang="en-US" sz="1200" dirty="0" err="1">
                          <a:latin typeface="Verdana" pitchFamily="34" charset="0"/>
                          <a:ea typeface="Verdana" pitchFamily="34" charset="0"/>
                          <a:cs typeface="Verdana" pitchFamily="34" charset="0"/>
                        </a:rPr>
                        <a:t>Dando</a:t>
                      </a:r>
                      <a:r>
                        <a:rPr lang="en-US" sz="1200" dirty="0">
                          <a:latin typeface="Verdana" pitchFamily="34" charset="0"/>
                          <a:ea typeface="Verdana" pitchFamily="34" charset="0"/>
                          <a:cs typeface="Verdana" pitchFamily="34" charset="0"/>
                        </a:rPr>
                        <a:t> Company</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60,000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50,000</a:t>
                      </a:r>
                    </a:p>
                  </a:txBody>
                  <a:tcPr anchor="ctr"/>
                </a:tc>
                <a:tc>
                  <a:txBody>
                    <a:bodyPr/>
                    <a:lstStyle/>
                    <a:p>
                      <a:pPr algn="r"/>
                      <a:r>
                        <a:rPr lang="en-US" sz="1200" dirty="0">
                          <a:latin typeface="Verdana" pitchFamily="34" charset="0"/>
                          <a:ea typeface="Verdana" pitchFamily="34" charset="0"/>
                          <a:cs typeface="Verdana" pitchFamily="34" charset="0"/>
                        </a:rPr>
                        <a:t>10,000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latin typeface="Verdana" pitchFamily="34" charset="0"/>
                          <a:ea typeface="Verdana" pitchFamily="34" charset="0"/>
                          <a:cs typeface="Verdana" pitchFamily="34" charset="0"/>
                        </a:rPr>
                        <a:t>Dando</a:t>
                      </a:r>
                      <a:r>
                        <a:rPr lang="en-US" sz="1200" dirty="0">
                          <a:latin typeface="Verdana" pitchFamily="34" charset="0"/>
                          <a:ea typeface="Verdana" pitchFamily="34" charset="0"/>
                          <a:cs typeface="Verdana" pitchFamily="34" charset="0"/>
                        </a:rPr>
                        <a:t> Company</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60,000</a:t>
                      </a:r>
                    </a:p>
                    <a:p>
                      <a:pPr algn="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50,000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latin typeface="Verdana" pitchFamily="34" charset="0"/>
                          <a:ea typeface="Verdana" pitchFamily="34" charset="0"/>
                          <a:cs typeface="Verdana" pitchFamily="34" charset="0"/>
                        </a:rPr>
                        <a:t>Dando</a:t>
                      </a:r>
                      <a:r>
                        <a:rPr lang="en-US" sz="1200" dirty="0">
                          <a:latin typeface="Verdana" pitchFamily="34" charset="0"/>
                          <a:ea typeface="Verdana" pitchFamily="34" charset="0"/>
                          <a:cs typeface="Verdana" pitchFamily="34" charset="0"/>
                        </a:rPr>
                        <a:t> Company</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60,000</a:t>
                      </a:r>
                    </a:p>
                    <a:p>
                      <a:pPr algn="r"/>
                      <a:endParaRPr lang="en-US" sz="12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50,000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10,000</a:t>
                      </a: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tc>
                  <a:txBody>
                    <a:bodyPr/>
                    <a:lstStyle/>
                    <a:p>
                      <a:pPr algn="r"/>
                      <a:endParaRPr lang="en-US" sz="12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70840">
                <a:tc>
                  <a:txBody>
                    <a:bodyPr/>
                    <a:lstStyle/>
                    <a:p>
                      <a:r>
                        <a:rPr lang="en-US" sz="1200" dirty="0" err="1">
                          <a:latin typeface="Verdana" pitchFamily="34" charset="0"/>
                          <a:ea typeface="Verdana" pitchFamily="34" charset="0"/>
                          <a:cs typeface="Verdana" pitchFamily="34" charset="0"/>
                        </a:rPr>
                        <a:t>Xicon</a:t>
                      </a:r>
                      <a:r>
                        <a:rPr lang="en-US" sz="1200" dirty="0">
                          <a:latin typeface="Verdana" pitchFamily="34" charset="0"/>
                          <a:ea typeface="Verdana" pitchFamily="34" charset="0"/>
                          <a:cs typeface="Verdana" pitchFamily="34" charset="0"/>
                        </a:rPr>
                        <a:t> Company</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latin typeface="Verdana" pitchFamily="34" charset="0"/>
                          <a:ea typeface="Verdana" pitchFamily="34" charset="0"/>
                          <a:cs typeface="Verdana" pitchFamily="34" charset="0"/>
                        </a:rPr>
                        <a:t>18,000</a:t>
                      </a:r>
                    </a:p>
                  </a:txBody>
                  <a:tcPr anchor="ctr"/>
                </a:tc>
                <a:tc>
                  <a:txBody>
                    <a:bodyPr/>
                    <a:lstStyle/>
                    <a:p>
                      <a:pPr algn="r"/>
                      <a:r>
                        <a:rPr lang="en-US" sz="1200" u="sng" dirty="0">
                          <a:latin typeface="Verdana" pitchFamily="34" charset="0"/>
                          <a:ea typeface="Verdana" pitchFamily="34" charset="0"/>
                          <a:cs typeface="Verdana" pitchFamily="34" charset="0"/>
                        </a:rPr>
                        <a:t>     10,000</a:t>
                      </a:r>
                    </a:p>
                  </a:txBody>
                  <a:tcPr anchor="b"/>
                </a:tc>
                <a:tc>
                  <a:txBody>
                    <a:bodyPr/>
                    <a:lstStyle/>
                    <a:p>
                      <a:pPr algn="r"/>
                      <a:r>
                        <a:rPr lang="en-US" sz="1200" u="sng" dirty="0">
                          <a:latin typeface="Verdana" pitchFamily="34" charset="0"/>
                          <a:ea typeface="Verdana" pitchFamily="34" charset="0"/>
                          <a:cs typeface="Verdana" pitchFamily="34" charset="0"/>
                        </a:rPr>
                        <a:t>     4,000</a:t>
                      </a:r>
                    </a:p>
                  </a:txBody>
                  <a:tcPr anchor="ctr"/>
                </a:tc>
                <a:tc>
                  <a:txBody>
                    <a:bodyPr/>
                    <a:lstStyle/>
                    <a:p>
                      <a:pPr algn="r"/>
                      <a:r>
                        <a:rPr lang="en-US" sz="1200" u="sng" dirty="0">
                          <a:latin typeface="Verdana" pitchFamily="34" charset="0"/>
                          <a:ea typeface="Verdana" pitchFamily="34" charset="0"/>
                          <a:cs typeface="Verdana" pitchFamily="34" charset="0"/>
                        </a:rPr>
                        <a:t>     3,000</a:t>
                      </a:r>
                    </a:p>
                  </a:txBody>
                  <a:tcPr anchor="ctr"/>
                </a:tc>
                <a:tc>
                  <a:txBody>
                    <a:bodyPr/>
                    <a:lstStyle/>
                    <a:p>
                      <a:pPr algn="r"/>
                      <a:r>
                        <a:rPr lang="en-US" sz="1200" u="sng" dirty="0">
                          <a:latin typeface="Verdana" pitchFamily="34" charset="0"/>
                          <a:ea typeface="Verdana" pitchFamily="34" charset="0"/>
                          <a:cs typeface="Verdana" pitchFamily="34" charset="0"/>
                        </a:rPr>
                        <a:t>     1,000</a:t>
                      </a:r>
                    </a:p>
                  </a:txBody>
                  <a:tcPr anchor="ctr"/>
                </a:tc>
                <a:extLst>
                  <a:ext uri="{0D108BD9-81ED-4DB2-BD59-A6C34878D82A}">
                    <a16:rowId xmlns:a16="http://schemas.microsoft.com/office/drawing/2014/main" val="10006"/>
                  </a:ext>
                </a:extLst>
              </a:tr>
              <a:tr h="370840">
                <a:tc>
                  <a:txBody>
                    <a:bodyPr/>
                    <a:lstStyle/>
                    <a:p>
                      <a:r>
                        <a:rPr lang="en-US" sz="1200" dirty="0">
                          <a:latin typeface="Verdana" pitchFamily="34" charset="0"/>
                          <a:ea typeface="Verdana" pitchFamily="34" charset="0"/>
                          <a:cs typeface="Verdana" pitchFamily="34" charset="0"/>
                        </a:rPr>
                        <a:t>Totals</a:t>
                      </a:r>
                    </a:p>
                  </a:txBody>
                  <a:tcPr anchor="b"/>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dirty="0">
                          <a:latin typeface="Verdana" pitchFamily="34" charset="0"/>
                          <a:ea typeface="Verdana" pitchFamily="34" charset="0"/>
                          <a:cs typeface="Verdana" pitchFamily="34" charset="0"/>
                        </a:rPr>
                        <a:t>$305,000</a:t>
                      </a:r>
                    </a:p>
                  </a:txBody>
                  <a:tcPr anchor="ctr"/>
                </a:tc>
                <a:tc>
                  <a:txBody>
                    <a:bodyPr/>
                    <a:lstStyle/>
                    <a:p>
                      <a:pPr algn="r"/>
                      <a:r>
                        <a:rPr lang="en-US" sz="1200" u="dbl" dirty="0">
                          <a:latin typeface="Verdana" pitchFamily="34" charset="0"/>
                          <a:ea typeface="Verdana" pitchFamily="34" charset="0"/>
                          <a:cs typeface="Verdana" pitchFamily="34" charset="0"/>
                        </a:rPr>
                        <a:t>$220,000</a:t>
                      </a:r>
                    </a:p>
                  </a:txBody>
                  <a:tcPr anchor="b"/>
                </a:tc>
                <a:tc>
                  <a:txBody>
                    <a:bodyPr/>
                    <a:lstStyle/>
                    <a:p>
                      <a:pPr algn="r"/>
                      <a:r>
                        <a:rPr lang="en-US" sz="1200" u="dbl" dirty="0">
                          <a:latin typeface="Verdana" pitchFamily="34" charset="0"/>
                          <a:ea typeface="Verdana" pitchFamily="34" charset="0"/>
                          <a:cs typeface="Verdana" pitchFamily="34" charset="0"/>
                        </a:rPr>
                        <a:t>$50,000</a:t>
                      </a:r>
                    </a:p>
                  </a:txBody>
                  <a:tcPr anchor="ctr"/>
                </a:tc>
                <a:tc>
                  <a:txBody>
                    <a:bodyPr/>
                    <a:lstStyle/>
                    <a:p>
                      <a:pPr algn="r"/>
                      <a:r>
                        <a:rPr lang="en-US" sz="1200" u="dbl" dirty="0">
                          <a:latin typeface="Verdana" pitchFamily="34" charset="0"/>
                          <a:ea typeface="Verdana" pitchFamily="34" charset="0"/>
                          <a:cs typeface="Verdana" pitchFamily="34" charset="0"/>
                        </a:rPr>
                        <a:t>$25,000</a:t>
                      </a:r>
                    </a:p>
                  </a:txBody>
                  <a:tcPr anchor="ctr"/>
                </a:tc>
                <a:tc>
                  <a:txBody>
                    <a:bodyPr/>
                    <a:lstStyle/>
                    <a:p>
                      <a:pPr algn="r"/>
                      <a:r>
                        <a:rPr lang="en-US" sz="1200" u="dbl" dirty="0">
                          <a:latin typeface="Verdana" pitchFamily="34" charset="0"/>
                          <a:ea typeface="Verdana" pitchFamily="34" charset="0"/>
                          <a:cs typeface="Verdana" pitchFamily="34" charset="0"/>
                        </a:rPr>
                        <a:t>$10,000</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978259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p:txBody>
          <a:bodyPr>
            <a:noAutofit/>
          </a:bodyPr>
          <a:lstStyle/>
          <a:p>
            <a:r>
              <a:rPr lang="en-US" dirty="0"/>
              <a:t>Accounts Receivable Aging Schedule (2 of 3) </a:t>
            </a:r>
          </a:p>
        </p:txBody>
      </p:sp>
      <p:graphicFrame>
        <p:nvGraphicFramePr>
          <p:cNvPr id="3" name="Table 2"/>
          <p:cNvGraphicFramePr>
            <a:graphicFrameLocks noGrp="1"/>
          </p:cNvGraphicFramePr>
          <p:nvPr>
            <p:extLst>
              <p:ext uri="{D42A27DB-BD31-4B8C-83A1-F6EECF244321}">
                <p14:modId xmlns:p14="http://schemas.microsoft.com/office/powerpoint/2010/main" val="500388793"/>
              </p:ext>
            </p:extLst>
          </p:nvPr>
        </p:nvGraphicFramePr>
        <p:xfrm>
          <a:off x="762001" y="2133600"/>
          <a:ext cx="8077200" cy="2733040"/>
        </p:xfrm>
        <a:graphic>
          <a:graphicData uri="http://schemas.openxmlformats.org/drawingml/2006/table">
            <a:tbl>
              <a:tblPr firstRow="1" bandRow="1">
                <a:tableStyleId>{5940675A-B579-460E-94D1-54222C63F5DA}</a:tableStyleId>
              </a:tblPr>
              <a:tblGrid>
                <a:gridCol w="3276599">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1371601">
                  <a:extLst>
                    <a:ext uri="{9D8B030D-6E8A-4147-A177-3AD203B41FA5}">
                      <a16:colId xmlns:a16="http://schemas.microsoft.com/office/drawing/2014/main" val="20003"/>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Age</a:t>
                      </a:r>
                      <a:r>
                        <a:rPr lang="en-US" sz="1400" b="1" baseline="0" dirty="0">
                          <a:latin typeface="Verdana" pitchFamily="34" charset="0"/>
                          <a:ea typeface="Verdana" pitchFamily="34" charset="0"/>
                          <a:cs typeface="Verdana" pitchFamily="34" charset="0"/>
                        </a:rPr>
                        <a:t> Group</a:t>
                      </a:r>
                      <a:endParaRPr lang="en-US" sz="14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Summary</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Amount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Summary</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Estimated Percent Uncollectible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Summary</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Estimated Allowance</a:t>
                      </a:r>
                    </a:p>
                  </a:txBody>
                  <a:tcPr anchor="ctr"/>
                </a:tc>
                <a:extLst>
                  <a:ext uri="{0D108BD9-81ED-4DB2-BD59-A6C34878D82A}">
                    <a16:rowId xmlns:a16="http://schemas.microsoft.com/office/drawing/2014/main" val="10000"/>
                  </a:ext>
                </a:extLst>
              </a:tr>
              <a:tr h="370840">
                <a:tc>
                  <a:txBody>
                    <a:bodyPr/>
                    <a:lstStyle/>
                    <a:p>
                      <a:r>
                        <a:rPr lang="en-US" sz="1400" dirty="0">
                          <a:latin typeface="Verdana" pitchFamily="34" charset="0"/>
                          <a:ea typeface="Verdana" pitchFamily="34" charset="0"/>
                          <a:cs typeface="Verdana" pitchFamily="34" charset="0"/>
                        </a:rPr>
                        <a:t>0–60 days</a:t>
                      </a:r>
                    </a:p>
                  </a:txBody>
                  <a:tcPr anchor="b"/>
                </a:tc>
                <a:tc>
                  <a:txBody>
                    <a:bodyPr/>
                    <a:lstStyle/>
                    <a:p>
                      <a:pPr algn="r"/>
                      <a:r>
                        <a:rPr lang="en-US" sz="1400" dirty="0">
                          <a:latin typeface="Verdana" pitchFamily="34" charset="0"/>
                          <a:ea typeface="Verdana" pitchFamily="34" charset="0"/>
                          <a:cs typeface="Verdana" pitchFamily="34" charset="0"/>
                        </a:rPr>
                        <a:t>$220,000</a:t>
                      </a:r>
                    </a:p>
                  </a:txBody>
                  <a:tcPr anchor="ctr"/>
                </a:tc>
                <a:tc>
                  <a:txBody>
                    <a:bodyPr/>
                    <a:lstStyle/>
                    <a:p>
                      <a:pPr algn="r"/>
                      <a:r>
                        <a:rPr lang="en-US" sz="1400" dirty="0">
                          <a:latin typeface="Verdana" pitchFamily="34" charset="0"/>
                          <a:ea typeface="Verdana" pitchFamily="34" charset="0"/>
                          <a:cs typeface="Verdana" pitchFamily="34" charset="0"/>
                        </a:rPr>
                        <a:t>5%</a:t>
                      </a:r>
                    </a:p>
                  </a:txBody>
                  <a:tcPr anchor="ctr"/>
                </a:tc>
                <a:tc>
                  <a:txBody>
                    <a:bodyPr/>
                    <a:lstStyle/>
                    <a:p>
                      <a:pPr algn="r"/>
                      <a:r>
                        <a:rPr lang="en-US" sz="1400" dirty="0">
                          <a:latin typeface="Verdana" pitchFamily="34" charset="0"/>
                          <a:ea typeface="Verdana" pitchFamily="34" charset="0"/>
                          <a:cs typeface="Verdana" pitchFamily="34" charset="0"/>
                        </a:rPr>
                        <a:t>$ 11,000</a:t>
                      </a:r>
                    </a:p>
                  </a:txBody>
                  <a:tcPr anchor="ctr"/>
                </a:tc>
                <a:extLst>
                  <a:ext uri="{0D108BD9-81ED-4DB2-BD59-A6C34878D82A}">
                    <a16:rowId xmlns:a16="http://schemas.microsoft.com/office/drawing/2014/main" val="10001"/>
                  </a:ext>
                </a:extLst>
              </a:tr>
              <a:tr h="370840">
                <a:tc>
                  <a:txBody>
                    <a:bodyPr/>
                    <a:lstStyle/>
                    <a:p>
                      <a:r>
                        <a:rPr lang="en-US" sz="1400" dirty="0">
                          <a:latin typeface="Verdana" pitchFamily="34" charset="0"/>
                          <a:ea typeface="Verdana" pitchFamily="34" charset="0"/>
                          <a:cs typeface="Verdana" pitchFamily="34" charset="0"/>
                        </a:rPr>
                        <a:t>61–90 days</a:t>
                      </a:r>
                    </a:p>
                  </a:txBody>
                  <a:tcPr anchor="b"/>
                </a:tc>
                <a:tc>
                  <a:txBody>
                    <a:bodyPr/>
                    <a:lstStyle/>
                    <a:p>
                      <a:pPr algn="r"/>
                      <a:r>
                        <a:rPr lang="en-US" sz="1400" dirty="0">
                          <a:latin typeface="Verdana" pitchFamily="34" charset="0"/>
                          <a:ea typeface="Verdana" pitchFamily="34" charset="0"/>
                          <a:cs typeface="Verdana" pitchFamily="34" charset="0"/>
                        </a:rPr>
                        <a:t>50,000</a:t>
                      </a:r>
                    </a:p>
                  </a:txBody>
                  <a:tcPr anchor="ctr"/>
                </a:tc>
                <a:tc>
                  <a:txBody>
                    <a:bodyPr/>
                    <a:lstStyle/>
                    <a:p>
                      <a:pPr algn="r"/>
                      <a:r>
                        <a:rPr lang="en-US" sz="1400" dirty="0">
                          <a:latin typeface="Verdana" pitchFamily="34" charset="0"/>
                          <a:ea typeface="Verdana" pitchFamily="34" charset="0"/>
                          <a:cs typeface="Verdana" pitchFamily="34" charset="0"/>
                        </a:rPr>
                        <a:t>10%</a:t>
                      </a:r>
                    </a:p>
                  </a:txBody>
                  <a:tcPr anchor="ctr"/>
                </a:tc>
                <a:tc>
                  <a:txBody>
                    <a:bodyPr/>
                    <a:lstStyle/>
                    <a:p>
                      <a:pPr algn="r"/>
                      <a:r>
                        <a:rPr lang="en-US" sz="1400" dirty="0">
                          <a:latin typeface="Verdana" pitchFamily="34" charset="0"/>
                          <a:ea typeface="Verdana" pitchFamily="34" charset="0"/>
                          <a:cs typeface="Verdana" pitchFamily="34" charset="0"/>
                        </a:rPr>
                        <a:t>5,000</a:t>
                      </a:r>
                    </a:p>
                  </a:txBody>
                  <a:tcPr anchor="ctr"/>
                </a:tc>
                <a:extLst>
                  <a:ext uri="{0D108BD9-81ED-4DB2-BD59-A6C34878D82A}">
                    <a16:rowId xmlns:a16="http://schemas.microsoft.com/office/drawing/2014/main" val="10002"/>
                  </a:ext>
                </a:extLst>
              </a:tr>
              <a:tr h="370840">
                <a:tc>
                  <a:txBody>
                    <a:bodyPr/>
                    <a:lstStyle/>
                    <a:p>
                      <a:r>
                        <a:rPr lang="en-US" sz="1400" dirty="0">
                          <a:latin typeface="Verdana" pitchFamily="34" charset="0"/>
                          <a:ea typeface="Verdana" pitchFamily="34" charset="0"/>
                          <a:cs typeface="Verdana" pitchFamily="34" charset="0"/>
                        </a:rPr>
                        <a:t>91–120 days</a:t>
                      </a:r>
                    </a:p>
                  </a:txBody>
                  <a:tcPr anchor="b"/>
                </a:tc>
                <a:tc>
                  <a:txBody>
                    <a:bodyPr/>
                    <a:lstStyle/>
                    <a:p>
                      <a:pPr algn="r"/>
                      <a:r>
                        <a:rPr lang="en-US" sz="1400" dirty="0">
                          <a:latin typeface="Verdana" pitchFamily="34" charset="0"/>
                          <a:ea typeface="Verdana" pitchFamily="34" charset="0"/>
                          <a:cs typeface="Verdana" pitchFamily="34" charset="0"/>
                        </a:rPr>
                        <a:t>25,000</a:t>
                      </a:r>
                    </a:p>
                  </a:txBody>
                  <a:tcPr anchor="ctr"/>
                </a:tc>
                <a:tc>
                  <a:txBody>
                    <a:bodyPr/>
                    <a:lstStyle/>
                    <a:p>
                      <a:pPr algn="r"/>
                      <a:r>
                        <a:rPr lang="en-US" sz="1400" dirty="0">
                          <a:latin typeface="Verdana" pitchFamily="34" charset="0"/>
                          <a:ea typeface="Verdana" pitchFamily="34" charset="0"/>
                          <a:cs typeface="Verdana" pitchFamily="34" charset="0"/>
                        </a:rPr>
                        <a:t>20%</a:t>
                      </a:r>
                    </a:p>
                  </a:txBody>
                  <a:tcPr anchor="ctr"/>
                </a:tc>
                <a:tc>
                  <a:txBody>
                    <a:bodyPr/>
                    <a:lstStyle/>
                    <a:p>
                      <a:pPr algn="r"/>
                      <a:r>
                        <a:rPr lang="en-US" sz="1400" dirty="0">
                          <a:latin typeface="Verdana" pitchFamily="34" charset="0"/>
                          <a:ea typeface="Verdana" pitchFamily="34" charset="0"/>
                          <a:cs typeface="Verdana" pitchFamily="34" charset="0"/>
                        </a:rPr>
                        <a:t>5,000</a:t>
                      </a:r>
                    </a:p>
                  </a:txBody>
                  <a:tcPr anchor="ctr"/>
                </a:tc>
                <a:extLst>
                  <a:ext uri="{0D108BD9-81ED-4DB2-BD59-A6C34878D82A}">
                    <a16:rowId xmlns:a16="http://schemas.microsoft.com/office/drawing/2014/main" val="10003"/>
                  </a:ext>
                </a:extLst>
              </a:tr>
              <a:tr h="370840">
                <a:tc>
                  <a:txBody>
                    <a:bodyPr/>
                    <a:lstStyle/>
                    <a:p>
                      <a:r>
                        <a:rPr lang="en-US" sz="1400" dirty="0">
                          <a:latin typeface="Verdana" pitchFamily="34" charset="0"/>
                          <a:ea typeface="Verdana" pitchFamily="34" charset="0"/>
                          <a:cs typeface="Verdana" pitchFamily="34" charset="0"/>
                        </a:rPr>
                        <a:t>Over 120 days</a:t>
                      </a:r>
                    </a:p>
                  </a:txBody>
                  <a:tcPr anchor="b"/>
                </a:tc>
                <a:tc>
                  <a:txBody>
                    <a:bodyPr/>
                    <a:lstStyle/>
                    <a:p>
                      <a:pPr algn="r"/>
                      <a:r>
                        <a:rPr lang="en-US" sz="1400" dirty="0">
                          <a:latin typeface="Verdana" pitchFamily="34" charset="0"/>
                          <a:ea typeface="Verdana" pitchFamily="34" charset="0"/>
                          <a:cs typeface="Verdana" pitchFamily="34" charset="0"/>
                        </a:rPr>
                        <a:t>10,000</a:t>
                      </a:r>
                    </a:p>
                  </a:txBody>
                  <a:tcPr anchor="ctr"/>
                </a:tc>
                <a:tc>
                  <a:txBody>
                    <a:bodyPr/>
                    <a:lstStyle/>
                    <a:p>
                      <a:pPr algn="r"/>
                      <a:r>
                        <a:rPr lang="en-US" sz="1400" dirty="0">
                          <a:latin typeface="Verdana" pitchFamily="34" charset="0"/>
                          <a:ea typeface="Verdana" pitchFamily="34" charset="0"/>
                          <a:cs typeface="Verdana" pitchFamily="34" charset="0"/>
                        </a:rPr>
                        <a:t>40%</a:t>
                      </a:r>
                    </a:p>
                  </a:txBody>
                  <a:tcPr anchor="ctr"/>
                </a:tc>
                <a:tc>
                  <a:txBody>
                    <a:bodyPr/>
                    <a:lstStyle/>
                    <a:p>
                      <a:pPr algn="r"/>
                      <a:r>
                        <a:rPr lang="en-US" sz="1400" u="sng" dirty="0">
                          <a:latin typeface="Verdana" pitchFamily="34" charset="0"/>
                          <a:ea typeface="Verdana" pitchFamily="34" charset="0"/>
                          <a:cs typeface="Verdana" pitchFamily="34" charset="0"/>
                        </a:rPr>
                        <a:t>4,000</a:t>
                      </a:r>
                    </a:p>
                  </a:txBody>
                  <a:tcPr anchor="ctr"/>
                </a:tc>
                <a:extLst>
                  <a:ext uri="{0D108BD9-81ED-4DB2-BD59-A6C34878D82A}">
                    <a16:rowId xmlns:a16="http://schemas.microsoft.com/office/drawing/2014/main" val="10004"/>
                  </a:ext>
                </a:extLst>
              </a:tr>
              <a:tr h="370840">
                <a:tc>
                  <a:txBody>
                    <a:bodyPr/>
                    <a:lstStyle/>
                    <a:p>
                      <a:r>
                        <a:rPr lang="en-US" sz="1400" dirty="0">
                          <a:latin typeface="Verdana" pitchFamily="34" charset="0"/>
                          <a:ea typeface="Verdana" pitchFamily="34" charset="0"/>
                          <a:cs typeface="Verdana" pitchFamily="34" charset="0"/>
                        </a:rPr>
                        <a:t>Allowance</a:t>
                      </a:r>
                      <a:r>
                        <a:rPr lang="en-US" sz="1400" baseline="0" dirty="0">
                          <a:latin typeface="Verdana" pitchFamily="34" charset="0"/>
                          <a:ea typeface="Verdana" pitchFamily="34" charset="0"/>
                          <a:cs typeface="Verdana" pitchFamily="34" charset="0"/>
                        </a:rPr>
                        <a:t> for uncollectible accounts</a:t>
                      </a:r>
                      <a:endParaRPr lang="en-US" sz="1400" dirty="0">
                        <a:latin typeface="Verdana" pitchFamily="34" charset="0"/>
                        <a:ea typeface="Verdana" pitchFamily="34" charset="0"/>
                        <a:cs typeface="Verdana" pitchFamily="34" charset="0"/>
                      </a:endParaRPr>
                    </a:p>
                  </a:txBody>
                  <a:tcPr anchor="b"/>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nchor="ctr"/>
                </a:tc>
                <a:tc>
                  <a:txBody>
                    <a:bodyPr/>
                    <a:lstStyle/>
                    <a:p>
                      <a:pPr algn="r"/>
                      <a:r>
                        <a:rPr lang="en-US" sz="1400" b="1" u="dbl" dirty="0">
                          <a:solidFill>
                            <a:schemeClr val="tx1"/>
                          </a:solidFill>
                          <a:uFill>
                            <a:solidFill>
                              <a:schemeClr val="tx1"/>
                            </a:solidFill>
                          </a:uFill>
                          <a:latin typeface="Verdana" pitchFamily="34" charset="0"/>
                          <a:ea typeface="Verdana" pitchFamily="34" charset="0"/>
                          <a:cs typeface="Verdana" pitchFamily="34" charset="0"/>
                        </a:rPr>
                        <a:t>$25,000</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985494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7" name="Title 7"/>
          <p:cNvSpPr>
            <a:spLocks noGrp="1"/>
          </p:cNvSpPr>
          <p:nvPr>
            <p:ph type="title"/>
          </p:nvPr>
        </p:nvSpPr>
        <p:spPr/>
        <p:txBody>
          <a:bodyPr>
            <a:noAutofit/>
          </a:bodyPr>
          <a:lstStyle/>
          <a:p>
            <a:r>
              <a:rPr lang="en-US" dirty="0"/>
              <a:t>Accounts Receivable Aging Schedule (3 of 3) </a:t>
            </a:r>
          </a:p>
        </p:txBody>
      </p:sp>
      <p:sp>
        <p:nvSpPr>
          <p:cNvPr id="2" name="Content Placeholder 1"/>
          <p:cNvSpPr>
            <a:spLocks noGrp="1"/>
          </p:cNvSpPr>
          <p:nvPr>
            <p:ph sz="quarter" idx="10"/>
          </p:nvPr>
        </p:nvSpPr>
        <p:spPr>
          <a:xfrm>
            <a:off x="701040" y="1524000"/>
            <a:ext cx="8290560" cy="2438400"/>
          </a:xfrm>
        </p:spPr>
        <p:txBody>
          <a:bodyPr/>
          <a:lstStyle/>
          <a:p>
            <a:pPr marL="0" indent="0">
              <a:buNone/>
            </a:pPr>
            <a:r>
              <a:rPr lang="en-US" sz="2400" dirty="0"/>
              <a:t>At the end of 2019 Hawthorne has a gross accounts receivable balance of $400,000 but believes it only will collect $360,000</a:t>
            </a:r>
          </a:p>
          <a:p>
            <a:r>
              <a:rPr lang="en-US" sz="2400" dirty="0"/>
              <a:t>Hawthorne needs an allowance of $40,000      ($400,000 − 360,000</a:t>
            </a:r>
          </a:p>
          <a:p>
            <a:pPr marL="0" indent="0" algn="ctr">
              <a:buNone/>
            </a:pPr>
            <a:r>
              <a:rPr lang="en-US" sz="2400" b="1" dirty="0"/>
              <a:t>Allowance for Uncollectible Accounts</a:t>
            </a:r>
            <a:endParaRPr lang="en-US" sz="2400" dirty="0"/>
          </a:p>
        </p:txBody>
      </p:sp>
      <p:graphicFrame>
        <p:nvGraphicFramePr>
          <p:cNvPr id="9" name="Table 8"/>
          <p:cNvGraphicFramePr>
            <a:graphicFrameLocks noGrp="1"/>
          </p:cNvGraphicFramePr>
          <p:nvPr>
            <p:extLst>
              <p:ext uri="{D42A27DB-BD31-4B8C-83A1-F6EECF244321}">
                <p14:modId xmlns:p14="http://schemas.microsoft.com/office/powerpoint/2010/main" val="1159242348"/>
              </p:ext>
            </p:extLst>
          </p:nvPr>
        </p:nvGraphicFramePr>
        <p:xfrm>
          <a:off x="1905000" y="4038600"/>
          <a:ext cx="5486400" cy="1025525"/>
        </p:xfrm>
        <a:graphic>
          <a:graphicData uri="http://schemas.openxmlformats.org/drawingml/2006/table">
            <a:tbl>
              <a:tblPr firstRow="1" bandRow="1">
                <a:tableStyleId>{5940675A-B579-460E-94D1-54222C63F5DA}</a:tableStyleId>
              </a:tblPr>
              <a:tblGrid>
                <a:gridCol w="4267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2"/>
                    </a:ext>
                  </a:extLst>
                </a:gridCol>
              </a:tblGrid>
              <a:tr h="339725">
                <a:tc>
                  <a:txBody>
                    <a:bodyPr/>
                    <a:lstStyle/>
                    <a:p>
                      <a:pPr algn="l"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a:t>
                      </a:r>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Pre</a:t>
                      </a: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-adjustment</a:t>
                      </a:r>
                      <a:r>
                        <a:rPr lang="en-US" sz="1600" u="none" strike="noStrike" baseline="0" dirty="0">
                          <a:effectLst/>
                          <a:latin typeface="Verdana" panose="020B0604030504040204" pitchFamily="34" charset="0"/>
                          <a:ea typeface="Verdana" panose="020B0604030504040204" pitchFamily="34" charset="0"/>
                          <a:cs typeface="Verdana" panose="020B0604030504040204" pitchFamily="34" charset="0"/>
                        </a:rPr>
                        <a:t> balance)</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11,200</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46075">
                <a:tc>
                  <a:txBody>
                    <a:bodyPr/>
                    <a:lstStyle/>
                    <a:p>
                      <a:pPr algn="l"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Bad debt expense</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28,800</a:t>
                      </a:r>
                      <a:endParaRPr lang="en-US" sz="16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39725">
                <a:tc>
                  <a:txBody>
                    <a:bodyPr/>
                    <a:lstStyle/>
                    <a:p>
                      <a:pPr algn="l" fontAlgn="b"/>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a:t>
                      </a:r>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Post</a:t>
                      </a:r>
                      <a:r>
                        <a:rPr lang="en-US" sz="1600" u="none" strike="noStrike" dirty="0">
                          <a:effectLst/>
                          <a:latin typeface="Verdana" panose="020B0604030504040204" pitchFamily="34" charset="0"/>
                          <a:ea typeface="Verdana" panose="020B0604030504040204" pitchFamily="34" charset="0"/>
                          <a:cs typeface="Verdana" panose="020B0604030504040204" pitchFamily="34" charset="0"/>
                        </a:rPr>
                        <a:t>-adjustment</a:t>
                      </a:r>
                      <a:r>
                        <a:rPr lang="en-US" sz="1600" u="none" strike="noStrike" baseline="0" dirty="0">
                          <a:effectLst/>
                          <a:latin typeface="Verdana" panose="020B0604030504040204" pitchFamily="34" charset="0"/>
                          <a:ea typeface="Verdana" panose="020B0604030504040204" pitchFamily="34" charset="0"/>
                          <a:cs typeface="Verdana" panose="020B0604030504040204" pitchFamily="34" charset="0"/>
                        </a:rPr>
                        <a:t> balance)</a:t>
                      </a:r>
                      <a:endParaRPr lang="en-US" sz="1600" b="0"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fontAlgn="b"/>
                      <a:r>
                        <a:rPr lang="en-US" sz="1600" b="1" u="none" strike="noStrike" dirty="0">
                          <a:effectLst/>
                          <a:latin typeface="Verdana" panose="020B0604030504040204" pitchFamily="34" charset="0"/>
                          <a:ea typeface="Verdana" panose="020B0604030504040204" pitchFamily="34" charset="0"/>
                          <a:cs typeface="Verdana" panose="020B0604030504040204" pitchFamily="34" charset="0"/>
                        </a:rPr>
                        <a:t>40,000</a:t>
                      </a:r>
                      <a:endParaRPr lang="en-US" sz="1600" b="1" i="0" u="none" strike="noStrike"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pic>
        <p:nvPicPr>
          <p:cNvPr id="8" name="Picture 2" descr="Journal entry debiting bad debt expense 28,800 and crediting allowance for uncollectible accounts 28,8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8200" y="5172658"/>
            <a:ext cx="7841819" cy="1380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579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a:xfrm>
            <a:off x="1028484" y="466725"/>
            <a:ext cx="7315633" cy="1126901"/>
          </a:xfrm>
        </p:spPr>
        <p:txBody>
          <a:bodyPr>
            <a:noAutofit/>
          </a:bodyPr>
          <a:lstStyle/>
          <a:p>
            <a:r>
              <a:rPr lang="en-US" dirty="0"/>
              <a:t>Income Statement Approach (1 of 2)</a:t>
            </a:r>
          </a:p>
        </p:txBody>
      </p:sp>
      <p:sp>
        <p:nvSpPr>
          <p:cNvPr id="4" name="Content Placeholder 3"/>
          <p:cNvSpPr>
            <a:spLocks noGrp="1"/>
          </p:cNvSpPr>
          <p:nvPr>
            <p:ph sz="quarter" idx="10"/>
          </p:nvPr>
        </p:nvSpPr>
        <p:spPr>
          <a:xfrm>
            <a:off x="838200" y="1879778"/>
            <a:ext cx="8008697" cy="4368621"/>
          </a:xfrm>
        </p:spPr>
        <p:txBody>
          <a:bodyPr/>
          <a:lstStyle/>
          <a:p>
            <a:r>
              <a:rPr lang="en-US" dirty="0"/>
              <a:t>Estimate bad debt expense directly as a percentage of each period’s net credit sales</a:t>
            </a:r>
          </a:p>
          <a:p>
            <a:pPr lvl="1"/>
            <a:r>
              <a:rPr lang="en-US" dirty="0"/>
              <a:t>Percentage usually is determined by reviewing the company’s recent history of the relationship between credit sales and actual bad debts</a:t>
            </a:r>
          </a:p>
          <a:p>
            <a:pPr marL="0" indent="0">
              <a:buNone/>
            </a:pPr>
            <a:r>
              <a:rPr lang="en-US" sz="2400" dirty="0"/>
              <a:t>If Hawthorne had sales of $1,200,000 in 2018, and estimated that 2% of those sales would prove uncollectible, it would debit bad debts expense and credit the allowance for uncollectible accounts for $24,000.</a:t>
            </a:r>
            <a:endParaRPr lang="en-US" dirty="0"/>
          </a:p>
        </p:txBody>
      </p:sp>
    </p:spTree>
    <p:extLst>
      <p:ext uri="{BB962C8B-B14F-4D97-AF65-F5344CB8AC3E}">
        <p14:creationId xmlns:p14="http://schemas.microsoft.com/office/powerpoint/2010/main" val="4207544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469698"/>
            <a:ext cx="8001000" cy="1149552"/>
          </a:xfrm>
        </p:spPr>
        <p:txBody>
          <a:bodyPr>
            <a:noAutofit/>
          </a:bodyPr>
          <a:lstStyle/>
          <a:p>
            <a:r>
              <a:rPr lang="en-US" dirty="0"/>
              <a:t>Internal Control Procedures—Cash Receipts (2 of 2)</a:t>
            </a:r>
          </a:p>
        </p:txBody>
      </p:sp>
      <p:sp>
        <p:nvSpPr>
          <p:cNvPr id="6" name="Content Placeholder 5"/>
          <p:cNvSpPr>
            <a:spLocks noGrp="1"/>
          </p:cNvSpPr>
          <p:nvPr>
            <p:ph sz="quarter" idx="10"/>
          </p:nvPr>
        </p:nvSpPr>
        <p:spPr>
          <a:xfrm>
            <a:off x="1338059" y="2095500"/>
            <a:ext cx="7120141" cy="4076700"/>
          </a:xfrm>
        </p:spPr>
        <p:txBody>
          <a:bodyPr/>
          <a:lstStyle/>
          <a:p>
            <a:pPr lvl="1"/>
            <a:r>
              <a:rPr lang="en-US" b="1" dirty="0"/>
              <a:t>Step 3</a:t>
            </a:r>
            <a:r>
              <a:rPr lang="en-US" dirty="0"/>
              <a:t>: A </a:t>
            </a:r>
            <a:r>
              <a:rPr lang="en-IN" dirty="0"/>
              <a:t>second copy of the check listing is sent to the accounting department where </a:t>
            </a:r>
            <a:r>
              <a:rPr lang="en-IN" b="1" dirty="0"/>
              <a:t>Employee C</a:t>
            </a:r>
            <a:r>
              <a:rPr lang="en-IN" dirty="0"/>
              <a:t> enters receipts into the accounting records</a:t>
            </a:r>
            <a:endParaRPr lang="en-US" dirty="0"/>
          </a:p>
        </p:txBody>
      </p:sp>
    </p:spTree>
    <p:extLst>
      <p:ext uri="{BB962C8B-B14F-4D97-AF65-F5344CB8AC3E}">
        <p14:creationId xmlns:p14="http://schemas.microsoft.com/office/powerpoint/2010/main" val="32972861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6" name="Title 7"/>
          <p:cNvSpPr>
            <a:spLocks noGrp="1"/>
          </p:cNvSpPr>
          <p:nvPr>
            <p:ph type="title"/>
          </p:nvPr>
        </p:nvSpPr>
        <p:spPr>
          <a:xfrm>
            <a:off x="1028484" y="466725"/>
            <a:ext cx="7315633" cy="1126901"/>
          </a:xfrm>
        </p:spPr>
        <p:txBody>
          <a:bodyPr>
            <a:noAutofit/>
          </a:bodyPr>
          <a:lstStyle/>
          <a:p>
            <a:r>
              <a:rPr lang="en-US" dirty="0"/>
              <a:t>Income Statement Approach (2 of 2)</a:t>
            </a:r>
          </a:p>
        </p:txBody>
      </p:sp>
      <p:pic>
        <p:nvPicPr>
          <p:cNvPr id="11266" name="Picture 2" descr="Journal entry debiting bad debt expense 24,000 and crediting allowance for uncollectible accounts 24,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618" y="2971800"/>
            <a:ext cx="7739782" cy="12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sz="quarter" idx="12"/>
          </p:nvPr>
        </p:nvSpPr>
        <p:spPr>
          <a:xfrm>
            <a:off x="776225" y="4343400"/>
            <a:ext cx="7910575" cy="609600"/>
          </a:xfrm>
        </p:spPr>
        <p:txBody>
          <a:bodyPr/>
          <a:lstStyle/>
          <a:p>
            <a:pPr marL="0" indent="0">
              <a:buNone/>
            </a:pPr>
            <a:r>
              <a:rPr lang="en-US" dirty="0"/>
              <a:t>Debit 24,000 is 2% × $1,200,000 = $24,000</a:t>
            </a:r>
          </a:p>
        </p:txBody>
      </p:sp>
    </p:spTree>
    <p:extLst>
      <p:ext uri="{BB962C8B-B14F-4D97-AF65-F5344CB8AC3E}">
        <p14:creationId xmlns:p14="http://schemas.microsoft.com/office/powerpoint/2010/main" val="30045226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a:xfrm>
            <a:off x="685800" y="295275"/>
            <a:ext cx="8001000" cy="914400"/>
          </a:xfrm>
        </p:spPr>
        <p:txBody>
          <a:bodyPr>
            <a:noAutofit/>
          </a:bodyPr>
          <a:lstStyle/>
          <a:p>
            <a:r>
              <a:rPr lang="en-US" dirty="0"/>
              <a:t>Combined Approaches</a:t>
            </a:r>
          </a:p>
        </p:txBody>
      </p:sp>
      <p:sp>
        <p:nvSpPr>
          <p:cNvPr id="2" name="Content Placeholder 1"/>
          <p:cNvSpPr>
            <a:spLocks noGrp="1"/>
          </p:cNvSpPr>
          <p:nvPr>
            <p:ph sz="quarter" idx="10"/>
          </p:nvPr>
        </p:nvSpPr>
        <p:spPr>
          <a:xfrm>
            <a:off x="762000" y="1447800"/>
            <a:ext cx="7924800" cy="1828800"/>
          </a:xfrm>
        </p:spPr>
        <p:txBody>
          <a:bodyPr/>
          <a:lstStyle/>
          <a:p>
            <a:r>
              <a:rPr lang="en-US" dirty="0"/>
              <a:t>Hawthorne could estimate bad debts on a quarterly basis using the income statement approach and refine the estimate using the balance sheet approach at year-end.</a:t>
            </a:r>
          </a:p>
        </p:txBody>
      </p:sp>
      <p:pic>
        <p:nvPicPr>
          <p:cNvPr id="22530" name="Picture 2" descr="T account labeled allowance for uncollectible accounts with the amounts 24,000 and 1,000 in the right column for a total of 25,000 (all of which are unlabeled).&#10;&#10;Also a journal entry debiting bad debt expense 1,000 and crediting allowance for uncollectible accounts 1,000."/>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075608" y="3314700"/>
            <a:ext cx="7611192" cy="2830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84756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a:xfrm>
            <a:off x="1136060" y="466057"/>
            <a:ext cx="7100481" cy="1142950"/>
          </a:xfrm>
        </p:spPr>
        <p:txBody>
          <a:bodyPr>
            <a:noAutofit/>
          </a:bodyPr>
          <a:lstStyle/>
          <a:p>
            <a:r>
              <a:rPr lang="en-US" altLang="en-US" dirty="0"/>
              <a:t>Concept Check: Bad Debt Expense (1 of 2)</a:t>
            </a:r>
            <a:endParaRPr lang="en-US" dirty="0"/>
          </a:p>
        </p:txBody>
      </p:sp>
      <p:sp>
        <p:nvSpPr>
          <p:cNvPr id="2" name="Content Placeholder 1"/>
          <p:cNvSpPr>
            <a:spLocks noGrp="1"/>
          </p:cNvSpPr>
          <p:nvPr>
            <p:ph sz="quarter" idx="10"/>
          </p:nvPr>
        </p:nvSpPr>
        <p:spPr>
          <a:xfrm>
            <a:off x="1143000" y="1905000"/>
            <a:ext cx="7543800" cy="4495800"/>
          </a:xfrm>
        </p:spPr>
        <p:txBody>
          <a:bodyPr/>
          <a:lstStyle/>
          <a:p>
            <a:pPr marL="0" indent="0">
              <a:buNone/>
            </a:pPr>
            <a:r>
              <a:rPr lang="en-US" sz="2400" dirty="0"/>
              <a:t>Berkley Associates uses the balance sheet approach to estimate bad debts expense. It started 2018 with a credit balance of $10,000 in its allowance for uncollectible accounts. Berkley wrote off $200,000 of bad debts during 2018, and its aging of accounts receivable at 12/31/18 indicates it should have a credit balance of $5,000 in the allowance for uncollectible accounts. No other journal entries to the allowance have been made. Berkley’s journal entry to record bad debts expense should include a:</a:t>
            </a:r>
          </a:p>
        </p:txBody>
      </p:sp>
    </p:spTree>
    <p:extLst>
      <p:ext uri="{BB962C8B-B14F-4D97-AF65-F5344CB8AC3E}">
        <p14:creationId xmlns:p14="http://schemas.microsoft.com/office/powerpoint/2010/main" val="28126969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10" name="Title 7"/>
          <p:cNvSpPr>
            <a:spLocks noGrp="1"/>
          </p:cNvSpPr>
          <p:nvPr>
            <p:ph type="title"/>
          </p:nvPr>
        </p:nvSpPr>
        <p:spPr>
          <a:xfrm>
            <a:off x="1136060" y="466057"/>
            <a:ext cx="7100481" cy="1142950"/>
          </a:xfrm>
        </p:spPr>
        <p:txBody>
          <a:bodyPr>
            <a:noAutofit/>
          </a:bodyPr>
          <a:lstStyle/>
          <a:p>
            <a:r>
              <a:rPr lang="en-US" altLang="en-US" dirty="0"/>
              <a:t>Concept Check: Bad Debt Expense (2 of 2)</a:t>
            </a:r>
            <a:endParaRPr lang="en-US" dirty="0"/>
          </a:p>
        </p:txBody>
      </p:sp>
      <p:sp>
        <p:nvSpPr>
          <p:cNvPr id="9" name="Content Placeholder 8"/>
          <p:cNvSpPr>
            <a:spLocks noGrp="1"/>
          </p:cNvSpPr>
          <p:nvPr>
            <p:ph sz="quarter" idx="10"/>
          </p:nvPr>
        </p:nvSpPr>
        <p:spPr>
          <a:xfrm>
            <a:off x="762000" y="1847850"/>
            <a:ext cx="8150860" cy="4476750"/>
          </a:xfrm>
        </p:spPr>
        <p:txBody>
          <a:bodyPr/>
          <a:lstStyle/>
          <a:p>
            <a:pPr marL="457200" indent="-457200">
              <a:buFont typeface="+mj-lt"/>
              <a:buAutoNum type="alphaLcPeriod"/>
              <a:tabLst>
                <a:tab pos="457200" algn="l"/>
              </a:tabLst>
            </a:pPr>
            <a:r>
              <a:rPr lang="en-US" b="1" dirty="0"/>
              <a:t>Debit to B.D. expense of $195,000</a:t>
            </a:r>
          </a:p>
          <a:p>
            <a:pPr marL="457200" indent="-457200">
              <a:buFont typeface="+mj-lt"/>
              <a:buAutoNum type="alphaLcPeriod"/>
              <a:tabLst>
                <a:tab pos="342900" algn="l"/>
              </a:tabLst>
            </a:pPr>
            <a:r>
              <a:rPr lang="en-US" dirty="0"/>
              <a:t>Debit to the allowance for $5,000</a:t>
            </a:r>
          </a:p>
          <a:p>
            <a:pPr marL="457200" indent="-457200">
              <a:buFont typeface="+mj-lt"/>
              <a:buAutoNum type="alphaLcPeriod"/>
              <a:tabLst>
                <a:tab pos="342900" algn="l"/>
              </a:tabLst>
            </a:pPr>
            <a:r>
              <a:rPr lang="en-US" dirty="0"/>
              <a:t>Credit to B.D. expense for $200,000</a:t>
            </a:r>
          </a:p>
          <a:p>
            <a:pPr marL="457200" indent="-457200">
              <a:buFont typeface="+mj-lt"/>
              <a:buAutoNum type="alphaLcPeriod"/>
              <a:tabLst>
                <a:tab pos="342900" algn="l"/>
              </a:tabLst>
            </a:pPr>
            <a:r>
              <a:rPr lang="en-US" dirty="0"/>
              <a:t>Credit to the allowance for $200,000</a:t>
            </a:r>
          </a:p>
          <a:p>
            <a:pPr marL="0" indent="0">
              <a:spcAft>
                <a:spcPts val="300"/>
              </a:spcAft>
              <a:buNone/>
            </a:pPr>
            <a:r>
              <a:rPr lang="en-US" dirty="0"/>
              <a:t> The correct answer is </a:t>
            </a:r>
            <a:r>
              <a:rPr lang="en-US" i="1" dirty="0"/>
              <a:t>a</a:t>
            </a:r>
            <a:r>
              <a:rPr lang="en-US" dirty="0"/>
              <a:t>:</a:t>
            </a:r>
          </a:p>
          <a:p>
            <a:pPr marL="0" indent="0">
              <a:spcAft>
                <a:spcPts val="300"/>
              </a:spcAft>
              <a:buNone/>
            </a:pPr>
            <a:r>
              <a:rPr lang="en-US" dirty="0"/>
              <a:t>$ 10,000 beginning balance </a:t>
            </a:r>
          </a:p>
          <a:p>
            <a:pPr marL="0" indent="0">
              <a:spcAft>
                <a:spcPts val="300"/>
              </a:spcAft>
              <a:buNone/>
            </a:pPr>
            <a:r>
              <a:rPr lang="en-US" dirty="0"/>
              <a:t>− 200,000 written off </a:t>
            </a:r>
          </a:p>
          <a:p>
            <a:pPr marL="0" indent="0">
              <a:spcAft>
                <a:spcPts val="300"/>
              </a:spcAft>
              <a:buNone/>
            </a:pPr>
            <a:r>
              <a:rPr lang="en-US" dirty="0"/>
              <a:t>+ </a:t>
            </a:r>
            <a:r>
              <a:rPr lang="en-US" u="sng" dirty="0"/>
              <a:t>bad debt expense </a:t>
            </a:r>
            <a:r>
              <a:rPr lang="en-US" dirty="0"/>
              <a:t>(= </a:t>
            </a:r>
            <a:r>
              <a:rPr lang="en-US" b="1" dirty="0"/>
              <a:t>$195,000</a:t>
            </a:r>
            <a:r>
              <a:rPr lang="en-US" dirty="0"/>
              <a:t>)</a:t>
            </a:r>
          </a:p>
          <a:p>
            <a:pPr marL="0" indent="0">
              <a:spcAft>
                <a:spcPts val="300"/>
              </a:spcAft>
              <a:buNone/>
            </a:pPr>
            <a:r>
              <a:rPr lang="en-US" dirty="0"/>
              <a:t>$ 5,000 ending balance</a:t>
            </a:r>
          </a:p>
        </p:txBody>
      </p:sp>
    </p:spTree>
    <p:extLst>
      <p:ext uri="{BB962C8B-B14F-4D97-AF65-F5344CB8AC3E}">
        <p14:creationId xmlns:p14="http://schemas.microsoft.com/office/powerpoint/2010/main" val="24801545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07-6</a:t>
            </a:r>
          </a:p>
        </p:txBody>
      </p:sp>
      <p:sp>
        <p:nvSpPr>
          <p:cNvPr id="8" name="Title 7"/>
          <p:cNvSpPr>
            <a:spLocks noGrp="1"/>
          </p:cNvSpPr>
          <p:nvPr>
            <p:ph type="title"/>
          </p:nvPr>
        </p:nvSpPr>
        <p:spPr/>
        <p:txBody>
          <a:bodyPr>
            <a:noAutofit/>
          </a:bodyPr>
          <a:lstStyle/>
          <a:p>
            <a:r>
              <a:rPr lang="en-US" dirty="0"/>
              <a:t>Measuring and Reporting Accounts Receivable</a:t>
            </a:r>
          </a:p>
        </p:txBody>
      </p:sp>
      <p:graphicFrame>
        <p:nvGraphicFramePr>
          <p:cNvPr id="9" name="Table  8"/>
          <p:cNvGraphicFramePr>
            <a:graphicFrameLocks noGrp="1"/>
          </p:cNvGraphicFramePr>
          <p:nvPr>
            <p:ph sz="quarter" idx="10"/>
            <p:extLst>
              <p:ext uri="{D42A27DB-BD31-4B8C-83A1-F6EECF244321}">
                <p14:modId xmlns:p14="http://schemas.microsoft.com/office/powerpoint/2010/main" val="497953633"/>
              </p:ext>
            </p:extLst>
          </p:nvPr>
        </p:nvGraphicFramePr>
        <p:xfrm>
          <a:off x="838200" y="1905000"/>
          <a:ext cx="7467600" cy="3327400"/>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20000"/>
                    </a:ext>
                  </a:extLst>
                </a:gridCol>
                <a:gridCol w="5181600">
                  <a:extLst>
                    <a:ext uri="{9D8B030D-6E8A-4147-A177-3AD203B41FA5}">
                      <a16:colId xmlns:a16="http://schemas.microsoft.com/office/drawing/2014/main" val="20001"/>
                    </a:ext>
                  </a:extLst>
                </a:gridCol>
              </a:tblGrid>
              <a:tr h="370840">
                <a:tc>
                  <a:txBody>
                    <a:bodyPr/>
                    <a:lstStyle/>
                    <a:p>
                      <a:r>
                        <a:rPr lang="en-US" sz="1600" b="1" dirty="0">
                          <a:latin typeface="Verdana" pitchFamily="34" charset="0"/>
                          <a:ea typeface="Verdana" pitchFamily="34" charset="0"/>
                          <a:cs typeface="Verdana" pitchFamily="34" charset="0"/>
                        </a:rPr>
                        <a:t>Recognition</a:t>
                      </a:r>
                    </a:p>
                  </a:txBody>
                  <a:tcPr/>
                </a:tc>
                <a:tc>
                  <a:txBody>
                    <a:bodyPr/>
                    <a:lstStyle/>
                    <a:p>
                      <a:r>
                        <a:rPr lang="en-US" sz="1600" u="none" strike="noStrike" kern="1200" baseline="0" dirty="0">
                          <a:latin typeface="Verdana" pitchFamily="34" charset="0"/>
                          <a:ea typeface="Verdana" pitchFamily="34" charset="0"/>
                          <a:cs typeface="Verdana" pitchFamily="34" charset="0"/>
                        </a:rPr>
                        <a:t>Depends on revenue recognition; for most credit sales, revenue and the related receivables are recognized at the point of delivery.</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0840">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Initial valuation</a:t>
                      </a:r>
                    </a:p>
                  </a:txBody>
                  <a:tcPr/>
                </a:tc>
                <a:tc>
                  <a:txBody>
                    <a:bodyPr/>
                    <a:lstStyle/>
                    <a:p>
                      <a:r>
                        <a:rPr lang="en-US" sz="1600" u="none" strike="noStrike" kern="1200" baseline="0" dirty="0">
                          <a:latin typeface="Verdana" pitchFamily="34" charset="0"/>
                          <a:ea typeface="Verdana" pitchFamily="34" charset="0"/>
                          <a:cs typeface="Verdana" pitchFamily="34" charset="0"/>
                        </a:rPr>
                        <a:t>Initially recorded at the amount of consideration the seller is entitled to receive. Affected by cash discounts and variable consideration such as sales discounts and sales returns.</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Subsequent valuation</a:t>
                      </a:r>
                    </a:p>
                  </a:txBody>
                  <a:tcPr/>
                </a:tc>
                <a:tc>
                  <a:txBody>
                    <a:bodyPr/>
                    <a:lstStyle/>
                    <a:p>
                      <a:r>
                        <a:rPr lang="en-US" sz="1600" u="none" strike="noStrike" kern="1200" baseline="0" dirty="0">
                          <a:latin typeface="Verdana" pitchFamily="34" charset="0"/>
                          <a:ea typeface="Verdana" pitchFamily="34" charset="0"/>
                          <a:cs typeface="Verdana" pitchFamily="34" charset="0"/>
                        </a:rPr>
                        <a:t>Initial valuation reduced by allowance for uncollectible accounts, so accounts receivable are shown at the amount of cash the seller expects to receive.</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Classification</a:t>
                      </a:r>
                    </a:p>
                  </a:txBody>
                  <a:tcPr/>
                </a:tc>
                <a:tc>
                  <a:txBody>
                    <a:bodyPr/>
                    <a:lstStyle/>
                    <a:p>
                      <a:r>
                        <a:rPr lang="en-US" sz="1600" u="none" strike="noStrike" kern="1200" baseline="0" dirty="0">
                          <a:latin typeface="Verdana" pitchFamily="34" charset="0"/>
                          <a:ea typeface="Verdana" pitchFamily="34" charset="0"/>
                          <a:cs typeface="Verdana" pitchFamily="34" charset="0"/>
                        </a:rPr>
                        <a:t>Almost always classified as a current asset.</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237479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0"/>
          <p:cNvSpPr>
            <a:spLocks noGrp="1"/>
          </p:cNvSpPr>
          <p:nvPr>
            <p:ph type="body" sz="quarter" idx="13"/>
          </p:nvPr>
        </p:nvSpPr>
        <p:spPr>
          <a:xfrm>
            <a:off x="6021262" y="-3175"/>
            <a:ext cx="3122738" cy="366032"/>
          </a:xfrm>
        </p:spPr>
        <p:txBody>
          <a:bodyPr/>
          <a:lstStyle/>
          <a:p>
            <a:pPr marL="0" indent="0">
              <a:buNone/>
            </a:pPr>
            <a:r>
              <a:rPr lang="en-US" dirty="0"/>
              <a:t>Learning Objective 07-6</a:t>
            </a:r>
          </a:p>
        </p:txBody>
      </p:sp>
      <p:sp>
        <p:nvSpPr>
          <p:cNvPr id="8" name="Title 7"/>
          <p:cNvSpPr>
            <a:spLocks noGrp="1"/>
          </p:cNvSpPr>
          <p:nvPr>
            <p:ph type="title"/>
          </p:nvPr>
        </p:nvSpPr>
        <p:spPr>
          <a:xfrm>
            <a:off x="473423" y="530583"/>
            <a:ext cx="8578154" cy="1564917"/>
          </a:xfrm>
        </p:spPr>
        <p:txBody>
          <a:bodyPr>
            <a:noAutofit/>
          </a:bodyPr>
          <a:lstStyle/>
          <a:p>
            <a:r>
              <a:rPr lang="en-US" dirty="0"/>
              <a:t>Current Expected Credit Loss (CECL) Model for Accounts Receivable (1 of 2)</a:t>
            </a:r>
          </a:p>
        </p:txBody>
      </p:sp>
      <p:sp>
        <p:nvSpPr>
          <p:cNvPr id="9" name="Content Placeholder 8"/>
          <p:cNvSpPr>
            <a:spLocks noGrp="1"/>
          </p:cNvSpPr>
          <p:nvPr>
            <p:ph sz="quarter" idx="10"/>
          </p:nvPr>
        </p:nvSpPr>
        <p:spPr>
          <a:xfrm>
            <a:off x="762474" y="2286000"/>
            <a:ext cx="8000526" cy="4133850"/>
          </a:xfrm>
        </p:spPr>
        <p:txBody>
          <a:bodyPr/>
          <a:lstStyle/>
          <a:p>
            <a:r>
              <a:rPr lang="en-US" sz="2400" dirty="0"/>
              <a:t>Starting in 2020, companies will be required to use the </a:t>
            </a:r>
            <a:r>
              <a:rPr lang="en-US" sz="2400" b="1" dirty="0"/>
              <a:t>CECL (“Current Expected Credit Loss”) model </a:t>
            </a:r>
            <a:r>
              <a:rPr lang="en-US" sz="2400" dirty="0"/>
              <a:t>to account for bad debts</a:t>
            </a:r>
          </a:p>
          <a:p>
            <a:r>
              <a:rPr lang="en-US" sz="2400" dirty="0"/>
              <a:t>Designed to give a more accurate and forward-looking estimate of bad debt expense</a:t>
            </a:r>
          </a:p>
          <a:p>
            <a:r>
              <a:rPr lang="en-US" sz="2400" dirty="0"/>
              <a:t>Uses the allowance method and the same journal entries, but it differs from current GAAP in two important ways:</a:t>
            </a:r>
          </a:p>
          <a:p>
            <a:pPr marL="914400" lvl="2" indent="-457200">
              <a:buFont typeface="+mj-lt"/>
              <a:buAutoNum type="arabicPeriod"/>
            </a:pPr>
            <a:r>
              <a:rPr lang="en-US" dirty="0"/>
              <a:t>The “probable” threshold for identifying bad debts is removed</a:t>
            </a:r>
            <a:endParaRPr lang="en-US" sz="2400" dirty="0"/>
          </a:p>
        </p:txBody>
      </p:sp>
    </p:spTree>
    <p:extLst>
      <p:ext uri="{BB962C8B-B14F-4D97-AF65-F5344CB8AC3E}">
        <p14:creationId xmlns:p14="http://schemas.microsoft.com/office/powerpoint/2010/main" val="19075650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a:spLocks noGrp="1"/>
          </p:cNvSpPr>
          <p:nvPr>
            <p:ph type="body" sz="quarter" idx="13"/>
          </p:nvPr>
        </p:nvSpPr>
        <p:spPr>
          <a:xfrm>
            <a:off x="6021262" y="-3175"/>
            <a:ext cx="3122738" cy="366032"/>
          </a:xfrm>
        </p:spPr>
        <p:txBody>
          <a:bodyPr/>
          <a:lstStyle/>
          <a:p>
            <a:pPr marL="0" indent="0">
              <a:buNone/>
            </a:pPr>
            <a:r>
              <a:rPr lang="en-US" dirty="0"/>
              <a:t>Learning Objective 07-6</a:t>
            </a:r>
          </a:p>
        </p:txBody>
      </p:sp>
      <p:sp>
        <p:nvSpPr>
          <p:cNvPr id="6" name="Title 7"/>
          <p:cNvSpPr>
            <a:spLocks noGrp="1"/>
          </p:cNvSpPr>
          <p:nvPr>
            <p:ph type="title"/>
          </p:nvPr>
        </p:nvSpPr>
        <p:spPr>
          <a:xfrm>
            <a:off x="473423" y="530583"/>
            <a:ext cx="8578154" cy="1564917"/>
          </a:xfrm>
        </p:spPr>
        <p:txBody>
          <a:bodyPr>
            <a:noAutofit/>
          </a:bodyPr>
          <a:lstStyle/>
          <a:p>
            <a:r>
              <a:rPr lang="en-US" dirty="0"/>
              <a:t>Current Expected Credit Loss (CECL) Model for Accounts Receivable (2 of 2)</a:t>
            </a:r>
          </a:p>
        </p:txBody>
      </p:sp>
      <p:sp>
        <p:nvSpPr>
          <p:cNvPr id="9" name="Content Placeholder 8"/>
          <p:cNvSpPr>
            <a:spLocks noGrp="1"/>
          </p:cNvSpPr>
          <p:nvPr>
            <p:ph sz="quarter" idx="10"/>
          </p:nvPr>
        </p:nvSpPr>
        <p:spPr>
          <a:xfrm>
            <a:off x="1219200" y="2524125"/>
            <a:ext cx="7239000" cy="3648075"/>
          </a:xfrm>
        </p:spPr>
        <p:txBody>
          <a:bodyPr/>
          <a:lstStyle/>
          <a:p>
            <a:pPr marL="857250" lvl="1" indent="-457200">
              <a:buFont typeface="+mj-lt"/>
              <a:buAutoNum type="arabicPeriod" startAt="2"/>
            </a:pPr>
            <a:r>
              <a:rPr lang="en-US" sz="2200" dirty="0"/>
              <a:t>While current practice tends to focus on events that already have occurred when considering the potential for bad debts, the CECL model explicitly requires creditors to also consider additional information such as reasonable and supportable forecasts about the future</a:t>
            </a:r>
          </a:p>
        </p:txBody>
      </p:sp>
    </p:spTree>
    <p:extLst>
      <p:ext uri="{BB962C8B-B14F-4D97-AF65-F5344CB8AC3E}">
        <p14:creationId xmlns:p14="http://schemas.microsoft.com/office/powerpoint/2010/main" val="12330355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p:txBody>
          <a:bodyPr>
            <a:noAutofit/>
          </a:bodyPr>
          <a:lstStyle/>
          <a:p>
            <a:r>
              <a:rPr lang="en-IN" dirty="0"/>
              <a:t>Notes Receivable</a:t>
            </a:r>
            <a:endParaRPr lang="en-US" dirty="0"/>
          </a:p>
        </p:txBody>
      </p:sp>
      <p:sp>
        <p:nvSpPr>
          <p:cNvPr id="9" name="Content Placeholder 8"/>
          <p:cNvSpPr>
            <a:spLocks noGrp="1"/>
          </p:cNvSpPr>
          <p:nvPr>
            <p:ph sz="quarter" idx="10"/>
          </p:nvPr>
        </p:nvSpPr>
        <p:spPr>
          <a:xfrm>
            <a:off x="1066800" y="1676400"/>
            <a:ext cx="7696200" cy="4419600"/>
          </a:xfrm>
        </p:spPr>
        <p:txBody>
          <a:bodyPr/>
          <a:lstStyle/>
          <a:p>
            <a:r>
              <a:rPr lang="en-IN" dirty="0"/>
              <a:t>NOTES</a:t>
            </a:r>
          </a:p>
          <a:p>
            <a:pPr lvl="1"/>
            <a:r>
              <a:rPr lang="en-IN" dirty="0"/>
              <a:t>Formal credit arrangements</a:t>
            </a:r>
            <a:endParaRPr lang="en-US" dirty="0"/>
          </a:p>
          <a:p>
            <a:pPr lvl="2"/>
            <a:r>
              <a:rPr lang="en-IN" dirty="0"/>
              <a:t>Creditor(Lender)</a:t>
            </a:r>
          </a:p>
          <a:p>
            <a:pPr lvl="2"/>
            <a:r>
              <a:rPr lang="en-IN" dirty="0"/>
              <a:t>Debtor (Borrower)</a:t>
            </a:r>
            <a:endParaRPr lang="en-US" dirty="0"/>
          </a:p>
          <a:p>
            <a:pPr marL="0" indent="0">
              <a:buNone/>
            </a:pPr>
            <a:r>
              <a:rPr lang="en-US" dirty="0"/>
              <a:t>Classified as either current or noncurrent depending on expected collection date</a:t>
            </a:r>
          </a:p>
          <a:p>
            <a:r>
              <a:rPr lang="en-US" dirty="0"/>
              <a:t>Less than a year  </a:t>
            </a:r>
            <a:r>
              <a:rPr lang="en-US" dirty="0">
                <a:sym typeface="Symbol"/>
              </a:rPr>
              <a:t>   </a:t>
            </a:r>
            <a:r>
              <a:rPr lang="en-US" dirty="0"/>
              <a:t>short-term note</a:t>
            </a:r>
          </a:p>
          <a:p>
            <a:r>
              <a:rPr lang="en-US" dirty="0"/>
              <a:t>More than a year </a:t>
            </a:r>
            <a:r>
              <a:rPr lang="en-US" dirty="0">
                <a:sym typeface="Symbol"/>
              </a:rPr>
              <a:t>   </a:t>
            </a:r>
            <a:r>
              <a:rPr lang="en-US" dirty="0"/>
              <a:t>long-term note</a:t>
            </a:r>
          </a:p>
        </p:txBody>
      </p:sp>
    </p:spTree>
    <p:extLst>
      <p:ext uri="{BB962C8B-B14F-4D97-AF65-F5344CB8AC3E}">
        <p14:creationId xmlns:p14="http://schemas.microsoft.com/office/powerpoint/2010/main" val="4206507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a:spLocks noGrp="1"/>
          </p:cNvSpPr>
          <p:nvPr>
            <p:ph type="body" sz="quarter" idx="13"/>
          </p:nvPr>
        </p:nvSpPr>
        <p:spPr>
          <a:xfrm>
            <a:off x="6021262" y="-3175"/>
            <a:ext cx="3122738" cy="366032"/>
          </a:xfrm>
        </p:spPr>
        <p:txBody>
          <a:bodyPr/>
          <a:lstStyle/>
          <a:p>
            <a:pPr marL="0" indent="0">
              <a:buNone/>
            </a:pPr>
            <a:r>
              <a:rPr lang="en-US" dirty="0"/>
              <a:t>Learning Objective 07-7</a:t>
            </a:r>
          </a:p>
        </p:txBody>
      </p:sp>
      <p:sp>
        <p:nvSpPr>
          <p:cNvPr id="8" name="Title 7"/>
          <p:cNvSpPr>
            <a:spLocks noGrp="1"/>
          </p:cNvSpPr>
          <p:nvPr>
            <p:ph type="title"/>
          </p:nvPr>
        </p:nvSpPr>
        <p:spPr>
          <a:xfrm>
            <a:off x="1374927" y="453129"/>
            <a:ext cx="6622746" cy="1161048"/>
          </a:xfrm>
        </p:spPr>
        <p:txBody>
          <a:bodyPr>
            <a:noAutofit/>
          </a:bodyPr>
          <a:lstStyle/>
          <a:p>
            <a:r>
              <a:rPr lang="en-US" dirty="0"/>
              <a:t>Short-Term Interest-Bearing Notes</a:t>
            </a:r>
          </a:p>
        </p:txBody>
      </p:sp>
      <p:graphicFrame>
        <p:nvGraphicFramePr>
          <p:cNvPr id="3" name="Object 2"/>
          <p:cNvGraphicFramePr>
            <a:graphicFrameLocks noChangeAspect="1"/>
          </p:cNvGraphicFramePr>
          <p:nvPr>
            <p:extLst>
              <p:ext uri="{D42A27DB-BD31-4B8C-83A1-F6EECF244321}">
                <p14:modId xmlns:p14="http://schemas.microsoft.com/office/powerpoint/2010/main" val="3454613016"/>
              </p:ext>
            </p:extLst>
          </p:nvPr>
        </p:nvGraphicFramePr>
        <p:xfrm>
          <a:off x="1337453" y="2519824"/>
          <a:ext cx="6206347" cy="1442576"/>
        </p:xfrm>
        <a:graphic>
          <a:graphicData uri="http://schemas.openxmlformats.org/presentationml/2006/ole">
            <mc:AlternateContent xmlns:mc="http://schemas.openxmlformats.org/markup-compatibility/2006">
              <mc:Choice xmlns:v="urn:schemas-microsoft-com:vml" Requires="v">
                <p:oleObj spid="_x0000_s5265" name="Equation" r:id="rId4" imgW="2895480" imgH="672840" progId="Equation.3">
                  <p:embed/>
                </p:oleObj>
              </mc:Choice>
              <mc:Fallback>
                <p:oleObj name="Equation" r:id="rId4" imgW="2895480" imgH="672840" progId="Equation.3">
                  <p:embed/>
                  <p:pic>
                    <p:nvPicPr>
                      <p:cNvPr id="0" name=""/>
                      <p:cNvPicPr/>
                      <p:nvPr/>
                    </p:nvPicPr>
                    <p:blipFill>
                      <a:blip r:embed="rId5"/>
                      <a:stretch>
                        <a:fillRect/>
                      </a:stretch>
                    </p:blipFill>
                    <p:spPr>
                      <a:xfrm>
                        <a:off x="1337453" y="2519824"/>
                        <a:ext cx="6206347" cy="1442576"/>
                      </a:xfrm>
                      <a:prstGeom prst="rect">
                        <a:avLst/>
                      </a:prstGeom>
                    </p:spPr>
                  </p:pic>
                </p:oleObj>
              </mc:Fallback>
            </mc:AlternateContent>
          </a:graphicData>
        </a:graphic>
      </p:graphicFrame>
      <p:sp>
        <p:nvSpPr>
          <p:cNvPr id="9" name="Content Placeholder 8"/>
          <p:cNvSpPr>
            <a:spLocks noGrp="1"/>
          </p:cNvSpPr>
          <p:nvPr>
            <p:ph sz="quarter" idx="10"/>
          </p:nvPr>
        </p:nvSpPr>
        <p:spPr>
          <a:xfrm>
            <a:off x="685800" y="4191000"/>
            <a:ext cx="8229600" cy="1371600"/>
          </a:xfrm>
        </p:spPr>
        <p:txBody>
          <a:bodyPr/>
          <a:lstStyle/>
          <a:p>
            <a:pPr marL="0" indent="0">
              <a:buNone/>
            </a:pPr>
            <a:r>
              <a:rPr lang="en-US" sz="2200" b="1" dirty="0"/>
              <a:t>Interest on notes:</a:t>
            </a:r>
          </a:p>
          <a:p>
            <a:pPr marL="6350" lvl="1" indent="0">
              <a:buNone/>
            </a:pPr>
            <a:r>
              <a:rPr lang="en-US" sz="2200" dirty="0"/>
              <a:t>Face Amount × Annual Rate × Fraction of the Annual Period</a:t>
            </a:r>
          </a:p>
        </p:txBody>
      </p:sp>
    </p:spTree>
    <p:extLst>
      <p:ext uri="{BB962C8B-B14F-4D97-AF65-F5344CB8AC3E}">
        <p14:creationId xmlns:p14="http://schemas.microsoft.com/office/powerpoint/2010/main" val="23644049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a:spLocks noGrp="1"/>
          </p:cNvSpPr>
          <p:nvPr>
            <p:ph type="body" sz="quarter" idx="13"/>
          </p:nvPr>
        </p:nvSpPr>
        <p:spPr>
          <a:xfrm>
            <a:off x="4572000" y="-3175"/>
            <a:ext cx="4572000" cy="366032"/>
          </a:xfrm>
        </p:spPr>
        <p:txBody>
          <a:bodyPr/>
          <a:lstStyle/>
          <a:p>
            <a:pPr marL="0" indent="0">
              <a:buNone/>
            </a:pPr>
            <a:r>
              <a:rPr lang="en-US" dirty="0"/>
              <a:t>Learning Objective 07-7</a:t>
            </a:r>
          </a:p>
        </p:txBody>
      </p:sp>
      <p:sp>
        <p:nvSpPr>
          <p:cNvPr id="8" name="Title 7"/>
          <p:cNvSpPr>
            <a:spLocks noGrp="1"/>
          </p:cNvSpPr>
          <p:nvPr>
            <p:ph type="title"/>
          </p:nvPr>
        </p:nvSpPr>
        <p:spPr>
          <a:xfrm>
            <a:off x="645795" y="295275"/>
            <a:ext cx="8081010" cy="923544"/>
          </a:xfrm>
        </p:spPr>
        <p:txBody>
          <a:bodyPr>
            <a:normAutofit/>
          </a:bodyPr>
          <a:lstStyle/>
          <a:p>
            <a:r>
              <a:rPr lang="en-US" dirty="0"/>
              <a:t>Interest-Bearing Notes (1 of 4)</a:t>
            </a:r>
          </a:p>
        </p:txBody>
      </p:sp>
      <p:sp>
        <p:nvSpPr>
          <p:cNvPr id="9" name="Content Placeholder 8"/>
          <p:cNvSpPr>
            <a:spLocks noGrp="1"/>
          </p:cNvSpPr>
          <p:nvPr>
            <p:ph sz="quarter" idx="10"/>
          </p:nvPr>
        </p:nvSpPr>
        <p:spPr>
          <a:xfrm>
            <a:off x="1028700" y="1466850"/>
            <a:ext cx="7658100" cy="4781550"/>
          </a:xfrm>
        </p:spPr>
        <p:txBody>
          <a:bodyPr/>
          <a:lstStyle/>
          <a:p>
            <a:pPr marL="0" indent="0">
              <a:buNone/>
            </a:pPr>
            <a:r>
              <a:rPr lang="en-IN" dirty="0"/>
              <a:t>The </a:t>
            </a:r>
            <a:r>
              <a:rPr lang="en-IN" dirty="0" err="1"/>
              <a:t>Stridewell</a:t>
            </a:r>
            <a:r>
              <a:rPr lang="en-IN" dirty="0"/>
              <a:t> Wholesale Shoe Company manufactures athletic shoes that it sells to retailers. On May 1, 2018, the company sold shoes to Harmon Sporting Goods. </a:t>
            </a:r>
            <a:r>
              <a:rPr lang="en-IN" dirty="0" err="1"/>
              <a:t>Stridewell</a:t>
            </a:r>
            <a:r>
              <a:rPr lang="en-IN" dirty="0"/>
              <a:t> agreed to accept a $700,000, 6-month, 12% note in payment for the shoes. Interest is payable at maturity. Assume that an interest rate of 12% is appropriate for a note of this type.</a:t>
            </a:r>
            <a:endParaRPr lang="en-US" dirty="0"/>
          </a:p>
        </p:txBody>
      </p:sp>
    </p:spTree>
    <p:extLst>
      <p:ext uri="{BB962C8B-B14F-4D97-AF65-F5344CB8AC3E}">
        <p14:creationId xmlns:p14="http://schemas.microsoft.com/office/powerpoint/2010/main" val="614383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466725"/>
            <a:ext cx="8001000" cy="1138170"/>
          </a:xfrm>
        </p:spPr>
        <p:txBody>
          <a:bodyPr>
            <a:noAutofit/>
          </a:bodyPr>
          <a:lstStyle/>
          <a:p>
            <a:r>
              <a:rPr lang="en-US" dirty="0"/>
              <a:t>Internal Control Procedures—Cash Disbursements</a:t>
            </a:r>
          </a:p>
        </p:txBody>
      </p:sp>
      <p:sp>
        <p:nvSpPr>
          <p:cNvPr id="6" name="Content Placeholder 5"/>
          <p:cNvSpPr>
            <a:spLocks noGrp="1"/>
          </p:cNvSpPr>
          <p:nvPr>
            <p:ph sz="quarter" idx="10"/>
          </p:nvPr>
        </p:nvSpPr>
        <p:spPr>
          <a:xfrm>
            <a:off x="1066800" y="1971675"/>
            <a:ext cx="7567816" cy="4276725"/>
          </a:xfrm>
        </p:spPr>
        <p:txBody>
          <a:bodyPr/>
          <a:lstStyle/>
          <a:p>
            <a:r>
              <a:rPr lang="en-US" b="1" dirty="0"/>
              <a:t>Objective </a:t>
            </a:r>
          </a:p>
          <a:p>
            <a:pPr lvl="1"/>
            <a:r>
              <a:rPr lang="en-US" dirty="0"/>
              <a:t>To prevent unauthorized payments </a:t>
            </a:r>
          </a:p>
          <a:p>
            <a:pPr lvl="1"/>
            <a:r>
              <a:rPr lang="en-IN" dirty="0"/>
              <a:t>To ensure that disbursements are recorded properly</a:t>
            </a:r>
          </a:p>
          <a:p>
            <a:pPr lvl="0"/>
            <a:r>
              <a:rPr lang="en-US" b="1" dirty="0"/>
              <a:t>Important elements:</a:t>
            </a:r>
          </a:p>
          <a:p>
            <a:pPr lvl="1">
              <a:buSzPct val="100000"/>
              <a:buFont typeface="Verdana" pitchFamily="34" charset="0"/>
              <a:buChar char="–"/>
            </a:pPr>
            <a:r>
              <a:rPr lang="en-IN" dirty="0"/>
              <a:t>All disbursements should be made </a:t>
            </a:r>
            <a:r>
              <a:rPr lang="en-US" dirty="0"/>
              <a:t>by check</a:t>
            </a:r>
          </a:p>
          <a:p>
            <a:pPr lvl="1">
              <a:buSzPct val="100000"/>
              <a:buFont typeface="Verdana" pitchFamily="34" charset="0"/>
              <a:buChar char="–"/>
            </a:pPr>
            <a:r>
              <a:rPr lang="en-IN" dirty="0"/>
              <a:t>All expenditures should be authorized</a:t>
            </a:r>
          </a:p>
          <a:p>
            <a:pPr lvl="1">
              <a:buSzPct val="100000"/>
              <a:buFont typeface="Verdana" pitchFamily="34" charset="0"/>
              <a:buChar char="–"/>
            </a:pPr>
            <a:r>
              <a:rPr lang="en-IN" dirty="0"/>
              <a:t>Checks should be signed only by authorized individuals</a:t>
            </a:r>
            <a:endParaRPr lang="en-US" dirty="0"/>
          </a:p>
        </p:txBody>
      </p:sp>
    </p:spTree>
    <p:extLst>
      <p:ext uri="{BB962C8B-B14F-4D97-AF65-F5344CB8AC3E}">
        <p14:creationId xmlns:p14="http://schemas.microsoft.com/office/powerpoint/2010/main" val="192200110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p:txBody>
          <a:bodyPr>
            <a:noAutofit/>
          </a:bodyPr>
          <a:lstStyle/>
          <a:p>
            <a:r>
              <a:rPr lang="en-US" dirty="0"/>
              <a:t>Interest-Bearing Notes (2 of 4)</a:t>
            </a:r>
          </a:p>
        </p:txBody>
      </p:sp>
      <p:pic>
        <p:nvPicPr>
          <p:cNvPr id="6146" name="Picture 2" descr="Journal entry dated May 1, 2018 debiting notes receivable 700,000 and crediting sales revenue 700,000.&#10;&#10;Journal entry dated November 1, 2018 debiting cash 742,000 and crediting interest revenue 42,000 and note receivable 7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600200" y="1828800"/>
            <a:ext cx="6400800" cy="2599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804545" y="4572000"/>
            <a:ext cx="8034655" cy="944628"/>
          </a:xfrm>
        </p:spPr>
        <p:txBody>
          <a:bodyPr/>
          <a:lstStyle/>
          <a:p>
            <a:pPr marL="0" indent="0">
              <a:buNone/>
            </a:pPr>
            <a:r>
              <a:rPr lang="en-US" dirty="0"/>
              <a:t>$700,000 × 12% × (6/12) = </a:t>
            </a:r>
            <a:r>
              <a:rPr lang="en-US" b="1" dirty="0"/>
              <a:t>$42,000 </a:t>
            </a:r>
            <a:r>
              <a:rPr lang="en-US" b="1" dirty="0">
                <a:sym typeface="Symbol"/>
              </a:rPr>
              <a:t> 42,000</a:t>
            </a:r>
            <a:endParaRPr lang="en-US" dirty="0"/>
          </a:p>
        </p:txBody>
      </p:sp>
    </p:spTree>
    <p:extLst>
      <p:ext uri="{BB962C8B-B14F-4D97-AF65-F5344CB8AC3E}">
        <p14:creationId xmlns:p14="http://schemas.microsoft.com/office/powerpoint/2010/main" val="5301874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7" name="Title 7"/>
          <p:cNvSpPr>
            <a:spLocks noGrp="1"/>
          </p:cNvSpPr>
          <p:nvPr>
            <p:ph type="title"/>
          </p:nvPr>
        </p:nvSpPr>
        <p:spPr/>
        <p:txBody>
          <a:bodyPr>
            <a:noAutofit/>
          </a:bodyPr>
          <a:lstStyle/>
          <a:p>
            <a:r>
              <a:rPr lang="en-US" dirty="0"/>
              <a:t>Interest-Bearing Notes (3 of 4)</a:t>
            </a:r>
          </a:p>
        </p:txBody>
      </p:sp>
      <p:sp>
        <p:nvSpPr>
          <p:cNvPr id="2" name="Content Placeholder 1"/>
          <p:cNvSpPr>
            <a:spLocks noGrp="1"/>
          </p:cNvSpPr>
          <p:nvPr>
            <p:ph sz="quarter" idx="10"/>
          </p:nvPr>
        </p:nvSpPr>
        <p:spPr>
          <a:xfrm>
            <a:off x="716280" y="1676400"/>
            <a:ext cx="8046720" cy="1676400"/>
          </a:xfrm>
        </p:spPr>
        <p:txBody>
          <a:bodyPr/>
          <a:lstStyle/>
          <a:p>
            <a:r>
              <a:rPr lang="en-US" dirty="0"/>
              <a:t>If the sale occurs on August 1, 2018, and the company’s fiscal year-end is December 31, a year-end adjusting entry accrues interest earned:</a:t>
            </a:r>
          </a:p>
        </p:txBody>
      </p:sp>
      <p:pic>
        <p:nvPicPr>
          <p:cNvPr id="27650" name="Picture 2" descr="Journal entry dated December 31, 2018 debiting interest receivable 35,000 and crediting interest revenue 3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37970" y="3435855"/>
            <a:ext cx="6868061" cy="1440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2"/>
          </p:nvPr>
        </p:nvSpPr>
        <p:spPr>
          <a:xfrm>
            <a:off x="694690" y="4953000"/>
            <a:ext cx="8144510" cy="858753"/>
          </a:xfrm>
        </p:spPr>
        <p:txBody>
          <a:bodyPr/>
          <a:lstStyle/>
          <a:p>
            <a:pPr marL="0" indent="0">
              <a:buNone/>
            </a:pPr>
            <a:r>
              <a:rPr lang="en-US" dirty="0"/>
              <a:t>$700,000 × 12% × (5/12) = </a:t>
            </a:r>
            <a:r>
              <a:rPr lang="en-US" b="1" dirty="0"/>
              <a:t>$35,000 </a:t>
            </a:r>
            <a:r>
              <a:rPr lang="en-US" b="1" dirty="0">
                <a:sym typeface="Symbol"/>
              </a:rPr>
              <a:t> 35,000 (Debit) </a:t>
            </a:r>
            <a:endParaRPr lang="en-US" dirty="0"/>
          </a:p>
        </p:txBody>
      </p:sp>
    </p:spTree>
    <p:extLst>
      <p:ext uri="{BB962C8B-B14F-4D97-AF65-F5344CB8AC3E}">
        <p14:creationId xmlns:p14="http://schemas.microsoft.com/office/powerpoint/2010/main" val="33166343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7" name="Title 7"/>
          <p:cNvSpPr>
            <a:spLocks noGrp="1"/>
          </p:cNvSpPr>
          <p:nvPr>
            <p:ph type="title"/>
          </p:nvPr>
        </p:nvSpPr>
        <p:spPr>
          <a:xfrm>
            <a:off x="803454" y="314325"/>
            <a:ext cx="7765692" cy="914400"/>
          </a:xfrm>
        </p:spPr>
        <p:txBody>
          <a:bodyPr>
            <a:noAutofit/>
          </a:bodyPr>
          <a:lstStyle/>
          <a:p>
            <a:r>
              <a:rPr lang="en-US" dirty="0"/>
              <a:t>Interest-Bearing Notes (4 of 4)</a:t>
            </a:r>
          </a:p>
        </p:txBody>
      </p:sp>
      <p:sp>
        <p:nvSpPr>
          <p:cNvPr id="2" name="Content Placeholder 1"/>
          <p:cNvSpPr>
            <a:spLocks noGrp="1"/>
          </p:cNvSpPr>
          <p:nvPr>
            <p:ph sz="quarter" idx="10"/>
          </p:nvPr>
        </p:nvSpPr>
        <p:spPr>
          <a:xfrm>
            <a:off x="783140" y="1800225"/>
            <a:ext cx="8208460" cy="485775"/>
          </a:xfrm>
        </p:spPr>
        <p:txBody>
          <a:bodyPr/>
          <a:lstStyle/>
          <a:p>
            <a:pPr marL="0" indent="0">
              <a:buNone/>
            </a:pPr>
            <a:r>
              <a:rPr lang="en-US" dirty="0"/>
              <a:t>The February 1 collection is then recorded:</a:t>
            </a:r>
          </a:p>
        </p:txBody>
      </p:sp>
      <p:pic>
        <p:nvPicPr>
          <p:cNvPr id="28674" name="Picture 2" descr="Journal entry dated February 1, 2019 debiting cash 742,000 and crediting interest revenue 7,000, interest receivable 35,000, and note receivable 7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48638" y="2371468"/>
            <a:ext cx="7838162" cy="2352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174932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1274589" y="491346"/>
            <a:ext cx="6823422" cy="1093759"/>
          </a:xfrm>
        </p:spPr>
        <p:txBody>
          <a:bodyPr>
            <a:noAutofit/>
          </a:bodyPr>
          <a:lstStyle/>
          <a:p>
            <a:r>
              <a:rPr lang="en-US" dirty="0"/>
              <a:t>Short-Term Noninterest-Bearing Notes </a:t>
            </a:r>
          </a:p>
        </p:txBody>
      </p:sp>
      <p:sp>
        <p:nvSpPr>
          <p:cNvPr id="2" name="Content Placeholder 1"/>
          <p:cNvSpPr>
            <a:spLocks noGrp="1"/>
          </p:cNvSpPr>
          <p:nvPr>
            <p:ph sz="quarter" idx="10"/>
          </p:nvPr>
        </p:nvSpPr>
        <p:spPr>
          <a:xfrm>
            <a:off x="838200" y="1895475"/>
            <a:ext cx="7928625" cy="4276725"/>
          </a:xfrm>
        </p:spPr>
        <p:txBody>
          <a:bodyPr/>
          <a:lstStyle/>
          <a:p>
            <a:pPr>
              <a:spcBef>
                <a:spcPts val="600"/>
              </a:spcBef>
              <a:buClr>
                <a:schemeClr val="tx1"/>
              </a:buClr>
            </a:pPr>
            <a:r>
              <a:rPr lang="en-US" b="1" dirty="0"/>
              <a:t>Noninterest-bearing notes </a:t>
            </a:r>
            <a:r>
              <a:rPr lang="en-US" dirty="0"/>
              <a:t>really do have interest associated with them</a:t>
            </a:r>
          </a:p>
          <a:p>
            <a:r>
              <a:rPr lang="en-US" dirty="0"/>
              <a:t>Interest is discounted from the face amount to determine the cash proceeds made available to the borrower at the outset </a:t>
            </a:r>
          </a:p>
          <a:p>
            <a:pPr>
              <a:spcBef>
                <a:spcPts val="600"/>
              </a:spcBef>
            </a:pPr>
            <a:r>
              <a:rPr lang="en-US" dirty="0"/>
              <a:t>The </a:t>
            </a:r>
            <a:r>
              <a:rPr lang="en-US" b="1" dirty="0"/>
              <a:t>discount on note receivable:</a:t>
            </a:r>
          </a:p>
          <a:p>
            <a:pPr lvl="1">
              <a:buClr>
                <a:schemeClr val="tx1"/>
              </a:buClr>
            </a:pPr>
            <a:r>
              <a:rPr lang="en-US" b="1" dirty="0"/>
              <a:t>Represents future interest revenue </a:t>
            </a:r>
            <a:r>
              <a:rPr lang="en-US" dirty="0"/>
              <a:t>that will be recognized over time</a:t>
            </a:r>
          </a:p>
          <a:p>
            <a:pPr lvl="1">
              <a:buClr>
                <a:schemeClr val="tx1"/>
              </a:buClr>
            </a:pPr>
            <a:r>
              <a:rPr lang="en-US" b="1" dirty="0"/>
              <a:t>Is a contra account </a:t>
            </a:r>
            <a:r>
              <a:rPr lang="en-US" dirty="0"/>
              <a:t>to the note receivable account</a:t>
            </a:r>
          </a:p>
        </p:txBody>
      </p:sp>
    </p:spTree>
    <p:extLst>
      <p:ext uri="{BB962C8B-B14F-4D97-AF65-F5344CB8AC3E}">
        <p14:creationId xmlns:p14="http://schemas.microsoft.com/office/powerpoint/2010/main" val="14642857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1274589" y="469140"/>
            <a:ext cx="6823422" cy="1138170"/>
          </a:xfrm>
        </p:spPr>
        <p:txBody>
          <a:bodyPr>
            <a:noAutofit/>
          </a:bodyPr>
          <a:lstStyle/>
          <a:p>
            <a:r>
              <a:rPr lang="en-US" dirty="0"/>
              <a:t>Noninterest-Bearing Notes (1 of 3)</a:t>
            </a:r>
          </a:p>
        </p:txBody>
      </p:sp>
      <p:sp>
        <p:nvSpPr>
          <p:cNvPr id="2" name="Content Placeholder 1"/>
          <p:cNvSpPr>
            <a:spLocks noGrp="1"/>
          </p:cNvSpPr>
          <p:nvPr>
            <p:ph sz="quarter" idx="10"/>
          </p:nvPr>
        </p:nvSpPr>
        <p:spPr>
          <a:xfrm>
            <a:off x="755089" y="1616368"/>
            <a:ext cx="8007911" cy="1888832"/>
          </a:xfrm>
        </p:spPr>
        <p:txBody>
          <a:bodyPr/>
          <a:lstStyle/>
          <a:p>
            <a:pPr marL="0" indent="0">
              <a:buNone/>
            </a:pPr>
            <a:r>
              <a:rPr lang="en-IN" sz="2400" dirty="0" err="1"/>
              <a:t>Stridewell</a:t>
            </a:r>
            <a:r>
              <a:rPr lang="en-IN" sz="2400" dirty="0"/>
              <a:t> Wholesale Shoe Company sold shoes to Harmon Sporting Goods on May 1, 2018, accepting a $700,000, 6-month, </a:t>
            </a:r>
            <a:r>
              <a:rPr lang="en-US" sz="2400" dirty="0"/>
              <a:t>noninterest-bearing note with a 12% discount rate </a:t>
            </a:r>
            <a:r>
              <a:rPr lang="en-IN" sz="2400" dirty="0"/>
              <a:t>in payment for the shoes.</a:t>
            </a:r>
            <a:endParaRPr lang="en-US" sz="2400" dirty="0"/>
          </a:p>
        </p:txBody>
      </p:sp>
      <p:pic>
        <p:nvPicPr>
          <p:cNvPr id="12290" name="Picture 2" descr="Journal entry dated May 1, 2018 debiting note receivable (face amount) 700,000 and crediting discount on note receivable 42,000 and crediting sales revenue 658,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409" y="3550227"/>
            <a:ext cx="7031182" cy="1783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3"/>
          <p:cNvSpPr>
            <a:spLocks noGrp="1"/>
          </p:cNvSpPr>
          <p:nvPr>
            <p:ph sz="quarter" idx="12"/>
          </p:nvPr>
        </p:nvSpPr>
        <p:spPr>
          <a:xfrm>
            <a:off x="762000" y="5486400"/>
            <a:ext cx="8229600" cy="838200"/>
          </a:xfrm>
        </p:spPr>
        <p:txBody>
          <a:bodyPr/>
          <a:lstStyle/>
          <a:p>
            <a:pPr marL="0" indent="0">
              <a:buNone/>
            </a:pPr>
            <a:r>
              <a:rPr lang="en-US" sz="2400" dirty="0"/>
              <a:t>Credit 42,000 is $700,000 × 12% × (6/12) = $42,000</a:t>
            </a:r>
          </a:p>
        </p:txBody>
      </p:sp>
    </p:spTree>
    <p:extLst>
      <p:ext uri="{BB962C8B-B14F-4D97-AF65-F5344CB8AC3E}">
        <p14:creationId xmlns:p14="http://schemas.microsoft.com/office/powerpoint/2010/main" val="34155201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6" name="Title 7"/>
          <p:cNvSpPr>
            <a:spLocks noGrp="1"/>
          </p:cNvSpPr>
          <p:nvPr>
            <p:ph type="title"/>
          </p:nvPr>
        </p:nvSpPr>
        <p:spPr>
          <a:xfrm>
            <a:off x="1274589" y="469140"/>
            <a:ext cx="6823422" cy="1138170"/>
          </a:xfrm>
        </p:spPr>
        <p:txBody>
          <a:bodyPr>
            <a:noAutofit/>
          </a:bodyPr>
          <a:lstStyle/>
          <a:p>
            <a:r>
              <a:rPr lang="en-US" dirty="0"/>
              <a:t>Noninterest-Bearing Notes (2 of 3)</a:t>
            </a:r>
          </a:p>
        </p:txBody>
      </p:sp>
      <p:pic>
        <p:nvPicPr>
          <p:cNvPr id="30722" name="Picture 2" descr="Journal entry dated November 1, 2018 debiting discount on note receivable 42,000, crediting interest revenue 42,000, debiting cash 700,000 and crediting note receivable (face amount) 7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47096" y="1905000"/>
            <a:ext cx="7687304" cy="2025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8"/>
          <p:cNvGraphicFramePr>
            <a:graphicFrameLocks noGrp="1"/>
          </p:cNvGraphicFramePr>
          <p:nvPr>
            <p:ph sz="quarter" idx="12"/>
            <p:extLst>
              <p:ext uri="{D42A27DB-BD31-4B8C-83A1-F6EECF244321}">
                <p14:modId xmlns:p14="http://schemas.microsoft.com/office/powerpoint/2010/main" val="3238449744"/>
              </p:ext>
            </p:extLst>
          </p:nvPr>
        </p:nvGraphicFramePr>
        <p:xfrm>
          <a:off x="762000" y="4038600"/>
          <a:ext cx="7696200" cy="2286000"/>
        </p:xfrm>
        <a:graphic>
          <a:graphicData uri="http://schemas.openxmlformats.org/drawingml/2006/table">
            <a:tbl>
              <a:tblPr firstRow="1" bandRow="1">
                <a:tableStyleId>{5940675A-B579-460E-94D1-54222C63F5DA}</a:tableStyleId>
              </a:tblPr>
              <a:tblGrid>
                <a:gridCol w="5334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4800600">
                  <a:extLst>
                    <a:ext uri="{9D8B030D-6E8A-4147-A177-3AD203B41FA5}">
                      <a16:colId xmlns:a16="http://schemas.microsoft.com/office/drawing/2014/main" val="20002"/>
                    </a:ext>
                  </a:extLst>
                </a:gridCol>
              </a:tblGrid>
              <a:tr h="370840">
                <a:tc>
                  <a:txBody>
                    <a:bodyPr/>
                    <a:lstStyle/>
                    <a:p>
                      <a:pPr algn="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2400" dirty="0">
                          <a:latin typeface="Verdana" pitchFamily="34" charset="0"/>
                          <a:ea typeface="Verdana" pitchFamily="34" charset="0"/>
                          <a:cs typeface="Verdana" pitchFamily="34" charset="0"/>
                        </a:rPr>
                        <a:t>    $  42,000</a:t>
                      </a:r>
                    </a:p>
                  </a:txBody>
                  <a:tcPr anchor="ctr"/>
                </a:tc>
                <a:tc>
                  <a:txBody>
                    <a:bodyPr/>
                    <a:lstStyle/>
                    <a:p>
                      <a:r>
                        <a:rPr lang="en-US" sz="2400" dirty="0">
                          <a:latin typeface="Verdana" pitchFamily="34" charset="0"/>
                          <a:ea typeface="Verdana" pitchFamily="34" charset="0"/>
                          <a:cs typeface="Verdana" pitchFamily="34" charset="0"/>
                        </a:rPr>
                        <a:t>Interest for 6 months</a:t>
                      </a:r>
                    </a:p>
                  </a:txBody>
                  <a:tcPr anchor="ctr"/>
                </a:tc>
                <a:extLst>
                  <a:ext uri="{0D108BD9-81ED-4DB2-BD59-A6C34878D82A}">
                    <a16:rowId xmlns:a16="http://schemas.microsoft.com/office/drawing/2014/main" val="10000"/>
                  </a:ext>
                </a:extLst>
              </a:tr>
              <a:tr h="37084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u="none" dirty="0">
                          <a:latin typeface="Verdana" pitchFamily="34" charset="0"/>
                          <a:ea typeface="Verdana" pitchFamily="34" charset="0"/>
                          <a:cs typeface="Verdana" pitchFamily="34" charset="0"/>
                        </a:rPr>
                        <a:t>÷</a:t>
                      </a:r>
                      <a:endParaRPr lang="en-US" sz="2400" u="none"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u="sng" dirty="0">
                          <a:latin typeface="Verdana" pitchFamily="34" charset="0"/>
                          <a:ea typeface="Verdana" pitchFamily="34" charset="0"/>
                          <a:cs typeface="Verdana" pitchFamily="34" charset="0"/>
                        </a:rPr>
                        <a:t>$658,000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Verdana" pitchFamily="34" charset="0"/>
                          <a:ea typeface="Verdana" pitchFamily="34" charset="0"/>
                          <a:cs typeface="Verdana" pitchFamily="34" charset="0"/>
                        </a:rPr>
                        <a:t>Sales price</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pPr algn="r"/>
                      <a:r>
                        <a:rPr lang="en-US" sz="2400" dirty="0">
                          <a:latin typeface="Verdana" pitchFamily="34" charset="0"/>
                          <a:ea typeface="Verdana" pitchFamily="34" charset="0"/>
                          <a:cs typeface="Verdana" pitchFamily="34" charset="0"/>
                        </a:rPr>
                        <a:t>=</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dirty="0">
                          <a:latin typeface="Verdana" pitchFamily="34" charset="0"/>
                          <a:ea typeface="Verdana" pitchFamily="34" charset="0"/>
                          <a:cs typeface="Verdana" pitchFamily="34" charset="0"/>
                        </a:rPr>
                        <a:t>  6.383%</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2400" dirty="0">
                          <a:latin typeface="Verdana" pitchFamily="34" charset="0"/>
                          <a:ea typeface="Verdana" pitchFamily="34" charset="0"/>
                          <a:cs typeface="Verdana" pitchFamily="34" charset="0"/>
                        </a:rPr>
                        <a:t>Rate for 6 months</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pPr algn="r"/>
                      <a:r>
                        <a:rPr lang="en-US" sz="2400" dirty="0">
                          <a:latin typeface="Verdana" pitchFamily="34" charset="0"/>
                          <a:ea typeface="Verdana" pitchFamily="34" charset="0"/>
                          <a:cs typeface="Verdana" pitchFamily="34" charset="0"/>
                        </a:rPr>
                        <a:t>×</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u="sng" dirty="0">
                          <a:latin typeface="Verdana" pitchFamily="34" charset="0"/>
                          <a:ea typeface="Verdana" pitchFamily="34" charset="0"/>
                          <a:cs typeface="Verdana" pitchFamily="34" charset="0"/>
                        </a:rPr>
                        <a:t>               2</a:t>
                      </a:r>
                      <a:endParaRPr lang="en-US" sz="2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2400" dirty="0">
                          <a:latin typeface="Verdana" pitchFamily="34" charset="0"/>
                          <a:ea typeface="Verdana" pitchFamily="34" charset="0"/>
                          <a:cs typeface="Verdana" pitchFamily="34" charset="0"/>
                        </a:rPr>
                        <a:t>To annualize the rate</a:t>
                      </a:r>
                      <a:endPar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370840">
                <a:tc>
                  <a:txBody>
                    <a:bodyPr/>
                    <a:lstStyle/>
                    <a:p>
                      <a:pPr algn="r"/>
                      <a:r>
                        <a:rPr lang="en-US" sz="2400" b="1" dirty="0">
                          <a:latin typeface="Verdana" pitchFamily="34" charset="0"/>
                          <a:ea typeface="Verdana" pitchFamily="34" charset="0"/>
                          <a:cs typeface="Verdana" pitchFamily="34" charset="0"/>
                        </a:rPr>
                        <a:t>=</a:t>
                      </a:r>
                      <a:endParaRPr lang="en-US" sz="2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b="1" u="sng" dirty="0">
                          <a:latin typeface="Verdana" pitchFamily="34" charset="0"/>
                          <a:ea typeface="Verdana" pitchFamily="34" charset="0"/>
                          <a:cs typeface="Verdana" pitchFamily="34" charset="0"/>
                        </a:rPr>
                        <a:t> 12.766%</a:t>
                      </a:r>
                      <a:endParaRPr lang="en-US" sz="2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2400" b="1" dirty="0">
                          <a:latin typeface="Verdana" pitchFamily="34" charset="0"/>
                          <a:ea typeface="Verdana" pitchFamily="34" charset="0"/>
                          <a:cs typeface="Verdana" pitchFamily="34" charset="0"/>
                        </a:rPr>
                        <a:t>Effective interest rate</a:t>
                      </a:r>
                      <a:endParaRPr lang="en-US" sz="2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157810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6" name="Title 7"/>
          <p:cNvSpPr>
            <a:spLocks noGrp="1"/>
          </p:cNvSpPr>
          <p:nvPr>
            <p:ph type="title"/>
          </p:nvPr>
        </p:nvSpPr>
        <p:spPr>
          <a:xfrm>
            <a:off x="1274589" y="469140"/>
            <a:ext cx="6823422" cy="1138170"/>
          </a:xfrm>
        </p:spPr>
        <p:txBody>
          <a:bodyPr>
            <a:noAutofit/>
          </a:bodyPr>
          <a:lstStyle/>
          <a:p>
            <a:r>
              <a:rPr lang="en-US" dirty="0"/>
              <a:t>Noninterest-Bearing Notes (3 of 3)</a:t>
            </a:r>
          </a:p>
        </p:txBody>
      </p:sp>
      <p:pic>
        <p:nvPicPr>
          <p:cNvPr id="13314" name="Picture 2" descr="Journal entry dated December 31, 2018 debiting discount on note receivable 35,000 and crediting interest revenue 35,000.&#10;&#10;Journal entry dated February 1, 2019 debiting discount on note receivable 7,000, crediting interest revenue 7,000, debiting cash 700,000 and crediting note receivable (face amount) 7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0695" y="1689344"/>
            <a:ext cx="6782610" cy="3068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a:spLocks noGrp="1"/>
          </p:cNvSpPr>
          <p:nvPr>
            <p:ph sz="quarter" idx="12"/>
          </p:nvPr>
        </p:nvSpPr>
        <p:spPr>
          <a:xfrm>
            <a:off x="685800" y="4833566"/>
            <a:ext cx="8153400" cy="1567234"/>
          </a:xfrm>
        </p:spPr>
        <p:txBody>
          <a:bodyPr/>
          <a:lstStyle/>
          <a:p>
            <a:pPr marL="0" indent="0">
              <a:buNone/>
            </a:pPr>
            <a:r>
              <a:rPr lang="en-US" sz="2400" dirty="0"/>
              <a:t>Credit 35,000 is ($700,000 × 12% × 5/12 </a:t>
            </a:r>
            <a:r>
              <a:rPr lang="en-US" sz="2400" b="1" dirty="0"/>
              <a:t>= $35,000)</a:t>
            </a:r>
          </a:p>
          <a:p>
            <a:pPr marL="0" indent="0">
              <a:buNone/>
            </a:pPr>
            <a:r>
              <a:rPr lang="en-US" sz="2400" dirty="0"/>
              <a:t>Credit 7,000 is ($700,000 × 12% × 1/12 </a:t>
            </a:r>
            <a:r>
              <a:rPr lang="en-US" sz="2400" b="1" dirty="0"/>
              <a:t>= $7,000)</a:t>
            </a:r>
          </a:p>
        </p:txBody>
      </p:sp>
    </p:spTree>
    <p:extLst>
      <p:ext uri="{BB962C8B-B14F-4D97-AF65-F5344CB8AC3E}">
        <p14:creationId xmlns:p14="http://schemas.microsoft.com/office/powerpoint/2010/main" val="193478812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1064700" y="480353"/>
            <a:ext cx="7243201" cy="1115744"/>
          </a:xfrm>
        </p:spPr>
        <p:txBody>
          <a:bodyPr>
            <a:noAutofit/>
          </a:bodyPr>
          <a:lstStyle/>
          <a:p>
            <a:r>
              <a:rPr lang="en-US" dirty="0"/>
              <a:t>Long-Term Notes Receivable (1 of 2)</a:t>
            </a:r>
          </a:p>
        </p:txBody>
      </p:sp>
      <p:sp>
        <p:nvSpPr>
          <p:cNvPr id="4" name="Content Placeholder 3"/>
          <p:cNvSpPr>
            <a:spLocks noGrp="1"/>
          </p:cNvSpPr>
          <p:nvPr>
            <p:ph sz="quarter" idx="10"/>
          </p:nvPr>
        </p:nvSpPr>
        <p:spPr>
          <a:xfrm>
            <a:off x="1143000" y="1752600"/>
            <a:ext cx="7469808" cy="4429125"/>
          </a:xfrm>
        </p:spPr>
        <p:txBody>
          <a:bodyPr/>
          <a:lstStyle/>
          <a:p>
            <a:pPr marL="0" indent="0">
              <a:buNone/>
            </a:pPr>
            <a:r>
              <a:rPr lang="en-IN" dirty="0" err="1"/>
              <a:t>Stridewell</a:t>
            </a:r>
            <a:r>
              <a:rPr lang="en-IN" dirty="0"/>
              <a:t> Shoe Company sold shoes to Harmon Sporting Goods on January 1, 2018, accepting a $700,000, two-year note in payment for the shoes, assuming a 12% </a:t>
            </a:r>
            <a:r>
              <a:rPr lang="en-US" dirty="0"/>
              <a:t>effective interest rate.</a:t>
            </a:r>
          </a:p>
        </p:txBody>
      </p:sp>
    </p:spTree>
    <p:extLst>
      <p:ext uri="{BB962C8B-B14F-4D97-AF65-F5344CB8AC3E}">
        <p14:creationId xmlns:p14="http://schemas.microsoft.com/office/powerpoint/2010/main" val="24634025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6" name="Title 7"/>
          <p:cNvSpPr>
            <a:spLocks noGrp="1"/>
          </p:cNvSpPr>
          <p:nvPr>
            <p:ph type="title"/>
          </p:nvPr>
        </p:nvSpPr>
        <p:spPr>
          <a:xfrm>
            <a:off x="1064700" y="480353"/>
            <a:ext cx="7243201" cy="1115744"/>
          </a:xfrm>
        </p:spPr>
        <p:txBody>
          <a:bodyPr>
            <a:noAutofit/>
          </a:bodyPr>
          <a:lstStyle/>
          <a:p>
            <a:r>
              <a:rPr lang="en-US" dirty="0"/>
              <a:t>Long-Term Notes Receivable (2 of 2)</a:t>
            </a:r>
          </a:p>
        </p:txBody>
      </p:sp>
      <p:pic>
        <p:nvPicPr>
          <p:cNvPr id="7170" name="Picture 2" descr="Journal entry dated January 1, 2018 debiting notes receivable 700,000 and crediting discount on note receivable 141,964. Sales revenue is also credited 558,036, which is 700,000 times 0.79719, the present value of $1, when n=2 and interest = 12%.&#10;&#10;Journal entry dated December 31, 2018 debiting discount on note receivable of 66,964 and crediting interest revenue 558,036 times 12% = 66,694.&#10;&#10;Journal entry dated December 31, 2019 debiting cash 700,000, debiting discount on note receivable 75,000, crediting interest revenue (558,036 + 66,964) times 12% equals 75,000 and crediting note receivable 700,000."/>
          <p:cNvPicPr>
            <a:picLocks noGrp="1" noChangeAspect="1" noChangeArrowheads="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bwMode="auto">
          <a:xfrm>
            <a:off x="1243604" y="1828800"/>
            <a:ext cx="7138396" cy="4490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551522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685800" y="330926"/>
            <a:ext cx="8001000" cy="1040674"/>
          </a:xfrm>
        </p:spPr>
        <p:txBody>
          <a:bodyPr>
            <a:noAutofit/>
          </a:bodyPr>
          <a:lstStyle/>
          <a:p>
            <a:r>
              <a:rPr lang="en-US" altLang="en-US" dirty="0"/>
              <a:t>Concept Check: Recording Sales Revenue (1 of 2)</a:t>
            </a:r>
            <a:endParaRPr lang="en-US" dirty="0"/>
          </a:p>
        </p:txBody>
      </p:sp>
      <p:sp>
        <p:nvSpPr>
          <p:cNvPr id="4" name="Content Placeholder 3"/>
          <p:cNvSpPr>
            <a:spLocks noGrp="1"/>
          </p:cNvSpPr>
          <p:nvPr>
            <p:ph sz="quarter" idx="10"/>
          </p:nvPr>
        </p:nvSpPr>
        <p:spPr>
          <a:xfrm>
            <a:off x="838200" y="1752600"/>
            <a:ext cx="8077200" cy="4343400"/>
          </a:xfrm>
        </p:spPr>
        <p:txBody>
          <a:bodyPr/>
          <a:lstStyle/>
          <a:p>
            <a:pPr marL="0" indent="0">
              <a:spcBef>
                <a:spcPts val="600"/>
              </a:spcBef>
              <a:buNone/>
            </a:pPr>
            <a:r>
              <a:rPr lang="en-US" sz="2400" dirty="0" err="1"/>
              <a:t>Finkel</a:t>
            </a:r>
            <a:r>
              <a:rPr lang="en-US" sz="2400" dirty="0"/>
              <a:t> sold merchandise to a customer in exchange for a four-year, noninterest-bearing note for $10,000. An equivalent loan would have a 10% interest rate. </a:t>
            </a:r>
            <a:r>
              <a:rPr lang="en-US" sz="2400" dirty="0" err="1"/>
              <a:t>Finkel</a:t>
            </a:r>
            <a:r>
              <a:rPr lang="en-US" sz="2400" dirty="0"/>
              <a:t> would record sales revenue on the date of sale equal to:</a:t>
            </a:r>
          </a:p>
          <a:p>
            <a:pPr marL="457200" indent="-457200">
              <a:spcBef>
                <a:spcPts val="600"/>
              </a:spcBef>
              <a:buFont typeface="+mj-lt"/>
              <a:buAutoNum type="alphaLcPeriod"/>
              <a:tabLst>
                <a:tab pos="457200" algn="l"/>
              </a:tabLst>
            </a:pPr>
            <a:r>
              <a:rPr lang="en-US" sz="2400" dirty="0"/>
              <a:t>$0</a:t>
            </a:r>
          </a:p>
          <a:p>
            <a:pPr marL="457200" indent="-457200">
              <a:spcBef>
                <a:spcPts val="600"/>
              </a:spcBef>
              <a:buFont typeface="+mj-lt"/>
              <a:buAutoNum type="alphaLcPeriod"/>
              <a:tabLst>
                <a:tab pos="342900" algn="l"/>
              </a:tabLst>
            </a:pPr>
            <a:r>
              <a:rPr lang="en-US" sz="2400" dirty="0"/>
              <a:t>$10,000</a:t>
            </a:r>
          </a:p>
          <a:p>
            <a:pPr marL="457200" indent="-457200">
              <a:spcBef>
                <a:spcPts val="600"/>
              </a:spcBef>
              <a:buFont typeface="+mj-lt"/>
              <a:buAutoNum type="alphaLcPeriod"/>
              <a:tabLst>
                <a:tab pos="342900" algn="l"/>
              </a:tabLst>
            </a:pPr>
            <a:r>
              <a:rPr lang="en-US" sz="2400" b="1" dirty="0"/>
              <a:t>The present value of $10,000, discounted at a 10% discount rate for four years</a:t>
            </a:r>
          </a:p>
          <a:p>
            <a:pPr marL="457200" indent="-457200">
              <a:spcBef>
                <a:spcPts val="600"/>
              </a:spcBef>
              <a:buFont typeface="+mj-lt"/>
              <a:buAutoNum type="alphaLcPeriod"/>
              <a:tabLst>
                <a:tab pos="342900" algn="l"/>
              </a:tabLst>
            </a:pPr>
            <a:r>
              <a:rPr lang="en-US" sz="2400" dirty="0"/>
              <a:t>$9,000, equal to $10,000 − (10% × $10,000) </a:t>
            </a:r>
          </a:p>
        </p:txBody>
      </p:sp>
    </p:spTree>
    <p:extLst>
      <p:ext uri="{BB962C8B-B14F-4D97-AF65-F5344CB8AC3E}">
        <p14:creationId xmlns:p14="http://schemas.microsoft.com/office/powerpoint/2010/main" val="669335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07-1</a:t>
            </a:r>
          </a:p>
        </p:txBody>
      </p:sp>
      <p:sp>
        <p:nvSpPr>
          <p:cNvPr id="5" name="Title 4"/>
          <p:cNvSpPr>
            <a:spLocks noGrp="1"/>
          </p:cNvSpPr>
          <p:nvPr>
            <p:ph type="title"/>
          </p:nvPr>
        </p:nvSpPr>
        <p:spPr>
          <a:xfrm>
            <a:off x="685800" y="450648"/>
            <a:ext cx="8001000" cy="1149552"/>
          </a:xfrm>
        </p:spPr>
        <p:txBody>
          <a:bodyPr>
            <a:noAutofit/>
          </a:bodyPr>
          <a:lstStyle/>
          <a:p>
            <a:r>
              <a:rPr lang="en-US" dirty="0"/>
              <a:t>Concept Check: Internal Control Systems (1 of 2)</a:t>
            </a:r>
          </a:p>
        </p:txBody>
      </p:sp>
      <p:sp>
        <p:nvSpPr>
          <p:cNvPr id="6" name="Content Placeholder 5"/>
          <p:cNvSpPr>
            <a:spLocks noGrp="1"/>
          </p:cNvSpPr>
          <p:nvPr>
            <p:ph sz="quarter" idx="10"/>
          </p:nvPr>
        </p:nvSpPr>
        <p:spPr>
          <a:xfrm>
            <a:off x="1018768" y="1846706"/>
            <a:ext cx="7668032" cy="4477893"/>
          </a:xfrm>
        </p:spPr>
        <p:txBody>
          <a:bodyPr/>
          <a:lstStyle/>
          <a:p>
            <a:pPr marL="0" indent="0">
              <a:buNone/>
              <a:tabLst>
                <a:tab pos="7772400" algn="dec"/>
              </a:tabLst>
              <a:defRPr/>
            </a:pPr>
            <a:r>
              <a:rPr lang="en-US" dirty="0"/>
              <a:t>Which of the following is </a:t>
            </a:r>
            <a:r>
              <a:rPr lang="en-US" b="1" dirty="0"/>
              <a:t>not</a:t>
            </a:r>
            <a:r>
              <a:rPr lang="en-US" dirty="0"/>
              <a:t> an element of a good internal control system for cash receipts and disbursements?</a:t>
            </a:r>
          </a:p>
          <a:p>
            <a:pPr marL="457200" indent="-457200">
              <a:lnSpc>
                <a:spcPct val="100000"/>
              </a:lnSpc>
              <a:buFont typeface="+mj-lt"/>
              <a:buAutoNum type="alphaLcPeriod"/>
              <a:tabLst>
                <a:tab pos="7772400" algn="dec"/>
              </a:tabLst>
              <a:defRPr/>
            </a:pPr>
            <a:r>
              <a:rPr lang="en-US" sz="2400" dirty="0"/>
              <a:t>Maintaining a separation of duties</a:t>
            </a:r>
          </a:p>
          <a:p>
            <a:pPr marL="457200" indent="-457200">
              <a:lnSpc>
                <a:spcPct val="100000"/>
              </a:lnSpc>
              <a:buFont typeface="+mj-lt"/>
              <a:buAutoNum type="alphaLcPeriod"/>
              <a:tabLst>
                <a:tab pos="7772400" algn="dec"/>
              </a:tabLst>
              <a:defRPr/>
            </a:pPr>
            <a:r>
              <a:rPr lang="en-US" sz="2400" dirty="0"/>
              <a:t>Ensuring all checks are signed by authorized individuals</a:t>
            </a:r>
          </a:p>
          <a:p>
            <a:pPr marL="457200" indent="-457200">
              <a:lnSpc>
                <a:spcPct val="100000"/>
              </a:lnSpc>
              <a:buFont typeface="+mj-lt"/>
              <a:buAutoNum type="alphaLcPeriod"/>
              <a:tabLst>
                <a:tab pos="7772400" algn="dec"/>
              </a:tabLst>
              <a:defRPr/>
            </a:pPr>
            <a:r>
              <a:rPr lang="en-US" sz="2400" b="1" dirty="0"/>
              <a:t>Having the most senior employee handle cash disbursements and bank reconciliations</a:t>
            </a:r>
          </a:p>
          <a:p>
            <a:pPr marL="457200" indent="-457200">
              <a:lnSpc>
                <a:spcPct val="100000"/>
              </a:lnSpc>
              <a:buFont typeface="+mj-lt"/>
              <a:buAutoNum type="alphaLcPeriod"/>
              <a:tabLst>
                <a:tab pos="7772400" algn="dec"/>
              </a:tabLst>
              <a:defRPr/>
            </a:pPr>
            <a:r>
              <a:rPr lang="en-US" sz="2400" dirty="0"/>
              <a:t>Making disbursements with checks rather than cash</a:t>
            </a:r>
            <a:endParaRPr lang="en-US" dirty="0"/>
          </a:p>
        </p:txBody>
      </p:sp>
    </p:spTree>
    <p:extLst>
      <p:ext uri="{BB962C8B-B14F-4D97-AF65-F5344CB8AC3E}">
        <p14:creationId xmlns:p14="http://schemas.microsoft.com/office/powerpoint/2010/main" val="5098623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6" name="Title 7"/>
          <p:cNvSpPr>
            <a:spLocks noGrp="1"/>
          </p:cNvSpPr>
          <p:nvPr>
            <p:ph type="title"/>
          </p:nvPr>
        </p:nvSpPr>
        <p:spPr>
          <a:xfrm>
            <a:off x="685800" y="511901"/>
            <a:ext cx="8001000" cy="1040674"/>
          </a:xfrm>
        </p:spPr>
        <p:txBody>
          <a:bodyPr>
            <a:noAutofit/>
          </a:bodyPr>
          <a:lstStyle/>
          <a:p>
            <a:r>
              <a:rPr lang="en-US" altLang="en-US" dirty="0"/>
              <a:t>Concept Check: Recording Sales Revenue (2 of 2)</a:t>
            </a:r>
            <a:endParaRPr lang="en-US" dirty="0"/>
          </a:p>
        </p:txBody>
      </p:sp>
      <p:sp>
        <p:nvSpPr>
          <p:cNvPr id="4" name="Content Placeholder 3"/>
          <p:cNvSpPr>
            <a:spLocks noGrp="1"/>
          </p:cNvSpPr>
          <p:nvPr>
            <p:ph sz="quarter" idx="10"/>
          </p:nvPr>
        </p:nvSpPr>
        <p:spPr>
          <a:xfrm>
            <a:off x="1104138" y="1971675"/>
            <a:ext cx="7506462" cy="4276725"/>
          </a:xfrm>
        </p:spPr>
        <p:txBody>
          <a:bodyPr/>
          <a:lstStyle/>
          <a:p>
            <a:pPr marL="0" indent="0">
              <a:buNone/>
            </a:pPr>
            <a:r>
              <a:rPr lang="en-US" dirty="0"/>
              <a:t>The correct answer is </a:t>
            </a:r>
            <a:r>
              <a:rPr lang="en-US" i="1" dirty="0"/>
              <a:t>c</a:t>
            </a:r>
            <a:r>
              <a:rPr lang="en-US" dirty="0"/>
              <a:t>. The amount of $10,000 includes both sales revenue and interest revenue associated with </a:t>
            </a:r>
            <a:r>
              <a:rPr lang="en-US" dirty="0" err="1"/>
              <a:t>Finkel’s</a:t>
            </a:r>
            <a:r>
              <a:rPr lang="en-US" dirty="0"/>
              <a:t> loan to the customer. </a:t>
            </a:r>
            <a:r>
              <a:rPr lang="en-US" b="1" dirty="0"/>
              <a:t>Sales revenue is the present value of the note</a:t>
            </a:r>
            <a:r>
              <a:rPr lang="en-US" dirty="0"/>
              <a:t>, with the remainder being interest revenue.</a:t>
            </a:r>
          </a:p>
        </p:txBody>
      </p:sp>
    </p:spTree>
    <p:extLst>
      <p:ext uri="{BB962C8B-B14F-4D97-AF65-F5344CB8AC3E}">
        <p14:creationId xmlns:p14="http://schemas.microsoft.com/office/powerpoint/2010/main" val="36593427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685800" y="304800"/>
            <a:ext cx="8001000" cy="914400"/>
          </a:xfrm>
        </p:spPr>
        <p:txBody>
          <a:bodyPr>
            <a:noAutofit/>
          </a:bodyPr>
          <a:lstStyle/>
          <a:p>
            <a:r>
              <a:rPr lang="en-IN" dirty="0"/>
              <a:t>Notes Received Solely for Cash</a:t>
            </a:r>
            <a:endParaRPr lang="en-US" dirty="0"/>
          </a:p>
        </p:txBody>
      </p:sp>
      <p:sp>
        <p:nvSpPr>
          <p:cNvPr id="4" name="Content Placeholder 3"/>
          <p:cNvSpPr>
            <a:spLocks noGrp="1"/>
          </p:cNvSpPr>
          <p:nvPr>
            <p:ph sz="quarter" idx="10"/>
          </p:nvPr>
        </p:nvSpPr>
        <p:spPr>
          <a:xfrm>
            <a:off x="755089" y="1524000"/>
            <a:ext cx="8007911" cy="2438400"/>
          </a:xfrm>
        </p:spPr>
        <p:txBody>
          <a:bodyPr/>
          <a:lstStyle/>
          <a:p>
            <a:pPr marL="0" indent="0">
              <a:buNone/>
            </a:pPr>
            <a:r>
              <a:rPr lang="en-IN" dirty="0"/>
              <a:t>The </a:t>
            </a:r>
            <a:r>
              <a:rPr lang="en-IN" dirty="0" err="1"/>
              <a:t>Stridewell</a:t>
            </a:r>
            <a:r>
              <a:rPr lang="en-IN" dirty="0"/>
              <a:t> Wholesale Shoe Company loaned $700,000 to Harmon Sporting Goods. </a:t>
            </a:r>
            <a:r>
              <a:rPr lang="en-IN" dirty="0" err="1"/>
              <a:t>Stridewell</a:t>
            </a:r>
            <a:r>
              <a:rPr lang="en-IN" dirty="0"/>
              <a:t> agreed to accept a $700,000, two-year note in exchange for loaning $700,000 to Harmon. </a:t>
            </a:r>
            <a:r>
              <a:rPr lang="en-US" dirty="0"/>
              <a:t>The transaction would be recorded as follows:</a:t>
            </a:r>
          </a:p>
        </p:txBody>
      </p:sp>
      <p:pic>
        <p:nvPicPr>
          <p:cNvPr id="34818" name="Picture 2" descr="Journal entry debiting note receivable (face amount) 700,000 and crediting cash (given) 7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8960" y="4159529"/>
            <a:ext cx="7691640" cy="1403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39917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1064700" y="581025"/>
            <a:ext cx="7243201" cy="914400"/>
          </a:xfrm>
        </p:spPr>
        <p:txBody>
          <a:bodyPr>
            <a:noAutofit/>
          </a:bodyPr>
          <a:lstStyle/>
          <a:p>
            <a:r>
              <a:rPr lang="en-IN" dirty="0"/>
              <a:t>Subsequent Valuation of Notes Receivable</a:t>
            </a:r>
            <a:endParaRPr lang="en-US" dirty="0"/>
          </a:p>
        </p:txBody>
      </p:sp>
      <p:sp>
        <p:nvSpPr>
          <p:cNvPr id="4" name="Content Placeholder 3"/>
          <p:cNvSpPr>
            <a:spLocks noGrp="1"/>
          </p:cNvSpPr>
          <p:nvPr>
            <p:ph sz="quarter" idx="10"/>
          </p:nvPr>
        </p:nvSpPr>
        <p:spPr>
          <a:xfrm>
            <a:off x="751521" y="1797699"/>
            <a:ext cx="8087679" cy="2802876"/>
          </a:xfrm>
        </p:spPr>
        <p:txBody>
          <a:bodyPr/>
          <a:lstStyle/>
          <a:p>
            <a:pPr marL="0" indent="0">
              <a:buNone/>
            </a:pPr>
            <a:r>
              <a:rPr lang="en-IN" sz="2400" dirty="0"/>
              <a:t>If a company anticipates bad debts on short-term notes </a:t>
            </a:r>
            <a:r>
              <a:rPr lang="en-US" sz="2400" dirty="0"/>
              <a:t>receivable, it uses </a:t>
            </a:r>
            <a:r>
              <a:rPr lang="en-IN" sz="2400" dirty="0"/>
              <a:t>an allowance account to reduce the receivable to the appropriate carrying value.</a:t>
            </a:r>
          </a:p>
          <a:p>
            <a:pPr marL="0" indent="0">
              <a:buNone/>
            </a:pPr>
            <a:r>
              <a:rPr lang="en-US" sz="2400" b="1" dirty="0"/>
              <a:t>Wells Fargo &amp; Company</a:t>
            </a:r>
            <a:r>
              <a:rPr lang="en-US" sz="2400" dirty="0"/>
              <a:t> reported the following in the asset section of its December 31, 2015, balance sheet:</a:t>
            </a:r>
          </a:p>
        </p:txBody>
      </p:sp>
      <p:pic>
        <p:nvPicPr>
          <p:cNvPr id="35842" name="Picture 2" descr="Portion of a balance sheet. dollars are in millions.&#10;&#10;December 31, 2015:&#10;Loans $916,559&#10;Allowance for loan losses: negative 11,545.&#10;Net loans: $905,014.&#10;&#10;December 31, 2014:&#10;Loans: $862,551&#10;Allowance for loan losses: negative 12,319&#10;Net loans: $850,232"/>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43035" y="4561867"/>
            <a:ext cx="7162765" cy="1838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01843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8" name="Title 7"/>
          <p:cNvSpPr>
            <a:spLocks noGrp="1"/>
          </p:cNvSpPr>
          <p:nvPr>
            <p:ph type="title"/>
          </p:nvPr>
        </p:nvSpPr>
        <p:spPr>
          <a:xfrm>
            <a:off x="1028484" y="617455"/>
            <a:ext cx="7315633" cy="1030370"/>
          </a:xfrm>
        </p:spPr>
        <p:txBody>
          <a:bodyPr>
            <a:noAutofit/>
          </a:bodyPr>
          <a:lstStyle/>
          <a:p>
            <a:r>
              <a:rPr lang="en-US" dirty="0"/>
              <a:t>CECL Model for Notes Receivable (1 of 2)</a:t>
            </a:r>
          </a:p>
        </p:txBody>
      </p:sp>
      <p:sp>
        <p:nvSpPr>
          <p:cNvPr id="4" name="Content Placeholder 3"/>
          <p:cNvSpPr>
            <a:spLocks noGrp="1"/>
          </p:cNvSpPr>
          <p:nvPr>
            <p:ph sz="quarter" idx="10"/>
          </p:nvPr>
        </p:nvSpPr>
        <p:spPr>
          <a:xfrm>
            <a:off x="1140792" y="1981200"/>
            <a:ext cx="7546008" cy="4343400"/>
          </a:xfrm>
        </p:spPr>
        <p:txBody>
          <a:bodyPr/>
          <a:lstStyle/>
          <a:p>
            <a:r>
              <a:rPr lang="en-US" dirty="0"/>
              <a:t>Under the CECL model, creditors consider all relevant information when assessing credit losses, including </a:t>
            </a:r>
            <a:r>
              <a:rPr lang="en-US" b="1" dirty="0"/>
              <a:t>reasonable</a:t>
            </a:r>
            <a:r>
              <a:rPr lang="en-US" dirty="0"/>
              <a:t> and </a:t>
            </a:r>
            <a:r>
              <a:rPr lang="en-US" b="1" dirty="0"/>
              <a:t>supportable</a:t>
            </a:r>
            <a:r>
              <a:rPr lang="en-US" dirty="0"/>
              <a:t> forecasts about the future </a:t>
            </a:r>
          </a:p>
          <a:p>
            <a:r>
              <a:rPr lang="en-US" dirty="0"/>
              <a:t>Creditors can use a variety of approaches to estimate uncollectible notes receivable, including accounts receivable aging</a:t>
            </a:r>
          </a:p>
        </p:txBody>
      </p:sp>
    </p:spTree>
    <p:extLst>
      <p:ext uri="{BB962C8B-B14F-4D97-AF65-F5344CB8AC3E}">
        <p14:creationId xmlns:p14="http://schemas.microsoft.com/office/powerpoint/2010/main" val="4794201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07-7</a:t>
            </a:r>
          </a:p>
        </p:txBody>
      </p:sp>
      <p:sp>
        <p:nvSpPr>
          <p:cNvPr id="6" name="Title 7"/>
          <p:cNvSpPr>
            <a:spLocks noGrp="1"/>
          </p:cNvSpPr>
          <p:nvPr>
            <p:ph type="title"/>
          </p:nvPr>
        </p:nvSpPr>
        <p:spPr>
          <a:xfrm>
            <a:off x="1028484" y="617455"/>
            <a:ext cx="7315633" cy="1030370"/>
          </a:xfrm>
        </p:spPr>
        <p:txBody>
          <a:bodyPr>
            <a:noAutofit/>
          </a:bodyPr>
          <a:lstStyle/>
          <a:p>
            <a:r>
              <a:rPr lang="en-US" dirty="0"/>
              <a:t>CECL Model for Notes Receivable (2 of 2)</a:t>
            </a:r>
          </a:p>
        </p:txBody>
      </p:sp>
      <p:sp>
        <p:nvSpPr>
          <p:cNvPr id="4" name="Content Placeholder 3"/>
          <p:cNvSpPr>
            <a:spLocks noGrp="1"/>
          </p:cNvSpPr>
          <p:nvPr>
            <p:ph sz="quarter" idx="10"/>
          </p:nvPr>
        </p:nvSpPr>
        <p:spPr>
          <a:xfrm>
            <a:off x="1097998" y="2076450"/>
            <a:ext cx="7436402" cy="4171950"/>
          </a:xfrm>
        </p:spPr>
        <p:txBody>
          <a:bodyPr/>
          <a:lstStyle/>
          <a:p>
            <a:r>
              <a:rPr lang="en-US" dirty="0"/>
              <a:t>Often creditors use discounted cash flow techniques, estimating the amount of necessary allowance by comparing the balance in the note receivable to the present value of the cash flows expected to be received, discounted at the interest rate that was effective when the receivable was initially recognized</a:t>
            </a:r>
          </a:p>
        </p:txBody>
      </p:sp>
    </p:spTree>
    <p:extLst>
      <p:ext uri="{BB962C8B-B14F-4D97-AF65-F5344CB8AC3E}">
        <p14:creationId xmlns:p14="http://schemas.microsoft.com/office/powerpoint/2010/main" val="428201724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07-10</a:t>
            </a:r>
          </a:p>
        </p:txBody>
      </p:sp>
      <p:sp>
        <p:nvSpPr>
          <p:cNvPr id="8" name="Title 7"/>
          <p:cNvSpPr>
            <a:spLocks noGrp="1"/>
          </p:cNvSpPr>
          <p:nvPr>
            <p:ph type="title"/>
          </p:nvPr>
        </p:nvSpPr>
        <p:spPr>
          <a:xfrm>
            <a:off x="609600" y="474618"/>
            <a:ext cx="8451988" cy="1582782"/>
          </a:xfrm>
        </p:spPr>
        <p:txBody>
          <a:bodyPr>
            <a:noAutofit/>
          </a:bodyPr>
          <a:lstStyle/>
          <a:p>
            <a:r>
              <a:rPr lang="en-US" dirty="0"/>
              <a:t>International Financial Reporting Standards—Accounts and Notes Receivable</a:t>
            </a:r>
          </a:p>
        </p:txBody>
      </p:sp>
      <p:graphicFrame>
        <p:nvGraphicFramePr>
          <p:cNvPr id="7" name="Table 6"/>
          <p:cNvGraphicFramePr>
            <a:graphicFrameLocks noGrp="1"/>
          </p:cNvGraphicFramePr>
          <p:nvPr>
            <p:extLst>
              <p:ext uri="{D42A27DB-BD31-4B8C-83A1-F6EECF244321}">
                <p14:modId xmlns:p14="http://schemas.microsoft.com/office/powerpoint/2010/main" val="3599569832"/>
              </p:ext>
            </p:extLst>
          </p:nvPr>
        </p:nvGraphicFramePr>
        <p:xfrm>
          <a:off x="870000" y="2406048"/>
          <a:ext cx="7893000" cy="3613752"/>
        </p:xfrm>
        <a:graphic>
          <a:graphicData uri="http://schemas.openxmlformats.org/drawingml/2006/table">
            <a:tbl>
              <a:tblPr firstRow="1">
                <a:tableStyleId>{5940675A-B579-460E-94D1-54222C63F5DA}</a:tableStyleId>
              </a:tblPr>
              <a:tblGrid>
                <a:gridCol w="4267200">
                  <a:extLst>
                    <a:ext uri="{9D8B030D-6E8A-4147-A177-3AD203B41FA5}">
                      <a16:colId xmlns:a16="http://schemas.microsoft.com/office/drawing/2014/main" val="20000"/>
                    </a:ext>
                  </a:extLst>
                </a:gridCol>
                <a:gridCol w="3625800">
                  <a:extLst>
                    <a:ext uri="{9D8B030D-6E8A-4147-A177-3AD203B41FA5}">
                      <a16:colId xmlns:a16="http://schemas.microsoft.com/office/drawing/2014/main" val="20001"/>
                    </a:ext>
                  </a:extLst>
                </a:gridCol>
              </a:tblGrid>
              <a:tr h="0">
                <a:tc>
                  <a:txBody>
                    <a:bodyPr/>
                    <a:lstStyle/>
                    <a:p>
                      <a:pPr algn="ctr" fontAlgn="t">
                        <a:spcBef>
                          <a:spcPts val="1200"/>
                        </a:spcBef>
                      </a:pPr>
                      <a:r>
                        <a:rPr lang="en-US" sz="1200" b="1" u="none" strike="noStrike" dirty="0">
                          <a:effectLst/>
                          <a:latin typeface="Verdana" panose="020B0604030504040204" pitchFamily="34" charset="0"/>
                          <a:ea typeface="Verdana" panose="020B0604030504040204" pitchFamily="34" charset="0"/>
                          <a:cs typeface="Verdana" panose="020B0604030504040204" pitchFamily="34" charset="0"/>
                        </a:rPr>
                        <a:t>U.S. GAAP</a:t>
                      </a:r>
                      <a:endParaRPr lang="en-US" sz="12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fontAlgn="t">
                        <a:spcBef>
                          <a:spcPts val="1200"/>
                        </a:spcBef>
                      </a:pPr>
                      <a:r>
                        <a:rPr lang="en-US" sz="1200" b="1" u="none" strike="noStrike" dirty="0">
                          <a:effectLst/>
                          <a:latin typeface="Verdana" panose="020B0604030504040204" pitchFamily="34" charset="0"/>
                          <a:ea typeface="Verdana" panose="020B0604030504040204" pitchFamily="34" charset="0"/>
                          <a:cs typeface="Verdana" panose="020B0604030504040204" pitchFamily="34" charset="0"/>
                        </a:rPr>
                        <a:t>IFRS</a:t>
                      </a:r>
                      <a:endParaRPr lang="en-US" sz="12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406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200" b="1" dirty="0">
                          <a:latin typeface="Verdana" pitchFamily="34" charset="0"/>
                          <a:ea typeface="Verdana" pitchFamily="34" charset="0"/>
                          <a:cs typeface="Verdana" pitchFamily="34" charset="0"/>
                        </a:rPr>
                        <a:t>“Fair value option” for accounting for receivables</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40600">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Allows a “fair value option” for accounting for receivables</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Restricts the circumstances in which that option is allowed</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1406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200" b="1" dirty="0">
                          <a:latin typeface="Verdana" pitchFamily="34" charset="0"/>
                          <a:ea typeface="Verdana" pitchFamily="34" charset="0"/>
                          <a:cs typeface="Verdana" pitchFamily="34" charset="0"/>
                        </a:rPr>
                        <a:t>Accounting for receivables as “available for sale” investments:</a:t>
                      </a:r>
                      <a:endParaRPr lang="en-IN" sz="1200" b="1" dirty="0">
                        <a:solidFill>
                          <a:srgbClr val="000000"/>
                        </a:solidFill>
                        <a:latin typeface="Verdana" pitchFamily="34" charset="0"/>
                        <a:ea typeface="Verdana" pitchFamily="34" charset="0"/>
                        <a:cs typeface="Verdana" pitchFamily="34" charset="0"/>
                      </a:endParaRPr>
                    </a:p>
                  </a:txBody>
                  <a:tcPr anchor="ctr"/>
                </a:tc>
                <a:tc>
                  <a:txBody>
                    <a:bodyPr/>
                    <a:lstStyle/>
                    <a:p>
                      <a:pPr algn="l" rtl="0" fontAlgn="ct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140600">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Allows “available for sale” accounting only for investments in securities</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Does not allow that option for receivables </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216800">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Requires more disaggregation of accounts and notes receivable in the balance sheet or notes</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Does not require separate disclosure</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1406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Estimation of bad debts:</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l" rtl="0" fontAlgn="ct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r h="779112">
                <a:tc>
                  <a:txBody>
                    <a:bodyPr/>
                    <a:lstStyle/>
                    <a:p>
                      <a:pPr algn="l" rtl="0" fontAlgn="ct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CECL model, bad debts are estimated by comparing the balance in the receivable to the present value of cash flows expected to be received</a:t>
                      </a: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IN" sz="1200" u="none" strike="noStrike" dirty="0">
                          <a:effectLst/>
                          <a:latin typeface="Verdana" panose="020B0604030504040204" pitchFamily="34" charset="0"/>
                          <a:ea typeface="Verdana" panose="020B0604030504040204" pitchFamily="34" charset="0"/>
                          <a:cs typeface="Verdana" panose="020B0604030504040204" pitchFamily="34" charset="0"/>
                        </a:rPr>
                        <a:t>ECL model reports a “12-month ECL” unless</a:t>
                      </a:r>
                      <a:r>
                        <a:rPr lang="en-IN" sz="1200" u="none" strike="noStrike" baseline="0" dirty="0">
                          <a:effectLst/>
                          <a:latin typeface="Verdana" panose="020B0604030504040204" pitchFamily="34" charset="0"/>
                          <a:ea typeface="Verdana" panose="020B0604030504040204" pitchFamily="34" charset="0"/>
                          <a:cs typeface="Verdana" panose="020B0604030504040204" pitchFamily="34" charset="0"/>
                        </a:rPr>
                        <a:t> credit quality has deteriorated significantly</a:t>
                      </a:r>
                      <a:endParaRPr lang="en-IN" sz="1200" u="none" strike="noStrike" dirty="0">
                        <a:effectLst/>
                        <a:latin typeface="Verdana" panose="020B0604030504040204" pitchFamily="34" charset="0"/>
                        <a:ea typeface="Verdana" panose="020B0604030504040204" pitchFamily="34" charset="0"/>
                        <a:cs typeface="Verdana" panose="020B0604030504040204" pitchFamily="34" charset="0"/>
                      </a:endParaRPr>
                    </a:p>
                    <a:p>
                      <a:pPr algn="l" rtl="0" fontAlgn="ctr"/>
                      <a:endParaRPr lang="en-IN"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55869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308369" y="538668"/>
            <a:ext cx="6755863" cy="1020168"/>
          </a:xfrm>
        </p:spPr>
        <p:txBody>
          <a:bodyPr>
            <a:noAutofit/>
          </a:bodyPr>
          <a:lstStyle/>
          <a:p>
            <a:r>
              <a:rPr lang="en-US" dirty="0"/>
              <a:t>Financing with Receivables (1 of 2)</a:t>
            </a:r>
          </a:p>
        </p:txBody>
      </p:sp>
      <p:sp>
        <p:nvSpPr>
          <p:cNvPr id="4" name="Content Placeholder 3"/>
          <p:cNvSpPr>
            <a:spLocks noGrp="1"/>
          </p:cNvSpPr>
          <p:nvPr>
            <p:ph sz="quarter" idx="10"/>
          </p:nvPr>
        </p:nvSpPr>
        <p:spPr>
          <a:xfrm>
            <a:off x="828521" y="1676400"/>
            <a:ext cx="8010679" cy="4724400"/>
          </a:xfrm>
        </p:spPr>
        <p:txBody>
          <a:bodyPr/>
          <a:lstStyle/>
          <a:p>
            <a:pPr marL="463550" indent="-463550">
              <a:spcBef>
                <a:spcPts val="600"/>
              </a:spcBef>
              <a:buNone/>
            </a:pPr>
            <a:r>
              <a:rPr lang="en-US" b="1" dirty="0"/>
              <a:t>Secured Borrowing</a:t>
            </a:r>
          </a:p>
          <a:p>
            <a:pPr marL="463550" indent="-463550">
              <a:spcBef>
                <a:spcPts val="600"/>
              </a:spcBef>
              <a:buFont typeface="Arial"/>
              <a:buChar char="•"/>
            </a:pPr>
            <a:r>
              <a:rPr lang="en-IN" dirty="0"/>
              <a:t>Pledge</a:t>
            </a:r>
            <a:r>
              <a:rPr lang="en-IN" b="1" dirty="0"/>
              <a:t> </a:t>
            </a:r>
            <a:r>
              <a:rPr lang="en-IN" dirty="0"/>
              <a:t>accounts receivable as collateral for a loan</a:t>
            </a:r>
          </a:p>
          <a:p>
            <a:pPr marL="463550" indent="-463550">
              <a:spcBef>
                <a:spcPts val="600"/>
              </a:spcBef>
              <a:buFont typeface="Arial"/>
              <a:buChar char="•"/>
            </a:pPr>
            <a:r>
              <a:rPr lang="en-US" dirty="0"/>
              <a:t>Entire receivables balance serves as collateral</a:t>
            </a:r>
          </a:p>
          <a:p>
            <a:pPr marL="463550" indent="-463550">
              <a:spcBef>
                <a:spcPts val="600"/>
              </a:spcBef>
              <a:buFont typeface="Arial"/>
              <a:buChar char="•"/>
            </a:pPr>
            <a:r>
              <a:rPr lang="en-IN" dirty="0"/>
              <a:t>Responsibility for collection of the receivables remains solely with the company</a:t>
            </a:r>
          </a:p>
          <a:p>
            <a:pPr marL="463550" indent="-463550">
              <a:spcBef>
                <a:spcPts val="600"/>
              </a:spcBef>
              <a:buFont typeface="Arial"/>
              <a:buChar char="•"/>
            </a:pPr>
            <a:r>
              <a:rPr lang="en-US" dirty="0"/>
              <a:t>The arrangement should be described in a disclosure note</a:t>
            </a:r>
          </a:p>
          <a:p>
            <a:pPr marL="914400" lvl="1" indent="-457200"/>
            <a:r>
              <a:rPr lang="en-IN" dirty="0"/>
              <a:t> No special accounting treatment is needed</a:t>
            </a:r>
            <a:endParaRPr lang="en-US" dirty="0"/>
          </a:p>
        </p:txBody>
      </p:sp>
    </p:spTree>
    <p:extLst>
      <p:ext uri="{BB962C8B-B14F-4D97-AF65-F5344CB8AC3E}">
        <p14:creationId xmlns:p14="http://schemas.microsoft.com/office/powerpoint/2010/main" val="11741381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308369" y="538668"/>
            <a:ext cx="6755863" cy="1020168"/>
          </a:xfrm>
        </p:spPr>
        <p:txBody>
          <a:bodyPr>
            <a:noAutofit/>
          </a:bodyPr>
          <a:lstStyle/>
          <a:p>
            <a:r>
              <a:rPr lang="en-US" dirty="0"/>
              <a:t>Financing with Receivables (2 of 2)</a:t>
            </a:r>
          </a:p>
        </p:txBody>
      </p:sp>
      <p:sp>
        <p:nvSpPr>
          <p:cNvPr id="4" name="Content Placeholder 3"/>
          <p:cNvSpPr>
            <a:spLocks noGrp="1"/>
          </p:cNvSpPr>
          <p:nvPr>
            <p:ph sz="quarter" idx="10"/>
          </p:nvPr>
        </p:nvSpPr>
        <p:spPr>
          <a:xfrm>
            <a:off x="1285721" y="1752600"/>
            <a:ext cx="7477279" cy="4648200"/>
          </a:xfrm>
        </p:spPr>
        <p:txBody>
          <a:bodyPr/>
          <a:lstStyle/>
          <a:p>
            <a:pPr marL="463550" indent="-463550">
              <a:buNone/>
            </a:pPr>
            <a:r>
              <a:rPr lang="en-US" b="1" dirty="0"/>
              <a:t>Sale of Receivables</a:t>
            </a:r>
            <a:endParaRPr lang="en-IN" dirty="0"/>
          </a:p>
          <a:p>
            <a:pPr marL="463550" indent="-463550">
              <a:spcBef>
                <a:spcPts val="600"/>
              </a:spcBef>
              <a:buFont typeface="Arial"/>
              <a:buChar char="•"/>
            </a:pPr>
            <a:r>
              <a:rPr lang="en-IN" dirty="0"/>
              <a:t>Can be sold at a gain or a loss like other assets</a:t>
            </a:r>
          </a:p>
          <a:p>
            <a:pPr marL="463550" indent="-463550">
              <a:buFont typeface="Arial"/>
              <a:buChar char="•"/>
            </a:pPr>
            <a:r>
              <a:rPr lang="en-US" dirty="0"/>
              <a:t>Accounting treatment </a:t>
            </a:r>
            <a:r>
              <a:rPr lang="en-IN" dirty="0"/>
              <a:t>is similar to that of the sale of other assets</a:t>
            </a:r>
            <a:endParaRPr lang="en-US" dirty="0"/>
          </a:p>
        </p:txBody>
      </p:sp>
    </p:spTree>
    <p:extLst>
      <p:ext uri="{BB962C8B-B14F-4D97-AF65-F5344CB8AC3E}">
        <p14:creationId xmlns:p14="http://schemas.microsoft.com/office/powerpoint/2010/main" val="37169053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136060" y="313509"/>
            <a:ext cx="7100481" cy="914400"/>
          </a:xfrm>
        </p:spPr>
        <p:txBody>
          <a:bodyPr>
            <a:noAutofit/>
          </a:bodyPr>
          <a:lstStyle/>
          <a:p>
            <a:r>
              <a:rPr lang="en-US" dirty="0"/>
              <a:t>Secured Borrowing—Pledging </a:t>
            </a:r>
          </a:p>
        </p:txBody>
      </p:sp>
      <p:sp>
        <p:nvSpPr>
          <p:cNvPr id="4" name="Content Placeholder 3"/>
          <p:cNvSpPr>
            <a:spLocks noGrp="1"/>
          </p:cNvSpPr>
          <p:nvPr>
            <p:ph sz="quarter" idx="10"/>
          </p:nvPr>
        </p:nvSpPr>
        <p:spPr>
          <a:xfrm>
            <a:off x="1066800" y="1423839"/>
            <a:ext cx="7472957" cy="4824561"/>
          </a:xfrm>
        </p:spPr>
        <p:txBody>
          <a:bodyPr/>
          <a:lstStyle/>
          <a:p>
            <a:pPr marL="400050" lvl="1" indent="-342900">
              <a:buSzPct val="100000"/>
              <a:buFont typeface="Arial" panose="020B0604020202020204" pitchFamily="34" charset="0"/>
              <a:buChar char="•"/>
            </a:pPr>
            <a:r>
              <a:rPr lang="en-US" sz="2600" dirty="0"/>
              <a:t>Sometimes companies </a:t>
            </a:r>
            <a:r>
              <a:rPr lang="en-US" sz="2600" b="1" dirty="0"/>
              <a:t>pledge </a:t>
            </a:r>
            <a:r>
              <a:rPr lang="en-US" sz="2600" dirty="0"/>
              <a:t>accounts receivable as collateral for a loan. </a:t>
            </a:r>
          </a:p>
          <a:p>
            <a:pPr lvl="1">
              <a:buSzPct val="100000"/>
            </a:pPr>
            <a:r>
              <a:rPr lang="en-US" dirty="0"/>
              <a:t>No particular receivables are associated with the loan. Rather, the entire receivables balance serves as collateral. </a:t>
            </a:r>
          </a:p>
          <a:p>
            <a:pPr lvl="1">
              <a:buSzPct val="100000"/>
            </a:pPr>
            <a:r>
              <a:rPr lang="en-US" dirty="0"/>
              <a:t>The responsibility for collection of the receivables remains solely with the company. </a:t>
            </a:r>
          </a:p>
          <a:p>
            <a:pPr lvl="1">
              <a:buSzPct val="100000"/>
            </a:pPr>
            <a:r>
              <a:rPr lang="en-US" dirty="0"/>
              <a:t>No special accounting treatment is needed, but arrangement should be described in a disclosure note</a:t>
            </a:r>
            <a:r>
              <a:rPr lang="en-US" sz="2600" dirty="0"/>
              <a:t>.</a:t>
            </a:r>
            <a:endParaRPr lang="en-US" dirty="0"/>
          </a:p>
        </p:txBody>
      </p:sp>
    </p:spTree>
    <p:extLst>
      <p:ext uri="{BB962C8B-B14F-4D97-AF65-F5344CB8AC3E}">
        <p14:creationId xmlns:p14="http://schemas.microsoft.com/office/powerpoint/2010/main" val="10822519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p:txBody>
          <a:bodyPr/>
          <a:lstStyle/>
          <a:p>
            <a:pPr marL="0" indent="0">
              <a:buNone/>
            </a:pPr>
            <a:r>
              <a:rPr lang="en-US" dirty="0"/>
              <a:t>Learning Objective 07-8</a:t>
            </a:r>
          </a:p>
        </p:txBody>
      </p:sp>
      <p:sp>
        <p:nvSpPr>
          <p:cNvPr id="8" name="Title 7"/>
          <p:cNvSpPr>
            <a:spLocks noGrp="1"/>
          </p:cNvSpPr>
          <p:nvPr>
            <p:ph type="title"/>
          </p:nvPr>
        </p:nvSpPr>
        <p:spPr>
          <a:xfrm>
            <a:off x="1028484" y="447516"/>
            <a:ext cx="7315633" cy="1196229"/>
          </a:xfrm>
        </p:spPr>
        <p:txBody>
          <a:bodyPr>
            <a:noAutofit/>
          </a:bodyPr>
          <a:lstStyle/>
          <a:p>
            <a:r>
              <a:rPr lang="en-US" dirty="0"/>
              <a:t>Secured Borrowing—Assigning (1 of 2)</a:t>
            </a:r>
          </a:p>
        </p:txBody>
      </p:sp>
      <p:sp>
        <p:nvSpPr>
          <p:cNvPr id="4" name="Content Placeholder 3"/>
          <p:cNvSpPr>
            <a:spLocks noGrp="1"/>
          </p:cNvSpPr>
          <p:nvPr>
            <p:ph sz="quarter" idx="10"/>
          </p:nvPr>
        </p:nvSpPr>
        <p:spPr>
          <a:xfrm>
            <a:off x="1205315" y="1854927"/>
            <a:ext cx="7329085" cy="4393473"/>
          </a:xfrm>
        </p:spPr>
        <p:txBody>
          <a:bodyPr/>
          <a:lstStyle/>
          <a:p>
            <a:pPr>
              <a:buSzPct val="100000"/>
            </a:pPr>
            <a:r>
              <a:rPr lang="en-US" dirty="0"/>
              <a:t>Alternatively, companies can </a:t>
            </a:r>
            <a:r>
              <a:rPr lang="en-US" b="1" dirty="0"/>
              <a:t>assign </a:t>
            </a:r>
            <a:r>
              <a:rPr lang="en-US" dirty="0"/>
              <a:t>particular receivables to serve as collateral for loans </a:t>
            </a:r>
          </a:p>
          <a:p>
            <a:pPr lvl="1">
              <a:buClr>
                <a:schemeClr val="tx1"/>
              </a:buClr>
              <a:buSzPct val="100000"/>
            </a:pPr>
            <a:r>
              <a:rPr lang="en-US" b="1" dirty="0"/>
              <a:t>Example:</a:t>
            </a:r>
            <a:r>
              <a:rPr lang="en-US" dirty="0"/>
              <a:t> mortgage on a home</a:t>
            </a:r>
          </a:p>
          <a:p>
            <a:pPr>
              <a:buSzPct val="100000"/>
            </a:pPr>
            <a:r>
              <a:rPr lang="en-US" dirty="0"/>
              <a:t>The lender typically lends an amount of money that is less than the amount of receivables assigned by the borrower</a:t>
            </a:r>
          </a:p>
          <a:p>
            <a:pPr lvl="1">
              <a:buSzPct val="100000"/>
            </a:pPr>
            <a:r>
              <a:rPr lang="en-US" dirty="0"/>
              <a:t>The difference provides some protection for the lender to allow for possible uncollectible accounts</a:t>
            </a:r>
          </a:p>
        </p:txBody>
      </p:sp>
    </p:spTree>
    <p:extLst>
      <p:ext uri="{BB962C8B-B14F-4D97-AF65-F5344CB8AC3E}">
        <p14:creationId xmlns:p14="http://schemas.microsoft.com/office/powerpoint/2010/main" val="2059812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1919</TotalTime>
  <Words>19439</Words>
  <Application>Microsoft Office PowerPoint</Application>
  <PresentationFormat>On-screen Show (4:3)</PresentationFormat>
  <Paragraphs>1302</Paragraphs>
  <Slides>138</Slides>
  <Notes>137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138</vt:i4>
      </vt:variant>
    </vt:vector>
  </HeadingPairs>
  <TitlesOfParts>
    <vt:vector size="148" baseType="lpstr">
      <vt:lpstr>Arial</vt:lpstr>
      <vt:lpstr>Arial Narrow</vt:lpstr>
      <vt:lpstr>Calibri</vt:lpstr>
      <vt:lpstr>Courier New</vt:lpstr>
      <vt:lpstr>Symbol</vt:lpstr>
      <vt:lpstr>TimesLTStd-Roman</vt:lpstr>
      <vt:lpstr>Verdana</vt:lpstr>
      <vt:lpstr>Wingdings</vt:lpstr>
      <vt:lpstr>Office Theme</vt:lpstr>
      <vt:lpstr>Equation</vt:lpstr>
      <vt:lpstr>Chapter 7</vt:lpstr>
      <vt:lpstr>Cash and Cash Equivalents</vt:lpstr>
      <vt:lpstr>Disclosure of Cash Equivalents— Walgreen Boots </vt:lpstr>
      <vt:lpstr>Internal Control (1 of 2)</vt:lpstr>
      <vt:lpstr>Internal Control (2 of 2)</vt:lpstr>
      <vt:lpstr>Internal Control Procedures—Cash Receipts (1 of 2)</vt:lpstr>
      <vt:lpstr>Internal Control Procedures—Cash Receipts (2 of 2)</vt:lpstr>
      <vt:lpstr>Internal Control Procedures—Cash Disbursements</vt:lpstr>
      <vt:lpstr>Concept Check: Internal Control Systems (1 of 2)</vt:lpstr>
      <vt:lpstr>Concept Check: Internal Control Systems (2 of 2)</vt:lpstr>
      <vt:lpstr>Restricted Cash (1 of 2) </vt:lpstr>
      <vt:lpstr>Restricted Cash (2 of 2) </vt:lpstr>
      <vt:lpstr>Compensating Balances</vt:lpstr>
      <vt:lpstr>A Compensating Balance Makes the Effective Interest Rate Higher Than the Stated Rate</vt:lpstr>
      <vt:lpstr>Concept Check: Effective Interest Rates (1 of 2)</vt:lpstr>
      <vt:lpstr>Concept Check: Effective Interest Rates (2 of 2)</vt:lpstr>
      <vt:lpstr>IFRS—Cash and Cash Equivalents (1 of 2)</vt:lpstr>
      <vt:lpstr>IFRS—Cash and Cash Equivalents (2 of 2)</vt:lpstr>
      <vt:lpstr>Accounts Receivable</vt:lpstr>
      <vt:lpstr>Initial Valuation of Accounts Receivable  </vt:lpstr>
      <vt:lpstr>Trade Discounts and Cash Discounts</vt:lpstr>
      <vt:lpstr>Gross Method vs. Net Method (1 of 5)</vt:lpstr>
      <vt:lpstr>Gross Method vs. Net Method (2 of 5)</vt:lpstr>
      <vt:lpstr>Gross Method vs. Net Method (3 of 5)</vt:lpstr>
      <vt:lpstr>Gross Method vs. Net Method (4 of 5)</vt:lpstr>
      <vt:lpstr>Gross Method vs. Net Method (5 of 5)</vt:lpstr>
      <vt:lpstr>Concept Check: Cash Discounts (1 of 2)</vt:lpstr>
      <vt:lpstr>Concept Check: Cash Discounts (2 of 2)</vt:lpstr>
      <vt:lpstr>Gross Method vs. Net Method Which is Correct? (1 of 2)</vt:lpstr>
      <vt:lpstr>Gross Method vs. Net Method Which is Correct? (2 of 2)</vt:lpstr>
      <vt:lpstr>Sales Returns</vt:lpstr>
      <vt:lpstr> What if We Recognize Returns in the Period the Return Occurs?</vt:lpstr>
      <vt:lpstr>Accounting for Sales Returns (1 of 5)</vt:lpstr>
      <vt:lpstr>Accounting for Sales Returns (2 of 5)</vt:lpstr>
      <vt:lpstr>Accounting for Sales Returns (3 of 5)</vt:lpstr>
      <vt:lpstr>Accounting for Sales Returns (4 of 5)</vt:lpstr>
      <vt:lpstr>Accounting for Sales Returns (5 of 5)</vt:lpstr>
      <vt:lpstr>Accounting for Sales Returns—Correcting Estimates (1 of 2)</vt:lpstr>
      <vt:lpstr>Accounting for Sales Returns—Correcting Estimates (2 of 2)</vt:lpstr>
      <vt:lpstr>Concept Check: Sales Returns (1 of 3) </vt:lpstr>
      <vt:lpstr>Concept Check: Sales Returns (2 of 3) </vt:lpstr>
      <vt:lpstr>Concept Check: Sales Returns (3 of 3) </vt:lpstr>
      <vt:lpstr>Concept Check: Sales Returns Estimates (1 of 3)</vt:lpstr>
      <vt:lpstr>Concept Check: Sales Returns Estimates (2 of 3)</vt:lpstr>
      <vt:lpstr>Concept Check: Sales Returns Estimates (3 of 3)</vt:lpstr>
      <vt:lpstr>Subsequent Valuation of Accounts Receivable</vt:lpstr>
      <vt:lpstr>Direct Write-Off Method (Not GAAP)</vt:lpstr>
      <vt:lpstr>Allowance Method (GAAP) (1 of 2)</vt:lpstr>
      <vt:lpstr>Allowance Method (GAAP) (2 of 2)</vt:lpstr>
      <vt:lpstr>Allowance Method (1 of 11)</vt:lpstr>
      <vt:lpstr>Allowance Method (2 of 11)</vt:lpstr>
      <vt:lpstr>Allowance Method (3 of 11)</vt:lpstr>
      <vt:lpstr>Allowance Method (4 of 11)</vt:lpstr>
      <vt:lpstr>Allowance Method (5 of 11)</vt:lpstr>
      <vt:lpstr>Allowance Method (6 of 11)</vt:lpstr>
      <vt:lpstr>Allowance Method (7 of 11)</vt:lpstr>
      <vt:lpstr>Allowance Method (8 of 11)</vt:lpstr>
      <vt:lpstr>Allowance Method (9 of 11)</vt:lpstr>
      <vt:lpstr>Allowance Method (10 of 11)</vt:lpstr>
      <vt:lpstr>Allowance Method (11 of 11)</vt:lpstr>
      <vt:lpstr>Concept Check: Uncollectible Accounts (1 of 3)</vt:lpstr>
      <vt:lpstr>Concept Check: Uncollectible Accounts (2 of 3)</vt:lpstr>
      <vt:lpstr>Concept Check: Uncollectible Accounts (3 of 3)</vt:lpstr>
      <vt:lpstr>Estimating the Allowance for Uncollectible Accounts (1 of 2)</vt:lpstr>
      <vt:lpstr>Estimating the Allowance for Uncollectible Accounts (2 of 2)</vt:lpstr>
      <vt:lpstr>Accounts Receivable Aging Schedule (1 of 3) </vt:lpstr>
      <vt:lpstr>Accounts Receivable Aging Schedule (2 of 3) </vt:lpstr>
      <vt:lpstr>Accounts Receivable Aging Schedule (3 of 3) </vt:lpstr>
      <vt:lpstr>Income Statement Approach (1 of 2)</vt:lpstr>
      <vt:lpstr>Income Statement Approach (2 of 2)</vt:lpstr>
      <vt:lpstr>Combined Approaches</vt:lpstr>
      <vt:lpstr>Concept Check: Bad Debt Expense (1 of 2)</vt:lpstr>
      <vt:lpstr>Concept Check: Bad Debt Expense (2 of 2)</vt:lpstr>
      <vt:lpstr>Measuring and Reporting Accounts Receivable</vt:lpstr>
      <vt:lpstr>Current Expected Credit Loss (CECL) Model for Accounts Receivable (1 of 2)</vt:lpstr>
      <vt:lpstr>Current Expected Credit Loss (CECL) Model for Accounts Receivable (2 of 2)</vt:lpstr>
      <vt:lpstr>Notes Receivable</vt:lpstr>
      <vt:lpstr>Short-Term Interest-Bearing Notes</vt:lpstr>
      <vt:lpstr>Interest-Bearing Notes (1 of 4)</vt:lpstr>
      <vt:lpstr>Interest-Bearing Notes (2 of 4)</vt:lpstr>
      <vt:lpstr>Interest-Bearing Notes (3 of 4)</vt:lpstr>
      <vt:lpstr>Interest-Bearing Notes (4 of 4)</vt:lpstr>
      <vt:lpstr>Short-Term Noninterest-Bearing Notes </vt:lpstr>
      <vt:lpstr>Noninterest-Bearing Notes (1 of 3)</vt:lpstr>
      <vt:lpstr>Noninterest-Bearing Notes (2 of 3)</vt:lpstr>
      <vt:lpstr>Noninterest-Bearing Notes (3 of 3)</vt:lpstr>
      <vt:lpstr>Long-Term Notes Receivable (1 of 2)</vt:lpstr>
      <vt:lpstr>Long-Term Notes Receivable (2 of 2)</vt:lpstr>
      <vt:lpstr>Concept Check: Recording Sales Revenue (1 of 2)</vt:lpstr>
      <vt:lpstr>Concept Check: Recording Sales Revenue (2 of 2)</vt:lpstr>
      <vt:lpstr>Notes Received Solely for Cash</vt:lpstr>
      <vt:lpstr>Subsequent Valuation of Notes Receivable</vt:lpstr>
      <vt:lpstr>CECL Model for Notes Receivable (1 of 2)</vt:lpstr>
      <vt:lpstr>CECL Model for Notes Receivable (2 of 2)</vt:lpstr>
      <vt:lpstr>International Financial Reporting Standards—Accounts and Notes Receivable</vt:lpstr>
      <vt:lpstr>Financing with Receivables (1 of 2)</vt:lpstr>
      <vt:lpstr>Financing with Receivables (2 of 2)</vt:lpstr>
      <vt:lpstr>Secured Borrowing—Pledging </vt:lpstr>
      <vt:lpstr>Secured Borrowing—Assigning (1 of 2)</vt:lpstr>
      <vt:lpstr>Secured Borrowing—Assigning (2 of 2)</vt:lpstr>
      <vt:lpstr>Assignment of Accounts Receivable (1 of 5) </vt:lpstr>
      <vt:lpstr>Assignment of Accounts Receivable (2 of 5) </vt:lpstr>
      <vt:lpstr>Assignment of Accounts Receivable (3 of 5) </vt:lpstr>
      <vt:lpstr>Assignment of Accounts Receivable (4 of 5) </vt:lpstr>
      <vt:lpstr>Assignment of Accounts Receivable (5 of 5)</vt:lpstr>
      <vt:lpstr>Concept Check: Financing Expenses (1 of 2)</vt:lpstr>
      <vt:lpstr>Concept Check: Financing Expenses (2 of 2)</vt:lpstr>
      <vt:lpstr>Sale of Receivables</vt:lpstr>
      <vt:lpstr>Sale of Receivables—Factoring Arrangement</vt:lpstr>
      <vt:lpstr>Sale of Receivables—Securitization</vt:lpstr>
      <vt:lpstr>Sales With or Without Recourse</vt:lpstr>
      <vt:lpstr>Accounts Receivable Factored without Recourse (1 of 3)</vt:lpstr>
      <vt:lpstr>Accounts Receivable Factored without Recourse (2 of 3)</vt:lpstr>
      <vt:lpstr>Accounts Receivable Factored without Recourse (3 of 3)</vt:lpstr>
      <vt:lpstr>Accounts Receivable Factored with Recourse</vt:lpstr>
      <vt:lpstr>Concept Check: Factoring Receivables (1 of 2)</vt:lpstr>
      <vt:lpstr>Concept Check: Factoring Receivables (2 of 2)</vt:lpstr>
      <vt:lpstr>Transfers of Notes Receivable—Discounting</vt:lpstr>
      <vt:lpstr>Discounting a Note Receivable (1 of 3)</vt:lpstr>
      <vt:lpstr>Discounting a Note Receivable (2 of 3)</vt:lpstr>
      <vt:lpstr>Discounting a Note Receivable (3 of 3)</vt:lpstr>
      <vt:lpstr>Concept Check: Discounting a Note (1 of 2)</vt:lpstr>
      <vt:lpstr>Concept Check: Discounting a Note (2 of 2)</vt:lpstr>
      <vt:lpstr>Discounted Note Treated as a Sale (1 of 2)</vt:lpstr>
      <vt:lpstr>Discounted Note Treated as a Sale (2 of 2)</vt:lpstr>
      <vt:lpstr>Preference for Transfer as a Sale </vt:lpstr>
      <vt:lpstr>Considering Transfer of Receivables as Sale</vt:lpstr>
      <vt:lpstr>Accounting for the Financing of Receivables (1 of 2)</vt:lpstr>
      <vt:lpstr>Accounting for the Financing of Receivables (2 of 2)</vt:lpstr>
      <vt:lpstr>Disclosures</vt:lpstr>
      <vt:lpstr>International Financial Reporting Standards—Transfers of Receivables</vt:lpstr>
      <vt:lpstr>Concept Check: IFRS and U.S. GAAP (1 of 2)</vt:lpstr>
      <vt:lpstr>Concept Check: IFRS and U.S. GAAP (2 of 2)</vt:lpstr>
      <vt:lpstr>Decision Makers’ Perspective: Receivables Management Ratios</vt:lpstr>
      <vt:lpstr>Receivables Turnover and Average Collection Period—Symantec Corp. and CA, Inc.</vt:lpstr>
      <vt:lpstr>Concept Check: Average Collection Period (1 of 2)</vt:lpstr>
      <vt:lpstr>Concept Check: Average Collection Period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Cash and Receivables</dc:title>
  <dc:creator>Spiceland</dc:creator>
  <cp:lastModifiedBy>Malvine Litten</cp:lastModifiedBy>
  <cp:revision>264</cp:revision>
  <dcterms:created xsi:type="dcterms:W3CDTF">2017-03-16T02:07:36Z</dcterms:created>
  <dcterms:modified xsi:type="dcterms:W3CDTF">2017-07-12T20:43:00Z</dcterms:modified>
</cp:coreProperties>
</file>