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1"/>
  </p:sldMasterIdLst>
  <p:notesMasterIdLst>
    <p:notesMasterId r:id="rId115"/>
  </p:notesMasterIdLst>
  <p:handoutMasterIdLst>
    <p:handoutMasterId r:id="rId116"/>
  </p:handoutMasterIdLst>
  <p:sldIdLst>
    <p:sldId id="371" r:id="rId2"/>
    <p:sldId id="372" r:id="rId3"/>
    <p:sldId id="373" r:id="rId4"/>
    <p:sldId id="374" r:id="rId5"/>
    <p:sldId id="375" r:id="rId6"/>
    <p:sldId id="376" r:id="rId7"/>
    <p:sldId id="377" r:id="rId8"/>
    <p:sldId id="378" r:id="rId9"/>
    <p:sldId id="379" r:id="rId10"/>
    <p:sldId id="380" r:id="rId11"/>
    <p:sldId id="381" r:id="rId12"/>
    <p:sldId id="382" r:id="rId13"/>
    <p:sldId id="383" r:id="rId14"/>
    <p:sldId id="384" r:id="rId15"/>
    <p:sldId id="385" r:id="rId16"/>
    <p:sldId id="386" r:id="rId17"/>
    <p:sldId id="387" r:id="rId18"/>
    <p:sldId id="388" r:id="rId19"/>
    <p:sldId id="389" r:id="rId20"/>
    <p:sldId id="406" r:id="rId21"/>
    <p:sldId id="390" r:id="rId22"/>
    <p:sldId id="391" r:id="rId23"/>
    <p:sldId id="407" r:id="rId24"/>
    <p:sldId id="392" r:id="rId25"/>
    <p:sldId id="393" r:id="rId26"/>
    <p:sldId id="408" r:id="rId27"/>
    <p:sldId id="394" r:id="rId28"/>
    <p:sldId id="395" r:id="rId29"/>
    <p:sldId id="396" r:id="rId30"/>
    <p:sldId id="409" r:id="rId31"/>
    <p:sldId id="397" r:id="rId32"/>
    <p:sldId id="398" r:id="rId33"/>
    <p:sldId id="399" r:id="rId34"/>
    <p:sldId id="410" r:id="rId35"/>
    <p:sldId id="401" r:id="rId36"/>
    <p:sldId id="402" r:id="rId37"/>
    <p:sldId id="403" r:id="rId38"/>
    <p:sldId id="404" r:id="rId39"/>
    <p:sldId id="405" r:id="rId40"/>
    <p:sldId id="411" r:id="rId41"/>
    <p:sldId id="412" r:id="rId42"/>
    <p:sldId id="413" r:id="rId43"/>
    <p:sldId id="414" r:id="rId44"/>
    <p:sldId id="415" r:id="rId45"/>
    <p:sldId id="416" r:id="rId46"/>
    <p:sldId id="417" r:id="rId47"/>
    <p:sldId id="418" r:id="rId48"/>
    <p:sldId id="419" r:id="rId49"/>
    <p:sldId id="423" r:id="rId50"/>
    <p:sldId id="420" r:id="rId51"/>
    <p:sldId id="421" r:id="rId52"/>
    <p:sldId id="422" r:id="rId53"/>
    <p:sldId id="424" r:id="rId54"/>
    <p:sldId id="425" r:id="rId55"/>
    <p:sldId id="426" r:id="rId56"/>
    <p:sldId id="429" r:id="rId57"/>
    <p:sldId id="430" r:id="rId58"/>
    <p:sldId id="431" r:id="rId59"/>
    <p:sldId id="432" r:id="rId60"/>
    <p:sldId id="434" r:id="rId61"/>
    <p:sldId id="435" r:id="rId62"/>
    <p:sldId id="436" r:id="rId63"/>
    <p:sldId id="437" r:id="rId64"/>
    <p:sldId id="357" r:id="rId65"/>
    <p:sldId id="438" r:id="rId66"/>
    <p:sldId id="439" r:id="rId67"/>
    <p:sldId id="440" r:id="rId68"/>
    <p:sldId id="483" r:id="rId69"/>
    <p:sldId id="442" r:id="rId70"/>
    <p:sldId id="443" r:id="rId71"/>
    <p:sldId id="444" r:id="rId72"/>
    <p:sldId id="484" r:id="rId73"/>
    <p:sldId id="446" r:id="rId74"/>
    <p:sldId id="448" r:id="rId75"/>
    <p:sldId id="449" r:id="rId76"/>
    <p:sldId id="447" r:id="rId77"/>
    <p:sldId id="450" r:id="rId78"/>
    <p:sldId id="491" r:id="rId79"/>
    <p:sldId id="451" r:id="rId80"/>
    <p:sldId id="453" r:id="rId81"/>
    <p:sldId id="454" r:id="rId82"/>
    <p:sldId id="455" r:id="rId83"/>
    <p:sldId id="456" r:id="rId84"/>
    <p:sldId id="457" r:id="rId85"/>
    <p:sldId id="458" r:id="rId86"/>
    <p:sldId id="459" r:id="rId87"/>
    <p:sldId id="460" r:id="rId88"/>
    <p:sldId id="461" r:id="rId89"/>
    <p:sldId id="485" r:id="rId90"/>
    <p:sldId id="463" r:id="rId91"/>
    <p:sldId id="464" r:id="rId92"/>
    <p:sldId id="465" r:id="rId93"/>
    <p:sldId id="466" r:id="rId94"/>
    <p:sldId id="467" r:id="rId95"/>
    <p:sldId id="490" r:id="rId96"/>
    <p:sldId id="468" r:id="rId97"/>
    <p:sldId id="469" r:id="rId98"/>
    <p:sldId id="470" r:id="rId99"/>
    <p:sldId id="471" r:id="rId100"/>
    <p:sldId id="472" r:id="rId101"/>
    <p:sldId id="473" r:id="rId102"/>
    <p:sldId id="474" r:id="rId103"/>
    <p:sldId id="475" r:id="rId104"/>
    <p:sldId id="476" r:id="rId105"/>
    <p:sldId id="477" r:id="rId106"/>
    <p:sldId id="486" r:id="rId107"/>
    <p:sldId id="478" r:id="rId108"/>
    <p:sldId id="479" r:id="rId109"/>
    <p:sldId id="480" r:id="rId110"/>
    <p:sldId id="481" r:id="rId111"/>
    <p:sldId id="482" r:id="rId112"/>
    <p:sldId id="489" r:id="rId113"/>
    <p:sldId id="487" r:id="rId114"/>
  </p:sldIdLst>
  <p:sldSz cx="9144000" cy="6858000" type="screen4x3"/>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720" userDrawn="1">
          <p15:clr>
            <a:srgbClr val="A4A3A4"/>
          </p15:clr>
        </p15:guide>
        <p15:guide id="2" pos="4992" userDrawn="1">
          <p15:clr>
            <a:srgbClr val="A4A3A4"/>
          </p15:clr>
        </p15:guide>
        <p15:guide id="3" orient="horz" pos="4080" userDrawn="1">
          <p15:clr>
            <a:srgbClr val="A4A3A4"/>
          </p15:clr>
        </p15:guide>
        <p15:guide id="4" pos="360" userDrawn="1">
          <p15:clr>
            <a:srgbClr val="A4A3A4"/>
          </p15:clr>
        </p15:guide>
      </p15:sldGuideLst>
    </p:ext>
    <p:ext uri="{2D200454-40CA-4A62-9FC3-DE9A4176ACB9}">
      <p15:notesGuideLst xmlns:p15="http://schemas.microsoft.com/office/powerpoint/2012/main">
        <p15:guide id="1" orient="horz" pos="2160">
          <p15:clr>
            <a:srgbClr val="A4A3A4"/>
          </p15:clr>
        </p15:guide>
        <p15:guide id="2" pos="288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hopender Jangir" initials="BJ" lastIdx="1" clrIdx="0">
    <p:extLst/>
  </p:cmAuthor>
  <p:cmAuthor id="2" name="ANSR" initials="SC" lastIdx="1" clrIdx="1"/>
  <p:cmAuthor id="3" name="Helena" initials="H" lastIdx="14" clrIdx="2">
    <p:extLst/>
  </p:cmAuthor>
  <p:cmAuthor id="4" name="Karyn Smith" initials="KS" lastIdx="9" clrIdx="3">
    <p:extLst/>
  </p:cmAuthor>
  <p:cmAuthor id="5" name="Colton Gigot" initials="CG" lastIdx="0" clrIdx="4"/>
  <p:cmAuthor id="6" name="david" initials="d" lastIdx="1" clrIdx="5">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2A2"/>
    <a:srgbClr val="FFFFCC"/>
    <a:srgbClr val="F79646"/>
    <a:srgbClr val="FFCC3B"/>
    <a:srgbClr val="2E75B6"/>
    <a:srgbClr val="C00000"/>
    <a:srgbClr val="FBE5D6"/>
    <a:srgbClr val="FBED56"/>
    <a:srgbClr val="4472C4"/>
    <a:srgbClr val="07BE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18" autoAdjust="0"/>
    <p:restoredTop sz="86447" autoAdjust="0"/>
  </p:normalViewPr>
  <p:slideViewPr>
    <p:cSldViewPr snapToGrid="0" showGuides="1">
      <p:cViewPr varScale="1">
        <p:scale>
          <a:sx n="99" d="100"/>
          <a:sy n="99" d="100"/>
        </p:scale>
        <p:origin x="1260" y="90"/>
      </p:cViewPr>
      <p:guideLst>
        <p:guide orient="horz" pos="3720"/>
        <p:guide pos="4992"/>
        <p:guide orient="horz" pos="4080"/>
        <p:guide pos="360"/>
      </p:guideLst>
    </p:cSldViewPr>
  </p:slideViewPr>
  <p:outlineViewPr>
    <p:cViewPr>
      <p:scale>
        <a:sx n="33" d="100"/>
        <a:sy n="33" d="100"/>
      </p:scale>
      <p:origin x="0" y="58494"/>
    </p:cViewPr>
  </p:outlineViewPr>
  <p:notesTextViewPr>
    <p:cViewPr>
      <p:scale>
        <a:sx n="75" d="100"/>
        <a:sy n="75" d="100"/>
      </p:scale>
      <p:origin x="0" y="0"/>
    </p:cViewPr>
  </p:notesTextViewPr>
  <p:sorterViewPr>
    <p:cViewPr>
      <p:scale>
        <a:sx n="144" d="100"/>
        <a:sy n="144" d="100"/>
      </p:scale>
      <p:origin x="0" y="0"/>
    </p:cViewPr>
  </p:sorterViewPr>
  <p:notesViewPr>
    <p:cSldViewPr snapToGrid="0" showGuides="1">
      <p:cViewPr>
        <p:scale>
          <a:sx n="125" d="100"/>
          <a:sy n="125" d="100"/>
        </p:scale>
        <p:origin x="-354" y="1080"/>
      </p:cViewPr>
      <p:guideLst>
        <p:guide orient="horz" pos="2160"/>
        <p:guide pos="288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commentAuthors" Target="commentAuthors.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3.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8.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9.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2.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5179484" y="0"/>
            <a:ext cx="3962400" cy="342900"/>
          </a:xfrm>
          <a:prstGeom prst="rect">
            <a:avLst/>
          </a:prstGeom>
        </p:spPr>
        <p:txBody>
          <a:bodyPr vert="horz" lIns="91440" tIns="45720" rIns="91440" bIns="45720" rtlCol="0"/>
          <a:lstStyle>
            <a:lvl1pPr algn="r">
              <a:defRPr sz="1200"/>
            </a:lvl1pPr>
          </a:lstStyle>
          <a:p>
            <a:fld id="{E8F08951-7A44-4448-BA4A-71F1F4295EC8}" type="datetimeFigureOut">
              <a:rPr lang="en-US" smtClean="0"/>
              <a:pPr/>
              <a:t>7/12/2017</a:t>
            </a:fld>
            <a:endParaRPr lang="en-US" dirty="0"/>
          </a:p>
        </p:txBody>
      </p:sp>
      <p:sp>
        <p:nvSpPr>
          <p:cNvPr id="4" name="Footer Placeholder 3"/>
          <p:cNvSpPr>
            <a:spLocks noGrp="1"/>
          </p:cNvSpPr>
          <p:nvPr>
            <p:ph type="ftr" sz="quarter" idx="2"/>
          </p:nvPr>
        </p:nvSpPr>
        <p:spPr>
          <a:xfrm>
            <a:off x="0" y="6513910"/>
            <a:ext cx="3962400" cy="3429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5179484" y="6513910"/>
            <a:ext cx="3962400" cy="342900"/>
          </a:xfrm>
          <a:prstGeom prst="rect">
            <a:avLst/>
          </a:prstGeom>
        </p:spPr>
        <p:txBody>
          <a:bodyPr vert="horz" lIns="91440" tIns="45720" rIns="91440" bIns="45720" rtlCol="0" anchor="b"/>
          <a:lstStyle>
            <a:lvl1pPr algn="r">
              <a:defRPr sz="1200"/>
            </a:lvl1pPr>
          </a:lstStyle>
          <a:p>
            <a:fld id="{2E08506A-A641-4484-9EF1-8FD7FDA701ED}" type="slidenum">
              <a:rPr lang="en-US" smtClean="0"/>
              <a:pPr/>
              <a:t>‹#›</a:t>
            </a:fld>
            <a:endParaRPr lang="en-US" dirty="0"/>
          </a:p>
        </p:txBody>
      </p:sp>
    </p:spTree>
    <p:extLst>
      <p:ext uri="{BB962C8B-B14F-4D97-AF65-F5344CB8AC3E}">
        <p14:creationId xmlns:p14="http://schemas.microsoft.com/office/powerpoint/2010/main" val="24243674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en-IN" dirty="0"/>
          </a:p>
        </p:txBody>
      </p:sp>
      <p:sp>
        <p:nvSpPr>
          <p:cNvPr id="3" name="Date Placeholder 2"/>
          <p:cNvSpPr>
            <a:spLocks noGrp="1"/>
          </p:cNvSpPr>
          <p:nvPr>
            <p:ph type="dt" idx="1"/>
          </p:nvPr>
        </p:nvSpPr>
        <p:spPr>
          <a:xfrm>
            <a:off x="5179484" y="0"/>
            <a:ext cx="3962400" cy="344091"/>
          </a:xfrm>
          <a:prstGeom prst="rect">
            <a:avLst/>
          </a:prstGeom>
        </p:spPr>
        <p:txBody>
          <a:bodyPr vert="horz" lIns="91440" tIns="45720" rIns="91440" bIns="45720" rtlCol="0"/>
          <a:lstStyle>
            <a:lvl1pPr algn="r">
              <a:defRPr sz="1200"/>
            </a:lvl1pPr>
          </a:lstStyle>
          <a:p>
            <a:fld id="{3910E712-711F-4F04-95C4-E7CC65625201}" type="datetimeFigureOut">
              <a:rPr lang="en-IN" smtClean="0"/>
              <a:pPr/>
              <a:t>12-07-2017</a:t>
            </a:fld>
            <a:endParaRPr lang="en-IN" dirty="0"/>
          </a:p>
        </p:txBody>
      </p:sp>
      <p:sp>
        <p:nvSpPr>
          <p:cNvPr id="4" name="Slide Image Placeholder 3"/>
          <p:cNvSpPr>
            <a:spLocks noGrp="1" noRot="1" noChangeAspect="1"/>
          </p:cNvSpPr>
          <p:nvPr>
            <p:ph type="sldImg" idx="2"/>
          </p:nvPr>
        </p:nvSpPr>
        <p:spPr>
          <a:xfrm>
            <a:off x="3028950" y="857250"/>
            <a:ext cx="3086100" cy="2314575"/>
          </a:xfrm>
          <a:prstGeom prst="rect">
            <a:avLst/>
          </a:prstGeom>
          <a:noFill/>
          <a:ln w="12700">
            <a:solidFill>
              <a:prstClr val="black"/>
            </a:solidFill>
          </a:ln>
        </p:spPr>
        <p:txBody>
          <a:bodyPr vert="horz" lIns="91440" tIns="45720" rIns="91440" bIns="45720" rtlCol="0" anchor="ctr"/>
          <a:lstStyle/>
          <a:p>
            <a:endParaRPr lang="en-IN" dirty="0"/>
          </a:p>
        </p:txBody>
      </p:sp>
      <p:sp>
        <p:nvSpPr>
          <p:cNvPr id="5" name="Notes Placeholder 4"/>
          <p:cNvSpPr>
            <a:spLocks noGrp="1"/>
          </p:cNvSpPr>
          <p:nvPr>
            <p:ph type="body" sz="quarter" idx="3"/>
          </p:nvPr>
        </p:nvSpPr>
        <p:spPr>
          <a:xfrm>
            <a:off x="914400" y="3300412"/>
            <a:ext cx="7315200" cy="2700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a:lvl1pPr>
          </a:lstStyle>
          <a:p>
            <a:endParaRPr lang="en-IN" dirty="0"/>
          </a:p>
        </p:txBody>
      </p:sp>
      <p:sp>
        <p:nvSpPr>
          <p:cNvPr id="7" name="Slide Number Placeholder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a:lvl1pPr>
          </a:lstStyle>
          <a:p>
            <a:fld id="{0751C26F-50D4-4AFE-80F4-0E70B3496596}" type="slidenum">
              <a:rPr lang="en-IN" smtClean="0"/>
              <a:pPr/>
              <a:t>‹#›</a:t>
            </a:fld>
            <a:endParaRPr lang="en-IN" dirty="0"/>
          </a:p>
        </p:txBody>
      </p:sp>
    </p:spTree>
    <p:extLst>
      <p:ext uri="{BB962C8B-B14F-4D97-AF65-F5344CB8AC3E}">
        <p14:creationId xmlns:p14="http://schemas.microsoft.com/office/powerpoint/2010/main" val="18342943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Time value of money concepts, specifically future value and present value, are essential in a variety of accounting situations. These concepts and the related computational procedures are the subjects of this chapter. Present values and future values of </a:t>
            </a:r>
            <a:r>
              <a:rPr lang="en-US" sz="1200" b="0" i="1" u="none" strike="noStrike" kern="1200" baseline="0" dirty="0">
                <a:solidFill>
                  <a:schemeClr val="tx1"/>
                </a:solidFill>
                <a:latin typeface="+mn-lt"/>
                <a:ea typeface="+mn-ea"/>
                <a:cs typeface="+mn-cs"/>
              </a:rPr>
              <a:t>single amounts</a:t>
            </a:r>
            <a:r>
              <a:rPr lang="en-US" sz="1200" b="0" i="0" u="none" strike="noStrike" kern="1200" baseline="0" dirty="0">
                <a:solidFill>
                  <a:schemeClr val="tx1"/>
                </a:solidFill>
                <a:latin typeface="+mn-lt"/>
                <a:ea typeface="+mn-ea"/>
                <a:cs typeface="+mn-cs"/>
              </a:rPr>
              <a:t> and present values and future values of </a:t>
            </a:r>
            <a:r>
              <a:rPr lang="en-US" sz="1200" b="0" i="1" u="none" strike="noStrike" kern="1200" baseline="0" dirty="0">
                <a:solidFill>
                  <a:schemeClr val="tx1"/>
                </a:solidFill>
                <a:latin typeface="+mn-lt"/>
                <a:ea typeface="+mn-ea"/>
                <a:cs typeface="+mn-cs"/>
              </a:rPr>
              <a:t>annuities </a:t>
            </a:r>
            <a:r>
              <a:rPr lang="en-US" sz="1200" b="0" i="0" u="none" strike="noStrike" kern="1200" baseline="0" dirty="0">
                <a:solidFill>
                  <a:schemeClr val="tx1"/>
                </a:solidFill>
                <a:latin typeface="+mn-lt"/>
                <a:ea typeface="+mn-ea"/>
                <a:cs typeface="+mn-cs"/>
              </a:rPr>
              <a:t>(series of equal periodic payments) are described separately but shown to be interrelated.</a:t>
            </a:r>
            <a:endParaRPr lang="en-US" i="0" dirty="0"/>
          </a:p>
        </p:txBody>
      </p:sp>
      <p:sp>
        <p:nvSpPr>
          <p:cNvPr id="4" name="Slide Number Placeholder 3"/>
          <p:cNvSpPr>
            <a:spLocks noGrp="1"/>
          </p:cNvSpPr>
          <p:nvPr>
            <p:ph type="sldNum" sz="quarter" idx="10"/>
          </p:nvPr>
        </p:nvSpPr>
        <p:spPr/>
        <p:txBody>
          <a:bodyPr/>
          <a:lstStyle/>
          <a:p>
            <a:fld id="{E5D5A280-AB61-4228-B8B9-B2988F4D0222}" type="slidenum">
              <a:rPr lang="en-US" smtClean="0"/>
              <a:t>1</a:t>
            </a:fld>
            <a:endParaRPr lang="en-US"/>
          </a:p>
        </p:txBody>
      </p:sp>
    </p:spTree>
    <p:extLst>
      <p:ext uri="{BB962C8B-B14F-4D97-AF65-F5344CB8AC3E}">
        <p14:creationId xmlns:p14="http://schemas.microsoft.com/office/powerpoint/2010/main" val="2639927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10</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11</a:t>
            </a:fld>
            <a:endParaRPr lang="en-IN" dirty="0"/>
          </a:p>
        </p:txBody>
      </p:sp>
    </p:spTree>
    <p:extLst>
      <p:ext uri="{BB962C8B-B14F-4D97-AF65-F5344CB8AC3E}">
        <p14:creationId xmlns:p14="http://schemas.microsoft.com/office/powerpoint/2010/main" val="38908023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300" i="0" baseline="0" dirty="0"/>
              <a:t>Illustration 6–1 Future Value of $1 (excerpt from Table 1)</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300" i="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In the first Cindy example, in which $1,000 was invested for three years at 10% compounded annually, the $1,331</a:t>
            </a:r>
            <a:r>
              <a:rPr lang="en-US" sz="1200" b="1"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is referred to as the </a:t>
            </a:r>
            <a:r>
              <a:rPr lang="en-US" sz="1200" b="1" i="0" u="none" strike="noStrike" kern="1200" baseline="0" dirty="0">
                <a:solidFill>
                  <a:schemeClr val="tx1"/>
                </a:solidFill>
                <a:latin typeface="+mn-lt"/>
                <a:ea typeface="+mn-ea"/>
                <a:cs typeface="+mn-cs"/>
              </a:rPr>
              <a:t>future value (FV)</a:t>
            </a:r>
            <a:r>
              <a:rPr lang="en-US" sz="1200" b="0" i="0" u="none" strike="noStrike" kern="1200" baseline="0" dirty="0">
                <a:solidFill>
                  <a:schemeClr val="tx1"/>
                </a:solidFill>
                <a:latin typeface="+mn-lt"/>
                <a:ea typeface="+mn-ea"/>
                <a:cs typeface="+mn-cs"/>
              </a:rPr>
              <a:t>. A time diagram is a useful way to visualize this relationship, with 0 indicating the date of the initial investment.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future value after one year can be calculated as $1,000 × 1.10 (1.00 + .10) = $1,100. After three years, the future value is $1,000 × 1.10 × 1.10 × 1.10 = $1,331.</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future value can be determined by using Table 1, Future Value of $1, located at the end of this textbook. The table contains the future value of $1 invested for various periods of time, </a:t>
            </a:r>
            <a:r>
              <a:rPr lang="en-US" sz="1200" b="0" i="1" u="none" strike="noStrike" kern="1200" baseline="0" dirty="0">
                <a:solidFill>
                  <a:schemeClr val="tx1"/>
                </a:solidFill>
                <a:latin typeface="+mn-lt"/>
                <a:ea typeface="+mn-ea"/>
                <a:cs typeface="+mn-cs"/>
              </a:rPr>
              <a:t>n, </a:t>
            </a:r>
            <a:r>
              <a:rPr lang="en-US" sz="1200" b="0" i="0" u="none" strike="noStrike" kern="1200" baseline="0" dirty="0">
                <a:solidFill>
                  <a:schemeClr val="tx1"/>
                </a:solidFill>
                <a:latin typeface="+mn-lt"/>
                <a:ea typeface="+mn-ea"/>
                <a:cs typeface="+mn-cs"/>
              </a:rPr>
              <a:t>and at various rates, </a:t>
            </a:r>
            <a:r>
              <a:rPr lang="en-US" sz="1200" b="0" i="1" u="none" strike="noStrike" kern="1200" baseline="0" dirty="0" err="1">
                <a:solidFill>
                  <a:schemeClr val="tx1"/>
                </a:solidFill>
                <a:latin typeface="+mn-lt"/>
                <a:ea typeface="+mn-ea"/>
                <a:cs typeface="+mn-cs"/>
              </a:rPr>
              <a:t>i</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Use this table to determine the future value of any invested amount simply by multiplying it by the table value at the </a:t>
            </a:r>
            <a:r>
              <a:rPr lang="en-US" sz="1200" b="0" i="1" u="none" strike="noStrike" kern="1200" baseline="0" dirty="0">
                <a:solidFill>
                  <a:schemeClr val="tx1"/>
                </a:solidFill>
                <a:latin typeface="+mn-lt"/>
                <a:ea typeface="+mn-ea"/>
                <a:cs typeface="+mn-cs"/>
              </a:rPr>
              <a:t>intersection </a:t>
            </a:r>
            <a:r>
              <a:rPr lang="en-US" sz="1200" b="0" i="0" u="none" strike="noStrike" kern="1200" baseline="0" dirty="0">
                <a:solidFill>
                  <a:schemeClr val="tx1"/>
                </a:solidFill>
                <a:latin typeface="+mn-lt"/>
                <a:ea typeface="+mn-ea"/>
                <a:cs typeface="+mn-cs"/>
              </a:rPr>
              <a:t>of the column for the desired rate and the row for the number of compounding periods. </a:t>
            </a:r>
            <a:endParaRPr lang="en-US" sz="1200" b="0"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12</a:t>
            </a:fld>
            <a:endParaRPr lang="en-IN" dirty="0"/>
          </a:p>
        </p:txBody>
      </p:sp>
    </p:spTree>
    <p:extLst>
      <p:ext uri="{BB962C8B-B14F-4D97-AF65-F5344CB8AC3E}">
        <p14:creationId xmlns:p14="http://schemas.microsoft.com/office/powerpoint/2010/main" val="33673745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300" i="0" baseline="0" dirty="0"/>
              <a:t>Illustration 6–1 Future Value of $1 (excerpt from Table 1)</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300" i="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In the first Cindy example, in which $1,000 was invested for three years at 10% compounded annually, the $1,331</a:t>
            </a:r>
            <a:r>
              <a:rPr lang="en-US" sz="1200" b="1"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is referred to as the </a:t>
            </a:r>
            <a:r>
              <a:rPr lang="en-US" sz="1200" b="1" i="0" u="none" strike="noStrike" kern="1200" baseline="0" dirty="0">
                <a:solidFill>
                  <a:schemeClr val="tx1"/>
                </a:solidFill>
                <a:latin typeface="+mn-lt"/>
                <a:ea typeface="+mn-ea"/>
                <a:cs typeface="+mn-cs"/>
              </a:rPr>
              <a:t>future value (FV)</a:t>
            </a:r>
            <a:r>
              <a:rPr lang="en-US" sz="1200" b="0" i="0" u="none" strike="noStrike" kern="1200" baseline="0" dirty="0">
                <a:solidFill>
                  <a:schemeClr val="tx1"/>
                </a:solidFill>
                <a:latin typeface="+mn-lt"/>
                <a:ea typeface="+mn-ea"/>
                <a:cs typeface="+mn-cs"/>
              </a:rPr>
              <a:t>. A time diagram is a useful way to visualize this relationship, with 0 indicating the date of the initial investment.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future value after one year can be calculated as $1,000 × 1.10 (1.00 + .10) = $1,100. After three years, the future value is $1,000 × 1.10 × 1.10 × 1.10 = $1,331.</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future value can be determined by using Table 1, Future Value of $1, located at the end of this textbook. The table contains the future value of $1 invested for various periods of time, </a:t>
            </a:r>
            <a:r>
              <a:rPr lang="en-US" sz="1200" b="0" i="1" u="none" strike="noStrike" kern="1200" baseline="0" dirty="0">
                <a:solidFill>
                  <a:schemeClr val="tx1"/>
                </a:solidFill>
                <a:latin typeface="+mn-lt"/>
                <a:ea typeface="+mn-ea"/>
                <a:cs typeface="+mn-cs"/>
              </a:rPr>
              <a:t>n, </a:t>
            </a:r>
            <a:r>
              <a:rPr lang="en-US" sz="1200" b="0" i="0" u="none" strike="noStrike" kern="1200" baseline="0" dirty="0">
                <a:solidFill>
                  <a:schemeClr val="tx1"/>
                </a:solidFill>
                <a:latin typeface="+mn-lt"/>
                <a:ea typeface="+mn-ea"/>
                <a:cs typeface="+mn-cs"/>
              </a:rPr>
              <a:t>and at various rates, </a:t>
            </a:r>
            <a:r>
              <a:rPr lang="en-US" sz="1200" b="0" i="1" u="none" strike="noStrike" kern="1200" baseline="0" dirty="0" err="1">
                <a:solidFill>
                  <a:schemeClr val="tx1"/>
                </a:solidFill>
                <a:latin typeface="+mn-lt"/>
                <a:ea typeface="+mn-ea"/>
                <a:cs typeface="+mn-cs"/>
              </a:rPr>
              <a:t>i</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Use this table to determine the future value of any invested amount simply by multiplying it by the table value at the </a:t>
            </a:r>
            <a:r>
              <a:rPr lang="en-US" sz="1200" b="0" i="1" u="none" strike="noStrike" kern="1200" baseline="0" dirty="0">
                <a:solidFill>
                  <a:schemeClr val="tx1"/>
                </a:solidFill>
                <a:latin typeface="+mn-lt"/>
                <a:ea typeface="+mn-ea"/>
                <a:cs typeface="+mn-cs"/>
              </a:rPr>
              <a:t>intersection </a:t>
            </a:r>
            <a:r>
              <a:rPr lang="en-US" sz="1200" b="0" i="0" u="none" strike="noStrike" kern="1200" baseline="0" dirty="0">
                <a:solidFill>
                  <a:schemeClr val="tx1"/>
                </a:solidFill>
                <a:latin typeface="+mn-lt"/>
                <a:ea typeface="+mn-ea"/>
                <a:cs typeface="+mn-cs"/>
              </a:rPr>
              <a:t>of the column for the desired rate and the row for the number of compounding periods. </a:t>
            </a:r>
            <a:endParaRPr lang="en-US" sz="1200" b="0"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13</a:t>
            </a:fld>
            <a:endParaRPr lang="en-IN" dirty="0"/>
          </a:p>
        </p:txBody>
      </p:sp>
    </p:spTree>
    <p:extLst>
      <p:ext uri="{BB962C8B-B14F-4D97-AF65-F5344CB8AC3E}">
        <p14:creationId xmlns:p14="http://schemas.microsoft.com/office/powerpoint/2010/main" val="12702933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example used to illustrate future value reveals that $1,000 invested today is equivalent to $1,100 received after one year, $1,210 after two years, or $1,331 after three years, assuming 10% interest compounded annually. Thus, the $1,000 investment (I) is the present value (PV) of the single sum of $1,331 to be received at the end of three years. It is also the present value of $1,210 to be received in two years or $1,100 in one year.</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Remember that the future value of a present amount is the present amount </a:t>
            </a:r>
            <a:r>
              <a:rPr lang="en-US" sz="1200" b="0" i="1" u="none" strike="noStrike" kern="1200" baseline="0" dirty="0">
                <a:solidFill>
                  <a:schemeClr val="tx1"/>
                </a:solidFill>
                <a:latin typeface="+mn-lt"/>
                <a:ea typeface="+mn-ea"/>
                <a:cs typeface="+mn-cs"/>
              </a:rPr>
              <a:t>times </a:t>
            </a:r>
            <a:r>
              <a:rPr lang="en-US" sz="1200" b="0" i="0" u="none" strike="noStrike" kern="1200" baseline="0" dirty="0">
                <a:solidFill>
                  <a:schemeClr val="tx1"/>
                </a:solidFill>
                <a:latin typeface="+mn-lt"/>
                <a:ea typeface="+mn-ea"/>
                <a:cs typeface="+mn-cs"/>
              </a:rPr>
              <a:t>(1 + </a:t>
            </a:r>
            <a:r>
              <a:rPr lang="en-US" sz="1200" b="0" i="1" u="none" strike="noStrike" kern="1200" baseline="0" dirty="0" err="1">
                <a:solidFill>
                  <a:schemeClr val="tx1"/>
                </a:solidFill>
                <a:latin typeface="+mn-lt"/>
                <a:ea typeface="+mn-ea"/>
                <a:cs typeface="+mn-cs"/>
              </a:rPr>
              <a:t>i</a:t>
            </a:r>
            <a:r>
              <a:rPr lang="en-US" sz="1200" b="0" i="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n</a:t>
            </a:r>
            <a:r>
              <a:rPr lang="en-US" sz="1200" b="0" i="0" u="none" strike="noStrike" kern="1200" baseline="0" dirty="0">
                <a:solidFill>
                  <a:schemeClr val="tx1"/>
                </a:solidFill>
                <a:latin typeface="+mn-lt"/>
                <a:ea typeface="+mn-ea"/>
                <a:cs typeface="+mn-cs"/>
              </a:rPr>
              <a:t>. Logically, then, that computation can be reversed to find the </a:t>
            </a:r>
            <a:r>
              <a:rPr lang="en-US" sz="1200" b="0" i="1" u="none" strike="noStrike" kern="1200" baseline="0" dirty="0">
                <a:solidFill>
                  <a:schemeClr val="tx1"/>
                </a:solidFill>
                <a:latin typeface="+mn-lt"/>
                <a:ea typeface="+mn-ea"/>
                <a:cs typeface="+mn-cs"/>
              </a:rPr>
              <a:t>present value </a:t>
            </a:r>
            <a:r>
              <a:rPr lang="en-US" sz="1200" b="0" i="0" u="none" strike="noStrike" kern="1200" baseline="0" dirty="0">
                <a:solidFill>
                  <a:schemeClr val="tx1"/>
                </a:solidFill>
                <a:latin typeface="+mn-lt"/>
                <a:ea typeface="+mn-ea"/>
                <a:cs typeface="+mn-cs"/>
              </a:rPr>
              <a:t>of a future amount to be the future amount </a:t>
            </a:r>
            <a:r>
              <a:rPr lang="en-US" sz="1200" b="0" i="1" u="none" strike="noStrike" kern="1200" baseline="0" dirty="0">
                <a:solidFill>
                  <a:schemeClr val="tx1"/>
                </a:solidFill>
                <a:latin typeface="+mn-lt"/>
                <a:ea typeface="+mn-ea"/>
                <a:cs typeface="+mn-cs"/>
              </a:rPr>
              <a:t>divided </a:t>
            </a:r>
            <a:r>
              <a:rPr lang="en-US" sz="1200" b="0" i="0" u="none" strike="noStrike" kern="1200" baseline="0" dirty="0">
                <a:solidFill>
                  <a:schemeClr val="tx1"/>
                </a:solidFill>
                <a:latin typeface="+mn-lt"/>
                <a:ea typeface="+mn-ea"/>
                <a:cs typeface="+mn-cs"/>
              </a:rPr>
              <a:t>by (1 + </a:t>
            </a:r>
            <a:r>
              <a:rPr lang="en-US" sz="1200" b="0" i="1" u="none" strike="noStrike" kern="1200" baseline="0" dirty="0" err="1">
                <a:solidFill>
                  <a:schemeClr val="tx1"/>
                </a:solidFill>
                <a:latin typeface="+mn-lt"/>
                <a:ea typeface="+mn-ea"/>
                <a:cs typeface="+mn-cs"/>
              </a:rPr>
              <a:t>i</a:t>
            </a:r>
            <a:r>
              <a:rPr lang="en-US" sz="1200" b="0" i="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n</a:t>
            </a:r>
            <a:r>
              <a:rPr lang="en-US" sz="1200" b="0" i="0" u="none" strike="noStrike" kern="1200" baseline="0" dirty="0">
                <a:solidFill>
                  <a:schemeClr val="tx1"/>
                </a:solidFill>
                <a:latin typeface="+mn-lt"/>
                <a:ea typeface="+mn-ea"/>
                <a:cs typeface="+mn-cs"/>
              </a:rPr>
              <a:t>. We substitute PV for I (invested amount) in the future value formula.</a:t>
            </a:r>
          </a:p>
          <a:p>
            <a:endParaRPr lang="en-US"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16</a:t>
            </a:fld>
            <a:endParaRPr lang="en-IN" dirty="0"/>
          </a:p>
        </p:txBody>
      </p:sp>
    </p:spTree>
    <p:extLst>
      <p:ext uri="{BB962C8B-B14F-4D97-AF65-F5344CB8AC3E}">
        <p14:creationId xmlns:p14="http://schemas.microsoft.com/office/powerpoint/2010/main" val="10167293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6–2 Present Value of $1 (excerpt from Table 2)</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As with future value, these computations are simplified by using calculators, Excel, or present value tables. Table 2, Present Value of $1, provides the solutions of 1/(1 + </a:t>
            </a:r>
            <a:r>
              <a:rPr lang="en-US" sz="1200" b="0" i="1" u="none" strike="noStrike" kern="1200" baseline="0" dirty="0" err="1">
                <a:solidFill>
                  <a:schemeClr val="tx1"/>
                </a:solidFill>
                <a:latin typeface="+mn-lt"/>
                <a:ea typeface="+mn-ea"/>
                <a:cs typeface="+mn-cs"/>
              </a:rPr>
              <a:t>i</a:t>
            </a:r>
            <a:r>
              <a:rPr lang="en-US" sz="1200" b="0" i="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n </a:t>
            </a:r>
            <a:r>
              <a:rPr lang="en-US" sz="1200" b="0" i="0" u="none" strike="noStrike" kern="1200" baseline="0" dirty="0">
                <a:solidFill>
                  <a:schemeClr val="tx1"/>
                </a:solidFill>
                <a:latin typeface="+mn-lt"/>
                <a:ea typeface="+mn-ea"/>
                <a:cs typeface="+mn-cs"/>
              </a:rPr>
              <a:t>for various interest rates (</a:t>
            </a:r>
            <a:r>
              <a:rPr lang="en-US" sz="1200" b="0" i="1" u="none" strike="noStrike" kern="1200" baseline="0" dirty="0" err="1">
                <a:solidFill>
                  <a:schemeClr val="tx1"/>
                </a:solidFill>
                <a:latin typeface="+mn-lt"/>
                <a:ea typeface="+mn-ea"/>
                <a:cs typeface="+mn-cs"/>
              </a:rPr>
              <a:t>i</a:t>
            </a:r>
            <a:r>
              <a:rPr lang="en-US" sz="1200" b="0" i="0" u="none" strike="noStrike" kern="1200" baseline="0" dirty="0">
                <a:solidFill>
                  <a:schemeClr val="tx1"/>
                </a:solidFill>
                <a:latin typeface="+mn-lt"/>
                <a:ea typeface="+mn-ea"/>
                <a:cs typeface="+mn-cs"/>
              </a:rPr>
              <a:t>) and compounding periods (</a:t>
            </a:r>
            <a:r>
              <a:rPr lang="en-US" sz="1200" b="0" i="1" u="none" strike="noStrike" kern="1200" baseline="0" dirty="0">
                <a:solidFill>
                  <a:schemeClr val="tx1"/>
                </a:solidFill>
                <a:latin typeface="+mn-lt"/>
                <a:ea typeface="+mn-ea"/>
                <a:cs typeface="+mn-cs"/>
              </a:rPr>
              <a:t>n</a:t>
            </a:r>
            <a:r>
              <a:rPr lang="en-US" sz="1200" b="0" i="0" u="none" strike="noStrike" kern="1200" baseline="0" dirty="0">
                <a:solidFill>
                  <a:schemeClr val="tx1"/>
                </a:solidFill>
                <a:latin typeface="+mn-lt"/>
                <a:ea typeface="+mn-ea"/>
                <a:cs typeface="+mn-cs"/>
              </a:rPr>
              <a:t>). These amounts represent the present value of $1 to be received at the </a:t>
            </a:r>
            <a:r>
              <a:rPr lang="en-US" sz="1200" b="0" i="1" u="none" strike="noStrike" kern="1200" baseline="0" dirty="0">
                <a:solidFill>
                  <a:schemeClr val="tx1"/>
                </a:solidFill>
                <a:latin typeface="+mn-lt"/>
                <a:ea typeface="+mn-ea"/>
                <a:cs typeface="+mn-cs"/>
              </a:rPr>
              <a:t>end </a:t>
            </a:r>
            <a:r>
              <a:rPr lang="en-US" sz="1200" b="0" i="0" u="none" strike="noStrike" kern="1200" baseline="0" dirty="0">
                <a:solidFill>
                  <a:schemeClr val="tx1"/>
                </a:solidFill>
                <a:latin typeface="+mn-lt"/>
                <a:ea typeface="+mn-ea"/>
                <a:cs typeface="+mn-cs"/>
              </a:rPr>
              <a:t>of the different periods. The table can be used to find the present value of any single amount to be received in the future by </a:t>
            </a:r>
            <a:r>
              <a:rPr lang="en-US" sz="1200" b="0" i="1" u="none" strike="noStrike" kern="1200" baseline="0" dirty="0">
                <a:solidFill>
                  <a:schemeClr val="tx1"/>
                </a:solidFill>
                <a:latin typeface="+mn-lt"/>
                <a:ea typeface="+mn-ea"/>
                <a:cs typeface="+mn-cs"/>
              </a:rPr>
              <a:t>multiplying </a:t>
            </a:r>
            <a:r>
              <a:rPr lang="en-US" sz="1200" b="0" i="0" u="none" strike="noStrike" kern="1200" baseline="0" dirty="0">
                <a:solidFill>
                  <a:schemeClr val="tx1"/>
                </a:solidFill>
                <a:latin typeface="+mn-lt"/>
                <a:ea typeface="+mn-ea"/>
                <a:cs typeface="+mn-cs"/>
              </a:rPr>
              <a:t>that amount by the value in the table that lies at the </a:t>
            </a:r>
            <a:r>
              <a:rPr lang="en-US" sz="1200" b="0" i="1" u="none" strike="noStrike" kern="1200" baseline="0" dirty="0">
                <a:solidFill>
                  <a:schemeClr val="tx1"/>
                </a:solidFill>
                <a:latin typeface="+mn-lt"/>
                <a:ea typeface="+mn-ea"/>
                <a:cs typeface="+mn-cs"/>
              </a:rPr>
              <a:t>intersection </a:t>
            </a:r>
            <a:r>
              <a:rPr lang="en-US" sz="1200" b="0" i="0" u="none" strike="noStrike" kern="1200" baseline="0" dirty="0">
                <a:solidFill>
                  <a:schemeClr val="tx1"/>
                </a:solidFill>
                <a:latin typeface="+mn-lt"/>
                <a:ea typeface="+mn-ea"/>
                <a:cs typeface="+mn-cs"/>
              </a:rPr>
              <a:t>of the column for the appropriate rate and the row for the number of compounding periods.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Notice that the further into the future the $1 is to be received, the less valuable it is now. This is the essence of the concept of the time value of money. Given a choice between $1,000 now and $1,000 three years from now, you would choose to have the money now. </a:t>
            </a:r>
          </a:p>
        </p:txBody>
      </p:sp>
      <p:sp>
        <p:nvSpPr>
          <p:cNvPr id="4" name="Slide Number Placeholder 3"/>
          <p:cNvSpPr>
            <a:spLocks noGrp="1"/>
          </p:cNvSpPr>
          <p:nvPr>
            <p:ph type="sldNum" sz="quarter" idx="10"/>
          </p:nvPr>
        </p:nvSpPr>
        <p:spPr/>
        <p:txBody>
          <a:bodyPr/>
          <a:lstStyle/>
          <a:p>
            <a:fld id="{0751C26F-50D4-4AFE-80F4-0E70B3496596}" type="slidenum">
              <a:rPr lang="en-IN" smtClean="0"/>
              <a:pPr/>
              <a:t>17</a:t>
            </a:fld>
            <a:endParaRPr lang="en-IN" dirty="0"/>
          </a:p>
        </p:txBody>
      </p:sp>
    </p:spTree>
    <p:extLst>
      <p:ext uri="{BB962C8B-B14F-4D97-AF65-F5344CB8AC3E}">
        <p14:creationId xmlns:p14="http://schemas.microsoft.com/office/powerpoint/2010/main" val="41393682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In our earlier example, $1,000 now is equivalent to $1,331 in three years, assuming the time value of money is 10%. Graphically, t</a:t>
            </a:r>
            <a:r>
              <a:rPr lang="en-IN" sz="1200" b="0" i="0" u="none" strike="noStrike" kern="1200" baseline="0" dirty="0">
                <a:solidFill>
                  <a:schemeClr val="tx1"/>
                </a:solidFill>
                <a:latin typeface="+mn-lt"/>
                <a:ea typeface="+mn-ea"/>
                <a:cs typeface="+mn-cs"/>
              </a:rPr>
              <a:t>he relation between the present value and the future value can be viewed as illustrated here.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While the calculation of </a:t>
            </a:r>
            <a:r>
              <a:rPr lang="en-US" sz="1200" b="0" i="1" u="none" strike="noStrike" kern="1200" baseline="0" dirty="0">
                <a:solidFill>
                  <a:schemeClr val="tx1"/>
                </a:solidFill>
                <a:latin typeface="+mn-lt"/>
                <a:ea typeface="+mn-ea"/>
                <a:cs typeface="+mn-cs"/>
              </a:rPr>
              <a:t>future value </a:t>
            </a:r>
            <a:r>
              <a:rPr lang="en-US" sz="1200" b="0" i="0" u="none" strike="noStrike" kern="1200" baseline="0" dirty="0">
                <a:solidFill>
                  <a:schemeClr val="tx1"/>
                </a:solidFill>
                <a:latin typeface="+mn-lt"/>
                <a:ea typeface="+mn-ea"/>
                <a:cs typeface="+mn-cs"/>
              </a:rPr>
              <a:t>of a single sum invested today requires the </a:t>
            </a:r>
            <a:r>
              <a:rPr lang="en-US" sz="1200" b="0" i="1" u="none" strike="noStrike" kern="1200" baseline="0" dirty="0">
                <a:solidFill>
                  <a:schemeClr val="tx1"/>
                </a:solidFill>
                <a:latin typeface="+mn-lt"/>
                <a:ea typeface="+mn-ea"/>
                <a:cs typeface="+mn-cs"/>
              </a:rPr>
              <a:t>inclusion </a:t>
            </a:r>
            <a:r>
              <a:rPr lang="en-US" sz="1200" b="0" i="0" u="none" strike="noStrike" kern="1200" baseline="0" dirty="0">
                <a:solidFill>
                  <a:schemeClr val="tx1"/>
                </a:solidFill>
                <a:latin typeface="+mn-lt"/>
                <a:ea typeface="+mn-ea"/>
                <a:cs typeface="+mn-cs"/>
              </a:rPr>
              <a:t>of compound interest, </a:t>
            </a:r>
            <a:r>
              <a:rPr lang="en-US" sz="1200" b="0" i="1" u="none" strike="noStrike" kern="1200" baseline="0" dirty="0">
                <a:solidFill>
                  <a:schemeClr val="tx1"/>
                </a:solidFill>
                <a:latin typeface="+mn-lt"/>
                <a:ea typeface="+mn-ea"/>
                <a:cs typeface="+mn-cs"/>
              </a:rPr>
              <a:t>present value </a:t>
            </a:r>
            <a:r>
              <a:rPr lang="en-US" sz="1200" b="0" i="0" u="none" strike="noStrike" kern="1200" baseline="0" dirty="0">
                <a:solidFill>
                  <a:schemeClr val="tx1"/>
                </a:solidFill>
                <a:latin typeface="+mn-lt"/>
                <a:ea typeface="+mn-ea"/>
                <a:cs typeface="+mn-cs"/>
              </a:rPr>
              <a:t>problems require the </a:t>
            </a:r>
            <a:r>
              <a:rPr lang="en-US" sz="1200" b="0" i="1" u="none" strike="noStrike" kern="1200" baseline="0" dirty="0">
                <a:solidFill>
                  <a:schemeClr val="tx1"/>
                </a:solidFill>
                <a:latin typeface="+mn-lt"/>
                <a:ea typeface="+mn-ea"/>
                <a:cs typeface="+mn-cs"/>
              </a:rPr>
              <a:t>removal </a:t>
            </a:r>
            <a:r>
              <a:rPr lang="en-US" sz="1200" b="0" i="0" u="none" strike="noStrike" kern="1200" baseline="0" dirty="0">
                <a:solidFill>
                  <a:schemeClr val="tx1"/>
                </a:solidFill>
                <a:latin typeface="+mn-lt"/>
                <a:ea typeface="+mn-ea"/>
                <a:cs typeface="+mn-cs"/>
              </a:rPr>
              <a:t>of compound interest. The process of computing present value </a:t>
            </a:r>
            <a:r>
              <a:rPr lang="en-US" sz="1200" b="0" i="1" u="none" strike="noStrike" kern="1200" baseline="0" dirty="0">
                <a:solidFill>
                  <a:schemeClr val="tx1"/>
                </a:solidFill>
                <a:latin typeface="+mn-lt"/>
                <a:ea typeface="+mn-ea"/>
                <a:cs typeface="+mn-cs"/>
              </a:rPr>
              <a:t>removes </a:t>
            </a:r>
            <a:r>
              <a:rPr lang="en-US" sz="1200" b="0" i="0" u="none" strike="noStrike" kern="1200" baseline="0" dirty="0">
                <a:solidFill>
                  <a:schemeClr val="tx1"/>
                </a:solidFill>
                <a:latin typeface="+mn-lt"/>
                <a:ea typeface="+mn-ea"/>
                <a:cs typeface="+mn-cs"/>
              </a:rPr>
              <a:t>the $331 of interest earned over the three-year period from the future value of $1,331, just as the process of computing future value </a:t>
            </a:r>
            <a:r>
              <a:rPr lang="en-US" sz="1200" b="0" i="1" u="none" strike="noStrike" kern="1200" baseline="0" dirty="0">
                <a:solidFill>
                  <a:schemeClr val="tx1"/>
                </a:solidFill>
                <a:latin typeface="+mn-lt"/>
                <a:ea typeface="+mn-ea"/>
                <a:cs typeface="+mn-cs"/>
              </a:rPr>
              <a:t>adds </a:t>
            </a:r>
            <a:r>
              <a:rPr lang="en-US" sz="1200" b="0" i="0" u="none" strike="noStrike" kern="1200" baseline="0" dirty="0">
                <a:solidFill>
                  <a:schemeClr val="tx1"/>
                </a:solidFill>
                <a:latin typeface="+mn-lt"/>
                <a:ea typeface="+mn-ea"/>
                <a:cs typeface="+mn-cs"/>
              </a:rPr>
              <a:t>$331 of interest to the present value of </a:t>
            </a:r>
            <a:r>
              <a:rPr lang="en-US" sz="1200" b="0" i="1" u="none" strike="noStrike" kern="1200" baseline="0" dirty="0">
                <a:solidFill>
                  <a:schemeClr val="tx1"/>
                </a:solidFill>
                <a:latin typeface="+mn-lt"/>
                <a:ea typeface="+mn-ea"/>
                <a:cs typeface="+mn-cs"/>
              </a:rPr>
              <a:t>$1,000 </a:t>
            </a:r>
            <a:r>
              <a:rPr lang="en-US" sz="1200" b="0" i="0" u="none" strike="noStrike" kern="1200" baseline="0" dirty="0">
                <a:solidFill>
                  <a:schemeClr val="tx1"/>
                </a:solidFill>
                <a:latin typeface="+mn-lt"/>
                <a:ea typeface="+mn-ea"/>
                <a:cs typeface="+mn-cs"/>
              </a:rPr>
              <a:t>to arrive at the future value of </a:t>
            </a:r>
            <a:r>
              <a:rPr lang="en-US" sz="1200" b="0" i="1" u="none" strike="noStrike" kern="1200" baseline="0" dirty="0">
                <a:solidFill>
                  <a:schemeClr val="tx1"/>
                </a:solidFill>
                <a:latin typeface="+mn-lt"/>
                <a:ea typeface="+mn-ea"/>
                <a:cs typeface="+mn-cs"/>
              </a:rPr>
              <a:t>$1,331</a:t>
            </a:r>
            <a:r>
              <a:rPr lang="en-US" sz="1200" b="0" i="0" u="none" strike="noStrike" kern="1200" baseline="0" dirty="0">
                <a:solidFill>
                  <a:schemeClr val="tx1"/>
                </a:solidFill>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present value calculations are incorporated into accounting valuation much more frequently than future value.</a:t>
            </a:r>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18</a:t>
            </a:fld>
            <a:endParaRPr lang="en-IN" dirty="0"/>
          </a:p>
        </p:txBody>
      </p:sp>
    </p:spTree>
    <p:extLst>
      <p:ext uri="{BB962C8B-B14F-4D97-AF65-F5344CB8AC3E}">
        <p14:creationId xmlns:p14="http://schemas.microsoft.com/office/powerpoint/2010/main" val="1618534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6–3 </a:t>
            </a:r>
            <a:r>
              <a:rPr lang="en-US" sz="1200" b="0" i="0" u="none" strike="noStrike" kern="1200" baseline="0" dirty="0" err="1">
                <a:solidFill>
                  <a:schemeClr val="tx1"/>
                </a:solidFill>
                <a:latin typeface="+mn-lt"/>
                <a:ea typeface="+mn-ea"/>
                <a:cs typeface="+mn-cs"/>
              </a:rPr>
              <a:t>Determinaing</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i</a:t>
            </a:r>
            <a:r>
              <a:rPr lang="en-US" sz="1200" b="0" i="0" u="none" strike="noStrike" kern="1200" baseline="0" dirty="0">
                <a:solidFill>
                  <a:schemeClr val="tx1"/>
                </a:solidFill>
                <a:latin typeface="+mn-lt"/>
                <a:ea typeface="+mn-ea"/>
                <a:cs typeface="+mn-cs"/>
              </a:rPr>
              <a:t> when PV, FV, and n are Known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There are four variables in the process of adjusting single cash flow amounts for the time value of money: the present value (PV), the future value (FV), the number of compounding periods (</a:t>
            </a:r>
            <a:r>
              <a:rPr lang="en-US" sz="1200" b="0" i="1" u="none" strike="noStrike" kern="1200" baseline="0" dirty="0">
                <a:solidFill>
                  <a:schemeClr val="tx1"/>
                </a:solidFill>
                <a:latin typeface="+mn-lt"/>
                <a:ea typeface="+mn-ea"/>
                <a:cs typeface="+mn-cs"/>
              </a:rPr>
              <a:t>n</a:t>
            </a:r>
            <a:r>
              <a:rPr lang="en-US" sz="1200" b="0" i="0" u="none" strike="noStrike" kern="1200" baseline="0" dirty="0">
                <a:solidFill>
                  <a:schemeClr val="tx1"/>
                </a:solidFill>
                <a:latin typeface="+mn-lt"/>
                <a:ea typeface="+mn-ea"/>
                <a:cs typeface="+mn-cs"/>
              </a:rPr>
              <a:t>), and the interest rate (</a:t>
            </a:r>
            <a:r>
              <a:rPr lang="en-US" sz="1200" b="0" i="1" u="none" strike="noStrike" kern="1200" baseline="0" dirty="0" err="1">
                <a:solidFill>
                  <a:schemeClr val="tx1"/>
                </a:solidFill>
                <a:latin typeface="+mn-lt"/>
                <a:ea typeface="+mn-ea"/>
                <a:cs typeface="+mn-cs"/>
              </a:rPr>
              <a:t>i</a:t>
            </a:r>
            <a:r>
              <a:rPr lang="en-US" sz="1200" b="0" i="0"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If you know any three of these, the fourth can be determined.</a:t>
            </a:r>
          </a:p>
          <a:p>
            <a:endParaRPr lang="en-IN" sz="1200" b="0" i="0" u="none" strike="noStrike" kern="1200" baseline="0" dirty="0">
              <a:solidFill>
                <a:schemeClr val="tx1"/>
              </a:solidFill>
              <a:latin typeface="+mn-lt"/>
              <a:ea typeface="+mn-ea"/>
              <a:cs typeface="+mn-cs"/>
            </a:endParaRPr>
          </a:p>
          <a:p>
            <a:r>
              <a:rPr lang="en-US" i="0" baseline="0" dirty="0"/>
              <a:t>Suppose a friend asks to borrow $500 today and promises to repay you $605 two years from now. What is the annual interest rate you would be agreeing to? The unknown variable is interest rate.</a:t>
            </a:r>
            <a:endParaRPr lang="en-IN" i="0"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21</a:t>
            </a:fld>
            <a:endParaRPr lang="en-IN" dirty="0"/>
          </a:p>
        </p:txBody>
      </p:sp>
    </p:spTree>
    <p:extLst>
      <p:ext uri="{BB962C8B-B14F-4D97-AF65-F5344CB8AC3E}">
        <p14:creationId xmlns:p14="http://schemas.microsoft.com/office/powerpoint/2010/main" val="20125649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interest rate is the rate that will provide a present value of $500 when determining the present value of the $605 to be received in two years. </a:t>
            </a:r>
          </a:p>
          <a:p>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Rearranging algebraically, we find that the present value table factor is 0.82645.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i="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When you consult the present value table, Table 2, you search row two (</a:t>
            </a:r>
            <a:r>
              <a:rPr lang="en-US" sz="1200" b="0" i="1" u="none" strike="noStrike" kern="1200" baseline="0" dirty="0">
                <a:solidFill>
                  <a:schemeClr val="tx1"/>
                </a:solidFill>
                <a:latin typeface="+mn-lt"/>
                <a:ea typeface="+mn-ea"/>
                <a:cs typeface="+mn-cs"/>
              </a:rPr>
              <a:t>n </a:t>
            </a:r>
            <a:r>
              <a:rPr lang="en-US" sz="1200" b="0" i="0" u="none" strike="noStrike" kern="1200" baseline="0" dirty="0">
                <a:solidFill>
                  <a:schemeClr val="tx1"/>
                </a:solidFill>
                <a:latin typeface="+mn-lt"/>
                <a:ea typeface="+mn-ea"/>
                <a:cs typeface="+mn-cs"/>
              </a:rPr>
              <a:t>= 2) for this value and find it in the 10% column. So the effective interest rate is 10%. </a:t>
            </a:r>
          </a:p>
        </p:txBody>
      </p:sp>
      <p:sp>
        <p:nvSpPr>
          <p:cNvPr id="4" name="Slide Number Placeholder 3"/>
          <p:cNvSpPr>
            <a:spLocks noGrp="1"/>
          </p:cNvSpPr>
          <p:nvPr>
            <p:ph type="sldNum" sz="quarter" idx="10"/>
          </p:nvPr>
        </p:nvSpPr>
        <p:spPr/>
        <p:txBody>
          <a:bodyPr/>
          <a:lstStyle/>
          <a:p>
            <a:fld id="{0751C26F-50D4-4AFE-80F4-0E70B3496596}" type="slidenum">
              <a:rPr lang="en-IN" smtClean="0"/>
              <a:pPr/>
              <a:t>22</a:t>
            </a:fld>
            <a:endParaRPr lang="en-IN" dirty="0"/>
          </a:p>
        </p:txBody>
      </p:sp>
    </p:spTree>
    <p:extLst>
      <p:ext uri="{BB962C8B-B14F-4D97-AF65-F5344CB8AC3E}">
        <p14:creationId xmlns:p14="http://schemas.microsoft.com/office/powerpoint/2010/main" val="26571300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interest rate is the rate that will provide a present value of $500 when determining the present value of the $605 to be received in two years. </a:t>
            </a:r>
          </a:p>
          <a:p>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Rearranging algebraically, we find that the present value table factor is 0.82645.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i="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When you consult the present value table, Table 2, you search row two (</a:t>
            </a:r>
            <a:r>
              <a:rPr lang="en-US" sz="1200" b="0" i="1" u="none" strike="noStrike" kern="1200" baseline="0" dirty="0">
                <a:solidFill>
                  <a:schemeClr val="tx1"/>
                </a:solidFill>
                <a:latin typeface="+mn-lt"/>
                <a:ea typeface="+mn-ea"/>
                <a:cs typeface="+mn-cs"/>
              </a:rPr>
              <a:t>n </a:t>
            </a:r>
            <a:r>
              <a:rPr lang="en-US" sz="1200" b="0" i="0" u="none" strike="noStrike" kern="1200" baseline="0" dirty="0">
                <a:solidFill>
                  <a:schemeClr val="tx1"/>
                </a:solidFill>
                <a:latin typeface="+mn-lt"/>
                <a:ea typeface="+mn-ea"/>
                <a:cs typeface="+mn-cs"/>
              </a:rPr>
              <a:t>= 2) for this value and find it in the 10% column. So the effective interest rate is 10%. </a:t>
            </a:r>
          </a:p>
        </p:txBody>
      </p:sp>
      <p:sp>
        <p:nvSpPr>
          <p:cNvPr id="4" name="Slide Number Placeholder 3"/>
          <p:cNvSpPr>
            <a:spLocks noGrp="1"/>
          </p:cNvSpPr>
          <p:nvPr>
            <p:ph type="sldNum" sz="quarter" idx="10"/>
          </p:nvPr>
        </p:nvSpPr>
        <p:spPr/>
        <p:txBody>
          <a:bodyPr/>
          <a:lstStyle/>
          <a:p>
            <a:fld id="{0751C26F-50D4-4AFE-80F4-0E70B3496596}" type="slidenum">
              <a:rPr lang="en-IN" smtClean="0"/>
              <a:pPr/>
              <a:t>23</a:t>
            </a:fld>
            <a:endParaRPr lang="en-IN" dirty="0"/>
          </a:p>
        </p:txBody>
      </p:sp>
    </p:spTree>
    <p:extLst>
      <p:ext uri="{BB962C8B-B14F-4D97-AF65-F5344CB8AC3E}">
        <p14:creationId xmlns:p14="http://schemas.microsoft.com/office/powerpoint/2010/main" val="26571300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t>
            </a:r>
            <a:r>
              <a:rPr lang="en-US" b="0" dirty="0"/>
              <a:t>concept </a:t>
            </a:r>
            <a:r>
              <a:rPr lang="en-US" sz="1200" b="1" i="0" u="none" strike="noStrike" kern="1200" baseline="0" dirty="0">
                <a:solidFill>
                  <a:schemeClr val="tx1"/>
                </a:solidFill>
                <a:latin typeface="+mn-lt"/>
                <a:ea typeface="+mn-ea"/>
                <a:cs typeface="+mn-cs"/>
              </a:rPr>
              <a:t>time value of money </a:t>
            </a:r>
            <a:r>
              <a:rPr lang="en-US" dirty="0"/>
              <a:t>means</a:t>
            </a:r>
            <a:r>
              <a:rPr lang="en-US" baseline="0" dirty="0"/>
              <a:t> </a:t>
            </a:r>
            <a:r>
              <a:rPr lang="en-US" dirty="0"/>
              <a:t>that money invested today will grow to a larger dollar amount in the future.</a:t>
            </a:r>
          </a:p>
          <a:p>
            <a:endParaRPr lang="en-US" dirty="0"/>
          </a:p>
          <a:p>
            <a:r>
              <a:rPr lang="en-US" sz="1200" b="0" i="0" u="none" strike="noStrike" kern="1200" baseline="0" dirty="0">
                <a:solidFill>
                  <a:schemeClr val="tx1"/>
                </a:solidFill>
                <a:latin typeface="+mn-lt"/>
                <a:ea typeface="+mn-ea"/>
                <a:cs typeface="+mn-cs"/>
              </a:rPr>
              <a:t>For example, $100 invested in a savings account at your local bank yielding 6% annually will grow to $106 in one year. The difference between the $100 invested now—the present value of the investment—and its $106 future value represents the time value of money.</a:t>
            </a:r>
          </a:p>
          <a:p>
            <a:endParaRPr lang="en-US" sz="1200"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concept has nothing to do with the worth or buying power of those dollars. Prices in our economy can change. If the inflation rate were higher than 6%, then the $106 you would have in the savings account actually would be worth less than the $100 you had a year earlier. The time value of money concept concerns only the growth in the dollar amounts of money, ignoring inflation.</a:t>
            </a:r>
            <a:endParaRPr lang="en-US" sz="1200"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Most accounting applications that incorporate the time value of money involve the concept of present value. The valuation of leases, bonds, pension obligations, and certain notes receivable and payable are a few prominent examples. </a:t>
            </a:r>
            <a:endParaRPr lang="en-IN" dirty="0"/>
          </a:p>
        </p:txBody>
      </p:sp>
      <p:sp>
        <p:nvSpPr>
          <p:cNvPr id="4" name="Slide Number Placeholder 3"/>
          <p:cNvSpPr>
            <a:spLocks noGrp="1"/>
          </p:cNvSpPr>
          <p:nvPr>
            <p:ph type="sldNum" sz="quarter" idx="10"/>
          </p:nvPr>
        </p:nvSpPr>
        <p:spPr/>
        <p:txBody>
          <a:bodyPr/>
          <a:lstStyle/>
          <a:p>
            <a:fld id="{E5D5A280-AB61-4228-B8B9-B2988F4D0222}" type="slidenum">
              <a:rPr lang="en-US" smtClean="0"/>
              <a:t>2</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baseline="0" dirty="0"/>
              <a:t>Illustration 6–4 Determining </a:t>
            </a:r>
            <a:r>
              <a:rPr lang="en-US" b="0" i="1" baseline="0" dirty="0"/>
              <a:t>n</a:t>
            </a:r>
            <a:r>
              <a:rPr lang="en-US" b="0" baseline="0" dirty="0"/>
              <a:t> when PV, FV, and </a:t>
            </a:r>
            <a:r>
              <a:rPr lang="en-US" b="0" i="1" baseline="0" dirty="0" err="1"/>
              <a:t>i</a:t>
            </a:r>
            <a:r>
              <a:rPr lang="en-US" b="0" baseline="0" dirty="0"/>
              <a:t> are Known</a:t>
            </a:r>
          </a:p>
          <a:p>
            <a:endParaRPr lang="en-US" b="0" baseline="0" dirty="0"/>
          </a:p>
          <a:p>
            <a:r>
              <a:rPr lang="en-US" b="0" baseline="0" dirty="0"/>
              <a:t>You want to invest $10,000 today to accumulate $16,000 for graduate school. If you can invest at an interest rate of 10% compounded annually, how many years will it take to accumulate the required amount?</a:t>
            </a:r>
          </a:p>
        </p:txBody>
      </p:sp>
      <p:sp>
        <p:nvSpPr>
          <p:cNvPr id="4" name="Slide Number Placeholder 3"/>
          <p:cNvSpPr>
            <a:spLocks noGrp="1"/>
          </p:cNvSpPr>
          <p:nvPr>
            <p:ph type="sldNum" sz="quarter" idx="10"/>
          </p:nvPr>
        </p:nvSpPr>
        <p:spPr/>
        <p:txBody>
          <a:bodyPr/>
          <a:lstStyle/>
          <a:p>
            <a:fld id="{0751C26F-50D4-4AFE-80F4-0E70B3496596}" type="slidenum">
              <a:rPr lang="en-IN" smtClean="0"/>
              <a:pPr/>
              <a:t>24</a:t>
            </a:fld>
            <a:endParaRPr lang="en-IN" dirty="0"/>
          </a:p>
        </p:txBody>
      </p:sp>
    </p:spTree>
    <p:extLst>
      <p:ext uri="{BB962C8B-B14F-4D97-AF65-F5344CB8AC3E}">
        <p14:creationId xmlns:p14="http://schemas.microsoft.com/office/powerpoint/2010/main" val="1616461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number of years is the value of n that will provide a present value of $10,000 when finding the present value of $16,000 at the rate of 10%.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Rearranging algebraically, we find that the present value table factor is 0.625.</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When you consult the present value table, you search the 10% column (</a:t>
            </a:r>
            <a:r>
              <a:rPr lang="en-US" sz="1200" b="0" i="1" u="none" strike="noStrike" kern="1200" baseline="0" dirty="0" err="1">
                <a:solidFill>
                  <a:schemeClr val="tx1"/>
                </a:solidFill>
                <a:latin typeface="+mn-lt"/>
                <a:ea typeface="+mn-ea"/>
                <a:cs typeface="+mn-cs"/>
              </a:rPr>
              <a:t>i</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 10%) for this value and find 0.62092 in row 5. So it would take approximately five years to accumulate $16,000 in the situation described.</a:t>
            </a:r>
          </a:p>
        </p:txBody>
      </p:sp>
      <p:sp>
        <p:nvSpPr>
          <p:cNvPr id="4" name="Slide Number Placeholder 3"/>
          <p:cNvSpPr>
            <a:spLocks noGrp="1"/>
          </p:cNvSpPr>
          <p:nvPr>
            <p:ph type="sldNum" sz="quarter" idx="10"/>
          </p:nvPr>
        </p:nvSpPr>
        <p:spPr/>
        <p:txBody>
          <a:bodyPr/>
          <a:lstStyle/>
          <a:p>
            <a:fld id="{0751C26F-50D4-4AFE-80F4-0E70B3496596}" type="slidenum">
              <a:rPr lang="en-IN" smtClean="0"/>
              <a:pPr/>
              <a:t>25</a:t>
            </a:fld>
            <a:endParaRPr lang="en-IN" dirty="0"/>
          </a:p>
        </p:txBody>
      </p:sp>
    </p:spTree>
    <p:extLst>
      <p:ext uri="{BB962C8B-B14F-4D97-AF65-F5344CB8AC3E}">
        <p14:creationId xmlns:p14="http://schemas.microsoft.com/office/powerpoint/2010/main" val="37990277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number of years is the value of n that will provide a present value of $10,000 when finding the present value of $16,000 at the rate of 10%.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Rearranging algebraically, we find that the present value table factor is 0.625.</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When you consult the present value table, you search the 10% column (</a:t>
            </a:r>
            <a:r>
              <a:rPr lang="en-US" sz="1200" b="0" i="1" u="none" strike="noStrike" kern="1200" baseline="0" dirty="0" err="1">
                <a:solidFill>
                  <a:schemeClr val="tx1"/>
                </a:solidFill>
                <a:latin typeface="+mn-lt"/>
                <a:ea typeface="+mn-ea"/>
                <a:cs typeface="+mn-cs"/>
              </a:rPr>
              <a:t>i</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 10%) for this value and find 0.62092 in row 5. So it would take approximately five years to accumulate $16,000 in the situation described.</a:t>
            </a:r>
          </a:p>
        </p:txBody>
      </p:sp>
      <p:sp>
        <p:nvSpPr>
          <p:cNvPr id="4" name="Slide Number Placeholder 3"/>
          <p:cNvSpPr>
            <a:spLocks noGrp="1"/>
          </p:cNvSpPr>
          <p:nvPr>
            <p:ph type="sldNum" sz="quarter" idx="10"/>
          </p:nvPr>
        </p:nvSpPr>
        <p:spPr/>
        <p:txBody>
          <a:bodyPr/>
          <a:lstStyle/>
          <a:p>
            <a:fld id="{0751C26F-50D4-4AFE-80F4-0E70B3496596}" type="slidenum">
              <a:rPr lang="en-IN" smtClean="0"/>
              <a:pPr/>
              <a:t>26</a:t>
            </a:fld>
            <a:endParaRPr lang="en-IN" dirty="0"/>
          </a:p>
        </p:txBody>
      </p:sp>
    </p:spTree>
    <p:extLst>
      <p:ext uri="{BB962C8B-B14F-4D97-AF65-F5344CB8AC3E}">
        <p14:creationId xmlns:p14="http://schemas.microsoft.com/office/powerpoint/2010/main" val="37990277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Many assets and most liabilities are monetary in nature. Monetary assets include money and claims to receive money, the amount of which is fixed or determinable. Examples of monetary assets include cash and most receivables.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Monetary liabilities are obligations to pay amounts of cash, the amount of which is fixed or determinable. Most liabilities are monetary. For example, if you borrow money from a bank and sign a note payable, the amount of cash to be repaid to the bank is fixed.</a:t>
            </a:r>
          </a:p>
          <a:p>
            <a:endParaRPr lang="en-US" sz="1200" b="0" i="0" u="none" strike="noStrike" kern="1200" baseline="0" dirty="0">
              <a:solidFill>
                <a:schemeClr val="tx1"/>
              </a:solidFill>
              <a:latin typeface="+mn-lt"/>
              <a:ea typeface="+mn-ea"/>
              <a:cs typeface="+mn-cs"/>
            </a:endParaRPr>
          </a:p>
          <a:p>
            <a:r>
              <a:rPr lang="en-US" b="0" i="0" dirty="0"/>
              <a:t>Monetary receivables and payables are valued based on the fixed amount of cash to be received or paid in the future with proper</a:t>
            </a:r>
            <a:r>
              <a:rPr lang="en-US" b="0" i="0" baseline="0" dirty="0"/>
              <a:t> </a:t>
            </a:r>
            <a:r>
              <a:rPr lang="en-US" b="0" i="0" dirty="0"/>
              <a:t>reflection of the time value of money. In other words, we value most receivables and payables at the present value of future cash</a:t>
            </a:r>
            <a:r>
              <a:rPr lang="en-US" b="0" i="0" baseline="0" dirty="0"/>
              <a:t> </a:t>
            </a:r>
            <a:r>
              <a:rPr lang="en-US" b="0" i="0" dirty="0"/>
              <a:t>flows, reflecting an appropriate time value of money.</a:t>
            </a:r>
            <a:endParaRPr lang="en-IN" b="0" i="0"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27</a:t>
            </a:fld>
            <a:endParaRPr lang="en-IN" dirty="0"/>
          </a:p>
        </p:txBody>
      </p:sp>
    </p:spTree>
    <p:extLst>
      <p:ext uri="{BB962C8B-B14F-4D97-AF65-F5344CB8AC3E}">
        <p14:creationId xmlns:p14="http://schemas.microsoft.com/office/powerpoint/2010/main" val="39577263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6–5 Valuing a Note: One Payment, Explicit Interest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err="1">
                <a:solidFill>
                  <a:schemeClr val="tx1"/>
                </a:solidFill>
                <a:latin typeface="+mn-lt"/>
                <a:ea typeface="+mn-ea"/>
                <a:cs typeface="+mn-cs"/>
              </a:rPr>
              <a:t>Stridewell</a:t>
            </a:r>
            <a:r>
              <a:rPr lang="en-US" sz="1200" b="0" i="0" u="none" strike="noStrike" kern="1200" baseline="0" dirty="0">
                <a:solidFill>
                  <a:schemeClr val="tx1"/>
                </a:solidFill>
                <a:latin typeface="+mn-lt"/>
                <a:ea typeface="+mn-ea"/>
                <a:cs typeface="+mn-cs"/>
              </a:rPr>
              <a:t> Wholesale Shoe Company sold a large order of shoes to Harmon Sporting Goods for $50,000. </a:t>
            </a:r>
            <a:r>
              <a:rPr lang="en-US" sz="1200" b="0" i="0" u="none" strike="noStrike" kern="1200" baseline="0" dirty="0" err="1">
                <a:solidFill>
                  <a:schemeClr val="tx1"/>
                </a:solidFill>
                <a:latin typeface="+mn-lt"/>
                <a:ea typeface="+mn-ea"/>
                <a:cs typeface="+mn-cs"/>
              </a:rPr>
              <a:t>Stridewell</a:t>
            </a:r>
            <a:r>
              <a:rPr lang="en-US" sz="1200" b="0" i="0" u="none" strike="noStrike" kern="1200" baseline="0" dirty="0">
                <a:solidFill>
                  <a:schemeClr val="tx1"/>
                </a:solidFill>
                <a:latin typeface="+mn-lt"/>
                <a:ea typeface="+mn-ea"/>
                <a:cs typeface="+mn-cs"/>
              </a:rPr>
              <a:t> agreed to accept a note in payment for the shoes requiring payment of $50,000 in one year plus interest at 10%. </a:t>
            </a:r>
          </a:p>
          <a:p>
            <a:endParaRPr lang="en-US" sz="1200" b="0" i="0" u="none" strike="noStrike" kern="1200" baseline="0" dirty="0">
              <a:solidFill>
                <a:schemeClr val="tx1"/>
              </a:solidFill>
              <a:latin typeface="+mn-lt"/>
              <a:ea typeface="+mn-ea"/>
              <a:cs typeface="+mn-cs"/>
            </a:endParaRPr>
          </a:p>
          <a:p>
            <a:r>
              <a:rPr lang="en-US" dirty="0"/>
              <a:t>How should </a:t>
            </a:r>
            <a:r>
              <a:rPr lang="en-US" dirty="0" err="1"/>
              <a:t>Stridewell</a:t>
            </a:r>
            <a:r>
              <a:rPr lang="en-US" dirty="0"/>
              <a:t> value the note receivable and corresponding sales revenue earned? How should Harmon value the note payable and corresponding inventory purchased? </a:t>
            </a:r>
          </a:p>
          <a:p>
            <a:endParaRPr lang="en-US" dirty="0"/>
          </a:p>
          <a:p>
            <a:r>
              <a:rPr lang="en-US" dirty="0"/>
              <a:t>As long as the interest rate explicitly stated in the agreement properly reflects the time value of money, the answer is $50,000, the face value of the note. It’s important to realize that this amount also equals the present value of future cash flows at 10%. Future cash flows equal $55,000, $50,000 in note principal plus $5,000 in interest ($50,000 ×</a:t>
            </a:r>
            <a:r>
              <a:rPr lang="en-US" baseline="0" dirty="0"/>
              <a:t> </a:t>
            </a:r>
            <a:r>
              <a:rPr lang="en-US" dirty="0"/>
              <a:t>10%).</a:t>
            </a:r>
            <a:endParaRPr lang="en-IN" baseline="0" dirty="0"/>
          </a:p>
          <a:p>
            <a:endParaRPr lang="en-US"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28</a:t>
            </a:fld>
            <a:endParaRPr lang="en-IN" dirty="0"/>
          </a:p>
        </p:txBody>
      </p:sp>
    </p:spTree>
    <p:extLst>
      <p:ext uri="{BB962C8B-B14F-4D97-AF65-F5344CB8AC3E}">
        <p14:creationId xmlns:p14="http://schemas.microsoft.com/office/powerpoint/2010/main" val="13049098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 equation form, we can solve for present value as follows: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$55,000 (future value) × 0.90909* = $50,000 (present value).</a:t>
            </a:r>
            <a:br>
              <a:rPr lang="en-US" sz="1200" b="0" i="0" u="none" strike="noStrike" kern="1200" baseline="0" dirty="0">
                <a:solidFill>
                  <a:schemeClr val="tx1"/>
                </a:solidFill>
                <a:latin typeface="+mn-lt"/>
                <a:ea typeface="+mn-ea"/>
                <a:cs typeface="+mn-cs"/>
              </a:rPr>
            </a:br>
            <a:endParaRPr lang="en-US" sz="1200" b="0" i="0" u="none" strike="noStrike" kern="1200" baseline="0" dirty="0">
              <a:solidFill>
                <a:schemeClr val="tx1"/>
              </a:solidFill>
              <a:latin typeface="+mn-lt"/>
              <a:ea typeface="+mn-ea"/>
              <a:cs typeface="+mn-cs"/>
            </a:endParaRPr>
          </a:p>
          <a:p>
            <a:pPr marL="0" indent="0">
              <a:buFont typeface="Arial" charset="0"/>
              <a:buNone/>
            </a:pPr>
            <a:r>
              <a:rPr lang="en-US" sz="1200" b="0" i="0" u="none" strike="noStrike" kern="1200" baseline="0" dirty="0">
                <a:solidFill>
                  <a:schemeClr val="tx1"/>
                </a:solidFill>
                <a:latin typeface="+mn-lt"/>
                <a:ea typeface="+mn-ea"/>
                <a:cs typeface="+mn-cs"/>
              </a:rPr>
              <a:t>*</a:t>
            </a:r>
            <a:r>
              <a:rPr lang="en-US" sz="1200" kern="1200" baseline="0" dirty="0">
                <a:solidFill>
                  <a:schemeClr val="tx1"/>
                </a:solidFill>
                <a:latin typeface="+mn-lt"/>
                <a:ea typeface="+mn-ea"/>
                <a:cs typeface="+mn-cs"/>
              </a:rPr>
              <a:t>Present value of $1: </a:t>
            </a:r>
            <a:r>
              <a:rPr lang="en-US" sz="1200" i="1" kern="1200" baseline="0" dirty="0">
                <a:solidFill>
                  <a:schemeClr val="tx1"/>
                </a:solidFill>
                <a:latin typeface="+mn-lt"/>
                <a:ea typeface="+mn-ea"/>
                <a:cs typeface="+mn-cs"/>
              </a:rPr>
              <a:t>n = 1, </a:t>
            </a:r>
            <a:r>
              <a:rPr lang="en-US" sz="1200" i="1" kern="1200" baseline="0" dirty="0" err="1">
                <a:solidFill>
                  <a:schemeClr val="tx1"/>
                </a:solidFill>
                <a:latin typeface="+mn-lt"/>
                <a:ea typeface="+mn-ea"/>
                <a:cs typeface="+mn-cs"/>
              </a:rPr>
              <a:t>i</a:t>
            </a:r>
            <a:r>
              <a:rPr lang="en-US" sz="1200" i="1" kern="1200" baseline="0" dirty="0">
                <a:solidFill>
                  <a:schemeClr val="tx1"/>
                </a:solidFill>
                <a:latin typeface="+mn-lt"/>
                <a:ea typeface="+mn-ea"/>
                <a:cs typeface="+mn-cs"/>
              </a:rPr>
              <a:t> = 10%</a:t>
            </a:r>
            <a:endParaRPr lang="en-US" sz="1200" b="0" i="0" u="none" strike="noStrike" kern="1200" baseline="0" dirty="0">
              <a:solidFill>
                <a:schemeClr val="tx1"/>
              </a:solidFill>
              <a:latin typeface="+mn-lt"/>
              <a:ea typeface="+mn-ea"/>
              <a:cs typeface="+mn-cs"/>
            </a:endParaRPr>
          </a:p>
          <a:p>
            <a:pPr marL="171450" indent="-171450">
              <a:buFont typeface="Arial" charset="0"/>
              <a:buChar char="•"/>
            </a:pPr>
            <a:endParaRPr lang="en-US" sz="1200" b="0" i="0" u="none" strike="noStrike" kern="1200" baseline="0" dirty="0">
              <a:solidFill>
                <a:schemeClr val="tx1"/>
              </a:solidFill>
              <a:latin typeface="+mn-lt"/>
              <a:ea typeface="+mn-ea"/>
              <a:cs typeface="+mn-cs"/>
            </a:endParaRPr>
          </a:p>
          <a:p>
            <a:pPr marL="0" indent="0">
              <a:buFont typeface="Arial" charset="0"/>
              <a:buNone/>
            </a:pPr>
            <a:r>
              <a:rPr lang="en-US" sz="1200" b="0" i="0" u="none" strike="noStrike" kern="1200" baseline="0" dirty="0">
                <a:solidFill>
                  <a:schemeClr val="tx1"/>
                </a:solidFill>
                <a:latin typeface="+mn-lt"/>
                <a:ea typeface="+mn-ea"/>
                <a:cs typeface="+mn-cs"/>
              </a:rPr>
              <a:t>By calculating the present value of $55,000 to be received in one year, the interest of $5,000 is removed from the future value, resulting in the appropriate note receivable/sales revenue value of $50,000 for </a:t>
            </a:r>
            <a:r>
              <a:rPr lang="en-US" sz="1200" b="0" i="0" u="none" strike="noStrike" kern="1200" baseline="0" dirty="0" err="1">
                <a:solidFill>
                  <a:schemeClr val="tx1"/>
                </a:solidFill>
                <a:latin typeface="+mn-lt"/>
                <a:ea typeface="+mn-ea"/>
                <a:cs typeface="+mn-cs"/>
              </a:rPr>
              <a:t>Stridewell</a:t>
            </a:r>
            <a:r>
              <a:rPr lang="en-US" sz="1200" b="0" i="0" u="none" strike="noStrike" kern="1200" baseline="0" dirty="0">
                <a:solidFill>
                  <a:schemeClr val="tx1"/>
                </a:solidFill>
                <a:latin typeface="+mn-lt"/>
                <a:ea typeface="+mn-ea"/>
                <a:cs typeface="+mn-cs"/>
              </a:rPr>
              <a:t> and a $50,000 note payable/inventory value for Harmon.</a:t>
            </a:r>
          </a:p>
        </p:txBody>
      </p:sp>
      <p:sp>
        <p:nvSpPr>
          <p:cNvPr id="4" name="Slide Number Placeholder 3"/>
          <p:cNvSpPr>
            <a:spLocks noGrp="1"/>
          </p:cNvSpPr>
          <p:nvPr>
            <p:ph type="sldNum" sz="quarter" idx="10"/>
          </p:nvPr>
        </p:nvSpPr>
        <p:spPr/>
        <p:txBody>
          <a:bodyPr/>
          <a:lstStyle/>
          <a:p>
            <a:fld id="{0751C26F-50D4-4AFE-80F4-0E70B3496596}" type="slidenum">
              <a:rPr lang="en-IN" smtClean="0"/>
              <a:pPr/>
              <a:t>29</a:t>
            </a:fld>
            <a:endParaRPr lang="en-IN" dirty="0"/>
          </a:p>
        </p:txBody>
      </p:sp>
    </p:spTree>
    <p:extLst>
      <p:ext uri="{BB962C8B-B14F-4D97-AF65-F5344CB8AC3E}">
        <p14:creationId xmlns:p14="http://schemas.microsoft.com/office/powerpoint/2010/main" val="70565077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Illustration 6–6 Valuing a Note: One Payment, Explicit Interest</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While most notes, loans, and mortgages explicitly state an interest rate that will properly reflect the time value of money, there can be exceptions. Consider this illustration where </a:t>
            </a:r>
            <a:r>
              <a:rPr lang="en-IN" baseline="0" dirty="0"/>
              <a:t>even though the agreement states a noninterest-bearing note, the $60,500 does, in fact, include interest for the two-year period of the loan.</a:t>
            </a:r>
          </a:p>
          <a:p>
            <a:pPr marL="0" marR="0" indent="0" algn="l" defTabSz="914400" rtl="0" eaLnBrk="1" fontAlgn="auto" latinLnBrk="0" hangingPunct="1">
              <a:lnSpc>
                <a:spcPct val="100000"/>
              </a:lnSpc>
              <a:spcBef>
                <a:spcPts val="0"/>
              </a:spcBef>
              <a:spcAft>
                <a:spcPts val="0"/>
              </a:spcAft>
              <a:buClrTx/>
              <a:buSzTx/>
              <a:buFontTx/>
              <a:buNone/>
              <a:tabLst/>
              <a:defRPr/>
            </a:pPr>
            <a:endParaRPr lang="en-IN"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IN" baseline="0" dirty="0"/>
              <a:t>To find the present value of the note (price of the shoes), we need to know either the cash price of the shoes or the appropriate interest rate for a transaction like this one. Let’s say the market rate is 10%.</a:t>
            </a:r>
            <a:endParaRPr lang="en-IN" dirty="0"/>
          </a:p>
          <a:p>
            <a:endParaRPr lang="en-US"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30</a:t>
            </a:fld>
            <a:endParaRPr lang="en-IN" dirty="0"/>
          </a:p>
        </p:txBody>
      </p:sp>
    </p:spTree>
    <p:extLst>
      <p:ext uri="{BB962C8B-B14F-4D97-AF65-F5344CB8AC3E}">
        <p14:creationId xmlns:p14="http://schemas.microsoft.com/office/powerpoint/2010/main" val="38091775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31</a:t>
            </a:fld>
            <a:endParaRPr lang="en-IN" dirty="0"/>
          </a:p>
        </p:txBody>
      </p:sp>
    </p:spTree>
    <p:extLst>
      <p:ext uri="{BB962C8B-B14F-4D97-AF65-F5344CB8AC3E}">
        <p14:creationId xmlns:p14="http://schemas.microsoft.com/office/powerpoint/2010/main" val="380917752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How should </a:t>
            </a:r>
            <a:r>
              <a:rPr lang="en-US" sz="1200" b="0" i="0" u="none" strike="noStrike" kern="1200" baseline="0" dirty="0" err="1">
                <a:solidFill>
                  <a:schemeClr val="tx1"/>
                </a:solidFill>
                <a:latin typeface="+mn-lt"/>
                <a:ea typeface="+mn-ea"/>
                <a:cs typeface="+mn-cs"/>
              </a:rPr>
              <a:t>Stridewell</a:t>
            </a:r>
            <a:r>
              <a:rPr lang="en-US" sz="1200" b="0" i="0" u="none" strike="noStrike" kern="1200" baseline="0" dirty="0">
                <a:solidFill>
                  <a:schemeClr val="tx1"/>
                </a:solidFill>
                <a:latin typeface="+mn-lt"/>
                <a:ea typeface="+mn-ea"/>
                <a:cs typeface="+mn-cs"/>
              </a:rPr>
              <a:t> and Harmon value the note receivable/payable and corresponding sales revenue/inventory? Even though the agreement states a noninterest-bearing note, the $60,500 does, in fact, include interest for the two-year period of the loan. We need to remove the interest portion of the $60,500 to determine the portion that represents the sales price of the shoes. We do this by computing the present value. Again, using the present value of $1 table, </a:t>
            </a:r>
            <a:r>
              <a:rPr lang="en-US" sz="1200" b="1" i="0" u="none" strike="noStrike" kern="1200" baseline="0" dirty="0">
                <a:solidFill>
                  <a:schemeClr val="tx1"/>
                </a:solidFill>
                <a:latin typeface="+mn-lt"/>
                <a:ea typeface="+mn-ea"/>
                <a:cs typeface="+mn-cs"/>
              </a:rPr>
              <a:t>$60,500</a:t>
            </a:r>
            <a:r>
              <a:rPr lang="en-US" sz="1200" b="0" i="0" u="none" strike="noStrike" kern="1200" baseline="0" dirty="0">
                <a:solidFill>
                  <a:schemeClr val="tx1"/>
                </a:solidFill>
                <a:latin typeface="+mn-lt"/>
                <a:ea typeface="+mn-ea"/>
                <a:cs typeface="+mn-cs"/>
              </a:rPr>
              <a:t> (future value) × 0.82645* = $50,000 (present value).</a:t>
            </a:r>
          </a:p>
          <a:p>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 0.82645 is the present value factor of $1 at 10% column in row 2.</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Both the note receivable for </a:t>
            </a:r>
            <a:r>
              <a:rPr lang="en-US" sz="1200" b="0" i="0" u="none" strike="noStrike" kern="1200" baseline="0" dirty="0" err="1">
                <a:solidFill>
                  <a:schemeClr val="tx1"/>
                </a:solidFill>
                <a:latin typeface="+mn-lt"/>
                <a:ea typeface="+mn-ea"/>
                <a:cs typeface="+mn-cs"/>
              </a:rPr>
              <a:t>Stridewell</a:t>
            </a:r>
            <a:r>
              <a:rPr lang="en-US" sz="1200" b="0" i="0" u="none" strike="noStrike" kern="1200" baseline="0" dirty="0">
                <a:solidFill>
                  <a:schemeClr val="tx1"/>
                </a:solidFill>
                <a:latin typeface="+mn-lt"/>
                <a:ea typeface="+mn-ea"/>
                <a:cs typeface="+mn-cs"/>
              </a:rPr>
              <a:t> and the note payable for Harmon initially will be valued at $50,000. The difference of $10,500 (</a:t>
            </a:r>
            <a:r>
              <a:rPr lang="en-US" sz="1200" b="1" i="0" u="none" strike="noStrike" kern="1200" baseline="0" dirty="0">
                <a:solidFill>
                  <a:schemeClr val="tx1"/>
                </a:solidFill>
                <a:latin typeface="+mn-lt"/>
                <a:ea typeface="+mn-ea"/>
                <a:cs typeface="+mn-cs"/>
              </a:rPr>
              <a:t>$60,500 </a:t>
            </a:r>
            <a:r>
              <a:rPr lang="en-US" sz="1200" b="0" i="0" u="none" strike="noStrike" kern="1200" baseline="0" dirty="0">
                <a:solidFill>
                  <a:schemeClr val="tx1"/>
                </a:solidFill>
                <a:latin typeface="+mn-lt"/>
                <a:ea typeface="+mn-ea"/>
                <a:cs typeface="+mn-cs"/>
              </a:rPr>
              <a:t>− 50,000) represents interest revenue/expense to be recognized over the life of the note. </a:t>
            </a:r>
          </a:p>
          <a:p>
            <a:endParaRPr lang="en-US"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32</a:t>
            </a:fld>
            <a:endParaRPr lang="en-IN" dirty="0"/>
          </a:p>
        </p:txBody>
      </p:sp>
    </p:spTree>
    <p:extLst>
      <p:ext uri="{BB962C8B-B14F-4D97-AF65-F5344CB8AC3E}">
        <p14:creationId xmlns:p14="http://schemas.microsoft.com/office/powerpoint/2010/main" val="151501415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Present value measurement has long been integrated with accounting valuation and is specifically addressed in several accounting standards. Because of its increased importance, the FASB issued Statement of Financial Accounting Concepts No. 7, “Using Cash Flow Information and Present Value in Accounting Measurements.”  This statement</a:t>
            </a:r>
            <a:r>
              <a:rPr lang="en-US" dirty="0"/>
              <a:t> </a:t>
            </a:r>
            <a:r>
              <a:rPr lang="en-US" sz="1200" b="0" i="0" u="none" strike="noStrike" kern="1200" baseline="0" dirty="0">
                <a:solidFill>
                  <a:schemeClr val="tx1"/>
                </a:solidFill>
                <a:latin typeface="+mn-lt"/>
                <a:ea typeface="+mn-ea"/>
                <a:cs typeface="+mn-cs"/>
              </a:rPr>
              <a:t>provides a </a:t>
            </a:r>
            <a:r>
              <a:rPr lang="en-IN" sz="1200" b="0" i="0" u="none" strike="noStrike" kern="1200" baseline="0" dirty="0">
                <a:solidFill>
                  <a:schemeClr val="tx1"/>
                </a:solidFill>
                <a:latin typeface="+mn-lt"/>
                <a:ea typeface="+mn-ea"/>
                <a:cs typeface="+mn-cs"/>
              </a:rPr>
              <a:t>framework for using future cash flows as the basis for accounting measurement</a:t>
            </a:r>
            <a:r>
              <a:rPr lang="en-US" sz="1200" b="0" i="0" u="none" strike="noStrike" kern="1200" baseline="0" dirty="0">
                <a:solidFill>
                  <a:schemeClr val="tx1"/>
                </a:solidFill>
                <a:latin typeface="+mn-lt"/>
                <a:ea typeface="+mn-ea"/>
                <a:cs typeface="+mn-cs"/>
              </a:rPr>
              <a:t> and </a:t>
            </a:r>
            <a:r>
              <a:rPr lang="en-IN" sz="1200" b="0" i="0" u="none" strike="noStrike" kern="1200" baseline="0" dirty="0">
                <a:solidFill>
                  <a:schemeClr val="tx1"/>
                </a:solidFill>
                <a:latin typeface="+mn-lt"/>
                <a:ea typeface="+mn-ea"/>
                <a:cs typeface="+mn-cs"/>
              </a:rPr>
              <a:t>asserts that the objective in valuing an asset or liability using present value is to approximate the fair value of that asset or liability. Key to that objective is determining the present value of future cash flows associated with the asset or liability, </a:t>
            </a:r>
            <a:r>
              <a:rPr lang="en-IN" sz="1200" b="0" i="1" u="none" strike="noStrike" kern="1200" baseline="0" dirty="0">
                <a:solidFill>
                  <a:schemeClr val="tx1"/>
                </a:solidFill>
                <a:latin typeface="+mn-lt"/>
                <a:ea typeface="+mn-ea"/>
                <a:cs typeface="+mn-cs"/>
              </a:rPr>
              <a:t>taking into account any uncertainty concerning the amounts and timing of the cash flows</a:t>
            </a:r>
            <a:r>
              <a:rPr lang="en-IN" sz="1200" b="0" i="0" u="none" strike="noStrike" kern="1200" baseline="0" dirty="0">
                <a:solidFill>
                  <a:schemeClr val="tx1"/>
                </a:solidFill>
                <a:latin typeface="+mn-lt"/>
                <a:ea typeface="+mn-ea"/>
                <a:cs typeface="+mn-cs"/>
              </a:rPr>
              <a:t>. Although future cash flows in many instances are contractual and certain, the amounts and timing of cash flows are less certain </a:t>
            </a:r>
            <a:r>
              <a:rPr lang="en-US" sz="1200" b="0" i="0" u="none" strike="noStrike" kern="1200" baseline="0" dirty="0">
                <a:solidFill>
                  <a:schemeClr val="tx1"/>
                </a:solidFill>
                <a:latin typeface="+mn-lt"/>
                <a:ea typeface="+mn-ea"/>
                <a:cs typeface="+mn-cs"/>
              </a:rPr>
              <a:t>in other situations.</a:t>
            </a:r>
            <a:endParaRPr lang="en-IN" i="0"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35</a:t>
            </a:fld>
            <a:endParaRPr lang="en-IN" dirty="0"/>
          </a:p>
        </p:txBody>
      </p:sp>
    </p:spTree>
    <p:extLst>
      <p:ext uri="{BB962C8B-B14F-4D97-AF65-F5344CB8AC3E}">
        <p14:creationId xmlns:p14="http://schemas.microsoft.com/office/powerpoint/2010/main" val="40407345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Interest</a:t>
            </a:r>
            <a:r>
              <a:rPr lang="en-US" sz="1200" b="1"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is the “rent” paid for the use of money for some period of time. In dollar terms, it is the amount of money paid or received in excess of the amount of money borrowed or lent. If you lend someone $100 today and “receive” $106 a year from now, your interest would be $6. Interest also can be expressed as a rate at which money will grow. In this case, that rate is 6%. It is this interest that gives money its time value.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baseline="0" dirty="0">
                <a:solidFill>
                  <a:schemeClr val="tx1"/>
                </a:solidFill>
                <a:latin typeface="+mn-lt"/>
                <a:ea typeface="+mn-ea"/>
                <a:cs typeface="+mn-cs"/>
              </a:rPr>
              <a:t>Simple interest </a:t>
            </a:r>
            <a:r>
              <a:rPr lang="en-US" sz="1200" b="0" i="0" u="none" strike="noStrike" kern="1200" baseline="0" dirty="0">
                <a:solidFill>
                  <a:schemeClr val="tx1"/>
                </a:solidFill>
                <a:latin typeface="+mn-lt"/>
                <a:ea typeface="+mn-ea"/>
                <a:cs typeface="+mn-cs"/>
              </a:rPr>
              <a:t>is computed by multiplying an initial investment times both the applicable interest rate and the period of time for which the money is used. For example, simple interest earned each year on a $1,000 investment paying 10% is $100 ($1,000 × 10%).</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baseline="0" dirty="0">
                <a:solidFill>
                  <a:schemeClr val="tx1"/>
                </a:solidFill>
                <a:latin typeface="+mn-lt"/>
                <a:ea typeface="+mn-ea"/>
                <a:cs typeface="+mn-cs"/>
              </a:rPr>
              <a:t>Compound interest </a:t>
            </a:r>
            <a:r>
              <a:rPr lang="en-US" sz="1200" b="0" i="0" u="none" strike="noStrike" kern="1200" baseline="0" dirty="0">
                <a:solidFill>
                  <a:schemeClr val="tx1"/>
                </a:solidFill>
                <a:latin typeface="+mn-lt"/>
                <a:ea typeface="+mn-ea"/>
                <a:cs typeface="+mn-cs"/>
              </a:rPr>
              <a:t>occurs when money remains invested for multiple periods. It results in increasingly larger interest amounts for each period of the investment. The reason is that interest is then being generated not only on the initial investment amount but also on the accumulated interest earned in previous periods.</a:t>
            </a:r>
          </a:p>
        </p:txBody>
      </p:sp>
      <p:sp>
        <p:nvSpPr>
          <p:cNvPr id="4" name="Slide Number Placeholder 3"/>
          <p:cNvSpPr>
            <a:spLocks noGrp="1"/>
          </p:cNvSpPr>
          <p:nvPr>
            <p:ph type="sldNum" sz="quarter" idx="10"/>
          </p:nvPr>
        </p:nvSpPr>
        <p:spPr/>
        <p:txBody>
          <a:bodyPr/>
          <a:lstStyle/>
          <a:p>
            <a:fld id="{E5D5A280-AB61-4228-B8B9-B2988F4D0222}" type="slidenum">
              <a:rPr lang="en-US" smtClean="0"/>
              <a:t>3</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6–7 Expected Cash Flow Approach</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Traditionally, the way uncertainty has been considered in present value calculations has been by finding the present value of the “best estimate” of future cash flows applying an interest rate that has been adjusted to reflect the uncertainty or risk of those cash flows. With the approach described by </a:t>
            </a:r>
            <a:r>
              <a:rPr lang="en-US" sz="1200" b="0" i="1" u="none" strike="noStrike" kern="1200" baseline="0" dirty="0">
                <a:solidFill>
                  <a:schemeClr val="tx1"/>
                </a:solidFill>
                <a:latin typeface="+mn-lt"/>
                <a:ea typeface="+mn-ea"/>
                <a:cs typeface="+mn-cs"/>
              </a:rPr>
              <a:t>SFAC No. 7, </a:t>
            </a:r>
            <a:r>
              <a:rPr lang="en-US" sz="1200" b="0" i="0" u="none" strike="noStrike" kern="1200" baseline="0" dirty="0">
                <a:solidFill>
                  <a:schemeClr val="tx1"/>
                </a:solidFill>
                <a:latin typeface="+mn-lt"/>
                <a:ea typeface="+mn-ea"/>
                <a:cs typeface="+mn-cs"/>
              </a:rPr>
              <a:t>though, the adjustment for uncertainty or risk of cash flows is applied to the cash flows, not the interest rate. </a:t>
            </a:r>
          </a:p>
          <a:p>
            <a:endParaRPr lang="en-US" i="0" dirty="0"/>
          </a:p>
          <a:p>
            <a:r>
              <a:rPr lang="en-US" sz="1200" b="0" i="0" u="none" strike="noStrike" kern="1200" baseline="0" dirty="0">
                <a:solidFill>
                  <a:schemeClr val="tx1"/>
                </a:solidFill>
                <a:latin typeface="+mn-lt"/>
                <a:ea typeface="+mn-ea"/>
                <a:cs typeface="+mn-cs"/>
              </a:rPr>
              <a:t>This new </a:t>
            </a:r>
            <a:r>
              <a:rPr lang="en-US" sz="1200" b="0" i="1" u="none" strike="noStrike" kern="1200" baseline="0" dirty="0">
                <a:solidFill>
                  <a:schemeClr val="tx1"/>
                </a:solidFill>
                <a:latin typeface="+mn-lt"/>
                <a:ea typeface="+mn-ea"/>
                <a:cs typeface="+mn-cs"/>
              </a:rPr>
              <a:t>expected cash flow approach </a:t>
            </a:r>
            <a:r>
              <a:rPr lang="en-US" sz="1200" b="0" i="0" u="none" strike="noStrike" kern="1200" baseline="0" dirty="0">
                <a:solidFill>
                  <a:schemeClr val="tx1"/>
                </a:solidFill>
                <a:latin typeface="+mn-lt"/>
                <a:ea typeface="+mn-ea"/>
                <a:cs typeface="+mn-cs"/>
              </a:rPr>
              <a:t>incorporates specific probabilities of cash flows into the analysis. Consider the illustration.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expected cash flow is calculated as $220 million. If the company’s risk-free rate of interest is 5%, Dalton will report a liability of $172,376,600, the present value of the expected cash outflow.</a:t>
            </a:r>
            <a:endParaRPr lang="en-US" i="0" dirty="0"/>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interest rate used to determine present value when applying the expected cash flow approach should be the company’s </a:t>
            </a:r>
            <a:r>
              <a:rPr lang="en-US" sz="1200" b="0" i="1" u="none" strike="noStrike" kern="1200" baseline="0" dirty="0">
                <a:solidFill>
                  <a:schemeClr val="tx1"/>
                </a:solidFill>
                <a:latin typeface="+mn-lt"/>
                <a:ea typeface="+mn-ea"/>
                <a:cs typeface="+mn-cs"/>
              </a:rPr>
              <a:t>risk-free rate of interest. </a:t>
            </a:r>
            <a:r>
              <a:rPr lang="en-US" sz="1200" b="0" i="0" u="none" strike="noStrike" kern="1200" baseline="0" dirty="0">
                <a:solidFill>
                  <a:schemeClr val="tx1"/>
                </a:solidFill>
                <a:latin typeface="+mn-lt"/>
                <a:ea typeface="+mn-ea"/>
                <a:cs typeface="+mn-cs"/>
              </a:rPr>
              <a:t>Uncertainty is incorporated into the determination of the probability-weighted expected cash flows. In the traditional approach, uncertainty is incorporated into a risk-adjusted interest rate.</a:t>
            </a:r>
            <a:endParaRPr lang="en-IN" i="0"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36</a:t>
            </a:fld>
            <a:endParaRPr lang="en-IN" dirty="0"/>
          </a:p>
        </p:txBody>
      </p:sp>
    </p:spTree>
    <p:extLst>
      <p:ext uri="{BB962C8B-B14F-4D97-AF65-F5344CB8AC3E}">
        <p14:creationId xmlns:p14="http://schemas.microsoft.com/office/powerpoint/2010/main" val="11764106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6–7 Expected Cash Flow Approach</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Traditionally, the way uncertainty has been considered in present value calculations has been by finding the present value of the “best estimate” of future cash flows applying an interest rate that has been adjusted to reflect the uncertainty or risk of those cash flows. With the approach described by </a:t>
            </a:r>
            <a:r>
              <a:rPr lang="en-US" sz="1200" b="0" i="1" u="none" strike="noStrike" kern="1200" baseline="0" dirty="0">
                <a:solidFill>
                  <a:schemeClr val="tx1"/>
                </a:solidFill>
                <a:latin typeface="+mn-lt"/>
                <a:ea typeface="+mn-ea"/>
                <a:cs typeface="+mn-cs"/>
              </a:rPr>
              <a:t>SFAC No. 7, </a:t>
            </a:r>
            <a:r>
              <a:rPr lang="en-US" sz="1200" b="0" i="0" u="none" strike="noStrike" kern="1200" baseline="0" dirty="0">
                <a:solidFill>
                  <a:schemeClr val="tx1"/>
                </a:solidFill>
                <a:latin typeface="+mn-lt"/>
                <a:ea typeface="+mn-ea"/>
                <a:cs typeface="+mn-cs"/>
              </a:rPr>
              <a:t>though, the adjustment for uncertainty or risk of cash flows is applied to the cash flows, not the interest rate. </a:t>
            </a:r>
          </a:p>
          <a:p>
            <a:endParaRPr lang="en-US" i="0" dirty="0"/>
          </a:p>
          <a:p>
            <a:r>
              <a:rPr lang="en-US" sz="1200" b="0" i="0" u="none" strike="noStrike" kern="1200" baseline="0" dirty="0">
                <a:solidFill>
                  <a:schemeClr val="tx1"/>
                </a:solidFill>
                <a:latin typeface="+mn-lt"/>
                <a:ea typeface="+mn-ea"/>
                <a:cs typeface="+mn-cs"/>
              </a:rPr>
              <a:t>This new </a:t>
            </a:r>
            <a:r>
              <a:rPr lang="en-US" sz="1200" b="0" i="1" u="none" strike="noStrike" kern="1200" baseline="0" dirty="0">
                <a:solidFill>
                  <a:schemeClr val="tx1"/>
                </a:solidFill>
                <a:latin typeface="+mn-lt"/>
                <a:ea typeface="+mn-ea"/>
                <a:cs typeface="+mn-cs"/>
              </a:rPr>
              <a:t>expected cash flow approach </a:t>
            </a:r>
            <a:r>
              <a:rPr lang="en-US" sz="1200" b="0" i="0" u="none" strike="noStrike" kern="1200" baseline="0" dirty="0">
                <a:solidFill>
                  <a:schemeClr val="tx1"/>
                </a:solidFill>
                <a:latin typeface="+mn-lt"/>
                <a:ea typeface="+mn-ea"/>
                <a:cs typeface="+mn-cs"/>
              </a:rPr>
              <a:t>incorporates specific probabilities of cash flows into the analysis. Consider the illustration.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expected cash flow is calculated as $220 million. If the company’s risk-free rate of interest is 5%, Dalton will report a liability of $172,376,600, the present value of the expected cash outflow.</a:t>
            </a:r>
            <a:endParaRPr lang="en-US" i="0" dirty="0"/>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interest rate used to determine present value when applying the expected cash flow approach should be the company’s </a:t>
            </a:r>
            <a:r>
              <a:rPr lang="en-US" sz="1200" b="0" i="1" u="none" strike="noStrike" kern="1200" baseline="0" dirty="0">
                <a:solidFill>
                  <a:schemeClr val="tx1"/>
                </a:solidFill>
                <a:latin typeface="+mn-lt"/>
                <a:ea typeface="+mn-ea"/>
                <a:cs typeface="+mn-cs"/>
              </a:rPr>
              <a:t>risk-free rate of interest. </a:t>
            </a:r>
            <a:r>
              <a:rPr lang="en-US" sz="1200" b="0" i="0" u="none" strike="noStrike" kern="1200" baseline="0" dirty="0">
                <a:solidFill>
                  <a:schemeClr val="tx1"/>
                </a:solidFill>
                <a:latin typeface="+mn-lt"/>
                <a:ea typeface="+mn-ea"/>
                <a:cs typeface="+mn-cs"/>
              </a:rPr>
              <a:t>Uncertainty is incorporated into the determination of the probability-weighted expected cash flows. In the traditional approach, uncertainty is incorporated into a risk-adjusted interest rate.</a:t>
            </a:r>
            <a:endParaRPr lang="en-IN" i="0"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37</a:t>
            </a:fld>
            <a:endParaRPr lang="en-IN" dirty="0"/>
          </a:p>
        </p:txBody>
      </p:sp>
    </p:spTree>
    <p:extLst>
      <p:ext uri="{BB962C8B-B14F-4D97-AF65-F5344CB8AC3E}">
        <p14:creationId xmlns:p14="http://schemas.microsoft.com/office/powerpoint/2010/main" val="117641065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previous examples involved the receipt or payment of a single future amount. Financial instruments frequently involve multiple receipts or payments of cash. If the same amount is to be received or paid each period, the series of cash flows is referred to as an </a:t>
            </a:r>
            <a:r>
              <a:rPr lang="en-US" sz="1200" b="1" i="0" u="none" strike="noStrike" kern="1200" baseline="0" dirty="0">
                <a:solidFill>
                  <a:schemeClr val="tx1"/>
                </a:solidFill>
                <a:latin typeface="+mn-lt"/>
                <a:ea typeface="+mn-ea"/>
                <a:cs typeface="+mn-cs"/>
              </a:rPr>
              <a:t>annuity</a:t>
            </a:r>
            <a:r>
              <a:rPr lang="en-US" sz="1200" b="0" i="0" u="none" strike="noStrike" kern="1200" baseline="0" dirty="0">
                <a:solidFill>
                  <a:schemeClr val="tx1"/>
                </a:solidFill>
                <a:latin typeface="+mn-lt"/>
                <a:ea typeface="+mn-ea"/>
                <a:cs typeface="+mn-cs"/>
              </a:rPr>
              <a: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 common annuity encountered in practice is a loan on which periodic interest is paid in equal amounts. For example, bonds typically pay interest semiannually in an amount determined by multiplying a stated rate by a fixed principal amount. Some loans and most leases are paid in equal installments during a specified period of time.</a:t>
            </a:r>
          </a:p>
          <a:p>
            <a:endParaRPr lang="en-US"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An agreement that creates an annuity can produce either an </a:t>
            </a:r>
            <a:r>
              <a:rPr lang="en-IN" sz="1200" b="1" i="0" u="none" strike="noStrike" kern="1200" baseline="0" dirty="0">
                <a:solidFill>
                  <a:schemeClr val="tx1"/>
                </a:solidFill>
                <a:latin typeface="+mn-lt"/>
                <a:ea typeface="+mn-ea"/>
                <a:cs typeface="+mn-cs"/>
              </a:rPr>
              <a:t>ordinary annuity </a:t>
            </a:r>
            <a:r>
              <a:rPr lang="en-IN" sz="1200" b="0" i="0" u="none" strike="noStrike" kern="1200" baseline="0" dirty="0">
                <a:solidFill>
                  <a:schemeClr val="tx1"/>
                </a:solidFill>
                <a:latin typeface="+mn-lt"/>
                <a:ea typeface="+mn-ea"/>
                <a:cs typeface="+mn-cs"/>
              </a:rPr>
              <a:t>or an </a:t>
            </a:r>
            <a:r>
              <a:rPr lang="en-IN" sz="1200" b="1" i="0" u="none" strike="noStrike" kern="1200" baseline="0" dirty="0">
                <a:solidFill>
                  <a:schemeClr val="tx1"/>
                </a:solidFill>
                <a:latin typeface="+mn-lt"/>
                <a:ea typeface="+mn-ea"/>
                <a:cs typeface="+mn-cs"/>
              </a:rPr>
              <a:t>annuity due </a:t>
            </a:r>
            <a:r>
              <a:rPr lang="en-US" sz="1200" kern="1200" baseline="0" dirty="0">
                <a:solidFill>
                  <a:schemeClr val="tx1"/>
                </a:solidFill>
                <a:latin typeface="+mn-lt"/>
                <a:ea typeface="+mn-ea"/>
                <a:cs typeface="+mn-cs"/>
              </a:rPr>
              <a:t>(sometimes referred to as an annuity in advance) situation.</a:t>
            </a:r>
            <a:r>
              <a:rPr lang="en-IN" sz="1200" b="1" i="0" u="none" strike="noStrike" kern="1200" baseline="0" dirty="0">
                <a:solidFill>
                  <a:schemeClr val="tx1"/>
                </a:solidFill>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41</a:t>
            </a:fld>
            <a:endParaRPr lang="en-IN" dirty="0"/>
          </a:p>
        </p:txBody>
      </p:sp>
    </p:spTree>
    <p:extLst>
      <p:ext uri="{BB962C8B-B14F-4D97-AF65-F5344CB8AC3E}">
        <p14:creationId xmlns:p14="http://schemas.microsoft.com/office/powerpoint/2010/main" val="152608117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previous examples involved the receipt or payment of a single future amount. Financial instruments frequently involve multiple receipts or payments of cash. If the same amount is to be received or paid each period, the series of cash flows is referred to as an </a:t>
            </a:r>
            <a:r>
              <a:rPr lang="en-US" sz="1200" b="1" i="0" u="none" strike="noStrike" kern="1200" baseline="0" dirty="0">
                <a:solidFill>
                  <a:schemeClr val="tx1"/>
                </a:solidFill>
                <a:latin typeface="+mn-lt"/>
                <a:ea typeface="+mn-ea"/>
                <a:cs typeface="+mn-cs"/>
              </a:rPr>
              <a:t>annuity</a:t>
            </a:r>
            <a:r>
              <a:rPr lang="en-US" sz="1200" b="0" i="0" u="none" strike="noStrike" kern="1200" baseline="0" dirty="0">
                <a:solidFill>
                  <a:schemeClr val="tx1"/>
                </a:solidFill>
                <a:latin typeface="+mn-lt"/>
                <a:ea typeface="+mn-ea"/>
                <a:cs typeface="+mn-cs"/>
              </a:rPr>
              <a: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 common annuity encountered in practice is a loan on which periodic interest is paid in equal amounts. For example, bonds typically pay interest semiannually in an amount determined by multiplying a stated rate by a fixed principal amount. Some loans and most leases are paid in equal installments during a specified period of time.</a:t>
            </a:r>
          </a:p>
          <a:p>
            <a:endParaRPr lang="en-US"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An agreement that creates an annuity can produce either an </a:t>
            </a:r>
            <a:r>
              <a:rPr lang="en-IN" sz="1200" b="1" i="0" u="none" strike="noStrike" kern="1200" baseline="0" dirty="0">
                <a:solidFill>
                  <a:schemeClr val="tx1"/>
                </a:solidFill>
                <a:latin typeface="+mn-lt"/>
                <a:ea typeface="+mn-ea"/>
                <a:cs typeface="+mn-cs"/>
              </a:rPr>
              <a:t>ordinary annuity </a:t>
            </a:r>
            <a:r>
              <a:rPr lang="en-IN" sz="1200" b="0" i="0" u="none" strike="noStrike" kern="1200" baseline="0" dirty="0">
                <a:solidFill>
                  <a:schemeClr val="tx1"/>
                </a:solidFill>
                <a:latin typeface="+mn-lt"/>
                <a:ea typeface="+mn-ea"/>
                <a:cs typeface="+mn-cs"/>
              </a:rPr>
              <a:t>or an </a:t>
            </a:r>
            <a:r>
              <a:rPr lang="en-IN" sz="1200" b="1" i="0" u="none" strike="noStrike" kern="1200" baseline="0" dirty="0">
                <a:solidFill>
                  <a:schemeClr val="tx1"/>
                </a:solidFill>
                <a:latin typeface="+mn-lt"/>
                <a:ea typeface="+mn-ea"/>
                <a:cs typeface="+mn-cs"/>
              </a:rPr>
              <a:t>annuity due </a:t>
            </a:r>
            <a:r>
              <a:rPr lang="en-US" sz="1200" kern="1200" baseline="0" dirty="0">
                <a:solidFill>
                  <a:schemeClr val="tx1"/>
                </a:solidFill>
                <a:latin typeface="+mn-lt"/>
                <a:ea typeface="+mn-ea"/>
                <a:cs typeface="+mn-cs"/>
              </a:rPr>
              <a:t>(sometimes referred to as an annuity in advance) situation.</a:t>
            </a:r>
            <a:r>
              <a:rPr lang="en-IN" sz="1200" b="1" i="0" u="none" strike="noStrike" kern="1200" baseline="0" dirty="0">
                <a:solidFill>
                  <a:schemeClr val="tx1"/>
                </a:solidFill>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42</a:t>
            </a:fld>
            <a:endParaRPr lang="en-IN" dirty="0"/>
          </a:p>
        </p:txBody>
      </p:sp>
    </p:spTree>
    <p:extLst>
      <p:ext uri="{BB962C8B-B14F-4D97-AF65-F5344CB8AC3E}">
        <p14:creationId xmlns:p14="http://schemas.microsoft.com/office/powerpoint/2010/main" val="152608117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first cash flow (receipt or payment) of an ordinary annuity is made one compounding period after the date on which the agreement begins. The final cash flow takes place on the last day covered by the agreement.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For example, an installment note payable dated December 31, 2018, might require the debtor to make three equal annual payments, with the first payment due on December 31, 2019, and the last one on December 31, 2021. The time diagram here illustrates an ordinary annuity.</a:t>
            </a:r>
            <a:endParaRPr lang="en-IN" i="0" baseline="0"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43</a:t>
            </a:fld>
            <a:endParaRPr lang="en-IN" dirty="0"/>
          </a:p>
        </p:txBody>
      </p:sp>
    </p:spTree>
    <p:extLst>
      <p:ext uri="{BB962C8B-B14F-4D97-AF65-F5344CB8AC3E}">
        <p14:creationId xmlns:p14="http://schemas.microsoft.com/office/powerpoint/2010/main" val="15437555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first payment of an annuity due is made on the first</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day of the agreement, and the last payment is made one period before</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the end of the agreement.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For example, a three-year lease of a building that begins on December 31, 2018, and ends on December 31, 2021, may require the first year’s lease payment in advance on December 31, 2018. The third and last payment would take place on December 31, 2020, the beginning of the third year of the lease. The following time diagram illustrates this situation. </a:t>
            </a:r>
            <a:endParaRPr lang="en-IN" dirty="0"/>
          </a:p>
          <a:p>
            <a:endParaRPr lang="en-US"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44</a:t>
            </a:fld>
            <a:endParaRPr lang="en-IN" dirty="0"/>
          </a:p>
        </p:txBody>
      </p:sp>
    </p:spTree>
    <p:extLst>
      <p:ext uri="{BB962C8B-B14F-4D97-AF65-F5344CB8AC3E}">
        <p14:creationId xmlns:p14="http://schemas.microsoft.com/office/powerpoint/2010/main" val="55666688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Illustration 6–8 Future Value of an Ordinary Annuity</a:t>
            </a:r>
          </a:p>
          <a:p>
            <a:endParaRPr lang="en-US" baseline="0" dirty="0"/>
          </a:p>
          <a:p>
            <a:r>
              <a:rPr lang="en-US" sz="1200" b="0" i="0" u="none" strike="noStrike" kern="1200" baseline="0" dirty="0">
                <a:solidFill>
                  <a:schemeClr val="tx1"/>
                </a:solidFill>
                <a:latin typeface="+mn-lt"/>
                <a:ea typeface="+mn-ea"/>
                <a:cs typeface="+mn-cs"/>
              </a:rPr>
              <a:t>Rita Grant wants to accumulate a sum of money to pay for graduate school. Rather than investing a single amount today that will grow to a future value, she decides to invest $10,000 a year over the next three years in a savings account paying 10% interest compounded annually. She decides to make the first payment to the bank one year from today.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Using the FV of $1 factors from Table 1, we can calculate the future value of this annuity by calculating the future value of each of the individual payments.</a:t>
            </a:r>
          </a:p>
          <a:p>
            <a:endParaRPr lang="en-US" baseline="0" dirty="0"/>
          </a:p>
          <a:p>
            <a:r>
              <a:rPr lang="en-US" sz="1200" b="0" i="0" u="none" strike="noStrike" kern="1200" baseline="0" dirty="0">
                <a:solidFill>
                  <a:schemeClr val="tx1"/>
                </a:solidFill>
                <a:latin typeface="+mn-lt"/>
                <a:ea typeface="+mn-ea"/>
                <a:cs typeface="+mn-cs"/>
              </a:rPr>
              <a:t>From the time diagram, we can see that the first payment has two compounding periods to earn interest. The factor used, 1.21, is the FV of $1 invested for two periods at 10%. The second payment has one compounding period, and the last payment does not earn any interest because it is invested on the last day of the three-year annuity period. Therefore, the factor used is 1.00.</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illustration shows that it’s possible to calculate the future value of the annuity by separately calculating the FV of each payment and then adding these amounts together. Fortunately, that’s not necessary. Table 3, Future Value of an Ordinary Annuity of $1, simplifies the computation by summing the individual FV of $1 factors for various factors of </a:t>
            </a:r>
            <a:r>
              <a:rPr lang="en-US" sz="1200" b="0" i="1" u="none" strike="noStrike" kern="1200" baseline="0" dirty="0">
                <a:solidFill>
                  <a:schemeClr val="tx1"/>
                </a:solidFill>
                <a:latin typeface="+mn-lt"/>
                <a:ea typeface="+mn-ea"/>
                <a:cs typeface="+mn-cs"/>
              </a:rPr>
              <a:t>n </a:t>
            </a:r>
            <a:r>
              <a:rPr lang="en-US" sz="1200" b="0" i="0" u="none" strike="noStrike" kern="1200" baseline="0" dirty="0">
                <a:solidFill>
                  <a:schemeClr val="tx1"/>
                </a:solidFill>
                <a:latin typeface="+mn-lt"/>
                <a:ea typeface="+mn-ea"/>
                <a:cs typeface="+mn-cs"/>
              </a:rPr>
              <a:t>and </a:t>
            </a:r>
            <a:r>
              <a:rPr lang="en-US" sz="1200" b="0" i="1" u="none" strike="noStrike" kern="1200" baseline="0" dirty="0" err="1">
                <a:solidFill>
                  <a:schemeClr val="tx1"/>
                </a:solidFill>
                <a:latin typeface="+mn-lt"/>
                <a:ea typeface="+mn-ea"/>
                <a:cs typeface="+mn-cs"/>
              </a:rPr>
              <a:t>i</a:t>
            </a:r>
            <a:r>
              <a:rPr lang="en-US" sz="1200" b="0" i="1" u="none" strike="noStrike" kern="1200" baseline="0" dirty="0">
                <a:solidFill>
                  <a:schemeClr val="tx1"/>
                </a:solidFill>
                <a:latin typeface="+mn-lt"/>
                <a:ea typeface="+mn-ea"/>
                <a:cs typeface="+mn-cs"/>
              </a:rPr>
              <a:t>. </a:t>
            </a:r>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53</a:t>
            </a:fld>
            <a:endParaRPr lang="en-IN" dirty="0"/>
          </a:p>
        </p:txBody>
      </p:sp>
    </p:spTree>
    <p:extLst>
      <p:ext uri="{BB962C8B-B14F-4D97-AF65-F5344CB8AC3E}">
        <p14:creationId xmlns:p14="http://schemas.microsoft.com/office/powerpoint/2010/main" val="9611274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Illustration 6–8 Future Value of an Ordinary Annuity</a:t>
            </a:r>
          </a:p>
          <a:p>
            <a:endParaRPr lang="en-US" baseline="0" dirty="0"/>
          </a:p>
          <a:p>
            <a:r>
              <a:rPr lang="en-US" sz="1200" b="0" i="0" u="none" strike="noStrike" kern="1200" baseline="0" dirty="0">
                <a:solidFill>
                  <a:schemeClr val="tx1"/>
                </a:solidFill>
                <a:latin typeface="+mn-lt"/>
                <a:ea typeface="+mn-ea"/>
                <a:cs typeface="+mn-cs"/>
              </a:rPr>
              <a:t>Rita Grant wants to accumulate a sum of money to pay for graduate school. Rather than investing a single amount today that will grow to a future value, she decides to invest $10,000 a year over the next three years in a savings account paying 10% interest compounded annually. She decides to make the first payment to the bank one year from today.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Using the FV of $1 factors from Table 1, we can calculate the future value of this annuity by calculating the future value of each of the individual payments.</a:t>
            </a:r>
          </a:p>
          <a:p>
            <a:endParaRPr lang="en-US" baseline="0" dirty="0"/>
          </a:p>
          <a:p>
            <a:r>
              <a:rPr lang="en-US" sz="1200" b="0" i="0" u="none" strike="noStrike" kern="1200" baseline="0" dirty="0">
                <a:solidFill>
                  <a:schemeClr val="tx1"/>
                </a:solidFill>
                <a:latin typeface="+mn-lt"/>
                <a:ea typeface="+mn-ea"/>
                <a:cs typeface="+mn-cs"/>
              </a:rPr>
              <a:t>From the time diagram, we can see that the first payment has two compounding periods to earn interest. The factor used, 1.21, is the FV of $1 invested for two periods at 10%. The second payment has one compounding period, and the last payment does not earn any interest because it is invested on the last day of the three-year annuity period. Therefore, the factor used is 1.00.</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illustration shows that it’s possible to calculate the future value of the annuity by separately calculating the FV of each payment and then adding these amounts together. Fortunately, that’s not necessary. Table 3, Future Value of an Ordinary Annuity of $1, simplifies the computation by summing the individual FV of $1 factors for various factors of </a:t>
            </a:r>
            <a:r>
              <a:rPr lang="en-US" sz="1200" b="0" i="1" u="none" strike="noStrike" kern="1200" baseline="0" dirty="0">
                <a:solidFill>
                  <a:schemeClr val="tx1"/>
                </a:solidFill>
                <a:latin typeface="+mn-lt"/>
                <a:ea typeface="+mn-ea"/>
                <a:cs typeface="+mn-cs"/>
              </a:rPr>
              <a:t>n </a:t>
            </a:r>
            <a:r>
              <a:rPr lang="en-US" sz="1200" b="0" i="0" u="none" strike="noStrike" kern="1200" baseline="0" dirty="0">
                <a:solidFill>
                  <a:schemeClr val="tx1"/>
                </a:solidFill>
                <a:latin typeface="+mn-lt"/>
                <a:ea typeface="+mn-ea"/>
                <a:cs typeface="+mn-cs"/>
              </a:rPr>
              <a:t>and </a:t>
            </a:r>
            <a:r>
              <a:rPr lang="en-US" sz="1200" b="0" i="1" u="none" strike="noStrike" kern="1200" baseline="0" dirty="0" err="1">
                <a:solidFill>
                  <a:schemeClr val="tx1"/>
                </a:solidFill>
                <a:latin typeface="+mn-lt"/>
                <a:ea typeface="+mn-ea"/>
                <a:cs typeface="+mn-cs"/>
              </a:rPr>
              <a:t>i</a:t>
            </a:r>
            <a:r>
              <a:rPr lang="en-US" sz="1200" b="0" i="1" u="none" strike="noStrike" kern="1200" baseline="0" dirty="0">
                <a:solidFill>
                  <a:schemeClr val="tx1"/>
                </a:solidFill>
                <a:latin typeface="+mn-lt"/>
                <a:ea typeface="+mn-ea"/>
                <a:cs typeface="+mn-cs"/>
              </a:rPr>
              <a:t>. </a:t>
            </a:r>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54</a:t>
            </a:fld>
            <a:endParaRPr lang="en-IN" dirty="0"/>
          </a:p>
        </p:txBody>
      </p:sp>
    </p:spTree>
    <p:extLst>
      <p:ext uri="{BB962C8B-B14F-4D97-AF65-F5344CB8AC3E}">
        <p14:creationId xmlns:p14="http://schemas.microsoft.com/office/powerpoint/2010/main" val="256542542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Illustration 6–9 Future Value of an Ordinary Annuity of $1 (excerpt from Table 3)</a:t>
            </a:r>
          </a:p>
          <a:p>
            <a:endParaRPr lang="en-US" baseline="0" dirty="0"/>
          </a:p>
          <a:p>
            <a:r>
              <a:rPr lang="en-US" sz="1200" b="0" i="0" u="none" strike="noStrike" kern="1200" baseline="0" dirty="0">
                <a:solidFill>
                  <a:schemeClr val="tx1"/>
                </a:solidFill>
                <a:latin typeface="+mn-lt"/>
                <a:ea typeface="+mn-ea"/>
                <a:cs typeface="+mn-cs"/>
              </a:rPr>
              <a:t>The future value of $1 at the end of each of three periods invested at 10% is shown in Table 3 to be </a:t>
            </a:r>
            <a:r>
              <a:rPr lang="en-US" sz="1200" b="1" i="0" u="none" strike="noStrike" kern="1200" baseline="0" dirty="0">
                <a:solidFill>
                  <a:schemeClr val="tx1"/>
                </a:solidFill>
                <a:latin typeface="+mn-lt"/>
                <a:ea typeface="+mn-ea"/>
                <a:cs typeface="+mn-cs"/>
              </a:rPr>
              <a:t>$3.31</a:t>
            </a:r>
            <a:r>
              <a:rPr lang="en-US" sz="1200" b="0" i="0" u="none" strike="noStrike" kern="1200" baseline="0" dirty="0">
                <a:solidFill>
                  <a:schemeClr val="tx1"/>
                </a:solidFill>
                <a:latin typeface="+mn-lt"/>
                <a:ea typeface="+mn-ea"/>
                <a:cs typeface="+mn-cs"/>
              </a:rPr>
              <a:t>. We can simply multiply this factor by $10,000 to derive the FV of our ordinary annuity (FVA).</a:t>
            </a:r>
            <a:endParaRPr lang="en-IN" baseline="0"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55</a:t>
            </a:fld>
            <a:endParaRPr lang="en-IN" dirty="0"/>
          </a:p>
        </p:txBody>
      </p:sp>
    </p:spTree>
    <p:extLst>
      <p:ext uri="{BB962C8B-B14F-4D97-AF65-F5344CB8AC3E}">
        <p14:creationId xmlns:p14="http://schemas.microsoft.com/office/powerpoint/2010/main" val="133813739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Illustration 6–10 Future Value of an Annuity Due</a:t>
            </a:r>
          </a:p>
          <a:p>
            <a:endParaRPr lang="en-US" sz="1200"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Rita Grant wants to accumulate a sum of money to pay for graduate school. Rather than investing a single amount today that will grow to a future value, she decides to invest $10,000 a year over the next three years in a savings account paying 10% interest compounded annually. She decides to make the first payment to the bank immediately. How much will Rita have available in her account at the end of three years?</a:t>
            </a:r>
          </a:p>
          <a:p>
            <a:endParaRPr lang="en-US" sz="1200" b="0" i="0" u="none" strike="noStrike"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The time diagram depicts the situation. Note that 0 is the start of the first period.</a:t>
            </a:r>
          </a:p>
          <a:p>
            <a:endParaRPr lang="en-US" sz="1200"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future value can be found by separately calculating the FV of each of the three payments and then summing those individual future values. This same future value can be found by using the future value of an annuity due (FVAD) factor from Table 5, Future Value of an Annuity Due of $1.</a:t>
            </a:r>
          </a:p>
          <a:p>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Of course, if </a:t>
            </a:r>
            <a:r>
              <a:rPr lang="en-US" sz="1200" i="1" kern="1200" baseline="0" dirty="0">
                <a:solidFill>
                  <a:schemeClr val="tx1"/>
                </a:solidFill>
                <a:latin typeface="+mn-lt"/>
                <a:ea typeface="+mn-ea"/>
                <a:cs typeface="+mn-cs"/>
              </a:rPr>
              <a:t>unequal </a:t>
            </a:r>
            <a:r>
              <a:rPr lang="en-US" sz="1200" i="0" kern="1200" baseline="0" dirty="0">
                <a:solidFill>
                  <a:schemeClr val="tx1"/>
                </a:solidFill>
                <a:latin typeface="+mn-lt"/>
                <a:ea typeface="+mn-ea"/>
                <a:cs typeface="+mn-cs"/>
              </a:rPr>
              <a:t>amounts are invested each year, we can’t solve the problem by </a:t>
            </a:r>
            <a:r>
              <a:rPr lang="en-US" sz="1200" kern="1200" baseline="0" dirty="0">
                <a:solidFill>
                  <a:schemeClr val="tx1"/>
                </a:solidFill>
                <a:latin typeface="+mn-lt"/>
                <a:ea typeface="+mn-ea"/>
                <a:cs typeface="+mn-cs"/>
              </a:rPr>
              <a:t>using the annuity tables. The future value of each payment would have to be calculated separately.</a:t>
            </a:r>
            <a:endParaRPr lang="en-US" sz="1200" b="0" i="0" u="none" strike="noStrike"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56</a:t>
            </a:fld>
            <a:endParaRPr lang="en-IN" dirty="0"/>
          </a:p>
        </p:txBody>
      </p:sp>
    </p:spTree>
    <p:extLst>
      <p:ext uri="{BB962C8B-B14F-4D97-AF65-F5344CB8AC3E}">
        <p14:creationId xmlns:p14="http://schemas.microsoft.com/office/powerpoint/2010/main" val="16176515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Simple interest earned each year on a $1,000 investment paying 10% is $100, which is calculated as $1,000 times 10%.</a:t>
            </a:r>
          </a:p>
        </p:txBody>
      </p:sp>
      <p:sp>
        <p:nvSpPr>
          <p:cNvPr id="4" name="Slide Number Placeholder 3"/>
          <p:cNvSpPr>
            <a:spLocks noGrp="1"/>
          </p:cNvSpPr>
          <p:nvPr>
            <p:ph type="sldNum" sz="quarter" idx="10"/>
          </p:nvPr>
        </p:nvSpPr>
        <p:spPr/>
        <p:txBody>
          <a:bodyPr/>
          <a:lstStyle/>
          <a:p>
            <a:fld id="{E5D5A280-AB61-4228-B8B9-B2988F4D0222}" type="slidenum">
              <a:rPr lang="en-US" smtClean="0"/>
              <a:t>4</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Illustration 6–10 Future Value of an Annuity Due</a:t>
            </a:r>
          </a:p>
          <a:p>
            <a:endParaRPr lang="en-US" sz="1200"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Rita Grant wants to accumulate a sum of money to pay for graduate school. Rather than investing a single amount today that will grow to a future value, she decides to invest $10,000 a year over the next three years in a savings account paying 10% interest compounded annually. She decides to make the first payment to the bank immediately. How much will Rita have available in her account at the end of three years?</a:t>
            </a:r>
          </a:p>
          <a:p>
            <a:endParaRPr lang="en-US" sz="1200" b="0" i="0" u="none" strike="noStrike"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The time diagram depicts the situation. Note that 0 is the start of the first period.</a:t>
            </a:r>
          </a:p>
          <a:p>
            <a:endParaRPr lang="en-US" sz="1200"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future value can be found by separately calculating the FV of each of the three payments and then summing those individual future values. This same future value can be found by using the future value of an annuity due (FVAD) factor from Table 5, Future Value of an Annuity Due of $1.</a:t>
            </a:r>
          </a:p>
          <a:p>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Of course, if </a:t>
            </a:r>
            <a:r>
              <a:rPr lang="en-US" sz="1200" i="1" kern="1200" baseline="0" dirty="0">
                <a:solidFill>
                  <a:schemeClr val="tx1"/>
                </a:solidFill>
                <a:latin typeface="+mn-lt"/>
                <a:ea typeface="+mn-ea"/>
                <a:cs typeface="+mn-cs"/>
              </a:rPr>
              <a:t>unequal </a:t>
            </a:r>
            <a:r>
              <a:rPr lang="en-US" sz="1200" i="0" kern="1200" baseline="0" dirty="0">
                <a:solidFill>
                  <a:schemeClr val="tx1"/>
                </a:solidFill>
                <a:latin typeface="+mn-lt"/>
                <a:ea typeface="+mn-ea"/>
                <a:cs typeface="+mn-cs"/>
              </a:rPr>
              <a:t>amounts are invested each year, we can’t solve the problem by </a:t>
            </a:r>
            <a:r>
              <a:rPr lang="en-US" sz="1200" kern="1200" baseline="0" dirty="0">
                <a:solidFill>
                  <a:schemeClr val="tx1"/>
                </a:solidFill>
                <a:latin typeface="+mn-lt"/>
                <a:ea typeface="+mn-ea"/>
                <a:cs typeface="+mn-cs"/>
              </a:rPr>
              <a:t>using the annuity tables. The future value of each payment would have to be calculated separately.</a:t>
            </a:r>
            <a:endParaRPr lang="en-US" sz="1200" b="0" i="0" u="none" strike="noStrike"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57</a:t>
            </a:fld>
            <a:endParaRPr lang="en-IN" dirty="0"/>
          </a:p>
        </p:txBody>
      </p:sp>
    </p:spTree>
    <p:extLst>
      <p:ext uri="{BB962C8B-B14F-4D97-AF65-F5344CB8AC3E}">
        <p14:creationId xmlns:p14="http://schemas.microsoft.com/office/powerpoint/2010/main" val="235744250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64</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18110311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Illustration 6–11 Present Value of an Ordinary Annuity</a:t>
            </a:r>
          </a:p>
          <a:p>
            <a:endParaRPr lang="en-US" sz="1200"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Rita Grant wants to accumulate a sum of money to pay for graduate school. She wants to invest a single amount today in a savings account earning 10% interest compounded annually that is equivalent to investing $10,000 at the end of each of the next three years.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present value can be found by separately calculating the PV of each of the three payments and then summing those individual present values.</a:t>
            </a:r>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67</a:t>
            </a:fld>
            <a:endParaRPr lang="en-IN" dirty="0"/>
          </a:p>
        </p:txBody>
      </p:sp>
    </p:spTree>
    <p:extLst>
      <p:ext uri="{BB962C8B-B14F-4D97-AF65-F5344CB8AC3E}">
        <p14:creationId xmlns:p14="http://schemas.microsoft.com/office/powerpoint/2010/main" val="300407449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Illustration 6–11 Present Value of an Ordinary Annuity</a:t>
            </a:r>
          </a:p>
          <a:p>
            <a:endParaRPr lang="en-US" sz="1200"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Rita Grant wants to accumulate a sum of money to pay for graduate school. She wants to invest a single amount today in a savings account earning 10% interest compounded annually that is equivalent to investing $10,000 at the end of each of the next three years.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present value can be found by separately calculating the PV of each of the three payments and then summing those individual present values.</a:t>
            </a:r>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68</a:t>
            </a:fld>
            <a:endParaRPr lang="en-IN" dirty="0"/>
          </a:p>
        </p:txBody>
      </p:sp>
    </p:spTree>
    <p:extLst>
      <p:ext uri="{BB962C8B-B14F-4D97-AF65-F5344CB8AC3E}">
        <p14:creationId xmlns:p14="http://schemas.microsoft.com/office/powerpoint/2010/main" val="412437636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6–12 Present Value of an</a:t>
            </a:r>
            <a:r>
              <a:rPr lang="en-US" baseline="0" dirty="0"/>
              <a:t> Ordinary Annuity of $1 (excerpt from Table 4)</a:t>
            </a:r>
            <a:endParaRPr lang="en-US" dirty="0"/>
          </a:p>
          <a:p>
            <a:endParaRPr lang="en-US" dirty="0"/>
          </a:p>
          <a:p>
            <a:r>
              <a:rPr lang="en-US" dirty="0"/>
              <a:t>A more efficient method of calculating present value is to use Table</a:t>
            </a:r>
            <a:r>
              <a:rPr lang="en-US" baseline="0" dirty="0"/>
              <a:t> 4</a:t>
            </a:r>
            <a:r>
              <a:rPr lang="en-US" dirty="0"/>
              <a:t>, Present Value of an Ordinary Annuity of $1. </a:t>
            </a:r>
          </a:p>
          <a:p>
            <a:endParaRPr lang="en-US" dirty="0"/>
          </a:p>
          <a:p>
            <a:r>
              <a:rPr lang="en-US" sz="1200" kern="1200" baseline="0" dirty="0">
                <a:solidFill>
                  <a:schemeClr val="tx1"/>
                </a:solidFill>
                <a:latin typeface="+mn-lt"/>
                <a:ea typeface="+mn-ea"/>
                <a:cs typeface="+mn-cs"/>
              </a:rPr>
              <a:t>The relationship between the present value and the future value of the annuity is depicted graphically here. This can be interpreted in several ways:</a:t>
            </a:r>
          </a:p>
          <a:p>
            <a:endParaRPr lang="en-US" sz="1200" kern="1200" baseline="0" dirty="0">
              <a:solidFill>
                <a:schemeClr val="tx1"/>
              </a:solidFill>
              <a:latin typeface="+mn-lt"/>
              <a:ea typeface="+mn-ea"/>
              <a:cs typeface="+mn-cs"/>
            </a:endParaRPr>
          </a:p>
          <a:p>
            <a:pPr marL="228600" indent="-228600">
              <a:buFont typeface="+mj-lt"/>
              <a:buAutoNum type="arabicPeriod"/>
            </a:pPr>
            <a:r>
              <a:rPr lang="en-US" sz="1200" b="0" i="0" u="none" strike="noStrike" kern="1200" baseline="0" dirty="0">
                <a:solidFill>
                  <a:schemeClr val="tx1"/>
                </a:solidFill>
                <a:latin typeface="+mn-lt"/>
                <a:ea typeface="+mn-ea"/>
                <a:cs typeface="+mn-cs"/>
              </a:rPr>
              <a:t>$10,000 invested at 10% at the end of each of the next three years will accumulate to $33,100 at the end of the third year. </a:t>
            </a:r>
          </a:p>
          <a:p>
            <a:pPr marL="228600" indent="-228600">
              <a:buFont typeface="+mj-lt"/>
              <a:buAutoNum type="arabicPeriod"/>
            </a:pPr>
            <a:r>
              <a:rPr lang="en-US" sz="1200" b="0" i="0" u="none" strike="noStrike" kern="1200" baseline="0" dirty="0">
                <a:solidFill>
                  <a:schemeClr val="tx1"/>
                </a:solidFill>
                <a:latin typeface="+mn-lt"/>
                <a:ea typeface="+mn-ea"/>
                <a:cs typeface="+mn-cs"/>
              </a:rPr>
              <a:t>$24,868 invested at 10% now will grow to $33,100 after three years. </a:t>
            </a:r>
          </a:p>
          <a:p>
            <a:pPr marL="228600" indent="-228600">
              <a:buFont typeface="+mj-lt"/>
              <a:buAutoNum type="arabicPeriod"/>
            </a:pPr>
            <a:r>
              <a:rPr lang="en-US" sz="1200" b="0" i="0" u="none" strike="noStrike" kern="1200" baseline="0" dirty="0">
                <a:solidFill>
                  <a:schemeClr val="tx1"/>
                </a:solidFill>
                <a:latin typeface="+mn-lt"/>
                <a:ea typeface="+mn-ea"/>
                <a:cs typeface="+mn-cs"/>
              </a:rPr>
              <a:t>Someone whose time value of money is 10% would be willing to pay $24,868 now to receive $10,000 at the end of each of the next three years. </a:t>
            </a:r>
          </a:p>
          <a:p>
            <a:pPr marL="228600" indent="-228600">
              <a:buFont typeface="+mj-lt"/>
              <a:buAutoNum type="arabicPeriod"/>
            </a:pPr>
            <a:r>
              <a:rPr lang="en-US" sz="1200" b="0" i="0" u="none" strike="noStrike" kern="1200" baseline="0" dirty="0">
                <a:solidFill>
                  <a:schemeClr val="tx1"/>
                </a:solidFill>
                <a:latin typeface="+mn-lt"/>
                <a:ea typeface="+mn-ea"/>
                <a:cs typeface="+mn-cs"/>
              </a:rPr>
              <a:t>If your time value of money is 10%, you should be indifferent with respect to paying/receiving (a) $24,868 now, (b) $33,100 three years from now, or (c) $10,000 at the end of each of the next three years.</a:t>
            </a:r>
            <a:endParaRPr lang="en-US" sz="1200"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69</a:t>
            </a:fld>
            <a:endParaRPr lang="en-IN" dirty="0"/>
          </a:p>
        </p:txBody>
      </p:sp>
    </p:spTree>
    <p:extLst>
      <p:ext uri="{BB962C8B-B14F-4D97-AF65-F5344CB8AC3E}">
        <p14:creationId xmlns:p14="http://schemas.microsoft.com/office/powerpoint/2010/main" val="352768141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6–12 Present Value of an</a:t>
            </a:r>
            <a:r>
              <a:rPr lang="en-US" baseline="0" dirty="0"/>
              <a:t> Ordinary Annuity of $1 (excerpt from Table 4)</a:t>
            </a:r>
            <a:endParaRPr lang="en-US" dirty="0"/>
          </a:p>
          <a:p>
            <a:endParaRPr lang="en-US" dirty="0"/>
          </a:p>
          <a:p>
            <a:r>
              <a:rPr lang="en-US" dirty="0"/>
              <a:t>A more efficient method of calculating present value is to use Table</a:t>
            </a:r>
            <a:r>
              <a:rPr lang="en-US" baseline="0" dirty="0"/>
              <a:t> 4</a:t>
            </a:r>
            <a:r>
              <a:rPr lang="en-US" dirty="0"/>
              <a:t>, Present Value of an Ordinary Annuity of $1. </a:t>
            </a:r>
          </a:p>
          <a:p>
            <a:endParaRPr lang="en-US" dirty="0"/>
          </a:p>
          <a:p>
            <a:r>
              <a:rPr lang="en-US" sz="1200" kern="1200" baseline="0" dirty="0">
                <a:solidFill>
                  <a:schemeClr val="tx1"/>
                </a:solidFill>
                <a:latin typeface="+mn-lt"/>
                <a:ea typeface="+mn-ea"/>
                <a:cs typeface="+mn-cs"/>
              </a:rPr>
              <a:t>The relationship between the present value and the future value of the annuity is depicted graphically here. This can be interpreted in several ways:</a:t>
            </a:r>
          </a:p>
          <a:p>
            <a:endParaRPr lang="en-US" sz="1200" kern="1200" baseline="0" dirty="0">
              <a:solidFill>
                <a:schemeClr val="tx1"/>
              </a:solidFill>
              <a:latin typeface="+mn-lt"/>
              <a:ea typeface="+mn-ea"/>
              <a:cs typeface="+mn-cs"/>
            </a:endParaRPr>
          </a:p>
          <a:p>
            <a:pPr marL="228600" indent="-228600">
              <a:buFont typeface="+mj-lt"/>
              <a:buAutoNum type="arabicPeriod"/>
            </a:pPr>
            <a:r>
              <a:rPr lang="en-US" sz="1200" b="0" i="0" u="none" strike="noStrike" kern="1200" baseline="0" dirty="0">
                <a:solidFill>
                  <a:schemeClr val="tx1"/>
                </a:solidFill>
                <a:latin typeface="+mn-lt"/>
                <a:ea typeface="+mn-ea"/>
                <a:cs typeface="+mn-cs"/>
              </a:rPr>
              <a:t>$10,000 invested at 10% at the end of each of the next three years will accumulate to $33,100 at the end of the third year. </a:t>
            </a:r>
          </a:p>
          <a:p>
            <a:pPr marL="228600" indent="-228600">
              <a:buFont typeface="+mj-lt"/>
              <a:buAutoNum type="arabicPeriod"/>
            </a:pPr>
            <a:r>
              <a:rPr lang="en-US" sz="1200" b="0" i="0" u="none" strike="noStrike" kern="1200" baseline="0" dirty="0">
                <a:solidFill>
                  <a:schemeClr val="tx1"/>
                </a:solidFill>
                <a:latin typeface="+mn-lt"/>
                <a:ea typeface="+mn-ea"/>
                <a:cs typeface="+mn-cs"/>
              </a:rPr>
              <a:t>$24,868 invested at 10% now will grow to $33,100 after three years. </a:t>
            </a:r>
          </a:p>
          <a:p>
            <a:pPr marL="228600" indent="-228600">
              <a:buFont typeface="+mj-lt"/>
              <a:buAutoNum type="arabicPeriod"/>
            </a:pPr>
            <a:r>
              <a:rPr lang="en-US" sz="1200" b="0" i="0" u="none" strike="noStrike" kern="1200" baseline="0" dirty="0">
                <a:solidFill>
                  <a:schemeClr val="tx1"/>
                </a:solidFill>
                <a:latin typeface="+mn-lt"/>
                <a:ea typeface="+mn-ea"/>
                <a:cs typeface="+mn-cs"/>
              </a:rPr>
              <a:t>Someone whose time value of money is 10% would be willing to pay $24,868 now to receive $10,000 at the end of each of the next three years. </a:t>
            </a:r>
          </a:p>
          <a:p>
            <a:pPr marL="228600" indent="-228600">
              <a:buFont typeface="+mj-lt"/>
              <a:buAutoNum type="arabicPeriod"/>
            </a:pPr>
            <a:r>
              <a:rPr lang="en-US" sz="1200" b="0" i="0" u="none" strike="noStrike" kern="1200" baseline="0" dirty="0">
                <a:solidFill>
                  <a:schemeClr val="tx1"/>
                </a:solidFill>
                <a:latin typeface="+mn-lt"/>
                <a:ea typeface="+mn-ea"/>
                <a:cs typeface="+mn-cs"/>
              </a:rPr>
              <a:t>If your time value of money is 10%, you should be indifferent with respect to paying/receiving (a) $24,868 now, (b) $33,100 three years from now, or (c) $10,000 at the end of each of the next three years.</a:t>
            </a:r>
            <a:endParaRPr lang="en-US" sz="1200"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70</a:t>
            </a:fld>
            <a:endParaRPr lang="en-IN" dirty="0"/>
          </a:p>
        </p:txBody>
      </p:sp>
    </p:spTree>
    <p:extLst>
      <p:ext uri="{BB962C8B-B14F-4D97-AF65-F5344CB8AC3E}">
        <p14:creationId xmlns:p14="http://schemas.microsoft.com/office/powerpoint/2010/main" val="99889905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dirty="0">
                <a:solidFill>
                  <a:schemeClr val="tx1"/>
                </a:solidFill>
                <a:latin typeface="Calibri (Body)"/>
                <a:cs typeface="Arial" panose="020B0604020202020204" pitchFamily="34" charset="0"/>
              </a:rPr>
              <a:t>Illustration 6–13 Present Value of an Annuity Due</a:t>
            </a:r>
          </a:p>
          <a:p>
            <a:pPr marL="0" marR="0" indent="0" algn="l" defTabSz="914400" rtl="0" eaLnBrk="1" fontAlgn="auto" latinLnBrk="0" hangingPunct="1">
              <a:lnSpc>
                <a:spcPct val="100000"/>
              </a:lnSpc>
              <a:spcBef>
                <a:spcPts val="0"/>
              </a:spcBef>
              <a:spcAft>
                <a:spcPts val="0"/>
              </a:spcAft>
              <a:buClrTx/>
              <a:buSzTx/>
              <a:buFontTx/>
              <a:buNone/>
              <a:tabLst/>
              <a:defRPr/>
            </a:pPr>
            <a:endParaRPr lang="en-IN" dirty="0">
              <a:solidFill>
                <a:schemeClr val="tx1"/>
              </a:solidFill>
              <a:latin typeface="Calibri (Body)"/>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IN" dirty="0">
                <a:solidFill>
                  <a:schemeClr val="tx1"/>
                </a:solidFill>
                <a:latin typeface="Calibri (Body)"/>
                <a:cs typeface="Arial" panose="020B0604020202020204" pitchFamily="34" charset="0"/>
              </a:rPr>
              <a:t>In the previous illustration, suppose that the three equal payments of $10,000 are to be made at the beginning of each of the three years. </a:t>
            </a:r>
            <a:r>
              <a:rPr lang="en-IN" dirty="0"/>
              <a:t>The future value of this annuity is $36,410.</a:t>
            </a:r>
            <a:r>
              <a:rPr lang="en-US" dirty="0">
                <a:solidFill>
                  <a:schemeClr val="tx1"/>
                </a:solidFill>
                <a:latin typeface="Calibri (Body)"/>
                <a:cs typeface="Arial" panose="020B0604020202020204" pitchFamily="34" charset="0"/>
              </a:rPr>
              <a:t> What is the present value?</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solidFill>
                <a:schemeClr val="tx1"/>
              </a:solidFill>
              <a:latin typeface="Calibri (Body)"/>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solidFill>
                  <a:schemeClr val="tx1"/>
                </a:solidFill>
                <a:latin typeface="Calibri (Body)"/>
                <a:cs typeface="Arial" panose="020B0604020202020204" pitchFamily="34" charset="0"/>
              </a:rPr>
              <a:t>The time diagram here depicts this situation.</a:t>
            </a:r>
            <a:endParaRPr lang="en-IN" baseline="0" dirty="0">
              <a:solidFill>
                <a:schemeClr val="tx1"/>
              </a:solidFill>
              <a:latin typeface="Calibri (Body)"/>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IN" baseline="0" dirty="0">
              <a:solidFill>
                <a:schemeClr val="tx1"/>
              </a:solidFill>
              <a:latin typeface="Calibri (Body)"/>
              <a:cs typeface="Arial" panose="020B0604020202020204" pitchFamily="34" charset="0"/>
            </a:endParaRPr>
          </a:p>
          <a:p>
            <a:r>
              <a:rPr lang="en-US" sz="1200" b="0" i="0" u="none" strike="noStrike" kern="1200" baseline="0" dirty="0">
                <a:solidFill>
                  <a:schemeClr val="tx1"/>
                </a:solidFill>
                <a:latin typeface="+mn-lt"/>
                <a:ea typeface="+mn-ea"/>
                <a:cs typeface="+mn-cs"/>
              </a:rPr>
              <a:t>Once again, using individual PV factors of $1 from Table 2, the PV of the annuity due can be calculated as shown here.</a:t>
            </a:r>
          </a:p>
          <a:p>
            <a:endParaRPr lang="en-US" sz="1200" b="0" i="0" u="none" strike="noStrike" kern="1200" baseline="0" dirty="0">
              <a:solidFill>
                <a:schemeClr val="tx1"/>
              </a:solidFill>
              <a:latin typeface="+mn-lt"/>
              <a:ea typeface="+mn-ea"/>
              <a:cs typeface="+mn-cs"/>
            </a:endParaRPr>
          </a:p>
          <a:p>
            <a:r>
              <a:rPr lang="en-US" dirty="0"/>
              <a:t>The first payment does not contain any interest since it is made on the first day of the three-year annuity period. Therefore, the</a:t>
            </a:r>
            <a:r>
              <a:rPr lang="en-US" baseline="0" dirty="0"/>
              <a:t> </a:t>
            </a:r>
            <a:r>
              <a:rPr lang="en-US" dirty="0"/>
              <a:t>factor used is 1.00. The second payment has one compounding period and the factor used of .90909 is the PV factor of $1 for one</a:t>
            </a:r>
            <a:r>
              <a:rPr lang="en-US" baseline="0" dirty="0"/>
              <a:t> </a:t>
            </a:r>
            <a:r>
              <a:rPr lang="en-US" dirty="0"/>
              <a:t>period and 10%, and we need to remove two compounding periods of interest from the third payment. The factor used of .82645</a:t>
            </a:r>
            <a:r>
              <a:rPr lang="en-US" baseline="0" dirty="0"/>
              <a:t> </a:t>
            </a:r>
            <a:r>
              <a:rPr lang="en-US" dirty="0"/>
              <a:t>is the PV factor of $1 for two periods and 10%.</a:t>
            </a:r>
            <a:endParaRPr lang="en-IN" dirty="0"/>
          </a:p>
          <a:p>
            <a:endParaRPr lang="en-US"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71</a:t>
            </a:fld>
            <a:endParaRPr lang="en-IN" dirty="0"/>
          </a:p>
        </p:txBody>
      </p:sp>
    </p:spTree>
    <p:extLst>
      <p:ext uri="{BB962C8B-B14F-4D97-AF65-F5344CB8AC3E}">
        <p14:creationId xmlns:p14="http://schemas.microsoft.com/office/powerpoint/2010/main" val="104256003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dirty="0">
                <a:solidFill>
                  <a:schemeClr val="tx1"/>
                </a:solidFill>
                <a:latin typeface="Calibri (Body)"/>
                <a:cs typeface="Arial" panose="020B0604020202020204" pitchFamily="34" charset="0"/>
              </a:rPr>
              <a:t>Illustration 6–13 Present Value of an Annuity Due</a:t>
            </a:r>
          </a:p>
          <a:p>
            <a:pPr marL="0" marR="0" indent="0" algn="l" defTabSz="914400" rtl="0" eaLnBrk="1" fontAlgn="auto" latinLnBrk="0" hangingPunct="1">
              <a:lnSpc>
                <a:spcPct val="100000"/>
              </a:lnSpc>
              <a:spcBef>
                <a:spcPts val="0"/>
              </a:spcBef>
              <a:spcAft>
                <a:spcPts val="0"/>
              </a:spcAft>
              <a:buClrTx/>
              <a:buSzTx/>
              <a:buFontTx/>
              <a:buNone/>
              <a:tabLst/>
              <a:defRPr/>
            </a:pPr>
            <a:endParaRPr lang="en-IN" dirty="0">
              <a:solidFill>
                <a:schemeClr val="tx1"/>
              </a:solidFill>
              <a:latin typeface="Calibri (Body)"/>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IN" dirty="0">
                <a:solidFill>
                  <a:schemeClr val="tx1"/>
                </a:solidFill>
                <a:latin typeface="Calibri (Body)"/>
                <a:cs typeface="Arial" panose="020B0604020202020204" pitchFamily="34" charset="0"/>
              </a:rPr>
              <a:t>In the previous illustration, suppose that the three equal payments of $10,000 are to be made at the beginning of each of the three years. </a:t>
            </a:r>
            <a:r>
              <a:rPr lang="en-IN" dirty="0"/>
              <a:t>The future value of this annuity is $36,410.</a:t>
            </a:r>
            <a:r>
              <a:rPr lang="en-US" dirty="0">
                <a:solidFill>
                  <a:schemeClr val="tx1"/>
                </a:solidFill>
                <a:latin typeface="Calibri (Body)"/>
                <a:cs typeface="Arial" panose="020B0604020202020204" pitchFamily="34" charset="0"/>
              </a:rPr>
              <a:t> What is the present value?</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solidFill>
                <a:schemeClr val="tx1"/>
              </a:solidFill>
              <a:latin typeface="Calibri (Body)"/>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solidFill>
                  <a:schemeClr val="tx1"/>
                </a:solidFill>
                <a:latin typeface="Calibri (Body)"/>
                <a:cs typeface="Arial" panose="020B0604020202020204" pitchFamily="34" charset="0"/>
              </a:rPr>
              <a:t>The time diagram here depicts this situation.</a:t>
            </a:r>
            <a:endParaRPr lang="en-IN" baseline="0" dirty="0">
              <a:solidFill>
                <a:schemeClr val="tx1"/>
              </a:solidFill>
              <a:latin typeface="Calibri (Body)"/>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IN" baseline="0" dirty="0">
              <a:solidFill>
                <a:schemeClr val="tx1"/>
              </a:solidFill>
              <a:latin typeface="Calibri (Body)"/>
              <a:cs typeface="Arial" panose="020B0604020202020204" pitchFamily="34" charset="0"/>
            </a:endParaRPr>
          </a:p>
          <a:p>
            <a:r>
              <a:rPr lang="en-US" sz="1200" b="0" i="0" u="none" strike="noStrike" kern="1200" baseline="0" dirty="0">
                <a:solidFill>
                  <a:schemeClr val="tx1"/>
                </a:solidFill>
                <a:latin typeface="+mn-lt"/>
                <a:ea typeface="+mn-ea"/>
                <a:cs typeface="+mn-cs"/>
              </a:rPr>
              <a:t>Once again, using individual PV factors of $1 from Table 2, the PV of the annuity due can be calculated as shown here.</a:t>
            </a:r>
          </a:p>
          <a:p>
            <a:endParaRPr lang="en-US" sz="1200" b="0" i="0" u="none" strike="noStrike" kern="1200" baseline="0" dirty="0">
              <a:solidFill>
                <a:schemeClr val="tx1"/>
              </a:solidFill>
              <a:latin typeface="+mn-lt"/>
              <a:ea typeface="+mn-ea"/>
              <a:cs typeface="+mn-cs"/>
            </a:endParaRPr>
          </a:p>
          <a:p>
            <a:r>
              <a:rPr lang="en-US" dirty="0"/>
              <a:t>The first payment does not contain any interest since it is made on the first day of the three-year annuity period. Therefore, the</a:t>
            </a:r>
            <a:r>
              <a:rPr lang="en-US" baseline="0" dirty="0"/>
              <a:t> </a:t>
            </a:r>
            <a:r>
              <a:rPr lang="en-US" dirty="0"/>
              <a:t>factor used is 1.00. The second payment has one compounding period and the factor used of .90909 is the PV factor of $1 for one</a:t>
            </a:r>
            <a:r>
              <a:rPr lang="en-US" baseline="0" dirty="0"/>
              <a:t> </a:t>
            </a:r>
            <a:r>
              <a:rPr lang="en-US" dirty="0"/>
              <a:t>period and 10%, and we need to remove two compounding periods of interest from the third payment. The factor used of .82645</a:t>
            </a:r>
            <a:r>
              <a:rPr lang="en-US" baseline="0" dirty="0"/>
              <a:t> </a:t>
            </a:r>
            <a:r>
              <a:rPr lang="en-US" dirty="0"/>
              <a:t>is the PV factor of $1 for two periods and 10%.</a:t>
            </a:r>
            <a:endParaRPr lang="en-IN" dirty="0"/>
          </a:p>
          <a:p>
            <a:endParaRPr lang="en-US"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72</a:t>
            </a:fld>
            <a:endParaRPr lang="en-IN" dirty="0"/>
          </a:p>
        </p:txBody>
      </p:sp>
    </p:spTree>
    <p:extLst>
      <p:ext uri="{BB962C8B-B14F-4D97-AF65-F5344CB8AC3E}">
        <p14:creationId xmlns:p14="http://schemas.microsoft.com/office/powerpoint/2010/main" val="222055503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The relationship between the present value and the future value of the annuity can be </a:t>
            </a:r>
            <a:r>
              <a:rPr lang="en-US" sz="1200" b="0" i="0" u="none" strike="noStrike" kern="1200" baseline="0" dirty="0">
                <a:solidFill>
                  <a:schemeClr val="tx1"/>
                </a:solidFill>
                <a:latin typeface="+mn-lt"/>
                <a:ea typeface="+mn-ea"/>
                <a:cs typeface="+mn-cs"/>
              </a:rPr>
              <a:t>depicted graphically as seen here.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Using Table 6, Present Value of an Annuity Due, we can more efficiently calculate the PV of the annuity due (PVAD).</a:t>
            </a:r>
          </a:p>
          <a:p>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To better understand the relationship between Tables 4 and 6, notice that the PVAD factor for three periods, 10%, from Table 6 is 2.73554. This is simply the PVA factor for two periods, 10%, of 1.73554, plus 1.0. The addition of 1.0 reflects the fact that the first payment does not require the removal of any interest.</a:t>
            </a:r>
          </a:p>
          <a:p>
            <a:endParaRPr lang="en-US"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73</a:t>
            </a:fld>
            <a:endParaRPr lang="en-IN" dirty="0"/>
          </a:p>
        </p:txBody>
      </p:sp>
    </p:spTree>
    <p:extLst>
      <p:ext uri="{BB962C8B-B14F-4D97-AF65-F5344CB8AC3E}">
        <p14:creationId xmlns:p14="http://schemas.microsoft.com/office/powerpoint/2010/main" val="73872975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6–14 Deferred Annuity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Accounting valuations often involve the present value of annuities in which the first cash flow is expected to occur more than one time period after the date of the agreement. As the inception of the annuity is deferred beyond a single period, this type of annuity is referred to as a </a:t>
            </a:r>
            <a:r>
              <a:rPr lang="en-US" sz="1200" b="1" i="0" u="none" strike="noStrike" kern="1200" baseline="0" dirty="0">
                <a:solidFill>
                  <a:schemeClr val="tx1"/>
                </a:solidFill>
                <a:latin typeface="+mn-lt"/>
                <a:ea typeface="+mn-ea"/>
                <a:cs typeface="+mn-cs"/>
              </a:rPr>
              <a:t>deferred annuity.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At January 1, 2018, you are considering acquiring an investment that will provide three equal payments of $10,000, each to be received at the end of three consecutive years. However, the first payment is not expected until December 31, 2020. The time value of money is 10%. How much would you be willing to pay for this investment?</a:t>
            </a:r>
          </a:p>
          <a:p>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The time diagram depicts this situation.</a:t>
            </a:r>
            <a:endParaRPr lang="en-US" baseline="0" dirty="0"/>
          </a:p>
          <a:p>
            <a:endParaRPr lang="en-US"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74</a:t>
            </a:fld>
            <a:endParaRPr lang="en-IN" dirty="0"/>
          </a:p>
        </p:txBody>
      </p:sp>
    </p:spTree>
    <p:extLst>
      <p:ext uri="{BB962C8B-B14F-4D97-AF65-F5344CB8AC3E}">
        <p14:creationId xmlns:p14="http://schemas.microsoft.com/office/powerpoint/2010/main" val="8290378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Cindy Johnson invested $1,000 in a savings account paying 10% interest compounded annually. How much interest will she earn each year, and what will be her investment balance after three years?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With compound interest at 10% annually, the $1,000 investment would grow to $1,331 at the end of the three-year period. If Cindy withdrew the interest earned each year, she would earn only $100 in interest each year (the amount of simple interest). If the investment period had been 20 years, 20 calculations would be needed. However, calculators, Excel, and compound interest tables, like those in an appendix to this textbook, make these calculations easier.</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5</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6–14 Deferred Annuity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Accounting valuations often involve the present value of annuities in which the first cash flow is expected to occur more than one time period after the date of the agreement. As the inception of the annuity is deferred beyond a single period, this type of annuity is referred to as a </a:t>
            </a:r>
            <a:r>
              <a:rPr lang="en-US" sz="1200" b="1" i="0" u="none" strike="noStrike" kern="1200" baseline="0" dirty="0">
                <a:solidFill>
                  <a:schemeClr val="tx1"/>
                </a:solidFill>
                <a:latin typeface="+mn-lt"/>
                <a:ea typeface="+mn-ea"/>
                <a:cs typeface="+mn-cs"/>
              </a:rPr>
              <a:t>deferred annuity.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At January 1, 2018, you are considering acquiring an investment that will provide three equal payments of $10,000, each to be received at the end of three consecutive years. However, the first payment is not expected until December 31, 2020. The time value of money is 10%. How much would you be willing to pay for this investment?</a:t>
            </a:r>
          </a:p>
          <a:p>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The time diagram depicts this situation.</a:t>
            </a:r>
            <a:endParaRPr lang="en-US" baseline="0" dirty="0"/>
          </a:p>
          <a:p>
            <a:endParaRPr lang="en-US"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75</a:t>
            </a:fld>
            <a:endParaRPr lang="en-IN" dirty="0"/>
          </a:p>
        </p:txBody>
      </p:sp>
    </p:spTree>
    <p:extLst>
      <p:ext uri="{BB962C8B-B14F-4D97-AF65-F5344CB8AC3E}">
        <p14:creationId xmlns:p14="http://schemas.microsoft.com/office/powerpoint/2010/main" val="172824195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The present value of the deferred annuity can be calculated by summing the present values of the three individual cash flows, as of today.</a:t>
            </a:r>
          </a:p>
        </p:txBody>
      </p:sp>
      <p:sp>
        <p:nvSpPr>
          <p:cNvPr id="4" name="Slide Number Placeholder 3"/>
          <p:cNvSpPr>
            <a:spLocks noGrp="1"/>
          </p:cNvSpPr>
          <p:nvPr>
            <p:ph type="sldNum" sz="quarter" idx="10"/>
          </p:nvPr>
        </p:nvSpPr>
        <p:spPr/>
        <p:txBody>
          <a:bodyPr/>
          <a:lstStyle/>
          <a:p>
            <a:fld id="{0751C26F-50D4-4AFE-80F4-0E70B3496596}" type="slidenum">
              <a:rPr lang="en-IN" smtClean="0"/>
              <a:pPr/>
              <a:t>76</a:t>
            </a:fld>
            <a:endParaRPr lang="en-IN" dirty="0"/>
          </a:p>
        </p:txBody>
      </p:sp>
    </p:spTree>
    <p:extLst>
      <p:ext uri="{BB962C8B-B14F-4D97-AF65-F5344CB8AC3E}">
        <p14:creationId xmlns:p14="http://schemas.microsoft.com/office/powerpoint/2010/main" val="35057064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A more efficient way of calculating the present value of a deferred annuity involves a two-step process:</a:t>
            </a:r>
          </a:p>
          <a:p>
            <a:pPr marL="228600" lvl="0" indent="-228600">
              <a:buFont typeface="+mj-lt"/>
              <a:buAutoNum type="arabicPeriod"/>
            </a:pPr>
            <a:r>
              <a:rPr lang="en-US" i="0" dirty="0"/>
              <a:t>Calculate the PV of the annuity </a:t>
            </a:r>
            <a:r>
              <a:rPr lang="en-US" i="1" dirty="0"/>
              <a:t>as of the beginning of the annuity period.</a:t>
            </a:r>
          </a:p>
          <a:p>
            <a:pPr marL="228600" lvl="0" indent="-228600">
              <a:buFont typeface="+mj-lt"/>
              <a:buAutoNum type="arabicPeriod"/>
            </a:pPr>
            <a:r>
              <a:rPr lang="en-US" i="0" dirty="0"/>
              <a:t>Reduce the single amount calculated in (1) to its present value </a:t>
            </a:r>
            <a:r>
              <a:rPr lang="en-US" i="1" dirty="0"/>
              <a:t>as of today</a:t>
            </a:r>
            <a:r>
              <a:rPr lang="en-US" i="0" dirty="0"/>
              <a:t>.</a:t>
            </a:r>
          </a:p>
          <a:p>
            <a:endParaRPr lang="en-US" dirty="0"/>
          </a:p>
          <a:p>
            <a:endParaRPr lang="en-US"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77</a:t>
            </a:fld>
            <a:endParaRPr lang="en-IN" dirty="0"/>
          </a:p>
        </p:txBody>
      </p:sp>
    </p:spTree>
    <p:extLst>
      <p:ext uri="{BB962C8B-B14F-4D97-AF65-F5344CB8AC3E}">
        <p14:creationId xmlns:p14="http://schemas.microsoft.com/office/powerpoint/2010/main" val="342266166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this case, we compute the present value of the annuity as of December 31, 2019, by multiplying the annuity amount by the</a:t>
            </a:r>
            <a:r>
              <a:rPr lang="en-US" baseline="0" dirty="0"/>
              <a:t> </a:t>
            </a:r>
            <a:r>
              <a:rPr lang="en-US" dirty="0"/>
              <a:t>three-period ordinary annuity factor. This is</a:t>
            </a:r>
            <a:r>
              <a:rPr lang="en-US" baseline="0" dirty="0"/>
              <a:t> shown in Step 1 here.</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In Step 2, this single amount is then reduced to present value as of January 1, 2018.</a:t>
            </a:r>
            <a:endParaRPr lang="en-IN" dirty="0"/>
          </a:p>
          <a:p>
            <a:endParaRPr lang="en-US" sz="1200"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The time diagram here illustrates the two-step process.</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If you recall the concepts you learned in this chapter, you might think of other ways the present value of a deferred annuity can be determined. Among them:</a:t>
            </a:r>
            <a:endParaRPr lang="en-US" sz="1200" b="0" i="0" u="none" strike="noStrike" kern="1200" baseline="0" dirty="0">
              <a:solidFill>
                <a:schemeClr val="tx1"/>
              </a:solidFill>
              <a:latin typeface="+mn-lt"/>
              <a:ea typeface="+mn-ea"/>
              <a:cs typeface="+mn-cs"/>
            </a:endParaRPr>
          </a:p>
          <a:p>
            <a:pPr marL="228600" indent="-228600">
              <a:buFont typeface="+mj-lt"/>
              <a:buAutoNum type="arabicPeriod"/>
            </a:pPr>
            <a:r>
              <a:rPr lang="en-US" sz="1200" b="0" i="0" u="none" strike="noStrike" kern="1200" baseline="0" dirty="0">
                <a:solidFill>
                  <a:schemeClr val="tx1"/>
                </a:solidFill>
                <a:latin typeface="+mn-lt"/>
                <a:ea typeface="+mn-ea"/>
                <a:cs typeface="+mn-cs"/>
              </a:rPr>
              <a:t>Calculate the PV of an annuity due, rather than an ordinary annuity, and then reduce that amount three periods rather than two.</a:t>
            </a:r>
          </a:p>
          <a:p>
            <a:pPr marL="228600" indent="-228600">
              <a:buFont typeface="+mj-lt"/>
              <a:buAutoNum type="arabicPeriod"/>
            </a:pPr>
            <a:r>
              <a:rPr lang="en-US" baseline="0" dirty="0"/>
              <a:t>From Table 4, subtract the two-period PVA factor (1.73554) from the five-period PVA factor (3.79079) and multiply the difference (2.05525) by $10,000 to get $20,552.</a:t>
            </a:r>
            <a:endParaRPr lang="en-IN" baseline="0"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78</a:t>
            </a:fld>
            <a:endParaRPr lang="en-IN" dirty="0"/>
          </a:p>
        </p:txBody>
      </p:sp>
    </p:spTree>
    <p:extLst>
      <p:ext uri="{BB962C8B-B14F-4D97-AF65-F5344CB8AC3E}">
        <p14:creationId xmlns:p14="http://schemas.microsoft.com/office/powerpoint/2010/main" val="90155041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this case, we compute the present value of the annuity as of December 31, 2019, by multiplying the annuity amount by the</a:t>
            </a:r>
            <a:r>
              <a:rPr lang="en-US" baseline="0" dirty="0"/>
              <a:t> </a:t>
            </a:r>
            <a:r>
              <a:rPr lang="en-US" dirty="0"/>
              <a:t>three-period ordinary annuity factor. This is</a:t>
            </a:r>
            <a:r>
              <a:rPr lang="en-US" baseline="0" dirty="0"/>
              <a:t> shown in Step 1 here.</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In Step 2, this single amount is then reduced to present value as of January 1, 2018.</a:t>
            </a:r>
            <a:endParaRPr lang="en-IN" dirty="0"/>
          </a:p>
          <a:p>
            <a:endParaRPr lang="en-US" sz="1200"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The time diagram here illustrates the two-step process.</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If you recall the concepts you learned in this chapter, you might think of other ways the present value of a deferred annuity can be determined. Among them:</a:t>
            </a:r>
            <a:endParaRPr lang="en-US" sz="1200" b="0" i="0" u="none" strike="noStrike" kern="1200" baseline="0" dirty="0">
              <a:solidFill>
                <a:schemeClr val="tx1"/>
              </a:solidFill>
              <a:latin typeface="+mn-lt"/>
              <a:ea typeface="+mn-ea"/>
              <a:cs typeface="+mn-cs"/>
            </a:endParaRPr>
          </a:p>
          <a:p>
            <a:pPr marL="228600" indent="-228600">
              <a:buFont typeface="+mj-lt"/>
              <a:buAutoNum type="arabicPeriod"/>
            </a:pPr>
            <a:r>
              <a:rPr lang="en-US" sz="1200" b="0" i="0" u="none" strike="noStrike" kern="1200" baseline="0" dirty="0">
                <a:solidFill>
                  <a:schemeClr val="tx1"/>
                </a:solidFill>
                <a:latin typeface="+mn-lt"/>
                <a:ea typeface="+mn-ea"/>
                <a:cs typeface="+mn-cs"/>
              </a:rPr>
              <a:t>Calculate the PV of an annuity due, rather than an ordinary annuity, and then reduce that amount three periods rather than two.</a:t>
            </a:r>
          </a:p>
          <a:p>
            <a:pPr marL="228600" indent="-228600">
              <a:buFont typeface="+mj-lt"/>
              <a:buAutoNum type="arabicPeriod"/>
            </a:pPr>
            <a:r>
              <a:rPr lang="en-US" baseline="0" dirty="0"/>
              <a:t>From Table 4, subtract the two-period PVA factor (1.73554) from the five-period PVA factor (3.79079) and multiply the difference (2.05525) by $10,000 to get $20,552.</a:t>
            </a:r>
            <a:endParaRPr lang="en-IN" baseline="0"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79</a:t>
            </a:fld>
            <a:endParaRPr lang="en-IN" dirty="0"/>
          </a:p>
        </p:txBody>
      </p:sp>
    </p:spTree>
    <p:extLst>
      <p:ext uri="{BB962C8B-B14F-4D97-AF65-F5344CB8AC3E}">
        <p14:creationId xmlns:p14="http://schemas.microsoft.com/office/powerpoint/2010/main" val="90155041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Financial calculators can be used to solve future and present value problems. For example, a Texas Instruments model BA-35 has the following pertinent keys:</a:t>
            </a:r>
          </a:p>
          <a:p>
            <a:r>
              <a:rPr lang="en-IN" sz="1200" b="0" i="0" u="none" strike="noStrike" kern="1200" baseline="0" dirty="0">
                <a:solidFill>
                  <a:schemeClr val="tx1"/>
                </a:solidFill>
                <a:latin typeface="+mn-lt"/>
                <a:ea typeface="+mn-ea"/>
                <a:cs typeface="+mn-cs"/>
              </a:rPr>
              <a:t>N = number of periods</a:t>
            </a:r>
          </a:p>
          <a:p>
            <a:r>
              <a:rPr lang="en-US" sz="1200" b="0" i="0" u="none" strike="noStrike" kern="1200" baseline="0" dirty="0">
                <a:solidFill>
                  <a:schemeClr val="tx1"/>
                </a:solidFill>
                <a:latin typeface="+mn-lt"/>
                <a:ea typeface="+mn-ea"/>
                <a:cs typeface="+mn-cs"/>
              </a:rPr>
              <a:t>%I = interest rate</a:t>
            </a:r>
          </a:p>
          <a:p>
            <a:r>
              <a:rPr lang="en-US" sz="1200" b="0" i="0" u="none" strike="noStrike" kern="1200" baseline="0" dirty="0">
                <a:solidFill>
                  <a:schemeClr val="tx1"/>
                </a:solidFill>
                <a:latin typeface="+mn-lt"/>
                <a:ea typeface="+mn-ea"/>
                <a:cs typeface="+mn-cs"/>
              </a:rPr>
              <a:t>PV = present value</a:t>
            </a:r>
          </a:p>
          <a:p>
            <a:r>
              <a:rPr lang="en-US" sz="1200" b="0" i="0" u="none" strike="noStrike" kern="1200" baseline="0" dirty="0">
                <a:solidFill>
                  <a:schemeClr val="tx1"/>
                </a:solidFill>
                <a:latin typeface="+mn-lt"/>
                <a:ea typeface="+mn-ea"/>
                <a:cs typeface="+mn-cs"/>
              </a:rPr>
              <a:t>FV = future value</a:t>
            </a:r>
          </a:p>
          <a:p>
            <a:r>
              <a:rPr lang="en-US" sz="1200" b="0" i="0" u="none" strike="noStrike" kern="1200" baseline="0" dirty="0">
                <a:solidFill>
                  <a:schemeClr val="tx1"/>
                </a:solidFill>
                <a:latin typeface="+mn-lt"/>
                <a:ea typeface="+mn-ea"/>
                <a:cs typeface="+mn-cs"/>
              </a:rPr>
              <a:t>PMT = annuity payments</a:t>
            </a:r>
          </a:p>
          <a:p>
            <a:r>
              <a:rPr lang="en-US" sz="1200" b="0" i="0" u="none" strike="noStrike" kern="1200" baseline="0" dirty="0">
                <a:solidFill>
                  <a:schemeClr val="tx1"/>
                </a:solidFill>
                <a:latin typeface="+mn-lt"/>
                <a:ea typeface="+mn-ea"/>
                <a:cs typeface="+mn-cs"/>
              </a:rPr>
              <a:t>CPT = compute button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To illustrate its use, assume that you need to determine the present value of a 10-period ordinary annuity of $200 using a 10% interest rate. You would enter N to be 10, %I to be 10, and PMT to be −200, then press CPT and PV to obtain the answer of $1,229.</a:t>
            </a:r>
          </a:p>
          <a:p>
            <a:endParaRPr lang="en-US"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82</a:t>
            </a:fld>
            <a:endParaRPr lang="en-IN" dirty="0"/>
          </a:p>
        </p:txBody>
      </p:sp>
    </p:spTree>
    <p:extLst>
      <p:ext uri="{BB962C8B-B14F-4D97-AF65-F5344CB8AC3E}">
        <p14:creationId xmlns:p14="http://schemas.microsoft.com/office/powerpoint/2010/main" val="342004115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Financial calculators can be used to solve future and present value problems. For example, a Texas Instruments model BA-35 has the following pertinent keys:</a:t>
            </a:r>
          </a:p>
          <a:p>
            <a:r>
              <a:rPr lang="en-IN" sz="1200" b="0" i="0" u="none" strike="noStrike" kern="1200" baseline="0" dirty="0">
                <a:solidFill>
                  <a:schemeClr val="tx1"/>
                </a:solidFill>
                <a:latin typeface="+mn-lt"/>
                <a:ea typeface="+mn-ea"/>
                <a:cs typeface="+mn-cs"/>
              </a:rPr>
              <a:t>N = number of periods</a:t>
            </a:r>
          </a:p>
          <a:p>
            <a:r>
              <a:rPr lang="en-US" sz="1200" b="0" i="0" u="none" strike="noStrike" kern="1200" baseline="0" dirty="0">
                <a:solidFill>
                  <a:schemeClr val="tx1"/>
                </a:solidFill>
                <a:latin typeface="+mn-lt"/>
                <a:ea typeface="+mn-ea"/>
                <a:cs typeface="+mn-cs"/>
              </a:rPr>
              <a:t>%I = interest rate</a:t>
            </a:r>
          </a:p>
          <a:p>
            <a:r>
              <a:rPr lang="en-US" sz="1200" b="0" i="0" u="none" strike="noStrike" kern="1200" baseline="0" dirty="0">
                <a:solidFill>
                  <a:schemeClr val="tx1"/>
                </a:solidFill>
                <a:latin typeface="+mn-lt"/>
                <a:ea typeface="+mn-ea"/>
                <a:cs typeface="+mn-cs"/>
              </a:rPr>
              <a:t>PV = present value</a:t>
            </a:r>
          </a:p>
          <a:p>
            <a:r>
              <a:rPr lang="en-US" sz="1200" b="0" i="0" u="none" strike="noStrike" kern="1200" baseline="0" dirty="0">
                <a:solidFill>
                  <a:schemeClr val="tx1"/>
                </a:solidFill>
                <a:latin typeface="+mn-lt"/>
                <a:ea typeface="+mn-ea"/>
                <a:cs typeface="+mn-cs"/>
              </a:rPr>
              <a:t>FV = future value</a:t>
            </a:r>
          </a:p>
          <a:p>
            <a:r>
              <a:rPr lang="en-US" sz="1200" b="0" i="0" u="none" strike="noStrike" kern="1200" baseline="0" dirty="0">
                <a:solidFill>
                  <a:schemeClr val="tx1"/>
                </a:solidFill>
                <a:latin typeface="+mn-lt"/>
                <a:ea typeface="+mn-ea"/>
                <a:cs typeface="+mn-cs"/>
              </a:rPr>
              <a:t>PMT = annuity payments</a:t>
            </a:r>
          </a:p>
          <a:p>
            <a:r>
              <a:rPr lang="en-US" sz="1200" b="0" i="0" u="none" strike="noStrike" kern="1200" baseline="0" dirty="0">
                <a:solidFill>
                  <a:schemeClr val="tx1"/>
                </a:solidFill>
                <a:latin typeface="+mn-lt"/>
                <a:ea typeface="+mn-ea"/>
                <a:cs typeface="+mn-cs"/>
              </a:rPr>
              <a:t>CPT = compute button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To illustrate its use, assume that you need to determine the present value of a 10-period ordinary annuity of $200 using a 10% interest rate. You would enter N to be 10, %I to be 10, and PMT to be −200, then press CPT and PV to obtain the answer of $1,229.</a:t>
            </a:r>
          </a:p>
        </p:txBody>
      </p:sp>
      <p:sp>
        <p:nvSpPr>
          <p:cNvPr id="4" name="Slide Number Placeholder 3"/>
          <p:cNvSpPr>
            <a:spLocks noGrp="1"/>
          </p:cNvSpPr>
          <p:nvPr>
            <p:ph type="sldNum" sz="quarter" idx="10"/>
          </p:nvPr>
        </p:nvSpPr>
        <p:spPr/>
        <p:txBody>
          <a:bodyPr/>
          <a:lstStyle/>
          <a:p>
            <a:fld id="{0751C26F-50D4-4AFE-80F4-0E70B3496596}" type="slidenum">
              <a:rPr lang="en-IN" smtClean="0"/>
              <a:pPr/>
              <a:t>83</a:t>
            </a:fld>
            <a:endParaRPr lang="en-IN" dirty="0"/>
          </a:p>
        </p:txBody>
      </p:sp>
    </p:spTree>
    <p:extLst>
      <p:ext uri="{BB962C8B-B14F-4D97-AF65-F5344CB8AC3E}">
        <p14:creationId xmlns:p14="http://schemas.microsoft.com/office/powerpoint/2010/main" val="149121300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Many professionals choose to use spreadsheet software, such as Excel, to solve time value of money problems. </a:t>
            </a:r>
            <a:r>
              <a:rPr lang="en-US" sz="1200" kern="1200" baseline="0" dirty="0">
                <a:solidFill>
                  <a:schemeClr val="tx1"/>
                </a:solidFill>
                <a:latin typeface="+mn-lt"/>
                <a:ea typeface="+mn-ea"/>
                <a:cs typeface="+mn-cs"/>
              </a:rPr>
              <a:t>These spreadsheets can be used in a variety of ways. </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For example, Excel has a function called PV that calculates the present value of an ordinary annuity. To use the function, you would select the pull-down menu for “Insert,” click on “Function,” and choose the category called “Financial.” Scroll down to PV and double-click. You will then be asked to input the necessary variables—interest rate, the number of periods, and the payment amount.</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0751C26F-50D4-4AFE-80F4-0E70B3496596}" type="slidenum">
              <a:rPr lang="en-IN" smtClean="0"/>
              <a:pPr/>
              <a:t>84</a:t>
            </a:fld>
            <a:endParaRPr lang="en-IN" dirty="0"/>
          </a:p>
        </p:txBody>
      </p:sp>
    </p:spTree>
    <p:extLst>
      <p:ext uri="{BB962C8B-B14F-4D97-AF65-F5344CB8AC3E}">
        <p14:creationId xmlns:p14="http://schemas.microsoft.com/office/powerpoint/2010/main" val="385108844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6–15 Determining the Annuity Amount When Other Variables Are Known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present value problems involving annuities, there are four variables: (1) present value of an ordinary annuity (PVA) or present value of an annuity due (PVAD), (2) the amount of each annuity payment, (3) the number of periods, </a:t>
            </a:r>
            <a:r>
              <a:rPr lang="en-US" sz="1200" b="0" i="1" u="none" strike="noStrike" kern="1200" baseline="0" dirty="0">
                <a:solidFill>
                  <a:schemeClr val="tx1"/>
                </a:solidFill>
                <a:latin typeface="+mn-lt"/>
                <a:ea typeface="+mn-ea"/>
                <a:cs typeface="+mn-cs"/>
              </a:rPr>
              <a:t>n, </a:t>
            </a:r>
            <a:r>
              <a:rPr lang="en-US" sz="1200" b="0" i="0" u="none" strike="noStrike" kern="1200" baseline="0" dirty="0">
                <a:solidFill>
                  <a:schemeClr val="tx1"/>
                </a:solidFill>
                <a:latin typeface="+mn-lt"/>
                <a:ea typeface="+mn-ea"/>
                <a:cs typeface="+mn-cs"/>
              </a:rPr>
              <a:t>and (4) the interest rate, </a:t>
            </a:r>
            <a:r>
              <a:rPr lang="en-US" sz="1200" b="0" i="1" u="none" strike="noStrike" kern="1200" baseline="0" dirty="0" err="1">
                <a:solidFill>
                  <a:schemeClr val="tx1"/>
                </a:solidFill>
                <a:latin typeface="+mn-lt"/>
                <a:ea typeface="+mn-ea"/>
                <a:cs typeface="+mn-cs"/>
              </a:rPr>
              <a:t>i</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If you know any three of these, the fourth can be determined.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Assume that you borrow $700 from a friend and intend to repay the amount in four equal annual installments beginning one year from today. Your friend wishes to be reimbursed for the time value of money at an 8% annual rate. What is the required annual payment that must be made (the annuity amount), to repay the loan in four years?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time diagram shown here illustrates the situation.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required payment is the annuity amount that will provide a present value of $700 when using an interest rate of 8%.</a:t>
            </a:r>
          </a:p>
          <a:p>
            <a:endParaRPr lang="en-US" sz="1200" b="0" i="0" u="none" strike="noStrike" kern="1200" baseline="0" dirty="0">
              <a:solidFill>
                <a:schemeClr val="tx1"/>
              </a:solidFill>
              <a:latin typeface="+mn-lt"/>
              <a:ea typeface="+mn-ea"/>
              <a:cs typeface="+mn-cs"/>
            </a:endParaRPr>
          </a:p>
          <a:p>
            <a:r>
              <a:rPr lang="en-US" dirty="0"/>
              <a:t>Rearranging algebraically, we find that the annuity amount is $211.34. You would have to make four annual payments of $211.34 to repay the loan. Total payments of $845.36 (4 × $211.34) would include $145.36 in interest ($845.36 − 700.00).</a:t>
            </a:r>
            <a:endParaRPr lang="en-IN"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85</a:t>
            </a:fld>
            <a:endParaRPr lang="en-IN" dirty="0"/>
          </a:p>
        </p:txBody>
      </p:sp>
    </p:spTree>
    <p:extLst>
      <p:ext uri="{BB962C8B-B14F-4D97-AF65-F5344CB8AC3E}">
        <p14:creationId xmlns:p14="http://schemas.microsoft.com/office/powerpoint/2010/main" val="8257418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6–15 Determining the Annuity Amount When Other Variables Are Known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present value problems involving annuities, there are four variables: (1) present value of an ordinary annuity (PVA) or present value of an annuity due (PVAD), (2) the amount of each annuity payment, (3) the number of periods, </a:t>
            </a:r>
            <a:r>
              <a:rPr lang="en-US" sz="1200" b="0" i="1" u="none" strike="noStrike" kern="1200" baseline="0" dirty="0">
                <a:solidFill>
                  <a:schemeClr val="tx1"/>
                </a:solidFill>
                <a:latin typeface="+mn-lt"/>
                <a:ea typeface="+mn-ea"/>
                <a:cs typeface="+mn-cs"/>
              </a:rPr>
              <a:t>n, </a:t>
            </a:r>
            <a:r>
              <a:rPr lang="en-US" sz="1200" b="0" i="0" u="none" strike="noStrike" kern="1200" baseline="0" dirty="0">
                <a:solidFill>
                  <a:schemeClr val="tx1"/>
                </a:solidFill>
                <a:latin typeface="+mn-lt"/>
                <a:ea typeface="+mn-ea"/>
                <a:cs typeface="+mn-cs"/>
              </a:rPr>
              <a:t>and (4) the interest rate, </a:t>
            </a:r>
            <a:r>
              <a:rPr lang="en-US" sz="1200" b="0" i="1" u="none" strike="noStrike" kern="1200" baseline="0" dirty="0" err="1">
                <a:solidFill>
                  <a:schemeClr val="tx1"/>
                </a:solidFill>
                <a:latin typeface="+mn-lt"/>
                <a:ea typeface="+mn-ea"/>
                <a:cs typeface="+mn-cs"/>
              </a:rPr>
              <a:t>i</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If you know any three of these, the fourth can be determined.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Assume that you borrow $700 from a friend and intend to repay the amount in four equal annual installments beginning one year from today. Your friend wishes to be reimbursed for the time value of money at an 8% annual rate. What is the required annual payment that must be made (the annuity amount), to repay the loan in four years?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time diagram shown here illustrates the situation.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required payment is the annuity amount that will provide a present value of $700 when using an interest rate of 8%.</a:t>
            </a:r>
          </a:p>
          <a:p>
            <a:endParaRPr lang="en-US" sz="1200" b="0" i="0" u="none" strike="noStrike" kern="1200" baseline="0" dirty="0">
              <a:solidFill>
                <a:schemeClr val="tx1"/>
              </a:solidFill>
              <a:latin typeface="+mn-lt"/>
              <a:ea typeface="+mn-ea"/>
              <a:cs typeface="+mn-cs"/>
            </a:endParaRPr>
          </a:p>
          <a:p>
            <a:r>
              <a:rPr lang="en-US" dirty="0"/>
              <a:t>Rearranging algebraically, we find that the annuity amount is $211.34. You would have to make four annual payments of $211.34 to repay the loan. Total payments of $845.36 (4 × $211.34) would include $145.36 in interest ($845.36 − 700.00).</a:t>
            </a:r>
            <a:endParaRPr lang="en-IN"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86</a:t>
            </a:fld>
            <a:endParaRPr lang="en-IN" dirty="0"/>
          </a:p>
        </p:txBody>
      </p:sp>
    </p:spTree>
    <p:extLst>
      <p:ext uri="{BB962C8B-B14F-4D97-AF65-F5344CB8AC3E}">
        <p14:creationId xmlns:p14="http://schemas.microsoft.com/office/powerpoint/2010/main" val="825741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Cindy Johnson invested $1,000 in a savings account paying 10% interest compounded annually. How much interest will she earn each year, and what will be her investment balance after three years?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With compound interest at 10% annually, the $1,000 investment would grow to $1,331 at the end of the three-year period. If Cindy withdrew the interest earned each year, she would earn only $100 in interest each year (the amount of simple interest). If the investment period had been 20 years, 20 calculations would be needed. However, calculators, Excel, and compound interest tables, like those in an appendix to this textbook, make these calculations easier.</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6</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Illustration 6–16 Determining </a:t>
            </a:r>
            <a:r>
              <a:rPr lang="en-US" i="1" baseline="0" dirty="0"/>
              <a:t>n</a:t>
            </a:r>
            <a:r>
              <a:rPr lang="en-US" baseline="0" dirty="0"/>
              <a:t> When Other Variables Are Known</a:t>
            </a:r>
          </a:p>
          <a:p>
            <a:endParaRPr lang="en-US" baseline="0" dirty="0"/>
          </a:p>
          <a:p>
            <a:r>
              <a:rPr lang="en-US" baseline="0" dirty="0"/>
              <a:t>Assume that you borrow $700 from a friend and intend to repay the amount in equal installments of $100 per year over a period of years. The payments will be made at the end of each year beginning one year from now. Your friend wishes to be reimbursed for the time value of money at a 7% annual rate. How many years would it take before you repaid the loan?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Once again, this is an ordinary annuity situation because the first payment takes place one year from now. The time diagram illustrates the situation.</a:t>
            </a:r>
          </a:p>
          <a:p>
            <a:endParaRPr lang="en-US"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87</a:t>
            </a:fld>
            <a:endParaRPr lang="en-IN" dirty="0"/>
          </a:p>
        </p:txBody>
      </p:sp>
    </p:spTree>
    <p:extLst>
      <p:ext uri="{BB962C8B-B14F-4D97-AF65-F5344CB8AC3E}">
        <p14:creationId xmlns:p14="http://schemas.microsoft.com/office/powerpoint/2010/main" val="148830207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Illustration 6–16 Determining </a:t>
            </a:r>
            <a:r>
              <a:rPr lang="en-US" i="1" baseline="0" dirty="0"/>
              <a:t>n</a:t>
            </a:r>
            <a:r>
              <a:rPr lang="en-US" baseline="0" dirty="0"/>
              <a:t> When Other Variables Are Known</a:t>
            </a:r>
          </a:p>
          <a:p>
            <a:endParaRPr lang="en-US" baseline="0" dirty="0"/>
          </a:p>
          <a:p>
            <a:r>
              <a:rPr lang="en-US" baseline="0" dirty="0"/>
              <a:t>Assume that you borrow $700 from a friend and intend to repay the amount in equal installments of $100 per year over a period of years. The payments will be made at the end of each year beginning one year from now. Your friend wishes to be reimbursed for the time value of money at a 7% annual rate. How many years would it take before you repaid the loan?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Once again, this is an ordinary annuity situation because the first payment takes place one year from now. The time diagram illustrates the situation.</a:t>
            </a:r>
          </a:p>
          <a:p>
            <a:endParaRPr lang="en-US"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88</a:t>
            </a:fld>
            <a:endParaRPr lang="en-IN" dirty="0"/>
          </a:p>
        </p:txBody>
      </p:sp>
    </p:spTree>
    <p:extLst>
      <p:ext uri="{BB962C8B-B14F-4D97-AF65-F5344CB8AC3E}">
        <p14:creationId xmlns:p14="http://schemas.microsoft.com/office/powerpoint/2010/main" val="148830207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number of years is the value of </a:t>
            </a:r>
            <a:r>
              <a:rPr lang="en-US" sz="1200" b="0" i="1" u="none" strike="noStrike" kern="1200" baseline="0" dirty="0">
                <a:solidFill>
                  <a:schemeClr val="tx1"/>
                </a:solidFill>
                <a:latin typeface="+mn-lt"/>
                <a:ea typeface="+mn-ea"/>
                <a:cs typeface="+mn-cs"/>
              </a:rPr>
              <a:t>n </a:t>
            </a:r>
            <a:r>
              <a:rPr lang="en-US" sz="1200" b="0" i="0" u="none" strike="noStrike" kern="1200" baseline="0" dirty="0">
                <a:solidFill>
                  <a:schemeClr val="tx1"/>
                </a:solidFill>
                <a:latin typeface="+mn-lt"/>
                <a:ea typeface="+mn-ea"/>
                <a:cs typeface="+mn-cs"/>
              </a:rPr>
              <a:t>that will provide a present value of $700 when finding the present value of $100 payments using an interest rate of 7%. Rearranging algebraically, we find that the PVA table factor is 7.0.</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When we consult the PVA table, Table 4, we search the 7% column (</a:t>
            </a:r>
            <a:r>
              <a:rPr lang="en-US" sz="1200" b="0" i="1" u="none" strike="noStrike" kern="1200" baseline="0" dirty="0" err="1">
                <a:solidFill>
                  <a:schemeClr val="tx1"/>
                </a:solidFill>
                <a:latin typeface="+mn-lt"/>
                <a:ea typeface="+mn-ea"/>
                <a:cs typeface="+mn-cs"/>
              </a:rPr>
              <a:t>i</a:t>
            </a:r>
            <a:r>
              <a:rPr lang="en-US" sz="1200" b="0" i="0" u="none" strike="noStrike" kern="1200" baseline="0" dirty="0">
                <a:solidFill>
                  <a:schemeClr val="tx1"/>
                </a:solidFill>
                <a:latin typeface="+mn-lt"/>
                <a:ea typeface="+mn-ea"/>
                <a:cs typeface="+mn-cs"/>
              </a:rPr>
              <a:t> = 7%) for this value and find 7.02358 in row 10. So it would take approximately 10 years to repay the loan in the situation described.</a:t>
            </a:r>
          </a:p>
          <a:p>
            <a:endParaRPr lang="en-US"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89</a:t>
            </a:fld>
            <a:endParaRPr lang="en-IN" dirty="0"/>
          </a:p>
        </p:txBody>
      </p:sp>
    </p:spTree>
    <p:extLst>
      <p:ext uri="{BB962C8B-B14F-4D97-AF65-F5344CB8AC3E}">
        <p14:creationId xmlns:p14="http://schemas.microsoft.com/office/powerpoint/2010/main" val="137861348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number of years is the value of </a:t>
            </a:r>
            <a:r>
              <a:rPr lang="en-US" sz="1200" b="0" i="1" u="none" strike="noStrike" kern="1200" baseline="0" dirty="0">
                <a:solidFill>
                  <a:schemeClr val="tx1"/>
                </a:solidFill>
                <a:latin typeface="+mn-lt"/>
                <a:ea typeface="+mn-ea"/>
                <a:cs typeface="+mn-cs"/>
              </a:rPr>
              <a:t>n </a:t>
            </a:r>
            <a:r>
              <a:rPr lang="en-US" sz="1200" b="0" i="0" u="none" strike="noStrike" kern="1200" baseline="0" dirty="0">
                <a:solidFill>
                  <a:schemeClr val="tx1"/>
                </a:solidFill>
                <a:latin typeface="+mn-lt"/>
                <a:ea typeface="+mn-ea"/>
                <a:cs typeface="+mn-cs"/>
              </a:rPr>
              <a:t>that will provide a present value of $700 when finding the present value of $100 payments using an interest rate of 7%. Rearranging algebraically, we find that the PVA table factor is 7.0.</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When we consult the PVA table, Table 4, we search the 7% column (</a:t>
            </a:r>
            <a:r>
              <a:rPr lang="en-US" sz="1200" b="0" i="1" u="none" strike="noStrike" kern="1200" baseline="0" dirty="0" err="1">
                <a:solidFill>
                  <a:schemeClr val="tx1"/>
                </a:solidFill>
                <a:latin typeface="+mn-lt"/>
                <a:ea typeface="+mn-ea"/>
                <a:cs typeface="+mn-cs"/>
              </a:rPr>
              <a:t>i</a:t>
            </a:r>
            <a:r>
              <a:rPr lang="en-US" sz="1200" b="0" i="0" u="none" strike="noStrike" kern="1200" baseline="0" dirty="0">
                <a:solidFill>
                  <a:schemeClr val="tx1"/>
                </a:solidFill>
                <a:latin typeface="+mn-lt"/>
                <a:ea typeface="+mn-ea"/>
                <a:cs typeface="+mn-cs"/>
              </a:rPr>
              <a:t> = 7%) for this value and find 7.02358 in row 10. So it would take approximately 10 years to repay the loan in the situation described.</a:t>
            </a:r>
          </a:p>
          <a:p>
            <a:endParaRPr lang="en-US"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90</a:t>
            </a:fld>
            <a:endParaRPr lang="en-IN" dirty="0"/>
          </a:p>
        </p:txBody>
      </p:sp>
    </p:spTree>
    <p:extLst>
      <p:ext uri="{BB962C8B-B14F-4D97-AF65-F5344CB8AC3E}">
        <p14:creationId xmlns:p14="http://schemas.microsoft.com/office/powerpoint/2010/main" val="137861348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Illustration 6–17 Determining </a:t>
            </a:r>
            <a:r>
              <a:rPr lang="en-US" sz="1200" b="0" i="1" u="none" strike="noStrike" kern="1200" baseline="0" dirty="0" err="1">
                <a:solidFill>
                  <a:schemeClr val="tx1"/>
                </a:solidFill>
                <a:latin typeface="+mn-lt"/>
                <a:ea typeface="+mn-ea"/>
                <a:cs typeface="+mn-cs"/>
              </a:rPr>
              <a:t>i</a:t>
            </a:r>
            <a:r>
              <a:rPr lang="en-US" sz="1200" b="0" i="0" u="none" strike="noStrike" kern="1200" baseline="0" dirty="0">
                <a:solidFill>
                  <a:schemeClr val="tx1"/>
                </a:solidFill>
                <a:latin typeface="+mn-lt"/>
                <a:ea typeface="+mn-ea"/>
                <a:cs typeface="+mn-cs"/>
              </a:rPr>
              <a:t> When Other Variables Are Known</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Suppose that a friend asked to borrow $331 today (present value) and promised to repay you $100 (the annuity amount) at the end of each of the next four years. What is the annual interest rate implicit in this agreement?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First of all, we are dealing with an ordinary annuity situation as the payments are at the end of each period. The time</a:t>
            </a:r>
            <a:r>
              <a:rPr lang="en-US" baseline="0" dirty="0"/>
              <a:t> </a:t>
            </a:r>
            <a:r>
              <a:rPr lang="en-US" dirty="0"/>
              <a:t>diagram illustrates the situation.</a:t>
            </a:r>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91</a:t>
            </a:fld>
            <a:endParaRPr lang="en-IN" dirty="0"/>
          </a:p>
        </p:txBody>
      </p:sp>
    </p:spTree>
    <p:extLst>
      <p:ext uri="{BB962C8B-B14F-4D97-AF65-F5344CB8AC3E}">
        <p14:creationId xmlns:p14="http://schemas.microsoft.com/office/powerpoint/2010/main" val="67188716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interest rate is the rate that will provide a present value of $331 when finding the present value of the $100 four-year ordinary</a:t>
            </a:r>
            <a:r>
              <a:rPr lang="en-US" baseline="0" dirty="0"/>
              <a:t> </a:t>
            </a:r>
            <a:r>
              <a:rPr lang="en-US" dirty="0"/>
              <a:t>annuity.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Rearranging algebraically, we find that the PVA table factor is 3.31.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When you consult the PVA table, Table 4, you search row four (</a:t>
            </a:r>
            <a:r>
              <a:rPr lang="en-US" i="1" dirty="0"/>
              <a:t>n</a:t>
            </a:r>
            <a:r>
              <a:rPr lang="en-US" dirty="0"/>
              <a:t> = 4) for this value and find it in the 8% column. So the effective interest rate is 8%.</a:t>
            </a:r>
            <a:endParaRPr lang="en-IN"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92</a:t>
            </a:fld>
            <a:endParaRPr lang="en-IN" dirty="0"/>
          </a:p>
        </p:txBody>
      </p:sp>
    </p:spTree>
    <p:extLst>
      <p:ext uri="{BB962C8B-B14F-4D97-AF65-F5344CB8AC3E}">
        <p14:creationId xmlns:p14="http://schemas.microsoft.com/office/powerpoint/2010/main" val="74022897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interest rate is the rate that will provide a present value of $331 when finding the present value of the $100 four-year ordinary</a:t>
            </a:r>
            <a:r>
              <a:rPr lang="en-US" baseline="0" dirty="0"/>
              <a:t> </a:t>
            </a:r>
            <a:r>
              <a:rPr lang="en-US" dirty="0"/>
              <a:t>annuity.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Rearranging algebraically, we find that the PVA table factor is 3.31.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When you consult the PVA table, Table 4, you search row four (</a:t>
            </a:r>
            <a:r>
              <a:rPr lang="en-US" i="1" dirty="0"/>
              <a:t>n</a:t>
            </a:r>
            <a:r>
              <a:rPr lang="en-US" dirty="0"/>
              <a:t> = 4) for this value and find it in the 8% column. So the effective interest rate is </a:t>
            </a:r>
            <a:r>
              <a:rPr lang="en-US"/>
              <a:t>8%.</a:t>
            </a:r>
            <a:endParaRPr lang="en-IN"/>
          </a:p>
        </p:txBody>
      </p:sp>
      <p:sp>
        <p:nvSpPr>
          <p:cNvPr id="4" name="Slide Number Placeholder 3"/>
          <p:cNvSpPr>
            <a:spLocks noGrp="1"/>
          </p:cNvSpPr>
          <p:nvPr>
            <p:ph type="sldNum" sz="quarter" idx="10"/>
          </p:nvPr>
        </p:nvSpPr>
        <p:spPr/>
        <p:txBody>
          <a:bodyPr/>
          <a:lstStyle/>
          <a:p>
            <a:fld id="{0751C26F-50D4-4AFE-80F4-0E70B3496596}" type="slidenum">
              <a:rPr lang="en-IN" smtClean="0"/>
              <a:pPr/>
              <a:t>93</a:t>
            </a:fld>
            <a:endParaRPr lang="en-IN" dirty="0"/>
          </a:p>
        </p:txBody>
      </p:sp>
    </p:spTree>
    <p:extLst>
      <p:ext uri="{BB962C8B-B14F-4D97-AF65-F5344CB8AC3E}">
        <p14:creationId xmlns:p14="http://schemas.microsoft.com/office/powerpoint/2010/main" val="74022897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Illustration 6–18 Determining </a:t>
            </a:r>
            <a:r>
              <a:rPr lang="en-US" i="1" baseline="0" dirty="0" err="1"/>
              <a:t>i</a:t>
            </a:r>
            <a:r>
              <a:rPr lang="en-US" baseline="0" dirty="0"/>
              <a:t> When Other Variables Are Known—Unequal Cash Flows</a:t>
            </a:r>
          </a:p>
          <a:p>
            <a:endParaRPr lang="en-US" baseline="0" dirty="0"/>
          </a:p>
          <a:p>
            <a:r>
              <a:rPr lang="en-US" baseline="0" dirty="0"/>
              <a:t>Suppose that you borrowed $400 from a friend and promised to repay the loan by making three annual payments of $100 at the end of each of the next three years plus a final payment of $200 at the end of year four. What is the interest rate implicit in this agreement?</a:t>
            </a:r>
          </a:p>
          <a:p>
            <a:endParaRPr lang="en-US" baseline="0" dirty="0"/>
          </a:p>
          <a:p>
            <a:r>
              <a:rPr lang="en-US" baseline="0" dirty="0"/>
              <a:t>The time diagram seen here illustrates the situation.</a:t>
            </a:r>
          </a:p>
          <a:p>
            <a:endParaRPr lang="en-US"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94</a:t>
            </a:fld>
            <a:endParaRPr lang="en-IN" dirty="0"/>
          </a:p>
        </p:txBody>
      </p:sp>
    </p:spTree>
    <p:extLst>
      <p:ext uri="{BB962C8B-B14F-4D97-AF65-F5344CB8AC3E}">
        <p14:creationId xmlns:p14="http://schemas.microsoft.com/office/powerpoint/2010/main" val="326354493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The interest rate is the rate that will provide a present value of $400 when finding the present value of the $100 three-year ordinary annuity plus the $200 to be received in four years.</a:t>
            </a:r>
          </a:p>
          <a:p>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This equation involves two unknowns and is not as easily solved as the two previous examples. One way to solve the problem is to trial-and-error the answer. For example, if we assumed </a:t>
            </a:r>
            <a:r>
              <a:rPr lang="en-US" sz="1200" b="0" i="1" u="none" strike="noStrike" kern="1200" baseline="0" dirty="0" err="1">
                <a:solidFill>
                  <a:schemeClr val="tx1"/>
                </a:solidFill>
                <a:latin typeface="+mn-lt"/>
                <a:ea typeface="+mn-ea"/>
                <a:cs typeface="+mn-cs"/>
              </a:rPr>
              <a:t>i</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to be 9%, the total PV of the payments would be calculated as follows: PV = </a:t>
            </a:r>
            <a:r>
              <a:rPr lang="en-IN" sz="1200" dirty="0"/>
              <a:t>$100 (2.53129) + $200 (.70843) = $395.</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baseline="0" dirty="0"/>
              <a:t>Because the present value computed is less than the $400 borrowed, using 9% removes too much interest. Recalculating PV with </a:t>
            </a:r>
            <a:r>
              <a:rPr lang="en-US" i="1" baseline="0" dirty="0" err="1"/>
              <a:t>i</a:t>
            </a:r>
            <a:r>
              <a:rPr lang="en-US" baseline="0" dirty="0"/>
              <a:t> = 8% results in a PV of $405. This indicates that the interest rate implicit in the agreement is between 8% and 9%.</a:t>
            </a:r>
            <a:endParaRPr lang="en-US"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96</a:t>
            </a:fld>
            <a:endParaRPr lang="en-IN" dirty="0"/>
          </a:p>
        </p:txBody>
      </p:sp>
    </p:spTree>
    <p:extLst>
      <p:ext uri="{BB962C8B-B14F-4D97-AF65-F5344CB8AC3E}">
        <p14:creationId xmlns:p14="http://schemas.microsoft.com/office/powerpoint/2010/main" val="251119452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The interest rate is the rate that will provide a present value of $400 when finding the present value of the $100 three-year ordinary annuity plus the $200 to be received in four years.</a:t>
            </a:r>
          </a:p>
          <a:p>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This equation involves two unknowns and is not as easily solved as the two previous examples. One way to solve the problem is to trial-and-error the answer. For example, if we assumed </a:t>
            </a:r>
            <a:r>
              <a:rPr lang="en-US" sz="1200" b="0" i="1" u="none" strike="noStrike" kern="1200" baseline="0" dirty="0" err="1">
                <a:solidFill>
                  <a:schemeClr val="tx1"/>
                </a:solidFill>
                <a:latin typeface="+mn-lt"/>
                <a:ea typeface="+mn-ea"/>
                <a:cs typeface="+mn-cs"/>
              </a:rPr>
              <a:t>i</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to be 9%, the total PV of the payments would be calculated as follows: PV = </a:t>
            </a:r>
            <a:r>
              <a:rPr lang="en-IN" sz="1200" dirty="0"/>
              <a:t>$100 (2.53129) + $200 (.70843) = $395.</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baseline="0" dirty="0"/>
              <a:t>Because the present value computed is less than the $400 borrowed, using 9% removes too much interest. Recalculating PV with </a:t>
            </a:r>
            <a:r>
              <a:rPr lang="en-US" i="1" baseline="0" dirty="0" err="1"/>
              <a:t>i</a:t>
            </a:r>
            <a:r>
              <a:rPr lang="en-US" baseline="0" dirty="0"/>
              <a:t> = 8% results in a PV of $405. </a:t>
            </a:r>
            <a:r>
              <a:rPr lang="en-US" baseline="0"/>
              <a:t>This indicates that the interest rate implicit in the agreement is between 8% and 9%.</a:t>
            </a:r>
            <a:endParaRPr lang="en-US"/>
          </a:p>
        </p:txBody>
      </p:sp>
      <p:sp>
        <p:nvSpPr>
          <p:cNvPr id="4" name="Slide Number Placeholder 3"/>
          <p:cNvSpPr>
            <a:spLocks noGrp="1"/>
          </p:cNvSpPr>
          <p:nvPr>
            <p:ph type="sldNum" sz="quarter" idx="10"/>
          </p:nvPr>
        </p:nvSpPr>
        <p:spPr/>
        <p:txBody>
          <a:bodyPr/>
          <a:lstStyle/>
          <a:p>
            <a:fld id="{0751C26F-50D4-4AFE-80F4-0E70B3496596}" type="slidenum">
              <a:rPr lang="en-IN" smtClean="0"/>
              <a:pPr/>
              <a:t>97</a:t>
            </a:fld>
            <a:endParaRPr lang="en-IN" dirty="0"/>
          </a:p>
        </p:txBody>
      </p:sp>
    </p:spTree>
    <p:extLst>
      <p:ext uri="{BB962C8B-B14F-4D97-AF65-F5344CB8AC3E}">
        <p14:creationId xmlns:p14="http://schemas.microsoft.com/office/powerpoint/2010/main" val="25111945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Most banks compound interest more frequently than once a year. Daily compounding is common for savings accounts. More rapid compounding has the effect of increasing the actual rate, which is called the </a:t>
            </a:r>
            <a:r>
              <a:rPr lang="en-US" sz="1200" b="1" i="0" u="none" strike="noStrike" kern="1200" baseline="0" dirty="0">
                <a:solidFill>
                  <a:schemeClr val="tx1"/>
                </a:solidFill>
                <a:latin typeface="+mn-lt"/>
                <a:ea typeface="+mn-ea"/>
                <a:cs typeface="+mn-cs"/>
              </a:rPr>
              <a:t>effective rate</a:t>
            </a:r>
            <a:r>
              <a:rPr lang="en-US" sz="1200" b="0" i="0" u="none" strike="noStrike" kern="1200" baseline="0" dirty="0">
                <a:solidFill>
                  <a:schemeClr val="tx1"/>
                </a:solidFill>
                <a:latin typeface="+mn-lt"/>
                <a:ea typeface="+mn-ea"/>
                <a:cs typeface="+mn-cs"/>
              </a:rPr>
              <a:t>, at which money grows per year. It is important to note that interest is typically stated as an annual rate regardless of the length of the compounding period involved. In situations when the compounding period is less than a year, the interest rate per compounding period is determined by dividing the annual rate by the number of periods.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To understand, let’s assume an annual rate of 12%. </a:t>
            </a:r>
            <a:r>
              <a:rPr lang="en-US" b="0" dirty="0"/>
              <a:t>If it is compounded semiannually, the interest rate per compounding period is 6%,</a:t>
            </a:r>
            <a:r>
              <a:rPr lang="en-US" b="0" baseline="0" dirty="0"/>
              <a:t> </a:t>
            </a:r>
            <a:r>
              <a:rPr lang="en-US" b="0" dirty="0"/>
              <a:t>half of 12%. If the interest is compounded quarterly, the interest rate per quarter will be 3%, which is 12% divided by 4. And, if the interest is compounded monthly, the interest rate per month will be 1%, which is 12% divided by 12.</a:t>
            </a:r>
          </a:p>
        </p:txBody>
      </p:sp>
      <p:sp>
        <p:nvSpPr>
          <p:cNvPr id="4" name="Slide Number Placeholder 3"/>
          <p:cNvSpPr>
            <a:spLocks noGrp="1"/>
          </p:cNvSpPr>
          <p:nvPr>
            <p:ph type="sldNum" sz="quarter" idx="10"/>
          </p:nvPr>
        </p:nvSpPr>
        <p:spPr/>
        <p:txBody>
          <a:bodyPr/>
          <a:lstStyle/>
          <a:p>
            <a:fld id="{E5D5A280-AB61-4228-B8B9-B2988F4D0222}" type="slidenum">
              <a:rPr lang="en-US" smtClean="0"/>
              <a:t>7</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6–19 Valuing a Long-Term Bond Liability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time value of money has many applications in accounting. Most of these applications involve the concept of present value. Because financial instruments typically specify equal periodic payments, these applications quite often involve annuity situations. For example, let’s consider one accounting situation using both an ordinary annuity and the present value of a single amount (long-term bonds), one using an annuity due (long-term leases), and a third using a deferred annuity (pension obligations).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Here we are valuing a long-term bond liability. For bonds, the stated</a:t>
            </a:r>
            <a:r>
              <a:rPr lang="en-IN" sz="1200" b="0" i="1"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interest payments are equal to the contractual stated rate multiplied by the face value of the bonds. </a:t>
            </a:r>
            <a:r>
              <a:rPr lang="en-US" sz="1200" kern="1200" baseline="0" dirty="0">
                <a:solidFill>
                  <a:schemeClr val="tx1"/>
                </a:solidFill>
                <a:latin typeface="+mn-lt"/>
                <a:ea typeface="+mn-ea"/>
                <a:cs typeface="+mn-cs"/>
              </a:rPr>
              <a:t>At the date the bonds are issued (sold), the marketplace will determine the price of the bonds based on the </a:t>
            </a:r>
            <a:r>
              <a:rPr lang="en-US" sz="1200" i="0" kern="1200" baseline="0" dirty="0">
                <a:solidFill>
                  <a:schemeClr val="tx1"/>
                </a:solidFill>
                <a:latin typeface="+mn-lt"/>
                <a:ea typeface="+mn-ea"/>
                <a:cs typeface="+mn-cs"/>
              </a:rPr>
              <a:t>market rate of interest for </a:t>
            </a:r>
            <a:r>
              <a:rPr lang="en-US" sz="1200" kern="1200" baseline="0" dirty="0">
                <a:solidFill>
                  <a:schemeClr val="tx1"/>
                </a:solidFill>
                <a:latin typeface="+mn-lt"/>
                <a:ea typeface="+mn-ea"/>
                <a:cs typeface="+mn-cs"/>
              </a:rPr>
              <a:t>investments with similar characteristics. The market rate at date of issuance may not equal the bonds’ stated rate in which case the price of the bonds (the amount the issuing company actually is borrowing) will not equal the bonds’ face value. Bonds issued at more than face value are said to be issued at a premium, while bonds issued at less than face value are said to be issued at a discount.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Consider the example here.</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In the example, </a:t>
            </a:r>
            <a:r>
              <a:rPr lang="en-US" sz="1200" b="0" i="0" u="none" strike="noStrike" kern="1200" baseline="0" dirty="0">
                <a:solidFill>
                  <a:schemeClr val="tx1"/>
                </a:solidFill>
                <a:latin typeface="+mn-lt"/>
                <a:ea typeface="+mn-ea"/>
                <a:cs typeface="+mn-cs"/>
              </a:rPr>
              <a:t>to determine the price of the bonds, we calculate the present value of the 40-period annuity (40 semiannual interest payments of $10 million) and the lump-sum payment of $200 million paid at maturity using the semiannual market rate of interest of 6%. </a:t>
            </a:r>
          </a:p>
          <a:p>
            <a:endParaRPr lang="en-US"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By multiplying the annuity amount of $10 million by the present value ordinary annuity (PVA) factor of 15.04630, we determine the PVA to be $150,463,000. Similarly, calculating the present value of the lump-sum amount of $200 million, we get $19,444,000.</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Therefore, the bonds will sell for $169,907,000, which represents a discount of $30,093,000, that is calculated by $200,000,000 minus $169,907,000. </a:t>
            </a:r>
            <a:r>
              <a:rPr lang="en-US" sz="1200" b="0" i="0" u="none" strike="noStrike" kern="1200" baseline="0" dirty="0">
                <a:solidFill>
                  <a:schemeClr val="tx1"/>
                </a:solidFill>
                <a:latin typeface="+mn-lt"/>
                <a:ea typeface="+mn-ea"/>
                <a:cs typeface="+mn-cs"/>
              </a:rPr>
              <a:t>The discount results from the difference between the semiannual stated rate of 5% and the market rate of 6%. </a:t>
            </a:r>
            <a:r>
              <a:rPr lang="en-US" sz="1200" b="0" i="0" u="none" strike="noStrike" kern="1200" baseline="0" dirty="0" err="1">
                <a:solidFill>
                  <a:schemeClr val="tx1"/>
                </a:solidFill>
                <a:latin typeface="+mn-lt"/>
                <a:ea typeface="+mn-ea"/>
                <a:cs typeface="+mn-cs"/>
              </a:rPr>
              <a:t>Fumatsu</a:t>
            </a:r>
            <a:r>
              <a:rPr lang="en-US" sz="1200" b="0" i="0" u="none" strike="noStrike" kern="1200" baseline="0" dirty="0">
                <a:solidFill>
                  <a:schemeClr val="tx1"/>
                </a:solidFill>
                <a:latin typeface="+mn-lt"/>
                <a:ea typeface="+mn-ea"/>
                <a:cs typeface="+mn-cs"/>
              </a:rPr>
              <a:t> records a $169,907,000 increase in cash and a corresponding liability for bonds payable.</a:t>
            </a:r>
          </a:p>
          <a:p>
            <a:endParaRPr lang="en-US"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Interest expense for the first six months is determined by multiplying the carrying value (book value) of the bonds ($169,907,000) by the </a:t>
            </a:r>
            <a:r>
              <a:rPr lang="en-US" sz="1200" b="0" i="0" u="none" strike="noStrike" kern="1200" baseline="0" noProof="0" dirty="0">
                <a:solidFill>
                  <a:schemeClr val="tx1"/>
                </a:solidFill>
                <a:latin typeface="+mn-lt"/>
                <a:ea typeface="+mn-ea"/>
                <a:cs typeface="+mn-cs"/>
              </a:rPr>
              <a:t>semiannual</a:t>
            </a:r>
            <a:r>
              <a:rPr lang="en-IN" sz="1200" b="0" i="0" u="none" strike="noStrike" kern="1200" baseline="0" dirty="0">
                <a:solidFill>
                  <a:schemeClr val="tx1"/>
                </a:solidFill>
                <a:latin typeface="+mn-lt"/>
                <a:ea typeface="+mn-ea"/>
                <a:cs typeface="+mn-cs"/>
              </a:rPr>
              <a:t> effective rate (6%), which equals to $10,194,420.</a:t>
            </a:r>
          </a:p>
          <a:p>
            <a:endParaRPr lang="en-IN" sz="1200" b="0" i="0" u="none" strike="noStrike" kern="1200" baseline="0" dirty="0">
              <a:solidFill>
                <a:schemeClr val="tx1"/>
              </a:solidFill>
              <a:latin typeface="+mn-lt"/>
              <a:ea typeface="+mn-ea"/>
              <a:cs typeface="+mn-cs"/>
            </a:endParaRPr>
          </a:p>
          <a:p>
            <a:r>
              <a:rPr lang="en-US" dirty="0"/>
              <a:t>The difference between interest expense ($10,194,420) and interest paid ($10,000,000) increases the carrying value of the bond</a:t>
            </a:r>
            <a:r>
              <a:rPr lang="en-US" baseline="0" dirty="0"/>
              <a:t> </a:t>
            </a:r>
            <a:r>
              <a:rPr lang="en-US" dirty="0"/>
              <a:t>liability. Interest for the second six months of the bond’s life is determined by multiplying the new carrying value by the 6%</a:t>
            </a:r>
            <a:r>
              <a:rPr lang="en-US" baseline="0" dirty="0"/>
              <a:t> </a:t>
            </a:r>
            <a:r>
              <a:rPr lang="en-US" dirty="0"/>
              <a:t>semiannual effective rate.</a:t>
            </a:r>
            <a:endParaRPr lang="en-IN"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100</a:t>
            </a:fld>
            <a:endParaRPr lang="en-IN" dirty="0"/>
          </a:p>
        </p:txBody>
      </p:sp>
    </p:spTree>
    <p:extLst>
      <p:ext uri="{BB962C8B-B14F-4D97-AF65-F5344CB8AC3E}">
        <p14:creationId xmlns:p14="http://schemas.microsoft.com/office/powerpoint/2010/main" val="109190927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6–19 Valuing a Long-Term Bond Liability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time value of money has many applications in accounting. Most of these applications involve the concept of present value. Because financial instruments typically specify equal periodic payments, these applications quite often involve annuity situations. For example, let’s consider one accounting situation using both an ordinary annuity and the present value of a single amount (long-term bonds), one using an annuity due (long-term leases), and a third using a deferred annuity (pension obligations).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Here we are valuing a long-term bond liability. For bonds, the stated</a:t>
            </a:r>
            <a:r>
              <a:rPr lang="en-IN" sz="1200" b="0" i="1"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interest payments are equal to the contractual stated rate multiplied by the face value of the bonds. </a:t>
            </a:r>
            <a:r>
              <a:rPr lang="en-US" sz="1200" kern="1200" baseline="0" dirty="0">
                <a:solidFill>
                  <a:schemeClr val="tx1"/>
                </a:solidFill>
                <a:latin typeface="+mn-lt"/>
                <a:ea typeface="+mn-ea"/>
                <a:cs typeface="+mn-cs"/>
              </a:rPr>
              <a:t>At the date the bonds are issued (sold), the marketplace will determine the price of the bonds based on the </a:t>
            </a:r>
            <a:r>
              <a:rPr lang="en-US" sz="1200" i="0" kern="1200" baseline="0" dirty="0">
                <a:solidFill>
                  <a:schemeClr val="tx1"/>
                </a:solidFill>
                <a:latin typeface="+mn-lt"/>
                <a:ea typeface="+mn-ea"/>
                <a:cs typeface="+mn-cs"/>
              </a:rPr>
              <a:t>market rate of interest for </a:t>
            </a:r>
            <a:r>
              <a:rPr lang="en-US" sz="1200" kern="1200" baseline="0" dirty="0">
                <a:solidFill>
                  <a:schemeClr val="tx1"/>
                </a:solidFill>
                <a:latin typeface="+mn-lt"/>
                <a:ea typeface="+mn-ea"/>
                <a:cs typeface="+mn-cs"/>
              </a:rPr>
              <a:t>investments with similar characteristics. The market rate at date of issuance may not equal the bonds’ stated rate in which case the price of the bonds (the amount the issuing company actually is borrowing) will not equal the bonds’ face value. Bonds issued at more than face value are said to be issued at a premium, while bonds issued at less than face value are said to be issued at a discount.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Consider the example here.</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In the example, </a:t>
            </a:r>
            <a:r>
              <a:rPr lang="en-US" sz="1200" b="0" i="0" u="none" strike="noStrike" kern="1200" baseline="0" dirty="0">
                <a:solidFill>
                  <a:schemeClr val="tx1"/>
                </a:solidFill>
                <a:latin typeface="+mn-lt"/>
                <a:ea typeface="+mn-ea"/>
                <a:cs typeface="+mn-cs"/>
              </a:rPr>
              <a:t>to determine the price of the bonds, we calculate the present value of the 40-period annuity (40 semiannual interest payments of $10 million) and the lump-sum payment of $200 million paid at maturity using the semiannual market rate of interest of 6%. </a:t>
            </a:r>
          </a:p>
          <a:p>
            <a:endParaRPr lang="en-US"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By multiplying the annuity amount of $10 million by the present value ordinary annuity (PVA) factor of 15.04630, we determine the PVA to be $150,463,000. Similarly, calculating the present value of the lump-sum amount of $200 million, we get $19,444,000.</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Therefore, the bonds will sell for $169,907,000, which represents a discount of $30,093,000, that is calculated by $200,000,000 minus $169,907,000. </a:t>
            </a:r>
            <a:r>
              <a:rPr lang="en-US" sz="1200" b="0" i="0" u="none" strike="noStrike" kern="1200" baseline="0" dirty="0">
                <a:solidFill>
                  <a:schemeClr val="tx1"/>
                </a:solidFill>
                <a:latin typeface="+mn-lt"/>
                <a:ea typeface="+mn-ea"/>
                <a:cs typeface="+mn-cs"/>
              </a:rPr>
              <a:t>The discount results from the difference between the semiannual stated rate of 5% and the market rate of 6%. </a:t>
            </a:r>
            <a:r>
              <a:rPr lang="en-US" sz="1200" b="0" i="0" u="none" strike="noStrike" kern="1200" baseline="0" dirty="0" err="1">
                <a:solidFill>
                  <a:schemeClr val="tx1"/>
                </a:solidFill>
                <a:latin typeface="+mn-lt"/>
                <a:ea typeface="+mn-ea"/>
                <a:cs typeface="+mn-cs"/>
              </a:rPr>
              <a:t>Fumatsu</a:t>
            </a:r>
            <a:r>
              <a:rPr lang="en-US" sz="1200" b="0" i="0" u="none" strike="noStrike" kern="1200" baseline="0" dirty="0">
                <a:solidFill>
                  <a:schemeClr val="tx1"/>
                </a:solidFill>
                <a:latin typeface="+mn-lt"/>
                <a:ea typeface="+mn-ea"/>
                <a:cs typeface="+mn-cs"/>
              </a:rPr>
              <a:t> records a $169,907,000 increase in cash and a corresponding liability for bonds payable.</a:t>
            </a:r>
          </a:p>
          <a:p>
            <a:endParaRPr lang="en-US"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Interest expense for the first six months is determined by multiplying the carrying value (book value) of the bonds ($169,907,000) by the </a:t>
            </a:r>
            <a:r>
              <a:rPr lang="en-US" sz="1200" b="0" i="0" u="none" strike="noStrike" kern="1200" baseline="0" noProof="0" dirty="0">
                <a:solidFill>
                  <a:schemeClr val="tx1"/>
                </a:solidFill>
                <a:latin typeface="+mn-lt"/>
                <a:ea typeface="+mn-ea"/>
                <a:cs typeface="+mn-cs"/>
              </a:rPr>
              <a:t>semiannual</a:t>
            </a:r>
            <a:r>
              <a:rPr lang="en-IN" sz="1200" b="0" i="0" u="none" strike="noStrike" kern="1200" baseline="0" dirty="0">
                <a:solidFill>
                  <a:schemeClr val="tx1"/>
                </a:solidFill>
                <a:latin typeface="+mn-lt"/>
                <a:ea typeface="+mn-ea"/>
                <a:cs typeface="+mn-cs"/>
              </a:rPr>
              <a:t> effective rate (6%), which equals to $10,194,420.</a:t>
            </a:r>
          </a:p>
          <a:p>
            <a:endParaRPr lang="en-IN" sz="1200" b="0" i="0" u="none" strike="noStrike" kern="1200" baseline="0" dirty="0">
              <a:solidFill>
                <a:schemeClr val="tx1"/>
              </a:solidFill>
              <a:latin typeface="+mn-lt"/>
              <a:ea typeface="+mn-ea"/>
              <a:cs typeface="+mn-cs"/>
            </a:endParaRPr>
          </a:p>
          <a:p>
            <a:r>
              <a:rPr lang="en-US" dirty="0"/>
              <a:t>The difference between interest expense ($10,194,420) and interest paid ($10,000,000) increases the carrying value of the bond</a:t>
            </a:r>
            <a:r>
              <a:rPr lang="en-US" baseline="0" dirty="0"/>
              <a:t> </a:t>
            </a:r>
            <a:r>
              <a:rPr lang="en-US" dirty="0"/>
              <a:t>liability. Interest for the second six months of the bond’s life is determined by multiplying the new carrying value by the 6%</a:t>
            </a:r>
            <a:r>
              <a:rPr lang="en-US" baseline="0" dirty="0"/>
              <a:t> </a:t>
            </a:r>
            <a:r>
              <a:rPr lang="en-US" dirty="0"/>
              <a:t>semiannual effective rate.</a:t>
            </a:r>
            <a:endParaRPr lang="en-IN"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101</a:t>
            </a:fld>
            <a:endParaRPr lang="en-IN" dirty="0"/>
          </a:p>
        </p:txBody>
      </p:sp>
    </p:spTree>
    <p:extLst>
      <p:ext uri="{BB962C8B-B14F-4D97-AF65-F5344CB8AC3E}">
        <p14:creationId xmlns:p14="http://schemas.microsoft.com/office/powerpoint/2010/main" val="109190927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6–20 Valuing a Long-Term Lease Liability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Companies frequently acquire the use of assets by leasing rather than purchasing them. Leases usually require the payment of fixed amounts at regular intervals over the life of the lease. In other words, leases require the recording of an asset and corresponding liability at the present value of future lease payments.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the example seen here, by computing the present value of the lease payments, we remove the portion of the payments that represents interest, leaving the portion that represents payment for the asset itself. Because the first payment is due immediately, as is common for leases, this is an annuity due situation. </a:t>
            </a:r>
          </a:p>
          <a:p>
            <a:endParaRPr lang="en-US"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By multiplying the annuity amount of $10,000 by the present value annuity due factor of 9.98474, we will get PVAD to be $99,847.</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err="1">
                <a:solidFill>
                  <a:schemeClr val="tx1"/>
                </a:solidFill>
                <a:latin typeface="+mn-lt"/>
                <a:ea typeface="+mn-ea"/>
                <a:cs typeface="+mn-cs"/>
              </a:rPr>
              <a:t>Stridewell</a:t>
            </a:r>
            <a:r>
              <a:rPr lang="en-IN" sz="1200" b="0" i="0" u="none" strike="noStrike" kern="1200" baseline="0" dirty="0">
                <a:solidFill>
                  <a:schemeClr val="tx1"/>
                </a:solidFill>
                <a:latin typeface="+mn-lt"/>
                <a:ea typeface="+mn-ea"/>
                <a:cs typeface="+mn-cs"/>
              </a:rPr>
              <a:t> initially will value the leased asset and corresponding lease liability at $99,847. </a:t>
            </a: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difference between this amount and total future cash payments of $250,000 ($10,000 × 25) represents the interest that is implicit in this agreement. That difference is recorded as interest over the life of the lease.</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0751C26F-50D4-4AFE-80F4-0E70B3496596}" type="slidenum">
              <a:rPr lang="en-IN" smtClean="0"/>
              <a:pPr/>
              <a:t>102</a:t>
            </a:fld>
            <a:endParaRPr lang="en-IN" dirty="0"/>
          </a:p>
        </p:txBody>
      </p:sp>
    </p:spTree>
    <p:extLst>
      <p:ext uri="{BB962C8B-B14F-4D97-AF65-F5344CB8AC3E}">
        <p14:creationId xmlns:p14="http://schemas.microsoft.com/office/powerpoint/2010/main" val="183091149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6–20 Valuing a Long-Term Lease Liability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Companies frequently acquire the use of assets by leasing rather than purchasing them. Leases usually require the payment of fixed amounts at regular intervals over the life of the lease. In other words, leases require the recording of an asset and corresponding liability at the present value of future lease payments.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the example seen here, by computing the present value of the lease payments, we remove the portion of the payments that represents interest, leaving the portion that represents payment for the asset itself. Because the first payment is due immediately, as is common for leases, this is an annuity due situation. </a:t>
            </a:r>
          </a:p>
          <a:p>
            <a:endParaRPr lang="en-US"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By multiplying the annuity amount of $10,000 by the present value annuity due factor of 9.98474, we will get PVAD to be $99,847.</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err="1">
                <a:solidFill>
                  <a:schemeClr val="tx1"/>
                </a:solidFill>
                <a:latin typeface="+mn-lt"/>
                <a:ea typeface="+mn-ea"/>
                <a:cs typeface="+mn-cs"/>
              </a:rPr>
              <a:t>Stridewell</a:t>
            </a:r>
            <a:r>
              <a:rPr lang="en-IN" sz="1200" b="0" i="0" u="none" strike="noStrike" kern="1200" baseline="0" dirty="0">
                <a:solidFill>
                  <a:schemeClr val="tx1"/>
                </a:solidFill>
                <a:latin typeface="+mn-lt"/>
                <a:ea typeface="+mn-ea"/>
                <a:cs typeface="+mn-cs"/>
              </a:rPr>
              <a:t> initially will value the leased asset and corresponding lease liability at $99,847. </a:t>
            </a: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difference between this amount and total future cash payments of $250,000 ($10,000 × 25) represents the interest that is implicit in this agreement. That difference is recorded as interest over the life of the lease.</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0751C26F-50D4-4AFE-80F4-0E70B3496596}" type="slidenum">
              <a:rPr lang="en-IN" smtClean="0"/>
              <a:pPr/>
              <a:t>103</a:t>
            </a:fld>
            <a:endParaRPr lang="en-IN" dirty="0"/>
          </a:p>
        </p:txBody>
      </p:sp>
    </p:spTree>
    <p:extLst>
      <p:ext uri="{BB962C8B-B14F-4D97-AF65-F5344CB8AC3E}">
        <p14:creationId xmlns:p14="http://schemas.microsoft.com/office/powerpoint/2010/main" val="183091149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Illustration</a:t>
            </a:r>
            <a:r>
              <a:rPr lang="en-US" sz="1200" kern="1200" baseline="0" dirty="0">
                <a:solidFill>
                  <a:schemeClr val="tx1"/>
                </a:solidFill>
                <a:effectLst/>
                <a:latin typeface="+mn-lt"/>
                <a:ea typeface="+mn-ea"/>
                <a:cs typeface="+mn-cs"/>
              </a:rPr>
              <a:t> 6–21 Valuing a Pension Obligation</a:t>
            </a: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Pension plans are important compensation vehicles used by many U.S. companies. These plans are essentially forms of deferred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compensation as the pension benefits are paid to employees after they retire.</a:t>
            </a:r>
            <a:r>
              <a:rPr lang="en-IN" sz="1200"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These obligations are funded during the employment period. This means companies contribute cash to pension funds annually with the intention of accumulating sufficient funds to pay employees the retirement benefits they have earned. The amounts contributed are determined using estimates of</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retirement benefits. The actual amounts paid to employees during retirement depend on many factors including future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compensation levels and length of life.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Consider this example where we need to determine </a:t>
            </a:r>
            <a:r>
              <a:rPr lang="en-IN" sz="1200" kern="1200" dirty="0">
                <a:solidFill>
                  <a:schemeClr val="tx1"/>
                </a:solidFill>
                <a:effectLst/>
                <a:latin typeface="+mn-lt"/>
                <a:ea typeface="+mn-ea"/>
                <a:cs typeface="+mn-cs"/>
              </a:rPr>
              <a:t>how much would the company have</a:t>
            </a:r>
            <a:r>
              <a:rPr lang="en-IN" sz="1200" kern="1200" baseline="0" dirty="0">
                <a:solidFill>
                  <a:schemeClr val="tx1"/>
                </a:solidFill>
                <a:effectLst/>
                <a:latin typeface="+mn-lt"/>
                <a:ea typeface="+mn-ea"/>
                <a:cs typeface="+mn-cs"/>
              </a:rPr>
              <a:t> </a:t>
            </a:r>
            <a:r>
              <a:rPr lang="en-IN" sz="1200" kern="1200" dirty="0">
                <a:solidFill>
                  <a:schemeClr val="tx1"/>
                </a:solidFill>
                <a:effectLst/>
                <a:latin typeface="+mn-lt"/>
                <a:ea typeface="+mn-ea"/>
                <a:cs typeface="+mn-cs"/>
              </a:rPr>
              <a:t>to contribute at the end of 2018 to pay for pension benefits earned in 2018.</a:t>
            </a:r>
          </a:p>
        </p:txBody>
      </p:sp>
      <p:sp>
        <p:nvSpPr>
          <p:cNvPr id="4" name="Slide Number Placeholder 3"/>
          <p:cNvSpPr>
            <a:spLocks noGrp="1"/>
          </p:cNvSpPr>
          <p:nvPr>
            <p:ph type="sldNum" sz="quarter" idx="10"/>
          </p:nvPr>
        </p:nvSpPr>
        <p:spPr/>
        <p:txBody>
          <a:bodyPr/>
          <a:lstStyle/>
          <a:p>
            <a:fld id="{0751C26F-50D4-4AFE-80F4-0E70B3496596}" type="slidenum">
              <a:rPr lang="en-IN" smtClean="0"/>
              <a:pPr/>
              <a:t>107</a:t>
            </a:fld>
            <a:endParaRPr lang="en-IN" dirty="0"/>
          </a:p>
        </p:txBody>
      </p:sp>
    </p:spTree>
    <p:extLst>
      <p:ext uri="{BB962C8B-B14F-4D97-AF65-F5344CB8AC3E}">
        <p14:creationId xmlns:p14="http://schemas.microsoft.com/office/powerpoint/2010/main" val="394834542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Illustration</a:t>
            </a:r>
            <a:r>
              <a:rPr lang="en-US" sz="1200" kern="1200" baseline="0" dirty="0">
                <a:solidFill>
                  <a:schemeClr val="tx1"/>
                </a:solidFill>
                <a:effectLst/>
                <a:latin typeface="+mn-lt"/>
                <a:ea typeface="+mn-ea"/>
                <a:cs typeface="+mn-cs"/>
              </a:rPr>
              <a:t> 6–21 Valuing a Pension Obligation</a:t>
            </a: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Pension plans are important compensation vehicles used by many U.S. companies. These plans are essentially forms of deferred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compensation as the pension benefits are paid to employees after they retire.</a:t>
            </a:r>
            <a:r>
              <a:rPr lang="en-IN" sz="1200"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These obligations are funded during the employment period. This means companies contribute cash to pension funds annually with the intention of accumulating sufficient funds to pay employees the retirement benefits they have earned. The amounts contributed are determined using estimates of</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retirement benefits. The actual amounts paid to employees during retirement depend on many factors including future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compensation levels and length of life.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Consider this example where we need to determine </a:t>
            </a:r>
            <a:r>
              <a:rPr lang="en-IN" sz="1200" kern="1200" dirty="0">
                <a:solidFill>
                  <a:schemeClr val="tx1"/>
                </a:solidFill>
                <a:effectLst/>
                <a:latin typeface="+mn-lt"/>
                <a:ea typeface="+mn-ea"/>
                <a:cs typeface="+mn-cs"/>
              </a:rPr>
              <a:t>how much would the company have</a:t>
            </a:r>
            <a:r>
              <a:rPr lang="en-IN" sz="1200" kern="1200" baseline="0" dirty="0">
                <a:solidFill>
                  <a:schemeClr val="tx1"/>
                </a:solidFill>
                <a:effectLst/>
                <a:latin typeface="+mn-lt"/>
                <a:ea typeface="+mn-ea"/>
                <a:cs typeface="+mn-cs"/>
              </a:rPr>
              <a:t> </a:t>
            </a:r>
            <a:r>
              <a:rPr lang="en-IN" sz="1200" kern="1200" dirty="0">
                <a:solidFill>
                  <a:schemeClr val="tx1"/>
                </a:solidFill>
                <a:effectLst/>
                <a:latin typeface="+mn-lt"/>
                <a:ea typeface="+mn-ea"/>
                <a:cs typeface="+mn-cs"/>
              </a:rPr>
              <a:t>to contribute at the end of 2018 to pay for pension benefits earned in </a:t>
            </a:r>
            <a:r>
              <a:rPr lang="en-IN" sz="1200" kern="1200">
                <a:solidFill>
                  <a:schemeClr val="tx1"/>
                </a:solidFill>
                <a:effectLst/>
                <a:latin typeface="+mn-lt"/>
                <a:ea typeface="+mn-ea"/>
                <a:cs typeface="+mn-cs"/>
              </a:rPr>
              <a:t>2018.</a:t>
            </a:r>
            <a:endParaRPr lang="en-IN"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751C26F-50D4-4AFE-80F4-0E70B3496596}" type="slidenum">
              <a:rPr lang="en-IN" smtClean="0"/>
              <a:pPr/>
              <a:t>108</a:t>
            </a:fld>
            <a:endParaRPr lang="en-IN" dirty="0"/>
          </a:p>
        </p:txBody>
      </p:sp>
    </p:spTree>
    <p:extLst>
      <p:ext uri="{BB962C8B-B14F-4D97-AF65-F5344CB8AC3E}">
        <p14:creationId xmlns:p14="http://schemas.microsoft.com/office/powerpoint/2010/main" val="394834542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kern="1200" dirty="0">
                <a:solidFill>
                  <a:schemeClr val="tx1"/>
                </a:solidFill>
                <a:effectLst/>
                <a:latin typeface="+mn-lt"/>
                <a:ea typeface="+mn-ea"/>
                <a:cs typeface="+mn-cs"/>
              </a:rPr>
              <a:t>To determine the required</a:t>
            </a:r>
            <a:r>
              <a:rPr lang="en-IN" sz="1200" kern="1200" baseline="0" dirty="0">
                <a:solidFill>
                  <a:schemeClr val="tx1"/>
                </a:solidFill>
                <a:effectLst/>
                <a:latin typeface="+mn-lt"/>
                <a:ea typeface="+mn-ea"/>
                <a:cs typeface="+mn-cs"/>
              </a:rPr>
              <a:t> contribution, w</a:t>
            </a:r>
            <a:r>
              <a:rPr lang="en-IN" sz="1200" kern="1200" dirty="0">
                <a:solidFill>
                  <a:schemeClr val="tx1"/>
                </a:solidFill>
                <a:effectLst/>
                <a:latin typeface="+mn-lt"/>
                <a:ea typeface="+mn-ea"/>
                <a:cs typeface="+mn-cs"/>
              </a:rPr>
              <a:t>e calculate the present value on December 31, 2018, of the deferred annuity of $2,000 that begins on December 31, 2043, and is expected to end on December 31, 2062. The time diagram shown here illustrates this situation.</a:t>
            </a:r>
          </a:p>
          <a:p>
            <a:endParaRPr lang="en-IN" sz="1200" kern="1200" dirty="0">
              <a:solidFill>
                <a:schemeClr val="tx1"/>
              </a:solidFill>
              <a:effectLst/>
              <a:latin typeface="+mn-lt"/>
              <a:ea typeface="+mn-ea"/>
              <a:cs typeface="+mn-cs"/>
            </a:endParaRPr>
          </a:p>
          <a:p>
            <a:r>
              <a:rPr lang="en-IN" sz="1200" kern="1200" dirty="0">
                <a:solidFill>
                  <a:schemeClr val="tx1"/>
                </a:solidFill>
                <a:effectLst/>
                <a:latin typeface="+mn-lt"/>
                <a:ea typeface="+mn-ea"/>
                <a:cs typeface="+mn-cs"/>
              </a:rPr>
              <a:t>We can calculate the present value of the annuity using a two-step process. The first step computes</a:t>
            </a:r>
            <a:r>
              <a:rPr lang="en-IN" sz="1200" kern="1200" baseline="0" dirty="0">
                <a:solidFill>
                  <a:schemeClr val="tx1"/>
                </a:solidFill>
                <a:effectLst/>
                <a:latin typeface="+mn-lt"/>
                <a:ea typeface="+mn-ea"/>
                <a:cs typeface="+mn-cs"/>
              </a:rPr>
              <a:t> </a:t>
            </a:r>
            <a:r>
              <a:rPr lang="en-IN" sz="1200" kern="1200" dirty="0">
                <a:solidFill>
                  <a:schemeClr val="tx1"/>
                </a:solidFill>
                <a:effectLst/>
                <a:latin typeface="+mn-lt"/>
                <a:ea typeface="+mn-ea"/>
                <a:cs typeface="+mn-cs"/>
              </a:rPr>
              <a:t>present value of the annuity as of December 31, 2042, by multiplying the annuity amount by the 20-period ordinary annuity factor,</a:t>
            </a:r>
            <a:r>
              <a:rPr lang="en-IN" sz="1200" kern="1200" baseline="0" dirty="0">
                <a:solidFill>
                  <a:schemeClr val="tx1"/>
                </a:solidFill>
                <a:effectLst/>
                <a:latin typeface="+mn-lt"/>
                <a:ea typeface="+mn-ea"/>
                <a:cs typeface="+mn-cs"/>
              </a:rPr>
              <a:t> which is </a:t>
            </a:r>
            <a:r>
              <a:rPr lang="en-US" sz="1200" b="0" i="0" u="none" strike="noStrike" kern="1200" baseline="0" dirty="0">
                <a:solidFill>
                  <a:schemeClr val="tx1"/>
                </a:solidFill>
                <a:latin typeface="+mn-lt"/>
                <a:ea typeface="+mn-ea"/>
                <a:cs typeface="+mn-cs"/>
              </a:rPr>
              <a:t>11.46992</a:t>
            </a:r>
            <a:r>
              <a:rPr lang="en-IN" sz="1200" kern="1200" dirty="0">
                <a:solidFill>
                  <a:schemeClr val="tx1"/>
                </a:solidFill>
                <a:effectLst/>
                <a:latin typeface="+mn-lt"/>
                <a:ea typeface="+mn-ea"/>
                <a:cs typeface="+mn-cs"/>
              </a:rPr>
              <a:t>.</a:t>
            </a:r>
          </a:p>
          <a:p>
            <a:endParaRPr lang="en-IN" sz="1200" kern="1200" dirty="0">
              <a:solidFill>
                <a:schemeClr val="tx1"/>
              </a:solidFill>
              <a:effectLst/>
              <a:latin typeface="+mn-lt"/>
              <a:ea typeface="+mn-ea"/>
              <a:cs typeface="+mn-cs"/>
            </a:endParaRPr>
          </a:p>
          <a:p>
            <a:r>
              <a:rPr lang="en-IN" sz="1200" kern="1200" dirty="0">
                <a:solidFill>
                  <a:schemeClr val="tx1"/>
                </a:solidFill>
                <a:effectLst/>
                <a:latin typeface="+mn-lt"/>
                <a:ea typeface="+mn-ea"/>
                <a:cs typeface="+mn-cs"/>
              </a:rPr>
              <a:t>By doing so, we will get the PVA of $22,940.</a:t>
            </a:r>
            <a:r>
              <a:rPr lang="en-IN" sz="1200" kern="1200" baseline="0" dirty="0">
                <a:solidFill>
                  <a:schemeClr val="tx1"/>
                </a:solidFill>
                <a:effectLst/>
                <a:latin typeface="+mn-lt"/>
                <a:ea typeface="+mn-ea"/>
                <a:cs typeface="+mn-cs"/>
              </a:rPr>
              <a:t> T</a:t>
            </a:r>
            <a:r>
              <a:rPr lang="en-IN" sz="1200" kern="1200" dirty="0">
                <a:solidFill>
                  <a:schemeClr val="tx1"/>
                </a:solidFill>
                <a:effectLst/>
                <a:latin typeface="+mn-lt"/>
                <a:ea typeface="+mn-ea"/>
                <a:cs typeface="+mn-cs"/>
              </a:rPr>
              <a:t>his is the present value as of December 31, 2042. </a:t>
            </a:r>
            <a:r>
              <a:rPr lang="en-US" sz="1200" kern="1200" baseline="0" dirty="0">
                <a:solidFill>
                  <a:schemeClr val="tx1"/>
                </a:solidFill>
                <a:latin typeface="+mn-lt"/>
                <a:ea typeface="+mn-ea"/>
                <a:cs typeface="+mn-cs"/>
              </a:rPr>
              <a:t>This single amount is then reduced to present value as of December 31, 2018, by a second calculation, </a:t>
            </a:r>
            <a:r>
              <a:rPr lang="en-IN" sz="1200" kern="1200" dirty="0">
                <a:solidFill>
                  <a:schemeClr val="tx1"/>
                </a:solidFill>
                <a:effectLst/>
                <a:latin typeface="+mn-lt"/>
                <a:ea typeface="+mn-ea"/>
                <a:cs typeface="+mn-cs"/>
              </a:rPr>
              <a:t>by multiplying</a:t>
            </a:r>
            <a:r>
              <a:rPr lang="en-IN" sz="1200" kern="1200" baseline="0" dirty="0">
                <a:solidFill>
                  <a:schemeClr val="tx1"/>
                </a:solidFill>
                <a:effectLst/>
                <a:latin typeface="+mn-lt"/>
                <a:ea typeface="+mn-ea"/>
                <a:cs typeface="+mn-cs"/>
              </a:rPr>
              <a:t> </a:t>
            </a:r>
            <a:r>
              <a:rPr lang="en-IN" sz="1200" kern="1200" dirty="0">
                <a:solidFill>
                  <a:schemeClr val="tx1"/>
                </a:solidFill>
                <a:effectLst/>
                <a:latin typeface="+mn-lt"/>
                <a:ea typeface="+mn-ea"/>
                <a:cs typeface="+mn-cs"/>
              </a:rPr>
              <a:t>the annuity amount by the 24-period present</a:t>
            </a:r>
            <a:r>
              <a:rPr lang="en-IN" sz="1200" kern="1200" baseline="0" dirty="0">
                <a:solidFill>
                  <a:schemeClr val="tx1"/>
                </a:solidFill>
                <a:effectLst/>
                <a:latin typeface="+mn-lt"/>
                <a:ea typeface="+mn-ea"/>
                <a:cs typeface="+mn-cs"/>
              </a:rPr>
              <a:t> value factor, which is .24698.</a:t>
            </a:r>
            <a:endParaRPr lang="en-IN" sz="1200" kern="1200" dirty="0">
              <a:solidFill>
                <a:schemeClr val="tx1"/>
              </a:solidFill>
              <a:effectLst/>
              <a:latin typeface="+mn-lt"/>
              <a:ea typeface="+mn-ea"/>
              <a:cs typeface="+mn-cs"/>
            </a:endParaRPr>
          </a:p>
          <a:p>
            <a:endParaRPr lang="en-IN" sz="1200" kern="1200" dirty="0">
              <a:solidFill>
                <a:schemeClr val="tx1"/>
              </a:solidFill>
              <a:effectLst/>
              <a:latin typeface="+mn-lt"/>
              <a:ea typeface="+mn-ea"/>
              <a:cs typeface="+mn-cs"/>
            </a:endParaRPr>
          </a:p>
          <a:p>
            <a:r>
              <a:rPr lang="en-US" sz="1200" kern="1200" baseline="0" dirty="0" err="1">
                <a:solidFill>
                  <a:schemeClr val="tx1"/>
                </a:solidFill>
                <a:latin typeface="+mn-lt"/>
                <a:ea typeface="+mn-ea"/>
                <a:cs typeface="+mn-cs"/>
              </a:rPr>
              <a:t>Stridewell</a:t>
            </a:r>
            <a:r>
              <a:rPr lang="en-US" sz="1200" kern="1200" baseline="0" dirty="0">
                <a:solidFill>
                  <a:schemeClr val="tx1"/>
                </a:solidFill>
                <a:latin typeface="+mn-lt"/>
                <a:ea typeface="+mn-ea"/>
                <a:cs typeface="+mn-cs"/>
              </a:rPr>
              <a:t> would have to contribute $5,666 at the end of 2018 to fund the estimated pension benefits earned by its employee in 2018. Viewed in reverse, $5,666 invested now at 6% will accumulate a fund balance of $22,940 at December 31, 2042. If the fund balance remains invested at 6%, $2,000 can be withdrawn each year for 20 years before the fund is depleted.</a:t>
            </a:r>
            <a:endParaRPr lang="en-IN"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109</a:t>
            </a:fld>
            <a:endParaRPr lang="en-IN" dirty="0"/>
          </a:p>
        </p:txBody>
      </p:sp>
    </p:spTree>
    <p:extLst>
      <p:ext uri="{BB962C8B-B14F-4D97-AF65-F5344CB8AC3E}">
        <p14:creationId xmlns:p14="http://schemas.microsoft.com/office/powerpoint/2010/main" val="419298410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kern="1200" dirty="0">
                <a:solidFill>
                  <a:schemeClr val="tx1"/>
                </a:solidFill>
                <a:effectLst/>
                <a:latin typeface="+mn-lt"/>
                <a:ea typeface="+mn-ea"/>
                <a:cs typeface="+mn-cs"/>
              </a:rPr>
              <a:t>To determine the required</a:t>
            </a:r>
            <a:r>
              <a:rPr lang="en-IN" sz="1200" kern="1200" baseline="0" dirty="0">
                <a:solidFill>
                  <a:schemeClr val="tx1"/>
                </a:solidFill>
                <a:effectLst/>
                <a:latin typeface="+mn-lt"/>
                <a:ea typeface="+mn-ea"/>
                <a:cs typeface="+mn-cs"/>
              </a:rPr>
              <a:t> contribution, w</a:t>
            </a:r>
            <a:r>
              <a:rPr lang="en-IN" sz="1200" kern="1200" dirty="0">
                <a:solidFill>
                  <a:schemeClr val="tx1"/>
                </a:solidFill>
                <a:effectLst/>
                <a:latin typeface="+mn-lt"/>
                <a:ea typeface="+mn-ea"/>
                <a:cs typeface="+mn-cs"/>
              </a:rPr>
              <a:t>e calculate the present value on December 31, 2018, of the deferred annuity of $2,000 that begins on December 31, 2043, and is expected to end on December 31, 2062. The time diagram shown here illustrates this situation.</a:t>
            </a:r>
          </a:p>
          <a:p>
            <a:endParaRPr lang="en-IN" sz="1200" kern="1200" dirty="0">
              <a:solidFill>
                <a:schemeClr val="tx1"/>
              </a:solidFill>
              <a:effectLst/>
              <a:latin typeface="+mn-lt"/>
              <a:ea typeface="+mn-ea"/>
              <a:cs typeface="+mn-cs"/>
            </a:endParaRPr>
          </a:p>
          <a:p>
            <a:r>
              <a:rPr lang="en-IN" sz="1200" kern="1200" dirty="0">
                <a:solidFill>
                  <a:schemeClr val="tx1"/>
                </a:solidFill>
                <a:effectLst/>
                <a:latin typeface="+mn-lt"/>
                <a:ea typeface="+mn-ea"/>
                <a:cs typeface="+mn-cs"/>
              </a:rPr>
              <a:t>We can calculate the present value of the annuity using a two-step process. The first step computes</a:t>
            </a:r>
            <a:r>
              <a:rPr lang="en-IN" sz="1200" kern="1200" baseline="0" dirty="0">
                <a:solidFill>
                  <a:schemeClr val="tx1"/>
                </a:solidFill>
                <a:effectLst/>
                <a:latin typeface="+mn-lt"/>
                <a:ea typeface="+mn-ea"/>
                <a:cs typeface="+mn-cs"/>
              </a:rPr>
              <a:t> </a:t>
            </a:r>
            <a:r>
              <a:rPr lang="en-IN" sz="1200" kern="1200" dirty="0">
                <a:solidFill>
                  <a:schemeClr val="tx1"/>
                </a:solidFill>
                <a:effectLst/>
                <a:latin typeface="+mn-lt"/>
                <a:ea typeface="+mn-ea"/>
                <a:cs typeface="+mn-cs"/>
              </a:rPr>
              <a:t>present value of the annuity as of December 31, 2042, by multiplying the annuity amount by the 20-period ordinary annuity factor,</a:t>
            </a:r>
            <a:r>
              <a:rPr lang="en-IN" sz="1200" kern="1200" baseline="0" dirty="0">
                <a:solidFill>
                  <a:schemeClr val="tx1"/>
                </a:solidFill>
                <a:effectLst/>
                <a:latin typeface="+mn-lt"/>
                <a:ea typeface="+mn-ea"/>
                <a:cs typeface="+mn-cs"/>
              </a:rPr>
              <a:t> which is </a:t>
            </a:r>
            <a:r>
              <a:rPr lang="en-US" sz="1200" b="0" i="0" u="none" strike="noStrike" kern="1200" baseline="0" dirty="0">
                <a:solidFill>
                  <a:schemeClr val="tx1"/>
                </a:solidFill>
                <a:latin typeface="+mn-lt"/>
                <a:ea typeface="+mn-ea"/>
                <a:cs typeface="+mn-cs"/>
              </a:rPr>
              <a:t>11.46992</a:t>
            </a:r>
            <a:r>
              <a:rPr lang="en-IN" sz="1200" kern="1200" dirty="0">
                <a:solidFill>
                  <a:schemeClr val="tx1"/>
                </a:solidFill>
                <a:effectLst/>
                <a:latin typeface="+mn-lt"/>
                <a:ea typeface="+mn-ea"/>
                <a:cs typeface="+mn-cs"/>
              </a:rPr>
              <a:t>.</a:t>
            </a:r>
          </a:p>
          <a:p>
            <a:endParaRPr lang="en-IN" sz="1200" kern="1200" dirty="0">
              <a:solidFill>
                <a:schemeClr val="tx1"/>
              </a:solidFill>
              <a:effectLst/>
              <a:latin typeface="+mn-lt"/>
              <a:ea typeface="+mn-ea"/>
              <a:cs typeface="+mn-cs"/>
            </a:endParaRPr>
          </a:p>
          <a:p>
            <a:r>
              <a:rPr lang="en-IN" sz="1200" kern="1200" dirty="0">
                <a:solidFill>
                  <a:schemeClr val="tx1"/>
                </a:solidFill>
                <a:effectLst/>
                <a:latin typeface="+mn-lt"/>
                <a:ea typeface="+mn-ea"/>
                <a:cs typeface="+mn-cs"/>
              </a:rPr>
              <a:t>By doing so, we will get the PVA of $22,940.</a:t>
            </a:r>
            <a:r>
              <a:rPr lang="en-IN" sz="1200" kern="1200" baseline="0" dirty="0">
                <a:solidFill>
                  <a:schemeClr val="tx1"/>
                </a:solidFill>
                <a:effectLst/>
                <a:latin typeface="+mn-lt"/>
                <a:ea typeface="+mn-ea"/>
                <a:cs typeface="+mn-cs"/>
              </a:rPr>
              <a:t> T</a:t>
            </a:r>
            <a:r>
              <a:rPr lang="en-IN" sz="1200" kern="1200" dirty="0">
                <a:solidFill>
                  <a:schemeClr val="tx1"/>
                </a:solidFill>
                <a:effectLst/>
                <a:latin typeface="+mn-lt"/>
                <a:ea typeface="+mn-ea"/>
                <a:cs typeface="+mn-cs"/>
              </a:rPr>
              <a:t>his is the present value as of December 31, 2042. </a:t>
            </a:r>
            <a:r>
              <a:rPr lang="en-US" sz="1200" kern="1200" baseline="0" dirty="0">
                <a:solidFill>
                  <a:schemeClr val="tx1"/>
                </a:solidFill>
                <a:latin typeface="+mn-lt"/>
                <a:ea typeface="+mn-ea"/>
                <a:cs typeface="+mn-cs"/>
              </a:rPr>
              <a:t>This single amount is then reduced to present value as of December 31, 2018, by a second calculation, </a:t>
            </a:r>
            <a:r>
              <a:rPr lang="en-IN" sz="1200" kern="1200" dirty="0">
                <a:solidFill>
                  <a:schemeClr val="tx1"/>
                </a:solidFill>
                <a:effectLst/>
                <a:latin typeface="+mn-lt"/>
                <a:ea typeface="+mn-ea"/>
                <a:cs typeface="+mn-cs"/>
              </a:rPr>
              <a:t>by multiplying</a:t>
            </a:r>
            <a:r>
              <a:rPr lang="en-IN" sz="1200" kern="1200" baseline="0" dirty="0">
                <a:solidFill>
                  <a:schemeClr val="tx1"/>
                </a:solidFill>
                <a:effectLst/>
                <a:latin typeface="+mn-lt"/>
                <a:ea typeface="+mn-ea"/>
                <a:cs typeface="+mn-cs"/>
              </a:rPr>
              <a:t> </a:t>
            </a:r>
            <a:r>
              <a:rPr lang="en-IN" sz="1200" kern="1200" dirty="0">
                <a:solidFill>
                  <a:schemeClr val="tx1"/>
                </a:solidFill>
                <a:effectLst/>
                <a:latin typeface="+mn-lt"/>
                <a:ea typeface="+mn-ea"/>
                <a:cs typeface="+mn-cs"/>
              </a:rPr>
              <a:t>the annuity amount by the 24-period present</a:t>
            </a:r>
            <a:r>
              <a:rPr lang="en-IN" sz="1200" kern="1200" baseline="0" dirty="0">
                <a:solidFill>
                  <a:schemeClr val="tx1"/>
                </a:solidFill>
                <a:effectLst/>
                <a:latin typeface="+mn-lt"/>
                <a:ea typeface="+mn-ea"/>
                <a:cs typeface="+mn-cs"/>
              </a:rPr>
              <a:t> value factor, which is .24698.</a:t>
            </a:r>
            <a:endParaRPr lang="en-IN" sz="1200" kern="1200" dirty="0">
              <a:solidFill>
                <a:schemeClr val="tx1"/>
              </a:solidFill>
              <a:effectLst/>
              <a:latin typeface="+mn-lt"/>
              <a:ea typeface="+mn-ea"/>
              <a:cs typeface="+mn-cs"/>
            </a:endParaRPr>
          </a:p>
          <a:p>
            <a:endParaRPr lang="en-IN" sz="1200" kern="1200" dirty="0">
              <a:solidFill>
                <a:schemeClr val="tx1"/>
              </a:solidFill>
              <a:effectLst/>
              <a:latin typeface="+mn-lt"/>
              <a:ea typeface="+mn-ea"/>
              <a:cs typeface="+mn-cs"/>
            </a:endParaRPr>
          </a:p>
          <a:p>
            <a:r>
              <a:rPr lang="en-US" sz="1200" kern="1200" baseline="0" dirty="0" err="1">
                <a:solidFill>
                  <a:schemeClr val="tx1"/>
                </a:solidFill>
                <a:latin typeface="+mn-lt"/>
                <a:ea typeface="+mn-ea"/>
                <a:cs typeface="+mn-cs"/>
              </a:rPr>
              <a:t>Stridewell</a:t>
            </a:r>
            <a:r>
              <a:rPr lang="en-US" sz="1200" kern="1200" baseline="0" dirty="0">
                <a:solidFill>
                  <a:schemeClr val="tx1"/>
                </a:solidFill>
                <a:latin typeface="+mn-lt"/>
                <a:ea typeface="+mn-ea"/>
                <a:cs typeface="+mn-cs"/>
              </a:rPr>
              <a:t> would have to contribute $5,666 at the end of 2018 to fund the estimated pension benefits earned by its employee in 2018. Viewed in reverse, $5,666 invested now at 6% will accumulate a fund balance of $22,940 at December 31, 2042. If the fund balance remains invested at 6%, $2,000 can be withdrawn each year for 20 years before the fund is </a:t>
            </a:r>
            <a:r>
              <a:rPr lang="en-US" sz="1200" kern="1200" baseline="0">
                <a:solidFill>
                  <a:schemeClr val="tx1"/>
                </a:solidFill>
                <a:latin typeface="+mn-lt"/>
                <a:ea typeface="+mn-ea"/>
                <a:cs typeface="+mn-cs"/>
              </a:rPr>
              <a:t>depleted.</a:t>
            </a:r>
            <a:endParaRPr lang="en-IN"/>
          </a:p>
        </p:txBody>
      </p:sp>
      <p:sp>
        <p:nvSpPr>
          <p:cNvPr id="4" name="Slide Number Placeholder 3"/>
          <p:cNvSpPr>
            <a:spLocks noGrp="1"/>
          </p:cNvSpPr>
          <p:nvPr>
            <p:ph type="sldNum" sz="quarter" idx="10"/>
          </p:nvPr>
        </p:nvSpPr>
        <p:spPr/>
        <p:txBody>
          <a:bodyPr/>
          <a:lstStyle/>
          <a:p>
            <a:fld id="{0751C26F-50D4-4AFE-80F4-0E70B3496596}" type="slidenum">
              <a:rPr lang="en-IN" smtClean="0"/>
              <a:pPr/>
              <a:t>110</a:t>
            </a:fld>
            <a:endParaRPr lang="en-IN" dirty="0"/>
          </a:p>
        </p:txBody>
      </p:sp>
    </p:spTree>
    <p:extLst>
      <p:ext uri="{BB962C8B-B14F-4D97-AF65-F5344CB8AC3E}">
        <p14:creationId xmlns:p14="http://schemas.microsoft.com/office/powerpoint/2010/main" val="419298410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6–22 Summary of Time Value of Money Concepts</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All the time value of money concepts discussed in this chapter are summarized in this table.</a:t>
            </a:r>
            <a:endParaRPr lang="en-US"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111</a:t>
            </a:fld>
            <a:endParaRPr lang="en-IN" dirty="0"/>
          </a:p>
        </p:txBody>
      </p:sp>
    </p:spTree>
    <p:extLst>
      <p:ext uri="{BB962C8B-B14F-4D97-AF65-F5344CB8AC3E}">
        <p14:creationId xmlns:p14="http://schemas.microsoft.com/office/powerpoint/2010/main" val="246397903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6–22 Summary of Time Value of Money Concepts</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All the time value of money concepts discussed in this chapter are summarized in this table.</a:t>
            </a:r>
            <a:endParaRPr lang="en-US"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112</a:t>
            </a:fld>
            <a:endParaRPr lang="en-IN" dirty="0"/>
          </a:p>
        </p:txBody>
      </p:sp>
    </p:spTree>
    <p:extLst>
      <p:ext uri="{BB962C8B-B14F-4D97-AF65-F5344CB8AC3E}">
        <p14:creationId xmlns:p14="http://schemas.microsoft.com/office/powerpoint/2010/main" val="24639790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Now let’s assume Cindy Johnson invested $1,000 in a savings account paying 10% interest </a:t>
            </a:r>
            <a:r>
              <a:rPr lang="en-US" sz="1200" b="0" i="1" u="none" strike="noStrike" kern="1200" baseline="0" dirty="0">
                <a:solidFill>
                  <a:schemeClr val="tx1"/>
                </a:solidFill>
                <a:latin typeface="+mn-lt"/>
                <a:ea typeface="+mn-ea"/>
                <a:cs typeface="+mn-cs"/>
              </a:rPr>
              <a:t>compounded </a:t>
            </a:r>
            <a:r>
              <a:rPr lang="en-US" sz="1200" b="0" i="0" u="none" strike="noStrike" kern="1200" baseline="0" dirty="0">
                <a:solidFill>
                  <a:schemeClr val="tx1"/>
                </a:solidFill>
                <a:latin typeface="+mn-lt"/>
                <a:ea typeface="+mn-ea"/>
                <a:cs typeface="+mn-cs"/>
              </a:rPr>
              <a:t>twice a year. There are two six-month periods paying interest at 5% (the annual rate divided by two periods). How much interest will she earn the first year, and what will be her investment balance at the end of the year?</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 $1,000 would grow by $102.50, the interest earned, to $1,102.50, $2.50 more than if interest were compounded only once a year. The effective annual interest rate, often referred to as the annual </a:t>
            </a:r>
            <a:r>
              <a:rPr lang="en-US" sz="1200" b="0" i="1" u="none" strike="noStrike" kern="1200" baseline="0" dirty="0">
                <a:solidFill>
                  <a:schemeClr val="tx1"/>
                </a:solidFill>
                <a:latin typeface="+mn-lt"/>
                <a:ea typeface="+mn-ea"/>
                <a:cs typeface="+mn-cs"/>
              </a:rPr>
              <a:t>yield, </a:t>
            </a:r>
            <a:r>
              <a:rPr lang="en-US" sz="1200" b="0" i="0" u="none" strike="noStrike" kern="1200" baseline="0" dirty="0">
                <a:solidFill>
                  <a:schemeClr val="tx1"/>
                </a:solidFill>
                <a:latin typeface="+mn-lt"/>
                <a:ea typeface="+mn-ea"/>
                <a:cs typeface="+mn-cs"/>
              </a:rPr>
              <a:t>is 10.25% ($102.50 ÷ $1,000).</a:t>
            </a:r>
            <a:endParaRPr lang="en-US" b="0"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8</a:t>
            </a:fld>
            <a:endParaRPr lang="en-IN" dirty="0"/>
          </a:p>
        </p:txBody>
      </p:sp>
    </p:spTree>
    <p:extLst>
      <p:ext uri="{BB962C8B-B14F-4D97-AF65-F5344CB8AC3E}">
        <p14:creationId xmlns:p14="http://schemas.microsoft.com/office/powerpoint/2010/main" val="11401845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Now let’s assume Cindy Johnson invested $1,000 in a savings account paying 10% interest </a:t>
            </a:r>
            <a:r>
              <a:rPr lang="en-US" sz="1200" b="0" i="1" u="none" strike="noStrike" kern="1200" baseline="0" dirty="0">
                <a:solidFill>
                  <a:schemeClr val="tx1"/>
                </a:solidFill>
                <a:latin typeface="+mn-lt"/>
                <a:ea typeface="+mn-ea"/>
                <a:cs typeface="+mn-cs"/>
              </a:rPr>
              <a:t>compounded </a:t>
            </a:r>
            <a:r>
              <a:rPr lang="en-US" sz="1200" b="0" i="0" u="none" strike="noStrike" kern="1200" baseline="0" dirty="0">
                <a:solidFill>
                  <a:schemeClr val="tx1"/>
                </a:solidFill>
                <a:latin typeface="+mn-lt"/>
                <a:ea typeface="+mn-ea"/>
                <a:cs typeface="+mn-cs"/>
              </a:rPr>
              <a:t>twice a year. There are two six-month periods paying interest at 5% (the annual rate divided by two periods). How much interest will she earn the first year, and what will be her investment balance at the end of the year?</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 $1,000 would grow by $102.50, the interest earned, to $1,102.50, $2.50 more than if interest were compounded only once a year. The effective annual interest rate, often referred to as the annual </a:t>
            </a:r>
            <a:r>
              <a:rPr lang="en-US" sz="1200" b="0" i="1" u="none" strike="noStrike" kern="1200" baseline="0" dirty="0">
                <a:solidFill>
                  <a:schemeClr val="tx1"/>
                </a:solidFill>
                <a:latin typeface="+mn-lt"/>
                <a:ea typeface="+mn-ea"/>
                <a:cs typeface="+mn-cs"/>
              </a:rPr>
              <a:t>yield, </a:t>
            </a:r>
            <a:r>
              <a:rPr lang="en-US" sz="1200" b="0" i="0" u="none" strike="noStrike" kern="1200" baseline="0" dirty="0">
                <a:solidFill>
                  <a:schemeClr val="tx1"/>
                </a:solidFill>
                <a:latin typeface="+mn-lt"/>
                <a:ea typeface="+mn-ea"/>
                <a:cs typeface="+mn-cs"/>
              </a:rPr>
              <a:t>is 10.25% ($102.50 ÷ $1,000).</a:t>
            </a:r>
            <a:endParaRPr lang="en-US" b="0"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9</a:t>
            </a:fld>
            <a:endParaRPr lang="en-IN" dirty="0"/>
          </a:p>
        </p:txBody>
      </p:sp>
    </p:spTree>
    <p:extLst>
      <p:ext uri="{BB962C8B-B14F-4D97-AF65-F5344CB8AC3E}">
        <p14:creationId xmlns:p14="http://schemas.microsoft.com/office/powerpoint/2010/main" val="43087378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 Content">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10" name="Slide Number Placeholder 5"/>
          <p:cNvSpPr txBox="1">
            <a:spLocks/>
          </p:cNvSpPr>
          <p:nvPr/>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6-</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 Placeholder 4"/>
          <p:cNvSpPr>
            <a:spLocks noGrp="1"/>
          </p:cNvSpPr>
          <p:nvPr>
            <p:ph type="body" sz="quarter" idx="13"/>
          </p:nvPr>
        </p:nvSpPr>
        <p:spPr>
          <a:xfrm>
            <a:off x="4571622" y="-3175"/>
            <a:ext cx="4572378" cy="384175"/>
          </a:xfrm>
        </p:spPr>
        <p:txBody>
          <a:bodyPr/>
          <a:lstStyle>
            <a:lvl1pPr marL="0" indent="0" algn="r">
              <a:buNone/>
              <a:defRPr sz="1800"/>
            </a:lvl1pPr>
            <a:lvl2pPr algn="r">
              <a:defRPr sz="1800"/>
            </a:lvl2pPr>
            <a:lvl3pPr algn="r">
              <a:defRPr sz="1800"/>
            </a:lvl3pPr>
            <a:lvl4pPr algn="r">
              <a:defRPr sz="1800"/>
            </a:lvl4pPr>
            <a:lvl5pPr algn="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7"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8"/>
          <p:cNvSpPr>
            <a:spLocks noGrp="1"/>
          </p:cNvSpPr>
          <p:nvPr>
            <p:ph sz="quarter" idx="11"/>
          </p:nvPr>
        </p:nvSpPr>
        <p:spPr>
          <a:xfrm>
            <a:off x="914400" y="3124200"/>
            <a:ext cx="7315200" cy="1371600"/>
          </a:xfrm>
        </p:spPr>
        <p:txBody>
          <a:bodyPr vert="horz" lIns="91440" tIns="45720" rIns="91440" bIns="45720" rtlCol="0">
            <a:noAutofit/>
          </a:bodyPr>
          <a:lstStyle>
            <a:lvl1pPr>
              <a:defRPr lang="en-US" sz="2600" dirty="0" smtClean="0">
                <a:latin typeface="Verdana" panose="020B0604030504040204" pitchFamily="34" charset="0"/>
                <a:ea typeface="Verdana" panose="020B0604030504040204" pitchFamily="34" charset="0"/>
                <a:cs typeface="Verdana" panose="020B0604030504040204" pitchFamily="34" charset="0"/>
              </a:defRPr>
            </a:lvl1pPr>
            <a:lvl2pPr>
              <a:defRPr lang="en-US" sz="2400" dirty="0" smtClean="0">
                <a:latin typeface="Verdana" panose="020B0604030504040204" pitchFamily="34" charset="0"/>
                <a:ea typeface="Verdana" panose="020B0604030504040204" pitchFamily="34" charset="0"/>
                <a:cs typeface="Verdana" panose="020B0604030504040204" pitchFamily="34" charset="0"/>
              </a:defRPr>
            </a:lvl2pPr>
            <a:lvl3pPr>
              <a:defRPr lang="en-US" sz="2200"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sz="1800" dirty="0">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2"/>
          </p:nvPr>
        </p:nvSpPr>
        <p:spPr>
          <a:xfrm>
            <a:off x="863600" y="4800600"/>
            <a:ext cx="7404100" cy="1143000"/>
          </a:xfrm>
        </p:spPr>
        <p:txBody>
          <a:bodyPr vert="horz" lIns="91440" tIns="45720" rIns="91440" bIns="45720" rtlCol="0">
            <a:noAutofit/>
          </a:bodyPr>
          <a:lstStyle>
            <a:lvl1pPr>
              <a:defRPr lang="en-US" sz="2600" smtClean="0">
                <a:latin typeface="Verdana" panose="020B0604030504040204" pitchFamily="34" charset="0"/>
                <a:ea typeface="Verdana" panose="020B0604030504040204" pitchFamily="34" charset="0"/>
                <a:cs typeface="Verdana" panose="020B0604030504040204" pitchFamily="34" charset="0"/>
              </a:defRPr>
            </a:lvl1pPr>
            <a:lvl2pPr>
              <a:defRPr lang="en-US" sz="2400" smtClean="0">
                <a:latin typeface="Verdana" panose="020B0604030504040204" pitchFamily="34" charset="0"/>
                <a:ea typeface="Verdana" panose="020B0604030504040204" pitchFamily="34" charset="0"/>
                <a:cs typeface="Verdana" panose="020B0604030504040204" pitchFamily="34" charset="0"/>
              </a:defRPr>
            </a:lvl2pPr>
            <a:lvl3pPr>
              <a:defRPr lang="en-US" sz="2200" smtClean="0">
                <a:latin typeface="Verdana" panose="020B0604030504040204" pitchFamily="34" charset="0"/>
                <a:ea typeface="Verdana" panose="020B0604030504040204" pitchFamily="34" charset="0"/>
                <a:cs typeface="Verdana" panose="020B0604030504040204" pitchFamily="34" charset="0"/>
              </a:defRPr>
            </a:lvl3pPr>
            <a:lvl4pPr>
              <a:defRPr lang="en-US" smtClean="0">
                <a:latin typeface="Verdana" panose="020B0604030504040204" pitchFamily="34" charset="0"/>
                <a:ea typeface="Verdana" panose="020B0604030504040204" pitchFamily="34" charset="0"/>
                <a:cs typeface="Verdana" panose="020B0604030504040204" pitchFamily="34" charset="0"/>
              </a:defRPr>
            </a:lvl4pPr>
            <a:lvl5pPr>
              <a:defRPr lang="en-US" sz="1800">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3"/>
          <p:cNvSpPr txBox="1">
            <a:spLocks/>
          </p:cNvSpPr>
          <p:nvPr/>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rPr>
              <a:t>© McGraw-Hill Education.</a:t>
            </a:r>
          </a:p>
        </p:txBody>
      </p:sp>
    </p:spTree>
    <p:extLst>
      <p:ext uri="{BB962C8B-B14F-4D97-AF65-F5344CB8AC3E}">
        <p14:creationId xmlns:p14="http://schemas.microsoft.com/office/powerpoint/2010/main" val="42039286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End Slide">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2" name="Title 1"/>
          <p:cNvSpPr>
            <a:spLocks noGrp="1"/>
          </p:cNvSpPr>
          <p:nvPr>
            <p:ph type="title"/>
          </p:nvPr>
        </p:nvSpPr>
        <p:spPr>
          <a:xfrm>
            <a:off x="685800" y="2819400"/>
            <a:ext cx="8229600" cy="1143000"/>
          </a:xfrm>
        </p:spPr>
        <p:txBody>
          <a:bodyPr/>
          <a:lstStyle/>
          <a:p>
            <a:r>
              <a:rPr lang="en-US"/>
              <a:t>Click to edit Master title style</a:t>
            </a:r>
            <a:endParaRPr lang="en-US" dirty="0"/>
          </a:p>
        </p:txBody>
      </p:sp>
      <p:sp>
        <p:nvSpPr>
          <p:cNvPr id="4" name="Text Placeholder 3"/>
          <p:cNvSpPr txBox="1">
            <a:spLocks/>
          </p:cNvSpPr>
          <p:nvPr/>
        </p:nvSpPr>
        <p:spPr>
          <a:xfrm>
            <a:off x="927100" y="6252596"/>
            <a:ext cx="7327900" cy="605404"/>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t>© McGraw-Hill Education. All rights reserved. Authorized only for instructor use in the classroom. No reproduction or further distribution permitted without the prior written consent of McGraw-Hill Education.</a:t>
            </a:r>
          </a:p>
        </p:txBody>
      </p:sp>
      <p:sp>
        <p:nvSpPr>
          <p:cNvPr id="7" name="Slide Number Placeholder 5"/>
          <p:cNvSpPr txBox="1">
            <a:spLocks/>
          </p:cNvSpPr>
          <p:nvPr/>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6-</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1756563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 + Content">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10" name="Slide Number Placeholder 5"/>
          <p:cNvSpPr txBox="1">
            <a:spLocks/>
          </p:cNvSpPr>
          <p:nvPr/>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6-</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 Placeholder 4"/>
          <p:cNvSpPr>
            <a:spLocks noGrp="1"/>
          </p:cNvSpPr>
          <p:nvPr>
            <p:ph type="body" sz="quarter" idx="13"/>
          </p:nvPr>
        </p:nvSpPr>
        <p:spPr>
          <a:xfrm>
            <a:off x="4572000" y="-3175"/>
            <a:ext cx="4572000" cy="366032"/>
          </a:xfrm>
        </p:spPr>
        <p:txBody>
          <a:bodyPr/>
          <a:lstStyle>
            <a:lvl1pPr marL="0" indent="0" algn="r">
              <a:buNone/>
              <a:defRPr sz="1800"/>
            </a:lvl1pPr>
            <a:lvl2pPr algn="r">
              <a:defRPr sz="1800"/>
            </a:lvl2pPr>
            <a:lvl3pPr algn="r">
              <a:defRPr sz="1800"/>
            </a:lvl3pPr>
            <a:lvl4pPr algn="r">
              <a:defRPr sz="1800"/>
            </a:lvl4pPr>
            <a:lvl5pPr algn="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7"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12"/>
          <p:cNvSpPr>
            <a:spLocks noGrp="1"/>
          </p:cNvSpPr>
          <p:nvPr>
            <p:ph sz="quarter" idx="12"/>
          </p:nvPr>
        </p:nvSpPr>
        <p:spPr>
          <a:xfrm>
            <a:off x="863600" y="4800600"/>
            <a:ext cx="7404100" cy="1143000"/>
          </a:xfrm>
        </p:spPr>
        <p:txBody>
          <a:bodyPr vert="horz" lIns="91440" tIns="45720" rIns="91440" bIns="45720" rtlCol="0">
            <a:noAutofit/>
          </a:bodyPr>
          <a:lstStyle>
            <a:lvl1pPr>
              <a:defRPr lang="en-US" sz="2600" smtClean="0">
                <a:latin typeface="Verdana" panose="020B0604030504040204" pitchFamily="34" charset="0"/>
                <a:ea typeface="Verdana" panose="020B0604030504040204" pitchFamily="34" charset="0"/>
                <a:cs typeface="Verdana" panose="020B0604030504040204" pitchFamily="34" charset="0"/>
              </a:defRPr>
            </a:lvl1pPr>
            <a:lvl2pPr>
              <a:defRPr lang="en-US" sz="2400" smtClean="0">
                <a:latin typeface="Verdana" panose="020B0604030504040204" pitchFamily="34" charset="0"/>
                <a:ea typeface="Verdana" panose="020B0604030504040204" pitchFamily="34" charset="0"/>
                <a:cs typeface="Verdana" panose="020B0604030504040204" pitchFamily="34" charset="0"/>
              </a:defRPr>
            </a:lvl2pPr>
            <a:lvl3pPr>
              <a:defRPr lang="en-US" sz="2200" smtClean="0">
                <a:latin typeface="Verdana" panose="020B0604030504040204" pitchFamily="34" charset="0"/>
                <a:ea typeface="Verdana" panose="020B0604030504040204" pitchFamily="34" charset="0"/>
                <a:cs typeface="Verdana" panose="020B0604030504040204" pitchFamily="34" charset="0"/>
              </a:defRPr>
            </a:lvl3pPr>
            <a:lvl4pPr>
              <a:defRPr lang="en-US" smtClean="0">
                <a:latin typeface="Verdana" panose="020B0604030504040204" pitchFamily="34" charset="0"/>
                <a:ea typeface="Verdana" panose="020B0604030504040204" pitchFamily="34" charset="0"/>
                <a:cs typeface="Verdana" panose="020B0604030504040204" pitchFamily="34" charset="0"/>
              </a:defRPr>
            </a:lvl4pPr>
            <a:lvl5pPr>
              <a:defRPr lang="en-US" sz="1800">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Text Placeholder 3"/>
          <p:cNvSpPr txBox="1">
            <a:spLocks/>
          </p:cNvSpPr>
          <p:nvPr/>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rPr>
              <a:t>© McGraw-Hill Education.</a:t>
            </a:r>
          </a:p>
        </p:txBody>
      </p:sp>
    </p:spTree>
    <p:extLst>
      <p:ext uri="{BB962C8B-B14F-4D97-AF65-F5344CB8AC3E}">
        <p14:creationId xmlns:p14="http://schemas.microsoft.com/office/powerpoint/2010/main" val="39213147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1_Title Slide">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3245" cy="6857434"/>
          </a:xfrm>
          <a:prstGeom prst="rect">
            <a:avLst/>
          </a:prstGeom>
        </p:spPr>
      </p:pic>
      <p:sp>
        <p:nvSpPr>
          <p:cNvPr id="2" name="Title 1"/>
          <p:cNvSpPr>
            <a:spLocks noGrp="1"/>
          </p:cNvSpPr>
          <p:nvPr>
            <p:ph type="ctrTitle"/>
          </p:nvPr>
        </p:nvSpPr>
        <p:spPr>
          <a:xfrm>
            <a:off x="914400" y="1905000"/>
            <a:ext cx="7924800" cy="990600"/>
          </a:xfrm>
        </p:spPr>
        <p:txBody>
          <a:bodyPr>
            <a:normAutofit/>
          </a:bodyPr>
          <a:lstStyle>
            <a:lvl1pPr>
              <a:defRPr sz="4000" b="1"/>
            </a:lvl1pPr>
          </a:lstStyle>
          <a:p>
            <a:r>
              <a:rPr lang="en-US"/>
              <a:t>Click to edit Master title style</a:t>
            </a:r>
            <a:endParaRPr lang="en-US" dirty="0"/>
          </a:p>
        </p:txBody>
      </p:sp>
      <p:sp>
        <p:nvSpPr>
          <p:cNvPr id="3" name="Subtitle 2"/>
          <p:cNvSpPr>
            <a:spLocks noGrp="1"/>
          </p:cNvSpPr>
          <p:nvPr>
            <p:ph type="subTitle" idx="1"/>
          </p:nvPr>
        </p:nvSpPr>
        <p:spPr>
          <a:xfrm>
            <a:off x="914400" y="3657600"/>
            <a:ext cx="7315200" cy="1371600"/>
          </a:xfrm>
        </p:spPr>
        <p:txBody>
          <a:bodyPr anchor="ctr"/>
          <a:lstStyle>
            <a:lvl1pPr marL="0" indent="0" algn="ctr">
              <a:buNone/>
              <a:defRPr sz="36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7" name="Text Placeholder 6"/>
          <p:cNvSpPr>
            <a:spLocks noGrp="1"/>
          </p:cNvSpPr>
          <p:nvPr>
            <p:ph type="body" sz="quarter" idx="11"/>
          </p:nvPr>
        </p:nvSpPr>
        <p:spPr>
          <a:xfrm>
            <a:off x="609600" y="6476999"/>
            <a:ext cx="8533645" cy="37680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201576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End">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9"/>
          <p:cNvSpPr>
            <a:spLocks noGrp="1" noChangeArrowheads="1"/>
          </p:cNvSpPr>
          <p:nvPr>
            <p:ph type="title" hasCustomPrompt="1"/>
          </p:nvPr>
        </p:nvSpPr>
        <p:spPr bwMode="auto">
          <a:xfrm>
            <a:off x="2554515" y="1647599"/>
            <a:ext cx="4630058" cy="3563030"/>
          </a:xfrm>
          <a:prstGeom prst="rect">
            <a:avLst/>
          </a:prstGeom>
          <a:noFill/>
          <a:ln>
            <a:noFill/>
          </a:ln>
          <a:extLst/>
        </p:spPr>
        <p:txBody>
          <a:bodyPr>
            <a:normAutofit/>
          </a:bodyPr>
          <a:lstStyle>
            <a:lvl1pPr algn="ctr">
              <a:defRPr sz="4000">
                <a:solidFill>
                  <a:srgbClr val="0072A2"/>
                </a:solidFill>
                <a:latin typeface="+mn-lt"/>
                <a:ea typeface="Adobe Fan Heiti Std B" pitchFamily="34" charset="-128"/>
              </a:defRPr>
            </a:lvl1pPr>
          </a:lstStyle>
          <a:p>
            <a:r>
              <a:rPr lang="en-US" dirty="0"/>
              <a:t>End of Chapter ##</a:t>
            </a:r>
            <a:endParaRPr lang="en-IN" dirty="0"/>
          </a:p>
        </p:txBody>
      </p:sp>
      <p:sp>
        <p:nvSpPr>
          <p:cNvPr id="5" name="TextBox 4"/>
          <p:cNvSpPr txBox="1"/>
          <p:nvPr userDrawn="1"/>
        </p:nvSpPr>
        <p:spPr>
          <a:xfrm>
            <a:off x="1115616" y="6597352"/>
            <a:ext cx="8028384" cy="246221"/>
          </a:xfrm>
          <a:prstGeom prst="rect">
            <a:avLst/>
          </a:prstGeom>
          <a:noFill/>
        </p:spPr>
        <p:txBody>
          <a:bodyPr wrap="square" rtlCol="0">
            <a:spAutoFit/>
          </a:bodyPr>
          <a:lstStyle/>
          <a:p>
            <a:pPr algn="r"/>
            <a:r>
              <a:rPr lang="en-US" sz="1000" i="1" kern="1200" dirty="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25855986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Figure +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10"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6-</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 Placeholder 4"/>
          <p:cNvSpPr>
            <a:spLocks noGrp="1"/>
          </p:cNvSpPr>
          <p:nvPr>
            <p:ph type="body" sz="quarter" idx="13"/>
          </p:nvPr>
        </p:nvSpPr>
        <p:spPr>
          <a:xfrm>
            <a:off x="4572000" y="-3175"/>
            <a:ext cx="4572000" cy="366032"/>
          </a:xfrm>
        </p:spPr>
        <p:txBody>
          <a:bodyPr/>
          <a:lstStyle>
            <a:lvl1pPr algn="r">
              <a:defRPr sz="1800"/>
            </a:lvl1pPr>
            <a:lvl2pPr algn="r">
              <a:defRPr sz="1800"/>
            </a:lvl2pPr>
            <a:lvl3pPr algn="r">
              <a:defRPr sz="1800"/>
            </a:lvl3pPr>
            <a:lvl4pPr algn="r">
              <a:defRPr sz="1800"/>
            </a:lvl4pPr>
            <a:lvl5pPr algn="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7"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Picture Placeholder 4"/>
          <p:cNvSpPr>
            <a:spLocks noGrp="1"/>
          </p:cNvSpPr>
          <p:nvPr>
            <p:ph type="pic" sz="quarter" idx="14"/>
          </p:nvPr>
        </p:nvSpPr>
        <p:spPr>
          <a:xfrm>
            <a:off x="1600200" y="3048000"/>
            <a:ext cx="2362200" cy="1524000"/>
          </a:xfrm>
        </p:spPr>
        <p:txBody>
          <a:bodyPr/>
          <a:lstStyle/>
          <a:p>
            <a:endParaRPr lang="en-US"/>
          </a:p>
        </p:txBody>
      </p:sp>
      <p:sp>
        <p:nvSpPr>
          <p:cNvPr id="11" name="Picture Placeholder 10"/>
          <p:cNvSpPr>
            <a:spLocks noGrp="1"/>
          </p:cNvSpPr>
          <p:nvPr>
            <p:ph type="pic" sz="quarter" idx="15"/>
          </p:nvPr>
        </p:nvSpPr>
        <p:spPr>
          <a:xfrm>
            <a:off x="5562600" y="3124200"/>
            <a:ext cx="2514600" cy="1295400"/>
          </a:xfrm>
        </p:spPr>
        <p:txBody>
          <a:bodyPr/>
          <a:lstStyle/>
          <a:p>
            <a:endParaRPr lang="en-US"/>
          </a:p>
        </p:txBody>
      </p:sp>
      <p:sp>
        <p:nvSpPr>
          <p:cNvPr id="13" name="Content Placeholder 12"/>
          <p:cNvSpPr>
            <a:spLocks noGrp="1"/>
          </p:cNvSpPr>
          <p:nvPr>
            <p:ph sz="quarter" idx="12"/>
          </p:nvPr>
        </p:nvSpPr>
        <p:spPr>
          <a:xfrm>
            <a:off x="863600" y="4800600"/>
            <a:ext cx="7404100" cy="1143000"/>
          </a:xfrm>
        </p:spPr>
        <p:txBody>
          <a:bodyPr vert="horz" lIns="91440" tIns="45720" rIns="91440" bIns="45720" rtlCol="0">
            <a:noAutofit/>
          </a:bodyPr>
          <a:lstStyle>
            <a:lvl1pPr>
              <a:defRPr lang="en-US" sz="2600" smtClean="0">
                <a:latin typeface="Verdana" panose="020B0604030504040204" pitchFamily="34" charset="0"/>
                <a:ea typeface="Verdana" panose="020B0604030504040204" pitchFamily="34" charset="0"/>
                <a:cs typeface="Verdana" panose="020B0604030504040204" pitchFamily="34" charset="0"/>
              </a:defRPr>
            </a:lvl1pPr>
            <a:lvl2pPr>
              <a:defRPr lang="en-US" sz="2400" smtClean="0">
                <a:latin typeface="Verdana" panose="020B0604030504040204" pitchFamily="34" charset="0"/>
                <a:ea typeface="Verdana" panose="020B0604030504040204" pitchFamily="34" charset="0"/>
                <a:cs typeface="Verdana" panose="020B0604030504040204" pitchFamily="34" charset="0"/>
              </a:defRPr>
            </a:lvl2pPr>
            <a:lvl3pPr>
              <a:defRPr lang="en-US" sz="2200" smtClean="0">
                <a:latin typeface="Verdana" panose="020B0604030504040204" pitchFamily="34" charset="0"/>
                <a:ea typeface="Verdana" panose="020B0604030504040204" pitchFamily="34" charset="0"/>
                <a:cs typeface="Verdana" panose="020B0604030504040204" pitchFamily="34" charset="0"/>
              </a:defRPr>
            </a:lvl3pPr>
            <a:lvl4pPr>
              <a:defRPr lang="en-US" smtClean="0">
                <a:latin typeface="Verdana" panose="020B0604030504040204" pitchFamily="34" charset="0"/>
                <a:ea typeface="Verdana" panose="020B0604030504040204" pitchFamily="34" charset="0"/>
                <a:cs typeface="Verdana" panose="020B0604030504040204" pitchFamily="34" charset="0"/>
              </a:defRPr>
            </a:lvl4pPr>
            <a:lvl5pPr>
              <a:defRPr lang="en-US"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4" name="Text Placeholder 3"/>
          <p:cNvSpPr txBox="1">
            <a:spLocks/>
          </p:cNvSpPr>
          <p:nvPr userDrawn="1"/>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rPr>
              <a:t>© McGraw-Hill Education.</a:t>
            </a:r>
          </a:p>
        </p:txBody>
      </p:sp>
    </p:spTree>
    <p:extLst>
      <p:ext uri="{BB962C8B-B14F-4D97-AF65-F5344CB8AC3E}">
        <p14:creationId xmlns:p14="http://schemas.microsoft.com/office/powerpoint/2010/main" val="409467112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Box 3"/>
          <p:cNvSpPr txBox="1"/>
          <p:nvPr userDrawn="1"/>
        </p:nvSpPr>
        <p:spPr>
          <a:xfrm>
            <a:off x="1115616" y="6597352"/>
            <a:ext cx="8028384" cy="246221"/>
          </a:xfrm>
          <a:prstGeom prst="rect">
            <a:avLst/>
          </a:prstGeom>
          <a:noFill/>
        </p:spPr>
        <p:txBody>
          <a:bodyPr wrap="square" rtlCol="0">
            <a:spAutoFit/>
          </a:bodyPr>
          <a:lstStyle/>
          <a:p>
            <a:pPr algn="r"/>
            <a:r>
              <a:rPr lang="en-US" sz="1000" i="1" kern="1200" dirty="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1910662630"/>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3" r:id="rId5"/>
    <p:sldLayoutId id="2147483674" r:id="rId6"/>
  </p:sldLayoutIdLst>
  <p:txStyles>
    <p:titleStyle>
      <a:lvl1pPr algn="ctr" defTabSz="914400" rtl="0" eaLnBrk="1" latinLnBrk="0" hangingPunct="1">
        <a:spcBef>
          <a:spcPct val="0"/>
        </a:spcBef>
        <a:buNone/>
        <a:defRPr sz="36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p:titleStyle>
    <p:bodyStyle>
      <a:lvl1pPr marL="342900" indent="-342900" algn="l" defTabSz="914400" rtl="0" eaLnBrk="1" latinLnBrk="0" hangingPunct="1">
        <a:spcBef>
          <a:spcPct val="20000"/>
        </a:spcBef>
        <a:buClr>
          <a:schemeClr val="tx1"/>
        </a:buClr>
        <a:buFont typeface="Arial" panose="020B0604020202020204" pitchFamily="34" charset="0"/>
        <a:buChar char="•"/>
        <a:defRPr lang="en-US" sz="26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Clr>
          <a:schemeClr val="tx1"/>
        </a:buClr>
        <a:buFont typeface="Arial" panose="020B0604020202020204" pitchFamily="34" charset="0"/>
        <a:buChar char="–"/>
        <a:defRPr lang="en-US" sz="24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spcBef>
          <a:spcPct val="20000"/>
        </a:spcBef>
        <a:buClr>
          <a:schemeClr val="tx1"/>
        </a:buClr>
        <a:buFont typeface="Arial" panose="020B0604020202020204" pitchFamily="34" charset="0"/>
        <a:buChar char="•"/>
        <a:defRPr lang="en-US" sz="22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spcBef>
          <a:spcPct val="20000"/>
        </a:spcBef>
        <a:buClr>
          <a:schemeClr val="tx1"/>
        </a:buClr>
        <a:buFont typeface="Arial" panose="020B0604020202020204" pitchFamily="34" charset="0"/>
        <a:buChar char="–"/>
        <a:defRPr lang="en-US" sz="20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spcBef>
          <a:spcPct val="20000"/>
        </a:spcBef>
        <a:buClr>
          <a:schemeClr val="tx1"/>
        </a:buClr>
        <a:buFont typeface="Arial" panose="020B0604020202020204" pitchFamily="34" charset="0"/>
        <a:buChar char="»"/>
        <a:defRPr lang="en-US"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1.xml"/><Relationship Id="rId1" Type="http://schemas.openxmlformats.org/officeDocument/2006/relationships/vmlDrawing" Target="../drawings/vmlDrawing7.vml"/><Relationship Id="rId5" Type="http://schemas.openxmlformats.org/officeDocument/2006/relationships/image" Target="../media/image29.wmf"/><Relationship Id="rId4" Type="http://schemas.openxmlformats.org/officeDocument/2006/relationships/oleObject" Target="../embeddings/oleObject8.bin"/></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1.xml"/><Relationship Id="rId1" Type="http://schemas.openxmlformats.org/officeDocument/2006/relationships/vmlDrawing" Target="../drawings/vmlDrawing8.vml"/><Relationship Id="rId5" Type="http://schemas.openxmlformats.org/officeDocument/2006/relationships/image" Target="../media/image32.wmf"/><Relationship Id="rId4" Type="http://schemas.openxmlformats.org/officeDocument/2006/relationships/oleObject" Target="../embeddings/oleObject9.bin"/></Relationships>
</file>

<file path=ppt/slides/_rels/slide112.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1.xml"/><Relationship Id="rId1" Type="http://schemas.openxmlformats.org/officeDocument/2006/relationships/vmlDrawing" Target="../drawings/vmlDrawing9.vml"/><Relationship Id="rId5" Type="http://schemas.openxmlformats.org/officeDocument/2006/relationships/image" Target="../media/image33.wmf"/><Relationship Id="rId4" Type="http://schemas.openxmlformats.org/officeDocument/2006/relationships/oleObject" Target="../embeddings/oleObject10.bin"/></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6.wmf"/><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oleObject" Target="../embeddings/oleObject3.bin"/><Relationship Id="rId5" Type="http://schemas.openxmlformats.org/officeDocument/2006/relationships/image" Target="../media/image5.wmf"/><Relationship Id="rId4" Type="http://schemas.openxmlformats.org/officeDocument/2006/relationships/oleObject" Target="../embeddings/oleObject2.bin"/></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vmlDrawing" Target="../drawings/vmlDrawing3.vml"/><Relationship Id="rId5" Type="http://schemas.openxmlformats.org/officeDocument/2006/relationships/image" Target="../media/image12.wmf"/><Relationship Id="rId4" Type="http://schemas.openxmlformats.org/officeDocument/2006/relationships/oleObject" Target="../embeddings/oleObject4.bin"/></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3.wmf"/><Relationship Id="rId4" Type="http://schemas.openxmlformats.org/officeDocument/2006/relationships/oleObject" Target="../embeddings/oleObject1.bin"/></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1.xml"/><Relationship Id="rId1" Type="http://schemas.openxmlformats.org/officeDocument/2006/relationships/vmlDrawing" Target="../drawings/vmlDrawing4.vml"/><Relationship Id="rId4" Type="http://schemas.openxmlformats.org/officeDocument/2006/relationships/image" Target="../media/image13.wmf"/></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xml"/><Relationship Id="rId1" Type="http://schemas.openxmlformats.org/officeDocument/2006/relationships/vmlDrawing" Target="../drawings/vmlDrawing5.vml"/><Relationship Id="rId5" Type="http://schemas.openxmlformats.org/officeDocument/2006/relationships/image" Target="../media/image23.wmf"/><Relationship Id="rId4" Type="http://schemas.openxmlformats.org/officeDocument/2006/relationships/oleObject" Target="../embeddings/oleObject6.bin"/></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1.xml"/><Relationship Id="rId1" Type="http://schemas.openxmlformats.org/officeDocument/2006/relationships/vmlDrawing" Target="../drawings/vmlDrawing6.vml"/><Relationship Id="rId5" Type="http://schemas.openxmlformats.org/officeDocument/2006/relationships/image" Target="../media/image28.wmf"/><Relationship Id="rId4" Type="http://schemas.openxmlformats.org/officeDocument/2006/relationships/oleObject" Target="../embeddings/oleObject7.bin"/></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ctrTitle"/>
          </p:nvPr>
        </p:nvSpPr>
        <p:spPr>
          <a:xfrm>
            <a:off x="762000" y="1600200"/>
            <a:ext cx="7848600" cy="990600"/>
          </a:xfrm>
        </p:spPr>
        <p:txBody>
          <a:bodyPr>
            <a:normAutofit/>
          </a:bodyPr>
          <a:lstStyle/>
          <a:p>
            <a:r>
              <a:rPr lang="en-US" dirty="0"/>
              <a:t>Chapter 6</a:t>
            </a:r>
          </a:p>
        </p:txBody>
      </p:sp>
      <p:sp>
        <p:nvSpPr>
          <p:cNvPr id="20" name="Subtitle 19"/>
          <p:cNvSpPr>
            <a:spLocks noGrp="1"/>
          </p:cNvSpPr>
          <p:nvPr>
            <p:ph type="subTitle" idx="1"/>
          </p:nvPr>
        </p:nvSpPr>
        <p:spPr>
          <a:xfrm>
            <a:off x="762000" y="2895600"/>
            <a:ext cx="7848600" cy="1828800"/>
          </a:xfrm>
        </p:spPr>
        <p:txBody>
          <a:bodyPr/>
          <a:lstStyle/>
          <a:p>
            <a:r>
              <a:rPr lang="en-IN" dirty="0"/>
              <a:t>Time Value of Money Concepts</a:t>
            </a:r>
          </a:p>
        </p:txBody>
      </p:sp>
      <p:sp>
        <p:nvSpPr>
          <p:cNvPr id="6" name="Text Placeholder 8"/>
          <p:cNvSpPr>
            <a:spLocks noGrp="1"/>
          </p:cNvSpPr>
          <p:nvPr>
            <p:ph type="body" sz="quarter" idx="11"/>
          </p:nvPr>
        </p:nvSpPr>
        <p:spPr>
          <a:xfrm>
            <a:off x="914400" y="6261100"/>
            <a:ext cx="7366000" cy="609600"/>
          </a:xfrm>
        </p:spPr>
        <p:txBody>
          <a:bodyPr anchor="ctr">
            <a:noAutofit/>
          </a:bodyPr>
          <a:lstStyle/>
          <a:p>
            <a:pPr marL="0" indent="0" algn="ctr">
              <a:buNone/>
            </a:pPr>
            <a:r>
              <a:rPr lang="en-US" sz="1200" dirty="0"/>
              <a:t>© McGraw-Hill Education. All rights reserved. Authorized only 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3659784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06-1</a:t>
            </a:r>
          </a:p>
        </p:txBody>
      </p:sp>
      <p:sp>
        <p:nvSpPr>
          <p:cNvPr id="8" name="Title 7"/>
          <p:cNvSpPr>
            <a:spLocks noGrp="1"/>
          </p:cNvSpPr>
          <p:nvPr>
            <p:ph type="title"/>
          </p:nvPr>
        </p:nvSpPr>
        <p:spPr/>
        <p:txBody>
          <a:bodyPr>
            <a:noAutofit/>
          </a:bodyPr>
          <a:lstStyle/>
          <a:p>
            <a:r>
              <a:rPr lang="en-US" altLang="en-US" dirty="0"/>
              <a:t>Concept Check: Compound Interest</a:t>
            </a:r>
            <a:r>
              <a:rPr lang="en-IN" dirty="0"/>
              <a:t> (1 of 2)</a:t>
            </a:r>
            <a:endParaRPr lang="en-US" dirty="0"/>
          </a:p>
        </p:txBody>
      </p:sp>
      <p:sp>
        <p:nvSpPr>
          <p:cNvPr id="3" name="Content Placeholder 2"/>
          <p:cNvSpPr>
            <a:spLocks noGrp="1"/>
          </p:cNvSpPr>
          <p:nvPr>
            <p:ph sz="quarter" idx="10"/>
          </p:nvPr>
        </p:nvSpPr>
        <p:spPr>
          <a:xfrm>
            <a:off x="548640" y="1676399"/>
            <a:ext cx="8046720" cy="3915103"/>
          </a:xfrm>
        </p:spPr>
        <p:txBody>
          <a:bodyPr/>
          <a:lstStyle/>
          <a:p>
            <a:pPr marL="0" indent="0">
              <a:spcAft>
                <a:spcPts val="600"/>
              </a:spcAft>
              <a:buNone/>
            </a:pPr>
            <a:r>
              <a:rPr lang="en-IN" dirty="0"/>
              <a:t>Jacob Lee invested $600 in a savings account paying 8% interest compounded twice a year. What will be his investment balance at the end of the year?</a:t>
            </a:r>
          </a:p>
          <a:p>
            <a:pPr marL="457200" indent="-457200">
              <a:buFont typeface="+mj-lt"/>
              <a:buAutoNum type="alphaLcPeriod"/>
            </a:pPr>
            <a:r>
              <a:rPr lang="en-US" dirty="0"/>
              <a:t>$680</a:t>
            </a:r>
          </a:p>
          <a:p>
            <a:pPr marL="457200" indent="-457200">
              <a:buFont typeface="+mj-lt"/>
              <a:buAutoNum type="alphaLcPeriod"/>
            </a:pPr>
            <a:r>
              <a:rPr lang="en-US" dirty="0"/>
              <a:t>$649</a:t>
            </a:r>
          </a:p>
          <a:p>
            <a:pPr marL="457200" indent="-457200">
              <a:buFont typeface="+mj-lt"/>
              <a:buAutoNum type="alphaLcPeriod"/>
            </a:pPr>
            <a:r>
              <a:rPr lang="en-US" dirty="0"/>
              <a:t>$624</a:t>
            </a:r>
          </a:p>
          <a:p>
            <a:pPr marL="457200" indent="-457200">
              <a:buFont typeface="+mj-lt"/>
              <a:buAutoNum type="alphaLcPeriod"/>
            </a:pPr>
            <a:r>
              <a:rPr lang="en-US" dirty="0"/>
              <a:t>$600</a:t>
            </a:r>
          </a:p>
        </p:txBody>
      </p:sp>
    </p:spTree>
    <p:extLst>
      <p:ext uri="{BB962C8B-B14F-4D97-AF65-F5344CB8AC3E}">
        <p14:creationId xmlns:p14="http://schemas.microsoft.com/office/powerpoint/2010/main" val="3897579773"/>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r>
              <a:rPr lang="en-US" dirty="0"/>
              <a:t>Learning Objective 06-9</a:t>
            </a:r>
          </a:p>
        </p:txBody>
      </p:sp>
      <p:sp>
        <p:nvSpPr>
          <p:cNvPr id="4" name="Title 3"/>
          <p:cNvSpPr>
            <a:spLocks noGrp="1"/>
          </p:cNvSpPr>
          <p:nvPr>
            <p:ph type="title"/>
          </p:nvPr>
        </p:nvSpPr>
        <p:spPr/>
        <p:txBody>
          <a:bodyPr>
            <a:noAutofit/>
          </a:bodyPr>
          <a:lstStyle/>
          <a:p>
            <a:r>
              <a:rPr lang="en-IN" dirty="0"/>
              <a:t>Valuing a Long-Term Bond Liability</a:t>
            </a:r>
            <a:r>
              <a:rPr lang="en-US" altLang="en-US" dirty="0"/>
              <a:t> </a:t>
            </a:r>
            <a:r>
              <a:rPr lang="en-IN" dirty="0"/>
              <a:t>(1 of 2)</a:t>
            </a:r>
            <a:endParaRPr lang="en-US" dirty="0"/>
          </a:p>
        </p:txBody>
      </p:sp>
      <p:sp>
        <p:nvSpPr>
          <p:cNvPr id="5" name="Content Placeholder 4"/>
          <p:cNvSpPr>
            <a:spLocks noGrp="1"/>
          </p:cNvSpPr>
          <p:nvPr>
            <p:ph sz="quarter" idx="10"/>
          </p:nvPr>
        </p:nvSpPr>
        <p:spPr>
          <a:xfrm>
            <a:off x="636565" y="1652380"/>
            <a:ext cx="8296422" cy="4800335"/>
          </a:xfrm>
        </p:spPr>
        <p:txBody>
          <a:bodyPr/>
          <a:lstStyle/>
          <a:p>
            <a:r>
              <a:rPr lang="en-IN" dirty="0"/>
              <a:t>On June 30, 2018, </a:t>
            </a:r>
            <a:r>
              <a:rPr lang="en-IN" dirty="0" err="1"/>
              <a:t>Fumatsu</a:t>
            </a:r>
            <a:r>
              <a:rPr lang="en-IN" dirty="0"/>
              <a:t> Electric issued 10% stated rate bonds with a face amount of $200 million. The bonds mature on June 30, 2038 (20 years). The market rate of interest for similar issues was 12%. Interest is paid </a:t>
            </a:r>
            <a:r>
              <a:rPr lang="en-US" dirty="0"/>
              <a:t>semiannually</a:t>
            </a:r>
            <a:r>
              <a:rPr lang="en-IN" dirty="0"/>
              <a:t> (5%) on June 30 and December 31, beginning December 31, 2018. The interest payment is $10 million (5% × $200 million). What was the price of the bond issue? What amount of interest expense will </a:t>
            </a:r>
            <a:r>
              <a:rPr lang="en-IN" dirty="0" err="1"/>
              <a:t>Fumatsu</a:t>
            </a:r>
            <a:r>
              <a:rPr lang="en-IN" dirty="0"/>
              <a:t> record for the bonds in 2018?</a:t>
            </a:r>
            <a:endParaRPr lang="en-US" dirty="0"/>
          </a:p>
        </p:txBody>
      </p:sp>
    </p:spTree>
    <p:extLst>
      <p:ext uri="{BB962C8B-B14F-4D97-AF65-F5344CB8AC3E}">
        <p14:creationId xmlns:p14="http://schemas.microsoft.com/office/powerpoint/2010/main" val="2026590945"/>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r>
              <a:rPr lang="en-US" dirty="0"/>
              <a:t>Learning Objective 06-9</a:t>
            </a:r>
          </a:p>
        </p:txBody>
      </p:sp>
      <p:sp>
        <p:nvSpPr>
          <p:cNvPr id="4" name="Title 3"/>
          <p:cNvSpPr>
            <a:spLocks noGrp="1"/>
          </p:cNvSpPr>
          <p:nvPr>
            <p:ph type="title"/>
          </p:nvPr>
        </p:nvSpPr>
        <p:spPr>
          <a:xfrm>
            <a:off x="685800" y="364259"/>
            <a:ext cx="8001000" cy="1106424"/>
          </a:xfrm>
        </p:spPr>
        <p:txBody>
          <a:bodyPr>
            <a:noAutofit/>
          </a:bodyPr>
          <a:lstStyle/>
          <a:p>
            <a:r>
              <a:rPr lang="en-IN" dirty="0"/>
              <a:t>Valuing a Long-Term Bond Liability</a:t>
            </a:r>
            <a:r>
              <a:rPr lang="en-US" altLang="en-US" dirty="0"/>
              <a:t> </a:t>
            </a:r>
            <a:r>
              <a:rPr lang="en-IN" dirty="0"/>
              <a:t>(2 of 2)</a:t>
            </a:r>
            <a:endParaRPr lang="en-US" dirty="0"/>
          </a:p>
        </p:txBody>
      </p:sp>
      <p:sp>
        <p:nvSpPr>
          <p:cNvPr id="5" name="Content Placeholder 4"/>
          <p:cNvSpPr>
            <a:spLocks noGrp="1"/>
          </p:cNvSpPr>
          <p:nvPr>
            <p:ph sz="quarter" idx="10"/>
          </p:nvPr>
        </p:nvSpPr>
        <p:spPr>
          <a:xfrm>
            <a:off x="742075" y="1745940"/>
            <a:ext cx="8046720" cy="1039091"/>
          </a:xfrm>
        </p:spPr>
        <p:txBody>
          <a:bodyPr/>
          <a:lstStyle/>
          <a:p>
            <a:pPr marL="0" indent="0">
              <a:buNone/>
            </a:pPr>
            <a:r>
              <a:rPr lang="en-US" dirty="0"/>
              <a:t>Present value of an ordinary annuity of $1: </a:t>
            </a:r>
            <a:r>
              <a:rPr lang="en-US" i="1" dirty="0"/>
              <a:t>n </a:t>
            </a:r>
            <a:r>
              <a:rPr lang="en-US" dirty="0"/>
              <a:t>= 40, </a:t>
            </a:r>
            <a:r>
              <a:rPr lang="en-US" i="1" dirty="0"/>
              <a:t>i</a:t>
            </a:r>
            <a:r>
              <a:rPr lang="en-US" dirty="0"/>
              <a:t> = 6%</a:t>
            </a:r>
          </a:p>
        </p:txBody>
      </p:sp>
      <p:graphicFrame>
        <p:nvGraphicFramePr>
          <p:cNvPr id="2" name="Object 1"/>
          <p:cNvGraphicFramePr>
            <a:graphicFrameLocks noChangeAspect="1"/>
          </p:cNvGraphicFramePr>
          <p:nvPr>
            <p:extLst>
              <p:ext uri="{D42A27DB-BD31-4B8C-83A1-F6EECF244321}">
                <p14:modId xmlns:p14="http://schemas.microsoft.com/office/powerpoint/2010/main" val="2638017027"/>
              </p:ext>
            </p:extLst>
          </p:nvPr>
        </p:nvGraphicFramePr>
        <p:xfrm>
          <a:off x="791900" y="2998949"/>
          <a:ext cx="8120031" cy="1084035"/>
        </p:xfrm>
        <a:graphic>
          <a:graphicData uri="http://schemas.openxmlformats.org/presentationml/2006/ole">
            <mc:AlternateContent xmlns:mc="http://schemas.openxmlformats.org/markup-compatibility/2006">
              <mc:Choice xmlns:v="urn:schemas-microsoft-com:vml" Requires="v">
                <p:oleObj spid="_x0000_s21581" name="Equation" r:id="rId4" imgW="5041800" imgH="672840" progId="Equation.3">
                  <p:embed/>
                </p:oleObj>
              </mc:Choice>
              <mc:Fallback>
                <p:oleObj name="Equation" r:id="rId4" imgW="5041800" imgH="672840" progId="Equation.3">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1900" y="2998949"/>
                        <a:ext cx="8120031" cy="108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 name="Content Placeholder 2"/>
          <p:cNvSpPr>
            <a:spLocks noGrp="1"/>
          </p:cNvSpPr>
          <p:nvPr>
            <p:ph sz="quarter" idx="11"/>
          </p:nvPr>
        </p:nvSpPr>
        <p:spPr>
          <a:xfrm>
            <a:off x="762889" y="4495120"/>
            <a:ext cx="8045209" cy="1513794"/>
          </a:xfrm>
        </p:spPr>
        <p:txBody>
          <a:bodyPr/>
          <a:lstStyle/>
          <a:p>
            <a:pPr marL="0" indent="0">
              <a:buNone/>
            </a:pPr>
            <a:r>
              <a:rPr lang="en-US" dirty="0"/>
              <a:t>Present value of $1: </a:t>
            </a:r>
            <a:r>
              <a:rPr lang="en-US" i="1" dirty="0"/>
              <a:t>n </a:t>
            </a:r>
            <a:r>
              <a:rPr lang="en-US" dirty="0"/>
              <a:t>= 40, </a:t>
            </a:r>
            <a:r>
              <a:rPr lang="en-US" i="1" dirty="0"/>
              <a:t>i</a:t>
            </a:r>
            <a:r>
              <a:rPr lang="en-US" dirty="0"/>
              <a:t> = 6%</a:t>
            </a:r>
          </a:p>
          <a:p>
            <a:pPr marL="0" indent="0">
              <a:buNone/>
            </a:pPr>
            <a:r>
              <a:rPr lang="en-IN" sz="2800" dirty="0"/>
              <a:t>Interest expense</a:t>
            </a:r>
            <a:r>
              <a:rPr lang="en-US" dirty="0"/>
              <a:t> = </a:t>
            </a:r>
            <a:r>
              <a:rPr lang="en-IN" sz="2800" dirty="0"/>
              <a:t>$169,907,000 × 6% = </a:t>
            </a:r>
            <a:r>
              <a:rPr lang="en-IN" sz="2800" b="1" dirty="0"/>
              <a:t>$10,194,420</a:t>
            </a:r>
          </a:p>
        </p:txBody>
      </p:sp>
    </p:spTree>
    <p:extLst>
      <p:ext uri="{BB962C8B-B14F-4D97-AF65-F5344CB8AC3E}">
        <p14:creationId xmlns:p14="http://schemas.microsoft.com/office/powerpoint/2010/main" val="2418640993"/>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r>
              <a:rPr lang="en-US" dirty="0"/>
              <a:t>Learning Objective 06-9</a:t>
            </a:r>
          </a:p>
        </p:txBody>
      </p:sp>
      <p:sp>
        <p:nvSpPr>
          <p:cNvPr id="4" name="Title 3"/>
          <p:cNvSpPr>
            <a:spLocks noGrp="1"/>
          </p:cNvSpPr>
          <p:nvPr>
            <p:ph type="title"/>
          </p:nvPr>
        </p:nvSpPr>
        <p:spPr/>
        <p:txBody>
          <a:bodyPr>
            <a:noAutofit/>
          </a:bodyPr>
          <a:lstStyle/>
          <a:p>
            <a:r>
              <a:rPr lang="en-US" dirty="0"/>
              <a:t>Valuing a Long-Term Lease Liability</a:t>
            </a:r>
            <a:r>
              <a:rPr lang="en-US" altLang="en-US" dirty="0"/>
              <a:t> </a:t>
            </a:r>
            <a:r>
              <a:rPr lang="en-IN" dirty="0"/>
              <a:t>(1 of 2)</a:t>
            </a:r>
            <a:endParaRPr lang="en-US" dirty="0"/>
          </a:p>
        </p:txBody>
      </p:sp>
      <p:sp>
        <p:nvSpPr>
          <p:cNvPr id="5" name="Content Placeholder 4"/>
          <p:cNvSpPr>
            <a:spLocks noGrp="1"/>
          </p:cNvSpPr>
          <p:nvPr>
            <p:ph sz="quarter" idx="10"/>
          </p:nvPr>
        </p:nvSpPr>
        <p:spPr>
          <a:xfrm>
            <a:off x="548640" y="1676400"/>
            <a:ext cx="8046720" cy="4470400"/>
          </a:xfrm>
        </p:spPr>
        <p:txBody>
          <a:bodyPr/>
          <a:lstStyle/>
          <a:p>
            <a:r>
              <a:rPr lang="en-IN" dirty="0"/>
              <a:t>On January 1, 2018, the </a:t>
            </a:r>
            <a:r>
              <a:rPr lang="en-IN" dirty="0" err="1"/>
              <a:t>Stridewell</a:t>
            </a:r>
            <a:r>
              <a:rPr lang="en-IN" dirty="0"/>
              <a:t> Wholesale Shoe Company signed a 25-year lease agreement for an office building. Terms of the lease call for </a:t>
            </a:r>
            <a:r>
              <a:rPr lang="en-IN" dirty="0" err="1"/>
              <a:t>Stridewell</a:t>
            </a:r>
            <a:r>
              <a:rPr lang="en-IN" dirty="0"/>
              <a:t> to make annual lease payments of </a:t>
            </a:r>
            <a:r>
              <a:rPr lang="en-IN" b="1" dirty="0"/>
              <a:t>$10,000 </a:t>
            </a:r>
            <a:r>
              <a:rPr lang="en-IN" dirty="0"/>
              <a:t>at the </a:t>
            </a:r>
            <a:r>
              <a:rPr lang="en-IN" b="1" dirty="0"/>
              <a:t>beginning of each year</a:t>
            </a:r>
            <a:r>
              <a:rPr lang="en-IN" dirty="0"/>
              <a:t>, with the first payment due on January 1, 2018. Assuming an interest rate of 10% properly reflects the time value of money in this situation, how should </a:t>
            </a:r>
            <a:r>
              <a:rPr lang="en-IN" dirty="0" err="1"/>
              <a:t>Stridewell</a:t>
            </a:r>
            <a:r>
              <a:rPr lang="en-IN" dirty="0"/>
              <a:t> value the asset acquired and the </a:t>
            </a:r>
            <a:r>
              <a:rPr lang="en-US" dirty="0"/>
              <a:t>corresponding lease liability?</a:t>
            </a:r>
          </a:p>
        </p:txBody>
      </p:sp>
    </p:spTree>
    <p:extLst>
      <p:ext uri="{BB962C8B-B14F-4D97-AF65-F5344CB8AC3E}">
        <p14:creationId xmlns:p14="http://schemas.microsoft.com/office/powerpoint/2010/main" val="3563095683"/>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r>
              <a:rPr lang="en-US" dirty="0"/>
              <a:t>Learning Objective 06-9</a:t>
            </a:r>
          </a:p>
        </p:txBody>
      </p:sp>
      <p:sp>
        <p:nvSpPr>
          <p:cNvPr id="4" name="Title 3"/>
          <p:cNvSpPr>
            <a:spLocks noGrp="1"/>
          </p:cNvSpPr>
          <p:nvPr>
            <p:ph type="title"/>
          </p:nvPr>
        </p:nvSpPr>
        <p:spPr/>
        <p:txBody>
          <a:bodyPr>
            <a:noAutofit/>
          </a:bodyPr>
          <a:lstStyle/>
          <a:p>
            <a:r>
              <a:rPr lang="en-US" dirty="0"/>
              <a:t>Valuing a Long-Term Lease Liability</a:t>
            </a:r>
            <a:r>
              <a:rPr lang="en-US" altLang="en-US" dirty="0"/>
              <a:t> </a:t>
            </a:r>
            <a:r>
              <a:rPr lang="en-IN" dirty="0"/>
              <a:t>(2 of 2)</a:t>
            </a:r>
            <a:endParaRPr lang="en-US" dirty="0"/>
          </a:p>
        </p:txBody>
      </p:sp>
      <p:sp>
        <p:nvSpPr>
          <p:cNvPr id="5" name="Content Placeholder 4"/>
          <p:cNvSpPr>
            <a:spLocks noGrp="1"/>
          </p:cNvSpPr>
          <p:nvPr>
            <p:ph sz="quarter" idx="10"/>
          </p:nvPr>
        </p:nvSpPr>
        <p:spPr>
          <a:xfrm>
            <a:off x="758190" y="1785274"/>
            <a:ext cx="8046720" cy="1789776"/>
          </a:xfrm>
        </p:spPr>
        <p:txBody>
          <a:bodyPr/>
          <a:lstStyle/>
          <a:p>
            <a:pPr marL="0" indent="0">
              <a:buNone/>
            </a:pPr>
            <a:r>
              <a:rPr lang="en-IN" dirty="0"/>
              <a:t>PVAD = </a:t>
            </a:r>
            <a:r>
              <a:rPr lang="en-IN" b="1" dirty="0"/>
              <a:t>$10,000 </a:t>
            </a:r>
            <a:r>
              <a:rPr lang="en-IN" dirty="0"/>
              <a:t>(annuity amount) × 9.98474 = $99,847</a:t>
            </a:r>
          </a:p>
          <a:p>
            <a:pPr marL="0" indent="0">
              <a:buNone/>
            </a:pPr>
            <a:r>
              <a:rPr lang="en-IN" dirty="0"/>
              <a:t>9.98474 </a:t>
            </a:r>
            <a:r>
              <a:rPr lang="en-IN" dirty="0">
                <a:sym typeface="Symbol"/>
              </a:rPr>
              <a:t> </a:t>
            </a:r>
            <a:r>
              <a:rPr lang="en-US" dirty="0"/>
              <a:t>Present value of an annuity due of $1: </a:t>
            </a:r>
            <a:r>
              <a:rPr lang="en-US" i="1" dirty="0"/>
              <a:t>n </a:t>
            </a:r>
            <a:r>
              <a:rPr lang="en-US" dirty="0"/>
              <a:t>= 25, </a:t>
            </a:r>
            <a:r>
              <a:rPr lang="en-US" i="1" dirty="0" err="1"/>
              <a:t>i</a:t>
            </a:r>
            <a:r>
              <a:rPr lang="en-US" dirty="0"/>
              <a:t> =10%</a:t>
            </a:r>
          </a:p>
        </p:txBody>
      </p:sp>
      <p:pic>
        <p:nvPicPr>
          <p:cNvPr id="9" name="Picture 2" descr="Journal entry debiting leased office building 99,847 and crediting lease payable 99,847."/>
          <p:cNvPicPr>
            <a:picLocks noGrp="1" noChangeAspect="1" noChangeArrowheads="1"/>
          </p:cNvPicPr>
          <p:nvPr>
            <p:ph type="pic" sz="quarter" idx="4294967295"/>
          </p:nvPr>
        </p:nvPicPr>
        <p:blipFill>
          <a:blip r:embed="rId3">
            <a:extLst>
              <a:ext uri="{28A0092B-C50C-407E-A947-70E740481C1C}">
                <a14:useLocalDpi xmlns:a14="http://schemas.microsoft.com/office/drawing/2010/main" val="0"/>
              </a:ext>
            </a:extLst>
          </a:blip>
          <a:stretch>
            <a:fillRect/>
          </a:stretch>
        </p:blipFill>
        <p:spPr bwMode="auto">
          <a:xfrm>
            <a:off x="1229881" y="3862122"/>
            <a:ext cx="7048843" cy="136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75314004"/>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r>
              <a:rPr lang="en-US" dirty="0"/>
              <a:t>Learning Objective 06-9</a:t>
            </a:r>
          </a:p>
        </p:txBody>
      </p:sp>
      <p:sp>
        <p:nvSpPr>
          <p:cNvPr id="4" name="Title 3"/>
          <p:cNvSpPr>
            <a:spLocks noGrp="1"/>
          </p:cNvSpPr>
          <p:nvPr>
            <p:ph type="title"/>
          </p:nvPr>
        </p:nvSpPr>
        <p:spPr>
          <a:xfrm>
            <a:off x="1049482" y="355875"/>
            <a:ext cx="7273636" cy="1472650"/>
          </a:xfrm>
        </p:spPr>
        <p:txBody>
          <a:bodyPr>
            <a:noAutofit/>
          </a:bodyPr>
          <a:lstStyle/>
          <a:p>
            <a:r>
              <a:rPr lang="en-US" altLang="en-US" dirty="0"/>
              <a:t>Concept Check: Accounting Applications of PV Techniques </a:t>
            </a:r>
            <a:r>
              <a:rPr lang="en-IN" dirty="0"/>
              <a:t>(1 of 3)</a:t>
            </a:r>
            <a:endParaRPr lang="en-US" dirty="0"/>
          </a:p>
        </p:txBody>
      </p:sp>
      <p:sp>
        <p:nvSpPr>
          <p:cNvPr id="5" name="Content Placeholder 4"/>
          <p:cNvSpPr>
            <a:spLocks noGrp="1"/>
          </p:cNvSpPr>
          <p:nvPr>
            <p:ph sz="quarter" idx="10"/>
          </p:nvPr>
        </p:nvSpPr>
        <p:spPr>
          <a:xfrm>
            <a:off x="548640" y="2019300"/>
            <a:ext cx="8252460" cy="4171950"/>
          </a:xfrm>
        </p:spPr>
        <p:txBody>
          <a:bodyPr/>
          <a:lstStyle/>
          <a:p>
            <a:r>
              <a:rPr lang="en-US" dirty="0"/>
              <a:t>On March 31, 2018, the Gusto Beer Company leased a machine from B. A. Lush, Inc. The lease agreement requires Gusto to pay eight annual payments of $16,000 on each May 31, with the first payment due on May 31, 2018. Assuming an interest rate of 6% and that this lease is treated as an installment sale (capital lease), Gusto will initially value the machine by multiplying $16,000 by which of the following?</a:t>
            </a:r>
          </a:p>
        </p:txBody>
      </p:sp>
    </p:spTree>
    <p:extLst>
      <p:ext uri="{BB962C8B-B14F-4D97-AF65-F5344CB8AC3E}">
        <p14:creationId xmlns:p14="http://schemas.microsoft.com/office/powerpoint/2010/main" val="1571607044"/>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r>
              <a:rPr lang="en-US" dirty="0"/>
              <a:t>Learning Objective 06-9</a:t>
            </a:r>
          </a:p>
        </p:txBody>
      </p:sp>
      <p:sp>
        <p:nvSpPr>
          <p:cNvPr id="4" name="Title 3"/>
          <p:cNvSpPr>
            <a:spLocks noGrp="1"/>
          </p:cNvSpPr>
          <p:nvPr>
            <p:ph type="title"/>
          </p:nvPr>
        </p:nvSpPr>
        <p:spPr>
          <a:xfrm>
            <a:off x="1049482" y="355875"/>
            <a:ext cx="7273636" cy="1472650"/>
          </a:xfrm>
        </p:spPr>
        <p:txBody>
          <a:bodyPr>
            <a:noAutofit/>
          </a:bodyPr>
          <a:lstStyle/>
          <a:p>
            <a:r>
              <a:rPr lang="en-US" altLang="en-US" dirty="0"/>
              <a:t>Concept Check: Accounting Applications of PV Techniques </a:t>
            </a:r>
            <a:r>
              <a:rPr lang="en-IN" dirty="0"/>
              <a:t>(2 of 3)</a:t>
            </a:r>
            <a:endParaRPr lang="en-US" dirty="0"/>
          </a:p>
        </p:txBody>
      </p:sp>
      <p:sp>
        <p:nvSpPr>
          <p:cNvPr id="5" name="Content Placeholder 4"/>
          <p:cNvSpPr>
            <a:spLocks noGrp="1"/>
          </p:cNvSpPr>
          <p:nvPr>
            <p:ph sz="quarter" idx="10"/>
          </p:nvPr>
        </p:nvSpPr>
        <p:spPr>
          <a:xfrm>
            <a:off x="913361" y="2051050"/>
            <a:ext cx="7675418" cy="4216400"/>
          </a:xfrm>
        </p:spPr>
        <p:txBody>
          <a:bodyPr/>
          <a:lstStyle/>
          <a:p>
            <a:pPr marL="457200" indent="-457200">
              <a:buFont typeface="+mj-lt"/>
              <a:buAutoNum type="alphaLcPeriod"/>
              <a:tabLst>
                <a:tab pos="511175" algn="l"/>
              </a:tabLst>
            </a:pPr>
            <a:r>
              <a:rPr lang="en-US" dirty="0"/>
              <a:t>Present value of $1 at 10% for six periods</a:t>
            </a:r>
          </a:p>
          <a:p>
            <a:pPr marL="457200" indent="-457200">
              <a:buFont typeface="+mj-lt"/>
              <a:buAutoNum type="alphaLcPeriod"/>
              <a:tabLst>
                <a:tab pos="511175" algn="l"/>
              </a:tabLst>
            </a:pPr>
            <a:r>
              <a:rPr lang="en-US" dirty="0"/>
              <a:t>Present value of an ordinary annuity of $1 at 10% for six periods</a:t>
            </a:r>
          </a:p>
          <a:p>
            <a:pPr marL="457200" indent="-457200">
              <a:buFont typeface="+mj-lt"/>
              <a:buAutoNum type="alphaLcPeriod"/>
              <a:tabLst>
                <a:tab pos="511175" algn="l"/>
              </a:tabLst>
            </a:pPr>
            <a:r>
              <a:rPr lang="en-US" dirty="0"/>
              <a:t>Present value of an annuity due of $1 at 10% for six periods</a:t>
            </a:r>
          </a:p>
          <a:p>
            <a:pPr marL="457200" indent="-457200">
              <a:buFont typeface="+mj-lt"/>
              <a:buAutoNum type="alphaLcPeriod"/>
              <a:tabLst>
                <a:tab pos="511175" algn="l"/>
              </a:tabLst>
            </a:pPr>
            <a:r>
              <a:rPr lang="en-US" dirty="0"/>
              <a:t>Future value of an annuity due of $1 at 10% for six periods</a:t>
            </a:r>
          </a:p>
        </p:txBody>
      </p:sp>
    </p:spTree>
    <p:extLst>
      <p:ext uri="{BB962C8B-B14F-4D97-AF65-F5344CB8AC3E}">
        <p14:creationId xmlns:p14="http://schemas.microsoft.com/office/powerpoint/2010/main" val="1354208693"/>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r>
              <a:rPr lang="en-US" dirty="0"/>
              <a:t>Learning Objective 06-9</a:t>
            </a:r>
          </a:p>
        </p:txBody>
      </p:sp>
      <p:sp>
        <p:nvSpPr>
          <p:cNvPr id="4" name="Title 3"/>
          <p:cNvSpPr>
            <a:spLocks noGrp="1"/>
          </p:cNvSpPr>
          <p:nvPr>
            <p:ph type="title"/>
          </p:nvPr>
        </p:nvSpPr>
        <p:spPr>
          <a:xfrm>
            <a:off x="1049482" y="355875"/>
            <a:ext cx="7273636" cy="1472650"/>
          </a:xfrm>
        </p:spPr>
        <p:txBody>
          <a:bodyPr>
            <a:noAutofit/>
          </a:bodyPr>
          <a:lstStyle/>
          <a:p>
            <a:r>
              <a:rPr lang="en-US" altLang="en-US" dirty="0"/>
              <a:t>Concept Check: Accounting Applications of PV Techniques </a:t>
            </a:r>
            <a:r>
              <a:rPr lang="en-IN" dirty="0"/>
              <a:t>(3 of 3)</a:t>
            </a:r>
            <a:endParaRPr lang="en-US" dirty="0"/>
          </a:p>
        </p:txBody>
      </p:sp>
      <p:sp>
        <p:nvSpPr>
          <p:cNvPr id="5" name="Content Placeholder 4"/>
          <p:cNvSpPr>
            <a:spLocks noGrp="1"/>
          </p:cNvSpPr>
          <p:nvPr>
            <p:ph sz="quarter" idx="10"/>
          </p:nvPr>
        </p:nvSpPr>
        <p:spPr>
          <a:xfrm>
            <a:off x="834390" y="2127250"/>
            <a:ext cx="7985760" cy="3911600"/>
          </a:xfrm>
        </p:spPr>
        <p:txBody>
          <a:bodyPr/>
          <a:lstStyle/>
          <a:p>
            <a:pPr marL="0" indent="0">
              <a:buNone/>
              <a:tabLst>
                <a:tab pos="511175" algn="l"/>
              </a:tabLst>
            </a:pPr>
            <a:r>
              <a:rPr lang="en-US" dirty="0"/>
              <a:t>The correct answer is </a:t>
            </a:r>
            <a:r>
              <a:rPr lang="en-US" i="1" dirty="0"/>
              <a:t>c</a:t>
            </a:r>
            <a:r>
              <a:rPr lang="en-US" dirty="0"/>
              <a:t>. Present value of an </a:t>
            </a:r>
            <a:r>
              <a:rPr lang="en-US" b="1" dirty="0"/>
              <a:t>annuity due</a:t>
            </a:r>
            <a:r>
              <a:rPr lang="en-US" dirty="0"/>
              <a:t> of $1 at 10% for six periods. The calculation is how much is recorded </a:t>
            </a:r>
            <a:r>
              <a:rPr lang="en-US" b="1" dirty="0"/>
              <a:t>today</a:t>
            </a:r>
            <a:r>
              <a:rPr lang="en-US" dirty="0"/>
              <a:t>, the present value of equal payments that </a:t>
            </a:r>
            <a:r>
              <a:rPr lang="en-US" b="1" dirty="0"/>
              <a:t>start today</a:t>
            </a:r>
            <a:r>
              <a:rPr lang="en-US" dirty="0"/>
              <a:t> (annuity due).</a:t>
            </a:r>
          </a:p>
        </p:txBody>
      </p:sp>
    </p:spTree>
    <p:extLst>
      <p:ext uri="{BB962C8B-B14F-4D97-AF65-F5344CB8AC3E}">
        <p14:creationId xmlns:p14="http://schemas.microsoft.com/office/powerpoint/2010/main" val="3702961120"/>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r>
              <a:rPr lang="en-US" dirty="0"/>
              <a:t>Learning Objective 06-9</a:t>
            </a:r>
          </a:p>
        </p:txBody>
      </p:sp>
      <p:sp>
        <p:nvSpPr>
          <p:cNvPr id="4" name="Title 3"/>
          <p:cNvSpPr>
            <a:spLocks noGrp="1"/>
          </p:cNvSpPr>
          <p:nvPr>
            <p:ph type="title"/>
          </p:nvPr>
        </p:nvSpPr>
        <p:spPr>
          <a:xfrm>
            <a:off x="1049482" y="457200"/>
            <a:ext cx="7273636" cy="914400"/>
          </a:xfrm>
        </p:spPr>
        <p:txBody>
          <a:bodyPr>
            <a:noAutofit/>
          </a:bodyPr>
          <a:lstStyle/>
          <a:p>
            <a:r>
              <a:rPr lang="en-IN" dirty="0"/>
              <a:t>Valuing a Pension Obligation</a:t>
            </a:r>
            <a:r>
              <a:rPr lang="en-US" baseline="0" dirty="0"/>
              <a:t> </a:t>
            </a:r>
            <a:r>
              <a:rPr lang="en-IN" dirty="0"/>
              <a:t>(1 of 4)</a:t>
            </a:r>
            <a:endParaRPr lang="en-US" dirty="0"/>
          </a:p>
        </p:txBody>
      </p:sp>
      <p:sp>
        <p:nvSpPr>
          <p:cNvPr id="5" name="Content Placeholder 4"/>
          <p:cNvSpPr>
            <a:spLocks noGrp="1"/>
          </p:cNvSpPr>
          <p:nvPr>
            <p:ph sz="quarter" idx="10"/>
          </p:nvPr>
        </p:nvSpPr>
        <p:spPr>
          <a:xfrm>
            <a:off x="762000" y="1600200"/>
            <a:ext cx="8153400" cy="4819650"/>
          </a:xfrm>
        </p:spPr>
        <p:txBody>
          <a:bodyPr/>
          <a:lstStyle/>
          <a:p>
            <a:r>
              <a:rPr lang="en-IN" dirty="0"/>
              <a:t>On January 1, 2018, the </a:t>
            </a:r>
            <a:r>
              <a:rPr lang="en-IN" dirty="0" err="1"/>
              <a:t>Stridewell</a:t>
            </a:r>
            <a:r>
              <a:rPr lang="en-IN" dirty="0"/>
              <a:t> Wholesale Shoe Company hired Terry Elliot. Terry is expected to work for 25 years before retirement on December 31, 2042. Annual retirement payments will be paid at the end of each year during his retirement period, expected to be 20 years.</a:t>
            </a:r>
            <a:endParaRPr lang="en-US" dirty="0"/>
          </a:p>
        </p:txBody>
      </p:sp>
    </p:spTree>
    <p:extLst>
      <p:ext uri="{BB962C8B-B14F-4D97-AF65-F5344CB8AC3E}">
        <p14:creationId xmlns:p14="http://schemas.microsoft.com/office/powerpoint/2010/main" val="1330707113"/>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r>
              <a:rPr lang="en-US" dirty="0"/>
              <a:t>Learning Objective 06-9</a:t>
            </a:r>
          </a:p>
        </p:txBody>
      </p:sp>
      <p:sp>
        <p:nvSpPr>
          <p:cNvPr id="4" name="Title 3"/>
          <p:cNvSpPr>
            <a:spLocks noGrp="1"/>
          </p:cNvSpPr>
          <p:nvPr>
            <p:ph type="title"/>
          </p:nvPr>
        </p:nvSpPr>
        <p:spPr>
          <a:xfrm>
            <a:off x="1049482" y="457200"/>
            <a:ext cx="7273636" cy="914400"/>
          </a:xfrm>
        </p:spPr>
        <p:txBody>
          <a:bodyPr>
            <a:noAutofit/>
          </a:bodyPr>
          <a:lstStyle/>
          <a:p>
            <a:r>
              <a:rPr lang="en-IN" dirty="0"/>
              <a:t>Valuing a Pension Obligation (2 of 4)</a:t>
            </a:r>
            <a:endParaRPr lang="en-US" dirty="0"/>
          </a:p>
        </p:txBody>
      </p:sp>
      <p:sp>
        <p:nvSpPr>
          <p:cNvPr id="5" name="Content Placeholder 4"/>
          <p:cNvSpPr>
            <a:spLocks noGrp="1"/>
          </p:cNvSpPr>
          <p:nvPr>
            <p:ph sz="quarter" idx="10"/>
          </p:nvPr>
        </p:nvSpPr>
        <p:spPr>
          <a:xfrm>
            <a:off x="548640" y="1585334"/>
            <a:ext cx="8046720" cy="4790065"/>
          </a:xfrm>
        </p:spPr>
        <p:txBody>
          <a:bodyPr/>
          <a:lstStyle/>
          <a:p>
            <a:r>
              <a:rPr lang="en-IN" b="1" dirty="0"/>
              <a:t>The first payment will be on December 31, 2043</a:t>
            </a:r>
            <a:r>
              <a:rPr lang="en-IN" dirty="0"/>
              <a:t>. During 2018 Terry earned an annual retirement benefit estimated to be </a:t>
            </a:r>
            <a:r>
              <a:rPr lang="en-IN" b="1" dirty="0"/>
              <a:t>$2,000 </a:t>
            </a:r>
            <a:r>
              <a:rPr lang="en-IN" dirty="0"/>
              <a:t>per year. The company plans to contribute cash to a pension fund that will accumulate to an amount sufficient to pay Terry this benefit. Assuming that </a:t>
            </a:r>
            <a:r>
              <a:rPr lang="en-IN" dirty="0" err="1"/>
              <a:t>Stridewell</a:t>
            </a:r>
            <a:r>
              <a:rPr lang="en-IN" dirty="0"/>
              <a:t> anticipates earning </a:t>
            </a:r>
            <a:r>
              <a:rPr lang="en-IN" b="1" dirty="0"/>
              <a:t>6% </a:t>
            </a:r>
            <a:r>
              <a:rPr lang="en-IN" dirty="0"/>
              <a:t>on all funds invested in the pension plan, how much would the company have to contribute at the end of 2018 to pay for pension benefits earned in 2018?</a:t>
            </a:r>
            <a:endParaRPr lang="en-US" dirty="0"/>
          </a:p>
        </p:txBody>
      </p:sp>
    </p:spTree>
    <p:extLst>
      <p:ext uri="{BB962C8B-B14F-4D97-AF65-F5344CB8AC3E}">
        <p14:creationId xmlns:p14="http://schemas.microsoft.com/office/powerpoint/2010/main" val="2906083381"/>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06-9</a:t>
            </a:r>
          </a:p>
        </p:txBody>
      </p:sp>
      <p:sp>
        <p:nvSpPr>
          <p:cNvPr id="4" name="Title 3"/>
          <p:cNvSpPr>
            <a:spLocks noGrp="1"/>
          </p:cNvSpPr>
          <p:nvPr>
            <p:ph type="title"/>
          </p:nvPr>
        </p:nvSpPr>
        <p:spPr>
          <a:xfrm>
            <a:off x="1049482" y="457200"/>
            <a:ext cx="7273636" cy="914400"/>
          </a:xfrm>
        </p:spPr>
        <p:txBody>
          <a:bodyPr>
            <a:noAutofit/>
          </a:bodyPr>
          <a:lstStyle/>
          <a:p>
            <a:r>
              <a:rPr lang="en-IN" dirty="0"/>
              <a:t>Valuing a Pension Obligation (3 of 4)</a:t>
            </a:r>
            <a:endParaRPr lang="en-US" dirty="0"/>
          </a:p>
        </p:txBody>
      </p:sp>
      <p:pic>
        <p:nvPicPr>
          <p:cNvPr id="8" name="Picture 2" descr="Timeline presents the valuing of a pension obligation.&#10;The timeline is divided into segments for the years 2018 through 2062. Present value is undetermined at 2018. For the segments 2018–2042, n equals 24. At the beginning of 2043, payment of $2,000 is required. At the beginning of 2044, payment of $2,000 is required. At the beginning of each period through 2062, payment of $2,000 is required. For the segments 2043–2062, n equals 20. For these periods, i equals 6 percent.&#10;"/>
          <p:cNvPicPr>
            <a:picLocks noGrp="1" noChangeAspect="1" noChangeArrowheads="1"/>
          </p:cNvPicPr>
          <p:nvPr>
            <p:ph type="pic" sz="quarter" idx="4294967295"/>
          </p:nvPr>
        </p:nvPicPr>
        <p:blipFill>
          <a:blip r:embed="rId3">
            <a:extLst>
              <a:ext uri="{28A0092B-C50C-407E-A947-70E740481C1C}">
                <a14:useLocalDpi xmlns:a14="http://schemas.microsoft.com/office/drawing/2010/main" val="0"/>
              </a:ext>
            </a:extLst>
          </a:blip>
          <a:stretch>
            <a:fillRect/>
          </a:stretch>
        </p:blipFill>
        <p:spPr bwMode="auto">
          <a:xfrm>
            <a:off x="2025676" y="1734029"/>
            <a:ext cx="5472545"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4"/>
          <p:cNvSpPr>
            <a:spLocks noGrp="1"/>
          </p:cNvSpPr>
          <p:nvPr>
            <p:ph sz="quarter" idx="10"/>
          </p:nvPr>
        </p:nvSpPr>
        <p:spPr>
          <a:xfrm>
            <a:off x="988694" y="4299785"/>
            <a:ext cx="7926705" cy="1986716"/>
          </a:xfrm>
        </p:spPr>
        <p:txBody>
          <a:bodyPr/>
          <a:lstStyle/>
          <a:p>
            <a:pPr marL="0" indent="0">
              <a:buNone/>
            </a:pPr>
            <a:r>
              <a:rPr lang="en-US" sz="2400" dirty="0"/>
              <a:t>This is a deferred annuity.</a:t>
            </a:r>
          </a:p>
          <a:p>
            <a:pPr marL="0" indent="0">
              <a:buNone/>
            </a:pPr>
            <a:r>
              <a:rPr lang="en-IN" sz="2400" dirty="0"/>
              <a:t>PVA = </a:t>
            </a:r>
            <a:r>
              <a:rPr lang="en-IN" sz="2400" b="1" dirty="0"/>
              <a:t>$2,000 </a:t>
            </a:r>
            <a:r>
              <a:rPr lang="en-IN" sz="2400" dirty="0"/>
              <a:t>(annuity amount) × 11.46992 = $22,940</a:t>
            </a:r>
            <a:endParaRPr lang="en-US" sz="2400" dirty="0"/>
          </a:p>
          <a:p>
            <a:pPr marL="0" indent="0">
              <a:buNone/>
            </a:pPr>
            <a:r>
              <a:rPr lang="en-IN" sz="2400" dirty="0"/>
              <a:t>PV = </a:t>
            </a:r>
            <a:r>
              <a:rPr lang="en-US" sz="2400" dirty="0"/>
              <a:t>$22,940 (future amount) × .24698 = $5,666</a:t>
            </a:r>
          </a:p>
        </p:txBody>
      </p:sp>
    </p:spTree>
    <p:extLst>
      <p:ext uri="{BB962C8B-B14F-4D97-AF65-F5344CB8AC3E}">
        <p14:creationId xmlns:p14="http://schemas.microsoft.com/office/powerpoint/2010/main" val="28845486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06-1</a:t>
            </a:r>
          </a:p>
        </p:txBody>
      </p:sp>
      <p:sp>
        <p:nvSpPr>
          <p:cNvPr id="3" name="Title 2"/>
          <p:cNvSpPr>
            <a:spLocks noGrp="1"/>
          </p:cNvSpPr>
          <p:nvPr>
            <p:ph type="title"/>
          </p:nvPr>
        </p:nvSpPr>
        <p:spPr/>
        <p:txBody>
          <a:bodyPr>
            <a:noAutofit/>
          </a:bodyPr>
          <a:lstStyle/>
          <a:p>
            <a:r>
              <a:rPr lang="en-US" altLang="en-US" dirty="0"/>
              <a:t>Concept Check: Compound Interest</a:t>
            </a:r>
            <a:r>
              <a:rPr lang="en-IN" dirty="0"/>
              <a:t> (2 of 2)</a:t>
            </a:r>
            <a:endParaRPr lang="en-US" dirty="0"/>
          </a:p>
        </p:txBody>
      </p:sp>
      <p:sp>
        <p:nvSpPr>
          <p:cNvPr id="4" name="Content Placeholder 3"/>
          <p:cNvSpPr>
            <a:spLocks noGrp="1"/>
          </p:cNvSpPr>
          <p:nvPr>
            <p:ph sz="quarter" idx="10"/>
          </p:nvPr>
        </p:nvSpPr>
        <p:spPr>
          <a:xfrm>
            <a:off x="548640" y="1676400"/>
            <a:ext cx="8046720" cy="660400"/>
          </a:xfrm>
        </p:spPr>
        <p:txBody>
          <a:bodyPr/>
          <a:lstStyle/>
          <a:p>
            <a:pPr marL="0" lvl="0" indent="0">
              <a:buNone/>
            </a:pPr>
            <a:r>
              <a:rPr lang="en-US" dirty="0"/>
              <a:t>The correct answer is </a:t>
            </a:r>
            <a:r>
              <a:rPr lang="en-US" i="1" dirty="0"/>
              <a:t>b</a:t>
            </a:r>
            <a:r>
              <a:rPr lang="en-US" dirty="0"/>
              <a:t>:</a:t>
            </a:r>
          </a:p>
        </p:txBody>
      </p:sp>
      <p:graphicFrame>
        <p:nvGraphicFramePr>
          <p:cNvPr id="5" name="Table 4"/>
          <p:cNvGraphicFramePr>
            <a:graphicFrameLocks noGrp="1"/>
          </p:cNvGraphicFramePr>
          <p:nvPr>
            <p:extLst>
              <p:ext uri="{D42A27DB-BD31-4B8C-83A1-F6EECF244321}">
                <p14:modId xmlns:p14="http://schemas.microsoft.com/office/powerpoint/2010/main" val="575832672"/>
              </p:ext>
            </p:extLst>
          </p:nvPr>
        </p:nvGraphicFramePr>
        <p:xfrm>
          <a:off x="1238250" y="2692400"/>
          <a:ext cx="6667500" cy="2527300"/>
        </p:xfrm>
        <a:graphic>
          <a:graphicData uri="http://schemas.openxmlformats.org/drawingml/2006/table">
            <a:tbl>
              <a:tblPr firstRow="1" bandRow="1">
                <a:tableStyleId>{5940675A-B579-460E-94D1-54222C63F5DA}</a:tableStyleId>
              </a:tblPr>
              <a:tblGrid>
                <a:gridCol w="2362200">
                  <a:extLst>
                    <a:ext uri="{9D8B030D-6E8A-4147-A177-3AD203B41FA5}">
                      <a16:colId xmlns:a16="http://schemas.microsoft.com/office/drawing/2014/main" val="20000"/>
                    </a:ext>
                  </a:extLst>
                </a:gridCol>
                <a:gridCol w="2724150">
                  <a:extLst>
                    <a:ext uri="{9D8B030D-6E8A-4147-A177-3AD203B41FA5}">
                      <a16:colId xmlns:a16="http://schemas.microsoft.com/office/drawing/2014/main" val="20001"/>
                    </a:ext>
                  </a:extLst>
                </a:gridCol>
                <a:gridCol w="1581150">
                  <a:extLst>
                    <a:ext uri="{9D8B030D-6E8A-4147-A177-3AD203B41FA5}">
                      <a16:colId xmlns:a16="http://schemas.microsoft.com/office/drawing/2014/main" val="20002"/>
                    </a:ext>
                  </a:extLst>
                </a:gridCol>
              </a:tblGrid>
              <a:tr h="484515">
                <a:tc>
                  <a:txBody>
                    <a:bodyPr/>
                    <a:lstStyle/>
                    <a:p>
                      <a:pPr algn="ctr"/>
                      <a:r>
                        <a:rPr lang="en-US" sz="1800" b="1" dirty="0">
                          <a:latin typeface="Verdana" pitchFamily="34" charset="0"/>
                          <a:ea typeface="Verdana" pitchFamily="34" charset="0"/>
                          <a:cs typeface="Verdana" pitchFamily="34" charset="0"/>
                        </a:rPr>
                        <a:t>Date</a:t>
                      </a:r>
                    </a:p>
                  </a:txBody>
                  <a:tcPr anchor="ctr"/>
                </a:tc>
                <a:tc>
                  <a:txBody>
                    <a:bodyPr/>
                    <a:lstStyle/>
                    <a:p>
                      <a:pPr algn="ctr"/>
                      <a:r>
                        <a:rPr lang="en-US" sz="1800" b="1" dirty="0">
                          <a:latin typeface="Verdana" pitchFamily="34" charset="0"/>
                          <a:ea typeface="Verdana" pitchFamily="34" charset="0"/>
                          <a:cs typeface="Verdana" pitchFamily="34" charset="0"/>
                        </a:rPr>
                        <a:t>Interest</a:t>
                      </a:r>
                    </a:p>
                  </a:txBody>
                  <a:tcPr anchor="ctr"/>
                </a:tc>
                <a:tc>
                  <a:txBody>
                    <a:bodyPr/>
                    <a:lstStyle/>
                    <a:p>
                      <a:pPr algn="ctr"/>
                      <a:r>
                        <a:rPr lang="en-US" sz="1800" b="1" dirty="0">
                          <a:latin typeface="Verdana" pitchFamily="34" charset="0"/>
                          <a:ea typeface="Verdana" pitchFamily="34" charset="0"/>
                          <a:cs typeface="Verdana" pitchFamily="34" charset="0"/>
                        </a:rPr>
                        <a:t>Balance</a:t>
                      </a:r>
                    </a:p>
                  </a:txBody>
                  <a:tcPr anchor="ctr"/>
                </a:tc>
                <a:extLst>
                  <a:ext uri="{0D108BD9-81ED-4DB2-BD59-A6C34878D82A}">
                    <a16:rowId xmlns:a16="http://schemas.microsoft.com/office/drawing/2014/main" val="10000"/>
                  </a:ext>
                </a:extLst>
              </a:tr>
              <a:tr h="484515">
                <a:tc>
                  <a:txBody>
                    <a:bodyPr/>
                    <a:lstStyle/>
                    <a:p>
                      <a:pPr algn="l"/>
                      <a:r>
                        <a:rPr lang="en-US" sz="1800" dirty="0">
                          <a:latin typeface="Verdana" pitchFamily="34" charset="0"/>
                          <a:ea typeface="Verdana" pitchFamily="34" charset="0"/>
                          <a:cs typeface="Verdana" pitchFamily="34" charset="0"/>
                        </a:rPr>
                        <a:t>Initial deposit</a:t>
                      </a:r>
                      <a:endParaRPr lang="en-US" sz="1800" b="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800" b="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800" dirty="0">
                          <a:latin typeface="Verdana" pitchFamily="34" charset="0"/>
                          <a:ea typeface="Verdana" pitchFamily="34" charset="0"/>
                          <a:cs typeface="Verdana" pitchFamily="34" charset="0"/>
                        </a:rPr>
                        <a:t>$600</a:t>
                      </a:r>
                      <a:endParaRPr lang="en-US" sz="1800" b="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1"/>
                  </a:ext>
                </a:extLst>
              </a:tr>
              <a:tr h="836285">
                <a:tc>
                  <a:txBody>
                    <a:bodyPr/>
                    <a:lstStyle/>
                    <a:p>
                      <a:pPr algn="l"/>
                      <a:r>
                        <a:rPr lang="en-US" sz="1800" dirty="0">
                          <a:latin typeface="Verdana" pitchFamily="34" charset="0"/>
                          <a:ea typeface="Verdana" pitchFamily="34" charset="0"/>
                          <a:cs typeface="Verdana" pitchFamily="34" charset="0"/>
                        </a:rPr>
                        <a:t>After 6 months</a:t>
                      </a:r>
                      <a:endParaRPr lang="en-US" sz="1800" b="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800" dirty="0">
                          <a:latin typeface="Verdana" pitchFamily="34" charset="0"/>
                          <a:ea typeface="Verdana" pitchFamily="34" charset="0"/>
                          <a:cs typeface="Verdana" pitchFamily="34" charset="0"/>
                        </a:rPr>
                        <a:t>4% × $600 = $24</a:t>
                      </a:r>
                      <a:endParaRPr lang="en-US" sz="1800" b="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800" dirty="0">
                          <a:latin typeface="Verdana" pitchFamily="34" charset="0"/>
                          <a:ea typeface="Verdana" pitchFamily="34" charset="0"/>
                          <a:cs typeface="Verdana" pitchFamily="34" charset="0"/>
                        </a:rPr>
                        <a:t>$624</a:t>
                      </a:r>
                      <a:endParaRPr lang="en-US" sz="1800" b="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2"/>
                  </a:ext>
                </a:extLst>
              </a:tr>
              <a:tr h="721985">
                <a:tc>
                  <a:txBody>
                    <a:bodyPr/>
                    <a:lstStyle/>
                    <a:p>
                      <a:pPr algn="l"/>
                      <a:r>
                        <a:rPr lang="en-US" sz="1800" dirty="0">
                          <a:latin typeface="Verdana" pitchFamily="34" charset="0"/>
                          <a:ea typeface="Verdana" pitchFamily="34" charset="0"/>
                          <a:cs typeface="Verdana" pitchFamily="34" charset="0"/>
                        </a:rPr>
                        <a:t>End of year</a:t>
                      </a:r>
                      <a:endParaRPr lang="en-US" sz="1800" b="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800" dirty="0">
                          <a:latin typeface="Verdana" pitchFamily="34" charset="0"/>
                          <a:ea typeface="Verdana" pitchFamily="34" charset="0"/>
                          <a:cs typeface="Verdana" pitchFamily="34" charset="0"/>
                        </a:rPr>
                        <a:t>4% × $624 = $25</a:t>
                      </a:r>
                      <a:endParaRPr lang="en-US" sz="1800" b="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800" dirty="0">
                          <a:latin typeface="Verdana" pitchFamily="34" charset="0"/>
                          <a:ea typeface="Verdana" pitchFamily="34" charset="0"/>
                          <a:cs typeface="Verdana" pitchFamily="34" charset="0"/>
                        </a:rPr>
                        <a:t>$649</a:t>
                      </a:r>
                      <a:endParaRPr lang="en-US" sz="1800" b="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049409177"/>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06-9</a:t>
            </a:r>
          </a:p>
        </p:txBody>
      </p:sp>
      <p:sp>
        <p:nvSpPr>
          <p:cNvPr id="4" name="Title 3"/>
          <p:cNvSpPr>
            <a:spLocks noGrp="1"/>
          </p:cNvSpPr>
          <p:nvPr>
            <p:ph type="title"/>
          </p:nvPr>
        </p:nvSpPr>
        <p:spPr>
          <a:xfrm>
            <a:off x="1049482" y="457200"/>
            <a:ext cx="7273636" cy="914400"/>
          </a:xfrm>
        </p:spPr>
        <p:txBody>
          <a:bodyPr>
            <a:noAutofit/>
          </a:bodyPr>
          <a:lstStyle/>
          <a:p>
            <a:r>
              <a:rPr lang="en-IN" dirty="0"/>
              <a:t>Valuing a Pension Obligation</a:t>
            </a:r>
            <a:r>
              <a:rPr lang="en-US" altLang="en-US" dirty="0"/>
              <a:t> </a:t>
            </a:r>
            <a:r>
              <a:rPr lang="en-IN" dirty="0"/>
              <a:t>(4 of 4)</a:t>
            </a:r>
            <a:endParaRPr lang="en-US" dirty="0"/>
          </a:p>
        </p:txBody>
      </p:sp>
      <p:sp>
        <p:nvSpPr>
          <p:cNvPr id="5" name="Content Placeholder 4"/>
          <p:cNvSpPr>
            <a:spLocks noGrp="1"/>
          </p:cNvSpPr>
          <p:nvPr>
            <p:ph sz="quarter" idx="10"/>
          </p:nvPr>
        </p:nvSpPr>
        <p:spPr>
          <a:xfrm>
            <a:off x="758190" y="1998854"/>
            <a:ext cx="8023860" cy="4135246"/>
          </a:xfrm>
        </p:spPr>
        <p:txBody>
          <a:bodyPr/>
          <a:lstStyle/>
          <a:p>
            <a:r>
              <a:rPr lang="en-IN" dirty="0"/>
              <a:t>11.46992 </a:t>
            </a:r>
            <a:r>
              <a:rPr lang="en-IN" dirty="0">
                <a:sym typeface="Symbol"/>
              </a:rPr>
              <a:t> </a:t>
            </a:r>
            <a:r>
              <a:rPr lang="en-US" dirty="0"/>
              <a:t>Present value of an ordinary annuity of $1: </a:t>
            </a:r>
            <a:r>
              <a:rPr lang="en-US" i="1" dirty="0"/>
              <a:t>n </a:t>
            </a:r>
            <a:r>
              <a:rPr lang="en-US" dirty="0"/>
              <a:t>= 20, </a:t>
            </a:r>
            <a:r>
              <a:rPr lang="en-US" i="1" dirty="0" err="1"/>
              <a:t>i</a:t>
            </a:r>
            <a:r>
              <a:rPr lang="en-US" i="1" dirty="0"/>
              <a:t> </a:t>
            </a:r>
            <a:r>
              <a:rPr lang="en-US" dirty="0"/>
              <a:t>= 6%</a:t>
            </a:r>
          </a:p>
          <a:p>
            <a:r>
              <a:rPr lang="en-US" dirty="0"/>
              <a:t>.24698 </a:t>
            </a:r>
            <a:r>
              <a:rPr lang="en-IN" dirty="0">
                <a:sym typeface="Symbol"/>
              </a:rPr>
              <a:t></a:t>
            </a:r>
            <a:r>
              <a:rPr lang="en-US" dirty="0"/>
              <a:t> Present value of $1: </a:t>
            </a:r>
            <a:r>
              <a:rPr lang="en-US" i="1" dirty="0"/>
              <a:t>n </a:t>
            </a:r>
            <a:r>
              <a:rPr lang="en-US" dirty="0"/>
              <a:t>= 24, </a:t>
            </a:r>
            <a:r>
              <a:rPr lang="en-US" i="1" dirty="0" err="1"/>
              <a:t>i</a:t>
            </a:r>
            <a:r>
              <a:rPr lang="en-US" i="1" dirty="0"/>
              <a:t> </a:t>
            </a:r>
            <a:r>
              <a:rPr lang="en-US" dirty="0"/>
              <a:t>= 6%</a:t>
            </a:r>
          </a:p>
        </p:txBody>
      </p:sp>
    </p:spTree>
    <p:extLst>
      <p:ext uri="{BB962C8B-B14F-4D97-AF65-F5344CB8AC3E}">
        <p14:creationId xmlns:p14="http://schemas.microsoft.com/office/powerpoint/2010/main" val="1989953422"/>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06-9</a:t>
            </a:r>
          </a:p>
        </p:txBody>
      </p:sp>
      <p:sp>
        <p:nvSpPr>
          <p:cNvPr id="4" name="Title 3"/>
          <p:cNvSpPr>
            <a:spLocks noGrp="1"/>
          </p:cNvSpPr>
          <p:nvPr>
            <p:ph type="title"/>
          </p:nvPr>
        </p:nvSpPr>
        <p:spPr/>
        <p:txBody>
          <a:bodyPr>
            <a:noAutofit/>
          </a:bodyPr>
          <a:lstStyle/>
          <a:p>
            <a:r>
              <a:rPr lang="en-US" dirty="0"/>
              <a:t>Summary of Time Value of Money Concepts (1 of 2)</a:t>
            </a:r>
          </a:p>
        </p:txBody>
      </p:sp>
      <p:graphicFrame>
        <p:nvGraphicFramePr>
          <p:cNvPr id="2" name="Object 1"/>
          <p:cNvGraphicFramePr>
            <a:graphicFrameLocks noChangeAspect="1"/>
          </p:cNvGraphicFramePr>
          <p:nvPr>
            <p:extLst>
              <p:ext uri="{D42A27DB-BD31-4B8C-83A1-F6EECF244321}">
                <p14:modId xmlns:p14="http://schemas.microsoft.com/office/powerpoint/2010/main" val="1573134261"/>
              </p:ext>
            </p:extLst>
          </p:nvPr>
        </p:nvGraphicFramePr>
        <p:xfrm>
          <a:off x="585788" y="1803400"/>
          <a:ext cx="8469312" cy="3213100"/>
        </p:xfrm>
        <a:graphic>
          <a:graphicData uri="http://schemas.openxmlformats.org/presentationml/2006/ole">
            <mc:AlternateContent xmlns:mc="http://schemas.openxmlformats.org/markup-compatibility/2006">
              <mc:Choice xmlns:v="urn:schemas-microsoft-com:vml" Requires="v">
                <p:oleObj spid="_x0000_s15532" name="Equation" r:id="rId4" imgW="6362640" imgH="2412720" progId="Equation.3">
                  <p:embed/>
                </p:oleObj>
              </mc:Choice>
              <mc:Fallback>
                <p:oleObj name="Equation" r:id="rId4" imgW="6362640" imgH="2412720" progId="Equation.3">
                  <p:embed/>
                  <p:pic>
                    <p:nvPicPr>
                      <p:cNvPr id="0" name=""/>
                      <p:cNvPicPr/>
                      <p:nvPr/>
                    </p:nvPicPr>
                    <p:blipFill>
                      <a:blip r:embed="rId5"/>
                      <a:stretch>
                        <a:fillRect/>
                      </a:stretch>
                    </p:blipFill>
                    <p:spPr>
                      <a:xfrm>
                        <a:off x="585788" y="1803400"/>
                        <a:ext cx="8469312" cy="3213100"/>
                      </a:xfrm>
                      <a:prstGeom prst="rect">
                        <a:avLst/>
                      </a:prstGeom>
                    </p:spPr>
                  </p:pic>
                </p:oleObj>
              </mc:Fallback>
            </mc:AlternateContent>
          </a:graphicData>
        </a:graphic>
      </p:graphicFrame>
    </p:spTree>
    <p:extLst>
      <p:ext uri="{BB962C8B-B14F-4D97-AF65-F5344CB8AC3E}">
        <p14:creationId xmlns:p14="http://schemas.microsoft.com/office/powerpoint/2010/main" val="615808968"/>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06-9</a:t>
            </a:r>
          </a:p>
        </p:txBody>
      </p:sp>
      <p:sp>
        <p:nvSpPr>
          <p:cNvPr id="4" name="Title 3"/>
          <p:cNvSpPr>
            <a:spLocks noGrp="1"/>
          </p:cNvSpPr>
          <p:nvPr>
            <p:ph type="title"/>
          </p:nvPr>
        </p:nvSpPr>
        <p:spPr/>
        <p:txBody>
          <a:bodyPr>
            <a:noAutofit/>
          </a:bodyPr>
          <a:lstStyle/>
          <a:p>
            <a:r>
              <a:rPr lang="en-US" dirty="0"/>
              <a:t>Summary of Time Value of Money Concepts (2 of 2)</a:t>
            </a:r>
          </a:p>
        </p:txBody>
      </p:sp>
      <p:graphicFrame>
        <p:nvGraphicFramePr>
          <p:cNvPr id="8" name="Object 7"/>
          <p:cNvGraphicFramePr>
            <a:graphicFrameLocks noChangeAspect="1"/>
          </p:cNvGraphicFramePr>
          <p:nvPr>
            <p:extLst>
              <p:ext uri="{D42A27DB-BD31-4B8C-83A1-F6EECF244321}">
                <p14:modId xmlns:p14="http://schemas.microsoft.com/office/powerpoint/2010/main" val="2973657782"/>
              </p:ext>
            </p:extLst>
          </p:nvPr>
        </p:nvGraphicFramePr>
        <p:xfrm>
          <a:off x="646113" y="2433638"/>
          <a:ext cx="8275637" cy="2263775"/>
        </p:xfrm>
        <a:graphic>
          <a:graphicData uri="http://schemas.openxmlformats.org/presentationml/2006/ole">
            <mc:AlternateContent xmlns:mc="http://schemas.openxmlformats.org/markup-compatibility/2006">
              <mc:Choice xmlns:v="urn:schemas-microsoft-com:vml" Requires="v">
                <p:oleObj spid="_x0000_s16552" name="Equation" r:id="rId4" imgW="9105840" imgH="2489040" progId="Equation.3">
                  <p:embed/>
                </p:oleObj>
              </mc:Choice>
              <mc:Fallback>
                <p:oleObj name="Equation" r:id="rId4" imgW="9105840" imgH="2489040" progId="Equation.3">
                  <p:embed/>
                  <p:pic>
                    <p:nvPicPr>
                      <p:cNvPr id="0" name=""/>
                      <p:cNvPicPr/>
                      <p:nvPr/>
                    </p:nvPicPr>
                    <p:blipFill>
                      <a:blip r:embed="rId5"/>
                      <a:stretch>
                        <a:fillRect/>
                      </a:stretch>
                    </p:blipFill>
                    <p:spPr>
                      <a:xfrm>
                        <a:off x="646113" y="2433638"/>
                        <a:ext cx="8275637" cy="2263775"/>
                      </a:xfrm>
                      <a:prstGeom prst="rect">
                        <a:avLst/>
                      </a:prstGeom>
                    </p:spPr>
                  </p:pic>
                </p:oleObj>
              </mc:Fallback>
            </mc:AlternateContent>
          </a:graphicData>
        </a:graphic>
      </p:graphicFrame>
    </p:spTree>
    <p:extLst>
      <p:ext uri="{BB962C8B-B14F-4D97-AF65-F5344CB8AC3E}">
        <p14:creationId xmlns:p14="http://schemas.microsoft.com/office/powerpoint/2010/main" val="3821896812"/>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End of Presentation</a:t>
            </a:r>
          </a:p>
        </p:txBody>
      </p:sp>
    </p:spTree>
    <p:extLst>
      <p:ext uri="{BB962C8B-B14F-4D97-AF65-F5344CB8AC3E}">
        <p14:creationId xmlns:p14="http://schemas.microsoft.com/office/powerpoint/2010/main" val="12853090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06-2</a:t>
            </a:r>
          </a:p>
        </p:txBody>
      </p:sp>
      <p:sp>
        <p:nvSpPr>
          <p:cNvPr id="4" name="Title 3"/>
          <p:cNvSpPr>
            <a:spLocks noGrp="1"/>
          </p:cNvSpPr>
          <p:nvPr>
            <p:ph type="title"/>
          </p:nvPr>
        </p:nvSpPr>
        <p:spPr/>
        <p:txBody>
          <a:bodyPr>
            <a:noAutofit/>
          </a:bodyPr>
          <a:lstStyle/>
          <a:p>
            <a:r>
              <a:rPr lang="en-US" dirty="0"/>
              <a:t>Future Value of a Single Amount</a:t>
            </a:r>
            <a:r>
              <a:rPr lang="en-US" baseline="0" dirty="0"/>
              <a:t> </a:t>
            </a:r>
            <a:r>
              <a:rPr lang="en-IN" dirty="0"/>
              <a:t>(1 of 2)</a:t>
            </a:r>
            <a:endParaRPr lang="en-US" dirty="0"/>
          </a:p>
        </p:txBody>
      </p:sp>
      <p:sp>
        <p:nvSpPr>
          <p:cNvPr id="5" name="Content Placeholder 4"/>
          <p:cNvSpPr>
            <a:spLocks noGrp="1"/>
          </p:cNvSpPr>
          <p:nvPr>
            <p:ph sz="quarter" idx="10"/>
          </p:nvPr>
        </p:nvSpPr>
        <p:spPr>
          <a:xfrm>
            <a:off x="548640" y="1536268"/>
            <a:ext cx="8046720" cy="1714932"/>
          </a:xfrm>
        </p:spPr>
        <p:txBody>
          <a:bodyPr/>
          <a:lstStyle/>
          <a:p>
            <a:pPr marL="0" indent="0">
              <a:buNone/>
            </a:pPr>
            <a:r>
              <a:rPr lang="en-IN" b="1" dirty="0"/>
              <a:t>Example:</a:t>
            </a:r>
          </a:p>
          <a:p>
            <a:pPr marL="0" indent="0">
              <a:spcBef>
                <a:spcPts val="24"/>
              </a:spcBef>
              <a:buNone/>
            </a:pPr>
            <a:r>
              <a:rPr lang="en-IN" dirty="0"/>
              <a:t>Cindy Johnson invested $1,000 in a savings account for three years paying 10% interest </a:t>
            </a:r>
            <a:r>
              <a:rPr lang="en-US" b="1" dirty="0"/>
              <a:t>compounded</a:t>
            </a:r>
            <a:r>
              <a:rPr lang="en-US" dirty="0"/>
              <a:t> </a:t>
            </a:r>
            <a:r>
              <a:rPr lang="en-US" b="1" dirty="0"/>
              <a:t>annually</a:t>
            </a:r>
            <a:r>
              <a:rPr lang="en-US" dirty="0"/>
              <a:t>.</a:t>
            </a:r>
          </a:p>
        </p:txBody>
      </p:sp>
      <p:pic>
        <p:nvPicPr>
          <p:cNvPr id="16" name="Picture Placeholder 15" descr="Diagram showing that $1,000 invested at year 0 grows to a future value of $1,331 at the end of 3 years."/>
          <p:cNvPicPr>
            <a:picLocks noGrp="1" noChangeAspect="1"/>
          </p:cNvPicPr>
          <p:nvPr>
            <p:ph type="pic" sz="quarter" idx="4294967295"/>
          </p:nvPr>
        </p:nvPicPr>
        <p:blipFill>
          <a:blip r:embed="rId3" cstate="print">
            <a:extLst>
              <a:ext uri="{28A0092B-C50C-407E-A947-70E740481C1C}">
                <a14:useLocalDpi xmlns:a14="http://schemas.microsoft.com/office/drawing/2010/main" val="0"/>
              </a:ext>
            </a:extLst>
          </a:blip>
          <a:stretch>
            <a:fillRect/>
          </a:stretch>
        </p:blipFill>
        <p:spPr>
          <a:xfrm>
            <a:off x="616912" y="3409228"/>
            <a:ext cx="7910176" cy="1998148"/>
          </a:xfrm>
        </p:spPr>
      </p:pic>
    </p:spTree>
    <p:extLst>
      <p:ext uri="{BB962C8B-B14F-4D97-AF65-F5344CB8AC3E}">
        <p14:creationId xmlns:p14="http://schemas.microsoft.com/office/powerpoint/2010/main" val="38647174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06-2</a:t>
            </a:r>
          </a:p>
        </p:txBody>
      </p:sp>
      <p:sp>
        <p:nvSpPr>
          <p:cNvPr id="4" name="Title 3"/>
          <p:cNvSpPr>
            <a:spLocks noGrp="1"/>
          </p:cNvSpPr>
          <p:nvPr>
            <p:ph type="title"/>
          </p:nvPr>
        </p:nvSpPr>
        <p:spPr/>
        <p:txBody>
          <a:bodyPr>
            <a:noAutofit/>
          </a:bodyPr>
          <a:lstStyle/>
          <a:p>
            <a:r>
              <a:rPr lang="en-US" dirty="0"/>
              <a:t>Future Value of a Single Amount</a:t>
            </a:r>
            <a:r>
              <a:rPr lang="en-US" baseline="0" dirty="0"/>
              <a:t> </a:t>
            </a:r>
            <a:r>
              <a:rPr lang="en-IN" dirty="0"/>
              <a:t>(2 of 2)</a:t>
            </a:r>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1009351698"/>
              </p:ext>
            </p:extLst>
          </p:nvPr>
        </p:nvGraphicFramePr>
        <p:xfrm>
          <a:off x="1168403" y="1908557"/>
          <a:ext cx="7213600" cy="2208363"/>
        </p:xfrm>
        <a:graphic>
          <a:graphicData uri="http://schemas.openxmlformats.org/drawingml/2006/table">
            <a:tbl>
              <a:tblPr firstRow="1" bandRow="1">
                <a:tableStyleId>{5940675A-B579-460E-94D1-54222C63F5DA}</a:tableStyleId>
              </a:tblPr>
              <a:tblGrid>
                <a:gridCol w="1046418">
                  <a:extLst>
                    <a:ext uri="{9D8B030D-6E8A-4147-A177-3AD203B41FA5}">
                      <a16:colId xmlns:a16="http://schemas.microsoft.com/office/drawing/2014/main" val="20000"/>
                    </a:ext>
                  </a:extLst>
                </a:gridCol>
                <a:gridCol w="1019446">
                  <a:extLst>
                    <a:ext uri="{9D8B030D-6E8A-4147-A177-3AD203B41FA5}">
                      <a16:colId xmlns:a16="http://schemas.microsoft.com/office/drawing/2014/main" val="20001"/>
                    </a:ext>
                  </a:extLst>
                </a:gridCol>
                <a:gridCol w="999069">
                  <a:extLst>
                    <a:ext uri="{9D8B030D-6E8A-4147-A177-3AD203B41FA5}">
                      <a16:colId xmlns:a16="http://schemas.microsoft.com/office/drawing/2014/main" val="20002"/>
                    </a:ext>
                  </a:extLst>
                </a:gridCol>
                <a:gridCol w="1016000">
                  <a:extLst>
                    <a:ext uri="{9D8B030D-6E8A-4147-A177-3AD203B41FA5}">
                      <a16:colId xmlns:a16="http://schemas.microsoft.com/office/drawing/2014/main" val="20003"/>
                    </a:ext>
                  </a:extLst>
                </a:gridCol>
                <a:gridCol w="1100667">
                  <a:extLst>
                    <a:ext uri="{9D8B030D-6E8A-4147-A177-3AD203B41FA5}">
                      <a16:colId xmlns:a16="http://schemas.microsoft.com/office/drawing/2014/main" val="20004"/>
                    </a:ext>
                  </a:extLst>
                </a:gridCol>
                <a:gridCol w="1016000">
                  <a:extLst>
                    <a:ext uri="{9D8B030D-6E8A-4147-A177-3AD203B41FA5}">
                      <a16:colId xmlns:a16="http://schemas.microsoft.com/office/drawing/2014/main" val="20005"/>
                    </a:ext>
                  </a:extLst>
                </a:gridCol>
                <a:gridCol w="1016000">
                  <a:extLst>
                    <a:ext uri="{9D8B030D-6E8A-4147-A177-3AD203B41FA5}">
                      <a16:colId xmlns:a16="http://schemas.microsoft.com/office/drawing/2014/main" val="20006"/>
                    </a:ext>
                  </a:extLst>
                </a:gridCol>
              </a:tblGrid>
              <a:tr h="735163">
                <a:tc>
                  <a:txBody>
                    <a:bodyPr/>
                    <a:lstStyle/>
                    <a:p>
                      <a:pPr marL="0" marR="0" indent="0" algn="ctr" defTabSz="914377"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Periods</a:t>
                      </a:r>
                      <a:r>
                        <a:rPr lang="en-US" sz="1200" b="1" baseline="0" dirty="0">
                          <a:latin typeface="Verdana" panose="020B0604030504040204" pitchFamily="34" charset="0"/>
                          <a:ea typeface="Verdana" panose="020B0604030504040204" pitchFamily="34" charset="0"/>
                          <a:cs typeface="Verdana" panose="020B0604030504040204" pitchFamily="34" charset="0"/>
                        </a:rPr>
                        <a:t> </a:t>
                      </a:r>
                      <a:r>
                        <a:rPr lang="en-US" sz="1200" b="1" dirty="0">
                          <a:latin typeface="Verdana" panose="020B0604030504040204" pitchFamily="34" charset="0"/>
                          <a:ea typeface="Verdana" panose="020B0604030504040204" pitchFamily="34" charset="0"/>
                          <a:cs typeface="Verdana" panose="020B0604030504040204" pitchFamily="34" charset="0"/>
                        </a:rPr>
                        <a:t>(n)</a:t>
                      </a:r>
                    </a:p>
                  </a:txBody>
                  <a:tcPr anchor="ctr"/>
                </a:tc>
                <a:tc>
                  <a:txBody>
                    <a:bodyPr/>
                    <a:lstStyle/>
                    <a:p>
                      <a:pPr marL="0" marR="0" indent="0" algn="ctr" defTabSz="914377"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Interest Rates </a:t>
                      </a:r>
                      <a:r>
                        <a:rPr lang="en-US" sz="1200" b="1" i="0" dirty="0">
                          <a:latin typeface="Verdana" panose="020B0604030504040204" pitchFamily="34" charset="0"/>
                          <a:ea typeface="Verdana" panose="020B0604030504040204" pitchFamily="34" charset="0"/>
                          <a:cs typeface="Verdana" panose="020B0604030504040204" pitchFamily="34" charset="0"/>
                        </a:rPr>
                        <a:t>(</a:t>
                      </a:r>
                      <a:r>
                        <a:rPr lang="en-US" sz="1200" b="1" i="1" dirty="0" err="1">
                          <a:latin typeface="Verdana" panose="020B0604030504040204" pitchFamily="34" charset="0"/>
                          <a:ea typeface="Verdana" panose="020B0604030504040204" pitchFamily="34" charset="0"/>
                          <a:cs typeface="Verdana" panose="020B0604030504040204" pitchFamily="34" charset="0"/>
                        </a:rPr>
                        <a:t>i</a:t>
                      </a:r>
                      <a:r>
                        <a:rPr lang="en-US" sz="1200" b="1" i="0" dirty="0">
                          <a:latin typeface="Verdana" panose="020B0604030504040204" pitchFamily="34" charset="0"/>
                          <a:ea typeface="Verdana" panose="020B0604030504040204" pitchFamily="34" charset="0"/>
                          <a:cs typeface="Verdana" panose="020B0604030504040204" pitchFamily="34" charset="0"/>
                        </a:rPr>
                        <a:t>)</a:t>
                      </a:r>
                      <a:r>
                        <a:rPr lang="en-US" sz="1200" b="1" dirty="0">
                          <a:latin typeface="Verdana" panose="020B0604030504040204" pitchFamily="34" charset="0"/>
                          <a:ea typeface="Verdana" panose="020B0604030504040204" pitchFamily="34" charset="0"/>
                          <a:cs typeface="Verdana" panose="020B0604030504040204" pitchFamily="34" charset="0"/>
                        </a:rPr>
                        <a:t>:</a:t>
                      </a:r>
                      <a:r>
                        <a:rPr lang="en-US" sz="1200" b="1" baseline="0" dirty="0">
                          <a:latin typeface="Verdana" panose="020B0604030504040204" pitchFamily="34" charset="0"/>
                          <a:ea typeface="Verdana" panose="020B0604030504040204" pitchFamily="34" charset="0"/>
                          <a:cs typeface="Verdana" panose="020B0604030504040204" pitchFamily="34" charset="0"/>
                        </a:rPr>
                        <a:t> </a:t>
                      </a:r>
                      <a:r>
                        <a:rPr lang="pt-BR" sz="1200" b="1" dirty="0">
                          <a:latin typeface="Verdana" panose="020B0604030504040204" pitchFamily="34" charset="0"/>
                          <a:ea typeface="Verdana" panose="020B0604030504040204" pitchFamily="34" charset="0"/>
                          <a:cs typeface="Verdana" panose="020B0604030504040204" pitchFamily="34" charset="0"/>
                        </a:rPr>
                        <a:t>7%</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Interest Rates (</a:t>
                      </a:r>
                      <a:r>
                        <a:rPr lang="en-US" sz="1200" b="1" i="1" dirty="0" err="1">
                          <a:latin typeface="Verdana" panose="020B0604030504040204" pitchFamily="34" charset="0"/>
                          <a:ea typeface="Verdana" panose="020B0604030504040204" pitchFamily="34" charset="0"/>
                          <a:cs typeface="Verdana" panose="020B0604030504040204" pitchFamily="34" charset="0"/>
                        </a:rPr>
                        <a:t>i</a:t>
                      </a:r>
                      <a:r>
                        <a:rPr lang="en-US" sz="1200" b="1" dirty="0">
                          <a:latin typeface="Verdana" panose="020B0604030504040204" pitchFamily="34" charset="0"/>
                          <a:ea typeface="Verdana" panose="020B0604030504040204" pitchFamily="34" charset="0"/>
                          <a:cs typeface="Verdana" panose="020B0604030504040204" pitchFamily="34" charset="0"/>
                        </a:rPr>
                        <a:t>):</a:t>
                      </a:r>
                      <a:r>
                        <a:rPr lang="en-US" sz="1200" b="1" baseline="0" dirty="0">
                          <a:latin typeface="Verdana" panose="020B0604030504040204" pitchFamily="34" charset="0"/>
                          <a:ea typeface="Verdana" panose="020B0604030504040204" pitchFamily="34" charset="0"/>
                          <a:cs typeface="Verdana" panose="020B0604030504040204" pitchFamily="34" charset="0"/>
                        </a:rPr>
                        <a:t> </a:t>
                      </a:r>
                      <a:r>
                        <a:rPr lang="pt-BR" sz="1200" b="1" dirty="0">
                          <a:latin typeface="Verdana" panose="020B0604030504040204" pitchFamily="34" charset="0"/>
                          <a:ea typeface="Verdana" panose="020B0604030504040204" pitchFamily="34" charset="0"/>
                          <a:cs typeface="Verdana" panose="020B0604030504040204" pitchFamily="34" charset="0"/>
                        </a:rPr>
                        <a:t>8%</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Interest Rates (</a:t>
                      </a:r>
                      <a:r>
                        <a:rPr lang="en-US" sz="1200" b="1" i="1" dirty="0" err="1">
                          <a:latin typeface="Verdana" panose="020B0604030504040204" pitchFamily="34" charset="0"/>
                          <a:ea typeface="Verdana" panose="020B0604030504040204" pitchFamily="34" charset="0"/>
                          <a:cs typeface="Verdana" panose="020B0604030504040204" pitchFamily="34" charset="0"/>
                        </a:rPr>
                        <a:t>i</a:t>
                      </a:r>
                      <a:r>
                        <a:rPr lang="en-US" sz="1200" b="1" dirty="0">
                          <a:latin typeface="Verdana" panose="020B0604030504040204" pitchFamily="34" charset="0"/>
                          <a:ea typeface="Verdana" panose="020B0604030504040204" pitchFamily="34" charset="0"/>
                          <a:cs typeface="Verdana" panose="020B0604030504040204" pitchFamily="34" charset="0"/>
                        </a:rPr>
                        <a:t>):</a:t>
                      </a:r>
                    </a:p>
                    <a:p>
                      <a:pPr algn="ctr"/>
                      <a:r>
                        <a:rPr lang="pt-BR" sz="1200" b="1" dirty="0">
                          <a:latin typeface="Verdana" panose="020B0604030504040204" pitchFamily="34" charset="0"/>
                          <a:ea typeface="Verdana" panose="020B0604030504040204" pitchFamily="34" charset="0"/>
                          <a:cs typeface="Verdana" panose="020B0604030504040204" pitchFamily="34" charset="0"/>
                        </a:rPr>
                        <a:t>9%</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Interest Rates (</a:t>
                      </a:r>
                      <a:r>
                        <a:rPr lang="en-US" sz="1200" b="1" i="1" dirty="0">
                          <a:latin typeface="Verdana" panose="020B0604030504040204" pitchFamily="34" charset="0"/>
                          <a:ea typeface="Verdana" panose="020B0604030504040204" pitchFamily="34" charset="0"/>
                          <a:cs typeface="Verdana" panose="020B0604030504040204" pitchFamily="34" charset="0"/>
                        </a:rPr>
                        <a:t>i</a:t>
                      </a:r>
                      <a:r>
                        <a:rPr lang="en-US" sz="1200" b="1" dirty="0">
                          <a:latin typeface="Verdana" panose="020B0604030504040204" pitchFamily="34" charset="0"/>
                          <a:ea typeface="Verdana" panose="020B0604030504040204" pitchFamily="34" charset="0"/>
                          <a:cs typeface="Verdana" panose="020B0604030504040204" pitchFamily="34" charset="0"/>
                        </a:rPr>
                        <a:t>):</a:t>
                      </a:r>
                    </a:p>
                    <a:p>
                      <a:pPr algn="ctr"/>
                      <a:r>
                        <a:rPr lang="pt-BR" sz="1200" b="1" dirty="0">
                          <a:latin typeface="Verdana" panose="020B0604030504040204" pitchFamily="34" charset="0"/>
                          <a:ea typeface="Verdana" panose="020B0604030504040204" pitchFamily="34" charset="0"/>
                          <a:cs typeface="Verdana" panose="020B0604030504040204" pitchFamily="34" charset="0"/>
                        </a:rPr>
                        <a:t>10%</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Interest Rates (</a:t>
                      </a:r>
                      <a:r>
                        <a:rPr lang="en-US" sz="1200" b="1" i="1" dirty="0">
                          <a:latin typeface="Verdana" panose="020B0604030504040204" pitchFamily="34" charset="0"/>
                          <a:ea typeface="Verdana" panose="020B0604030504040204" pitchFamily="34" charset="0"/>
                          <a:cs typeface="Verdana" panose="020B0604030504040204" pitchFamily="34" charset="0"/>
                        </a:rPr>
                        <a:t>i</a:t>
                      </a:r>
                      <a:r>
                        <a:rPr lang="en-US" sz="1200" b="1" dirty="0">
                          <a:latin typeface="Verdana" panose="020B0604030504040204" pitchFamily="34" charset="0"/>
                          <a:ea typeface="Verdana" panose="020B0604030504040204" pitchFamily="34" charset="0"/>
                          <a:cs typeface="Verdana" panose="020B0604030504040204" pitchFamily="34" charset="0"/>
                        </a:rPr>
                        <a:t>):</a:t>
                      </a:r>
                    </a:p>
                    <a:p>
                      <a:pPr algn="ctr"/>
                      <a:r>
                        <a:rPr lang="pt-BR" sz="1200" b="1" dirty="0">
                          <a:latin typeface="Verdana" panose="020B0604030504040204" pitchFamily="34" charset="0"/>
                          <a:ea typeface="Verdana" panose="020B0604030504040204" pitchFamily="34" charset="0"/>
                          <a:cs typeface="Verdana" panose="020B0604030504040204" pitchFamily="34" charset="0"/>
                        </a:rPr>
                        <a:t>11%</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Interest Rates (</a:t>
                      </a:r>
                      <a:r>
                        <a:rPr lang="en-US" sz="1200" b="1" i="1" dirty="0">
                          <a:latin typeface="Verdana" panose="020B0604030504040204" pitchFamily="34" charset="0"/>
                          <a:ea typeface="Verdana" panose="020B0604030504040204" pitchFamily="34" charset="0"/>
                          <a:cs typeface="Verdana" panose="020B0604030504040204" pitchFamily="34" charset="0"/>
                        </a:rPr>
                        <a:t>i</a:t>
                      </a:r>
                      <a:r>
                        <a:rPr lang="en-US" sz="1200" b="1" dirty="0">
                          <a:latin typeface="Verdana" panose="020B0604030504040204" pitchFamily="34" charset="0"/>
                          <a:ea typeface="Verdana" panose="020B0604030504040204" pitchFamily="34" charset="0"/>
                          <a:cs typeface="Verdana" panose="020B0604030504040204" pitchFamily="34" charset="0"/>
                        </a:rPr>
                        <a:t>):</a:t>
                      </a:r>
                    </a:p>
                    <a:p>
                      <a:pPr algn="ctr"/>
                      <a:r>
                        <a:rPr lang="pt-BR" sz="1200" b="1" dirty="0">
                          <a:latin typeface="Verdana" panose="020B0604030504040204" pitchFamily="34" charset="0"/>
                          <a:ea typeface="Verdana" panose="020B0604030504040204" pitchFamily="34" charset="0"/>
                          <a:cs typeface="Verdana" panose="020B0604030504040204" pitchFamily="34" charset="0"/>
                        </a:rPr>
                        <a:t>12%</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0"/>
                  </a:ext>
                </a:extLst>
              </a:tr>
              <a:tr h="321734">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1</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1.07000</a:t>
                      </a:r>
                    </a:p>
                  </a:txBody>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latin typeface="Verdana" panose="020B0604030504040204" pitchFamily="34" charset="0"/>
                          <a:ea typeface="Verdana" panose="020B0604030504040204" pitchFamily="34" charset="0"/>
                          <a:cs typeface="Verdana" panose="020B0604030504040204" pitchFamily="34" charset="0"/>
                        </a:rPr>
                        <a:t>1.08000</a:t>
                      </a:r>
                    </a:p>
                  </a:txBody>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latin typeface="Verdana" panose="020B0604030504040204" pitchFamily="34" charset="0"/>
                          <a:ea typeface="Verdana" panose="020B0604030504040204" pitchFamily="34" charset="0"/>
                          <a:cs typeface="Verdana" panose="020B0604030504040204" pitchFamily="34" charset="0"/>
                        </a:rPr>
                        <a:t>1.09000</a:t>
                      </a:r>
                    </a:p>
                  </a:txBody>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latin typeface="Verdana" panose="020B0604030504040204" pitchFamily="34" charset="0"/>
                          <a:ea typeface="Verdana" panose="020B0604030504040204" pitchFamily="34" charset="0"/>
                          <a:cs typeface="Verdana" panose="020B0604030504040204" pitchFamily="34" charset="0"/>
                        </a:rPr>
                        <a:t>1.10000</a:t>
                      </a:r>
                    </a:p>
                  </a:txBody>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latin typeface="Verdana" panose="020B0604030504040204" pitchFamily="34" charset="0"/>
                          <a:ea typeface="Verdana" panose="020B0604030504040204" pitchFamily="34" charset="0"/>
                          <a:cs typeface="Verdana" panose="020B0604030504040204" pitchFamily="34" charset="0"/>
                        </a:rPr>
                        <a:t>1.11000</a:t>
                      </a:r>
                    </a:p>
                  </a:txBody>
                  <a:tcP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1.12000</a:t>
                      </a:r>
                    </a:p>
                  </a:txBody>
                  <a:tcPr/>
                </a:tc>
                <a:extLst>
                  <a:ext uri="{0D108BD9-81ED-4DB2-BD59-A6C34878D82A}">
                    <a16:rowId xmlns:a16="http://schemas.microsoft.com/office/drawing/2014/main" val="10001"/>
                  </a:ext>
                </a:extLst>
              </a:tr>
              <a:tr h="304800">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2</a:t>
                      </a:r>
                    </a:p>
                  </a:txBody>
                  <a:tcPr anchor="ct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latin typeface="Verdana" panose="020B0604030504040204" pitchFamily="34" charset="0"/>
                          <a:ea typeface="Verdana" panose="020B0604030504040204" pitchFamily="34" charset="0"/>
                          <a:cs typeface="Verdana" panose="020B0604030504040204" pitchFamily="34" charset="0"/>
                        </a:rPr>
                        <a:t>1.14490</a:t>
                      </a:r>
                    </a:p>
                  </a:txBody>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latin typeface="Verdana" panose="020B0604030504040204" pitchFamily="34" charset="0"/>
                          <a:ea typeface="Verdana" panose="020B0604030504040204" pitchFamily="34" charset="0"/>
                          <a:cs typeface="Verdana" panose="020B0604030504040204" pitchFamily="34" charset="0"/>
                        </a:rPr>
                        <a:t>1.16640</a:t>
                      </a:r>
                    </a:p>
                  </a:txBody>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latin typeface="Verdana" panose="020B0604030504040204" pitchFamily="34" charset="0"/>
                          <a:ea typeface="Verdana" panose="020B0604030504040204" pitchFamily="34" charset="0"/>
                          <a:cs typeface="Verdana" panose="020B0604030504040204" pitchFamily="34" charset="0"/>
                        </a:rPr>
                        <a:t>1.18810</a:t>
                      </a:r>
                    </a:p>
                  </a:txBody>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latin typeface="Verdana" panose="020B0604030504040204" pitchFamily="34" charset="0"/>
                          <a:ea typeface="Verdana" panose="020B0604030504040204" pitchFamily="34" charset="0"/>
                          <a:cs typeface="Verdana" panose="020B0604030504040204" pitchFamily="34" charset="0"/>
                        </a:rPr>
                        <a:t>1.21000</a:t>
                      </a:r>
                    </a:p>
                  </a:txBody>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latin typeface="Verdana" panose="020B0604030504040204" pitchFamily="34" charset="0"/>
                          <a:ea typeface="Verdana" panose="020B0604030504040204" pitchFamily="34" charset="0"/>
                          <a:cs typeface="Verdana" panose="020B0604030504040204" pitchFamily="34" charset="0"/>
                        </a:rPr>
                        <a:t>1.23210</a:t>
                      </a:r>
                    </a:p>
                  </a:txBody>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latin typeface="Verdana" panose="020B0604030504040204" pitchFamily="34" charset="0"/>
                          <a:ea typeface="Verdana" panose="020B0604030504040204" pitchFamily="34" charset="0"/>
                          <a:cs typeface="Verdana" panose="020B0604030504040204" pitchFamily="34" charset="0"/>
                        </a:rPr>
                        <a:t>1.25440</a:t>
                      </a:r>
                    </a:p>
                  </a:txBody>
                  <a:tcPr/>
                </a:tc>
                <a:extLst>
                  <a:ext uri="{0D108BD9-81ED-4DB2-BD59-A6C34878D82A}">
                    <a16:rowId xmlns:a16="http://schemas.microsoft.com/office/drawing/2014/main" val="10002"/>
                  </a:ext>
                </a:extLst>
              </a:tr>
              <a:tr h="254000">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3</a:t>
                      </a:r>
                    </a:p>
                  </a:txBody>
                  <a:tcPr anchor="ct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latin typeface="Verdana" panose="020B0604030504040204" pitchFamily="34" charset="0"/>
                          <a:ea typeface="Verdana" panose="020B0604030504040204" pitchFamily="34" charset="0"/>
                          <a:cs typeface="Verdana" panose="020B0604030504040204" pitchFamily="34" charset="0"/>
                        </a:rPr>
                        <a:t>1.22504</a:t>
                      </a:r>
                    </a:p>
                  </a:txBody>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latin typeface="Verdana" panose="020B0604030504040204" pitchFamily="34" charset="0"/>
                          <a:ea typeface="Verdana" panose="020B0604030504040204" pitchFamily="34" charset="0"/>
                          <a:cs typeface="Verdana" panose="020B0604030504040204" pitchFamily="34" charset="0"/>
                        </a:rPr>
                        <a:t>1.25971</a:t>
                      </a:r>
                    </a:p>
                  </a:txBody>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latin typeface="Verdana" panose="020B0604030504040204" pitchFamily="34" charset="0"/>
                          <a:ea typeface="Verdana" panose="020B0604030504040204" pitchFamily="34" charset="0"/>
                          <a:cs typeface="Verdana" panose="020B0604030504040204" pitchFamily="34" charset="0"/>
                        </a:rPr>
                        <a:t>1.29503</a:t>
                      </a:r>
                    </a:p>
                  </a:txBody>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b="1" dirty="0">
                          <a:latin typeface="Verdana" panose="020B0604030504040204" pitchFamily="34" charset="0"/>
                          <a:ea typeface="Verdana" panose="020B0604030504040204" pitchFamily="34" charset="0"/>
                          <a:cs typeface="Verdana" panose="020B0604030504040204" pitchFamily="34" charset="0"/>
                        </a:rPr>
                        <a:t>1.33100</a:t>
                      </a:r>
                      <a:endParaRPr lang="nb-NO" sz="1200" b="1" dirty="0">
                        <a:solidFill>
                          <a:srgbClr val="FF0000"/>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latin typeface="Verdana" panose="020B0604030504040204" pitchFamily="34" charset="0"/>
                          <a:ea typeface="Verdana" panose="020B0604030504040204" pitchFamily="34" charset="0"/>
                          <a:cs typeface="Verdana" panose="020B0604030504040204" pitchFamily="34" charset="0"/>
                        </a:rPr>
                        <a:t>1.36763</a:t>
                      </a:r>
                    </a:p>
                  </a:txBody>
                  <a:tcP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1.40493</a:t>
                      </a:r>
                    </a:p>
                  </a:txBody>
                  <a:tcPr/>
                </a:tc>
                <a:extLst>
                  <a:ext uri="{0D108BD9-81ED-4DB2-BD59-A6C34878D82A}">
                    <a16:rowId xmlns:a16="http://schemas.microsoft.com/office/drawing/2014/main" val="10003"/>
                  </a:ext>
                </a:extLst>
              </a:tr>
              <a:tr h="250613">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4</a:t>
                      </a:r>
                    </a:p>
                  </a:txBody>
                  <a:tcPr anchor="ct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latin typeface="Verdana" panose="020B0604030504040204" pitchFamily="34" charset="0"/>
                          <a:ea typeface="Verdana" panose="020B0604030504040204" pitchFamily="34" charset="0"/>
                          <a:cs typeface="Verdana" panose="020B0604030504040204" pitchFamily="34" charset="0"/>
                        </a:rPr>
                        <a:t>1.31080</a:t>
                      </a:r>
                    </a:p>
                  </a:txBody>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latin typeface="Verdana" panose="020B0604030504040204" pitchFamily="34" charset="0"/>
                          <a:ea typeface="Verdana" panose="020B0604030504040204" pitchFamily="34" charset="0"/>
                          <a:cs typeface="Verdana" panose="020B0604030504040204" pitchFamily="34" charset="0"/>
                        </a:rPr>
                        <a:t>1.36049</a:t>
                      </a:r>
                    </a:p>
                  </a:txBody>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latin typeface="Verdana" panose="020B0604030504040204" pitchFamily="34" charset="0"/>
                          <a:ea typeface="Verdana" panose="020B0604030504040204" pitchFamily="34" charset="0"/>
                          <a:cs typeface="Verdana" panose="020B0604030504040204" pitchFamily="34" charset="0"/>
                        </a:rPr>
                        <a:t>1.41158</a:t>
                      </a:r>
                    </a:p>
                  </a:txBody>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latin typeface="Verdana" panose="020B0604030504040204" pitchFamily="34" charset="0"/>
                          <a:ea typeface="Verdana" panose="020B0604030504040204" pitchFamily="34" charset="0"/>
                          <a:cs typeface="Verdana" panose="020B0604030504040204" pitchFamily="34" charset="0"/>
                        </a:rPr>
                        <a:t>1.46410</a:t>
                      </a:r>
                    </a:p>
                  </a:txBody>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latin typeface="Verdana" panose="020B0604030504040204" pitchFamily="34" charset="0"/>
                          <a:ea typeface="Verdana" panose="020B0604030504040204" pitchFamily="34" charset="0"/>
                          <a:cs typeface="Verdana" panose="020B0604030504040204" pitchFamily="34" charset="0"/>
                        </a:rPr>
                        <a:t>1.51807</a:t>
                      </a:r>
                    </a:p>
                  </a:txBody>
                  <a:tcP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1.57352</a:t>
                      </a:r>
                    </a:p>
                  </a:txBody>
                  <a:tcPr/>
                </a:tc>
                <a:extLst>
                  <a:ext uri="{0D108BD9-81ED-4DB2-BD59-A6C34878D82A}">
                    <a16:rowId xmlns:a16="http://schemas.microsoft.com/office/drawing/2014/main" val="10004"/>
                  </a:ext>
                </a:extLst>
              </a:tr>
              <a:tr h="298026">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5</a:t>
                      </a:r>
                    </a:p>
                  </a:txBody>
                  <a:tcPr anchor="ct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latin typeface="Verdana" panose="020B0604030504040204" pitchFamily="34" charset="0"/>
                          <a:ea typeface="Verdana" panose="020B0604030504040204" pitchFamily="34" charset="0"/>
                          <a:cs typeface="Verdana" panose="020B0604030504040204" pitchFamily="34" charset="0"/>
                        </a:rPr>
                        <a:t>1.40255</a:t>
                      </a:r>
                    </a:p>
                  </a:txBody>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latin typeface="Verdana" panose="020B0604030504040204" pitchFamily="34" charset="0"/>
                          <a:ea typeface="Verdana" panose="020B0604030504040204" pitchFamily="34" charset="0"/>
                          <a:cs typeface="Verdana" panose="020B0604030504040204" pitchFamily="34" charset="0"/>
                        </a:rPr>
                        <a:t>1.46933</a:t>
                      </a:r>
                    </a:p>
                  </a:txBody>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latin typeface="Verdana" panose="020B0604030504040204" pitchFamily="34" charset="0"/>
                          <a:ea typeface="Verdana" panose="020B0604030504040204" pitchFamily="34" charset="0"/>
                          <a:cs typeface="Verdana" panose="020B0604030504040204" pitchFamily="34" charset="0"/>
                        </a:rPr>
                        <a:t>1.5386</a:t>
                      </a:r>
                    </a:p>
                  </a:txBody>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latin typeface="Verdana" panose="020B0604030504040204" pitchFamily="34" charset="0"/>
                          <a:ea typeface="Verdana" panose="020B0604030504040204" pitchFamily="34" charset="0"/>
                          <a:cs typeface="Verdana" panose="020B0604030504040204" pitchFamily="34" charset="0"/>
                        </a:rPr>
                        <a:t>1.61051</a:t>
                      </a:r>
                    </a:p>
                  </a:txBody>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latin typeface="Verdana" panose="020B0604030504040204" pitchFamily="34" charset="0"/>
                          <a:ea typeface="Verdana" panose="020B0604030504040204" pitchFamily="34" charset="0"/>
                          <a:cs typeface="Verdana" panose="020B0604030504040204" pitchFamily="34" charset="0"/>
                        </a:rPr>
                        <a:t>1.68506</a:t>
                      </a:r>
                    </a:p>
                  </a:txBody>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latin typeface="Verdana" panose="020B0604030504040204" pitchFamily="34" charset="0"/>
                          <a:ea typeface="Verdana" panose="020B0604030504040204" pitchFamily="34" charset="0"/>
                          <a:cs typeface="Verdana" panose="020B0604030504040204" pitchFamily="34" charset="0"/>
                        </a:rPr>
                        <a:t>1.76234</a:t>
                      </a:r>
                    </a:p>
                  </a:txBody>
                  <a:tcPr/>
                </a:tc>
                <a:extLst>
                  <a:ext uri="{0D108BD9-81ED-4DB2-BD59-A6C34878D82A}">
                    <a16:rowId xmlns:a16="http://schemas.microsoft.com/office/drawing/2014/main" val="10005"/>
                  </a:ext>
                </a:extLst>
              </a:tr>
            </a:tbl>
          </a:graphicData>
        </a:graphic>
      </p:graphicFrame>
      <p:sp>
        <p:nvSpPr>
          <p:cNvPr id="6" name="Content Placeholder 5"/>
          <p:cNvSpPr>
            <a:spLocks noGrp="1"/>
          </p:cNvSpPr>
          <p:nvPr>
            <p:ph sz="quarter" idx="12"/>
          </p:nvPr>
        </p:nvSpPr>
        <p:spPr>
          <a:xfrm>
            <a:off x="863600" y="4365032"/>
            <a:ext cx="7823200" cy="1711917"/>
          </a:xfrm>
        </p:spPr>
        <p:txBody>
          <a:bodyPr/>
          <a:lstStyle/>
          <a:p>
            <a:pPr marL="0" indent="0">
              <a:buNone/>
            </a:pPr>
            <a:r>
              <a:rPr lang="en-IN" dirty="0"/>
              <a:t>FV = </a:t>
            </a:r>
            <a:r>
              <a:rPr lang="en-IN" dirty="0">
                <a:cs typeface="Times New Roman" panose="02020603050405020304" pitchFamily="18" charset="0"/>
              </a:rPr>
              <a:t>I</a:t>
            </a:r>
            <a:r>
              <a:rPr lang="en-IN" dirty="0"/>
              <a:t>  × FV Factor</a:t>
            </a:r>
          </a:p>
          <a:p>
            <a:pPr marL="0" indent="0">
              <a:buNone/>
            </a:pPr>
            <a:r>
              <a:rPr lang="en-IN" dirty="0"/>
              <a:t>FV = $1,000 × </a:t>
            </a:r>
            <a:r>
              <a:rPr lang="en-IN" b="1" dirty="0"/>
              <a:t>1.331</a:t>
            </a:r>
            <a:endParaRPr lang="en-US" dirty="0">
              <a:cs typeface="Arial" panose="020B0604020202020204" pitchFamily="34" charset="0"/>
              <a:sym typeface="Symbol"/>
            </a:endParaRPr>
          </a:p>
          <a:p>
            <a:pPr marL="0" indent="0">
              <a:buNone/>
            </a:pPr>
            <a:r>
              <a:rPr lang="en-IN" dirty="0"/>
              <a:t>FV = </a:t>
            </a:r>
            <a:r>
              <a:rPr lang="en-IN" b="1" dirty="0"/>
              <a:t>$1,331</a:t>
            </a:r>
            <a:endParaRPr lang="en-IN" dirty="0"/>
          </a:p>
        </p:txBody>
      </p:sp>
    </p:spTree>
    <p:extLst>
      <p:ext uri="{BB962C8B-B14F-4D97-AF65-F5344CB8AC3E}">
        <p14:creationId xmlns:p14="http://schemas.microsoft.com/office/powerpoint/2010/main" val="12982105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06-2</a:t>
            </a:r>
          </a:p>
        </p:txBody>
      </p:sp>
      <p:sp>
        <p:nvSpPr>
          <p:cNvPr id="4" name="Title 3"/>
          <p:cNvSpPr>
            <a:spLocks noGrp="1"/>
          </p:cNvSpPr>
          <p:nvPr>
            <p:ph type="title"/>
          </p:nvPr>
        </p:nvSpPr>
        <p:spPr>
          <a:xfrm>
            <a:off x="1049482" y="457200"/>
            <a:ext cx="7273636" cy="914400"/>
          </a:xfrm>
        </p:spPr>
        <p:txBody>
          <a:bodyPr>
            <a:noAutofit/>
          </a:bodyPr>
          <a:lstStyle/>
          <a:p>
            <a:r>
              <a:rPr lang="en-US" altLang="en-US" dirty="0"/>
              <a:t>Concept Check: Future Value</a:t>
            </a:r>
            <a:r>
              <a:rPr lang="en-IN" dirty="0"/>
              <a:t> (1 of 2)</a:t>
            </a:r>
            <a:endParaRPr lang="en-US" dirty="0"/>
          </a:p>
        </p:txBody>
      </p:sp>
      <p:sp>
        <p:nvSpPr>
          <p:cNvPr id="5" name="Content Placeholder 4"/>
          <p:cNvSpPr>
            <a:spLocks noGrp="1"/>
          </p:cNvSpPr>
          <p:nvPr>
            <p:ph sz="quarter" idx="10"/>
          </p:nvPr>
        </p:nvSpPr>
        <p:spPr>
          <a:xfrm>
            <a:off x="548640" y="1623849"/>
            <a:ext cx="8046720" cy="4198883"/>
          </a:xfrm>
        </p:spPr>
        <p:txBody>
          <a:bodyPr/>
          <a:lstStyle/>
          <a:p>
            <a:pPr marL="0" indent="0">
              <a:spcAft>
                <a:spcPts val="1200"/>
              </a:spcAft>
              <a:buNone/>
              <a:tabLst>
                <a:tab pos="7772400" algn="dec"/>
              </a:tabLst>
              <a:defRPr/>
            </a:pPr>
            <a:r>
              <a:rPr lang="en-US" dirty="0"/>
              <a:t>Oliver Kim invests $5,000 in a bank account earning 8% interest compounding annually. How much will he have in his account in four years? The future value of $1 at 8% for four years is 1.36049. Round to the nearest dollar.</a:t>
            </a:r>
          </a:p>
          <a:p>
            <a:pPr marL="457200" indent="-457200">
              <a:buFont typeface="+mj-lt"/>
              <a:buAutoNum type="alphaLcPeriod"/>
              <a:tabLst>
                <a:tab pos="7772400" algn="dec"/>
              </a:tabLst>
              <a:defRPr/>
            </a:pPr>
            <a:r>
              <a:rPr lang="en-US" sz="2800" dirty="0"/>
              <a:t>$5,412</a:t>
            </a:r>
          </a:p>
          <a:p>
            <a:pPr marL="457200" indent="-457200">
              <a:buFont typeface="+mj-lt"/>
              <a:buAutoNum type="alphaLcPeriod"/>
              <a:tabLst>
                <a:tab pos="7772400" algn="dec"/>
              </a:tabLst>
              <a:defRPr/>
            </a:pPr>
            <a:r>
              <a:rPr lang="en-US" sz="2800" dirty="0"/>
              <a:t>$6,242</a:t>
            </a:r>
          </a:p>
          <a:p>
            <a:pPr marL="457200" indent="-457200">
              <a:buFont typeface="+mj-lt"/>
              <a:buAutoNum type="alphaLcPeriod"/>
              <a:tabLst>
                <a:tab pos="7772400" algn="dec"/>
              </a:tabLst>
              <a:defRPr/>
            </a:pPr>
            <a:r>
              <a:rPr lang="en-US" sz="2800" dirty="0"/>
              <a:t>$5,937</a:t>
            </a:r>
          </a:p>
          <a:p>
            <a:pPr marL="457200" indent="-457200">
              <a:buFont typeface="+mj-lt"/>
              <a:buAutoNum type="alphaLcPeriod"/>
              <a:tabLst>
                <a:tab pos="7772400" algn="dec"/>
              </a:tabLst>
              <a:defRPr/>
            </a:pPr>
            <a:r>
              <a:rPr lang="en-US" sz="2800" dirty="0"/>
              <a:t>$6,802</a:t>
            </a:r>
          </a:p>
        </p:txBody>
      </p:sp>
    </p:spTree>
    <p:extLst>
      <p:ext uri="{BB962C8B-B14F-4D97-AF65-F5344CB8AC3E}">
        <p14:creationId xmlns:p14="http://schemas.microsoft.com/office/powerpoint/2010/main" val="42069837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06-2</a:t>
            </a:r>
          </a:p>
        </p:txBody>
      </p:sp>
      <p:sp>
        <p:nvSpPr>
          <p:cNvPr id="4" name="Title 3"/>
          <p:cNvSpPr>
            <a:spLocks noGrp="1"/>
          </p:cNvSpPr>
          <p:nvPr>
            <p:ph type="title"/>
          </p:nvPr>
        </p:nvSpPr>
        <p:spPr>
          <a:xfrm>
            <a:off x="1049482" y="457200"/>
            <a:ext cx="7273636" cy="914400"/>
          </a:xfrm>
        </p:spPr>
        <p:txBody>
          <a:bodyPr>
            <a:noAutofit/>
          </a:bodyPr>
          <a:lstStyle/>
          <a:p>
            <a:r>
              <a:rPr lang="en-US" altLang="en-US" dirty="0"/>
              <a:t>Concept Check: Future Value</a:t>
            </a:r>
            <a:r>
              <a:rPr lang="en-IN" dirty="0"/>
              <a:t> (2 of 2)</a:t>
            </a:r>
            <a:endParaRPr lang="en-US" dirty="0"/>
          </a:p>
        </p:txBody>
      </p:sp>
      <p:sp>
        <p:nvSpPr>
          <p:cNvPr id="5" name="Content Placeholder 4"/>
          <p:cNvSpPr>
            <a:spLocks noGrp="1"/>
          </p:cNvSpPr>
          <p:nvPr>
            <p:ph sz="quarter" idx="10"/>
          </p:nvPr>
        </p:nvSpPr>
        <p:spPr>
          <a:xfrm>
            <a:off x="643890" y="1680999"/>
            <a:ext cx="8046720" cy="4198883"/>
          </a:xfrm>
        </p:spPr>
        <p:txBody>
          <a:bodyPr/>
          <a:lstStyle/>
          <a:p>
            <a:pPr marL="0" lvl="0" indent="0">
              <a:spcAft>
                <a:spcPts val="1200"/>
              </a:spcAft>
              <a:buNone/>
            </a:pPr>
            <a:r>
              <a:rPr lang="en-US" dirty="0"/>
              <a:t>The correct answer is </a:t>
            </a:r>
            <a:r>
              <a:rPr lang="en-US" i="1" dirty="0"/>
              <a:t>d</a:t>
            </a:r>
            <a:r>
              <a:rPr lang="en-US" dirty="0"/>
              <a:t>:</a:t>
            </a:r>
          </a:p>
          <a:p>
            <a:pPr marL="0" lvl="0" indent="0">
              <a:buNone/>
            </a:pPr>
            <a:r>
              <a:rPr lang="en-US" sz="2400" dirty="0"/>
              <a:t>FV =  I × FV Factor</a:t>
            </a:r>
          </a:p>
          <a:p>
            <a:pPr marL="0" lvl="0" indent="0">
              <a:buNone/>
            </a:pPr>
            <a:r>
              <a:rPr lang="en-US" sz="2400" dirty="0"/>
              <a:t>FV = $5,000 × 1.36049</a:t>
            </a:r>
          </a:p>
          <a:p>
            <a:pPr marL="0" lvl="0" indent="0">
              <a:buNone/>
            </a:pPr>
            <a:r>
              <a:rPr lang="en-US" sz="2400" dirty="0"/>
              <a:t>FV = $6,802</a:t>
            </a:r>
          </a:p>
        </p:txBody>
      </p:sp>
    </p:spTree>
    <p:extLst>
      <p:ext uri="{BB962C8B-B14F-4D97-AF65-F5344CB8AC3E}">
        <p14:creationId xmlns:p14="http://schemas.microsoft.com/office/powerpoint/2010/main" val="3919967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06-3</a:t>
            </a:r>
          </a:p>
        </p:txBody>
      </p:sp>
      <p:sp>
        <p:nvSpPr>
          <p:cNvPr id="4" name="Title 3"/>
          <p:cNvSpPr>
            <a:spLocks noGrp="1"/>
          </p:cNvSpPr>
          <p:nvPr>
            <p:ph type="title"/>
          </p:nvPr>
        </p:nvSpPr>
        <p:spPr>
          <a:xfrm>
            <a:off x="1049482" y="457200"/>
            <a:ext cx="7273636" cy="914400"/>
          </a:xfrm>
        </p:spPr>
        <p:txBody>
          <a:bodyPr>
            <a:noAutofit/>
          </a:bodyPr>
          <a:lstStyle/>
          <a:p>
            <a:r>
              <a:rPr lang="en-IN" dirty="0"/>
              <a:t>Present Value of a Single Amount (1 of 2)</a:t>
            </a:r>
            <a:endParaRPr lang="en-US" dirty="0"/>
          </a:p>
        </p:txBody>
      </p:sp>
      <p:sp>
        <p:nvSpPr>
          <p:cNvPr id="5" name="Content Placeholder 4"/>
          <p:cNvSpPr>
            <a:spLocks noGrp="1"/>
          </p:cNvSpPr>
          <p:nvPr>
            <p:ph sz="quarter" idx="10"/>
          </p:nvPr>
        </p:nvSpPr>
        <p:spPr>
          <a:xfrm>
            <a:off x="548640" y="1676400"/>
            <a:ext cx="8046720" cy="1143000"/>
          </a:xfrm>
        </p:spPr>
        <p:txBody>
          <a:bodyPr/>
          <a:lstStyle/>
          <a:p>
            <a:r>
              <a:rPr lang="en-US" dirty="0"/>
              <a:t>Today’s equivalent to a particular amount in the future</a:t>
            </a:r>
            <a:endParaRPr lang="en-IN" b="1" dirty="0"/>
          </a:p>
        </p:txBody>
      </p:sp>
      <p:graphicFrame>
        <p:nvGraphicFramePr>
          <p:cNvPr id="10" name="Object 9"/>
          <p:cNvGraphicFramePr>
            <a:graphicFrameLocks noChangeAspect="1"/>
          </p:cNvGraphicFramePr>
          <p:nvPr>
            <p:extLst>
              <p:ext uri="{D42A27DB-BD31-4B8C-83A1-F6EECF244321}">
                <p14:modId xmlns:p14="http://schemas.microsoft.com/office/powerpoint/2010/main" val="3112645139"/>
              </p:ext>
            </p:extLst>
          </p:nvPr>
        </p:nvGraphicFramePr>
        <p:xfrm>
          <a:off x="2369365" y="2831126"/>
          <a:ext cx="4405271" cy="890954"/>
        </p:xfrm>
        <a:graphic>
          <a:graphicData uri="http://schemas.openxmlformats.org/presentationml/2006/ole">
            <mc:AlternateContent xmlns:mc="http://schemas.openxmlformats.org/markup-compatibility/2006">
              <mc:Choice xmlns:v="urn:schemas-microsoft-com:vml" Requires="v">
                <p:oleObj spid="_x0000_s3853" name="Equation" r:id="rId4" imgW="2260440" imgH="457200" progId="Equation.3">
                  <p:embed/>
                </p:oleObj>
              </mc:Choice>
              <mc:Fallback>
                <p:oleObj name="Equation" r:id="rId4" imgW="2260440" imgH="457200" progId="Equation.3">
                  <p:embed/>
                  <p:pic>
                    <p:nvPicPr>
                      <p:cNvPr id="0" name=""/>
                      <p:cNvPicPr/>
                      <p:nvPr/>
                    </p:nvPicPr>
                    <p:blipFill>
                      <a:blip r:embed="rId5"/>
                      <a:stretch>
                        <a:fillRect/>
                      </a:stretch>
                    </p:blipFill>
                    <p:spPr>
                      <a:xfrm>
                        <a:off x="2369365" y="2831126"/>
                        <a:ext cx="4405271" cy="890954"/>
                      </a:xfrm>
                      <a:prstGeom prst="rect">
                        <a:avLst/>
                      </a:prstGeom>
                    </p:spPr>
                  </p:pic>
                </p:oleObj>
              </mc:Fallback>
            </mc:AlternateContent>
          </a:graphicData>
        </a:graphic>
      </p:graphicFrame>
      <p:sp>
        <p:nvSpPr>
          <p:cNvPr id="7" name="Content Placeholder 5"/>
          <p:cNvSpPr txBox="1">
            <a:spLocks/>
          </p:cNvSpPr>
          <p:nvPr/>
        </p:nvSpPr>
        <p:spPr>
          <a:xfrm>
            <a:off x="548640" y="3782434"/>
            <a:ext cx="8046720" cy="4847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Clr>
                <a:schemeClr val="tx1"/>
              </a:buClr>
              <a:buFont typeface="Arial" panose="020B0604020202020204" pitchFamily="34" charset="0"/>
              <a:buChar char="•"/>
              <a:defRPr lang="en-US" sz="26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806450" indent="-349250" algn="l" defTabSz="914400" rtl="0" eaLnBrk="1" latinLnBrk="0" hangingPunct="1">
              <a:spcBef>
                <a:spcPct val="20000"/>
              </a:spcBef>
              <a:buClr>
                <a:schemeClr val="tx1"/>
              </a:buClr>
              <a:buFont typeface="Arial" panose="020B0604020202020204" pitchFamily="34" charset="0"/>
              <a:buChar char="–"/>
              <a:defRPr lang="en-US"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263650" indent="-349250" algn="l" defTabSz="914400" rtl="0" eaLnBrk="1" latinLnBrk="0" hangingPunct="1">
              <a:spcBef>
                <a:spcPct val="20000"/>
              </a:spcBef>
              <a:buClr>
                <a:schemeClr val="tx1"/>
              </a:buClr>
              <a:buFont typeface="Wingdings" panose="05000000000000000000" pitchFamily="2" charset="2"/>
              <a:buChar char="§"/>
              <a:defRPr lang="en-US" sz="22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720850" indent="-349250" algn="l" defTabSz="914400" rtl="0" eaLnBrk="1" latinLnBrk="0" hangingPunct="1">
              <a:spcBef>
                <a:spcPct val="20000"/>
              </a:spcBef>
              <a:buClr>
                <a:schemeClr val="tx1"/>
              </a:buClr>
              <a:buFont typeface="Courier New" panose="02070309020205020404" pitchFamily="49" charset="0"/>
              <a:buChar char="o"/>
              <a:defRPr lang="en-US" sz="200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178050" indent="-349250" algn="l" defTabSz="914400" rtl="0" eaLnBrk="1" latinLnBrk="0" hangingPunct="1">
              <a:spcBef>
                <a:spcPct val="20000"/>
              </a:spcBef>
              <a:buClr>
                <a:schemeClr val="tx1"/>
              </a:buClr>
              <a:buFont typeface="Wingdings" panose="05000000000000000000" pitchFamily="2" charset="2"/>
              <a:buChar char="Ø"/>
              <a:defRPr lang="en-US"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IN" b="1" dirty="0"/>
              <a:t>Example:</a:t>
            </a:r>
          </a:p>
        </p:txBody>
      </p:sp>
      <p:graphicFrame>
        <p:nvGraphicFramePr>
          <p:cNvPr id="11" name="Object 10"/>
          <p:cNvGraphicFramePr>
            <a:graphicFrameLocks noChangeAspect="1"/>
          </p:cNvGraphicFramePr>
          <p:nvPr>
            <p:extLst>
              <p:ext uri="{D42A27DB-BD31-4B8C-83A1-F6EECF244321}">
                <p14:modId xmlns:p14="http://schemas.microsoft.com/office/powerpoint/2010/main" val="32921398"/>
              </p:ext>
            </p:extLst>
          </p:nvPr>
        </p:nvGraphicFramePr>
        <p:xfrm>
          <a:off x="2441005" y="4841179"/>
          <a:ext cx="4702254" cy="809958"/>
        </p:xfrm>
        <a:graphic>
          <a:graphicData uri="http://schemas.openxmlformats.org/presentationml/2006/ole">
            <mc:AlternateContent xmlns:mc="http://schemas.openxmlformats.org/markup-compatibility/2006">
              <mc:Choice xmlns:v="urn:schemas-microsoft-com:vml" Requires="v">
                <p:oleObj spid="_x0000_s3854" name="Equation" r:id="rId6" imgW="2654280" imgH="457200" progId="Equation.3">
                  <p:embed/>
                </p:oleObj>
              </mc:Choice>
              <mc:Fallback>
                <p:oleObj name="Equation" r:id="rId6" imgW="2654280" imgH="457200" progId="Equation.3">
                  <p:embed/>
                  <p:pic>
                    <p:nvPicPr>
                      <p:cNvPr id="0" name=""/>
                      <p:cNvPicPr/>
                      <p:nvPr/>
                    </p:nvPicPr>
                    <p:blipFill>
                      <a:blip r:embed="rId7"/>
                      <a:stretch>
                        <a:fillRect/>
                      </a:stretch>
                    </p:blipFill>
                    <p:spPr>
                      <a:xfrm>
                        <a:off x="2441005" y="4841179"/>
                        <a:ext cx="4702254" cy="809958"/>
                      </a:xfrm>
                      <a:prstGeom prst="rect">
                        <a:avLst/>
                      </a:prstGeom>
                    </p:spPr>
                  </p:pic>
                </p:oleObj>
              </mc:Fallback>
            </mc:AlternateContent>
          </a:graphicData>
        </a:graphic>
      </p:graphicFrame>
    </p:spTree>
    <p:extLst>
      <p:ext uri="{BB962C8B-B14F-4D97-AF65-F5344CB8AC3E}">
        <p14:creationId xmlns:p14="http://schemas.microsoft.com/office/powerpoint/2010/main" val="1495704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06-3</a:t>
            </a:r>
          </a:p>
        </p:txBody>
      </p:sp>
      <p:sp>
        <p:nvSpPr>
          <p:cNvPr id="4" name="Title 3"/>
          <p:cNvSpPr>
            <a:spLocks noGrp="1"/>
          </p:cNvSpPr>
          <p:nvPr>
            <p:ph type="title"/>
          </p:nvPr>
        </p:nvSpPr>
        <p:spPr>
          <a:xfrm>
            <a:off x="1049482" y="413658"/>
            <a:ext cx="7273636" cy="984738"/>
          </a:xfrm>
        </p:spPr>
        <p:txBody>
          <a:bodyPr>
            <a:noAutofit/>
          </a:bodyPr>
          <a:lstStyle/>
          <a:p>
            <a:r>
              <a:rPr lang="en-IN" dirty="0"/>
              <a:t>Present Value of a Single Amount (2 of 2)</a:t>
            </a:r>
            <a:endParaRPr lang="en-US" dirty="0"/>
          </a:p>
        </p:txBody>
      </p:sp>
      <p:sp>
        <p:nvSpPr>
          <p:cNvPr id="5" name="Content Placeholder 4"/>
          <p:cNvSpPr>
            <a:spLocks noGrp="1"/>
          </p:cNvSpPr>
          <p:nvPr>
            <p:ph sz="quarter" idx="10"/>
          </p:nvPr>
        </p:nvSpPr>
        <p:spPr>
          <a:xfrm>
            <a:off x="548639" y="1676401"/>
            <a:ext cx="8300285" cy="812800"/>
          </a:xfrm>
        </p:spPr>
        <p:txBody>
          <a:bodyPr/>
          <a:lstStyle/>
          <a:p>
            <a:pPr marL="0" indent="0">
              <a:buNone/>
            </a:pPr>
            <a:r>
              <a:rPr lang="en-US" dirty="0"/>
              <a:t>The present value of $1,331 received at the end of three years:</a:t>
            </a:r>
          </a:p>
        </p:txBody>
      </p:sp>
      <p:graphicFrame>
        <p:nvGraphicFramePr>
          <p:cNvPr id="9" name="Table 8"/>
          <p:cNvGraphicFramePr>
            <a:graphicFrameLocks noGrp="1"/>
          </p:cNvGraphicFramePr>
          <p:nvPr>
            <p:extLst>
              <p:ext uri="{D42A27DB-BD31-4B8C-83A1-F6EECF244321}">
                <p14:modId xmlns:p14="http://schemas.microsoft.com/office/powerpoint/2010/main" val="3692792171"/>
              </p:ext>
            </p:extLst>
          </p:nvPr>
        </p:nvGraphicFramePr>
        <p:xfrm>
          <a:off x="1320803" y="2651507"/>
          <a:ext cx="7213600" cy="2208363"/>
        </p:xfrm>
        <a:graphic>
          <a:graphicData uri="http://schemas.openxmlformats.org/drawingml/2006/table">
            <a:tbl>
              <a:tblPr firstRow="1" bandRow="1">
                <a:tableStyleId>{5940675A-B579-460E-94D1-54222C63F5DA}</a:tableStyleId>
              </a:tblPr>
              <a:tblGrid>
                <a:gridCol w="1046418">
                  <a:extLst>
                    <a:ext uri="{9D8B030D-6E8A-4147-A177-3AD203B41FA5}">
                      <a16:colId xmlns:a16="http://schemas.microsoft.com/office/drawing/2014/main" val="20000"/>
                    </a:ext>
                  </a:extLst>
                </a:gridCol>
                <a:gridCol w="1019446">
                  <a:extLst>
                    <a:ext uri="{9D8B030D-6E8A-4147-A177-3AD203B41FA5}">
                      <a16:colId xmlns:a16="http://schemas.microsoft.com/office/drawing/2014/main" val="20001"/>
                    </a:ext>
                  </a:extLst>
                </a:gridCol>
                <a:gridCol w="999069">
                  <a:extLst>
                    <a:ext uri="{9D8B030D-6E8A-4147-A177-3AD203B41FA5}">
                      <a16:colId xmlns:a16="http://schemas.microsoft.com/office/drawing/2014/main" val="20002"/>
                    </a:ext>
                  </a:extLst>
                </a:gridCol>
                <a:gridCol w="1016000">
                  <a:extLst>
                    <a:ext uri="{9D8B030D-6E8A-4147-A177-3AD203B41FA5}">
                      <a16:colId xmlns:a16="http://schemas.microsoft.com/office/drawing/2014/main" val="20003"/>
                    </a:ext>
                  </a:extLst>
                </a:gridCol>
                <a:gridCol w="1100667">
                  <a:extLst>
                    <a:ext uri="{9D8B030D-6E8A-4147-A177-3AD203B41FA5}">
                      <a16:colId xmlns:a16="http://schemas.microsoft.com/office/drawing/2014/main" val="20004"/>
                    </a:ext>
                  </a:extLst>
                </a:gridCol>
                <a:gridCol w="1016000">
                  <a:extLst>
                    <a:ext uri="{9D8B030D-6E8A-4147-A177-3AD203B41FA5}">
                      <a16:colId xmlns:a16="http://schemas.microsoft.com/office/drawing/2014/main" val="20005"/>
                    </a:ext>
                  </a:extLst>
                </a:gridCol>
                <a:gridCol w="1016000">
                  <a:extLst>
                    <a:ext uri="{9D8B030D-6E8A-4147-A177-3AD203B41FA5}">
                      <a16:colId xmlns:a16="http://schemas.microsoft.com/office/drawing/2014/main" val="20006"/>
                    </a:ext>
                  </a:extLst>
                </a:gridCol>
              </a:tblGrid>
              <a:tr h="735163">
                <a:tc>
                  <a:txBody>
                    <a:bodyPr/>
                    <a:lstStyle/>
                    <a:p>
                      <a:pPr marL="0" marR="0" indent="0" algn="ctr" defTabSz="914377"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Periods</a:t>
                      </a:r>
                      <a:r>
                        <a:rPr lang="en-US" sz="1200" b="1" baseline="0" dirty="0">
                          <a:latin typeface="Verdana" panose="020B0604030504040204" pitchFamily="34" charset="0"/>
                          <a:ea typeface="Verdana" panose="020B0604030504040204" pitchFamily="34" charset="0"/>
                          <a:cs typeface="Verdana" panose="020B0604030504040204" pitchFamily="34" charset="0"/>
                        </a:rPr>
                        <a:t> </a:t>
                      </a:r>
                      <a:r>
                        <a:rPr lang="en-US" sz="1200" b="1" dirty="0">
                          <a:latin typeface="Verdana" panose="020B0604030504040204" pitchFamily="34" charset="0"/>
                          <a:ea typeface="Verdana" panose="020B0604030504040204" pitchFamily="34" charset="0"/>
                          <a:cs typeface="Verdana" panose="020B0604030504040204" pitchFamily="34" charset="0"/>
                        </a:rPr>
                        <a:t>(n)</a:t>
                      </a:r>
                    </a:p>
                  </a:txBody>
                  <a:tcPr anchor="ctr"/>
                </a:tc>
                <a:tc>
                  <a:txBody>
                    <a:bodyPr/>
                    <a:lstStyle/>
                    <a:p>
                      <a:pPr marL="0" marR="0" indent="0" algn="ctr" defTabSz="914377"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Interest Rates </a:t>
                      </a:r>
                      <a:r>
                        <a:rPr lang="en-US" sz="1200" b="1" i="0" dirty="0">
                          <a:latin typeface="Verdana" panose="020B0604030504040204" pitchFamily="34" charset="0"/>
                          <a:ea typeface="Verdana" panose="020B0604030504040204" pitchFamily="34" charset="0"/>
                          <a:cs typeface="Verdana" panose="020B0604030504040204" pitchFamily="34" charset="0"/>
                        </a:rPr>
                        <a:t>(</a:t>
                      </a:r>
                      <a:r>
                        <a:rPr lang="en-US" sz="1200" b="1" i="1" dirty="0" err="1">
                          <a:latin typeface="Verdana" panose="020B0604030504040204" pitchFamily="34" charset="0"/>
                          <a:ea typeface="Verdana" panose="020B0604030504040204" pitchFamily="34" charset="0"/>
                          <a:cs typeface="Verdana" panose="020B0604030504040204" pitchFamily="34" charset="0"/>
                        </a:rPr>
                        <a:t>i</a:t>
                      </a:r>
                      <a:r>
                        <a:rPr lang="en-US" sz="1200" b="1" i="0" dirty="0">
                          <a:latin typeface="Verdana" panose="020B0604030504040204" pitchFamily="34" charset="0"/>
                          <a:ea typeface="Verdana" panose="020B0604030504040204" pitchFamily="34" charset="0"/>
                          <a:cs typeface="Verdana" panose="020B0604030504040204" pitchFamily="34" charset="0"/>
                        </a:rPr>
                        <a:t>)</a:t>
                      </a:r>
                      <a:r>
                        <a:rPr lang="en-US" sz="1200" b="1" dirty="0">
                          <a:latin typeface="Verdana" panose="020B0604030504040204" pitchFamily="34" charset="0"/>
                          <a:ea typeface="Verdana" panose="020B0604030504040204" pitchFamily="34" charset="0"/>
                          <a:cs typeface="Verdana" panose="020B0604030504040204" pitchFamily="34" charset="0"/>
                        </a:rPr>
                        <a:t>:</a:t>
                      </a:r>
                      <a:r>
                        <a:rPr lang="en-US" sz="1200" b="1" baseline="0" dirty="0">
                          <a:latin typeface="Verdana" panose="020B0604030504040204" pitchFamily="34" charset="0"/>
                          <a:ea typeface="Verdana" panose="020B0604030504040204" pitchFamily="34" charset="0"/>
                          <a:cs typeface="Verdana" panose="020B0604030504040204" pitchFamily="34" charset="0"/>
                        </a:rPr>
                        <a:t> </a:t>
                      </a:r>
                      <a:r>
                        <a:rPr lang="pt-BR" sz="1200" b="1" dirty="0">
                          <a:latin typeface="Verdana" panose="020B0604030504040204" pitchFamily="34" charset="0"/>
                          <a:ea typeface="Verdana" panose="020B0604030504040204" pitchFamily="34" charset="0"/>
                          <a:cs typeface="Verdana" panose="020B0604030504040204" pitchFamily="34" charset="0"/>
                        </a:rPr>
                        <a:t>7%</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Interest Rates (</a:t>
                      </a:r>
                      <a:r>
                        <a:rPr lang="en-US" sz="1200" b="1" i="1" dirty="0" err="1">
                          <a:latin typeface="Verdana" panose="020B0604030504040204" pitchFamily="34" charset="0"/>
                          <a:ea typeface="Verdana" panose="020B0604030504040204" pitchFamily="34" charset="0"/>
                          <a:cs typeface="Verdana" panose="020B0604030504040204" pitchFamily="34" charset="0"/>
                        </a:rPr>
                        <a:t>i</a:t>
                      </a:r>
                      <a:r>
                        <a:rPr lang="en-US" sz="1200" b="1" dirty="0">
                          <a:latin typeface="Verdana" panose="020B0604030504040204" pitchFamily="34" charset="0"/>
                          <a:ea typeface="Verdana" panose="020B0604030504040204" pitchFamily="34" charset="0"/>
                          <a:cs typeface="Verdana" panose="020B0604030504040204" pitchFamily="34" charset="0"/>
                        </a:rPr>
                        <a:t>):</a:t>
                      </a:r>
                      <a:r>
                        <a:rPr lang="en-US" sz="1200" b="1" baseline="0" dirty="0">
                          <a:latin typeface="Verdana" panose="020B0604030504040204" pitchFamily="34" charset="0"/>
                          <a:ea typeface="Verdana" panose="020B0604030504040204" pitchFamily="34" charset="0"/>
                          <a:cs typeface="Verdana" panose="020B0604030504040204" pitchFamily="34" charset="0"/>
                        </a:rPr>
                        <a:t> </a:t>
                      </a:r>
                      <a:r>
                        <a:rPr lang="pt-BR" sz="1200" b="1" dirty="0">
                          <a:latin typeface="Verdana" panose="020B0604030504040204" pitchFamily="34" charset="0"/>
                          <a:ea typeface="Verdana" panose="020B0604030504040204" pitchFamily="34" charset="0"/>
                          <a:cs typeface="Verdana" panose="020B0604030504040204" pitchFamily="34" charset="0"/>
                        </a:rPr>
                        <a:t>8%</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Interest Rates (</a:t>
                      </a:r>
                      <a:r>
                        <a:rPr lang="en-US" sz="1200" b="1" i="1" dirty="0" err="1">
                          <a:latin typeface="Verdana" panose="020B0604030504040204" pitchFamily="34" charset="0"/>
                          <a:ea typeface="Verdana" panose="020B0604030504040204" pitchFamily="34" charset="0"/>
                          <a:cs typeface="Verdana" panose="020B0604030504040204" pitchFamily="34" charset="0"/>
                        </a:rPr>
                        <a:t>i</a:t>
                      </a:r>
                      <a:r>
                        <a:rPr lang="en-US" sz="1200" b="1" dirty="0">
                          <a:latin typeface="Verdana" panose="020B0604030504040204" pitchFamily="34" charset="0"/>
                          <a:ea typeface="Verdana" panose="020B0604030504040204" pitchFamily="34" charset="0"/>
                          <a:cs typeface="Verdana" panose="020B0604030504040204" pitchFamily="34" charset="0"/>
                        </a:rPr>
                        <a:t>):</a:t>
                      </a:r>
                    </a:p>
                    <a:p>
                      <a:pPr algn="ctr"/>
                      <a:r>
                        <a:rPr lang="pt-BR" sz="1200" b="1" dirty="0">
                          <a:latin typeface="Verdana" panose="020B0604030504040204" pitchFamily="34" charset="0"/>
                          <a:ea typeface="Verdana" panose="020B0604030504040204" pitchFamily="34" charset="0"/>
                          <a:cs typeface="Verdana" panose="020B0604030504040204" pitchFamily="34" charset="0"/>
                        </a:rPr>
                        <a:t>9%</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Interest Rates (</a:t>
                      </a:r>
                      <a:r>
                        <a:rPr lang="en-US" sz="1200" b="1" i="1" dirty="0">
                          <a:latin typeface="Verdana" panose="020B0604030504040204" pitchFamily="34" charset="0"/>
                          <a:ea typeface="Verdana" panose="020B0604030504040204" pitchFamily="34" charset="0"/>
                          <a:cs typeface="Verdana" panose="020B0604030504040204" pitchFamily="34" charset="0"/>
                        </a:rPr>
                        <a:t>i</a:t>
                      </a:r>
                      <a:r>
                        <a:rPr lang="en-US" sz="1200" b="1" dirty="0">
                          <a:latin typeface="Verdana" panose="020B0604030504040204" pitchFamily="34" charset="0"/>
                          <a:ea typeface="Verdana" panose="020B0604030504040204" pitchFamily="34" charset="0"/>
                          <a:cs typeface="Verdana" panose="020B0604030504040204" pitchFamily="34" charset="0"/>
                        </a:rPr>
                        <a:t>):</a:t>
                      </a:r>
                    </a:p>
                    <a:p>
                      <a:pPr algn="ctr"/>
                      <a:r>
                        <a:rPr lang="pt-BR" sz="1200" b="1" dirty="0">
                          <a:latin typeface="Verdana" panose="020B0604030504040204" pitchFamily="34" charset="0"/>
                          <a:ea typeface="Verdana" panose="020B0604030504040204" pitchFamily="34" charset="0"/>
                          <a:cs typeface="Verdana" panose="020B0604030504040204" pitchFamily="34" charset="0"/>
                        </a:rPr>
                        <a:t>10%</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Interest Rates (</a:t>
                      </a:r>
                      <a:r>
                        <a:rPr lang="en-US" sz="1200" b="1" i="1" dirty="0">
                          <a:latin typeface="Verdana" panose="020B0604030504040204" pitchFamily="34" charset="0"/>
                          <a:ea typeface="Verdana" panose="020B0604030504040204" pitchFamily="34" charset="0"/>
                          <a:cs typeface="Verdana" panose="020B0604030504040204" pitchFamily="34" charset="0"/>
                        </a:rPr>
                        <a:t>i</a:t>
                      </a:r>
                      <a:r>
                        <a:rPr lang="en-US" sz="1200" b="1" dirty="0">
                          <a:latin typeface="Verdana" panose="020B0604030504040204" pitchFamily="34" charset="0"/>
                          <a:ea typeface="Verdana" panose="020B0604030504040204" pitchFamily="34" charset="0"/>
                          <a:cs typeface="Verdana" panose="020B0604030504040204" pitchFamily="34" charset="0"/>
                        </a:rPr>
                        <a:t>):</a:t>
                      </a:r>
                    </a:p>
                    <a:p>
                      <a:pPr algn="ctr"/>
                      <a:r>
                        <a:rPr lang="pt-BR" sz="1200" b="1" dirty="0">
                          <a:latin typeface="Verdana" panose="020B0604030504040204" pitchFamily="34" charset="0"/>
                          <a:ea typeface="Verdana" panose="020B0604030504040204" pitchFamily="34" charset="0"/>
                          <a:cs typeface="Verdana" panose="020B0604030504040204" pitchFamily="34" charset="0"/>
                        </a:rPr>
                        <a:t>11%</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Interest Rates (</a:t>
                      </a:r>
                      <a:r>
                        <a:rPr lang="en-US" sz="1200" b="1" i="1" dirty="0">
                          <a:latin typeface="Verdana" panose="020B0604030504040204" pitchFamily="34" charset="0"/>
                          <a:ea typeface="Verdana" panose="020B0604030504040204" pitchFamily="34" charset="0"/>
                          <a:cs typeface="Verdana" panose="020B0604030504040204" pitchFamily="34" charset="0"/>
                        </a:rPr>
                        <a:t>i</a:t>
                      </a:r>
                      <a:r>
                        <a:rPr lang="en-US" sz="1200" b="1" dirty="0">
                          <a:latin typeface="Verdana" panose="020B0604030504040204" pitchFamily="34" charset="0"/>
                          <a:ea typeface="Verdana" panose="020B0604030504040204" pitchFamily="34" charset="0"/>
                          <a:cs typeface="Verdana" panose="020B0604030504040204" pitchFamily="34" charset="0"/>
                        </a:rPr>
                        <a:t>):</a:t>
                      </a:r>
                    </a:p>
                    <a:p>
                      <a:pPr algn="ctr"/>
                      <a:r>
                        <a:rPr lang="pt-BR" sz="1200" b="1" dirty="0">
                          <a:latin typeface="Verdana" panose="020B0604030504040204" pitchFamily="34" charset="0"/>
                          <a:ea typeface="Verdana" panose="020B0604030504040204" pitchFamily="34" charset="0"/>
                          <a:cs typeface="Verdana" panose="020B0604030504040204" pitchFamily="34" charset="0"/>
                        </a:rPr>
                        <a:t>12%</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0"/>
                  </a:ext>
                </a:extLst>
              </a:tr>
              <a:tr h="321734">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1</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0.93458</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0.92593</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0.91743</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0.90909</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0.90090</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0.89286 </a:t>
                      </a:r>
                    </a:p>
                  </a:txBody>
                  <a:tcPr anchor="ctr"/>
                </a:tc>
                <a:extLst>
                  <a:ext uri="{0D108BD9-81ED-4DB2-BD59-A6C34878D82A}">
                    <a16:rowId xmlns:a16="http://schemas.microsoft.com/office/drawing/2014/main" val="10001"/>
                  </a:ext>
                </a:extLst>
              </a:tr>
              <a:tr h="304800">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2</a:t>
                      </a:r>
                    </a:p>
                  </a:txBody>
                  <a:tcPr anchor="ct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latin typeface="Verdana" panose="020B0604030504040204" pitchFamily="34" charset="0"/>
                          <a:ea typeface="Verdana" panose="020B0604030504040204" pitchFamily="34" charset="0"/>
                          <a:cs typeface="Verdana" panose="020B0604030504040204" pitchFamily="34" charset="0"/>
                        </a:rPr>
                        <a:t>0.87344</a:t>
                      </a:r>
                    </a:p>
                  </a:txBody>
                  <a:tcPr anchor="ct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latin typeface="Verdana" panose="020B0604030504040204" pitchFamily="34" charset="0"/>
                          <a:ea typeface="Verdana" panose="020B0604030504040204" pitchFamily="34" charset="0"/>
                          <a:cs typeface="Verdana" panose="020B0604030504040204" pitchFamily="34" charset="0"/>
                        </a:rPr>
                        <a:t>0.85734</a:t>
                      </a:r>
                    </a:p>
                  </a:txBody>
                  <a:tcPr anchor="ct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latin typeface="Verdana" panose="020B0604030504040204" pitchFamily="34" charset="0"/>
                          <a:ea typeface="Verdana" panose="020B0604030504040204" pitchFamily="34" charset="0"/>
                          <a:cs typeface="Verdana" panose="020B0604030504040204" pitchFamily="34" charset="0"/>
                        </a:rPr>
                        <a:t>0.84168</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0.82645</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0.81162</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0.79719</a:t>
                      </a:r>
                    </a:p>
                  </a:txBody>
                  <a:tcPr anchor="ctr"/>
                </a:tc>
                <a:extLst>
                  <a:ext uri="{0D108BD9-81ED-4DB2-BD59-A6C34878D82A}">
                    <a16:rowId xmlns:a16="http://schemas.microsoft.com/office/drawing/2014/main" val="10002"/>
                  </a:ext>
                </a:extLst>
              </a:tr>
              <a:tr h="254000">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3</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0.81630</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0.79383</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0.77218</a:t>
                      </a:r>
                    </a:p>
                  </a:txBody>
                  <a:tcPr anchor="ctr"/>
                </a:tc>
                <a:tc>
                  <a:txBody>
                    <a:bodyPr/>
                    <a:lstStyle/>
                    <a:p>
                      <a:pPr algn="r"/>
                      <a:r>
                        <a:rPr lang="nb-NO" sz="1200" b="1" dirty="0">
                          <a:latin typeface="Verdana" panose="020B0604030504040204" pitchFamily="34" charset="0"/>
                          <a:ea typeface="Verdana" panose="020B0604030504040204" pitchFamily="34" charset="0"/>
                          <a:cs typeface="Verdana" panose="020B0604030504040204" pitchFamily="34" charset="0"/>
                        </a:rPr>
                        <a:t>0.75131</a:t>
                      </a:r>
                      <a:endParaRPr lang="nb-NO" sz="1200" b="1" dirty="0">
                        <a:solidFill>
                          <a:srgbClr val="FF0000"/>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0.73119</a:t>
                      </a:r>
                    </a:p>
                  </a:txBody>
                  <a:tcPr anchor="ct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latin typeface="Verdana" panose="020B0604030504040204" pitchFamily="34" charset="0"/>
                          <a:ea typeface="Verdana" panose="020B0604030504040204" pitchFamily="34" charset="0"/>
                          <a:cs typeface="Verdana" panose="020B0604030504040204" pitchFamily="34" charset="0"/>
                        </a:rPr>
                        <a:t>0.71178</a:t>
                      </a:r>
                    </a:p>
                  </a:txBody>
                  <a:tcPr anchor="ctr"/>
                </a:tc>
                <a:extLst>
                  <a:ext uri="{0D108BD9-81ED-4DB2-BD59-A6C34878D82A}">
                    <a16:rowId xmlns:a16="http://schemas.microsoft.com/office/drawing/2014/main" val="10003"/>
                  </a:ext>
                </a:extLst>
              </a:tr>
              <a:tr h="250613">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4</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0.76290</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0.73503</a:t>
                      </a:r>
                    </a:p>
                  </a:txBody>
                  <a:tcPr anchor="ct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latin typeface="Verdana" panose="020B0604030504040204" pitchFamily="34" charset="0"/>
                          <a:ea typeface="Verdana" panose="020B0604030504040204" pitchFamily="34" charset="0"/>
                          <a:cs typeface="Verdana" panose="020B0604030504040204" pitchFamily="34" charset="0"/>
                        </a:rPr>
                        <a:t>0.70843</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0.68301</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0.65873</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0.63552</a:t>
                      </a:r>
                    </a:p>
                  </a:txBody>
                  <a:tcPr anchor="ctr"/>
                </a:tc>
                <a:extLst>
                  <a:ext uri="{0D108BD9-81ED-4DB2-BD59-A6C34878D82A}">
                    <a16:rowId xmlns:a16="http://schemas.microsoft.com/office/drawing/2014/main" val="10004"/>
                  </a:ext>
                </a:extLst>
              </a:tr>
              <a:tr h="298026">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5</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0.71299</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0.68058</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0.64993</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0.62092</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0.59345</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0.56743</a:t>
                      </a:r>
                    </a:p>
                  </a:txBody>
                  <a:tcPr anchor="ctr"/>
                </a:tc>
                <a:extLst>
                  <a:ext uri="{0D108BD9-81ED-4DB2-BD59-A6C34878D82A}">
                    <a16:rowId xmlns:a16="http://schemas.microsoft.com/office/drawing/2014/main" val="10005"/>
                  </a:ext>
                </a:extLst>
              </a:tr>
            </a:tbl>
          </a:graphicData>
        </a:graphic>
      </p:graphicFrame>
      <p:sp>
        <p:nvSpPr>
          <p:cNvPr id="6" name="Content Placeholder 5"/>
          <p:cNvSpPr>
            <a:spLocks noGrp="1"/>
          </p:cNvSpPr>
          <p:nvPr>
            <p:ph sz="quarter" idx="12"/>
          </p:nvPr>
        </p:nvSpPr>
        <p:spPr>
          <a:xfrm>
            <a:off x="704415" y="4976450"/>
            <a:ext cx="8144510" cy="1411014"/>
          </a:xfrm>
        </p:spPr>
        <p:txBody>
          <a:bodyPr/>
          <a:lstStyle/>
          <a:p>
            <a:pPr marL="0" indent="0">
              <a:buNone/>
            </a:pPr>
            <a:r>
              <a:rPr lang="pt-BR" sz="2400" dirty="0"/>
              <a:t>PV =  FV </a:t>
            </a:r>
            <a:r>
              <a:rPr lang="en-IN" sz="2400" dirty="0"/>
              <a:t>× </a:t>
            </a:r>
            <a:r>
              <a:rPr lang="pt-BR" sz="2400" dirty="0"/>
              <a:t>PV Factor </a:t>
            </a:r>
            <a:r>
              <a:rPr lang="en-IN" sz="2400" baseline="30000" dirty="0"/>
              <a:t> </a:t>
            </a:r>
            <a:endParaRPr lang="en-IN" sz="2400" dirty="0"/>
          </a:p>
          <a:p>
            <a:pPr marL="0" indent="0">
              <a:buNone/>
            </a:pPr>
            <a:r>
              <a:rPr lang="en-IN" sz="2400" dirty="0"/>
              <a:t>PV =  $1,331 × </a:t>
            </a:r>
            <a:r>
              <a:rPr lang="en-IN" sz="2400" b="1" dirty="0"/>
              <a:t>.75131</a:t>
            </a:r>
          </a:p>
          <a:p>
            <a:pPr marL="0" indent="0">
              <a:buNone/>
            </a:pPr>
            <a:r>
              <a:rPr lang="en-IN" sz="2400" dirty="0"/>
              <a:t>PV =  </a:t>
            </a:r>
            <a:r>
              <a:rPr lang="en-IN" sz="2400" b="1" dirty="0"/>
              <a:t>$1,000</a:t>
            </a:r>
          </a:p>
        </p:txBody>
      </p:sp>
    </p:spTree>
    <p:extLst>
      <p:ext uri="{BB962C8B-B14F-4D97-AF65-F5344CB8AC3E}">
        <p14:creationId xmlns:p14="http://schemas.microsoft.com/office/powerpoint/2010/main" val="22062299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06-3</a:t>
            </a:r>
          </a:p>
        </p:txBody>
      </p:sp>
      <p:sp>
        <p:nvSpPr>
          <p:cNvPr id="4" name="Title 3"/>
          <p:cNvSpPr>
            <a:spLocks noGrp="1"/>
          </p:cNvSpPr>
          <p:nvPr>
            <p:ph type="title"/>
          </p:nvPr>
        </p:nvSpPr>
        <p:spPr/>
        <p:txBody>
          <a:bodyPr>
            <a:noAutofit/>
          </a:bodyPr>
          <a:lstStyle/>
          <a:p>
            <a:r>
              <a:rPr lang="en-IN" dirty="0"/>
              <a:t>Relation Between the Present Value and the </a:t>
            </a:r>
            <a:r>
              <a:rPr lang="en-US" dirty="0"/>
              <a:t>Future Value</a:t>
            </a:r>
            <a:r>
              <a:rPr lang="en-IN" dirty="0"/>
              <a:t> </a:t>
            </a:r>
            <a:endParaRPr lang="en-US" dirty="0"/>
          </a:p>
        </p:txBody>
      </p:sp>
      <p:pic>
        <p:nvPicPr>
          <p:cNvPr id="4098" name="Picture 2" descr="Diagram showing that a present value of $1,000 at time 0 is the same as a future value of $1,331 after 3 years, where there is $100 gain at the end of year 1, a $110 gain year 2 and a $121 gain year 3."/>
          <p:cNvPicPr>
            <a:picLocks noGrp="1" noChangeAspect="1" noChangeArrowheads="1"/>
          </p:cNvPicPr>
          <p:nvPr>
            <p:ph type="pic" sz="quarter" idx="4294967295"/>
          </p:nvPr>
        </p:nvPicPr>
        <p:blipFill>
          <a:blip r:embed="rId3" cstate="print">
            <a:extLst>
              <a:ext uri="{28A0092B-C50C-407E-A947-70E740481C1C}">
                <a14:useLocalDpi xmlns:a14="http://schemas.microsoft.com/office/drawing/2010/main" val="0"/>
              </a:ext>
            </a:extLst>
          </a:blip>
          <a:stretch>
            <a:fillRect/>
          </a:stretch>
        </p:blipFill>
        <p:spPr bwMode="auto">
          <a:xfrm>
            <a:off x="1017189" y="1822959"/>
            <a:ext cx="7481732" cy="22446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5"/>
          <p:cNvSpPr>
            <a:spLocks noGrp="1"/>
          </p:cNvSpPr>
          <p:nvPr>
            <p:ph sz="quarter" idx="12"/>
          </p:nvPr>
        </p:nvSpPr>
        <p:spPr>
          <a:xfrm>
            <a:off x="685800" y="4210551"/>
            <a:ext cx="8144510" cy="1840813"/>
          </a:xfrm>
        </p:spPr>
        <p:txBody>
          <a:bodyPr/>
          <a:lstStyle/>
          <a:p>
            <a:pPr marL="292100" indent="-292100"/>
            <a:r>
              <a:rPr lang="en-US" dirty="0"/>
              <a:t>Future value requires the </a:t>
            </a:r>
            <a:r>
              <a:rPr lang="en-US" b="1" dirty="0"/>
              <a:t>addition</a:t>
            </a:r>
            <a:r>
              <a:rPr lang="en-US" dirty="0"/>
              <a:t> of interest</a:t>
            </a:r>
          </a:p>
          <a:p>
            <a:pPr marL="292100" indent="-292100"/>
            <a:r>
              <a:rPr lang="en-US" dirty="0"/>
              <a:t>Present value requires the </a:t>
            </a:r>
            <a:r>
              <a:rPr lang="en-US" b="1" dirty="0"/>
              <a:t>removal</a:t>
            </a:r>
            <a:r>
              <a:rPr lang="en-US" dirty="0"/>
              <a:t> of interest</a:t>
            </a:r>
          </a:p>
        </p:txBody>
      </p:sp>
    </p:spTree>
    <p:extLst>
      <p:ext uri="{BB962C8B-B14F-4D97-AF65-F5344CB8AC3E}">
        <p14:creationId xmlns:p14="http://schemas.microsoft.com/office/powerpoint/2010/main" val="19381594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06-3</a:t>
            </a:r>
          </a:p>
        </p:txBody>
      </p:sp>
      <p:sp>
        <p:nvSpPr>
          <p:cNvPr id="4" name="Title 3"/>
          <p:cNvSpPr>
            <a:spLocks noGrp="1"/>
          </p:cNvSpPr>
          <p:nvPr>
            <p:ph type="title"/>
          </p:nvPr>
        </p:nvSpPr>
        <p:spPr/>
        <p:txBody>
          <a:bodyPr>
            <a:noAutofit/>
          </a:bodyPr>
          <a:lstStyle/>
          <a:p>
            <a:r>
              <a:rPr lang="en-US" altLang="en-US" dirty="0"/>
              <a:t>Concept Check: Calculating Value</a:t>
            </a:r>
            <a:r>
              <a:rPr lang="en-US" altLang="en-US" baseline="0" dirty="0"/>
              <a:t> </a:t>
            </a:r>
            <a:r>
              <a:rPr lang="en-IN" dirty="0"/>
              <a:t>(1 of 2)</a:t>
            </a:r>
            <a:endParaRPr lang="en-US" dirty="0"/>
          </a:p>
        </p:txBody>
      </p:sp>
      <p:sp>
        <p:nvSpPr>
          <p:cNvPr id="5" name="Content Placeholder 4"/>
          <p:cNvSpPr>
            <a:spLocks noGrp="1"/>
          </p:cNvSpPr>
          <p:nvPr>
            <p:ph sz="quarter" idx="10"/>
          </p:nvPr>
        </p:nvSpPr>
        <p:spPr>
          <a:xfrm>
            <a:off x="548640" y="1466200"/>
            <a:ext cx="8046720" cy="4920086"/>
          </a:xfrm>
        </p:spPr>
        <p:txBody>
          <a:bodyPr/>
          <a:lstStyle/>
          <a:p>
            <a:pPr marL="0" indent="0">
              <a:spcAft>
                <a:spcPts val="1200"/>
              </a:spcAft>
              <a:buNone/>
            </a:pPr>
            <a:r>
              <a:rPr lang="en-US" dirty="0"/>
              <a:t>The Versa Tile Company purchased a delivery truck on February 1, 2018. The agreement required Versa Tile to pay the purchase price of $44,000 on February 1, 2019. Assuming an 8% rate of interest, to calculate the price of the truck Versa Tile would multiply $44,000 by the:</a:t>
            </a:r>
          </a:p>
          <a:p>
            <a:pPr marL="457200" indent="-457200">
              <a:buFont typeface="+mj-lt"/>
              <a:buAutoNum type="alphaLcPeriod"/>
            </a:pPr>
            <a:r>
              <a:rPr lang="en-US" dirty="0"/>
              <a:t>Future value of an ordinary annuity of $1</a:t>
            </a:r>
          </a:p>
          <a:p>
            <a:pPr marL="457200" indent="-457200">
              <a:buFont typeface="+mj-lt"/>
              <a:buAutoNum type="alphaLcPeriod"/>
            </a:pPr>
            <a:r>
              <a:rPr lang="en-US" dirty="0"/>
              <a:t>Present value of $1</a:t>
            </a:r>
          </a:p>
          <a:p>
            <a:pPr marL="457200" indent="-457200">
              <a:buFont typeface="+mj-lt"/>
              <a:buAutoNum type="alphaLcPeriod"/>
            </a:pPr>
            <a:r>
              <a:rPr lang="en-US" dirty="0"/>
              <a:t>Present value of an ordinary annuity of $1</a:t>
            </a:r>
          </a:p>
          <a:p>
            <a:pPr marL="457200" indent="-457200">
              <a:buFont typeface="+mj-lt"/>
              <a:buAutoNum type="alphaLcPeriod"/>
            </a:pPr>
            <a:r>
              <a:rPr lang="en-US" dirty="0"/>
              <a:t>Future value of $1</a:t>
            </a:r>
          </a:p>
        </p:txBody>
      </p:sp>
    </p:spTree>
    <p:extLst>
      <p:ext uri="{BB962C8B-B14F-4D97-AF65-F5344CB8AC3E}">
        <p14:creationId xmlns:p14="http://schemas.microsoft.com/office/powerpoint/2010/main" val="21194672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06-1</a:t>
            </a:r>
          </a:p>
        </p:txBody>
      </p:sp>
      <p:sp>
        <p:nvSpPr>
          <p:cNvPr id="5" name="Title 4"/>
          <p:cNvSpPr>
            <a:spLocks noGrp="1"/>
          </p:cNvSpPr>
          <p:nvPr>
            <p:ph type="title"/>
          </p:nvPr>
        </p:nvSpPr>
        <p:spPr/>
        <p:txBody>
          <a:bodyPr/>
          <a:lstStyle/>
          <a:p>
            <a:r>
              <a:rPr lang="en-IN" dirty="0">
                <a:ea typeface="Adobe Fan Heiti Std B"/>
                <a:cs typeface="Adobe Fan Heiti Std B"/>
              </a:rPr>
              <a:t>Time Value of Money</a:t>
            </a:r>
            <a:endParaRPr lang="en-US" dirty="0"/>
          </a:p>
        </p:txBody>
      </p:sp>
      <p:sp>
        <p:nvSpPr>
          <p:cNvPr id="6" name="Content Placeholder 5"/>
          <p:cNvSpPr>
            <a:spLocks noGrp="1"/>
          </p:cNvSpPr>
          <p:nvPr>
            <p:ph sz="quarter" idx="10"/>
          </p:nvPr>
        </p:nvSpPr>
        <p:spPr>
          <a:xfrm>
            <a:off x="624840" y="1542588"/>
            <a:ext cx="8328660" cy="2000712"/>
          </a:xfrm>
        </p:spPr>
        <p:txBody>
          <a:bodyPr/>
          <a:lstStyle/>
          <a:p>
            <a:pPr>
              <a:spcAft>
                <a:spcPts val="1800"/>
              </a:spcAft>
            </a:pPr>
            <a:r>
              <a:rPr lang="en-IN" dirty="0">
                <a:ea typeface="Adobe Fan Heiti Std B"/>
                <a:cs typeface="Adobe Fan Heiti Std B"/>
              </a:rPr>
              <a:t>The </a:t>
            </a:r>
            <a:r>
              <a:rPr lang="en-IN" b="1" dirty="0">
                <a:ea typeface="Adobe Fan Heiti Std B"/>
                <a:cs typeface="Adobe Fan Heiti Std B"/>
              </a:rPr>
              <a:t>time value of money</a:t>
            </a:r>
            <a:r>
              <a:rPr lang="en-IN" b="1" dirty="0"/>
              <a:t> </a:t>
            </a:r>
            <a:r>
              <a:rPr lang="en-IN" dirty="0"/>
              <a:t>means money can be invested today to earn interest and grow to a larger dollar amount in the future</a:t>
            </a:r>
          </a:p>
          <a:p>
            <a:pPr marL="0" indent="0">
              <a:spcAft>
                <a:spcPts val="1800"/>
              </a:spcAft>
              <a:buNone/>
            </a:pPr>
            <a:r>
              <a:rPr lang="en-IN" b="1" dirty="0"/>
              <a:t>Example:</a:t>
            </a:r>
          </a:p>
        </p:txBody>
      </p:sp>
      <p:graphicFrame>
        <p:nvGraphicFramePr>
          <p:cNvPr id="2" name="Table 1"/>
          <p:cNvGraphicFramePr>
            <a:graphicFrameLocks noGrp="1"/>
          </p:cNvGraphicFramePr>
          <p:nvPr>
            <p:extLst>
              <p:ext uri="{D42A27DB-BD31-4B8C-83A1-F6EECF244321}">
                <p14:modId xmlns:p14="http://schemas.microsoft.com/office/powerpoint/2010/main" val="28156079"/>
              </p:ext>
            </p:extLst>
          </p:nvPr>
        </p:nvGraphicFramePr>
        <p:xfrm>
          <a:off x="1885950" y="3663950"/>
          <a:ext cx="6096000" cy="949960"/>
        </p:xfrm>
        <a:graphic>
          <a:graphicData uri="http://schemas.openxmlformats.org/drawingml/2006/table">
            <a:tbl>
              <a:tblPr firstRow="1" bandRow="1">
                <a:tableStyleId>{5940675A-B579-460E-94D1-54222C63F5DA}</a:tableStyleId>
              </a:tblPr>
              <a:tblGrid>
                <a:gridCol w="2032000">
                  <a:extLst>
                    <a:ext uri="{9D8B030D-6E8A-4147-A177-3AD203B41FA5}">
                      <a16:colId xmlns:a16="http://schemas.microsoft.com/office/drawing/2014/main" val="20000"/>
                    </a:ext>
                  </a:extLst>
                </a:gridCol>
                <a:gridCol w="2032000">
                  <a:extLst>
                    <a:ext uri="{9D8B030D-6E8A-4147-A177-3AD203B41FA5}">
                      <a16:colId xmlns:a16="http://schemas.microsoft.com/office/drawing/2014/main" val="20001"/>
                    </a:ext>
                  </a:extLst>
                </a:gridCol>
                <a:gridCol w="2032000">
                  <a:extLst>
                    <a:ext uri="{9D8B030D-6E8A-4147-A177-3AD203B41FA5}">
                      <a16:colId xmlns:a16="http://schemas.microsoft.com/office/drawing/2014/main" val="20002"/>
                    </a:ext>
                  </a:extLst>
                </a:gridCol>
              </a:tblGrid>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600" b="1" dirty="0">
                          <a:latin typeface="Verdana" pitchFamily="34" charset="0"/>
                          <a:ea typeface="Verdana" pitchFamily="34" charset="0"/>
                          <a:cs typeface="Verdana" pitchFamily="34" charset="0"/>
                        </a:rPr>
                        <a:t>Invested in </a:t>
                      </a:r>
                    </a:p>
                    <a:p>
                      <a:pPr marL="0" marR="0" indent="0" algn="ctr" defTabSz="914400" rtl="0" eaLnBrk="1" fontAlgn="auto" latinLnBrk="0" hangingPunct="1">
                        <a:lnSpc>
                          <a:spcPct val="100000"/>
                        </a:lnSpc>
                        <a:spcBef>
                          <a:spcPts val="0"/>
                        </a:spcBef>
                        <a:spcAft>
                          <a:spcPts val="0"/>
                        </a:spcAft>
                        <a:buClrTx/>
                        <a:buSzTx/>
                        <a:buFontTx/>
                        <a:buNone/>
                        <a:tabLst/>
                        <a:defRPr/>
                      </a:pPr>
                      <a:r>
                        <a:rPr lang="en-IN" sz="1600" b="1" dirty="0">
                          <a:latin typeface="Verdana" pitchFamily="34" charset="0"/>
                          <a:ea typeface="Verdana" pitchFamily="34" charset="0"/>
                          <a:cs typeface="Verdana" pitchFamily="34" charset="0"/>
                        </a:rPr>
                        <a:t>bank</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600" b="1" dirty="0">
                          <a:latin typeface="Verdana" pitchFamily="34" charset="0"/>
                          <a:ea typeface="Verdana" pitchFamily="34" charset="0"/>
                          <a:cs typeface="Verdana" pitchFamily="34" charset="0"/>
                        </a:rPr>
                        <a:t>Annual </a:t>
                      </a:r>
                    </a:p>
                    <a:p>
                      <a:pPr marL="0" marR="0" indent="0" algn="ctr" defTabSz="914400" rtl="0" eaLnBrk="1" fontAlgn="auto" latinLnBrk="0" hangingPunct="1">
                        <a:lnSpc>
                          <a:spcPct val="100000"/>
                        </a:lnSpc>
                        <a:spcBef>
                          <a:spcPts val="0"/>
                        </a:spcBef>
                        <a:spcAft>
                          <a:spcPts val="0"/>
                        </a:spcAft>
                        <a:buClrTx/>
                        <a:buSzTx/>
                        <a:buFontTx/>
                        <a:buNone/>
                        <a:tabLst/>
                        <a:defRPr/>
                      </a:pPr>
                      <a:r>
                        <a:rPr lang="en-IN" sz="1600" b="1" dirty="0">
                          <a:latin typeface="Verdana" pitchFamily="34" charset="0"/>
                          <a:ea typeface="Verdana" pitchFamily="34" charset="0"/>
                          <a:cs typeface="Verdana" pitchFamily="34" charset="0"/>
                        </a:rPr>
                        <a:t>yield</a:t>
                      </a:r>
                    </a:p>
                  </a:txBody>
                  <a:tcPr anchor="ctr"/>
                </a:tc>
                <a:tc>
                  <a:txBody>
                    <a:bodyPr/>
                    <a:lstStyle/>
                    <a:p>
                      <a:pPr algn="ctr"/>
                      <a:r>
                        <a:rPr lang="en-IN" sz="1600" b="1" dirty="0">
                          <a:latin typeface="Verdana" pitchFamily="34" charset="0"/>
                          <a:ea typeface="Verdana" pitchFamily="34" charset="0"/>
                          <a:cs typeface="Verdana" pitchFamily="34" charset="0"/>
                        </a:rPr>
                        <a:t>Future </a:t>
                      </a:r>
                    </a:p>
                    <a:p>
                      <a:pPr algn="ctr"/>
                      <a:r>
                        <a:rPr lang="en-IN" sz="1600" b="1" dirty="0">
                          <a:latin typeface="Verdana" pitchFamily="34" charset="0"/>
                          <a:ea typeface="Verdana" pitchFamily="34" charset="0"/>
                          <a:cs typeface="Verdana" pitchFamily="34" charset="0"/>
                        </a:rPr>
                        <a:t>value</a:t>
                      </a:r>
                    </a:p>
                  </a:txBody>
                  <a:tcPr anchor="ctr"/>
                </a:tc>
                <a:extLst>
                  <a:ext uri="{0D108BD9-81ED-4DB2-BD59-A6C34878D82A}">
                    <a16:rowId xmlns:a16="http://schemas.microsoft.com/office/drawing/2014/main" val="10000"/>
                  </a:ext>
                </a:extLst>
              </a:tr>
              <a:tr h="370840">
                <a:tc>
                  <a:txBody>
                    <a:bodyPr/>
                    <a:lstStyle/>
                    <a:p>
                      <a:pPr algn="ctr"/>
                      <a:r>
                        <a:rPr lang="en-US" sz="1600" dirty="0">
                          <a:latin typeface="Verdana" pitchFamily="34" charset="0"/>
                          <a:ea typeface="Verdana" pitchFamily="34" charset="0"/>
                          <a:cs typeface="Verdana" pitchFamily="34" charset="0"/>
                        </a:rPr>
                        <a:t>$100</a:t>
                      </a:r>
                    </a:p>
                  </a:txBody>
                  <a:tcPr anchor="ctr"/>
                </a:tc>
                <a:tc>
                  <a:txBody>
                    <a:bodyPr/>
                    <a:lstStyle/>
                    <a:p>
                      <a:pPr algn="ctr"/>
                      <a:r>
                        <a:rPr lang="en-US" sz="1600" dirty="0">
                          <a:latin typeface="Verdana" pitchFamily="34" charset="0"/>
                          <a:ea typeface="Verdana" pitchFamily="34" charset="0"/>
                          <a:cs typeface="Verdana" pitchFamily="34" charset="0"/>
                        </a:rPr>
                        <a:t>6%</a:t>
                      </a:r>
                    </a:p>
                  </a:txBody>
                  <a:tcPr anchor="ctr"/>
                </a:tc>
                <a:tc>
                  <a:txBody>
                    <a:bodyPr/>
                    <a:lstStyle/>
                    <a:p>
                      <a:pPr algn="ctr"/>
                      <a:r>
                        <a:rPr lang="en-US" sz="1600" dirty="0">
                          <a:latin typeface="Verdana" pitchFamily="34" charset="0"/>
                          <a:ea typeface="Verdana" pitchFamily="34" charset="0"/>
                          <a:cs typeface="Verdana" pitchFamily="34" charset="0"/>
                        </a:rPr>
                        <a:t>$106</a:t>
                      </a:r>
                    </a:p>
                  </a:txBody>
                  <a:tcPr anchor="ctr"/>
                </a:tc>
                <a:extLst>
                  <a:ext uri="{0D108BD9-81ED-4DB2-BD59-A6C34878D82A}">
                    <a16:rowId xmlns:a16="http://schemas.microsoft.com/office/drawing/2014/main" val="10001"/>
                  </a:ext>
                </a:extLst>
              </a:tr>
            </a:tbl>
          </a:graphicData>
        </a:graphic>
      </p:graphicFrame>
      <p:sp>
        <p:nvSpPr>
          <p:cNvPr id="12" name="Content Placeholder 5"/>
          <p:cNvSpPr>
            <a:spLocks noGrp="1"/>
          </p:cNvSpPr>
          <p:nvPr>
            <p:ph sz="quarter" idx="10"/>
          </p:nvPr>
        </p:nvSpPr>
        <p:spPr>
          <a:xfrm>
            <a:off x="548640" y="4947530"/>
            <a:ext cx="8046720" cy="858758"/>
          </a:xfrm>
        </p:spPr>
        <p:txBody>
          <a:bodyPr/>
          <a:lstStyle/>
          <a:p>
            <a:r>
              <a:rPr lang="en-IN" dirty="0"/>
              <a:t>Useful in valuing a variety of assets and liabilities</a:t>
            </a:r>
          </a:p>
        </p:txBody>
      </p:sp>
    </p:spTree>
    <p:extLst>
      <p:ext uri="{BB962C8B-B14F-4D97-AF65-F5344CB8AC3E}">
        <p14:creationId xmlns:p14="http://schemas.microsoft.com/office/powerpoint/2010/main" val="33474520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06-3</a:t>
            </a:r>
          </a:p>
        </p:txBody>
      </p:sp>
      <p:sp>
        <p:nvSpPr>
          <p:cNvPr id="4" name="Title 3"/>
          <p:cNvSpPr>
            <a:spLocks noGrp="1"/>
          </p:cNvSpPr>
          <p:nvPr>
            <p:ph type="title"/>
          </p:nvPr>
        </p:nvSpPr>
        <p:spPr/>
        <p:txBody>
          <a:bodyPr>
            <a:noAutofit/>
          </a:bodyPr>
          <a:lstStyle/>
          <a:p>
            <a:r>
              <a:rPr lang="en-US" altLang="en-US" dirty="0"/>
              <a:t>Concept Check: Calculating Value</a:t>
            </a:r>
            <a:r>
              <a:rPr lang="en-US" altLang="en-US" baseline="0" dirty="0"/>
              <a:t> </a:t>
            </a:r>
            <a:r>
              <a:rPr lang="en-IN" dirty="0"/>
              <a:t>(2 of 2)</a:t>
            </a:r>
            <a:endParaRPr lang="en-US" dirty="0"/>
          </a:p>
        </p:txBody>
      </p:sp>
      <p:sp>
        <p:nvSpPr>
          <p:cNvPr id="5" name="Content Placeholder 4"/>
          <p:cNvSpPr>
            <a:spLocks noGrp="1"/>
          </p:cNvSpPr>
          <p:nvPr>
            <p:ph sz="quarter" idx="10"/>
          </p:nvPr>
        </p:nvSpPr>
        <p:spPr>
          <a:xfrm>
            <a:off x="548640" y="1466200"/>
            <a:ext cx="8046720" cy="4629800"/>
          </a:xfrm>
        </p:spPr>
        <p:txBody>
          <a:bodyPr/>
          <a:lstStyle/>
          <a:p>
            <a:pPr marL="0" indent="0">
              <a:buNone/>
            </a:pPr>
            <a:r>
              <a:rPr lang="en-US" dirty="0"/>
              <a:t>The correct answer is </a:t>
            </a:r>
            <a:r>
              <a:rPr lang="en-US" i="1" dirty="0"/>
              <a:t>b</a:t>
            </a:r>
            <a:r>
              <a:rPr lang="en-US" dirty="0"/>
              <a:t>. </a:t>
            </a:r>
          </a:p>
          <a:p>
            <a:pPr marL="0" indent="0">
              <a:buNone/>
            </a:pPr>
            <a:r>
              <a:rPr lang="en-US" dirty="0"/>
              <a:t>The calculation is for the present value </a:t>
            </a:r>
            <a:r>
              <a:rPr lang="en-US" b="1" dirty="0"/>
              <a:t>today</a:t>
            </a:r>
            <a:r>
              <a:rPr lang="en-US" dirty="0"/>
              <a:t> of the $44,000 to be paid one year from now.</a:t>
            </a:r>
          </a:p>
        </p:txBody>
      </p:sp>
    </p:spTree>
    <p:extLst>
      <p:ext uri="{BB962C8B-B14F-4D97-AF65-F5344CB8AC3E}">
        <p14:creationId xmlns:p14="http://schemas.microsoft.com/office/powerpoint/2010/main" val="15331253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06-4</a:t>
            </a:r>
          </a:p>
        </p:txBody>
      </p:sp>
      <p:sp>
        <p:nvSpPr>
          <p:cNvPr id="4" name="Title 3"/>
          <p:cNvSpPr>
            <a:spLocks noGrp="1"/>
          </p:cNvSpPr>
          <p:nvPr>
            <p:ph type="title"/>
          </p:nvPr>
        </p:nvSpPr>
        <p:spPr/>
        <p:txBody>
          <a:bodyPr>
            <a:noAutofit/>
          </a:bodyPr>
          <a:lstStyle/>
          <a:p>
            <a:r>
              <a:rPr lang="en-IN" dirty="0"/>
              <a:t>Determining an Unknown Interest Rate (1 of 3)</a:t>
            </a:r>
            <a:endParaRPr lang="en-US" dirty="0"/>
          </a:p>
        </p:txBody>
      </p:sp>
      <p:sp>
        <p:nvSpPr>
          <p:cNvPr id="5" name="Content Placeholder 4"/>
          <p:cNvSpPr>
            <a:spLocks noGrp="1"/>
          </p:cNvSpPr>
          <p:nvPr>
            <p:ph sz="quarter" idx="10"/>
          </p:nvPr>
        </p:nvSpPr>
        <p:spPr>
          <a:xfrm>
            <a:off x="548640" y="1634360"/>
            <a:ext cx="8046720" cy="1805526"/>
          </a:xfrm>
        </p:spPr>
        <p:txBody>
          <a:bodyPr/>
          <a:lstStyle/>
          <a:p>
            <a:r>
              <a:rPr lang="en-IN" dirty="0"/>
              <a:t>Suppose a friend asks to borrow </a:t>
            </a:r>
            <a:r>
              <a:rPr lang="en-IN" b="1" dirty="0"/>
              <a:t>$500</a:t>
            </a:r>
            <a:r>
              <a:rPr lang="en-IN" dirty="0"/>
              <a:t> today and promises to repay you </a:t>
            </a:r>
            <a:r>
              <a:rPr lang="en-IN" b="1" dirty="0"/>
              <a:t>$605</a:t>
            </a:r>
            <a:r>
              <a:rPr lang="en-IN" dirty="0"/>
              <a:t> two years from now. What is the annual interest rate you would be agreeing to?</a:t>
            </a:r>
          </a:p>
        </p:txBody>
      </p:sp>
      <p:pic>
        <p:nvPicPr>
          <p:cNvPr id="5122" name="Picture 2" descr="Diagram showing a present value of $500 at time 0 and a future value of $605 at the end of 2 years. The image shows that n=2 and asks for the value of i, the interest rate."/>
          <p:cNvPicPr>
            <a:picLocks noGrp="1" noChangeAspect="1" noChangeArrowheads="1"/>
          </p:cNvPicPr>
          <p:nvPr>
            <p:ph type="pic" sz="quarter" idx="4294967295"/>
          </p:nvPr>
        </p:nvPicPr>
        <p:blipFill>
          <a:blip r:embed="rId3" cstate="print">
            <a:extLst>
              <a:ext uri="{28A0092B-C50C-407E-A947-70E740481C1C}">
                <a14:useLocalDpi xmlns:a14="http://schemas.microsoft.com/office/drawing/2010/main" val="0"/>
              </a:ext>
            </a:extLst>
          </a:blip>
          <a:stretch>
            <a:fillRect/>
          </a:stretch>
        </p:blipFill>
        <p:spPr bwMode="auto">
          <a:xfrm>
            <a:off x="1275863" y="3511616"/>
            <a:ext cx="6592275" cy="2755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948614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06-4</a:t>
            </a:r>
          </a:p>
        </p:txBody>
      </p:sp>
      <p:sp>
        <p:nvSpPr>
          <p:cNvPr id="4" name="Title 3"/>
          <p:cNvSpPr>
            <a:spLocks noGrp="1"/>
          </p:cNvSpPr>
          <p:nvPr>
            <p:ph type="title"/>
          </p:nvPr>
        </p:nvSpPr>
        <p:spPr/>
        <p:txBody>
          <a:bodyPr>
            <a:noAutofit/>
          </a:bodyPr>
          <a:lstStyle/>
          <a:p>
            <a:r>
              <a:rPr lang="en-US" dirty="0"/>
              <a:t>Determining an Unknown Interest Rate </a:t>
            </a:r>
            <a:r>
              <a:rPr lang="en-IN" dirty="0"/>
              <a:t>(2 of 3)</a:t>
            </a:r>
            <a:endParaRPr lang="en-US" dirty="0"/>
          </a:p>
        </p:txBody>
      </p:sp>
      <p:sp>
        <p:nvSpPr>
          <p:cNvPr id="5" name="Content Placeholder 4"/>
          <p:cNvSpPr>
            <a:spLocks noGrp="1"/>
          </p:cNvSpPr>
          <p:nvPr>
            <p:ph sz="quarter" idx="10"/>
          </p:nvPr>
        </p:nvSpPr>
        <p:spPr>
          <a:xfrm>
            <a:off x="546532" y="1707929"/>
            <a:ext cx="8429297" cy="3631325"/>
          </a:xfrm>
        </p:spPr>
        <p:txBody>
          <a:bodyPr/>
          <a:lstStyle/>
          <a:p>
            <a:pPr marL="0" indent="0">
              <a:buNone/>
            </a:pPr>
            <a:r>
              <a:rPr lang="en-IN" b="1" dirty="0"/>
              <a:t>$500 </a:t>
            </a:r>
            <a:r>
              <a:rPr lang="en-IN" dirty="0"/>
              <a:t>(present value) = </a:t>
            </a:r>
            <a:r>
              <a:rPr lang="en-IN" b="1" dirty="0"/>
              <a:t>$605 </a:t>
            </a:r>
            <a:r>
              <a:rPr lang="en-IN" dirty="0"/>
              <a:t>(future value) × ?*</a:t>
            </a:r>
          </a:p>
          <a:p>
            <a:pPr marL="0" indent="0">
              <a:buNone/>
            </a:pPr>
            <a:r>
              <a:rPr lang="en-IN" dirty="0"/>
              <a:t> 	*Present value of $1; </a:t>
            </a:r>
            <a:r>
              <a:rPr lang="en-IN" i="1" dirty="0"/>
              <a:t>n</a:t>
            </a:r>
            <a:r>
              <a:rPr lang="en-IN" dirty="0"/>
              <a:t> = 2,</a:t>
            </a:r>
            <a:r>
              <a:rPr lang="en-IN" i="1" dirty="0"/>
              <a:t> </a:t>
            </a:r>
            <a:r>
              <a:rPr lang="en-IN" b="1" i="1" dirty="0" err="1"/>
              <a:t>i</a:t>
            </a:r>
            <a:r>
              <a:rPr lang="en-IN" b="1" i="1" dirty="0"/>
              <a:t> </a:t>
            </a:r>
            <a:r>
              <a:rPr lang="en-IN" b="1" dirty="0"/>
              <a:t>= ?</a:t>
            </a:r>
          </a:p>
          <a:p>
            <a:pPr marL="0" indent="0">
              <a:buNone/>
            </a:pPr>
            <a:r>
              <a:rPr lang="en-IN" b="1" dirty="0"/>
              <a:t>$500 </a:t>
            </a:r>
            <a:r>
              <a:rPr lang="en-IN" dirty="0"/>
              <a:t>(present value) ÷ </a:t>
            </a:r>
            <a:r>
              <a:rPr lang="en-IN" b="1" dirty="0"/>
              <a:t>$605 </a:t>
            </a:r>
            <a:r>
              <a:rPr lang="en-IN" dirty="0"/>
              <a:t>(future value) = </a:t>
            </a:r>
            <a:r>
              <a:rPr lang="en-IN" b="1" dirty="0"/>
              <a:t>0.82645</a:t>
            </a:r>
            <a:r>
              <a:rPr lang="en-IN" dirty="0"/>
              <a:t>*</a:t>
            </a:r>
          </a:p>
          <a:p>
            <a:pPr marL="0" indent="0">
              <a:buNone/>
            </a:pPr>
            <a:r>
              <a:rPr lang="en-IN" dirty="0"/>
              <a:t>	*Present value of $1; </a:t>
            </a:r>
            <a:r>
              <a:rPr lang="en-IN" i="1" dirty="0"/>
              <a:t>n</a:t>
            </a:r>
            <a:r>
              <a:rPr lang="en-IN" dirty="0"/>
              <a:t> = 2,</a:t>
            </a:r>
            <a:r>
              <a:rPr lang="en-IN" i="1" dirty="0"/>
              <a:t> </a:t>
            </a:r>
            <a:r>
              <a:rPr lang="en-IN" i="1" dirty="0" err="1"/>
              <a:t>i</a:t>
            </a:r>
            <a:r>
              <a:rPr lang="en-IN" dirty="0"/>
              <a:t> =</a:t>
            </a:r>
            <a:r>
              <a:rPr lang="en-IN" b="1" dirty="0"/>
              <a:t> ?</a:t>
            </a:r>
          </a:p>
          <a:p>
            <a:pPr marL="0" indent="0">
              <a:buNone/>
            </a:pPr>
            <a:r>
              <a:rPr lang="en-IN" b="1" i="1" dirty="0"/>
              <a:t> 	</a:t>
            </a:r>
            <a:r>
              <a:rPr lang="en-IN" b="1" i="1" dirty="0" err="1"/>
              <a:t>i</a:t>
            </a:r>
            <a:r>
              <a:rPr lang="en-IN" b="1" i="1" dirty="0"/>
              <a:t>  </a:t>
            </a:r>
            <a:r>
              <a:rPr lang="en-IN" b="1" dirty="0"/>
              <a:t>= 10%</a:t>
            </a:r>
          </a:p>
        </p:txBody>
      </p:sp>
    </p:spTree>
    <p:extLst>
      <p:ext uri="{BB962C8B-B14F-4D97-AF65-F5344CB8AC3E}">
        <p14:creationId xmlns:p14="http://schemas.microsoft.com/office/powerpoint/2010/main" val="25186189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06-4</a:t>
            </a:r>
          </a:p>
        </p:txBody>
      </p:sp>
      <p:sp>
        <p:nvSpPr>
          <p:cNvPr id="4" name="Title 3"/>
          <p:cNvSpPr>
            <a:spLocks noGrp="1"/>
          </p:cNvSpPr>
          <p:nvPr>
            <p:ph type="title"/>
          </p:nvPr>
        </p:nvSpPr>
        <p:spPr>
          <a:xfrm>
            <a:off x="685800" y="378773"/>
            <a:ext cx="8001000" cy="1106424"/>
          </a:xfrm>
        </p:spPr>
        <p:txBody>
          <a:bodyPr>
            <a:noAutofit/>
          </a:bodyPr>
          <a:lstStyle/>
          <a:p>
            <a:r>
              <a:rPr lang="en-US" dirty="0"/>
              <a:t>Determining an Unknown Interest Rate </a:t>
            </a:r>
            <a:r>
              <a:rPr lang="en-IN" dirty="0"/>
              <a:t>(3 of 3)</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192283005"/>
              </p:ext>
            </p:extLst>
          </p:nvPr>
        </p:nvGraphicFramePr>
        <p:xfrm>
          <a:off x="1134536" y="1889507"/>
          <a:ext cx="7213600" cy="2208363"/>
        </p:xfrm>
        <a:graphic>
          <a:graphicData uri="http://schemas.openxmlformats.org/drawingml/2006/table">
            <a:tbl>
              <a:tblPr firstRow="1" bandRow="1">
                <a:tableStyleId>{5940675A-B579-460E-94D1-54222C63F5DA}</a:tableStyleId>
              </a:tblPr>
              <a:tblGrid>
                <a:gridCol w="1046418">
                  <a:extLst>
                    <a:ext uri="{9D8B030D-6E8A-4147-A177-3AD203B41FA5}">
                      <a16:colId xmlns:a16="http://schemas.microsoft.com/office/drawing/2014/main" val="20000"/>
                    </a:ext>
                  </a:extLst>
                </a:gridCol>
                <a:gridCol w="1019446">
                  <a:extLst>
                    <a:ext uri="{9D8B030D-6E8A-4147-A177-3AD203B41FA5}">
                      <a16:colId xmlns:a16="http://schemas.microsoft.com/office/drawing/2014/main" val="20001"/>
                    </a:ext>
                  </a:extLst>
                </a:gridCol>
                <a:gridCol w="999069">
                  <a:extLst>
                    <a:ext uri="{9D8B030D-6E8A-4147-A177-3AD203B41FA5}">
                      <a16:colId xmlns:a16="http://schemas.microsoft.com/office/drawing/2014/main" val="20002"/>
                    </a:ext>
                  </a:extLst>
                </a:gridCol>
                <a:gridCol w="1016000">
                  <a:extLst>
                    <a:ext uri="{9D8B030D-6E8A-4147-A177-3AD203B41FA5}">
                      <a16:colId xmlns:a16="http://schemas.microsoft.com/office/drawing/2014/main" val="20003"/>
                    </a:ext>
                  </a:extLst>
                </a:gridCol>
                <a:gridCol w="1100667">
                  <a:extLst>
                    <a:ext uri="{9D8B030D-6E8A-4147-A177-3AD203B41FA5}">
                      <a16:colId xmlns:a16="http://schemas.microsoft.com/office/drawing/2014/main" val="20004"/>
                    </a:ext>
                  </a:extLst>
                </a:gridCol>
                <a:gridCol w="1016000">
                  <a:extLst>
                    <a:ext uri="{9D8B030D-6E8A-4147-A177-3AD203B41FA5}">
                      <a16:colId xmlns:a16="http://schemas.microsoft.com/office/drawing/2014/main" val="20005"/>
                    </a:ext>
                  </a:extLst>
                </a:gridCol>
                <a:gridCol w="1016000">
                  <a:extLst>
                    <a:ext uri="{9D8B030D-6E8A-4147-A177-3AD203B41FA5}">
                      <a16:colId xmlns:a16="http://schemas.microsoft.com/office/drawing/2014/main" val="20006"/>
                    </a:ext>
                  </a:extLst>
                </a:gridCol>
              </a:tblGrid>
              <a:tr h="735163">
                <a:tc>
                  <a:txBody>
                    <a:bodyPr/>
                    <a:lstStyle/>
                    <a:p>
                      <a:pPr marL="0" marR="0" indent="0" algn="ctr" defTabSz="914377"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Periods</a:t>
                      </a:r>
                      <a:r>
                        <a:rPr lang="en-US" sz="1200" b="1" baseline="0" dirty="0">
                          <a:latin typeface="Verdana" panose="020B0604030504040204" pitchFamily="34" charset="0"/>
                          <a:ea typeface="Verdana" panose="020B0604030504040204" pitchFamily="34" charset="0"/>
                          <a:cs typeface="Verdana" panose="020B0604030504040204" pitchFamily="34" charset="0"/>
                        </a:rPr>
                        <a:t> </a:t>
                      </a:r>
                      <a:r>
                        <a:rPr lang="en-US" sz="1200" b="1" dirty="0">
                          <a:latin typeface="Verdana" panose="020B0604030504040204" pitchFamily="34" charset="0"/>
                          <a:ea typeface="Verdana" panose="020B0604030504040204" pitchFamily="34" charset="0"/>
                          <a:cs typeface="Verdana" panose="020B0604030504040204" pitchFamily="34" charset="0"/>
                        </a:rPr>
                        <a:t>(n)</a:t>
                      </a:r>
                    </a:p>
                  </a:txBody>
                  <a:tcPr anchor="ctr"/>
                </a:tc>
                <a:tc>
                  <a:txBody>
                    <a:bodyPr/>
                    <a:lstStyle/>
                    <a:p>
                      <a:pPr marL="0" marR="0" indent="0" algn="ctr" defTabSz="914377"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Interest Rates </a:t>
                      </a:r>
                      <a:r>
                        <a:rPr lang="en-US" sz="1200" b="1" i="0" dirty="0">
                          <a:latin typeface="Verdana" panose="020B0604030504040204" pitchFamily="34" charset="0"/>
                          <a:ea typeface="Verdana" panose="020B0604030504040204" pitchFamily="34" charset="0"/>
                          <a:cs typeface="Verdana" panose="020B0604030504040204" pitchFamily="34" charset="0"/>
                        </a:rPr>
                        <a:t>(</a:t>
                      </a:r>
                      <a:r>
                        <a:rPr lang="en-US" sz="1200" b="1" i="1" dirty="0" err="1">
                          <a:latin typeface="Verdana" panose="020B0604030504040204" pitchFamily="34" charset="0"/>
                          <a:ea typeface="Verdana" panose="020B0604030504040204" pitchFamily="34" charset="0"/>
                          <a:cs typeface="Verdana" panose="020B0604030504040204" pitchFamily="34" charset="0"/>
                        </a:rPr>
                        <a:t>i</a:t>
                      </a:r>
                      <a:r>
                        <a:rPr lang="en-US" sz="1200" b="1" i="0" dirty="0">
                          <a:latin typeface="Verdana" panose="020B0604030504040204" pitchFamily="34" charset="0"/>
                          <a:ea typeface="Verdana" panose="020B0604030504040204" pitchFamily="34" charset="0"/>
                          <a:cs typeface="Verdana" panose="020B0604030504040204" pitchFamily="34" charset="0"/>
                        </a:rPr>
                        <a:t>)</a:t>
                      </a:r>
                      <a:r>
                        <a:rPr lang="en-US" sz="1200" b="1" dirty="0">
                          <a:latin typeface="Verdana" panose="020B0604030504040204" pitchFamily="34" charset="0"/>
                          <a:ea typeface="Verdana" panose="020B0604030504040204" pitchFamily="34" charset="0"/>
                          <a:cs typeface="Verdana" panose="020B0604030504040204" pitchFamily="34" charset="0"/>
                        </a:rPr>
                        <a:t>:</a:t>
                      </a:r>
                      <a:r>
                        <a:rPr lang="en-US" sz="1200" b="1" baseline="0" dirty="0">
                          <a:latin typeface="Verdana" panose="020B0604030504040204" pitchFamily="34" charset="0"/>
                          <a:ea typeface="Verdana" panose="020B0604030504040204" pitchFamily="34" charset="0"/>
                          <a:cs typeface="Verdana" panose="020B0604030504040204" pitchFamily="34" charset="0"/>
                        </a:rPr>
                        <a:t> </a:t>
                      </a:r>
                      <a:r>
                        <a:rPr lang="pt-BR" sz="1200" b="1" dirty="0">
                          <a:latin typeface="Verdana" panose="020B0604030504040204" pitchFamily="34" charset="0"/>
                          <a:ea typeface="Verdana" panose="020B0604030504040204" pitchFamily="34" charset="0"/>
                          <a:cs typeface="Verdana" panose="020B0604030504040204" pitchFamily="34" charset="0"/>
                        </a:rPr>
                        <a:t>7%</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Interest Rates (</a:t>
                      </a:r>
                      <a:r>
                        <a:rPr lang="en-US" sz="1200" b="1" i="1" dirty="0" err="1">
                          <a:latin typeface="Verdana" panose="020B0604030504040204" pitchFamily="34" charset="0"/>
                          <a:ea typeface="Verdana" panose="020B0604030504040204" pitchFamily="34" charset="0"/>
                          <a:cs typeface="Verdana" panose="020B0604030504040204" pitchFamily="34" charset="0"/>
                        </a:rPr>
                        <a:t>i</a:t>
                      </a:r>
                      <a:r>
                        <a:rPr lang="en-US" sz="1200" b="1" dirty="0">
                          <a:latin typeface="Verdana" panose="020B0604030504040204" pitchFamily="34" charset="0"/>
                          <a:ea typeface="Verdana" panose="020B0604030504040204" pitchFamily="34" charset="0"/>
                          <a:cs typeface="Verdana" panose="020B0604030504040204" pitchFamily="34" charset="0"/>
                        </a:rPr>
                        <a:t>):</a:t>
                      </a:r>
                      <a:r>
                        <a:rPr lang="en-US" sz="1200" b="1" baseline="0" dirty="0">
                          <a:latin typeface="Verdana" panose="020B0604030504040204" pitchFamily="34" charset="0"/>
                          <a:ea typeface="Verdana" panose="020B0604030504040204" pitchFamily="34" charset="0"/>
                          <a:cs typeface="Verdana" panose="020B0604030504040204" pitchFamily="34" charset="0"/>
                        </a:rPr>
                        <a:t> </a:t>
                      </a:r>
                      <a:r>
                        <a:rPr lang="pt-BR" sz="1200" b="1" dirty="0">
                          <a:latin typeface="Verdana" panose="020B0604030504040204" pitchFamily="34" charset="0"/>
                          <a:ea typeface="Verdana" panose="020B0604030504040204" pitchFamily="34" charset="0"/>
                          <a:cs typeface="Verdana" panose="020B0604030504040204" pitchFamily="34" charset="0"/>
                        </a:rPr>
                        <a:t>8%</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Interest Rates (</a:t>
                      </a:r>
                      <a:r>
                        <a:rPr lang="en-US" sz="1200" b="1" i="1" dirty="0" err="1">
                          <a:latin typeface="Verdana" panose="020B0604030504040204" pitchFamily="34" charset="0"/>
                          <a:ea typeface="Verdana" panose="020B0604030504040204" pitchFamily="34" charset="0"/>
                          <a:cs typeface="Verdana" panose="020B0604030504040204" pitchFamily="34" charset="0"/>
                        </a:rPr>
                        <a:t>i</a:t>
                      </a:r>
                      <a:r>
                        <a:rPr lang="en-US" sz="1200" b="1" dirty="0">
                          <a:latin typeface="Verdana" panose="020B0604030504040204" pitchFamily="34" charset="0"/>
                          <a:ea typeface="Verdana" panose="020B0604030504040204" pitchFamily="34" charset="0"/>
                          <a:cs typeface="Verdana" panose="020B0604030504040204" pitchFamily="34" charset="0"/>
                        </a:rPr>
                        <a:t>):</a:t>
                      </a:r>
                    </a:p>
                    <a:p>
                      <a:pPr algn="ctr"/>
                      <a:r>
                        <a:rPr lang="pt-BR" sz="1200" b="1" dirty="0">
                          <a:latin typeface="Verdana" panose="020B0604030504040204" pitchFamily="34" charset="0"/>
                          <a:ea typeface="Verdana" panose="020B0604030504040204" pitchFamily="34" charset="0"/>
                          <a:cs typeface="Verdana" panose="020B0604030504040204" pitchFamily="34" charset="0"/>
                        </a:rPr>
                        <a:t>9%</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Interest Rates (</a:t>
                      </a:r>
                      <a:r>
                        <a:rPr lang="en-US" sz="1200" b="1" i="1" dirty="0">
                          <a:latin typeface="Verdana" panose="020B0604030504040204" pitchFamily="34" charset="0"/>
                          <a:ea typeface="Verdana" panose="020B0604030504040204" pitchFamily="34" charset="0"/>
                          <a:cs typeface="Verdana" panose="020B0604030504040204" pitchFamily="34" charset="0"/>
                        </a:rPr>
                        <a:t>i</a:t>
                      </a:r>
                      <a:r>
                        <a:rPr lang="en-US" sz="1200" b="1" dirty="0">
                          <a:latin typeface="Verdana" panose="020B0604030504040204" pitchFamily="34" charset="0"/>
                          <a:ea typeface="Verdana" panose="020B0604030504040204" pitchFamily="34" charset="0"/>
                          <a:cs typeface="Verdana" panose="020B0604030504040204" pitchFamily="34" charset="0"/>
                        </a:rPr>
                        <a:t>):</a:t>
                      </a:r>
                    </a:p>
                    <a:p>
                      <a:pPr algn="ctr"/>
                      <a:r>
                        <a:rPr lang="pt-BR" sz="1200" b="1" dirty="0">
                          <a:latin typeface="Verdana" panose="020B0604030504040204" pitchFamily="34" charset="0"/>
                          <a:ea typeface="Verdana" panose="020B0604030504040204" pitchFamily="34" charset="0"/>
                          <a:cs typeface="Verdana" panose="020B0604030504040204" pitchFamily="34" charset="0"/>
                        </a:rPr>
                        <a:t>10%</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Interest Rates (</a:t>
                      </a:r>
                      <a:r>
                        <a:rPr lang="en-US" sz="1200" b="1" i="1" dirty="0">
                          <a:latin typeface="Verdana" panose="020B0604030504040204" pitchFamily="34" charset="0"/>
                          <a:ea typeface="Verdana" panose="020B0604030504040204" pitchFamily="34" charset="0"/>
                          <a:cs typeface="Verdana" panose="020B0604030504040204" pitchFamily="34" charset="0"/>
                        </a:rPr>
                        <a:t>i</a:t>
                      </a:r>
                      <a:r>
                        <a:rPr lang="en-US" sz="1200" b="1" dirty="0">
                          <a:latin typeface="Verdana" panose="020B0604030504040204" pitchFamily="34" charset="0"/>
                          <a:ea typeface="Verdana" panose="020B0604030504040204" pitchFamily="34" charset="0"/>
                          <a:cs typeface="Verdana" panose="020B0604030504040204" pitchFamily="34" charset="0"/>
                        </a:rPr>
                        <a:t>):</a:t>
                      </a:r>
                    </a:p>
                    <a:p>
                      <a:pPr algn="ctr"/>
                      <a:r>
                        <a:rPr lang="pt-BR" sz="1200" b="1" dirty="0">
                          <a:latin typeface="Verdana" panose="020B0604030504040204" pitchFamily="34" charset="0"/>
                          <a:ea typeface="Verdana" panose="020B0604030504040204" pitchFamily="34" charset="0"/>
                          <a:cs typeface="Verdana" panose="020B0604030504040204" pitchFamily="34" charset="0"/>
                        </a:rPr>
                        <a:t>11%</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Interest Rates (</a:t>
                      </a:r>
                      <a:r>
                        <a:rPr lang="en-US" sz="1200" b="1" i="1" dirty="0">
                          <a:latin typeface="Verdana" panose="020B0604030504040204" pitchFamily="34" charset="0"/>
                          <a:ea typeface="Verdana" panose="020B0604030504040204" pitchFamily="34" charset="0"/>
                          <a:cs typeface="Verdana" panose="020B0604030504040204" pitchFamily="34" charset="0"/>
                        </a:rPr>
                        <a:t>i</a:t>
                      </a:r>
                      <a:r>
                        <a:rPr lang="en-US" sz="1200" b="1" dirty="0">
                          <a:latin typeface="Verdana" panose="020B0604030504040204" pitchFamily="34" charset="0"/>
                          <a:ea typeface="Verdana" panose="020B0604030504040204" pitchFamily="34" charset="0"/>
                          <a:cs typeface="Verdana" panose="020B0604030504040204" pitchFamily="34" charset="0"/>
                        </a:rPr>
                        <a:t>):</a:t>
                      </a:r>
                    </a:p>
                    <a:p>
                      <a:pPr algn="ctr"/>
                      <a:r>
                        <a:rPr lang="pt-BR" sz="1200" b="1" dirty="0">
                          <a:latin typeface="Verdana" panose="020B0604030504040204" pitchFamily="34" charset="0"/>
                          <a:ea typeface="Verdana" panose="020B0604030504040204" pitchFamily="34" charset="0"/>
                          <a:cs typeface="Verdana" panose="020B0604030504040204" pitchFamily="34" charset="0"/>
                        </a:rPr>
                        <a:t>12%</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0"/>
                  </a:ext>
                </a:extLst>
              </a:tr>
              <a:tr h="321734">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1</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0.93458</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0.92593</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0.91743</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0.90909</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0.90090</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0.89286 </a:t>
                      </a:r>
                    </a:p>
                  </a:txBody>
                  <a:tcPr anchor="ctr"/>
                </a:tc>
                <a:extLst>
                  <a:ext uri="{0D108BD9-81ED-4DB2-BD59-A6C34878D82A}">
                    <a16:rowId xmlns:a16="http://schemas.microsoft.com/office/drawing/2014/main" val="10001"/>
                  </a:ext>
                </a:extLst>
              </a:tr>
              <a:tr h="304800">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2</a:t>
                      </a:r>
                    </a:p>
                  </a:txBody>
                  <a:tcPr anchor="ct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latin typeface="Verdana" panose="020B0604030504040204" pitchFamily="34" charset="0"/>
                          <a:ea typeface="Verdana" panose="020B0604030504040204" pitchFamily="34" charset="0"/>
                          <a:cs typeface="Verdana" panose="020B0604030504040204" pitchFamily="34" charset="0"/>
                        </a:rPr>
                        <a:t>0.87344</a:t>
                      </a:r>
                    </a:p>
                  </a:txBody>
                  <a:tcPr anchor="ct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latin typeface="Verdana" panose="020B0604030504040204" pitchFamily="34" charset="0"/>
                          <a:ea typeface="Verdana" panose="020B0604030504040204" pitchFamily="34" charset="0"/>
                          <a:cs typeface="Verdana" panose="020B0604030504040204" pitchFamily="34" charset="0"/>
                        </a:rPr>
                        <a:t>0.85734</a:t>
                      </a:r>
                    </a:p>
                  </a:txBody>
                  <a:tcPr anchor="ct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latin typeface="Verdana" panose="020B0604030504040204" pitchFamily="34" charset="0"/>
                          <a:ea typeface="Verdana" panose="020B0604030504040204" pitchFamily="34" charset="0"/>
                          <a:cs typeface="Verdana" panose="020B0604030504040204" pitchFamily="34" charset="0"/>
                        </a:rPr>
                        <a:t>0.84168</a:t>
                      </a:r>
                    </a:p>
                  </a:txBody>
                  <a:tcPr anchor="ctr"/>
                </a:tc>
                <a:tc>
                  <a:txBody>
                    <a:bodyPr/>
                    <a:lstStyle/>
                    <a:p>
                      <a:pPr algn="r"/>
                      <a:r>
                        <a:rPr lang="nb-NO" sz="1200" b="1" dirty="0">
                          <a:latin typeface="Verdana" panose="020B0604030504040204" pitchFamily="34" charset="0"/>
                          <a:ea typeface="Verdana" panose="020B0604030504040204" pitchFamily="34" charset="0"/>
                          <a:cs typeface="Verdana" panose="020B0604030504040204" pitchFamily="34" charset="0"/>
                        </a:rPr>
                        <a:t>0.82645</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0.81162</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0.79719</a:t>
                      </a:r>
                    </a:p>
                  </a:txBody>
                  <a:tcPr anchor="ctr"/>
                </a:tc>
                <a:extLst>
                  <a:ext uri="{0D108BD9-81ED-4DB2-BD59-A6C34878D82A}">
                    <a16:rowId xmlns:a16="http://schemas.microsoft.com/office/drawing/2014/main" val="10002"/>
                  </a:ext>
                </a:extLst>
              </a:tr>
              <a:tr h="254000">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3</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0.81630</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0.79383</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0.77218</a:t>
                      </a:r>
                    </a:p>
                  </a:txBody>
                  <a:tcPr anchor="ctr"/>
                </a:tc>
                <a:tc>
                  <a:txBody>
                    <a:bodyPr/>
                    <a:lstStyle/>
                    <a:p>
                      <a:pPr algn="r"/>
                      <a:r>
                        <a:rPr lang="nb-NO" sz="1200" b="1" dirty="0">
                          <a:latin typeface="Verdana" panose="020B0604030504040204" pitchFamily="34" charset="0"/>
                          <a:ea typeface="Verdana" panose="020B0604030504040204" pitchFamily="34" charset="0"/>
                          <a:cs typeface="Verdana" panose="020B0604030504040204" pitchFamily="34" charset="0"/>
                        </a:rPr>
                        <a:t>0.75131</a:t>
                      </a:r>
                      <a:endParaRPr lang="nb-NO" sz="1200" b="1" dirty="0">
                        <a:solidFill>
                          <a:srgbClr val="FF0000"/>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0.73119</a:t>
                      </a:r>
                    </a:p>
                  </a:txBody>
                  <a:tcPr anchor="ct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latin typeface="Verdana" panose="020B0604030504040204" pitchFamily="34" charset="0"/>
                          <a:ea typeface="Verdana" panose="020B0604030504040204" pitchFamily="34" charset="0"/>
                          <a:cs typeface="Verdana" panose="020B0604030504040204" pitchFamily="34" charset="0"/>
                        </a:rPr>
                        <a:t>0.71178</a:t>
                      </a:r>
                    </a:p>
                  </a:txBody>
                  <a:tcPr anchor="ctr"/>
                </a:tc>
                <a:extLst>
                  <a:ext uri="{0D108BD9-81ED-4DB2-BD59-A6C34878D82A}">
                    <a16:rowId xmlns:a16="http://schemas.microsoft.com/office/drawing/2014/main" val="10003"/>
                  </a:ext>
                </a:extLst>
              </a:tr>
              <a:tr h="250613">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4</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0.76290</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0.73503</a:t>
                      </a:r>
                    </a:p>
                  </a:txBody>
                  <a:tcPr anchor="ct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latin typeface="Verdana" panose="020B0604030504040204" pitchFamily="34" charset="0"/>
                          <a:ea typeface="Verdana" panose="020B0604030504040204" pitchFamily="34" charset="0"/>
                          <a:cs typeface="Verdana" panose="020B0604030504040204" pitchFamily="34" charset="0"/>
                        </a:rPr>
                        <a:t>0.70843</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0.68301</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0.65873</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0.63552</a:t>
                      </a:r>
                    </a:p>
                  </a:txBody>
                  <a:tcPr anchor="ctr"/>
                </a:tc>
                <a:extLst>
                  <a:ext uri="{0D108BD9-81ED-4DB2-BD59-A6C34878D82A}">
                    <a16:rowId xmlns:a16="http://schemas.microsoft.com/office/drawing/2014/main" val="10004"/>
                  </a:ext>
                </a:extLst>
              </a:tr>
              <a:tr h="298026">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5</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0.71299</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0.68058</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0.64993</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0.62092</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0.59345</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0.56743</a:t>
                      </a:r>
                    </a:p>
                  </a:txBody>
                  <a:tcPr anchor="ctr"/>
                </a:tc>
                <a:extLst>
                  <a:ext uri="{0D108BD9-81ED-4DB2-BD59-A6C34878D82A}">
                    <a16:rowId xmlns:a16="http://schemas.microsoft.com/office/drawing/2014/main" val="10005"/>
                  </a:ext>
                </a:extLst>
              </a:tr>
            </a:tbl>
          </a:graphicData>
        </a:graphic>
      </p:graphicFrame>
      <p:sp>
        <p:nvSpPr>
          <p:cNvPr id="5" name="Content Placeholder 4"/>
          <p:cNvSpPr>
            <a:spLocks noGrp="1"/>
          </p:cNvSpPr>
          <p:nvPr>
            <p:ph sz="quarter" idx="10"/>
          </p:nvPr>
        </p:nvSpPr>
        <p:spPr>
          <a:xfrm>
            <a:off x="859748" y="4507092"/>
            <a:ext cx="7827052" cy="993824"/>
          </a:xfrm>
        </p:spPr>
        <p:txBody>
          <a:bodyPr/>
          <a:lstStyle/>
          <a:p>
            <a:pPr marL="0" indent="0">
              <a:buNone/>
            </a:pPr>
            <a:r>
              <a:rPr lang="en-IN" i="1" dirty="0" err="1"/>
              <a:t>i</a:t>
            </a:r>
            <a:r>
              <a:rPr lang="en-IN" i="1" dirty="0"/>
              <a:t> </a:t>
            </a:r>
            <a:r>
              <a:rPr lang="en-IN" dirty="0"/>
              <a:t>=10% </a:t>
            </a:r>
            <a:r>
              <a:rPr lang="en-US" dirty="0">
                <a:cs typeface="Arial" panose="020B0604020202020204" pitchFamily="34" charset="0"/>
                <a:sym typeface="Symbol"/>
              </a:rPr>
              <a:t> 10% </a:t>
            </a:r>
          </a:p>
          <a:p>
            <a:pPr marL="0" indent="0">
              <a:buNone/>
            </a:pPr>
            <a:r>
              <a:rPr lang="en-IN" dirty="0"/>
              <a:t>10% (0.82645)</a:t>
            </a:r>
            <a:r>
              <a:rPr lang="en-US" dirty="0">
                <a:cs typeface="Arial" panose="020B0604020202020204" pitchFamily="34" charset="0"/>
                <a:sym typeface="Symbol"/>
              </a:rPr>
              <a:t>  </a:t>
            </a:r>
            <a:r>
              <a:rPr lang="en-IN" dirty="0"/>
              <a:t>0.82645</a:t>
            </a:r>
            <a:endParaRPr lang="en-US" dirty="0">
              <a:cs typeface="Arial" panose="020B0604020202020204" pitchFamily="34" charset="0"/>
              <a:sym typeface="Symbol"/>
            </a:endParaRPr>
          </a:p>
        </p:txBody>
      </p:sp>
    </p:spTree>
    <p:extLst>
      <p:ext uri="{BB962C8B-B14F-4D97-AF65-F5344CB8AC3E}">
        <p14:creationId xmlns:p14="http://schemas.microsoft.com/office/powerpoint/2010/main" val="19121378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06-4</a:t>
            </a:r>
          </a:p>
        </p:txBody>
      </p:sp>
      <p:sp>
        <p:nvSpPr>
          <p:cNvPr id="4" name="Title 3"/>
          <p:cNvSpPr>
            <a:spLocks noGrp="1"/>
          </p:cNvSpPr>
          <p:nvPr>
            <p:ph type="title"/>
          </p:nvPr>
        </p:nvSpPr>
        <p:spPr/>
        <p:txBody>
          <a:bodyPr>
            <a:noAutofit/>
          </a:bodyPr>
          <a:lstStyle/>
          <a:p>
            <a:r>
              <a:rPr lang="en-IN" dirty="0"/>
              <a:t>Determining an Unknown Number of Periods (1 of 3)</a:t>
            </a:r>
            <a:endParaRPr lang="en-US" dirty="0"/>
          </a:p>
        </p:txBody>
      </p:sp>
      <p:sp>
        <p:nvSpPr>
          <p:cNvPr id="5" name="Content Placeholder 4"/>
          <p:cNvSpPr>
            <a:spLocks noGrp="1"/>
          </p:cNvSpPr>
          <p:nvPr>
            <p:ph sz="quarter" idx="10"/>
          </p:nvPr>
        </p:nvSpPr>
        <p:spPr>
          <a:xfrm>
            <a:off x="548640" y="1676399"/>
            <a:ext cx="8046720" cy="2198915"/>
          </a:xfrm>
        </p:spPr>
        <p:txBody>
          <a:bodyPr/>
          <a:lstStyle/>
          <a:p>
            <a:pPr marL="0" indent="0">
              <a:buNone/>
            </a:pPr>
            <a:r>
              <a:rPr lang="en-US" dirty="0"/>
              <a:t>You want to invest </a:t>
            </a:r>
            <a:r>
              <a:rPr lang="en-US" b="1" dirty="0"/>
              <a:t>$10,000</a:t>
            </a:r>
            <a:r>
              <a:rPr lang="en-US" dirty="0"/>
              <a:t> today to accumulate </a:t>
            </a:r>
            <a:r>
              <a:rPr lang="en-US" b="1" dirty="0"/>
              <a:t>$16,000</a:t>
            </a:r>
            <a:r>
              <a:rPr lang="en-US" dirty="0"/>
              <a:t> for graduate school. If you can invest at an interest rate of 10% compounded annually, how many years will it take to accumulate the required amount?</a:t>
            </a:r>
            <a:endParaRPr lang="en-IN" b="1" dirty="0"/>
          </a:p>
        </p:txBody>
      </p:sp>
      <p:pic>
        <p:nvPicPr>
          <p:cNvPr id="22530" name="Picture 2" descr="Diagram depicts a timeline with present value, future value, and unknown interest rate.&#10;In the timeline, the present value of $10,000 is at 0 (left end of the timeline). The timeline is divided into an unknown number of segments, indicated by end of year 1, end of year 2, end of year n – 1, and end of year n. At end of year n, the future value is $16,000. Below the timeline: n equals a question mark, i equals 10 percent.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91743" y="3921896"/>
            <a:ext cx="5912915" cy="23289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363056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06-4</a:t>
            </a:r>
          </a:p>
        </p:txBody>
      </p:sp>
      <p:sp>
        <p:nvSpPr>
          <p:cNvPr id="4" name="Title 3"/>
          <p:cNvSpPr>
            <a:spLocks noGrp="1"/>
          </p:cNvSpPr>
          <p:nvPr>
            <p:ph type="title"/>
          </p:nvPr>
        </p:nvSpPr>
        <p:spPr/>
        <p:txBody>
          <a:bodyPr>
            <a:noAutofit/>
          </a:bodyPr>
          <a:lstStyle/>
          <a:p>
            <a:r>
              <a:rPr lang="en-US" dirty="0"/>
              <a:t>Determining an Unknown Number of Periods </a:t>
            </a:r>
            <a:r>
              <a:rPr lang="en-IN" dirty="0"/>
              <a:t>(2 of 3)</a:t>
            </a:r>
            <a:endParaRPr lang="en-US" dirty="0"/>
          </a:p>
        </p:txBody>
      </p:sp>
      <p:sp>
        <p:nvSpPr>
          <p:cNvPr id="5" name="Content Placeholder 4"/>
          <p:cNvSpPr>
            <a:spLocks noGrp="1"/>
          </p:cNvSpPr>
          <p:nvPr>
            <p:ph sz="quarter" idx="10"/>
          </p:nvPr>
        </p:nvSpPr>
        <p:spPr>
          <a:xfrm>
            <a:off x="693686" y="1718439"/>
            <a:ext cx="8208580" cy="4203390"/>
          </a:xfrm>
        </p:spPr>
        <p:txBody>
          <a:bodyPr/>
          <a:lstStyle/>
          <a:p>
            <a:pPr marL="0" indent="0">
              <a:buNone/>
            </a:pPr>
            <a:r>
              <a:rPr lang="en-IN" b="1" dirty="0"/>
              <a:t>$10,000 </a:t>
            </a:r>
            <a:r>
              <a:rPr lang="en-IN" dirty="0"/>
              <a:t>(present value) = </a:t>
            </a:r>
            <a:r>
              <a:rPr lang="en-IN" b="1" dirty="0"/>
              <a:t>$16,000 </a:t>
            </a:r>
            <a:r>
              <a:rPr lang="en-IN" dirty="0"/>
              <a:t>(future value) × ?*</a:t>
            </a:r>
          </a:p>
          <a:p>
            <a:pPr marL="0" indent="1314450">
              <a:buNone/>
            </a:pPr>
            <a:r>
              <a:rPr lang="en-IN" dirty="0"/>
              <a:t>*Present value of $1; </a:t>
            </a:r>
            <a:r>
              <a:rPr lang="en-IN" i="1" dirty="0" err="1"/>
              <a:t>i</a:t>
            </a:r>
            <a:r>
              <a:rPr lang="en-IN" dirty="0"/>
              <a:t> = 10%, </a:t>
            </a:r>
            <a:r>
              <a:rPr lang="en-IN" i="1" dirty="0"/>
              <a:t>n</a:t>
            </a:r>
            <a:r>
              <a:rPr lang="en-IN" dirty="0"/>
              <a:t> = </a:t>
            </a:r>
            <a:r>
              <a:rPr lang="en-IN" b="1" dirty="0"/>
              <a:t>?</a:t>
            </a:r>
          </a:p>
          <a:p>
            <a:pPr marL="0" indent="0">
              <a:buNone/>
            </a:pPr>
            <a:r>
              <a:rPr lang="en-IN" b="1" dirty="0"/>
              <a:t>$10,000 </a:t>
            </a:r>
            <a:r>
              <a:rPr lang="en-IN" dirty="0"/>
              <a:t>(present value) ÷ </a:t>
            </a:r>
            <a:r>
              <a:rPr lang="en-IN" b="1" dirty="0"/>
              <a:t>$16,000 </a:t>
            </a:r>
            <a:r>
              <a:rPr lang="en-IN" dirty="0"/>
              <a:t>(future value) = </a:t>
            </a:r>
            <a:r>
              <a:rPr lang="en-IN" b="1" dirty="0"/>
              <a:t>0.625</a:t>
            </a:r>
            <a:r>
              <a:rPr lang="en-IN" dirty="0"/>
              <a:t>*</a:t>
            </a:r>
          </a:p>
          <a:p>
            <a:pPr marL="0" indent="0">
              <a:buNone/>
            </a:pPr>
            <a:r>
              <a:rPr lang="en-IN" dirty="0"/>
              <a:t>*Present value of $1; </a:t>
            </a:r>
            <a:r>
              <a:rPr lang="en-IN" i="1" dirty="0" err="1"/>
              <a:t>i</a:t>
            </a:r>
            <a:r>
              <a:rPr lang="en-IN" dirty="0"/>
              <a:t> = 10%, </a:t>
            </a:r>
            <a:r>
              <a:rPr lang="en-IN" i="1" dirty="0"/>
              <a:t>n </a:t>
            </a:r>
            <a:r>
              <a:rPr lang="en-IN" dirty="0"/>
              <a:t>= </a:t>
            </a:r>
            <a:r>
              <a:rPr lang="en-IN" b="1" dirty="0"/>
              <a:t>?</a:t>
            </a:r>
          </a:p>
          <a:p>
            <a:pPr marL="0" indent="0">
              <a:buNone/>
            </a:pPr>
            <a:r>
              <a:rPr lang="en-IN" b="1" i="1" dirty="0"/>
              <a:t>n</a:t>
            </a:r>
            <a:r>
              <a:rPr lang="en-IN" b="1" dirty="0"/>
              <a:t> = 5</a:t>
            </a:r>
            <a:endParaRPr lang="en-IN" dirty="0"/>
          </a:p>
        </p:txBody>
      </p:sp>
    </p:spTree>
    <p:extLst>
      <p:ext uri="{BB962C8B-B14F-4D97-AF65-F5344CB8AC3E}">
        <p14:creationId xmlns:p14="http://schemas.microsoft.com/office/powerpoint/2010/main" val="5109541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06-4</a:t>
            </a:r>
          </a:p>
        </p:txBody>
      </p:sp>
      <p:sp>
        <p:nvSpPr>
          <p:cNvPr id="4" name="Title 3"/>
          <p:cNvSpPr>
            <a:spLocks noGrp="1"/>
          </p:cNvSpPr>
          <p:nvPr>
            <p:ph type="title"/>
          </p:nvPr>
        </p:nvSpPr>
        <p:spPr/>
        <p:txBody>
          <a:bodyPr>
            <a:noAutofit/>
          </a:bodyPr>
          <a:lstStyle/>
          <a:p>
            <a:r>
              <a:rPr lang="en-US" dirty="0"/>
              <a:t>Determining an Unknown Number of Periods (3 of</a:t>
            </a:r>
            <a:r>
              <a:rPr lang="en-IN" dirty="0"/>
              <a:t> 3)</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3770183391"/>
              </p:ext>
            </p:extLst>
          </p:nvPr>
        </p:nvGraphicFramePr>
        <p:xfrm>
          <a:off x="1134536" y="1889507"/>
          <a:ext cx="7213600" cy="2208363"/>
        </p:xfrm>
        <a:graphic>
          <a:graphicData uri="http://schemas.openxmlformats.org/drawingml/2006/table">
            <a:tbl>
              <a:tblPr firstRow="1" bandRow="1">
                <a:tableStyleId>{5940675A-B579-460E-94D1-54222C63F5DA}</a:tableStyleId>
              </a:tblPr>
              <a:tblGrid>
                <a:gridCol w="1046418">
                  <a:extLst>
                    <a:ext uri="{9D8B030D-6E8A-4147-A177-3AD203B41FA5}">
                      <a16:colId xmlns:a16="http://schemas.microsoft.com/office/drawing/2014/main" val="20000"/>
                    </a:ext>
                  </a:extLst>
                </a:gridCol>
                <a:gridCol w="1019446">
                  <a:extLst>
                    <a:ext uri="{9D8B030D-6E8A-4147-A177-3AD203B41FA5}">
                      <a16:colId xmlns:a16="http://schemas.microsoft.com/office/drawing/2014/main" val="20001"/>
                    </a:ext>
                  </a:extLst>
                </a:gridCol>
                <a:gridCol w="999069">
                  <a:extLst>
                    <a:ext uri="{9D8B030D-6E8A-4147-A177-3AD203B41FA5}">
                      <a16:colId xmlns:a16="http://schemas.microsoft.com/office/drawing/2014/main" val="20002"/>
                    </a:ext>
                  </a:extLst>
                </a:gridCol>
                <a:gridCol w="1016000">
                  <a:extLst>
                    <a:ext uri="{9D8B030D-6E8A-4147-A177-3AD203B41FA5}">
                      <a16:colId xmlns:a16="http://schemas.microsoft.com/office/drawing/2014/main" val="20003"/>
                    </a:ext>
                  </a:extLst>
                </a:gridCol>
                <a:gridCol w="1100667">
                  <a:extLst>
                    <a:ext uri="{9D8B030D-6E8A-4147-A177-3AD203B41FA5}">
                      <a16:colId xmlns:a16="http://schemas.microsoft.com/office/drawing/2014/main" val="20004"/>
                    </a:ext>
                  </a:extLst>
                </a:gridCol>
                <a:gridCol w="1016000">
                  <a:extLst>
                    <a:ext uri="{9D8B030D-6E8A-4147-A177-3AD203B41FA5}">
                      <a16:colId xmlns:a16="http://schemas.microsoft.com/office/drawing/2014/main" val="20005"/>
                    </a:ext>
                  </a:extLst>
                </a:gridCol>
                <a:gridCol w="1016000">
                  <a:extLst>
                    <a:ext uri="{9D8B030D-6E8A-4147-A177-3AD203B41FA5}">
                      <a16:colId xmlns:a16="http://schemas.microsoft.com/office/drawing/2014/main" val="20006"/>
                    </a:ext>
                  </a:extLst>
                </a:gridCol>
              </a:tblGrid>
              <a:tr h="735163">
                <a:tc>
                  <a:txBody>
                    <a:bodyPr/>
                    <a:lstStyle/>
                    <a:p>
                      <a:pPr marL="0" marR="0" indent="0" algn="ctr" defTabSz="914377"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Periods</a:t>
                      </a:r>
                      <a:r>
                        <a:rPr lang="en-US" sz="1200" b="1" baseline="0" dirty="0">
                          <a:latin typeface="Verdana" panose="020B0604030504040204" pitchFamily="34" charset="0"/>
                          <a:ea typeface="Verdana" panose="020B0604030504040204" pitchFamily="34" charset="0"/>
                          <a:cs typeface="Verdana" panose="020B0604030504040204" pitchFamily="34" charset="0"/>
                        </a:rPr>
                        <a:t> </a:t>
                      </a:r>
                      <a:r>
                        <a:rPr lang="en-US" sz="1200" b="1" dirty="0">
                          <a:latin typeface="Verdana" panose="020B0604030504040204" pitchFamily="34" charset="0"/>
                          <a:ea typeface="Verdana" panose="020B0604030504040204" pitchFamily="34" charset="0"/>
                          <a:cs typeface="Verdana" panose="020B0604030504040204" pitchFamily="34" charset="0"/>
                        </a:rPr>
                        <a:t>(n)</a:t>
                      </a:r>
                    </a:p>
                  </a:txBody>
                  <a:tcPr anchor="ctr"/>
                </a:tc>
                <a:tc>
                  <a:txBody>
                    <a:bodyPr/>
                    <a:lstStyle/>
                    <a:p>
                      <a:pPr marL="0" marR="0" indent="0" algn="ctr" defTabSz="914377"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Interest Rates </a:t>
                      </a:r>
                      <a:r>
                        <a:rPr lang="en-US" sz="1200" b="1" i="0" dirty="0">
                          <a:latin typeface="Verdana" panose="020B0604030504040204" pitchFamily="34" charset="0"/>
                          <a:ea typeface="Verdana" panose="020B0604030504040204" pitchFamily="34" charset="0"/>
                          <a:cs typeface="Verdana" panose="020B0604030504040204" pitchFamily="34" charset="0"/>
                        </a:rPr>
                        <a:t>(</a:t>
                      </a:r>
                      <a:r>
                        <a:rPr lang="en-US" sz="1200" b="1" i="1" dirty="0" err="1">
                          <a:latin typeface="Verdana" panose="020B0604030504040204" pitchFamily="34" charset="0"/>
                          <a:ea typeface="Verdana" panose="020B0604030504040204" pitchFamily="34" charset="0"/>
                          <a:cs typeface="Verdana" panose="020B0604030504040204" pitchFamily="34" charset="0"/>
                        </a:rPr>
                        <a:t>i</a:t>
                      </a:r>
                      <a:r>
                        <a:rPr lang="en-US" sz="1200" b="1" i="0" dirty="0">
                          <a:latin typeface="Verdana" panose="020B0604030504040204" pitchFamily="34" charset="0"/>
                          <a:ea typeface="Verdana" panose="020B0604030504040204" pitchFamily="34" charset="0"/>
                          <a:cs typeface="Verdana" panose="020B0604030504040204" pitchFamily="34" charset="0"/>
                        </a:rPr>
                        <a:t>)</a:t>
                      </a:r>
                      <a:r>
                        <a:rPr lang="en-US" sz="1200" b="1" dirty="0">
                          <a:latin typeface="Verdana" panose="020B0604030504040204" pitchFamily="34" charset="0"/>
                          <a:ea typeface="Verdana" panose="020B0604030504040204" pitchFamily="34" charset="0"/>
                          <a:cs typeface="Verdana" panose="020B0604030504040204" pitchFamily="34" charset="0"/>
                        </a:rPr>
                        <a:t>:</a:t>
                      </a:r>
                      <a:r>
                        <a:rPr lang="en-US" sz="1200" b="1" baseline="0" dirty="0">
                          <a:latin typeface="Verdana" panose="020B0604030504040204" pitchFamily="34" charset="0"/>
                          <a:ea typeface="Verdana" panose="020B0604030504040204" pitchFamily="34" charset="0"/>
                          <a:cs typeface="Verdana" panose="020B0604030504040204" pitchFamily="34" charset="0"/>
                        </a:rPr>
                        <a:t> </a:t>
                      </a:r>
                      <a:r>
                        <a:rPr lang="pt-BR" sz="1200" b="1" dirty="0">
                          <a:latin typeface="Verdana" panose="020B0604030504040204" pitchFamily="34" charset="0"/>
                          <a:ea typeface="Verdana" panose="020B0604030504040204" pitchFamily="34" charset="0"/>
                          <a:cs typeface="Verdana" panose="020B0604030504040204" pitchFamily="34" charset="0"/>
                        </a:rPr>
                        <a:t>7%</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Interest Rates (</a:t>
                      </a:r>
                      <a:r>
                        <a:rPr lang="en-US" sz="1200" b="1" i="1" dirty="0" err="1">
                          <a:latin typeface="Verdana" panose="020B0604030504040204" pitchFamily="34" charset="0"/>
                          <a:ea typeface="Verdana" panose="020B0604030504040204" pitchFamily="34" charset="0"/>
                          <a:cs typeface="Verdana" panose="020B0604030504040204" pitchFamily="34" charset="0"/>
                        </a:rPr>
                        <a:t>i</a:t>
                      </a:r>
                      <a:r>
                        <a:rPr lang="en-US" sz="1200" b="1" dirty="0">
                          <a:latin typeface="Verdana" panose="020B0604030504040204" pitchFamily="34" charset="0"/>
                          <a:ea typeface="Verdana" panose="020B0604030504040204" pitchFamily="34" charset="0"/>
                          <a:cs typeface="Verdana" panose="020B0604030504040204" pitchFamily="34" charset="0"/>
                        </a:rPr>
                        <a:t>):</a:t>
                      </a:r>
                      <a:r>
                        <a:rPr lang="en-US" sz="1200" b="1" baseline="0" dirty="0">
                          <a:latin typeface="Verdana" panose="020B0604030504040204" pitchFamily="34" charset="0"/>
                          <a:ea typeface="Verdana" panose="020B0604030504040204" pitchFamily="34" charset="0"/>
                          <a:cs typeface="Verdana" panose="020B0604030504040204" pitchFamily="34" charset="0"/>
                        </a:rPr>
                        <a:t> </a:t>
                      </a:r>
                      <a:r>
                        <a:rPr lang="pt-BR" sz="1200" b="1" dirty="0">
                          <a:latin typeface="Verdana" panose="020B0604030504040204" pitchFamily="34" charset="0"/>
                          <a:ea typeface="Verdana" panose="020B0604030504040204" pitchFamily="34" charset="0"/>
                          <a:cs typeface="Verdana" panose="020B0604030504040204" pitchFamily="34" charset="0"/>
                        </a:rPr>
                        <a:t>8%</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Interest Rates (</a:t>
                      </a:r>
                      <a:r>
                        <a:rPr lang="en-US" sz="1200" b="1" i="1" dirty="0" err="1">
                          <a:latin typeface="Verdana" panose="020B0604030504040204" pitchFamily="34" charset="0"/>
                          <a:ea typeface="Verdana" panose="020B0604030504040204" pitchFamily="34" charset="0"/>
                          <a:cs typeface="Verdana" panose="020B0604030504040204" pitchFamily="34" charset="0"/>
                        </a:rPr>
                        <a:t>i</a:t>
                      </a:r>
                      <a:r>
                        <a:rPr lang="en-US" sz="1200" b="1" dirty="0">
                          <a:latin typeface="Verdana" panose="020B0604030504040204" pitchFamily="34" charset="0"/>
                          <a:ea typeface="Verdana" panose="020B0604030504040204" pitchFamily="34" charset="0"/>
                          <a:cs typeface="Verdana" panose="020B0604030504040204" pitchFamily="34" charset="0"/>
                        </a:rPr>
                        <a:t>):</a:t>
                      </a:r>
                    </a:p>
                    <a:p>
                      <a:pPr algn="ctr"/>
                      <a:r>
                        <a:rPr lang="pt-BR" sz="1200" b="1" dirty="0">
                          <a:latin typeface="Verdana" panose="020B0604030504040204" pitchFamily="34" charset="0"/>
                          <a:ea typeface="Verdana" panose="020B0604030504040204" pitchFamily="34" charset="0"/>
                          <a:cs typeface="Verdana" panose="020B0604030504040204" pitchFamily="34" charset="0"/>
                        </a:rPr>
                        <a:t>9%</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Interest Rates (</a:t>
                      </a:r>
                      <a:r>
                        <a:rPr lang="en-US" sz="1200" b="1" i="1" dirty="0">
                          <a:latin typeface="Verdana" panose="020B0604030504040204" pitchFamily="34" charset="0"/>
                          <a:ea typeface="Verdana" panose="020B0604030504040204" pitchFamily="34" charset="0"/>
                          <a:cs typeface="Verdana" panose="020B0604030504040204" pitchFamily="34" charset="0"/>
                        </a:rPr>
                        <a:t>i</a:t>
                      </a:r>
                      <a:r>
                        <a:rPr lang="en-US" sz="1200" b="1" dirty="0">
                          <a:latin typeface="Verdana" panose="020B0604030504040204" pitchFamily="34" charset="0"/>
                          <a:ea typeface="Verdana" panose="020B0604030504040204" pitchFamily="34" charset="0"/>
                          <a:cs typeface="Verdana" panose="020B0604030504040204" pitchFamily="34" charset="0"/>
                        </a:rPr>
                        <a:t>):</a:t>
                      </a:r>
                    </a:p>
                    <a:p>
                      <a:pPr algn="ctr"/>
                      <a:r>
                        <a:rPr lang="pt-BR" sz="1200" b="1" dirty="0">
                          <a:latin typeface="Verdana" panose="020B0604030504040204" pitchFamily="34" charset="0"/>
                          <a:ea typeface="Verdana" panose="020B0604030504040204" pitchFamily="34" charset="0"/>
                          <a:cs typeface="Verdana" panose="020B0604030504040204" pitchFamily="34" charset="0"/>
                        </a:rPr>
                        <a:t>10%</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Interest Rates (</a:t>
                      </a:r>
                      <a:r>
                        <a:rPr lang="en-US" sz="1200" b="1" i="1" dirty="0">
                          <a:latin typeface="Verdana" panose="020B0604030504040204" pitchFamily="34" charset="0"/>
                          <a:ea typeface="Verdana" panose="020B0604030504040204" pitchFamily="34" charset="0"/>
                          <a:cs typeface="Verdana" panose="020B0604030504040204" pitchFamily="34" charset="0"/>
                        </a:rPr>
                        <a:t>i</a:t>
                      </a:r>
                      <a:r>
                        <a:rPr lang="en-US" sz="1200" b="1" dirty="0">
                          <a:latin typeface="Verdana" panose="020B0604030504040204" pitchFamily="34" charset="0"/>
                          <a:ea typeface="Verdana" panose="020B0604030504040204" pitchFamily="34" charset="0"/>
                          <a:cs typeface="Verdana" panose="020B0604030504040204" pitchFamily="34" charset="0"/>
                        </a:rPr>
                        <a:t>):</a:t>
                      </a:r>
                    </a:p>
                    <a:p>
                      <a:pPr algn="ctr"/>
                      <a:r>
                        <a:rPr lang="pt-BR" sz="1200" b="1" dirty="0">
                          <a:latin typeface="Verdana" panose="020B0604030504040204" pitchFamily="34" charset="0"/>
                          <a:ea typeface="Verdana" panose="020B0604030504040204" pitchFamily="34" charset="0"/>
                          <a:cs typeface="Verdana" panose="020B0604030504040204" pitchFamily="34" charset="0"/>
                        </a:rPr>
                        <a:t>11%</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Interest Rates (</a:t>
                      </a:r>
                      <a:r>
                        <a:rPr lang="en-US" sz="1200" b="1" i="1" dirty="0">
                          <a:latin typeface="Verdana" panose="020B0604030504040204" pitchFamily="34" charset="0"/>
                          <a:ea typeface="Verdana" panose="020B0604030504040204" pitchFamily="34" charset="0"/>
                          <a:cs typeface="Verdana" panose="020B0604030504040204" pitchFamily="34" charset="0"/>
                        </a:rPr>
                        <a:t>i</a:t>
                      </a:r>
                      <a:r>
                        <a:rPr lang="en-US" sz="1200" b="1" dirty="0">
                          <a:latin typeface="Verdana" panose="020B0604030504040204" pitchFamily="34" charset="0"/>
                          <a:ea typeface="Verdana" panose="020B0604030504040204" pitchFamily="34" charset="0"/>
                          <a:cs typeface="Verdana" panose="020B0604030504040204" pitchFamily="34" charset="0"/>
                        </a:rPr>
                        <a:t>):</a:t>
                      </a:r>
                    </a:p>
                    <a:p>
                      <a:pPr algn="ctr"/>
                      <a:r>
                        <a:rPr lang="pt-BR" sz="1200" b="1" dirty="0">
                          <a:latin typeface="Verdana" panose="020B0604030504040204" pitchFamily="34" charset="0"/>
                          <a:ea typeface="Verdana" panose="020B0604030504040204" pitchFamily="34" charset="0"/>
                          <a:cs typeface="Verdana" panose="020B0604030504040204" pitchFamily="34" charset="0"/>
                        </a:rPr>
                        <a:t>12%</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0"/>
                  </a:ext>
                </a:extLst>
              </a:tr>
              <a:tr h="321734">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1</a:t>
                      </a:r>
                    </a:p>
                  </a:txBody>
                  <a:tcPr anchor="ctr"/>
                </a:tc>
                <a:tc>
                  <a:txBody>
                    <a:bodyPr/>
                    <a:lstStyle/>
                    <a:p>
                      <a:pPr algn="r"/>
                      <a:r>
                        <a:rPr lang="nb-NO" sz="1200" b="0" dirty="0">
                          <a:latin typeface="Verdana" panose="020B0604030504040204" pitchFamily="34" charset="0"/>
                          <a:ea typeface="Verdana" panose="020B0604030504040204" pitchFamily="34" charset="0"/>
                          <a:cs typeface="Verdana" panose="020B0604030504040204" pitchFamily="34" charset="0"/>
                        </a:rPr>
                        <a:t>0.93458</a:t>
                      </a:r>
                      <a:endParaRPr lang="nb-NO"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nb-NO" sz="1200" b="0" dirty="0">
                          <a:latin typeface="Verdana" panose="020B0604030504040204" pitchFamily="34" charset="0"/>
                          <a:ea typeface="Verdana" panose="020B0604030504040204" pitchFamily="34" charset="0"/>
                          <a:cs typeface="Verdana" panose="020B0604030504040204" pitchFamily="34" charset="0"/>
                        </a:rPr>
                        <a:t>0.92593</a:t>
                      </a:r>
                      <a:endParaRPr lang="nb-NO"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nb-NO" sz="1200" b="0" dirty="0">
                          <a:latin typeface="Verdana" panose="020B0604030504040204" pitchFamily="34" charset="0"/>
                          <a:ea typeface="Verdana" panose="020B0604030504040204" pitchFamily="34" charset="0"/>
                          <a:cs typeface="Verdana" panose="020B0604030504040204" pitchFamily="34" charset="0"/>
                        </a:rPr>
                        <a:t>0.91743</a:t>
                      </a:r>
                      <a:endParaRPr lang="nb-NO"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nb-NO" sz="1200" b="0" dirty="0">
                          <a:latin typeface="Verdana" panose="020B0604030504040204" pitchFamily="34" charset="0"/>
                          <a:ea typeface="Verdana" panose="020B0604030504040204" pitchFamily="34" charset="0"/>
                          <a:cs typeface="Verdana" panose="020B0604030504040204" pitchFamily="34" charset="0"/>
                        </a:rPr>
                        <a:t>0.90909</a:t>
                      </a:r>
                      <a:endParaRPr lang="nb-NO"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nb-NO" sz="1200" b="0" dirty="0">
                          <a:latin typeface="Verdana" panose="020B0604030504040204" pitchFamily="34" charset="0"/>
                          <a:ea typeface="Verdana" panose="020B0604030504040204" pitchFamily="34" charset="0"/>
                          <a:cs typeface="Verdana" panose="020B0604030504040204" pitchFamily="34" charset="0"/>
                        </a:rPr>
                        <a:t>0.90090</a:t>
                      </a:r>
                      <a:endParaRPr lang="nb-NO"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nb-NO" sz="1200" b="0" dirty="0">
                          <a:latin typeface="Verdana" panose="020B0604030504040204" pitchFamily="34" charset="0"/>
                          <a:ea typeface="Verdana" panose="020B0604030504040204" pitchFamily="34" charset="0"/>
                          <a:cs typeface="Verdana" panose="020B0604030504040204" pitchFamily="34" charset="0"/>
                        </a:rPr>
                        <a:t>0.89286</a:t>
                      </a:r>
                      <a:endParaRPr lang="nb-NO"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1"/>
                  </a:ext>
                </a:extLst>
              </a:tr>
              <a:tr h="304800">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2</a:t>
                      </a:r>
                    </a:p>
                  </a:txBody>
                  <a:tcPr anchor="ct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latin typeface="Verdana" panose="020B0604030504040204" pitchFamily="34" charset="0"/>
                          <a:ea typeface="Verdana" panose="020B0604030504040204" pitchFamily="34" charset="0"/>
                          <a:cs typeface="Verdana" panose="020B0604030504040204" pitchFamily="34" charset="0"/>
                        </a:rPr>
                        <a:t>0.87344</a:t>
                      </a:r>
                      <a:endParaRPr lang="nb-NO"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latin typeface="Verdana" panose="020B0604030504040204" pitchFamily="34" charset="0"/>
                          <a:ea typeface="Verdana" panose="020B0604030504040204" pitchFamily="34" charset="0"/>
                          <a:cs typeface="Verdana" panose="020B0604030504040204" pitchFamily="34" charset="0"/>
                        </a:rPr>
                        <a:t>0.85734</a:t>
                      </a:r>
                      <a:endParaRPr lang="nb-NO"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latin typeface="Verdana" panose="020B0604030504040204" pitchFamily="34" charset="0"/>
                          <a:ea typeface="Verdana" panose="020B0604030504040204" pitchFamily="34" charset="0"/>
                          <a:cs typeface="Verdana" panose="020B0604030504040204" pitchFamily="34" charset="0"/>
                        </a:rPr>
                        <a:t>0.84168</a:t>
                      </a:r>
                      <a:endParaRPr lang="nb-NO"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0.82645</a:t>
                      </a:r>
                      <a:endParaRPr lang="nb-NO"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0.81162</a:t>
                      </a:r>
                      <a:endParaRPr lang="nb-NO"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0.79719</a:t>
                      </a:r>
                      <a:endParaRPr lang="nb-NO"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2"/>
                  </a:ext>
                </a:extLst>
              </a:tr>
              <a:tr h="254000">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3</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0.81630</a:t>
                      </a:r>
                      <a:endParaRPr lang="nb-NO"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0.79383</a:t>
                      </a:r>
                      <a:endParaRPr lang="nb-NO"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0.77218</a:t>
                      </a:r>
                      <a:endParaRPr lang="nb-NO"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nb-NO" sz="1200" b="1" dirty="0">
                          <a:latin typeface="Verdana" panose="020B0604030504040204" pitchFamily="34" charset="0"/>
                          <a:ea typeface="Verdana" panose="020B0604030504040204" pitchFamily="34" charset="0"/>
                          <a:cs typeface="Verdana" panose="020B0604030504040204" pitchFamily="34" charset="0"/>
                        </a:rPr>
                        <a:t>0.75131</a:t>
                      </a:r>
                      <a:endParaRPr lang="nb-NO" sz="12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0.73119</a:t>
                      </a:r>
                      <a:endParaRPr lang="nb-NO"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latin typeface="Verdana" panose="020B0604030504040204" pitchFamily="34" charset="0"/>
                          <a:ea typeface="Verdana" panose="020B0604030504040204" pitchFamily="34" charset="0"/>
                          <a:cs typeface="Verdana" panose="020B0604030504040204" pitchFamily="34" charset="0"/>
                        </a:rPr>
                        <a:t>0.71178</a:t>
                      </a:r>
                      <a:endParaRPr lang="nb-NO"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3"/>
                  </a:ext>
                </a:extLst>
              </a:tr>
              <a:tr h="250613">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4</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0.76290</a:t>
                      </a:r>
                      <a:endParaRPr lang="nb-NO"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0.73503</a:t>
                      </a:r>
                      <a:endParaRPr lang="nb-NO"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latin typeface="Verdana" panose="020B0604030504040204" pitchFamily="34" charset="0"/>
                          <a:ea typeface="Verdana" panose="020B0604030504040204" pitchFamily="34" charset="0"/>
                          <a:cs typeface="Verdana" panose="020B0604030504040204" pitchFamily="34" charset="0"/>
                        </a:rPr>
                        <a:t>0.70843</a:t>
                      </a:r>
                      <a:endParaRPr lang="nb-NO"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0.68301</a:t>
                      </a:r>
                      <a:endParaRPr lang="nb-NO"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0.65873</a:t>
                      </a:r>
                      <a:endParaRPr lang="nb-NO"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0.63552</a:t>
                      </a:r>
                      <a:endParaRPr lang="nb-NO"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4"/>
                  </a:ext>
                </a:extLst>
              </a:tr>
              <a:tr h="298026">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5</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0.71299</a:t>
                      </a:r>
                      <a:endParaRPr lang="nb-NO"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0.68058</a:t>
                      </a:r>
                      <a:endParaRPr lang="nb-NO"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0.64993</a:t>
                      </a:r>
                      <a:endParaRPr lang="nb-NO"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nb-NO" sz="1200" b="1" dirty="0">
                          <a:latin typeface="Verdana" panose="020B0604030504040204" pitchFamily="34" charset="0"/>
                          <a:ea typeface="Verdana" panose="020B0604030504040204" pitchFamily="34" charset="0"/>
                          <a:cs typeface="Verdana" panose="020B0604030504040204" pitchFamily="34" charset="0"/>
                        </a:rPr>
                        <a:t>0.62092</a:t>
                      </a:r>
                      <a:endParaRPr lang="nb-NO" sz="12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0.59345</a:t>
                      </a:r>
                      <a:endParaRPr lang="nb-NO"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0.56743</a:t>
                      </a:r>
                      <a:endParaRPr lang="nb-NO"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5"/>
                  </a:ext>
                </a:extLst>
              </a:tr>
            </a:tbl>
          </a:graphicData>
        </a:graphic>
      </p:graphicFrame>
      <p:sp>
        <p:nvSpPr>
          <p:cNvPr id="2" name="Content Placeholder 1"/>
          <p:cNvSpPr>
            <a:spLocks noGrp="1"/>
          </p:cNvSpPr>
          <p:nvPr>
            <p:ph sz="quarter" idx="10"/>
          </p:nvPr>
        </p:nvSpPr>
        <p:spPr>
          <a:xfrm>
            <a:off x="834390" y="4618894"/>
            <a:ext cx="8046720" cy="489624"/>
          </a:xfrm>
        </p:spPr>
        <p:txBody>
          <a:bodyPr/>
          <a:lstStyle/>
          <a:p>
            <a:pPr marL="0" indent="0">
              <a:buNone/>
            </a:pPr>
            <a:r>
              <a:rPr lang="en-US" dirty="0"/>
              <a:t>0.625* </a:t>
            </a:r>
            <a:r>
              <a:rPr lang="en-US" dirty="0">
                <a:sym typeface="Symbol"/>
              </a:rPr>
              <a:t> 0.62092</a:t>
            </a:r>
            <a:endParaRPr lang="en-US" dirty="0"/>
          </a:p>
        </p:txBody>
      </p:sp>
    </p:spTree>
    <p:extLst>
      <p:ext uri="{BB962C8B-B14F-4D97-AF65-F5344CB8AC3E}">
        <p14:creationId xmlns:p14="http://schemas.microsoft.com/office/powerpoint/2010/main" val="389400826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06-4</a:t>
            </a:r>
          </a:p>
        </p:txBody>
      </p:sp>
      <p:sp>
        <p:nvSpPr>
          <p:cNvPr id="4" name="Title 3"/>
          <p:cNvSpPr>
            <a:spLocks noGrp="1"/>
          </p:cNvSpPr>
          <p:nvPr>
            <p:ph type="title"/>
          </p:nvPr>
        </p:nvSpPr>
        <p:spPr>
          <a:xfrm>
            <a:off x="685800" y="425186"/>
            <a:ext cx="8134350" cy="1528009"/>
          </a:xfrm>
        </p:spPr>
        <p:txBody>
          <a:bodyPr>
            <a:noAutofit/>
          </a:bodyPr>
          <a:lstStyle/>
          <a:p>
            <a:r>
              <a:rPr lang="en-IN" dirty="0"/>
              <a:t>Preview of Accounting Applications of Present Value Techniques—Single Cash Amount</a:t>
            </a:r>
            <a:endParaRPr lang="en-US" dirty="0"/>
          </a:p>
        </p:txBody>
      </p:sp>
      <p:sp>
        <p:nvSpPr>
          <p:cNvPr id="5" name="Content Placeholder 4"/>
          <p:cNvSpPr>
            <a:spLocks noGrp="1"/>
          </p:cNvSpPr>
          <p:nvPr>
            <p:ph sz="quarter" idx="10"/>
          </p:nvPr>
        </p:nvSpPr>
        <p:spPr>
          <a:xfrm>
            <a:off x="643890" y="1953195"/>
            <a:ext cx="8404860" cy="4428555"/>
          </a:xfrm>
        </p:spPr>
        <p:txBody>
          <a:bodyPr/>
          <a:lstStyle/>
          <a:p>
            <a:pPr marL="0" indent="0">
              <a:buNone/>
            </a:pPr>
            <a:r>
              <a:rPr lang="en-IN" b="1" dirty="0"/>
              <a:t>Monetary assets </a:t>
            </a:r>
            <a:r>
              <a:rPr lang="en-IN" dirty="0"/>
              <a:t>include money and claims to receive money in the future, the amount of which is fixed or determinable</a:t>
            </a:r>
          </a:p>
          <a:p>
            <a:pPr marL="0" indent="0">
              <a:buNone/>
            </a:pPr>
            <a:r>
              <a:rPr lang="en-IN" b="1" dirty="0"/>
              <a:t>Example:</a:t>
            </a:r>
          </a:p>
          <a:p>
            <a:pPr marL="0" indent="857250">
              <a:buNone/>
            </a:pPr>
            <a:r>
              <a:rPr lang="en-IN" sz="2400" dirty="0"/>
              <a:t>Cash and most receivables</a:t>
            </a:r>
          </a:p>
          <a:p>
            <a:pPr marL="0" indent="0">
              <a:buNone/>
            </a:pPr>
            <a:r>
              <a:rPr lang="en-IN" b="1" dirty="0"/>
              <a:t>Monetary liabilities </a:t>
            </a:r>
            <a:r>
              <a:rPr lang="en-IN" dirty="0"/>
              <a:t>are obligations to pay amounts of cash in the future, the amount of which is fixed or determinable</a:t>
            </a:r>
          </a:p>
          <a:p>
            <a:pPr marL="0" indent="0">
              <a:buNone/>
            </a:pPr>
            <a:r>
              <a:rPr lang="en-IN" b="1" dirty="0"/>
              <a:t>Example:</a:t>
            </a:r>
          </a:p>
          <a:p>
            <a:pPr marL="0" indent="800100">
              <a:buNone/>
            </a:pPr>
            <a:r>
              <a:rPr lang="en-US" sz="2400" dirty="0"/>
              <a:t>Notes payable</a:t>
            </a:r>
          </a:p>
        </p:txBody>
      </p:sp>
    </p:spTree>
    <p:extLst>
      <p:ext uri="{BB962C8B-B14F-4D97-AF65-F5344CB8AC3E}">
        <p14:creationId xmlns:p14="http://schemas.microsoft.com/office/powerpoint/2010/main" val="12039083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06-4</a:t>
            </a:r>
          </a:p>
        </p:txBody>
      </p:sp>
      <p:sp>
        <p:nvSpPr>
          <p:cNvPr id="4" name="Title 3"/>
          <p:cNvSpPr>
            <a:spLocks noGrp="1"/>
          </p:cNvSpPr>
          <p:nvPr>
            <p:ph type="title"/>
          </p:nvPr>
        </p:nvSpPr>
        <p:spPr>
          <a:xfrm>
            <a:off x="627744" y="544283"/>
            <a:ext cx="8115300" cy="1166649"/>
          </a:xfrm>
        </p:spPr>
        <p:txBody>
          <a:bodyPr>
            <a:noAutofit/>
          </a:bodyPr>
          <a:lstStyle/>
          <a:p>
            <a:r>
              <a:rPr lang="en-US" dirty="0"/>
              <a:t>Valuing a Note: One Payment, Explicit Interest </a:t>
            </a:r>
            <a:r>
              <a:rPr lang="en-IN" dirty="0"/>
              <a:t>(1 of 2)</a:t>
            </a:r>
            <a:endParaRPr lang="en-US" dirty="0"/>
          </a:p>
        </p:txBody>
      </p:sp>
      <p:sp>
        <p:nvSpPr>
          <p:cNvPr id="5" name="Content Placeholder 4"/>
          <p:cNvSpPr>
            <a:spLocks noGrp="1"/>
          </p:cNvSpPr>
          <p:nvPr>
            <p:ph sz="quarter" idx="10"/>
          </p:nvPr>
        </p:nvSpPr>
        <p:spPr>
          <a:xfrm>
            <a:off x="536026" y="1686851"/>
            <a:ext cx="8607974" cy="2784046"/>
          </a:xfrm>
        </p:spPr>
        <p:txBody>
          <a:bodyPr/>
          <a:lstStyle/>
          <a:p>
            <a:r>
              <a:rPr lang="en-US" sz="2400" dirty="0"/>
              <a:t>The </a:t>
            </a:r>
            <a:r>
              <a:rPr lang="en-US" sz="2400" dirty="0" err="1"/>
              <a:t>Stridewell</a:t>
            </a:r>
            <a:r>
              <a:rPr lang="en-US" sz="2400" dirty="0"/>
              <a:t> Wholesale Shoe Company manufactures athletic shoes for sale to retailers. The company recently sold a large order of shoes to Harmon Sporting Goods for $50,000. </a:t>
            </a:r>
            <a:r>
              <a:rPr lang="en-US" sz="2400" dirty="0" err="1"/>
              <a:t>Stridewell</a:t>
            </a:r>
            <a:r>
              <a:rPr lang="en-US" sz="2400" dirty="0"/>
              <a:t> agreed to accept a note in payment for the shoes requiring payment of </a:t>
            </a:r>
            <a:r>
              <a:rPr lang="en-US" sz="2400" b="1" dirty="0"/>
              <a:t>$50,000</a:t>
            </a:r>
            <a:r>
              <a:rPr lang="en-US" sz="2400" dirty="0"/>
              <a:t> after one year plus interest at </a:t>
            </a:r>
            <a:r>
              <a:rPr lang="en-US" sz="2400" b="1" dirty="0"/>
              <a:t>10%</a:t>
            </a:r>
            <a:r>
              <a:rPr lang="en-US" sz="2400" dirty="0"/>
              <a:t>.</a:t>
            </a:r>
            <a:endParaRPr lang="en-IN" sz="2400" dirty="0"/>
          </a:p>
        </p:txBody>
      </p:sp>
      <p:pic>
        <p:nvPicPr>
          <p:cNvPr id="3" name="Picture 2" descr="Diagram depicts a timeline with future value, time period, and  interest rate to determine present value.&#10;In the timeline, the present value at 0 (left end of the timeline) is unknown. The timeline consists of one segment. At end of year 1, the future value is $55,000. Below the timeline: n equals 1, i equals 10 percent. &#10;"/>
          <p:cNvPicPr>
            <a:picLocks noChangeAspect="1"/>
          </p:cNvPicPr>
          <p:nvPr/>
        </p:nvPicPr>
        <p:blipFill>
          <a:blip r:embed="rId3"/>
          <a:stretch>
            <a:fillRect/>
          </a:stretch>
        </p:blipFill>
        <p:spPr>
          <a:xfrm>
            <a:off x="2590800" y="4295775"/>
            <a:ext cx="4953000" cy="2152651"/>
          </a:xfrm>
          <a:prstGeom prst="rect">
            <a:avLst/>
          </a:prstGeom>
        </p:spPr>
      </p:pic>
    </p:spTree>
    <p:extLst>
      <p:ext uri="{BB962C8B-B14F-4D97-AF65-F5344CB8AC3E}">
        <p14:creationId xmlns:p14="http://schemas.microsoft.com/office/powerpoint/2010/main" val="9728930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06-4</a:t>
            </a:r>
          </a:p>
        </p:txBody>
      </p:sp>
      <p:sp>
        <p:nvSpPr>
          <p:cNvPr id="4" name="Title 3"/>
          <p:cNvSpPr>
            <a:spLocks noGrp="1"/>
          </p:cNvSpPr>
          <p:nvPr>
            <p:ph type="title"/>
          </p:nvPr>
        </p:nvSpPr>
        <p:spPr>
          <a:xfrm>
            <a:off x="671286" y="534193"/>
            <a:ext cx="8001000" cy="1179928"/>
          </a:xfrm>
        </p:spPr>
        <p:txBody>
          <a:bodyPr>
            <a:noAutofit/>
          </a:bodyPr>
          <a:lstStyle/>
          <a:p>
            <a:r>
              <a:rPr lang="en-US" dirty="0"/>
              <a:t>Valuing a Note: One Payment, Explicit Interest </a:t>
            </a:r>
            <a:r>
              <a:rPr lang="en-IN" dirty="0"/>
              <a:t>(2 of 2)</a:t>
            </a:r>
            <a:endParaRPr lang="en-US" dirty="0"/>
          </a:p>
        </p:txBody>
      </p:sp>
      <p:sp>
        <p:nvSpPr>
          <p:cNvPr id="5" name="Content Placeholder 4"/>
          <p:cNvSpPr>
            <a:spLocks noGrp="1"/>
          </p:cNvSpPr>
          <p:nvPr>
            <p:ph sz="quarter" idx="10"/>
          </p:nvPr>
        </p:nvSpPr>
        <p:spPr>
          <a:xfrm>
            <a:off x="633050" y="1808014"/>
            <a:ext cx="8229601" cy="1312557"/>
          </a:xfrm>
        </p:spPr>
        <p:txBody>
          <a:bodyPr/>
          <a:lstStyle/>
          <a:p>
            <a:pPr marL="0" indent="0">
              <a:buNone/>
            </a:pPr>
            <a:r>
              <a:rPr lang="en-IN" dirty="0"/>
              <a:t>$55,000 (future value) × </a:t>
            </a:r>
            <a:r>
              <a:rPr lang="en-IN" b="1" dirty="0"/>
              <a:t>0.90909</a:t>
            </a:r>
            <a:r>
              <a:rPr lang="en-IN" dirty="0"/>
              <a:t>* = </a:t>
            </a:r>
            <a:r>
              <a:rPr lang="en-IN" b="1" dirty="0"/>
              <a:t>$50,000 </a:t>
            </a:r>
            <a:r>
              <a:rPr lang="en-IN" dirty="0"/>
              <a:t>(present value)</a:t>
            </a:r>
          </a:p>
          <a:p>
            <a:pPr marL="0" indent="857250">
              <a:buNone/>
            </a:pPr>
            <a:r>
              <a:rPr lang="en-IN" sz="2400" dirty="0"/>
              <a:t>*Present value of $1; </a:t>
            </a:r>
            <a:r>
              <a:rPr lang="en-IN" sz="2400" i="1" dirty="0"/>
              <a:t>n</a:t>
            </a:r>
            <a:r>
              <a:rPr lang="en-IN" sz="2400" dirty="0"/>
              <a:t> = 1,</a:t>
            </a:r>
            <a:r>
              <a:rPr lang="en-IN" sz="2400" i="1" dirty="0"/>
              <a:t> </a:t>
            </a:r>
            <a:r>
              <a:rPr lang="en-IN" sz="2400" i="1" dirty="0" err="1"/>
              <a:t>i</a:t>
            </a:r>
            <a:r>
              <a:rPr lang="en-IN" sz="2400" i="1" dirty="0"/>
              <a:t> </a:t>
            </a:r>
            <a:r>
              <a:rPr lang="en-IN" sz="2400" dirty="0"/>
              <a:t>= 10%</a:t>
            </a:r>
          </a:p>
        </p:txBody>
      </p:sp>
      <p:graphicFrame>
        <p:nvGraphicFramePr>
          <p:cNvPr id="12" name="Table 11"/>
          <p:cNvGraphicFramePr>
            <a:graphicFrameLocks noGrp="1"/>
          </p:cNvGraphicFramePr>
          <p:nvPr>
            <p:extLst>
              <p:ext uri="{D42A27DB-BD31-4B8C-83A1-F6EECF244321}">
                <p14:modId xmlns:p14="http://schemas.microsoft.com/office/powerpoint/2010/main" val="106922674"/>
              </p:ext>
            </p:extLst>
          </p:nvPr>
        </p:nvGraphicFramePr>
        <p:xfrm>
          <a:off x="1185334" y="3565909"/>
          <a:ext cx="7213600" cy="2208363"/>
        </p:xfrm>
        <a:graphic>
          <a:graphicData uri="http://schemas.openxmlformats.org/drawingml/2006/table">
            <a:tbl>
              <a:tblPr firstRow="1" bandRow="1">
                <a:tableStyleId>{5940675A-B579-460E-94D1-54222C63F5DA}</a:tableStyleId>
              </a:tblPr>
              <a:tblGrid>
                <a:gridCol w="1046418">
                  <a:extLst>
                    <a:ext uri="{9D8B030D-6E8A-4147-A177-3AD203B41FA5}">
                      <a16:colId xmlns:a16="http://schemas.microsoft.com/office/drawing/2014/main" val="20000"/>
                    </a:ext>
                  </a:extLst>
                </a:gridCol>
                <a:gridCol w="1019446">
                  <a:extLst>
                    <a:ext uri="{9D8B030D-6E8A-4147-A177-3AD203B41FA5}">
                      <a16:colId xmlns:a16="http://schemas.microsoft.com/office/drawing/2014/main" val="20001"/>
                    </a:ext>
                  </a:extLst>
                </a:gridCol>
                <a:gridCol w="999069">
                  <a:extLst>
                    <a:ext uri="{9D8B030D-6E8A-4147-A177-3AD203B41FA5}">
                      <a16:colId xmlns:a16="http://schemas.microsoft.com/office/drawing/2014/main" val="20002"/>
                    </a:ext>
                  </a:extLst>
                </a:gridCol>
                <a:gridCol w="1016000">
                  <a:extLst>
                    <a:ext uri="{9D8B030D-6E8A-4147-A177-3AD203B41FA5}">
                      <a16:colId xmlns:a16="http://schemas.microsoft.com/office/drawing/2014/main" val="20003"/>
                    </a:ext>
                  </a:extLst>
                </a:gridCol>
                <a:gridCol w="1100667">
                  <a:extLst>
                    <a:ext uri="{9D8B030D-6E8A-4147-A177-3AD203B41FA5}">
                      <a16:colId xmlns:a16="http://schemas.microsoft.com/office/drawing/2014/main" val="20004"/>
                    </a:ext>
                  </a:extLst>
                </a:gridCol>
                <a:gridCol w="1016000">
                  <a:extLst>
                    <a:ext uri="{9D8B030D-6E8A-4147-A177-3AD203B41FA5}">
                      <a16:colId xmlns:a16="http://schemas.microsoft.com/office/drawing/2014/main" val="20005"/>
                    </a:ext>
                  </a:extLst>
                </a:gridCol>
                <a:gridCol w="1016000">
                  <a:extLst>
                    <a:ext uri="{9D8B030D-6E8A-4147-A177-3AD203B41FA5}">
                      <a16:colId xmlns:a16="http://schemas.microsoft.com/office/drawing/2014/main" val="20006"/>
                    </a:ext>
                  </a:extLst>
                </a:gridCol>
              </a:tblGrid>
              <a:tr h="735163">
                <a:tc>
                  <a:txBody>
                    <a:bodyPr/>
                    <a:lstStyle/>
                    <a:p>
                      <a:pPr marL="0" marR="0" indent="0" algn="ctr" defTabSz="914377"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Periods</a:t>
                      </a:r>
                      <a:r>
                        <a:rPr lang="en-US" sz="1200" b="1" baseline="0" dirty="0">
                          <a:latin typeface="Verdana" panose="020B0604030504040204" pitchFamily="34" charset="0"/>
                          <a:ea typeface="Verdana" panose="020B0604030504040204" pitchFamily="34" charset="0"/>
                          <a:cs typeface="Verdana" panose="020B0604030504040204" pitchFamily="34" charset="0"/>
                        </a:rPr>
                        <a:t> </a:t>
                      </a:r>
                      <a:r>
                        <a:rPr lang="en-US" sz="1200" b="1" dirty="0">
                          <a:latin typeface="Verdana" panose="020B0604030504040204" pitchFamily="34" charset="0"/>
                          <a:ea typeface="Verdana" panose="020B0604030504040204" pitchFamily="34" charset="0"/>
                          <a:cs typeface="Verdana" panose="020B0604030504040204" pitchFamily="34" charset="0"/>
                        </a:rPr>
                        <a:t>(n)</a:t>
                      </a:r>
                    </a:p>
                  </a:txBody>
                  <a:tcPr anchor="ctr"/>
                </a:tc>
                <a:tc>
                  <a:txBody>
                    <a:bodyPr/>
                    <a:lstStyle/>
                    <a:p>
                      <a:pPr marL="0" marR="0" indent="0" algn="ctr" defTabSz="914377"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Interest Rates </a:t>
                      </a:r>
                      <a:r>
                        <a:rPr lang="en-US" sz="1200" b="1" i="0" dirty="0">
                          <a:latin typeface="Verdana" panose="020B0604030504040204" pitchFamily="34" charset="0"/>
                          <a:ea typeface="Verdana" panose="020B0604030504040204" pitchFamily="34" charset="0"/>
                          <a:cs typeface="Verdana" panose="020B0604030504040204" pitchFamily="34" charset="0"/>
                        </a:rPr>
                        <a:t>(</a:t>
                      </a:r>
                      <a:r>
                        <a:rPr lang="en-US" sz="1200" b="1" i="1" dirty="0" err="1">
                          <a:latin typeface="Verdana" panose="020B0604030504040204" pitchFamily="34" charset="0"/>
                          <a:ea typeface="Verdana" panose="020B0604030504040204" pitchFamily="34" charset="0"/>
                          <a:cs typeface="Verdana" panose="020B0604030504040204" pitchFamily="34" charset="0"/>
                        </a:rPr>
                        <a:t>i</a:t>
                      </a:r>
                      <a:r>
                        <a:rPr lang="en-US" sz="1200" b="1" i="0" dirty="0">
                          <a:latin typeface="Verdana" panose="020B0604030504040204" pitchFamily="34" charset="0"/>
                          <a:ea typeface="Verdana" panose="020B0604030504040204" pitchFamily="34" charset="0"/>
                          <a:cs typeface="Verdana" panose="020B0604030504040204" pitchFamily="34" charset="0"/>
                        </a:rPr>
                        <a:t>)</a:t>
                      </a:r>
                      <a:r>
                        <a:rPr lang="en-US" sz="1200" b="1" dirty="0">
                          <a:latin typeface="Verdana" panose="020B0604030504040204" pitchFamily="34" charset="0"/>
                          <a:ea typeface="Verdana" panose="020B0604030504040204" pitchFamily="34" charset="0"/>
                          <a:cs typeface="Verdana" panose="020B0604030504040204" pitchFamily="34" charset="0"/>
                        </a:rPr>
                        <a:t>:</a:t>
                      </a:r>
                      <a:r>
                        <a:rPr lang="en-US" sz="1200" b="1" baseline="0" dirty="0">
                          <a:latin typeface="Verdana" panose="020B0604030504040204" pitchFamily="34" charset="0"/>
                          <a:ea typeface="Verdana" panose="020B0604030504040204" pitchFamily="34" charset="0"/>
                          <a:cs typeface="Verdana" panose="020B0604030504040204" pitchFamily="34" charset="0"/>
                        </a:rPr>
                        <a:t> </a:t>
                      </a:r>
                      <a:r>
                        <a:rPr lang="pt-BR" sz="1200" b="1" dirty="0">
                          <a:latin typeface="Verdana" panose="020B0604030504040204" pitchFamily="34" charset="0"/>
                          <a:ea typeface="Verdana" panose="020B0604030504040204" pitchFamily="34" charset="0"/>
                          <a:cs typeface="Verdana" panose="020B0604030504040204" pitchFamily="34" charset="0"/>
                        </a:rPr>
                        <a:t>7%</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Interest Rates (</a:t>
                      </a:r>
                      <a:r>
                        <a:rPr lang="en-US" sz="1200" b="1" i="1" dirty="0" err="1">
                          <a:latin typeface="Verdana" panose="020B0604030504040204" pitchFamily="34" charset="0"/>
                          <a:ea typeface="Verdana" panose="020B0604030504040204" pitchFamily="34" charset="0"/>
                          <a:cs typeface="Verdana" panose="020B0604030504040204" pitchFamily="34" charset="0"/>
                        </a:rPr>
                        <a:t>i</a:t>
                      </a:r>
                      <a:r>
                        <a:rPr lang="en-US" sz="1200" b="1" dirty="0">
                          <a:latin typeface="Verdana" panose="020B0604030504040204" pitchFamily="34" charset="0"/>
                          <a:ea typeface="Verdana" panose="020B0604030504040204" pitchFamily="34" charset="0"/>
                          <a:cs typeface="Verdana" panose="020B0604030504040204" pitchFamily="34" charset="0"/>
                        </a:rPr>
                        <a:t>):</a:t>
                      </a:r>
                      <a:r>
                        <a:rPr lang="en-US" sz="1200" b="1" baseline="0" dirty="0">
                          <a:latin typeface="Verdana" panose="020B0604030504040204" pitchFamily="34" charset="0"/>
                          <a:ea typeface="Verdana" panose="020B0604030504040204" pitchFamily="34" charset="0"/>
                          <a:cs typeface="Verdana" panose="020B0604030504040204" pitchFamily="34" charset="0"/>
                        </a:rPr>
                        <a:t> </a:t>
                      </a:r>
                      <a:r>
                        <a:rPr lang="pt-BR" sz="1200" b="1" dirty="0">
                          <a:latin typeface="Verdana" panose="020B0604030504040204" pitchFamily="34" charset="0"/>
                          <a:ea typeface="Verdana" panose="020B0604030504040204" pitchFamily="34" charset="0"/>
                          <a:cs typeface="Verdana" panose="020B0604030504040204" pitchFamily="34" charset="0"/>
                        </a:rPr>
                        <a:t>8%</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Interest Rates (</a:t>
                      </a:r>
                      <a:r>
                        <a:rPr lang="en-US" sz="1200" b="1" i="1" dirty="0" err="1">
                          <a:latin typeface="Verdana" panose="020B0604030504040204" pitchFamily="34" charset="0"/>
                          <a:ea typeface="Verdana" panose="020B0604030504040204" pitchFamily="34" charset="0"/>
                          <a:cs typeface="Verdana" panose="020B0604030504040204" pitchFamily="34" charset="0"/>
                        </a:rPr>
                        <a:t>i</a:t>
                      </a:r>
                      <a:r>
                        <a:rPr lang="en-US" sz="1200" b="1" dirty="0">
                          <a:latin typeface="Verdana" panose="020B0604030504040204" pitchFamily="34" charset="0"/>
                          <a:ea typeface="Verdana" panose="020B0604030504040204" pitchFamily="34" charset="0"/>
                          <a:cs typeface="Verdana" panose="020B0604030504040204" pitchFamily="34" charset="0"/>
                        </a:rPr>
                        <a:t>):</a:t>
                      </a:r>
                    </a:p>
                    <a:p>
                      <a:pPr algn="ctr"/>
                      <a:r>
                        <a:rPr lang="pt-BR" sz="1200" b="1" dirty="0">
                          <a:latin typeface="Verdana" panose="020B0604030504040204" pitchFamily="34" charset="0"/>
                          <a:ea typeface="Verdana" panose="020B0604030504040204" pitchFamily="34" charset="0"/>
                          <a:cs typeface="Verdana" panose="020B0604030504040204" pitchFamily="34" charset="0"/>
                        </a:rPr>
                        <a:t>9%</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Interest Rates (</a:t>
                      </a:r>
                      <a:r>
                        <a:rPr lang="en-US" sz="1200" b="1" i="1" dirty="0">
                          <a:latin typeface="Verdana" panose="020B0604030504040204" pitchFamily="34" charset="0"/>
                          <a:ea typeface="Verdana" panose="020B0604030504040204" pitchFamily="34" charset="0"/>
                          <a:cs typeface="Verdana" panose="020B0604030504040204" pitchFamily="34" charset="0"/>
                        </a:rPr>
                        <a:t>i</a:t>
                      </a:r>
                      <a:r>
                        <a:rPr lang="en-US" sz="1200" b="1" dirty="0">
                          <a:latin typeface="Verdana" panose="020B0604030504040204" pitchFamily="34" charset="0"/>
                          <a:ea typeface="Verdana" panose="020B0604030504040204" pitchFamily="34" charset="0"/>
                          <a:cs typeface="Verdana" panose="020B0604030504040204" pitchFamily="34" charset="0"/>
                        </a:rPr>
                        <a:t>):</a:t>
                      </a:r>
                    </a:p>
                    <a:p>
                      <a:pPr algn="ctr"/>
                      <a:r>
                        <a:rPr lang="pt-BR" sz="1200" b="1" dirty="0">
                          <a:latin typeface="Verdana" panose="020B0604030504040204" pitchFamily="34" charset="0"/>
                          <a:ea typeface="Verdana" panose="020B0604030504040204" pitchFamily="34" charset="0"/>
                          <a:cs typeface="Verdana" panose="020B0604030504040204" pitchFamily="34" charset="0"/>
                        </a:rPr>
                        <a:t>10%</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Interest Rates (</a:t>
                      </a:r>
                      <a:r>
                        <a:rPr lang="en-US" sz="1200" b="1" i="1" dirty="0">
                          <a:latin typeface="Verdana" panose="020B0604030504040204" pitchFamily="34" charset="0"/>
                          <a:ea typeface="Verdana" panose="020B0604030504040204" pitchFamily="34" charset="0"/>
                          <a:cs typeface="Verdana" panose="020B0604030504040204" pitchFamily="34" charset="0"/>
                        </a:rPr>
                        <a:t>i</a:t>
                      </a:r>
                      <a:r>
                        <a:rPr lang="en-US" sz="1200" b="1" dirty="0">
                          <a:latin typeface="Verdana" panose="020B0604030504040204" pitchFamily="34" charset="0"/>
                          <a:ea typeface="Verdana" panose="020B0604030504040204" pitchFamily="34" charset="0"/>
                          <a:cs typeface="Verdana" panose="020B0604030504040204" pitchFamily="34" charset="0"/>
                        </a:rPr>
                        <a:t>):</a:t>
                      </a:r>
                    </a:p>
                    <a:p>
                      <a:pPr algn="ctr"/>
                      <a:r>
                        <a:rPr lang="pt-BR" sz="1200" b="1" dirty="0">
                          <a:latin typeface="Verdana" panose="020B0604030504040204" pitchFamily="34" charset="0"/>
                          <a:ea typeface="Verdana" panose="020B0604030504040204" pitchFamily="34" charset="0"/>
                          <a:cs typeface="Verdana" panose="020B0604030504040204" pitchFamily="34" charset="0"/>
                        </a:rPr>
                        <a:t>11%</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Interest Rates (</a:t>
                      </a:r>
                      <a:r>
                        <a:rPr lang="en-US" sz="1200" b="1" i="1" dirty="0">
                          <a:latin typeface="Verdana" panose="020B0604030504040204" pitchFamily="34" charset="0"/>
                          <a:ea typeface="Verdana" panose="020B0604030504040204" pitchFamily="34" charset="0"/>
                          <a:cs typeface="Verdana" panose="020B0604030504040204" pitchFamily="34" charset="0"/>
                        </a:rPr>
                        <a:t>i</a:t>
                      </a:r>
                      <a:r>
                        <a:rPr lang="en-US" sz="1200" b="1" dirty="0">
                          <a:latin typeface="Verdana" panose="020B0604030504040204" pitchFamily="34" charset="0"/>
                          <a:ea typeface="Verdana" panose="020B0604030504040204" pitchFamily="34" charset="0"/>
                          <a:cs typeface="Verdana" panose="020B0604030504040204" pitchFamily="34" charset="0"/>
                        </a:rPr>
                        <a:t>):</a:t>
                      </a:r>
                    </a:p>
                    <a:p>
                      <a:pPr algn="ctr"/>
                      <a:r>
                        <a:rPr lang="pt-BR" sz="1200" b="1" dirty="0">
                          <a:latin typeface="Verdana" panose="020B0604030504040204" pitchFamily="34" charset="0"/>
                          <a:ea typeface="Verdana" panose="020B0604030504040204" pitchFamily="34" charset="0"/>
                          <a:cs typeface="Verdana" panose="020B0604030504040204" pitchFamily="34" charset="0"/>
                        </a:rPr>
                        <a:t>12%</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0"/>
                  </a:ext>
                </a:extLst>
              </a:tr>
              <a:tr h="321734">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1</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0.93458</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0.92593</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0.91743</a:t>
                      </a:r>
                    </a:p>
                  </a:txBody>
                  <a:tcPr anchor="ctr"/>
                </a:tc>
                <a:tc>
                  <a:txBody>
                    <a:bodyPr/>
                    <a:lstStyle/>
                    <a:p>
                      <a:pPr algn="r"/>
                      <a:r>
                        <a:rPr lang="nb-NO" sz="1200" b="1" dirty="0">
                          <a:latin typeface="Verdana" panose="020B0604030504040204" pitchFamily="34" charset="0"/>
                          <a:ea typeface="Verdana" panose="020B0604030504040204" pitchFamily="34" charset="0"/>
                          <a:cs typeface="Verdana" panose="020B0604030504040204" pitchFamily="34" charset="0"/>
                        </a:rPr>
                        <a:t>0.90909</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0.90090</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0.89286 </a:t>
                      </a:r>
                    </a:p>
                  </a:txBody>
                  <a:tcPr anchor="ctr"/>
                </a:tc>
                <a:extLst>
                  <a:ext uri="{0D108BD9-81ED-4DB2-BD59-A6C34878D82A}">
                    <a16:rowId xmlns:a16="http://schemas.microsoft.com/office/drawing/2014/main" val="10001"/>
                  </a:ext>
                </a:extLst>
              </a:tr>
              <a:tr h="304800">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2</a:t>
                      </a:r>
                    </a:p>
                  </a:txBody>
                  <a:tcPr anchor="ct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latin typeface="Verdana" panose="020B0604030504040204" pitchFamily="34" charset="0"/>
                          <a:ea typeface="Verdana" panose="020B0604030504040204" pitchFamily="34" charset="0"/>
                          <a:cs typeface="Verdana" panose="020B0604030504040204" pitchFamily="34" charset="0"/>
                        </a:rPr>
                        <a:t>0.87344</a:t>
                      </a:r>
                    </a:p>
                  </a:txBody>
                  <a:tcPr anchor="ct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latin typeface="Verdana" panose="020B0604030504040204" pitchFamily="34" charset="0"/>
                          <a:ea typeface="Verdana" panose="020B0604030504040204" pitchFamily="34" charset="0"/>
                          <a:cs typeface="Verdana" panose="020B0604030504040204" pitchFamily="34" charset="0"/>
                        </a:rPr>
                        <a:t>0.85734</a:t>
                      </a:r>
                    </a:p>
                  </a:txBody>
                  <a:tcPr anchor="ct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latin typeface="Verdana" panose="020B0604030504040204" pitchFamily="34" charset="0"/>
                          <a:ea typeface="Verdana" panose="020B0604030504040204" pitchFamily="34" charset="0"/>
                          <a:cs typeface="Verdana" panose="020B0604030504040204" pitchFamily="34" charset="0"/>
                        </a:rPr>
                        <a:t>0.84168</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0.82645</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0.81162</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0.79719</a:t>
                      </a:r>
                    </a:p>
                  </a:txBody>
                  <a:tcPr anchor="ctr"/>
                </a:tc>
                <a:extLst>
                  <a:ext uri="{0D108BD9-81ED-4DB2-BD59-A6C34878D82A}">
                    <a16:rowId xmlns:a16="http://schemas.microsoft.com/office/drawing/2014/main" val="10002"/>
                  </a:ext>
                </a:extLst>
              </a:tr>
              <a:tr h="254000">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3</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0.81630</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0.79383</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0.77218</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0.75131</a:t>
                      </a:r>
                      <a:endParaRPr lang="nb-NO"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0.73119</a:t>
                      </a:r>
                    </a:p>
                  </a:txBody>
                  <a:tcPr anchor="ct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latin typeface="Verdana" panose="020B0604030504040204" pitchFamily="34" charset="0"/>
                          <a:ea typeface="Verdana" panose="020B0604030504040204" pitchFamily="34" charset="0"/>
                          <a:cs typeface="Verdana" panose="020B0604030504040204" pitchFamily="34" charset="0"/>
                        </a:rPr>
                        <a:t>0.71178</a:t>
                      </a:r>
                    </a:p>
                  </a:txBody>
                  <a:tcPr anchor="ctr"/>
                </a:tc>
                <a:extLst>
                  <a:ext uri="{0D108BD9-81ED-4DB2-BD59-A6C34878D82A}">
                    <a16:rowId xmlns:a16="http://schemas.microsoft.com/office/drawing/2014/main" val="10003"/>
                  </a:ext>
                </a:extLst>
              </a:tr>
              <a:tr h="250613">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4</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0.76290</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0.73503</a:t>
                      </a:r>
                    </a:p>
                  </a:txBody>
                  <a:tcPr anchor="ct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latin typeface="Verdana" panose="020B0604030504040204" pitchFamily="34" charset="0"/>
                          <a:ea typeface="Verdana" panose="020B0604030504040204" pitchFamily="34" charset="0"/>
                          <a:cs typeface="Verdana" panose="020B0604030504040204" pitchFamily="34" charset="0"/>
                        </a:rPr>
                        <a:t>0.70843</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0.68301</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0.65873</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0.63552</a:t>
                      </a:r>
                    </a:p>
                  </a:txBody>
                  <a:tcPr anchor="ctr"/>
                </a:tc>
                <a:extLst>
                  <a:ext uri="{0D108BD9-81ED-4DB2-BD59-A6C34878D82A}">
                    <a16:rowId xmlns:a16="http://schemas.microsoft.com/office/drawing/2014/main" val="10004"/>
                  </a:ext>
                </a:extLst>
              </a:tr>
              <a:tr h="298026">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5</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0.71299</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0.68058</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0.64993</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0.62092</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0.59345</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0.56743</a:t>
                      </a:r>
                    </a:p>
                  </a:txBody>
                  <a:tcPr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5466811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06-1</a:t>
            </a:r>
          </a:p>
        </p:txBody>
      </p:sp>
      <p:sp>
        <p:nvSpPr>
          <p:cNvPr id="5" name="Title 4"/>
          <p:cNvSpPr>
            <a:spLocks noGrp="1"/>
          </p:cNvSpPr>
          <p:nvPr>
            <p:ph type="title"/>
          </p:nvPr>
        </p:nvSpPr>
        <p:spPr/>
        <p:txBody>
          <a:bodyPr>
            <a:noAutofit/>
          </a:bodyPr>
          <a:lstStyle/>
          <a:p>
            <a:r>
              <a:rPr lang="en-IN" dirty="0"/>
              <a:t>Simple versus Compound Interest</a:t>
            </a:r>
            <a:endParaRPr lang="en-US" dirty="0"/>
          </a:p>
        </p:txBody>
      </p:sp>
      <p:sp>
        <p:nvSpPr>
          <p:cNvPr id="6" name="Content Placeholder 5"/>
          <p:cNvSpPr>
            <a:spLocks noGrp="1"/>
          </p:cNvSpPr>
          <p:nvPr>
            <p:ph sz="quarter" idx="10"/>
          </p:nvPr>
        </p:nvSpPr>
        <p:spPr>
          <a:xfrm>
            <a:off x="880533" y="1560287"/>
            <a:ext cx="8077199" cy="4755846"/>
          </a:xfrm>
        </p:spPr>
        <p:txBody>
          <a:bodyPr/>
          <a:lstStyle/>
          <a:p>
            <a:pPr marL="0" indent="0">
              <a:buNone/>
            </a:pPr>
            <a:r>
              <a:rPr lang="en-IN" b="1" dirty="0"/>
              <a:t>Interest</a:t>
            </a:r>
          </a:p>
          <a:p>
            <a:r>
              <a:rPr lang="en-US" sz="2400" dirty="0"/>
              <a:t>Amount of money paid or received in excess of the amount of money borrowed or lent</a:t>
            </a:r>
          </a:p>
          <a:p>
            <a:pPr marL="0" indent="0">
              <a:buNone/>
            </a:pPr>
            <a:r>
              <a:rPr lang="en-IN" sz="2400" b="1" dirty="0"/>
              <a:t>Simple Interest</a:t>
            </a:r>
          </a:p>
          <a:p>
            <a:pPr marL="1252538" indent="0">
              <a:buNone/>
            </a:pPr>
            <a:r>
              <a:rPr lang="en-US" sz="2400" b="1" dirty="0">
                <a:solidFill>
                  <a:srgbClr val="000000"/>
                </a:solidFill>
              </a:rPr>
              <a:t>Initial investment</a:t>
            </a:r>
            <a:r>
              <a:rPr lang="en-IN" sz="2400" b="1" dirty="0">
                <a:solidFill>
                  <a:srgbClr val="000000"/>
                </a:solidFill>
              </a:rPr>
              <a:t> × </a:t>
            </a:r>
            <a:r>
              <a:rPr lang="en-US" sz="2400" b="1" dirty="0">
                <a:solidFill>
                  <a:srgbClr val="000000"/>
                </a:solidFill>
              </a:rPr>
              <a:t>Interest rate</a:t>
            </a:r>
            <a:r>
              <a:rPr lang="en-IN" sz="2400" b="1" dirty="0">
                <a:solidFill>
                  <a:srgbClr val="000000"/>
                </a:solidFill>
              </a:rPr>
              <a:t> × </a:t>
            </a:r>
            <a:r>
              <a:rPr lang="en-US" sz="2400" b="1" dirty="0"/>
              <a:t>Period of time</a:t>
            </a:r>
            <a:endParaRPr lang="en-IN" sz="2400" b="1" dirty="0"/>
          </a:p>
          <a:p>
            <a:pPr marL="0" indent="0">
              <a:buNone/>
            </a:pPr>
            <a:r>
              <a:rPr lang="en-IN" sz="2400" b="1" dirty="0"/>
              <a:t>Compound Interest</a:t>
            </a:r>
          </a:p>
          <a:p>
            <a:r>
              <a:rPr lang="en-US" sz="2400" dirty="0"/>
              <a:t>Includes interest not only on the initial investment but </a:t>
            </a:r>
            <a:r>
              <a:rPr lang="en-US" sz="2400" b="1" dirty="0"/>
              <a:t>also on the accumulated interest </a:t>
            </a:r>
            <a:r>
              <a:rPr lang="en-US" sz="2400" dirty="0"/>
              <a:t>earned</a:t>
            </a:r>
            <a:r>
              <a:rPr lang="en-US" sz="2400" b="1" dirty="0"/>
              <a:t> </a:t>
            </a:r>
            <a:r>
              <a:rPr lang="en-US" sz="2400" dirty="0"/>
              <a:t>in previous periods</a:t>
            </a:r>
          </a:p>
        </p:txBody>
      </p:sp>
    </p:spTree>
    <p:extLst>
      <p:ext uri="{BB962C8B-B14F-4D97-AF65-F5344CB8AC3E}">
        <p14:creationId xmlns:p14="http://schemas.microsoft.com/office/powerpoint/2010/main" val="6572557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06-4</a:t>
            </a:r>
          </a:p>
        </p:txBody>
      </p:sp>
      <p:sp>
        <p:nvSpPr>
          <p:cNvPr id="4" name="Title 3"/>
          <p:cNvSpPr>
            <a:spLocks noGrp="1"/>
          </p:cNvSpPr>
          <p:nvPr>
            <p:ph type="title"/>
          </p:nvPr>
        </p:nvSpPr>
        <p:spPr/>
        <p:txBody>
          <a:bodyPr>
            <a:noAutofit/>
          </a:bodyPr>
          <a:lstStyle/>
          <a:p>
            <a:r>
              <a:rPr lang="en-US" dirty="0"/>
              <a:t>Valuing a Note: One Payment, No Interest Stated (1 of 3)</a:t>
            </a:r>
          </a:p>
        </p:txBody>
      </p:sp>
      <p:sp>
        <p:nvSpPr>
          <p:cNvPr id="5" name="Content Placeholder 4"/>
          <p:cNvSpPr>
            <a:spLocks noGrp="1"/>
          </p:cNvSpPr>
          <p:nvPr>
            <p:ph sz="quarter" idx="10"/>
          </p:nvPr>
        </p:nvSpPr>
        <p:spPr>
          <a:xfrm>
            <a:off x="548640" y="1613340"/>
            <a:ext cx="8046720" cy="2450660"/>
          </a:xfrm>
        </p:spPr>
        <p:txBody>
          <a:bodyPr/>
          <a:lstStyle/>
          <a:p>
            <a:r>
              <a:rPr lang="en-US" dirty="0"/>
              <a:t>The </a:t>
            </a:r>
            <a:r>
              <a:rPr lang="en-US" dirty="0" err="1"/>
              <a:t>Stridewell</a:t>
            </a:r>
            <a:r>
              <a:rPr lang="en-US" dirty="0"/>
              <a:t> Wholesale Shoe Company recently sold a large order of shoes to Harmon Sporting Goods. Terms of the sale require Harmon to sign a noninterest-bearing note of </a:t>
            </a:r>
            <a:r>
              <a:rPr lang="en-US" b="1" dirty="0"/>
              <a:t>$60,500</a:t>
            </a:r>
            <a:r>
              <a:rPr lang="en-US" dirty="0"/>
              <a:t> with payment </a:t>
            </a:r>
            <a:r>
              <a:rPr lang="en-US" b="1" dirty="0"/>
              <a:t>due in two years</a:t>
            </a:r>
            <a:r>
              <a:rPr lang="en-US" dirty="0"/>
              <a:t>.</a:t>
            </a:r>
          </a:p>
        </p:txBody>
      </p:sp>
      <p:pic>
        <p:nvPicPr>
          <p:cNvPr id="10242" name="Picture 2" descr="Diagram depicts a timeline showing a future value of $60,500 at the end of year 2 and asks for the present value at time 0 at an interest rate of 10% where n = 2."/>
          <p:cNvPicPr>
            <a:picLocks noGrp="1" noChangeAspect="1" noChangeArrowheads="1"/>
          </p:cNvPicPr>
          <p:nvPr>
            <p:ph type="pic" sz="quarter" idx="4294967295"/>
          </p:nvPr>
        </p:nvPicPr>
        <p:blipFill>
          <a:blip r:embed="rId3" cstate="print">
            <a:extLst>
              <a:ext uri="{28A0092B-C50C-407E-A947-70E740481C1C}">
                <a14:useLocalDpi xmlns:a14="http://schemas.microsoft.com/office/drawing/2010/main" val="0"/>
              </a:ext>
            </a:extLst>
          </a:blip>
          <a:stretch>
            <a:fillRect/>
          </a:stretch>
        </p:blipFill>
        <p:spPr bwMode="auto">
          <a:xfrm>
            <a:off x="1316709" y="4143380"/>
            <a:ext cx="6686430" cy="23456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1915046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06-4</a:t>
            </a:r>
          </a:p>
        </p:txBody>
      </p:sp>
      <p:sp>
        <p:nvSpPr>
          <p:cNvPr id="4" name="Title 3"/>
          <p:cNvSpPr>
            <a:spLocks noGrp="1"/>
          </p:cNvSpPr>
          <p:nvPr>
            <p:ph type="title"/>
          </p:nvPr>
        </p:nvSpPr>
        <p:spPr/>
        <p:txBody>
          <a:bodyPr>
            <a:noAutofit/>
          </a:bodyPr>
          <a:lstStyle/>
          <a:p>
            <a:r>
              <a:rPr lang="en-US" dirty="0"/>
              <a:t>Valuing a Note: One Payment, No Interest Stated (2 of 3)</a:t>
            </a:r>
          </a:p>
        </p:txBody>
      </p:sp>
      <p:sp>
        <p:nvSpPr>
          <p:cNvPr id="6" name="Content Placeholder 5"/>
          <p:cNvSpPr>
            <a:spLocks noGrp="1"/>
          </p:cNvSpPr>
          <p:nvPr>
            <p:ph sz="quarter" idx="10"/>
          </p:nvPr>
        </p:nvSpPr>
        <p:spPr>
          <a:xfrm>
            <a:off x="724490" y="1711570"/>
            <a:ext cx="8046720" cy="2169886"/>
          </a:xfrm>
        </p:spPr>
        <p:txBody>
          <a:bodyPr/>
          <a:lstStyle/>
          <a:p>
            <a:pPr marL="0" indent="0">
              <a:buNone/>
            </a:pPr>
            <a:r>
              <a:rPr lang="en-IN" dirty="0"/>
              <a:t>To find the PV of the note (price of the shoes), we need to know either the cash price of the shoes or the appropriate interest rate for a transaction like this one. Let’s say the market rate is </a:t>
            </a:r>
            <a:r>
              <a:rPr lang="en-IN" b="1" dirty="0"/>
              <a:t>10%</a:t>
            </a:r>
            <a:r>
              <a:rPr lang="en-IN" dirty="0"/>
              <a:t>.</a:t>
            </a:r>
          </a:p>
        </p:txBody>
      </p:sp>
    </p:spTree>
    <p:extLst>
      <p:ext uri="{BB962C8B-B14F-4D97-AF65-F5344CB8AC3E}">
        <p14:creationId xmlns:p14="http://schemas.microsoft.com/office/powerpoint/2010/main" val="226196894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06-4</a:t>
            </a:r>
          </a:p>
        </p:txBody>
      </p:sp>
      <p:sp>
        <p:nvSpPr>
          <p:cNvPr id="4" name="Title 3"/>
          <p:cNvSpPr>
            <a:spLocks noGrp="1"/>
          </p:cNvSpPr>
          <p:nvPr>
            <p:ph type="title"/>
          </p:nvPr>
        </p:nvSpPr>
        <p:spPr/>
        <p:txBody>
          <a:bodyPr>
            <a:noAutofit/>
          </a:bodyPr>
          <a:lstStyle/>
          <a:p>
            <a:r>
              <a:rPr lang="en-US" dirty="0"/>
              <a:t>Valuing a Note: One Payment, No Interest Stated (3 of 3)</a:t>
            </a:r>
          </a:p>
        </p:txBody>
      </p:sp>
      <p:sp>
        <p:nvSpPr>
          <p:cNvPr id="5" name="Content Placeholder 4"/>
          <p:cNvSpPr>
            <a:spLocks noGrp="1"/>
          </p:cNvSpPr>
          <p:nvPr>
            <p:ph sz="quarter" idx="10"/>
          </p:nvPr>
        </p:nvSpPr>
        <p:spPr>
          <a:xfrm>
            <a:off x="632720" y="1876090"/>
            <a:ext cx="8290562" cy="1360596"/>
          </a:xfrm>
        </p:spPr>
        <p:txBody>
          <a:bodyPr/>
          <a:lstStyle/>
          <a:p>
            <a:pPr marL="0" indent="0">
              <a:buNone/>
            </a:pPr>
            <a:r>
              <a:rPr lang="en-IN" b="1" dirty="0"/>
              <a:t>$60,500 </a:t>
            </a:r>
            <a:r>
              <a:rPr lang="en-IN" dirty="0"/>
              <a:t>(future value) × </a:t>
            </a:r>
            <a:r>
              <a:rPr lang="en-IN" b="1" dirty="0"/>
              <a:t>.82645</a:t>
            </a:r>
            <a:r>
              <a:rPr lang="en-IN" dirty="0"/>
              <a:t>* = $50,000 (present value)</a:t>
            </a:r>
          </a:p>
          <a:p>
            <a:pPr marL="0" indent="1028700">
              <a:buNone/>
            </a:pPr>
            <a:r>
              <a:rPr lang="en-IN" sz="2400" dirty="0"/>
              <a:t>*Present value of $1; </a:t>
            </a:r>
            <a:r>
              <a:rPr lang="en-IN" sz="2400" i="1" dirty="0"/>
              <a:t>n</a:t>
            </a:r>
            <a:r>
              <a:rPr lang="en-IN" sz="2400" dirty="0"/>
              <a:t> = 2, </a:t>
            </a:r>
            <a:r>
              <a:rPr lang="en-IN" sz="2400" i="1" dirty="0" err="1"/>
              <a:t>i</a:t>
            </a:r>
            <a:r>
              <a:rPr lang="en-IN" sz="2400" dirty="0"/>
              <a:t> = 10%</a:t>
            </a:r>
            <a:endParaRPr lang="en-IN" sz="2400" dirty="0">
              <a:solidFill>
                <a:srgbClr val="E8008C"/>
              </a:solidFill>
            </a:endParaRPr>
          </a:p>
        </p:txBody>
      </p:sp>
      <p:graphicFrame>
        <p:nvGraphicFramePr>
          <p:cNvPr id="8" name="Table 7"/>
          <p:cNvGraphicFramePr>
            <a:graphicFrameLocks noGrp="1"/>
          </p:cNvGraphicFramePr>
          <p:nvPr>
            <p:extLst>
              <p:ext uri="{D42A27DB-BD31-4B8C-83A1-F6EECF244321}">
                <p14:modId xmlns:p14="http://schemas.microsoft.com/office/powerpoint/2010/main" val="2987768419"/>
              </p:ext>
            </p:extLst>
          </p:nvPr>
        </p:nvGraphicFramePr>
        <p:xfrm>
          <a:off x="1185334" y="3565909"/>
          <a:ext cx="7213600" cy="2208363"/>
        </p:xfrm>
        <a:graphic>
          <a:graphicData uri="http://schemas.openxmlformats.org/drawingml/2006/table">
            <a:tbl>
              <a:tblPr firstRow="1" bandRow="1">
                <a:tableStyleId>{5940675A-B579-460E-94D1-54222C63F5DA}</a:tableStyleId>
              </a:tblPr>
              <a:tblGrid>
                <a:gridCol w="1046418">
                  <a:extLst>
                    <a:ext uri="{9D8B030D-6E8A-4147-A177-3AD203B41FA5}">
                      <a16:colId xmlns:a16="http://schemas.microsoft.com/office/drawing/2014/main" val="20000"/>
                    </a:ext>
                  </a:extLst>
                </a:gridCol>
                <a:gridCol w="1019446">
                  <a:extLst>
                    <a:ext uri="{9D8B030D-6E8A-4147-A177-3AD203B41FA5}">
                      <a16:colId xmlns:a16="http://schemas.microsoft.com/office/drawing/2014/main" val="20001"/>
                    </a:ext>
                  </a:extLst>
                </a:gridCol>
                <a:gridCol w="999069">
                  <a:extLst>
                    <a:ext uri="{9D8B030D-6E8A-4147-A177-3AD203B41FA5}">
                      <a16:colId xmlns:a16="http://schemas.microsoft.com/office/drawing/2014/main" val="20002"/>
                    </a:ext>
                  </a:extLst>
                </a:gridCol>
                <a:gridCol w="1016000">
                  <a:extLst>
                    <a:ext uri="{9D8B030D-6E8A-4147-A177-3AD203B41FA5}">
                      <a16:colId xmlns:a16="http://schemas.microsoft.com/office/drawing/2014/main" val="20003"/>
                    </a:ext>
                  </a:extLst>
                </a:gridCol>
                <a:gridCol w="1100667">
                  <a:extLst>
                    <a:ext uri="{9D8B030D-6E8A-4147-A177-3AD203B41FA5}">
                      <a16:colId xmlns:a16="http://schemas.microsoft.com/office/drawing/2014/main" val="20004"/>
                    </a:ext>
                  </a:extLst>
                </a:gridCol>
                <a:gridCol w="1016000">
                  <a:extLst>
                    <a:ext uri="{9D8B030D-6E8A-4147-A177-3AD203B41FA5}">
                      <a16:colId xmlns:a16="http://schemas.microsoft.com/office/drawing/2014/main" val="20005"/>
                    </a:ext>
                  </a:extLst>
                </a:gridCol>
                <a:gridCol w="1016000">
                  <a:extLst>
                    <a:ext uri="{9D8B030D-6E8A-4147-A177-3AD203B41FA5}">
                      <a16:colId xmlns:a16="http://schemas.microsoft.com/office/drawing/2014/main" val="20006"/>
                    </a:ext>
                  </a:extLst>
                </a:gridCol>
              </a:tblGrid>
              <a:tr h="735163">
                <a:tc>
                  <a:txBody>
                    <a:bodyPr/>
                    <a:lstStyle/>
                    <a:p>
                      <a:pPr marL="0" marR="0" indent="0" algn="ctr" defTabSz="914377"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Periods</a:t>
                      </a:r>
                      <a:r>
                        <a:rPr lang="en-US" sz="1200" b="1" baseline="0" dirty="0">
                          <a:latin typeface="Verdana" panose="020B0604030504040204" pitchFamily="34" charset="0"/>
                          <a:ea typeface="Verdana" panose="020B0604030504040204" pitchFamily="34" charset="0"/>
                          <a:cs typeface="Verdana" panose="020B0604030504040204" pitchFamily="34" charset="0"/>
                        </a:rPr>
                        <a:t> </a:t>
                      </a:r>
                      <a:r>
                        <a:rPr lang="en-US" sz="1200" b="1" dirty="0">
                          <a:latin typeface="Verdana" panose="020B0604030504040204" pitchFamily="34" charset="0"/>
                          <a:ea typeface="Verdana" panose="020B0604030504040204" pitchFamily="34" charset="0"/>
                          <a:cs typeface="Verdana" panose="020B0604030504040204" pitchFamily="34" charset="0"/>
                        </a:rPr>
                        <a:t>(n)</a:t>
                      </a:r>
                    </a:p>
                  </a:txBody>
                  <a:tcPr anchor="ctr"/>
                </a:tc>
                <a:tc>
                  <a:txBody>
                    <a:bodyPr/>
                    <a:lstStyle/>
                    <a:p>
                      <a:pPr marL="0" marR="0" indent="0" algn="ctr" defTabSz="914377"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Interest Rates </a:t>
                      </a:r>
                      <a:r>
                        <a:rPr lang="en-US" sz="1200" b="1" i="0" dirty="0">
                          <a:latin typeface="Verdana" panose="020B0604030504040204" pitchFamily="34" charset="0"/>
                          <a:ea typeface="Verdana" panose="020B0604030504040204" pitchFamily="34" charset="0"/>
                          <a:cs typeface="Verdana" panose="020B0604030504040204" pitchFamily="34" charset="0"/>
                        </a:rPr>
                        <a:t>(</a:t>
                      </a:r>
                      <a:r>
                        <a:rPr lang="en-US" sz="1200" b="1" i="1" dirty="0" err="1">
                          <a:latin typeface="Verdana" panose="020B0604030504040204" pitchFamily="34" charset="0"/>
                          <a:ea typeface="Verdana" panose="020B0604030504040204" pitchFamily="34" charset="0"/>
                          <a:cs typeface="Verdana" panose="020B0604030504040204" pitchFamily="34" charset="0"/>
                        </a:rPr>
                        <a:t>i</a:t>
                      </a:r>
                      <a:r>
                        <a:rPr lang="en-US" sz="1200" b="1" i="0" dirty="0">
                          <a:latin typeface="Verdana" panose="020B0604030504040204" pitchFamily="34" charset="0"/>
                          <a:ea typeface="Verdana" panose="020B0604030504040204" pitchFamily="34" charset="0"/>
                          <a:cs typeface="Verdana" panose="020B0604030504040204" pitchFamily="34" charset="0"/>
                        </a:rPr>
                        <a:t>)</a:t>
                      </a:r>
                      <a:r>
                        <a:rPr lang="en-US" sz="1200" b="1" dirty="0">
                          <a:latin typeface="Verdana" panose="020B0604030504040204" pitchFamily="34" charset="0"/>
                          <a:ea typeface="Verdana" panose="020B0604030504040204" pitchFamily="34" charset="0"/>
                          <a:cs typeface="Verdana" panose="020B0604030504040204" pitchFamily="34" charset="0"/>
                        </a:rPr>
                        <a:t>:</a:t>
                      </a:r>
                      <a:r>
                        <a:rPr lang="en-US" sz="1200" b="1" baseline="0" dirty="0">
                          <a:latin typeface="Verdana" panose="020B0604030504040204" pitchFamily="34" charset="0"/>
                          <a:ea typeface="Verdana" panose="020B0604030504040204" pitchFamily="34" charset="0"/>
                          <a:cs typeface="Verdana" panose="020B0604030504040204" pitchFamily="34" charset="0"/>
                        </a:rPr>
                        <a:t> </a:t>
                      </a:r>
                      <a:r>
                        <a:rPr lang="pt-BR" sz="1200" b="1" dirty="0">
                          <a:latin typeface="Verdana" panose="020B0604030504040204" pitchFamily="34" charset="0"/>
                          <a:ea typeface="Verdana" panose="020B0604030504040204" pitchFamily="34" charset="0"/>
                          <a:cs typeface="Verdana" panose="020B0604030504040204" pitchFamily="34" charset="0"/>
                        </a:rPr>
                        <a:t>7%</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Interest Rates (</a:t>
                      </a:r>
                      <a:r>
                        <a:rPr lang="en-US" sz="1200" b="1" i="1" dirty="0" err="1">
                          <a:latin typeface="Verdana" panose="020B0604030504040204" pitchFamily="34" charset="0"/>
                          <a:ea typeface="Verdana" panose="020B0604030504040204" pitchFamily="34" charset="0"/>
                          <a:cs typeface="Verdana" panose="020B0604030504040204" pitchFamily="34" charset="0"/>
                        </a:rPr>
                        <a:t>i</a:t>
                      </a:r>
                      <a:r>
                        <a:rPr lang="en-US" sz="1200" b="1" dirty="0">
                          <a:latin typeface="Verdana" panose="020B0604030504040204" pitchFamily="34" charset="0"/>
                          <a:ea typeface="Verdana" panose="020B0604030504040204" pitchFamily="34" charset="0"/>
                          <a:cs typeface="Verdana" panose="020B0604030504040204" pitchFamily="34" charset="0"/>
                        </a:rPr>
                        <a:t>):</a:t>
                      </a:r>
                      <a:r>
                        <a:rPr lang="en-US" sz="1200" b="1" baseline="0" dirty="0">
                          <a:latin typeface="Verdana" panose="020B0604030504040204" pitchFamily="34" charset="0"/>
                          <a:ea typeface="Verdana" panose="020B0604030504040204" pitchFamily="34" charset="0"/>
                          <a:cs typeface="Verdana" panose="020B0604030504040204" pitchFamily="34" charset="0"/>
                        </a:rPr>
                        <a:t> </a:t>
                      </a:r>
                      <a:r>
                        <a:rPr lang="pt-BR" sz="1200" b="1" dirty="0">
                          <a:latin typeface="Verdana" panose="020B0604030504040204" pitchFamily="34" charset="0"/>
                          <a:ea typeface="Verdana" panose="020B0604030504040204" pitchFamily="34" charset="0"/>
                          <a:cs typeface="Verdana" panose="020B0604030504040204" pitchFamily="34" charset="0"/>
                        </a:rPr>
                        <a:t>8%</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Interest Rates (</a:t>
                      </a:r>
                      <a:r>
                        <a:rPr lang="en-US" sz="1200" b="1" i="1" dirty="0" err="1">
                          <a:latin typeface="Verdana" panose="020B0604030504040204" pitchFamily="34" charset="0"/>
                          <a:ea typeface="Verdana" panose="020B0604030504040204" pitchFamily="34" charset="0"/>
                          <a:cs typeface="Verdana" panose="020B0604030504040204" pitchFamily="34" charset="0"/>
                        </a:rPr>
                        <a:t>i</a:t>
                      </a:r>
                      <a:r>
                        <a:rPr lang="en-US" sz="1200" b="1" dirty="0">
                          <a:latin typeface="Verdana" panose="020B0604030504040204" pitchFamily="34" charset="0"/>
                          <a:ea typeface="Verdana" panose="020B0604030504040204" pitchFamily="34" charset="0"/>
                          <a:cs typeface="Verdana" panose="020B0604030504040204" pitchFamily="34" charset="0"/>
                        </a:rPr>
                        <a:t>):</a:t>
                      </a:r>
                    </a:p>
                    <a:p>
                      <a:pPr algn="ctr"/>
                      <a:r>
                        <a:rPr lang="pt-BR" sz="1200" b="1" dirty="0">
                          <a:latin typeface="Verdana" panose="020B0604030504040204" pitchFamily="34" charset="0"/>
                          <a:ea typeface="Verdana" panose="020B0604030504040204" pitchFamily="34" charset="0"/>
                          <a:cs typeface="Verdana" panose="020B0604030504040204" pitchFamily="34" charset="0"/>
                        </a:rPr>
                        <a:t>9%</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Interest Rates (</a:t>
                      </a:r>
                      <a:r>
                        <a:rPr lang="en-US" sz="1200" b="1" i="1" dirty="0">
                          <a:latin typeface="Verdana" panose="020B0604030504040204" pitchFamily="34" charset="0"/>
                          <a:ea typeface="Verdana" panose="020B0604030504040204" pitchFamily="34" charset="0"/>
                          <a:cs typeface="Verdana" panose="020B0604030504040204" pitchFamily="34" charset="0"/>
                        </a:rPr>
                        <a:t>i</a:t>
                      </a:r>
                      <a:r>
                        <a:rPr lang="en-US" sz="1200" b="1" dirty="0">
                          <a:latin typeface="Verdana" panose="020B0604030504040204" pitchFamily="34" charset="0"/>
                          <a:ea typeface="Verdana" panose="020B0604030504040204" pitchFamily="34" charset="0"/>
                          <a:cs typeface="Verdana" panose="020B0604030504040204" pitchFamily="34" charset="0"/>
                        </a:rPr>
                        <a:t>):</a:t>
                      </a:r>
                    </a:p>
                    <a:p>
                      <a:pPr algn="ctr"/>
                      <a:r>
                        <a:rPr lang="pt-BR" sz="1200" b="1" dirty="0">
                          <a:latin typeface="Verdana" panose="020B0604030504040204" pitchFamily="34" charset="0"/>
                          <a:ea typeface="Verdana" panose="020B0604030504040204" pitchFamily="34" charset="0"/>
                          <a:cs typeface="Verdana" panose="020B0604030504040204" pitchFamily="34" charset="0"/>
                        </a:rPr>
                        <a:t>10%</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Interest Rates (</a:t>
                      </a:r>
                      <a:r>
                        <a:rPr lang="en-US" sz="1200" b="1" i="1" dirty="0">
                          <a:latin typeface="Verdana" panose="020B0604030504040204" pitchFamily="34" charset="0"/>
                          <a:ea typeface="Verdana" panose="020B0604030504040204" pitchFamily="34" charset="0"/>
                          <a:cs typeface="Verdana" panose="020B0604030504040204" pitchFamily="34" charset="0"/>
                        </a:rPr>
                        <a:t>i</a:t>
                      </a:r>
                      <a:r>
                        <a:rPr lang="en-US" sz="1200" b="1" dirty="0">
                          <a:latin typeface="Verdana" panose="020B0604030504040204" pitchFamily="34" charset="0"/>
                          <a:ea typeface="Verdana" panose="020B0604030504040204" pitchFamily="34" charset="0"/>
                          <a:cs typeface="Verdana" panose="020B0604030504040204" pitchFamily="34" charset="0"/>
                        </a:rPr>
                        <a:t>):</a:t>
                      </a:r>
                    </a:p>
                    <a:p>
                      <a:pPr algn="ctr"/>
                      <a:r>
                        <a:rPr lang="pt-BR" sz="1200" b="1" dirty="0">
                          <a:latin typeface="Verdana" panose="020B0604030504040204" pitchFamily="34" charset="0"/>
                          <a:ea typeface="Verdana" panose="020B0604030504040204" pitchFamily="34" charset="0"/>
                          <a:cs typeface="Verdana" panose="020B0604030504040204" pitchFamily="34" charset="0"/>
                        </a:rPr>
                        <a:t>11%</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Interest Rates (</a:t>
                      </a:r>
                      <a:r>
                        <a:rPr lang="en-US" sz="1200" b="1" i="1" dirty="0">
                          <a:latin typeface="Verdana" panose="020B0604030504040204" pitchFamily="34" charset="0"/>
                          <a:ea typeface="Verdana" panose="020B0604030504040204" pitchFamily="34" charset="0"/>
                          <a:cs typeface="Verdana" panose="020B0604030504040204" pitchFamily="34" charset="0"/>
                        </a:rPr>
                        <a:t>i</a:t>
                      </a:r>
                      <a:r>
                        <a:rPr lang="en-US" sz="1200" b="1" dirty="0">
                          <a:latin typeface="Verdana" panose="020B0604030504040204" pitchFamily="34" charset="0"/>
                          <a:ea typeface="Verdana" panose="020B0604030504040204" pitchFamily="34" charset="0"/>
                          <a:cs typeface="Verdana" panose="020B0604030504040204" pitchFamily="34" charset="0"/>
                        </a:rPr>
                        <a:t>):</a:t>
                      </a:r>
                    </a:p>
                    <a:p>
                      <a:pPr algn="ctr"/>
                      <a:r>
                        <a:rPr lang="pt-BR" sz="1200" b="1" dirty="0">
                          <a:latin typeface="Verdana" panose="020B0604030504040204" pitchFamily="34" charset="0"/>
                          <a:ea typeface="Verdana" panose="020B0604030504040204" pitchFamily="34" charset="0"/>
                          <a:cs typeface="Verdana" panose="020B0604030504040204" pitchFamily="34" charset="0"/>
                        </a:rPr>
                        <a:t>12%</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0"/>
                  </a:ext>
                </a:extLst>
              </a:tr>
              <a:tr h="321734">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1</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0.93458</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0.92593</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0.91743</a:t>
                      </a:r>
                    </a:p>
                  </a:txBody>
                  <a:tcPr anchor="ctr"/>
                </a:tc>
                <a:tc>
                  <a:txBody>
                    <a:bodyPr/>
                    <a:lstStyle/>
                    <a:p>
                      <a:pPr algn="r"/>
                      <a:r>
                        <a:rPr lang="nb-NO" sz="1200" b="0" dirty="0">
                          <a:latin typeface="Verdana" panose="020B0604030504040204" pitchFamily="34" charset="0"/>
                          <a:ea typeface="Verdana" panose="020B0604030504040204" pitchFamily="34" charset="0"/>
                          <a:cs typeface="Verdana" panose="020B0604030504040204" pitchFamily="34" charset="0"/>
                        </a:rPr>
                        <a:t>0.90909</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0.90090</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0.89286 </a:t>
                      </a:r>
                    </a:p>
                  </a:txBody>
                  <a:tcPr anchor="ctr"/>
                </a:tc>
                <a:extLst>
                  <a:ext uri="{0D108BD9-81ED-4DB2-BD59-A6C34878D82A}">
                    <a16:rowId xmlns:a16="http://schemas.microsoft.com/office/drawing/2014/main" val="10001"/>
                  </a:ext>
                </a:extLst>
              </a:tr>
              <a:tr h="304800">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2</a:t>
                      </a:r>
                    </a:p>
                  </a:txBody>
                  <a:tcPr anchor="ct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latin typeface="Verdana" panose="020B0604030504040204" pitchFamily="34" charset="0"/>
                          <a:ea typeface="Verdana" panose="020B0604030504040204" pitchFamily="34" charset="0"/>
                          <a:cs typeface="Verdana" panose="020B0604030504040204" pitchFamily="34" charset="0"/>
                        </a:rPr>
                        <a:t>0.87344</a:t>
                      </a:r>
                    </a:p>
                  </a:txBody>
                  <a:tcPr anchor="ct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latin typeface="Verdana" panose="020B0604030504040204" pitchFamily="34" charset="0"/>
                          <a:ea typeface="Verdana" panose="020B0604030504040204" pitchFamily="34" charset="0"/>
                          <a:cs typeface="Verdana" panose="020B0604030504040204" pitchFamily="34" charset="0"/>
                        </a:rPr>
                        <a:t>0.85734</a:t>
                      </a:r>
                    </a:p>
                  </a:txBody>
                  <a:tcPr anchor="ct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latin typeface="Verdana" panose="020B0604030504040204" pitchFamily="34" charset="0"/>
                          <a:ea typeface="Verdana" panose="020B0604030504040204" pitchFamily="34" charset="0"/>
                          <a:cs typeface="Verdana" panose="020B0604030504040204" pitchFamily="34" charset="0"/>
                        </a:rPr>
                        <a:t>0.84168</a:t>
                      </a:r>
                    </a:p>
                  </a:txBody>
                  <a:tcPr anchor="ctr"/>
                </a:tc>
                <a:tc>
                  <a:txBody>
                    <a:bodyPr/>
                    <a:lstStyle/>
                    <a:p>
                      <a:pPr algn="r"/>
                      <a:r>
                        <a:rPr lang="nb-NO" sz="1200" b="1" dirty="0">
                          <a:latin typeface="Verdana" panose="020B0604030504040204" pitchFamily="34" charset="0"/>
                          <a:ea typeface="Verdana" panose="020B0604030504040204" pitchFamily="34" charset="0"/>
                          <a:cs typeface="Verdana" panose="020B0604030504040204" pitchFamily="34" charset="0"/>
                        </a:rPr>
                        <a:t>0.82645</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0.81162</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0.79719</a:t>
                      </a:r>
                    </a:p>
                  </a:txBody>
                  <a:tcPr anchor="ctr"/>
                </a:tc>
                <a:extLst>
                  <a:ext uri="{0D108BD9-81ED-4DB2-BD59-A6C34878D82A}">
                    <a16:rowId xmlns:a16="http://schemas.microsoft.com/office/drawing/2014/main" val="10002"/>
                  </a:ext>
                </a:extLst>
              </a:tr>
              <a:tr h="254000">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3</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0.81630</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0.79383</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0.77218</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0.75131</a:t>
                      </a:r>
                      <a:endParaRPr lang="nb-NO"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0.73119</a:t>
                      </a:r>
                    </a:p>
                  </a:txBody>
                  <a:tcPr anchor="ct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latin typeface="Verdana" panose="020B0604030504040204" pitchFamily="34" charset="0"/>
                          <a:ea typeface="Verdana" panose="020B0604030504040204" pitchFamily="34" charset="0"/>
                          <a:cs typeface="Verdana" panose="020B0604030504040204" pitchFamily="34" charset="0"/>
                        </a:rPr>
                        <a:t>0.71178</a:t>
                      </a:r>
                    </a:p>
                  </a:txBody>
                  <a:tcPr anchor="ctr"/>
                </a:tc>
                <a:extLst>
                  <a:ext uri="{0D108BD9-81ED-4DB2-BD59-A6C34878D82A}">
                    <a16:rowId xmlns:a16="http://schemas.microsoft.com/office/drawing/2014/main" val="10003"/>
                  </a:ext>
                </a:extLst>
              </a:tr>
              <a:tr h="250613">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4</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0.76290</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0.73503</a:t>
                      </a:r>
                    </a:p>
                  </a:txBody>
                  <a:tcPr anchor="ct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latin typeface="Verdana" panose="020B0604030504040204" pitchFamily="34" charset="0"/>
                          <a:ea typeface="Verdana" panose="020B0604030504040204" pitchFamily="34" charset="0"/>
                          <a:cs typeface="Verdana" panose="020B0604030504040204" pitchFamily="34" charset="0"/>
                        </a:rPr>
                        <a:t>0.70843</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0.68301</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0.65873</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0.63552</a:t>
                      </a:r>
                    </a:p>
                  </a:txBody>
                  <a:tcPr anchor="ctr"/>
                </a:tc>
                <a:extLst>
                  <a:ext uri="{0D108BD9-81ED-4DB2-BD59-A6C34878D82A}">
                    <a16:rowId xmlns:a16="http://schemas.microsoft.com/office/drawing/2014/main" val="10004"/>
                  </a:ext>
                </a:extLst>
              </a:tr>
              <a:tr h="298026">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5</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0.71299</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0.68058</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0.64993</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0.62092</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0.59345</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0.56743</a:t>
                      </a:r>
                    </a:p>
                  </a:txBody>
                  <a:tcPr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78898464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14"/>
          <p:cNvSpPr>
            <a:spLocks noGrp="1"/>
          </p:cNvSpPr>
          <p:nvPr>
            <p:ph type="body" sz="quarter" idx="13"/>
          </p:nvPr>
        </p:nvSpPr>
        <p:spPr/>
        <p:txBody>
          <a:bodyPr/>
          <a:lstStyle/>
          <a:p>
            <a:pPr marL="0" indent="0">
              <a:buNone/>
            </a:pPr>
            <a:r>
              <a:rPr lang="en-US" dirty="0"/>
              <a:t>Learning Objective 06-4</a:t>
            </a:r>
          </a:p>
        </p:txBody>
      </p:sp>
      <p:sp>
        <p:nvSpPr>
          <p:cNvPr id="11" name="Title 10"/>
          <p:cNvSpPr>
            <a:spLocks noGrp="1"/>
          </p:cNvSpPr>
          <p:nvPr>
            <p:ph type="title"/>
          </p:nvPr>
        </p:nvSpPr>
        <p:spPr>
          <a:xfrm>
            <a:off x="1049482" y="457200"/>
            <a:ext cx="7273636" cy="914400"/>
          </a:xfrm>
        </p:spPr>
        <p:txBody>
          <a:bodyPr>
            <a:noAutofit/>
          </a:bodyPr>
          <a:lstStyle/>
          <a:p>
            <a:r>
              <a:rPr lang="en-US" altLang="en-US" dirty="0"/>
              <a:t>Concept Check: Valuing a Note</a:t>
            </a:r>
            <a:r>
              <a:rPr lang="en-US" altLang="en-US" baseline="0" dirty="0"/>
              <a:t> </a:t>
            </a:r>
            <a:r>
              <a:rPr lang="en-IN" dirty="0"/>
              <a:t>(1 of 2)</a:t>
            </a:r>
            <a:endParaRPr lang="en-US" dirty="0"/>
          </a:p>
        </p:txBody>
      </p:sp>
      <p:sp>
        <p:nvSpPr>
          <p:cNvPr id="12" name="Content Placeholder 11"/>
          <p:cNvSpPr>
            <a:spLocks noGrp="1"/>
          </p:cNvSpPr>
          <p:nvPr>
            <p:ph sz="quarter" idx="10"/>
          </p:nvPr>
        </p:nvSpPr>
        <p:spPr>
          <a:xfrm>
            <a:off x="685800" y="1645530"/>
            <a:ext cx="8046720" cy="4482662"/>
          </a:xfrm>
        </p:spPr>
        <p:txBody>
          <a:bodyPr/>
          <a:lstStyle/>
          <a:p>
            <a:pPr marL="0" indent="0">
              <a:spcAft>
                <a:spcPts val="1800"/>
              </a:spcAft>
              <a:buNone/>
            </a:pPr>
            <a:r>
              <a:rPr lang="en-US" dirty="0" err="1"/>
              <a:t>Turp</a:t>
            </a:r>
            <a:r>
              <a:rPr lang="en-US" dirty="0"/>
              <a:t> and Tyne Distillery is considering investing in a two-year project. The company’s required rate of return is 10%. The present value of $1 for one period at 10% is .909 and .826 for two periods at 10%. The project is expected to create cash flows, net of taxes, of $240,000 in the first year, and $300,000 in the second year. The distillery should invest in the project if the project’s cost is less than or equal to:</a:t>
            </a:r>
          </a:p>
        </p:txBody>
      </p:sp>
    </p:spTree>
    <p:extLst>
      <p:ext uri="{BB962C8B-B14F-4D97-AF65-F5344CB8AC3E}">
        <p14:creationId xmlns:p14="http://schemas.microsoft.com/office/powerpoint/2010/main" val="225226282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14"/>
          <p:cNvSpPr>
            <a:spLocks noGrp="1"/>
          </p:cNvSpPr>
          <p:nvPr>
            <p:ph type="body" sz="quarter" idx="13"/>
          </p:nvPr>
        </p:nvSpPr>
        <p:spPr/>
        <p:txBody>
          <a:bodyPr/>
          <a:lstStyle/>
          <a:p>
            <a:pPr marL="0" indent="0">
              <a:buNone/>
            </a:pPr>
            <a:r>
              <a:rPr lang="en-US" dirty="0"/>
              <a:t>Learning Objective 06-4</a:t>
            </a:r>
          </a:p>
        </p:txBody>
      </p:sp>
      <p:sp>
        <p:nvSpPr>
          <p:cNvPr id="11" name="Title 10"/>
          <p:cNvSpPr>
            <a:spLocks noGrp="1"/>
          </p:cNvSpPr>
          <p:nvPr>
            <p:ph type="title"/>
          </p:nvPr>
        </p:nvSpPr>
        <p:spPr>
          <a:xfrm>
            <a:off x="1049482" y="457200"/>
            <a:ext cx="7273636" cy="914400"/>
          </a:xfrm>
        </p:spPr>
        <p:txBody>
          <a:bodyPr>
            <a:noAutofit/>
          </a:bodyPr>
          <a:lstStyle/>
          <a:p>
            <a:r>
              <a:rPr lang="en-US" altLang="en-US" dirty="0"/>
              <a:t>Concept Check: Valuing a Note</a:t>
            </a:r>
            <a:r>
              <a:rPr lang="en-US" altLang="en-US" baseline="0" dirty="0"/>
              <a:t> </a:t>
            </a:r>
            <a:r>
              <a:rPr lang="en-IN" dirty="0"/>
              <a:t>(2 of 2)</a:t>
            </a:r>
            <a:endParaRPr lang="en-US" dirty="0"/>
          </a:p>
        </p:txBody>
      </p:sp>
      <p:sp>
        <p:nvSpPr>
          <p:cNvPr id="12" name="Content Placeholder 11"/>
          <p:cNvSpPr>
            <a:spLocks noGrp="1"/>
          </p:cNvSpPr>
          <p:nvPr>
            <p:ph sz="quarter" idx="10"/>
          </p:nvPr>
        </p:nvSpPr>
        <p:spPr>
          <a:xfrm>
            <a:off x="548640" y="1550280"/>
            <a:ext cx="8046720" cy="4482662"/>
          </a:xfrm>
        </p:spPr>
        <p:txBody>
          <a:bodyPr/>
          <a:lstStyle/>
          <a:p>
            <a:pPr marL="457200" indent="-457200">
              <a:buFont typeface="+mj-lt"/>
              <a:buAutoNum type="alphaLcPeriod"/>
            </a:pPr>
            <a:r>
              <a:rPr lang="en-US" dirty="0"/>
              <a:t>$540,000</a:t>
            </a:r>
          </a:p>
          <a:p>
            <a:pPr marL="457200" indent="-457200">
              <a:buFont typeface="+mj-lt"/>
              <a:buAutoNum type="alphaLcPeriod"/>
            </a:pPr>
            <a:r>
              <a:rPr lang="en-US" dirty="0"/>
              <a:t>$490,860</a:t>
            </a:r>
          </a:p>
          <a:p>
            <a:pPr marL="457200" indent="-457200">
              <a:buFont typeface="+mj-lt"/>
              <a:buAutoNum type="alphaLcPeriod"/>
            </a:pPr>
            <a:r>
              <a:rPr lang="en-US" dirty="0"/>
              <a:t>$465,960</a:t>
            </a:r>
          </a:p>
          <a:p>
            <a:pPr marL="457200" indent="-457200">
              <a:buFont typeface="+mj-lt"/>
              <a:buAutoNum type="alphaLcPeriod"/>
            </a:pPr>
            <a:r>
              <a:rPr lang="en-US" dirty="0"/>
              <a:t>$446,040</a:t>
            </a:r>
          </a:p>
          <a:p>
            <a:pPr marL="0" indent="0">
              <a:buNone/>
            </a:pPr>
            <a:r>
              <a:rPr lang="en-US" dirty="0"/>
              <a:t>The correct answer is </a:t>
            </a:r>
            <a:r>
              <a:rPr lang="en-US" i="1" dirty="0"/>
              <a:t>c</a:t>
            </a:r>
            <a:r>
              <a:rPr lang="en-US" dirty="0"/>
              <a:t>:</a:t>
            </a:r>
          </a:p>
          <a:p>
            <a:pPr marL="0" indent="0">
              <a:buNone/>
            </a:pPr>
            <a:r>
              <a:rPr lang="en-US" sz="2400" dirty="0"/>
              <a:t>  $218,160 ($240,000 × 0.909)  </a:t>
            </a:r>
          </a:p>
          <a:p>
            <a:pPr marL="168275" lvl="0" indent="288925">
              <a:buNone/>
            </a:pPr>
            <a:r>
              <a:rPr lang="en-US" sz="2400" u="sng" dirty="0"/>
              <a:t>247,800</a:t>
            </a:r>
            <a:r>
              <a:rPr lang="en-US" sz="2400" dirty="0"/>
              <a:t> ($300,000 × 0.826)</a:t>
            </a:r>
          </a:p>
          <a:p>
            <a:pPr marL="168275" lvl="0" indent="3175">
              <a:buNone/>
            </a:pPr>
            <a:r>
              <a:rPr lang="en-US" sz="2400" b="1" dirty="0"/>
              <a:t>$465,960</a:t>
            </a:r>
            <a:endParaRPr lang="en-US" sz="2400" dirty="0"/>
          </a:p>
        </p:txBody>
      </p:sp>
    </p:spTree>
    <p:extLst>
      <p:ext uri="{BB962C8B-B14F-4D97-AF65-F5344CB8AC3E}">
        <p14:creationId xmlns:p14="http://schemas.microsoft.com/office/powerpoint/2010/main" val="353303390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06-4</a:t>
            </a:r>
          </a:p>
        </p:txBody>
      </p:sp>
      <p:sp>
        <p:nvSpPr>
          <p:cNvPr id="4" name="Title 3"/>
          <p:cNvSpPr>
            <a:spLocks noGrp="1"/>
          </p:cNvSpPr>
          <p:nvPr>
            <p:ph type="title"/>
          </p:nvPr>
        </p:nvSpPr>
        <p:spPr>
          <a:xfrm>
            <a:off x="1049482" y="457200"/>
            <a:ext cx="7273636" cy="914400"/>
          </a:xfrm>
        </p:spPr>
        <p:txBody>
          <a:bodyPr>
            <a:noAutofit/>
          </a:bodyPr>
          <a:lstStyle/>
          <a:p>
            <a:r>
              <a:rPr lang="en-IN" dirty="0"/>
              <a:t>Expected Cash Flow Approach (1 of 3)</a:t>
            </a:r>
            <a:endParaRPr lang="en-US" dirty="0"/>
          </a:p>
        </p:txBody>
      </p:sp>
      <p:sp>
        <p:nvSpPr>
          <p:cNvPr id="5" name="Content Placeholder 4"/>
          <p:cNvSpPr>
            <a:spLocks noGrp="1"/>
          </p:cNvSpPr>
          <p:nvPr>
            <p:ph sz="quarter" idx="10"/>
          </p:nvPr>
        </p:nvSpPr>
        <p:spPr>
          <a:xfrm>
            <a:off x="796290" y="1447800"/>
            <a:ext cx="8046720" cy="4608784"/>
          </a:xfrm>
        </p:spPr>
        <p:txBody>
          <a:bodyPr/>
          <a:lstStyle/>
          <a:p>
            <a:pPr marL="0" indent="0">
              <a:buNone/>
            </a:pPr>
            <a:r>
              <a:rPr lang="en-IN" b="1" dirty="0">
                <a:ea typeface="Adobe Fan Heiti Std B" pitchFamily="34" charset="-128"/>
              </a:rPr>
              <a:t>Statement of Financial Accounting Concepts No. 7 (</a:t>
            </a:r>
            <a:r>
              <a:rPr lang="en-US" b="1" dirty="0">
                <a:ea typeface="Adobe Fan Heiti Std B" pitchFamily="34" charset="-128"/>
              </a:rPr>
              <a:t>SFAC No. 7)</a:t>
            </a:r>
            <a:endParaRPr lang="en-IN" b="1" dirty="0">
              <a:ea typeface="Adobe Fan Heiti Std B" pitchFamily="34" charset="-128"/>
            </a:endParaRPr>
          </a:p>
          <a:p>
            <a:r>
              <a:rPr lang="en-IN" sz="2400" dirty="0"/>
              <a:t>Provides a framework for using future cash flows in accounting measurement when </a:t>
            </a:r>
            <a:r>
              <a:rPr lang="en-IN" sz="2400" b="1" dirty="0"/>
              <a:t>uncertainty</a:t>
            </a:r>
            <a:r>
              <a:rPr lang="en-IN" sz="2400" dirty="0"/>
              <a:t> is present</a:t>
            </a:r>
            <a:r>
              <a:rPr lang="en-IN" sz="2400" b="1" dirty="0"/>
              <a:t> </a:t>
            </a:r>
          </a:p>
          <a:p>
            <a:r>
              <a:rPr lang="en-IN" sz="2400" dirty="0"/>
              <a:t>The objective in valuing an asset or liability using present value is to approximate </a:t>
            </a:r>
            <a:r>
              <a:rPr lang="en-IN" sz="2400" b="1" dirty="0"/>
              <a:t>fair value </a:t>
            </a:r>
            <a:r>
              <a:rPr lang="en-IN" sz="2400" dirty="0"/>
              <a:t>of that asset or liability</a:t>
            </a:r>
          </a:p>
          <a:p>
            <a:pPr lvl="1">
              <a:buFont typeface="Lucida Grande"/>
              <a:buChar char="–"/>
            </a:pPr>
            <a:r>
              <a:rPr lang="en-IN" sz="2200" dirty="0"/>
              <a:t>Key to that objective is determining the present value of future cash flows, </a:t>
            </a:r>
            <a:r>
              <a:rPr lang="en-US" sz="2200" dirty="0"/>
              <a:t>taking into account any </a:t>
            </a:r>
            <a:r>
              <a:rPr lang="en-US" sz="2200" b="1" dirty="0"/>
              <a:t>uncertainty </a:t>
            </a:r>
            <a:r>
              <a:rPr lang="en-US" sz="2200" dirty="0"/>
              <a:t>concerning the </a:t>
            </a:r>
            <a:r>
              <a:rPr lang="en-US" sz="2200" b="1" dirty="0"/>
              <a:t>amounts </a:t>
            </a:r>
            <a:r>
              <a:rPr lang="en-US" sz="2200" dirty="0"/>
              <a:t>and </a:t>
            </a:r>
            <a:r>
              <a:rPr lang="en-US" sz="2200" b="1" dirty="0"/>
              <a:t>timing</a:t>
            </a:r>
            <a:r>
              <a:rPr lang="en-US" sz="2200" dirty="0"/>
              <a:t> of the cash flows</a:t>
            </a:r>
            <a:endParaRPr lang="en-IN" sz="2200" dirty="0"/>
          </a:p>
        </p:txBody>
      </p:sp>
    </p:spTree>
    <p:extLst>
      <p:ext uri="{BB962C8B-B14F-4D97-AF65-F5344CB8AC3E}">
        <p14:creationId xmlns:p14="http://schemas.microsoft.com/office/powerpoint/2010/main" val="75798661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06-4</a:t>
            </a:r>
          </a:p>
        </p:txBody>
      </p:sp>
      <p:sp>
        <p:nvSpPr>
          <p:cNvPr id="4" name="Title 3"/>
          <p:cNvSpPr>
            <a:spLocks noGrp="1"/>
          </p:cNvSpPr>
          <p:nvPr>
            <p:ph type="title"/>
          </p:nvPr>
        </p:nvSpPr>
        <p:spPr>
          <a:xfrm>
            <a:off x="1049482" y="457200"/>
            <a:ext cx="7273636" cy="914400"/>
          </a:xfrm>
        </p:spPr>
        <p:txBody>
          <a:bodyPr>
            <a:noAutofit/>
          </a:bodyPr>
          <a:lstStyle/>
          <a:p>
            <a:r>
              <a:rPr lang="en-IN" dirty="0"/>
              <a:t>Expected Cash Flow Approach (2 of 3)</a:t>
            </a:r>
            <a:endParaRPr lang="en-US" dirty="0"/>
          </a:p>
        </p:txBody>
      </p:sp>
      <p:sp>
        <p:nvSpPr>
          <p:cNvPr id="5" name="Content Placeholder 4"/>
          <p:cNvSpPr>
            <a:spLocks noGrp="1"/>
          </p:cNvSpPr>
          <p:nvPr>
            <p:ph sz="quarter" idx="10"/>
          </p:nvPr>
        </p:nvSpPr>
        <p:spPr>
          <a:xfrm>
            <a:off x="538654" y="1676400"/>
            <a:ext cx="8266387" cy="2503714"/>
          </a:xfrm>
        </p:spPr>
        <p:txBody>
          <a:bodyPr/>
          <a:lstStyle/>
          <a:p>
            <a:pPr marL="0" indent="0">
              <a:buNone/>
            </a:pPr>
            <a:r>
              <a:rPr lang="en-IN" dirty="0"/>
              <a:t>Dalton Corporation faces the likelihood of having to pay an uncertain amount in five years in connection with an environmental </a:t>
            </a:r>
            <a:r>
              <a:rPr lang="en-US" dirty="0"/>
              <a:t>cleanup</a:t>
            </a:r>
            <a:r>
              <a:rPr lang="en-IN" dirty="0"/>
              <a:t>. The future cash flow estimate is in the range of $100 million to $300 million with the following estimated probabilities:</a:t>
            </a:r>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2010854998"/>
              </p:ext>
            </p:extLst>
          </p:nvPr>
        </p:nvGraphicFramePr>
        <p:xfrm>
          <a:off x="1943100" y="4502150"/>
          <a:ext cx="6096000" cy="1483360"/>
        </p:xfrm>
        <a:graphic>
          <a:graphicData uri="http://schemas.openxmlformats.org/drawingml/2006/table">
            <a:tbl>
              <a:tblPr firstRow="1" bandRow="1">
                <a:tableStyleId>{5940675A-B579-460E-94D1-54222C63F5DA}</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70840">
                <a:tc>
                  <a:txBody>
                    <a:bodyPr/>
                    <a:lstStyle/>
                    <a:p>
                      <a:pPr algn="ctr"/>
                      <a:r>
                        <a:rPr lang="en-US" sz="1600" b="1" dirty="0">
                          <a:latin typeface="Verdana" pitchFamily="34" charset="0"/>
                          <a:ea typeface="Verdana" pitchFamily="34" charset="0"/>
                          <a:cs typeface="Verdana" pitchFamily="34" charset="0"/>
                        </a:rPr>
                        <a:t>Loss Amount</a:t>
                      </a:r>
                      <a:endParaRPr lang="en-US" sz="1600" b="1" dirty="0">
                        <a:solidFill>
                          <a:sysClr val="windowText" lastClr="000000"/>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US" sz="1600" b="1" dirty="0">
                          <a:latin typeface="Verdana" pitchFamily="34" charset="0"/>
                          <a:ea typeface="Verdana" pitchFamily="34" charset="0"/>
                          <a:cs typeface="Verdana" pitchFamily="34" charset="0"/>
                        </a:rPr>
                        <a:t>Probability</a:t>
                      </a:r>
                      <a:endParaRPr lang="en-US" sz="1600" b="1" dirty="0">
                        <a:solidFill>
                          <a:sysClr val="windowText" lastClr="000000"/>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0"/>
                  </a:ext>
                </a:extLst>
              </a:tr>
              <a:tr h="370840">
                <a:tc>
                  <a:txBody>
                    <a:bodyPr/>
                    <a:lstStyle/>
                    <a:p>
                      <a:pPr algn="r"/>
                      <a:r>
                        <a:rPr lang="en-US" sz="1600" dirty="0">
                          <a:latin typeface="Verdana" pitchFamily="34" charset="0"/>
                          <a:ea typeface="Verdana" pitchFamily="34" charset="0"/>
                          <a:cs typeface="Verdana" pitchFamily="34" charset="0"/>
                        </a:rPr>
                        <a:t>$100 million</a:t>
                      </a:r>
                      <a:r>
                        <a:rPr lang="en-US" sz="1600" baseline="0" dirty="0">
                          <a:latin typeface="Verdana" pitchFamily="34" charset="0"/>
                          <a:ea typeface="Verdana" pitchFamily="34" charset="0"/>
                          <a:cs typeface="Verdana" pitchFamily="34" charset="0"/>
                        </a:rPr>
                        <a:t> </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10%</a:t>
                      </a:r>
                    </a:p>
                  </a:txBody>
                  <a:tcPr anchor="ctr"/>
                </a:tc>
                <a:extLst>
                  <a:ext uri="{0D108BD9-81ED-4DB2-BD59-A6C34878D82A}">
                    <a16:rowId xmlns:a16="http://schemas.microsoft.com/office/drawing/2014/main" val="10001"/>
                  </a:ext>
                </a:extLst>
              </a:tr>
              <a:tr h="370840">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en-US" sz="1600" dirty="0">
                          <a:latin typeface="Verdana" pitchFamily="34" charset="0"/>
                          <a:ea typeface="Verdana" pitchFamily="34" charset="0"/>
                          <a:cs typeface="Verdana" pitchFamily="34" charset="0"/>
                        </a:rPr>
                        <a:t>$200 million</a:t>
                      </a:r>
                      <a:r>
                        <a:rPr lang="en-US" sz="1600" baseline="0" dirty="0">
                          <a:latin typeface="Verdana" pitchFamily="34" charset="0"/>
                          <a:ea typeface="Verdana" pitchFamily="34" charset="0"/>
                          <a:cs typeface="Verdana" pitchFamily="34" charset="0"/>
                        </a:rPr>
                        <a:t> </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60%</a:t>
                      </a:r>
                    </a:p>
                  </a:txBody>
                  <a:tcPr anchor="ctr"/>
                </a:tc>
                <a:extLst>
                  <a:ext uri="{0D108BD9-81ED-4DB2-BD59-A6C34878D82A}">
                    <a16:rowId xmlns:a16="http://schemas.microsoft.com/office/drawing/2014/main" val="10002"/>
                  </a:ext>
                </a:extLst>
              </a:tr>
              <a:tr h="370840">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en-US" sz="1600" dirty="0">
                          <a:latin typeface="Verdana" pitchFamily="34" charset="0"/>
                          <a:ea typeface="Verdana" pitchFamily="34" charset="0"/>
                          <a:cs typeface="Verdana" pitchFamily="34" charset="0"/>
                        </a:rPr>
                        <a:t>$300 million</a:t>
                      </a:r>
                      <a:r>
                        <a:rPr lang="en-US" sz="1600" baseline="0" dirty="0">
                          <a:latin typeface="Verdana" pitchFamily="34" charset="0"/>
                          <a:ea typeface="Verdana" pitchFamily="34" charset="0"/>
                          <a:cs typeface="Verdana" pitchFamily="34" charset="0"/>
                        </a:rPr>
                        <a:t> </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30%</a:t>
                      </a:r>
                    </a:p>
                  </a:txBody>
                  <a:tcPr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88996474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06-4</a:t>
            </a:r>
          </a:p>
        </p:txBody>
      </p:sp>
      <p:sp>
        <p:nvSpPr>
          <p:cNvPr id="4" name="Title 3"/>
          <p:cNvSpPr>
            <a:spLocks noGrp="1"/>
          </p:cNvSpPr>
          <p:nvPr>
            <p:ph type="title"/>
          </p:nvPr>
        </p:nvSpPr>
        <p:spPr>
          <a:xfrm>
            <a:off x="1049482" y="457200"/>
            <a:ext cx="7273636" cy="914400"/>
          </a:xfrm>
        </p:spPr>
        <p:txBody>
          <a:bodyPr>
            <a:noAutofit/>
          </a:bodyPr>
          <a:lstStyle/>
          <a:p>
            <a:r>
              <a:rPr lang="en-IN" dirty="0"/>
              <a:t>Expected Cash Flow Approach (3 of 3)</a:t>
            </a:r>
            <a:endParaRPr lang="en-US" dirty="0"/>
          </a:p>
        </p:txBody>
      </p:sp>
      <p:sp>
        <p:nvSpPr>
          <p:cNvPr id="9" name="Content Placeholder 8"/>
          <p:cNvSpPr>
            <a:spLocks noGrp="1"/>
          </p:cNvSpPr>
          <p:nvPr>
            <p:ph sz="quarter" idx="10"/>
          </p:nvPr>
        </p:nvSpPr>
        <p:spPr>
          <a:xfrm>
            <a:off x="548640" y="1571300"/>
            <a:ext cx="8046720" cy="591329"/>
          </a:xfrm>
        </p:spPr>
        <p:txBody>
          <a:bodyPr/>
          <a:lstStyle/>
          <a:p>
            <a:pPr marL="0" indent="0">
              <a:buNone/>
            </a:pPr>
            <a:r>
              <a:rPr lang="en-US" dirty="0"/>
              <a:t>The expected cash flow:</a:t>
            </a:r>
          </a:p>
        </p:txBody>
      </p:sp>
      <p:graphicFrame>
        <p:nvGraphicFramePr>
          <p:cNvPr id="11" name="Object 10"/>
          <p:cNvGraphicFramePr>
            <a:graphicFrameLocks noChangeAspect="1"/>
          </p:cNvGraphicFramePr>
          <p:nvPr>
            <p:extLst>
              <p:ext uri="{D42A27DB-BD31-4B8C-83A1-F6EECF244321}">
                <p14:modId xmlns:p14="http://schemas.microsoft.com/office/powerpoint/2010/main" val="895646319"/>
              </p:ext>
            </p:extLst>
          </p:nvPr>
        </p:nvGraphicFramePr>
        <p:xfrm>
          <a:off x="2735263" y="2284413"/>
          <a:ext cx="3560762" cy="1601787"/>
        </p:xfrm>
        <a:graphic>
          <a:graphicData uri="http://schemas.openxmlformats.org/presentationml/2006/ole">
            <mc:AlternateContent xmlns:mc="http://schemas.openxmlformats.org/markup-compatibility/2006">
              <mc:Choice xmlns:v="urn:schemas-microsoft-com:vml" Requires="v">
                <p:oleObj spid="_x0000_s17543" name="Equation" r:id="rId4" imgW="2031840" imgH="914400" progId="Equation.3">
                  <p:embed/>
                </p:oleObj>
              </mc:Choice>
              <mc:Fallback>
                <p:oleObj name="Equation" r:id="rId4" imgW="2031840" imgH="914400" progId="Equation.3">
                  <p:embed/>
                  <p:pic>
                    <p:nvPicPr>
                      <p:cNvPr id="0" name=""/>
                      <p:cNvPicPr/>
                      <p:nvPr/>
                    </p:nvPicPr>
                    <p:blipFill>
                      <a:blip r:embed="rId5"/>
                      <a:stretch>
                        <a:fillRect/>
                      </a:stretch>
                    </p:blipFill>
                    <p:spPr>
                      <a:xfrm>
                        <a:off x="2735263" y="2284413"/>
                        <a:ext cx="3560762" cy="1601787"/>
                      </a:xfrm>
                      <a:prstGeom prst="rect">
                        <a:avLst/>
                      </a:prstGeom>
                    </p:spPr>
                  </p:pic>
                </p:oleObj>
              </mc:Fallback>
            </mc:AlternateContent>
          </a:graphicData>
        </a:graphic>
      </p:graphicFrame>
      <p:sp>
        <p:nvSpPr>
          <p:cNvPr id="2" name="Content Placeholder 1"/>
          <p:cNvSpPr>
            <a:spLocks noGrp="1"/>
          </p:cNvSpPr>
          <p:nvPr>
            <p:ph sz="quarter" idx="12"/>
          </p:nvPr>
        </p:nvSpPr>
        <p:spPr>
          <a:xfrm>
            <a:off x="864408" y="4007984"/>
            <a:ext cx="8144510" cy="2221290"/>
          </a:xfrm>
        </p:spPr>
        <p:txBody>
          <a:bodyPr/>
          <a:lstStyle/>
          <a:p>
            <a:pPr marL="0" indent="0">
              <a:buNone/>
            </a:pPr>
            <a:r>
              <a:rPr lang="en-US" dirty="0"/>
              <a:t>If the company’s risk-free rate of interest is 5%, present value of expected cash flows:</a:t>
            </a:r>
          </a:p>
          <a:p>
            <a:pPr marL="0" indent="0">
              <a:buNone/>
            </a:pPr>
            <a:r>
              <a:rPr lang="en-US" dirty="0"/>
              <a:t>$220,000,000 × .78353 = </a:t>
            </a:r>
            <a:r>
              <a:rPr lang="en-US" b="1" dirty="0"/>
              <a:t>$172,376,600</a:t>
            </a:r>
          </a:p>
          <a:p>
            <a:pPr marL="0" indent="0">
              <a:buNone/>
            </a:pPr>
            <a:r>
              <a:rPr lang="en-US" dirty="0"/>
              <a:t>Present value of $1: </a:t>
            </a:r>
            <a:r>
              <a:rPr lang="en-US" i="1" dirty="0"/>
              <a:t>n </a:t>
            </a:r>
            <a:r>
              <a:rPr lang="en-US" dirty="0"/>
              <a:t>= 5, </a:t>
            </a:r>
            <a:r>
              <a:rPr lang="en-US" i="1" dirty="0" err="1"/>
              <a:t>i</a:t>
            </a:r>
            <a:r>
              <a:rPr lang="en-US" dirty="0"/>
              <a:t> = 5% </a:t>
            </a:r>
            <a:r>
              <a:rPr lang="en-US" dirty="0">
                <a:cs typeface="Arial" panose="020B0604020202020204" pitchFamily="34" charset="0"/>
                <a:sym typeface="Symbol"/>
              </a:rPr>
              <a:t> </a:t>
            </a:r>
            <a:r>
              <a:rPr lang="en-US" dirty="0"/>
              <a:t>.78353</a:t>
            </a:r>
            <a:endParaRPr lang="en-US" b="1" dirty="0"/>
          </a:p>
        </p:txBody>
      </p:sp>
    </p:spTree>
    <p:extLst>
      <p:ext uri="{BB962C8B-B14F-4D97-AF65-F5344CB8AC3E}">
        <p14:creationId xmlns:p14="http://schemas.microsoft.com/office/powerpoint/2010/main" val="17110010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06-4</a:t>
            </a:r>
          </a:p>
        </p:txBody>
      </p:sp>
      <p:sp>
        <p:nvSpPr>
          <p:cNvPr id="9" name="Title 8"/>
          <p:cNvSpPr>
            <a:spLocks noGrp="1"/>
          </p:cNvSpPr>
          <p:nvPr>
            <p:ph type="title"/>
          </p:nvPr>
        </p:nvSpPr>
        <p:spPr/>
        <p:txBody>
          <a:bodyPr>
            <a:noAutofit/>
          </a:bodyPr>
          <a:lstStyle/>
          <a:p>
            <a:r>
              <a:rPr lang="en-US" altLang="en-US" dirty="0"/>
              <a:t>Concept Check: Cash Flow Approach</a:t>
            </a:r>
            <a:r>
              <a:rPr lang="en-IN" dirty="0"/>
              <a:t> (1 of 3)</a:t>
            </a:r>
            <a:endParaRPr lang="en-US" dirty="0"/>
          </a:p>
        </p:txBody>
      </p:sp>
      <p:sp>
        <p:nvSpPr>
          <p:cNvPr id="10" name="Content Placeholder 9"/>
          <p:cNvSpPr>
            <a:spLocks noGrp="1"/>
          </p:cNvSpPr>
          <p:nvPr>
            <p:ph sz="quarter" idx="10"/>
          </p:nvPr>
        </p:nvSpPr>
        <p:spPr>
          <a:xfrm>
            <a:off x="685800" y="1668419"/>
            <a:ext cx="8046720" cy="2060846"/>
          </a:xfrm>
        </p:spPr>
        <p:txBody>
          <a:bodyPr/>
          <a:lstStyle/>
          <a:p>
            <a:pPr marL="0" indent="0">
              <a:buNone/>
            </a:pPr>
            <a:r>
              <a:rPr lang="en-US" dirty="0"/>
              <a:t>Willie Winn Track Shoes used the expected cash flow approach to determine the present value of a future obligation to be paid to Betty Will Company in four years. Estimated future payment possibilities were as follows:</a:t>
            </a:r>
          </a:p>
        </p:txBody>
      </p:sp>
      <p:graphicFrame>
        <p:nvGraphicFramePr>
          <p:cNvPr id="3" name="Table 2"/>
          <p:cNvGraphicFramePr>
            <a:graphicFrameLocks noGrp="1"/>
          </p:cNvGraphicFramePr>
          <p:nvPr>
            <p:extLst>
              <p:ext uri="{D42A27DB-BD31-4B8C-83A1-F6EECF244321}">
                <p14:modId xmlns:p14="http://schemas.microsoft.com/office/powerpoint/2010/main" val="1270295942"/>
              </p:ext>
            </p:extLst>
          </p:nvPr>
        </p:nvGraphicFramePr>
        <p:xfrm>
          <a:off x="1314450" y="4293147"/>
          <a:ext cx="6096000" cy="1483360"/>
        </p:xfrm>
        <a:graphic>
          <a:graphicData uri="http://schemas.openxmlformats.org/drawingml/2006/table">
            <a:tbl>
              <a:tblPr firstRow="1" bandRow="1">
                <a:tableStyleId>{5940675A-B579-460E-94D1-54222C63F5DA}</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70840">
                <a:tc>
                  <a:txBody>
                    <a:bodyPr/>
                    <a:lstStyle/>
                    <a:p>
                      <a:pPr algn="ctr"/>
                      <a:r>
                        <a:rPr lang="en-US" sz="1600" b="1" dirty="0">
                          <a:latin typeface="Verdana" panose="020B0604030504040204" pitchFamily="34" charset="0"/>
                          <a:ea typeface="Verdana" panose="020B0604030504040204" pitchFamily="34" charset="0"/>
                          <a:cs typeface="Verdana" panose="020B0604030504040204" pitchFamily="34" charset="0"/>
                        </a:rPr>
                        <a:t>Possible payment</a:t>
                      </a:r>
                    </a:p>
                  </a:txBody>
                  <a:tcPr anchor="ctr"/>
                </a:tc>
                <a:tc>
                  <a:txBody>
                    <a:bodyPr/>
                    <a:lstStyle/>
                    <a:p>
                      <a:pPr algn="ctr"/>
                      <a:r>
                        <a:rPr lang="en-US" sz="1600" b="1" dirty="0">
                          <a:latin typeface="Verdana" panose="020B0604030504040204" pitchFamily="34" charset="0"/>
                          <a:ea typeface="Verdana" panose="020B0604030504040204" pitchFamily="34" charset="0"/>
                          <a:cs typeface="Verdana" panose="020B0604030504040204" pitchFamily="34" charset="0"/>
                        </a:rPr>
                        <a:t>Probability</a:t>
                      </a:r>
                    </a:p>
                  </a:txBody>
                  <a:tcPr anchor="ctr"/>
                </a:tc>
                <a:extLst>
                  <a:ext uri="{0D108BD9-81ED-4DB2-BD59-A6C34878D82A}">
                    <a16:rowId xmlns:a16="http://schemas.microsoft.com/office/drawing/2014/main" val="10000"/>
                  </a:ext>
                </a:extLst>
              </a:tr>
              <a:tr h="370840">
                <a:tc>
                  <a:txBody>
                    <a:bodyPr/>
                    <a:lstStyle/>
                    <a:p>
                      <a:pPr algn="ctr"/>
                      <a:r>
                        <a:rPr lang="en-US" sz="1600" dirty="0">
                          <a:latin typeface="Verdana" panose="020B0604030504040204" pitchFamily="34" charset="0"/>
                          <a:ea typeface="Verdana" panose="020B0604030504040204" pitchFamily="34" charset="0"/>
                          <a:cs typeface="Verdana" panose="020B0604030504040204" pitchFamily="34" charset="0"/>
                        </a:rPr>
                        <a:t>$100 million</a:t>
                      </a:r>
                    </a:p>
                  </a:txBody>
                  <a:tcPr anchor="ct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20%</a:t>
                      </a:r>
                    </a:p>
                  </a:txBody>
                  <a:tcPr anchor="ctr"/>
                </a:tc>
                <a:extLst>
                  <a:ext uri="{0D108BD9-81ED-4DB2-BD59-A6C34878D82A}">
                    <a16:rowId xmlns:a16="http://schemas.microsoft.com/office/drawing/2014/main" val="10001"/>
                  </a:ext>
                </a:extLst>
              </a:tr>
              <a:tr h="370840">
                <a:tc>
                  <a:txBody>
                    <a:bodyPr/>
                    <a:lstStyle/>
                    <a:p>
                      <a:pPr algn="ctr"/>
                      <a:r>
                        <a:rPr lang="en-US" sz="1600" dirty="0">
                          <a:latin typeface="Verdana" panose="020B0604030504040204" pitchFamily="34" charset="0"/>
                          <a:ea typeface="Verdana" panose="020B0604030504040204" pitchFamily="34" charset="0"/>
                          <a:cs typeface="Verdana" panose="020B0604030504040204" pitchFamily="34" charset="0"/>
                        </a:rPr>
                        <a:t>140 million</a:t>
                      </a:r>
                    </a:p>
                  </a:txBody>
                  <a:tcPr anchor="ct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40%</a:t>
                      </a:r>
                    </a:p>
                  </a:txBody>
                  <a:tcPr anchor="ctr"/>
                </a:tc>
                <a:extLst>
                  <a:ext uri="{0D108BD9-81ED-4DB2-BD59-A6C34878D82A}">
                    <a16:rowId xmlns:a16="http://schemas.microsoft.com/office/drawing/2014/main" val="10002"/>
                  </a:ext>
                </a:extLst>
              </a:tr>
              <a:tr h="370840">
                <a:tc>
                  <a:txBody>
                    <a:bodyPr/>
                    <a:lstStyle/>
                    <a:p>
                      <a:pPr algn="ctr"/>
                      <a:r>
                        <a:rPr lang="en-US" sz="1600" dirty="0">
                          <a:latin typeface="Verdana" panose="020B0604030504040204" pitchFamily="34" charset="0"/>
                          <a:ea typeface="Verdana" panose="020B0604030504040204" pitchFamily="34" charset="0"/>
                          <a:cs typeface="Verdana" panose="020B0604030504040204" pitchFamily="34" charset="0"/>
                        </a:rPr>
                        <a:t>180 million</a:t>
                      </a:r>
                    </a:p>
                  </a:txBody>
                  <a:tcPr anchor="ct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40%</a:t>
                      </a:r>
                    </a:p>
                  </a:txBody>
                  <a:tcPr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00547223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06-4</a:t>
            </a:r>
          </a:p>
        </p:txBody>
      </p:sp>
      <p:sp>
        <p:nvSpPr>
          <p:cNvPr id="9" name="Title 8"/>
          <p:cNvSpPr>
            <a:spLocks noGrp="1"/>
          </p:cNvSpPr>
          <p:nvPr>
            <p:ph type="title"/>
          </p:nvPr>
        </p:nvSpPr>
        <p:spPr/>
        <p:txBody>
          <a:bodyPr>
            <a:noAutofit/>
          </a:bodyPr>
          <a:lstStyle/>
          <a:p>
            <a:r>
              <a:rPr lang="en-US" altLang="en-US" dirty="0"/>
              <a:t>Concept Check: Cash Flow Approach</a:t>
            </a:r>
            <a:r>
              <a:rPr lang="en-IN" dirty="0"/>
              <a:t> (2 of 3)</a:t>
            </a:r>
            <a:endParaRPr lang="en-US" dirty="0"/>
          </a:p>
        </p:txBody>
      </p:sp>
      <p:sp>
        <p:nvSpPr>
          <p:cNvPr id="4" name="Content Placeholder 3"/>
          <p:cNvSpPr>
            <a:spLocks noGrp="1"/>
          </p:cNvSpPr>
          <p:nvPr>
            <p:ph sz="quarter" idx="10"/>
          </p:nvPr>
        </p:nvSpPr>
        <p:spPr>
          <a:xfrm>
            <a:off x="834390" y="1733550"/>
            <a:ext cx="8046720" cy="3757448"/>
          </a:xfrm>
        </p:spPr>
        <p:txBody>
          <a:bodyPr/>
          <a:lstStyle/>
          <a:p>
            <a:pPr marL="0" indent="0">
              <a:buNone/>
              <a:tabLst>
                <a:tab pos="461963" algn="l"/>
              </a:tabLst>
            </a:pPr>
            <a:r>
              <a:rPr lang="en-US" dirty="0"/>
              <a:t>The risk-free interest rate is 5%. The present value of $1 in four periods at 5% is 0.82270. What is the estimated present value of the future obligation?</a:t>
            </a:r>
          </a:p>
          <a:p>
            <a:pPr marL="457200" indent="-457200">
              <a:buFont typeface="+mj-lt"/>
              <a:buAutoNum type="alphaLcPeriod"/>
              <a:tabLst>
                <a:tab pos="461963" algn="l"/>
              </a:tabLst>
            </a:pPr>
            <a:r>
              <a:rPr lang="en-US" dirty="0"/>
              <a:t>$115 million</a:t>
            </a:r>
          </a:p>
          <a:p>
            <a:pPr marL="457200" indent="-457200">
              <a:buFont typeface="+mj-lt"/>
              <a:buAutoNum type="alphaLcPeriod"/>
              <a:tabLst>
                <a:tab pos="461963" algn="l"/>
              </a:tabLst>
            </a:pPr>
            <a:r>
              <a:rPr lang="en-US" dirty="0"/>
              <a:t>$122 million</a:t>
            </a:r>
          </a:p>
          <a:p>
            <a:pPr marL="457200" indent="-457200">
              <a:buFont typeface="+mj-lt"/>
              <a:buAutoNum type="alphaLcPeriod"/>
              <a:tabLst>
                <a:tab pos="461963" algn="l"/>
              </a:tabLst>
            </a:pPr>
            <a:r>
              <a:rPr lang="en-US" dirty="0"/>
              <a:t>$140 million</a:t>
            </a:r>
          </a:p>
          <a:p>
            <a:pPr marL="457200" indent="-457200">
              <a:buFont typeface="+mj-lt"/>
              <a:buAutoNum type="alphaLcPeriod"/>
              <a:tabLst>
                <a:tab pos="461963" algn="l"/>
              </a:tabLst>
            </a:pPr>
            <a:r>
              <a:rPr lang="en-US" dirty="0"/>
              <a:t>$148 million</a:t>
            </a:r>
          </a:p>
        </p:txBody>
      </p:sp>
    </p:spTree>
    <p:extLst>
      <p:ext uri="{BB962C8B-B14F-4D97-AF65-F5344CB8AC3E}">
        <p14:creationId xmlns:p14="http://schemas.microsoft.com/office/powerpoint/2010/main" val="40619971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4419600" y="-3175"/>
            <a:ext cx="4724400" cy="384175"/>
          </a:xfrm>
        </p:spPr>
        <p:txBody>
          <a:bodyPr/>
          <a:lstStyle/>
          <a:p>
            <a:pPr marL="0" indent="0">
              <a:buNone/>
            </a:pPr>
            <a:r>
              <a:rPr lang="en-US" dirty="0"/>
              <a:t>Learning Objective 06-1</a:t>
            </a:r>
          </a:p>
        </p:txBody>
      </p:sp>
      <p:sp>
        <p:nvSpPr>
          <p:cNvPr id="5" name="Title 4"/>
          <p:cNvSpPr>
            <a:spLocks noGrp="1"/>
          </p:cNvSpPr>
          <p:nvPr>
            <p:ph type="title"/>
          </p:nvPr>
        </p:nvSpPr>
        <p:spPr/>
        <p:txBody>
          <a:bodyPr/>
          <a:lstStyle/>
          <a:p>
            <a:r>
              <a:rPr lang="en-IN" dirty="0"/>
              <a:t>Simple Interest</a:t>
            </a:r>
            <a:endParaRPr lang="en-US" dirty="0"/>
          </a:p>
        </p:txBody>
      </p:sp>
      <p:sp>
        <p:nvSpPr>
          <p:cNvPr id="6" name="Content Placeholder 5"/>
          <p:cNvSpPr>
            <a:spLocks noGrp="1"/>
          </p:cNvSpPr>
          <p:nvPr>
            <p:ph sz="quarter" idx="10"/>
          </p:nvPr>
        </p:nvSpPr>
        <p:spPr>
          <a:xfrm>
            <a:off x="742950" y="1534884"/>
            <a:ext cx="8001000" cy="1498600"/>
          </a:xfrm>
        </p:spPr>
        <p:txBody>
          <a:bodyPr/>
          <a:lstStyle/>
          <a:p>
            <a:pPr marL="0" indent="0">
              <a:buNone/>
            </a:pPr>
            <a:r>
              <a:rPr lang="en-IN" b="1" dirty="0"/>
              <a:t>Example:</a:t>
            </a:r>
          </a:p>
          <a:p>
            <a:pPr marL="0" indent="0">
              <a:buNone/>
            </a:pPr>
            <a:r>
              <a:rPr lang="en-IN" dirty="0"/>
              <a:t>What is the simple interest earned each year on a $1,000 investment paying 10% interest?</a:t>
            </a:r>
          </a:p>
        </p:txBody>
      </p:sp>
      <p:graphicFrame>
        <p:nvGraphicFramePr>
          <p:cNvPr id="3" name="Object 2"/>
          <p:cNvGraphicFramePr>
            <a:graphicFrameLocks noChangeAspect="1"/>
          </p:cNvGraphicFramePr>
          <p:nvPr>
            <p:extLst>
              <p:ext uri="{D42A27DB-BD31-4B8C-83A1-F6EECF244321}">
                <p14:modId xmlns:p14="http://schemas.microsoft.com/office/powerpoint/2010/main" val="1673673863"/>
              </p:ext>
            </p:extLst>
          </p:nvPr>
        </p:nvGraphicFramePr>
        <p:xfrm>
          <a:off x="786105" y="3782509"/>
          <a:ext cx="8181391" cy="695419"/>
        </p:xfrm>
        <a:graphic>
          <a:graphicData uri="http://schemas.openxmlformats.org/presentationml/2006/ole">
            <mc:AlternateContent xmlns:mc="http://schemas.openxmlformats.org/markup-compatibility/2006">
              <mc:Choice xmlns:v="urn:schemas-microsoft-com:vml" Requires="v">
                <p:oleObj spid="_x0000_s8505" name="Equation" r:id="rId4" imgW="5079960" imgH="431640" progId="Equation.3">
                  <p:embed/>
                </p:oleObj>
              </mc:Choice>
              <mc:Fallback>
                <p:oleObj name="Equation" r:id="rId4" imgW="5079960" imgH="431640" progId="Equation.3">
                  <p:embed/>
                  <p:pic>
                    <p:nvPicPr>
                      <p:cNvPr id="0" name=""/>
                      <p:cNvPicPr/>
                      <p:nvPr/>
                    </p:nvPicPr>
                    <p:blipFill>
                      <a:blip r:embed="rId5"/>
                      <a:stretch>
                        <a:fillRect/>
                      </a:stretch>
                    </p:blipFill>
                    <p:spPr>
                      <a:xfrm>
                        <a:off x="786105" y="3782509"/>
                        <a:ext cx="8181391" cy="695419"/>
                      </a:xfrm>
                      <a:prstGeom prst="rect">
                        <a:avLst/>
                      </a:prstGeom>
                    </p:spPr>
                  </p:pic>
                </p:oleObj>
              </mc:Fallback>
            </mc:AlternateContent>
          </a:graphicData>
        </a:graphic>
      </p:graphicFrame>
    </p:spTree>
    <p:extLst>
      <p:ext uri="{BB962C8B-B14F-4D97-AF65-F5344CB8AC3E}">
        <p14:creationId xmlns:p14="http://schemas.microsoft.com/office/powerpoint/2010/main" val="236377521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06-4</a:t>
            </a:r>
          </a:p>
        </p:txBody>
      </p:sp>
      <p:sp>
        <p:nvSpPr>
          <p:cNvPr id="3" name="Title 2"/>
          <p:cNvSpPr>
            <a:spLocks noGrp="1"/>
          </p:cNvSpPr>
          <p:nvPr>
            <p:ph type="title"/>
          </p:nvPr>
        </p:nvSpPr>
        <p:spPr/>
        <p:txBody>
          <a:bodyPr>
            <a:noAutofit/>
          </a:bodyPr>
          <a:lstStyle/>
          <a:p>
            <a:r>
              <a:rPr lang="en-US" altLang="en-US" dirty="0"/>
              <a:t>Concept Check: Cash Flow Approach</a:t>
            </a:r>
            <a:r>
              <a:rPr lang="en-IN" dirty="0"/>
              <a:t> (3 of 3)</a:t>
            </a:r>
            <a:endParaRPr lang="en-US" dirty="0"/>
          </a:p>
        </p:txBody>
      </p:sp>
      <p:sp>
        <p:nvSpPr>
          <p:cNvPr id="4" name="Content Placeholder 3"/>
          <p:cNvSpPr>
            <a:spLocks noGrp="1"/>
          </p:cNvSpPr>
          <p:nvPr>
            <p:ph sz="quarter" idx="10"/>
          </p:nvPr>
        </p:nvSpPr>
        <p:spPr>
          <a:xfrm>
            <a:off x="914400" y="1676400"/>
            <a:ext cx="7581900" cy="552450"/>
          </a:xfrm>
        </p:spPr>
        <p:txBody>
          <a:bodyPr/>
          <a:lstStyle/>
          <a:p>
            <a:pPr marL="0" lvl="0" indent="0">
              <a:buNone/>
            </a:pPr>
            <a:r>
              <a:rPr lang="en-US" dirty="0"/>
              <a:t>The correct answer is </a:t>
            </a:r>
            <a:r>
              <a:rPr lang="en-US" i="1" dirty="0"/>
              <a:t>b</a:t>
            </a:r>
            <a:r>
              <a:rPr lang="en-US" dirty="0"/>
              <a:t>:</a:t>
            </a:r>
          </a:p>
        </p:txBody>
      </p:sp>
      <p:graphicFrame>
        <p:nvGraphicFramePr>
          <p:cNvPr id="10" name="Object 9"/>
          <p:cNvGraphicFramePr>
            <a:graphicFrameLocks noChangeAspect="1"/>
          </p:cNvGraphicFramePr>
          <p:nvPr>
            <p:extLst>
              <p:ext uri="{D42A27DB-BD31-4B8C-83A1-F6EECF244321}">
                <p14:modId xmlns:p14="http://schemas.microsoft.com/office/powerpoint/2010/main" val="2299976675"/>
              </p:ext>
            </p:extLst>
          </p:nvPr>
        </p:nvGraphicFramePr>
        <p:xfrm>
          <a:off x="1902070" y="2824123"/>
          <a:ext cx="5568460" cy="2771855"/>
        </p:xfrm>
        <a:graphic>
          <a:graphicData uri="http://schemas.openxmlformats.org/presentationml/2006/ole">
            <mc:AlternateContent xmlns:mc="http://schemas.openxmlformats.org/markup-compatibility/2006">
              <mc:Choice xmlns:v="urn:schemas-microsoft-com:vml" Requires="v">
                <p:oleObj spid="_x0000_s18557" name="Equation" r:id="rId3" imgW="2857320" imgH="1422360" progId="Equation.3">
                  <p:embed/>
                </p:oleObj>
              </mc:Choice>
              <mc:Fallback>
                <p:oleObj name="Equation" r:id="rId3" imgW="2857320" imgH="1422360" progId="Equation.3">
                  <p:embed/>
                  <p:pic>
                    <p:nvPicPr>
                      <p:cNvPr id="0" name=""/>
                      <p:cNvPicPr/>
                      <p:nvPr/>
                    </p:nvPicPr>
                    <p:blipFill>
                      <a:blip r:embed="rId4"/>
                      <a:stretch>
                        <a:fillRect/>
                      </a:stretch>
                    </p:blipFill>
                    <p:spPr>
                      <a:xfrm>
                        <a:off x="1902070" y="2824123"/>
                        <a:ext cx="5568460" cy="2771855"/>
                      </a:xfrm>
                      <a:prstGeom prst="rect">
                        <a:avLst/>
                      </a:prstGeom>
                    </p:spPr>
                  </p:pic>
                </p:oleObj>
              </mc:Fallback>
            </mc:AlternateContent>
          </a:graphicData>
        </a:graphic>
      </p:graphicFrame>
    </p:spTree>
    <p:extLst>
      <p:ext uri="{BB962C8B-B14F-4D97-AF65-F5344CB8AC3E}">
        <p14:creationId xmlns:p14="http://schemas.microsoft.com/office/powerpoint/2010/main" val="169828186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r>
              <a:rPr lang="en-US" dirty="0"/>
              <a:t>Learning Objective 06-5</a:t>
            </a:r>
          </a:p>
        </p:txBody>
      </p:sp>
      <p:sp>
        <p:nvSpPr>
          <p:cNvPr id="4" name="Title 3"/>
          <p:cNvSpPr>
            <a:spLocks noGrp="1"/>
          </p:cNvSpPr>
          <p:nvPr>
            <p:ph type="title"/>
          </p:nvPr>
        </p:nvSpPr>
        <p:spPr/>
        <p:txBody>
          <a:bodyPr/>
          <a:lstStyle/>
          <a:p>
            <a:r>
              <a:rPr lang="en-IN" dirty="0"/>
              <a:t>Basic Annuities (1 of 2)</a:t>
            </a:r>
            <a:endParaRPr lang="en-US" dirty="0"/>
          </a:p>
        </p:txBody>
      </p:sp>
      <p:sp>
        <p:nvSpPr>
          <p:cNvPr id="5" name="Content Placeholder 4"/>
          <p:cNvSpPr>
            <a:spLocks noGrp="1"/>
          </p:cNvSpPr>
          <p:nvPr>
            <p:ph sz="quarter" idx="10"/>
          </p:nvPr>
        </p:nvSpPr>
        <p:spPr>
          <a:xfrm>
            <a:off x="548640" y="1518749"/>
            <a:ext cx="8046720" cy="3767953"/>
          </a:xfrm>
        </p:spPr>
        <p:txBody>
          <a:bodyPr/>
          <a:lstStyle/>
          <a:p>
            <a:pPr marL="0" indent="0">
              <a:buNone/>
            </a:pPr>
            <a:r>
              <a:rPr lang="en-IN" b="1" dirty="0"/>
              <a:t>Annuity</a:t>
            </a:r>
          </a:p>
          <a:p>
            <a:pPr>
              <a:spcAft>
                <a:spcPts val="600"/>
              </a:spcAft>
            </a:pPr>
            <a:r>
              <a:rPr lang="en-IN" sz="2400" dirty="0"/>
              <a:t>Series of cash flows of the </a:t>
            </a:r>
            <a:r>
              <a:rPr lang="en-IN" sz="2400" b="1" dirty="0"/>
              <a:t>same amount </a:t>
            </a:r>
            <a:r>
              <a:rPr lang="en-IN" sz="2400" dirty="0"/>
              <a:t>received or paid each period</a:t>
            </a:r>
          </a:p>
          <a:p>
            <a:pPr marL="0" indent="0">
              <a:buNone/>
            </a:pPr>
            <a:r>
              <a:rPr lang="en-IN" b="1" dirty="0"/>
              <a:t>Examples:</a:t>
            </a:r>
            <a:r>
              <a:rPr lang="en-IN" dirty="0"/>
              <a:t> </a:t>
            </a:r>
          </a:p>
          <a:p>
            <a:r>
              <a:rPr lang="en-IN" sz="2400" dirty="0"/>
              <a:t>A loan on which periodic interest is paid in equal amounts</a:t>
            </a:r>
          </a:p>
          <a:p>
            <a:r>
              <a:rPr lang="en-IN" sz="2400" dirty="0"/>
              <a:t>A lease paid in equal </a:t>
            </a:r>
            <a:r>
              <a:rPr lang="en-IN" sz="2400" dirty="0" err="1"/>
              <a:t>installments</a:t>
            </a:r>
            <a:r>
              <a:rPr lang="en-IN" sz="2400" dirty="0"/>
              <a:t> during a specified period of time</a:t>
            </a:r>
          </a:p>
        </p:txBody>
      </p:sp>
    </p:spTree>
    <p:extLst>
      <p:ext uri="{BB962C8B-B14F-4D97-AF65-F5344CB8AC3E}">
        <p14:creationId xmlns:p14="http://schemas.microsoft.com/office/powerpoint/2010/main" val="216000516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r>
              <a:rPr lang="en-US" dirty="0"/>
              <a:t>Learning Objective 06-5</a:t>
            </a:r>
          </a:p>
        </p:txBody>
      </p:sp>
      <p:sp>
        <p:nvSpPr>
          <p:cNvPr id="4" name="Title 3"/>
          <p:cNvSpPr>
            <a:spLocks noGrp="1"/>
          </p:cNvSpPr>
          <p:nvPr>
            <p:ph type="title"/>
          </p:nvPr>
        </p:nvSpPr>
        <p:spPr/>
        <p:txBody>
          <a:bodyPr/>
          <a:lstStyle/>
          <a:p>
            <a:r>
              <a:rPr lang="en-IN" dirty="0"/>
              <a:t>Basic Annuities (2 of 2)</a:t>
            </a:r>
            <a:endParaRPr lang="en-US" dirty="0"/>
          </a:p>
        </p:txBody>
      </p:sp>
      <p:sp>
        <p:nvSpPr>
          <p:cNvPr id="5" name="Content Placeholder 4"/>
          <p:cNvSpPr>
            <a:spLocks noGrp="1"/>
          </p:cNvSpPr>
          <p:nvPr>
            <p:ph sz="quarter" idx="10"/>
          </p:nvPr>
        </p:nvSpPr>
        <p:spPr>
          <a:xfrm>
            <a:off x="685800" y="1671150"/>
            <a:ext cx="8046720" cy="2822022"/>
          </a:xfrm>
        </p:spPr>
        <p:txBody>
          <a:bodyPr/>
          <a:lstStyle/>
          <a:p>
            <a:pPr marL="0" lvl="0" indent="0">
              <a:buNone/>
            </a:pPr>
            <a:r>
              <a:rPr lang="en-IN" b="1" dirty="0"/>
              <a:t>Ordinary Annuity</a:t>
            </a:r>
          </a:p>
          <a:p>
            <a:r>
              <a:rPr lang="en-IN" sz="2400" dirty="0"/>
              <a:t>Cash flows occur at the </a:t>
            </a:r>
            <a:r>
              <a:rPr lang="en-IN" sz="2400" b="1" dirty="0"/>
              <a:t>end</a:t>
            </a:r>
            <a:r>
              <a:rPr lang="en-IN" sz="2400" dirty="0"/>
              <a:t> of each period</a:t>
            </a:r>
          </a:p>
          <a:p>
            <a:pPr marL="0" lvl="0" indent="0">
              <a:buNone/>
            </a:pPr>
            <a:r>
              <a:rPr lang="en-IN" b="1" dirty="0"/>
              <a:t>Annuity Due</a:t>
            </a:r>
          </a:p>
          <a:p>
            <a:r>
              <a:rPr lang="en-IN" sz="2400" dirty="0"/>
              <a:t>Cash flows occur at the </a:t>
            </a:r>
            <a:r>
              <a:rPr lang="en-IN" sz="2400" b="1" dirty="0"/>
              <a:t>beginning</a:t>
            </a:r>
            <a:r>
              <a:rPr lang="en-IN" sz="2400" dirty="0"/>
              <a:t> of each period</a:t>
            </a:r>
          </a:p>
        </p:txBody>
      </p:sp>
    </p:spTree>
    <p:extLst>
      <p:ext uri="{BB962C8B-B14F-4D97-AF65-F5344CB8AC3E}">
        <p14:creationId xmlns:p14="http://schemas.microsoft.com/office/powerpoint/2010/main" val="280970538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06-5</a:t>
            </a:r>
          </a:p>
        </p:txBody>
      </p:sp>
      <p:sp>
        <p:nvSpPr>
          <p:cNvPr id="4" name="Title 3"/>
          <p:cNvSpPr>
            <a:spLocks noGrp="1"/>
          </p:cNvSpPr>
          <p:nvPr>
            <p:ph type="title"/>
          </p:nvPr>
        </p:nvSpPr>
        <p:spPr/>
        <p:txBody>
          <a:bodyPr/>
          <a:lstStyle/>
          <a:p>
            <a:r>
              <a:rPr lang="en-IN" dirty="0"/>
              <a:t>Ordinary Annuity</a:t>
            </a:r>
            <a:endParaRPr lang="en-US" dirty="0"/>
          </a:p>
        </p:txBody>
      </p:sp>
      <p:sp>
        <p:nvSpPr>
          <p:cNvPr id="5" name="Content Placeholder 4"/>
          <p:cNvSpPr>
            <a:spLocks noGrp="1"/>
          </p:cNvSpPr>
          <p:nvPr>
            <p:ph sz="quarter" idx="10"/>
          </p:nvPr>
        </p:nvSpPr>
        <p:spPr>
          <a:xfrm>
            <a:off x="685800" y="1675818"/>
            <a:ext cx="8046720" cy="2422119"/>
          </a:xfrm>
        </p:spPr>
        <p:txBody>
          <a:bodyPr/>
          <a:lstStyle/>
          <a:p>
            <a:pPr marL="0" indent="0">
              <a:buNone/>
            </a:pPr>
            <a:r>
              <a:rPr lang="en-IN" b="1" dirty="0"/>
              <a:t>Example:</a:t>
            </a:r>
          </a:p>
          <a:p>
            <a:pPr marL="0" indent="0">
              <a:buNone/>
            </a:pPr>
            <a:r>
              <a:rPr lang="en-IN" sz="2400" dirty="0"/>
              <a:t>An </a:t>
            </a:r>
            <a:r>
              <a:rPr lang="en-US" sz="2400" dirty="0"/>
              <a:t>installment</a:t>
            </a:r>
            <a:r>
              <a:rPr lang="en-IN" sz="2400" dirty="0"/>
              <a:t> note payable dated December 31, 2018, might require the debtor to make three equal annual payments, with the </a:t>
            </a:r>
            <a:r>
              <a:rPr lang="en-IN" sz="2400" b="1" dirty="0"/>
              <a:t>first payment due on December 31, 2019</a:t>
            </a:r>
            <a:r>
              <a:rPr lang="en-IN" sz="2400" dirty="0"/>
              <a:t>, and the last one on December 31, 2021.</a:t>
            </a:r>
            <a:endParaRPr lang="en-IN" sz="2400" b="1" dirty="0"/>
          </a:p>
        </p:txBody>
      </p:sp>
      <p:pic>
        <p:nvPicPr>
          <p:cNvPr id="6" name="Picture 5" descr="Timeline depicts the timing of payments in an ordinary annuity.&#10;The timeline is divided into three segments with 12/31/18 at the left end, 12/31/19 after the first segment, 12/31/20 after the second segment, and 12/31/21 at the end of the third segment. First payment is on 12/31/19; second payment is on 12/31/20; and third payment is on 12/31/21.&#10;"/>
          <p:cNvPicPr>
            <a:picLocks noChangeAspect="1"/>
          </p:cNvPicPr>
          <p:nvPr/>
        </p:nvPicPr>
        <p:blipFill>
          <a:blip r:embed="rId3"/>
          <a:stretch>
            <a:fillRect/>
          </a:stretch>
        </p:blipFill>
        <p:spPr>
          <a:xfrm>
            <a:off x="1381258" y="4384112"/>
            <a:ext cx="6381484" cy="1748773"/>
          </a:xfrm>
          <a:prstGeom prst="rect">
            <a:avLst/>
          </a:prstGeom>
        </p:spPr>
      </p:pic>
    </p:spTree>
    <p:extLst>
      <p:ext uri="{BB962C8B-B14F-4D97-AF65-F5344CB8AC3E}">
        <p14:creationId xmlns:p14="http://schemas.microsoft.com/office/powerpoint/2010/main" val="200428879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06-5</a:t>
            </a:r>
          </a:p>
        </p:txBody>
      </p:sp>
      <p:sp>
        <p:nvSpPr>
          <p:cNvPr id="4" name="Title 3"/>
          <p:cNvSpPr>
            <a:spLocks noGrp="1"/>
          </p:cNvSpPr>
          <p:nvPr>
            <p:ph type="title"/>
          </p:nvPr>
        </p:nvSpPr>
        <p:spPr/>
        <p:txBody>
          <a:bodyPr/>
          <a:lstStyle/>
          <a:p>
            <a:r>
              <a:rPr lang="en-IN" dirty="0"/>
              <a:t>Annuity Due</a:t>
            </a:r>
            <a:endParaRPr lang="en-US" dirty="0"/>
          </a:p>
        </p:txBody>
      </p:sp>
      <p:sp>
        <p:nvSpPr>
          <p:cNvPr id="5" name="Content Placeholder 4"/>
          <p:cNvSpPr>
            <a:spLocks noGrp="1"/>
          </p:cNvSpPr>
          <p:nvPr>
            <p:ph sz="quarter" idx="10"/>
          </p:nvPr>
        </p:nvSpPr>
        <p:spPr>
          <a:xfrm>
            <a:off x="605790" y="1405109"/>
            <a:ext cx="8404860" cy="2995441"/>
          </a:xfrm>
        </p:spPr>
        <p:txBody>
          <a:bodyPr/>
          <a:lstStyle/>
          <a:p>
            <a:pPr marL="0" indent="0">
              <a:buNone/>
            </a:pPr>
            <a:r>
              <a:rPr lang="en-US" b="1" dirty="0"/>
              <a:t>Example:</a:t>
            </a:r>
          </a:p>
          <a:p>
            <a:pPr marL="0" indent="0">
              <a:buNone/>
            </a:pPr>
            <a:r>
              <a:rPr lang="en-US" sz="2400" dirty="0"/>
              <a:t>A three-year lease of a building that begins on December 31, 2018, and ends on December 31, 2021, may require the </a:t>
            </a:r>
            <a:r>
              <a:rPr lang="en-US" sz="2400" b="1" dirty="0"/>
              <a:t>first year’s lease payment in advance on December 31, 2018</a:t>
            </a:r>
            <a:r>
              <a:rPr lang="en-US" sz="2400" dirty="0"/>
              <a:t>. The third and last payment would take place on December 31, 2020, the beginning of the third year of the lease.</a:t>
            </a:r>
            <a:r>
              <a:rPr lang="en-IN" sz="2400" b="1" dirty="0"/>
              <a:t> </a:t>
            </a:r>
          </a:p>
        </p:txBody>
      </p:sp>
      <p:pic>
        <p:nvPicPr>
          <p:cNvPr id="2" name="Picture 1" descr="Timeline depicts the timing of payments in an annuity due.&#10;The timeline is divided into three segments with 12/31/18 at the left end, 12/31/19 after the first segment, 12/31/20 after the second segment, and 12/31/21 at the end of the third segment. First payment is on 12/31/18; second payment is on 12/31/19; and third payment is on 12/31/20.&#10;"/>
          <p:cNvPicPr>
            <a:picLocks noChangeAspect="1"/>
          </p:cNvPicPr>
          <p:nvPr/>
        </p:nvPicPr>
        <p:blipFill>
          <a:blip r:embed="rId3"/>
          <a:stretch>
            <a:fillRect/>
          </a:stretch>
        </p:blipFill>
        <p:spPr>
          <a:xfrm>
            <a:off x="1510898" y="4665704"/>
            <a:ext cx="6350805" cy="1641391"/>
          </a:xfrm>
          <a:prstGeom prst="rect">
            <a:avLst/>
          </a:prstGeom>
        </p:spPr>
      </p:pic>
    </p:spTree>
    <p:extLst>
      <p:ext uri="{BB962C8B-B14F-4D97-AF65-F5344CB8AC3E}">
        <p14:creationId xmlns:p14="http://schemas.microsoft.com/office/powerpoint/2010/main" val="63330877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r>
              <a:rPr lang="en-US" dirty="0"/>
              <a:t>Learning Objective 06-5</a:t>
            </a:r>
          </a:p>
        </p:txBody>
      </p:sp>
      <p:sp>
        <p:nvSpPr>
          <p:cNvPr id="4" name="Title 3"/>
          <p:cNvSpPr>
            <a:spLocks noGrp="1"/>
          </p:cNvSpPr>
          <p:nvPr>
            <p:ph type="title"/>
          </p:nvPr>
        </p:nvSpPr>
        <p:spPr>
          <a:xfrm>
            <a:off x="627744" y="500742"/>
            <a:ext cx="8153400" cy="1257300"/>
          </a:xfrm>
        </p:spPr>
        <p:txBody>
          <a:bodyPr>
            <a:noAutofit/>
          </a:bodyPr>
          <a:lstStyle/>
          <a:p>
            <a:r>
              <a:rPr lang="en-US" altLang="en-US" dirty="0"/>
              <a:t>Concept Check: Calculating Present Value</a:t>
            </a:r>
            <a:r>
              <a:rPr lang="en-IN" dirty="0"/>
              <a:t> (1 of 2)</a:t>
            </a:r>
            <a:endParaRPr lang="en-US" dirty="0"/>
          </a:p>
        </p:txBody>
      </p:sp>
      <p:sp>
        <p:nvSpPr>
          <p:cNvPr id="5" name="Content Placeholder 4"/>
          <p:cNvSpPr>
            <a:spLocks noGrp="1"/>
          </p:cNvSpPr>
          <p:nvPr>
            <p:ph sz="quarter" idx="10"/>
          </p:nvPr>
        </p:nvSpPr>
        <p:spPr>
          <a:xfrm>
            <a:off x="685800" y="1714500"/>
            <a:ext cx="8153400" cy="4019550"/>
          </a:xfrm>
        </p:spPr>
        <p:txBody>
          <a:bodyPr/>
          <a:lstStyle/>
          <a:p>
            <a:pPr marL="0" indent="0">
              <a:buNone/>
            </a:pPr>
            <a:r>
              <a:rPr lang="en-US" dirty="0"/>
              <a:t>If you have a set of present value tables, an annual interest rate, the dollar amount of equal payments made, and the number of semiannual payments, what other information do you need to calculate the </a:t>
            </a:r>
            <a:r>
              <a:rPr lang="en-US" i="1" dirty="0"/>
              <a:t>present value </a:t>
            </a:r>
            <a:r>
              <a:rPr lang="en-US" dirty="0"/>
              <a:t>of the series of payments?</a:t>
            </a:r>
            <a:endParaRPr lang="en-US" sz="2400" dirty="0"/>
          </a:p>
        </p:txBody>
      </p:sp>
    </p:spTree>
    <p:extLst>
      <p:ext uri="{BB962C8B-B14F-4D97-AF65-F5344CB8AC3E}">
        <p14:creationId xmlns:p14="http://schemas.microsoft.com/office/powerpoint/2010/main" val="161654564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r>
              <a:rPr lang="en-US" dirty="0"/>
              <a:t>Learning Objective 06-5</a:t>
            </a:r>
          </a:p>
        </p:txBody>
      </p:sp>
      <p:sp>
        <p:nvSpPr>
          <p:cNvPr id="4" name="Title 3"/>
          <p:cNvSpPr>
            <a:spLocks noGrp="1"/>
          </p:cNvSpPr>
          <p:nvPr>
            <p:ph type="title"/>
          </p:nvPr>
        </p:nvSpPr>
        <p:spPr>
          <a:xfrm>
            <a:off x="700314" y="674910"/>
            <a:ext cx="8001000" cy="914400"/>
          </a:xfrm>
        </p:spPr>
        <p:txBody>
          <a:bodyPr>
            <a:noAutofit/>
          </a:bodyPr>
          <a:lstStyle/>
          <a:p>
            <a:r>
              <a:rPr lang="en-US" altLang="en-US" dirty="0"/>
              <a:t>Concept Check: Calculating Present Value</a:t>
            </a:r>
            <a:r>
              <a:rPr lang="en-IN" dirty="0"/>
              <a:t> (2 of 2)</a:t>
            </a:r>
            <a:endParaRPr lang="en-US" dirty="0"/>
          </a:p>
        </p:txBody>
      </p:sp>
      <p:sp>
        <p:nvSpPr>
          <p:cNvPr id="5" name="Content Placeholder 4"/>
          <p:cNvSpPr>
            <a:spLocks noGrp="1"/>
          </p:cNvSpPr>
          <p:nvPr>
            <p:ph sz="quarter" idx="10"/>
          </p:nvPr>
        </p:nvSpPr>
        <p:spPr>
          <a:xfrm>
            <a:off x="548640" y="1676399"/>
            <a:ext cx="8046720" cy="4766441"/>
          </a:xfrm>
        </p:spPr>
        <p:txBody>
          <a:bodyPr/>
          <a:lstStyle/>
          <a:p>
            <a:pPr marL="461963" indent="-461963">
              <a:buFont typeface="+mj-lt"/>
              <a:buAutoNum type="alphaLcPeriod"/>
            </a:pPr>
            <a:r>
              <a:rPr lang="en-US" dirty="0"/>
              <a:t>The timing of the payments (whether they are at the beginning or end of the period)</a:t>
            </a:r>
          </a:p>
          <a:p>
            <a:pPr marL="461963" indent="-461963">
              <a:buFont typeface="+mj-lt"/>
              <a:buAutoNum type="alphaLcPeriod"/>
            </a:pPr>
            <a:r>
              <a:rPr lang="en-US" dirty="0"/>
              <a:t>The future value of the annuity</a:t>
            </a:r>
          </a:p>
          <a:p>
            <a:pPr marL="461963" indent="-461963">
              <a:buFont typeface="+mj-lt"/>
              <a:buAutoNum type="alphaLcPeriod"/>
            </a:pPr>
            <a:r>
              <a:rPr lang="en-US" dirty="0"/>
              <a:t>No other information is needed</a:t>
            </a:r>
          </a:p>
          <a:p>
            <a:pPr marL="461963" indent="-461963">
              <a:buFont typeface="+mj-lt"/>
              <a:buAutoNum type="alphaLcPeriod"/>
            </a:pPr>
            <a:r>
              <a:rPr lang="en-US" dirty="0"/>
              <a:t>The rate of inflation</a:t>
            </a:r>
          </a:p>
          <a:p>
            <a:pPr marL="0" indent="0">
              <a:buNone/>
            </a:pPr>
            <a:r>
              <a:rPr lang="en-US" dirty="0"/>
              <a:t>The correct answer is </a:t>
            </a:r>
            <a:r>
              <a:rPr lang="en-US" i="1" dirty="0"/>
              <a:t>a</a:t>
            </a:r>
            <a:r>
              <a:rPr lang="en-US" dirty="0"/>
              <a:t>. If the payments are made at the end of each period, it is an ordinary annuity. If the payments are made at the beginning of each period, it is an annuity due.</a:t>
            </a:r>
          </a:p>
        </p:txBody>
      </p:sp>
    </p:spTree>
    <p:extLst>
      <p:ext uri="{BB962C8B-B14F-4D97-AF65-F5344CB8AC3E}">
        <p14:creationId xmlns:p14="http://schemas.microsoft.com/office/powerpoint/2010/main" val="176898750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r>
              <a:rPr lang="en-US" dirty="0"/>
              <a:t>Learning Objective 06-5</a:t>
            </a:r>
          </a:p>
        </p:txBody>
      </p:sp>
      <p:sp>
        <p:nvSpPr>
          <p:cNvPr id="4" name="Title 3"/>
          <p:cNvSpPr>
            <a:spLocks noGrp="1"/>
          </p:cNvSpPr>
          <p:nvPr>
            <p:ph type="title"/>
          </p:nvPr>
        </p:nvSpPr>
        <p:spPr/>
        <p:txBody>
          <a:bodyPr>
            <a:noAutofit/>
          </a:bodyPr>
          <a:lstStyle/>
          <a:p>
            <a:r>
              <a:rPr lang="en-US" altLang="en-US" dirty="0"/>
              <a:t>Concept Check: Present Value Concepts</a:t>
            </a:r>
            <a:r>
              <a:rPr lang="en-IN" dirty="0"/>
              <a:t> (1 of 3)</a:t>
            </a:r>
            <a:endParaRPr lang="en-US" dirty="0"/>
          </a:p>
        </p:txBody>
      </p:sp>
      <p:sp>
        <p:nvSpPr>
          <p:cNvPr id="5" name="Content Placeholder 4"/>
          <p:cNvSpPr>
            <a:spLocks noGrp="1"/>
          </p:cNvSpPr>
          <p:nvPr>
            <p:ph sz="quarter" idx="10"/>
          </p:nvPr>
        </p:nvSpPr>
        <p:spPr>
          <a:xfrm>
            <a:off x="548640" y="1676399"/>
            <a:ext cx="8046720" cy="2483005"/>
          </a:xfrm>
        </p:spPr>
        <p:txBody>
          <a:bodyPr/>
          <a:lstStyle/>
          <a:p>
            <a:pPr marL="0" indent="0">
              <a:spcAft>
                <a:spcPts val="1200"/>
              </a:spcAft>
              <a:buNone/>
            </a:pPr>
            <a:r>
              <a:rPr lang="en-US" dirty="0"/>
              <a:t>Justin Investor wants to calculate how much money he needs to deposit today into a savings account that earns 4% in order to be able to withdraw $6,000 at the end of each of the next five years. He should use which present value concept?</a:t>
            </a:r>
          </a:p>
        </p:txBody>
      </p:sp>
    </p:spTree>
    <p:extLst>
      <p:ext uri="{BB962C8B-B14F-4D97-AF65-F5344CB8AC3E}">
        <p14:creationId xmlns:p14="http://schemas.microsoft.com/office/powerpoint/2010/main" val="318874506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r>
              <a:rPr lang="en-US" dirty="0"/>
              <a:t>Learning Objective 06-5</a:t>
            </a:r>
          </a:p>
        </p:txBody>
      </p:sp>
      <p:sp>
        <p:nvSpPr>
          <p:cNvPr id="4" name="Title 3"/>
          <p:cNvSpPr>
            <a:spLocks noGrp="1"/>
          </p:cNvSpPr>
          <p:nvPr>
            <p:ph type="title"/>
          </p:nvPr>
        </p:nvSpPr>
        <p:spPr/>
        <p:txBody>
          <a:bodyPr>
            <a:noAutofit/>
          </a:bodyPr>
          <a:lstStyle/>
          <a:p>
            <a:r>
              <a:rPr lang="en-US" altLang="en-US" dirty="0"/>
              <a:t>Concept Check: Present Value Concepts</a:t>
            </a:r>
            <a:r>
              <a:rPr lang="en-IN" dirty="0"/>
              <a:t> (2 of 3)</a:t>
            </a:r>
            <a:endParaRPr lang="en-US" dirty="0"/>
          </a:p>
        </p:txBody>
      </p:sp>
      <p:sp>
        <p:nvSpPr>
          <p:cNvPr id="5" name="Content Placeholder 4"/>
          <p:cNvSpPr>
            <a:spLocks noGrp="1"/>
          </p:cNvSpPr>
          <p:nvPr>
            <p:ph sz="quarter" idx="10"/>
          </p:nvPr>
        </p:nvSpPr>
        <p:spPr>
          <a:xfrm>
            <a:off x="548640" y="1676400"/>
            <a:ext cx="8046720" cy="2728332"/>
          </a:xfrm>
        </p:spPr>
        <p:txBody>
          <a:bodyPr/>
          <a:lstStyle/>
          <a:p>
            <a:pPr marL="457200" indent="-457200">
              <a:buFont typeface="+mj-lt"/>
              <a:buAutoNum type="alphaLcPeriod"/>
            </a:pPr>
            <a:r>
              <a:rPr lang="en-US" dirty="0"/>
              <a:t>Present value of $1 for five periods</a:t>
            </a:r>
          </a:p>
          <a:p>
            <a:pPr marL="457200" indent="-457200">
              <a:buFont typeface="+mj-lt"/>
              <a:buAutoNum type="alphaLcPeriod"/>
            </a:pPr>
            <a:r>
              <a:rPr lang="en-US" dirty="0"/>
              <a:t>Present value of an annuity due of $1 for five periods</a:t>
            </a:r>
          </a:p>
          <a:p>
            <a:pPr marL="457200" indent="-457200">
              <a:buFont typeface="+mj-lt"/>
              <a:buAutoNum type="alphaLcPeriod"/>
            </a:pPr>
            <a:r>
              <a:rPr lang="en-US" dirty="0"/>
              <a:t>Present value of an ordinary annuity of $1 for five periods</a:t>
            </a:r>
          </a:p>
          <a:p>
            <a:pPr marL="457200" indent="-457200">
              <a:buFont typeface="+mj-lt"/>
              <a:buAutoNum type="alphaLcPeriod"/>
            </a:pPr>
            <a:r>
              <a:rPr lang="en-US" dirty="0"/>
              <a:t>Future value of $1 for five periods</a:t>
            </a:r>
          </a:p>
        </p:txBody>
      </p:sp>
    </p:spTree>
    <p:extLst>
      <p:ext uri="{BB962C8B-B14F-4D97-AF65-F5344CB8AC3E}">
        <p14:creationId xmlns:p14="http://schemas.microsoft.com/office/powerpoint/2010/main" val="38192535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r>
              <a:rPr lang="en-US" dirty="0"/>
              <a:t>Learning Objective 06-5</a:t>
            </a:r>
          </a:p>
        </p:txBody>
      </p:sp>
      <p:sp>
        <p:nvSpPr>
          <p:cNvPr id="4" name="Title 3"/>
          <p:cNvSpPr>
            <a:spLocks noGrp="1"/>
          </p:cNvSpPr>
          <p:nvPr>
            <p:ph type="title"/>
          </p:nvPr>
        </p:nvSpPr>
        <p:spPr/>
        <p:txBody>
          <a:bodyPr>
            <a:noAutofit/>
          </a:bodyPr>
          <a:lstStyle/>
          <a:p>
            <a:r>
              <a:rPr lang="en-US" altLang="en-US" dirty="0"/>
              <a:t>Concept Check: Present Value Concepts</a:t>
            </a:r>
            <a:r>
              <a:rPr lang="en-IN" dirty="0"/>
              <a:t> (3 of 3)</a:t>
            </a:r>
            <a:endParaRPr lang="en-US" dirty="0"/>
          </a:p>
        </p:txBody>
      </p:sp>
      <p:sp>
        <p:nvSpPr>
          <p:cNvPr id="5" name="Content Placeholder 4"/>
          <p:cNvSpPr>
            <a:spLocks noGrp="1"/>
          </p:cNvSpPr>
          <p:nvPr>
            <p:ph sz="quarter" idx="10"/>
          </p:nvPr>
        </p:nvSpPr>
        <p:spPr>
          <a:xfrm>
            <a:off x="548640" y="1676400"/>
            <a:ext cx="8046720" cy="2237678"/>
          </a:xfrm>
        </p:spPr>
        <p:txBody>
          <a:bodyPr/>
          <a:lstStyle/>
          <a:p>
            <a:pPr marL="0" indent="0">
              <a:buNone/>
            </a:pPr>
            <a:r>
              <a:rPr lang="en-US" dirty="0"/>
              <a:t>The correct answer is </a:t>
            </a:r>
            <a:r>
              <a:rPr lang="en-US" i="1" dirty="0"/>
              <a:t>c</a:t>
            </a:r>
            <a:r>
              <a:rPr lang="en-US" dirty="0"/>
              <a:t>. The calculation is how much needs to be deposited </a:t>
            </a:r>
            <a:r>
              <a:rPr lang="en-US" b="1" dirty="0"/>
              <a:t>today</a:t>
            </a:r>
            <a:r>
              <a:rPr lang="en-US" dirty="0"/>
              <a:t> (the present value) so that equal amounts can be withdrawn over the next six years at the </a:t>
            </a:r>
            <a:r>
              <a:rPr lang="en-US" b="1" dirty="0"/>
              <a:t>end</a:t>
            </a:r>
            <a:r>
              <a:rPr lang="en-US" dirty="0"/>
              <a:t> of the year (ordinary annuity).</a:t>
            </a:r>
          </a:p>
        </p:txBody>
      </p:sp>
    </p:spTree>
    <p:extLst>
      <p:ext uri="{BB962C8B-B14F-4D97-AF65-F5344CB8AC3E}">
        <p14:creationId xmlns:p14="http://schemas.microsoft.com/office/powerpoint/2010/main" val="832160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06-1</a:t>
            </a:r>
          </a:p>
        </p:txBody>
      </p:sp>
      <p:sp>
        <p:nvSpPr>
          <p:cNvPr id="8" name="Title 7"/>
          <p:cNvSpPr>
            <a:spLocks noGrp="1"/>
          </p:cNvSpPr>
          <p:nvPr>
            <p:ph type="title"/>
          </p:nvPr>
        </p:nvSpPr>
        <p:spPr/>
        <p:txBody>
          <a:bodyPr>
            <a:noAutofit/>
          </a:bodyPr>
          <a:lstStyle/>
          <a:p>
            <a:r>
              <a:rPr lang="en-IN" dirty="0"/>
              <a:t>Compound Interest (1 of 2)</a:t>
            </a:r>
            <a:endParaRPr lang="en-US" dirty="0"/>
          </a:p>
        </p:txBody>
      </p:sp>
      <p:sp>
        <p:nvSpPr>
          <p:cNvPr id="3" name="Content Placeholder 2"/>
          <p:cNvSpPr>
            <a:spLocks noGrp="1"/>
          </p:cNvSpPr>
          <p:nvPr>
            <p:ph sz="quarter" idx="10"/>
          </p:nvPr>
        </p:nvSpPr>
        <p:spPr>
          <a:xfrm>
            <a:off x="769095" y="1528598"/>
            <a:ext cx="8139211" cy="3945944"/>
          </a:xfrm>
        </p:spPr>
        <p:txBody>
          <a:bodyPr/>
          <a:lstStyle/>
          <a:p>
            <a:r>
              <a:rPr lang="en-IN" dirty="0"/>
              <a:t>Occurs when money remains invested for multiple periods </a:t>
            </a:r>
          </a:p>
          <a:p>
            <a:pPr marL="0" indent="0">
              <a:buNone/>
            </a:pPr>
            <a:r>
              <a:rPr lang="en-IN" b="1" dirty="0"/>
              <a:t>Example:</a:t>
            </a:r>
          </a:p>
          <a:p>
            <a:pPr marL="0" indent="0">
              <a:buNone/>
            </a:pPr>
            <a:r>
              <a:rPr lang="en-IN" dirty="0"/>
              <a:t>Cindy Johnson invested $1,000 in a savings account paying 10% interest </a:t>
            </a:r>
            <a:r>
              <a:rPr lang="en-IN" b="1" dirty="0"/>
              <a:t>compounded</a:t>
            </a:r>
            <a:r>
              <a:rPr lang="en-IN" i="1" dirty="0"/>
              <a:t> </a:t>
            </a:r>
            <a:r>
              <a:rPr lang="en-IN" b="1" dirty="0"/>
              <a:t>annually</a:t>
            </a:r>
            <a:r>
              <a:rPr lang="en-IN" dirty="0"/>
              <a:t>. How much interest will she earn in each of the next three years, and what will be her investment balance after three years?</a:t>
            </a:r>
            <a:endParaRPr lang="en-US" dirty="0"/>
          </a:p>
        </p:txBody>
      </p:sp>
    </p:spTree>
    <p:extLst>
      <p:ext uri="{BB962C8B-B14F-4D97-AF65-F5344CB8AC3E}">
        <p14:creationId xmlns:p14="http://schemas.microsoft.com/office/powerpoint/2010/main" val="65306473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r>
              <a:rPr lang="en-US" dirty="0"/>
              <a:t>Learning Objective 06-5</a:t>
            </a:r>
          </a:p>
        </p:txBody>
      </p:sp>
      <p:sp>
        <p:nvSpPr>
          <p:cNvPr id="4" name="Title 3"/>
          <p:cNvSpPr>
            <a:spLocks noGrp="1"/>
          </p:cNvSpPr>
          <p:nvPr>
            <p:ph type="title"/>
          </p:nvPr>
        </p:nvSpPr>
        <p:spPr/>
        <p:txBody>
          <a:bodyPr>
            <a:noAutofit/>
          </a:bodyPr>
          <a:lstStyle/>
          <a:p>
            <a:r>
              <a:rPr lang="en-US" altLang="en-US" dirty="0"/>
              <a:t>Concept Check: Calculating Cash Price</a:t>
            </a:r>
            <a:r>
              <a:rPr lang="en-IN" dirty="0"/>
              <a:t> (1 of 3)</a:t>
            </a:r>
            <a:endParaRPr lang="en-US" dirty="0"/>
          </a:p>
        </p:txBody>
      </p:sp>
      <p:sp>
        <p:nvSpPr>
          <p:cNvPr id="5" name="Content Placeholder 4"/>
          <p:cNvSpPr>
            <a:spLocks noGrp="1"/>
          </p:cNvSpPr>
          <p:nvPr>
            <p:ph sz="quarter" idx="10"/>
          </p:nvPr>
        </p:nvSpPr>
        <p:spPr>
          <a:xfrm>
            <a:off x="685800" y="1695450"/>
            <a:ext cx="8046720" cy="2616820"/>
          </a:xfrm>
        </p:spPr>
        <p:txBody>
          <a:bodyPr/>
          <a:lstStyle/>
          <a:p>
            <a:pPr marL="0" indent="0">
              <a:buNone/>
            </a:pPr>
            <a:r>
              <a:rPr lang="en-US" dirty="0"/>
              <a:t>The </a:t>
            </a:r>
            <a:r>
              <a:rPr lang="en-US" dirty="0" err="1"/>
              <a:t>Knotworth</a:t>
            </a:r>
            <a:r>
              <a:rPr lang="en-US" dirty="0"/>
              <a:t> </a:t>
            </a:r>
            <a:r>
              <a:rPr lang="en-US" dirty="0" err="1"/>
              <a:t>Gedding</a:t>
            </a:r>
            <a:r>
              <a:rPr lang="en-US" dirty="0"/>
              <a:t> Consulting Company purchased a machine for $15,000 down and $500 a month payable at the end of each of the next 36 months. How would the company calculate the cash price of the machine, assuming the annual interest rate is known?</a:t>
            </a:r>
          </a:p>
        </p:txBody>
      </p:sp>
    </p:spTree>
    <p:extLst>
      <p:ext uri="{BB962C8B-B14F-4D97-AF65-F5344CB8AC3E}">
        <p14:creationId xmlns:p14="http://schemas.microsoft.com/office/powerpoint/2010/main" val="245342491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r>
              <a:rPr lang="en-US" dirty="0"/>
              <a:t>Learning Objective 06-5</a:t>
            </a:r>
          </a:p>
        </p:txBody>
      </p:sp>
      <p:sp>
        <p:nvSpPr>
          <p:cNvPr id="4" name="Title 3"/>
          <p:cNvSpPr>
            <a:spLocks noGrp="1"/>
          </p:cNvSpPr>
          <p:nvPr>
            <p:ph type="title"/>
          </p:nvPr>
        </p:nvSpPr>
        <p:spPr/>
        <p:txBody>
          <a:bodyPr>
            <a:noAutofit/>
          </a:bodyPr>
          <a:lstStyle/>
          <a:p>
            <a:r>
              <a:rPr lang="en-US" altLang="en-US" dirty="0"/>
              <a:t>Concept Check: Calculating Cash Price</a:t>
            </a:r>
            <a:r>
              <a:rPr lang="en-IN" dirty="0"/>
              <a:t> (2 of 3)</a:t>
            </a:r>
            <a:endParaRPr lang="en-US" dirty="0"/>
          </a:p>
        </p:txBody>
      </p:sp>
      <p:sp>
        <p:nvSpPr>
          <p:cNvPr id="5" name="Content Placeholder 4"/>
          <p:cNvSpPr>
            <a:spLocks noGrp="1"/>
          </p:cNvSpPr>
          <p:nvPr>
            <p:ph sz="quarter" idx="10"/>
          </p:nvPr>
        </p:nvSpPr>
        <p:spPr>
          <a:xfrm>
            <a:off x="548640" y="1676399"/>
            <a:ext cx="8046720" cy="3341649"/>
          </a:xfrm>
        </p:spPr>
        <p:txBody>
          <a:bodyPr/>
          <a:lstStyle/>
          <a:p>
            <a:pPr marL="457200" indent="-457200">
              <a:buFont typeface="+mj-lt"/>
              <a:buAutoNum type="alphaLcPeriod"/>
            </a:pPr>
            <a:r>
              <a:rPr lang="en-US" dirty="0"/>
              <a:t>$15,000 plus the present value of $18,000 ($500 × 36)</a:t>
            </a:r>
          </a:p>
          <a:p>
            <a:pPr marL="457200" indent="-457200">
              <a:buFont typeface="+mj-lt"/>
              <a:buAutoNum type="alphaLcPeriod"/>
            </a:pPr>
            <a:r>
              <a:rPr lang="en-US" dirty="0"/>
              <a:t>$15,000 plus the present value of an annuity due of $500 for 36 periods</a:t>
            </a:r>
          </a:p>
          <a:p>
            <a:pPr marL="457200" indent="-457200">
              <a:buFont typeface="+mj-lt"/>
              <a:buAutoNum type="alphaLcPeriod"/>
            </a:pPr>
            <a:r>
              <a:rPr lang="en-US" dirty="0"/>
              <a:t>$33,000</a:t>
            </a:r>
          </a:p>
          <a:p>
            <a:pPr marL="457200" indent="-457200">
              <a:buFont typeface="+mj-lt"/>
              <a:buAutoNum type="alphaLcPeriod"/>
            </a:pPr>
            <a:r>
              <a:rPr lang="en-US" dirty="0"/>
              <a:t>$15,000 plus the present value of an ordinary annuity of $500 for 36 periods</a:t>
            </a:r>
          </a:p>
        </p:txBody>
      </p:sp>
    </p:spTree>
    <p:extLst>
      <p:ext uri="{BB962C8B-B14F-4D97-AF65-F5344CB8AC3E}">
        <p14:creationId xmlns:p14="http://schemas.microsoft.com/office/powerpoint/2010/main" val="73760002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r>
              <a:rPr lang="en-US" dirty="0"/>
              <a:t>Learning Objective 06-5</a:t>
            </a:r>
          </a:p>
        </p:txBody>
      </p:sp>
      <p:sp>
        <p:nvSpPr>
          <p:cNvPr id="4" name="Title 3"/>
          <p:cNvSpPr>
            <a:spLocks noGrp="1"/>
          </p:cNvSpPr>
          <p:nvPr>
            <p:ph type="title"/>
          </p:nvPr>
        </p:nvSpPr>
        <p:spPr/>
        <p:txBody>
          <a:bodyPr>
            <a:noAutofit/>
          </a:bodyPr>
          <a:lstStyle/>
          <a:p>
            <a:r>
              <a:rPr lang="en-US" altLang="en-US" dirty="0"/>
              <a:t>Concept Check: Calculating Cash Price</a:t>
            </a:r>
            <a:r>
              <a:rPr lang="en-IN" dirty="0"/>
              <a:t> (3 of 3)</a:t>
            </a:r>
            <a:endParaRPr lang="en-US" dirty="0"/>
          </a:p>
        </p:txBody>
      </p:sp>
      <p:sp>
        <p:nvSpPr>
          <p:cNvPr id="5" name="Content Placeholder 4"/>
          <p:cNvSpPr>
            <a:spLocks noGrp="1"/>
          </p:cNvSpPr>
          <p:nvPr>
            <p:ph sz="quarter" idx="10"/>
          </p:nvPr>
        </p:nvSpPr>
        <p:spPr>
          <a:xfrm>
            <a:off x="548640" y="1676400"/>
            <a:ext cx="8046720" cy="2694878"/>
          </a:xfrm>
        </p:spPr>
        <p:txBody>
          <a:bodyPr/>
          <a:lstStyle/>
          <a:p>
            <a:pPr marL="0" indent="0">
              <a:buNone/>
            </a:pPr>
            <a:r>
              <a:rPr lang="en-US" dirty="0"/>
              <a:t>The correct answer is </a:t>
            </a:r>
            <a:r>
              <a:rPr lang="en-US" i="1" dirty="0"/>
              <a:t>d</a:t>
            </a:r>
            <a:r>
              <a:rPr lang="en-US" dirty="0"/>
              <a:t>. The cash price is equal to the present value of the future cash outflows. This includes the $15,000 today plus the value today (present value) of the $500 payments made at the </a:t>
            </a:r>
            <a:r>
              <a:rPr lang="en-US" b="1" dirty="0"/>
              <a:t>end</a:t>
            </a:r>
            <a:r>
              <a:rPr lang="en-US" dirty="0"/>
              <a:t> of each month (ordinary annuity).</a:t>
            </a:r>
          </a:p>
        </p:txBody>
      </p:sp>
    </p:spTree>
    <p:extLst>
      <p:ext uri="{BB962C8B-B14F-4D97-AF65-F5344CB8AC3E}">
        <p14:creationId xmlns:p14="http://schemas.microsoft.com/office/powerpoint/2010/main" val="156886276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06-5</a:t>
            </a:r>
          </a:p>
        </p:txBody>
      </p:sp>
      <p:sp>
        <p:nvSpPr>
          <p:cNvPr id="4" name="Title 3"/>
          <p:cNvSpPr>
            <a:spLocks noGrp="1"/>
          </p:cNvSpPr>
          <p:nvPr>
            <p:ph type="title"/>
          </p:nvPr>
        </p:nvSpPr>
        <p:spPr/>
        <p:txBody>
          <a:bodyPr>
            <a:noAutofit/>
          </a:bodyPr>
          <a:lstStyle/>
          <a:p>
            <a:r>
              <a:rPr lang="en-US" dirty="0"/>
              <a:t>Future Value of an Ordinary Annuity</a:t>
            </a:r>
            <a:r>
              <a:rPr lang="en-IN" dirty="0"/>
              <a:t> (1 of 2)</a:t>
            </a:r>
            <a:endParaRPr lang="en-US" dirty="0"/>
          </a:p>
        </p:txBody>
      </p:sp>
      <p:sp>
        <p:nvSpPr>
          <p:cNvPr id="5" name="Content Placeholder 4"/>
          <p:cNvSpPr>
            <a:spLocks noGrp="1"/>
          </p:cNvSpPr>
          <p:nvPr>
            <p:ph sz="quarter" idx="10"/>
          </p:nvPr>
        </p:nvSpPr>
        <p:spPr>
          <a:xfrm>
            <a:off x="548640" y="1676399"/>
            <a:ext cx="8046720" cy="3798849"/>
          </a:xfrm>
        </p:spPr>
        <p:txBody>
          <a:bodyPr/>
          <a:lstStyle/>
          <a:p>
            <a:r>
              <a:rPr lang="en-IN" dirty="0"/>
              <a:t>Rita Grant wants to accumulate a sum of money to pay for graduate school. Rather than investing a single amount today that will grow to a future value, she decides to invest </a:t>
            </a:r>
            <a:r>
              <a:rPr lang="en-IN" b="1" dirty="0"/>
              <a:t>$10,000 a year </a:t>
            </a:r>
            <a:r>
              <a:rPr lang="en-IN" dirty="0"/>
              <a:t>over the next three years in a savings account paying </a:t>
            </a:r>
            <a:r>
              <a:rPr lang="en-IN" b="1" dirty="0"/>
              <a:t>10% </a:t>
            </a:r>
            <a:r>
              <a:rPr lang="en-IN" dirty="0"/>
              <a:t>interest compounded annually. She decides to make the </a:t>
            </a:r>
            <a:r>
              <a:rPr lang="en-IN" b="1" dirty="0"/>
              <a:t>first payment to the bank one year from today</a:t>
            </a:r>
            <a:r>
              <a:rPr lang="en-IN" dirty="0"/>
              <a:t>.</a:t>
            </a:r>
            <a:endParaRPr lang="en-US" dirty="0"/>
          </a:p>
        </p:txBody>
      </p:sp>
    </p:spTree>
    <p:extLst>
      <p:ext uri="{BB962C8B-B14F-4D97-AF65-F5344CB8AC3E}">
        <p14:creationId xmlns:p14="http://schemas.microsoft.com/office/powerpoint/2010/main" val="206333448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06-5</a:t>
            </a:r>
          </a:p>
        </p:txBody>
      </p:sp>
      <p:sp>
        <p:nvSpPr>
          <p:cNvPr id="4" name="Title 3"/>
          <p:cNvSpPr>
            <a:spLocks noGrp="1"/>
          </p:cNvSpPr>
          <p:nvPr>
            <p:ph type="title"/>
          </p:nvPr>
        </p:nvSpPr>
        <p:spPr/>
        <p:txBody>
          <a:bodyPr>
            <a:noAutofit/>
          </a:bodyPr>
          <a:lstStyle/>
          <a:p>
            <a:r>
              <a:rPr lang="en-US" dirty="0"/>
              <a:t>Future Value of an Ordinary Annuity</a:t>
            </a:r>
            <a:r>
              <a:rPr lang="en-IN" dirty="0"/>
              <a:t> (2 of 2)</a:t>
            </a:r>
            <a:endParaRPr lang="en-US" dirty="0"/>
          </a:p>
        </p:txBody>
      </p:sp>
      <p:pic>
        <p:nvPicPr>
          <p:cNvPr id="2" name="Picture 1" descr="Timeline depicts the payments in an ordinary annuity, along with time periods and interest rate, needed to determine future value.&#10;The timeline is divided into three segments with 0 at the left end, end of year 1 after the first segment, end of year 2 after the second segment, and end of year 3 after the third segment. First payment of $10,000 is made at end of year 1; second payment of $10,000 is made at end of year 2; and third payment of $10,000 is made at end of year 3. The future value at the end of year 3 is undetermined. Below the timeline, n equals 3, i equals 10 percent.&#10;"/>
          <p:cNvPicPr>
            <a:picLocks noChangeAspect="1"/>
          </p:cNvPicPr>
          <p:nvPr/>
        </p:nvPicPr>
        <p:blipFill>
          <a:blip r:embed="rId3"/>
          <a:stretch>
            <a:fillRect/>
          </a:stretch>
        </p:blipFill>
        <p:spPr>
          <a:xfrm>
            <a:off x="879164" y="1697283"/>
            <a:ext cx="7614273" cy="2091834"/>
          </a:xfrm>
          <a:prstGeom prst="rect">
            <a:avLst/>
          </a:prstGeom>
        </p:spPr>
      </p:pic>
      <p:graphicFrame>
        <p:nvGraphicFramePr>
          <p:cNvPr id="3" name="Table 2"/>
          <p:cNvGraphicFramePr>
            <a:graphicFrameLocks noGrp="1"/>
          </p:cNvGraphicFramePr>
          <p:nvPr>
            <p:extLst>
              <p:ext uri="{D42A27DB-BD31-4B8C-83A1-F6EECF244321}">
                <p14:modId xmlns:p14="http://schemas.microsoft.com/office/powerpoint/2010/main" val="172748494"/>
              </p:ext>
            </p:extLst>
          </p:nvPr>
        </p:nvGraphicFramePr>
        <p:xfrm>
          <a:off x="726761" y="3932201"/>
          <a:ext cx="7960039" cy="2343851"/>
        </p:xfrm>
        <a:graphic>
          <a:graphicData uri="http://schemas.openxmlformats.org/drawingml/2006/table">
            <a:tbl>
              <a:tblPr firstRow="1" bandRow="1">
                <a:tableStyleId>{5940675A-B579-460E-94D1-54222C63F5DA}</a:tableStyleId>
              </a:tblPr>
              <a:tblGrid>
                <a:gridCol w="1559239">
                  <a:extLst>
                    <a:ext uri="{9D8B030D-6E8A-4147-A177-3AD203B41FA5}">
                      <a16:colId xmlns:a16="http://schemas.microsoft.com/office/drawing/2014/main" val="20000"/>
                    </a:ext>
                  </a:extLst>
                </a:gridCol>
                <a:gridCol w="1143000">
                  <a:extLst>
                    <a:ext uri="{9D8B030D-6E8A-4147-A177-3AD203B41FA5}">
                      <a16:colId xmlns:a16="http://schemas.microsoft.com/office/drawing/2014/main" val="20001"/>
                    </a:ext>
                  </a:extLst>
                </a:gridCol>
                <a:gridCol w="438150">
                  <a:extLst>
                    <a:ext uri="{9D8B030D-6E8A-4147-A177-3AD203B41FA5}">
                      <a16:colId xmlns:a16="http://schemas.microsoft.com/office/drawing/2014/main" val="20002"/>
                    </a:ext>
                  </a:extLst>
                </a:gridCol>
                <a:gridCol w="1238250">
                  <a:extLst>
                    <a:ext uri="{9D8B030D-6E8A-4147-A177-3AD203B41FA5}">
                      <a16:colId xmlns:a16="http://schemas.microsoft.com/office/drawing/2014/main" val="20003"/>
                    </a:ext>
                  </a:extLst>
                </a:gridCol>
                <a:gridCol w="457200">
                  <a:extLst>
                    <a:ext uri="{9D8B030D-6E8A-4147-A177-3AD203B41FA5}">
                      <a16:colId xmlns:a16="http://schemas.microsoft.com/office/drawing/2014/main" val="20004"/>
                    </a:ext>
                  </a:extLst>
                </a:gridCol>
                <a:gridCol w="2609850">
                  <a:extLst>
                    <a:ext uri="{9D8B030D-6E8A-4147-A177-3AD203B41FA5}">
                      <a16:colId xmlns:a16="http://schemas.microsoft.com/office/drawing/2014/main" val="20005"/>
                    </a:ext>
                  </a:extLst>
                </a:gridCol>
                <a:gridCol w="514350">
                  <a:extLst>
                    <a:ext uri="{9D8B030D-6E8A-4147-A177-3AD203B41FA5}">
                      <a16:colId xmlns:a16="http://schemas.microsoft.com/office/drawing/2014/main" val="20006"/>
                    </a:ext>
                  </a:extLst>
                </a:gridCol>
              </a:tblGrid>
              <a:tr h="715999">
                <a:tc>
                  <a:txBody>
                    <a:bodyPr/>
                    <a:lstStyle/>
                    <a:p>
                      <a:pPr algn="ctr"/>
                      <a:endParaRPr lang="en-US" sz="14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US" sz="1400" b="1" dirty="0">
                          <a:latin typeface="Verdana" panose="020B0604030504040204" pitchFamily="34" charset="0"/>
                          <a:ea typeface="Verdana" panose="020B0604030504040204" pitchFamily="34" charset="0"/>
                          <a:cs typeface="Verdana" panose="020B0604030504040204" pitchFamily="34" charset="0"/>
                        </a:rPr>
                        <a:t>Payment</a:t>
                      </a:r>
                    </a:p>
                  </a:txBody>
                  <a:tcPr anchor="ctr"/>
                </a:tc>
                <a:tc>
                  <a:txBody>
                    <a:bodyPr/>
                    <a:lstStyle/>
                    <a:p>
                      <a:pPr algn="ctr"/>
                      <a:endParaRPr lang="en-US" sz="14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US" sz="1400" b="1" dirty="0">
                          <a:latin typeface="Verdana" panose="020B0604030504040204" pitchFamily="34" charset="0"/>
                          <a:ea typeface="Verdana" panose="020B0604030504040204" pitchFamily="34" charset="0"/>
                          <a:cs typeface="Verdana" panose="020B0604030504040204" pitchFamily="34" charset="0"/>
                        </a:rPr>
                        <a:t>FV of $1 </a:t>
                      </a:r>
                    </a:p>
                    <a:p>
                      <a:pPr algn="ctr"/>
                      <a:r>
                        <a:rPr lang="en-US" sz="1400" b="1" i="1" dirty="0" err="1">
                          <a:latin typeface="Verdana" panose="020B0604030504040204" pitchFamily="34" charset="0"/>
                          <a:ea typeface="Verdana" panose="020B0604030504040204" pitchFamily="34" charset="0"/>
                          <a:cs typeface="Verdana" panose="020B0604030504040204" pitchFamily="34" charset="0"/>
                        </a:rPr>
                        <a:t>i</a:t>
                      </a:r>
                      <a:r>
                        <a:rPr lang="en-US" sz="1400" b="1" dirty="0">
                          <a:latin typeface="Verdana" panose="020B0604030504040204" pitchFamily="34" charset="0"/>
                          <a:ea typeface="Verdana" panose="020B0604030504040204" pitchFamily="34" charset="0"/>
                          <a:cs typeface="Verdana" panose="020B0604030504040204" pitchFamily="34" charset="0"/>
                        </a:rPr>
                        <a:t> = 10%</a:t>
                      </a:r>
                    </a:p>
                  </a:txBody>
                  <a:tcPr anchor="ctr"/>
                </a:tc>
                <a:tc>
                  <a:txBody>
                    <a:bodyPr/>
                    <a:lstStyle/>
                    <a:p>
                      <a:pPr algn="ctr"/>
                      <a:endParaRPr lang="en-US" sz="14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US" sz="1400" b="1" dirty="0">
                          <a:latin typeface="Verdana" panose="020B0604030504040204" pitchFamily="34" charset="0"/>
                          <a:ea typeface="Verdana" panose="020B0604030504040204" pitchFamily="34" charset="0"/>
                          <a:cs typeface="Verdana" panose="020B0604030504040204" pitchFamily="34" charset="0"/>
                        </a:rPr>
                        <a:t>Future value</a:t>
                      </a:r>
                    </a:p>
                    <a:p>
                      <a:pPr algn="ctr"/>
                      <a:r>
                        <a:rPr lang="en-US" sz="1400" b="1" dirty="0">
                          <a:latin typeface="Verdana" panose="020B0604030504040204" pitchFamily="34" charset="0"/>
                          <a:ea typeface="Verdana" panose="020B0604030504040204" pitchFamily="34" charset="0"/>
                          <a:cs typeface="Verdana" panose="020B0604030504040204" pitchFamily="34" charset="0"/>
                        </a:rPr>
                        <a:t> (at the end of year 3)</a:t>
                      </a:r>
                    </a:p>
                  </a:txBody>
                  <a:tcPr anchor="ctr"/>
                </a:tc>
                <a:tc>
                  <a:txBody>
                    <a:bodyPr/>
                    <a:lstStyle/>
                    <a:p>
                      <a:pPr algn="ctr"/>
                      <a:r>
                        <a:rPr lang="en-US" sz="1400" b="1" i="1" dirty="0">
                          <a:latin typeface="Verdana" panose="020B0604030504040204" pitchFamily="34" charset="0"/>
                          <a:ea typeface="Verdana" panose="020B0604030504040204" pitchFamily="34" charset="0"/>
                          <a:cs typeface="Verdana" panose="020B0604030504040204" pitchFamily="34" charset="0"/>
                        </a:rPr>
                        <a:t>n</a:t>
                      </a:r>
                    </a:p>
                  </a:txBody>
                  <a:tcPr anchor="ctr"/>
                </a:tc>
                <a:extLst>
                  <a:ext uri="{0D108BD9-81ED-4DB2-BD59-A6C34878D82A}">
                    <a16:rowId xmlns:a16="http://schemas.microsoft.com/office/drawing/2014/main" val="10000"/>
                  </a:ext>
                </a:extLst>
              </a:tr>
              <a:tr h="40244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dirty="0">
                          <a:latin typeface="Verdana" panose="020B0604030504040204" pitchFamily="34" charset="0"/>
                          <a:ea typeface="Verdana" panose="020B0604030504040204" pitchFamily="34" charset="0"/>
                          <a:cs typeface="Verdana" panose="020B0604030504040204" pitchFamily="34" charset="0"/>
                        </a:rPr>
                        <a:t>First payment </a:t>
                      </a: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$10,000</a:t>
                      </a: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a:t>
                      </a: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1.21</a:t>
                      </a: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a:t>
                      </a: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$12,100</a:t>
                      </a: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2</a:t>
                      </a:r>
                    </a:p>
                  </a:txBody>
                  <a:tcPr anchor="ctr"/>
                </a:tc>
                <a:extLst>
                  <a:ext uri="{0D108BD9-81ED-4DB2-BD59-A6C34878D82A}">
                    <a16:rowId xmlns:a16="http://schemas.microsoft.com/office/drawing/2014/main" val="10001"/>
                  </a:ext>
                </a:extLst>
              </a:tr>
              <a:tr h="51195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dirty="0">
                          <a:latin typeface="Verdana" panose="020B0604030504040204" pitchFamily="34" charset="0"/>
                          <a:ea typeface="Verdana" panose="020B0604030504040204" pitchFamily="34" charset="0"/>
                          <a:cs typeface="Verdana" panose="020B0604030504040204" pitchFamily="34" charset="0"/>
                        </a:rPr>
                        <a:t>Second payment </a:t>
                      </a: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10,000</a:t>
                      </a: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a:t>
                      </a: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1.10</a:t>
                      </a: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a:t>
                      </a: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11,000</a:t>
                      </a: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1</a:t>
                      </a:r>
                    </a:p>
                  </a:txBody>
                  <a:tcPr anchor="ctr"/>
                </a:tc>
                <a:extLst>
                  <a:ext uri="{0D108BD9-81ED-4DB2-BD59-A6C34878D82A}">
                    <a16:rowId xmlns:a16="http://schemas.microsoft.com/office/drawing/2014/main" val="10002"/>
                  </a:ext>
                </a:extLst>
              </a:tr>
              <a:tr h="40244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dirty="0">
                          <a:latin typeface="Verdana" panose="020B0604030504040204" pitchFamily="34" charset="0"/>
                          <a:ea typeface="Verdana" panose="020B0604030504040204" pitchFamily="34" charset="0"/>
                          <a:cs typeface="Verdana" panose="020B0604030504040204" pitchFamily="34" charset="0"/>
                        </a:rPr>
                        <a:t>Third payment </a:t>
                      </a: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10,000</a:t>
                      </a: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a:t>
                      </a: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1.00</a:t>
                      </a: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a:t>
                      </a: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10,000</a:t>
                      </a: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0</a:t>
                      </a:r>
                    </a:p>
                  </a:txBody>
                  <a:tcPr anchor="ctr"/>
                </a:tc>
                <a:extLst>
                  <a:ext uri="{0D108BD9-81ED-4DB2-BD59-A6C34878D82A}">
                    <a16:rowId xmlns:a16="http://schemas.microsoft.com/office/drawing/2014/main" val="10003"/>
                  </a:ext>
                </a:extLst>
              </a:tr>
              <a:tr h="283202">
                <a:tc>
                  <a:txBody>
                    <a:bodyPr/>
                    <a:lstStyle/>
                    <a:p>
                      <a:r>
                        <a:rPr lang="en-US" sz="1400" dirty="0">
                          <a:latin typeface="Verdana" panose="020B0604030504040204" pitchFamily="34" charset="0"/>
                          <a:ea typeface="Verdana" panose="020B0604030504040204" pitchFamily="34" charset="0"/>
                          <a:cs typeface="Verdana" panose="020B0604030504040204" pitchFamily="34" charset="0"/>
                        </a:rPr>
                        <a:t>Total</a:t>
                      </a:r>
                    </a:p>
                  </a:txBody>
                  <a:tcPr anchor="ctr"/>
                </a:tc>
                <a:tc>
                  <a:txBody>
                    <a:bodyPr/>
                    <a:lstStyle/>
                    <a:p>
                      <a:pPr algn="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40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400" b="1" dirty="0">
                          <a:latin typeface="Verdana" panose="020B0604030504040204" pitchFamily="34" charset="0"/>
                          <a:ea typeface="Verdana" panose="020B0604030504040204" pitchFamily="34" charset="0"/>
                          <a:cs typeface="Verdana" panose="020B0604030504040204" pitchFamily="34" charset="0"/>
                        </a:rPr>
                        <a:t>3.31</a:t>
                      </a:r>
                    </a:p>
                  </a:txBody>
                  <a:tcPr anchor="ctr"/>
                </a:tc>
                <a:tc>
                  <a:txBody>
                    <a:bodyPr/>
                    <a:lstStyle/>
                    <a:p>
                      <a:pPr algn="r"/>
                      <a:endParaRPr lang="en-US" sz="14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400" b="1" dirty="0">
                          <a:latin typeface="Verdana" panose="020B0604030504040204" pitchFamily="34" charset="0"/>
                          <a:ea typeface="Verdana" panose="020B0604030504040204" pitchFamily="34" charset="0"/>
                          <a:cs typeface="Verdana" panose="020B0604030504040204" pitchFamily="34" charset="0"/>
                        </a:rPr>
                        <a:t>$33,100</a:t>
                      </a:r>
                    </a:p>
                  </a:txBody>
                  <a:tcPr anchor="ctr"/>
                </a:tc>
                <a:tc>
                  <a:txBody>
                    <a:bodyPr/>
                    <a:lstStyle/>
                    <a:p>
                      <a:pPr algn="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19815308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06-6</a:t>
            </a:r>
          </a:p>
        </p:txBody>
      </p:sp>
      <p:sp>
        <p:nvSpPr>
          <p:cNvPr id="4" name="Title 3"/>
          <p:cNvSpPr>
            <a:spLocks noGrp="1"/>
          </p:cNvSpPr>
          <p:nvPr>
            <p:ph type="title"/>
          </p:nvPr>
        </p:nvSpPr>
        <p:spPr/>
        <p:txBody>
          <a:bodyPr>
            <a:noAutofit/>
          </a:bodyPr>
          <a:lstStyle/>
          <a:p>
            <a:r>
              <a:rPr lang="en-US" dirty="0"/>
              <a:t>Using the FVA Table to Calculate the Future Value</a:t>
            </a:r>
          </a:p>
        </p:txBody>
      </p:sp>
      <p:sp>
        <p:nvSpPr>
          <p:cNvPr id="5" name="Content Placeholder 4"/>
          <p:cNvSpPr>
            <a:spLocks noGrp="1"/>
          </p:cNvSpPr>
          <p:nvPr>
            <p:ph sz="quarter" idx="10"/>
          </p:nvPr>
        </p:nvSpPr>
        <p:spPr>
          <a:xfrm>
            <a:off x="586740" y="1897958"/>
            <a:ext cx="8442960" cy="1118982"/>
          </a:xfrm>
        </p:spPr>
        <p:txBody>
          <a:bodyPr/>
          <a:lstStyle/>
          <a:p>
            <a:pPr marL="0" indent="0">
              <a:buNone/>
            </a:pPr>
            <a:r>
              <a:rPr lang="en-US" sz="2400" dirty="0"/>
              <a:t>FVA = $10,000 (annuity amount) × </a:t>
            </a:r>
            <a:r>
              <a:rPr lang="en-US" sz="2400" b="1" dirty="0"/>
              <a:t>3.31</a:t>
            </a:r>
            <a:r>
              <a:rPr lang="en-US" sz="2400" dirty="0"/>
              <a:t>*</a:t>
            </a:r>
            <a:r>
              <a:rPr lang="en-US" dirty="0"/>
              <a:t>=$33,100</a:t>
            </a:r>
          </a:p>
          <a:p>
            <a:pPr marL="0" indent="0">
              <a:buNone/>
            </a:pPr>
            <a:r>
              <a:rPr lang="en-IN" sz="2200" dirty="0"/>
              <a:t>*Future value of an ordinary annuity of $1: </a:t>
            </a:r>
            <a:r>
              <a:rPr lang="en-IN" sz="2200" i="1" dirty="0"/>
              <a:t>n</a:t>
            </a:r>
            <a:r>
              <a:rPr lang="en-IN" sz="2200" dirty="0"/>
              <a:t> = 3, </a:t>
            </a:r>
            <a:r>
              <a:rPr lang="en-IN" sz="2200" i="1" dirty="0" err="1"/>
              <a:t>i</a:t>
            </a:r>
            <a:r>
              <a:rPr lang="en-IN" sz="2200" dirty="0"/>
              <a:t> =10%</a:t>
            </a:r>
          </a:p>
        </p:txBody>
      </p:sp>
      <p:graphicFrame>
        <p:nvGraphicFramePr>
          <p:cNvPr id="8" name="Table 7"/>
          <p:cNvGraphicFramePr>
            <a:graphicFrameLocks noGrp="1"/>
          </p:cNvGraphicFramePr>
          <p:nvPr>
            <p:extLst>
              <p:ext uri="{D42A27DB-BD31-4B8C-83A1-F6EECF244321}">
                <p14:modId xmlns:p14="http://schemas.microsoft.com/office/powerpoint/2010/main" val="3059437365"/>
              </p:ext>
            </p:extLst>
          </p:nvPr>
        </p:nvGraphicFramePr>
        <p:xfrm>
          <a:off x="1185334" y="3203959"/>
          <a:ext cx="7213600" cy="2208363"/>
        </p:xfrm>
        <a:graphic>
          <a:graphicData uri="http://schemas.openxmlformats.org/drawingml/2006/table">
            <a:tbl>
              <a:tblPr firstRow="1" bandRow="1">
                <a:tableStyleId>{5940675A-B579-460E-94D1-54222C63F5DA}</a:tableStyleId>
              </a:tblPr>
              <a:tblGrid>
                <a:gridCol w="1046418">
                  <a:extLst>
                    <a:ext uri="{9D8B030D-6E8A-4147-A177-3AD203B41FA5}">
                      <a16:colId xmlns:a16="http://schemas.microsoft.com/office/drawing/2014/main" val="20000"/>
                    </a:ext>
                  </a:extLst>
                </a:gridCol>
                <a:gridCol w="1019446">
                  <a:extLst>
                    <a:ext uri="{9D8B030D-6E8A-4147-A177-3AD203B41FA5}">
                      <a16:colId xmlns:a16="http://schemas.microsoft.com/office/drawing/2014/main" val="20001"/>
                    </a:ext>
                  </a:extLst>
                </a:gridCol>
                <a:gridCol w="999069">
                  <a:extLst>
                    <a:ext uri="{9D8B030D-6E8A-4147-A177-3AD203B41FA5}">
                      <a16:colId xmlns:a16="http://schemas.microsoft.com/office/drawing/2014/main" val="20002"/>
                    </a:ext>
                  </a:extLst>
                </a:gridCol>
                <a:gridCol w="1016000">
                  <a:extLst>
                    <a:ext uri="{9D8B030D-6E8A-4147-A177-3AD203B41FA5}">
                      <a16:colId xmlns:a16="http://schemas.microsoft.com/office/drawing/2014/main" val="20003"/>
                    </a:ext>
                  </a:extLst>
                </a:gridCol>
                <a:gridCol w="1100667">
                  <a:extLst>
                    <a:ext uri="{9D8B030D-6E8A-4147-A177-3AD203B41FA5}">
                      <a16:colId xmlns:a16="http://schemas.microsoft.com/office/drawing/2014/main" val="20004"/>
                    </a:ext>
                  </a:extLst>
                </a:gridCol>
                <a:gridCol w="1016000">
                  <a:extLst>
                    <a:ext uri="{9D8B030D-6E8A-4147-A177-3AD203B41FA5}">
                      <a16:colId xmlns:a16="http://schemas.microsoft.com/office/drawing/2014/main" val="20005"/>
                    </a:ext>
                  </a:extLst>
                </a:gridCol>
                <a:gridCol w="1016000">
                  <a:extLst>
                    <a:ext uri="{9D8B030D-6E8A-4147-A177-3AD203B41FA5}">
                      <a16:colId xmlns:a16="http://schemas.microsoft.com/office/drawing/2014/main" val="20006"/>
                    </a:ext>
                  </a:extLst>
                </a:gridCol>
              </a:tblGrid>
              <a:tr h="735163">
                <a:tc>
                  <a:txBody>
                    <a:bodyPr/>
                    <a:lstStyle/>
                    <a:p>
                      <a:pPr marL="0" marR="0" indent="0" algn="ctr" defTabSz="914377"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Periods</a:t>
                      </a:r>
                      <a:r>
                        <a:rPr lang="en-US" sz="1200" b="1" baseline="0" dirty="0">
                          <a:latin typeface="Verdana" panose="020B0604030504040204" pitchFamily="34" charset="0"/>
                          <a:ea typeface="Verdana" panose="020B0604030504040204" pitchFamily="34" charset="0"/>
                          <a:cs typeface="Verdana" panose="020B0604030504040204" pitchFamily="34" charset="0"/>
                        </a:rPr>
                        <a:t> </a:t>
                      </a:r>
                      <a:r>
                        <a:rPr lang="en-US" sz="1200" b="1" dirty="0">
                          <a:latin typeface="Verdana" panose="020B0604030504040204" pitchFamily="34" charset="0"/>
                          <a:ea typeface="Verdana" panose="020B0604030504040204" pitchFamily="34" charset="0"/>
                          <a:cs typeface="Verdana" panose="020B0604030504040204" pitchFamily="34" charset="0"/>
                        </a:rPr>
                        <a:t>(n)</a:t>
                      </a:r>
                    </a:p>
                  </a:txBody>
                  <a:tcPr anchor="ctr"/>
                </a:tc>
                <a:tc>
                  <a:txBody>
                    <a:bodyPr/>
                    <a:lstStyle/>
                    <a:p>
                      <a:pPr marL="0" marR="0" indent="0" algn="ctr" defTabSz="914377"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Interest Rates </a:t>
                      </a:r>
                      <a:r>
                        <a:rPr lang="en-US" sz="1200" b="1" i="0" dirty="0">
                          <a:latin typeface="Verdana" panose="020B0604030504040204" pitchFamily="34" charset="0"/>
                          <a:ea typeface="Verdana" panose="020B0604030504040204" pitchFamily="34" charset="0"/>
                          <a:cs typeface="Verdana" panose="020B0604030504040204" pitchFamily="34" charset="0"/>
                        </a:rPr>
                        <a:t>(</a:t>
                      </a:r>
                      <a:r>
                        <a:rPr lang="en-US" sz="1200" b="1" i="1" dirty="0" err="1">
                          <a:latin typeface="Verdana" panose="020B0604030504040204" pitchFamily="34" charset="0"/>
                          <a:ea typeface="Verdana" panose="020B0604030504040204" pitchFamily="34" charset="0"/>
                          <a:cs typeface="Verdana" panose="020B0604030504040204" pitchFamily="34" charset="0"/>
                        </a:rPr>
                        <a:t>i</a:t>
                      </a:r>
                      <a:r>
                        <a:rPr lang="en-US" sz="1200" b="1" i="0" dirty="0">
                          <a:latin typeface="Verdana" panose="020B0604030504040204" pitchFamily="34" charset="0"/>
                          <a:ea typeface="Verdana" panose="020B0604030504040204" pitchFamily="34" charset="0"/>
                          <a:cs typeface="Verdana" panose="020B0604030504040204" pitchFamily="34" charset="0"/>
                        </a:rPr>
                        <a:t>)</a:t>
                      </a:r>
                      <a:r>
                        <a:rPr lang="en-US" sz="1200" b="1" dirty="0">
                          <a:latin typeface="Verdana" panose="020B0604030504040204" pitchFamily="34" charset="0"/>
                          <a:ea typeface="Verdana" panose="020B0604030504040204" pitchFamily="34" charset="0"/>
                          <a:cs typeface="Verdana" panose="020B0604030504040204" pitchFamily="34" charset="0"/>
                        </a:rPr>
                        <a:t>:</a:t>
                      </a:r>
                      <a:r>
                        <a:rPr lang="en-US" sz="1200" b="1" baseline="0" dirty="0">
                          <a:latin typeface="Verdana" panose="020B0604030504040204" pitchFamily="34" charset="0"/>
                          <a:ea typeface="Verdana" panose="020B0604030504040204" pitchFamily="34" charset="0"/>
                          <a:cs typeface="Verdana" panose="020B0604030504040204" pitchFamily="34" charset="0"/>
                        </a:rPr>
                        <a:t> </a:t>
                      </a:r>
                      <a:r>
                        <a:rPr lang="pt-BR" sz="1200" b="1" dirty="0">
                          <a:latin typeface="Verdana" panose="020B0604030504040204" pitchFamily="34" charset="0"/>
                          <a:ea typeface="Verdana" panose="020B0604030504040204" pitchFamily="34" charset="0"/>
                          <a:cs typeface="Verdana" panose="020B0604030504040204" pitchFamily="34" charset="0"/>
                        </a:rPr>
                        <a:t>7%</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Interest Rates (</a:t>
                      </a:r>
                      <a:r>
                        <a:rPr lang="en-US" sz="1200" b="1" i="1" dirty="0" err="1">
                          <a:latin typeface="Verdana" panose="020B0604030504040204" pitchFamily="34" charset="0"/>
                          <a:ea typeface="Verdana" panose="020B0604030504040204" pitchFamily="34" charset="0"/>
                          <a:cs typeface="Verdana" panose="020B0604030504040204" pitchFamily="34" charset="0"/>
                        </a:rPr>
                        <a:t>i</a:t>
                      </a:r>
                      <a:r>
                        <a:rPr lang="en-US" sz="1200" b="1" dirty="0">
                          <a:latin typeface="Verdana" panose="020B0604030504040204" pitchFamily="34" charset="0"/>
                          <a:ea typeface="Verdana" panose="020B0604030504040204" pitchFamily="34" charset="0"/>
                          <a:cs typeface="Verdana" panose="020B0604030504040204" pitchFamily="34" charset="0"/>
                        </a:rPr>
                        <a:t>):</a:t>
                      </a:r>
                      <a:r>
                        <a:rPr lang="en-US" sz="1200" b="1" baseline="0" dirty="0">
                          <a:latin typeface="Verdana" panose="020B0604030504040204" pitchFamily="34" charset="0"/>
                          <a:ea typeface="Verdana" panose="020B0604030504040204" pitchFamily="34" charset="0"/>
                          <a:cs typeface="Verdana" panose="020B0604030504040204" pitchFamily="34" charset="0"/>
                        </a:rPr>
                        <a:t> </a:t>
                      </a:r>
                      <a:r>
                        <a:rPr lang="pt-BR" sz="1200" b="1" dirty="0">
                          <a:latin typeface="Verdana" panose="020B0604030504040204" pitchFamily="34" charset="0"/>
                          <a:ea typeface="Verdana" panose="020B0604030504040204" pitchFamily="34" charset="0"/>
                          <a:cs typeface="Verdana" panose="020B0604030504040204" pitchFamily="34" charset="0"/>
                        </a:rPr>
                        <a:t>8%</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Interest Rates (</a:t>
                      </a:r>
                      <a:r>
                        <a:rPr lang="en-US" sz="1200" b="1" i="1" dirty="0" err="1">
                          <a:latin typeface="Verdana" panose="020B0604030504040204" pitchFamily="34" charset="0"/>
                          <a:ea typeface="Verdana" panose="020B0604030504040204" pitchFamily="34" charset="0"/>
                          <a:cs typeface="Verdana" panose="020B0604030504040204" pitchFamily="34" charset="0"/>
                        </a:rPr>
                        <a:t>i</a:t>
                      </a:r>
                      <a:r>
                        <a:rPr lang="en-US" sz="1200" b="1" dirty="0">
                          <a:latin typeface="Verdana" panose="020B0604030504040204" pitchFamily="34" charset="0"/>
                          <a:ea typeface="Verdana" panose="020B0604030504040204" pitchFamily="34" charset="0"/>
                          <a:cs typeface="Verdana" panose="020B0604030504040204" pitchFamily="34" charset="0"/>
                        </a:rPr>
                        <a:t>):</a:t>
                      </a:r>
                    </a:p>
                    <a:p>
                      <a:pPr algn="ctr"/>
                      <a:r>
                        <a:rPr lang="pt-BR" sz="1200" b="1" dirty="0">
                          <a:latin typeface="Verdana" panose="020B0604030504040204" pitchFamily="34" charset="0"/>
                          <a:ea typeface="Verdana" panose="020B0604030504040204" pitchFamily="34" charset="0"/>
                          <a:cs typeface="Verdana" panose="020B0604030504040204" pitchFamily="34" charset="0"/>
                        </a:rPr>
                        <a:t>9%</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Interest Rates (</a:t>
                      </a:r>
                      <a:r>
                        <a:rPr lang="en-US" sz="1200" b="1" i="1" dirty="0">
                          <a:latin typeface="Verdana" panose="020B0604030504040204" pitchFamily="34" charset="0"/>
                          <a:ea typeface="Verdana" panose="020B0604030504040204" pitchFamily="34" charset="0"/>
                          <a:cs typeface="Verdana" panose="020B0604030504040204" pitchFamily="34" charset="0"/>
                        </a:rPr>
                        <a:t>i</a:t>
                      </a:r>
                      <a:r>
                        <a:rPr lang="en-US" sz="1200" b="1" dirty="0">
                          <a:latin typeface="Verdana" panose="020B0604030504040204" pitchFamily="34" charset="0"/>
                          <a:ea typeface="Verdana" panose="020B0604030504040204" pitchFamily="34" charset="0"/>
                          <a:cs typeface="Verdana" panose="020B0604030504040204" pitchFamily="34" charset="0"/>
                        </a:rPr>
                        <a:t>):</a:t>
                      </a:r>
                    </a:p>
                    <a:p>
                      <a:pPr algn="ctr"/>
                      <a:r>
                        <a:rPr lang="pt-BR" sz="1200" b="1" dirty="0">
                          <a:latin typeface="Verdana" panose="020B0604030504040204" pitchFamily="34" charset="0"/>
                          <a:ea typeface="Verdana" panose="020B0604030504040204" pitchFamily="34" charset="0"/>
                          <a:cs typeface="Verdana" panose="020B0604030504040204" pitchFamily="34" charset="0"/>
                        </a:rPr>
                        <a:t>10%</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Interest Rates (</a:t>
                      </a:r>
                      <a:r>
                        <a:rPr lang="en-US" sz="1200" b="1" i="1" dirty="0">
                          <a:latin typeface="Verdana" panose="020B0604030504040204" pitchFamily="34" charset="0"/>
                          <a:ea typeface="Verdana" panose="020B0604030504040204" pitchFamily="34" charset="0"/>
                          <a:cs typeface="Verdana" panose="020B0604030504040204" pitchFamily="34" charset="0"/>
                        </a:rPr>
                        <a:t>i</a:t>
                      </a:r>
                      <a:r>
                        <a:rPr lang="en-US" sz="1200" b="1" dirty="0">
                          <a:latin typeface="Verdana" panose="020B0604030504040204" pitchFamily="34" charset="0"/>
                          <a:ea typeface="Verdana" panose="020B0604030504040204" pitchFamily="34" charset="0"/>
                          <a:cs typeface="Verdana" panose="020B0604030504040204" pitchFamily="34" charset="0"/>
                        </a:rPr>
                        <a:t>):</a:t>
                      </a:r>
                    </a:p>
                    <a:p>
                      <a:pPr algn="ctr"/>
                      <a:r>
                        <a:rPr lang="pt-BR" sz="1200" b="1" dirty="0">
                          <a:latin typeface="Verdana" panose="020B0604030504040204" pitchFamily="34" charset="0"/>
                          <a:ea typeface="Verdana" panose="020B0604030504040204" pitchFamily="34" charset="0"/>
                          <a:cs typeface="Verdana" panose="020B0604030504040204" pitchFamily="34" charset="0"/>
                        </a:rPr>
                        <a:t>11%</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Interest Rates (</a:t>
                      </a:r>
                      <a:r>
                        <a:rPr lang="en-US" sz="1200" b="1" i="1" dirty="0">
                          <a:latin typeface="Verdana" panose="020B0604030504040204" pitchFamily="34" charset="0"/>
                          <a:ea typeface="Verdana" panose="020B0604030504040204" pitchFamily="34" charset="0"/>
                          <a:cs typeface="Verdana" panose="020B0604030504040204" pitchFamily="34" charset="0"/>
                        </a:rPr>
                        <a:t>i</a:t>
                      </a:r>
                      <a:r>
                        <a:rPr lang="en-US" sz="1200" b="1" dirty="0">
                          <a:latin typeface="Verdana" panose="020B0604030504040204" pitchFamily="34" charset="0"/>
                          <a:ea typeface="Verdana" panose="020B0604030504040204" pitchFamily="34" charset="0"/>
                          <a:cs typeface="Verdana" panose="020B0604030504040204" pitchFamily="34" charset="0"/>
                        </a:rPr>
                        <a:t>):</a:t>
                      </a:r>
                    </a:p>
                    <a:p>
                      <a:pPr algn="ctr"/>
                      <a:r>
                        <a:rPr lang="pt-BR" sz="1200" b="1" dirty="0">
                          <a:latin typeface="Verdana" panose="020B0604030504040204" pitchFamily="34" charset="0"/>
                          <a:ea typeface="Verdana" panose="020B0604030504040204" pitchFamily="34" charset="0"/>
                          <a:cs typeface="Verdana" panose="020B0604030504040204" pitchFamily="34" charset="0"/>
                        </a:rPr>
                        <a:t>12%</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0"/>
                  </a:ext>
                </a:extLst>
              </a:tr>
              <a:tr h="321734">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1</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1.0000</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1.0000</a:t>
                      </a:r>
                    </a:p>
                  </a:txBody>
                  <a:tcPr anchor="ctr"/>
                </a:tc>
                <a:tc>
                  <a:txBody>
                    <a:bodyPr/>
                    <a:lstStyle/>
                    <a:p>
                      <a:pPr algn="r"/>
                      <a:r>
                        <a:rPr lang="nb-NO" sz="1200">
                          <a:latin typeface="Verdana" panose="020B0604030504040204" pitchFamily="34" charset="0"/>
                          <a:ea typeface="Verdana" panose="020B0604030504040204" pitchFamily="34" charset="0"/>
                          <a:cs typeface="Verdana" panose="020B0604030504040204" pitchFamily="34" charset="0"/>
                        </a:rPr>
                        <a:t>1.0000</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1.0000</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1.0000</a:t>
                      </a:r>
                    </a:p>
                  </a:txBody>
                  <a:tcPr anchor="ct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latin typeface="Verdana" panose="020B0604030504040204" pitchFamily="34" charset="0"/>
                          <a:ea typeface="Verdana" panose="020B0604030504040204" pitchFamily="34" charset="0"/>
                          <a:cs typeface="Verdana" panose="020B0604030504040204" pitchFamily="34" charset="0"/>
                        </a:rPr>
                        <a:t>1.0000</a:t>
                      </a:r>
                    </a:p>
                  </a:txBody>
                  <a:tcPr anchor="ctr"/>
                </a:tc>
                <a:extLst>
                  <a:ext uri="{0D108BD9-81ED-4DB2-BD59-A6C34878D82A}">
                    <a16:rowId xmlns:a16="http://schemas.microsoft.com/office/drawing/2014/main" val="10001"/>
                  </a:ext>
                </a:extLst>
              </a:tr>
              <a:tr h="304800">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2</a:t>
                      </a:r>
                    </a:p>
                  </a:txBody>
                  <a:tcPr anchor="ctr"/>
                </a:tc>
                <a:tc>
                  <a:txBody>
                    <a:bodyPr/>
                    <a:lstStyle/>
                    <a:p>
                      <a:pPr algn="r"/>
                      <a:r>
                        <a:rPr lang="hr-HR" sz="1200" dirty="0">
                          <a:latin typeface="Verdana" panose="020B0604030504040204" pitchFamily="34" charset="0"/>
                          <a:ea typeface="Verdana" panose="020B0604030504040204" pitchFamily="34" charset="0"/>
                          <a:cs typeface="Verdana" panose="020B0604030504040204" pitchFamily="34" charset="0"/>
                        </a:rPr>
                        <a:t>2.0700</a:t>
                      </a:r>
                    </a:p>
                  </a:txBody>
                  <a:tcPr anchor="ctr"/>
                </a:tc>
                <a:tc>
                  <a:txBody>
                    <a:bodyPr/>
                    <a:lstStyle/>
                    <a:p>
                      <a:pPr algn="r"/>
                      <a:r>
                        <a:rPr lang="hr-HR" sz="1200" dirty="0">
                          <a:latin typeface="Verdana" panose="020B0604030504040204" pitchFamily="34" charset="0"/>
                          <a:ea typeface="Verdana" panose="020B0604030504040204" pitchFamily="34" charset="0"/>
                          <a:cs typeface="Verdana" panose="020B0604030504040204" pitchFamily="34" charset="0"/>
                        </a:rPr>
                        <a:t>2.0800</a:t>
                      </a:r>
                    </a:p>
                  </a:txBody>
                  <a:tcPr anchor="ctr"/>
                </a:tc>
                <a:tc>
                  <a:txBody>
                    <a:bodyPr/>
                    <a:lstStyle/>
                    <a:p>
                      <a:pPr algn="r"/>
                      <a:r>
                        <a:rPr lang="hr-HR" sz="1200" dirty="0">
                          <a:latin typeface="Verdana" panose="020B0604030504040204" pitchFamily="34" charset="0"/>
                          <a:ea typeface="Verdana" panose="020B0604030504040204" pitchFamily="34" charset="0"/>
                          <a:cs typeface="Verdana" panose="020B0604030504040204" pitchFamily="34" charset="0"/>
                        </a:rPr>
                        <a:t>2.0900</a:t>
                      </a:r>
                    </a:p>
                  </a:txBody>
                  <a:tcPr anchor="ctr"/>
                </a:tc>
                <a:tc>
                  <a:txBody>
                    <a:bodyPr/>
                    <a:lstStyle/>
                    <a:p>
                      <a:pPr algn="r"/>
                      <a:r>
                        <a:rPr lang="hr-HR" sz="1200">
                          <a:latin typeface="Verdana" panose="020B0604030504040204" pitchFamily="34" charset="0"/>
                          <a:ea typeface="Verdana" panose="020B0604030504040204" pitchFamily="34" charset="0"/>
                          <a:cs typeface="Verdana" panose="020B0604030504040204" pitchFamily="34" charset="0"/>
                        </a:rPr>
                        <a:t>2.1000</a:t>
                      </a:r>
                    </a:p>
                  </a:txBody>
                  <a:tcPr anchor="ctr"/>
                </a:tc>
                <a:tc>
                  <a:txBody>
                    <a:bodyPr/>
                    <a:lstStyle/>
                    <a:p>
                      <a:pPr algn="r"/>
                      <a:r>
                        <a:rPr lang="hr-HR" sz="1200" dirty="0">
                          <a:latin typeface="Verdana" panose="020B0604030504040204" pitchFamily="34" charset="0"/>
                          <a:ea typeface="Verdana" panose="020B0604030504040204" pitchFamily="34" charset="0"/>
                          <a:cs typeface="Verdana" panose="020B0604030504040204" pitchFamily="34" charset="0"/>
                        </a:rPr>
                        <a:t>2.1100</a:t>
                      </a:r>
                    </a:p>
                  </a:txBody>
                  <a:tcPr anchor="ctr"/>
                </a:tc>
                <a:tc>
                  <a:txBody>
                    <a:bodyPr/>
                    <a:lstStyle/>
                    <a:p>
                      <a:pPr algn="r"/>
                      <a:r>
                        <a:rPr lang="is-IS" sz="1200">
                          <a:latin typeface="Verdana" panose="020B0604030504040204" pitchFamily="34" charset="0"/>
                          <a:ea typeface="Verdana" panose="020B0604030504040204" pitchFamily="34" charset="0"/>
                          <a:cs typeface="Verdana" panose="020B0604030504040204" pitchFamily="34" charset="0"/>
                        </a:rPr>
                        <a:t>2.1200</a:t>
                      </a:r>
                    </a:p>
                  </a:txBody>
                  <a:tcPr anchor="ctr"/>
                </a:tc>
                <a:extLst>
                  <a:ext uri="{0D108BD9-81ED-4DB2-BD59-A6C34878D82A}">
                    <a16:rowId xmlns:a16="http://schemas.microsoft.com/office/drawing/2014/main" val="10002"/>
                  </a:ext>
                </a:extLst>
              </a:tr>
              <a:tr h="254000">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3</a:t>
                      </a:r>
                    </a:p>
                  </a:txBody>
                  <a:tcPr anchor="ctr"/>
                </a:tc>
                <a:tc>
                  <a:txBody>
                    <a:bodyPr/>
                    <a:lstStyle/>
                    <a:p>
                      <a:pPr algn="r"/>
                      <a:r>
                        <a:rPr lang="cs-CZ" sz="1200">
                          <a:latin typeface="Verdana" panose="020B0604030504040204" pitchFamily="34" charset="0"/>
                          <a:ea typeface="Verdana" panose="020B0604030504040204" pitchFamily="34" charset="0"/>
                          <a:cs typeface="Verdana" panose="020B0604030504040204" pitchFamily="34" charset="0"/>
                        </a:rPr>
                        <a:t>3.2149</a:t>
                      </a:r>
                    </a:p>
                  </a:txBody>
                  <a:tcPr anchor="ctr"/>
                </a:tc>
                <a:tc>
                  <a:txBody>
                    <a:bodyPr/>
                    <a:lstStyle/>
                    <a:p>
                      <a:pPr algn="r"/>
                      <a:r>
                        <a:rPr lang="is-IS" sz="1200" dirty="0">
                          <a:latin typeface="Verdana" panose="020B0604030504040204" pitchFamily="34" charset="0"/>
                          <a:ea typeface="Verdana" panose="020B0604030504040204" pitchFamily="34" charset="0"/>
                          <a:cs typeface="Verdana" panose="020B0604030504040204" pitchFamily="34" charset="0"/>
                        </a:rPr>
                        <a:t>3.2464</a:t>
                      </a:r>
                    </a:p>
                  </a:txBody>
                  <a:tcPr anchor="ctr"/>
                </a:tc>
                <a:tc>
                  <a:txBody>
                    <a:bodyPr/>
                    <a:lstStyle/>
                    <a:p>
                      <a:pPr algn="r"/>
                      <a:r>
                        <a:rPr lang="is-IS" sz="1200" dirty="0">
                          <a:latin typeface="Verdana" panose="020B0604030504040204" pitchFamily="34" charset="0"/>
                          <a:ea typeface="Verdana" panose="020B0604030504040204" pitchFamily="34" charset="0"/>
                          <a:cs typeface="Verdana" panose="020B0604030504040204" pitchFamily="34" charset="0"/>
                        </a:rPr>
                        <a:t>3.2781</a:t>
                      </a:r>
                    </a:p>
                  </a:txBody>
                  <a:tcPr anchor="ctr"/>
                </a:tc>
                <a:tc>
                  <a:txBody>
                    <a:bodyPr/>
                    <a:lstStyle/>
                    <a:p>
                      <a:pPr algn="r"/>
                      <a:r>
                        <a:rPr lang="hr-HR" sz="1200" b="1" dirty="0">
                          <a:latin typeface="Verdana" panose="020B0604030504040204" pitchFamily="34" charset="0"/>
                          <a:ea typeface="Verdana" panose="020B0604030504040204" pitchFamily="34" charset="0"/>
                          <a:cs typeface="Verdana" panose="020B0604030504040204" pitchFamily="34" charset="0"/>
                        </a:rPr>
                        <a:t>3.3100</a:t>
                      </a:r>
                      <a:endParaRPr lang="hr-HR" sz="1200" b="1" dirty="0">
                        <a:solidFill>
                          <a:srgbClr val="FF0000"/>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hr-HR" sz="1200">
                          <a:latin typeface="Verdana" panose="020B0604030504040204" pitchFamily="34" charset="0"/>
                          <a:ea typeface="Verdana" panose="020B0604030504040204" pitchFamily="34" charset="0"/>
                          <a:cs typeface="Verdana" panose="020B0604030504040204" pitchFamily="34" charset="0"/>
                        </a:rPr>
                        <a:t>3.3421</a:t>
                      </a:r>
                    </a:p>
                  </a:txBody>
                  <a:tcPr anchor="ctr"/>
                </a:tc>
                <a:tc>
                  <a:txBody>
                    <a:bodyPr/>
                    <a:lstStyle/>
                    <a:p>
                      <a:pPr algn="r"/>
                      <a:r>
                        <a:rPr lang="hr-HR" sz="1200" dirty="0">
                          <a:latin typeface="Verdana" panose="020B0604030504040204" pitchFamily="34" charset="0"/>
                          <a:ea typeface="Verdana" panose="020B0604030504040204" pitchFamily="34" charset="0"/>
                          <a:cs typeface="Verdana" panose="020B0604030504040204" pitchFamily="34" charset="0"/>
                        </a:rPr>
                        <a:t>3.3744</a:t>
                      </a:r>
                    </a:p>
                  </a:txBody>
                  <a:tcPr anchor="ctr"/>
                </a:tc>
                <a:extLst>
                  <a:ext uri="{0D108BD9-81ED-4DB2-BD59-A6C34878D82A}">
                    <a16:rowId xmlns:a16="http://schemas.microsoft.com/office/drawing/2014/main" val="10003"/>
                  </a:ext>
                </a:extLst>
              </a:tr>
              <a:tr h="250613">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4</a:t>
                      </a:r>
                    </a:p>
                  </a:txBody>
                  <a:tcPr anchor="ctr"/>
                </a:tc>
                <a:tc>
                  <a:txBody>
                    <a:bodyPr/>
                    <a:lstStyle/>
                    <a:p>
                      <a:pPr algn="r"/>
                      <a:r>
                        <a:rPr lang="uk-UA" sz="1200">
                          <a:latin typeface="Verdana" panose="020B0604030504040204" pitchFamily="34" charset="0"/>
                          <a:ea typeface="Verdana" panose="020B0604030504040204" pitchFamily="34" charset="0"/>
                          <a:cs typeface="Verdana" panose="020B0604030504040204" pitchFamily="34" charset="0"/>
                        </a:rPr>
                        <a:t>4.4399</a:t>
                      </a:r>
                    </a:p>
                  </a:txBody>
                  <a:tcPr anchor="ctr"/>
                </a:tc>
                <a:tc>
                  <a:txBody>
                    <a:bodyPr/>
                    <a:lstStyle/>
                    <a:p>
                      <a:pPr algn="r"/>
                      <a:r>
                        <a:rPr lang="hr-HR" sz="1200">
                          <a:latin typeface="Verdana" panose="020B0604030504040204" pitchFamily="34" charset="0"/>
                          <a:ea typeface="Verdana" panose="020B0604030504040204" pitchFamily="34" charset="0"/>
                          <a:cs typeface="Verdana" panose="020B0604030504040204" pitchFamily="34" charset="0"/>
                        </a:rPr>
                        <a:t>4.5061</a:t>
                      </a:r>
                    </a:p>
                  </a:txBody>
                  <a:tcPr anchor="ctr"/>
                </a:tc>
                <a:tc>
                  <a:txBody>
                    <a:bodyPr/>
                    <a:lstStyle/>
                    <a:p>
                      <a:pPr algn="r"/>
                      <a:r>
                        <a:rPr lang="hr-HR" sz="1200" dirty="0">
                          <a:latin typeface="Verdana" panose="020B0604030504040204" pitchFamily="34" charset="0"/>
                          <a:ea typeface="Verdana" panose="020B0604030504040204" pitchFamily="34" charset="0"/>
                          <a:cs typeface="Verdana" panose="020B0604030504040204" pitchFamily="34" charset="0"/>
                        </a:rPr>
                        <a:t>4.5731</a:t>
                      </a:r>
                    </a:p>
                  </a:txBody>
                  <a:tcPr anchor="ctr"/>
                </a:tc>
                <a:tc>
                  <a:txBody>
                    <a:bodyPr/>
                    <a:lstStyle/>
                    <a:p>
                      <a:pPr algn="r"/>
                      <a:r>
                        <a:rPr lang="hr-HR" sz="1200" dirty="0">
                          <a:latin typeface="Verdana" panose="020B0604030504040204" pitchFamily="34" charset="0"/>
                          <a:ea typeface="Verdana" panose="020B0604030504040204" pitchFamily="34" charset="0"/>
                          <a:cs typeface="Verdana" panose="020B0604030504040204" pitchFamily="34" charset="0"/>
                        </a:rPr>
                        <a:t>4.6410</a:t>
                      </a:r>
                    </a:p>
                  </a:txBody>
                  <a:tcPr anchor="ctr"/>
                </a:tc>
                <a:tc>
                  <a:txBody>
                    <a:bodyPr/>
                    <a:lstStyle/>
                    <a:p>
                      <a:pPr algn="r"/>
                      <a:r>
                        <a:rPr lang="hr-HR" sz="1200" dirty="0">
                          <a:latin typeface="Verdana" panose="020B0604030504040204" pitchFamily="34" charset="0"/>
                          <a:ea typeface="Verdana" panose="020B0604030504040204" pitchFamily="34" charset="0"/>
                          <a:cs typeface="Verdana" panose="020B0604030504040204" pitchFamily="34" charset="0"/>
                        </a:rPr>
                        <a:t>4.7097</a:t>
                      </a:r>
                    </a:p>
                  </a:txBody>
                  <a:tcPr anchor="ctr"/>
                </a:tc>
                <a:tc>
                  <a:txBody>
                    <a:bodyPr/>
                    <a:lstStyle/>
                    <a:p>
                      <a:pPr algn="r"/>
                      <a:r>
                        <a:rPr lang="fi-FI" sz="1200" dirty="0">
                          <a:latin typeface="Verdana" panose="020B0604030504040204" pitchFamily="34" charset="0"/>
                          <a:ea typeface="Verdana" panose="020B0604030504040204" pitchFamily="34" charset="0"/>
                          <a:cs typeface="Verdana" panose="020B0604030504040204" pitchFamily="34" charset="0"/>
                        </a:rPr>
                        <a:t>4.7793</a:t>
                      </a:r>
                    </a:p>
                  </a:txBody>
                  <a:tcPr anchor="ctr"/>
                </a:tc>
                <a:extLst>
                  <a:ext uri="{0D108BD9-81ED-4DB2-BD59-A6C34878D82A}">
                    <a16:rowId xmlns:a16="http://schemas.microsoft.com/office/drawing/2014/main" val="10004"/>
                  </a:ext>
                </a:extLst>
              </a:tr>
              <a:tr h="298026">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5</a:t>
                      </a:r>
                    </a:p>
                  </a:txBody>
                  <a:tcPr anchor="ctr"/>
                </a:tc>
                <a:tc>
                  <a:txBody>
                    <a:bodyPr/>
                    <a:lstStyle/>
                    <a:p>
                      <a:pPr algn="r"/>
                      <a:r>
                        <a:rPr lang="hr-HR" sz="1200" dirty="0">
                          <a:latin typeface="Verdana" panose="020B0604030504040204" pitchFamily="34" charset="0"/>
                          <a:ea typeface="Verdana" panose="020B0604030504040204" pitchFamily="34" charset="0"/>
                          <a:cs typeface="Verdana" panose="020B0604030504040204" pitchFamily="34" charset="0"/>
                        </a:rPr>
                        <a:t>5.7507</a:t>
                      </a:r>
                    </a:p>
                  </a:txBody>
                  <a:tcPr anchor="ctr"/>
                </a:tc>
                <a:tc>
                  <a:txBody>
                    <a:bodyPr/>
                    <a:lstStyle/>
                    <a:p>
                      <a:pPr algn="r"/>
                      <a:r>
                        <a:rPr lang="nb-NO" sz="1200">
                          <a:latin typeface="Verdana" panose="020B0604030504040204" pitchFamily="34" charset="0"/>
                          <a:ea typeface="Verdana" panose="020B0604030504040204" pitchFamily="34" charset="0"/>
                          <a:cs typeface="Verdana" panose="020B0604030504040204" pitchFamily="34" charset="0"/>
                        </a:rPr>
                        <a:t>5.8666</a:t>
                      </a:r>
                    </a:p>
                  </a:txBody>
                  <a:tcPr anchor="ctr"/>
                </a:tc>
                <a:tc>
                  <a:txBody>
                    <a:bodyPr/>
                    <a:lstStyle/>
                    <a:p>
                      <a:pPr algn="r"/>
                      <a:r>
                        <a:rPr lang="nb-NO" sz="1200" dirty="0">
                          <a:latin typeface="Verdana" panose="020B0604030504040204" pitchFamily="34" charset="0"/>
                          <a:ea typeface="Verdana" panose="020B0604030504040204" pitchFamily="34" charset="0"/>
                          <a:cs typeface="Verdana" panose="020B0604030504040204" pitchFamily="34" charset="0"/>
                        </a:rPr>
                        <a:t>5.9847</a:t>
                      </a:r>
                    </a:p>
                  </a:txBody>
                  <a:tcPr anchor="ctr"/>
                </a:tc>
                <a:tc>
                  <a:txBody>
                    <a:bodyPr/>
                    <a:lstStyle/>
                    <a:p>
                      <a:pPr algn="r"/>
                      <a:r>
                        <a:rPr lang="hr-HR" sz="1200" dirty="0">
                          <a:latin typeface="Verdana" panose="020B0604030504040204" pitchFamily="34" charset="0"/>
                          <a:ea typeface="Verdana" panose="020B0604030504040204" pitchFamily="34" charset="0"/>
                          <a:cs typeface="Verdana" panose="020B0604030504040204" pitchFamily="34" charset="0"/>
                        </a:rPr>
                        <a:t>6.1051</a:t>
                      </a:r>
                    </a:p>
                  </a:txBody>
                  <a:tcPr anchor="ctr"/>
                </a:tc>
                <a:tc>
                  <a:txBody>
                    <a:bodyPr/>
                    <a:lstStyle/>
                    <a:p>
                      <a:pPr algn="r"/>
                      <a:r>
                        <a:rPr lang="is-IS" sz="1200" dirty="0">
                          <a:latin typeface="Verdana" panose="020B0604030504040204" pitchFamily="34" charset="0"/>
                          <a:ea typeface="Verdana" panose="020B0604030504040204" pitchFamily="34" charset="0"/>
                          <a:cs typeface="Verdana" panose="020B0604030504040204" pitchFamily="34" charset="0"/>
                        </a:rPr>
                        <a:t>6.2278</a:t>
                      </a:r>
                    </a:p>
                  </a:txBody>
                  <a:tcPr anchor="ctr"/>
                </a:tc>
                <a:tc>
                  <a:txBody>
                    <a:bodyPr/>
                    <a:lstStyle/>
                    <a:p>
                      <a:pPr algn="r"/>
                      <a:r>
                        <a:rPr lang="hr-HR" sz="1200" dirty="0">
                          <a:latin typeface="Verdana" panose="020B0604030504040204" pitchFamily="34" charset="0"/>
                          <a:ea typeface="Verdana" panose="020B0604030504040204" pitchFamily="34" charset="0"/>
                          <a:cs typeface="Verdana" panose="020B0604030504040204" pitchFamily="34" charset="0"/>
                        </a:rPr>
                        <a:t>6.3528</a:t>
                      </a:r>
                    </a:p>
                  </a:txBody>
                  <a:tcPr anchor="ctr"/>
                </a:tc>
                <a:extLst>
                  <a:ext uri="{0D108BD9-81ED-4DB2-BD59-A6C34878D82A}">
                    <a16:rowId xmlns:a16="http://schemas.microsoft.com/office/drawing/2014/main" val="10005"/>
                  </a:ext>
                </a:extLst>
              </a:tr>
            </a:tbl>
          </a:graphicData>
        </a:graphic>
      </p:graphicFrame>
      <p:sp>
        <p:nvSpPr>
          <p:cNvPr id="6" name="Content Placeholder 4"/>
          <p:cNvSpPr>
            <a:spLocks noGrp="1"/>
          </p:cNvSpPr>
          <p:nvPr>
            <p:ph sz="quarter" idx="10"/>
          </p:nvPr>
        </p:nvSpPr>
        <p:spPr>
          <a:xfrm>
            <a:off x="982980" y="5776400"/>
            <a:ext cx="8046720" cy="474167"/>
          </a:xfrm>
        </p:spPr>
        <p:txBody>
          <a:bodyPr/>
          <a:lstStyle/>
          <a:p>
            <a:pPr marL="0" indent="0">
              <a:buNone/>
            </a:pPr>
            <a:r>
              <a:rPr lang="en-IN" dirty="0"/>
              <a:t>3.31* </a:t>
            </a:r>
            <a:r>
              <a:rPr lang="en-IN" dirty="0">
                <a:sym typeface="Symbol"/>
              </a:rPr>
              <a:t> 3.3100</a:t>
            </a:r>
            <a:endParaRPr lang="en-US" dirty="0"/>
          </a:p>
        </p:txBody>
      </p:sp>
    </p:spTree>
    <p:extLst>
      <p:ext uri="{BB962C8B-B14F-4D97-AF65-F5344CB8AC3E}">
        <p14:creationId xmlns:p14="http://schemas.microsoft.com/office/powerpoint/2010/main" val="157611364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06-6</a:t>
            </a:r>
          </a:p>
        </p:txBody>
      </p:sp>
      <p:sp>
        <p:nvSpPr>
          <p:cNvPr id="4" name="Title 3"/>
          <p:cNvSpPr>
            <a:spLocks noGrp="1"/>
          </p:cNvSpPr>
          <p:nvPr>
            <p:ph type="title"/>
          </p:nvPr>
        </p:nvSpPr>
        <p:spPr>
          <a:xfrm>
            <a:off x="1380102" y="457200"/>
            <a:ext cx="6612396" cy="914400"/>
          </a:xfrm>
        </p:spPr>
        <p:txBody>
          <a:bodyPr>
            <a:noAutofit/>
          </a:bodyPr>
          <a:lstStyle/>
          <a:p>
            <a:r>
              <a:rPr lang="en-IN" dirty="0"/>
              <a:t>Future Value of an Annuity Due (1 of 2)</a:t>
            </a:r>
            <a:endParaRPr lang="en-US" dirty="0"/>
          </a:p>
        </p:txBody>
      </p:sp>
      <p:pic>
        <p:nvPicPr>
          <p:cNvPr id="4098" name="Picture 2" descr="Diagram showing $10,000  paid at time 0, time 1, and time 2, so the diagram spans 3 years: year 1, year 2, and year 3 and n=3. the interest rate is 10%."/>
          <p:cNvPicPr>
            <a:picLocks noGrp="1" noChangeAspect="1" noChangeArrowheads="1"/>
          </p:cNvPicPr>
          <p:nvPr>
            <p:ph type="pic" sz="quarter" idx="4294967295"/>
          </p:nvPr>
        </p:nvPicPr>
        <p:blipFill>
          <a:blip r:embed="rId3" cstate="print">
            <a:extLst>
              <a:ext uri="{28A0092B-C50C-407E-A947-70E740481C1C}">
                <a14:useLocalDpi xmlns:a14="http://schemas.microsoft.com/office/drawing/2010/main" val="0"/>
              </a:ext>
            </a:extLst>
          </a:blip>
          <a:stretch>
            <a:fillRect/>
          </a:stretch>
        </p:blipFill>
        <p:spPr bwMode="auto">
          <a:xfrm>
            <a:off x="1178836" y="1555683"/>
            <a:ext cx="6879314" cy="2074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6" name="Table 5"/>
          <p:cNvGraphicFramePr>
            <a:graphicFrameLocks noGrp="1"/>
          </p:cNvGraphicFramePr>
          <p:nvPr>
            <p:extLst>
              <p:ext uri="{D42A27DB-BD31-4B8C-83A1-F6EECF244321}">
                <p14:modId xmlns:p14="http://schemas.microsoft.com/office/powerpoint/2010/main" val="1319656976"/>
              </p:ext>
            </p:extLst>
          </p:nvPr>
        </p:nvGraphicFramePr>
        <p:xfrm>
          <a:off x="764861" y="3875051"/>
          <a:ext cx="7960039" cy="2343851"/>
        </p:xfrm>
        <a:graphic>
          <a:graphicData uri="http://schemas.openxmlformats.org/drawingml/2006/table">
            <a:tbl>
              <a:tblPr firstRow="1" bandRow="1">
                <a:tableStyleId>{5940675A-B579-460E-94D1-54222C63F5DA}</a:tableStyleId>
              </a:tblPr>
              <a:tblGrid>
                <a:gridCol w="1559239">
                  <a:extLst>
                    <a:ext uri="{9D8B030D-6E8A-4147-A177-3AD203B41FA5}">
                      <a16:colId xmlns:a16="http://schemas.microsoft.com/office/drawing/2014/main" val="20000"/>
                    </a:ext>
                  </a:extLst>
                </a:gridCol>
                <a:gridCol w="1143000">
                  <a:extLst>
                    <a:ext uri="{9D8B030D-6E8A-4147-A177-3AD203B41FA5}">
                      <a16:colId xmlns:a16="http://schemas.microsoft.com/office/drawing/2014/main" val="20001"/>
                    </a:ext>
                  </a:extLst>
                </a:gridCol>
                <a:gridCol w="438150">
                  <a:extLst>
                    <a:ext uri="{9D8B030D-6E8A-4147-A177-3AD203B41FA5}">
                      <a16:colId xmlns:a16="http://schemas.microsoft.com/office/drawing/2014/main" val="20002"/>
                    </a:ext>
                  </a:extLst>
                </a:gridCol>
                <a:gridCol w="1238250">
                  <a:extLst>
                    <a:ext uri="{9D8B030D-6E8A-4147-A177-3AD203B41FA5}">
                      <a16:colId xmlns:a16="http://schemas.microsoft.com/office/drawing/2014/main" val="20003"/>
                    </a:ext>
                  </a:extLst>
                </a:gridCol>
                <a:gridCol w="457200">
                  <a:extLst>
                    <a:ext uri="{9D8B030D-6E8A-4147-A177-3AD203B41FA5}">
                      <a16:colId xmlns:a16="http://schemas.microsoft.com/office/drawing/2014/main" val="20004"/>
                    </a:ext>
                  </a:extLst>
                </a:gridCol>
                <a:gridCol w="2609850">
                  <a:extLst>
                    <a:ext uri="{9D8B030D-6E8A-4147-A177-3AD203B41FA5}">
                      <a16:colId xmlns:a16="http://schemas.microsoft.com/office/drawing/2014/main" val="20005"/>
                    </a:ext>
                  </a:extLst>
                </a:gridCol>
                <a:gridCol w="514350">
                  <a:extLst>
                    <a:ext uri="{9D8B030D-6E8A-4147-A177-3AD203B41FA5}">
                      <a16:colId xmlns:a16="http://schemas.microsoft.com/office/drawing/2014/main" val="20006"/>
                    </a:ext>
                  </a:extLst>
                </a:gridCol>
              </a:tblGrid>
              <a:tr h="715999">
                <a:tc>
                  <a:txBody>
                    <a:bodyPr/>
                    <a:lstStyle/>
                    <a:p>
                      <a:pPr algn="ctr"/>
                      <a:endParaRPr lang="en-US" sz="14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US" sz="1400" b="1" dirty="0">
                          <a:latin typeface="Verdana" panose="020B0604030504040204" pitchFamily="34" charset="0"/>
                          <a:ea typeface="Verdana" panose="020B0604030504040204" pitchFamily="34" charset="0"/>
                          <a:cs typeface="Verdana" panose="020B0604030504040204" pitchFamily="34" charset="0"/>
                        </a:rPr>
                        <a:t>Payment</a:t>
                      </a:r>
                    </a:p>
                  </a:txBody>
                  <a:tcPr anchor="ctr"/>
                </a:tc>
                <a:tc>
                  <a:txBody>
                    <a:bodyPr/>
                    <a:lstStyle/>
                    <a:p>
                      <a:pPr algn="ctr"/>
                      <a:endParaRPr lang="en-US" sz="14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US" sz="1400" b="1" dirty="0">
                          <a:latin typeface="Verdana" panose="020B0604030504040204" pitchFamily="34" charset="0"/>
                          <a:ea typeface="Verdana" panose="020B0604030504040204" pitchFamily="34" charset="0"/>
                          <a:cs typeface="Verdana" panose="020B0604030504040204" pitchFamily="34" charset="0"/>
                        </a:rPr>
                        <a:t>FV of $1 </a:t>
                      </a:r>
                    </a:p>
                    <a:p>
                      <a:pPr algn="ctr"/>
                      <a:r>
                        <a:rPr lang="en-US" sz="1400" b="1" i="1" dirty="0" err="1">
                          <a:latin typeface="Verdana" panose="020B0604030504040204" pitchFamily="34" charset="0"/>
                          <a:ea typeface="Verdana" panose="020B0604030504040204" pitchFamily="34" charset="0"/>
                          <a:cs typeface="Verdana" panose="020B0604030504040204" pitchFamily="34" charset="0"/>
                        </a:rPr>
                        <a:t>i</a:t>
                      </a:r>
                      <a:r>
                        <a:rPr lang="en-US" sz="1400" b="1" dirty="0">
                          <a:latin typeface="Verdana" panose="020B0604030504040204" pitchFamily="34" charset="0"/>
                          <a:ea typeface="Verdana" panose="020B0604030504040204" pitchFamily="34" charset="0"/>
                          <a:cs typeface="Verdana" panose="020B0604030504040204" pitchFamily="34" charset="0"/>
                        </a:rPr>
                        <a:t> = 10%</a:t>
                      </a:r>
                    </a:p>
                  </a:txBody>
                  <a:tcPr anchor="ctr"/>
                </a:tc>
                <a:tc>
                  <a:txBody>
                    <a:bodyPr/>
                    <a:lstStyle/>
                    <a:p>
                      <a:pPr algn="ctr"/>
                      <a:endParaRPr lang="en-US" sz="14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US" sz="1400" b="1" dirty="0">
                          <a:latin typeface="Verdana" panose="020B0604030504040204" pitchFamily="34" charset="0"/>
                          <a:ea typeface="Verdana" panose="020B0604030504040204" pitchFamily="34" charset="0"/>
                          <a:cs typeface="Verdana" panose="020B0604030504040204" pitchFamily="34" charset="0"/>
                        </a:rPr>
                        <a:t>Future value</a:t>
                      </a:r>
                    </a:p>
                    <a:p>
                      <a:pPr algn="ctr"/>
                      <a:r>
                        <a:rPr lang="en-US" sz="1400" b="1" dirty="0">
                          <a:latin typeface="Verdana" panose="020B0604030504040204" pitchFamily="34" charset="0"/>
                          <a:ea typeface="Verdana" panose="020B0604030504040204" pitchFamily="34" charset="0"/>
                          <a:cs typeface="Verdana" panose="020B0604030504040204" pitchFamily="34" charset="0"/>
                        </a:rPr>
                        <a:t> (at the end of year 3)</a:t>
                      </a:r>
                    </a:p>
                  </a:txBody>
                  <a:tcPr anchor="ctr"/>
                </a:tc>
                <a:tc>
                  <a:txBody>
                    <a:bodyPr/>
                    <a:lstStyle/>
                    <a:p>
                      <a:pPr algn="ctr"/>
                      <a:r>
                        <a:rPr lang="en-US" sz="1400" b="1" i="1" dirty="0">
                          <a:latin typeface="Verdana" panose="020B0604030504040204" pitchFamily="34" charset="0"/>
                          <a:ea typeface="Verdana" panose="020B0604030504040204" pitchFamily="34" charset="0"/>
                          <a:cs typeface="Verdana" panose="020B0604030504040204" pitchFamily="34" charset="0"/>
                        </a:rPr>
                        <a:t>n</a:t>
                      </a:r>
                    </a:p>
                  </a:txBody>
                  <a:tcPr anchor="ctr"/>
                </a:tc>
                <a:extLst>
                  <a:ext uri="{0D108BD9-81ED-4DB2-BD59-A6C34878D82A}">
                    <a16:rowId xmlns:a16="http://schemas.microsoft.com/office/drawing/2014/main" val="10000"/>
                  </a:ext>
                </a:extLst>
              </a:tr>
              <a:tr h="40244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dirty="0">
                          <a:latin typeface="Verdana" panose="020B0604030504040204" pitchFamily="34" charset="0"/>
                          <a:ea typeface="Verdana" panose="020B0604030504040204" pitchFamily="34" charset="0"/>
                          <a:cs typeface="Verdana" panose="020B0604030504040204" pitchFamily="34" charset="0"/>
                        </a:rPr>
                        <a:t>First payment </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$10,000</a:t>
                      </a:r>
                    </a:p>
                  </a:txBody>
                  <a:tcPr/>
                </a:tc>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x</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solidFill>
                            <a:schemeClr val="tx1"/>
                          </a:solidFill>
                          <a:latin typeface="Verdana" panose="020B0604030504040204" pitchFamily="34" charset="0"/>
                          <a:ea typeface="Verdana" panose="020B0604030504040204" pitchFamily="34" charset="0"/>
                          <a:cs typeface="Verdana" panose="020B0604030504040204" pitchFamily="34" charset="0"/>
                        </a:rPr>
                        <a:t>1.331</a:t>
                      </a:r>
                    </a:p>
                  </a:txBody>
                  <a:tcPr/>
                </a:tc>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$13,310</a:t>
                      </a:r>
                    </a:p>
                  </a:txBody>
                  <a:tcPr/>
                </a:tc>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3</a:t>
                      </a:r>
                    </a:p>
                  </a:txBody>
                  <a:tcPr/>
                </a:tc>
                <a:extLst>
                  <a:ext uri="{0D108BD9-81ED-4DB2-BD59-A6C34878D82A}">
                    <a16:rowId xmlns:a16="http://schemas.microsoft.com/office/drawing/2014/main" val="10001"/>
                  </a:ext>
                </a:extLst>
              </a:tr>
              <a:tr h="51195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dirty="0">
                          <a:latin typeface="Verdana" panose="020B0604030504040204" pitchFamily="34" charset="0"/>
                          <a:ea typeface="Verdana" panose="020B0604030504040204" pitchFamily="34" charset="0"/>
                          <a:cs typeface="Verdana" panose="020B0604030504040204" pitchFamily="34" charset="0"/>
                        </a:rPr>
                        <a:t>Second payment </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10,000</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x</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solidFill>
                            <a:schemeClr val="tx1"/>
                          </a:solidFill>
                          <a:latin typeface="Verdana" panose="020B0604030504040204" pitchFamily="34" charset="0"/>
                          <a:ea typeface="Verdana" panose="020B0604030504040204" pitchFamily="34" charset="0"/>
                          <a:cs typeface="Verdana" panose="020B0604030504040204" pitchFamily="34" charset="0"/>
                        </a:rPr>
                        <a:t>1.210</a:t>
                      </a:r>
                    </a:p>
                  </a:txBody>
                  <a:tcPr/>
                </a:tc>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12,100</a:t>
                      </a:r>
                    </a:p>
                  </a:txBody>
                  <a:tcPr/>
                </a:tc>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2</a:t>
                      </a:r>
                    </a:p>
                  </a:txBody>
                  <a:tcPr/>
                </a:tc>
                <a:extLst>
                  <a:ext uri="{0D108BD9-81ED-4DB2-BD59-A6C34878D82A}">
                    <a16:rowId xmlns:a16="http://schemas.microsoft.com/office/drawing/2014/main" val="10002"/>
                  </a:ext>
                </a:extLst>
              </a:tr>
              <a:tr h="40244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dirty="0">
                          <a:latin typeface="Verdana" panose="020B0604030504040204" pitchFamily="34" charset="0"/>
                          <a:ea typeface="Verdana" panose="020B0604030504040204" pitchFamily="34" charset="0"/>
                          <a:cs typeface="Verdana" panose="020B0604030504040204" pitchFamily="34" charset="0"/>
                        </a:rPr>
                        <a:t>Third payment </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10,000</a:t>
                      </a:r>
                    </a:p>
                  </a:txBody>
                  <a:tcPr/>
                </a:tc>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x</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solidFill>
                            <a:schemeClr val="tx1"/>
                          </a:solidFill>
                          <a:latin typeface="Verdana" panose="020B0604030504040204" pitchFamily="34" charset="0"/>
                          <a:ea typeface="Verdana" panose="020B0604030504040204" pitchFamily="34" charset="0"/>
                          <a:cs typeface="Verdana" panose="020B0604030504040204" pitchFamily="34" charset="0"/>
                        </a:rPr>
                        <a:t>1.100</a:t>
                      </a:r>
                    </a:p>
                  </a:txBody>
                  <a:tcPr/>
                </a:tc>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11,000</a:t>
                      </a:r>
                    </a:p>
                  </a:txBody>
                  <a:tcPr/>
                </a:tc>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1</a:t>
                      </a:r>
                    </a:p>
                  </a:txBody>
                  <a:tcPr/>
                </a:tc>
                <a:extLst>
                  <a:ext uri="{0D108BD9-81ED-4DB2-BD59-A6C34878D82A}">
                    <a16:rowId xmlns:a16="http://schemas.microsoft.com/office/drawing/2014/main" val="10003"/>
                  </a:ext>
                </a:extLst>
              </a:tr>
              <a:tr h="283202">
                <a:tc>
                  <a:txBody>
                    <a:bodyPr/>
                    <a:lstStyle/>
                    <a:p>
                      <a:r>
                        <a:rPr lang="en-US" sz="1400" dirty="0">
                          <a:latin typeface="Verdana" panose="020B0604030504040204" pitchFamily="34" charset="0"/>
                          <a:ea typeface="Verdana" panose="020B0604030504040204" pitchFamily="34" charset="0"/>
                          <a:cs typeface="Verdana" panose="020B0604030504040204" pitchFamily="34" charset="0"/>
                        </a:rPr>
                        <a:t>Total</a:t>
                      </a:r>
                    </a:p>
                  </a:txBody>
                  <a:tcPr anchor="ctr"/>
                </a:tc>
                <a:tc>
                  <a:txBody>
                    <a:bodyPr/>
                    <a:lstStyle/>
                    <a:p>
                      <a:pPr algn="r"/>
                      <a:endParaRPr lang="en-US" sz="120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endParaRPr lang="en-US" sz="120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b="1" dirty="0">
                          <a:solidFill>
                            <a:schemeClr val="tx1"/>
                          </a:solidFill>
                          <a:latin typeface="Verdana" panose="020B0604030504040204" pitchFamily="34" charset="0"/>
                          <a:ea typeface="Verdana" panose="020B0604030504040204" pitchFamily="34" charset="0"/>
                          <a:cs typeface="Verdana" panose="020B0604030504040204" pitchFamily="34" charset="0"/>
                        </a:rPr>
                        <a:t>3.641</a:t>
                      </a:r>
                    </a:p>
                  </a:txBody>
                  <a:tcPr/>
                </a:tc>
                <a:tc>
                  <a:txBody>
                    <a:bodyPr/>
                    <a:lstStyle/>
                    <a:p>
                      <a:pPr algn="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b="1" dirty="0">
                          <a:solidFill>
                            <a:schemeClr val="tx1"/>
                          </a:solidFill>
                          <a:latin typeface="Verdana" panose="020B0604030504040204" pitchFamily="34" charset="0"/>
                          <a:ea typeface="Verdana" panose="020B0604030504040204" pitchFamily="34" charset="0"/>
                          <a:cs typeface="Verdana" panose="020B0604030504040204" pitchFamily="34" charset="0"/>
                        </a:rPr>
                        <a:t>$36,410</a:t>
                      </a:r>
                    </a:p>
                  </a:txBody>
                  <a:tcPr/>
                </a:tc>
                <a:tc>
                  <a:txBody>
                    <a:bodyPr/>
                    <a:lstStyle/>
                    <a:p>
                      <a:pPr algn="ct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92744643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a:t>Learning Objective 06-6</a:t>
            </a:r>
          </a:p>
        </p:txBody>
      </p:sp>
      <p:sp>
        <p:nvSpPr>
          <p:cNvPr id="3" name="Title 2"/>
          <p:cNvSpPr>
            <a:spLocks noGrp="1"/>
          </p:cNvSpPr>
          <p:nvPr>
            <p:ph type="title"/>
          </p:nvPr>
        </p:nvSpPr>
        <p:spPr>
          <a:xfrm>
            <a:off x="1380102" y="457200"/>
            <a:ext cx="6612396" cy="914400"/>
          </a:xfrm>
        </p:spPr>
        <p:txBody>
          <a:bodyPr>
            <a:noAutofit/>
          </a:bodyPr>
          <a:lstStyle/>
          <a:p>
            <a:r>
              <a:rPr lang="en-IN" dirty="0"/>
              <a:t>Future Value of an Annuity Due</a:t>
            </a:r>
            <a:r>
              <a:rPr lang="en-IN" baseline="0" dirty="0"/>
              <a:t> </a:t>
            </a:r>
            <a:r>
              <a:rPr lang="en-IN" dirty="0"/>
              <a:t>(2 of 2)</a:t>
            </a:r>
            <a:endParaRPr lang="en-US" dirty="0"/>
          </a:p>
        </p:txBody>
      </p:sp>
      <p:sp>
        <p:nvSpPr>
          <p:cNvPr id="10" name="Content Placeholder 4"/>
          <p:cNvSpPr>
            <a:spLocks noGrp="1"/>
          </p:cNvSpPr>
          <p:nvPr>
            <p:ph sz="quarter" idx="10"/>
          </p:nvPr>
        </p:nvSpPr>
        <p:spPr>
          <a:xfrm>
            <a:off x="796290" y="1714500"/>
            <a:ext cx="7909560" cy="4019550"/>
          </a:xfrm>
        </p:spPr>
        <p:txBody>
          <a:bodyPr/>
          <a:lstStyle/>
          <a:p>
            <a:pPr marL="0" indent="0">
              <a:spcAft>
                <a:spcPts val="600"/>
              </a:spcAft>
              <a:buNone/>
            </a:pPr>
            <a:r>
              <a:rPr lang="en-US" sz="2400" i="1" dirty="0"/>
              <a:t>Easier way:</a:t>
            </a:r>
          </a:p>
          <a:p>
            <a:pPr marL="0" indent="0">
              <a:buNone/>
            </a:pPr>
            <a:r>
              <a:rPr lang="en-US" dirty="0"/>
              <a:t>FVA = $10,000 (annuity amount) × </a:t>
            </a:r>
            <a:r>
              <a:rPr lang="en-US" b="1" dirty="0"/>
              <a:t>3.641</a:t>
            </a:r>
            <a:r>
              <a:rPr lang="en-US" dirty="0"/>
              <a:t>* = </a:t>
            </a:r>
            <a:r>
              <a:rPr lang="en-US" b="1" dirty="0"/>
              <a:t>$36,410</a:t>
            </a:r>
          </a:p>
          <a:p>
            <a:pPr marL="0" indent="0">
              <a:buNone/>
            </a:pPr>
            <a:r>
              <a:rPr lang="en-US" sz="2800" dirty="0"/>
              <a:t> *Future value of an ordinary annuity of $1: </a:t>
            </a:r>
            <a:r>
              <a:rPr lang="en-US" sz="2800" i="1" dirty="0"/>
              <a:t>n</a:t>
            </a:r>
            <a:r>
              <a:rPr lang="en-US" sz="2800" dirty="0"/>
              <a:t> = 3, </a:t>
            </a:r>
            <a:r>
              <a:rPr lang="en-US" sz="2800" i="1" dirty="0"/>
              <a:t>i</a:t>
            </a:r>
            <a:r>
              <a:rPr lang="en-US" sz="2800" dirty="0"/>
              <a:t> =10%</a:t>
            </a:r>
            <a:endParaRPr lang="en-US" dirty="0"/>
          </a:p>
        </p:txBody>
      </p:sp>
    </p:spTree>
    <p:extLst>
      <p:ext uri="{BB962C8B-B14F-4D97-AF65-F5344CB8AC3E}">
        <p14:creationId xmlns:p14="http://schemas.microsoft.com/office/powerpoint/2010/main" val="415812182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a:t>Learning Objective 06-6</a:t>
            </a:r>
          </a:p>
        </p:txBody>
      </p:sp>
      <p:sp>
        <p:nvSpPr>
          <p:cNvPr id="3" name="Title 2"/>
          <p:cNvSpPr>
            <a:spLocks noGrp="1"/>
          </p:cNvSpPr>
          <p:nvPr>
            <p:ph type="title"/>
          </p:nvPr>
        </p:nvSpPr>
        <p:spPr>
          <a:xfrm>
            <a:off x="591460" y="604157"/>
            <a:ext cx="8001000" cy="914400"/>
          </a:xfrm>
        </p:spPr>
        <p:txBody>
          <a:bodyPr>
            <a:noAutofit/>
          </a:bodyPr>
          <a:lstStyle/>
          <a:p>
            <a:r>
              <a:rPr lang="en-US" altLang="en-US" dirty="0"/>
              <a:t>Concept Check: Annual Deposits</a:t>
            </a:r>
            <a:r>
              <a:rPr lang="en-IN" altLang="en-US" baseline="0" dirty="0"/>
              <a:t> </a:t>
            </a:r>
            <a:r>
              <a:rPr lang="en-IN" dirty="0"/>
              <a:t>(1 of 3)</a:t>
            </a:r>
            <a:endParaRPr lang="en-US" dirty="0"/>
          </a:p>
        </p:txBody>
      </p:sp>
      <p:sp>
        <p:nvSpPr>
          <p:cNvPr id="4" name="Content Placeholder 3"/>
          <p:cNvSpPr>
            <a:spLocks noGrp="1"/>
          </p:cNvSpPr>
          <p:nvPr>
            <p:ph sz="quarter" idx="10"/>
          </p:nvPr>
        </p:nvSpPr>
        <p:spPr>
          <a:xfrm>
            <a:off x="548640" y="1676400"/>
            <a:ext cx="8046720" cy="3375102"/>
          </a:xfrm>
        </p:spPr>
        <p:txBody>
          <a:bodyPr/>
          <a:lstStyle/>
          <a:p>
            <a:pPr marL="0" indent="0">
              <a:buNone/>
            </a:pPr>
            <a:r>
              <a:rPr lang="en-US" dirty="0"/>
              <a:t>The </a:t>
            </a:r>
            <a:r>
              <a:rPr lang="en-US" dirty="0" err="1"/>
              <a:t>Stinch</a:t>
            </a:r>
            <a:r>
              <a:rPr lang="en-US" dirty="0"/>
              <a:t> Fertilizer Corporation wants to accumulate $8,000,000 for plant expansion. The funds are needed on January 1, 2023. </a:t>
            </a:r>
            <a:r>
              <a:rPr lang="en-US" dirty="0" err="1"/>
              <a:t>Stinch</a:t>
            </a:r>
            <a:r>
              <a:rPr lang="en-US" dirty="0"/>
              <a:t> intends to make five equal annual deposits in a fund that will earn interest at 7% compounded annually. The first deposit is to be made on January 1, 2018.  Present value and future value facts are as follows:</a:t>
            </a:r>
          </a:p>
        </p:txBody>
      </p:sp>
    </p:spTree>
    <p:extLst>
      <p:ext uri="{BB962C8B-B14F-4D97-AF65-F5344CB8AC3E}">
        <p14:creationId xmlns:p14="http://schemas.microsoft.com/office/powerpoint/2010/main" val="423279162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a:t>Learning Objective 06-6</a:t>
            </a:r>
          </a:p>
        </p:txBody>
      </p:sp>
      <p:sp>
        <p:nvSpPr>
          <p:cNvPr id="3" name="Title 2"/>
          <p:cNvSpPr>
            <a:spLocks noGrp="1"/>
          </p:cNvSpPr>
          <p:nvPr>
            <p:ph type="title"/>
          </p:nvPr>
        </p:nvSpPr>
        <p:spPr>
          <a:xfrm>
            <a:off x="540659" y="544284"/>
            <a:ext cx="8098971" cy="1028700"/>
          </a:xfrm>
        </p:spPr>
        <p:txBody>
          <a:bodyPr>
            <a:noAutofit/>
          </a:bodyPr>
          <a:lstStyle/>
          <a:p>
            <a:r>
              <a:rPr lang="en-US" altLang="en-US" dirty="0"/>
              <a:t>Concept Check: Annual Deposits</a:t>
            </a:r>
            <a:r>
              <a:rPr lang="en-IN" altLang="en-US" baseline="0" dirty="0"/>
              <a:t> </a:t>
            </a:r>
            <a:r>
              <a:rPr lang="en-IN" dirty="0"/>
              <a:t>(2 of 3)</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559908736"/>
              </p:ext>
            </p:extLst>
          </p:nvPr>
        </p:nvGraphicFramePr>
        <p:xfrm>
          <a:off x="776097" y="1707146"/>
          <a:ext cx="7846646" cy="1500776"/>
        </p:xfrm>
        <a:graphic>
          <a:graphicData uri="http://schemas.openxmlformats.org/drawingml/2006/table">
            <a:tbl>
              <a:tblPr firstRow="1" bandRow="1">
                <a:tableStyleId>{5940675A-B579-460E-94D1-54222C63F5DA}</a:tableStyleId>
              </a:tblPr>
              <a:tblGrid>
                <a:gridCol w="6911895">
                  <a:extLst>
                    <a:ext uri="{9D8B030D-6E8A-4147-A177-3AD203B41FA5}">
                      <a16:colId xmlns:a16="http://schemas.microsoft.com/office/drawing/2014/main" val="20000"/>
                    </a:ext>
                  </a:extLst>
                </a:gridCol>
                <a:gridCol w="934751">
                  <a:extLst>
                    <a:ext uri="{9D8B030D-6E8A-4147-A177-3AD203B41FA5}">
                      <a16:colId xmlns:a16="http://schemas.microsoft.com/office/drawing/2014/main" val="20001"/>
                    </a:ext>
                  </a:extLst>
                </a:gridCol>
              </a:tblGrid>
              <a:tr h="375194">
                <a:tc>
                  <a:txBody>
                    <a:bodyPr/>
                    <a:lstStyle/>
                    <a:p>
                      <a:pPr marL="0" marR="0" indent="0" algn="l" defTabSz="914377"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Future value of an ordinary annuity of $1 at 7% for five periods</a:t>
                      </a:r>
                    </a:p>
                  </a:txBody>
                  <a:tcPr/>
                </a:tc>
                <a:tc>
                  <a:txBody>
                    <a:bodyPr/>
                    <a:lstStyle/>
                    <a:p>
                      <a:pPr marL="0" indent="0" algn="r"/>
                      <a:r>
                        <a:rPr lang="en-US" sz="1400" dirty="0">
                          <a:latin typeface="Verdana" pitchFamily="34" charset="0"/>
                          <a:ea typeface="Verdana" pitchFamily="34" charset="0"/>
                          <a:cs typeface="Verdana" pitchFamily="34" charset="0"/>
                        </a:rPr>
                        <a:t>5.75</a:t>
                      </a:r>
                    </a:p>
                  </a:txBody>
                  <a:tcPr/>
                </a:tc>
                <a:extLst>
                  <a:ext uri="{0D108BD9-81ED-4DB2-BD59-A6C34878D82A}">
                    <a16:rowId xmlns:a16="http://schemas.microsoft.com/office/drawing/2014/main" val="10000"/>
                  </a:ext>
                </a:extLst>
              </a:tr>
              <a:tr h="375194">
                <a:tc>
                  <a:txBody>
                    <a:bodyPr/>
                    <a:lstStyle/>
                    <a:p>
                      <a:pPr marL="0" marR="0" indent="0" algn="l" defTabSz="914377"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Future value of an annuity due of $1 at 7% for five periods	</a:t>
                      </a:r>
                    </a:p>
                  </a:txBody>
                  <a:tcPr/>
                </a:tc>
                <a:tc>
                  <a:txBody>
                    <a:bodyPr/>
                    <a:lstStyle/>
                    <a:p>
                      <a:pPr algn="r"/>
                      <a:r>
                        <a:rPr lang="en-US" sz="1400" dirty="0">
                          <a:latin typeface="Verdana" pitchFamily="34" charset="0"/>
                          <a:ea typeface="Verdana" pitchFamily="34" charset="0"/>
                          <a:cs typeface="Verdana" pitchFamily="34" charset="0"/>
                        </a:rPr>
                        <a:t>6.15    </a:t>
                      </a:r>
                    </a:p>
                  </a:txBody>
                  <a:tcPr/>
                </a:tc>
                <a:extLst>
                  <a:ext uri="{0D108BD9-81ED-4DB2-BD59-A6C34878D82A}">
                    <a16:rowId xmlns:a16="http://schemas.microsoft.com/office/drawing/2014/main" val="10001"/>
                  </a:ext>
                </a:extLst>
              </a:tr>
              <a:tr h="375194">
                <a:tc>
                  <a:txBody>
                    <a:bodyPr/>
                    <a:lstStyle/>
                    <a:p>
                      <a:pPr marL="114300" marR="0" indent="-114300" algn="l" defTabSz="914377"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Present value of $1 at 7% for five periods	</a:t>
                      </a:r>
                    </a:p>
                  </a:txBody>
                  <a:tcPr/>
                </a:tc>
                <a:tc>
                  <a:txBody>
                    <a:bodyPr/>
                    <a:lstStyle/>
                    <a:p>
                      <a:pPr marL="114300" indent="0" algn="r"/>
                      <a:r>
                        <a:rPr lang="en-US" sz="1400" dirty="0">
                          <a:latin typeface="Verdana" pitchFamily="34" charset="0"/>
                          <a:ea typeface="Verdana" pitchFamily="34" charset="0"/>
                          <a:cs typeface="Verdana" pitchFamily="34" charset="0"/>
                        </a:rPr>
                        <a:t>.713</a:t>
                      </a:r>
                    </a:p>
                  </a:txBody>
                  <a:tcPr/>
                </a:tc>
                <a:extLst>
                  <a:ext uri="{0D108BD9-81ED-4DB2-BD59-A6C34878D82A}">
                    <a16:rowId xmlns:a16="http://schemas.microsoft.com/office/drawing/2014/main" val="10002"/>
                  </a:ext>
                </a:extLst>
              </a:tr>
              <a:tr h="375194">
                <a:tc>
                  <a:txBody>
                    <a:bodyPr/>
                    <a:lstStyle/>
                    <a:p>
                      <a:pPr marL="0" marR="0" indent="0" algn="l" defTabSz="914377"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Present value of an ordinary annuity of $1 at 7% for five periods</a:t>
                      </a:r>
                    </a:p>
                  </a:txBody>
                  <a:tcPr/>
                </a:tc>
                <a:tc>
                  <a:txBody>
                    <a:bodyPr/>
                    <a:lstStyle/>
                    <a:p>
                      <a:pPr algn="r"/>
                      <a:r>
                        <a:rPr lang="en-US" sz="1400" dirty="0">
                          <a:latin typeface="Verdana" pitchFamily="34" charset="0"/>
                          <a:ea typeface="Verdana" pitchFamily="34" charset="0"/>
                          <a:cs typeface="Verdana" pitchFamily="34" charset="0"/>
                        </a:rPr>
                        <a:t>4.10</a:t>
                      </a:r>
                    </a:p>
                  </a:txBody>
                  <a:tcPr/>
                </a:tc>
                <a:extLst>
                  <a:ext uri="{0D108BD9-81ED-4DB2-BD59-A6C34878D82A}">
                    <a16:rowId xmlns:a16="http://schemas.microsoft.com/office/drawing/2014/main" val="10003"/>
                  </a:ext>
                </a:extLst>
              </a:tr>
            </a:tbl>
          </a:graphicData>
        </a:graphic>
      </p:graphicFrame>
      <p:sp>
        <p:nvSpPr>
          <p:cNvPr id="5" name="Content Placeholder 4"/>
          <p:cNvSpPr>
            <a:spLocks noGrp="1"/>
          </p:cNvSpPr>
          <p:nvPr>
            <p:ph sz="quarter" idx="12"/>
          </p:nvPr>
        </p:nvSpPr>
        <p:spPr>
          <a:xfrm>
            <a:off x="849086" y="3445329"/>
            <a:ext cx="8098970" cy="2873828"/>
          </a:xfrm>
        </p:spPr>
        <p:txBody>
          <a:bodyPr/>
          <a:lstStyle/>
          <a:p>
            <a:pPr marL="0" indent="0">
              <a:spcAft>
                <a:spcPts val="600"/>
              </a:spcAft>
              <a:buNone/>
            </a:pPr>
            <a:r>
              <a:rPr lang="en-US" dirty="0"/>
              <a:t>What is the amount of the required annual deposit?</a:t>
            </a:r>
          </a:p>
          <a:p>
            <a:pPr marL="514350" indent="-514350">
              <a:buFont typeface="+mj-lt"/>
              <a:buAutoNum type="alphaLcPeriod"/>
            </a:pPr>
            <a:r>
              <a:rPr lang="en-US" dirty="0"/>
              <a:t>$1,300,813</a:t>
            </a:r>
          </a:p>
          <a:p>
            <a:pPr marL="514350" indent="-514350">
              <a:buFont typeface="+mj-lt"/>
              <a:buAutoNum type="alphaLcPeriod"/>
            </a:pPr>
            <a:r>
              <a:rPr lang="en-US" dirty="0"/>
              <a:t>$1,391,304</a:t>
            </a:r>
          </a:p>
          <a:p>
            <a:pPr marL="514350" indent="-514350">
              <a:buFont typeface="+mj-lt"/>
              <a:buAutoNum type="alphaLcPeriod"/>
            </a:pPr>
            <a:r>
              <a:rPr lang="en-US" dirty="0"/>
              <a:t>$1,951,220</a:t>
            </a:r>
          </a:p>
          <a:p>
            <a:pPr marL="514350" indent="-514350">
              <a:buFont typeface="+mj-lt"/>
              <a:buAutoNum type="alphaLcPeriod"/>
            </a:pPr>
            <a:r>
              <a:rPr lang="en-US" dirty="0"/>
              <a:t>$1,704,000</a:t>
            </a:r>
          </a:p>
        </p:txBody>
      </p:sp>
    </p:spTree>
    <p:extLst>
      <p:ext uri="{BB962C8B-B14F-4D97-AF65-F5344CB8AC3E}">
        <p14:creationId xmlns:p14="http://schemas.microsoft.com/office/powerpoint/2010/main" val="25216265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06-1</a:t>
            </a:r>
          </a:p>
        </p:txBody>
      </p:sp>
      <p:sp>
        <p:nvSpPr>
          <p:cNvPr id="8" name="Title 7"/>
          <p:cNvSpPr>
            <a:spLocks noGrp="1"/>
          </p:cNvSpPr>
          <p:nvPr>
            <p:ph type="title"/>
          </p:nvPr>
        </p:nvSpPr>
        <p:spPr/>
        <p:txBody>
          <a:bodyPr>
            <a:noAutofit/>
          </a:bodyPr>
          <a:lstStyle/>
          <a:p>
            <a:r>
              <a:rPr lang="en-IN" dirty="0"/>
              <a:t>Compound Interest (2 of 2)</a:t>
            </a:r>
            <a:endParaRPr lang="en-US" dirty="0"/>
          </a:p>
        </p:txBody>
      </p:sp>
      <p:graphicFrame>
        <p:nvGraphicFramePr>
          <p:cNvPr id="10" name="Table  9"/>
          <p:cNvGraphicFramePr>
            <a:graphicFrameLocks noGrp="1"/>
          </p:cNvGraphicFramePr>
          <p:nvPr>
            <p:ph sz="quarter" idx="10"/>
            <p:extLst>
              <p:ext uri="{D42A27DB-BD31-4B8C-83A1-F6EECF244321}">
                <p14:modId xmlns:p14="http://schemas.microsoft.com/office/powerpoint/2010/main" val="3763672003"/>
              </p:ext>
            </p:extLst>
          </p:nvPr>
        </p:nvGraphicFramePr>
        <p:xfrm>
          <a:off x="1047750" y="1714500"/>
          <a:ext cx="7829550" cy="3943350"/>
        </p:xfrm>
        <a:graphic>
          <a:graphicData uri="http://schemas.openxmlformats.org/drawingml/2006/table">
            <a:tbl>
              <a:tblPr firstRow="1" bandRow="1">
                <a:tableStyleId>{5940675A-B579-460E-94D1-54222C63F5DA}</a:tableStyleId>
              </a:tblPr>
              <a:tblGrid>
                <a:gridCol w="2609850">
                  <a:extLst>
                    <a:ext uri="{9D8B030D-6E8A-4147-A177-3AD203B41FA5}">
                      <a16:colId xmlns:a16="http://schemas.microsoft.com/office/drawing/2014/main" val="20000"/>
                    </a:ext>
                  </a:extLst>
                </a:gridCol>
                <a:gridCol w="2609850">
                  <a:extLst>
                    <a:ext uri="{9D8B030D-6E8A-4147-A177-3AD203B41FA5}">
                      <a16:colId xmlns:a16="http://schemas.microsoft.com/office/drawing/2014/main" val="20001"/>
                    </a:ext>
                  </a:extLst>
                </a:gridCol>
                <a:gridCol w="2609850">
                  <a:extLst>
                    <a:ext uri="{9D8B030D-6E8A-4147-A177-3AD203B41FA5}">
                      <a16:colId xmlns:a16="http://schemas.microsoft.com/office/drawing/2014/main" val="20002"/>
                    </a:ext>
                  </a:extLst>
                </a:gridCol>
              </a:tblGrid>
              <a:tr h="1324966">
                <a:tc>
                  <a:txBody>
                    <a:bodyPr/>
                    <a:lstStyle/>
                    <a:p>
                      <a:pPr lvl="0" algn="ctr"/>
                      <a:r>
                        <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rPr>
                        <a:t>Date</a:t>
                      </a:r>
                    </a:p>
                  </a:txBody>
                  <a:tcPr anchor="ctr"/>
                </a:tc>
                <a:tc>
                  <a:txBody>
                    <a:bodyPr/>
                    <a:lstStyle/>
                    <a:p>
                      <a:pPr lvl="0" algn="ctr"/>
                      <a:r>
                        <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rPr>
                        <a:t>Interest</a:t>
                      </a:r>
                    </a:p>
                    <a:p>
                      <a:pPr lvl="0" algn="ctr"/>
                      <a:r>
                        <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rPr>
                        <a:t>(Interest rate × Outstanding balance)</a:t>
                      </a:r>
                    </a:p>
                  </a:txBody>
                  <a:tcPr anchor="ctr"/>
                </a:tc>
                <a:tc>
                  <a:txBody>
                    <a:bodyPr/>
                    <a:lstStyle/>
                    <a:p>
                      <a:pPr lvl="0" algn="ctr"/>
                      <a:r>
                        <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rPr>
                        <a:t>Balance</a:t>
                      </a:r>
                    </a:p>
                  </a:txBody>
                  <a:tcPr anchor="ctr"/>
                </a:tc>
                <a:extLst>
                  <a:ext uri="{0D108BD9-81ED-4DB2-BD59-A6C34878D82A}">
                    <a16:rowId xmlns:a16="http://schemas.microsoft.com/office/drawing/2014/main" val="10000"/>
                  </a:ext>
                </a:extLst>
              </a:tr>
              <a:tr h="460583">
                <a:tc>
                  <a:txBody>
                    <a:bodyPr/>
                    <a:lstStyle/>
                    <a:p>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Initial deposit</a:t>
                      </a:r>
                    </a:p>
                  </a:txBody>
                  <a:tcPr anchor="ctr"/>
                </a:tc>
                <a:tc>
                  <a:txBody>
                    <a:bodyPr/>
                    <a:lstStyle/>
                    <a:p>
                      <a:pPr algn="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$1,000</a:t>
                      </a:r>
                    </a:p>
                  </a:txBody>
                  <a:tcPr anchor="ctr"/>
                </a:tc>
                <a:extLst>
                  <a:ext uri="{0D108BD9-81ED-4DB2-BD59-A6C34878D82A}">
                    <a16:rowId xmlns:a16="http://schemas.microsoft.com/office/drawing/2014/main" val="10001"/>
                  </a:ext>
                </a:extLst>
              </a:tr>
              <a:tr h="719267">
                <a:tc>
                  <a:txBody>
                    <a:bodyPr/>
                    <a:lstStyle/>
                    <a:p>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End of year 1</a:t>
                      </a:r>
                    </a:p>
                  </a:txBody>
                  <a:tcPr anchor="ctr"/>
                </a:tc>
                <a:tc>
                  <a:txBody>
                    <a:bodyPr/>
                    <a:lstStyle/>
                    <a:p>
                      <a:pPr algn="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10% × $1,000 = </a:t>
                      </a:r>
                      <a:r>
                        <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rPr>
                        <a:t>$100</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$1,100</a:t>
                      </a:r>
                    </a:p>
                  </a:txBody>
                  <a:tcPr anchor="ctr"/>
                </a:tc>
                <a:extLst>
                  <a:ext uri="{0D108BD9-81ED-4DB2-BD59-A6C34878D82A}">
                    <a16:rowId xmlns:a16="http://schemas.microsoft.com/office/drawing/2014/main" val="10002"/>
                  </a:ext>
                </a:extLst>
              </a:tr>
              <a:tr h="719267">
                <a:tc>
                  <a:txBody>
                    <a:bodyPr/>
                    <a:lstStyle/>
                    <a:p>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End of year 2</a:t>
                      </a:r>
                    </a:p>
                  </a:txBody>
                  <a:tcPr anchor="ctr"/>
                </a:tc>
                <a:tc>
                  <a:txBody>
                    <a:bodyPr/>
                    <a:lstStyle/>
                    <a:p>
                      <a:pPr algn="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10% × $1,100 =</a:t>
                      </a:r>
                      <a:r>
                        <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rPr>
                        <a:t> $110</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$1,210</a:t>
                      </a:r>
                    </a:p>
                  </a:txBody>
                  <a:tcPr anchor="ctr"/>
                </a:tc>
                <a:extLst>
                  <a:ext uri="{0D108BD9-81ED-4DB2-BD59-A6C34878D82A}">
                    <a16:rowId xmlns:a16="http://schemas.microsoft.com/office/drawing/2014/main" val="10003"/>
                  </a:ext>
                </a:extLst>
              </a:tr>
              <a:tr h="719267">
                <a:tc>
                  <a:txBody>
                    <a:bodyPr/>
                    <a:lstStyle/>
                    <a:p>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End of year 3</a:t>
                      </a:r>
                    </a:p>
                  </a:txBody>
                  <a:tcPr anchor="ctr"/>
                </a:tc>
                <a:tc>
                  <a:txBody>
                    <a:bodyPr/>
                    <a:lstStyle/>
                    <a:p>
                      <a:pPr algn="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10% × $1,210 = </a:t>
                      </a:r>
                      <a:r>
                        <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rPr>
                        <a:t>$121</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rPr>
                        <a:t>$1,331</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53671944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06-6</a:t>
            </a:r>
          </a:p>
        </p:txBody>
      </p:sp>
      <p:sp>
        <p:nvSpPr>
          <p:cNvPr id="3" name="Title 2"/>
          <p:cNvSpPr>
            <a:spLocks noGrp="1"/>
          </p:cNvSpPr>
          <p:nvPr>
            <p:ph type="title"/>
          </p:nvPr>
        </p:nvSpPr>
        <p:spPr>
          <a:xfrm>
            <a:off x="584202" y="529769"/>
            <a:ext cx="8001000" cy="1055077"/>
          </a:xfrm>
        </p:spPr>
        <p:txBody>
          <a:bodyPr>
            <a:noAutofit/>
          </a:bodyPr>
          <a:lstStyle/>
          <a:p>
            <a:r>
              <a:rPr lang="en-US" altLang="en-US" dirty="0"/>
              <a:t>Concept Check: Annual Deposits</a:t>
            </a:r>
            <a:r>
              <a:rPr lang="en-IN" altLang="en-US" baseline="0" dirty="0"/>
              <a:t> </a:t>
            </a:r>
            <a:r>
              <a:rPr lang="en-IN" dirty="0"/>
              <a:t>(3 of 3)</a:t>
            </a:r>
            <a:endParaRPr lang="en-US" dirty="0"/>
          </a:p>
        </p:txBody>
      </p:sp>
      <p:sp>
        <p:nvSpPr>
          <p:cNvPr id="4" name="Content Placeholder 3"/>
          <p:cNvSpPr>
            <a:spLocks noGrp="1"/>
          </p:cNvSpPr>
          <p:nvPr>
            <p:ph sz="quarter" idx="10"/>
          </p:nvPr>
        </p:nvSpPr>
        <p:spPr>
          <a:xfrm>
            <a:off x="706905" y="1643698"/>
            <a:ext cx="8046720" cy="4605433"/>
          </a:xfrm>
        </p:spPr>
        <p:txBody>
          <a:bodyPr/>
          <a:lstStyle/>
          <a:p>
            <a:pPr marL="0" indent="0">
              <a:spcAft>
                <a:spcPts val="1200"/>
              </a:spcAft>
              <a:buNone/>
            </a:pPr>
            <a:r>
              <a:rPr lang="en-US" dirty="0"/>
              <a:t>The correct answer is </a:t>
            </a:r>
            <a:r>
              <a:rPr lang="en-US" i="1" dirty="0"/>
              <a:t>a</a:t>
            </a:r>
            <a:r>
              <a:rPr lang="en-US" dirty="0"/>
              <a:t>:</a:t>
            </a:r>
          </a:p>
          <a:p>
            <a:pPr marL="0" indent="0">
              <a:spcAft>
                <a:spcPts val="1200"/>
              </a:spcAft>
              <a:buNone/>
            </a:pPr>
            <a:r>
              <a:rPr lang="en-US" dirty="0"/>
              <a:t>$8,000,000 ÷ 6.15* = </a:t>
            </a:r>
            <a:r>
              <a:rPr lang="en-US" b="1" dirty="0"/>
              <a:t>$1,300,813</a:t>
            </a:r>
            <a:r>
              <a:rPr lang="en-US" dirty="0"/>
              <a:t> </a:t>
            </a:r>
          </a:p>
          <a:p>
            <a:pPr marL="0" indent="0">
              <a:spcAft>
                <a:spcPts val="1200"/>
              </a:spcAft>
              <a:buNone/>
            </a:pPr>
            <a:r>
              <a:rPr lang="en-US" sz="2600" dirty="0"/>
              <a:t>*Future value of an annuity due of $1 at 7% for five periods</a:t>
            </a:r>
          </a:p>
        </p:txBody>
      </p:sp>
    </p:spTree>
    <p:extLst>
      <p:ext uri="{BB962C8B-B14F-4D97-AF65-F5344CB8AC3E}">
        <p14:creationId xmlns:p14="http://schemas.microsoft.com/office/powerpoint/2010/main" val="272395499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06-6</a:t>
            </a:r>
          </a:p>
        </p:txBody>
      </p:sp>
      <p:sp>
        <p:nvSpPr>
          <p:cNvPr id="3" name="Title 2"/>
          <p:cNvSpPr>
            <a:spLocks noGrp="1"/>
          </p:cNvSpPr>
          <p:nvPr>
            <p:ph type="title"/>
          </p:nvPr>
        </p:nvSpPr>
        <p:spPr/>
        <p:txBody>
          <a:bodyPr>
            <a:noAutofit/>
          </a:bodyPr>
          <a:lstStyle/>
          <a:p>
            <a:r>
              <a:rPr lang="en-US" altLang="en-US" dirty="0"/>
              <a:t>Concept Check: Accumulated Savings</a:t>
            </a:r>
            <a:r>
              <a:rPr lang="en-IN" altLang="en-US" dirty="0"/>
              <a:t> </a:t>
            </a:r>
            <a:r>
              <a:rPr lang="en-IN" dirty="0"/>
              <a:t>(1 of 6)</a:t>
            </a:r>
            <a:endParaRPr lang="en-US" dirty="0"/>
          </a:p>
        </p:txBody>
      </p:sp>
      <p:sp>
        <p:nvSpPr>
          <p:cNvPr id="4" name="Content Placeholder 3"/>
          <p:cNvSpPr>
            <a:spLocks noGrp="1"/>
          </p:cNvSpPr>
          <p:nvPr>
            <p:ph sz="quarter" idx="10"/>
          </p:nvPr>
        </p:nvSpPr>
        <p:spPr>
          <a:xfrm>
            <a:off x="865414" y="1676399"/>
            <a:ext cx="7984672" cy="4593772"/>
          </a:xfrm>
        </p:spPr>
        <p:txBody>
          <a:bodyPr anchor="t"/>
          <a:lstStyle/>
          <a:p>
            <a:pPr marL="0" indent="0">
              <a:buNone/>
            </a:pPr>
            <a:r>
              <a:rPr lang="en-US" dirty="0"/>
              <a:t>I. R. Wright plans to make quarterly deposits of $200 for five years into a savings account. The first deposit will be made immediately. The savings account pays interest at an annual rate of 8%, compounded quarterly. How much will Wright have accumulated in the savings account at the end of the five-year period?</a:t>
            </a:r>
          </a:p>
        </p:txBody>
      </p:sp>
    </p:spTree>
    <p:extLst>
      <p:ext uri="{BB962C8B-B14F-4D97-AF65-F5344CB8AC3E}">
        <p14:creationId xmlns:p14="http://schemas.microsoft.com/office/powerpoint/2010/main" val="276900369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a:t>Learning Objective 06-6</a:t>
            </a:r>
          </a:p>
        </p:txBody>
      </p:sp>
      <p:sp>
        <p:nvSpPr>
          <p:cNvPr id="3" name="Title 2"/>
          <p:cNvSpPr>
            <a:spLocks noGrp="1"/>
          </p:cNvSpPr>
          <p:nvPr>
            <p:ph type="title"/>
          </p:nvPr>
        </p:nvSpPr>
        <p:spPr/>
        <p:txBody>
          <a:bodyPr>
            <a:noAutofit/>
          </a:bodyPr>
          <a:lstStyle/>
          <a:p>
            <a:r>
              <a:rPr lang="en-US" altLang="en-US" dirty="0"/>
              <a:t>Concept Check: Accumulated Savings</a:t>
            </a:r>
            <a:r>
              <a:rPr lang="en-IN" altLang="en-US" dirty="0"/>
              <a:t> </a:t>
            </a:r>
            <a:r>
              <a:rPr lang="en-IN" dirty="0"/>
              <a:t>(2 of 6)</a:t>
            </a:r>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1618792598"/>
              </p:ext>
            </p:extLst>
          </p:nvPr>
        </p:nvGraphicFramePr>
        <p:xfrm>
          <a:off x="994848" y="1939011"/>
          <a:ext cx="7624958" cy="1630680"/>
        </p:xfrm>
        <a:graphic>
          <a:graphicData uri="http://schemas.openxmlformats.org/drawingml/2006/table">
            <a:tbl>
              <a:tblPr firstRow="1" bandRow="1">
                <a:tableStyleId>{5940675A-B579-460E-94D1-54222C63F5DA}</a:tableStyleId>
              </a:tblPr>
              <a:tblGrid>
                <a:gridCol w="5941124">
                  <a:extLst>
                    <a:ext uri="{9D8B030D-6E8A-4147-A177-3AD203B41FA5}">
                      <a16:colId xmlns:a16="http://schemas.microsoft.com/office/drawing/2014/main" val="20000"/>
                    </a:ext>
                  </a:extLst>
                </a:gridCol>
                <a:gridCol w="1683834">
                  <a:extLst>
                    <a:ext uri="{9D8B030D-6E8A-4147-A177-3AD203B41FA5}">
                      <a16:colId xmlns:a16="http://schemas.microsoft.com/office/drawing/2014/main" val="20001"/>
                    </a:ext>
                  </a:extLst>
                </a:gridCol>
              </a:tblGrid>
              <a:tr h="370840">
                <a:tc>
                  <a:txBody>
                    <a:bodyPr/>
                    <a:lstStyle/>
                    <a:p>
                      <a:r>
                        <a:rPr lang="en-US" sz="1400" dirty="0">
                          <a:latin typeface="Verdana" panose="020B0604030504040204" pitchFamily="34" charset="0"/>
                          <a:ea typeface="Verdana" panose="020B0604030504040204" pitchFamily="34" charset="0"/>
                          <a:cs typeface="Verdana" panose="020B0604030504040204" pitchFamily="34" charset="0"/>
                        </a:rPr>
                        <a:t>Future value of an ordinary annuity of $1 at 8% for five periods</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6.3359</a:t>
                      </a:r>
                    </a:p>
                  </a:txBody>
                  <a:tcPr anchor="ctr"/>
                </a:tc>
                <a:extLst>
                  <a:ext uri="{0D108BD9-81ED-4DB2-BD59-A6C34878D82A}">
                    <a16:rowId xmlns:a16="http://schemas.microsoft.com/office/drawing/2014/main" val="10000"/>
                  </a:ext>
                </a:extLst>
              </a:tr>
              <a:tr h="370840">
                <a:tc>
                  <a:txBody>
                    <a:bodyPr/>
                    <a:lstStyle/>
                    <a:p>
                      <a:r>
                        <a:rPr lang="en-US" sz="1400" dirty="0">
                          <a:latin typeface="Verdana" panose="020B0604030504040204" pitchFamily="34" charset="0"/>
                          <a:ea typeface="Verdana" panose="020B0604030504040204" pitchFamily="34" charset="0"/>
                          <a:cs typeface="Verdana" panose="020B0604030504040204" pitchFamily="34" charset="0"/>
                        </a:rPr>
                        <a:t>Future value of an annuity due of $1 at 8% for five periods</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5.8666</a:t>
                      </a:r>
                    </a:p>
                  </a:txBody>
                  <a:tcPr anchor="ctr"/>
                </a:tc>
                <a:extLst>
                  <a:ext uri="{0D108BD9-81ED-4DB2-BD59-A6C34878D82A}">
                    <a16:rowId xmlns:a16="http://schemas.microsoft.com/office/drawing/2014/main" val="10001"/>
                  </a:ext>
                </a:extLst>
              </a:tr>
              <a:tr h="370840">
                <a:tc>
                  <a:txBody>
                    <a:bodyPr/>
                    <a:lstStyle/>
                    <a:p>
                      <a:r>
                        <a:rPr lang="en-US" sz="1400" dirty="0">
                          <a:latin typeface="Verdana" panose="020B0604030504040204" pitchFamily="34" charset="0"/>
                          <a:ea typeface="Verdana" panose="020B0604030504040204" pitchFamily="34" charset="0"/>
                          <a:cs typeface="Verdana" panose="020B0604030504040204" pitchFamily="34" charset="0"/>
                        </a:rPr>
                        <a:t>Future value of an ordinary annuity of $1 at 2% for 20 periods </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26.1833</a:t>
                      </a:r>
                    </a:p>
                    <a:p>
                      <a:pPr algn="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2"/>
                  </a:ext>
                </a:extLst>
              </a:tr>
              <a:tr h="370840">
                <a:tc>
                  <a:txBody>
                    <a:bodyPr/>
                    <a:lstStyle/>
                    <a:p>
                      <a:r>
                        <a:rPr lang="en-US" sz="1400" dirty="0">
                          <a:latin typeface="Verdana" panose="020B0604030504040204" pitchFamily="34" charset="0"/>
                          <a:ea typeface="Verdana" panose="020B0604030504040204" pitchFamily="34" charset="0"/>
                          <a:cs typeface="Verdana" panose="020B0604030504040204" pitchFamily="34" charset="0"/>
                        </a:rPr>
                        <a:t>Future value of an annuity due of $1 at 2% for 20 periods</a:t>
                      </a: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24.2974</a:t>
                      </a:r>
                    </a:p>
                  </a:txBody>
                  <a:tcPr anchor="ctr"/>
                </a:tc>
                <a:extLst>
                  <a:ext uri="{0D108BD9-81ED-4DB2-BD59-A6C34878D82A}">
                    <a16:rowId xmlns:a16="http://schemas.microsoft.com/office/drawing/2014/main" val="10003"/>
                  </a:ext>
                </a:extLst>
              </a:tr>
            </a:tbl>
          </a:graphicData>
        </a:graphic>
      </p:graphicFrame>
      <p:sp>
        <p:nvSpPr>
          <p:cNvPr id="5" name="Content Placeholder 4"/>
          <p:cNvSpPr>
            <a:spLocks noGrp="1"/>
          </p:cNvSpPr>
          <p:nvPr>
            <p:ph sz="quarter" idx="12"/>
          </p:nvPr>
        </p:nvSpPr>
        <p:spPr>
          <a:xfrm>
            <a:off x="896257" y="3951513"/>
            <a:ext cx="7839528" cy="2318657"/>
          </a:xfrm>
        </p:spPr>
        <p:txBody>
          <a:bodyPr/>
          <a:lstStyle/>
          <a:p>
            <a:pPr marL="457200" indent="-457200">
              <a:buFont typeface="+mj-lt"/>
              <a:buAutoNum type="alphaLcPeriod"/>
              <a:tabLst>
                <a:tab pos="1317625" algn="dec"/>
              </a:tabLst>
            </a:pPr>
            <a:r>
              <a:rPr lang="en-US" dirty="0"/>
              <a:t>$2,672</a:t>
            </a:r>
          </a:p>
          <a:p>
            <a:pPr marL="457200" indent="-457200">
              <a:buFont typeface="+mj-lt"/>
              <a:buAutoNum type="alphaLcPeriod"/>
              <a:tabLst>
                <a:tab pos="1317625" algn="dec"/>
              </a:tabLst>
            </a:pPr>
            <a:r>
              <a:rPr lang="en-US" dirty="0"/>
              <a:t>$4,000</a:t>
            </a:r>
          </a:p>
          <a:p>
            <a:pPr marL="457200" indent="-457200">
              <a:buFont typeface="+mj-lt"/>
              <a:buAutoNum type="alphaLcPeriod"/>
              <a:tabLst>
                <a:tab pos="1317625" algn="dec"/>
              </a:tabLst>
            </a:pPr>
            <a:r>
              <a:rPr lang="en-US" dirty="0"/>
              <a:t>$4,859</a:t>
            </a:r>
          </a:p>
          <a:p>
            <a:pPr>
              <a:buFont typeface="+mj-lt"/>
              <a:buAutoNum type="alphaLcPeriod"/>
              <a:tabLst>
                <a:tab pos="1317625" algn="dec"/>
                <a:tab pos="7772400" algn="dec"/>
              </a:tabLst>
              <a:defRPr/>
            </a:pPr>
            <a:r>
              <a:rPr lang="en-US" dirty="0"/>
              <a:t> $5,237</a:t>
            </a:r>
          </a:p>
        </p:txBody>
      </p:sp>
    </p:spTree>
    <p:extLst>
      <p:ext uri="{BB962C8B-B14F-4D97-AF65-F5344CB8AC3E}">
        <p14:creationId xmlns:p14="http://schemas.microsoft.com/office/powerpoint/2010/main" val="103643536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a:t>Learning Objective 06-6</a:t>
            </a:r>
          </a:p>
        </p:txBody>
      </p:sp>
      <p:sp>
        <p:nvSpPr>
          <p:cNvPr id="3" name="Title 2"/>
          <p:cNvSpPr>
            <a:spLocks noGrp="1"/>
          </p:cNvSpPr>
          <p:nvPr>
            <p:ph type="title"/>
          </p:nvPr>
        </p:nvSpPr>
        <p:spPr/>
        <p:txBody>
          <a:bodyPr>
            <a:noAutofit/>
          </a:bodyPr>
          <a:lstStyle/>
          <a:p>
            <a:r>
              <a:rPr lang="en-US" altLang="en-US" dirty="0"/>
              <a:t>Concept Check: Accumulated Savings</a:t>
            </a:r>
            <a:r>
              <a:rPr lang="en-IN" altLang="en-US" dirty="0"/>
              <a:t> </a:t>
            </a:r>
            <a:r>
              <a:rPr lang="en-IN" dirty="0"/>
              <a:t>(3 of 6)</a:t>
            </a:r>
            <a:endParaRPr lang="en-US" dirty="0"/>
          </a:p>
        </p:txBody>
      </p:sp>
      <p:sp>
        <p:nvSpPr>
          <p:cNvPr id="6" name="Content Placeholder 5"/>
          <p:cNvSpPr>
            <a:spLocks noGrp="1"/>
          </p:cNvSpPr>
          <p:nvPr>
            <p:ph sz="quarter" idx="12"/>
          </p:nvPr>
        </p:nvSpPr>
        <p:spPr>
          <a:xfrm>
            <a:off x="761001" y="1780543"/>
            <a:ext cx="8187055" cy="4375327"/>
          </a:xfrm>
        </p:spPr>
        <p:txBody>
          <a:bodyPr/>
          <a:lstStyle/>
          <a:p>
            <a:pPr marL="0" indent="0">
              <a:spcAft>
                <a:spcPts val="1200"/>
              </a:spcAft>
              <a:buNone/>
            </a:pPr>
            <a:r>
              <a:rPr lang="en-US" dirty="0"/>
              <a:t>The correct answer is </a:t>
            </a:r>
            <a:r>
              <a:rPr lang="en-US" i="1" dirty="0"/>
              <a:t>c</a:t>
            </a:r>
            <a:r>
              <a:rPr lang="en-US" dirty="0"/>
              <a:t>: </a:t>
            </a:r>
          </a:p>
          <a:p>
            <a:pPr marL="0" indent="0">
              <a:buNone/>
            </a:pPr>
            <a:r>
              <a:rPr lang="en-US" dirty="0"/>
              <a:t>$200 × 24.2974* = </a:t>
            </a:r>
            <a:r>
              <a:rPr lang="en-US" b="1" dirty="0"/>
              <a:t>$4,859</a:t>
            </a:r>
          </a:p>
          <a:p>
            <a:pPr marL="914400" indent="0">
              <a:buNone/>
            </a:pPr>
            <a:r>
              <a:rPr lang="en-US" dirty="0"/>
              <a:t>*Future value of an annuity due for 20 periods at 2%</a:t>
            </a:r>
            <a:endParaRPr lang="en-US" b="1" dirty="0">
              <a:solidFill>
                <a:srgbClr val="C00000"/>
              </a:solidFill>
            </a:endParaRPr>
          </a:p>
        </p:txBody>
      </p:sp>
    </p:spTree>
    <p:extLst>
      <p:ext uri="{BB962C8B-B14F-4D97-AF65-F5344CB8AC3E}">
        <p14:creationId xmlns:p14="http://schemas.microsoft.com/office/powerpoint/2010/main" val="129326258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r>
              <a:rPr lang="en-US" dirty="0"/>
              <a:t>Learning Objective 06-6</a:t>
            </a:r>
          </a:p>
        </p:txBody>
      </p:sp>
      <p:sp>
        <p:nvSpPr>
          <p:cNvPr id="3" name="Title 2"/>
          <p:cNvSpPr>
            <a:spLocks noGrp="1"/>
          </p:cNvSpPr>
          <p:nvPr>
            <p:ph type="title"/>
          </p:nvPr>
        </p:nvSpPr>
        <p:spPr/>
        <p:txBody>
          <a:bodyPr>
            <a:noAutofit/>
          </a:bodyPr>
          <a:lstStyle/>
          <a:p>
            <a:r>
              <a:rPr lang="en-US" altLang="en-US" dirty="0"/>
              <a:t>Concept Check: Accumulated Savings</a:t>
            </a:r>
            <a:r>
              <a:rPr lang="en-IN" altLang="en-US" dirty="0"/>
              <a:t> </a:t>
            </a:r>
            <a:r>
              <a:rPr lang="en-IN" dirty="0"/>
              <a:t>(4 of 6)</a:t>
            </a:r>
            <a:endParaRPr lang="en-US" dirty="0"/>
          </a:p>
        </p:txBody>
      </p:sp>
      <p:sp>
        <p:nvSpPr>
          <p:cNvPr id="7" name="Content Placeholder 6"/>
          <p:cNvSpPr>
            <a:spLocks noGrp="1"/>
          </p:cNvSpPr>
          <p:nvPr>
            <p:ph sz="quarter" idx="12"/>
          </p:nvPr>
        </p:nvSpPr>
        <p:spPr>
          <a:xfrm>
            <a:off x="763624" y="1637585"/>
            <a:ext cx="8246158" cy="4466429"/>
          </a:xfrm>
        </p:spPr>
        <p:txBody>
          <a:bodyPr/>
          <a:lstStyle/>
          <a:p>
            <a:pPr marL="0" indent="0">
              <a:buNone/>
            </a:pPr>
            <a:r>
              <a:rPr lang="en-US" dirty="0"/>
              <a:t>U. B. Wong plans to make quarterly deposits of $200 for five years into a savings account. The deposits will be made at the end of each quarter. The savings account pays interest at an annual rate of 8%, compounded quarterly. How much will Wong have accumulated in the savings account at the end of the five-year period?</a:t>
            </a:r>
          </a:p>
        </p:txBody>
      </p:sp>
    </p:spTree>
    <p:extLst>
      <p:ext uri="{BB962C8B-B14F-4D97-AF65-F5344CB8AC3E}">
        <p14:creationId xmlns:p14="http://schemas.microsoft.com/office/powerpoint/2010/main" val="229829773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a:t>Learning Objective 06-6</a:t>
            </a:r>
          </a:p>
        </p:txBody>
      </p:sp>
      <p:sp>
        <p:nvSpPr>
          <p:cNvPr id="3" name="Title 2"/>
          <p:cNvSpPr>
            <a:spLocks noGrp="1"/>
          </p:cNvSpPr>
          <p:nvPr>
            <p:ph type="title"/>
          </p:nvPr>
        </p:nvSpPr>
        <p:spPr/>
        <p:txBody>
          <a:bodyPr>
            <a:noAutofit/>
          </a:bodyPr>
          <a:lstStyle/>
          <a:p>
            <a:r>
              <a:rPr lang="en-US" altLang="en-US" dirty="0"/>
              <a:t>Concept Check: Accumulated Savings</a:t>
            </a:r>
            <a:r>
              <a:rPr lang="en-IN" altLang="en-US" dirty="0"/>
              <a:t> </a:t>
            </a:r>
            <a:r>
              <a:rPr lang="en-IN" dirty="0"/>
              <a:t>(5 of 6)</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586493877"/>
              </p:ext>
            </p:extLst>
          </p:nvPr>
        </p:nvGraphicFramePr>
        <p:xfrm>
          <a:off x="1003705" y="1853607"/>
          <a:ext cx="7415561" cy="1778000"/>
        </p:xfrm>
        <a:graphic>
          <a:graphicData uri="http://schemas.openxmlformats.org/drawingml/2006/table">
            <a:tbl>
              <a:tblPr firstRow="1" bandRow="1">
                <a:tableStyleId>{5940675A-B579-460E-94D1-54222C63F5DA}</a:tableStyleId>
              </a:tblPr>
              <a:tblGrid>
                <a:gridCol w="5731727">
                  <a:extLst>
                    <a:ext uri="{9D8B030D-6E8A-4147-A177-3AD203B41FA5}">
                      <a16:colId xmlns:a16="http://schemas.microsoft.com/office/drawing/2014/main" val="20000"/>
                    </a:ext>
                  </a:extLst>
                </a:gridCol>
                <a:gridCol w="1683834">
                  <a:extLst>
                    <a:ext uri="{9D8B030D-6E8A-4147-A177-3AD203B41FA5}">
                      <a16:colId xmlns:a16="http://schemas.microsoft.com/office/drawing/2014/main" val="20001"/>
                    </a:ext>
                  </a:extLst>
                </a:gridCol>
              </a:tblGrid>
              <a:tr h="370840">
                <a:tc>
                  <a:txBody>
                    <a:bodyPr/>
                    <a:lstStyle/>
                    <a:p>
                      <a:r>
                        <a:rPr lang="en-US" sz="1400" dirty="0">
                          <a:latin typeface="Verdana" panose="020B0604030504040204" pitchFamily="34" charset="0"/>
                          <a:ea typeface="Verdana" panose="020B0604030504040204" pitchFamily="34" charset="0"/>
                          <a:cs typeface="Verdana" panose="020B0604030504040204" pitchFamily="34" charset="0"/>
                        </a:rPr>
                        <a:t>Future value of an ordinary annuity of $1 at 8% for five periods</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6.3359</a:t>
                      </a:r>
                    </a:p>
                  </a:txBody>
                  <a:tcPr anchor="ctr"/>
                </a:tc>
                <a:extLst>
                  <a:ext uri="{0D108BD9-81ED-4DB2-BD59-A6C34878D82A}">
                    <a16:rowId xmlns:a16="http://schemas.microsoft.com/office/drawing/2014/main" val="10000"/>
                  </a:ext>
                </a:extLst>
              </a:tr>
              <a:tr h="370840">
                <a:tc>
                  <a:txBody>
                    <a:bodyPr/>
                    <a:lstStyle/>
                    <a:p>
                      <a:r>
                        <a:rPr lang="en-US" sz="1400" dirty="0">
                          <a:latin typeface="Verdana" panose="020B0604030504040204" pitchFamily="34" charset="0"/>
                          <a:ea typeface="Verdana" panose="020B0604030504040204" pitchFamily="34" charset="0"/>
                          <a:cs typeface="Verdana" panose="020B0604030504040204" pitchFamily="34" charset="0"/>
                        </a:rPr>
                        <a:t>Future value of an annuity due of $1 at 8% for five periods</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5.8666</a:t>
                      </a:r>
                    </a:p>
                  </a:txBody>
                  <a:tcPr anchor="ctr"/>
                </a:tc>
                <a:extLst>
                  <a:ext uri="{0D108BD9-81ED-4DB2-BD59-A6C34878D82A}">
                    <a16:rowId xmlns:a16="http://schemas.microsoft.com/office/drawing/2014/main" val="10001"/>
                  </a:ext>
                </a:extLst>
              </a:tr>
              <a:tr h="370840">
                <a:tc>
                  <a:txBody>
                    <a:bodyPr/>
                    <a:lstStyle/>
                    <a:p>
                      <a:r>
                        <a:rPr lang="en-US" sz="1400" dirty="0">
                          <a:latin typeface="Verdana" panose="020B0604030504040204" pitchFamily="34" charset="0"/>
                          <a:ea typeface="Verdana" panose="020B0604030504040204" pitchFamily="34" charset="0"/>
                          <a:cs typeface="Verdana" panose="020B0604030504040204" pitchFamily="34" charset="0"/>
                        </a:rPr>
                        <a:t>Future value of an ordinary annuity of $1 at 2% for 20 periods </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26.1833</a:t>
                      </a:r>
                    </a:p>
                    <a:p>
                      <a:pPr algn="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2"/>
                  </a:ext>
                </a:extLst>
              </a:tr>
              <a:tr h="370840">
                <a:tc>
                  <a:txBody>
                    <a:bodyPr/>
                    <a:lstStyle/>
                    <a:p>
                      <a:r>
                        <a:rPr lang="en-US" sz="1400" dirty="0">
                          <a:latin typeface="Verdana" panose="020B0604030504040204" pitchFamily="34" charset="0"/>
                          <a:ea typeface="Verdana" panose="020B0604030504040204" pitchFamily="34" charset="0"/>
                          <a:cs typeface="Verdana" panose="020B0604030504040204" pitchFamily="34" charset="0"/>
                        </a:rPr>
                        <a:t>Future value of an annuity due of $1 at 2% for 20 periods</a:t>
                      </a: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24.2974</a:t>
                      </a:r>
                    </a:p>
                  </a:txBody>
                  <a:tcPr anchor="ctr"/>
                </a:tc>
                <a:extLst>
                  <a:ext uri="{0D108BD9-81ED-4DB2-BD59-A6C34878D82A}">
                    <a16:rowId xmlns:a16="http://schemas.microsoft.com/office/drawing/2014/main" val="10003"/>
                  </a:ext>
                </a:extLst>
              </a:tr>
            </a:tbl>
          </a:graphicData>
        </a:graphic>
      </p:graphicFrame>
      <p:sp>
        <p:nvSpPr>
          <p:cNvPr id="6" name="Content Placeholder 5"/>
          <p:cNvSpPr>
            <a:spLocks noGrp="1"/>
          </p:cNvSpPr>
          <p:nvPr>
            <p:ph sz="quarter" idx="12"/>
          </p:nvPr>
        </p:nvSpPr>
        <p:spPr>
          <a:xfrm>
            <a:off x="956590" y="3901698"/>
            <a:ext cx="8001430" cy="2390614"/>
          </a:xfrm>
        </p:spPr>
        <p:txBody>
          <a:bodyPr/>
          <a:lstStyle/>
          <a:p>
            <a:pPr marL="457200" indent="-457200">
              <a:buFont typeface="+mj-lt"/>
              <a:buAutoNum type="alphaLcPeriod"/>
              <a:tabLst>
                <a:tab pos="1317625" algn="dec"/>
              </a:tabLst>
            </a:pPr>
            <a:r>
              <a:rPr lang="en-US" sz="2400" dirty="0"/>
              <a:t>$2,672</a:t>
            </a:r>
          </a:p>
          <a:p>
            <a:pPr marL="457200" indent="-457200">
              <a:buFont typeface="+mj-lt"/>
              <a:buAutoNum type="alphaLcPeriod"/>
              <a:tabLst>
                <a:tab pos="1317625" algn="dec"/>
              </a:tabLst>
            </a:pPr>
            <a:r>
              <a:rPr lang="en-US" sz="2400" dirty="0"/>
              <a:t>$4,000</a:t>
            </a:r>
          </a:p>
          <a:p>
            <a:pPr marL="457200" indent="-457200">
              <a:buFont typeface="+mj-lt"/>
              <a:buAutoNum type="alphaLcPeriod"/>
              <a:tabLst>
                <a:tab pos="1317625" algn="dec"/>
              </a:tabLst>
            </a:pPr>
            <a:r>
              <a:rPr lang="en-US" sz="2400" dirty="0"/>
              <a:t>$4,860</a:t>
            </a:r>
          </a:p>
          <a:p>
            <a:pPr marL="457200" indent="-457200">
              <a:buFont typeface="+mj-lt"/>
              <a:buAutoNum type="alphaLcPeriod"/>
              <a:tabLst>
                <a:tab pos="1317625" algn="dec"/>
                <a:tab pos="7772400" algn="dec"/>
              </a:tabLst>
              <a:defRPr/>
            </a:pPr>
            <a:r>
              <a:rPr lang="en-US" sz="2400" dirty="0"/>
              <a:t>$5,237</a:t>
            </a:r>
          </a:p>
        </p:txBody>
      </p:sp>
    </p:spTree>
    <p:extLst>
      <p:ext uri="{BB962C8B-B14F-4D97-AF65-F5344CB8AC3E}">
        <p14:creationId xmlns:p14="http://schemas.microsoft.com/office/powerpoint/2010/main" val="6827025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a:t>Learning Objective 06-6</a:t>
            </a:r>
          </a:p>
        </p:txBody>
      </p:sp>
      <p:sp>
        <p:nvSpPr>
          <p:cNvPr id="3" name="Title 2"/>
          <p:cNvSpPr>
            <a:spLocks noGrp="1"/>
          </p:cNvSpPr>
          <p:nvPr>
            <p:ph type="title"/>
          </p:nvPr>
        </p:nvSpPr>
        <p:spPr>
          <a:xfrm>
            <a:off x="696687" y="304803"/>
            <a:ext cx="8002554" cy="1214709"/>
          </a:xfrm>
        </p:spPr>
        <p:txBody>
          <a:bodyPr>
            <a:noAutofit/>
          </a:bodyPr>
          <a:lstStyle/>
          <a:p>
            <a:r>
              <a:rPr lang="en-US" altLang="en-US" dirty="0"/>
              <a:t>Concept Check: Accumulated Savings</a:t>
            </a:r>
            <a:r>
              <a:rPr lang="en-IN" altLang="en-US" dirty="0"/>
              <a:t> </a:t>
            </a:r>
            <a:r>
              <a:rPr lang="en-IN" dirty="0"/>
              <a:t>(6 of 6)</a:t>
            </a:r>
            <a:endParaRPr lang="en-US" dirty="0"/>
          </a:p>
        </p:txBody>
      </p:sp>
      <p:sp>
        <p:nvSpPr>
          <p:cNvPr id="6" name="Content Placeholder 5"/>
          <p:cNvSpPr>
            <a:spLocks noGrp="1"/>
          </p:cNvSpPr>
          <p:nvPr>
            <p:ph sz="quarter" idx="12"/>
          </p:nvPr>
        </p:nvSpPr>
        <p:spPr>
          <a:xfrm>
            <a:off x="773310" y="1927873"/>
            <a:ext cx="8144510" cy="3945944"/>
          </a:xfrm>
        </p:spPr>
        <p:txBody>
          <a:bodyPr/>
          <a:lstStyle/>
          <a:p>
            <a:pPr marL="0" indent="0">
              <a:spcAft>
                <a:spcPts val="1200"/>
              </a:spcAft>
              <a:buNone/>
            </a:pPr>
            <a:r>
              <a:rPr lang="en-US" dirty="0"/>
              <a:t>The correct answer is </a:t>
            </a:r>
            <a:r>
              <a:rPr lang="en-US" i="1" dirty="0"/>
              <a:t>d</a:t>
            </a:r>
            <a:r>
              <a:rPr lang="en-US" dirty="0"/>
              <a:t>:</a:t>
            </a:r>
          </a:p>
          <a:p>
            <a:pPr marL="0" indent="0">
              <a:buNone/>
            </a:pPr>
            <a:r>
              <a:rPr lang="en-US" dirty="0"/>
              <a:t>$200 × 26.1833* = </a:t>
            </a:r>
            <a:r>
              <a:rPr lang="en-US" b="1" dirty="0"/>
              <a:t>$5,237</a:t>
            </a:r>
          </a:p>
          <a:p>
            <a:pPr marL="0" indent="0">
              <a:buNone/>
            </a:pPr>
            <a:r>
              <a:rPr lang="en-US" dirty="0"/>
              <a:t>	*Future value of an ordinary annuity for 20 periods at 2%</a:t>
            </a:r>
            <a:endParaRPr lang="en-US" b="1" dirty="0">
              <a:solidFill>
                <a:srgbClr val="C00000"/>
              </a:solidFill>
            </a:endParaRPr>
          </a:p>
        </p:txBody>
      </p:sp>
    </p:spTree>
    <p:extLst>
      <p:ext uri="{BB962C8B-B14F-4D97-AF65-F5344CB8AC3E}">
        <p14:creationId xmlns:p14="http://schemas.microsoft.com/office/powerpoint/2010/main" val="270686868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r>
              <a:rPr lang="en-US" dirty="0"/>
              <a:t>Learning Objective 06-7</a:t>
            </a:r>
          </a:p>
        </p:txBody>
      </p:sp>
      <p:sp>
        <p:nvSpPr>
          <p:cNvPr id="3" name="Title 2"/>
          <p:cNvSpPr>
            <a:spLocks noGrp="1"/>
          </p:cNvSpPr>
          <p:nvPr>
            <p:ph type="title"/>
          </p:nvPr>
        </p:nvSpPr>
        <p:spPr/>
        <p:txBody>
          <a:bodyPr>
            <a:noAutofit/>
          </a:bodyPr>
          <a:lstStyle/>
          <a:p>
            <a:r>
              <a:rPr lang="en-US" dirty="0"/>
              <a:t>Present Value of an Ordinary Annuity</a:t>
            </a:r>
            <a:r>
              <a:rPr lang="en-IN" dirty="0"/>
              <a:t> (1 of 2)</a:t>
            </a:r>
            <a:endParaRPr lang="en-US" dirty="0"/>
          </a:p>
        </p:txBody>
      </p:sp>
      <p:sp>
        <p:nvSpPr>
          <p:cNvPr id="4" name="Content Placeholder 3"/>
          <p:cNvSpPr>
            <a:spLocks noGrp="1"/>
          </p:cNvSpPr>
          <p:nvPr>
            <p:ph sz="quarter" idx="10"/>
          </p:nvPr>
        </p:nvSpPr>
        <p:spPr>
          <a:xfrm>
            <a:off x="548640" y="1632086"/>
            <a:ext cx="8046720" cy="3261111"/>
          </a:xfrm>
        </p:spPr>
        <p:txBody>
          <a:bodyPr/>
          <a:lstStyle/>
          <a:p>
            <a:r>
              <a:rPr lang="en-IN" dirty="0"/>
              <a:t>Rita Grant wants to accumulate a sum of money to pay for graduate school. She wants to invest a </a:t>
            </a:r>
            <a:r>
              <a:rPr lang="en-IN" b="1" dirty="0"/>
              <a:t>single amount today</a:t>
            </a:r>
            <a:r>
              <a:rPr lang="en-IN" dirty="0"/>
              <a:t> in a savings account earning </a:t>
            </a:r>
            <a:r>
              <a:rPr lang="en-IN" b="1" dirty="0"/>
              <a:t>10%</a:t>
            </a:r>
            <a:r>
              <a:rPr lang="en-IN" dirty="0"/>
              <a:t> interest compounded annually that is </a:t>
            </a:r>
            <a:r>
              <a:rPr lang="en-IN" b="1" dirty="0"/>
              <a:t>equivalent to investing $10,000 at the end of each of the next three years.</a:t>
            </a:r>
            <a:endParaRPr lang="en-US" b="1" dirty="0"/>
          </a:p>
        </p:txBody>
      </p:sp>
    </p:spTree>
    <p:extLst>
      <p:ext uri="{BB962C8B-B14F-4D97-AF65-F5344CB8AC3E}">
        <p14:creationId xmlns:p14="http://schemas.microsoft.com/office/powerpoint/2010/main" val="168380215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a:t>Learning Objective 06-7</a:t>
            </a:r>
          </a:p>
        </p:txBody>
      </p:sp>
      <p:sp>
        <p:nvSpPr>
          <p:cNvPr id="3" name="Title 2"/>
          <p:cNvSpPr>
            <a:spLocks noGrp="1"/>
          </p:cNvSpPr>
          <p:nvPr>
            <p:ph type="title"/>
          </p:nvPr>
        </p:nvSpPr>
        <p:spPr/>
        <p:txBody>
          <a:bodyPr>
            <a:noAutofit/>
          </a:bodyPr>
          <a:lstStyle/>
          <a:p>
            <a:r>
              <a:rPr lang="en-US" dirty="0"/>
              <a:t>Present Value of an Ordinary Annuity</a:t>
            </a:r>
            <a:r>
              <a:rPr lang="en-IN" dirty="0"/>
              <a:t> (2 of 2)</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215301137"/>
              </p:ext>
            </p:extLst>
          </p:nvPr>
        </p:nvGraphicFramePr>
        <p:xfrm>
          <a:off x="876300" y="1949450"/>
          <a:ext cx="7981953" cy="3003550"/>
        </p:xfrm>
        <a:graphic>
          <a:graphicData uri="http://schemas.openxmlformats.org/drawingml/2006/table">
            <a:tbl>
              <a:tblPr firstRow="1" bandRow="1">
                <a:tableStyleId>{5940675A-B579-460E-94D1-54222C63F5DA}</a:tableStyleId>
              </a:tblPr>
              <a:tblGrid>
                <a:gridCol w="1524000">
                  <a:extLst>
                    <a:ext uri="{9D8B030D-6E8A-4147-A177-3AD203B41FA5}">
                      <a16:colId xmlns:a16="http://schemas.microsoft.com/office/drawing/2014/main" val="20000"/>
                    </a:ext>
                  </a:extLst>
                </a:gridCol>
                <a:gridCol w="1333500">
                  <a:extLst>
                    <a:ext uri="{9D8B030D-6E8A-4147-A177-3AD203B41FA5}">
                      <a16:colId xmlns:a16="http://schemas.microsoft.com/office/drawing/2014/main" val="20001"/>
                    </a:ext>
                  </a:extLst>
                </a:gridCol>
                <a:gridCol w="400050">
                  <a:extLst>
                    <a:ext uri="{9D8B030D-6E8A-4147-A177-3AD203B41FA5}">
                      <a16:colId xmlns:a16="http://schemas.microsoft.com/office/drawing/2014/main" val="20002"/>
                    </a:ext>
                  </a:extLst>
                </a:gridCol>
                <a:gridCol w="1303566">
                  <a:extLst>
                    <a:ext uri="{9D8B030D-6E8A-4147-A177-3AD203B41FA5}">
                      <a16:colId xmlns:a16="http://schemas.microsoft.com/office/drawing/2014/main" val="20003"/>
                    </a:ext>
                  </a:extLst>
                </a:gridCol>
                <a:gridCol w="544284">
                  <a:extLst>
                    <a:ext uri="{9D8B030D-6E8A-4147-A177-3AD203B41FA5}">
                      <a16:colId xmlns:a16="http://schemas.microsoft.com/office/drawing/2014/main" val="20004"/>
                    </a:ext>
                  </a:extLst>
                </a:gridCol>
                <a:gridCol w="2324100">
                  <a:extLst>
                    <a:ext uri="{9D8B030D-6E8A-4147-A177-3AD203B41FA5}">
                      <a16:colId xmlns:a16="http://schemas.microsoft.com/office/drawing/2014/main" val="20005"/>
                    </a:ext>
                  </a:extLst>
                </a:gridCol>
                <a:gridCol w="552453">
                  <a:extLst>
                    <a:ext uri="{9D8B030D-6E8A-4147-A177-3AD203B41FA5}">
                      <a16:colId xmlns:a16="http://schemas.microsoft.com/office/drawing/2014/main" val="20006"/>
                    </a:ext>
                  </a:extLst>
                </a:gridCol>
              </a:tblGrid>
              <a:tr h="1060450">
                <a:tc>
                  <a:txBody>
                    <a:bodyPr/>
                    <a:lstStyle/>
                    <a:p>
                      <a:pPr algn="l"/>
                      <a:endPar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itchFamily="34" charset="0"/>
                          <a:ea typeface="Verdana" pitchFamily="34" charset="0"/>
                          <a:cs typeface="Verdana" pitchFamily="34" charset="0"/>
                        </a:rPr>
                        <a:t>Payment</a:t>
                      </a:r>
                      <a:endPar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endPar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US" sz="1400" b="1" dirty="0">
                          <a:latin typeface="Verdana" pitchFamily="34" charset="0"/>
                          <a:ea typeface="Verdana" pitchFamily="34" charset="0"/>
                          <a:cs typeface="Verdana" pitchFamily="34" charset="0"/>
                        </a:rPr>
                        <a:t>PV of $1 </a:t>
                      </a:r>
                    </a:p>
                    <a:p>
                      <a:pPr algn="ctr"/>
                      <a:r>
                        <a:rPr lang="en-US" sz="1400" b="1" i="1" dirty="0" err="1">
                          <a:latin typeface="Verdana" pitchFamily="34" charset="0"/>
                          <a:ea typeface="Verdana" pitchFamily="34" charset="0"/>
                          <a:cs typeface="Verdana" pitchFamily="34" charset="0"/>
                        </a:rPr>
                        <a:t>i</a:t>
                      </a:r>
                      <a:r>
                        <a:rPr lang="en-US" sz="1400" b="1" i="1" dirty="0">
                          <a:latin typeface="Verdana" pitchFamily="34" charset="0"/>
                          <a:ea typeface="Verdana" pitchFamily="34" charset="0"/>
                          <a:cs typeface="Verdana" pitchFamily="34" charset="0"/>
                        </a:rPr>
                        <a:t> </a:t>
                      </a:r>
                      <a:r>
                        <a:rPr lang="en-US" sz="1400" b="1" dirty="0">
                          <a:latin typeface="Verdana" pitchFamily="34" charset="0"/>
                          <a:ea typeface="Verdana" pitchFamily="34" charset="0"/>
                          <a:cs typeface="Verdana" pitchFamily="34" charset="0"/>
                        </a:rPr>
                        <a:t>= 10%</a:t>
                      </a:r>
                      <a:endPar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endPar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US" sz="1400" b="1" dirty="0">
                          <a:latin typeface="Verdana" pitchFamily="34" charset="0"/>
                          <a:ea typeface="Verdana" pitchFamily="34" charset="0"/>
                          <a:cs typeface="Verdana" pitchFamily="34" charset="0"/>
                        </a:rPr>
                        <a:t>Present value</a:t>
                      </a:r>
                    </a:p>
                    <a:p>
                      <a:pPr algn="ctr"/>
                      <a:r>
                        <a:rPr lang="en-US" sz="1400" b="1" dirty="0">
                          <a:latin typeface="Verdana" pitchFamily="34" charset="0"/>
                          <a:ea typeface="Verdana" pitchFamily="34" charset="0"/>
                          <a:cs typeface="Verdana" pitchFamily="34" charset="0"/>
                        </a:rPr>
                        <a:t> (at the beginning of the year 1)</a:t>
                      </a:r>
                      <a:endPar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i="1" dirty="0">
                          <a:latin typeface="Verdana" pitchFamily="34" charset="0"/>
                          <a:ea typeface="Verdana" pitchFamily="34" charset="0"/>
                          <a:cs typeface="Verdana" pitchFamily="34" charset="0"/>
                        </a:rPr>
                        <a:t>n</a:t>
                      </a:r>
                      <a:endParaRPr lang="en-US" sz="1400" b="1" i="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0"/>
                  </a:ext>
                </a:extLst>
              </a:tr>
              <a:tr h="457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First payment </a:t>
                      </a:r>
                      <a:endParaRPr lang="en-IN"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$10,000</a:t>
                      </a:r>
                      <a:endParaRPr lang="en-IN"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a:t>
                      </a:r>
                      <a:endParaRPr lang="en-IN"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.90909</a:t>
                      </a:r>
                      <a:endParaRPr lang="en-IN"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a:t>
                      </a:r>
                      <a:endParaRPr lang="en-IN"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$9,091</a:t>
                      </a:r>
                      <a:endParaRPr lang="en-IN"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400" dirty="0">
                          <a:latin typeface="Verdana" pitchFamily="34" charset="0"/>
                          <a:ea typeface="Verdana" pitchFamily="34" charset="0"/>
                          <a:cs typeface="Verdana" pitchFamily="34" charset="0"/>
                        </a:rPr>
                        <a:t>1</a:t>
                      </a: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1"/>
                  </a:ext>
                </a:extLst>
              </a:tr>
              <a:tr h="3429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Second payment </a:t>
                      </a:r>
                      <a:endParaRPr lang="en-IN"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10,000</a:t>
                      </a:r>
                      <a:endParaRPr lang="en-IN"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a:t>
                      </a:r>
                      <a:endParaRPr lang="en-IN"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.82645</a:t>
                      </a:r>
                      <a:endParaRPr lang="en-IN"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a:t>
                      </a:r>
                      <a:endParaRPr lang="en-IN"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8,264</a:t>
                      </a:r>
                      <a:endParaRPr lang="en-IN"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400" dirty="0">
                          <a:latin typeface="Verdana" pitchFamily="34" charset="0"/>
                          <a:ea typeface="Verdana" pitchFamily="34" charset="0"/>
                          <a:cs typeface="Verdana" pitchFamily="34" charset="0"/>
                        </a:rPr>
                        <a:t>2</a:t>
                      </a: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2"/>
                  </a:ext>
                </a:extLst>
              </a:tr>
              <a:tr h="453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Third payment </a:t>
                      </a:r>
                      <a:endParaRPr lang="en-IN"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10,000</a:t>
                      </a:r>
                      <a:endParaRPr lang="en-IN"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a:t>
                      </a:r>
                      <a:endParaRPr lang="en-IN"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u="sng" dirty="0">
                          <a:latin typeface="Verdana" pitchFamily="34" charset="0"/>
                          <a:ea typeface="Verdana" pitchFamily="34" charset="0"/>
                          <a:cs typeface="Verdana" pitchFamily="34" charset="0"/>
                        </a:rPr>
                        <a:t>.75131</a:t>
                      </a:r>
                      <a:endParaRPr lang="en-IN" sz="140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u="sng" dirty="0">
                          <a:latin typeface="Verdana" pitchFamily="34" charset="0"/>
                          <a:ea typeface="Verdana" pitchFamily="34" charset="0"/>
                          <a:cs typeface="Verdana" pitchFamily="34" charset="0"/>
                        </a:rPr>
                        <a:t>=</a:t>
                      </a:r>
                      <a:endParaRPr lang="en-IN" sz="140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u="sng" dirty="0">
                          <a:latin typeface="Verdana" pitchFamily="34" charset="0"/>
                          <a:ea typeface="Verdana" pitchFamily="34" charset="0"/>
                          <a:cs typeface="Verdana" pitchFamily="34" charset="0"/>
                        </a:rPr>
                        <a:t>7,513</a:t>
                      </a:r>
                      <a:endParaRPr lang="en-IN" sz="140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400" dirty="0">
                          <a:latin typeface="Verdana" pitchFamily="34" charset="0"/>
                          <a:ea typeface="Verdana" pitchFamily="34" charset="0"/>
                          <a:cs typeface="Verdana" pitchFamily="34" charset="0"/>
                        </a:rPr>
                        <a:t>3</a:t>
                      </a: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3"/>
                  </a:ext>
                </a:extLst>
              </a:tr>
              <a:tr h="514350">
                <a:tc>
                  <a:txBody>
                    <a:bodyPr/>
                    <a:lstStyle/>
                    <a:p>
                      <a:pPr marL="0" marR="0" indent="466725" algn="l"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Total </a:t>
                      </a:r>
                      <a:endParaRPr lang="en-IN"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40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b="1" u="sng" dirty="0">
                          <a:latin typeface="Verdana" pitchFamily="34" charset="0"/>
                          <a:ea typeface="Verdana" pitchFamily="34" charset="0"/>
                          <a:cs typeface="Verdana" pitchFamily="34" charset="0"/>
                        </a:rPr>
                        <a:t>2.48685</a:t>
                      </a:r>
                      <a:endParaRPr lang="en-IN" sz="1400" b="1"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400" b="1"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b="1" u="sng" dirty="0">
                          <a:latin typeface="Verdana" pitchFamily="34" charset="0"/>
                          <a:ea typeface="Verdana" pitchFamily="34" charset="0"/>
                          <a:cs typeface="Verdana" pitchFamily="34" charset="0"/>
                        </a:rPr>
                        <a:t>$24,868</a:t>
                      </a:r>
                      <a:endParaRPr lang="en-IN" sz="1400" b="1"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414827834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a:t>Learning Objective 06-7</a:t>
            </a:r>
          </a:p>
        </p:txBody>
      </p:sp>
      <p:sp>
        <p:nvSpPr>
          <p:cNvPr id="3" name="Title 2"/>
          <p:cNvSpPr>
            <a:spLocks noGrp="1"/>
          </p:cNvSpPr>
          <p:nvPr>
            <p:ph type="title"/>
          </p:nvPr>
        </p:nvSpPr>
        <p:spPr/>
        <p:txBody>
          <a:bodyPr>
            <a:noAutofit/>
          </a:bodyPr>
          <a:lstStyle/>
          <a:p>
            <a:r>
              <a:rPr lang="en-US" dirty="0"/>
              <a:t>Using the PVA Table to Calculate Present Value</a:t>
            </a:r>
            <a:r>
              <a:rPr lang="en-IN" dirty="0"/>
              <a:t> (1 of 2)</a:t>
            </a:r>
            <a:endParaRPr lang="en-US" dirty="0"/>
          </a:p>
        </p:txBody>
      </p:sp>
      <p:sp>
        <p:nvSpPr>
          <p:cNvPr id="4" name="Content Placeholder 3"/>
          <p:cNvSpPr>
            <a:spLocks noGrp="1"/>
          </p:cNvSpPr>
          <p:nvPr>
            <p:ph sz="quarter" idx="10"/>
          </p:nvPr>
        </p:nvSpPr>
        <p:spPr>
          <a:xfrm>
            <a:off x="847219" y="1784338"/>
            <a:ext cx="8046720" cy="1039091"/>
          </a:xfrm>
        </p:spPr>
        <p:txBody>
          <a:bodyPr/>
          <a:lstStyle/>
          <a:p>
            <a:pPr marL="0" indent="0">
              <a:buNone/>
            </a:pPr>
            <a:r>
              <a:rPr lang="en-IN" dirty="0"/>
              <a:t>PVA = $10,000 (annuity amount) × </a:t>
            </a:r>
            <a:r>
              <a:rPr lang="en-IN" b="1" dirty="0"/>
              <a:t>2.48685* = $24,868</a:t>
            </a:r>
          </a:p>
        </p:txBody>
      </p:sp>
      <p:graphicFrame>
        <p:nvGraphicFramePr>
          <p:cNvPr id="6" name="Table 5"/>
          <p:cNvGraphicFramePr>
            <a:graphicFrameLocks noGrp="1"/>
          </p:cNvGraphicFramePr>
          <p:nvPr>
            <p:extLst>
              <p:ext uri="{D42A27DB-BD31-4B8C-83A1-F6EECF244321}">
                <p14:modId xmlns:p14="http://schemas.microsoft.com/office/powerpoint/2010/main" val="3725725067"/>
              </p:ext>
            </p:extLst>
          </p:nvPr>
        </p:nvGraphicFramePr>
        <p:xfrm>
          <a:off x="1185332" y="3043395"/>
          <a:ext cx="7361508" cy="2498988"/>
        </p:xfrm>
        <a:graphic>
          <a:graphicData uri="http://schemas.openxmlformats.org/drawingml/2006/table">
            <a:tbl>
              <a:tblPr firstRow="1" bandRow="1">
                <a:tableStyleId>{5940675A-B579-460E-94D1-54222C63F5DA}</a:tableStyleId>
              </a:tblPr>
              <a:tblGrid>
                <a:gridCol w="1067874">
                  <a:extLst>
                    <a:ext uri="{9D8B030D-6E8A-4147-A177-3AD203B41FA5}">
                      <a16:colId xmlns:a16="http://schemas.microsoft.com/office/drawing/2014/main" val="20000"/>
                    </a:ext>
                  </a:extLst>
                </a:gridCol>
                <a:gridCol w="1040349">
                  <a:extLst>
                    <a:ext uri="{9D8B030D-6E8A-4147-A177-3AD203B41FA5}">
                      <a16:colId xmlns:a16="http://schemas.microsoft.com/office/drawing/2014/main" val="20001"/>
                    </a:ext>
                  </a:extLst>
                </a:gridCol>
                <a:gridCol w="1019554">
                  <a:extLst>
                    <a:ext uri="{9D8B030D-6E8A-4147-A177-3AD203B41FA5}">
                      <a16:colId xmlns:a16="http://schemas.microsoft.com/office/drawing/2014/main" val="20002"/>
                    </a:ext>
                  </a:extLst>
                </a:gridCol>
                <a:gridCol w="1036832">
                  <a:extLst>
                    <a:ext uri="{9D8B030D-6E8A-4147-A177-3AD203B41FA5}">
                      <a16:colId xmlns:a16="http://schemas.microsoft.com/office/drawing/2014/main" val="20003"/>
                    </a:ext>
                  </a:extLst>
                </a:gridCol>
                <a:gridCol w="1123235">
                  <a:extLst>
                    <a:ext uri="{9D8B030D-6E8A-4147-A177-3AD203B41FA5}">
                      <a16:colId xmlns:a16="http://schemas.microsoft.com/office/drawing/2014/main" val="20004"/>
                    </a:ext>
                  </a:extLst>
                </a:gridCol>
                <a:gridCol w="1036832">
                  <a:extLst>
                    <a:ext uri="{9D8B030D-6E8A-4147-A177-3AD203B41FA5}">
                      <a16:colId xmlns:a16="http://schemas.microsoft.com/office/drawing/2014/main" val="20005"/>
                    </a:ext>
                  </a:extLst>
                </a:gridCol>
                <a:gridCol w="1036832">
                  <a:extLst>
                    <a:ext uri="{9D8B030D-6E8A-4147-A177-3AD203B41FA5}">
                      <a16:colId xmlns:a16="http://schemas.microsoft.com/office/drawing/2014/main" val="20006"/>
                    </a:ext>
                  </a:extLst>
                </a:gridCol>
              </a:tblGrid>
              <a:tr h="831912">
                <a:tc>
                  <a:txBody>
                    <a:bodyPr/>
                    <a:lstStyle/>
                    <a:p>
                      <a:pPr marL="0" marR="0" indent="0" algn="ctr" defTabSz="914377"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Periods</a:t>
                      </a:r>
                      <a:r>
                        <a:rPr lang="en-US" sz="1200" b="1" baseline="0" dirty="0">
                          <a:latin typeface="Verdana" panose="020B0604030504040204" pitchFamily="34" charset="0"/>
                          <a:ea typeface="Verdana" panose="020B0604030504040204" pitchFamily="34" charset="0"/>
                          <a:cs typeface="Verdana" panose="020B0604030504040204" pitchFamily="34" charset="0"/>
                        </a:rPr>
                        <a:t> </a:t>
                      </a:r>
                      <a:r>
                        <a:rPr lang="en-US" sz="1200" b="1" dirty="0">
                          <a:latin typeface="Verdana" panose="020B0604030504040204" pitchFamily="34" charset="0"/>
                          <a:ea typeface="Verdana" panose="020B0604030504040204" pitchFamily="34" charset="0"/>
                          <a:cs typeface="Verdana" panose="020B0604030504040204" pitchFamily="34" charset="0"/>
                        </a:rPr>
                        <a:t>(n)</a:t>
                      </a:r>
                    </a:p>
                  </a:txBody>
                  <a:tcPr anchor="ctr"/>
                </a:tc>
                <a:tc>
                  <a:txBody>
                    <a:bodyPr/>
                    <a:lstStyle/>
                    <a:p>
                      <a:pPr marL="0" marR="0" indent="0" algn="ctr" defTabSz="914377"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Interest Rates </a:t>
                      </a:r>
                      <a:r>
                        <a:rPr lang="en-US" sz="1200" b="1" i="0" dirty="0">
                          <a:latin typeface="Verdana" panose="020B0604030504040204" pitchFamily="34" charset="0"/>
                          <a:ea typeface="Verdana" panose="020B0604030504040204" pitchFamily="34" charset="0"/>
                          <a:cs typeface="Verdana" panose="020B0604030504040204" pitchFamily="34" charset="0"/>
                        </a:rPr>
                        <a:t>(</a:t>
                      </a:r>
                      <a:r>
                        <a:rPr lang="en-US" sz="1200" b="1" i="1" dirty="0" err="1">
                          <a:latin typeface="Verdana" panose="020B0604030504040204" pitchFamily="34" charset="0"/>
                          <a:ea typeface="Verdana" panose="020B0604030504040204" pitchFamily="34" charset="0"/>
                          <a:cs typeface="Verdana" panose="020B0604030504040204" pitchFamily="34" charset="0"/>
                        </a:rPr>
                        <a:t>i</a:t>
                      </a:r>
                      <a:r>
                        <a:rPr lang="en-US" sz="1200" b="1" i="0" dirty="0">
                          <a:latin typeface="Verdana" panose="020B0604030504040204" pitchFamily="34" charset="0"/>
                          <a:ea typeface="Verdana" panose="020B0604030504040204" pitchFamily="34" charset="0"/>
                          <a:cs typeface="Verdana" panose="020B0604030504040204" pitchFamily="34" charset="0"/>
                        </a:rPr>
                        <a:t>)</a:t>
                      </a:r>
                      <a:r>
                        <a:rPr lang="en-US" sz="1200" b="1" dirty="0">
                          <a:latin typeface="Verdana" panose="020B0604030504040204" pitchFamily="34" charset="0"/>
                          <a:ea typeface="Verdana" panose="020B0604030504040204" pitchFamily="34" charset="0"/>
                          <a:cs typeface="Verdana" panose="020B0604030504040204" pitchFamily="34" charset="0"/>
                        </a:rPr>
                        <a:t>:</a:t>
                      </a:r>
                      <a:r>
                        <a:rPr lang="en-US" sz="1200" b="1" baseline="0" dirty="0">
                          <a:latin typeface="Verdana" panose="020B0604030504040204" pitchFamily="34" charset="0"/>
                          <a:ea typeface="Verdana" panose="020B0604030504040204" pitchFamily="34" charset="0"/>
                          <a:cs typeface="Verdana" panose="020B0604030504040204" pitchFamily="34" charset="0"/>
                        </a:rPr>
                        <a:t> </a:t>
                      </a:r>
                      <a:r>
                        <a:rPr lang="pt-BR" sz="1200" b="1" dirty="0">
                          <a:latin typeface="Verdana" panose="020B0604030504040204" pitchFamily="34" charset="0"/>
                          <a:ea typeface="Verdana" panose="020B0604030504040204" pitchFamily="34" charset="0"/>
                          <a:cs typeface="Verdana" panose="020B0604030504040204" pitchFamily="34" charset="0"/>
                        </a:rPr>
                        <a:t>7%</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Interest Rates (</a:t>
                      </a:r>
                      <a:r>
                        <a:rPr lang="en-US" sz="1200" b="1" i="1" dirty="0" err="1">
                          <a:latin typeface="Verdana" panose="020B0604030504040204" pitchFamily="34" charset="0"/>
                          <a:ea typeface="Verdana" panose="020B0604030504040204" pitchFamily="34" charset="0"/>
                          <a:cs typeface="Verdana" panose="020B0604030504040204" pitchFamily="34" charset="0"/>
                        </a:rPr>
                        <a:t>i</a:t>
                      </a:r>
                      <a:r>
                        <a:rPr lang="en-US" sz="1200" b="1" dirty="0">
                          <a:latin typeface="Verdana" panose="020B0604030504040204" pitchFamily="34" charset="0"/>
                          <a:ea typeface="Verdana" panose="020B0604030504040204" pitchFamily="34" charset="0"/>
                          <a:cs typeface="Verdana" panose="020B0604030504040204" pitchFamily="34" charset="0"/>
                        </a:rPr>
                        <a:t>):</a:t>
                      </a:r>
                      <a:r>
                        <a:rPr lang="en-US" sz="1200" b="1" baseline="0" dirty="0">
                          <a:latin typeface="Verdana" panose="020B0604030504040204" pitchFamily="34" charset="0"/>
                          <a:ea typeface="Verdana" panose="020B0604030504040204" pitchFamily="34" charset="0"/>
                          <a:cs typeface="Verdana" panose="020B0604030504040204" pitchFamily="34" charset="0"/>
                        </a:rPr>
                        <a:t> </a:t>
                      </a:r>
                      <a:r>
                        <a:rPr lang="pt-BR" sz="1200" b="1" dirty="0">
                          <a:latin typeface="Verdana" panose="020B0604030504040204" pitchFamily="34" charset="0"/>
                          <a:ea typeface="Verdana" panose="020B0604030504040204" pitchFamily="34" charset="0"/>
                          <a:cs typeface="Verdana" panose="020B0604030504040204" pitchFamily="34" charset="0"/>
                        </a:rPr>
                        <a:t>8%</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Interest Rates (</a:t>
                      </a:r>
                      <a:r>
                        <a:rPr lang="en-US" sz="1200" b="1" i="1" dirty="0" err="1">
                          <a:latin typeface="Verdana" panose="020B0604030504040204" pitchFamily="34" charset="0"/>
                          <a:ea typeface="Verdana" panose="020B0604030504040204" pitchFamily="34" charset="0"/>
                          <a:cs typeface="Verdana" panose="020B0604030504040204" pitchFamily="34" charset="0"/>
                        </a:rPr>
                        <a:t>i</a:t>
                      </a:r>
                      <a:r>
                        <a:rPr lang="en-US" sz="1200" b="1" dirty="0">
                          <a:latin typeface="Verdana" panose="020B0604030504040204" pitchFamily="34" charset="0"/>
                          <a:ea typeface="Verdana" panose="020B0604030504040204" pitchFamily="34" charset="0"/>
                          <a:cs typeface="Verdana" panose="020B0604030504040204" pitchFamily="34" charset="0"/>
                        </a:rPr>
                        <a:t>):</a:t>
                      </a:r>
                    </a:p>
                    <a:p>
                      <a:pPr algn="ctr"/>
                      <a:r>
                        <a:rPr lang="pt-BR" sz="1200" b="1" dirty="0">
                          <a:latin typeface="Verdana" panose="020B0604030504040204" pitchFamily="34" charset="0"/>
                          <a:ea typeface="Verdana" panose="020B0604030504040204" pitchFamily="34" charset="0"/>
                          <a:cs typeface="Verdana" panose="020B0604030504040204" pitchFamily="34" charset="0"/>
                        </a:rPr>
                        <a:t>9%</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Interest Rates (</a:t>
                      </a:r>
                      <a:r>
                        <a:rPr lang="en-US" sz="1200" b="1" i="1" dirty="0">
                          <a:latin typeface="Verdana" panose="020B0604030504040204" pitchFamily="34" charset="0"/>
                          <a:ea typeface="Verdana" panose="020B0604030504040204" pitchFamily="34" charset="0"/>
                          <a:cs typeface="Verdana" panose="020B0604030504040204" pitchFamily="34" charset="0"/>
                        </a:rPr>
                        <a:t>i</a:t>
                      </a:r>
                      <a:r>
                        <a:rPr lang="en-US" sz="1200" b="1" dirty="0">
                          <a:latin typeface="Verdana" panose="020B0604030504040204" pitchFamily="34" charset="0"/>
                          <a:ea typeface="Verdana" panose="020B0604030504040204" pitchFamily="34" charset="0"/>
                          <a:cs typeface="Verdana" panose="020B0604030504040204" pitchFamily="34" charset="0"/>
                        </a:rPr>
                        <a:t>):</a:t>
                      </a:r>
                    </a:p>
                    <a:p>
                      <a:pPr algn="ctr"/>
                      <a:r>
                        <a:rPr lang="pt-BR" sz="1200" b="1" dirty="0">
                          <a:latin typeface="Verdana" panose="020B0604030504040204" pitchFamily="34" charset="0"/>
                          <a:ea typeface="Verdana" panose="020B0604030504040204" pitchFamily="34" charset="0"/>
                          <a:cs typeface="Verdana" panose="020B0604030504040204" pitchFamily="34" charset="0"/>
                        </a:rPr>
                        <a:t>10%</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Interest Rates (</a:t>
                      </a:r>
                      <a:r>
                        <a:rPr lang="en-US" sz="1200" b="1" i="1" dirty="0">
                          <a:latin typeface="Verdana" panose="020B0604030504040204" pitchFamily="34" charset="0"/>
                          <a:ea typeface="Verdana" panose="020B0604030504040204" pitchFamily="34" charset="0"/>
                          <a:cs typeface="Verdana" panose="020B0604030504040204" pitchFamily="34" charset="0"/>
                        </a:rPr>
                        <a:t>i</a:t>
                      </a:r>
                      <a:r>
                        <a:rPr lang="en-US" sz="1200" b="1" dirty="0">
                          <a:latin typeface="Verdana" panose="020B0604030504040204" pitchFamily="34" charset="0"/>
                          <a:ea typeface="Verdana" panose="020B0604030504040204" pitchFamily="34" charset="0"/>
                          <a:cs typeface="Verdana" panose="020B0604030504040204" pitchFamily="34" charset="0"/>
                        </a:rPr>
                        <a:t>):</a:t>
                      </a:r>
                    </a:p>
                    <a:p>
                      <a:pPr algn="ctr"/>
                      <a:r>
                        <a:rPr lang="pt-BR" sz="1200" b="1" dirty="0">
                          <a:latin typeface="Verdana" panose="020B0604030504040204" pitchFamily="34" charset="0"/>
                          <a:ea typeface="Verdana" panose="020B0604030504040204" pitchFamily="34" charset="0"/>
                          <a:cs typeface="Verdana" panose="020B0604030504040204" pitchFamily="34" charset="0"/>
                        </a:rPr>
                        <a:t>11%</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Interest Rates (</a:t>
                      </a:r>
                      <a:r>
                        <a:rPr lang="en-US" sz="1200" b="1" i="1" dirty="0">
                          <a:latin typeface="Verdana" panose="020B0604030504040204" pitchFamily="34" charset="0"/>
                          <a:ea typeface="Verdana" panose="020B0604030504040204" pitchFamily="34" charset="0"/>
                          <a:cs typeface="Verdana" panose="020B0604030504040204" pitchFamily="34" charset="0"/>
                        </a:rPr>
                        <a:t>i</a:t>
                      </a:r>
                      <a:r>
                        <a:rPr lang="en-US" sz="1200" b="1" dirty="0">
                          <a:latin typeface="Verdana" panose="020B0604030504040204" pitchFamily="34" charset="0"/>
                          <a:ea typeface="Verdana" panose="020B0604030504040204" pitchFamily="34" charset="0"/>
                          <a:cs typeface="Verdana" panose="020B0604030504040204" pitchFamily="34" charset="0"/>
                        </a:rPr>
                        <a:t>):</a:t>
                      </a:r>
                    </a:p>
                    <a:p>
                      <a:pPr algn="ctr"/>
                      <a:r>
                        <a:rPr lang="pt-BR" sz="1200" b="1" dirty="0">
                          <a:latin typeface="Verdana" panose="020B0604030504040204" pitchFamily="34" charset="0"/>
                          <a:ea typeface="Verdana" panose="020B0604030504040204" pitchFamily="34" charset="0"/>
                          <a:cs typeface="Verdana" panose="020B0604030504040204" pitchFamily="34" charset="0"/>
                        </a:rPr>
                        <a:t>12%</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0"/>
                  </a:ext>
                </a:extLst>
              </a:tr>
              <a:tr h="364075">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1</a:t>
                      </a:r>
                    </a:p>
                  </a:txBody>
                  <a:tcPr anchor="ctr"/>
                </a:tc>
                <a:tc>
                  <a:txBody>
                    <a:bodyPr/>
                    <a:lstStyle/>
                    <a:p>
                      <a:pPr algn="ctr"/>
                      <a:r>
                        <a:rPr lang="nb-NO" sz="1200" dirty="0">
                          <a:solidFill>
                            <a:schemeClr val="tx1"/>
                          </a:solidFill>
                          <a:latin typeface="Verdana" panose="020B0604030504040204" pitchFamily="34" charset="0"/>
                          <a:ea typeface="Verdana" panose="020B0604030504040204" pitchFamily="34" charset="0"/>
                          <a:cs typeface="Verdana" panose="020B0604030504040204" pitchFamily="34" charset="0"/>
                        </a:rPr>
                        <a:t>0.93458</a:t>
                      </a:r>
                    </a:p>
                  </a:txBody>
                  <a:tcPr anchor="ctr"/>
                </a:tc>
                <a:tc>
                  <a:txBody>
                    <a:bodyPr/>
                    <a:lstStyle/>
                    <a:p>
                      <a:pPr algn="ctr"/>
                      <a:r>
                        <a:rPr lang="nb-NO" sz="1200" dirty="0">
                          <a:solidFill>
                            <a:schemeClr val="tx1"/>
                          </a:solidFill>
                          <a:latin typeface="Verdana" panose="020B0604030504040204" pitchFamily="34" charset="0"/>
                          <a:ea typeface="Verdana" panose="020B0604030504040204" pitchFamily="34" charset="0"/>
                          <a:cs typeface="Verdana" panose="020B0604030504040204" pitchFamily="34" charset="0"/>
                        </a:rPr>
                        <a:t>0.92593</a:t>
                      </a:r>
                    </a:p>
                  </a:txBody>
                  <a:tcPr anchor="ctr"/>
                </a:tc>
                <a:tc>
                  <a:txBody>
                    <a:bodyPr/>
                    <a:lstStyle/>
                    <a:p>
                      <a:pPr algn="ctr"/>
                      <a:r>
                        <a:rPr lang="nb-NO" sz="1200" dirty="0">
                          <a:solidFill>
                            <a:schemeClr val="tx1"/>
                          </a:solidFill>
                          <a:latin typeface="Verdana" panose="020B0604030504040204" pitchFamily="34" charset="0"/>
                          <a:ea typeface="Verdana" panose="020B0604030504040204" pitchFamily="34" charset="0"/>
                          <a:cs typeface="Verdana" panose="020B0604030504040204" pitchFamily="34" charset="0"/>
                        </a:rPr>
                        <a:t>0.91743</a:t>
                      </a:r>
                    </a:p>
                  </a:txBody>
                  <a:tcPr anchor="ctr"/>
                </a:tc>
                <a:tc>
                  <a:txBody>
                    <a:bodyPr/>
                    <a:lstStyle/>
                    <a:p>
                      <a:pPr algn="ctr"/>
                      <a:r>
                        <a:rPr lang="is-IS" sz="1200">
                          <a:solidFill>
                            <a:schemeClr val="tx1"/>
                          </a:solidFill>
                          <a:latin typeface="Verdana" panose="020B0604030504040204" pitchFamily="34" charset="0"/>
                          <a:ea typeface="Verdana" panose="020B0604030504040204" pitchFamily="34" charset="0"/>
                          <a:cs typeface="Verdana" panose="020B0604030504040204" pitchFamily="34" charset="0"/>
                        </a:rPr>
                        <a:t>0.90909</a:t>
                      </a:r>
                    </a:p>
                  </a:txBody>
                  <a:tcPr anchor="ctr"/>
                </a:tc>
                <a:tc>
                  <a:txBody>
                    <a:bodyPr/>
                    <a:lstStyle/>
                    <a:p>
                      <a:pPr algn="ctr"/>
                      <a:r>
                        <a:rPr lang="is-IS" sz="1200" dirty="0">
                          <a:solidFill>
                            <a:schemeClr val="tx1"/>
                          </a:solidFill>
                          <a:latin typeface="Verdana" panose="020B0604030504040204" pitchFamily="34" charset="0"/>
                          <a:ea typeface="Verdana" panose="020B0604030504040204" pitchFamily="34" charset="0"/>
                          <a:cs typeface="Verdana" panose="020B0604030504040204" pitchFamily="34" charset="0"/>
                        </a:rPr>
                        <a:t>0.90090</a:t>
                      </a:r>
                    </a:p>
                  </a:txBody>
                  <a:tcPr anchor="ctr"/>
                </a:tc>
                <a:tc>
                  <a:txBody>
                    <a:bodyPr/>
                    <a:lstStyle/>
                    <a:p>
                      <a:pPr algn="ctr"/>
                      <a:r>
                        <a:rPr lang="it-IT" sz="1200" dirty="0">
                          <a:solidFill>
                            <a:schemeClr val="tx1"/>
                          </a:solidFill>
                          <a:latin typeface="Verdana" panose="020B0604030504040204" pitchFamily="34" charset="0"/>
                          <a:ea typeface="Verdana" panose="020B0604030504040204" pitchFamily="34" charset="0"/>
                          <a:cs typeface="Verdana" panose="020B0604030504040204" pitchFamily="34" charset="0"/>
                        </a:rPr>
                        <a:t>0.89286</a:t>
                      </a:r>
                    </a:p>
                  </a:txBody>
                  <a:tcPr anchor="ctr"/>
                </a:tc>
                <a:extLst>
                  <a:ext uri="{0D108BD9-81ED-4DB2-BD59-A6C34878D82A}">
                    <a16:rowId xmlns:a16="http://schemas.microsoft.com/office/drawing/2014/main" val="10001"/>
                  </a:ext>
                </a:extLst>
              </a:tr>
              <a:tr h="344912">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2</a:t>
                      </a:r>
                    </a:p>
                  </a:txBody>
                  <a:tcPr anchor="ctr"/>
                </a:tc>
                <a:tc>
                  <a:txBody>
                    <a:bodyPr/>
                    <a:lstStyle/>
                    <a:p>
                      <a:pPr algn="ctr"/>
                      <a:r>
                        <a:rPr lang="nb-NO" sz="1200" dirty="0">
                          <a:solidFill>
                            <a:schemeClr val="tx1"/>
                          </a:solidFill>
                          <a:latin typeface="Verdana" panose="020B0604030504040204" pitchFamily="34" charset="0"/>
                          <a:ea typeface="Verdana" panose="020B0604030504040204" pitchFamily="34" charset="0"/>
                          <a:cs typeface="Verdana" panose="020B0604030504040204" pitchFamily="34" charset="0"/>
                        </a:rPr>
                        <a:t>1.80802</a:t>
                      </a:r>
                    </a:p>
                  </a:txBody>
                  <a:tcPr anchor="ctr"/>
                </a:tc>
                <a:tc>
                  <a:txBody>
                    <a:bodyPr/>
                    <a:lstStyle/>
                    <a:p>
                      <a:pPr algn="ctr"/>
                      <a:r>
                        <a:rPr lang="nb-NO" sz="1200" dirty="0">
                          <a:solidFill>
                            <a:schemeClr val="tx1"/>
                          </a:solidFill>
                          <a:latin typeface="Verdana" panose="020B0604030504040204" pitchFamily="34" charset="0"/>
                          <a:ea typeface="Verdana" panose="020B0604030504040204" pitchFamily="34" charset="0"/>
                          <a:cs typeface="Verdana" panose="020B0604030504040204" pitchFamily="34" charset="0"/>
                        </a:rPr>
                        <a:t>1.78326</a:t>
                      </a:r>
                    </a:p>
                  </a:txBody>
                  <a:tcPr anchor="ctr"/>
                </a:tc>
                <a:tc>
                  <a:txBody>
                    <a:bodyPr/>
                    <a:lstStyle/>
                    <a:p>
                      <a:pPr algn="ctr"/>
                      <a:r>
                        <a:rPr lang="nb-NO" sz="1200" dirty="0">
                          <a:solidFill>
                            <a:schemeClr val="tx1"/>
                          </a:solidFill>
                          <a:latin typeface="Verdana" panose="020B0604030504040204" pitchFamily="34" charset="0"/>
                          <a:ea typeface="Verdana" panose="020B0604030504040204" pitchFamily="34" charset="0"/>
                          <a:cs typeface="Verdana" panose="020B0604030504040204" pitchFamily="34" charset="0"/>
                        </a:rPr>
                        <a:t>1.75911</a:t>
                      </a:r>
                    </a:p>
                  </a:txBody>
                  <a:tcPr anchor="ctr"/>
                </a:tc>
                <a:tc>
                  <a:txBody>
                    <a:bodyPr/>
                    <a:lstStyle/>
                    <a:p>
                      <a:pPr algn="ctr"/>
                      <a:r>
                        <a:rPr lang="nb-NO" sz="1200">
                          <a:solidFill>
                            <a:schemeClr val="tx1"/>
                          </a:solidFill>
                          <a:latin typeface="Verdana" panose="020B0604030504040204" pitchFamily="34" charset="0"/>
                          <a:ea typeface="Verdana" panose="020B0604030504040204" pitchFamily="34" charset="0"/>
                          <a:cs typeface="Verdana" panose="020B0604030504040204" pitchFamily="34" charset="0"/>
                        </a:rPr>
                        <a:t>1.73554</a:t>
                      </a:r>
                    </a:p>
                  </a:txBody>
                  <a:tcPr anchor="ctr"/>
                </a:tc>
                <a:tc>
                  <a:txBody>
                    <a:bodyPr/>
                    <a:lstStyle/>
                    <a:p>
                      <a:pPr algn="ctr"/>
                      <a:r>
                        <a:rPr lang="nb-NO" sz="1200">
                          <a:solidFill>
                            <a:schemeClr val="tx1"/>
                          </a:solidFill>
                          <a:latin typeface="Verdana" panose="020B0604030504040204" pitchFamily="34" charset="0"/>
                          <a:ea typeface="Verdana" panose="020B0604030504040204" pitchFamily="34" charset="0"/>
                          <a:cs typeface="Verdana" panose="020B0604030504040204" pitchFamily="34" charset="0"/>
                        </a:rPr>
                        <a:t>1.71252</a:t>
                      </a:r>
                    </a:p>
                  </a:txBody>
                  <a:tcPr anchor="ctr"/>
                </a:tc>
                <a:tc>
                  <a:txBody>
                    <a:bodyPr/>
                    <a:lstStyle/>
                    <a:p>
                      <a:pPr algn="ctr"/>
                      <a:r>
                        <a:rPr lang="is-IS" sz="1200" dirty="0">
                          <a:solidFill>
                            <a:schemeClr val="tx1"/>
                          </a:solidFill>
                          <a:latin typeface="Verdana" panose="020B0604030504040204" pitchFamily="34" charset="0"/>
                          <a:ea typeface="Verdana" panose="020B0604030504040204" pitchFamily="34" charset="0"/>
                          <a:cs typeface="Verdana" panose="020B0604030504040204" pitchFamily="34" charset="0"/>
                        </a:rPr>
                        <a:t>1.69005</a:t>
                      </a:r>
                      <a:endParaRPr lang="nb-NO"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2"/>
                  </a:ext>
                </a:extLst>
              </a:tr>
              <a:tr h="310421">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3</a:t>
                      </a:r>
                    </a:p>
                  </a:txBody>
                  <a:tcPr anchor="ctr"/>
                </a:tc>
                <a:tc>
                  <a:txBody>
                    <a:bodyPr/>
                    <a:lstStyle/>
                    <a:p>
                      <a:pPr algn="ctr"/>
                      <a:r>
                        <a:rPr lang="hr-HR" sz="1200">
                          <a:solidFill>
                            <a:schemeClr val="tx1"/>
                          </a:solidFill>
                          <a:latin typeface="Verdana" panose="020B0604030504040204" pitchFamily="34" charset="0"/>
                          <a:ea typeface="Verdana" panose="020B0604030504040204" pitchFamily="34" charset="0"/>
                          <a:cs typeface="Verdana" panose="020B0604030504040204" pitchFamily="34" charset="0"/>
                        </a:rPr>
                        <a:t>2.62432</a:t>
                      </a:r>
                    </a:p>
                  </a:txBody>
                  <a:tcPr anchor="ctr"/>
                </a:tc>
                <a:tc>
                  <a:txBody>
                    <a:bodyPr/>
                    <a:lstStyle/>
                    <a:p>
                      <a:pPr algn="ctr"/>
                      <a:r>
                        <a:rPr lang="hr-HR" sz="1200" dirty="0">
                          <a:solidFill>
                            <a:schemeClr val="tx1"/>
                          </a:solidFill>
                          <a:latin typeface="Verdana" panose="020B0604030504040204" pitchFamily="34" charset="0"/>
                          <a:ea typeface="Verdana" panose="020B0604030504040204" pitchFamily="34" charset="0"/>
                          <a:cs typeface="Verdana" panose="020B0604030504040204" pitchFamily="34" charset="0"/>
                        </a:rPr>
                        <a:t>2.57710</a:t>
                      </a:r>
                    </a:p>
                  </a:txBody>
                  <a:tcPr anchor="ctr"/>
                </a:tc>
                <a:tc>
                  <a:txBody>
                    <a:bodyPr/>
                    <a:lstStyle/>
                    <a:p>
                      <a:pPr algn="ctr"/>
                      <a:r>
                        <a:rPr lang="hr-HR" sz="1200" dirty="0">
                          <a:solidFill>
                            <a:schemeClr val="tx1"/>
                          </a:solidFill>
                          <a:latin typeface="Verdana" panose="020B0604030504040204" pitchFamily="34" charset="0"/>
                          <a:ea typeface="Verdana" panose="020B0604030504040204" pitchFamily="34" charset="0"/>
                          <a:cs typeface="Verdana" panose="020B0604030504040204" pitchFamily="34" charset="0"/>
                        </a:rPr>
                        <a:t>2.53129</a:t>
                      </a:r>
                    </a:p>
                  </a:txBody>
                  <a:tcPr anchor="ctr"/>
                </a:tc>
                <a:tc>
                  <a:txBody>
                    <a:bodyPr/>
                    <a:lstStyle/>
                    <a:p>
                      <a:pPr algn="ctr"/>
                      <a:r>
                        <a:rPr lang="hr-HR" sz="1200" b="1" dirty="0">
                          <a:solidFill>
                            <a:schemeClr val="tx1"/>
                          </a:solidFill>
                          <a:latin typeface="Verdana" panose="020B0604030504040204" pitchFamily="34" charset="0"/>
                          <a:ea typeface="Verdana" panose="020B0604030504040204" pitchFamily="34" charset="0"/>
                          <a:cs typeface="Verdana" panose="020B0604030504040204" pitchFamily="34" charset="0"/>
                        </a:rPr>
                        <a:t>2.48685</a:t>
                      </a:r>
                      <a:endParaRPr lang="hr-HR"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hr-HR" sz="1200">
                          <a:solidFill>
                            <a:schemeClr val="tx1"/>
                          </a:solidFill>
                          <a:latin typeface="Verdana" panose="020B0604030504040204" pitchFamily="34" charset="0"/>
                          <a:ea typeface="Verdana" panose="020B0604030504040204" pitchFamily="34" charset="0"/>
                          <a:cs typeface="Verdana" panose="020B0604030504040204" pitchFamily="34" charset="0"/>
                        </a:rPr>
                        <a:t>2.44371</a:t>
                      </a:r>
                    </a:p>
                  </a:txBody>
                  <a:tcPr anchor="ctr"/>
                </a:tc>
                <a:tc>
                  <a:txBody>
                    <a:bodyPr/>
                    <a:lstStyle/>
                    <a:p>
                      <a:pPr algn="ctr"/>
                      <a:r>
                        <a:rPr lang="hr-HR" sz="1200" dirty="0">
                          <a:solidFill>
                            <a:schemeClr val="tx1"/>
                          </a:solidFill>
                          <a:latin typeface="Verdana" panose="020B0604030504040204" pitchFamily="34" charset="0"/>
                          <a:ea typeface="Verdana" panose="020B0604030504040204" pitchFamily="34" charset="0"/>
                          <a:cs typeface="Verdana" panose="020B0604030504040204" pitchFamily="34" charset="0"/>
                        </a:rPr>
                        <a:t>2.40183</a:t>
                      </a:r>
                    </a:p>
                  </a:txBody>
                  <a:tcPr anchor="ctr"/>
                </a:tc>
                <a:extLst>
                  <a:ext uri="{0D108BD9-81ED-4DB2-BD59-A6C34878D82A}">
                    <a16:rowId xmlns:a16="http://schemas.microsoft.com/office/drawing/2014/main" val="10003"/>
                  </a:ext>
                </a:extLst>
              </a:tr>
              <a:tr h="310421">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4</a:t>
                      </a:r>
                    </a:p>
                  </a:txBody>
                  <a:tcPr anchor="ctr"/>
                </a:tc>
                <a:tc>
                  <a:txBody>
                    <a:bodyPr/>
                    <a:lstStyle/>
                    <a:p>
                      <a:pPr algn="ctr"/>
                      <a:r>
                        <a:rPr lang="fi-FI" sz="1200">
                          <a:solidFill>
                            <a:schemeClr val="tx1"/>
                          </a:solidFill>
                          <a:latin typeface="Verdana" panose="020B0604030504040204" pitchFamily="34" charset="0"/>
                          <a:ea typeface="Verdana" panose="020B0604030504040204" pitchFamily="34" charset="0"/>
                          <a:cs typeface="Verdana" panose="020B0604030504040204" pitchFamily="34" charset="0"/>
                        </a:rPr>
                        <a:t>3.38721</a:t>
                      </a:r>
                    </a:p>
                  </a:txBody>
                  <a:tcPr anchor="ctr"/>
                </a:tc>
                <a:tc>
                  <a:txBody>
                    <a:bodyPr/>
                    <a:lstStyle/>
                    <a:p>
                      <a:pPr algn="ctr"/>
                      <a:r>
                        <a:rPr lang="cs-CZ" sz="1200">
                          <a:solidFill>
                            <a:schemeClr val="tx1"/>
                          </a:solidFill>
                          <a:latin typeface="Verdana" panose="020B0604030504040204" pitchFamily="34" charset="0"/>
                          <a:ea typeface="Verdana" panose="020B0604030504040204" pitchFamily="34" charset="0"/>
                          <a:cs typeface="Verdana" panose="020B0604030504040204" pitchFamily="34" charset="0"/>
                        </a:rPr>
                        <a:t>3.31213</a:t>
                      </a:r>
                    </a:p>
                  </a:txBody>
                  <a:tcPr anchor="ctr"/>
                </a:tc>
                <a:tc>
                  <a:txBody>
                    <a:bodyPr/>
                    <a:lstStyle/>
                    <a:p>
                      <a:pPr algn="ctr"/>
                      <a:r>
                        <a:rPr lang="hr-HR" sz="1200" dirty="0">
                          <a:solidFill>
                            <a:schemeClr val="tx1"/>
                          </a:solidFill>
                          <a:latin typeface="Verdana" panose="020B0604030504040204" pitchFamily="34" charset="0"/>
                          <a:ea typeface="Verdana" panose="020B0604030504040204" pitchFamily="34" charset="0"/>
                          <a:cs typeface="Verdana" panose="020B0604030504040204" pitchFamily="34" charset="0"/>
                        </a:rPr>
                        <a:t>3.23972</a:t>
                      </a:r>
                    </a:p>
                  </a:txBody>
                  <a:tcPr anchor="ctr"/>
                </a:tc>
                <a:tc>
                  <a:txBody>
                    <a:bodyPr/>
                    <a:lstStyle/>
                    <a:p>
                      <a:pPr algn="ctr"/>
                      <a:r>
                        <a:rPr lang="is-IS" sz="1200" dirty="0">
                          <a:solidFill>
                            <a:schemeClr val="tx1"/>
                          </a:solidFill>
                          <a:latin typeface="Verdana" panose="020B0604030504040204" pitchFamily="34" charset="0"/>
                          <a:ea typeface="Verdana" panose="020B0604030504040204" pitchFamily="34" charset="0"/>
                          <a:cs typeface="Verdana" panose="020B0604030504040204" pitchFamily="34" charset="0"/>
                        </a:rPr>
                        <a:t>3.16987</a:t>
                      </a:r>
                    </a:p>
                  </a:txBody>
                  <a:tcPr anchor="ctr"/>
                </a:tc>
                <a:tc>
                  <a:txBody>
                    <a:bodyPr/>
                    <a:lstStyle/>
                    <a:p>
                      <a:pPr algn="ctr"/>
                      <a:r>
                        <a:rPr lang="fi-FI" sz="1200" dirty="0">
                          <a:solidFill>
                            <a:schemeClr val="tx1"/>
                          </a:solidFill>
                          <a:latin typeface="Verdana" panose="020B0604030504040204" pitchFamily="34" charset="0"/>
                          <a:ea typeface="Verdana" panose="020B0604030504040204" pitchFamily="34" charset="0"/>
                          <a:cs typeface="Verdana" panose="020B0604030504040204" pitchFamily="34" charset="0"/>
                        </a:rPr>
                        <a:t>3.10245</a:t>
                      </a:r>
                    </a:p>
                  </a:txBody>
                  <a:tcPr anchor="ctr"/>
                </a:tc>
                <a:tc>
                  <a:txBody>
                    <a:bodyPr/>
                    <a:lstStyle/>
                    <a:p>
                      <a:pPr algn="ctr"/>
                      <a:r>
                        <a:rPr lang="is-IS" sz="1200" dirty="0">
                          <a:solidFill>
                            <a:schemeClr val="tx1"/>
                          </a:solidFill>
                          <a:latin typeface="Verdana" panose="020B0604030504040204" pitchFamily="34" charset="0"/>
                          <a:ea typeface="Verdana" panose="020B0604030504040204" pitchFamily="34" charset="0"/>
                          <a:cs typeface="Verdana" panose="020B0604030504040204" pitchFamily="34" charset="0"/>
                        </a:rPr>
                        <a:t>3.03735</a:t>
                      </a:r>
                      <a:endParaRPr lang="fi-FI"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4"/>
                  </a:ext>
                </a:extLst>
              </a:tr>
              <a:tr h="337247">
                <a:tc>
                  <a:txBody>
                    <a:bodyPr/>
                    <a:lstStyle/>
                    <a:p>
                      <a:pPr algn="ctr"/>
                      <a:r>
                        <a:rPr lang="en-US" sz="1200" dirty="0">
                          <a:latin typeface="Verdana" panose="020B0604030504040204" pitchFamily="34" charset="0"/>
                          <a:ea typeface="Verdana" panose="020B0604030504040204" pitchFamily="34" charset="0"/>
                          <a:cs typeface="Verdana" panose="020B0604030504040204" pitchFamily="34" charset="0"/>
                        </a:rPr>
                        <a:t>5</a:t>
                      </a:r>
                    </a:p>
                  </a:txBody>
                  <a:tcPr anchor="ctr"/>
                </a:tc>
                <a:tc>
                  <a:txBody>
                    <a:bodyPr/>
                    <a:lstStyle/>
                    <a:p>
                      <a:pPr algn="ctr"/>
                      <a:r>
                        <a:rPr lang="nb-NO" sz="1200">
                          <a:solidFill>
                            <a:schemeClr val="tx1"/>
                          </a:solidFill>
                          <a:latin typeface="Verdana" panose="020B0604030504040204" pitchFamily="34" charset="0"/>
                          <a:ea typeface="Verdana" panose="020B0604030504040204" pitchFamily="34" charset="0"/>
                          <a:cs typeface="Verdana" panose="020B0604030504040204" pitchFamily="34" charset="0"/>
                        </a:rPr>
                        <a:t>4.10020</a:t>
                      </a:r>
                    </a:p>
                  </a:txBody>
                  <a:tcPr anchor="ctr"/>
                </a:tc>
                <a:tc>
                  <a:txBody>
                    <a:bodyPr/>
                    <a:lstStyle/>
                    <a:p>
                      <a:pPr algn="ctr"/>
                      <a:r>
                        <a:rPr lang="hr-HR" sz="1200">
                          <a:solidFill>
                            <a:schemeClr val="tx1"/>
                          </a:solidFill>
                          <a:latin typeface="Verdana" panose="020B0604030504040204" pitchFamily="34" charset="0"/>
                          <a:ea typeface="Verdana" panose="020B0604030504040204" pitchFamily="34" charset="0"/>
                          <a:cs typeface="Verdana" panose="020B0604030504040204" pitchFamily="34" charset="0"/>
                        </a:rPr>
                        <a:t>3.99271</a:t>
                      </a:r>
                    </a:p>
                  </a:txBody>
                  <a:tcPr anchor="ctr"/>
                </a:tc>
                <a:tc>
                  <a:txBody>
                    <a:bodyPr/>
                    <a:lstStyle/>
                    <a:p>
                      <a:pPr algn="ctr"/>
                      <a:r>
                        <a:rPr lang="hr-HR" sz="1200">
                          <a:solidFill>
                            <a:schemeClr val="tx1"/>
                          </a:solidFill>
                          <a:latin typeface="Verdana" panose="020B0604030504040204" pitchFamily="34" charset="0"/>
                          <a:ea typeface="Verdana" panose="020B0604030504040204" pitchFamily="34" charset="0"/>
                          <a:cs typeface="Verdana" panose="020B0604030504040204" pitchFamily="34" charset="0"/>
                        </a:rPr>
                        <a:t>3.88965</a:t>
                      </a:r>
                    </a:p>
                  </a:txBody>
                  <a:tcPr anchor="ctr"/>
                </a:tc>
                <a:tc>
                  <a:txBody>
                    <a:bodyPr/>
                    <a:lstStyle/>
                    <a:p>
                      <a:pPr algn="ctr"/>
                      <a:r>
                        <a:rPr lang="fi-FI" sz="1200">
                          <a:solidFill>
                            <a:schemeClr val="tx1"/>
                          </a:solidFill>
                          <a:latin typeface="Verdana" panose="020B0604030504040204" pitchFamily="34" charset="0"/>
                          <a:ea typeface="Verdana" panose="020B0604030504040204" pitchFamily="34" charset="0"/>
                          <a:cs typeface="Verdana" panose="020B0604030504040204" pitchFamily="34" charset="0"/>
                        </a:rPr>
                        <a:t>3.79079</a:t>
                      </a:r>
                    </a:p>
                  </a:txBody>
                  <a:tcPr anchor="ctr"/>
                </a:tc>
                <a:tc>
                  <a:txBody>
                    <a:bodyPr/>
                    <a:lstStyle/>
                    <a:p>
                      <a:pPr algn="ctr"/>
                      <a:r>
                        <a:rPr lang="hr-HR" sz="1200" dirty="0">
                          <a:solidFill>
                            <a:schemeClr val="tx1"/>
                          </a:solidFill>
                          <a:latin typeface="Verdana" panose="020B0604030504040204" pitchFamily="34" charset="0"/>
                          <a:ea typeface="Verdana" panose="020B0604030504040204" pitchFamily="34" charset="0"/>
                          <a:cs typeface="Verdana" panose="020B0604030504040204" pitchFamily="34" charset="0"/>
                        </a:rPr>
                        <a:t>3.69590</a:t>
                      </a:r>
                    </a:p>
                  </a:txBody>
                  <a:tcPr anchor="ctr"/>
                </a:tc>
                <a:tc>
                  <a:txBody>
                    <a:bodyPr/>
                    <a:lstStyle/>
                    <a:p>
                      <a:pPr algn="ctr"/>
                      <a:r>
                        <a:rPr lang="is-IS" sz="1200" dirty="0">
                          <a:solidFill>
                            <a:schemeClr val="tx1"/>
                          </a:solidFill>
                          <a:latin typeface="Verdana" panose="020B0604030504040204" pitchFamily="34" charset="0"/>
                          <a:ea typeface="Verdana" panose="020B0604030504040204" pitchFamily="34" charset="0"/>
                          <a:cs typeface="Verdana" panose="020B0604030504040204" pitchFamily="34" charset="0"/>
                        </a:rPr>
                        <a:t>3.60478</a:t>
                      </a:r>
                      <a:endParaRPr lang="hr-HR"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696951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06-1</a:t>
            </a:r>
          </a:p>
        </p:txBody>
      </p:sp>
      <p:sp>
        <p:nvSpPr>
          <p:cNvPr id="8" name="Title 7"/>
          <p:cNvSpPr>
            <a:spLocks noGrp="1"/>
          </p:cNvSpPr>
          <p:nvPr>
            <p:ph type="title"/>
          </p:nvPr>
        </p:nvSpPr>
        <p:spPr/>
        <p:txBody>
          <a:bodyPr>
            <a:noAutofit/>
          </a:bodyPr>
          <a:lstStyle/>
          <a:p>
            <a:r>
              <a:rPr lang="en-IN" dirty="0"/>
              <a:t>Effective Rate</a:t>
            </a:r>
            <a:endParaRPr lang="en-US" dirty="0"/>
          </a:p>
        </p:txBody>
      </p:sp>
      <p:sp>
        <p:nvSpPr>
          <p:cNvPr id="3" name="Content Placeholder 2"/>
          <p:cNvSpPr>
            <a:spLocks noGrp="1"/>
          </p:cNvSpPr>
          <p:nvPr>
            <p:ph sz="quarter" idx="10"/>
          </p:nvPr>
        </p:nvSpPr>
        <p:spPr>
          <a:xfrm>
            <a:off x="853440" y="1550280"/>
            <a:ext cx="8046720" cy="1512234"/>
          </a:xfrm>
        </p:spPr>
        <p:txBody>
          <a:bodyPr/>
          <a:lstStyle/>
          <a:p>
            <a:pPr>
              <a:spcBef>
                <a:spcPts val="1272"/>
              </a:spcBef>
            </a:pPr>
            <a:r>
              <a:rPr lang="en-US" dirty="0"/>
              <a:t>Actual rate at which money grows per year</a:t>
            </a:r>
            <a:endParaRPr lang="en-IN" b="1" dirty="0"/>
          </a:p>
          <a:p>
            <a:pPr marL="0" indent="0">
              <a:spcBef>
                <a:spcPts val="1872"/>
              </a:spcBef>
              <a:buNone/>
            </a:pPr>
            <a:r>
              <a:rPr lang="en-IN" b="1" dirty="0"/>
              <a:t>Example:</a:t>
            </a:r>
          </a:p>
          <a:p>
            <a:pPr marL="0" indent="0">
              <a:spcBef>
                <a:spcPts val="72"/>
              </a:spcBef>
              <a:buNone/>
            </a:pPr>
            <a:r>
              <a:rPr lang="en-IN" dirty="0"/>
              <a:t>Assuming an annual rate of 12%:</a:t>
            </a:r>
          </a:p>
        </p:txBody>
      </p:sp>
      <p:graphicFrame>
        <p:nvGraphicFramePr>
          <p:cNvPr id="16" name="Table 2"/>
          <p:cNvGraphicFramePr>
            <a:graphicFrameLocks noGrp="1"/>
          </p:cNvGraphicFramePr>
          <p:nvPr>
            <p:ph sz="quarter" idx="12"/>
            <p:extLst>
              <p:ext uri="{D42A27DB-BD31-4B8C-83A1-F6EECF244321}">
                <p14:modId xmlns:p14="http://schemas.microsoft.com/office/powerpoint/2010/main" val="1468464502"/>
              </p:ext>
            </p:extLst>
          </p:nvPr>
        </p:nvGraphicFramePr>
        <p:xfrm>
          <a:off x="1038196" y="3324668"/>
          <a:ext cx="6524654" cy="2714455"/>
        </p:xfrm>
        <a:graphic>
          <a:graphicData uri="http://schemas.openxmlformats.org/drawingml/2006/table">
            <a:tbl>
              <a:tblPr firstRow="1">
                <a:tableStyleId>{5940675A-B579-460E-94D1-54222C63F5DA}</a:tableStyleId>
              </a:tblPr>
              <a:tblGrid>
                <a:gridCol w="3450562">
                  <a:extLst>
                    <a:ext uri="{9D8B030D-6E8A-4147-A177-3AD203B41FA5}">
                      <a16:colId xmlns:a16="http://schemas.microsoft.com/office/drawing/2014/main" val="20000"/>
                    </a:ext>
                  </a:extLst>
                </a:gridCol>
                <a:gridCol w="3074092">
                  <a:extLst>
                    <a:ext uri="{9D8B030D-6E8A-4147-A177-3AD203B41FA5}">
                      <a16:colId xmlns:a16="http://schemas.microsoft.com/office/drawing/2014/main" val="20003"/>
                    </a:ext>
                  </a:extLst>
                </a:gridCol>
              </a:tblGrid>
              <a:tr h="885382">
                <a:tc>
                  <a:txBody>
                    <a:bodyPr/>
                    <a:lstStyle/>
                    <a:p>
                      <a:pPr algn="ctr" fontAlgn="b"/>
                      <a:r>
                        <a:rPr lang="en-US" sz="1800" b="1" u="none" strike="noStrike" dirty="0">
                          <a:effectLst/>
                          <a:latin typeface="Verdana" panose="020B0604030504040204" pitchFamily="34" charset="0"/>
                          <a:ea typeface="Verdana" panose="020B0604030504040204" pitchFamily="34" charset="0"/>
                          <a:cs typeface="Verdana" panose="020B0604030504040204" pitchFamily="34" charset="0"/>
                        </a:rPr>
                        <a:t>Compounded</a:t>
                      </a:r>
                      <a:endParaRPr lang="en-US" sz="1800" b="1"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800" b="1" u="none" strike="noStrike" dirty="0">
                          <a:effectLst/>
                          <a:latin typeface="Verdana" panose="020B0604030504040204" pitchFamily="34" charset="0"/>
                          <a:ea typeface="Verdana" panose="020B0604030504040204" pitchFamily="34" charset="0"/>
                          <a:cs typeface="Verdana" panose="020B0604030504040204" pitchFamily="34" charset="0"/>
                        </a:rPr>
                        <a:t>Interest Rate Per</a:t>
                      </a:r>
                    </a:p>
                    <a:p>
                      <a:pPr algn="ctr" fontAlgn="b"/>
                      <a:r>
                        <a:rPr lang="en-US" sz="1800" b="1" u="none" strike="noStrike" dirty="0">
                          <a:effectLst/>
                          <a:latin typeface="Verdana" panose="020B0604030504040204" pitchFamily="34" charset="0"/>
                          <a:ea typeface="Verdana" panose="020B0604030504040204" pitchFamily="34" charset="0"/>
                          <a:cs typeface="Verdana" panose="020B0604030504040204" pitchFamily="34" charset="0"/>
                        </a:rPr>
                        <a:t>Compounding Period</a:t>
                      </a:r>
                      <a:endParaRPr lang="en-US" sz="1800" b="1"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1"/>
                  </a:ext>
                </a:extLst>
              </a:tr>
              <a:tr h="609691">
                <a:tc>
                  <a:txBody>
                    <a:bodyPr/>
                    <a:lstStyle/>
                    <a:p>
                      <a:pPr algn="l" fontAlgn="b"/>
                      <a:r>
                        <a:rPr lang="en-US" sz="1800" b="1" u="none" strike="noStrike" dirty="0">
                          <a:effectLst/>
                          <a:latin typeface="Verdana" panose="020B0604030504040204" pitchFamily="34" charset="0"/>
                          <a:ea typeface="Verdana" panose="020B0604030504040204" pitchFamily="34" charset="0"/>
                          <a:cs typeface="Verdana" panose="020B0604030504040204" pitchFamily="34" charset="0"/>
                        </a:rPr>
                        <a:t>Semiannually</a:t>
                      </a:r>
                      <a:endParaRPr lang="en-US" sz="1800" b="1"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fontAlgn="b"/>
                      <a:r>
                        <a:rPr lang="en-US" sz="1800" u="none" strike="noStrike" dirty="0">
                          <a:effectLst/>
                          <a:latin typeface="Verdana" panose="020B0604030504040204" pitchFamily="34" charset="0"/>
                          <a:ea typeface="Verdana" panose="020B0604030504040204" pitchFamily="34" charset="0"/>
                          <a:cs typeface="Verdana" panose="020B0604030504040204" pitchFamily="34" charset="0"/>
                        </a:rPr>
                        <a:t>12% ÷ 2 =</a:t>
                      </a:r>
                      <a:r>
                        <a:rPr lang="en-US" sz="1800" u="none" strike="noStrike" baseline="0" dirty="0">
                          <a:effectLst/>
                          <a:latin typeface="Verdana" panose="020B0604030504040204" pitchFamily="34" charset="0"/>
                          <a:ea typeface="Verdana" panose="020B0604030504040204" pitchFamily="34" charset="0"/>
                          <a:cs typeface="Verdana" panose="020B0604030504040204" pitchFamily="34" charset="0"/>
                        </a:rPr>
                        <a:t> </a:t>
                      </a:r>
                      <a:r>
                        <a:rPr lang="en-US" sz="1800" b="1" u="none" strike="noStrike" baseline="0" dirty="0">
                          <a:effectLst/>
                          <a:latin typeface="Verdana" panose="020B0604030504040204" pitchFamily="34" charset="0"/>
                          <a:ea typeface="Verdana" panose="020B0604030504040204" pitchFamily="34" charset="0"/>
                          <a:cs typeface="Verdana" panose="020B0604030504040204" pitchFamily="34" charset="0"/>
                        </a:rPr>
                        <a:t>6%</a:t>
                      </a:r>
                      <a:endParaRPr lang="en-US" sz="1800" b="1"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2"/>
                  </a:ext>
                </a:extLst>
              </a:tr>
              <a:tr h="609691">
                <a:tc>
                  <a:txBody>
                    <a:bodyPr/>
                    <a:lstStyle/>
                    <a:p>
                      <a:pPr algn="l" fontAlgn="b"/>
                      <a:r>
                        <a:rPr lang="en-US" sz="1800" b="1" u="none" strike="noStrike" dirty="0">
                          <a:effectLst/>
                          <a:latin typeface="Verdana" panose="020B0604030504040204" pitchFamily="34" charset="0"/>
                          <a:ea typeface="Verdana" panose="020B0604030504040204" pitchFamily="34" charset="0"/>
                          <a:cs typeface="Verdana" panose="020B0604030504040204" pitchFamily="34" charset="0"/>
                        </a:rPr>
                        <a:t>Quarterly</a:t>
                      </a:r>
                      <a:endParaRPr lang="en-US" sz="1800" b="1"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fontAlgn="b"/>
                      <a:r>
                        <a:rPr lang="en-US" sz="1800" u="none" strike="noStrike" dirty="0">
                          <a:effectLst/>
                          <a:latin typeface="Verdana" panose="020B0604030504040204" pitchFamily="34" charset="0"/>
                          <a:ea typeface="Verdana" panose="020B0604030504040204" pitchFamily="34" charset="0"/>
                          <a:cs typeface="Verdana" panose="020B0604030504040204" pitchFamily="34" charset="0"/>
                        </a:rPr>
                        <a:t>12% ÷ 4 = </a:t>
                      </a:r>
                      <a:r>
                        <a:rPr lang="en-US" sz="1800" b="1" u="none" strike="noStrike" dirty="0">
                          <a:effectLst/>
                          <a:latin typeface="Verdana" panose="020B0604030504040204" pitchFamily="34" charset="0"/>
                          <a:ea typeface="Verdana" panose="020B0604030504040204" pitchFamily="34" charset="0"/>
                          <a:cs typeface="Verdana" panose="020B0604030504040204" pitchFamily="34" charset="0"/>
                        </a:rPr>
                        <a:t>3%</a:t>
                      </a:r>
                      <a:endParaRPr lang="en-US" sz="1800" b="1"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3"/>
                  </a:ext>
                </a:extLst>
              </a:tr>
              <a:tr h="609691">
                <a:tc>
                  <a:txBody>
                    <a:bodyPr/>
                    <a:lstStyle/>
                    <a:p>
                      <a:pPr algn="l" fontAlgn="b"/>
                      <a:r>
                        <a:rPr lang="en-US" sz="1800" b="1" u="none" strike="noStrike" dirty="0">
                          <a:effectLst/>
                          <a:latin typeface="Verdana" panose="020B0604030504040204" pitchFamily="34" charset="0"/>
                          <a:ea typeface="Verdana" panose="020B0604030504040204" pitchFamily="34" charset="0"/>
                          <a:cs typeface="Verdana" panose="020B0604030504040204" pitchFamily="34" charset="0"/>
                        </a:rPr>
                        <a:t>Monthly</a:t>
                      </a:r>
                      <a:endParaRPr lang="en-US" sz="1800" b="1"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fontAlgn="b"/>
                      <a:r>
                        <a:rPr lang="en-US" sz="1800" u="none" strike="noStrike" dirty="0">
                          <a:effectLst/>
                          <a:latin typeface="Verdana" panose="020B0604030504040204" pitchFamily="34" charset="0"/>
                          <a:ea typeface="Verdana" panose="020B0604030504040204" pitchFamily="34" charset="0"/>
                          <a:cs typeface="Verdana" panose="020B0604030504040204" pitchFamily="34" charset="0"/>
                        </a:rPr>
                        <a:t>12% ÷ 12 = </a:t>
                      </a:r>
                      <a:r>
                        <a:rPr lang="en-US" sz="1800" b="1" u="none" strike="noStrike" dirty="0">
                          <a:effectLst/>
                          <a:latin typeface="Verdana" panose="020B0604030504040204" pitchFamily="34" charset="0"/>
                          <a:ea typeface="Verdana" panose="020B0604030504040204" pitchFamily="34" charset="0"/>
                          <a:cs typeface="Verdana" panose="020B0604030504040204" pitchFamily="34" charset="0"/>
                        </a:rPr>
                        <a:t>1%</a:t>
                      </a:r>
                      <a:endParaRPr lang="en-US" sz="1800" b="1"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84644070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a:t>Learning Objective 06-7</a:t>
            </a:r>
          </a:p>
        </p:txBody>
      </p:sp>
      <p:sp>
        <p:nvSpPr>
          <p:cNvPr id="3" name="Title 2"/>
          <p:cNvSpPr>
            <a:spLocks noGrp="1"/>
          </p:cNvSpPr>
          <p:nvPr>
            <p:ph type="title"/>
          </p:nvPr>
        </p:nvSpPr>
        <p:spPr/>
        <p:txBody>
          <a:bodyPr>
            <a:noAutofit/>
          </a:bodyPr>
          <a:lstStyle/>
          <a:p>
            <a:r>
              <a:rPr lang="en-US" dirty="0"/>
              <a:t>Using the PVA Table to Calculate Present Value</a:t>
            </a:r>
            <a:r>
              <a:rPr lang="en-IN" dirty="0"/>
              <a:t> (2 of 2)</a:t>
            </a:r>
            <a:endParaRPr lang="en-US" dirty="0"/>
          </a:p>
        </p:txBody>
      </p:sp>
      <p:pic>
        <p:nvPicPr>
          <p:cNvPr id="9" name="Picture 2" descr="Diagram depicted as a timeline showing a present value of $24,868 at time 0, and payments of 10,000 at the end of year 1, 2, and 3, so n=3. The interest rate is 10% and the future value is $33,100 at the end of year 3."/>
          <p:cNvPicPr>
            <a:picLocks noGrp="1" noChangeAspect="1" noChangeArrowheads="1"/>
          </p:cNvPicPr>
          <p:nvPr>
            <p:ph type="pic" sz="quarter" idx="4294967295"/>
          </p:nvPr>
        </p:nvPicPr>
        <p:blipFill>
          <a:blip r:embed="rId3" cstate="print">
            <a:extLst>
              <a:ext uri="{28A0092B-C50C-407E-A947-70E740481C1C}">
                <a14:useLocalDpi xmlns:a14="http://schemas.microsoft.com/office/drawing/2010/main" val="0"/>
              </a:ext>
            </a:extLst>
          </a:blip>
          <a:stretch>
            <a:fillRect/>
          </a:stretch>
        </p:blipFill>
        <p:spPr bwMode="auto">
          <a:xfrm>
            <a:off x="846949" y="2450756"/>
            <a:ext cx="7450103" cy="25780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4747142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a:t>Learning Objective 06-7</a:t>
            </a:r>
          </a:p>
        </p:txBody>
      </p:sp>
      <p:sp>
        <p:nvSpPr>
          <p:cNvPr id="3" name="Title 2"/>
          <p:cNvSpPr>
            <a:spLocks noGrp="1"/>
          </p:cNvSpPr>
          <p:nvPr>
            <p:ph type="title"/>
          </p:nvPr>
        </p:nvSpPr>
        <p:spPr/>
        <p:txBody>
          <a:bodyPr>
            <a:noAutofit/>
          </a:bodyPr>
          <a:lstStyle/>
          <a:p>
            <a:r>
              <a:rPr lang="en-IN" dirty="0"/>
              <a:t>Present Value of an Annuity Due (1 of 2)</a:t>
            </a:r>
            <a:endParaRPr lang="en-US" dirty="0"/>
          </a:p>
        </p:txBody>
      </p:sp>
      <p:sp>
        <p:nvSpPr>
          <p:cNvPr id="4" name="Content Placeholder 3"/>
          <p:cNvSpPr>
            <a:spLocks noGrp="1"/>
          </p:cNvSpPr>
          <p:nvPr>
            <p:ph sz="quarter" idx="10"/>
          </p:nvPr>
        </p:nvSpPr>
        <p:spPr>
          <a:xfrm>
            <a:off x="727788" y="1546936"/>
            <a:ext cx="8154954" cy="4667251"/>
          </a:xfrm>
        </p:spPr>
        <p:txBody>
          <a:bodyPr/>
          <a:lstStyle/>
          <a:p>
            <a:r>
              <a:rPr lang="en-IN" dirty="0"/>
              <a:t>In the previous illustration, suppose that the three equal payments of $10,000 are to be made at the </a:t>
            </a:r>
            <a:r>
              <a:rPr lang="en-IN" b="1" dirty="0"/>
              <a:t>beginning</a:t>
            </a:r>
            <a:r>
              <a:rPr lang="en-IN" b="1" i="1" dirty="0"/>
              <a:t> </a:t>
            </a:r>
            <a:r>
              <a:rPr lang="en-IN" dirty="0"/>
              <a:t>of each of the three years. Recall from the previous slide that the future value of this annuity is $36,410. What is the </a:t>
            </a:r>
            <a:r>
              <a:rPr lang="en-IN" sz="2800" dirty="0"/>
              <a:t>present value of this annuity?</a:t>
            </a:r>
            <a:endParaRPr lang="en-US" dirty="0"/>
          </a:p>
        </p:txBody>
      </p:sp>
    </p:spTree>
    <p:extLst>
      <p:ext uri="{BB962C8B-B14F-4D97-AF65-F5344CB8AC3E}">
        <p14:creationId xmlns:p14="http://schemas.microsoft.com/office/powerpoint/2010/main" val="369859838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a:t>Learning Objective 06-7</a:t>
            </a:r>
          </a:p>
        </p:txBody>
      </p:sp>
      <p:sp>
        <p:nvSpPr>
          <p:cNvPr id="3" name="Title 2"/>
          <p:cNvSpPr>
            <a:spLocks noGrp="1"/>
          </p:cNvSpPr>
          <p:nvPr>
            <p:ph type="title"/>
          </p:nvPr>
        </p:nvSpPr>
        <p:spPr/>
        <p:txBody>
          <a:bodyPr>
            <a:noAutofit/>
          </a:bodyPr>
          <a:lstStyle/>
          <a:p>
            <a:r>
              <a:rPr lang="en-IN" dirty="0"/>
              <a:t>Present Value of an Annuity Due (2 of 2)</a:t>
            </a:r>
            <a:endParaRPr lang="en-US" dirty="0"/>
          </a:p>
        </p:txBody>
      </p:sp>
      <p:pic>
        <p:nvPicPr>
          <p:cNvPr id="9" name="Picture 2" descr="Diagram depicted as a time line showing a $10,000 payment at time 0, the end of year 1, and the end of year 2, so n=3. The interest rate is 10%."/>
          <p:cNvPicPr>
            <a:picLocks noGrp="1" noChangeAspect="1" noChangeArrowheads="1"/>
          </p:cNvPicPr>
          <p:nvPr>
            <p:ph type="pic" sz="quarter" idx="4294967295"/>
          </p:nvPr>
        </p:nvPicPr>
        <p:blipFill>
          <a:blip r:embed="rId3" cstate="print">
            <a:extLst>
              <a:ext uri="{28A0092B-C50C-407E-A947-70E740481C1C}">
                <a14:useLocalDpi xmlns:a14="http://schemas.microsoft.com/office/drawing/2010/main" val="0"/>
              </a:ext>
            </a:extLst>
          </a:blip>
          <a:stretch>
            <a:fillRect/>
          </a:stretch>
        </p:blipFill>
        <p:spPr bwMode="auto">
          <a:xfrm>
            <a:off x="1031477" y="1611209"/>
            <a:ext cx="7503078" cy="18231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4" name="Table 3"/>
          <p:cNvGraphicFramePr>
            <a:graphicFrameLocks noGrp="1"/>
          </p:cNvGraphicFramePr>
          <p:nvPr>
            <p:extLst>
              <p:ext uri="{D42A27DB-BD31-4B8C-83A1-F6EECF244321}">
                <p14:modId xmlns:p14="http://schemas.microsoft.com/office/powerpoint/2010/main" val="3647950246"/>
              </p:ext>
            </p:extLst>
          </p:nvPr>
        </p:nvGraphicFramePr>
        <p:xfrm>
          <a:off x="1047750" y="3524250"/>
          <a:ext cx="7543800" cy="2941095"/>
        </p:xfrm>
        <a:graphic>
          <a:graphicData uri="http://schemas.openxmlformats.org/drawingml/2006/table">
            <a:tbl>
              <a:tblPr firstRow="1" bandRow="1">
                <a:tableStyleId>{5940675A-B579-460E-94D1-54222C63F5DA}</a:tableStyleId>
              </a:tblPr>
              <a:tblGrid>
                <a:gridCol w="1276350">
                  <a:extLst>
                    <a:ext uri="{9D8B030D-6E8A-4147-A177-3AD203B41FA5}">
                      <a16:colId xmlns:a16="http://schemas.microsoft.com/office/drawing/2014/main" val="20000"/>
                    </a:ext>
                  </a:extLst>
                </a:gridCol>
                <a:gridCol w="1524000">
                  <a:extLst>
                    <a:ext uri="{9D8B030D-6E8A-4147-A177-3AD203B41FA5}">
                      <a16:colId xmlns:a16="http://schemas.microsoft.com/office/drawing/2014/main" val="20001"/>
                    </a:ext>
                  </a:extLst>
                </a:gridCol>
                <a:gridCol w="51435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571500">
                  <a:extLst>
                    <a:ext uri="{9D8B030D-6E8A-4147-A177-3AD203B41FA5}">
                      <a16:colId xmlns:a16="http://schemas.microsoft.com/office/drawing/2014/main" val="20004"/>
                    </a:ext>
                  </a:extLst>
                </a:gridCol>
                <a:gridCol w="1866900">
                  <a:extLst>
                    <a:ext uri="{9D8B030D-6E8A-4147-A177-3AD203B41FA5}">
                      <a16:colId xmlns:a16="http://schemas.microsoft.com/office/drawing/2014/main" val="20005"/>
                    </a:ext>
                  </a:extLst>
                </a:gridCol>
                <a:gridCol w="571500">
                  <a:extLst>
                    <a:ext uri="{9D8B030D-6E8A-4147-A177-3AD203B41FA5}">
                      <a16:colId xmlns:a16="http://schemas.microsoft.com/office/drawing/2014/main" val="20006"/>
                    </a:ext>
                  </a:extLst>
                </a:gridCol>
              </a:tblGrid>
              <a:tr h="762000">
                <a:tc>
                  <a:txBody>
                    <a:bodyPr/>
                    <a:lstStyle/>
                    <a:p>
                      <a:pPr algn="ctr"/>
                      <a:endPar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itchFamily="34" charset="0"/>
                          <a:ea typeface="Verdana" pitchFamily="34" charset="0"/>
                          <a:cs typeface="Verdana" pitchFamily="34" charset="0"/>
                        </a:rPr>
                        <a:t>Payment</a:t>
                      </a:r>
                      <a:endPar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endPar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US" sz="1400" b="1" dirty="0">
                          <a:latin typeface="Verdana" pitchFamily="34" charset="0"/>
                          <a:ea typeface="Verdana" pitchFamily="34" charset="0"/>
                          <a:cs typeface="Verdana" pitchFamily="34" charset="0"/>
                        </a:rPr>
                        <a:t>PV of $1 </a:t>
                      </a:r>
                    </a:p>
                    <a:p>
                      <a:pPr algn="ctr"/>
                      <a:r>
                        <a:rPr lang="en-US" sz="1400" b="1" i="1" dirty="0" err="1">
                          <a:latin typeface="Verdana" pitchFamily="34" charset="0"/>
                          <a:ea typeface="Verdana" pitchFamily="34" charset="0"/>
                          <a:cs typeface="Verdana" pitchFamily="34" charset="0"/>
                        </a:rPr>
                        <a:t>i</a:t>
                      </a:r>
                      <a:r>
                        <a:rPr lang="en-US" sz="1400" b="1" dirty="0">
                          <a:latin typeface="Verdana" pitchFamily="34" charset="0"/>
                          <a:ea typeface="Verdana" pitchFamily="34" charset="0"/>
                          <a:cs typeface="Verdana" pitchFamily="34" charset="0"/>
                        </a:rPr>
                        <a:t> = 10%</a:t>
                      </a:r>
                      <a:endPar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endPar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US" sz="1400" b="1" dirty="0">
                          <a:latin typeface="Verdana" pitchFamily="34" charset="0"/>
                          <a:ea typeface="Verdana" pitchFamily="34" charset="0"/>
                          <a:cs typeface="Verdana" pitchFamily="34" charset="0"/>
                        </a:rPr>
                        <a:t>Present value</a:t>
                      </a:r>
                    </a:p>
                    <a:p>
                      <a:pPr algn="ctr"/>
                      <a:r>
                        <a:rPr lang="en-US" sz="1400" b="1" dirty="0">
                          <a:latin typeface="Verdana" pitchFamily="34" charset="0"/>
                          <a:ea typeface="Verdana" pitchFamily="34" charset="0"/>
                          <a:cs typeface="Verdana" pitchFamily="34" charset="0"/>
                        </a:rPr>
                        <a:t> (at the beginning of the year 1)</a:t>
                      </a:r>
                      <a:endPar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i="1" dirty="0">
                          <a:latin typeface="Verdana" pitchFamily="34" charset="0"/>
                          <a:ea typeface="Verdana" pitchFamily="34" charset="0"/>
                          <a:cs typeface="Verdana" pitchFamily="34" charset="0"/>
                        </a:rPr>
                        <a:t>n</a:t>
                      </a:r>
                      <a:endParaRPr lang="en-US" sz="1400" b="1" i="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0"/>
                  </a:ext>
                </a:extLst>
              </a:tr>
              <a:tr h="4417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First payment </a:t>
                      </a:r>
                      <a:endParaRPr lang="en-IN"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$10,000</a:t>
                      </a:r>
                      <a:endParaRPr lang="en-IN"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a:t>
                      </a:r>
                      <a:endParaRPr lang="en-IN"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1.00000</a:t>
                      </a:r>
                      <a:endParaRPr lang="en-IN"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a:t>
                      </a:r>
                      <a:endParaRPr lang="en-IN"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$10,000</a:t>
                      </a:r>
                      <a:endParaRPr lang="en-IN"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400" dirty="0">
                          <a:latin typeface="Verdana" pitchFamily="34" charset="0"/>
                          <a:ea typeface="Verdana" pitchFamily="34" charset="0"/>
                          <a:cs typeface="Verdana" pitchFamily="34" charset="0"/>
                        </a:rPr>
                        <a:t>0</a:t>
                      </a: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1"/>
                  </a:ext>
                </a:extLst>
              </a:tr>
              <a:tr h="4417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Second payment </a:t>
                      </a:r>
                      <a:endParaRPr lang="en-IN"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10,000</a:t>
                      </a:r>
                      <a:endParaRPr lang="en-IN"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a:t>
                      </a:r>
                      <a:endParaRPr lang="en-IN"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.90909</a:t>
                      </a:r>
                      <a:endParaRPr lang="en-IN"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a:t>
                      </a:r>
                      <a:endParaRPr lang="en-IN"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9,091</a:t>
                      </a:r>
                      <a:endParaRPr lang="en-IN"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400" dirty="0">
                          <a:latin typeface="Verdana" pitchFamily="34" charset="0"/>
                          <a:ea typeface="Verdana" pitchFamily="34" charset="0"/>
                          <a:cs typeface="Verdana" pitchFamily="34" charset="0"/>
                        </a:rPr>
                        <a:t>1</a:t>
                      </a: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2"/>
                  </a:ext>
                </a:extLst>
              </a:tr>
              <a:tr h="4417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Third payment </a:t>
                      </a:r>
                      <a:endParaRPr lang="en-IN"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10,000</a:t>
                      </a:r>
                      <a:endParaRPr lang="en-IN"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a:t>
                      </a:r>
                      <a:endParaRPr lang="en-IN"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u="sng" dirty="0">
                          <a:latin typeface="Verdana" pitchFamily="34" charset="0"/>
                          <a:ea typeface="Verdana" pitchFamily="34" charset="0"/>
                          <a:cs typeface="Verdana" pitchFamily="34" charset="0"/>
                        </a:rPr>
                        <a:t>.82645</a:t>
                      </a:r>
                      <a:endParaRPr lang="en-IN" sz="140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u="none" dirty="0">
                          <a:latin typeface="Verdana" pitchFamily="34" charset="0"/>
                          <a:ea typeface="Verdana" pitchFamily="34" charset="0"/>
                          <a:cs typeface="Verdana" pitchFamily="34" charset="0"/>
                        </a:rPr>
                        <a:t>=</a:t>
                      </a:r>
                      <a:endParaRPr lang="en-IN" sz="1400" u="none"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u="sng" dirty="0">
                          <a:latin typeface="Verdana" pitchFamily="34" charset="0"/>
                          <a:ea typeface="Verdana" pitchFamily="34" charset="0"/>
                          <a:cs typeface="Verdana" pitchFamily="34" charset="0"/>
                        </a:rPr>
                        <a:t>8,264</a:t>
                      </a:r>
                      <a:endParaRPr lang="en-IN" sz="140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400" dirty="0">
                          <a:latin typeface="Verdana" pitchFamily="34" charset="0"/>
                          <a:ea typeface="Verdana" pitchFamily="34" charset="0"/>
                          <a:cs typeface="Verdana" pitchFamily="34" charset="0"/>
                        </a:rPr>
                        <a:t>2</a:t>
                      </a: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3"/>
                  </a:ext>
                </a:extLst>
              </a:tr>
              <a:tr h="441735">
                <a:tc>
                  <a:txBody>
                    <a:bodyPr/>
                    <a:lstStyle/>
                    <a:p>
                      <a:pPr marL="0" marR="0" indent="466725" algn="l"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Total </a:t>
                      </a:r>
                      <a:endParaRPr lang="en-IN"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40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b="1" u="sng" dirty="0">
                          <a:latin typeface="Verdana" pitchFamily="34" charset="0"/>
                          <a:ea typeface="Verdana" pitchFamily="34" charset="0"/>
                          <a:cs typeface="Verdana" pitchFamily="34" charset="0"/>
                        </a:rPr>
                        <a:t>2.73554</a:t>
                      </a:r>
                      <a:endParaRPr lang="en-IN" sz="1400" b="1"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400" b="1"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b="1" u="sng" dirty="0">
                          <a:latin typeface="Verdana" pitchFamily="34" charset="0"/>
                          <a:ea typeface="Verdana" pitchFamily="34" charset="0"/>
                          <a:cs typeface="Verdana" pitchFamily="34" charset="0"/>
                        </a:rPr>
                        <a:t>$27,355</a:t>
                      </a:r>
                      <a:endParaRPr lang="en-IN" sz="1400" b="1"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65837616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a:t>Learning Objective 06-7</a:t>
            </a:r>
          </a:p>
        </p:txBody>
      </p:sp>
      <p:sp>
        <p:nvSpPr>
          <p:cNvPr id="3" name="Title 2"/>
          <p:cNvSpPr>
            <a:spLocks noGrp="1"/>
          </p:cNvSpPr>
          <p:nvPr>
            <p:ph type="title"/>
          </p:nvPr>
        </p:nvSpPr>
        <p:spPr/>
        <p:txBody>
          <a:bodyPr>
            <a:noAutofit/>
          </a:bodyPr>
          <a:lstStyle/>
          <a:p>
            <a:r>
              <a:rPr lang="en-IN" dirty="0"/>
              <a:t>Using the PVAD Table to Calculate the Present Value</a:t>
            </a:r>
            <a:endParaRPr lang="en-US" dirty="0"/>
          </a:p>
        </p:txBody>
      </p:sp>
      <p:pic>
        <p:nvPicPr>
          <p:cNvPr id="6147" name="Picture 3" descr="Diagram depicted as a timeline with a present value of $27,355 at time 0 and a future value of $36,410 at the end of 3 years. $10,000 payments are made at the end of each year. The interest rate is 10%."/>
          <p:cNvPicPr>
            <a:picLocks noGrp="1" noChangeAspect="1" noChangeArrowheads="1"/>
          </p:cNvPicPr>
          <p:nvPr>
            <p:ph sz="quarter" idx="10"/>
          </p:nvPr>
        </p:nvPicPr>
        <p:blipFill>
          <a:blip r:embed="rId3" cstate="print">
            <a:extLst>
              <a:ext uri="{28A0092B-C50C-407E-A947-70E740481C1C}">
                <a14:useLocalDpi xmlns:a14="http://schemas.microsoft.com/office/drawing/2010/main" val="0"/>
              </a:ext>
            </a:extLst>
          </a:blip>
          <a:stretch>
            <a:fillRect/>
          </a:stretch>
        </p:blipFill>
        <p:spPr bwMode="auto">
          <a:xfrm>
            <a:off x="748771" y="1630081"/>
            <a:ext cx="8061121" cy="278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Content Placeholder 6"/>
          <p:cNvSpPr>
            <a:spLocks noGrp="1"/>
          </p:cNvSpPr>
          <p:nvPr>
            <p:ph sz="quarter" idx="12"/>
          </p:nvPr>
        </p:nvSpPr>
        <p:spPr>
          <a:xfrm>
            <a:off x="642685" y="4485993"/>
            <a:ext cx="8144510" cy="1649548"/>
          </a:xfrm>
        </p:spPr>
        <p:txBody>
          <a:bodyPr/>
          <a:lstStyle/>
          <a:p>
            <a:pPr marL="0" indent="0">
              <a:buNone/>
            </a:pPr>
            <a:r>
              <a:rPr lang="en-IN" dirty="0"/>
              <a:t>PVA = $10,000 (annuity amount) × </a:t>
            </a:r>
            <a:r>
              <a:rPr lang="en-IN" b="1" dirty="0"/>
              <a:t>2.73554</a:t>
            </a:r>
            <a:r>
              <a:rPr lang="en-IN" dirty="0"/>
              <a:t>* =</a:t>
            </a:r>
            <a:r>
              <a:rPr lang="en-IN" b="1" dirty="0"/>
              <a:t> $27,355 </a:t>
            </a:r>
            <a:r>
              <a:rPr lang="en-IN" b="1" dirty="0">
                <a:sym typeface="Symbol"/>
              </a:rPr>
              <a:t> </a:t>
            </a:r>
            <a:r>
              <a:rPr lang="en-US" dirty="0"/>
              <a:t>From Table 6</a:t>
            </a:r>
            <a:endParaRPr lang="en-IN" b="1" dirty="0"/>
          </a:p>
          <a:p>
            <a:pPr marL="0" indent="0">
              <a:buNone/>
            </a:pPr>
            <a:r>
              <a:rPr lang="en-IN" dirty="0"/>
              <a:t>*Present value of an annuity due of $1: </a:t>
            </a:r>
            <a:r>
              <a:rPr lang="en-IN" i="1" dirty="0"/>
              <a:t>n</a:t>
            </a:r>
            <a:r>
              <a:rPr lang="en-IN" dirty="0"/>
              <a:t> = 3, </a:t>
            </a:r>
            <a:r>
              <a:rPr lang="en-IN" i="1" dirty="0" err="1"/>
              <a:t>i</a:t>
            </a:r>
            <a:r>
              <a:rPr lang="en-IN" dirty="0"/>
              <a:t> = 10%</a:t>
            </a:r>
            <a:endParaRPr lang="en-IN" b="1" dirty="0"/>
          </a:p>
        </p:txBody>
      </p:sp>
    </p:spTree>
    <p:extLst>
      <p:ext uri="{BB962C8B-B14F-4D97-AF65-F5344CB8AC3E}">
        <p14:creationId xmlns:p14="http://schemas.microsoft.com/office/powerpoint/2010/main" val="297039264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a:t>Learning Objective 06-7</a:t>
            </a:r>
          </a:p>
        </p:txBody>
      </p:sp>
      <p:sp>
        <p:nvSpPr>
          <p:cNvPr id="3" name="Title 2"/>
          <p:cNvSpPr>
            <a:spLocks noGrp="1"/>
          </p:cNvSpPr>
          <p:nvPr>
            <p:ph type="title"/>
          </p:nvPr>
        </p:nvSpPr>
        <p:spPr/>
        <p:txBody>
          <a:bodyPr>
            <a:noAutofit/>
          </a:bodyPr>
          <a:lstStyle/>
          <a:p>
            <a:r>
              <a:rPr lang="en-US" dirty="0"/>
              <a:t>Present Value of a </a:t>
            </a:r>
            <a:r>
              <a:rPr lang="en-IN" dirty="0"/>
              <a:t>Deferred Annuity (1 of 3)</a:t>
            </a:r>
            <a:endParaRPr lang="en-US" dirty="0"/>
          </a:p>
        </p:txBody>
      </p:sp>
      <p:sp>
        <p:nvSpPr>
          <p:cNvPr id="4" name="Content Placeholder 3"/>
          <p:cNvSpPr>
            <a:spLocks noGrp="1"/>
          </p:cNvSpPr>
          <p:nvPr>
            <p:ph sz="quarter" idx="10"/>
          </p:nvPr>
        </p:nvSpPr>
        <p:spPr>
          <a:xfrm>
            <a:off x="660606" y="1600389"/>
            <a:ext cx="8184813" cy="4613799"/>
          </a:xfrm>
        </p:spPr>
        <p:txBody>
          <a:bodyPr/>
          <a:lstStyle/>
          <a:p>
            <a:pPr marL="0" indent="0">
              <a:spcAft>
                <a:spcPts val="1800"/>
              </a:spcAft>
              <a:buNone/>
            </a:pPr>
            <a:r>
              <a:rPr lang="en-IN" sz="2400" b="1" dirty="0"/>
              <a:t>Deferred annuity </a:t>
            </a:r>
            <a:r>
              <a:rPr lang="en-IN" sz="2400" dirty="0"/>
              <a:t>exists when the first cash flow occurs more than one period after the date the agreement begins</a:t>
            </a:r>
          </a:p>
          <a:p>
            <a:r>
              <a:rPr lang="en-IN" sz="2400" dirty="0"/>
              <a:t>At January 1, 2018, you are considering acquiring an investment that will provide three equal payments of $10,000 each to be received at the end of three consecutive years. However, the </a:t>
            </a:r>
            <a:r>
              <a:rPr lang="en-IN" sz="2400" b="1" dirty="0"/>
              <a:t>first payment is not expected until </a:t>
            </a:r>
            <a:r>
              <a:rPr lang="en-IN" sz="2400" b="1" i="1" dirty="0"/>
              <a:t>December 31, 2020</a:t>
            </a:r>
            <a:r>
              <a:rPr lang="en-IN" sz="2400" dirty="0"/>
              <a:t>.</a:t>
            </a:r>
            <a:r>
              <a:rPr lang="en-IN" sz="2400" b="1" i="1" dirty="0"/>
              <a:t> </a:t>
            </a:r>
            <a:r>
              <a:rPr lang="en-IN" sz="2400" dirty="0"/>
              <a:t>The time value of money is </a:t>
            </a:r>
            <a:r>
              <a:rPr lang="en-IN" sz="2400" b="1" dirty="0"/>
              <a:t>10%</a:t>
            </a:r>
            <a:r>
              <a:rPr lang="en-IN" sz="2400" dirty="0"/>
              <a:t>. How much would you be willing to pay for this investment?</a:t>
            </a:r>
            <a:endParaRPr lang="en-US" sz="2400" dirty="0"/>
          </a:p>
        </p:txBody>
      </p:sp>
    </p:spTree>
    <p:extLst>
      <p:ext uri="{BB962C8B-B14F-4D97-AF65-F5344CB8AC3E}">
        <p14:creationId xmlns:p14="http://schemas.microsoft.com/office/powerpoint/2010/main" val="369221356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a:t>Learning Objective 06-7</a:t>
            </a:r>
          </a:p>
        </p:txBody>
      </p:sp>
      <p:sp>
        <p:nvSpPr>
          <p:cNvPr id="3" name="Title 2"/>
          <p:cNvSpPr>
            <a:spLocks noGrp="1"/>
          </p:cNvSpPr>
          <p:nvPr>
            <p:ph type="title"/>
          </p:nvPr>
        </p:nvSpPr>
        <p:spPr/>
        <p:txBody>
          <a:bodyPr>
            <a:noAutofit/>
          </a:bodyPr>
          <a:lstStyle/>
          <a:p>
            <a:r>
              <a:rPr lang="en-US" dirty="0"/>
              <a:t>Present Value of a </a:t>
            </a:r>
            <a:r>
              <a:rPr lang="en-IN" dirty="0"/>
              <a:t>Deferred Annuity (2 of 3)</a:t>
            </a:r>
            <a:endParaRPr lang="en-US" dirty="0"/>
          </a:p>
        </p:txBody>
      </p:sp>
      <p:pic>
        <p:nvPicPr>
          <p:cNvPr id="7170" name="Picture 2" descr="Diagram showing a present value of &quot;question mark&quot; on 1/1/18. there are two years that pass at 10% interest, then at the end of the next 3 years payments are made in the amount of $10,000 each for an ending date of 12/31/2022."/>
          <p:cNvPicPr>
            <a:picLocks noGrp="1" noChangeAspect="1" noChangeArrowheads="1"/>
          </p:cNvPicPr>
          <p:nvPr>
            <p:ph type="pic" sz="quarter" idx="4294967295"/>
          </p:nvPr>
        </p:nvPicPr>
        <p:blipFill>
          <a:blip r:embed="rId3" cstate="print">
            <a:extLst>
              <a:ext uri="{28A0092B-C50C-407E-A947-70E740481C1C}">
                <a14:useLocalDpi xmlns:a14="http://schemas.microsoft.com/office/drawing/2010/main" val="0"/>
              </a:ext>
            </a:extLst>
          </a:blip>
          <a:stretch>
            <a:fillRect/>
          </a:stretch>
        </p:blipFill>
        <p:spPr bwMode="auto">
          <a:xfrm>
            <a:off x="973481" y="2283729"/>
            <a:ext cx="7625055" cy="22629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417818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a:t>Learning Objective 06-7</a:t>
            </a:r>
          </a:p>
        </p:txBody>
      </p:sp>
      <p:sp>
        <p:nvSpPr>
          <p:cNvPr id="3" name="Title 2"/>
          <p:cNvSpPr>
            <a:spLocks noGrp="1"/>
          </p:cNvSpPr>
          <p:nvPr>
            <p:ph type="title"/>
          </p:nvPr>
        </p:nvSpPr>
        <p:spPr>
          <a:xfrm>
            <a:off x="685803" y="471719"/>
            <a:ext cx="8001000" cy="914400"/>
          </a:xfrm>
        </p:spPr>
        <p:txBody>
          <a:bodyPr>
            <a:noAutofit/>
          </a:bodyPr>
          <a:lstStyle/>
          <a:p>
            <a:r>
              <a:rPr lang="en-US" dirty="0"/>
              <a:t>Present Value of a Deferred Annuity</a:t>
            </a:r>
            <a:r>
              <a:rPr lang="en-IN" dirty="0"/>
              <a:t> (3 of 3)</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714000416"/>
              </p:ext>
            </p:extLst>
          </p:nvPr>
        </p:nvGraphicFramePr>
        <p:xfrm>
          <a:off x="1466850" y="2159000"/>
          <a:ext cx="7105651" cy="3689350"/>
        </p:xfrm>
        <a:graphic>
          <a:graphicData uri="http://schemas.openxmlformats.org/drawingml/2006/table">
            <a:tbl>
              <a:tblPr firstRow="1" bandRow="1">
                <a:tableStyleId>{5940675A-B579-460E-94D1-54222C63F5DA}</a:tableStyleId>
              </a:tblPr>
              <a:tblGrid>
                <a:gridCol w="1015093">
                  <a:extLst>
                    <a:ext uri="{9D8B030D-6E8A-4147-A177-3AD203B41FA5}">
                      <a16:colId xmlns:a16="http://schemas.microsoft.com/office/drawing/2014/main" val="20000"/>
                    </a:ext>
                  </a:extLst>
                </a:gridCol>
                <a:gridCol w="1575707">
                  <a:extLst>
                    <a:ext uri="{9D8B030D-6E8A-4147-A177-3AD203B41FA5}">
                      <a16:colId xmlns:a16="http://schemas.microsoft.com/office/drawing/2014/main" val="20001"/>
                    </a:ext>
                  </a:extLst>
                </a:gridCol>
                <a:gridCol w="454479">
                  <a:extLst>
                    <a:ext uri="{9D8B030D-6E8A-4147-A177-3AD203B41FA5}">
                      <a16:colId xmlns:a16="http://schemas.microsoft.com/office/drawing/2014/main" val="20002"/>
                    </a:ext>
                  </a:extLst>
                </a:gridCol>
                <a:gridCol w="1545771">
                  <a:extLst>
                    <a:ext uri="{9D8B030D-6E8A-4147-A177-3AD203B41FA5}">
                      <a16:colId xmlns:a16="http://schemas.microsoft.com/office/drawing/2014/main" val="20003"/>
                    </a:ext>
                  </a:extLst>
                </a:gridCol>
                <a:gridCol w="484415">
                  <a:extLst>
                    <a:ext uri="{9D8B030D-6E8A-4147-A177-3AD203B41FA5}">
                      <a16:colId xmlns:a16="http://schemas.microsoft.com/office/drawing/2014/main" val="20004"/>
                    </a:ext>
                  </a:extLst>
                </a:gridCol>
                <a:gridCol w="1382485">
                  <a:extLst>
                    <a:ext uri="{9D8B030D-6E8A-4147-A177-3AD203B41FA5}">
                      <a16:colId xmlns:a16="http://schemas.microsoft.com/office/drawing/2014/main" val="20005"/>
                    </a:ext>
                  </a:extLst>
                </a:gridCol>
                <a:gridCol w="647701">
                  <a:extLst>
                    <a:ext uri="{9D8B030D-6E8A-4147-A177-3AD203B41FA5}">
                      <a16:colId xmlns:a16="http://schemas.microsoft.com/office/drawing/2014/main" val="20006"/>
                    </a:ext>
                  </a:extLst>
                </a:gridCol>
              </a:tblGrid>
              <a:tr h="953082">
                <a:tc>
                  <a:txBody>
                    <a:bodyPr/>
                    <a:lstStyle/>
                    <a:p>
                      <a:pPr algn="ctr"/>
                      <a:endPar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itchFamily="34" charset="0"/>
                          <a:ea typeface="Verdana" pitchFamily="34" charset="0"/>
                          <a:cs typeface="Verdana" pitchFamily="34" charset="0"/>
                        </a:rPr>
                        <a:t>Payment</a:t>
                      </a:r>
                      <a:endPar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endPar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US" sz="1400" b="1" dirty="0">
                          <a:latin typeface="Verdana" pitchFamily="34" charset="0"/>
                          <a:ea typeface="Verdana" pitchFamily="34" charset="0"/>
                          <a:cs typeface="Verdana" pitchFamily="34" charset="0"/>
                        </a:rPr>
                        <a:t>PV of $1 </a:t>
                      </a:r>
                    </a:p>
                    <a:p>
                      <a:pPr algn="ctr"/>
                      <a:r>
                        <a:rPr lang="en-US" sz="1400" b="1" i="1" dirty="0" err="1">
                          <a:latin typeface="Verdana" pitchFamily="34" charset="0"/>
                          <a:ea typeface="Verdana" pitchFamily="34" charset="0"/>
                          <a:cs typeface="Verdana" pitchFamily="34" charset="0"/>
                        </a:rPr>
                        <a:t>i</a:t>
                      </a:r>
                      <a:r>
                        <a:rPr lang="en-US" sz="1400" b="1" i="1" dirty="0">
                          <a:latin typeface="Verdana" pitchFamily="34" charset="0"/>
                          <a:ea typeface="Verdana" pitchFamily="34" charset="0"/>
                          <a:cs typeface="Verdana" pitchFamily="34" charset="0"/>
                        </a:rPr>
                        <a:t> </a:t>
                      </a:r>
                      <a:r>
                        <a:rPr lang="en-US" sz="1400" b="1" dirty="0">
                          <a:latin typeface="Verdana" pitchFamily="34" charset="0"/>
                          <a:ea typeface="Verdana" pitchFamily="34" charset="0"/>
                          <a:cs typeface="Verdana" pitchFamily="34" charset="0"/>
                        </a:rPr>
                        <a:t>= 10%</a:t>
                      </a:r>
                      <a:endPar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endPar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US" sz="1400" b="1" dirty="0">
                          <a:latin typeface="Verdana" pitchFamily="34" charset="0"/>
                          <a:ea typeface="Verdana" pitchFamily="34" charset="0"/>
                          <a:cs typeface="Verdana" pitchFamily="34" charset="0"/>
                        </a:rPr>
                        <a:t>Present value</a:t>
                      </a:r>
                      <a:endPar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i="1" dirty="0">
                          <a:latin typeface="Verdana" pitchFamily="34" charset="0"/>
                          <a:ea typeface="Verdana" pitchFamily="34" charset="0"/>
                          <a:cs typeface="Verdana" pitchFamily="34" charset="0"/>
                        </a:rPr>
                        <a:t>n</a:t>
                      </a:r>
                      <a:endParaRPr lang="en-US" sz="1400" b="1" i="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0"/>
                  </a:ext>
                </a:extLst>
              </a:tr>
              <a:tr h="73787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First payment </a:t>
                      </a:r>
                      <a:endParaRPr lang="en-IN"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$10,000</a:t>
                      </a:r>
                      <a:endParaRPr lang="en-IN"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a:t>
                      </a:r>
                      <a:endParaRPr lang="en-IN"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.75131</a:t>
                      </a:r>
                      <a:endParaRPr lang="en-IN"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a:t>
                      </a:r>
                      <a:endParaRPr lang="en-IN"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$7,513</a:t>
                      </a:r>
                      <a:endParaRPr lang="en-IN"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400" b="1" dirty="0">
                          <a:latin typeface="Verdana" pitchFamily="34" charset="0"/>
                          <a:ea typeface="Verdana" pitchFamily="34" charset="0"/>
                          <a:cs typeface="Verdana" pitchFamily="34" charset="0"/>
                        </a:rPr>
                        <a:t>3</a:t>
                      </a:r>
                      <a:endPar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1"/>
                  </a:ext>
                </a:extLst>
              </a:tr>
              <a:tr h="73787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Second payment </a:t>
                      </a:r>
                      <a:endParaRPr lang="en-IN"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10,000</a:t>
                      </a:r>
                      <a:endParaRPr lang="en-IN"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a:t>
                      </a:r>
                      <a:endParaRPr lang="en-IN"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.68301</a:t>
                      </a:r>
                      <a:endParaRPr lang="en-IN"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a:t>
                      </a:r>
                      <a:endParaRPr lang="en-IN"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6,830</a:t>
                      </a:r>
                      <a:endParaRPr lang="en-IN"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400" b="1" dirty="0">
                          <a:latin typeface="Verdana" pitchFamily="34" charset="0"/>
                          <a:ea typeface="Verdana" pitchFamily="34" charset="0"/>
                          <a:cs typeface="Verdana" pitchFamily="34" charset="0"/>
                        </a:rPr>
                        <a:t>4</a:t>
                      </a:r>
                      <a:endPar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2"/>
                  </a:ext>
                </a:extLst>
              </a:tr>
              <a:tr h="73787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Third payment </a:t>
                      </a:r>
                      <a:endParaRPr lang="en-IN"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10,000</a:t>
                      </a:r>
                      <a:endParaRPr lang="en-IN"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a:t>
                      </a:r>
                      <a:endParaRPr lang="en-IN"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.62092</a:t>
                      </a:r>
                      <a:endParaRPr lang="en-IN"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a:t>
                      </a:r>
                      <a:endParaRPr lang="en-IN"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u="sng" dirty="0">
                          <a:latin typeface="Verdana" pitchFamily="34" charset="0"/>
                          <a:ea typeface="Verdana" pitchFamily="34" charset="0"/>
                          <a:cs typeface="Verdana" pitchFamily="34" charset="0"/>
                        </a:rPr>
                        <a:t>6,209</a:t>
                      </a:r>
                      <a:endParaRPr lang="en-IN" sz="140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400" b="1" dirty="0">
                          <a:latin typeface="Verdana" pitchFamily="34" charset="0"/>
                          <a:ea typeface="Verdana" pitchFamily="34" charset="0"/>
                          <a:cs typeface="Verdana" pitchFamily="34" charset="0"/>
                        </a:rPr>
                        <a:t>5</a:t>
                      </a:r>
                      <a:endPar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3"/>
                  </a:ext>
                </a:extLst>
              </a:tr>
              <a:tr h="52265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Total </a:t>
                      </a:r>
                      <a:endParaRPr lang="en-IN"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40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IN" sz="14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b="1" u="sng" dirty="0">
                          <a:latin typeface="Verdana" pitchFamily="34" charset="0"/>
                          <a:ea typeface="Verdana" pitchFamily="34" charset="0"/>
                          <a:cs typeface="Verdana" pitchFamily="34" charset="0"/>
                        </a:rPr>
                        <a:t>$20,552</a:t>
                      </a:r>
                      <a:endParaRPr lang="en-IN" sz="1400" b="1"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4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11706482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06-7</a:t>
            </a:r>
          </a:p>
        </p:txBody>
      </p:sp>
      <p:sp>
        <p:nvSpPr>
          <p:cNvPr id="3" name="Title 2"/>
          <p:cNvSpPr>
            <a:spLocks noGrp="1"/>
          </p:cNvSpPr>
          <p:nvPr>
            <p:ph type="title"/>
          </p:nvPr>
        </p:nvSpPr>
        <p:spPr>
          <a:xfrm>
            <a:off x="685800" y="395785"/>
            <a:ext cx="8001000" cy="1472650"/>
          </a:xfrm>
        </p:spPr>
        <p:txBody>
          <a:bodyPr>
            <a:noAutofit/>
          </a:bodyPr>
          <a:lstStyle/>
          <a:p>
            <a:r>
              <a:rPr lang="en-IN" dirty="0"/>
              <a:t>Present Value of a Deferred Annuity Alternative</a:t>
            </a:r>
            <a:r>
              <a:rPr lang="en-IN" i="1" dirty="0"/>
              <a:t>:</a:t>
            </a:r>
            <a:r>
              <a:rPr lang="en-IN" dirty="0"/>
              <a:t> Two-Step Process (1 of 3)</a:t>
            </a:r>
            <a:endParaRPr lang="en-US" dirty="0"/>
          </a:p>
        </p:txBody>
      </p:sp>
      <p:sp>
        <p:nvSpPr>
          <p:cNvPr id="4" name="Content Placeholder 3"/>
          <p:cNvSpPr>
            <a:spLocks noGrp="1"/>
          </p:cNvSpPr>
          <p:nvPr>
            <p:ph sz="quarter" idx="10"/>
          </p:nvPr>
        </p:nvSpPr>
        <p:spPr>
          <a:xfrm>
            <a:off x="727787" y="2106246"/>
            <a:ext cx="8192277" cy="3697395"/>
          </a:xfrm>
        </p:spPr>
        <p:txBody>
          <a:bodyPr/>
          <a:lstStyle/>
          <a:p>
            <a:pPr marL="344488" indent="-344488">
              <a:buNone/>
            </a:pPr>
            <a:r>
              <a:rPr lang="en-IN" dirty="0"/>
              <a:t>1. Calculate the PV of the annuity </a:t>
            </a:r>
            <a:r>
              <a:rPr lang="en-IN" b="1" dirty="0"/>
              <a:t>as of the beginning of the annuity period</a:t>
            </a:r>
            <a:endParaRPr lang="en-IN" dirty="0"/>
          </a:p>
          <a:p>
            <a:pPr marL="344488" indent="-344488">
              <a:spcAft>
                <a:spcPts val="2400"/>
              </a:spcAft>
              <a:buNone/>
            </a:pPr>
            <a:r>
              <a:rPr lang="en-US" dirty="0"/>
              <a:t>2. </a:t>
            </a:r>
            <a:r>
              <a:rPr lang="en-IN" dirty="0"/>
              <a:t>Reduce the single amount calculated in (1) to its present value </a:t>
            </a:r>
            <a:r>
              <a:rPr lang="en-IN" b="1" dirty="0"/>
              <a:t>as of today</a:t>
            </a:r>
          </a:p>
          <a:p>
            <a:pPr marL="344488" indent="-344488">
              <a:spcAft>
                <a:spcPts val="2400"/>
              </a:spcAft>
              <a:buNone/>
            </a:pPr>
            <a:r>
              <a:rPr lang="en-IN" b="1" dirty="0"/>
              <a:t>Illustration:</a:t>
            </a:r>
          </a:p>
        </p:txBody>
      </p:sp>
    </p:spTree>
    <p:extLst>
      <p:ext uri="{BB962C8B-B14F-4D97-AF65-F5344CB8AC3E}">
        <p14:creationId xmlns:p14="http://schemas.microsoft.com/office/powerpoint/2010/main" val="107380341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06-7</a:t>
            </a:r>
          </a:p>
        </p:txBody>
      </p:sp>
      <p:sp>
        <p:nvSpPr>
          <p:cNvPr id="4" name="Title 3"/>
          <p:cNvSpPr>
            <a:spLocks noGrp="1"/>
          </p:cNvSpPr>
          <p:nvPr>
            <p:ph type="title"/>
          </p:nvPr>
        </p:nvSpPr>
        <p:spPr>
          <a:xfrm>
            <a:off x="685800" y="322153"/>
            <a:ext cx="8001000" cy="1619915"/>
          </a:xfrm>
        </p:spPr>
        <p:txBody>
          <a:bodyPr>
            <a:noAutofit/>
          </a:bodyPr>
          <a:lstStyle/>
          <a:p>
            <a:r>
              <a:rPr lang="en-IN" dirty="0"/>
              <a:t>Present Value of a Deferred Annuity Alternative: Two-Step Process (2 of 3)</a:t>
            </a:r>
            <a:endParaRPr lang="en-US" dirty="0"/>
          </a:p>
        </p:txBody>
      </p:sp>
      <p:pic>
        <p:nvPicPr>
          <p:cNvPr id="5" name="Picture 4" descr="Timeline presents the two amounts of present value of a deferred annuity.&#10;The timeline is divided into five segments with a present value of $20,552 at 1/1/18; 12/31/18 after the first segment; the present value at the beginning of the annuity period of $24,868 on 12/31/19 after the second segment; 12/31/20 after the third segment; 12/31/21 after the fourth segment; and 12/31/22 after the fifth segment. First payment of $10,000 is made at 12/31/20; second payment of $10,000 is made at 12/31/21; and third payment of $10,000 is made at 12/31/22. Below the timeline, n equals 2 until 12/31/21 and then it becomes n equals 3; at that date, i equals 10 percent.&#10;">
            <a:extLst>
              <a:ext uri="{FF2B5EF4-FFF2-40B4-BE49-F238E27FC236}">
                <a16:creationId xmlns:a16="http://schemas.microsoft.com/office/drawing/2014/main" id="{80138D43-E4EA-413B-BB5B-1399801ED00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14423" y="2511802"/>
            <a:ext cx="7115154" cy="258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623382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06-7</a:t>
            </a:r>
          </a:p>
        </p:txBody>
      </p:sp>
      <p:sp>
        <p:nvSpPr>
          <p:cNvPr id="4" name="Title 3"/>
          <p:cNvSpPr>
            <a:spLocks noGrp="1"/>
          </p:cNvSpPr>
          <p:nvPr>
            <p:ph type="title"/>
          </p:nvPr>
        </p:nvSpPr>
        <p:spPr>
          <a:xfrm>
            <a:off x="685800" y="322153"/>
            <a:ext cx="8001000" cy="1619915"/>
          </a:xfrm>
        </p:spPr>
        <p:txBody>
          <a:bodyPr>
            <a:noAutofit/>
          </a:bodyPr>
          <a:lstStyle/>
          <a:p>
            <a:r>
              <a:rPr lang="en-IN" dirty="0"/>
              <a:t>Present Value of a Deferred Annuity Alternative: Two-Step Process (3 of 3)</a:t>
            </a:r>
            <a:endParaRPr lang="en-US" dirty="0"/>
          </a:p>
        </p:txBody>
      </p:sp>
      <p:sp>
        <p:nvSpPr>
          <p:cNvPr id="5" name="Content Placeholder 4"/>
          <p:cNvSpPr>
            <a:spLocks noGrp="1"/>
          </p:cNvSpPr>
          <p:nvPr>
            <p:ph sz="quarter" idx="10"/>
          </p:nvPr>
        </p:nvSpPr>
        <p:spPr>
          <a:xfrm>
            <a:off x="679268" y="2095077"/>
            <a:ext cx="8464732" cy="4175094"/>
          </a:xfrm>
        </p:spPr>
        <p:txBody>
          <a:bodyPr/>
          <a:lstStyle/>
          <a:p>
            <a:pPr marL="0" indent="0">
              <a:buNone/>
            </a:pPr>
            <a:r>
              <a:rPr lang="en-IN" b="1" dirty="0"/>
              <a:t>Step 1:</a:t>
            </a:r>
            <a:br>
              <a:rPr lang="en-IN" dirty="0"/>
            </a:br>
            <a:r>
              <a:rPr lang="en-IN" dirty="0"/>
              <a:t>PVA = $10,000 (annuity amount) × 2.48685* =</a:t>
            </a:r>
            <a:r>
              <a:rPr lang="en-IN" b="1" dirty="0"/>
              <a:t> $24,868</a:t>
            </a:r>
          </a:p>
          <a:p>
            <a:pPr marL="0" indent="0">
              <a:buNone/>
            </a:pPr>
            <a:r>
              <a:rPr lang="en-IN" sz="2400" dirty="0"/>
              <a:t>*Present value of an ordinary annuity of $1: </a:t>
            </a:r>
            <a:r>
              <a:rPr lang="en-IN" sz="2400" i="1" dirty="0"/>
              <a:t>n</a:t>
            </a:r>
            <a:r>
              <a:rPr lang="en-IN" sz="2400" dirty="0"/>
              <a:t> = 3, </a:t>
            </a:r>
            <a:r>
              <a:rPr lang="en-IN" sz="2400" i="1" dirty="0"/>
              <a:t>i</a:t>
            </a:r>
            <a:r>
              <a:rPr lang="en-IN" sz="2400" dirty="0"/>
              <a:t> = 10%*</a:t>
            </a:r>
            <a:endParaRPr lang="en-US" sz="2400" dirty="0"/>
          </a:p>
          <a:p>
            <a:pPr marL="0" indent="0">
              <a:buNone/>
            </a:pPr>
            <a:r>
              <a:rPr lang="en-IN" b="1" dirty="0"/>
              <a:t>Step 2:</a:t>
            </a:r>
            <a:br>
              <a:rPr lang="en-IN" b="1" dirty="0"/>
            </a:br>
            <a:r>
              <a:rPr lang="en-IN" b="1" dirty="0"/>
              <a:t> </a:t>
            </a:r>
            <a:r>
              <a:rPr lang="en-IN" dirty="0"/>
              <a:t>PV = </a:t>
            </a:r>
            <a:r>
              <a:rPr lang="en-IN" b="1" dirty="0"/>
              <a:t>$24,868 </a:t>
            </a:r>
            <a:r>
              <a:rPr lang="en-IN" dirty="0"/>
              <a:t>(future amount) × .82645* =</a:t>
            </a:r>
            <a:r>
              <a:rPr lang="en-IN" b="1" dirty="0"/>
              <a:t> $20,552</a:t>
            </a:r>
          </a:p>
          <a:p>
            <a:pPr marL="0" indent="0">
              <a:buNone/>
            </a:pPr>
            <a:r>
              <a:rPr lang="en-IN" sz="2400" dirty="0"/>
              <a:t>*Present value of $1: </a:t>
            </a:r>
            <a:r>
              <a:rPr lang="en-IN" sz="2400" i="1" dirty="0"/>
              <a:t>n</a:t>
            </a:r>
            <a:r>
              <a:rPr lang="en-IN" sz="2400" dirty="0"/>
              <a:t> = 2, </a:t>
            </a:r>
            <a:r>
              <a:rPr lang="en-IN" sz="2400" i="1" dirty="0" err="1"/>
              <a:t>i</a:t>
            </a:r>
            <a:r>
              <a:rPr lang="en-IN" sz="2400" i="1" dirty="0"/>
              <a:t> </a:t>
            </a:r>
            <a:r>
              <a:rPr lang="en-IN" sz="2400" dirty="0"/>
              <a:t>= 10%*</a:t>
            </a:r>
            <a:endParaRPr lang="en-IN" sz="2400" b="1" dirty="0"/>
          </a:p>
        </p:txBody>
      </p:sp>
    </p:spTree>
    <p:extLst>
      <p:ext uri="{BB962C8B-B14F-4D97-AF65-F5344CB8AC3E}">
        <p14:creationId xmlns:p14="http://schemas.microsoft.com/office/powerpoint/2010/main" val="21179723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06-1</a:t>
            </a:r>
          </a:p>
        </p:txBody>
      </p:sp>
      <p:sp>
        <p:nvSpPr>
          <p:cNvPr id="4" name="Title 3"/>
          <p:cNvSpPr>
            <a:spLocks noGrp="1"/>
          </p:cNvSpPr>
          <p:nvPr>
            <p:ph type="title"/>
          </p:nvPr>
        </p:nvSpPr>
        <p:spPr>
          <a:xfrm>
            <a:off x="1049482" y="457200"/>
            <a:ext cx="7273636" cy="914400"/>
          </a:xfrm>
        </p:spPr>
        <p:txBody>
          <a:bodyPr>
            <a:noAutofit/>
          </a:bodyPr>
          <a:lstStyle/>
          <a:p>
            <a:r>
              <a:rPr lang="en-IN" dirty="0"/>
              <a:t>Compound Interest Example (1 of 2)</a:t>
            </a:r>
            <a:endParaRPr lang="en-US" dirty="0"/>
          </a:p>
        </p:txBody>
      </p:sp>
      <p:sp>
        <p:nvSpPr>
          <p:cNvPr id="5" name="Content Placeholder 4"/>
          <p:cNvSpPr>
            <a:spLocks noGrp="1"/>
          </p:cNvSpPr>
          <p:nvPr>
            <p:ph sz="quarter" idx="10"/>
          </p:nvPr>
        </p:nvSpPr>
        <p:spPr>
          <a:xfrm>
            <a:off x="834390" y="1465943"/>
            <a:ext cx="8046720" cy="2579267"/>
          </a:xfrm>
        </p:spPr>
        <p:txBody>
          <a:bodyPr/>
          <a:lstStyle/>
          <a:p>
            <a:pPr marL="0" indent="0">
              <a:buNone/>
            </a:pPr>
            <a:r>
              <a:rPr lang="en-IN" dirty="0"/>
              <a:t>Cindy Johnson invested $1,000 in a savings account paying 10% interest </a:t>
            </a:r>
            <a:r>
              <a:rPr lang="en-IN" b="1" dirty="0"/>
              <a:t>compounded twice </a:t>
            </a:r>
            <a:r>
              <a:rPr lang="en-IN" dirty="0"/>
              <a:t>a year. What will be her investment balance at the end of the year? What is the effective annual interest rate?</a:t>
            </a:r>
          </a:p>
        </p:txBody>
      </p:sp>
    </p:spTree>
    <p:extLst>
      <p:ext uri="{BB962C8B-B14F-4D97-AF65-F5344CB8AC3E}">
        <p14:creationId xmlns:p14="http://schemas.microsoft.com/office/powerpoint/2010/main" val="94783169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r>
              <a:rPr lang="en-US" dirty="0"/>
              <a:t>Learning Objective 06-7</a:t>
            </a:r>
          </a:p>
        </p:txBody>
      </p:sp>
      <p:sp>
        <p:nvSpPr>
          <p:cNvPr id="4" name="Title 3"/>
          <p:cNvSpPr>
            <a:spLocks noGrp="1"/>
          </p:cNvSpPr>
          <p:nvPr>
            <p:ph type="title"/>
          </p:nvPr>
        </p:nvSpPr>
        <p:spPr/>
        <p:txBody>
          <a:bodyPr>
            <a:noAutofit/>
          </a:bodyPr>
          <a:lstStyle/>
          <a:p>
            <a:r>
              <a:rPr lang="en-US" altLang="en-US" dirty="0"/>
              <a:t>Concept Check: Present Value Concepts </a:t>
            </a:r>
            <a:r>
              <a:rPr lang="en-IN" dirty="0"/>
              <a:t>(1 of 2)</a:t>
            </a:r>
            <a:endParaRPr lang="en-US" dirty="0"/>
          </a:p>
        </p:txBody>
      </p:sp>
      <p:sp>
        <p:nvSpPr>
          <p:cNvPr id="5" name="Content Placeholder 4"/>
          <p:cNvSpPr>
            <a:spLocks noGrp="1"/>
          </p:cNvSpPr>
          <p:nvPr>
            <p:ph sz="quarter" idx="10"/>
          </p:nvPr>
        </p:nvSpPr>
        <p:spPr>
          <a:xfrm>
            <a:off x="697929" y="1676399"/>
            <a:ext cx="8091507" cy="4257870"/>
          </a:xfrm>
        </p:spPr>
        <p:txBody>
          <a:bodyPr/>
          <a:lstStyle/>
          <a:p>
            <a:pPr marL="0" indent="0">
              <a:spcAft>
                <a:spcPts val="1200"/>
              </a:spcAft>
              <a:buNone/>
            </a:pPr>
            <a:r>
              <a:rPr lang="en-US" dirty="0"/>
              <a:t>Harry Byrd’s Chicken Shack agrees to pay an employee $50,000 a year for six years beginning two years from today and decides to fund the payments by depositing one lump sum in a savings account today. The company should use which present value concept to determine the required deposit?</a:t>
            </a:r>
          </a:p>
        </p:txBody>
      </p:sp>
    </p:spTree>
    <p:extLst>
      <p:ext uri="{BB962C8B-B14F-4D97-AF65-F5344CB8AC3E}">
        <p14:creationId xmlns:p14="http://schemas.microsoft.com/office/powerpoint/2010/main" val="101522501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r>
              <a:rPr lang="en-US" dirty="0"/>
              <a:t>Learning Objective 06-7</a:t>
            </a:r>
          </a:p>
        </p:txBody>
      </p:sp>
      <p:sp>
        <p:nvSpPr>
          <p:cNvPr id="4" name="Title 3"/>
          <p:cNvSpPr>
            <a:spLocks noGrp="1"/>
          </p:cNvSpPr>
          <p:nvPr>
            <p:ph type="title"/>
          </p:nvPr>
        </p:nvSpPr>
        <p:spPr/>
        <p:txBody>
          <a:bodyPr>
            <a:noAutofit/>
          </a:bodyPr>
          <a:lstStyle/>
          <a:p>
            <a:r>
              <a:rPr lang="en-US" altLang="en-US" dirty="0"/>
              <a:t>Concept Check: Present Value Concepts </a:t>
            </a:r>
            <a:r>
              <a:rPr lang="en-IN" dirty="0"/>
              <a:t>(2 of 2)</a:t>
            </a:r>
            <a:endParaRPr lang="en-US" dirty="0"/>
          </a:p>
        </p:txBody>
      </p:sp>
      <p:sp>
        <p:nvSpPr>
          <p:cNvPr id="5" name="Content Placeholder 4"/>
          <p:cNvSpPr>
            <a:spLocks noGrp="1"/>
          </p:cNvSpPr>
          <p:nvPr>
            <p:ph sz="quarter" idx="10"/>
          </p:nvPr>
        </p:nvSpPr>
        <p:spPr>
          <a:xfrm>
            <a:off x="772575" y="1695060"/>
            <a:ext cx="8046720" cy="3969657"/>
          </a:xfrm>
        </p:spPr>
        <p:txBody>
          <a:bodyPr/>
          <a:lstStyle/>
          <a:p>
            <a:pPr marL="457200" indent="-457200">
              <a:buFont typeface="+mj-lt"/>
              <a:buAutoNum type="alphaLcPeriod"/>
            </a:pPr>
            <a:r>
              <a:rPr lang="en-US" dirty="0"/>
              <a:t>Future value of $1</a:t>
            </a:r>
          </a:p>
          <a:p>
            <a:pPr marL="457200" indent="-457200">
              <a:buFont typeface="+mj-lt"/>
              <a:buAutoNum type="alphaLcPeriod"/>
            </a:pPr>
            <a:r>
              <a:rPr lang="en-US" dirty="0"/>
              <a:t>Future value of a deferred annuity</a:t>
            </a:r>
          </a:p>
          <a:p>
            <a:pPr marL="457200" indent="-457200">
              <a:buFont typeface="+mj-lt"/>
              <a:buAutoNum type="alphaLcPeriod"/>
            </a:pPr>
            <a:r>
              <a:rPr lang="en-US" dirty="0"/>
              <a:t>Present value of a deferred annuity</a:t>
            </a:r>
          </a:p>
          <a:p>
            <a:pPr marL="457200" indent="-457200">
              <a:buFont typeface="+mj-lt"/>
              <a:buAutoNum type="alphaLcPeriod"/>
            </a:pPr>
            <a:r>
              <a:rPr lang="en-US" dirty="0"/>
              <a:t>None of the above</a:t>
            </a:r>
          </a:p>
          <a:p>
            <a:pPr marL="0" indent="0">
              <a:buNone/>
            </a:pPr>
            <a:r>
              <a:rPr lang="en-US" dirty="0"/>
              <a:t>The correct answer is </a:t>
            </a:r>
            <a:r>
              <a:rPr lang="en-US" i="1" dirty="0"/>
              <a:t>c</a:t>
            </a:r>
            <a:r>
              <a:rPr lang="en-US" dirty="0"/>
              <a:t>. The calculation is the amount to be deposited today, the present value, of six equal payments (an annuity), that doesn’t start for two years (deferred annuity).</a:t>
            </a:r>
          </a:p>
        </p:txBody>
      </p:sp>
    </p:spTree>
    <p:extLst>
      <p:ext uri="{BB962C8B-B14F-4D97-AF65-F5344CB8AC3E}">
        <p14:creationId xmlns:p14="http://schemas.microsoft.com/office/powerpoint/2010/main" val="313442936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06-7</a:t>
            </a:r>
          </a:p>
        </p:txBody>
      </p:sp>
      <p:sp>
        <p:nvSpPr>
          <p:cNvPr id="4" name="Title 3"/>
          <p:cNvSpPr>
            <a:spLocks noGrp="1"/>
          </p:cNvSpPr>
          <p:nvPr>
            <p:ph type="title"/>
          </p:nvPr>
        </p:nvSpPr>
        <p:spPr/>
        <p:txBody>
          <a:bodyPr/>
          <a:lstStyle/>
          <a:p>
            <a:r>
              <a:rPr lang="en-US" dirty="0"/>
              <a:t>Financial Calculators</a:t>
            </a:r>
            <a:r>
              <a:rPr lang="en-US" altLang="en-US" dirty="0"/>
              <a:t> </a:t>
            </a:r>
            <a:r>
              <a:rPr lang="en-IN" dirty="0"/>
              <a:t>(1 of 2)</a:t>
            </a:r>
            <a:endParaRPr lang="en-US" dirty="0"/>
          </a:p>
        </p:txBody>
      </p:sp>
      <p:sp>
        <p:nvSpPr>
          <p:cNvPr id="5" name="Content Placeholder 4"/>
          <p:cNvSpPr>
            <a:spLocks noGrp="1"/>
          </p:cNvSpPr>
          <p:nvPr>
            <p:ph sz="quarter" idx="10"/>
          </p:nvPr>
        </p:nvSpPr>
        <p:spPr>
          <a:xfrm>
            <a:off x="654150" y="1640692"/>
            <a:ext cx="8046720" cy="440677"/>
          </a:xfrm>
        </p:spPr>
        <p:txBody>
          <a:bodyPr/>
          <a:lstStyle/>
          <a:p>
            <a:pPr marL="0" indent="0">
              <a:buNone/>
            </a:pPr>
            <a:r>
              <a:rPr lang="en-US" sz="2400" dirty="0"/>
              <a:t>Texas Instruments model BA-35 has:</a:t>
            </a:r>
            <a:endParaRPr lang="en-US" dirty="0"/>
          </a:p>
        </p:txBody>
      </p:sp>
      <p:graphicFrame>
        <p:nvGraphicFramePr>
          <p:cNvPr id="2" name="Object 1"/>
          <p:cNvGraphicFramePr>
            <a:graphicFrameLocks noChangeAspect="1"/>
          </p:cNvGraphicFramePr>
          <p:nvPr>
            <p:extLst>
              <p:ext uri="{D42A27DB-BD31-4B8C-83A1-F6EECF244321}">
                <p14:modId xmlns:p14="http://schemas.microsoft.com/office/powerpoint/2010/main" val="1937300912"/>
              </p:ext>
            </p:extLst>
          </p:nvPr>
        </p:nvGraphicFramePr>
        <p:xfrm>
          <a:off x="1358900" y="2405063"/>
          <a:ext cx="5791200" cy="569912"/>
        </p:xfrm>
        <a:graphic>
          <a:graphicData uri="http://schemas.openxmlformats.org/presentationml/2006/ole">
            <mc:AlternateContent xmlns:mc="http://schemas.openxmlformats.org/markup-compatibility/2006">
              <mc:Choice xmlns:v="urn:schemas-microsoft-com:vml" Requires="v">
                <p:oleObj spid="_x0000_s11444" name="Equation" r:id="rId4" imgW="2971800" imgH="291960" progId="Equation.3">
                  <p:embed/>
                </p:oleObj>
              </mc:Choice>
              <mc:Fallback>
                <p:oleObj name="Equation" r:id="rId4" imgW="2971800" imgH="291960" progId="Equation.3">
                  <p:embed/>
                  <p:pic>
                    <p:nvPicPr>
                      <p:cNvPr id="0" name=""/>
                      <p:cNvPicPr/>
                      <p:nvPr/>
                    </p:nvPicPr>
                    <p:blipFill>
                      <a:blip r:embed="rId5"/>
                      <a:stretch>
                        <a:fillRect/>
                      </a:stretch>
                    </p:blipFill>
                    <p:spPr>
                      <a:xfrm>
                        <a:off x="1358900" y="2405063"/>
                        <a:ext cx="5791200" cy="569912"/>
                      </a:xfrm>
                      <a:prstGeom prst="rect">
                        <a:avLst/>
                      </a:prstGeom>
                    </p:spPr>
                  </p:pic>
                </p:oleObj>
              </mc:Fallback>
            </mc:AlternateContent>
          </a:graphicData>
        </a:graphic>
      </p:graphicFrame>
      <p:sp>
        <p:nvSpPr>
          <p:cNvPr id="3" name="Content Placeholder 2"/>
          <p:cNvSpPr>
            <a:spLocks noGrp="1"/>
          </p:cNvSpPr>
          <p:nvPr>
            <p:ph sz="quarter" idx="12"/>
          </p:nvPr>
        </p:nvSpPr>
        <p:spPr>
          <a:xfrm>
            <a:off x="704415" y="3274302"/>
            <a:ext cx="8144510" cy="2964646"/>
          </a:xfrm>
        </p:spPr>
        <p:txBody>
          <a:bodyPr/>
          <a:lstStyle/>
          <a:p>
            <a:pPr marL="0" indent="0">
              <a:buNone/>
            </a:pPr>
            <a:r>
              <a:rPr lang="en-US" dirty="0"/>
              <a:t>N = number of periods</a:t>
            </a:r>
          </a:p>
          <a:p>
            <a:pPr marL="0" indent="0">
              <a:buNone/>
            </a:pPr>
            <a:r>
              <a:rPr lang="en-US" dirty="0"/>
              <a:t>%I = interest rate</a:t>
            </a:r>
          </a:p>
          <a:p>
            <a:pPr marL="0" indent="0">
              <a:buNone/>
            </a:pPr>
            <a:r>
              <a:rPr lang="en-US" dirty="0"/>
              <a:t>PV = present value</a:t>
            </a:r>
          </a:p>
          <a:p>
            <a:pPr marL="0" indent="0">
              <a:buNone/>
            </a:pPr>
            <a:r>
              <a:rPr lang="en-US" dirty="0"/>
              <a:t>FV = future value</a:t>
            </a:r>
          </a:p>
          <a:p>
            <a:pPr marL="0" indent="0">
              <a:buNone/>
            </a:pPr>
            <a:r>
              <a:rPr lang="en-US" dirty="0"/>
              <a:t>PMT = annuity payments</a:t>
            </a:r>
          </a:p>
          <a:p>
            <a:pPr marL="0" indent="0">
              <a:buNone/>
            </a:pPr>
            <a:r>
              <a:rPr lang="en-US" dirty="0"/>
              <a:t>CPT = compute button</a:t>
            </a:r>
          </a:p>
        </p:txBody>
      </p:sp>
    </p:spTree>
    <p:extLst>
      <p:ext uri="{BB962C8B-B14F-4D97-AF65-F5344CB8AC3E}">
        <p14:creationId xmlns:p14="http://schemas.microsoft.com/office/powerpoint/2010/main" val="423901721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06-7</a:t>
            </a:r>
          </a:p>
        </p:txBody>
      </p:sp>
      <p:sp>
        <p:nvSpPr>
          <p:cNvPr id="4" name="Title 3"/>
          <p:cNvSpPr>
            <a:spLocks noGrp="1"/>
          </p:cNvSpPr>
          <p:nvPr>
            <p:ph type="title"/>
          </p:nvPr>
        </p:nvSpPr>
        <p:spPr/>
        <p:txBody>
          <a:bodyPr/>
          <a:lstStyle/>
          <a:p>
            <a:r>
              <a:rPr lang="en-US" dirty="0"/>
              <a:t>Financial Calculators</a:t>
            </a:r>
            <a:r>
              <a:rPr lang="en-US" altLang="en-US" dirty="0"/>
              <a:t> </a:t>
            </a:r>
            <a:r>
              <a:rPr lang="en-IN" dirty="0"/>
              <a:t>(2 of 2)</a:t>
            </a:r>
            <a:endParaRPr lang="en-US" dirty="0"/>
          </a:p>
        </p:txBody>
      </p:sp>
      <p:sp>
        <p:nvSpPr>
          <p:cNvPr id="5" name="Content Placeholder 4"/>
          <p:cNvSpPr>
            <a:spLocks noGrp="1"/>
          </p:cNvSpPr>
          <p:nvPr>
            <p:ph sz="quarter" idx="10"/>
          </p:nvPr>
        </p:nvSpPr>
        <p:spPr>
          <a:xfrm>
            <a:off x="660608" y="1676400"/>
            <a:ext cx="8054184" cy="3959290"/>
          </a:xfrm>
        </p:spPr>
        <p:txBody>
          <a:bodyPr/>
          <a:lstStyle/>
          <a:p>
            <a:pPr marL="0" indent="0">
              <a:buNone/>
            </a:pPr>
            <a:r>
              <a:rPr lang="en-US" b="1" dirty="0"/>
              <a:t>Example: </a:t>
            </a:r>
          </a:p>
          <a:p>
            <a:pPr marL="0" indent="0">
              <a:buNone/>
            </a:pPr>
            <a:r>
              <a:rPr lang="en-US" dirty="0"/>
              <a:t>Assume</a:t>
            </a:r>
            <a:r>
              <a:rPr lang="en-US" b="1" dirty="0"/>
              <a:t> </a:t>
            </a:r>
            <a:r>
              <a:rPr lang="en-IN" dirty="0"/>
              <a:t>you need to determine the present value of a 10-period ordinary annuity of $200 using a 10% interest rate.</a:t>
            </a:r>
          </a:p>
          <a:p>
            <a:r>
              <a:rPr lang="en-US" dirty="0"/>
              <a:t>Enter </a:t>
            </a:r>
            <a:r>
              <a:rPr lang="en-US" b="1" dirty="0"/>
              <a:t>N </a:t>
            </a:r>
            <a:r>
              <a:rPr lang="en-US" dirty="0"/>
              <a:t>to be </a:t>
            </a:r>
            <a:r>
              <a:rPr lang="en-US" b="1" dirty="0"/>
              <a:t>10</a:t>
            </a:r>
            <a:r>
              <a:rPr lang="en-US" dirty="0"/>
              <a:t>, </a:t>
            </a:r>
            <a:r>
              <a:rPr lang="en-US" b="1" dirty="0"/>
              <a:t>%I </a:t>
            </a:r>
            <a:r>
              <a:rPr lang="en-US" dirty="0"/>
              <a:t>to be </a:t>
            </a:r>
            <a:r>
              <a:rPr lang="en-US" b="1" dirty="0"/>
              <a:t>10</a:t>
            </a:r>
            <a:r>
              <a:rPr lang="en-US" dirty="0"/>
              <a:t>, and </a:t>
            </a:r>
            <a:r>
              <a:rPr lang="en-US" b="1" dirty="0"/>
              <a:t>PMT </a:t>
            </a:r>
            <a:r>
              <a:rPr lang="en-US" dirty="0"/>
              <a:t>to be </a:t>
            </a:r>
            <a:r>
              <a:rPr lang="en-US" b="1" dirty="0"/>
              <a:t>−200</a:t>
            </a:r>
            <a:r>
              <a:rPr lang="en-US" dirty="0"/>
              <a:t>, then </a:t>
            </a:r>
            <a:r>
              <a:rPr lang="en-US" b="1" dirty="0"/>
              <a:t>press CPT and PV </a:t>
            </a:r>
            <a:r>
              <a:rPr lang="en-US" dirty="0"/>
              <a:t>to obtain the answer of $1,229</a:t>
            </a:r>
          </a:p>
        </p:txBody>
      </p:sp>
    </p:spTree>
    <p:extLst>
      <p:ext uri="{BB962C8B-B14F-4D97-AF65-F5344CB8AC3E}">
        <p14:creationId xmlns:p14="http://schemas.microsoft.com/office/powerpoint/2010/main" val="373441846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r>
              <a:rPr lang="en-US" dirty="0"/>
              <a:t>Learning Objective 06-7</a:t>
            </a:r>
          </a:p>
        </p:txBody>
      </p:sp>
      <p:sp>
        <p:nvSpPr>
          <p:cNvPr id="4" name="Title 3"/>
          <p:cNvSpPr>
            <a:spLocks noGrp="1"/>
          </p:cNvSpPr>
          <p:nvPr>
            <p:ph type="title"/>
          </p:nvPr>
        </p:nvSpPr>
        <p:spPr>
          <a:xfrm>
            <a:off x="909732" y="625149"/>
            <a:ext cx="8001000" cy="914400"/>
          </a:xfrm>
        </p:spPr>
        <p:txBody>
          <a:bodyPr/>
          <a:lstStyle/>
          <a:p>
            <a:r>
              <a:rPr lang="en-US" dirty="0"/>
              <a:t>Excel</a:t>
            </a:r>
          </a:p>
        </p:txBody>
      </p:sp>
      <p:sp>
        <p:nvSpPr>
          <p:cNvPr id="5" name="Content Placeholder 4"/>
          <p:cNvSpPr>
            <a:spLocks noGrp="1"/>
          </p:cNvSpPr>
          <p:nvPr>
            <p:ph sz="quarter" idx="10"/>
          </p:nvPr>
        </p:nvSpPr>
        <p:spPr>
          <a:xfrm>
            <a:off x="641944" y="1658257"/>
            <a:ext cx="8371425" cy="4658886"/>
          </a:xfrm>
        </p:spPr>
        <p:txBody>
          <a:bodyPr/>
          <a:lstStyle/>
          <a:p>
            <a:r>
              <a:rPr lang="en-US" dirty="0"/>
              <a:t>We can use spreadsheet software, such as Excel, to solve time value of money problems</a:t>
            </a:r>
          </a:p>
          <a:p>
            <a:r>
              <a:rPr lang="en-US" dirty="0"/>
              <a:t>Excel has a </a:t>
            </a:r>
            <a:r>
              <a:rPr lang="en-US" b="1" dirty="0"/>
              <a:t>function</a:t>
            </a:r>
            <a:r>
              <a:rPr lang="en-US" dirty="0"/>
              <a:t> called </a:t>
            </a:r>
            <a:r>
              <a:rPr lang="en-US" b="1" dirty="0"/>
              <a:t>PV</a:t>
            </a:r>
            <a:r>
              <a:rPr lang="en-US" dirty="0"/>
              <a:t> that calculates the present value of an ordinary annuity</a:t>
            </a:r>
          </a:p>
          <a:p>
            <a:pPr lvl="1"/>
            <a:r>
              <a:rPr lang="en-US" dirty="0"/>
              <a:t>Select the pull-down menu for “</a:t>
            </a:r>
            <a:r>
              <a:rPr lang="en-US" b="1" dirty="0"/>
              <a:t>Insert</a:t>
            </a:r>
            <a:r>
              <a:rPr lang="en-US" dirty="0"/>
              <a:t>,” click on “</a:t>
            </a:r>
            <a:r>
              <a:rPr lang="en-US" b="1" dirty="0"/>
              <a:t>Function</a:t>
            </a:r>
            <a:r>
              <a:rPr lang="en-US" dirty="0"/>
              <a:t>” and choose the category called “</a:t>
            </a:r>
            <a:r>
              <a:rPr lang="en-US" b="1" dirty="0"/>
              <a:t>Financial</a:t>
            </a:r>
            <a:r>
              <a:rPr lang="en-US" dirty="0"/>
              <a:t>” </a:t>
            </a:r>
          </a:p>
          <a:p>
            <a:pPr lvl="1"/>
            <a:r>
              <a:rPr lang="en-US" dirty="0"/>
              <a:t>Scroll down to </a:t>
            </a:r>
            <a:r>
              <a:rPr lang="en-US" b="1" dirty="0"/>
              <a:t>PV</a:t>
            </a:r>
            <a:r>
              <a:rPr lang="en-US" dirty="0"/>
              <a:t> and double-click</a:t>
            </a:r>
          </a:p>
          <a:p>
            <a:pPr lvl="1">
              <a:buClr>
                <a:schemeClr val="tx1"/>
              </a:buClr>
            </a:pPr>
            <a:r>
              <a:rPr lang="en-US" b="1" dirty="0"/>
              <a:t>Input the necessary variables</a:t>
            </a:r>
            <a:r>
              <a:rPr lang="en-US" dirty="0"/>
              <a:t>—interest rate, the number of periods, and the payment amount</a:t>
            </a:r>
          </a:p>
        </p:txBody>
      </p:sp>
    </p:spTree>
    <p:extLst>
      <p:ext uri="{BB962C8B-B14F-4D97-AF65-F5344CB8AC3E}">
        <p14:creationId xmlns:p14="http://schemas.microsoft.com/office/powerpoint/2010/main" val="114435007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r>
              <a:rPr lang="en-US" dirty="0"/>
              <a:t>Learning Objective 06-8</a:t>
            </a:r>
          </a:p>
        </p:txBody>
      </p:sp>
      <p:sp>
        <p:nvSpPr>
          <p:cNvPr id="4" name="Title 3"/>
          <p:cNvSpPr>
            <a:spLocks noGrp="1"/>
          </p:cNvSpPr>
          <p:nvPr>
            <p:ph type="title"/>
          </p:nvPr>
        </p:nvSpPr>
        <p:spPr>
          <a:xfrm>
            <a:off x="685800" y="365695"/>
            <a:ext cx="8001000" cy="1619915"/>
          </a:xfrm>
        </p:spPr>
        <p:txBody>
          <a:bodyPr>
            <a:noAutofit/>
          </a:bodyPr>
          <a:lstStyle/>
          <a:p>
            <a:r>
              <a:rPr lang="en-US" dirty="0"/>
              <a:t>Determining the Annuity Amount When Other Variables Are Known</a:t>
            </a:r>
            <a:r>
              <a:rPr lang="en-US" altLang="en-US" dirty="0"/>
              <a:t> </a:t>
            </a:r>
            <a:r>
              <a:rPr lang="en-IN" dirty="0"/>
              <a:t>(1 of 2)</a:t>
            </a:r>
            <a:endParaRPr lang="en-US" dirty="0"/>
          </a:p>
        </p:txBody>
      </p:sp>
      <p:sp>
        <p:nvSpPr>
          <p:cNvPr id="5" name="Content Placeholder 4"/>
          <p:cNvSpPr>
            <a:spLocks noGrp="1"/>
          </p:cNvSpPr>
          <p:nvPr>
            <p:ph sz="quarter" idx="10"/>
          </p:nvPr>
        </p:nvSpPr>
        <p:spPr>
          <a:xfrm>
            <a:off x="791236" y="2236226"/>
            <a:ext cx="8046720" cy="3664857"/>
          </a:xfrm>
        </p:spPr>
        <p:txBody>
          <a:bodyPr/>
          <a:lstStyle/>
          <a:p>
            <a:r>
              <a:rPr lang="en-IN" dirty="0"/>
              <a:t>Assume that you borrow </a:t>
            </a:r>
            <a:r>
              <a:rPr lang="en-IN" b="1" dirty="0"/>
              <a:t>$700 </a:t>
            </a:r>
            <a:r>
              <a:rPr lang="en-IN" dirty="0"/>
              <a:t>from a friend and intend to repay the amount in </a:t>
            </a:r>
            <a:r>
              <a:rPr lang="en-IN" b="1" dirty="0"/>
              <a:t>four equal </a:t>
            </a:r>
            <a:r>
              <a:rPr lang="en-IN" b="1" dirty="0" err="1"/>
              <a:t>installments</a:t>
            </a:r>
            <a:r>
              <a:rPr lang="en-IN" b="1" dirty="0"/>
              <a:t> beginning one year from today.</a:t>
            </a:r>
            <a:r>
              <a:rPr lang="en-IN" dirty="0"/>
              <a:t> Your friend wishes to be reimbursed for the time value of money at an </a:t>
            </a:r>
            <a:r>
              <a:rPr lang="en-IN" b="1" dirty="0"/>
              <a:t>8% annual rate</a:t>
            </a:r>
            <a:r>
              <a:rPr lang="en-IN" dirty="0"/>
              <a:t>. What is the required annual payment that must be made (the annuity amount), to repay the loan in four years?</a:t>
            </a:r>
            <a:endParaRPr lang="en-US" dirty="0"/>
          </a:p>
        </p:txBody>
      </p:sp>
    </p:spTree>
    <p:extLst>
      <p:ext uri="{BB962C8B-B14F-4D97-AF65-F5344CB8AC3E}">
        <p14:creationId xmlns:p14="http://schemas.microsoft.com/office/powerpoint/2010/main" val="7079517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r>
              <a:rPr lang="en-US" dirty="0"/>
              <a:t>Learning Objective 06-8</a:t>
            </a:r>
          </a:p>
        </p:txBody>
      </p:sp>
      <p:sp>
        <p:nvSpPr>
          <p:cNvPr id="4" name="Title 3"/>
          <p:cNvSpPr>
            <a:spLocks noGrp="1"/>
          </p:cNvSpPr>
          <p:nvPr>
            <p:ph type="title"/>
          </p:nvPr>
        </p:nvSpPr>
        <p:spPr>
          <a:xfrm>
            <a:off x="685800" y="365695"/>
            <a:ext cx="8001000" cy="1619915"/>
          </a:xfrm>
        </p:spPr>
        <p:txBody>
          <a:bodyPr>
            <a:noAutofit/>
          </a:bodyPr>
          <a:lstStyle/>
          <a:p>
            <a:r>
              <a:rPr lang="en-US" dirty="0"/>
              <a:t>Determining the Annuity Amount When Other Variables Are Known</a:t>
            </a:r>
            <a:r>
              <a:rPr lang="en-US" altLang="en-US" dirty="0"/>
              <a:t> </a:t>
            </a:r>
            <a:r>
              <a:rPr lang="en-IN" dirty="0"/>
              <a:t>(2 of 2)</a:t>
            </a:r>
            <a:endParaRPr lang="en-US" dirty="0"/>
          </a:p>
        </p:txBody>
      </p:sp>
      <p:pic>
        <p:nvPicPr>
          <p:cNvPr id="10" name="Picture 2" descr="Timeline depicts the unknown variables in a present value in an annuity.&#10;The timeline is divided into four segments with a present value of $700 at 0; the payment amounts at the end of years 1, 2, 3, and 4 are undetermined. Below the timeline, n equals 4; i equals 8 percent.&#10;"/>
          <p:cNvPicPr>
            <a:picLocks noGrp="1" noChangeAspect="1" noChangeArrowheads="1"/>
          </p:cNvPicPr>
          <p:nvPr>
            <p:ph type="pic" sz="quarter" idx="4294967295"/>
          </p:nvPr>
        </p:nvPicPr>
        <p:blipFill>
          <a:blip r:embed="rId3">
            <a:extLst>
              <a:ext uri="{28A0092B-C50C-407E-A947-70E740481C1C}">
                <a14:useLocalDpi xmlns:a14="http://schemas.microsoft.com/office/drawing/2010/main" val="0"/>
              </a:ext>
            </a:extLst>
          </a:blip>
          <a:stretch>
            <a:fillRect/>
          </a:stretch>
        </p:blipFill>
        <p:spPr bwMode="auto">
          <a:xfrm>
            <a:off x="2138205" y="2002263"/>
            <a:ext cx="4944333" cy="19477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Content Placeholder 1"/>
          <p:cNvSpPr>
            <a:spLocks noGrp="1"/>
          </p:cNvSpPr>
          <p:nvPr>
            <p:ph sz="quarter" idx="12"/>
          </p:nvPr>
        </p:nvSpPr>
        <p:spPr>
          <a:xfrm>
            <a:off x="686356" y="4008877"/>
            <a:ext cx="8308353" cy="2366883"/>
          </a:xfrm>
        </p:spPr>
        <p:txBody>
          <a:bodyPr/>
          <a:lstStyle/>
          <a:p>
            <a:pPr marL="0" indent="0">
              <a:buNone/>
            </a:pPr>
            <a:r>
              <a:rPr lang="en-IN" sz="2400" b="1" dirty="0"/>
              <a:t>$700 </a:t>
            </a:r>
            <a:r>
              <a:rPr lang="en-IN" sz="2400" dirty="0"/>
              <a:t>(present value) = 3.31213* × annuity amount</a:t>
            </a:r>
          </a:p>
          <a:p>
            <a:pPr marL="0" indent="0">
              <a:buNone/>
            </a:pPr>
            <a:r>
              <a:rPr lang="en-IN" sz="2400" b="1" dirty="0"/>
              <a:t>$700 </a:t>
            </a:r>
            <a:r>
              <a:rPr lang="en-IN" sz="2400" dirty="0"/>
              <a:t>(present value) ÷ 3.31213* = </a:t>
            </a:r>
            <a:r>
              <a:rPr lang="en-IN" sz="2400" b="1" dirty="0"/>
              <a:t>$211.34 </a:t>
            </a:r>
            <a:r>
              <a:rPr lang="en-IN" sz="2400" dirty="0"/>
              <a:t>(annuity amount)</a:t>
            </a:r>
          </a:p>
          <a:p>
            <a:pPr marL="0" indent="0">
              <a:buNone/>
            </a:pPr>
            <a:r>
              <a:rPr lang="en-IN" sz="2400" dirty="0"/>
              <a:t> * Present value of an ordinary annuity of $1: </a:t>
            </a:r>
            <a:r>
              <a:rPr lang="en-IN" sz="2400" i="1" dirty="0"/>
              <a:t>n </a:t>
            </a:r>
            <a:r>
              <a:rPr lang="en-IN" sz="2400" dirty="0"/>
              <a:t>= 4, </a:t>
            </a:r>
            <a:r>
              <a:rPr lang="en-IN" sz="2400" i="1" dirty="0" err="1"/>
              <a:t>i</a:t>
            </a:r>
            <a:r>
              <a:rPr lang="en-IN" sz="2400" dirty="0"/>
              <a:t> = 8%</a:t>
            </a:r>
            <a:endParaRPr lang="en-US" sz="2400" dirty="0"/>
          </a:p>
        </p:txBody>
      </p:sp>
    </p:spTree>
    <p:extLst>
      <p:ext uri="{BB962C8B-B14F-4D97-AF65-F5344CB8AC3E}">
        <p14:creationId xmlns:p14="http://schemas.microsoft.com/office/powerpoint/2010/main" val="43232115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r>
              <a:rPr lang="en-US" dirty="0"/>
              <a:t>Learning Objective 06-8</a:t>
            </a:r>
          </a:p>
        </p:txBody>
      </p:sp>
      <p:sp>
        <p:nvSpPr>
          <p:cNvPr id="4" name="Title 3"/>
          <p:cNvSpPr>
            <a:spLocks noGrp="1"/>
          </p:cNvSpPr>
          <p:nvPr>
            <p:ph type="title"/>
          </p:nvPr>
        </p:nvSpPr>
        <p:spPr>
          <a:xfrm>
            <a:off x="1049482" y="366757"/>
            <a:ext cx="7273636" cy="1472650"/>
          </a:xfrm>
        </p:spPr>
        <p:txBody>
          <a:bodyPr>
            <a:noAutofit/>
          </a:bodyPr>
          <a:lstStyle/>
          <a:p>
            <a:r>
              <a:rPr lang="en-IN" dirty="0"/>
              <a:t>Determining Unknown Number of Periods—Ordinary Annuity</a:t>
            </a:r>
            <a:r>
              <a:rPr lang="en-US" altLang="en-US" dirty="0"/>
              <a:t> </a:t>
            </a:r>
            <a:r>
              <a:rPr lang="en-IN" dirty="0"/>
              <a:t>(1 of 4)</a:t>
            </a:r>
            <a:endParaRPr lang="en-US" dirty="0"/>
          </a:p>
        </p:txBody>
      </p:sp>
      <p:sp>
        <p:nvSpPr>
          <p:cNvPr id="5" name="Content Placeholder 4"/>
          <p:cNvSpPr>
            <a:spLocks noGrp="1"/>
          </p:cNvSpPr>
          <p:nvPr>
            <p:ph sz="quarter" idx="10"/>
          </p:nvPr>
        </p:nvSpPr>
        <p:spPr>
          <a:xfrm>
            <a:off x="865881" y="2053763"/>
            <a:ext cx="8046720" cy="3839029"/>
          </a:xfrm>
        </p:spPr>
        <p:txBody>
          <a:bodyPr/>
          <a:lstStyle/>
          <a:p>
            <a:r>
              <a:rPr lang="en-IN" dirty="0"/>
              <a:t>Assume that you borrow </a:t>
            </a:r>
            <a:r>
              <a:rPr lang="en-IN" b="1" dirty="0"/>
              <a:t>$700</a:t>
            </a:r>
            <a:r>
              <a:rPr lang="en-IN" dirty="0"/>
              <a:t> from a friend and intend to repay the amount </a:t>
            </a:r>
            <a:r>
              <a:rPr lang="en-IN" b="1" dirty="0"/>
              <a:t>in equal </a:t>
            </a:r>
            <a:r>
              <a:rPr lang="en-IN" b="1" dirty="0" err="1"/>
              <a:t>installments</a:t>
            </a:r>
            <a:r>
              <a:rPr lang="en-IN" b="1" dirty="0"/>
              <a:t> of $100 per year </a:t>
            </a:r>
            <a:r>
              <a:rPr lang="en-IN" dirty="0"/>
              <a:t>over a period of years. The payments will be made at the end of the year beginning one year from now. Your friend wishes to be reimbursed for the time value of money at a </a:t>
            </a:r>
            <a:r>
              <a:rPr lang="en-IN" b="1" dirty="0"/>
              <a:t>7%</a:t>
            </a:r>
            <a:r>
              <a:rPr lang="en-IN" dirty="0"/>
              <a:t> annual rate. How many years would it take before you repaid the loan?</a:t>
            </a:r>
            <a:endParaRPr lang="en-US" dirty="0"/>
          </a:p>
        </p:txBody>
      </p:sp>
    </p:spTree>
    <p:extLst>
      <p:ext uri="{BB962C8B-B14F-4D97-AF65-F5344CB8AC3E}">
        <p14:creationId xmlns:p14="http://schemas.microsoft.com/office/powerpoint/2010/main" val="208456543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r>
              <a:rPr lang="en-US" dirty="0"/>
              <a:t>Learning Objective 06-8</a:t>
            </a:r>
          </a:p>
        </p:txBody>
      </p:sp>
      <p:sp>
        <p:nvSpPr>
          <p:cNvPr id="4" name="Title 3"/>
          <p:cNvSpPr>
            <a:spLocks noGrp="1"/>
          </p:cNvSpPr>
          <p:nvPr>
            <p:ph type="title"/>
          </p:nvPr>
        </p:nvSpPr>
        <p:spPr>
          <a:xfrm>
            <a:off x="1049482" y="293125"/>
            <a:ext cx="7273636" cy="1619915"/>
          </a:xfrm>
        </p:spPr>
        <p:txBody>
          <a:bodyPr>
            <a:noAutofit/>
          </a:bodyPr>
          <a:lstStyle/>
          <a:p>
            <a:r>
              <a:rPr lang="en-IN" dirty="0"/>
              <a:t>Determining Unknown Number of Periods—Ordinary Annuity</a:t>
            </a:r>
            <a:r>
              <a:rPr lang="en-US" altLang="en-US" dirty="0"/>
              <a:t> </a:t>
            </a:r>
            <a:r>
              <a:rPr lang="en-IN" dirty="0"/>
              <a:t>(2 of 4)</a:t>
            </a:r>
            <a:endParaRPr lang="en-US" dirty="0"/>
          </a:p>
        </p:txBody>
      </p:sp>
      <p:pic>
        <p:nvPicPr>
          <p:cNvPr id="9" name="Picture 2" descr="Diagram showing a present value of $700 at time 0. The interest rate is 7%. The value of n is unknown."/>
          <p:cNvPicPr>
            <a:picLocks noGrp="1" noChangeAspect="1" noChangeArrowheads="1"/>
          </p:cNvPicPr>
          <p:nvPr>
            <p:ph type="pic" sz="quarter" idx="4294967295"/>
          </p:nvPr>
        </p:nvPicPr>
        <p:blipFill>
          <a:blip r:embed="rId3" cstate="print">
            <a:extLst>
              <a:ext uri="{28A0092B-C50C-407E-A947-70E740481C1C}">
                <a14:useLocalDpi xmlns:a14="http://schemas.microsoft.com/office/drawing/2010/main" val="0"/>
              </a:ext>
            </a:extLst>
          </a:blip>
          <a:stretch>
            <a:fillRect/>
          </a:stretch>
        </p:blipFill>
        <p:spPr bwMode="auto">
          <a:xfrm>
            <a:off x="790167" y="2330982"/>
            <a:ext cx="7950529" cy="21960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7735770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06-8</a:t>
            </a:r>
          </a:p>
        </p:txBody>
      </p:sp>
      <p:sp>
        <p:nvSpPr>
          <p:cNvPr id="4" name="Title 3"/>
          <p:cNvSpPr>
            <a:spLocks noGrp="1"/>
          </p:cNvSpPr>
          <p:nvPr>
            <p:ph type="title"/>
          </p:nvPr>
        </p:nvSpPr>
        <p:spPr>
          <a:xfrm>
            <a:off x="1049482" y="293125"/>
            <a:ext cx="7273636" cy="1619915"/>
          </a:xfrm>
        </p:spPr>
        <p:txBody>
          <a:bodyPr>
            <a:noAutofit/>
          </a:bodyPr>
          <a:lstStyle/>
          <a:p>
            <a:r>
              <a:rPr lang="en-IN" dirty="0"/>
              <a:t>Determining Unknown Number of Periods—Ordinary Annuity</a:t>
            </a:r>
            <a:r>
              <a:rPr lang="en-US" altLang="en-US" dirty="0"/>
              <a:t> </a:t>
            </a:r>
            <a:r>
              <a:rPr lang="en-IN" dirty="0"/>
              <a:t>(3 of 4)</a:t>
            </a:r>
            <a:endParaRPr lang="en-US" dirty="0"/>
          </a:p>
        </p:txBody>
      </p:sp>
      <p:sp>
        <p:nvSpPr>
          <p:cNvPr id="6" name="Content Placeholder 5"/>
          <p:cNvSpPr>
            <a:spLocks noGrp="1"/>
          </p:cNvSpPr>
          <p:nvPr>
            <p:ph sz="quarter" idx="10"/>
          </p:nvPr>
        </p:nvSpPr>
        <p:spPr>
          <a:xfrm>
            <a:off x="716591" y="2209273"/>
            <a:ext cx="8046720" cy="3519714"/>
          </a:xfrm>
        </p:spPr>
        <p:txBody>
          <a:bodyPr/>
          <a:lstStyle/>
          <a:p>
            <a:pPr marL="0" indent="0">
              <a:buNone/>
            </a:pPr>
            <a:r>
              <a:rPr lang="en-IN" b="1" dirty="0"/>
              <a:t>$700 </a:t>
            </a:r>
            <a:r>
              <a:rPr lang="en-IN" dirty="0"/>
              <a:t>(present value) = $100 (annuity amount) × </a:t>
            </a:r>
            <a:r>
              <a:rPr lang="en-IN" b="1" dirty="0"/>
              <a:t>?</a:t>
            </a:r>
            <a:r>
              <a:rPr lang="en-IN" dirty="0"/>
              <a:t>*</a:t>
            </a:r>
          </a:p>
          <a:p>
            <a:pPr marL="0" indent="0">
              <a:buNone/>
            </a:pPr>
            <a:r>
              <a:rPr lang="en-IN" sz="2400" dirty="0"/>
              <a:t>* Present value of an ordinary annuity of $1: </a:t>
            </a:r>
            <a:r>
              <a:rPr lang="en-IN" sz="2400" i="1" dirty="0"/>
              <a:t>n </a:t>
            </a:r>
            <a:r>
              <a:rPr lang="en-IN" sz="2400" dirty="0"/>
              <a:t>= ?, </a:t>
            </a:r>
            <a:r>
              <a:rPr lang="en-IN" sz="2400" i="1" dirty="0" err="1"/>
              <a:t>i</a:t>
            </a:r>
            <a:r>
              <a:rPr lang="en-IN" sz="2400" i="1" dirty="0"/>
              <a:t>  = </a:t>
            </a:r>
            <a:r>
              <a:rPr lang="en-IN" sz="2400" dirty="0"/>
              <a:t>7%</a:t>
            </a:r>
          </a:p>
          <a:p>
            <a:pPr marL="0" indent="0">
              <a:buNone/>
            </a:pPr>
            <a:r>
              <a:rPr lang="en-IN" b="1" dirty="0"/>
              <a:t>$700 </a:t>
            </a:r>
            <a:r>
              <a:rPr lang="en-IN" dirty="0"/>
              <a:t>(present value) ÷ $100 (annuity amount) = </a:t>
            </a:r>
            <a:r>
              <a:rPr lang="en-IN" b="1" dirty="0"/>
              <a:t>7.0000</a:t>
            </a:r>
            <a:r>
              <a:rPr lang="en-IN" dirty="0"/>
              <a:t>*</a:t>
            </a:r>
          </a:p>
          <a:p>
            <a:pPr marL="0" indent="0">
              <a:buNone/>
            </a:pPr>
            <a:r>
              <a:rPr lang="en-IN" sz="2400" dirty="0"/>
              <a:t> * Present value of an ordinary annuity of $1: </a:t>
            </a:r>
            <a:r>
              <a:rPr lang="en-IN" sz="2400" b="1" i="1" dirty="0"/>
              <a:t>n </a:t>
            </a:r>
            <a:r>
              <a:rPr lang="en-IN" sz="2400" b="1" dirty="0"/>
              <a:t>= ?</a:t>
            </a:r>
            <a:r>
              <a:rPr lang="en-IN" sz="2400" dirty="0"/>
              <a:t>, </a:t>
            </a:r>
            <a:r>
              <a:rPr lang="en-IN" sz="2400" i="1" dirty="0" err="1"/>
              <a:t>i</a:t>
            </a:r>
            <a:r>
              <a:rPr lang="en-IN" sz="2400" i="1" dirty="0"/>
              <a:t>  = </a:t>
            </a:r>
            <a:r>
              <a:rPr lang="en-IN" sz="2400" dirty="0"/>
              <a:t>7%z</a:t>
            </a:r>
            <a:endParaRPr lang="en-US" sz="2400" dirty="0"/>
          </a:p>
        </p:txBody>
      </p:sp>
    </p:spTree>
    <p:extLst>
      <p:ext uri="{BB962C8B-B14F-4D97-AF65-F5344CB8AC3E}">
        <p14:creationId xmlns:p14="http://schemas.microsoft.com/office/powerpoint/2010/main" val="20939794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06-</a:t>
            </a:r>
          </a:p>
        </p:txBody>
      </p:sp>
      <p:sp>
        <p:nvSpPr>
          <p:cNvPr id="4" name="Title 3"/>
          <p:cNvSpPr>
            <a:spLocks noGrp="1"/>
          </p:cNvSpPr>
          <p:nvPr>
            <p:ph type="title"/>
          </p:nvPr>
        </p:nvSpPr>
        <p:spPr>
          <a:xfrm>
            <a:off x="1049482" y="457200"/>
            <a:ext cx="7273636" cy="914400"/>
          </a:xfrm>
        </p:spPr>
        <p:txBody>
          <a:bodyPr>
            <a:noAutofit/>
          </a:bodyPr>
          <a:lstStyle/>
          <a:p>
            <a:r>
              <a:rPr lang="en-IN" dirty="0"/>
              <a:t>Compound Interest Example (2 Of 2)</a:t>
            </a:r>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2753441827"/>
              </p:ext>
            </p:extLst>
          </p:nvPr>
        </p:nvGraphicFramePr>
        <p:xfrm>
          <a:off x="1070430" y="1629224"/>
          <a:ext cx="7181850" cy="2584449"/>
        </p:xfrm>
        <a:graphic>
          <a:graphicData uri="http://schemas.openxmlformats.org/drawingml/2006/table">
            <a:tbl>
              <a:tblPr firstRow="1" bandRow="1">
                <a:tableStyleId>{5940675A-B579-460E-94D1-54222C63F5DA}</a:tableStyleId>
              </a:tblPr>
              <a:tblGrid>
                <a:gridCol w="2393950">
                  <a:extLst>
                    <a:ext uri="{9D8B030D-6E8A-4147-A177-3AD203B41FA5}">
                      <a16:colId xmlns:a16="http://schemas.microsoft.com/office/drawing/2014/main" val="20000"/>
                    </a:ext>
                  </a:extLst>
                </a:gridCol>
                <a:gridCol w="3092450">
                  <a:extLst>
                    <a:ext uri="{9D8B030D-6E8A-4147-A177-3AD203B41FA5}">
                      <a16:colId xmlns:a16="http://schemas.microsoft.com/office/drawing/2014/main" val="20001"/>
                    </a:ext>
                  </a:extLst>
                </a:gridCol>
                <a:gridCol w="1695450">
                  <a:extLst>
                    <a:ext uri="{9D8B030D-6E8A-4147-A177-3AD203B41FA5}">
                      <a16:colId xmlns:a16="http://schemas.microsoft.com/office/drawing/2014/main" val="20002"/>
                    </a:ext>
                  </a:extLst>
                </a:gridCol>
              </a:tblGrid>
              <a:tr h="1062102">
                <a:tc>
                  <a:txBody>
                    <a:bodyPr/>
                    <a:lstStyle/>
                    <a:p>
                      <a:pPr algn="ctr" fontAlgn="b"/>
                      <a:r>
                        <a:rPr lang="en-US" sz="1600" b="1" u="none" strike="noStrike" dirty="0">
                          <a:effectLst/>
                          <a:latin typeface="Verdana" pitchFamily="34" charset="0"/>
                          <a:ea typeface="Verdana" pitchFamily="34" charset="0"/>
                          <a:cs typeface="Verdana" pitchFamily="34" charset="0"/>
                        </a:rPr>
                        <a:t>Date</a:t>
                      </a:r>
                      <a:endParaRPr lang="en-US" sz="1600" b="1"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600" b="1" u="none" strike="noStrike" dirty="0">
                          <a:effectLst/>
                          <a:latin typeface="Verdana" pitchFamily="34" charset="0"/>
                          <a:ea typeface="Verdana" pitchFamily="34" charset="0"/>
                          <a:cs typeface="Verdana" pitchFamily="34" charset="0"/>
                        </a:rPr>
                        <a:t>Interest</a:t>
                      </a:r>
                    </a:p>
                    <a:p>
                      <a:pPr algn="ctr" fontAlgn="b"/>
                      <a:r>
                        <a:rPr lang="en-US" sz="1600" b="1" u="none" strike="noStrike" dirty="0">
                          <a:effectLst/>
                          <a:latin typeface="Verdana" pitchFamily="34" charset="0"/>
                          <a:ea typeface="Verdana" pitchFamily="34" charset="0"/>
                          <a:cs typeface="Verdana" pitchFamily="34" charset="0"/>
                        </a:rPr>
                        <a:t>(Interest rate × </a:t>
                      </a:r>
                    </a:p>
                    <a:p>
                      <a:pPr algn="ctr" fontAlgn="b"/>
                      <a:r>
                        <a:rPr lang="en-US" sz="1600" b="1" u="none" strike="noStrike" dirty="0">
                          <a:effectLst/>
                          <a:latin typeface="Verdana" pitchFamily="34" charset="0"/>
                          <a:ea typeface="Verdana" pitchFamily="34" charset="0"/>
                          <a:cs typeface="Verdana" pitchFamily="34" charset="0"/>
                        </a:rPr>
                        <a:t>Outstanding</a:t>
                      </a:r>
                      <a:r>
                        <a:rPr lang="en-US" sz="1600" b="1" u="none" strike="noStrike" baseline="0" dirty="0">
                          <a:effectLst/>
                          <a:latin typeface="Verdana" pitchFamily="34" charset="0"/>
                          <a:ea typeface="Verdana" pitchFamily="34" charset="0"/>
                          <a:cs typeface="Verdana" pitchFamily="34" charset="0"/>
                        </a:rPr>
                        <a:t> </a:t>
                      </a:r>
                      <a:r>
                        <a:rPr lang="en-US" sz="1600" b="1" u="none" strike="noStrike" dirty="0">
                          <a:effectLst/>
                          <a:latin typeface="Verdana" pitchFamily="34" charset="0"/>
                          <a:ea typeface="Verdana" pitchFamily="34" charset="0"/>
                          <a:cs typeface="Verdana" pitchFamily="34" charset="0"/>
                        </a:rPr>
                        <a:t>balance)</a:t>
                      </a:r>
                      <a:endParaRPr lang="en-US" sz="1600" b="1"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fontAlgn="b"/>
                      <a:r>
                        <a:rPr lang="en-US" sz="1600" b="1" u="none" strike="noStrike" dirty="0">
                          <a:effectLst/>
                          <a:latin typeface="Verdana" pitchFamily="34" charset="0"/>
                          <a:ea typeface="Verdana" pitchFamily="34" charset="0"/>
                          <a:cs typeface="Verdana" pitchFamily="34" charset="0"/>
                        </a:rPr>
                        <a:t>Balance</a:t>
                      </a:r>
                      <a:endParaRPr lang="en-US" sz="1600" b="1"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0"/>
                  </a:ext>
                </a:extLst>
              </a:tr>
              <a:tr h="369207">
                <a:tc>
                  <a:txBody>
                    <a:bodyPr/>
                    <a:lstStyle/>
                    <a:p>
                      <a:pPr algn="l" fontAlgn="b"/>
                      <a:r>
                        <a:rPr lang="en-US" sz="1600" u="none" strike="noStrike" dirty="0">
                          <a:effectLst/>
                          <a:latin typeface="Verdana" pitchFamily="34" charset="0"/>
                          <a:ea typeface="Verdana" pitchFamily="34" charset="0"/>
                          <a:cs typeface="Verdana" pitchFamily="34" charset="0"/>
                        </a:rPr>
                        <a:t>Initial deposit</a:t>
                      </a:r>
                      <a:endParaRPr lang="en-US" sz="16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fontAlgn="b"/>
                      <a:endParaRPr lang="en-US" sz="16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fontAlgn="b"/>
                      <a:r>
                        <a:rPr lang="en-US" sz="1600" u="none" strike="noStrike" dirty="0">
                          <a:effectLst/>
                          <a:latin typeface="Verdana" pitchFamily="34" charset="0"/>
                          <a:ea typeface="Verdana" pitchFamily="34" charset="0"/>
                          <a:cs typeface="Verdana" pitchFamily="34" charset="0"/>
                        </a:rPr>
                        <a:t>$1,000.00 </a:t>
                      </a:r>
                      <a:endParaRPr lang="en-US" sz="16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1"/>
                  </a:ext>
                </a:extLst>
              </a:tr>
              <a:tr h="576570">
                <a:tc>
                  <a:txBody>
                    <a:bodyPr/>
                    <a:lstStyle/>
                    <a:p>
                      <a:pPr algn="l" fontAlgn="b"/>
                      <a:r>
                        <a:rPr lang="en-US" sz="1600" u="none" strike="noStrike" dirty="0">
                          <a:effectLst/>
                          <a:latin typeface="Verdana" pitchFamily="34" charset="0"/>
                          <a:ea typeface="Verdana" pitchFamily="34" charset="0"/>
                          <a:cs typeface="Verdana" pitchFamily="34" charset="0"/>
                        </a:rPr>
                        <a:t>After six months</a:t>
                      </a:r>
                      <a:endParaRPr lang="en-US" sz="16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fontAlgn="b"/>
                      <a:r>
                        <a:rPr lang="en-US" sz="1600" u="none" strike="noStrike" dirty="0">
                          <a:effectLst/>
                          <a:latin typeface="Verdana" pitchFamily="34" charset="0"/>
                          <a:ea typeface="Verdana" pitchFamily="34" charset="0"/>
                          <a:cs typeface="Verdana" pitchFamily="34" charset="0"/>
                        </a:rPr>
                        <a:t>5% × $1,000 = $50.00</a:t>
                      </a:r>
                      <a:endParaRPr lang="en-US" sz="16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fontAlgn="b"/>
                      <a:r>
                        <a:rPr lang="en-US" sz="1600" u="none" strike="noStrike" dirty="0">
                          <a:effectLst/>
                          <a:latin typeface="Verdana" pitchFamily="34" charset="0"/>
                          <a:ea typeface="Verdana" pitchFamily="34" charset="0"/>
                          <a:cs typeface="Verdana" pitchFamily="34" charset="0"/>
                        </a:rPr>
                        <a:t>$1,050.00</a:t>
                      </a:r>
                      <a:endParaRPr lang="en-US" sz="16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2"/>
                  </a:ext>
                </a:extLst>
              </a:tr>
              <a:tr h="576570">
                <a:tc>
                  <a:txBody>
                    <a:bodyPr/>
                    <a:lstStyle/>
                    <a:p>
                      <a:pPr algn="l" fontAlgn="b"/>
                      <a:r>
                        <a:rPr lang="en-US" sz="1600" u="none" strike="noStrike" dirty="0">
                          <a:effectLst/>
                          <a:latin typeface="Verdana" pitchFamily="34" charset="0"/>
                          <a:ea typeface="Verdana" pitchFamily="34" charset="0"/>
                          <a:cs typeface="Verdana" pitchFamily="34" charset="0"/>
                        </a:rPr>
                        <a:t>End of year 1</a:t>
                      </a:r>
                      <a:endParaRPr lang="en-US" sz="16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fontAlgn="b"/>
                      <a:r>
                        <a:rPr lang="en-US" sz="1600" u="none" strike="noStrike" dirty="0">
                          <a:effectLst/>
                          <a:latin typeface="Verdana" pitchFamily="34" charset="0"/>
                          <a:ea typeface="Verdana" pitchFamily="34" charset="0"/>
                          <a:cs typeface="Verdana" pitchFamily="34" charset="0"/>
                        </a:rPr>
                        <a:t>5% × $1,050 = $52.50</a:t>
                      </a:r>
                      <a:endParaRPr lang="en-US" sz="16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fontAlgn="b"/>
                      <a:r>
                        <a:rPr lang="en-US" sz="1600" b="1" u="none" strike="noStrike" dirty="0">
                          <a:effectLst/>
                          <a:latin typeface="Verdana" pitchFamily="34" charset="0"/>
                          <a:ea typeface="Verdana" pitchFamily="34" charset="0"/>
                          <a:cs typeface="Verdana" pitchFamily="34" charset="0"/>
                        </a:rPr>
                        <a:t>$1,102.50 </a:t>
                      </a:r>
                      <a:endParaRPr lang="en-US" sz="1600" b="1" i="0" u="none" strike="noStrike" dirty="0">
                        <a:solidFill>
                          <a:srgbClr val="C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3"/>
                  </a:ext>
                </a:extLst>
              </a:tr>
            </a:tbl>
          </a:graphicData>
        </a:graphic>
      </p:graphicFrame>
      <p:sp>
        <p:nvSpPr>
          <p:cNvPr id="11" name="Content Placeholder 10"/>
          <p:cNvSpPr>
            <a:spLocks noGrp="1"/>
          </p:cNvSpPr>
          <p:nvPr>
            <p:ph sz="quarter" idx="12"/>
          </p:nvPr>
        </p:nvSpPr>
        <p:spPr>
          <a:xfrm>
            <a:off x="652144" y="4341092"/>
            <a:ext cx="8172541" cy="1972619"/>
          </a:xfrm>
        </p:spPr>
        <p:txBody>
          <a:bodyPr/>
          <a:lstStyle/>
          <a:p>
            <a:r>
              <a:rPr lang="en-US" dirty="0"/>
              <a:t>10% ÷ 2 = 5% </a:t>
            </a:r>
            <a:r>
              <a:rPr lang="en-US" dirty="0">
                <a:cs typeface="Arial" panose="020B0604020202020204" pitchFamily="34" charset="0"/>
                <a:sym typeface="Symbol"/>
              </a:rPr>
              <a:t></a:t>
            </a:r>
            <a:r>
              <a:rPr lang="en-US" dirty="0"/>
              <a:t>  5% × $1,000 = $50.00</a:t>
            </a:r>
          </a:p>
          <a:p>
            <a:pPr marL="0" indent="0">
              <a:buNone/>
            </a:pPr>
            <a:r>
              <a:rPr lang="en-US" b="1" dirty="0"/>
              <a:t>Effective annual interest rate </a:t>
            </a:r>
            <a:r>
              <a:rPr lang="en-US" dirty="0"/>
              <a:t>= $102.50 ÷ $1,000 = </a:t>
            </a:r>
            <a:r>
              <a:rPr lang="en-US" b="1" dirty="0"/>
              <a:t>10.25%</a:t>
            </a:r>
          </a:p>
          <a:p>
            <a:r>
              <a:rPr lang="en-US" b="1" dirty="0"/>
              <a:t>$1,102.50 </a:t>
            </a:r>
            <a:r>
              <a:rPr lang="en-US" dirty="0"/>
              <a:t>− $1,000</a:t>
            </a:r>
            <a:r>
              <a:rPr lang="en-US" dirty="0">
                <a:cs typeface="Arial" panose="020B0604020202020204" pitchFamily="34" charset="0"/>
                <a:sym typeface="Symbol"/>
              </a:rPr>
              <a:t>  </a:t>
            </a:r>
            <a:r>
              <a:rPr lang="en-US" dirty="0"/>
              <a:t>$102.50 ÷ $</a:t>
            </a:r>
          </a:p>
        </p:txBody>
      </p:sp>
    </p:spTree>
    <p:extLst>
      <p:ext uri="{BB962C8B-B14F-4D97-AF65-F5344CB8AC3E}">
        <p14:creationId xmlns:p14="http://schemas.microsoft.com/office/powerpoint/2010/main" val="423526698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a:t>Learning Objective 06-8</a:t>
            </a:r>
            <a:endParaRPr lang="en-US" dirty="0"/>
          </a:p>
        </p:txBody>
      </p:sp>
      <p:sp>
        <p:nvSpPr>
          <p:cNvPr id="4" name="Title 3"/>
          <p:cNvSpPr>
            <a:spLocks noGrp="1"/>
          </p:cNvSpPr>
          <p:nvPr>
            <p:ph type="title"/>
          </p:nvPr>
        </p:nvSpPr>
        <p:spPr>
          <a:xfrm>
            <a:off x="1146628" y="246744"/>
            <a:ext cx="7079031" cy="1729278"/>
          </a:xfrm>
        </p:spPr>
        <p:txBody>
          <a:bodyPr>
            <a:noAutofit/>
          </a:bodyPr>
          <a:lstStyle/>
          <a:p>
            <a:r>
              <a:rPr lang="en-IN" dirty="0"/>
              <a:t>Determining Unknown Number of Periods—Ordinary Annuity (4 of 4)</a:t>
            </a:r>
            <a:endParaRPr lang="en-US" dirty="0"/>
          </a:p>
        </p:txBody>
      </p:sp>
      <p:sp>
        <p:nvSpPr>
          <p:cNvPr id="8" name="Content Placeholder 7"/>
          <p:cNvSpPr>
            <a:spLocks noGrp="1"/>
          </p:cNvSpPr>
          <p:nvPr>
            <p:ph sz="quarter" idx="10"/>
          </p:nvPr>
        </p:nvSpPr>
        <p:spPr>
          <a:xfrm>
            <a:off x="809897" y="2485751"/>
            <a:ext cx="8110168" cy="3709776"/>
          </a:xfrm>
        </p:spPr>
        <p:txBody>
          <a:bodyPr/>
          <a:lstStyle/>
          <a:p>
            <a:pPr marL="0" indent="0">
              <a:buNone/>
            </a:pPr>
            <a:r>
              <a:rPr lang="en-IN" b="1" dirty="0"/>
              <a:t>7.0000</a:t>
            </a:r>
            <a:r>
              <a:rPr lang="en-IN" dirty="0"/>
              <a:t>* </a:t>
            </a:r>
            <a:r>
              <a:rPr lang="en-IN" dirty="0">
                <a:sym typeface="Symbol"/>
              </a:rPr>
              <a:t> </a:t>
            </a:r>
            <a:r>
              <a:rPr lang="en-US" dirty="0"/>
              <a:t>PVA table factor</a:t>
            </a:r>
          </a:p>
          <a:p>
            <a:pPr>
              <a:spcAft>
                <a:spcPts val="1800"/>
              </a:spcAft>
            </a:pPr>
            <a:r>
              <a:rPr lang="en-US" dirty="0"/>
              <a:t>In the PVA table (Table 4), search the 7% column (</a:t>
            </a:r>
            <a:r>
              <a:rPr lang="en-US" i="1" dirty="0" err="1"/>
              <a:t>i</a:t>
            </a:r>
            <a:r>
              <a:rPr lang="en-US" dirty="0"/>
              <a:t> = 7%) for this   value and find 7.02358 in row 10. </a:t>
            </a:r>
          </a:p>
          <a:p>
            <a:pPr>
              <a:spcAft>
                <a:spcPts val="1800"/>
              </a:spcAft>
            </a:pPr>
            <a:r>
              <a:rPr lang="en-US" dirty="0"/>
              <a:t>So it would take about </a:t>
            </a:r>
            <a:r>
              <a:rPr lang="en-US" b="1" dirty="0"/>
              <a:t>10 years </a:t>
            </a:r>
            <a:r>
              <a:rPr lang="en-US" dirty="0"/>
              <a:t>to repay the loan.</a:t>
            </a:r>
          </a:p>
        </p:txBody>
      </p:sp>
    </p:spTree>
    <p:extLst>
      <p:ext uri="{BB962C8B-B14F-4D97-AF65-F5344CB8AC3E}">
        <p14:creationId xmlns:p14="http://schemas.microsoft.com/office/powerpoint/2010/main" val="211520758"/>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06-8</a:t>
            </a:r>
          </a:p>
        </p:txBody>
      </p:sp>
      <p:sp>
        <p:nvSpPr>
          <p:cNvPr id="4" name="Title 3"/>
          <p:cNvSpPr>
            <a:spLocks noGrp="1"/>
          </p:cNvSpPr>
          <p:nvPr>
            <p:ph type="title"/>
          </p:nvPr>
        </p:nvSpPr>
        <p:spPr/>
        <p:txBody>
          <a:bodyPr>
            <a:noAutofit/>
          </a:bodyPr>
          <a:lstStyle/>
          <a:p>
            <a:r>
              <a:rPr lang="en-IN" dirty="0"/>
              <a:t>Determining </a:t>
            </a:r>
            <a:r>
              <a:rPr lang="en-IN" i="1" dirty="0" err="1"/>
              <a:t>i</a:t>
            </a:r>
            <a:r>
              <a:rPr lang="en-IN" dirty="0"/>
              <a:t> When Other Variables Are Known</a:t>
            </a:r>
            <a:r>
              <a:rPr lang="en-US" altLang="en-US" dirty="0"/>
              <a:t> </a:t>
            </a:r>
            <a:r>
              <a:rPr lang="en-IN" dirty="0"/>
              <a:t>(1 of 3) </a:t>
            </a:r>
            <a:endParaRPr lang="en-US" dirty="0"/>
          </a:p>
        </p:txBody>
      </p:sp>
      <p:sp>
        <p:nvSpPr>
          <p:cNvPr id="5" name="Content Placeholder 4"/>
          <p:cNvSpPr>
            <a:spLocks noGrp="1"/>
          </p:cNvSpPr>
          <p:nvPr>
            <p:ph sz="quarter" idx="10"/>
          </p:nvPr>
        </p:nvSpPr>
        <p:spPr>
          <a:xfrm>
            <a:off x="716591" y="1583323"/>
            <a:ext cx="8046720" cy="2515926"/>
          </a:xfrm>
        </p:spPr>
        <p:txBody>
          <a:bodyPr/>
          <a:lstStyle/>
          <a:p>
            <a:pPr marL="0" indent="0">
              <a:buNone/>
            </a:pPr>
            <a:r>
              <a:rPr lang="en-IN" dirty="0"/>
              <a:t>Suppose that a friend asked to borrow </a:t>
            </a:r>
            <a:r>
              <a:rPr lang="en-IN" b="1" dirty="0"/>
              <a:t>$331</a:t>
            </a:r>
            <a:r>
              <a:rPr lang="en-IN" dirty="0"/>
              <a:t> today (present value) and promised to repay you </a:t>
            </a:r>
            <a:r>
              <a:rPr lang="en-IN" b="1" dirty="0"/>
              <a:t>$100 </a:t>
            </a:r>
            <a:r>
              <a:rPr lang="en-IN" dirty="0"/>
              <a:t>(the annuity amount) </a:t>
            </a:r>
            <a:r>
              <a:rPr lang="en-IN" b="1" dirty="0"/>
              <a:t>at the end of each year for each of the next four years</a:t>
            </a:r>
            <a:r>
              <a:rPr lang="en-IN" dirty="0"/>
              <a:t>. What is the annual interest rate implicit in this agreement?</a:t>
            </a:r>
            <a:endParaRPr lang="en-US" dirty="0"/>
          </a:p>
        </p:txBody>
      </p:sp>
      <p:pic>
        <p:nvPicPr>
          <p:cNvPr id="11" name="Picture Placeholder 10" descr="Diagram showing a present value of $331 at time 0. Four payments of $100 are made at the end of each year. n=4 and the interest rate is unknown."/>
          <p:cNvPicPr>
            <a:picLocks noGrp="1" noChangeAspect="1"/>
          </p:cNvPicPr>
          <p:nvPr>
            <p:ph type="pic" sz="quarter" idx="4294967295"/>
          </p:nvPr>
        </p:nvPicPr>
        <p:blipFill>
          <a:blip r:embed="rId3"/>
          <a:stretch>
            <a:fillRect/>
          </a:stretch>
        </p:blipFill>
        <p:spPr>
          <a:xfrm>
            <a:off x="1423006" y="4207371"/>
            <a:ext cx="6262821" cy="2155222"/>
          </a:xfrm>
          <a:prstGeom prst="rect">
            <a:avLst/>
          </a:prstGeom>
        </p:spPr>
      </p:pic>
    </p:spTree>
    <p:extLst>
      <p:ext uri="{BB962C8B-B14F-4D97-AF65-F5344CB8AC3E}">
        <p14:creationId xmlns:p14="http://schemas.microsoft.com/office/powerpoint/2010/main" val="115662230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06-8</a:t>
            </a:r>
          </a:p>
        </p:txBody>
      </p:sp>
      <p:sp>
        <p:nvSpPr>
          <p:cNvPr id="4" name="Title 3"/>
          <p:cNvSpPr>
            <a:spLocks noGrp="1"/>
          </p:cNvSpPr>
          <p:nvPr>
            <p:ph type="title"/>
          </p:nvPr>
        </p:nvSpPr>
        <p:spPr>
          <a:xfrm>
            <a:off x="685800" y="460271"/>
            <a:ext cx="8001000" cy="914400"/>
          </a:xfrm>
        </p:spPr>
        <p:txBody>
          <a:bodyPr>
            <a:noAutofit/>
          </a:bodyPr>
          <a:lstStyle/>
          <a:p>
            <a:r>
              <a:rPr lang="en-IN" dirty="0"/>
              <a:t>Determining </a:t>
            </a:r>
            <a:r>
              <a:rPr lang="en-IN" i="1" dirty="0" err="1"/>
              <a:t>i</a:t>
            </a:r>
            <a:r>
              <a:rPr lang="en-IN" dirty="0"/>
              <a:t> When Other Variables Are Known</a:t>
            </a:r>
            <a:r>
              <a:rPr lang="en-US" altLang="en-US" dirty="0"/>
              <a:t> </a:t>
            </a:r>
            <a:r>
              <a:rPr lang="en-IN" dirty="0"/>
              <a:t>(2 of 3)</a:t>
            </a:r>
            <a:endParaRPr lang="en-US" dirty="0"/>
          </a:p>
        </p:txBody>
      </p:sp>
      <p:sp>
        <p:nvSpPr>
          <p:cNvPr id="6" name="Content Placeholder 5"/>
          <p:cNvSpPr>
            <a:spLocks noGrp="1"/>
          </p:cNvSpPr>
          <p:nvPr>
            <p:ph sz="quarter" idx="10"/>
          </p:nvPr>
        </p:nvSpPr>
        <p:spPr>
          <a:xfrm>
            <a:off x="799135" y="1826995"/>
            <a:ext cx="8046720" cy="3587222"/>
          </a:xfrm>
        </p:spPr>
        <p:txBody>
          <a:bodyPr/>
          <a:lstStyle/>
          <a:p>
            <a:pPr marL="0" indent="0">
              <a:buNone/>
            </a:pPr>
            <a:r>
              <a:rPr lang="en-IN" sz="2400" dirty="0"/>
              <a:t>* Present value of an ordinary annuity of $1: </a:t>
            </a:r>
            <a:r>
              <a:rPr lang="en-IN" sz="2400" i="1" dirty="0"/>
              <a:t>n </a:t>
            </a:r>
            <a:r>
              <a:rPr lang="en-IN" sz="2400" dirty="0"/>
              <a:t>= 4, </a:t>
            </a:r>
            <a:r>
              <a:rPr lang="en-IN" sz="2400" i="1" dirty="0" err="1"/>
              <a:t>i</a:t>
            </a:r>
            <a:r>
              <a:rPr lang="en-IN" sz="2400" i="1" dirty="0"/>
              <a:t>  = </a:t>
            </a:r>
            <a:r>
              <a:rPr lang="en-IN" sz="2400" b="1" dirty="0"/>
              <a:t>?</a:t>
            </a:r>
          </a:p>
          <a:p>
            <a:pPr marL="0" indent="0">
              <a:buNone/>
            </a:pPr>
            <a:r>
              <a:rPr lang="en-IN" b="1" dirty="0"/>
              <a:t>$331 </a:t>
            </a:r>
            <a:r>
              <a:rPr lang="en-IN" dirty="0"/>
              <a:t>(present value) ÷ $100 (annuity amount) = </a:t>
            </a:r>
            <a:r>
              <a:rPr lang="en-IN" b="1" dirty="0"/>
              <a:t>3.31</a:t>
            </a:r>
            <a:r>
              <a:rPr lang="en-IN" dirty="0"/>
              <a:t>*</a:t>
            </a:r>
          </a:p>
          <a:p>
            <a:pPr marL="0" indent="0">
              <a:buNone/>
            </a:pPr>
            <a:r>
              <a:rPr lang="en-IN" sz="2400" dirty="0"/>
              <a:t>*Present value of an ordinary annuity of $1: </a:t>
            </a:r>
            <a:r>
              <a:rPr lang="en-IN" sz="2400" i="1" dirty="0"/>
              <a:t>n </a:t>
            </a:r>
            <a:r>
              <a:rPr lang="en-IN" sz="2400" dirty="0"/>
              <a:t>= 4, </a:t>
            </a:r>
            <a:r>
              <a:rPr lang="en-IN" sz="2400" i="1" dirty="0" err="1"/>
              <a:t>i</a:t>
            </a:r>
            <a:r>
              <a:rPr lang="en-IN" sz="2400" i="1" dirty="0"/>
              <a:t>  = </a:t>
            </a:r>
            <a:r>
              <a:rPr lang="en-IN" sz="2400" b="1" dirty="0"/>
              <a:t>?</a:t>
            </a:r>
          </a:p>
          <a:p>
            <a:pPr marL="0" indent="0">
              <a:buNone/>
            </a:pPr>
            <a:r>
              <a:rPr lang="en-IN" b="1" dirty="0"/>
              <a:t>3.31</a:t>
            </a:r>
            <a:r>
              <a:rPr lang="en-IN" dirty="0"/>
              <a:t>* </a:t>
            </a:r>
            <a:r>
              <a:rPr lang="en-IN" dirty="0">
                <a:sym typeface="Symbol"/>
              </a:rPr>
              <a:t> </a:t>
            </a:r>
            <a:r>
              <a:rPr lang="en-US" dirty="0"/>
              <a:t>PVA table factor</a:t>
            </a:r>
          </a:p>
        </p:txBody>
      </p:sp>
    </p:spTree>
    <p:extLst>
      <p:ext uri="{BB962C8B-B14F-4D97-AF65-F5344CB8AC3E}">
        <p14:creationId xmlns:p14="http://schemas.microsoft.com/office/powerpoint/2010/main" val="174147031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06-8</a:t>
            </a:r>
          </a:p>
        </p:txBody>
      </p:sp>
      <p:sp>
        <p:nvSpPr>
          <p:cNvPr id="4" name="Title 3"/>
          <p:cNvSpPr>
            <a:spLocks noGrp="1"/>
          </p:cNvSpPr>
          <p:nvPr>
            <p:ph type="title"/>
          </p:nvPr>
        </p:nvSpPr>
        <p:spPr/>
        <p:txBody>
          <a:bodyPr>
            <a:noAutofit/>
          </a:bodyPr>
          <a:lstStyle/>
          <a:p>
            <a:r>
              <a:rPr lang="en-IN" dirty="0"/>
              <a:t>Determining </a:t>
            </a:r>
            <a:r>
              <a:rPr lang="en-IN" i="1" dirty="0" err="1"/>
              <a:t>i</a:t>
            </a:r>
            <a:r>
              <a:rPr lang="en-IN" dirty="0"/>
              <a:t> When Other Variables Are Known</a:t>
            </a:r>
            <a:r>
              <a:rPr lang="en-US" altLang="en-US" dirty="0"/>
              <a:t> </a:t>
            </a:r>
            <a:r>
              <a:rPr lang="en-IN" dirty="0"/>
              <a:t>(3 of 3)</a:t>
            </a:r>
            <a:endParaRPr lang="en-US" dirty="0"/>
          </a:p>
        </p:txBody>
      </p:sp>
      <p:sp>
        <p:nvSpPr>
          <p:cNvPr id="6" name="Content Placeholder 5"/>
          <p:cNvSpPr>
            <a:spLocks noGrp="1"/>
          </p:cNvSpPr>
          <p:nvPr>
            <p:ph sz="quarter" idx="10"/>
          </p:nvPr>
        </p:nvSpPr>
        <p:spPr>
          <a:xfrm>
            <a:off x="809897" y="1910799"/>
            <a:ext cx="8046720" cy="1947927"/>
          </a:xfrm>
        </p:spPr>
        <p:txBody>
          <a:bodyPr/>
          <a:lstStyle/>
          <a:p>
            <a:r>
              <a:rPr lang="en-US" dirty="0"/>
              <a:t>In the PVA table (Table 4), search row four (</a:t>
            </a:r>
            <a:r>
              <a:rPr lang="en-US" i="1" dirty="0"/>
              <a:t>n</a:t>
            </a:r>
            <a:r>
              <a:rPr lang="en-US" dirty="0"/>
              <a:t> = 4) for </a:t>
            </a:r>
            <a:r>
              <a:rPr lang="en-US" b="1" dirty="0"/>
              <a:t>3.31</a:t>
            </a:r>
            <a:r>
              <a:rPr lang="en-US" dirty="0"/>
              <a:t>.  We find it in the </a:t>
            </a:r>
            <a:r>
              <a:rPr lang="en-US" b="1" dirty="0"/>
              <a:t>8% column</a:t>
            </a:r>
            <a:r>
              <a:rPr lang="en-US" dirty="0"/>
              <a:t>. </a:t>
            </a:r>
          </a:p>
          <a:p>
            <a:r>
              <a:rPr lang="en-US" dirty="0"/>
              <a:t>The effective interest rate is </a:t>
            </a:r>
            <a:r>
              <a:rPr lang="en-US" b="1" dirty="0"/>
              <a:t>8%</a:t>
            </a:r>
            <a:r>
              <a:rPr lang="en-US" dirty="0"/>
              <a:t>.</a:t>
            </a:r>
            <a:endParaRPr lang="en-IN" dirty="0"/>
          </a:p>
        </p:txBody>
      </p:sp>
    </p:spTree>
    <p:extLst>
      <p:ext uri="{BB962C8B-B14F-4D97-AF65-F5344CB8AC3E}">
        <p14:creationId xmlns:p14="http://schemas.microsoft.com/office/powerpoint/2010/main" val="14790231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06-8</a:t>
            </a:r>
          </a:p>
        </p:txBody>
      </p:sp>
      <p:sp>
        <p:nvSpPr>
          <p:cNvPr id="4" name="Title 3"/>
          <p:cNvSpPr>
            <a:spLocks noGrp="1"/>
          </p:cNvSpPr>
          <p:nvPr>
            <p:ph type="title"/>
          </p:nvPr>
        </p:nvSpPr>
        <p:spPr>
          <a:xfrm>
            <a:off x="685800" y="369359"/>
            <a:ext cx="8001000" cy="1472650"/>
          </a:xfrm>
        </p:spPr>
        <p:txBody>
          <a:bodyPr>
            <a:noAutofit/>
          </a:bodyPr>
          <a:lstStyle/>
          <a:p>
            <a:r>
              <a:rPr lang="en-IN" dirty="0"/>
              <a:t>Determining </a:t>
            </a:r>
            <a:r>
              <a:rPr lang="en-IN" i="1" dirty="0" err="1"/>
              <a:t>i</a:t>
            </a:r>
            <a:r>
              <a:rPr lang="en-IN" dirty="0"/>
              <a:t> When Other Variables Are Known—Unequal Cash Flows</a:t>
            </a:r>
            <a:r>
              <a:rPr lang="en-US" altLang="en-US" dirty="0"/>
              <a:t> </a:t>
            </a:r>
            <a:r>
              <a:rPr lang="en-IN" dirty="0"/>
              <a:t>(1 of 4)</a:t>
            </a:r>
            <a:endParaRPr lang="en-US" dirty="0"/>
          </a:p>
        </p:txBody>
      </p:sp>
      <p:sp>
        <p:nvSpPr>
          <p:cNvPr id="5" name="Content Placeholder 4"/>
          <p:cNvSpPr>
            <a:spLocks noGrp="1"/>
          </p:cNvSpPr>
          <p:nvPr>
            <p:ph sz="quarter" idx="10"/>
          </p:nvPr>
        </p:nvSpPr>
        <p:spPr>
          <a:xfrm>
            <a:off x="716590" y="2060818"/>
            <a:ext cx="8091507" cy="3985419"/>
          </a:xfrm>
        </p:spPr>
        <p:txBody>
          <a:bodyPr/>
          <a:lstStyle/>
          <a:p>
            <a:r>
              <a:rPr lang="en-IN" dirty="0"/>
              <a:t>Suppose that you borrowed </a:t>
            </a:r>
            <a:r>
              <a:rPr lang="en-IN" b="1" dirty="0"/>
              <a:t>$400 </a:t>
            </a:r>
            <a:r>
              <a:rPr lang="en-IN" dirty="0"/>
              <a:t>from a friend and promised to repay the loan by making three annual payments of </a:t>
            </a:r>
            <a:r>
              <a:rPr lang="en-IN" b="1" dirty="0"/>
              <a:t>$100 at the end of each of the next three years </a:t>
            </a:r>
            <a:r>
              <a:rPr lang="en-IN" dirty="0"/>
              <a:t>plus a </a:t>
            </a:r>
            <a:r>
              <a:rPr lang="en-IN" b="1" dirty="0"/>
              <a:t>final payment of $200 </a:t>
            </a:r>
            <a:r>
              <a:rPr lang="en-IN" dirty="0"/>
              <a:t>at the end of year four. What is the interest rate implicit in this agreement?</a:t>
            </a:r>
            <a:endParaRPr lang="en-US" dirty="0"/>
          </a:p>
        </p:txBody>
      </p:sp>
    </p:spTree>
    <p:extLst>
      <p:ext uri="{BB962C8B-B14F-4D97-AF65-F5344CB8AC3E}">
        <p14:creationId xmlns:p14="http://schemas.microsoft.com/office/powerpoint/2010/main" val="3423832678"/>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6"/>
          <p:cNvSpPr>
            <a:spLocks noGrp="1"/>
          </p:cNvSpPr>
          <p:nvPr>
            <p:ph type="body" sz="quarter" idx="13"/>
          </p:nvPr>
        </p:nvSpPr>
        <p:spPr>
          <a:xfrm>
            <a:off x="4572000" y="-3175"/>
            <a:ext cx="4572000" cy="366032"/>
          </a:xfrm>
        </p:spPr>
        <p:txBody>
          <a:bodyPr/>
          <a:lstStyle/>
          <a:p>
            <a:r>
              <a:rPr lang="en-US" dirty="0"/>
              <a:t>Learning Objective 06-8</a:t>
            </a:r>
          </a:p>
        </p:txBody>
      </p:sp>
      <p:sp>
        <p:nvSpPr>
          <p:cNvPr id="7" name="Title 3"/>
          <p:cNvSpPr>
            <a:spLocks noGrp="1"/>
          </p:cNvSpPr>
          <p:nvPr>
            <p:ph type="title"/>
          </p:nvPr>
        </p:nvSpPr>
        <p:spPr>
          <a:xfrm>
            <a:off x="685800" y="369359"/>
            <a:ext cx="8001000" cy="1472650"/>
          </a:xfrm>
        </p:spPr>
        <p:txBody>
          <a:bodyPr>
            <a:noAutofit/>
          </a:bodyPr>
          <a:lstStyle/>
          <a:p>
            <a:r>
              <a:rPr lang="en-IN" dirty="0"/>
              <a:t>Determining </a:t>
            </a:r>
            <a:r>
              <a:rPr lang="en-IN" i="1" dirty="0"/>
              <a:t>i</a:t>
            </a:r>
            <a:r>
              <a:rPr lang="en-IN" dirty="0"/>
              <a:t> When Other Variables Are Known—Unequal Cash Flows</a:t>
            </a:r>
            <a:r>
              <a:rPr lang="en-US" altLang="en-US" dirty="0"/>
              <a:t> </a:t>
            </a:r>
            <a:r>
              <a:rPr lang="en-IN" dirty="0"/>
              <a:t>(2 of 4)</a:t>
            </a:r>
            <a:endParaRPr lang="en-US" dirty="0"/>
          </a:p>
        </p:txBody>
      </p:sp>
      <p:pic>
        <p:nvPicPr>
          <p:cNvPr id="22530" name="Picture 2" descr="Timeline depicts the unknown variable (interest rate) in a present value of an ordinary annuity with unequal cash flows.&#10;The timeline is divided into four segments. Present value is $400 at 0. The end of the first segment is labeled end of year 1 with a payment of $100; the end of the second segment is labeled of year 2 with a payment of $100; the end of the third segment is labeled end of year 3 with a payment of $100; and the final segment in the time line is labeled end of year 4 with a payment of $200. Below the timeline, $100 annuity has n equals 3, i equals ?; $200 single payment has n equals 4, i equals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86215" y="2437141"/>
            <a:ext cx="6171570" cy="1983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Content Placeholder 6"/>
          <p:cNvSpPr>
            <a:spLocks noGrp="1"/>
          </p:cNvSpPr>
          <p:nvPr>
            <p:ph sz="quarter" idx="10"/>
          </p:nvPr>
        </p:nvSpPr>
        <p:spPr>
          <a:xfrm>
            <a:off x="698500" y="4927600"/>
            <a:ext cx="8178800" cy="1028700"/>
          </a:xfrm>
        </p:spPr>
        <p:txBody>
          <a:bodyPr/>
          <a:lstStyle/>
          <a:p>
            <a:pPr marL="0" indent="0">
              <a:buNone/>
            </a:pPr>
            <a:r>
              <a:rPr lang="en-US" dirty="0"/>
              <a:t>$100 annuity has </a:t>
            </a:r>
            <a:r>
              <a:rPr lang="en-US" i="1" dirty="0"/>
              <a:t>n</a:t>
            </a:r>
            <a:r>
              <a:rPr lang="en-US" dirty="0"/>
              <a:t>=3, </a:t>
            </a:r>
            <a:r>
              <a:rPr lang="en-US" i="1" dirty="0"/>
              <a:t>i</a:t>
            </a:r>
            <a:r>
              <a:rPr lang="en-US" dirty="0"/>
              <a:t>=?</a:t>
            </a:r>
          </a:p>
          <a:p>
            <a:pPr marL="0" indent="0">
              <a:buNone/>
            </a:pPr>
            <a:r>
              <a:rPr lang="en-US" dirty="0"/>
              <a:t>$200 single payment has </a:t>
            </a:r>
            <a:r>
              <a:rPr lang="en-US" i="1" dirty="0"/>
              <a:t>n</a:t>
            </a:r>
            <a:r>
              <a:rPr lang="en-US" dirty="0"/>
              <a:t>=4,</a:t>
            </a:r>
            <a:r>
              <a:rPr lang="en-US" i="1" dirty="0"/>
              <a:t> i</a:t>
            </a:r>
            <a:r>
              <a:rPr lang="en-US" dirty="0"/>
              <a:t>=?</a:t>
            </a:r>
          </a:p>
        </p:txBody>
      </p:sp>
    </p:spTree>
    <p:extLst>
      <p:ext uri="{BB962C8B-B14F-4D97-AF65-F5344CB8AC3E}">
        <p14:creationId xmlns:p14="http://schemas.microsoft.com/office/powerpoint/2010/main" val="2724637941"/>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r>
              <a:rPr lang="en-US" dirty="0"/>
              <a:t>Learning Objective 06-8</a:t>
            </a:r>
          </a:p>
        </p:txBody>
      </p:sp>
      <p:sp>
        <p:nvSpPr>
          <p:cNvPr id="4" name="Title 3"/>
          <p:cNvSpPr>
            <a:spLocks noGrp="1"/>
          </p:cNvSpPr>
          <p:nvPr>
            <p:ph type="title"/>
          </p:nvPr>
        </p:nvSpPr>
        <p:spPr>
          <a:xfrm>
            <a:off x="685800" y="348703"/>
            <a:ext cx="8001000" cy="1472650"/>
          </a:xfrm>
        </p:spPr>
        <p:txBody>
          <a:bodyPr>
            <a:noAutofit/>
          </a:bodyPr>
          <a:lstStyle/>
          <a:p>
            <a:r>
              <a:rPr lang="en-IN" dirty="0"/>
              <a:t>Determining </a:t>
            </a:r>
            <a:r>
              <a:rPr lang="en-IN" i="1" dirty="0"/>
              <a:t>i</a:t>
            </a:r>
            <a:r>
              <a:rPr lang="en-IN" dirty="0"/>
              <a:t> When Other Variables Are Known—Unequal Cash Flows (3 of 4)</a:t>
            </a:r>
            <a:endParaRPr lang="en-US" dirty="0"/>
          </a:p>
        </p:txBody>
      </p:sp>
      <p:sp>
        <p:nvSpPr>
          <p:cNvPr id="9" name="Content Placeholder 8"/>
          <p:cNvSpPr>
            <a:spLocks noGrp="1"/>
          </p:cNvSpPr>
          <p:nvPr>
            <p:ph sz="quarter" idx="10"/>
          </p:nvPr>
        </p:nvSpPr>
        <p:spPr>
          <a:xfrm>
            <a:off x="809898" y="2299960"/>
            <a:ext cx="7848910" cy="3671632"/>
          </a:xfrm>
        </p:spPr>
        <p:txBody>
          <a:bodyPr/>
          <a:lstStyle/>
          <a:p>
            <a:pPr marL="0" indent="0">
              <a:buNone/>
            </a:pPr>
            <a:r>
              <a:rPr lang="en-IN" b="1" dirty="0"/>
              <a:t>$400 </a:t>
            </a:r>
            <a:r>
              <a:rPr lang="en-IN" dirty="0"/>
              <a:t>(present value) = $100 (annuity amount) × </a:t>
            </a:r>
            <a:r>
              <a:rPr lang="en-IN" b="1" dirty="0"/>
              <a:t>PVA</a:t>
            </a:r>
            <a:r>
              <a:rPr lang="en-IN" dirty="0"/>
              <a:t>* + $200 (single payment) × </a:t>
            </a:r>
            <a:r>
              <a:rPr lang="en-IN" b="1" dirty="0"/>
              <a:t>PV</a:t>
            </a:r>
            <a:r>
              <a:rPr lang="en-IN" dirty="0"/>
              <a:t>†</a:t>
            </a:r>
          </a:p>
          <a:p>
            <a:pPr marL="0" indent="0">
              <a:buNone/>
            </a:pPr>
            <a:r>
              <a:rPr lang="en-IN" sz="2400" dirty="0"/>
              <a:t>* Present value of an ordinary annuity (</a:t>
            </a:r>
            <a:r>
              <a:rPr lang="en-IN" sz="2400" b="1" dirty="0"/>
              <a:t>PVA</a:t>
            </a:r>
            <a:r>
              <a:rPr lang="en-IN" sz="2400" dirty="0"/>
              <a:t>)</a:t>
            </a:r>
            <a:r>
              <a:rPr lang="en-IN" sz="2400" b="1" dirty="0"/>
              <a:t> </a:t>
            </a:r>
            <a:r>
              <a:rPr lang="en-IN" sz="2400" dirty="0"/>
              <a:t>of $1: </a:t>
            </a:r>
            <a:r>
              <a:rPr lang="en-IN" sz="2400" i="1" dirty="0"/>
              <a:t>n </a:t>
            </a:r>
            <a:r>
              <a:rPr lang="en-IN" sz="2400" dirty="0"/>
              <a:t>= 3,</a:t>
            </a:r>
            <a:r>
              <a:rPr lang="en-IN" sz="2400" i="1" dirty="0"/>
              <a:t> </a:t>
            </a:r>
            <a:r>
              <a:rPr lang="en-IN" sz="2400" i="1" dirty="0" err="1"/>
              <a:t>i</a:t>
            </a:r>
            <a:r>
              <a:rPr lang="en-IN" sz="2400" i="1" dirty="0"/>
              <a:t> </a:t>
            </a:r>
            <a:r>
              <a:rPr lang="en-IN" sz="2400" dirty="0"/>
              <a:t>= ?</a:t>
            </a:r>
          </a:p>
          <a:p>
            <a:pPr marL="0" indent="0">
              <a:buNone/>
            </a:pPr>
            <a:r>
              <a:rPr lang="en-IN" sz="2400" dirty="0"/>
              <a:t>† Present value (</a:t>
            </a:r>
            <a:r>
              <a:rPr lang="en-IN" sz="2400" b="1" dirty="0"/>
              <a:t>PV</a:t>
            </a:r>
            <a:r>
              <a:rPr lang="en-IN" sz="2400" dirty="0"/>
              <a:t>)</a:t>
            </a:r>
            <a:r>
              <a:rPr lang="en-IN" sz="2400" b="1" dirty="0"/>
              <a:t> </a:t>
            </a:r>
            <a:r>
              <a:rPr lang="en-IN" sz="2400" dirty="0"/>
              <a:t>of $1: </a:t>
            </a:r>
            <a:r>
              <a:rPr lang="en-IN" sz="2400" i="1" dirty="0"/>
              <a:t>n </a:t>
            </a:r>
            <a:r>
              <a:rPr lang="en-IN" sz="2400" dirty="0"/>
              <a:t>= 4,</a:t>
            </a:r>
            <a:r>
              <a:rPr lang="en-IN" sz="2400" i="1" dirty="0"/>
              <a:t> </a:t>
            </a:r>
            <a:r>
              <a:rPr lang="en-IN" sz="2400" i="1" dirty="0" err="1"/>
              <a:t>i</a:t>
            </a:r>
            <a:r>
              <a:rPr lang="en-IN" sz="2400" i="1" dirty="0"/>
              <a:t> </a:t>
            </a:r>
            <a:r>
              <a:rPr lang="en-IN" sz="2400" dirty="0"/>
              <a:t>= ?</a:t>
            </a:r>
          </a:p>
        </p:txBody>
      </p:sp>
    </p:spTree>
    <p:extLst>
      <p:ext uri="{BB962C8B-B14F-4D97-AF65-F5344CB8AC3E}">
        <p14:creationId xmlns:p14="http://schemas.microsoft.com/office/powerpoint/2010/main" val="246400606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r>
              <a:rPr lang="en-US" dirty="0"/>
              <a:t>Learning Objective 06-8</a:t>
            </a:r>
          </a:p>
        </p:txBody>
      </p:sp>
      <p:sp>
        <p:nvSpPr>
          <p:cNvPr id="4" name="Title 3"/>
          <p:cNvSpPr>
            <a:spLocks noGrp="1"/>
          </p:cNvSpPr>
          <p:nvPr>
            <p:ph type="title"/>
          </p:nvPr>
        </p:nvSpPr>
        <p:spPr>
          <a:xfrm>
            <a:off x="685800" y="260557"/>
            <a:ext cx="8001000" cy="1619915"/>
          </a:xfrm>
        </p:spPr>
        <p:txBody>
          <a:bodyPr>
            <a:noAutofit/>
          </a:bodyPr>
          <a:lstStyle/>
          <a:p>
            <a:r>
              <a:rPr lang="en-IN" dirty="0"/>
              <a:t>Determining </a:t>
            </a:r>
            <a:r>
              <a:rPr lang="en-IN" i="1" dirty="0"/>
              <a:t>i</a:t>
            </a:r>
            <a:r>
              <a:rPr lang="en-IN" dirty="0"/>
              <a:t> When Other Variables Are Known—Unequal Cash Flows (4 of 4)</a:t>
            </a:r>
            <a:endParaRPr lang="en-US" dirty="0"/>
          </a:p>
        </p:txBody>
      </p:sp>
      <p:graphicFrame>
        <p:nvGraphicFramePr>
          <p:cNvPr id="2" name="Object 1"/>
          <p:cNvGraphicFramePr>
            <a:graphicFrameLocks noChangeAspect="1"/>
          </p:cNvGraphicFramePr>
          <p:nvPr>
            <p:extLst>
              <p:ext uri="{D42A27DB-BD31-4B8C-83A1-F6EECF244321}">
                <p14:modId xmlns:p14="http://schemas.microsoft.com/office/powerpoint/2010/main" val="1629835475"/>
              </p:ext>
            </p:extLst>
          </p:nvPr>
        </p:nvGraphicFramePr>
        <p:xfrm>
          <a:off x="774700" y="2254250"/>
          <a:ext cx="8118475" cy="819150"/>
        </p:xfrm>
        <a:graphic>
          <a:graphicData uri="http://schemas.openxmlformats.org/presentationml/2006/ole">
            <mc:AlternateContent xmlns:mc="http://schemas.openxmlformats.org/markup-compatibility/2006">
              <mc:Choice xmlns:v="urn:schemas-microsoft-com:vml" Requires="v">
                <p:oleObj spid="_x0000_s6480" name="Equation" r:id="rId4" imgW="5041800" imgH="507960" progId="Equation.3">
                  <p:embed/>
                </p:oleObj>
              </mc:Choice>
              <mc:Fallback>
                <p:oleObj name="Equation" r:id="rId4" imgW="5041800" imgH="507960" progId="Equation.3">
                  <p:embed/>
                  <p:pic>
                    <p:nvPicPr>
                      <p:cNvPr id="0" name="Object 2"/>
                      <p:cNvPicPr>
                        <a:picLocks noChangeAspect="1" noChangeArrowheads="1"/>
                      </p:cNvPicPr>
                      <p:nvPr/>
                    </p:nvPicPr>
                    <p:blipFill>
                      <a:blip r:embed="rId5"/>
                      <a:srcRect/>
                      <a:stretch>
                        <a:fillRect/>
                      </a:stretch>
                    </p:blipFill>
                    <p:spPr bwMode="auto">
                      <a:xfrm>
                        <a:off x="774700" y="2254250"/>
                        <a:ext cx="8118475"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 name="Content Placeholder 8"/>
          <p:cNvSpPr>
            <a:spLocks noGrp="1"/>
          </p:cNvSpPr>
          <p:nvPr>
            <p:ph sz="quarter" idx="10"/>
          </p:nvPr>
        </p:nvSpPr>
        <p:spPr>
          <a:xfrm>
            <a:off x="660606" y="3432940"/>
            <a:ext cx="8315442" cy="1070104"/>
          </a:xfrm>
        </p:spPr>
        <p:txBody>
          <a:bodyPr/>
          <a:lstStyle/>
          <a:p>
            <a:pPr marL="0" indent="0">
              <a:buNone/>
            </a:pPr>
            <a:r>
              <a:rPr lang="en-US" dirty="0"/>
              <a:t>This indicates that the interest rate implicit in the agreement is between 8% and 9%.</a:t>
            </a:r>
            <a:endParaRPr lang="en-US" b="1" dirty="0">
              <a:solidFill>
                <a:srgbClr val="C00000"/>
              </a:solidFill>
            </a:endParaRPr>
          </a:p>
        </p:txBody>
      </p:sp>
    </p:spTree>
    <p:extLst>
      <p:ext uri="{BB962C8B-B14F-4D97-AF65-F5344CB8AC3E}">
        <p14:creationId xmlns:p14="http://schemas.microsoft.com/office/powerpoint/2010/main" val="1642428943"/>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r>
              <a:rPr lang="en-US" dirty="0"/>
              <a:t>Learning Objective 06-8</a:t>
            </a:r>
          </a:p>
        </p:txBody>
      </p:sp>
      <p:sp>
        <p:nvSpPr>
          <p:cNvPr id="4" name="Title 3"/>
          <p:cNvSpPr>
            <a:spLocks noGrp="1"/>
          </p:cNvSpPr>
          <p:nvPr>
            <p:ph type="title"/>
          </p:nvPr>
        </p:nvSpPr>
        <p:spPr/>
        <p:txBody>
          <a:bodyPr>
            <a:noAutofit/>
          </a:bodyPr>
          <a:lstStyle/>
          <a:p>
            <a:r>
              <a:rPr lang="en-US" altLang="en-US" dirty="0"/>
              <a:t>Concept Check: Annual Installments </a:t>
            </a:r>
            <a:r>
              <a:rPr lang="en-IN" dirty="0"/>
              <a:t>(1 of 2)</a:t>
            </a:r>
            <a:endParaRPr lang="en-US" dirty="0"/>
          </a:p>
        </p:txBody>
      </p:sp>
      <p:sp>
        <p:nvSpPr>
          <p:cNvPr id="5" name="Content Placeholder 4"/>
          <p:cNvSpPr>
            <a:spLocks noGrp="1"/>
          </p:cNvSpPr>
          <p:nvPr>
            <p:ph sz="quarter" idx="10"/>
          </p:nvPr>
        </p:nvSpPr>
        <p:spPr>
          <a:xfrm>
            <a:off x="697930" y="1676399"/>
            <a:ext cx="8046720" cy="4187371"/>
          </a:xfrm>
        </p:spPr>
        <p:txBody>
          <a:bodyPr/>
          <a:lstStyle/>
          <a:p>
            <a:pPr marL="0" indent="0">
              <a:spcAft>
                <a:spcPts val="1200"/>
              </a:spcAft>
              <a:buNone/>
            </a:pPr>
            <a:r>
              <a:rPr lang="en-US" dirty="0"/>
              <a:t>The </a:t>
            </a:r>
            <a:r>
              <a:rPr lang="en-US" dirty="0" err="1"/>
              <a:t>Omagosh</a:t>
            </a:r>
            <a:r>
              <a:rPr lang="en-US" dirty="0"/>
              <a:t> Company purchased office furniture for $25,800 and agreed to pay for the purchase by making five annual installment payments beginning one year from today. The installment payments include interest at 8%. The present value of an ordinary annuity for five periods at 8% is 3.99271. The present value of an annuity due for five periods at 8% is 4.31213. What is the required annual installment payment?</a:t>
            </a:r>
          </a:p>
        </p:txBody>
      </p:sp>
    </p:spTree>
    <p:extLst>
      <p:ext uri="{BB962C8B-B14F-4D97-AF65-F5344CB8AC3E}">
        <p14:creationId xmlns:p14="http://schemas.microsoft.com/office/powerpoint/2010/main" val="1014328195"/>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r>
              <a:rPr lang="en-US" dirty="0"/>
              <a:t>Learning Objective 06-8</a:t>
            </a:r>
          </a:p>
        </p:txBody>
      </p:sp>
      <p:sp>
        <p:nvSpPr>
          <p:cNvPr id="4" name="Title 3"/>
          <p:cNvSpPr>
            <a:spLocks noGrp="1"/>
          </p:cNvSpPr>
          <p:nvPr>
            <p:ph type="title"/>
          </p:nvPr>
        </p:nvSpPr>
        <p:spPr/>
        <p:txBody>
          <a:bodyPr>
            <a:noAutofit/>
          </a:bodyPr>
          <a:lstStyle/>
          <a:p>
            <a:r>
              <a:rPr lang="en-US" altLang="en-US" dirty="0"/>
              <a:t>Concept Check: Annual Installments </a:t>
            </a:r>
            <a:r>
              <a:rPr lang="en-IN" dirty="0"/>
              <a:t>(2 of 2)</a:t>
            </a:r>
            <a:endParaRPr lang="en-US" dirty="0"/>
          </a:p>
        </p:txBody>
      </p:sp>
      <p:sp>
        <p:nvSpPr>
          <p:cNvPr id="5" name="Content Placeholder 4"/>
          <p:cNvSpPr>
            <a:spLocks noGrp="1"/>
          </p:cNvSpPr>
          <p:nvPr>
            <p:ph sz="quarter" idx="10"/>
          </p:nvPr>
        </p:nvSpPr>
        <p:spPr>
          <a:xfrm>
            <a:off x="548640" y="1676399"/>
            <a:ext cx="8046720" cy="4448629"/>
          </a:xfrm>
        </p:spPr>
        <p:txBody>
          <a:bodyPr/>
          <a:lstStyle/>
          <a:p>
            <a:pPr marL="457200" indent="-457200">
              <a:buFont typeface="+mj-lt"/>
              <a:buAutoNum type="alphaLcPeriod"/>
            </a:pPr>
            <a:r>
              <a:rPr lang="en-US" dirty="0"/>
              <a:t>$5,160</a:t>
            </a:r>
          </a:p>
          <a:p>
            <a:pPr marL="457200" indent="-457200">
              <a:buFont typeface="+mj-lt"/>
              <a:buAutoNum type="alphaLcPeriod"/>
            </a:pPr>
            <a:r>
              <a:rPr lang="en-US" dirty="0"/>
              <a:t>$6,462</a:t>
            </a:r>
          </a:p>
          <a:p>
            <a:pPr marL="457200" indent="-457200">
              <a:buFont typeface="+mj-lt"/>
              <a:buAutoNum type="alphaLcPeriod"/>
            </a:pPr>
            <a:r>
              <a:rPr lang="en-US" dirty="0"/>
              <a:t>$5,983</a:t>
            </a:r>
          </a:p>
          <a:p>
            <a:pPr marL="457200" indent="-457200">
              <a:buFont typeface="+mj-lt"/>
              <a:buAutoNum type="alphaLcPeriod"/>
            </a:pPr>
            <a:r>
              <a:rPr lang="en-US" dirty="0"/>
              <a:t>$4,398</a:t>
            </a:r>
          </a:p>
          <a:p>
            <a:pPr marL="0" indent="0">
              <a:spcAft>
                <a:spcPts val="1200"/>
              </a:spcAft>
              <a:buNone/>
            </a:pPr>
            <a:r>
              <a:rPr lang="en-US" dirty="0"/>
              <a:t>The correct answer is </a:t>
            </a:r>
            <a:r>
              <a:rPr lang="en-US" i="1" dirty="0"/>
              <a:t>b</a:t>
            </a:r>
            <a:r>
              <a:rPr lang="en-US" dirty="0"/>
              <a:t>:</a:t>
            </a:r>
          </a:p>
          <a:p>
            <a:pPr marL="0" indent="0">
              <a:buNone/>
            </a:pPr>
            <a:r>
              <a:rPr lang="en-US" dirty="0"/>
              <a:t>$25,800 ÷ 3.99271* = </a:t>
            </a:r>
            <a:r>
              <a:rPr lang="en-US" b="1" dirty="0"/>
              <a:t>$ 6,462 </a:t>
            </a:r>
          </a:p>
          <a:p>
            <a:pPr marL="0" indent="0">
              <a:buNone/>
            </a:pPr>
            <a:r>
              <a:rPr lang="en-US" sz="2600" b="1" dirty="0"/>
              <a:t>	</a:t>
            </a:r>
            <a:r>
              <a:rPr lang="en-US" sz="2600" dirty="0"/>
              <a:t>*present value of an ordinary annuity for five periods at 8%</a:t>
            </a:r>
            <a:endParaRPr lang="en-US" sz="2600" b="1" dirty="0">
              <a:solidFill>
                <a:srgbClr val="C00000"/>
              </a:solidFill>
            </a:endParaRPr>
          </a:p>
        </p:txBody>
      </p:sp>
    </p:spTree>
    <p:extLst>
      <p:ext uri="{BB962C8B-B14F-4D97-AF65-F5344CB8AC3E}">
        <p14:creationId xmlns:p14="http://schemas.microsoft.com/office/powerpoint/2010/main" val="2535379051"/>
      </p:ext>
    </p:extLst>
  </p:cSld>
  <p:clrMapOvr>
    <a:masterClrMapping/>
  </p:clrMapOvr>
</p:sld>
</file>

<file path=ppt/theme/theme1.xml><?xml version="1.0" encoding="utf-8"?>
<a:theme xmlns:a="http://schemas.openxmlformats.org/drawingml/2006/main" name="Spiceland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Spiceland_Template</Template>
  <TotalTime>33325</TotalTime>
  <Words>18213</Words>
  <Application>Microsoft Office PowerPoint</Application>
  <PresentationFormat>On-screen Show (4:3)</PresentationFormat>
  <Paragraphs>1629</Paragraphs>
  <Slides>113</Slides>
  <Notes>79</Notes>
  <HiddenSlides>0</HiddenSlides>
  <MMClips>0</MMClips>
  <ScaleCrop>false</ScaleCrop>
  <HeadingPairs>
    <vt:vector size="8" baseType="variant">
      <vt:variant>
        <vt:lpstr>Fonts Used</vt:lpstr>
      </vt:variant>
      <vt:variant>
        <vt:i4>10</vt:i4>
      </vt:variant>
      <vt:variant>
        <vt:lpstr>Theme</vt:lpstr>
      </vt:variant>
      <vt:variant>
        <vt:i4>1</vt:i4>
      </vt:variant>
      <vt:variant>
        <vt:lpstr>Embedded OLE Servers</vt:lpstr>
      </vt:variant>
      <vt:variant>
        <vt:i4>1</vt:i4>
      </vt:variant>
      <vt:variant>
        <vt:lpstr>Slide Titles</vt:lpstr>
      </vt:variant>
      <vt:variant>
        <vt:i4>113</vt:i4>
      </vt:variant>
    </vt:vector>
  </HeadingPairs>
  <TitlesOfParts>
    <vt:vector size="125" baseType="lpstr">
      <vt:lpstr>Adobe Fan Heiti Std B</vt:lpstr>
      <vt:lpstr>Arial</vt:lpstr>
      <vt:lpstr>Calibri</vt:lpstr>
      <vt:lpstr>Calibri (Body)</vt:lpstr>
      <vt:lpstr>Courier New</vt:lpstr>
      <vt:lpstr>Lucida Grande</vt:lpstr>
      <vt:lpstr>Symbol</vt:lpstr>
      <vt:lpstr>Times New Roman</vt:lpstr>
      <vt:lpstr>Verdana</vt:lpstr>
      <vt:lpstr>Wingdings</vt:lpstr>
      <vt:lpstr>Spiceland_Template</vt:lpstr>
      <vt:lpstr>Equation</vt:lpstr>
      <vt:lpstr>Chapter 6</vt:lpstr>
      <vt:lpstr>Time Value of Money</vt:lpstr>
      <vt:lpstr>Simple versus Compound Interest</vt:lpstr>
      <vt:lpstr>Simple Interest</vt:lpstr>
      <vt:lpstr>Compound Interest (1 of 2)</vt:lpstr>
      <vt:lpstr>Compound Interest (2 of 2)</vt:lpstr>
      <vt:lpstr>Effective Rate</vt:lpstr>
      <vt:lpstr>Compound Interest Example (1 of 2)</vt:lpstr>
      <vt:lpstr>Compound Interest Example (2 Of 2)</vt:lpstr>
      <vt:lpstr>Concept Check: Compound Interest (1 of 2)</vt:lpstr>
      <vt:lpstr>Concept Check: Compound Interest (2 of 2)</vt:lpstr>
      <vt:lpstr>Future Value of a Single Amount (1 of 2)</vt:lpstr>
      <vt:lpstr>Future Value of a Single Amount (2 of 2)</vt:lpstr>
      <vt:lpstr>Concept Check: Future Value (1 of 2)</vt:lpstr>
      <vt:lpstr>Concept Check: Future Value (2 of 2)</vt:lpstr>
      <vt:lpstr>Present Value of a Single Amount (1 of 2)</vt:lpstr>
      <vt:lpstr>Present Value of a Single Amount (2 of 2)</vt:lpstr>
      <vt:lpstr>Relation Between the Present Value and the Future Value </vt:lpstr>
      <vt:lpstr>Concept Check: Calculating Value (1 of 2)</vt:lpstr>
      <vt:lpstr>Concept Check: Calculating Value (2 of 2)</vt:lpstr>
      <vt:lpstr>Determining an Unknown Interest Rate (1 of 3)</vt:lpstr>
      <vt:lpstr>Determining an Unknown Interest Rate (2 of 3)</vt:lpstr>
      <vt:lpstr>Determining an Unknown Interest Rate (3 of 3)</vt:lpstr>
      <vt:lpstr>Determining an Unknown Number of Periods (1 of 3)</vt:lpstr>
      <vt:lpstr>Determining an Unknown Number of Periods (2 of 3)</vt:lpstr>
      <vt:lpstr>Determining an Unknown Number of Periods (3 of 3)</vt:lpstr>
      <vt:lpstr>Preview of Accounting Applications of Present Value Techniques—Single Cash Amount</vt:lpstr>
      <vt:lpstr>Valuing a Note: One Payment, Explicit Interest (1 of 2)</vt:lpstr>
      <vt:lpstr>Valuing a Note: One Payment, Explicit Interest (2 of 2)</vt:lpstr>
      <vt:lpstr>Valuing a Note: One Payment, No Interest Stated (1 of 3)</vt:lpstr>
      <vt:lpstr>Valuing a Note: One Payment, No Interest Stated (2 of 3)</vt:lpstr>
      <vt:lpstr>Valuing a Note: One Payment, No Interest Stated (3 of 3)</vt:lpstr>
      <vt:lpstr>Concept Check: Valuing a Note (1 of 2)</vt:lpstr>
      <vt:lpstr>Concept Check: Valuing a Note (2 of 2)</vt:lpstr>
      <vt:lpstr>Expected Cash Flow Approach (1 of 3)</vt:lpstr>
      <vt:lpstr>Expected Cash Flow Approach (2 of 3)</vt:lpstr>
      <vt:lpstr>Expected Cash Flow Approach (3 of 3)</vt:lpstr>
      <vt:lpstr>Concept Check: Cash Flow Approach (1 of 3)</vt:lpstr>
      <vt:lpstr>Concept Check: Cash Flow Approach (2 of 3)</vt:lpstr>
      <vt:lpstr>Concept Check: Cash Flow Approach (3 of 3)</vt:lpstr>
      <vt:lpstr>Basic Annuities (1 of 2)</vt:lpstr>
      <vt:lpstr>Basic Annuities (2 of 2)</vt:lpstr>
      <vt:lpstr>Ordinary Annuity</vt:lpstr>
      <vt:lpstr>Annuity Due</vt:lpstr>
      <vt:lpstr>Concept Check: Calculating Present Value (1 of 2)</vt:lpstr>
      <vt:lpstr>Concept Check: Calculating Present Value (2 of 2)</vt:lpstr>
      <vt:lpstr>Concept Check: Present Value Concepts (1 of 3)</vt:lpstr>
      <vt:lpstr>Concept Check: Present Value Concepts (2 of 3)</vt:lpstr>
      <vt:lpstr>Concept Check: Present Value Concepts (3 of 3)</vt:lpstr>
      <vt:lpstr>Concept Check: Calculating Cash Price (1 of 3)</vt:lpstr>
      <vt:lpstr>Concept Check: Calculating Cash Price (2 of 3)</vt:lpstr>
      <vt:lpstr>Concept Check: Calculating Cash Price (3 of 3)</vt:lpstr>
      <vt:lpstr>Future Value of an Ordinary Annuity (1 of 2)</vt:lpstr>
      <vt:lpstr>Future Value of an Ordinary Annuity (2 of 2)</vt:lpstr>
      <vt:lpstr>Using the FVA Table to Calculate the Future Value</vt:lpstr>
      <vt:lpstr>Future Value of an Annuity Due (1 of 2)</vt:lpstr>
      <vt:lpstr>Future Value of an Annuity Due (2 of 2)</vt:lpstr>
      <vt:lpstr>Concept Check: Annual Deposits (1 of 3)</vt:lpstr>
      <vt:lpstr>Concept Check: Annual Deposits (2 of 3)</vt:lpstr>
      <vt:lpstr>Concept Check: Annual Deposits (3 of 3)</vt:lpstr>
      <vt:lpstr>Concept Check: Accumulated Savings (1 of 6)</vt:lpstr>
      <vt:lpstr>Concept Check: Accumulated Savings (2 of 6)</vt:lpstr>
      <vt:lpstr>Concept Check: Accumulated Savings (3 of 6)</vt:lpstr>
      <vt:lpstr>Concept Check: Accumulated Savings (4 of 6)</vt:lpstr>
      <vt:lpstr>Concept Check: Accumulated Savings (5 of 6)</vt:lpstr>
      <vt:lpstr>Concept Check: Accumulated Savings (6 of 6)</vt:lpstr>
      <vt:lpstr>Present Value of an Ordinary Annuity (1 of 2)</vt:lpstr>
      <vt:lpstr>Present Value of an Ordinary Annuity (2 of 2)</vt:lpstr>
      <vt:lpstr>Using the PVA Table to Calculate Present Value (1 of 2)</vt:lpstr>
      <vt:lpstr>Using the PVA Table to Calculate Present Value (2 of 2)</vt:lpstr>
      <vt:lpstr>Present Value of an Annuity Due (1 of 2)</vt:lpstr>
      <vt:lpstr>Present Value of an Annuity Due (2 of 2)</vt:lpstr>
      <vt:lpstr>Using the PVAD Table to Calculate the Present Value</vt:lpstr>
      <vt:lpstr>Present Value of a Deferred Annuity (1 of 3)</vt:lpstr>
      <vt:lpstr>Present Value of a Deferred Annuity (2 of 3)</vt:lpstr>
      <vt:lpstr>Present Value of a Deferred Annuity (3 of 3)</vt:lpstr>
      <vt:lpstr>Present Value of a Deferred Annuity Alternative: Two-Step Process (1 of 3)</vt:lpstr>
      <vt:lpstr>Present Value of a Deferred Annuity Alternative: Two-Step Process (2 of 3)</vt:lpstr>
      <vt:lpstr>Present Value of a Deferred Annuity Alternative: Two-Step Process (3 of 3)</vt:lpstr>
      <vt:lpstr>Concept Check: Present Value Concepts (1 of 2)</vt:lpstr>
      <vt:lpstr>Concept Check: Present Value Concepts (2 of 2)</vt:lpstr>
      <vt:lpstr>Financial Calculators (1 of 2)</vt:lpstr>
      <vt:lpstr>Financial Calculators (2 of 2)</vt:lpstr>
      <vt:lpstr>Excel</vt:lpstr>
      <vt:lpstr>Determining the Annuity Amount When Other Variables Are Known (1 of 2)</vt:lpstr>
      <vt:lpstr>Determining the Annuity Amount When Other Variables Are Known (2 of 2)</vt:lpstr>
      <vt:lpstr>Determining Unknown Number of Periods—Ordinary Annuity (1 of 4)</vt:lpstr>
      <vt:lpstr>Determining Unknown Number of Periods—Ordinary Annuity (2 of 4)</vt:lpstr>
      <vt:lpstr>Determining Unknown Number of Periods—Ordinary Annuity (3 of 4)</vt:lpstr>
      <vt:lpstr>Determining Unknown Number of Periods—Ordinary Annuity (4 of 4)</vt:lpstr>
      <vt:lpstr>Determining i When Other Variables Are Known (1 of 3) </vt:lpstr>
      <vt:lpstr>Determining i When Other Variables Are Known (2 of 3)</vt:lpstr>
      <vt:lpstr>Determining i When Other Variables Are Known (3 of 3)</vt:lpstr>
      <vt:lpstr>Determining i When Other Variables Are Known—Unequal Cash Flows (1 of 4)</vt:lpstr>
      <vt:lpstr>Determining i When Other Variables Are Known—Unequal Cash Flows (2 of 4)</vt:lpstr>
      <vt:lpstr>Determining i When Other Variables Are Known—Unequal Cash Flows (3 of 4)</vt:lpstr>
      <vt:lpstr>Determining i When Other Variables Are Known—Unequal Cash Flows (4 of 4)</vt:lpstr>
      <vt:lpstr>Concept Check: Annual Installments (1 of 2)</vt:lpstr>
      <vt:lpstr>Concept Check: Annual Installments (2 of 2)</vt:lpstr>
      <vt:lpstr>Valuing a Long-Term Bond Liability (1 of 2)</vt:lpstr>
      <vt:lpstr>Valuing a Long-Term Bond Liability (2 of 2)</vt:lpstr>
      <vt:lpstr>Valuing a Long-Term Lease Liability (1 of 2)</vt:lpstr>
      <vt:lpstr>Valuing a Long-Term Lease Liability (2 of 2)</vt:lpstr>
      <vt:lpstr>Concept Check: Accounting Applications of PV Techniques (1 of 3)</vt:lpstr>
      <vt:lpstr>Concept Check: Accounting Applications of PV Techniques (2 of 3)</vt:lpstr>
      <vt:lpstr>Concept Check: Accounting Applications of PV Techniques (3 of 3)</vt:lpstr>
      <vt:lpstr>Valuing a Pension Obligation (1 of 4)</vt:lpstr>
      <vt:lpstr>Valuing a Pension Obligation (2 of 4)</vt:lpstr>
      <vt:lpstr>Valuing a Pension Obligation (3 of 4)</vt:lpstr>
      <vt:lpstr>Valuing a Pension Obligation (4 of 4)</vt:lpstr>
      <vt:lpstr>Summary of Time Value of Money Concepts (1 of 2)</vt:lpstr>
      <vt:lpstr>Summary of Time Value of Money Concepts (2 of 2)</vt:lpstr>
      <vt:lpstr>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6 Time Value of Money Concepts</dc:title>
  <dc:creator>Spiceland</dc:creator>
  <cp:lastModifiedBy>Malvine Litten</cp:lastModifiedBy>
  <cp:revision>2180</cp:revision>
  <dcterms:created xsi:type="dcterms:W3CDTF">2014-09-04T09:26:21Z</dcterms:created>
  <dcterms:modified xsi:type="dcterms:W3CDTF">2017-07-12T20:06:13Z</dcterms:modified>
</cp:coreProperties>
</file>