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4" r:id="rId2"/>
    <p:sldMasterId id="2147483683" r:id="rId3"/>
    <p:sldMasterId id="2147483688" r:id="rId4"/>
  </p:sldMasterIdLst>
  <p:notesMasterIdLst>
    <p:notesMasterId r:id="rId214"/>
  </p:notesMasterIdLst>
  <p:sldIdLst>
    <p:sldId id="740" r:id="rId5"/>
    <p:sldId id="530" r:id="rId6"/>
    <p:sldId id="531" r:id="rId7"/>
    <p:sldId id="532" r:id="rId8"/>
    <p:sldId id="533" r:id="rId9"/>
    <p:sldId id="534" r:id="rId10"/>
    <p:sldId id="535" r:id="rId11"/>
    <p:sldId id="536" r:id="rId12"/>
    <p:sldId id="537" r:id="rId13"/>
    <p:sldId id="538" r:id="rId14"/>
    <p:sldId id="539" r:id="rId15"/>
    <p:sldId id="540" r:id="rId16"/>
    <p:sldId id="541" r:id="rId17"/>
    <p:sldId id="542" r:id="rId18"/>
    <p:sldId id="543" r:id="rId19"/>
    <p:sldId id="544" r:id="rId20"/>
    <p:sldId id="545" r:id="rId21"/>
    <p:sldId id="546" r:id="rId22"/>
    <p:sldId id="547" r:id="rId23"/>
    <p:sldId id="548" r:id="rId24"/>
    <p:sldId id="549" r:id="rId25"/>
    <p:sldId id="550" r:id="rId26"/>
    <p:sldId id="551" r:id="rId27"/>
    <p:sldId id="552" r:id="rId28"/>
    <p:sldId id="553" r:id="rId29"/>
    <p:sldId id="554" r:id="rId30"/>
    <p:sldId id="555" r:id="rId31"/>
    <p:sldId id="556" r:id="rId32"/>
    <p:sldId id="557" r:id="rId33"/>
    <p:sldId id="558" r:id="rId34"/>
    <p:sldId id="559" r:id="rId35"/>
    <p:sldId id="560" r:id="rId36"/>
    <p:sldId id="561" r:id="rId37"/>
    <p:sldId id="562" r:id="rId38"/>
    <p:sldId id="563" r:id="rId39"/>
    <p:sldId id="564" r:id="rId40"/>
    <p:sldId id="565" r:id="rId41"/>
    <p:sldId id="566" r:id="rId42"/>
    <p:sldId id="567" r:id="rId43"/>
    <p:sldId id="568" r:id="rId44"/>
    <p:sldId id="569" r:id="rId45"/>
    <p:sldId id="570" r:id="rId46"/>
    <p:sldId id="571" r:id="rId47"/>
    <p:sldId id="572" r:id="rId48"/>
    <p:sldId id="573" r:id="rId49"/>
    <p:sldId id="574" r:id="rId50"/>
    <p:sldId id="575" r:id="rId51"/>
    <p:sldId id="576" r:id="rId52"/>
    <p:sldId id="577" r:id="rId53"/>
    <p:sldId id="578" r:id="rId54"/>
    <p:sldId id="579" r:id="rId55"/>
    <p:sldId id="580" r:id="rId56"/>
    <p:sldId id="581" r:id="rId57"/>
    <p:sldId id="582" r:id="rId58"/>
    <p:sldId id="583" r:id="rId59"/>
    <p:sldId id="584" r:id="rId60"/>
    <p:sldId id="585" r:id="rId61"/>
    <p:sldId id="586" r:id="rId62"/>
    <p:sldId id="587" r:id="rId63"/>
    <p:sldId id="588" r:id="rId64"/>
    <p:sldId id="589" r:id="rId65"/>
    <p:sldId id="590" r:id="rId66"/>
    <p:sldId id="591" r:id="rId67"/>
    <p:sldId id="592" r:id="rId68"/>
    <p:sldId id="593" r:id="rId69"/>
    <p:sldId id="594" r:id="rId70"/>
    <p:sldId id="595" r:id="rId71"/>
    <p:sldId id="596" r:id="rId72"/>
    <p:sldId id="597" r:id="rId73"/>
    <p:sldId id="598" r:id="rId74"/>
    <p:sldId id="599" r:id="rId75"/>
    <p:sldId id="600" r:id="rId76"/>
    <p:sldId id="601" r:id="rId77"/>
    <p:sldId id="602" r:id="rId78"/>
    <p:sldId id="603" r:id="rId79"/>
    <p:sldId id="604" r:id="rId80"/>
    <p:sldId id="605" r:id="rId81"/>
    <p:sldId id="606" r:id="rId82"/>
    <p:sldId id="607" r:id="rId83"/>
    <p:sldId id="608" r:id="rId84"/>
    <p:sldId id="609" r:id="rId85"/>
    <p:sldId id="610" r:id="rId86"/>
    <p:sldId id="611" r:id="rId87"/>
    <p:sldId id="612" r:id="rId88"/>
    <p:sldId id="613" r:id="rId89"/>
    <p:sldId id="614" r:id="rId90"/>
    <p:sldId id="615" r:id="rId91"/>
    <p:sldId id="616" r:id="rId92"/>
    <p:sldId id="617" r:id="rId93"/>
    <p:sldId id="618" r:id="rId94"/>
    <p:sldId id="619" r:id="rId95"/>
    <p:sldId id="620" r:id="rId96"/>
    <p:sldId id="621" r:id="rId97"/>
    <p:sldId id="622" r:id="rId98"/>
    <p:sldId id="623" r:id="rId99"/>
    <p:sldId id="624" r:id="rId100"/>
    <p:sldId id="625" r:id="rId101"/>
    <p:sldId id="626" r:id="rId102"/>
    <p:sldId id="627" r:id="rId103"/>
    <p:sldId id="628" r:id="rId104"/>
    <p:sldId id="629" r:id="rId105"/>
    <p:sldId id="631" r:id="rId106"/>
    <p:sldId id="632" r:id="rId107"/>
    <p:sldId id="633" r:id="rId108"/>
    <p:sldId id="634" r:id="rId109"/>
    <p:sldId id="635" r:id="rId110"/>
    <p:sldId id="636" r:id="rId111"/>
    <p:sldId id="637" r:id="rId112"/>
    <p:sldId id="638" r:id="rId113"/>
    <p:sldId id="639" r:id="rId114"/>
    <p:sldId id="640" r:id="rId115"/>
    <p:sldId id="641" r:id="rId116"/>
    <p:sldId id="642" r:id="rId117"/>
    <p:sldId id="739" r:id="rId118"/>
    <p:sldId id="643" r:id="rId119"/>
    <p:sldId id="644" r:id="rId120"/>
    <p:sldId id="645" r:id="rId121"/>
    <p:sldId id="646" r:id="rId122"/>
    <p:sldId id="647" r:id="rId123"/>
    <p:sldId id="648" r:id="rId124"/>
    <p:sldId id="649" r:id="rId125"/>
    <p:sldId id="650" r:id="rId126"/>
    <p:sldId id="651" r:id="rId127"/>
    <p:sldId id="652" r:id="rId128"/>
    <p:sldId id="653" r:id="rId129"/>
    <p:sldId id="654" r:id="rId130"/>
    <p:sldId id="655" r:id="rId131"/>
    <p:sldId id="656" r:id="rId132"/>
    <p:sldId id="657" r:id="rId133"/>
    <p:sldId id="658" r:id="rId134"/>
    <p:sldId id="659" r:id="rId135"/>
    <p:sldId id="660" r:id="rId136"/>
    <p:sldId id="661" r:id="rId137"/>
    <p:sldId id="662" r:id="rId138"/>
    <p:sldId id="664" r:id="rId139"/>
    <p:sldId id="665" r:id="rId140"/>
    <p:sldId id="666" r:id="rId141"/>
    <p:sldId id="667" r:id="rId142"/>
    <p:sldId id="668" r:id="rId143"/>
    <p:sldId id="669" r:id="rId144"/>
    <p:sldId id="670" r:id="rId145"/>
    <p:sldId id="671" r:id="rId146"/>
    <p:sldId id="672" r:id="rId147"/>
    <p:sldId id="673" r:id="rId148"/>
    <p:sldId id="674" r:id="rId149"/>
    <p:sldId id="675" r:id="rId150"/>
    <p:sldId id="676" r:id="rId151"/>
    <p:sldId id="677" r:id="rId152"/>
    <p:sldId id="678" r:id="rId153"/>
    <p:sldId id="679" r:id="rId154"/>
    <p:sldId id="680" r:id="rId155"/>
    <p:sldId id="681" r:id="rId156"/>
    <p:sldId id="682" r:id="rId157"/>
    <p:sldId id="683" r:id="rId158"/>
    <p:sldId id="684" r:id="rId159"/>
    <p:sldId id="685" r:id="rId160"/>
    <p:sldId id="686" r:id="rId161"/>
    <p:sldId id="687" r:id="rId162"/>
    <p:sldId id="688" r:id="rId163"/>
    <p:sldId id="689" r:id="rId164"/>
    <p:sldId id="690" r:id="rId165"/>
    <p:sldId id="691" r:id="rId166"/>
    <p:sldId id="692" r:id="rId167"/>
    <p:sldId id="693" r:id="rId168"/>
    <p:sldId id="694" r:id="rId169"/>
    <p:sldId id="695" r:id="rId170"/>
    <p:sldId id="696" r:id="rId171"/>
    <p:sldId id="697" r:id="rId172"/>
    <p:sldId id="698" r:id="rId173"/>
    <p:sldId id="699" r:id="rId174"/>
    <p:sldId id="700" r:id="rId175"/>
    <p:sldId id="701" r:id="rId176"/>
    <p:sldId id="702" r:id="rId177"/>
    <p:sldId id="703" r:id="rId178"/>
    <p:sldId id="704" r:id="rId179"/>
    <p:sldId id="705" r:id="rId180"/>
    <p:sldId id="706" r:id="rId181"/>
    <p:sldId id="707" r:id="rId182"/>
    <p:sldId id="708" r:id="rId183"/>
    <p:sldId id="709" r:id="rId184"/>
    <p:sldId id="710" r:id="rId185"/>
    <p:sldId id="711" r:id="rId186"/>
    <p:sldId id="712" r:id="rId187"/>
    <p:sldId id="713" r:id="rId188"/>
    <p:sldId id="714" r:id="rId189"/>
    <p:sldId id="715" r:id="rId190"/>
    <p:sldId id="716" r:id="rId191"/>
    <p:sldId id="717" r:id="rId192"/>
    <p:sldId id="718" r:id="rId193"/>
    <p:sldId id="719" r:id="rId194"/>
    <p:sldId id="720" r:id="rId195"/>
    <p:sldId id="721" r:id="rId196"/>
    <p:sldId id="722" r:id="rId197"/>
    <p:sldId id="723" r:id="rId198"/>
    <p:sldId id="724" r:id="rId199"/>
    <p:sldId id="725" r:id="rId200"/>
    <p:sldId id="726" r:id="rId201"/>
    <p:sldId id="727" r:id="rId202"/>
    <p:sldId id="728" r:id="rId203"/>
    <p:sldId id="729" r:id="rId204"/>
    <p:sldId id="730" r:id="rId205"/>
    <p:sldId id="731" r:id="rId206"/>
    <p:sldId id="732" r:id="rId207"/>
    <p:sldId id="733" r:id="rId208"/>
    <p:sldId id="734" r:id="rId209"/>
    <p:sldId id="735" r:id="rId210"/>
    <p:sldId id="736" r:id="rId211"/>
    <p:sldId id="737" r:id="rId212"/>
    <p:sldId id="741" r:id="rId2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12" autoAdjust="0"/>
    <p:restoredTop sz="94434" autoAdjust="0"/>
  </p:normalViewPr>
  <p:slideViewPr>
    <p:cSldViewPr snapToObjects="1">
      <p:cViewPr varScale="1">
        <p:scale>
          <a:sx n="108" d="100"/>
          <a:sy n="108" d="100"/>
        </p:scale>
        <p:origin x="1164" y="102"/>
      </p:cViewPr>
      <p:guideLst>
        <p:guide orient="horz" pos="2934"/>
        <p:guide pos="3072"/>
        <p:guide orient="horz" pos="3298"/>
        <p:guide orient="horz" pos="3571"/>
        <p:guide orient="horz" pos="4117"/>
        <p:guide pos="5232"/>
        <p:guide orient="horz" pos="2979"/>
        <p:guide orient="horz" pos="4026"/>
        <p:guide orient="horz" pos="4253"/>
        <p:guide pos="741"/>
        <p:guide pos="542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200" y="-8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slide" Target="slides/slide182.xml"/><Relationship Id="rId216" Type="http://schemas.openxmlformats.org/officeDocument/2006/relationships/presProps" Target="presProps.xml"/><Relationship Id="rId211" Type="http://schemas.openxmlformats.org/officeDocument/2006/relationships/slide" Target="slides/slide207.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01" Type="http://schemas.openxmlformats.org/officeDocument/2006/relationships/slide" Target="slides/slide197.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212" Type="http://schemas.openxmlformats.org/officeDocument/2006/relationships/slide" Target="slides/slide208.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tableStyles" Target="tableStyles.xml"/><Relationship Id="rId3" Type="http://schemas.openxmlformats.org/officeDocument/2006/relationships/slideMaster" Target="slideMasters/slideMaster3.xml"/><Relationship Id="rId214" Type="http://schemas.openxmlformats.org/officeDocument/2006/relationships/notesMaster" Target="notesMasters/notes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microsoft.com/office/2015/10/relationships/revisionInfo" Target="revisionInfo.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commentAuthors" Target="commentAuthors.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12-07-2017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073318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Illustration 5–2 Key Considerations When Applying the Five Steps to Revenue Recognition </a:t>
            </a:r>
            <a:endParaRPr lang="en-IN" dirty="0"/>
          </a:p>
          <a:p>
            <a:pPr>
              <a:spcBef>
                <a:spcPct val="0"/>
              </a:spcBef>
            </a:pPr>
            <a:endParaRPr lang="en-IN" dirty="0"/>
          </a:p>
          <a:p>
            <a:pPr>
              <a:spcBef>
                <a:spcPct val="0"/>
              </a:spcBef>
            </a:pPr>
            <a:r>
              <a:rPr lang="en-IN" dirty="0"/>
              <a:t>Transfer of control could happen either at a single point in time or over a period of time, so revenue is recognized accordingly at a point in time or over a period of time.</a:t>
            </a:r>
            <a:r>
              <a:rPr lang="en-IN" baseline="0" dirty="0"/>
              <a:t> And, if a contract contains multiple performance obligations, the timing of revenue recognition is determined separately for each performance obligation depending on when that performance obligation is satisfied</a:t>
            </a:r>
            <a:r>
              <a:rPr lang="en-IN"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see how a company would record revenue when a right</a:t>
            </a:r>
            <a:r>
              <a:rPr lang="en-IN" baseline="0" dirty="0"/>
              <a:t> of return exists.</a:t>
            </a:r>
            <a:r>
              <a:rPr lang="en-IN" dirty="0"/>
              <a:t> Assume that </a:t>
            </a:r>
            <a:r>
              <a:rPr lang="en-IN" dirty="0" err="1"/>
              <a:t>TrueTech</a:t>
            </a:r>
            <a:r>
              <a:rPr lang="en-IN" dirty="0"/>
              <a:t> sold 1,000 Tri-Boxes to </a:t>
            </a:r>
            <a:r>
              <a:rPr lang="en-IN" dirty="0" err="1"/>
              <a:t>CompStores</a:t>
            </a:r>
            <a:r>
              <a:rPr lang="en-IN" dirty="0"/>
              <a:t> for $240 each, and received payment for that sale. </a:t>
            </a:r>
            <a:r>
              <a:rPr lang="en-IN" dirty="0" err="1"/>
              <a:t>TrueTech</a:t>
            </a:r>
            <a:r>
              <a:rPr lang="en-IN" dirty="0"/>
              <a:t> estimates that </a:t>
            </a:r>
            <a:r>
              <a:rPr lang="en-IN" dirty="0" err="1"/>
              <a:t>CompStores</a:t>
            </a:r>
            <a:r>
              <a:rPr lang="en-IN" dirty="0"/>
              <a:t> will return 5% of the Tri-Boxes purchased. The sale is recorded by increasing the cash and sales revenue for $240,000. The estimated return of 5% of sales is recorded in Sales Returns,</a:t>
            </a:r>
            <a:r>
              <a:rPr lang="en-IN" baseline="0" dirty="0"/>
              <a:t> a </a:t>
            </a:r>
            <a:r>
              <a:rPr lang="en-IN" dirty="0"/>
              <a:t>“contra revenue” account that has the effect of reducing revenue. A refund liability is also recorded with a credit entry for the $12,000.</a:t>
            </a:r>
          </a:p>
          <a:p>
            <a:pPr>
              <a:spcBef>
                <a:spcPct val="0"/>
              </a:spcBef>
            </a:pPr>
            <a:endParaRPr lang="en-IN" dirty="0"/>
          </a:p>
          <a:p>
            <a:pPr>
              <a:spcBef>
                <a:spcPct val="0"/>
              </a:spcBef>
            </a:pPr>
            <a:r>
              <a:rPr lang="en-IN" dirty="0"/>
              <a:t>Note that the sales revenue and sales returns</a:t>
            </a:r>
            <a:r>
              <a:rPr lang="en-IN" baseline="0" dirty="0"/>
              <a:t> accounts could be combined, such that </a:t>
            </a:r>
            <a:r>
              <a:rPr lang="en-IN" baseline="0" dirty="0" err="1"/>
              <a:t>TrueTech</a:t>
            </a:r>
            <a:r>
              <a:rPr lang="en-IN" baseline="0" dirty="0"/>
              <a:t> simply records revenue of 95% × $240,000 = $228,000. However, companies typically don’t estimate returns separately for each sale.</a:t>
            </a:r>
          </a:p>
          <a:p>
            <a:pPr>
              <a:spcBef>
                <a:spcPct val="0"/>
              </a:spcBef>
            </a:pPr>
            <a:endParaRPr lang="en-IN" baseline="0" dirty="0"/>
          </a:p>
          <a:p>
            <a:pPr>
              <a:spcBef>
                <a:spcPct val="0"/>
              </a:spcBef>
            </a:pPr>
            <a:r>
              <a:rPr lang="en-IN" baseline="0" dirty="0"/>
              <a:t>Also note that, if </a:t>
            </a:r>
            <a:r>
              <a:rPr lang="en-IN" baseline="0" dirty="0" err="1"/>
              <a:t>TrueTech</a:t>
            </a:r>
            <a:r>
              <a:rPr lang="en-IN" baseline="0" dirty="0"/>
              <a:t> had not received cash for the sale, it would have an account receivable of $240,000, and would reduce that receivable by $12,000 rather than showing a refund liability for cash it had not yet received.</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The transaction price also depends on whether the seller is a principal or an agent. The principal has primary responsibility for delivering a product or service. It</a:t>
            </a:r>
            <a:r>
              <a:rPr lang="en-IN" baseline="0" dirty="0"/>
              <a:t> is </a:t>
            </a:r>
            <a:r>
              <a:rPr lang="en-IN" dirty="0"/>
              <a:t>vulnerable to risks associated with holding inventory, delivering the product or service, and collecting payment from the customer. In contrast, an agent doesn’t primarily deliver goods or services, but acts as a facilitator that receives a commission for helping sellers provide goods and services to buyers. An agent’s performance obligation is to facilitate a transaction between a principal and a customer.</a:t>
            </a:r>
          </a:p>
          <a:p>
            <a:pPr>
              <a:spcBef>
                <a:spcPct val="0"/>
              </a:spcBef>
            </a:pPr>
            <a:endParaRPr lang="en-IN" dirty="0"/>
          </a:p>
          <a:p>
            <a:pPr>
              <a:spcBef>
                <a:spcPct val="0"/>
              </a:spcBef>
            </a:pPr>
            <a:r>
              <a:rPr lang="en-IN" dirty="0"/>
              <a:t>If the company is a principal, it records revenue equal to the total sales price paid by customers. It also records cost of goods sold equal to the cost of the item to the company. On the other hand, if the company is an agent, it records as revenue only the commission it receives on the transaction.</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5–18 Comparison of Revenue Recognition by Principals and Agents </a:t>
            </a:r>
            <a:endParaRPr lang="en-IN"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an example of the principal/agent distinction, let’s say that Mike buys a Tri-Box module from an online retailer for $290. Let’s consider accounting for that sale by two retailers: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purchases Tri-Box modules directly from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for $240, ships </a:t>
            </a:r>
            <a:r>
              <a:rPr lang="en-IN" dirty="0"/>
              <a:t>them</a:t>
            </a:r>
            <a:r>
              <a:rPr lang="en-IN" sz="1200" b="0" i="0" u="none" strike="noStrike" kern="1200" baseline="0" dirty="0">
                <a:solidFill>
                  <a:schemeClr val="tx1"/>
                </a:solidFill>
                <a:latin typeface="+mn-lt"/>
                <a:ea typeface="+mn-ea"/>
                <a:cs typeface="+mn-cs"/>
              </a:rPr>
              <a:t> to its distribution </a:t>
            </a:r>
            <a:r>
              <a:rPr lang="en-IN" sz="1200" b="0" i="0" u="none" strike="noStrike" kern="1200" baseline="0" dirty="0" err="1">
                <a:solidFill>
                  <a:schemeClr val="tx1"/>
                </a:solidFill>
                <a:latin typeface="+mn-lt"/>
                <a:ea typeface="+mn-ea"/>
                <a:cs typeface="+mn-cs"/>
              </a:rPr>
              <a:t>center</a:t>
            </a:r>
            <a:r>
              <a:rPr lang="en-IN" sz="1200" b="0" i="0" u="none" strike="noStrike" kern="1200" baseline="0" dirty="0">
                <a:solidFill>
                  <a:schemeClr val="tx1"/>
                </a:solidFill>
                <a:latin typeface="+mn-lt"/>
                <a:ea typeface="+mn-ea"/>
                <a:cs typeface="+mn-cs"/>
              </a:rPr>
              <a:t>, and then ships the individual modules to buyers when a sale is made. Here, because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responsible for fulfilling the contract, bears the risk of holding inventory, and has latitude in setting sales prices, the evidence suggests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a principal in this transaction.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AgenCo</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serves as a web portal by which multiple game module manufacturers like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can offer their products for sale. The manufacturers ship directly to buyers when a sale is made.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receives a $50 commission on each sale that occurs via its web portal. Given that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not primarily responsible for fulfilling the contract, bears no inventory risk, has no latitude in setting sales prices, and is paid on commission, the evidence suggests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an agent in this transaction.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 the same amount of gross profit of $50. The difference is just the amounts of revenue and expense recognized and reported in the income statement.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records the commission earned as revenue with no cost of goods sold.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5–18 Comparison of Revenue Recognition by Principals and Agents </a:t>
            </a:r>
            <a:endParaRPr lang="en-IN"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an example of the principal/agent distinction, let’s say that Mike buys a Tri-Box module from an online retailer for $290. Let’s consider accounting for that sale by two retailers: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purchases Tri-Box modules directly from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for $240, ships </a:t>
            </a:r>
            <a:r>
              <a:rPr lang="en-IN" dirty="0"/>
              <a:t>them</a:t>
            </a:r>
            <a:r>
              <a:rPr lang="en-IN" sz="1200" b="0" i="0" u="none" strike="noStrike" kern="1200" baseline="0" dirty="0">
                <a:solidFill>
                  <a:schemeClr val="tx1"/>
                </a:solidFill>
                <a:latin typeface="+mn-lt"/>
                <a:ea typeface="+mn-ea"/>
                <a:cs typeface="+mn-cs"/>
              </a:rPr>
              <a:t> to its distribution </a:t>
            </a:r>
            <a:r>
              <a:rPr lang="en-IN" sz="1200" b="0" i="0" u="none" strike="noStrike" kern="1200" baseline="0" dirty="0" err="1">
                <a:solidFill>
                  <a:schemeClr val="tx1"/>
                </a:solidFill>
                <a:latin typeface="+mn-lt"/>
                <a:ea typeface="+mn-ea"/>
                <a:cs typeface="+mn-cs"/>
              </a:rPr>
              <a:t>center</a:t>
            </a:r>
            <a:r>
              <a:rPr lang="en-IN" sz="1200" b="0" i="0" u="none" strike="noStrike" kern="1200" baseline="0" dirty="0">
                <a:solidFill>
                  <a:schemeClr val="tx1"/>
                </a:solidFill>
                <a:latin typeface="+mn-lt"/>
                <a:ea typeface="+mn-ea"/>
                <a:cs typeface="+mn-cs"/>
              </a:rPr>
              <a:t>, and then ships the individual modules to buyers when a sale is made. Here, because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responsible for fulfilling the contract, bears the risk of holding inventory, and has latitude in setting sales prices, the evidence suggests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a principal in this transaction.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AgenCo</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serves as a web portal by which multiple game module manufacturers like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can offer their products for sale. The manufacturers ship directly to buyers when a sale is made.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receives a $50 commission on each sale that occurs via its web portal. Given that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not primarily responsible for fulfilling the contract, bears no inventory risk, has no latitude in setting sales prices, and is paid on commission, the evidence suggests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an agent in this transaction.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 the same amount of gross profit of $50. The difference is just the amounts of revenue and expense recognized and reported in the income statement.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records the commission earned as revenue with no cost of goods sold.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5–18 Comparison of Revenue Recognition by Principals and Agents </a:t>
            </a:r>
            <a:endParaRPr lang="en-IN"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As an example of the principal/agent distinction, let’s say that Mike buys a Tri-Box module from an online retailer for $290. Let’s consider accounting for that sale by two retailers: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purchases Tri-Box modules directly from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for $240, ships </a:t>
            </a:r>
            <a:r>
              <a:rPr lang="en-IN" dirty="0"/>
              <a:t>them</a:t>
            </a:r>
            <a:r>
              <a:rPr lang="en-IN" sz="1200" b="0" i="0" u="none" strike="noStrike" kern="1200" baseline="0" dirty="0">
                <a:solidFill>
                  <a:schemeClr val="tx1"/>
                </a:solidFill>
                <a:latin typeface="+mn-lt"/>
                <a:ea typeface="+mn-ea"/>
                <a:cs typeface="+mn-cs"/>
              </a:rPr>
              <a:t> to its distribution </a:t>
            </a:r>
            <a:r>
              <a:rPr lang="en-IN" sz="1200" b="0" i="0" u="none" strike="noStrike" kern="1200" baseline="0" dirty="0" err="1">
                <a:solidFill>
                  <a:schemeClr val="tx1"/>
                </a:solidFill>
                <a:latin typeface="+mn-lt"/>
                <a:ea typeface="+mn-ea"/>
                <a:cs typeface="+mn-cs"/>
              </a:rPr>
              <a:t>center</a:t>
            </a:r>
            <a:r>
              <a:rPr lang="en-IN" sz="1200" b="0" i="0" u="none" strike="noStrike" kern="1200" baseline="0" dirty="0">
                <a:solidFill>
                  <a:schemeClr val="tx1"/>
                </a:solidFill>
                <a:latin typeface="+mn-lt"/>
                <a:ea typeface="+mn-ea"/>
                <a:cs typeface="+mn-cs"/>
              </a:rPr>
              <a:t>, and then ships the individual modules to buyers when a sale is made. Here, because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responsible for fulfilling the contract, bears the risk of holding inventory, and has latitude in setting sales prices, the evidence suggests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is a principal in this transaction.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err="1">
                <a:solidFill>
                  <a:schemeClr val="tx1"/>
                </a:solidFill>
                <a:latin typeface="+mn-lt"/>
                <a:ea typeface="+mn-ea"/>
                <a:cs typeface="+mn-cs"/>
              </a:rPr>
              <a:t>AgenCo</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serves as a web portal by which multiple game module manufacturers like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can offer their products for sale. The manufacturers ship directly to buyers when a sale is made.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receives a $50 commission on each sale that occurs via its web portal. Given that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not primarily responsible for fulfilling the contract, bears no inventory risk, has no latitude in setting sales prices, and is paid on commission, the evidence suggests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is an agent in this transaction.</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a:t>
            </a:r>
            <a:r>
              <a:rPr lang="en-IN" sz="1200" b="0" i="0" u="none" strike="noStrike" kern="1200" baseline="0" dirty="0" err="1">
                <a:solidFill>
                  <a:schemeClr val="tx1"/>
                </a:solidFill>
                <a:latin typeface="+mn-lt"/>
                <a:ea typeface="+mn-ea"/>
                <a:cs typeface="+mn-cs"/>
              </a:rPr>
              <a:t>PrinCo</a:t>
            </a:r>
            <a:r>
              <a:rPr lang="en-IN" sz="1200" b="0" i="0" u="none" strike="noStrike" kern="1200" baseline="0" dirty="0">
                <a:solidFill>
                  <a:schemeClr val="tx1"/>
                </a:solidFill>
                <a:latin typeface="+mn-lt"/>
                <a:ea typeface="+mn-ea"/>
                <a:cs typeface="+mn-cs"/>
              </a:rPr>
              <a:t> and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 the same amount of gross profit of $50. The difference is just the amounts of revenue and expense recognized and reported in the income statement. </a:t>
            </a:r>
            <a:r>
              <a:rPr lang="en-IN" sz="1200" b="0" i="0" u="none" strike="noStrike" kern="1200" baseline="0" dirty="0" err="1">
                <a:solidFill>
                  <a:schemeClr val="tx1"/>
                </a:solidFill>
                <a:latin typeface="+mn-lt"/>
                <a:ea typeface="+mn-ea"/>
                <a:cs typeface="+mn-cs"/>
              </a:rPr>
              <a:t>AgenCo</a:t>
            </a:r>
            <a:r>
              <a:rPr lang="en-IN" sz="1200" b="0" i="0" u="none" strike="noStrike" kern="1200" baseline="0" dirty="0">
                <a:solidFill>
                  <a:schemeClr val="tx1"/>
                </a:solidFill>
                <a:latin typeface="+mn-lt"/>
                <a:ea typeface="+mn-ea"/>
                <a:cs typeface="+mn-cs"/>
              </a:rPr>
              <a:t> records the commission earned as revenue with no cost of goods sold.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Illustration 5–2 Key Considerations When Applying the Five Steps to Revenue Recognition </a:t>
            </a:r>
            <a:endParaRPr lang="en-IN" dirty="0"/>
          </a:p>
          <a:p>
            <a:pPr>
              <a:spcBef>
                <a:spcPct val="0"/>
              </a:spcBef>
            </a:pPr>
            <a:endParaRPr lang="en-IN" dirty="0"/>
          </a:p>
          <a:p>
            <a:pPr>
              <a:spcBef>
                <a:spcPct val="0"/>
              </a:spcBef>
            </a:pPr>
            <a:r>
              <a:rPr lang="en-IN" dirty="0"/>
              <a:t>Transfer of control could happen either at a single point in time or over a period of time, so revenue is recognized accordingly at a point in time or over a period of time.</a:t>
            </a:r>
            <a:r>
              <a:rPr lang="en-IN" baseline="0" dirty="0"/>
              <a:t> And, if a contract contains multiple performance obligations, the timing of revenue recognition is determined separately for each performance obligation depending on when that performance obligation is satisfied</a:t>
            </a:r>
            <a:r>
              <a:rPr lang="en-IN"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Payment and delivery for a performance obligation may happen at different points in time. If delivery and payment occur relatively near each other, the time value of money is not significant and can be ignored. </a:t>
            </a:r>
            <a:r>
              <a:rPr lang="en-IN" baseline="0" dirty="0"/>
              <a:t>However, if payment and delivery occur relatively far apart, the time value of money should be accounted for. In that case, </a:t>
            </a:r>
            <a:r>
              <a:rPr lang="en-IN" dirty="0"/>
              <a:t>the seller views the transaction price as consisting of (a) the cash price of the good or service and (b) a “financing component” representing the interest for the time between the sale and the cash payment. The seller then adjusts the transaction price to remove the financing component. That way, the seller recognizes the same amount of revenue for goods and services that it would recognize if the customer paid cash at the time the seller delivers those goods and services. The seller separately accounts for the financing component of the contract over time by recognizing interest revenue in the case of an account receivable or interest expense in the case of a customer prepayment.</a:t>
            </a:r>
          </a:p>
          <a:p>
            <a:pPr>
              <a:spcBef>
                <a:spcPct val="0"/>
              </a:spcBef>
            </a:pPr>
            <a:endParaRPr lang="en-IN" dirty="0"/>
          </a:p>
          <a:p>
            <a:pPr>
              <a:spcBef>
                <a:spcPct val="0"/>
              </a:spcBef>
            </a:pPr>
            <a:r>
              <a:rPr lang="en-IN" dirty="0"/>
              <a:t>You</a:t>
            </a:r>
            <a:r>
              <a:rPr lang="en-IN" baseline="0" dirty="0"/>
              <a:t> will learn more about time value of money considerations in Chapter 6.</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Payment and delivery for a performance obligation may happen at different points in time. If delivery and payment occur relatively near each other, the time value of money is not significant and can be ignored. </a:t>
            </a:r>
            <a:r>
              <a:rPr lang="en-IN" baseline="0" dirty="0"/>
              <a:t>However, if payment and delivery occur relatively far apart, the time value of money should be accounted for. In that case, </a:t>
            </a:r>
            <a:r>
              <a:rPr lang="en-IN" dirty="0"/>
              <a:t>the seller views the transaction price as consisting of (a) the cash price of the good or service and (b) a “financing component” representing the interest for the time between the sale and the cash payment. The seller then adjusts the transaction price to remove the financing component. That way, the seller recognizes the same amount of revenue for goods and services that it would recognize if the customer paid cash at the time the seller delivers those goods and services. The seller separately accounts for the financing component of the contract over time by recognizing interest revenue in the case of an account receivable or interest expense in the case of a customer prepayment.</a:t>
            </a:r>
          </a:p>
          <a:p>
            <a:pPr>
              <a:spcBef>
                <a:spcPct val="0"/>
              </a:spcBef>
            </a:pPr>
            <a:endParaRPr lang="en-IN" dirty="0"/>
          </a:p>
          <a:p>
            <a:pPr>
              <a:spcBef>
                <a:spcPct val="0"/>
              </a:spcBef>
            </a:pPr>
            <a:r>
              <a:rPr lang="en-IN" dirty="0"/>
              <a:t>You</a:t>
            </a:r>
            <a:r>
              <a:rPr lang="en-IN" baseline="0" dirty="0"/>
              <a:t> will learn more about time value of money considerations in Chapter 6.</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Another transaction-price complication occurs when,</a:t>
            </a:r>
            <a:r>
              <a:rPr lang="en-IN" baseline="0" dirty="0"/>
              <a:t> in addition to selling goods or services to the customer, the seller buys goods or services from the customer. If the seller </a:t>
            </a:r>
            <a:r>
              <a:rPr lang="en-IN" dirty="0"/>
              <a:t>purchases distinct goods or services from the customer at the fair value of those goods or services, we account for that purchase as a separate transaction. However, if the seller pays more than the fair value of those goods or services, the excess payments are viewed as a refund. They are subtracted from the amount the seller is entitled to receive when calculating the transaction price of the sale to the customer.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Another transaction-price complication occurs when,</a:t>
            </a:r>
            <a:r>
              <a:rPr lang="en-IN" baseline="0" dirty="0"/>
              <a:t> in addition to selling goods or services to the customer, the seller buys goods or services from the customer. If the seller </a:t>
            </a:r>
            <a:r>
              <a:rPr lang="en-IN" dirty="0"/>
              <a:t>purchases distinct goods or services from the customer at the fair value of those goods or services, we account for that purchase as a separate transaction. However, if the seller pays more than the fair value of those goods or services, the excess payments are viewed as a refund. They are subtracted from the amount the seller is entitled to receive when calculating the transaction price of the sale to the customer.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We know that the seller must allocate the transaction price to each performance obligation in a contract in proportion to the stand-alone selling prices of the goods or services in the contract. When these goods and services aren’t sold separately, we can apply various approaches to estimating stand-alone selling prices, including:</a:t>
            </a:r>
          </a:p>
          <a:p>
            <a:pPr marL="228600" indent="-228600">
              <a:spcBef>
                <a:spcPct val="0"/>
              </a:spcBef>
              <a:buFont typeface="+mj-lt"/>
              <a:buAutoNum type="arabicPeriod"/>
            </a:pPr>
            <a:r>
              <a:rPr lang="en-IN" dirty="0"/>
              <a:t>Adjusted market assessment approach: The seller considers the price it would receive if the product or services were sold in the market in which it normally conducts business. The seller often references prices charged by competitors.</a:t>
            </a:r>
          </a:p>
          <a:p>
            <a:pPr marL="228600" indent="-228600">
              <a:spcBef>
                <a:spcPct val="0"/>
              </a:spcBef>
              <a:buFont typeface="+mj-lt"/>
              <a:buAutoNum type="arabicPeriod"/>
            </a:pPr>
            <a:r>
              <a:rPr lang="en-IN" dirty="0"/>
              <a:t>Expected cost plus margin approach: The seller estimates the costs of satisfying a performance obligation and then adds an appropriate profit margin.</a:t>
            </a:r>
          </a:p>
          <a:p>
            <a:pPr marL="228600" indent="-228600">
              <a:spcBef>
                <a:spcPct val="0"/>
              </a:spcBef>
              <a:buFont typeface="+mj-lt"/>
              <a:buAutoNum type="arabicPeriod"/>
            </a:pPr>
            <a:r>
              <a:rPr lang="en-IN" dirty="0"/>
              <a:t>Residual approach: The seller estimates an unknown stand-alone selling price by subtracting the sum of the known or estimated stand-alone selling prices of other goods and services in the contract from the total transaction price of the contract.</a:t>
            </a:r>
          </a:p>
          <a:p>
            <a:pPr>
              <a:spcBef>
                <a:spcPct val="0"/>
              </a:spcBef>
            </a:pPr>
            <a:r>
              <a:rPr lang="en-IN" dirty="0"/>
              <a:t>The residual approach is allowed only if the stand-alone selling price is highly uncertain, which is the case if the seller hasn’t previously sold such a good or service and hasn’t yet determined a price for it, or if the seller provides the same good or service to different customers at substantially different prices.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We know that the seller must allocate the transaction price to each performance obligation in a contract in proportion to the stand-alone selling prices of the goods or services in the contract. When these goods and services aren’t sold separately, we can apply various approaches to estimating stand-alone selling prices, including:</a:t>
            </a:r>
          </a:p>
          <a:p>
            <a:pPr marL="228600" indent="-228600">
              <a:spcBef>
                <a:spcPct val="0"/>
              </a:spcBef>
              <a:buFont typeface="+mj-lt"/>
              <a:buAutoNum type="arabicPeriod"/>
            </a:pPr>
            <a:r>
              <a:rPr lang="en-IN" dirty="0"/>
              <a:t>Adjusted market assessment approach: The seller considers the price it would receive if the product or services were sold in the market in which it normally conducts business. The seller often references prices charged by competitors.</a:t>
            </a:r>
          </a:p>
          <a:p>
            <a:pPr marL="228600" indent="-228600">
              <a:spcBef>
                <a:spcPct val="0"/>
              </a:spcBef>
              <a:buFont typeface="+mj-lt"/>
              <a:buAutoNum type="arabicPeriod"/>
            </a:pPr>
            <a:r>
              <a:rPr lang="en-IN" dirty="0"/>
              <a:t>Expected cost plus margin approach: The seller estimates the costs of satisfying a performance obligation and then adds an appropriate profit margin.</a:t>
            </a:r>
          </a:p>
          <a:p>
            <a:pPr marL="228600" indent="-228600">
              <a:spcBef>
                <a:spcPct val="0"/>
              </a:spcBef>
              <a:buFont typeface="+mj-lt"/>
              <a:buAutoNum type="arabicPeriod"/>
            </a:pPr>
            <a:r>
              <a:rPr lang="en-IN" dirty="0"/>
              <a:t>Residual approach: The seller estimates an unknown stand-alone selling price by subtracting the sum of the known or estimated stand-alone selling prices of other goods and services in the contract from the total transaction price of the contract.</a:t>
            </a:r>
          </a:p>
          <a:p>
            <a:pPr>
              <a:spcBef>
                <a:spcPct val="0"/>
              </a:spcBef>
            </a:pPr>
            <a:r>
              <a:rPr lang="en-IN" dirty="0"/>
              <a:t>The residual approach is allowed only if the stand-alone selling price is highly uncertain, which is the case if the seller hasn’t previously sold such a good or service and hasn’t yet determined a price for it, or if the seller provides the same good or service to different customers at substantially different prices.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5–19 </a:t>
            </a:r>
            <a:r>
              <a:rPr lang="en-US" sz="1200" b="0" i="0" u="none" strike="noStrike" kern="1200" baseline="0" dirty="0">
                <a:solidFill>
                  <a:schemeClr val="tx1"/>
                </a:solidFill>
                <a:latin typeface="+mn-lt"/>
                <a:ea typeface="+mn-ea"/>
                <a:cs typeface="+mn-cs"/>
              </a:rPr>
              <a:t>Allocating Transaction Price to Performance Obligations Using the Residual Approach </a:t>
            </a:r>
            <a:endParaRPr lang="en-IN" dirty="0"/>
          </a:p>
          <a:p>
            <a:pPr>
              <a:spcBef>
                <a:spcPct val="0"/>
              </a:spcBef>
            </a:pPr>
            <a:endParaRPr lang="en-IN" dirty="0"/>
          </a:p>
          <a:p>
            <a:pPr>
              <a:spcBef>
                <a:spcPct val="0"/>
              </a:spcBef>
            </a:pPr>
            <a:r>
              <a:rPr lang="en-IN" dirty="0"/>
              <a:t>As an example of applying the residual approach, let’s assume that </a:t>
            </a:r>
            <a:r>
              <a:rPr lang="en-IN" dirty="0" err="1"/>
              <a:t>TrueTech</a:t>
            </a:r>
            <a:r>
              <a:rPr lang="en-IN" dirty="0"/>
              <a:t> sold Tri-Box systems along with a one-year Tri-Net subscription. </a:t>
            </a:r>
            <a:r>
              <a:rPr lang="en-IN" dirty="0" err="1"/>
              <a:t>TrueTech</a:t>
            </a:r>
            <a:r>
              <a:rPr lang="en-IN" dirty="0"/>
              <a:t> is highly uncertain of the stand-alone selling price of the one-year subscription, as it hasn’t sold that service previously and hasn’t established a price for it. Therefore, to estimate the price, </a:t>
            </a:r>
            <a:r>
              <a:rPr lang="en-IN" dirty="0" err="1"/>
              <a:t>TrueTech</a:t>
            </a:r>
            <a:r>
              <a:rPr lang="en-IN" dirty="0"/>
              <a:t> uses the residual approach. The total price of the package is $250,000 for 1,000 systems, and the stand-alone price for the Tri-Box is $240,000. Therefore, the difference of $10,000 is estimated to be the stand-alone price of the Tri-Net subscription. </a:t>
            </a:r>
          </a:p>
          <a:p>
            <a:endParaRPr lang="en-IN" sz="1200" b="0" i="0" u="none" strike="noStrike" kern="1200" baseline="0" dirty="0">
              <a:solidFill>
                <a:schemeClr val="tx1"/>
              </a:solidFill>
              <a:latin typeface="+mn-lt"/>
              <a:ea typeface="+mn-ea"/>
              <a:cs typeface="+mn-cs"/>
            </a:endParaRP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5–19 </a:t>
            </a:r>
            <a:r>
              <a:rPr lang="en-US" sz="1200" b="0" i="0" u="none" strike="noStrike" kern="1200" baseline="0" dirty="0">
                <a:solidFill>
                  <a:schemeClr val="tx1"/>
                </a:solidFill>
                <a:latin typeface="+mn-lt"/>
                <a:ea typeface="+mn-ea"/>
                <a:cs typeface="+mn-cs"/>
              </a:rPr>
              <a:t>Allocating Transaction Price to Performance Obligations Using the Residual Approach </a:t>
            </a:r>
            <a:endParaRPr lang="en-IN" dirty="0"/>
          </a:p>
          <a:p>
            <a:pPr>
              <a:spcBef>
                <a:spcPct val="0"/>
              </a:spcBef>
            </a:pPr>
            <a:endParaRPr lang="en-IN" dirty="0"/>
          </a:p>
          <a:p>
            <a:pPr>
              <a:spcBef>
                <a:spcPct val="0"/>
              </a:spcBef>
            </a:pPr>
            <a:r>
              <a:rPr lang="en-IN" dirty="0"/>
              <a:t>As an example of applying the residual approach, let’s assume that </a:t>
            </a:r>
            <a:r>
              <a:rPr lang="en-IN" dirty="0" err="1"/>
              <a:t>TrueTech</a:t>
            </a:r>
            <a:r>
              <a:rPr lang="en-IN" dirty="0"/>
              <a:t> sold Tri-Box systems along with a one-year Tri-Net subscription. </a:t>
            </a:r>
            <a:r>
              <a:rPr lang="en-IN" dirty="0" err="1"/>
              <a:t>TrueTech</a:t>
            </a:r>
            <a:r>
              <a:rPr lang="en-IN" dirty="0"/>
              <a:t> is highly uncertain of the stand-alone selling price of the one-year subscription, as it hasn’t sold that service previously and hasn’t established a price for it. Therefore, to estimate the price, </a:t>
            </a:r>
            <a:r>
              <a:rPr lang="en-IN" dirty="0" err="1"/>
              <a:t>TrueTech</a:t>
            </a:r>
            <a:r>
              <a:rPr lang="en-IN" dirty="0"/>
              <a:t> uses the residual approach. The total price of the package is $250,000 for 1,000 systems, and the stand-alone price for the Tri-Box is $240,000. Therefore, the difference of $10,000 is estimated to be the stand-alone price of the Tri-Net subscription. </a:t>
            </a:r>
          </a:p>
          <a:p>
            <a:endParaRPr lang="en-IN" sz="1200" b="0" i="0" u="none" strike="noStrike" kern="1200" baseline="0" dirty="0">
              <a:solidFill>
                <a:schemeClr val="tx1"/>
              </a:solidFill>
              <a:latin typeface="+mn-lt"/>
              <a:ea typeface="+mn-ea"/>
              <a:cs typeface="+mn-cs"/>
            </a:endParaRP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5–19 </a:t>
            </a:r>
            <a:r>
              <a:rPr lang="en-US" sz="1200" b="0" i="0" u="none" strike="noStrike" kern="1200" baseline="0" dirty="0">
                <a:solidFill>
                  <a:schemeClr val="tx1"/>
                </a:solidFill>
                <a:latin typeface="+mn-lt"/>
                <a:ea typeface="+mn-ea"/>
                <a:cs typeface="+mn-cs"/>
              </a:rPr>
              <a:t>Allocating Transaction Price to Performance Obligations Using the Residual Approach (continued)</a:t>
            </a:r>
            <a:endParaRPr lang="en-IN" dirty="0"/>
          </a:p>
          <a:p>
            <a:pPr>
              <a:spcBef>
                <a:spcPct val="0"/>
              </a:spcBef>
            </a:pPr>
            <a:endParaRPr lang="en-IN" dirty="0"/>
          </a:p>
          <a:p>
            <a:pPr>
              <a:spcBef>
                <a:spcPct val="0"/>
              </a:spcBef>
            </a:pPr>
            <a:r>
              <a:rPr lang="en-IN" dirty="0"/>
              <a:t>Based on the relative stand-alone selling prices, </a:t>
            </a:r>
            <a:r>
              <a:rPr lang="en-IN" dirty="0" err="1"/>
              <a:t>TrueTech</a:t>
            </a:r>
            <a:r>
              <a:rPr lang="en-IN" dirty="0"/>
              <a:t> records the subscription amount as deferred revenue of $10,000. </a:t>
            </a:r>
            <a:r>
              <a:rPr lang="en-US" dirty="0"/>
              <a:t>Sales revenue is credited for the stand-alone price of the Tri-Boxes and </a:t>
            </a:r>
            <a:r>
              <a:rPr lang="en-IN" dirty="0"/>
              <a:t>accounts receivable is debited for the full amount of $250,000. At the end of one year, after it had delivered subscription services, </a:t>
            </a:r>
            <a:r>
              <a:rPr lang="en-IN" dirty="0" err="1"/>
              <a:t>TrueTech</a:t>
            </a:r>
            <a:r>
              <a:rPr lang="en-IN" dirty="0"/>
              <a:t> would convert the $10,000 of deferred revenue to revenue by debiting deferred revenue and crediting service revenue.</a:t>
            </a:r>
          </a:p>
          <a:p>
            <a:endParaRPr lang="en-IN" sz="1200" b="0" i="0" u="none" strike="noStrike" kern="1200" baseline="0" dirty="0">
              <a:solidFill>
                <a:schemeClr val="tx1"/>
              </a:solidFill>
              <a:latin typeface="+mn-lt"/>
              <a:ea typeface="+mn-ea"/>
              <a:cs typeface="+mn-cs"/>
            </a:endParaRP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b="0" i="0" u="none" strike="noStrike" kern="1200" baseline="0" dirty="0">
                <a:solidFill>
                  <a:schemeClr val="tx1"/>
                </a:solidFill>
                <a:latin typeface="+mn-lt"/>
                <a:ea typeface="+mn-ea"/>
                <a:cs typeface="+mn-cs"/>
              </a:rPr>
              <a:t>Illustration 5–19 </a:t>
            </a:r>
            <a:r>
              <a:rPr lang="en-US" sz="1200" b="0" i="0" u="none" strike="noStrike" kern="1200" baseline="0" dirty="0">
                <a:solidFill>
                  <a:schemeClr val="tx1"/>
                </a:solidFill>
                <a:latin typeface="+mn-lt"/>
                <a:ea typeface="+mn-ea"/>
                <a:cs typeface="+mn-cs"/>
              </a:rPr>
              <a:t>Allocating Transaction Price to Performance Obligations Using the Residual Approach (continued)</a:t>
            </a:r>
            <a:endParaRPr lang="en-IN" dirty="0"/>
          </a:p>
          <a:p>
            <a:pPr>
              <a:spcBef>
                <a:spcPct val="0"/>
              </a:spcBef>
            </a:pPr>
            <a:endParaRPr lang="en-IN" dirty="0"/>
          </a:p>
          <a:p>
            <a:pPr>
              <a:spcBef>
                <a:spcPct val="0"/>
              </a:spcBef>
            </a:pPr>
            <a:r>
              <a:rPr lang="en-IN" dirty="0"/>
              <a:t>Based on the relative stand-alone selling prices, </a:t>
            </a:r>
            <a:r>
              <a:rPr lang="en-IN" dirty="0" err="1"/>
              <a:t>TrueTech</a:t>
            </a:r>
            <a:r>
              <a:rPr lang="en-IN" dirty="0"/>
              <a:t> records the subscription amount as deferred revenue of $10,000. </a:t>
            </a:r>
            <a:r>
              <a:rPr lang="en-US" dirty="0"/>
              <a:t>Sales revenue is credited for the stand-alone price of the Tri-Boxes and </a:t>
            </a:r>
            <a:r>
              <a:rPr lang="en-IN" dirty="0"/>
              <a:t>accounts receivable is debited for the full amount of $250,000. At the end of one year, after it had delivered subscription services, </a:t>
            </a:r>
            <a:r>
              <a:rPr lang="en-IN" dirty="0" err="1"/>
              <a:t>TrueTech</a:t>
            </a:r>
            <a:r>
              <a:rPr lang="en-IN" dirty="0"/>
              <a:t> would convert the $10,000 of deferred revenue to revenue by debiting deferred revenue and crediting service revenue.</a:t>
            </a:r>
          </a:p>
          <a:p>
            <a:endParaRPr lang="en-IN" sz="1200" b="0" i="0" u="none" strike="noStrike" kern="1200" baseline="0" dirty="0">
              <a:solidFill>
                <a:schemeClr val="tx1"/>
              </a:solidFill>
              <a:latin typeface="+mn-lt"/>
              <a:ea typeface="+mn-ea"/>
              <a:cs typeface="+mn-cs"/>
            </a:endParaRP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We’ll discuss the following topics. </a:t>
            </a:r>
          </a:p>
          <a:p>
            <a:pPr marL="171450" indent="-171450">
              <a:spcBef>
                <a:spcPct val="0"/>
              </a:spcBef>
              <a:buFont typeface="Arial"/>
              <a:buChar char="•"/>
            </a:pPr>
            <a:r>
              <a:rPr lang="en-IN" b="1" dirty="0"/>
              <a:t>Licenses</a:t>
            </a:r>
            <a:r>
              <a:rPr lang="en-IN" dirty="0"/>
              <a:t> </a:t>
            </a:r>
            <a:r>
              <a:rPr lang="en-US" sz="1200" b="0" kern="1200" dirty="0">
                <a:solidFill>
                  <a:schemeClr val="tx1"/>
                </a:solidFill>
                <a:effectLst/>
                <a:latin typeface="+mn-lt"/>
                <a:ea typeface="+mn-ea"/>
                <a:cs typeface="+mn-cs"/>
              </a:rPr>
              <a:t>allow the customer to use the seller’s intellectual property.</a:t>
            </a:r>
            <a:r>
              <a:rPr lang="en-US" b="0" dirty="0">
                <a:effectLst/>
              </a:rPr>
              <a:t> </a:t>
            </a:r>
          </a:p>
          <a:p>
            <a:pPr marL="628650" lvl="1" indent="-171450">
              <a:spcBef>
                <a:spcPct val="0"/>
              </a:spcBef>
              <a:buFont typeface="Arial" panose="020B0604020202020204" pitchFamily="34" charset="0"/>
              <a:buChar char="•"/>
            </a:pPr>
            <a:r>
              <a:rPr lang="en-IN" dirty="0"/>
              <a:t>Licenses of functional intellectual property transfer a </a:t>
            </a:r>
            <a:r>
              <a:rPr lang="en-IN" i="1" dirty="0"/>
              <a:t>right of use</a:t>
            </a:r>
            <a:r>
              <a:rPr lang="en-IN" i="0" baseline="0" dirty="0"/>
              <a:t> of the seller’s intellectual property. T</a:t>
            </a:r>
            <a:r>
              <a:rPr lang="en-IN" dirty="0"/>
              <a:t>he seller’s activities during the license period are not expected to affect the intellectual property being licensed to the customer. For example, think</a:t>
            </a:r>
            <a:r>
              <a:rPr lang="en-IN" baseline="0" dirty="0"/>
              <a:t> of a music download. </a:t>
            </a:r>
            <a:r>
              <a:rPr lang="en-IN" dirty="0"/>
              <a:t>In that case, revenue is recognized at the start of the license period, that is, when the right is transferred. </a:t>
            </a:r>
          </a:p>
          <a:p>
            <a:pPr marL="628650" lvl="1" indent="-171450">
              <a:spcBef>
                <a:spcPct val="0"/>
              </a:spcBef>
              <a:buFont typeface="Arial" panose="020B0604020202020204" pitchFamily="34" charset="0"/>
              <a:buChar char="•"/>
            </a:pPr>
            <a:r>
              <a:rPr lang="en-IN" dirty="0"/>
              <a:t>Licenses</a:t>
            </a:r>
            <a:r>
              <a:rPr lang="en-IN" baseline="0" dirty="0"/>
              <a:t> for symbolic intellectual property transfer a</a:t>
            </a:r>
            <a:r>
              <a:rPr lang="en-IN" dirty="0"/>
              <a:t> </a:t>
            </a:r>
            <a:r>
              <a:rPr lang="en-IN" i="1" dirty="0"/>
              <a:t>right of access </a:t>
            </a:r>
            <a:r>
              <a:rPr lang="en-IN" dirty="0"/>
              <a:t>to the seller’s intellectual property. The seller’s ongoing activities are expected to affect the benefit the customer receives from the intellectual property. For example, think of an</a:t>
            </a:r>
            <a:r>
              <a:rPr lang="en-IN" baseline="0" dirty="0"/>
              <a:t> NFL trademark granted to a company over a period of time. In that case, rev</a:t>
            </a:r>
            <a:r>
              <a:rPr lang="en-IN" dirty="0"/>
              <a:t>enue is recognized over the period of time for which access is provided.</a:t>
            </a:r>
            <a:endParaRPr lang="en-US" dirty="0"/>
          </a:p>
          <a:p>
            <a:pPr marL="171450" indent="-171450">
              <a:spcBef>
                <a:spcPct val="0"/>
              </a:spcBef>
              <a:buFont typeface="Arial" panose="020B0604020202020204" pitchFamily="34" charset="0"/>
              <a:buChar char="•"/>
            </a:pPr>
            <a:r>
              <a:rPr lang="en-IN" b="1" dirty="0"/>
              <a:t>Franchises</a:t>
            </a:r>
            <a:r>
              <a:rPr lang="en-IN" dirty="0"/>
              <a:t>. In a franchise arrangement, a franchisor grants to the franchisee the right to sell the franchisor’s products and use its name. Franchises often include</a:t>
            </a:r>
            <a:r>
              <a:rPr lang="en-IN" baseline="0" dirty="0"/>
              <a:t> a license, as well as goods and services transferred at the start of the franchise as well as over the life of the franchise. Each of these aspects must be evaluated to determine if they qualify as separate performance obligations and accounted for accordingly.</a:t>
            </a:r>
            <a:endParaRPr lang="en-IN" dirty="0"/>
          </a:p>
          <a:p>
            <a:pPr marL="171450" indent="-171450">
              <a:spcBef>
                <a:spcPct val="0"/>
              </a:spcBef>
              <a:buFont typeface="Arial" panose="020B0604020202020204" pitchFamily="34" charset="0"/>
              <a:buChar char="•"/>
            </a:pPr>
            <a:r>
              <a:rPr lang="en-IN" dirty="0"/>
              <a:t>A </a:t>
            </a:r>
            <a:r>
              <a:rPr lang="en-IN" b="1" dirty="0"/>
              <a:t>bill-and-hold sale </a:t>
            </a:r>
            <a:r>
              <a:rPr lang="en-IN" dirty="0"/>
              <a:t>involves an arrangement where a customer purchases goods but requests that the seller not ship the product until a later date. Since the customer doesn’t have physical possession of the asset until the seller has delivered it, transfer of control has not occurred, so revenue typically should not be recognized until actual delivery to the customer occurs.</a:t>
            </a:r>
          </a:p>
          <a:p>
            <a:pPr marL="171450" indent="-171450">
              <a:spcBef>
                <a:spcPct val="0"/>
              </a:spcBef>
              <a:buFont typeface="Arial" panose="020B0604020202020204" pitchFamily="34" charset="0"/>
              <a:buChar char="•"/>
            </a:pPr>
            <a:r>
              <a:rPr lang="en-IN" dirty="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If the consignee can’t find a buyer within an agreed-upon time, the consignee returns the goods to the consignor. Given that the consignor retains</a:t>
            </a:r>
            <a:r>
              <a:rPr lang="en-IN" baseline="0" dirty="0"/>
              <a:t> the risks of ownership, it postpones revenue recognition until sale to a third party occurs.</a:t>
            </a:r>
            <a:endParaRPr lang="en-IN" dirty="0"/>
          </a:p>
          <a:p>
            <a:pPr marL="171450" indent="-171450">
              <a:spcBef>
                <a:spcPct val="0"/>
              </a:spcBef>
              <a:buFont typeface="Arial" panose="020B0604020202020204" pitchFamily="34" charset="0"/>
              <a:buChar char="•"/>
            </a:pPr>
            <a:r>
              <a:rPr lang="en-IN" dirty="0"/>
              <a:t>Last we </a:t>
            </a:r>
            <a:r>
              <a:rPr lang="en-IN" b="0" dirty="0"/>
              <a:t>have</a:t>
            </a:r>
            <a:r>
              <a:rPr lang="en-IN" b="1" dirty="0"/>
              <a:t> gift cards</a:t>
            </a:r>
            <a:r>
              <a:rPr lang="en-IN" dirty="0"/>
              <a:t>. Sales of gift cards are recognized as deferred revenue,</a:t>
            </a:r>
            <a:r>
              <a:rPr lang="en-IN" baseline="0" dirty="0"/>
              <a:t> and then revenue is recognized when a gift card is redeemed or the likelihood of redemption is viewed as remote.</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a:t>
            </a:r>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property (IP), such as software, technology, media, etc.</a:t>
            </a:r>
          </a:p>
          <a:p>
            <a:pPr marL="171450" lvl="0" indent="-171450">
              <a:spcBef>
                <a:spcPct val="0"/>
              </a:spcBef>
              <a:buFont typeface="Arial" panose="020B0604020202020204" pitchFamily="34" charset="0"/>
              <a:buChar char="•"/>
            </a:pPr>
            <a:r>
              <a:rPr lang="en-US" sz="1200" b="0" kern="1200" dirty="0">
                <a:solidFill>
                  <a:schemeClr val="tx1"/>
                </a:solidFill>
                <a:effectLst/>
                <a:latin typeface="+mn-lt"/>
                <a:ea typeface="+mn-ea"/>
                <a:cs typeface="+mn-cs"/>
              </a:rPr>
              <a:t>Some licenses transfer a </a:t>
            </a:r>
            <a:r>
              <a:rPr lang="en-US" sz="1200" b="0" i="1" kern="1200" dirty="0">
                <a:solidFill>
                  <a:schemeClr val="tx1"/>
                </a:solidFill>
                <a:effectLst/>
                <a:latin typeface="+mn-lt"/>
                <a:ea typeface="+mn-ea"/>
                <a:cs typeface="+mn-cs"/>
              </a:rPr>
              <a:t>right of use </a:t>
            </a:r>
            <a:r>
              <a:rPr lang="en-US" sz="1200" b="0" kern="1200" dirty="0">
                <a:solidFill>
                  <a:schemeClr val="tx1"/>
                </a:solidFill>
                <a:effectLst/>
                <a:latin typeface="+mn-lt"/>
                <a:ea typeface="+mn-ea"/>
                <a:cs typeface="+mn-cs"/>
              </a:rPr>
              <a:t>to IP that has </a:t>
            </a:r>
            <a:r>
              <a:rPr lang="en-US" sz="1200" b="0" i="1" kern="1200" dirty="0">
                <a:solidFill>
                  <a:schemeClr val="tx1"/>
                </a:solidFill>
                <a:effectLst/>
                <a:latin typeface="+mn-lt"/>
                <a:ea typeface="+mn-ea"/>
                <a:cs typeface="+mn-cs"/>
              </a:rPr>
              <a:t>significant standalone functionality, </a:t>
            </a:r>
            <a:r>
              <a:rPr lang="en-US" sz="1200" b="0" kern="1200" dirty="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a:solidFill>
                  <a:schemeClr val="tx1"/>
                </a:solidFill>
                <a:effectLst/>
                <a:latin typeface="+mn-lt"/>
                <a:ea typeface="+mn-ea"/>
                <a:cs typeface="+mn-cs"/>
              </a:rPr>
              <a:t>functional intellectual</a:t>
            </a:r>
            <a:r>
              <a:rPr lang="en-US" sz="1200" b="0" i="1" kern="1200" baseline="0" dirty="0">
                <a:solidFill>
                  <a:schemeClr val="tx1"/>
                </a:solidFill>
                <a:effectLst/>
                <a:latin typeface="+mn-lt"/>
                <a:ea typeface="+mn-ea"/>
                <a:cs typeface="+mn-cs"/>
              </a:rPr>
              <a:t> property</a:t>
            </a:r>
            <a:r>
              <a:rPr lang="en-US" sz="1200" b="0" i="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include software like Microsoft Office, drug formulas, and media content like books, music, and movies. </a:t>
            </a:r>
            <a:r>
              <a:rPr lang="en-US" sz="1200" kern="1200" dirty="0">
                <a:solidFill>
                  <a:schemeClr val="tx1"/>
                </a:solidFill>
                <a:effectLst/>
                <a:latin typeface="+mn-lt"/>
                <a:ea typeface="+mn-ea"/>
                <a:cs typeface="+mn-cs"/>
              </a:rPr>
              <a:t>For licenses of functional IP, sellers typically recognize revenue at the </a:t>
            </a:r>
            <a:r>
              <a:rPr lang="en-US" sz="1200" i="1" kern="1200" dirty="0">
                <a:solidFill>
                  <a:schemeClr val="tx1"/>
                </a:solidFill>
                <a:effectLst/>
                <a:latin typeface="+mn-lt"/>
                <a:ea typeface="+mn-ea"/>
                <a:cs typeface="+mn-cs"/>
              </a:rPr>
              <a:t>point in time </a:t>
            </a:r>
            <a:r>
              <a:rPr lang="en-US" sz="1200" kern="1200" dirty="0">
                <a:solidFill>
                  <a:schemeClr val="tx1"/>
                </a:solidFill>
                <a:effectLst/>
                <a:latin typeface="+mn-lt"/>
                <a:ea typeface="+mn-ea"/>
                <a:cs typeface="+mn-cs"/>
              </a:rPr>
              <a:t>that the customer can start using the IP.</a:t>
            </a:r>
            <a:r>
              <a:rPr lang="en-US" dirty="0">
                <a:effectLst/>
              </a:rPr>
              <a:t> </a:t>
            </a:r>
            <a:endParaRPr lang="en-US" sz="1200" b="0" kern="1200" dirty="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a:solidFill>
                  <a:schemeClr val="tx1"/>
                </a:solidFill>
                <a:effectLst/>
                <a:latin typeface="+mn-lt"/>
                <a:ea typeface="+mn-ea"/>
                <a:cs typeface="+mn-cs"/>
              </a:rPr>
              <a:t>Other licenses provide the customer with the </a:t>
            </a:r>
            <a:r>
              <a:rPr lang="en-US" sz="1200" i="1" kern="1200" dirty="0">
                <a:solidFill>
                  <a:schemeClr val="tx1"/>
                </a:solidFill>
                <a:effectLst/>
                <a:latin typeface="+mn-lt"/>
                <a:ea typeface="+mn-ea"/>
                <a:cs typeface="+mn-cs"/>
              </a:rPr>
              <a:t>right of access </a:t>
            </a:r>
            <a:r>
              <a:rPr lang="en-US" sz="1200" kern="1200" dirty="0">
                <a:solidFill>
                  <a:schemeClr val="tx1"/>
                </a:solidFill>
                <a:effectLst/>
                <a:latin typeface="+mn-lt"/>
                <a:ea typeface="+mn-ea"/>
                <a:cs typeface="+mn-cs"/>
              </a:rPr>
              <a:t>to the seller’s intellectual</a:t>
            </a:r>
            <a:r>
              <a:rPr lang="en-US" sz="1200" kern="1200" baseline="0" dirty="0">
                <a:solidFill>
                  <a:schemeClr val="tx1"/>
                </a:solidFill>
                <a:effectLst/>
                <a:latin typeface="+mn-lt"/>
                <a:ea typeface="+mn-ea"/>
                <a:cs typeface="+mn-cs"/>
              </a:rPr>
              <a:t> property</a:t>
            </a:r>
            <a:r>
              <a:rPr lang="en-US" sz="1200" kern="1200" dirty="0">
                <a:solidFill>
                  <a:schemeClr val="tx1"/>
                </a:solidFill>
                <a:effectLst/>
                <a:latin typeface="+mn-lt"/>
                <a:ea typeface="+mn-ea"/>
                <a:cs typeface="+mn-cs"/>
              </a:rPr>
              <a:t> with the understanding that the IP does not have significant standalone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a:solidFill>
                  <a:schemeClr val="tx1"/>
                </a:solidFill>
                <a:effectLst/>
                <a:latin typeface="+mn-lt"/>
                <a:ea typeface="+mn-ea"/>
                <a:cs typeface="+mn-cs"/>
              </a:rPr>
              <a:t>symbolic IP </a:t>
            </a:r>
            <a:r>
              <a:rPr lang="en-US" sz="1200" kern="1200" dirty="0">
                <a:solidFill>
                  <a:schemeClr val="tx1"/>
                </a:solidFill>
                <a:effectLst/>
                <a:latin typeface="+mn-lt"/>
                <a:ea typeface="+mn-ea"/>
                <a:cs typeface="+mn-cs"/>
              </a:rPr>
              <a:t>include trademarks, logos, brand names, and franchise rights. For licenses of symbolic IP, sellers recognize revenue </a:t>
            </a:r>
            <a:r>
              <a:rPr lang="en-US" sz="1200" i="1" kern="1200" dirty="0">
                <a:solidFill>
                  <a:schemeClr val="tx1"/>
                </a:solidFill>
                <a:effectLst/>
                <a:latin typeface="+mn-lt"/>
                <a:ea typeface="+mn-ea"/>
                <a:cs typeface="+mn-cs"/>
              </a:rPr>
              <a:t>over time, </a:t>
            </a:r>
            <a:r>
              <a:rPr lang="en-US" sz="1200" kern="1200" dirty="0">
                <a:solidFill>
                  <a:schemeClr val="tx1"/>
                </a:solidFill>
                <a:effectLst/>
                <a:latin typeface="+mn-lt"/>
                <a:ea typeface="+mn-ea"/>
                <a:cs typeface="+mn-cs"/>
              </a:rPr>
              <a:t>because that is when they satisfy their performance obligation.</a:t>
            </a:r>
            <a:r>
              <a:rPr lang="en-US" dirty="0">
                <a:effectLst/>
              </a:rPr>
              <a:t> </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sometimes a license isn’t considered to be a separate performance obligation because it’s not </a:t>
            </a:r>
            <a:r>
              <a:rPr lang="en-US" sz="1200" i="1" kern="1200" dirty="0">
                <a:solidFill>
                  <a:schemeClr val="tx1"/>
                </a:solidFill>
                <a:effectLst/>
                <a:latin typeface="+mn-lt"/>
                <a:ea typeface="+mn-ea"/>
                <a:cs typeface="+mn-cs"/>
              </a:rPr>
              <a:t>distinct </a:t>
            </a:r>
            <a:r>
              <a:rPr lang="en-US" sz="1200" kern="1200" dirty="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a:effectLst/>
              </a:rPr>
              <a:t> </a:t>
            </a:r>
            <a:r>
              <a:rPr lang="en-US" sz="1200" kern="1200" dirty="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a:t>
            </a:r>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property (IP), such as software, technology, media, etc.</a:t>
            </a:r>
          </a:p>
          <a:p>
            <a:pPr marL="171450" lvl="0" indent="-171450">
              <a:spcBef>
                <a:spcPct val="0"/>
              </a:spcBef>
              <a:buFont typeface="Arial" panose="020B0604020202020204" pitchFamily="34" charset="0"/>
              <a:buChar char="•"/>
            </a:pPr>
            <a:r>
              <a:rPr lang="en-US" sz="1200" b="0" kern="1200" dirty="0">
                <a:solidFill>
                  <a:schemeClr val="tx1"/>
                </a:solidFill>
                <a:effectLst/>
                <a:latin typeface="+mn-lt"/>
                <a:ea typeface="+mn-ea"/>
                <a:cs typeface="+mn-cs"/>
              </a:rPr>
              <a:t>Some licenses transfer a </a:t>
            </a:r>
            <a:r>
              <a:rPr lang="en-US" sz="1200" b="0" i="1" kern="1200" dirty="0">
                <a:solidFill>
                  <a:schemeClr val="tx1"/>
                </a:solidFill>
                <a:effectLst/>
                <a:latin typeface="+mn-lt"/>
                <a:ea typeface="+mn-ea"/>
                <a:cs typeface="+mn-cs"/>
              </a:rPr>
              <a:t>right of use </a:t>
            </a:r>
            <a:r>
              <a:rPr lang="en-US" sz="1200" b="0" kern="1200" dirty="0">
                <a:solidFill>
                  <a:schemeClr val="tx1"/>
                </a:solidFill>
                <a:effectLst/>
                <a:latin typeface="+mn-lt"/>
                <a:ea typeface="+mn-ea"/>
                <a:cs typeface="+mn-cs"/>
              </a:rPr>
              <a:t>to IP that has </a:t>
            </a:r>
            <a:r>
              <a:rPr lang="en-US" sz="1200" b="0" i="1" kern="1200" dirty="0">
                <a:solidFill>
                  <a:schemeClr val="tx1"/>
                </a:solidFill>
                <a:effectLst/>
                <a:latin typeface="+mn-lt"/>
                <a:ea typeface="+mn-ea"/>
                <a:cs typeface="+mn-cs"/>
              </a:rPr>
              <a:t>significant standalone functionality, </a:t>
            </a:r>
            <a:r>
              <a:rPr lang="en-US" sz="1200" b="0" kern="1200" dirty="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a:solidFill>
                  <a:schemeClr val="tx1"/>
                </a:solidFill>
                <a:effectLst/>
                <a:latin typeface="+mn-lt"/>
                <a:ea typeface="+mn-ea"/>
                <a:cs typeface="+mn-cs"/>
              </a:rPr>
              <a:t>functional intellectual</a:t>
            </a:r>
            <a:r>
              <a:rPr lang="en-US" sz="1200" b="0" i="1" kern="1200" baseline="0" dirty="0">
                <a:solidFill>
                  <a:schemeClr val="tx1"/>
                </a:solidFill>
                <a:effectLst/>
                <a:latin typeface="+mn-lt"/>
                <a:ea typeface="+mn-ea"/>
                <a:cs typeface="+mn-cs"/>
              </a:rPr>
              <a:t> property</a:t>
            </a:r>
            <a:r>
              <a:rPr lang="en-US" sz="1200" b="0" i="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include software like Microsoft Office, drug formulas, and media content like books, music, and movies. </a:t>
            </a:r>
            <a:r>
              <a:rPr lang="en-US" sz="1200" kern="1200" dirty="0">
                <a:solidFill>
                  <a:schemeClr val="tx1"/>
                </a:solidFill>
                <a:effectLst/>
                <a:latin typeface="+mn-lt"/>
                <a:ea typeface="+mn-ea"/>
                <a:cs typeface="+mn-cs"/>
              </a:rPr>
              <a:t>For licenses of functional IP, sellers typically recognize revenue at the </a:t>
            </a:r>
            <a:r>
              <a:rPr lang="en-US" sz="1200" i="1" kern="1200" dirty="0">
                <a:solidFill>
                  <a:schemeClr val="tx1"/>
                </a:solidFill>
                <a:effectLst/>
                <a:latin typeface="+mn-lt"/>
                <a:ea typeface="+mn-ea"/>
                <a:cs typeface="+mn-cs"/>
              </a:rPr>
              <a:t>point in time </a:t>
            </a:r>
            <a:r>
              <a:rPr lang="en-US" sz="1200" kern="1200" dirty="0">
                <a:solidFill>
                  <a:schemeClr val="tx1"/>
                </a:solidFill>
                <a:effectLst/>
                <a:latin typeface="+mn-lt"/>
                <a:ea typeface="+mn-ea"/>
                <a:cs typeface="+mn-cs"/>
              </a:rPr>
              <a:t>that the customer can start using the IP.</a:t>
            </a:r>
            <a:r>
              <a:rPr lang="en-US" dirty="0">
                <a:effectLst/>
              </a:rPr>
              <a:t> </a:t>
            </a:r>
            <a:endParaRPr lang="en-US" sz="1200" b="0" kern="1200" dirty="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a:solidFill>
                  <a:schemeClr val="tx1"/>
                </a:solidFill>
                <a:effectLst/>
                <a:latin typeface="+mn-lt"/>
                <a:ea typeface="+mn-ea"/>
                <a:cs typeface="+mn-cs"/>
              </a:rPr>
              <a:t>Other licenses provide the customer with the </a:t>
            </a:r>
            <a:r>
              <a:rPr lang="en-US" sz="1200" i="1" kern="1200" dirty="0">
                <a:solidFill>
                  <a:schemeClr val="tx1"/>
                </a:solidFill>
                <a:effectLst/>
                <a:latin typeface="+mn-lt"/>
                <a:ea typeface="+mn-ea"/>
                <a:cs typeface="+mn-cs"/>
              </a:rPr>
              <a:t>right of access </a:t>
            </a:r>
            <a:r>
              <a:rPr lang="en-US" sz="1200" kern="1200" dirty="0">
                <a:solidFill>
                  <a:schemeClr val="tx1"/>
                </a:solidFill>
                <a:effectLst/>
                <a:latin typeface="+mn-lt"/>
                <a:ea typeface="+mn-ea"/>
                <a:cs typeface="+mn-cs"/>
              </a:rPr>
              <a:t>to the seller’s intellectual</a:t>
            </a:r>
            <a:r>
              <a:rPr lang="en-US" sz="1200" kern="1200" baseline="0" dirty="0">
                <a:solidFill>
                  <a:schemeClr val="tx1"/>
                </a:solidFill>
                <a:effectLst/>
                <a:latin typeface="+mn-lt"/>
                <a:ea typeface="+mn-ea"/>
                <a:cs typeface="+mn-cs"/>
              </a:rPr>
              <a:t> property</a:t>
            </a:r>
            <a:r>
              <a:rPr lang="en-US" sz="1200" kern="1200" dirty="0">
                <a:solidFill>
                  <a:schemeClr val="tx1"/>
                </a:solidFill>
                <a:effectLst/>
                <a:latin typeface="+mn-lt"/>
                <a:ea typeface="+mn-ea"/>
                <a:cs typeface="+mn-cs"/>
              </a:rPr>
              <a:t> with the understanding that the IP does not have significant standalone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a:solidFill>
                  <a:schemeClr val="tx1"/>
                </a:solidFill>
                <a:effectLst/>
                <a:latin typeface="+mn-lt"/>
                <a:ea typeface="+mn-ea"/>
                <a:cs typeface="+mn-cs"/>
              </a:rPr>
              <a:t>symbolic IP </a:t>
            </a:r>
            <a:r>
              <a:rPr lang="en-US" sz="1200" kern="1200" dirty="0">
                <a:solidFill>
                  <a:schemeClr val="tx1"/>
                </a:solidFill>
                <a:effectLst/>
                <a:latin typeface="+mn-lt"/>
                <a:ea typeface="+mn-ea"/>
                <a:cs typeface="+mn-cs"/>
              </a:rPr>
              <a:t>include trademarks, logos, brand names, and franchise rights. For licenses of symbolic IP, sellers recognize revenue </a:t>
            </a:r>
            <a:r>
              <a:rPr lang="en-US" sz="1200" i="1" kern="1200" dirty="0">
                <a:solidFill>
                  <a:schemeClr val="tx1"/>
                </a:solidFill>
                <a:effectLst/>
                <a:latin typeface="+mn-lt"/>
                <a:ea typeface="+mn-ea"/>
                <a:cs typeface="+mn-cs"/>
              </a:rPr>
              <a:t>over time, </a:t>
            </a:r>
            <a:r>
              <a:rPr lang="en-US" sz="1200" kern="1200" dirty="0">
                <a:solidFill>
                  <a:schemeClr val="tx1"/>
                </a:solidFill>
                <a:effectLst/>
                <a:latin typeface="+mn-lt"/>
                <a:ea typeface="+mn-ea"/>
                <a:cs typeface="+mn-cs"/>
              </a:rPr>
              <a:t>because that is when they satisfy their performance obligation.</a:t>
            </a:r>
            <a:r>
              <a:rPr lang="en-US" dirty="0">
                <a:effectLst/>
              </a:rPr>
              <a:t> </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sometimes a license isn’t considered to be a separate performance obligation because it’s not </a:t>
            </a:r>
            <a:r>
              <a:rPr lang="en-US" sz="1200" i="1" kern="1200" dirty="0">
                <a:solidFill>
                  <a:schemeClr val="tx1"/>
                </a:solidFill>
                <a:effectLst/>
                <a:latin typeface="+mn-lt"/>
                <a:ea typeface="+mn-ea"/>
                <a:cs typeface="+mn-cs"/>
              </a:rPr>
              <a:t>distinct </a:t>
            </a:r>
            <a:r>
              <a:rPr lang="en-US" sz="1200" kern="1200" dirty="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a:effectLst/>
              </a:rPr>
              <a:t> </a:t>
            </a:r>
            <a:r>
              <a:rPr lang="en-US" sz="1200" kern="1200" dirty="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a:t>
            </a:r>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property (IP), such as software, technology, media, etc.</a:t>
            </a:r>
          </a:p>
          <a:p>
            <a:pPr marL="171450" lvl="0" indent="-171450">
              <a:spcBef>
                <a:spcPct val="0"/>
              </a:spcBef>
              <a:buFont typeface="Arial" panose="020B0604020202020204" pitchFamily="34" charset="0"/>
              <a:buChar char="•"/>
            </a:pPr>
            <a:r>
              <a:rPr lang="en-US" sz="1200" b="0" kern="1200" dirty="0">
                <a:solidFill>
                  <a:schemeClr val="tx1"/>
                </a:solidFill>
                <a:effectLst/>
                <a:latin typeface="+mn-lt"/>
                <a:ea typeface="+mn-ea"/>
                <a:cs typeface="+mn-cs"/>
              </a:rPr>
              <a:t>Some licenses transfer a </a:t>
            </a:r>
            <a:r>
              <a:rPr lang="en-US" sz="1200" b="0" i="1" kern="1200" dirty="0">
                <a:solidFill>
                  <a:schemeClr val="tx1"/>
                </a:solidFill>
                <a:effectLst/>
                <a:latin typeface="+mn-lt"/>
                <a:ea typeface="+mn-ea"/>
                <a:cs typeface="+mn-cs"/>
              </a:rPr>
              <a:t>right of use </a:t>
            </a:r>
            <a:r>
              <a:rPr lang="en-US" sz="1200" b="0" kern="1200" dirty="0">
                <a:solidFill>
                  <a:schemeClr val="tx1"/>
                </a:solidFill>
                <a:effectLst/>
                <a:latin typeface="+mn-lt"/>
                <a:ea typeface="+mn-ea"/>
                <a:cs typeface="+mn-cs"/>
              </a:rPr>
              <a:t>to IP that has </a:t>
            </a:r>
            <a:r>
              <a:rPr lang="en-US" sz="1200" b="0" i="1" kern="1200" dirty="0">
                <a:solidFill>
                  <a:schemeClr val="tx1"/>
                </a:solidFill>
                <a:effectLst/>
                <a:latin typeface="+mn-lt"/>
                <a:ea typeface="+mn-ea"/>
                <a:cs typeface="+mn-cs"/>
              </a:rPr>
              <a:t>significant standalone functionality, </a:t>
            </a:r>
            <a:r>
              <a:rPr lang="en-US" sz="1200" b="0" kern="1200" dirty="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a:solidFill>
                  <a:schemeClr val="tx1"/>
                </a:solidFill>
                <a:effectLst/>
                <a:latin typeface="+mn-lt"/>
                <a:ea typeface="+mn-ea"/>
                <a:cs typeface="+mn-cs"/>
              </a:rPr>
              <a:t>functional intellectual</a:t>
            </a:r>
            <a:r>
              <a:rPr lang="en-US" sz="1200" b="0" i="1" kern="1200" baseline="0" dirty="0">
                <a:solidFill>
                  <a:schemeClr val="tx1"/>
                </a:solidFill>
                <a:effectLst/>
                <a:latin typeface="+mn-lt"/>
                <a:ea typeface="+mn-ea"/>
                <a:cs typeface="+mn-cs"/>
              </a:rPr>
              <a:t> property</a:t>
            </a:r>
            <a:r>
              <a:rPr lang="en-US" sz="1200" b="0" i="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include software like Microsoft Office, drug formulas, and media content like books, music, and movies. </a:t>
            </a:r>
            <a:r>
              <a:rPr lang="en-US" sz="1200" kern="1200" dirty="0">
                <a:solidFill>
                  <a:schemeClr val="tx1"/>
                </a:solidFill>
                <a:effectLst/>
                <a:latin typeface="+mn-lt"/>
                <a:ea typeface="+mn-ea"/>
                <a:cs typeface="+mn-cs"/>
              </a:rPr>
              <a:t>For licenses of functional IP, sellers typically recognize revenue at the </a:t>
            </a:r>
            <a:r>
              <a:rPr lang="en-US" sz="1200" i="1" kern="1200" dirty="0">
                <a:solidFill>
                  <a:schemeClr val="tx1"/>
                </a:solidFill>
                <a:effectLst/>
                <a:latin typeface="+mn-lt"/>
                <a:ea typeface="+mn-ea"/>
                <a:cs typeface="+mn-cs"/>
              </a:rPr>
              <a:t>point in time </a:t>
            </a:r>
            <a:r>
              <a:rPr lang="en-US" sz="1200" kern="1200" dirty="0">
                <a:solidFill>
                  <a:schemeClr val="tx1"/>
                </a:solidFill>
                <a:effectLst/>
                <a:latin typeface="+mn-lt"/>
                <a:ea typeface="+mn-ea"/>
                <a:cs typeface="+mn-cs"/>
              </a:rPr>
              <a:t>that the customer can start using the IP.</a:t>
            </a:r>
            <a:r>
              <a:rPr lang="en-US" dirty="0">
                <a:effectLst/>
              </a:rPr>
              <a:t> </a:t>
            </a:r>
            <a:endParaRPr lang="en-US" sz="1200" b="0" kern="1200" dirty="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a:solidFill>
                  <a:schemeClr val="tx1"/>
                </a:solidFill>
                <a:effectLst/>
                <a:latin typeface="+mn-lt"/>
                <a:ea typeface="+mn-ea"/>
                <a:cs typeface="+mn-cs"/>
              </a:rPr>
              <a:t>Other licenses provide the customer with the </a:t>
            </a:r>
            <a:r>
              <a:rPr lang="en-US" sz="1200" i="1" kern="1200" dirty="0">
                <a:solidFill>
                  <a:schemeClr val="tx1"/>
                </a:solidFill>
                <a:effectLst/>
                <a:latin typeface="+mn-lt"/>
                <a:ea typeface="+mn-ea"/>
                <a:cs typeface="+mn-cs"/>
              </a:rPr>
              <a:t>right of access </a:t>
            </a:r>
            <a:r>
              <a:rPr lang="en-US" sz="1200" kern="1200" dirty="0">
                <a:solidFill>
                  <a:schemeClr val="tx1"/>
                </a:solidFill>
                <a:effectLst/>
                <a:latin typeface="+mn-lt"/>
                <a:ea typeface="+mn-ea"/>
                <a:cs typeface="+mn-cs"/>
              </a:rPr>
              <a:t>to the seller’s intellectual</a:t>
            </a:r>
            <a:r>
              <a:rPr lang="en-US" sz="1200" kern="1200" baseline="0" dirty="0">
                <a:solidFill>
                  <a:schemeClr val="tx1"/>
                </a:solidFill>
                <a:effectLst/>
                <a:latin typeface="+mn-lt"/>
                <a:ea typeface="+mn-ea"/>
                <a:cs typeface="+mn-cs"/>
              </a:rPr>
              <a:t> property</a:t>
            </a:r>
            <a:r>
              <a:rPr lang="en-US" sz="1200" kern="1200" dirty="0">
                <a:solidFill>
                  <a:schemeClr val="tx1"/>
                </a:solidFill>
                <a:effectLst/>
                <a:latin typeface="+mn-lt"/>
                <a:ea typeface="+mn-ea"/>
                <a:cs typeface="+mn-cs"/>
              </a:rPr>
              <a:t> with the understanding that the IP does not have significant stand- 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a:solidFill>
                  <a:schemeClr val="tx1"/>
                </a:solidFill>
                <a:effectLst/>
                <a:latin typeface="+mn-lt"/>
                <a:ea typeface="+mn-ea"/>
                <a:cs typeface="+mn-cs"/>
              </a:rPr>
              <a:t>symbolic IP </a:t>
            </a:r>
            <a:r>
              <a:rPr lang="en-US" sz="1200" kern="1200" dirty="0">
                <a:solidFill>
                  <a:schemeClr val="tx1"/>
                </a:solidFill>
                <a:effectLst/>
                <a:latin typeface="+mn-lt"/>
                <a:ea typeface="+mn-ea"/>
                <a:cs typeface="+mn-cs"/>
              </a:rPr>
              <a:t>include trademarks, logos, brand names and franchise rights. For licenses of symbolic IP, sellers recognize revenue </a:t>
            </a:r>
            <a:r>
              <a:rPr lang="en-US" sz="1200" i="1" kern="1200" dirty="0">
                <a:solidFill>
                  <a:schemeClr val="tx1"/>
                </a:solidFill>
                <a:effectLst/>
                <a:latin typeface="+mn-lt"/>
                <a:ea typeface="+mn-ea"/>
                <a:cs typeface="+mn-cs"/>
              </a:rPr>
              <a:t>over time, </a:t>
            </a:r>
            <a:r>
              <a:rPr lang="en-US" sz="1200" kern="1200" dirty="0">
                <a:solidFill>
                  <a:schemeClr val="tx1"/>
                </a:solidFill>
                <a:effectLst/>
                <a:latin typeface="+mn-lt"/>
                <a:ea typeface="+mn-ea"/>
                <a:cs typeface="+mn-cs"/>
              </a:rPr>
              <a:t>because that is when they satisfy their performance obligation.</a:t>
            </a:r>
            <a:r>
              <a:rPr lang="en-US" dirty="0">
                <a:effectLst/>
              </a:rPr>
              <a:t> </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sometimes a license isn’t considered to be a separate performance obligation because it’s not </a:t>
            </a:r>
            <a:r>
              <a:rPr lang="en-US" sz="1200" i="1" kern="1200" dirty="0">
                <a:solidFill>
                  <a:schemeClr val="tx1"/>
                </a:solidFill>
                <a:effectLst/>
                <a:latin typeface="+mn-lt"/>
                <a:ea typeface="+mn-ea"/>
                <a:cs typeface="+mn-cs"/>
              </a:rPr>
              <a:t>distinct </a:t>
            </a:r>
            <a:r>
              <a:rPr lang="en-US" sz="1200" kern="1200" dirty="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a:effectLst/>
              </a:rPr>
              <a:t> </a:t>
            </a:r>
            <a:r>
              <a:rPr lang="en-US" sz="1200" kern="1200" dirty="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a:t>
            </a:r>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property (IP), such as software, technology, media, etc.</a:t>
            </a:r>
          </a:p>
          <a:p>
            <a:pPr marL="171450" lvl="0" indent="-171450">
              <a:spcBef>
                <a:spcPct val="0"/>
              </a:spcBef>
              <a:buFont typeface="Arial" panose="020B0604020202020204" pitchFamily="34" charset="0"/>
              <a:buChar char="•"/>
            </a:pPr>
            <a:r>
              <a:rPr lang="en-US" sz="1200" b="0" kern="1200" dirty="0">
                <a:solidFill>
                  <a:schemeClr val="tx1"/>
                </a:solidFill>
                <a:effectLst/>
                <a:latin typeface="+mn-lt"/>
                <a:ea typeface="+mn-ea"/>
                <a:cs typeface="+mn-cs"/>
              </a:rPr>
              <a:t>Some licenses transfer a </a:t>
            </a:r>
            <a:r>
              <a:rPr lang="en-US" sz="1200" b="0" i="1" kern="1200" dirty="0">
                <a:solidFill>
                  <a:schemeClr val="tx1"/>
                </a:solidFill>
                <a:effectLst/>
                <a:latin typeface="+mn-lt"/>
                <a:ea typeface="+mn-ea"/>
                <a:cs typeface="+mn-cs"/>
              </a:rPr>
              <a:t>right of use </a:t>
            </a:r>
            <a:r>
              <a:rPr lang="en-US" sz="1200" b="0" kern="1200" dirty="0">
                <a:solidFill>
                  <a:schemeClr val="tx1"/>
                </a:solidFill>
                <a:effectLst/>
                <a:latin typeface="+mn-lt"/>
                <a:ea typeface="+mn-ea"/>
                <a:cs typeface="+mn-cs"/>
              </a:rPr>
              <a:t>to IP that has </a:t>
            </a:r>
            <a:r>
              <a:rPr lang="en-US" sz="1200" b="0" i="1" kern="1200" dirty="0">
                <a:solidFill>
                  <a:schemeClr val="tx1"/>
                </a:solidFill>
                <a:effectLst/>
                <a:latin typeface="+mn-lt"/>
                <a:ea typeface="+mn-ea"/>
                <a:cs typeface="+mn-cs"/>
              </a:rPr>
              <a:t>significant standalone functionality, </a:t>
            </a:r>
            <a:r>
              <a:rPr lang="en-US" sz="1200" b="0" kern="1200" dirty="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a:solidFill>
                  <a:schemeClr val="tx1"/>
                </a:solidFill>
                <a:effectLst/>
                <a:latin typeface="+mn-lt"/>
                <a:ea typeface="+mn-ea"/>
                <a:cs typeface="+mn-cs"/>
              </a:rPr>
              <a:t>functional intellectual</a:t>
            </a:r>
            <a:r>
              <a:rPr lang="en-US" sz="1200" b="0" i="1" kern="1200" baseline="0" dirty="0">
                <a:solidFill>
                  <a:schemeClr val="tx1"/>
                </a:solidFill>
                <a:effectLst/>
                <a:latin typeface="+mn-lt"/>
                <a:ea typeface="+mn-ea"/>
                <a:cs typeface="+mn-cs"/>
              </a:rPr>
              <a:t> property</a:t>
            </a:r>
            <a:r>
              <a:rPr lang="en-US" sz="1200" b="0" i="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include software like Microsoft Office, drug formulas, and media content like books, music, and movies. </a:t>
            </a:r>
            <a:r>
              <a:rPr lang="en-US" sz="1200" kern="1200" dirty="0">
                <a:solidFill>
                  <a:schemeClr val="tx1"/>
                </a:solidFill>
                <a:effectLst/>
                <a:latin typeface="+mn-lt"/>
                <a:ea typeface="+mn-ea"/>
                <a:cs typeface="+mn-cs"/>
              </a:rPr>
              <a:t>For licenses of functional IP, sellers typically recognize revenue at the </a:t>
            </a:r>
            <a:r>
              <a:rPr lang="en-US" sz="1200" i="1" kern="1200" dirty="0">
                <a:solidFill>
                  <a:schemeClr val="tx1"/>
                </a:solidFill>
                <a:effectLst/>
                <a:latin typeface="+mn-lt"/>
                <a:ea typeface="+mn-ea"/>
                <a:cs typeface="+mn-cs"/>
              </a:rPr>
              <a:t>point in time </a:t>
            </a:r>
            <a:r>
              <a:rPr lang="en-US" sz="1200" kern="1200" dirty="0">
                <a:solidFill>
                  <a:schemeClr val="tx1"/>
                </a:solidFill>
                <a:effectLst/>
                <a:latin typeface="+mn-lt"/>
                <a:ea typeface="+mn-ea"/>
                <a:cs typeface="+mn-cs"/>
              </a:rPr>
              <a:t>that the customer can start using the IP.</a:t>
            </a:r>
            <a:r>
              <a:rPr lang="en-US" dirty="0">
                <a:effectLst/>
              </a:rPr>
              <a:t> </a:t>
            </a:r>
            <a:endParaRPr lang="en-US" sz="1200" b="0" kern="1200" dirty="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a:solidFill>
                  <a:schemeClr val="tx1"/>
                </a:solidFill>
                <a:effectLst/>
                <a:latin typeface="+mn-lt"/>
                <a:ea typeface="+mn-ea"/>
                <a:cs typeface="+mn-cs"/>
              </a:rPr>
              <a:t>Other licenses provide the customer with the </a:t>
            </a:r>
            <a:r>
              <a:rPr lang="en-US" sz="1200" i="1" kern="1200" dirty="0">
                <a:solidFill>
                  <a:schemeClr val="tx1"/>
                </a:solidFill>
                <a:effectLst/>
                <a:latin typeface="+mn-lt"/>
                <a:ea typeface="+mn-ea"/>
                <a:cs typeface="+mn-cs"/>
              </a:rPr>
              <a:t>right of access </a:t>
            </a:r>
            <a:r>
              <a:rPr lang="en-US" sz="1200" kern="1200" dirty="0">
                <a:solidFill>
                  <a:schemeClr val="tx1"/>
                </a:solidFill>
                <a:effectLst/>
                <a:latin typeface="+mn-lt"/>
                <a:ea typeface="+mn-ea"/>
                <a:cs typeface="+mn-cs"/>
              </a:rPr>
              <a:t>to the seller’s intellectual</a:t>
            </a:r>
            <a:r>
              <a:rPr lang="en-US" sz="1200" kern="1200" baseline="0" dirty="0">
                <a:solidFill>
                  <a:schemeClr val="tx1"/>
                </a:solidFill>
                <a:effectLst/>
                <a:latin typeface="+mn-lt"/>
                <a:ea typeface="+mn-ea"/>
                <a:cs typeface="+mn-cs"/>
              </a:rPr>
              <a:t> property</a:t>
            </a:r>
            <a:r>
              <a:rPr lang="en-US" sz="1200" kern="1200" dirty="0">
                <a:solidFill>
                  <a:schemeClr val="tx1"/>
                </a:solidFill>
                <a:effectLst/>
                <a:latin typeface="+mn-lt"/>
                <a:ea typeface="+mn-ea"/>
                <a:cs typeface="+mn-cs"/>
              </a:rPr>
              <a:t> with the understanding that the IP does not have significant stand- 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a:solidFill>
                  <a:schemeClr val="tx1"/>
                </a:solidFill>
                <a:effectLst/>
                <a:latin typeface="+mn-lt"/>
                <a:ea typeface="+mn-ea"/>
                <a:cs typeface="+mn-cs"/>
              </a:rPr>
              <a:t>symbolic IP </a:t>
            </a:r>
            <a:r>
              <a:rPr lang="en-US" sz="1200" kern="1200" dirty="0">
                <a:solidFill>
                  <a:schemeClr val="tx1"/>
                </a:solidFill>
                <a:effectLst/>
                <a:latin typeface="+mn-lt"/>
                <a:ea typeface="+mn-ea"/>
                <a:cs typeface="+mn-cs"/>
              </a:rPr>
              <a:t>include trademarks, logos, brand names and franchise rights. For licenses of symbolic IP, sellers recognize revenue </a:t>
            </a:r>
            <a:r>
              <a:rPr lang="en-US" sz="1200" i="1" kern="1200" dirty="0">
                <a:solidFill>
                  <a:schemeClr val="tx1"/>
                </a:solidFill>
                <a:effectLst/>
                <a:latin typeface="+mn-lt"/>
                <a:ea typeface="+mn-ea"/>
                <a:cs typeface="+mn-cs"/>
              </a:rPr>
              <a:t>over time, </a:t>
            </a:r>
            <a:r>
              <a:rPr lang="en-US" sz="1200" kern="1200" dirty="0">
                <a:solidFill>
                  <a:schemeClr val="tx1"/>
                </a:solidFill>
                <a:effectLst/>
                <a:latin typeface="+mn-lt"/>
                <a:ea typeface="+mn-ea"/>
                <a:cs typeface="+mn-cs"/>
              </a:rPr>
              <a:t>because that is when they satisfy their performance obligation.</a:t>
            </a:r>
            <a:r>
              <a:rPr lang="en-US" dirty="0">
                <a:effectLst/>
              </a:rPr>
              <a:t> </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sometimes a license isn’t considered to be a separate performance obligation because it’s not </a:t>
            </a:r>
            <a:r>
              <a:rPr lang="en-US" sz="1200" i="1" kern="1200" dirty="0">
                <a:solidFill>
                  <a:schemeClr val="tx1"/>
                </a:solidFill>
                <a:effectLst/>
                <a:latin typeface="+mn-lt"/>
                <a:ea typeface="+mn-ea"/>
                <a:cs typeface="+mn-cs"/>
              </a:rPr>
              <a:t>distinct </a:t>
            </a:r>
            <a:r>
              <a:rPr lang="en-US" sz="1200" kern="1200" dirty="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a:effectLst/>
              </a:rPr>
              <a:t> </a:t>
            </a:r>
            <a:r>
              <a:rPr lang="en-US" sz="1200" kern="1200" dirty="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discuss the issues that make it more difficult to determine when revenue should be recognized. </a:t>
            </a:r>
          </a:p>
          <a:p>
            <a:pPr>
              <a:spcBef>
                <a:spcPct val="0"/>
              </a:spcBef>
            </a:pPr>
            <a:endParaRPr lang="en-IN" dirty="0"/>
          </a:p>
          <a:p>
            <a:pPr marL="0" indent="0">
              <a:spcBef>
                <a:spcPct val="0"/>
              </a:spcBef>
              <a:buFont typeface="Arial" panose="020B0604020202020204" pitchFamily="34" charset="0"/>
              <a:buNone/>
            </a:pPr>
            <a:r>
              <a:rPr lang="en-IN" b="1" dirty="0"/>
              <a:t>Licenses</a:t>
            </a:r>
            <a:r>
              <a:rPr lang="en-IN" dirty="0"/>
              <a:t> are rights to use the company’s intellectual property (IP), such as software, technology, media, etc.</a:t>
            </a:r>
          </a:p>
          <a:p>
            <a:pPr marL="171450" lvl="0" indent="-171450">
              <a:spcBef>
                <a:spcPct val="0"/>
              </a:spcBef>
              <a:buFont typeface="Arial" panose="020B0604020202020204" pitchFamily="34" charset="0"/>
              <a:buChar char="•"/>
            </a:pPr>
            <a:r>
              <a:rPr lang="en-US" sz="1200" b="0" kern="1200" dirty="0">
                <a:solidFill>
                  <a:schemeClr val="tx1"/>
                </a:solidFill>
                <a:effectLst/>
                <a:latin typeface="+mn-lt"/>
                <a:ea typeface="+mn-ea"/>
                <a:cs typeface="+mn-cs"/>
              </a:rPr>
              <a:t>Some licenses transfer a </a:t>
            </a:r>
            <a:r>
              <a:rPr lang="en-US" sz="1200" b="0" i="1" kern="1200" dirty="0">
                <a:solidFill>
                  <a:schemeClr val="tx1"/>
                </a:solidFill>
                <a:effectLst/>
                <a:latin typeface="+mn-lt"/>
                <a:ea typeface="+mn-ea"/>
                <a:cs typeface="+mn-cs"/>
              </a:rPr>
              <a:t>right of use </a:t>
            </a:r>
            <a:r>
              <a:rPr lang="en-US" sz="1200" b="0" kern="1200" dirty="0">
                <a:solidFill>
                  <a:schemeClr val="tx1"/>
                </a:solidFill>
                <a:effectLst/>
                <a:latin typeface="+mn-lt"/>
                <a:ea typeface="+mn-ea"/>
                <a:cs typeface="+mn-cs"/>
              </a:rPr>
              <a:t>to IP that has </a:t>
            </a:r>
            <a:r>
              <a:rPr lang="en-US" sz="1200" b="0" i="1" kern="1200" dirty="0">
                <a:solidFill>
                  <a:schemeClr val="tx1"/>
                </a:solidFill>
                <a:effectLst/>
                <a:latin typeface="+mn-lt"/>
                <a:ea typeface="+mn-ea"/>
                <a:cs typeface="+mn-cs"/>
              </a:rPr>
              <a:t>significant standalone functionality, </a:t>
            </a:r>
            <a:r>
              <a:rPr lang="en-US" sz="1200" b="0" kern="1200" dirty="0">
                <a:solidFill>
                  <a:schemeClr val="tx1"/>
                </a:solidFill>
                <a:effectLst/>
                <a:latin typeface="+mn-lt"/>
                <a:ea typeface="+mn-ea"/>
                <a:cs typeface="+mn-cs"/>
              </a:rPr>
              <a:t>meaning that it can perform a function or a task, or be played or aired. The benefit the customer receives from the license isn’t affected by the seller’s ongoing activity. Examples of this </a:t>
            </a:r>
            <a:r>
              <a:rPr lang="en-US" sz="1200" b="0" i="1" kern="1200" dirty="0">
                <a:solidFill>
                  <a:schemeClr val="tx1"/>
                </a:solidFill>
                <a:effectLst/>
                <a:latin typeface="+mn-lt"/>
                <a:ea typeface="+mn-ea"/>
                <a:cs typeface="+mn-cs"/>
              </a:rPr>
              <a:t>functional intellectual</a:t>
            </a:r>
            <a:r>
              <a:rPr lang="en-US" sz="1200" b="0" i="1" kern="1200" baseline="0" dirty="0">
                <a:solidFill>
                  <a:schemeClr val="tx1"/>
                </a:solidFill>
                <a:effectLst/>
                <a:latin typeface="+mn-lt"/>
                <a:ea typeface="+mn-ea"/>
                <a:cs typeface="+mn-cs"/>
              </a:rPr>
              <a:t> property</a:t>
            </a:r>
            <a:r>
              <a:rPr lang="en-US" sz="1200" b="0" i="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include software like Microsoft Office, drug formulas, and media content like books, music, and movies. </a:t>
            </a:r>
            <a:r>
              <a:rPr lang="en-US" sz="1200" kern="1200" dirty="0">
                <a:solidFill>
                  <a:schemeClr val="tx1"/>
                </a:solidFill>
                <a:effectLst/>
                <a:latin typeface="+mn-lt"/>
                <a:ea typeface="+mn-ea"/>
                <a:cs typeface="+mn-cs"/>
              </a:rPr>
              <a:t>For licenses of functional IP, sellers typically recognize revenue at the </a:t>
            </a:r>
            <a:r>
              <a:rPr lang="en-US" sz="1200" i="1" kern="1200" dirty="0">
                <a:solidFill>
                  <a:schemeClr val="tx1"/>
                </a:solidFill>
                <a:effectLst/>
                <a:latin typeface="+mn-lt"/>
                <a:ea typeface="+mn-ea"/>
                <a:cs typeface="+mn-cs"/>
              </a:rPr>
              <a:t>point in time </a:t>
            </a:r>
            <a:r>
              <a:rPr lang="en-US" sz="1200" kern="1200" dirty="0">
                <a:solidFill>
                  <a:schemeClr val="tx1"/>
                </a:solidFill>
                <a:effectLst/>
                <a:latin typeface="+mn-lt"/>
                <a:ea typeface="+mn-ea"/>
                <a:cs typeface="+mn-cs"/>
              </a:rPr>
              <a:t>that the customer can start using the IP.</a:t>
            </a:r>
            <a:r>
              <a:rPr lang="en-US" dirty="0">
                <a:effectLst/>
              </a:rPr>
              <a:t> </a:t>
            </a:r>
            <a:endParaRPr lang="en-US" sz="1200" b="0" kern="1200" dirty="0">
              <a:solidFill>
                <a:schemeClr val="tx1"/>
              </a:solidFill>
              <a:effectLst/>
              <a:latin typeface="+mn-lt"/>
              <a:ea typeface="+mn-ea"/>
              <a:cs typeface="+mn-cs"/>
            </a:endParaRPr>
          </a:p>
          <a:p>
            <a:pPr marL="171450" lvl="0" indent="-171450">
              <a:spcBef>
                <a:spcPct val="0"/>
              </a:spcBef>
              <a:buFont typeface="Arial" panose="020B0604020202020204" pitchFamily="34" charset="0"/>
              <a:buChar char="•"/>
            </a:pPr>
            <a:r>
              <a:rPr lang="en-US" sz="1200" kern="1200" dirty="0">
                <a:solidFill>
                  <a:schemeClr val="tx1"/>
                </a:solidFill>
                <a:effectLst/>
                <a:latin typeface="+mn-lt"/>
                <a:ea typeface="+mn-ea"/>
                <a:cs typeface="+mn-cs"/>
              </a:rPr>
              <a:t>Other licenses provide the customer with the </a:t>
            </a:r>
            <a:r>
              <a:rPr lang="en-US" sz="1200" i="1" kern="1200" dirty="0">
                <a:solidFill>
                  <a:schemeClr val="tx1"/>
                </a:solidFill>
                <a:effectLst/>
                <a:latin typeface="+mn-lt"/>
                <a:ea typeface="+mn-ea"/>
                <a:cs typeface="+mn-cs"/>
              </a:rPr>
              <a:t>right of access </a:t>
            </a:r>
            <a:r>
              <a:rPr lang="en-US" sz="1200" kern="1200" dirty="0">
                <a:solidFill>
                  <a:schemeClr val="tx1"/>
                </a:solidFill>
                <a:effectLst/>
                <a:latin typeface="+mn-lt"/>
                <a:ea typeface="+mn-ea"/>
                <a:cs typeface="+mn-cs"/>
              </a:rPr>
              <a:t>to the seller’s intellectual</a:t>
            </a:r>
            <a:r>
              <a:rPr lang="en-US" sz="1200" kern="1200" baseline="0" dirty="0">
                <a:solidFill>
                  <a:schemeClr val="tx1"/>
                </a:solidFill>
                <a:effectLst/>
                <a:latin typeface="+mn-lt"/>
                <a:ea typeface="+mn-ea"/>
                <a:cs typeface="+mn-cs"/>
              </a:rPr>
              <a:t> property</a:t>
            </a:r>
            <a:r>
              <a:rPr lang="en-US" sz="1200" kern="1200" dirty="0">
                <a:solidFill>
                  <a:schemeClr val="tx1"/>
                </a:solidFill>
                <a:effectLst/>
                <a:latin typeface="+mn-lt"/>
                <a:ea typeface="+mn-ea"/>
                <a:cs typeface="+mn-cs"/>
              </a:rPr>
              <a:t> with the understanding that the IP does not have significant stand- alone functionality. Rather, the seller will undertake ongoing activities during the license period that benefit the customer. The seller might make changes to the IP over the course of the license, or could perform marketing or other activities that affect the value of the license to the customer. Examples of this </a:t>
            </a:r>
            <a:r>
              <a:rPr lang="en-US" sz="1200" i="1" kern="1200" dirty="0">
                <a:solidFill>
                  <a:schemeClr val="tx1"/>
                </a:solidFill>
                <a:effectLst/>
                <a:latin typeface="+mn-lt"/>
                <a:ea typeface="+mn-ea"/>
                <a:cs typeface="+mn-cs"/>
              </a:rPr>
              <a:t>symbolic IP </a:t>
            </a:r>
            <a:r>
              <a:rPr lang="en-US" sz="1200" kern="1200" dirty="0">
                <a:solidFill>
                  <a:schemeClr val="tx1"/>
                </a:solidFill>
                <a:effectLst/>
                <a:latin typeface="+mn-lt"/>
                <a:ea typeface="+mn-ea"/>
                <a:cs typeface="+mn-cs"/>
              </a:rPr>
              <a:t>include trademarks, logos, brand names and franchise rights. For licenses of symbolic IP, sellers recognize revenue </a:t>
            </a:r>
            <a:r>
              <a:rPr lang="en-US" sz="1200" i="1" kern="1200" dirty="0">
                <a:solidFill>
                  <a:schemeClr val="tx1"/>
                </a:solidFill>
                <a:effectLst/>
                <a:latin typeface="+mn-lt"/>
                <a:ea typeface="+mn-ea"/>
                <a:cs typeface="+mn-cs"/>
              </a:rPr>
              <a:t>over time, </a:t>
            </a:r>
            <a:r>
              <a:rPr lang="en-US" sz="1200" kern="1200" dirty="0">
                <a:solidFill>
                  <a:schemeClr val="tx1"/>
                </a:solidFill>
                <a:effectLst/>
                <a:latin typeface="+mn-lt"/>
                <a:ea typeface="+mn-ea"/>
                <a:cs typeface="+mn-cs"/>
              </a:rPr>
              <a:t>because that is when they satisfy their performance obligation.</a:t>
            </a:r>
            <a:r>
              <a:rPr lang="en-US" dirty="0">
                <a:effectLst/>
              </a:rPr>
              <a:t> </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lvl="0" indent="0">
              <a:spcBef>
                <a:spcPct val="0"/>
              </a:spcBef>
              <a:buFont typeface="Arial" panose="020B0604020202020204" pitchFamily="34" charset="0"/>
              <a:buNone/>
            </a:pPr>
            <a:r>
              <a:rPr lang="en-US" sz="1200" kern="1200" dirty="0">
                <a:solidFill>
                  <a:schemeClr val="tx1"/>
                </a:solidFill>
                <a:effectLst/>
                <a:latin typeface="+mn-lt"/>
                <a:ea typeface="+mn-ea"/>
                <a:cs typeface="+mn-cs"/>
              </a:rPr>
              <a:t>Sometimes functional IP also requires revenue recognition over time. This happens when the seller is expected to change the functionality over the license period and the customer is required to use the updated version. For example, that’s the case with some software products, like virus protection. In that case,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view the license as transferring a right of access, so revenue must be recognized over the license period.</a:t>
            </a:r>
          </a:p>
          <a:p>
            <a:pPr marL="0" lv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sometimes a license isn’t considered to be a separate performance obligation because it’s not </a:t>
            </a:r>
            <a:r>
              <a:rPr lang="en-US" sz="1200" i="1" kern="1200" dirty="0">
                <a:solidFill>
                  <a:schemeClr val="tx1"/>
                </a:solidFill>
                <a:effectLst/>
                <a:latin typeface="+mn-lt"/>
                <a:ea typeface="+mn-ea"/>
                <a:cs typeface="+mn-cs"/>
              </a:rPr>
              <a:t>distinct </a:t>
            </a:r>
            <a:r>
              <a:rPr lang="en-US" sz="1200" kern="1200" dirty="0">
                <a:solidFill>
                  <a:schemeClr val="tx1"/>
                </a:solidFill>
                <a:effectLst/>
                <a:latin typeface="+mn-lt"/>
                <a:ea typeface="+mn-ea"/>
                <a:cs typeface="+mn-cs"/>
              </a:rPr>
              <a:t>from other goods or services provided in the same transaction. For example, an online service might grant a license to customers to access content at a website. In that case, the license isn’t distinct from the website content, because the purpose of the license is to access the content. As result, the website access and license would be treated as</a:t>
            </a:r>
            <a:r>
              <a:rPr lang="en-US" dirty="0">
                <a:effectLst/>
              </a:rPr>
              <a:t> </a:t>
            </a:r>
            <a:r>
              <a:rPr lang="en-US" sz="1200" kern="1200" dirty="0">
                <a:solidFill>
                  <a:schemeClr val="tx1"/>
                </a:solidFill>
                <a:effectLst/>
                <a:latin typeface="+mn-lt"/>
                <a:ea typeface="+mn-ea"/>
                <a:cs typeface="+mn-cs"/>
              </a:rPr>
              <a:t>a single performance obligation, and revenue would be recognized over time.</a:t>
            </a:r>
          </a:p>
          <a:p>
            <a:pPr marL="0" lv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b="1" dirty="0"/>
              <a:t>Franchises</a:t>
            </a:r>
            <a:r>
              <a:rPr lang="en-IN" dirty="0"/>
              <a:t>. In a franchise arrangement, a franchisor grants to the franchisee the right to sell the franchisor’s products and use its name for a specified period of time. Franchises often include</a:t>
            </a:r>
            <a:r>
              <a:rPr lang="en-IN" baseline="0" dirty="0"/>
              <a:t> a license, as well as goods and services transferred at the start of the franchise</a:t>
            </a:r>
            <a:r>
              <a:rPr lang="en-IN" dirty="0"/>
              <a:t> and</a:t>
            </a:r>
            <a:r>
              <a:rPr lang="en-IN" baseline="0" dirty="0"/>
              <a:t> over the life of the franchise. Each of these aspects must be evaluated to determine if they qualify as separate performance obligations and accounted for accordingly.</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bill</a:t>
            </a:r>
            <a:r>
              <a:rPr lang="en-US" sz="1200" b="1" kern="1200" dirty="0">
                <a:solidFill>
                  <a:schemeClr val="tx1"/>
                </a:solidFill>
                <a:effectLst/>
                <a:latin typeface="+mn-lt"/>
                <a:ea typeface="+mn-ea"/>
                <a:cs typeface="+mn-cs"/>
              </a:rPr>
              <a:t>-and-hold arrangement </a:t>
            </a:r>
            <a:r>
              <a:rPr lang="en-US" sz="1200" kern="1200" dirty="0">
                <a:solidFill>
                  <a:schemeClr val="tx1"/>
                </a:solidFill>
                <a:effectLst/>
                <a:latin typeface="+mn-lt"/>
                <a:ea typeface="+mn-ea"/>
                <a:cs typeface="+mn-cs"/>
              </a:rPr>
              <a:t>exists when a customer purchases goods but requests that the seller retain physical possession of the goods until a later date. For example, a customer might buy equipment and ask the seller to store the equipment until an installation site has been prepared.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physical possession indicator normally overshadows other control indicators in a bill-and-hold arrangement, so sellers usually conclude that control has not been transferred and revenue should not be recognized until actual delivery to the customer occurs. Consistent with SEC guidance, sellers can recognize revenue prior to delivery only if (a) they conclude that the customer controls the product, (b) there is a good reason for the bill-and-hold arrangement, and (c) the product is specifically identified as belonging to the customer and is ready for shipment.</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Let’s first consider recognition of revenue at a single point in time. We consider transfer of goods or services to have occurred when the customer has </a:t>
            </a:r>
            <a:r>
              <a:rPr lang="en-IN" i="0" dirty="0"/>
              <a:t>control</a:t>
            </a:r>
            <a:r>
              <a:rPr lang="en-IN" i="1" dirty="0"/>
              <a:t> </a:t>
            </a:r>
            <a:r>
              <a:rPr lang="en-IN" dirty="0"/>
              <a:t>of the goods or services.</a:t>
            </a:r>
          </a:p>
          <a:p>
            <a:pPr>
              <a:spcBef>
                <a:spcPct val="0"/>
              </a:spcBef>
            </a:pPr>
            <a:endParaRPr lang="en-IN" dirty="0"/>
          </a:p>
          <a:p>
            <a:pPr>
              <a:spcBef>
                <a:spcPct val="0"/>
              </a:spcBef>
            </a:pPr>
            <a:r>
              <a:rPr lang="en-IN" dirty="0"/>
              <a:t>The key indicators for the transfer of control are that the customer</a:t>
            </a:r>
            <a:r>
              <a:rPr lang="en-IN" baseline="0" dirty="0"/>
              <a:t> has</a:t>
            </a:r>
            <a:r>
              <a:rPr lang="en-IN" dirty="0"/>
              <a:t>: </a:t>
            </a:r>
          </a:p>
          <a:p>
            <a:pPr marL="171450" indent="-171450">
              <a:spcBef>
                <a:spcPct val="0"/>
              </a:spcBef>
              <a:buFont typeface="Arial" panose="020B0604020202020204" pitchFamily="34" charset="0"/>
              <a:buChar char="•"/>
            </a:pPr>
            <a:r>
              <a:rPr lang="en-IN" dirty="0"/>
              <a:t>An obligation to pay the seller </a:t>
            </a:r>
          </a:p>
          <a:p>
            <a:pPr marL="171450" indent="-171450">
              <a:spcBef>
                <a:spcPct val="0"/>
              </a:spcBef>
              <a:buFont typeface="Arial" panose="020B0604020202020204" pitchFamily="34" charset="0"/>
              <a:buChar char="•"/>
            </a:pPr>
            <a:r>
              <a:rPr lang="en-IN" dirty="0"/>
              <a:t>Legal title to the asset</a:t>
            </a:r>
          </a:p>
          <a:p>
            <a:pPr marL="171450" indent="-171450">
              <a:spcBef>
                <a:spcPct val="0"/>
              </a:spcBef>
              <a:buFont typeface="Arial" panose="020B0604020202020204" pitchFamily="34" charset="0"/>
              <a:buChar char="•"/>
            </a:pPr>
            <a:r>
              <a:rPr lang="en-IN" dirty="0"/>
              <a:t>Physical possession of the asset</a:t>
            </a:r>
          </a:p>
          <a:p>
            <a:pPr marL="171450" indent="-171450">
              <a:spcBef>
                <a:spcPct val="0"/>
              </a:spcBef>
              <a:buFont typeface="Arial" panose="020B0604020202020204" pitchFamily="34" charset="0"/>
              <a:buChar char="•"/>
            </a:pPr>
            <a:r>
              <a:rPr lang="en-IN" dirty="0"/>
              <a:t>Assumed the risks and rewards of ownership</a:t>
            </a:r>
          </a:p>
          <a:p>
            <a:pPr marL="171450" indent="-171450">
              <a:spcBef>
                <a:spcPct val="0"/>
              </a:spcBef>
              <a:buFont typeface="Arial" panose="020B0604020202020204" pitchFamily="34" charset="0"/>
              <a:buChar char="•"/>
            </a:pPr>
            <a:r>
              <a:rPr lang="en-IN" dirty="0"/>
              <a:t>Accepted the asset</a:t>
            </a:r>
          </a:p>
          <a:p>
            <a:pPr>
              <a:spcBef>
                <a:spcPct val="0"/>
              </a:spcBef>
            </a:pPr>
            <a:endParaRPr lang="en-IN" dirty="0"/>
          </a:p>
          <a:p>
            <a:pPr>
              <a:spcBef>
                <a:spcPct val="0"/>
              </a:spcBef>
            </a:pPr>
            <a:r>
              <a:rPr lang="en-IN" dirty="0"/>
              <a:t>Sellers should evaluate these indicators individually and in combination to decide whether control has been transferred and revenue can be recognized.</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dirty="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If the consignee can’t find a buyer within an agreed-upon time, the consignee returns the goods to the consignor. Given that the consignor retains</a:t>
            </a:r>
            <a:r>
              <a:rPr lang="en-IN" baseline="0" dirty="0"/>
              <a:t> the risks of ownership, it postpones revenue recognition until sale to a third party occurs</a:t>
            </a:r>
            <a:r>
              <a:rPr lang="en-IN" dirty="0"/>
              <a:t>.</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dirty="0"/>
              <a:t>In </a:t>
            </a:r>
            <a:r>
              <a:rPr lang="en-IN" b="1" dirty="0"/>
              <a:t>consignment arrangements</a:t>
            </a:r>
            <a:r>
              <a:rPr lang="en-IN" dirty="0"/>
              <a:t>, the “consignor” physically transfers the goods to the other company, the consignee, but the consignor retains legal title. If a buyer is found, the consignee remits the selling price less commission and approved expenses to the consignor. If the consignee can’t find a buyer within an agreed-upon time, the consignee returns the goods to the consignor. Given that the consignor retains</a:t>
            </a:r>
            <a:r>
              <a:rPr lang="en-IN" baseline="0" dirty="0"/>
              <a:t> the risks of ownership, it postpones revenue recognition until sale to a third party occurs</a:t>
            </a:r>
            <a:r>
              <a:rPr lang="en-IN" dirty="0"/>
              <a:t>.</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dirty="0"/>
              <a:t>Last, we </a:t>
            </a:r>
            <a:r>
              <a:rPr lang="en-IN" b="0" dirty="0"/>
              <a:t>have</a:t>
            </a:r>
            <a:r>
              <a:rPr lang="en-IN" b="1" dirty="0"/>
              <a:t> gift cards</a:t>
            </a:r>
            <a:r>
              <a:rPr lang="en-IN" dirty="0"/>
              <a:t>. Sales of gift cards are recognized as a deferred revenue liability,</a:t>
            </a:r>
            <a:r>
              <a:rPr lang="en-IN" baseline="0" dirty="0"/>
              <a:t> and then revenue is recognized when a gift card is redeemed or the likelihood of redemption is viewed as remote.</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a:solidFill>
                  <a:schemeClr val="tx1"/>
                </a:solidFill>
                <a:effectLst/>
                <a:latin typeface="+mn-lt"/>
                <a:ea typeface="+mn-ea"/>
                <a:cs typeface="+mn-cs"/>
              </a:rPr>
              <a:t>In Illustration 5–4 we apply these indicators to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Industries, a company we will revisit throughout this chapter to illustrate revenue recognition.</a:t>
            </a:r>
            <a:r>
              <a:rPr lang="en-US" dirty="0">
                <a:effectLst/>
              </a:rPr>
              <a:t> </a:t>
            </a:r>
          </a:p>
          <a:p>
            <a:pPr>
              <a:spcBef>
                <a:spcPct val="0"/>
              </a:spcBef>
            </a:pPr>
            <a:endParaRPr lang="en-US" b="0" dirty="0"/>
          </a:p>
          <a:p>
            <a:pPr>
              <a:spcBef>
                <a:spcPct val="0"/>
              </a:spcBef>
            </a:pPr>
            <a:r>
              <a:rPr lang="en-US" b="0" dirty="0" err="1"/>
              <a:t>TrueTech</a:t>
            </a:r>
            <a:r>
              <a:rPr lang="en-US" b="0" dirty="0"/>
              <a:t> has received the order but hasn’t fulfilled its performance obligation to deliver Tri-Boxes. In light of this and other indicators, </a:t>
            </a:r>
            <a:r>
              <a:rPr lang="en-US" b="0" dirty="0" err="1"/>
              <a:t>TrueTech’s</a:t>
            </a:r>
            <a:r>
              <a:rPr lang="en-US" b="0" dirty="0"/>
              <a:t> judgment is that control has not been transferred and revenue should not be recognized. </a:t>
            </a:r>
          </a:p>
          <a:p>
            <a:pPr>
              <a:spcBef>
                <a:spcPct val="0"/>
              </a:spcBef>
            </a:pPr>
            <a:endParaRPr lang="en-IN" b="0" dirty="0"/>
          </a:p>
          <a:p>
            <a:pPr>
              <a:spcBef>
                <a:spcPct val="0"/>
              </a:spcBef>
            </a:pPr>
            <a:r>
              <a:rPr lang="en-IN" dirty="0"/>
              <a:t>On December 20, </a:t>
            </a:r>
            <a:r>
              <a:rPr lang="en-IN" dirty="0" err="1"/>
              <a:t>TrueTech</a:t>
            </a:r>
            <a:r>
              <a:rPr lang="en-IN" dirty="0"/>
              <a:t> has received the order, but it hasn’t yet fulfilled its performance obligation to deliver the Tri-Boxes. As </a:t>
            </a:r>
            <a:r>
              <a:rPr lang="en-IN" dirty="0" err="1"/>
              <a:t>TrueTech</a:t>
            </a:r>
            <a:r>
              <a:rPr lang="en-IN" dirty="0"/>
              <a:t> has not transferred control of goods, revenue should not be recognized.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dirty="0"/>
              <a:t>Apart from presenting </a:t>
            </a:r>
            <a:r>
              <a:rPr lang="en-IN" baseline="0" dirty="0"/>
              <a:t>the accounts and balances on financial statements, </a:t>
            </a:r>
            <a:r>
              <a:rPr lang="en-IN" dirty="0"/>
              <a:t>several important aspects of revenue recognition must also be disclosed in the notes to the financial statements. The disclosure notes or the income statement must include bad debt expense and any interest revenue or interest expense incurred. Notes also are required to explain significant changes in contract assets and contract liabilities that occurred during the period. Sellers must also provide</a:t>
            </a:r>
            <a:r>
              <a:rPr lang="en-IN" baseline="0" dirty="0"/>
              <a:t> </a:t>
            </a:r>
            <a:r>
              <a:rPr lang="en-IN" dirty="0"/>
              <a:t>detailed disclosures</a:t>
            </a:r>
            <a:r>
              <a:rPr lang="en-IN" baseline="0" dirty="0"/>
              <a:t> </a:t>
            </a:r>
            <a:r>
              <a:rPr lang="en-IN" dirty="0"/>
              <a:t>categorizing</a:t>
            </a:r>
            <a:r>
              <a:rPr lang="en-IN" baseline="0" dirty="0"/>
              <a:t> revenue</a:t>
            </a:r>
            <a:r>
              <a:rPr lang="en-IN" dirty="0"/>
              <a:t> in a way that would help investors understand the nature, amount, timing, and uncertainty of revenue and cash flows. Sellers also must describe their outstanding performance obligations, discuss how performance obligations typically are satisfied, and describe important contractual provisions like payment terms and policies for refunds, returns, and warranties. </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IN" dirty="0"/>
              <a:t>Apart from presenting </a:t>
            </a:r>
            <a:r>
              <a:rPr lang="en-IN" baseline="0" dirty="0"/>
              <a:t>the accounts and balances on financial statements, </a:t>
            </a:r>
            <a:r>
              <a:rPr lang="en-IN" dirty="0"/>
              <a:t>several important aspects of revenue recognition must also be disclosed in the notes to the financial statements. The disclosure notes or the income statement must include bad debt expense and any interest revenue or interest expense incurred. Notes also are required to explain significant changes in contract assets and contract liabilities that occurred during the period. Sellers must also provide</a:t>
            </a:r>
            <a:r>
              <a:rPr lang="en-IN" baseline="0" dirty="0"/>
              <a:t> </a:t>
            </a:r>
            <a:r>
              <a:rPr lang="en-IN" dirty="0"/>
              <a:t>detailed disclosures</a:t>
            </a:r>
            <a:r>
              <a:rPr lang="en-IN" baseline="0" dirty="0"/>
              <a:t> </a:t>
            </a:r>
            <a:r>
              <a:rPr lang="en-IN" dirty="0"/>
              <a:t>categorizing</a:t>
            </a:r>
            <a:r>
              <a:rPr lang="en-IN" baseline="0" dirty="0"/>
              <a:t> revenue</a:t>
            </a:r>
            <a:r>
              <a:rPr lang="en-IN" dirty="0"/>
              <a:t> in a way that would help investors understand the nature, amount, timing, and uncertainty of revenue and cash flows. Sellers also must describe their outstanding performance obligations, discuss how performance obligations typically are satisfied, and describe important contractual provisions like payment terms and policies for refunds, returns, and warranties. </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a:t>
            </a:r>
            <a:endParaRPr lang="en-US" dirty="0"/>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5–22</a:t>
            </a:r>
            <a:r>
              <a:rPr lang="en-US" dirty="0"/>
              <a:t> </a:t>
            </a:r>
            <a:r>
              <a:rPr lang="en-US" sz="1200" b="0" i="0" u="none" strike="noStrike" kern="1200" baseline="0" dirty="0">
                <a:solidFill>
                  <a:schemeClr val="tx1"/>
                </a:solidFill>
                <a:latin typeface="+mn-lt"/>
                <a:ea typeface="+mn-ea"/>
                <a:cs typeface="+mn-cs"/>
              </a:rPr>
              <a:t>Summary of Fundamental and Special Issues Related to Recognizing Revenue </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5–22</a:t>
            </a:r>
            <a:r>
              <a:rPr lang="en-US" dirty="0"/>
              <a:t> </a:t>
            </a:r>
            <a:r>
              <a:rPr lang="en-US" sz="1200" b="0" i="0" u="none" strike="noStrike" kern="1200" baseline="0" dirty="0">
                <a:solidFill>
                  <a:schemeClr val="tx1"/>
                </a:solidFill>
                <a:latin typeface="+mn-lt"/>
                <a:ea typeface="+mn-ea"/>
                <a:cs typeface="+mn-cs"/>
              </a:rPr>
              <a:t>Summary of Fundamental and Special Issues Related to Recognizing Revenue </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5–22</a:t>
            </a:r>
            <a:r>
              <a:rPr lang="en-US" dirty="0"/>
              <a:t> </a:t>
            </a:r>
            <a:r>
              <a:rPr lang="en-US" sz="1200" b="0" i="0" u="none" strike="noStrike" kern="1200" baseline="0" dirty="0">
                <a:solidFill>
                  <a:schemeClr val="tx1"/>
                </a:solidFill>
                <a:latin typeface="+mn-lt"/>
                <a:ea typeface="+mn-ea"/>
                <a:cs typeface="+mn-cs"/>
              </a:rPr>
              <a:t>Summary of Fundamental and Special Issues Related to Recognizing Revenue </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Illustration 5–22</a:t>
            </a:r>
            <a:r>
              <a:rPr lang="en-US" dirty="0"/>
              <a:t> </a:t>
            </a:r>
            <a:r>
              <a:rPr lang="en-US" sz="1200" b="0" i="0" u="none" strike="noStrike" kern="1200" baseline="0" dirty="0">
                <a:solidFill>
                  <a:schemeClr val="tx1"/>
                </a:solidFill>
                <a:latin typeface="+mn-lt"/>
                <a:ea typeface="+mn-ea"/>
                <a:cs typeface="+mn-cs"/>
              </a:rPr>
              <a:t>Summary of Fundamental and Special Issues Related to Recognizing Revenue </a:t>
            </a:r>
            <a:r>
              <a:rPr lang="en-US" dirty="0"/>
              <a:t>(continued)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endParaRPr lang="en-US" sz="1200" b="0" i="0" u="none" strike="noStrike" kern="1200" baseline="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kern="1200" dirty="0">
                <a:solidFill>
                  <a:schemeClr val="tx1"/>
                </a:solidFill>
                <a:effectLst/>
                <a:latin typeface="+mn-lt"/>
                <a:ea typeface="+mn-ea"/>
                <a:cs typeface="+mn-cs"/>
              </a:rPr>
              <a:t>In Illustration 5–4 we apply these indicators to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Industries, a company we will revisit throughout this chapter to illustrate revenue recognition.</a:t>
            </a:r>
            <a:r>
              <a:rPr lang="en-US" dirty="0">
                <a:effectLst/>
              </a:rPr>
              <a:t> </a:t>
            </a:r>
          </a:p>
          <a:p>
            <a:pPr>
              <a:spcBef>
                <a:spcPct val="0"/>
              </a:spcBef>
            </a:pPr>
            <a:endParaRPr lang="en-US" b="0" dirty="0"/>
          </a:p>
          <a:p>
            <a:pPr>
              <a:spcBef>
                <a:spcPct val="0"/>
              </a:spcBef>
            </a:pPr>
            <a:r>
              <a:rPr lang="en-US" b="0" dirty="0" err="1"/>
              <a:t>TrueTech</a:t>
            </a:r>
            <a:r>
              <a:rPr lang="en-US" b="0" dirty="0"/>
              <a:t> has received the order but hasn’t fulfilled its performance obligation to deliver Tri-Boxes. In light of this and other indicators, </a:t>
            </a:r>
            <a:r>
              <a:rPr lang="en-US" b="0" dirty="0" err="1"/>
              <a:t>TrueTech’s</a:t>
            </a:r>
            <a:r>
              <a:rPr lang="en-US" b="0" dirty="0"/>
              <a:t> judgment is that control has not been transferred and revenue should not be recognized. </a:t>
            </a:r>
          </a:p>
          <a:p>
            <a:pPr>
              <a:spcBef>
                <a:spcPct val="0"/>
              </a:spcBef>
            </a:pPr>
            <a:endParaRPr lang="en-IN" b="0" dirty="0"/>
          </a:p>
          <a:p>
            <a:pPr>
              <a:spcBef>
                <a:spcPct val="0"/>
              </a:spcBef>
            </a:pPr>
            <a:r>
              <a:rPr lang="en-IN" dirty="0"/>
              <a:t>On December 20, </a:t>
            </a:r>
            <a:r>
              <a:rPr lang="en-IN" dirty="0" err="1"/>
              <a:t>TrueTech</a:t>
            </a:r>
            <a:r>
              <a:rPr lang="en-IN" dirty="0"/>
              <a:t> has received the order, but it hasn’t yet fulfilled its performance obligation to deliver the Tri-Boxes. As </a:t>
            </a:r>
            <a:r>
              <a:rPr lang="en-IN" dirty="0" err="1"/>
              <a:t>TrueTech</a:t>
            </a:r>
            <a:r>
              <a:rPr lang="en-IN" dirty="0"/>
              <a:t> has not transferred control of goods, revenue should not be recognized.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(continued)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(continued)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(continued)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5–22 </a:t>
            </a:r>
            <a:r>
              <a:rPr lang="en-US" sz="1200" b="0" i="0" u="none" strike="noStrike" kern="1200" baseline="0" dirty="0">
                <a:solidFill>
                  <a:schemeClr val="tx1"/>
                </a:solidFill>
                <a:latin typeface="+mn-lt"/>
                <a:ea typeface="+mn-ea"/>
                <a:cs typeface="+mn-cs"/>
              </a:rPr>
              <a:t>Summary of Fundamental and Special Issues Related to Recognizing Revenue (continued)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Long-term contracts are complex, possibly involving many products and services that could be viewed as separate performance obligations and taking months or years to be completed. Steps 2 and 5</a:t>
            </a:r>
            <a:r>
              <a:rPr lang="en-IN" baseline="0" dirty="0"/>
              <a:t> are critical. </a:t>
            </a:r>
          </a:p>
          <a:p>
            <a:pPr>
              <a:spcBef>
                <a:spcPct val="0"/>
              </a:spcBef>
            </a:pPr>
            <a:endParaRPr lang="en-IN" baseline="0" dirty="0"/>
          </a:p>
          <a:p>
            <a:pPr>
              <a:spcBef>
                <a:spcPct val="0"/>
              </a:spcBef>
            </a:pPr>
            <a:r>
              <a:rPr lang="en-IN" baseline="0" dirty="0"/>
              <a:t>Step 2 requires that sellers identify the performance obligations in the contract. A contract is viewed as including a single performance obligation if the goods and services in the contract are not separately identifiable. That is typically the case for long-term contracts, as the purpose of those contracts is to integrate goods and services into a single finished product.</a:t>
            </a:r>
          </a:p>
          <a:p>
            <a:pPr>
              <a:spcBef>
                <a:spcPct val="0"/>
              </a:spcBef>
            </a:pPr>
            <a:endParaRPr lang="en-IN" baseline="0" dirty="0"/>
          </a:p>
          <a:p>
            <a:pPr>
              <a:spcBef>
                <a:spcPct val="0"/>
              </a:spcBef>
            </a:pPr>
            <a:r>
              <a:rPr lang="en-IN" baseline="0" dirty="0"/>
              <a:t>Step 5 requires that sellers recognize revenue when (or as) performance obligations are satisfied. Long-term contracts often qualify for revenue recognition over time according to the percentage of completion, either because the customer controls the asset as it is completed, or the seller is building an asset that is customized to the customer and the seller has the right to be paid for progress to date. If a contract doesn’t qualify for revenue recognition over time, revenue recognition is delayed until the contract is completed.</a:t>
            </a:r>
          </a:p>
          <a:p>
            <a:pPr>
              <a:spcBef>
                <a:spcPct val="0"/>
              </a:spcBef>
            </a:pPr>
            <a:endParaRPr lang="en-IN" baseline="0" dirty="0"/>
          </a:p>
          <a:p>
            <a:pPr>
              <a:spcBef>
                <a:spcPct val="0"/>
              </a:spcBef>
            </a:pPr>
            <a:r>
              <a:rPr lang="en-IN" dirty="0"/>
              <a:t>There are other complexities in accounting for long-term</a:t>
            </a:r>
            <a:r>
              <a:rPr lang="en-IN" baseline="0" dirty="0"/>
              <a:t> contracts, because the seller often retains title to the work in process at the same time it is being paid by the customer. We’ll walk through an example that highlights how to deal with these complexities.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Long-term contracts are complex, possibly involving many products and services that could be viewed as separate performance obligations and taking months or years to be completed. Steps 2 and 5</a:t>
            </a:r>
            <a:r>
              <a:rPr lang="en-IN" baseline="0" dirty="0"/>
              <a:t> are critical. </a:t>
            </a:r>
          </a:p>
          <a:p>
            <a:pPr>
              <a:spcBef>
                <a:spcPct val="0"/>
              </a:spcBef>
            </a:pPr>
            <a:endParaRPr lang="en-IN" baseline="0" dirty="0"/>
          </a:p>
          <a:p>
            <a:pPr>
              <a:spcBef>
                <a:spcPct val="0"/>
              </a:spcBef>
            </a:pPr>
            <a:r>
              <a:rPr lang="en-IN" baseline="0" dirty="0"/>
              <a:t>Step 2 requires that sellers identify the performance obligations in the contract. A contract is viewed as including a single performance obligation if the goods and services in the contract are not separately identifiable. That is typically the case for long-term contracts, as the purpose of those contracts is to integrate goods and services into a single finished product.</a:t>
            </a:r>
          </a:p>
          <a:p>
            <a:pPr>
              <a:spcBef>
                <a:spcPct val="0"/>
              </a:spcBef>
            </a:pPr>
            <a:endParaRPr lang="en-IN" baseline="0" dirty="0"/>
          </a:p>
          <a:p>
            <a:pPr>
              <a:spcBef>
                <a:spcPct val="0"/>
              </a:spcBef>
            </a:pPr>
            <a:r>
              <a:rPr lang="en-IN" baseline="0" dirty="0"/>
              <a:t>Step 5 requires that sellers recognize revenue when (or as) performance obligations are satisfied. Long-term contracts often qualify for revenue recognition over time according to the percentage of completion, either because the customer controls the asset as it is completed, or the seller is building an asset that is customized to the customer and the seller has the right to be paid for progress to date. If a contract doesn’t qualify for revenue recognition over time, revenue recognition is delayed until the contract is completed.</a:t>
            </a:r>
          </a:p>
          <a:p>
            <a:pPr>
              <a:spcBef>
                <a:spcPct val="0"/>
              </a:spcBef>
            </a:pPr>
            <a:endParaRPr lang="en-IN" baseline="0" dirty="0"/>
          </a:p>
          <a:p>
            <a:pPr>
              <a:spcBef>
                <a:spcPct val="0"/>
              </a:spcBef>
            </a:pPr>
            <a:r>
              <a:rPr lang="en-IN" dirty="0"/>
              <a:t>There are other complexities in accounting for long-term</a:t>
            </a:r>
            <a:r>
              <a:rPr lang="en-IN" baseline="0" dirty="0"/>
              <a:t> contracts, because the seller often retains title to the work in process at the same time it is being paid by the customer. </a:t>
            </a:r>
            <a:r>
              <a:rPr lang="en-IN" baseline="0"/>
              <a:t>We’ll walk through an example that highlights how to deal with these complexities.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 Example of Long-Term Construction Contract </a:t>
            </a:r>
          </a:p>
          <a:p>
            <a:endParaRPr lang="en-US" noProof="0" dirty="0"/>
          </a:p>
          <a:p>
            <a:pPr>
              <a:spcBef>
                <a:spcPct val="0"/>
              </a:spcBef>
            </a:pPr>
            <a:r>
              <a:rPr lang="en-US" noProof="0" dirty="0"/>
              <a:t>To</a:t>
            </a:r>
            <a:r>
              <a:rPr lang="en-US" baseline="0" noProof="0" dirty="0"/>
              <a:t> understand revenue recognition on long-term construction contracts, let’</a:t>
            </a:r>
            <a:r>
              <a:rPr lang="en-US" noProof="0" dirty="0"/>
              <a:t>s walk through an illustration. </a:t>
            </a:r>
            <a:r>
              <a:rPr lang="en-US" sz="1200" b="0" i="0" u="none" strike="noStrike" kern="1200" baseline="0" dirty="0">
                <a:solidFill>
                  <a:schemeClr val="tx1"/>
                </a:solidFill>
                <a:latin typeface="+mn-lt"/>
                <a:ea typeface="+mn-ea"/>
                <a:cs typeface="+mn-cs"/>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contract is shown</a:t>
            </a:r>
            <a:r>
              <a:rPr lang="en-US" noProof="0" dirty="0"/>
              <a:t>.</a:t>
            </a:r>
          </a:p>
          <a:p>
            <a:endParaRPr lang="en-US" sz="1200" b="0" i="0" u="none" strike="noStrike" kern="1200" baseline="0" dirty="0">
              <a:solidFill>
                <a:schemeClr val="tx1"/>
              </a:solidFill>
              <a:latin typeface="+mn-lt"/>
              <a:ea typeface="+mn-ea"/>
              <a:cs typeface="+mn-cs"/>
            </a:endParaRPr>
          </a:p>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Illustration 5–4 continued</a:t>
            </a:r>
          </a:p>
          <a:p>
            <a:pPr>
              <a:spcBef>
                <a:spcPct val="0"/>
              </a:spcBef>
            </a:pPr>
            <a:endParaRPr lang="en-US" sz="1200" b="0" kern="1200" dirty="0">
              <a:solidFill>
                <a:schemeClr val="tx1"/>
              </a:solidFill>
              <a:effectLst/>
              <a:latin typeface="+mn-lt"/>
              <a:ea typeface="+mn-ea"/>
              <a:cs typeface="+mn-cs"/>
            </a:endParaRPr>
          </a:p>
          <a:p>
            <a:pPr>
              <a:spcBef>
                <a:spcPct val="0"/>
              </a:spcBef>
            </a:pPr>
            <a:r>
              <a:rPr lang="en-US" sz="1200" b="0" kern="1200" dirty="0">
                <a:solidFill>
                  <a:schemeClr val="tx1"/>
                </a:solidFill>
                <a:effectLst/>
                <a:latin typeface="+mn-lt"/>
                <a:ea typeface="+mn-ea"/>
                <a:cs typeface="+mn-cs"/>
              </a:rPr>
              <a:t>January 1, 2018: </a:t>
            </a:r>
            <a:r>
              <a:rPr lang="en-US" sz="1200" b="0" kern="1200" dirty="0" err="1">
                <a:solidFill>
                  <a:schemeClr val="tx1"/>
                </a:solidFill>
                <a:effectLst/>
                <a:latin typeface="+mn-lt"/>
                <a:ea typeface="+mn-ea"/>
                <a:cs typeface="+mn-cs"/>
              </a:rPr>
              <a:t>TrueTech</a:t>
            </a:r>
            <a:r>
              <a:rPr lang="en-US" sz="1200" b="0" kern="1200" dirty="0">
                <a:solidFill>
                  <a:schemeClr val="tx1"/>
                </a:solidFill>
                <a:effectLst/>
                <a:latin typeface="+mn-lt"/>
                <a:ea typeface="+mn-ea"/>
                <a:cs typeface="+mn-cs"/>
              </a:rPr>
              <a:t> delivers 1,000 Tri-Boxes to </a:t>
            </a:r>
            <a:r>
              <a:rPr lang="en-US" sz="1200" b="0" kern="1200" dirty="0" err="1">
                <a:solidFill>
                  <a:schemeClr val="tx1"/>
                </a:solidFill>
                <a:effectLst/>
                <a:latin typeface="+mn-lt"/>
                <a:ea typeface="+mn-ea"/>
                <a:cs typeface="+mn-cs"/>
              </a:rPr>
              <a:t>CompStores</a:t>
            </a:r>
            <a:r>
              <a:rPr lang="en-US" sz="1200" b="0" kern="1200" dirty="0">
                <a:solidFill>
                  <a:schemeClr val="tx1"/>
                </a:solidFill>
                <a:effectLst/>
                <a:latin typeface="+mn-lt"/>
                <a:ea typeface="+mn-ea"/>
                <a:cs typeface="+mn-cs"/>
              </a:rPr>
              <a:t>, and title to the Tri-Boxes transfers to </a:t>
            </a:r>
            <a:r>
              <a:rPr lang="en-US" sz="1200" b="0" kern="1200" dirty="0" err="1">
                <a:solidFill>
                  <a:schemeClr val="tx1"/>
                </a:solidFill>
                <a:effectLst/>
                <a:latin typeface="+mn-lt"/>
                <a:ea typeface="+mn-ea"/>
                <a:cs typeface="+mn-cs"/>
              </a:rPr>
              <a:t>CompStores</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TrueTech</a:t>
            </a:r>
            <a:r>
              <a:rPr lang="en-US" sz="1200" b="0" kern="1200" dirty="0">
                <a:solidFill>
                  <a:schemeClr val="tx1"/>
                </a:solidFill>
                <a:effectLst/>
                <a:latin typeface="+mn-lt"/>
                <a:ea typeface="+mn-ea"/>
                <a:cs typeface="+mn-cs"/>
              </a:rPr>
              <a:t> has delivered the Tri-Boxes, and </a:t>
            </a:r>
            <a:r>
              <a:rPr lang="en-US" sz="1200" b="0" kern="1200" dirty="0" err="1">
                <a:solidFill>
                  <a:schemeClr val="tx1"/>
                </a:solidFill>
                <a:effectLst/>
                <a:latin typeface="+mn-lt"/>
                <a:ea typeface="+mn-ea"/>
                <a:cs typeface="+mn-cs"/>
              </a:rPr>
              <a:t>CompStores</a:t>
            </a:r>
            <a:r>
              <a:rPr lang="en-US" sz="1200" b="0" kern="1200" dirty="0">
                <a:solidFill>
                  <a:schemeClr val="tx1"/>
                </a:solidFill>
                <a:effectLst/>
                <a:latin typeface="+mn-lt"/>
                <a:ea typeface="+mn-ea"/>
                <a:cs typeface="+mn-cs"/>
              </a:rPr>
              <a:t> has accepted delivery, so </a:t>
            </a:r>
            <a:r>
              <a:rPr lang="en-US" sz="1200" b="0" kern="1200" dirty="0" err="1">
                <a:solidFill>
                  <a:schemeClr val="tx1"/>
                </a:solidFill>
                <a:effectLst/>
                <a:latin typeface="+mn-lt"/>
                <a:ea typeface="+mn-ea"/>
                <a:cs typeface="+mn-cs"/>
              </a:rPr>
              <a:t>CompStores</a:t>
            </a:r>
            <a:r>
              <a:rPr lang="en-US" sz="1200" b="0" kern="1200" dirty="0">
                <a:solidFill>
                  <a:schemeClr val="tx1"/>
                </a:solidFill>
                <a:effectLst/>
                <a:latin typeface="+mn-lt"/>
                <a:ea typeface="+mn-ea"/>
                <a:cs typeface="+mn-cs"/>
              </a:rPr>
              <a:t> has physical possession, legal title, the risks and rewards of ownership, and an obligation to pay </a:t>
            </a:r>
            <a:r>
              <a:rPr lang="en-US" sz="1200" b="0" kern="1200" dirty="0" err="1">
                <a:solidFill>
                  <a:schemeClr val="tx1"/>
                </a:solidFill>
                <a:effectLst/>
                <a:latin typeface="+mn-lt"/>
                <a:ea typeface="+mn-ea"/>
                <a:cs typeface="+mn-cs"/>
              </a:rPr>
              <a:t>TrueTech</a:t>
            </a:r>
            <a:r>
              <a:rPr lang="en-US" sz="1200" b="0" kern="1200" dirty="0">
                <a:solidFill>
                  <a:schemeClr val="tx1"/>
                </a:solidFill>
                <a:effectLst/>
                <a:latin typeface="+mn-lt"/>
                <a:ea typeface="+mn-ea"/>
                <a:cs typeface="+mn-cs"/>
              </a:rPr>
              <a:t>. </a:t>
            </a:r>
            <a:r>
              <a:rPr lang="en-US" sz="1200" b="0" kern="1200" dirty="0" err="1">
                <a:solidFill>
                  <a:schemeClr val="tx1"/>
                </a:solidFill>
                <a:effectLst/>
                <a:latin typeface="+mn-lt"/>
                <a:ea typeface="+mn-ea"/>
                <a:cs typeface="+mn-cs"/>
              </a:rPr>
              <a:t>TrueTech’s</a:t>
            </a:r>
            <a:r>
              <a:rPr lang="en-US" sz="1200" b="0" kern="1200" dirty="0">
                <a:solidFill>
                  <a:schemeClr val="tx1"/>
                </a:solidFill>
                <a:effectLst/>
                <a:latin typeface="+mn-lt"/>
                <a:ea typeface="+mn-ea"/>
                <a:cs typeface="+mn-cs"/>
              </a:rPr>
              <a:t> performance obligation has been satisfied, so </a:t>
            </a:r>
            <a:r>
              <a:rPr lang="en-US" sz="1200" b="0" kern="1200" dirty="0" err="1">
                <a:solidFill>
                  <a:schemeClr val="tx1"/>
                </a:solidFill>
                <a:effectLst/>
                <a:latin typeface="+mn-lt"/>
                <a:ea typeface="+mn-ea"/>
                <a:cs typeface="+mn-cs"/>
              </a:rPr>
              <a:t>TrueTech</a:t>
            </a:r>
            <a:r>
              <a:rPr lang="en-US" sz="1200" b="0" kern="1200" dirty="0">
                <a:solidFill>
                  <a:schemeClr val="tx1"/>
                </a:solidFill>
                <a:effectLst/>
                <a:latin typeface="+mn-lt"/>
                <a:ea typeface="+mn-ea"/>
                <a:cs typeface="+mn-cs"/>
              </a:rPr>
              <a:t> can recognize revenue and a related account receivable of $240,000.</a:t>
            </a:r>
            <a:endParaRPr lang="en-IN" b="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 Example of Long-Term Construction Contract </a:t>
            </a:r>
          </a:p>
          <a:p>
            <a:endParaRPr lang="en-US" noProof="0" dirty="0"/>
          </a:p>
          <a:p>
            <a:pPr>
              <a:spcBef>
                <a:spcPct val="0"/>
              </a:spcBef>
            </a:pPr>
            <a:r>
              <a:rPr lang="en-US" noProof="0" dirty="0"/>
              <a:t>To</a:t>
            </a:r>
            <a:r>
              <a:rPr lang="en-US" baseline="0" noProof="0" dirty="0"/>
              <a:t> understand revenue recognition on long-term construction contracts, let’</a:t>
            </a:r>
            <a:r>
              <a:rPr lang="en-US" noProof="0" dirty="0"/>
              <a:t>s walk through an illustration. </a:t>
            </a:r>
            <a:r>
              <a:rPr lang="en-US" sz="1200" b="0" i="0" u="none" strike="noStrike" kern="1200" baseline="0" dirty="0">
                <a:solidFill>
                  <a:schemeClr val="tx1"/>
                </a:solidFill>
                <a:latin typeface="+mn-lt"/>
                <a:ea typeface="+mn-ea"/>
                <a:cs typeface="+mn-cs"/>
              </a:rPr>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installments over the construction period according to a prearranged schedule. Information related to the contract is shown</a:t>
            </a:r>
            <a:r>
              <a:rPr lang="en-US" noProof="0" dirty="0"/>
              <a:t>.</a:t>
            </a:r>
          </a:p>
          <a:p>
            <a:endParaRPr lang="en-US" sz="1200" b="0" i="0" u="none" strike="noStrike" kern="1200" baseline="0" dirty="0">
              <a:solidFill>
                <a:schemeClr val="tx1"/>
              </a:solidFill>
              <a:latin typeface="+mn-lt"/>
              <a:ea typeface="+mn-ea"/>
              <a:cs typeface="+mn-cs"/>
            </a:endParaRPr>
          </a:p>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5–24A Journal Entries—Costs, Billings, and Cash Collections </a:t>
            </a:r>
          </a:p>
          <a:p>
            <a:endParaRPr lang="en-IN" dirty="0"/>
          </a:p>
          <a:p>
            <a:pPr>
              <a:spcBef>
                <a:spcPct val="0"/>
              </a:spcBef>
            </a:pPr>
            <a:r>
              <a:rPr lang="en-IN" dirty="0"/>
              <a:t>Let’s look at the accounting for cost of construction and accounts receivable for Harding for its long-term contract. These journal entries are not affected by the timing of revenue recognition.</a:t>
            </a:r>
          </a:p>
          <a:p>
            <a:pPr>
              <a:spcBef>
                <a:spcPct val="0"/>
              </a:spcBef>
            </a:pPr>
            <a:endParaRPr lang="en-IN" dirty="0"/>
          </a:p>
          <a:p>
            <a:pPr>
              <a:spcBef>
                <a:spcPct val="0"/>
              </a:spcBef>
            </a:pPr>
            <a:r>
              <a:rPr lang="en-IN" dirty="0"/>
              <a:t>The first journal entry shown here records Harding’s various costs during the construction process in an asset account called </a:t>
            </a:r>
            <a:r>
              <a:rPr lang="en-IN" b="1" dirty="0"/>
              <a:t>construction in progress </a:t>
            </a:r>
            <a:r>
              <a:rPr lang="en-IN" dirty="0"/>
              <a:t>or “CIP” account. Think of CIP</a:t>
            </a:r>
            <a:r>
              <a:rPr lang="en-IN" baseline="0" dirty="0"/>
              <a:t> as work-in-process inventory. It contains the asset that Harding is building.</a:t>
            </a:r>
          </a:p>
          <a:p>
            <a:pPr>
              <a:spcBef>
                <a:spcPct val="0"/>
              </a:spcBef>
            </a:pPr>
            <a:endParaRPr lang="en-IN" dirty="0"/>
          </a:p>
          <a:p>
            <a:pPr>
              <a:spcBef>
                <a:spcPct val="0"/>
              </a:spcBef>
            </a:pPr>
            <a:r>
              <a:rPr lang="en-IN" dirty="0"/>
              <a:t>The second journal entry records the periodic billings by crediting </a:t>
            </a:r>
            <a:r>
              <a:rPr lang="en-IN" b="1" dirty="0"/>
              <a:t>billings on construction contract </a:t>
            </a:r>
            <a:r>
              <a:rPr lang="en-IN" b="0" dirty="0"/>
              <a:t>at the same time that accounts receivable is debited</a:t>
            </a:r>
            <a:r>
              <a:rPr lang="en-IN" dirty="0"/>
              <a:t>. This account is a contra account to the CIP asset. Why create the billings account? A</a:t>
            </a:r>
            <a:r>
              <a:rPr lang="en-IN" baseline="0" dirty="0"/>
              <a:t> challenge with accounting for long-term contracts is that the physical asset (CIP) and the financial asset (accounts receivable or, after collection of the receivable, cash) are both on the balance sheet simultaneously, such that there is double accounting for the same contract. By having billings as a contra to CIP, the net carrying value of the physical asset (CIP) is reduced when the financial asset is recognized, so we avoid that problem. </a:t>
            </a:r>
            <a:r>
              <a:rPr lang="en-IN" dirty="0"/>
              <a:t>At the end of each period, the balances in CIP and billings are compared. If the net amount is a debit, it is reported in the balance sheet as a contract asset, because it has done more work creating the asset than it has billed the client for. Conversely, if the net amount is a credit, it is reported as a contract liability (like deferred revenue), because Harding has billed the client for more work than it has actually done to date.</a:t>
            </a:r>
          </a:p>
          <a:p>
            <a:pPr>
              <a:spcBef>
                <a:spcPct val="0"/>
              </a:spcBef>
            </a:pPr>
            <a:endParaRPr lang="en-IN" dirty="0"/>
          </a:p>
          <a:p>
            <a:pPr>
              <a:spcBef>
                <a:spcPct val="0"/>
              </a:spcBef>
            </a:pPr>
            <a:r>
              <a:rPr lang="en-US" dirty="0"/>
              <a:t>Of course, Harding also will report an account receivable for amounts it has billed the client and not yet been paid.</a:t>
            </a: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Illustration 5–24B Journal Entries—Revenue Recognition</a:t>
            </a:r>
          </a:p>
          <a:p>
            <a:endParaRPr lang="en-US" dirty="0"/>
          </a:p>
          <a:p>
            <a:r>
              <a:rPr lang="en-US" dirty="0"/>
              <a:t>Now let’s see how revenue is recognized for Harding. We’ll start with the general structure</a:t>
            </a:r>
            <a:r>
              <a:rPr lang="en-US" baseline="0" dirty="0"/>
              <a:t> of the journal entry</a:t>
            </a:r>
            <a:r>
              <a:rPr lang="en-US" dirty="0"/>
              <a:t>, and then discuss timing.</a:t>
            </a:r>
          </a:p>
          <a:p>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start with recognizing revenue upon completion. </a:t>
            </a:r>
            <a:r>
              <a:rPr lang="en-IN" sz="1200" b="0" i="0" u="none" strike="noStrike" kern="1200" baseline="0" dirty="0">
                <a:solidFill>
                  <a:schemeClr val="tx1"/>
                </a:solidFill>
                <a:latin typeface="+mn-lt"/>
                <a:ea typeface="+mn-ea"/>
                <a:cs typeface="+mn-cs"/>
              </a:rPr>
              <a:t>Normally when we sell goods we debit accounts receivable and credit revenue, and debit cost of goods sold and credit inventory. Here we are crediting revenue and debiting cost of construction (think “cost of goods sold”). We don’t debit accounts receivable, because that happens when we bill the customer, and we don’t credit inventory, because CIP is still on Harding’s balance sheet. Instead, to make the journal entry balance, we debit CIP for gross profit. That has the effect of carrying CIP at its sales price (cost + gross profit), which makes sense as we are acting like we sold it but still have the asset on the balance sheet. Also, at the end of the contract the CIP account contains total cost and gross profit (so it contains an amount equal to total revenue) and the billings account contains all amounts billed to the customer (which should equal total revenue), so their balances exactly offset to create a net value of zero.</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Now compare revenue recognized upon completion with</a:t>
            </a:r>
            <a:r>
              <a:rPr lang="en-US" baseline="0" dirty="0"/>
              <a:t> revenue recognized over the term of the contract. </a:t>
            </a:r>
            <a:r>
              <a:rPr lang="en-US" dirty="0"/>
              <a:t>Note that the journal</a:t>
            </a:r>
            <a:r>
              <a:rPr lang="en-US" baseline="0" dirty="0"/>
              <a:t> entries all have the same structure, and that the </a:t>
            </a:r>
            <a:r>
              <a:rPr lang="en-US" dirty="0"/>
              <a:t>same total amount</a:t>
            </a:r>
            <a:r>
              <a:rPr lang="en-US" baseline="0" dirty="0"/>
              <a:t> </a:t>
            </a:r>
            <a:r>
              <a:rPr lang="en-US" dirty="0"/>
              <a:t>of revenue, cost of construction, and gross profit is recognized,</a:t>
            </a:r>
            <a:r>
              <a:rPr lang="en-US" baseline="0" dirty="0"/>
              <a:t> regardless of whether it is recognized over the term of the contract or upon contract completion.</a:t>
            </a:r>
            <a:r>
              <a:rPr lang="en-IN" sz="1200" b="0" i="0" u="none" strike="noStrike" kern="1200" baseline="0" dirty="0">
                <a:solidFill>
                  <a:schemeClr val="tx1"/>
                </a:solidFill>
                <a:latin typeface="+mn-lt"/>
                <a:ea typeface="+mn-ea"/>
                <a:cs typeface="+mn-cs"/>
              </a:rPr>
              <a:t> The only difference is timing.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Illustration 5–24B Journal Entries—Revenue Recognition</a:t>
            </a:r>
          </a:p>
          <a:p>
            <a:endParaRPr lang="en-US" dirty="0"/>
          </a:p>
          <a:p>
            <a:r>
              <a:rPr lang="en-US" dirty="0"/>
              <a:t>Now let’s see how revenue is recognized for Harding. We’ll start with the general structure</a:t>
            </a:r>
            <a:r>
              <a:rPr lang="en-US" baseline="0" dirty="0"/>
              <a:t> of the journal entry</a:t>
            </a:r>
            <a:r>
              <a:rPr lang="en-US" dirty="0"/>
              <a:t>, and then discuss timing.</a:t>
            </a:r>
          </a:p>
          <a:p>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Let’s start with recognizing revenue upon completion. </a:t>
            </a:r>
            <a:r>
              <a:rPr lang="en-IN" sz="1200" b="0" i="0" u="none" strike="noStrike" kern="1200" baseline="0" dirty="0">
                <a:solidFill>
                  <a:schemeClr val="tx1"/>
                </a:solidFill>
                <a:latin typeface="+mn-lt"/>
                <a:ea typeface="+mn-ea"/>
                <a:cs typeface="+mn-cs"/>
              </a:rPr>
              <a:t>Normally when we sell goods we debit accounts receivable and credit revenue, and debit cost of goods sold and credit inventory. Here we are crediting revenue and debiting cost of construction (think “cost of goods sold”). We don’t debit accounts receivable, because that happens when we bill the customer, and we don’t credit inventory, because CIP is still on Harding’s balance sheet. Instead, to make the journal entry balance, we debit CIP for gross profit. That has the effect of carrying CIP at its sales price (cost + gross profit), which makes sense as we are acting like we sold it but still have the asset on the balance sheet. Also, at the end of the contract the CIP account contains total cost and gross profit (so it contains an amount equal to total revenue) and the billings account contains all amounts billed to the customer (which should equal total revenue), so their balances exactly offset to create a net value of zero.</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Now compare revenue recognized upon completion with</a:t>
            </a:r>
            <a:r>
              <a:rPr lang="en-US" baseline="0" dirty="0"/>
              <a:t> revenue recognized over the term of the contract. </a:t>
            </a:r>
            <a:r>
              <a:rPr lang="en-US" dirty="0"/>
              <a:t>Note that the journal</a:t>
            </a:r>
            <a:r>
              <a:rPr lang="en-US" baseline="0" dirty="0"/>
              <a:t> entries all have the same structure, and that the </a:t>
            </a:r>
            <a:r>
              <a:rPr lang="en-US" dirty="0"/>
              <a:t>same total amount</a:t>
            </a:r>
            <a:r>
              <a:rPr lang="en-US" baseline="0" dirty="0"/>
              <a:t> </a:t>
            </a:r>
            <a:r>
              <a:rPr lang="en-US" dirty="0"/>
              <a:t>of revenue, cost of construction, and gross profit is recognized,</a:t>
            </a:r>
            <a:r>
              <a:rPr lang="en-US" baseline="0" dirty="0"/>
              <a:t> regardless of whether it is recognized over the term of the contract or upon contract completion.</a:t>
            </a:r>
            <a:r>
              <a:rPr lang="en-IN" sz="1200" b="0" i="0" u="none" strike="noStrike" kern="1200" baseline="0" dirty="0">
                <a:solidFill>
                  <a:schemeClr val="tx1"/>
                </a:solidFill>
                <a:latin typeface="+mn-lt"/>
                <a:ea typeface="+mn-ea"/>
                <a:cs typeface="+mn-cs"/>
              </a:rPr>
              <a:t> The only difference is timing.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5–24B (continued)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contract doesn’t qualify for revenue recognition over time, revenue is recognized at the point in time that control transfers from the seller to the customer, which typically occurs when the contract has been completed. At that time, the seller views itself as selling the asset and recognizes revenues and expenses associated with the sale.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Completion occurs in 2020 for our Harding example. Prior to then, CIP includes only costs, showing a cumulative balance of $1,500,000 and $2,500,000 at the end of 2018 and 2019, respectively, and totaling $4,100,000 ($1,500,000 + 1,000,000 + 1,600,000) when the project is completed in 2020. Upon completion, Harding recognizes revenue of $5,000,000 and cost of construction (similar to cost of goods sold) of $4,100,000, because the asset is viewed as “sold” on that date. Harding includes the resulting </a:t>
            </a:r>
            <a:r>
              <a:rPr lang="en-US" sz="1200" b="1" i="0" u="none" strike="noStrike" kern="1200" baseline="0" dirty="0">
                <a:solidFill>
                  <a:schemeClr val="tx1"/>
                </a:solidFill>
                <a:latin typeface="+mn-lt"/>
                <a:ea typeface="+mn-ea"/>
                <a:cs typeface="+mn-cs"/>
              </a:rPr>
              <a:t>$900,000 </a:t>
            </a:r>
            <a:r>
              <a:rPr lang="en-US" sz="1200" b="0" i="0" u="none" strike="noStrike" kern="1200" baseline="0" dirty="0">
                <a:solidFill>
                  <a:schemeClr val="tx1"/>
                </a:solidFill>
                <a:latin typeface="+mn-lt"/>
                <a:ea typeface="+mn-ea"/>
                <a:cs typeface="+mn-cs"/>
              </a:rPr>
              <a:t>gross profit in CIP, increasing its balance to the $5,000,000 total cost + gross profit for the project.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IN" altLang="en-US" dirty="0"/>
              <a:t>If a contract qualifies for revenue recognition over time, revenue is recognized over time as the project is completed. Each period, the revenue to be recognized in that period is calculated by first calculating the total revenue that should be recognized to date and then subtracting the amount of revenue recognized in the prior period. That approach automatically updates revenue for any changes in estimates that have occurred during the period.</a:t>
            </a:r>
          </a:p>
          <a:p>
            <a:pPr eaLnBrk="1" hangingPunct="1"/>
            <a:endParaRPr lang="en-IN" altLang="en-US" dirty="0"/>
          </a:p>
          <a:p>
            <a:pPr eaLnBrk="1" hangingPunct="1"/>
            <a:r>
              <a:rPr lang="en-IN" altLang="en-US" dirty="0"/>
              <a:t>The tough part is determining progress to date. Typically sellers estimate progress by</a:t>
            </a:r>
            <a:r>
              <a:rPr lang="en-IN" altLang="en-US" i="1" dirty="0"/>
              <a:t> </a:t>
            </a:r>
            <a:r>
              <a:rPr lang="en-IN" altLang="en-US" dirty="0"/>
              <a:t>measuring the proportion of effort expended thus far relative to the total effort expected to satisfy the performance obligation. These efforts could be costs incurred, </a:t>
            </a:r>
            <a:r>
              <a:rPr lang="en-IN" altLang="en-US" dirty="0" err="1"/>
              <a:t>labor</a:t>
            </a:r>
            <a:r>
              <a:rPr lang="en-IN" altLang="en-US" dirty="0"/>
              <a:t> hours expended, machine hours used, or time lapsed. The most common approach to estimating progress toward completion is to use a “cost-to-cost ratio” that compares total cost incurred to date to the total estimated cost to complete the project.</a:t>
            </a:r>
            <a:endParaRPr lang="en-US" alt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5–24C Allocation of Revenue to Each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assume the Harding project qualifies for revenue recognition over time, and consider the calculation of revenue each year based on progress to date estimated using the cost-to-cost ratio. Notice that this approach automatically includes changes in estimated cost to complete the job, and therefore in estimated percentage completion, by first calculating the cumulative amount of revenue to be recognized to date and then subtracting revenue recognized in prior periods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5–24C Allocation of Revenue to Each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assume the Harding project qualifies for revenue recognition over time, and consider the calculation of revenue each year based on progress to date estimated using the cost-to-cost ratio. Notice that this approach automatically includes changes in estimated cost to complete the job, and therefore in estimated percentage completion, by first calculating the cumulative amount of revenue to be recognized to date and then subtracting revenue recognized in prior periods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5–24C Allocation of Revenue to Each Period (continued)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First, the cumulative amount of revenue to be recognized to date is calculated and then revenue recognized in prior periods is subtracted to determine revenue recognized in the current period.</a:t>
            </a: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5–24C Allocation of Revenue to Each Period (cont. 2)</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each year the journal entry recognizing revenue over the contract period serves to update CIP to include that year’s gross profit. At the end of the contract, CIP includes all cost and all gross profit, so it includes total revenue of $5 million, exactly equal to the $5</a:t>
            </a:r>
            <a:r>
              <a:rPr lang="en-IN" sz="1200" b="0" i="0" u="none" strike="noStrike" kern="1200" dirty="0">
                <a:solidFill>
                  <a:schemeClr val="tx1"/>
                </a:solidFill>
                <a:latin typeface="+mn-lt"/>
                <a:ea typeface="+mn-ea"/>
                <a:cs typeface="+mn-cs"/>
              </a:rPr>
              <a:t> million</a:t>
            </a:r>
            <a:r>
              <a:rPr lang="en-IN" sz="1200" b="0" i="0" u="none" strike="noStrike" kern="1200" baseline="0" dirty="0">
                <a:solidFill>
                  <a:schemeClr val="tx1"/>
                </a:solidFill>
                <a:latin typeface="+mn-lt"/>
                <a:ea typeface="+mn-ea"/>
                <a:cs typeface="+mn-cs"/>
              </a:rPr>
              <a:t> billed to the customer. We end up in the same place regardless of whether revenue is recognized upon completion or over time—the only thing that differs is timing.</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the job is finished, the only task remaining is for Harding to officially transfer title to the finished asset to the customer. At that time, Harding will prepare a journal entry that removes the contract from its balance sheet by debiting billings and crediting CIP for $5 million, reducing the balance of those accounts to zero. We record the same journal entry to close out the billings and CIP accounts regardless of whether revenue is recognized over time or upon completion.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Illustration 5–4 ended</a:t>
            </a:r>
          </a:p>
          <a:p>
            <a:pPr>
              <a:spcBef>
                <a:spcPct val="0"/>
              </a:spcBef>
            </a:pPr>
            <a:endParaRPr lang="en-US" dirty="0"/>
          </a:p>
          <a:p>
            <a:pPr>
              <a:spcBef>
                <a:spcPct val="0"/>
              </a:spcBef>
            </a:pPr>
            <a:r>
              <a:rPr lang="en-US" dirty="0"/>
              <a:t>On </a:t>
            </a:r>
            <a:r>
              <a:rPr lang="en-IN" dirty="0"/>
              <a:t>January 25, 2018, </a:t>
            </a:r>
            <a:r>
              <a:rPr lang="en-IN" dirty="0" err="1"/>
              <a:t>TrueTech</a:t>
            </a:r>
            <a:r>
              <a:rPr lang="en-IN" dirty="0"/>
              <a:t> receives $240,000 from </a:t>
            </a:r>
            <a:r>
              <a:rPr lang="en-IN" dirty="0" err="1"/>
              <a:t>CompStores</a:t>
            </a:r>
            <a:r>
              <a:rPr lang="en-IN" dirty="0"/>
              <a:t>. This transaction does not affect revenue. We recognize revenue when performance obligations are satisfied, not when cash is received. </a:t>
            </a:r>
            <a:r>
              <a:rPr lang="en-IN" dirty="0" err="1"/>
              <a:t>TrueTech</a:t>
            </a:r>
            <a:r>
              <a:rPr lang="en-IN" dirty="0"/>
              <a:t> simply records collection of the account receivable.</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5–24C Allocation of Revenue to Each Period (cont. 2)</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We can see that each year the journal entry recognizing revenue over the contract period serves to update CIP to include that year’s gross profit. At the end of the contract, CIP includes all cost and all gross profit, so it includes total revenue of $5 million, exactly equal to the $5</a:t>
            </a:r>
            <a:r>
              <a:rPr lang="en-IN" sz="1200" b="0" i="0" u="none" strike="noStrike" kern="1200" dirty="0">
                <a:solidFill>
                  <a:schemeClr val="tx1"/>
                </a:solidFill>
                <a:latin typeface="+mn-lt"/>
                <a:ea typeface="+mn-ea"/>
                <a:cs typeface="+mn-cs"/>
              </a:rPr>
              <a:t> million</a:t>
            </a:r>
            <a:r>
              <a:rPr lang="en-IN" sz="1200" b="0" i="0" u="none" strike="noStrike" kern="1200" baseline="0" dirty="0">
                <a:solidFill>
                  <a:schemeClr val="tx1"/>
                </a:solidFill>
                <a:latin typeface="+mn-lt"/>
                <a:ea typeface="+mn-ea"/>
                <a:cs typeface="+mn-cs"/>
              </a:rPr>
              <a:t> billed to the customer. We end up in the same place regardless of whether revenue is recognized upon completion or over time—the only thing that differs is timing.</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the job is finished, the only task remaining is for Harding to officially transfer title to the finished asset to the customer. At that time, Harding will prepare a journal entry that removes the contract from its balance sheet by debiting billings and crediting CIP for $5 million, reducing the balance of those accounts to zero. We record the same journal entry to close out the billings and CIP accounts regardless of whether revenue is recognized over time or upon completion. </a:t>
            </a:r>
            <a:endParaRPr lang="en-IN"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5–24D Recognition of Revenue and Cost of Construction in Each Period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can see recognition of revenue, cost of construction, and gross profit in each period of the contract.</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5–24F  Balance Sheet Presentation</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balance sheet, the construction in progress account is offset against the billings on construction contract account, with “CIP &gt; Billings” shown as a contract asset and “Billings &gt; CIP” shown as a contract liability.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sz="1200" b="0" i="0" u="none" strike="noStrike" kern="1200" baseline="0" dirty="0">
                <a:solidFill>
                  <a:schemeClr val="tx1"/>
                </a:solidFill>
                <a:latin typeface="+mn-lt"/>
                <a:ea typeface="+mn-ea"/>
                <a:cs typeface="+mn-cs"/>
              </a:rPr>
              <a:t>When revenue is recognized over the term of the contract, CIP contains cost and gross profit, but if revenue is recognized upon contract completion, CIP typically contains only costs. Therefore, CIP typically includes a larger amount if revenue is recognized over time. (The exception is when there are overall losses in the contract, which are recognized in the first period the loss is anticipated, regardless of timing of revenue recognition.)</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CIP in excess of billings is treated as a contract asset rather than an accounts receivable because, although Harding has incurred construction costs for which it will be paid by the buyer, those amounts are not yet billable according to the construction contract. Once Harding has made progress sufficient to bill the customer, it will debit accounts receivable and credit billings, which will increase the accounts receivable asset and reduce CIP in excess of billings.</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a:t>Sometimes losses occur on long-term contracts.</a:t>
            </a:r>
            <a:r>
              <a:rPr lang="en-US" baseline="0" dirty="0"/>
              <a:t> </a:t>
            </a:r>
            <a:r>
              <a:rPr lang="en-US" dirty="0"/>
              <a:t>A</a:t>
            </a:r>
            <a:r>
              <a:rPr lang="en-IN" sz="1200" b="0" i="0" u="none" strike="noStrike" kern="1200" baseline="0" dirty="0">
                <a:solidFill>
                  <a:schemeClr val="tx1"/>
                </a:solidFill>
                <a:latin typeface="+mn-lt"/>
                <a:ea typeface="+mn-ea"/>
                <a:cs typeface="+mn-cs"/>
              </a:rPr>
              <a:t> loss could either be a </a:t>
            </a:r>
            <a:r>
              <a:rPr lang="en-IN" dirty="0"/>
              <a:t>periodic loss that occurs for an overall profitable project</a:t>
            </a:r>
            <a:r>
              <a:rPr lang="en-IN" baseline="0" dirty="0"/>
              <a:t> or </a:t>
            </a:r>
            <a:r>
              <a:rPr lang="en-IN" dirty="0"/>
              <a:t>projected on the entire project. We have to consider periodic</a:t>
            </a:r>
            <a:r>
              <a:rPr lang="en-IN" baseline="0" dirty="0"/>
              <a:t> losses only if revenue is recognized over time, but we have to consider overall losses regardless of the timing of revenue recognition.</a:t>
            </a:r>
            <a:endParaRPr lang="en-IN" dirty="0"/>
          </a:p>
          <a:p>
            <a:pPr>
              <a:spcBef>
                <a:spcPct val="0"/>
              </a:spcBef>
            </a:pP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project qualifies for revenue recognition over time, a loss sometimes must be recognized in at least one period along the way, even though the project as a whole is expected to be profitable. We determine the loss in precisely the same way we determine the profit in profitable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2018, 40% of the project is complete ($1,500,000 ÷ 3,750,000). Revenue of $2,000,000 − cost of construction of $1,500,000 = gross profit of $500,000 is recognized in 2018, as previously determined. </a:t>
            </a:r>
          </a:p>
          <a:p>
            <a:r>
              <a:rPr lang="en-US" sz="1200" b="0" i="0" u="none" strike="noStrike" kern="1200" baseline="0" dirty="0">
                <a:solidFill>
                  <a:schemeClr val="tx1"/>
                </a:solidFill>
                <a:latin typeface="+mn-lt"/>
                <a:ea typeface="+mn-ea"/>
                <a:cs typeface="+mn-cs"/>
              </a:rPr>
              <a:t>At the end of 2019, though, the company now forecasts a total profit of $400,000 ($5,000,000 – 4,600,000) on the project and, at that time, the project is estimated to be 60% complete (</a:t>
            </a:r>
            <a:r>
              <a:rPr lang="en-US" sz="1200" b="1" i="0" u="none" strike="noStrike" kern="1200" baseline="0" dirty="0">
                <a:solidFill>
                  <a:schemeClr val="tx1"/>
                </a:solidFill>
                <a:latin typeface="+mn-lt"/>
                <a:ea typeface="+mn-ea"/>
                <a:cs typeface="+mn-cs"/>
              </a:rPr>
              <a:t>$2,760,000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4,600,000</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According to the FASB’s conceptual framework, “Revenues are inflows or other enhancements of assets of an entity or settlements of its liabilities (or a combination of both) from delivering or producing goods, rendering services, or other activities that constitute the entity’s ongoing major or central operations.”</a:t>
            </a:r>
          </a:p>
          <a:p>
            <a:pPr>
              <a:spcBef>
                <a:spcPct val="0"/>
              </a:spcBef>
            </a:pPr>
            <a:endParaRPr lang="en-US" dirty="0"/>
          </a:p>
          <a:p>
            <a:pPr>
              <a:spcBef>
                <a:spcPct val="0"/>
              </a:spcBef>
            </a:pPr>
            <a:r>
              <a:rPr lang="en-US" dirty="0"/>
              <a:t>In simpler terms, we can say that revenue generally is the inflow of cash or accounts receivable that a business receives in exchange for providing</a:t>
            </a:r>
            <a:r>
              <a:rPr lang="en-US" baseline="0" dirty="0"/>
              <a:t> </a:t>
            </a:r>
            <a:r>
              <a:rPr lang="en-US" dirty="0"/>
              <a:t>goods or services to its customers.</a:t>
            </a:r>
          </a:p>
          <a:p>
            <a:pPr>
              <a:spcBef>
                <a:spcPct val="0"/>
              </a:spcBef>
            </a:pPr>
            <a:endParaRPr lang="en-US" dirty="0"/>
          </a:p>
          <a:p>
            <a:pPr>
              <a:spcBef>
                <a:spcPct val="0"/>
              </a:spcBef>
            </a:pPr>
            <a:r>
              <a:rPr lang="en-IN" dirty="0"/>
              <a:t>For many companies, revenue is the single largest number reported in the financial statements. </a:t>
            </a:r>
            <a:r>
              <a:rPr lang="en-US" dirty="0"/>
              <a:t>Its pivotal role in the picture painted by the financial statements makes measuring and reporting revenue one of the most critical aspects of financial reporting. It is important not only to determine </a:t>
            </a:r>
            <a:r>
              <a:rPr lang="en-US" i="1" dirty="0"/>
              <a:t>how much </a:t>
            </a:r>
            <a:r>
              <a:rPr lang="en-US" dirty="0"/>
              <a:t>revenue to recognize (record), but also </a:t>
            </a:r>
            <a:r>
              <a:rPr lang="en-US" i="1" dirty="0"/>
              <a:t>when</a:t>
            </a:r>
            <a:r>
              <a:rPr lang="en-US" dirty="0"/>
              <a:t> to recognize</a:t>
            </a:r>
            <a:r>
              <a:rPr lang="en-US" baseline="0" dirty="0"/>
              <a:t> </a:t>
            </a:r>
            <a:r>
              <a:rPr lang="en-US" dirty="0"/>
              <a:t>it.</a:t>
            </a:r>
            <a:r>
              <a:rPr lang="en-IN" dirty="0"/>
              <a:t> A one-year income statement should report a company’s revenues for only that one-year period.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project qualifies for revenue recognition over time, a loss sometimes must be recognized in at least one period along the way, even though the project as a whole is expected to be profitable. We determine the loss in precisely the same way we determine the profit in profitable years.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the end of 2018, 40% of the project is complete ($1,500,000 ÷ 3,750,000). Revenue of $2,000,000 − cost of construction of $1,500,000 = gross profit of $500,000 is recognized in 2018, as previously determined. </a:t>
            </a:r>
          </a:p>
          <a:p>
            <a:r>
              <a:rPr lang="en-US" sz="1200" b="0" i="0" u="none" strike="noStrike" kern="1200" baseline="0">
                <a:solidFill>
                  <a:schemeClr val="tx1"/>
                </a:solidFill>
                <a:latin typeface="+mn-lt"/>
                <a:ea typeface="+mn-ea"/>
                <a:cs typeface="+mn-cs"/>
              </a:rPr>
              <a:t>At the end of 2019, though, the company now forecasts a total profit of $400,000 ($5,000,000 – 4,600,000) on the project and, at that time, the project is estimated to be 60% complete (</a:t>
            </a:r>
            <a:r>
              <a:rPr lang="en-US" sz="1200" b="1" i="0" u="none" strike="noStrike" kern="1200" baseline="0">
                <a:solidFill>
                  <a:schemeClr val="tx1"/>
                </a:solidFill>
                <a:latin typeface="+mn-lt"/>
                <a:ea typeface="+mn-ea"/>
                <a:cs typeface="+mn-cs"/>
              </a:rPr>
              <a:t>$2,760,000 </a:t>
            </a:r>
            <a:r>
              <a:rPr lang="en-US" sz="1200" b="0" i="0" u="none" strike="noStrike" kern="1200" baseline="0">
                <a:solidFill>
                  <a:schemeClr val="tx1"/>
                </a:solidFill>
                <a:latin typeface="+mn-lt"/>
                <a:ea typeface="+mn-ea"/>
                <a:cs typeface="+mn-cs"/>
              </a:rPr>
              <a:t>÷ </a:t>
            </a:r>
            <a:r>
              <a:rPr lang="en-US" sz="1200" b="1" i="0" u="none" strike="noStrike" kern="1200" baseline="0">
                <a:solidFill>
                  <a:schemeClr val="tx1"/>
                </a:solidFill>
                <a:latin typeface="+mn-lt"/>
                <a:ea typeface="+mn-ea"/>
                <a:cs typeface="+mn-cs"/>
              </a:rPr>
              <a:t>4,600,000</a:t>
            </a:r>
            <a:r>
              <a:rPr lang="en-US" sz="1200" b="0" i="0" u="none" strike="noStrike" kern="1200" baseline="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a:ea typeface="ＭＳ Ｐゴシック" pitchFamily="34" charset="-128"/>
              </a:rPr>
              <a:t>No entry is made if</a:t>
            </a:r>
            <a:r>
              <a:rPr lang="en-US" altLang="en-US" baseline="0" dirty="0">
                <a:ea typeface="ＭＳ Ｐゴシック" pitchFamily="34" charset="-128"/>
              </a:rPr>
              <a:t> revenue recognition is delayed until contract completion if we are dealing with periodic losses on a contract that we expect to be profitable overall, because no revenue has been recognized to date. The point of recognizing periodic contract losses is to true up revenue recognized over time to the cumulative amount that should be recognized given current information.</a:t>
            </a:r>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Now let’s change the facts again to reflect a loss on the entire project. Notice that in 2019 the estimated total cost of $5,100,000 exceeds total estimated revenue of $5,000,000. In 2020 there is more bad news, with an additional $100,000 of cost before the project is completed.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5–24G Allocation of Revenue and Cost of Construction to Each Period—Loss on Entire Project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Let’s start by considering how overall losses on a contract are recognized when revenue is recognized over time. Each year we calculate the revenue to be recognized in the normal fashion, multiplying total revenue to be recognized by the percentage of completion. In situations where a loss is expected on the entire project, we have to back out any gross profit recognized in prior periods and also recognize the overall loss. Then we can back into the cost of construction by adding the amount of the loss recognized to the amount of revenue recognized. For example, in 2019, Harding has to back out gross profit of $500,000 recognized in 2018 and add to that amount the $100,000 overall loss it thinks will occur on the contract, so the total gross loss to recognize in 2019 is $600,000. Revenue recognized of $706,000 is added to the gross loss of $600,000 to arrive at the cost of construction of $1,306,000.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5–24G (continued)</a:t>
            </a:r>
            <a:endParaRPr lang="en-US"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Recognizing revenue over time in this case produces a large overstatement of income in 2018 and a large understatement in 2019 because of a change in the estimation of future costs. These estimate revisions happen occasionally when revenue is recognized over 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2020, the income statement will report revenue of $5,000,000 and cost of construction of $5,100,000, combining for an additional loss of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5–24G (cont. 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The journal entries to record the losses in 2019 and 2020 are as follows: </a:t>
            </a:r>
          </a:p>
          <a:p>
            <a:r>
              <a:rPr lang="en-US" sz="1200" b="1" i="0" u="none" strike="noStrike" kern="1200" baseline="0" dirty="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1,306,000 	</a:t>
            </a:r>
          </a:p>
          <a:p>
            <a:r>
              <a:rPr lang="en-US" sz="1200" b="0" i="0" u="none" strike="noStrike" kern="1200" baseline="0" dirty="0">
                <a:solidFill>
                  <a:schemeClr val="tx1"/>
                </a:solidFill>
                <a:latin typeface="+mn-lt"/>
                <a:ea typeface="+mn-ea"/>
                <a:cs typeface="+mn-cs"/>
              </a:rPr>
              <a:t>     Revenue from long-term contracts 	706,000 	</a:t>
            </a:r>
          </a:p>
          <a:p>
            <a:r>
              <a:rPr lang="en-US" sz="1200" b="0" i="0" u="none" strike="noStrike" kern="1200" baseline="0" dirty="0">
                <a:solidFill>
                  <a:schemeClr val="tx1"/>
                </a:solidFill>
                <a:latin typeface="+mn-lt"/>
                <a:ea typeface="+mn-ea"/>
                <a:cs typeface="+mn-cs"/>
              </a:rPr>
              <a:t>      Construction in progress (CIP) 	600,000 	</a:t>
            </a:r>
          </a:p>
          <a:p>
            <a:r>
              <a:rPr lang="en-US" sz="1200" b="1" i="0" u="none" strike="noStrike" kern="1200" baseline="0" dirty="0">
                <a:solidFill>
                  <a:schemeClr val="tx1"/>
                </a:solidFill>
                <a:latin typeface="+mn-lt"/>
                <a:ea typeface="+mn-ea"/>
                <a:cs typeface="+mn-cs"/>
              </a:rPr>
              <a:t>2020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2,394,000 	</a:t>
            </a:r>
          </a:p>
          <a:p>
            <a:r>
              <a:rPr lang="en-US" sz="1200" b="0" i="0" u="none" strike="noStrike" kern="1200" baseline="0" dirty="0">
                <a:solidFill>
                  <a:schemeClr val="tx1"/>
                </a:solidFill>
                <a:latin typeface="+mn-lt"/>
                <a:ea typeface="+mn-ea"/>
                <a:cs typeface="+mn-cs"/>
              </a:rPr>
              <a:t>      Revenue from long-term contracts 	2,294,000 	</a:t>
            </a:r>
          </a:p>
          <a:p>
            <a:r>
              <a:rPr lang="en-US" sz="1200" b="0" i="0" u="none" strike="noStrike" kern="1200" baseline="0" dirty="0">
                <a:solidFill>
                  <a:schemeClr val="tx1"/>
                </a:solidFill>
                <a:latin typeface="+mn-lt"/>
                <a:ea typeface="+mn-ea"/>
                <a:cs typeface="+mn-cs"/>
              </a:rPr>
              <a:t>      Construction in progress (CIP) 	100,000 	</a:t>
            </a:r>
          </a:p>
          <a:p>
            <a:endParaRPr 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5–24G (cont. 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The journal entries to record the losses in 2019 and 2020 are as follows: </a:t>
            </a:r>
          </a:p>
          <a:p>
            <a:r>
              <a:rPr lang="en-US" sz="1200" b="1" i="0" u="none" strike="noStrike" kern="1200" baseline="0" dirty="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1,306,000 	</a:t>
            </a:r>
          </a:p>
          <a:p>
            <a:r>
              <a:rPr lang="en-US" sz="1200" b="0" i="0" u="none" strike="noStrike" kern="1200" baseline="0" dirty="0">
                <a:solidFill>
                  <a:schemeClr val="tx1"/>
                </a:solidFill>
                <a:latin typeface="+mn-lt"/>
                <a:ea typeface="+mn-ea"/>
                <a:cs typeface="+mn-cs"/>
              </a:rPr>
              <a:t>     Revenue from long-term contracts 	706,000 	</a:t>
            </a:r>
          </a:p>
          <a:p>
            <a:r>
              <a:rPr lang="en-US" sz="1200" b="0" i="0" u="none" strike="noStrike" kern="1200" baseline="0" dirty="0">
                <a:solidFill>
                  <a:schemeClr val="tx1"/>
                </a:solidFill>
                <a:latin typeface="+mn-lt"/>
                <a:ea typeface="+mn-ea"/>
                <a:cs typeface="+mn-cs"/>
              </a:rPr>
              <a:t>      Construction in progress (CIP) 	600,000 	</a:t>
            </a:r>
          </a:p>
          <a:p>
            <a:r>
              <a:rPr lang="en-US" sz="1200" b="1" i="0" u="none" strike="noStrike" kern="1200" baseline="0" dirty="0">
                <a:solidFill>
                  <a:schemeClr val="tx1"/>
                </a:solidFill>
                <a:latin typeface="+mn-lt"/>
                <a:ea typeface="+mn-ea"/>
                <a:cs typeface="+mn-cs"/>
              </a:rPr>
              <a:t>2020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2,394,000 	</a:t>
            </a:r>
          </a:p>
          <a:p>
            <a:r>
              <a:rPr lang="en-US" sz="1200" b="0" i="0" u="none" strike="noStrike" kern="1200" baseline="0" dirty="0">
                <a:solidFill>
                  <a:schemeClr val="tx1"/>
                </a:solidFill>
                <a:latin typeface="+mn-lt"/>
                <a:ea typeface="+mn-ea"/>
                <a:cs typeface="+mn-cs"/>
              </a:rPr>
              <a:t>      Revenue from long-term contracts 	2,294,000 	</a:t>
            </a:r>
          </a:p>
          <a:p>
            <a:r>
              <a:rPr lang="en-US" sz="1200" b="0" i="0" u="none" strike="noStrike" kern="1200" baseline="0" dirty="0">
                <a:solidFill>
                  <a:schemeClr val="tx1"/>
                </a:solidFill>
                <a:latin typeface="+mn-lt"/>
                <a:ea typeface="+mn-ea"/>
                <a:cs typeface="+mn-cs"/>
              </a:rPr>
              <a:t>      Construction in progress (CIP) 	100,000 	</a:t>
            </a:r>
          </a:p>
          <a:p>
            <a:endParaRPr lang="en-US" sz="1200" b="0" i="0" u="none" strike="noStrike" kern="1200" baseline="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5–24G (concluded)</a:t>
            </a:r>
            <a:endParaRPr lang="en-US" dirty="0"/>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the contract does not qualify for recognizing revenue over time, revenue recognition is delayed until project completion. However, if an overall loss is anticipated for the contract, that loss must be recognized in the first period it is anticipated. In our example: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2018, nothing is recognized because no overall loss is anticipated.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2019, loss on long-term contracts, which is an income statement account, is recognized for $100,000, and CIP is reduced by crediting it for $100,000.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2020, the income statement will report revenue of $5,000,000 and cost of construction of $5,100,000, combining for an additional loss of $100,000.</a:t>
            </a:r>
          </a:p>
          <a:p>
            <a:endParaRPr lang="en-IN" altLang="en-US" sz="1200" b="0" i="0" u="none" strike="noStrike" kern="1200" baseline="0" dirty="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Illustration 5–24G (cont. 2)</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sz="1200" b="0" i="0" u="none" strike="noStrike" kern="1200" baseline="0" dirty="0">
                <a:solidFill>
                  <a:schemeClr val="tx1"/>
                </a:solidFill>
                <a:latin typeface="+mn-lt"/>
                <a:ea typeface="+mn-ea"/>
                <a:cs typeface="+mn-cs"/>
              </a:rPr>
              <a:t>The journal entries to record the losses in 2019 and 2020 are as follows: </a:t>
            </a:r>
          </a:p>
          <a:p>
            <a:r>
              <a:rPr lang="en-US" sz="1200" b="1" i="0" u="none" strike="noStrike" kern="1200" baseline="0" dirty="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1,306,000 	</a:t>
            </a:r>
          </a:p>
          <a:p>
            <a:r>
              <a:rPr lang="en-US" sz="1200" b="0" i="0" u="none" strike="noStrike" kern="1200" baseline="0" dirty="0">
                <a:solidFill>
                  <a:schemeClr val="tx1"/>
                </a:solidFill>
                <a:latin typeface="+mn-lt"/>
                <a:ea typeface="+mn-ea"/>
                <a:cs typeface="+mn-cs"/>
              </a:rPr>
              <a:t>     Revenue from long-term contracts 	706,000 	</a:t>
            </a:r>
          </a:p>
          <a:p>
            <a:r>
              <a:rPr lang="en-US" sz="1200" b="0" i="0" u="none" strike="noStrike" kern="1200" baseline="0" dirty="0">
                <a:solidFill>
                  <a:schemeClr val="tx1"/>
                </a:solidFill>
                <a:latin typeface="+mn-lt"/>
                <a:ea typeface="+mn-ea"/>
                <a:cs typeface="+mn-cs"/>
              </a:rPr>
              <a:t>      Construction in progress (CIP) 	600,000 	</a:t>
            </a:r>
          </a:p>
          <a:p>
            <a:r>
              <a:rPr lang="en-US" sz="1200" b="1" i="0" u="none" strike="noStrike" kern="1200" baseline="0" dirty="0">
                <a:solidFill>
                  <a:schemeClr val="tx1"/>
                </a:solidFill>
                <a:latin typeface="+mn-lt"/>
                <a:ea typeface="+mn-ea"/>
                <a:cs typeface="+mn-cs"/>
              </a:rPr>
              <a:t>2020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Cost of construction 	2,394,000 	</a:t>
            </a:r>
          </a:p>
          <a:p>
            <a:r>
              <a:rPr lang="en-US" sz="1200" b="0" i="0" u="none" strike="noStrike" kern="1200" baseline="0" dirty="0">
                <a:solidFill>
                  <a:schemeClr val="tx1"/>
                </a:solidFill>
                <a:latin typeface="+mn-lt"/>
                <a:ea typeface="+mn-ea"/>
                <a:cs typeface="+mn-cs"/>
              </a:rPr>
              <a:t>      Revenue from long-term contracts 	2,294,000 	</a:t>
            </a:r>
          </a:p>
          <a:p>
            <a:r>
              <a:rPr lang="en-US" sz="1200" b="0" i="0" u="none" strike="noStrike" kern="1200" baseline="0" dirty="0">
                <a:solidFill>
                  <a:schemeClr val="tx1"/>
                </a:solidFill>
                <a:latin typeface="+mn-lt"/>
                <a:ea typeface="+mn-ea"/>
                <a:cs typeface="+mn-cs"/>
              </a:rPr>
              <a:t>      Construction in progress (CIP) 	100,000 	</a:t>
            </a:r>
          </a:p>
          <a:p>
            <a:endParaRPr lang="en-US" sz="1200" b="0" i="0" u="none" strike="noStrike" kern="1200" baseline="0">
              <a:solidFill>
                <a:schemeClr val="tx1"/>
              </a:solidFill>
              <a:latin typeface="+mn-lt"/>
              <a:ea typeface="+mn-ea"/>
              <a:cs typeface="+mn-cs"/>
            </a:endParaRPr>
          </a:p>
          <a:p>
            <a:endParaRPr lang="en-US" altLang="en-US" dirty="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Bef>
                <a:spcPct val="0"/>
              </a:spcBef>
              <a:defRPr/>
            </a:pPr>
            <a:r>
              <a:rPr lang="en-US" baseline="0" noProof="0" dirty="0"/>
              <a:t>Illustration 5</a:t>
            </a:r>
            <a:r>
              <a:rPr lang="en-IN" dirty="0"/>
              <a:t>–</a:t>
            </a:r>
            <a:r>
              <a:rPr lang="en-US" baseline="0" noProof="0" dirty="0"/>
              <a:t>5</a:t>
            </a:r>
            <a:endParaRPr lang="en-US" noProof="0" dirty="0"/>
          </a:p>
          <a:p>
            <a:pPr>
              <a:spcBef>
                <a:spcPct val="0"/>
              </a:spcBef>
            </a:pPr>
            <a:endParaRPr lang="en-US" noProof="0" dirty="0"/>
          </a:p>
          <a:p>
            <a:pPr>
              <a:spcBef>
                <a:spcPct val="0"/>
              </a:spcBef>
            </a:pPr>
            <a:r>
              <a:rPr lang="en-US" noProof="0" dirty="0"/>
              <a:t>Companies recognize revenue over time if either: (1) the customer consumes the benefit of the seller’s work as it is performed (when a company provides cleaning services to a customer for a period of time), (2) the customer controls the asset as it is created (when a contractor builds an extension onto a customer’s existing building), or (3) the seller is creating an asset that has no alternative use to the seller, and the seller has the legal right to receive payment for progress to date (when a company manufactures fighter jets for the U.S. Air Force).</a:t>
            </a:r>
          </a:p>
          <a:p>
            <a:pPr>
              <a:spcBef>
                <a:spcPct val="0"/>
              </a:spcBef>
            </a:pPr>
            <a:endParaRPr lang="en-US" sz="1000" noProof="0" dirty="0"/>
          </a:p>
          <a:p>
            <a:pPr>
              <a:spcBef>
                <a:spcPct val="0"/>
              </a:spcBef>
            </a:pPr>
            <a:endParaRPr lang="en-US" sz="1000" baseline="0" noProof="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Bef>
                <a:spcPct val="0"/>
              </a:spcBef>
              <a:defRPr/>
            </a:pPr>
            <a:r>
              <a:rPr lang="en-US" baseline="0" noProof="0" dirty="0"/>
              <a:t>Illustration 5</a:t>
            </a:r>
            <a:r>
              <a:rPr lang="en-IN" dirty="0"/>
              <a:t>–</a:t>
            </a:r>
            <a:r>
              <a:rPr lang="en-US" baseline="0" noProof="0" dirty="0"/>
              <a:t>5</a:t>
            </a:r>
            <a:endParaRPr lang="en-US" noProof="0" dirty="0"/>
          </a:p>
          <a:p>
            <a:pPr>
              <a:spcBef>
                <a:spcPct val="0"/>
              </a:spcBef>
            </a:pPr>
            <a:endParaRPr lang="en-US" noProof="0" dirty="0"/>
          </a:p>
          <a:p>
            <a:pPr>
              <a:spcBef>
                <a:spcPct val="0"/>
              </a:spcBef>
            </a:pPr>
            <a:r>
              <a:rPr lang="en-US" noProof="0" dirty="0"/>
              <a:t>Companies recognize revenue over time if either: (1) the customer consumes the benefit of the seller’s work as it is performed (when a company provides cleaning services to a customer for a period of time), (2) the customer controls the asset as it is created (when a contractor builds an extension onto a customer’s existing building), or (3) the seller is creating an asset that has no alternative use to the seller, and the seller has the legal right to receive payment for progress to date (when a company manufactures fighter jets for the U.S. Air Force).</a:t>
            </a:r>
          </a:p>
          <a:p>
            <a:pPr>
              <a:spcBef>
                <a:spcPct val="0"/>
              </a:spcBef>
            </a:pPr>
            <a:endParaRPr lang="en-US" sz="1000" noProof="0" dirty="0"/>
          </a:p>
          <a:p>
            <a:pPr>
              <a:spcBef>
                <a:spcPct val="0"/>
              </a:spcBef>
            </a:pPr>
            <a:endParaRPr lang="en-US" sz="1000" baseline="0" noProof="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0" i="0" u="none" strike="noStrike" kern="1200" baseline="0" dirty="0">
                <a:solidFill>
                  <a:schemeClr val="tx1"/>
                </a:solidFill>
              </a:rPr>
              <a:t>Illustration 5–6 </a:t>
            </a:r>
          </a:p>
          <a:p>
            <a:pPr>
              <a:spcBef>
                <a:spcPct val="0"/>
              </a:spcBef>
            </a:pPr>
            <a:endParaRPr lang="en-US" dirty="0"/>
          </a:p>
          <a:p>
            <a:pPr>
              <a:spcBef>
                <a:spcPct val="0"/>
              </a:spcBef>
            </a:pPr>
            <a:r>
              <a:rPr lang="en-US" dirty="0"/>
              <a:t>For example, assume </a:t>
            </a:r>
            <a:r>
              <a:rPr lang="en-IN" dirty="0" err="1"/>
              <a:t>TrueTech</a:t>
            </a:r>
            <a:r>
              <a:rPr lang="en-IN" dirty="0"/>
              <a:t> sells one-year subscriptions to the Tri-Net multiuser platform of Internet-based games. </a:t>
            </a:r>
            <a:r>
              <a:rPr lang="en-IN" dirty="0" err="1"/>
              <a:t>TrueTech</a:t>
            </a:r>
            <a:r>
              <a:rPr lang="en-IN" dirty="0"/>
              <a:t> sells 1,000 subscriptions for $60 each on January 1, 2018, and the subscriptions commence immediately. </a:t>
            </a:r>
            <a:r>
              <a:rPr lang="en-IN" dirty="0" err="1"/>
              <a:t>TrueTech</a:t>
            </a:r>
            <a:r>
              <a:rPr lang="en-IN" dirty="0"/>
              <a:t> has a single performance obligation—to provide a service to subscribers by allowing them access to the gaming platform for one year. Note that Tri-Net users consume the benefits of access to the service over a period of one year, so this contract qualifies for revenue recognition over time under the first criterion stated earlier. </a:t>
            </a:r>
          </a:p>
          <a:p>
            <a:pPr>
              <a:spcBef>
                <a:spcPct val="0"/>
              </a:spcBef>
            </a:pPr>
            <a:endParaRPr lang="en-IN" dirty="0"/>
          </a:p>
          <a:p>
            <a:pPr marL="0" marR="0" indent="0" algn="l" defTabSz="914400" rtl="0" eaLnBrk="1" fontAlgn="base" latinLnBrk="0" hangingPunct="1">
              <a:lnSpc>
                <a:spcPct val="100000"/>
              </a:lnSpc>
              <a:spcBef>
                <a:spcPct val="0"/>
              </a:spcBef>
              <a:spcAft>
                <a:spcPct val="0"/>
              </a:spcAft>
              <a:buClrTx/>
              <a:buSzTx/>
              <a:buFontTx/>
              <a:buNone/>
              <a:tabLst/>
              <a:defRPr/>
            </a:pPr>
            <a:r>
              <a:rPr lang="en-US" noProof="0" dirty="0"/>
              <a:t>On January 1, </a:t>
            </a:r>
            <a:r>
              <a:rPr lang="en-US" noProof="0" dirty="0" err="1"/>
              <a:t>TrueTech</a:t>
            </a:r>
            <a:r>
              <a:rPr lang="en-US" noProof="0" dirty="0"/>
              <a:t> recognizes a deferred revenue liability for $60,000 associated with receiving cash prior to satisfying its performance obligation.</a:t>
            </a:r>
          </a:p>
          <a:p>
            <a:pPr>
              <a:spcBef>
                <a:spcPct val="0"/>
              </a:spcBef>
            </a:pPr>
            <a:endParaRPr lang="en-US" sz="1000" noProof="0" dirty="0"/>
          </a:p>
          <a:p>
            <a:pPr>
              <a:spcBef>
                <a:spcPct val="0"/>
              </a:spcBef>
            </a:pPr>
            <a:endParaRPr lang="en-IN" sz="800" dirty="0"/>
          </a:p>
          <a:p>
            <a:pPr marL="0" marR="0" indent="0" algn="l" defTabSz="914400" rtl="0" eaLnBrk="1" fontAlgn="base" latinLnBrk="0" hangingPunct="1">
              <a:lnSpc>
                <a:spcPct val="100000"/>
              </a:lnSpc>
              <a:spcBef>
                <a:spcPct val="0"/>
              </a:spcBef>
              <a:spcAft>
                <a:spcPct val="0"/>
              </a:spcAft>
              <a:buClrTx/>
              <a:buSzTx/>
              <a:buFontTx/>
              <a:buNone/>
              <a:tabLst/>
              <a:defRPr/>
            </a:pPr>
            <a:endParaRPr lang="en-US" sz="80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IN" sz="1200" dirty="0"/>
              <a:t>Illustration 5</a:t>
            </a:r>
            <a:r>
              <a:rPr lang="en-IN" dirty="0"/>
              <a:t>–</a:t>
            </a:r>
            <a:r>
              <a:rPr lang="en-IN" sz="1200" dirty="0"/>
              <a:t>6</a:t>
            </a:r>
          </a:p>
          <a:p>
            <a:endParaRPr lang="en-IN" sz="1200" b="0" i="0" u="none" strike="noStrike" kern="1200" baseline="0" dirty="0">
              <a:solidFill>
                <a:schemeClr val="tx1"/>
              </a:solidFill>
              <a:latin typeface="+mn-lt"/>
              <a:ea typeface="+mn-ea"/>
              <a:cs typeface="+mn-cs"/>
            </a:endParaRPr>
          </a:p>
          <a:p>
            <a:r>
              <a:rPr lang="en-IN" b="0" i="0" u="none" strike="noStrike" kern="1200" baseline="0" dirty="0">
                <a:solidFill>
                  <a:schemeClr val="tx1"/>
                </a:solidFill>
                <a:latin typeface="+mn-lt"/>
                <a:ea typeface="+mn-ea"/>
                <a:cs typeface="+mn-cs"/>
              </a:rPr>
              <a:t>Tri-Net subscribers receive benefits each day they have access to the Tri-Net network, so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a:t>
            </a:r>
            <a:r>
              <a:rPr lang="en-IN" dirty="0"/>
              <a:t>uses</a:t>
            </a:r>
            <a:r>
              <a:rPr lang="en-IN" b="0" i="0" u="none" strike="noStrike" kern="1200" baseline="0" dirty="0">
                <a:solidFill>
                  <a:schemeClr val="tx1"/>
                </a:solidFill>
                <a:latin typeface="+mn-lt"/>
                <a:ea typeface="+mn-ea"/>
                <a:cs typeface="+mn-cs"/>
              </a:rPr>
              <a:t> “proportion of time” as its measure of progress toward completion. At the end of each of the 12 months,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recognizes subscription revenue of $5,000. Consequently, after 12 months,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will have recognized the entire $60,000 of Tri-Net subscription revenue, and the deferred revenue liability will be reduced to zero.</a:t>
            </a:r>
          </a:p>
          <a:p>
            <a:endParaRPr lang="en-IN" sz="1200" b="0" i="0" u="none" strike="noStrike" kern="1200" baseline="0" noProof="0" dirty="0">
              <a:solidFill>
                <a:schemeClr val="tx1"/>
              </a:solidFill>
              <a:latin typeface="+mn-lt"/>
              <a:ea typeface="+mn-ea"/>
              <a:cs typeface="+mn-cs"/>
            </a:endParaRPr>
          </a:p>
          <a:p>
            <a:endParaRPr lang="en-US" sz="100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IN" sz="1200" dirty="0"/>
              <a:t>Illustration 5</a:t>
            </a:r>
            <a:r>
              <a:rPr lang="en-IN" dirty="0"/>
              <a:t>–</a:t>
            </a:r>
            <a:r>
              <a:rPr lang="en-IN" sz="1200" dirty="0"/>
              <a:t>6</a:t>
            </a:r>
          </a:p>
          <a:p>
            <a:endParaRPr lang="en-IN" sz="1200" b="0" i="0" u="none" strike="noStrike" kern="1200" baseline="0" dirty="0">
              <a:solidFill>
                <a:schemeClr val="tx1"/>
              </a:solidFill>
              <a:latin typeface="+mn-lt"/>
              <a:ea typeface="+mn-ea"/>
              <a:cs typeface="+mn-cs"/>
            </a:endParaRPr>
          </a:p>
          <a:p>
            <a:r>
              <a:rPr lang="en-IN" b="0" i="0" u="none" strike="noStrike" kern="1200" baseline="0" dirty="0">
                <a:solidFill>
                  <a:schemeClr val="tx1"/>
                </a:solidFill>
                <a:latin typeface="+mn-lt"/>
                <a:ea typeface="+mn-ea"/>
                <a:cs typeface="+mn-cs"/>
              </a:rPr>
              <a:t>Tri-Net subscribers receive benefits each day they have access to the Tri-Net network, so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a:t>
            </a:r>
            <a:r>
              <a:rPr lang="en-IN" dirty="0"/>
              <a:t>uses</a:t>
            </a:r>
            <a:r>
              <a:rPr lang="en-IN" b="0" i="0" u="none" strike="noStrike" kern="1200" baseline="0" dirty="0">
                <a:solidFill>
                  <a:schemeClr val="tx1"/>
                </a:solidFill>
                <a:latin typeface="+mn-lt"/>
                <a:ea typeface="+mn-ea"/>
                <a:cs typeface="+mn-cs"/>
              </a:rPr>
              <a:t> “proportion of time” as its measure of progress toward completion. At the end of each of the 12 months,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recognizes subscription revenue of $5,000. Consequently, after 12 months, </a:t>
            </a:r>
            <a:r>
              <a:rPr lang="en-IN" b="0" i="0" u="none" strike="noStrike" kern="1200" baseline="0" dirty="0" err="1">
                <a:solidFill>
                  <a:schemeClr val="tx1"/>
                </a:solidFill>
                <a:latin typeface="+mn-lt"/>
                <a:ea typeface="+mn-ea"/>
                <a:cs typeface="+mn-cs"/>
              </a:rPr>
              <a:t>TrueTech</a:t>
            </a:r>
            <a:r>
              <a:rPr lang="en-IN" b="0" i="0" u="none" strike="noStrike" kern="1200" baseline="0" dirty="0">
                <a:solidFill>
                  <a:schemeClr val="tx1"/>
                </a:solidFill>
                <a:latin typeface="+mn-lt"/>
                <a:ea typeface="+mn-ea"/>
                <a:cs typeface="+mn-cs"/>
              </a:rPr>
              <a:t> will have recognized the entire $60,000 of Tri-Net subscription revenue, and the deferred revenue liability will be reduced to zero.</a:t>
            </a:r>
          </a:p>
          <a:p>
            <a:endParaRPr lang="en-IN" sz="1200" b="0" i="0" u="none" strike="noStrike" kern="1200" baseline="0" noProof="0" dirty="0">
              <a:solidFill>
                <a:schemeClr val="tx1"/>
              </a:solidFill>
              <a:latin typeface="+mn-lt"/>
              <a:ea typeface="+mn-ea"/>
              <a:cs typeface="+mn-cs"/>
            </a:endParaRPr>
          </a:p>
          <a:p>
            <a:endParaRPr lang="en-US" sz="100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If a performance obligation doesn’t meet any of the three criteria for recognizing revenue over time, we recognize revenue at the point in time when the performance obligation has been completely satisfied, which usually occurs at the end of the contract. </a:t>
            </a:r>
          </a:p>
          <a:p>
            <a:pPr>
              <a:spcBef>
                <a:spcPct val="0"/>
              </a:spcBef>
            </a:pPr>
            <a:endParaRPr lang="en-US" sz="1200" b="0" i="0" u="none" strike="noStrike" kern="1200" baseline="0" dirty="0">
              <a:solidFill>
                <a:schemeClr val="tx1"/>
              </a:solidFill>
              <a:latin typeface="+mn-lt"/>
              <a:ea typeface="+mn-ea"/>
              <a:cs typeface="+mn-cs"/>
            </a:endParaRPr>
          </a:p>
          <a:p>
            <a:pPr>
              <a:spcBef>
                <a:spcPct val="0"/>
              </a:spcBef>
            </a:pPr>
            <a:r>
              <a:rPr lang="en-US" sz="1200" b="0" i="0" u="none" strike="noStrike" kern="1200" baseline="0" dirty="0">
                <a:solidFill>
                  <a:schemeClr val="tx1"/>
                </a:solidFill>
                <a:latin typeface="+mn-lt"/>
                <a:ea typeface="+mn-ea"/>
                <a:cs typeface="+mn-cs"/>
              </a:rPr>
              <a:t>Many services are so short-term in nature that companies don’t bother with recognizing revenue over time even if they qualify for doing so. For example, UPS</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picks up a package and delivers it to its destination within a few days. The company’s summary of significant accounting policies disclosure note indicates that “Revenue is recognized upon delivery of a letter or package.” In other words, UPS recognizes revenue upon completion of service rather than over time during the service period. This departure from GAAP is immaterial given the short duration of UPS’s services and the lack of additional useful information that would be provided by more precise timing of revenue recognition. </a:t>
            </a:r>
            <a:endParaRPr lang="en-US" sz="1000" baseline="0"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When revenue is recognized over time, companies</a:t>
            </a:r>
            <a:r>
              <a:rPr lang="en-US" baseline="0" dirty="0"/>
              <a:t> have to estimate progress towards completion of the performance obligation. </a:t>
            </a:r>
            <a:r>
              <a:rPr lang="en-IN" dirty="0"/>
              <a:t>This estimate can be done based on input or output methods. An </a:t>
            </a:r>
            <a:r>
              <a:rPr lang="en-IN" i="1" dirty="0"/>
              <a:t>output-based </a:t>
            </a:r>
            <a:r>
              <a:rPr lang="en-IN" dirty="0"/>
              <a:t>estimate of progress toward completion measures the proportion of the goods or services transferred to date. Examples include miles of road</a:t>
            </a:r>
            <a:r>
              <a:rPr lang="en-IN" baseline="0" dirty="0"/>
              <a:t> built, tons of coal delivered, or days of interest incurred. On the other hand, </a:t>
            </a:r>
            <a:r>
              <a:rPr lang="en-IN" i="1" dirty="0"/>
              <a:t>input-based </a:t>
            </a:r>
            <a:r>
              <a:rPr lang="en-IN" dirty="0"/>
              <a:t>estimates of progress toward completion measures the proportion of effort expended so far relative to the total effort expected to be expended in order to satisfy the performance obligation. A common input-based</a:t>
            </a:r>
            <a:r>
              <a:rPr lang="en-IN" baseline="0" dirty="0"/>
              <a:t> method is called the cost-to-cost ratio, which compares the cost incurred to date to the estimated total cost expected to be incurred.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According to the FASB’s conceptual framework, “Revenues are inflows or other enhancements of assets of an entity or settlements of its liabilities (or a combination of both) from delivering or producing goods, rendering services, or other activities that constitute the entity’s ongoing major or central operations.”</a:t>
            </a:r>
          </a:p>
          <a:p>
            <a:pPr>
              <a:spcBef>
                <a:spcPct val="0"/>
              </a:spcBef>
            </a:pPr>
            <a:endParaRPr lang="en-US" dirty="0"/>
          </a:p>
          <a:p>
            <a:pPr>
              <a:spcBef>
                <a:spcPct val="0"/>
              </a:spcBef>
            </a:pPr>
            <a:r>
              <a:rPr lang="en-US" dirty="0"/>
              <a:t>In simpler terms, we can say that revenue generally is the inflow of cash or accounts receivable that a business receives in exchange for providing</a:t>
            </a:r>
            <a:r>
              <a:rPr lang="en-US" baseline="0" dirty="0"/>
              <a:t> </a:t>
            </a:r>
            <a:r>
              <a:rPr lang="en-US" dirty="0"/>
              <a:t>goods or services to its customers.</a:t>
            </a:r>
          </a:p>
          <a:p>
            <a:pPr>
              <a:spcBef>
                <a:spcPct val="0"/>
              </a:spcBef>
            </a:pPr>
            <a:endParaRPr lang="en-US" dirty="0"/>
          </a:p>
          <a:p>
            <a:pPr>
              <a:spcBef>
                <a:spcPct val="0"/>
              </a:spcBef>
            </a:pPr>
            <a:r>
              <a:rPr lang="en-IN" dirty="0"/>
              <a:t>For many companies, revenue is the single largest number reported in the financial statements. </a:t>
            </a:r>
            <a:r>
              <a:rPr lang="en-US" dirty="0"/>
              <a:t>Its pivotal role in the picture painted by the financial statements makes measuring and reporting revenue one of the most critical aspects of financial reporting. It is important not only to determine </a:t>
            </a:r>
            <a:r>
              <a:rPr lang="en-US" i="1" dirty="0"/>
              <a:t>how much </a:t>
            </a:r>
            <a:r>
              <a:rPr lang="en-US" dirty="0"/>
              <a:t>revenue to recognize (record), but also </a:t>
            </a:r>
            <a:r>
              <a:rPr lang="en-US" i="1" dirty="0"/>
              <a:t>when</a:t>
            </a:r>
            <a:r>
              <a:rPr lang="en-US" dirty="0"/>
              <a:t> to recognize</a:t>
            </a:r>
            <a:r>
              <a:rPr lang="en-US" baseline="0" dirty="0"/>
              <a:t> </a:t>
            </a:r>
            <a:r>
              <a:rPr lang="en-US" dirty="0"/>
              <a:t>it.</a:t>
            </a:r>
            <a:r>
              <a:rPr lang="en-IN" dirty="0"/>
              <a:t> A one-year income statement should report a company’s revenues for only that one-year period.</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3460251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a:t>Many contracts are complicated, and may contain more than one performance obligation. In that case, steps 2 and 4 of the revenue recognition process come into play. We have to identify all of the performance obligations, and we have to allocate the transaction price to each of those performance obligations to determine the amount of revenue that will be recognized when (or as) each performance obligation is satisfied. </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a:t>Many contracts are complicated, and may contain more than one performance obligation. In that case, steps 2 and 4 of the revenue recognition process come into play. We have to identify all of the performance obligations, and we have to allocate the transaction price to each of those performance obligations to determine the amount of revenue that will be recognized when (or as) each performance obligation is satisfied. </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Goods</a:t>
            </a:r>
            <a:r>
              <a:rPr lang="en-IN" baseline="0" dirty="0"/>
              <a:t> and services are viewed as separate performance obligations if they are </a:t>
            </a:r>
            <a:r>
              <a:rPr lang="en-IN" i="1" baseline="0" dirty="0"/>
              <a:t>distinct</a:t>
            </a:r>
            <a:r>
              <a:rPr lang="en-IN" baseline="0" dirty="0"/>
              <a:t>. </a:t>
            </a:r>
            <a:r>
              <a:rPr lang="en-US" sz="1200" kern="1200" dirty="0">
                <a:solidFill>
                  <a:schemeClr val="tx1"/>
                </a:solidFill>
                <a:effectLst/>
                <a:latin typeface="+mn-lt"/>
                <a:ea typeface="+mn-ea"/>
                <a:cs typeface="+mn-cs"/>
              </a:rPr>
              <a:t>A good or service is distinct if it is both: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a:t>
            </a:r>
            <a:r>
              <a:rPr lang="en-US" sz="1200" i="1" kern="1200" dirty="0">
                <a:solidFill>
                  <a:schemeClr val="tx1"/>
                </a:solidFill>
                <a:effectLst/>
                <a:latin typeface="+mn-lt"/>
                <a:ea typeface="+mn-ea"/>
                <a:cs typeface="+mn-cs"/>
              </a:rPr>
              <a:t>Capable of being distinct. </a:t>
            </a:r>
            <a:r>
              <a:rPr lang="en-US" sz="1200" kern="1200" dirty="0">
                <a:solidFill>
                  <a:schemeClr val="tx1"/>
                </a:solidFill>
                <a:effectLst/>
                <a:latin typeface="+mn-lt"/>
                <a:ea typeface="+mn-ea"/>
                <a:cs typeface="+mn-cs"/>
              </a:rPr>
              <a:t>The customer could use the good or service on its own or in combination with other goods or services it could obtain elsewhere</a:t>
            </a:r>
            <a:r>
              <a:rPr lang="en-US" dirty="0"/>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Separately identifiable from other goods or services in the contract. </a:t>
            </a:r>
            <a:r>
              <a:rPr lang="en-US" sz="1200" kern="1200" dirty="0">
                <a:solidFill>
                  <a:schemeClr val="tx1"/>
                </a:solidFill>
                <a:effectLst/>
                <a:latin typeface="+mn-lt"/>
                <a:ea typeface="+mn-ea"/>
                <a:cs typeface="+mn-cs"/>
              </a:rPr>
              <a:t>The promises to transfer goods and services are distinct in the </a:t>
            </a:r>
            <a:r>
              <a:rPr lang="en-US" sz="1200" i="1" kern="1200" dirty="0">
                <a:solidFill>
                  <a:schemeClr val="tx1"/>
                </a:solidFill>
                <a:effectLst/>
                <a:latin typeface="+mn-lt"/>
                <a:ea typeface="+mn-ea"/>
                <a:cs typeface="+mn-cs"/>
              </a:rPr>
              <a:t>context of the contract, </a:t>
            </a:r>
            <a:r>
              <a:rPr lang="en-US" sz="1200" kern="1200" dirty="0">
                <a:solidFill>
                  <a:schemeClr val="tx1"/>
                </a:solidFill>
                <a:effectLst/>
                <a:latin typeface="+mn-lt"/>
                <a:ea typeface="+mn-ea"/>
                <a:cs typeface="+mn-cs"/>
              </a:rPr>
              <a:t>because the seller is promising to provide goods and services </a:t>
            </a:r>
            <a:r>
              <a:rPr lang="en-US" sz="1200" i="1" kern="1200" dirty="0">
                <a:solidFill>
                  <a:schemeClr val="tx1"/>
                </a:solidFill>
                <a:effectLst/>
                <a:latin typeface="+mn-lt"/>
                <a:ea typeface="+mn-ea"/>
                <a:cs typeface="+mn-cs"/>
              </a:rPr>
              <a:t>individually </a:t>
            </a:r>
            <a:r>
              <a:rPr lang="en-US" sz="1200" kern="1200" dirty="0">
                <a:solidFill>
                  <a:schemeClr val="tx1"/>
                </a:solidFill>
                <a:effectLst/>
                <a:latin typeface="+mn-lt"/>
                <a:ea typeface="+mn-ea"/>
                <a:cs typeface="+mn-cs"/>
              </a:rPr>
              <a:t>as opposed to promising to provide a </a:t>
            </a:r>
            <a:r>
              <a:rPr lang="en-US" sz="1200" i="1" kern="1200" dirty="0">
                <a:solidFill>
                  <a:schemeClr val="tx1"/>
                </a:solidFill>
                <a:effectLst/>
                <a:latin typeface="+mn-lt"/>
                <a:ea typeface="+mn-ea"/>
                <a:cs typeface="+mn-cs"/>
              </a:rPr>
              <a:t>combined </a:t>
            </a:r>
            <a:r>
              <a:rPr lang="en-US" sz="1200" kern="1200" dirty="0">
                <a:solidFill>
                  <a:schemeClr val="tx1"/>
                </a:solidFill>
                <a:effectLst/>
                <a:latin typeface="+mn-lt"/>
                <a:ea typeface="+mn-ea"/>
                <a:cs typeface="+mn-cs"/>
              </a:rPr>
              <a:t>good or service for which the individual goods or services are inputs.</a:t>
            </a:r>
          </a:p>
          <a:p>
            <a:pPr marL="0" indent="0">
              <a:spcBef>
                <a:spcPct val="0"/>
              </a:spcBef>
              <a:buFont typeface="Arial" panose="020B0604020202020204" pitchFamily="34" charset="0"/>
              <a:buNone/>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Goods</a:t>
            </a:r>
            <a:r>
              <a:rPr lang="en-IN" baseline="0" dirty="0"/>
              <a:t> and services are viewed as separate performance obligations if they are </a:t>
            </a:r>
            <a:r>
              <a:rPr lang="en-IN" i="1" baseline="0" dirty="0"/>
              <a:t>distinct</a:t>
            </a:r>
            <a:r>
              <a:rPr lang="en-IN" baseline="0" dirty="0"/>
              <a:t>. </a:t>
            </a:r>
            <a:r>
              <a:rPr lang="en-US" sz="1200" kern="1200" dirty="0">
                <a:solidFill>
                  <a:schemeClr val="tx1"/>
                </a:solidFill>
                <a:effectLst/>
                <a:latin typeface="+mn-lt"/>
                <a:ea typeface="+mn-ea"/>
                <a:cs typeface="+mn-cs"/>
              </a:rPr>
              <a:t>A good or service is distinct if it is both: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a:t>
            </a:r>
            <a:r>
              <a:rPr lang="en-US" sz="1200" i="1" kern="1200" dirty="0">
                <a:solidFill>
                  <a:schemeClr val="tx1"/>
                </a:solidFill>
                <a:effectLst/>
                <a:latin typeface="+mn-lt"/>
                <a:ea typeface="+mn-ea"/>
                <a:cs typeface="+mn-cs"/>
              </a:rPr>
              <a:t>Capable of being distinct. </a:t>
            </a:r>
            <a:r>
              <a:rPr lang="en-US" sz="1200" kern="1200" dirty="0">
                <a:solidFill>
                  <a:schemeClr val="tx1"/>
                </a:solidFill>
                <a:effectLst/>
                <a:latin typeface="+mn-lt"/>
                <a:ea typeface="+mn-ea"/>
                <a:cs typeface="+mn-cs"/>
              </a:rPr>
              <a:t>The customer could use the good or service on its own or in combination with other goods or services it could obtain elsewhere</a:t>
            </a:r>
            <a:r>
              <a:rPr lang="en-US" dirty="0"/>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Separately identifiable from other goods or services in the contract. </a:t>
            </a:r>
            <a:r>
              <a:rPr lang="en-US" sz="1200" kern="1200" dirty="0">
                <a:solidFill>
                  <a:schemeClr val="tx1"/>
                </a:solidFill>
                <a:effectLst/>
                <a:latin typeface="+mn-lt"/>
                <a:ea typeface="+mn-ea"/>
                <a:cs typeface="+mn-cs"/>
              </a:rPr>
              <a:t>The promises to transfer goods and services are distinct in the </a:t>
            </a:r>
            <a:r>
              <a:rPr lang="en-US" sz="1200" i="1" kern="1200" dirty="0">
                <a:solidFill>
                  <a:schemeClr val="tx1"/>
                </a:solidFill>
                <a:effectLst/>
                <a:latin typeface="+mn-lt"/>
                <a:ea typeface="+mn-ea"/>
                <a:cs typeface="+mn-cs"/>
              </a:rPr>
              <a:t>context of the contract, </a:t>
            </a:r>
            <a:r>
              <a:rPr lang="en-US" sz="1200" kern="1200" dirty="0">
                <a:solidFill>
                  <a:schemeClr val="tx1"/>
                </a:solidFill>
                <a:effectLst/>
                <a:latin typeface="+mn-lt"/>
                <a:ea typeface="+mn-ea"/>
                <a:cs typeface="+mn-cs"/>
              </a:rPr>
              <a:t>because the seller is promising to provide goods and services </a:t>
            </a:r>
            <a:r>
              <a:rPr lang="en-US" sz="1200" i="1" kern="1200" dirty="0">
                <a:solidFill>
                  <a:schemeClr val="tx1"/>
                </a:solidFill>
                <a:effectLst/>
                <a:latin typeface="+mn-lt"/>
                <a:ea typeface="+mn-ea"/>
                <a:cs typeface="+mn-cs"/>
              </a:rPr>
              <a:t>individually </a:t>
            </a:r>
            <a:r>
              <a:rPr lang="en-US" sz="1200" kern="1200" dirty="0">
                <a:solidFill>
                  <a:schemeClr val="tx1"/>
                </a:solidFill>
                <a:effectLst/>
                <a:latin typeface="+mn-lt"/>
                <a:ea typeface="+mn-ea"/>
                <a:cs typeface="+mn-cs"/>
              </a:rPr>
              <a:t>as opposed to promising to provide a </a:t>
            </a:r>
            <a:r>
              <a:rPr lang="en-US" sz="1200" i="1" kern="1200" dirty="0">
                <a:solidFill>
                  <a:schemeClr val="tx1"/>
                </a:solidFill>
                <a:effectLst/>
                <a:latin typeface="+mn-lt"/>
                <a:ea typeface="+mn-ea"/>
                <a:cs typeface="+mn-cs"/>
              </a:rPr>
              <a:t>combined </a:t>
            </a:r>
            <a:r>
              <a:rPr lang="en-US" sz="1200" kern="1200" dirty="0">
                <a:solidFill>
                  <a:schemeClr val="tx1"/>
                </a:solidFill>
                <a:effectLst/>
                <a:latin typeface="+mn-lt"/>
                <a:ea typeface="+mn-ea"/>
                <a:cs typeface="+mn-cs"/>
              </a:rPr>
              <a:t>good or service for which the individual goods or services are inputs.</a:t>
            </a:r>
          </a:p>
          <a:p>
            <a:pPr marL="0" indent="0">
              <a:spcBef>
                <a:spcPct val="0"/>
              </a:spcBef>
              <a:buFont typeface="Arial" panose="020B0604020202020204" pitchFamily="34" charset="0"/>
              <a:buNone/>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5–7 Contract Containing Multiple Performance Obligations</a:t>
            </a:r>
            <a:endParaRPr lang="en-IN" sz="1200" dirty="0"/>
          </a:p>
          <a:p>
            <a:pPr>
              <a:spcBef>
                <a:spcPct val="0"/>
              </a:spcBef>
            </a:pPr>
            <a:endParaRPr lang="en-IN" dirty="0"/>
          </a:p>
          <a:p>
            <a:pPr>
              <a:spcBef>
                <a:spcPct val="0"/>
              </a:spcBef>
            </a:pPr>
            <a:r>
              <a:rPr lang="en-IN" dirty="0"/>
              <a:t>To consider revenue recognition for contracts that contain multiple performance</a:t>
            </a:r>
            <a:r>
              <a:rPr lang="en-IN" baseline="0" dirty="0"/>
              <a:t> obligations, let’s combine our previous two illustrations. </a:t>
            </a:r>
            <a:r>
              <a:rPr lang="en-IN" dirty="0"/>
              <a:t>Assume </a:t>
            </a:r>
            <a:r>
              <a:rPr lang="en-IN" dirty="0" err="1"/>
              <a:t>TrueTech</a:t>
            </a:r>
            <a:r>
              <a:rPr lang="en-IN" dirty="0"/>
              <a:t> sells a package deal called a Tri-Box System. Each</a:t>
            </a:r>
            <a:r>
              <a:rPr lang="en-IN" baseline="0" dirty="0"/>
              <a:t> Tri-Box System includes a Tri-Box module and a one-year subscription to the Tri-Net. On January 1, </a:t>
            </a:r>
            <a:r>
              <a:rPr lang="en-IN" baseline="0" dirty="0" err="1"/>
              <a:t>TrueTech</a:t>
            </a:r>
            <a:r>
              <a:rPr lang="en-IN" baseline="0" dirty="0"/>
              <a:t> delivers </a:t>
            </a:r>
            <a:r>
              <a:rPr lang="en-IN" dirty="0"/>
              <a:t>1,000 Tri-Box systems at a price of $250 each, and </a:t>
            </a:r>
            <a:r>
              <a:rPr lang="en-IN" dirty="0" err="1"/>
              <a:t>TrueTech</a:t>
            </a:r>
            <a:r>
              <a:rPr lang="en-IN" dirty="0"/>
              <a:t> receives $250,000 from </a:t>
            </a:r>
            <a:r>
              <a:rPr lang="en-IN" dirty="0" err="1"/>
              <a:t>CompStores</a:t>
            </a:r>
            <a:r>
              <a:rPr lang="en-IN" dirty="0"/>
              <a:t> on January 25, 2018. </a:t>
            </a:r>
          </a:p>
          <a:p>
            <a:pPr>
              <a:spcBef>
                <a:spcPct val="0"/>
              </a:spcBef>
            </a:pPr>
            <a:endParaRPr lang="en-IN" dirty="0"/>
          </a:p>
          <a:p>
            <a:pPr>
              <a:spcBef>
                <a:spcPct val="0"/>
              </a:spcBef>
            </a:pPr>
            <a:endParaRPr lang="en-IN" sz="120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5–7 Contract Containing Multiple Performance Obligations</a:t>
            </a:r>
            <a:endParaRPr lang="en-IN" sz="1200" dirty="0"/>
          </a:p>
          <a:p>
            <a:pPr>
              <a:spcBef>
                <a:spcPct val="0"/>
              </a:spcBef>
            </a:pPr>
            <a:endParaRPr lang="en-IN" dirty="0"/>
          </a:p>
          <a:p>
            <a:pPr>
              <a:spcBef>
                <a:spcPct val="0"/>
              </a:spcBef>
            </a:pPr>
            <a:r>
              <a:rPr lang="en-IN" dirty="0"/>
              <a:t>To consider revenue recognition for contracts that contain multiple performance</a:t>
            </a:r>
            <a:r>
              <a:rPr lang="en-IN" baseline="0" dirty="0"/>
              <a:t> obligations, let’s combine our previous two illustrations. </a:t>
            </a:r>
            <a:r>
              <a:rPr lang="en-IN" dirty="0"/>
              <a:t>Assume </a:t>
            </a:r>
            <a:r>
              <a:rPr lang="en-IN" dirty="0" err="1"/>
              <a:t>TrueTech</a:t>
            </a:r>
            <a:r>
              <a:rPr lang="en-IN" dirty="0"/>
              <a:t> sells a package deal called a Tri-Box System. Each</a:t>
            </a:r>
            <a:r>
              <a:rPr lang="en-IN" baseline="0" dirty="0"/>
              <a:t> Tri-Box System includes a Tri-Box module and a one-year subscription to the Tri-Net. On January 1, </a:t>
            </a:r>
            <a:r>
              <a:rPr lang="en-IN" baseline="0" dirty="0" err="1"/>
              <a:t>TrueTech</a:t>
            </a:r>
            <a:r>
              <a:rPr lang="en-IN" baseline="0" dirty="0"/>
              <a:t> delivers </a:t>
            </a:r>
            <a:r>
              <a:rPr lang="en-IN" dirty="0"/>
              <a:t>1,000 Tri-Box systems at a price of $250 each, and </a:t>
            </a:r>
            <a:r>
              <a:rPr lang="en-IN" dirty="0" err="1"/>
              <a:t>TrueTech</a:t>
            </a:r>
            <a:r>
              <a:rPr lang="en-IN" dirty="0"/>
              <a:t> receives $250,000 from </a:t>
            </a:r>
            <a:r>
              <a:rPr lang="en-IN" dirty="0" err="1"/>
              <a:t>CompStores</a:t>
            </a:r>
            <a:r>
              <a:rPr lang="en-IN" dirty="0"/>
              <a:t> on January 25, 2018. </a:t>
            </a:r>
          </a:p>
          <a:p>
            <a:pPr>
              <a:spcBef>
                <a:spcPct val="0"/>
              </a:spcBef>
            </a:pPr>
            <a:endParaRPr lang="en-IN" dirty="0"/>
          </a:p>
          <a:p>
            <a:pPr>
              <a:spcBef>
                <a:spcPct val="0"/>
              </a:spcBef>
            </a:pPr>
            <a:endParaRPr lang="en-IN" sz="120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5–8 Determining Whether Goods or Services Are Distinct </a:t>
            </a:r>
          </a:p>
          <a:p>
            <a:endParaRPr lang="en-IN" sz="1200" dirty="0"/>
          </a:p>
          <a:p>
            <a:pPr>
              <a:spcBef>
                <a:spcPct val="0"/>
              </a:spcBef>
            </a:pPr>
            <a:r>
              <a:rPr lang="en-IN" dirty="0"/>
              <a:t>Assume we have decided there is a contract between </a:t>
            </a:r>
            <a:r>
              <a:rPr lang="en-IN" dirty="0" err="1"/>
              <a:t>TrueTech</a:t>
            </a:r>
            <a:r>
              <a:rPr lang="en-IN" dirty="0"/>
              <a:t> and </a:t>
            </a:r>
            <a:r>
              <a:rPr lang="en-IN" dirty="0" err="1"/>
              <a:t>CompStores</a:t>
            </a:r>
            <a:r>
              <a:rPr lang="en-IN" dirty="0"/>
              <a:t>. Let’s move on to step</a:t>
            </a:r>
            <a:r>
              <a:rPr lang="en-IN" baseline="0" dirty="0"/>
              <a:t> 2. The goal is to </a:t>
            </a:r>
            <a:r>
              <a:rPr lang="en-IN" dirty="0"/>
              <a:t>separate the contract into parts that can be viewed on a stand-alone basis. That way the financial statements can better reflect the timing of the transfer of separate goods and services and the profit generated on each one. </a:t>
            </a:r>
          </a:p>
          <a:p>
            <a:pPr>
              <a:spcBef>
                <a:spcPct val="0"/>
              </a:spcBef>
            </a:pPr>
            <a:endParaRPr lang="en-IN" dirty="0"/>
          </a:p>
          <a:p>
            <a:pPr>
              <a:spcBef>
                <a:spcPct val="0"/>
              </a:spcBef>
            </a:pPr>
            <a:r>
              <a:rPr lang="en-US" dirty="0"/>
              <a:t>In our example, </a:t>
            </a:r>
            <a:r>
              <a:rPr lang="en-IN" dirty="0"/>
              <a:t>both the Tri-Box module and the Tri-Net subscription can be used on their own by a customer, so they are capable of being distinct, and they are separately identifiable</a:t>
            </a:r>
            <a:r>
              <a:rPr lang="en-IN" baseline="0" dirty="0"/>
              <a:t> in that they aren’t heavily dependent on each other.</a:t>
            </a:r>
          </a:p>
          <a:p>
            <a:pPr>
              <a:spcBef>
                <a:spcPct val="0"/>
              </a:spcBef>
            </a:pPr>
            <a:endParaRPr lang="en-IN" baseline="0" dirty="0"/>
          </a:p>
          <a:p>
            <a:pPr>
              <a:spcBef>
                <a:spcPct val="0"/>
              </a:spcBef>
            </a:pPr>
            <a:r>
              <a:rPr lang="en-US" baseline="0" dirty="0"/>
              <a:t>Conclusion: The module and subscription are distinct so the contract has two performance obligations: (1) delivery of a Tri-Box module and (2) fulfillment of a one-year Tri-Net subscription.</a:t>
            </a:r>
            <a:endParaRPr lang="en-IN" baseline="0" dirty="0"/>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Revenue recognition previously was based on the “realization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a:t>
            </a:r>
            <a:r>
              <a:rPr lang="en-US" dirty="0" err="1"/>
              <a:t>collectibility</a:t>
            </a:r>
            <a:r>
              <a:rPr lang="en-US" dirty="0"/>
              <a:t> of the assets to be received. </a:t>
            </a:r>
          </a:p>
          <a:p>
            <a:pPr>
              <a:spcBef>
                <a:spcPct val="0"/>
              </a:spcBef>
            </a:pPr>
            <a:endParaRPr lang="en-US" dirty="0"/>
          </a:p>
          <a:p>
            <a:pPr>
              <a:spcBef>
                <a:spcPct val="0"/>
              </a:spcBef>
            </a:pPr>
            <a:r>
              <a:rPr lang="en-US" dirty="0"/>
              <a:t>The realization principle had some problems. </a:t>
            </a:r>
          </a:p>
          <a:p>
            <a:pPr marL="171450" indent="-171450">
              <a:spcBef>
                <a:spcPct val="0"/>
              </a:spcBef>
              <a:buFont typeface="Arial" panose="020B0604020202020204" pitchFamily="34" charset="0"/>
              <a:buChar char="•"/>
            </a:pPr>
            <a:r>
              <a:rPr lang="en-US" dirty="0"/>
              <a:t>Revenue recognition was poorly tied to the FASB’s conceptual framework, which stresses a balance sheet focus that places more emphasis on recognizing assets and liabilities rather than on the earnings process. </a:t>
            </a:r>
          </a:p>
          <a:p>
            <a:pPr marL="171450" indent="-171450">
              <a:spcBef>
                <a:spcPct val="0"/>
              </a:spcBef>
              <a:buFont typeface="Arial" panose="020B0604020202020204" pitchFamily="34" charset="0"/>
              <a:buChar char="•"/>
            </a:pPr>
            <a:r>
              <a:rPr lang="en-US" dirty="0"/>
              <a:t>Also, the focus on the earnings process led to similar transactions being treated differently in different industries. </a:t>
            </a:r>
          </a:p>
          <a:p>
            <a:pPr marL="171450" indent="-171450">
              <a:spcBef>
                <a:spcPct val="0"/>
              </a:spcBef>
              <a:buFont typeface="Arial" panose="020B0604020202020204" pitchFamily="34" charset="0"/>
              <a:buChar char="•"/>
            </a:pPr>
            <a:r>
              <a:rPr lang="en-US" dirty="0"/>
              <a:t>And, the realization principle was difficult to apply to complex arrangements that involved multiple goods or services. </a:t>
            </a:r>
          </a:p>
          <a:p>
            <a:pPr mar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5–8 Determining Whether Goods or Services Are Distinct </a:t>
            </a:r>
          </a:p>
          <a:p>
            <a:endParaRPr lang="en-IN" sz="1200" dirty="0"/>
          </a:p>
          <a:p>
            <a:pPr>
              <a:spcBef>
                <a:spcPct val="0"/>
              </a:spcBef>
            </a:pPr>
            <a:r>
              <a:rPr lang="en-IN" dirty="0"/>
              <a:t>Assume we have decided there is a contract between </a:t>
            </a:r>
            <a:r>
              <a:rPr lang="en-IN" dirty="0" err="1"/>
              <a:t>TrueTech</a:t>
            </a:r>
            <a:r>
              <a:rPr lang="en-IN" dirty="0"/>
              <a:t> and </a:t>
            </a:r>
            <a:r>
              <a:rPr lang="en-IN" dirty="0" err="1"/>
              <a:t>CompStores</a:t>
            </a:r>
            <a:r>
              <a:rPr lang="en-IN" dirty="0"/>
              <a:t>. Let’s move on to step</a:t>
            </a:r>
            <a:r>
              <a:rPr lang="en-IN" baseline="0" dirty="0"/>
              <a:t> 2. The goal is to </a:t>
            </a:r>
            <a:r>
              <a:rPr lang="en-IN" dirty="0"/>
              <a:t>separate the contract into parts that can be viewed on a stand-alone basis. That way the financial statements can better reflect the timing of the transfer of separate goods and services and the profit generated on each one. </a:t>
            </a:r>
          </a:p>
          <a:p>
            <a:pPr>
              <a:spcBef>
                <a:spcPct val="0"/>
              </a:spcBef>
            </a:pPr>
            <a:endParaRPr lang="en-IN" dirty="0"/>
          </a:p>
          <a:p>
            <a:pPr>
              <a:spcBef>
                <a:spcPct val="0"/>
              </a:spcBef>
            </a:pPr>
            <a:r>
              <a:rPr lang="en-US" dirty="0"/>
              <a:t>In our example, </a:t>
            </a:r>
            <a:r>
              <a:rPr lang="en-IN" dirty="0"/>
              <a:t>both the Tri-Box module and the Tri-Net subscription can be used on their own by a customer, so they are capable of being distinct, and they are separately identifiable</a:t>
            </a:r>
            <a:r>
              <a:rPr lang="en-IN" baseline="0" dirty="0"/>
              <a:t> in that they aren’t heavily dependent on each other.</a:t>
            </a:r>
          </a:p>
          <a:p>
            <a:pPr>
              <a:spcBef>
                <a:spcPct val="0"/>
              </a:spcBef>
            </a:pPr>
            <a:endParaRPr lang="en-IN" baseline="0" dirty="0"/>
          </a:p>
          <a:p>
            <a:pPr>
              <a:spcBef>
                <a:spcPct val="0"/>
              </a:spcBef>
            </a:pPr>
            <a:r>
              <a:rPr lang="en-US" baseline="0" dirty="0"/>
              <a:t>Conclusion: The module and subscription are distinct so the contract has two performance obligations: (1) delivery of a Tri-Box module and (2) fulfillment of a one-year Tri-Net subscription.</a:t>
            </a:r>
            <a:endParaRPr lang="en-IN" baseline="0" dirty="0"/>
          </a:p>
          <a:p>
            <a:pPr>
              <a:spcBef>
                <a:spcPct val="0"/>
              </a:spcBef>
            </a:pPr>
            <a:endParaRPr lang="en-IN"/>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Next, we will determine the transaction price. </a:t>
            </a: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transaction price </a:t>
            </a:r>
            <a:r>
              <a:rPr lang="en-US" sz="1200" b="0" i="0" u="none" strike="noStrike" kern="1200" baseline="0" dirty="0">
                <a:solidFill>
                  <a:schemeClr val="tx1"/>
                </a:solidFill>
                <a:latin typeface="+mn-lt"/>
                <a:ea typeface="+mn-ea"/>
                <a:cs typeface="+mn-cs"/>
              </a:rPr>
              <a:t>is the amount the seller expects to be entitled to receive from the customer in exchange for providing goods or services. Determining the transaction price is simple if the customer pays a fixed amount immediately or soon after the sale. That’s the case with our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example. The transaction price is $250,000, equal to $250 per system × 1,000 systems. </a:t>
            </a:r>
            <a:endParaRPr lang="en-US" dirty="0"/>
          </a:p>
          <a:p>
            <a:pPr>
              <a:spcBef>
                <a:spcPct val="0"/>
              </a:spcBef>
            </a:pPr>
            <a:endParaRPr lang="en-US" dirty="0"/>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5–9 Allocating Transaction Price to Performance Obligations Based on Relative Selling Prices </a:t>
            </a:r>
          </a:p>
          <a:p>
            <a:endParaRPr lang="en-US" dirty="0"/>
          </a:p>
          <a:p>
            <a:r>
              <a:rPr lang="en-US" dirty="0"/>
              <a:t>The fourth step is to </a:t>
            </a:r>
            <a:r>
              <a:rPr lang="en-IN" dirty="0"/>
              <a:t>allocate the transaction price to each performance obligation based on their relative stand-alone selling prices. </a:t>
            </a:r>
            <a:r>
              <a:rPr lang="en-US" sz="1200" kern="1200" dirty="0">
                <a:solidFill>
                  <a:schemeClr val="tx1"/>
                </a:solidFill>
                <a:effectLst/>
                <a:latin typeface="+mn-lt"/>
                <a:ea typeface="+mn-ea"/>
                <a:cs typeface="+mn-cs"/>
              </a:rPr>
              <a:t>The transaction price of one Tri-Box System is $250. Because the stand-alone price of a Tri-Box module ($240) represents 80% of the sum of the stand-alone selling prices ($240 ÷ [$240 + 60]), and the stand-alone price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Tri-Net subscription comprises 20% of the total ($60 ÷ [$240 + 60]), we allocate 80% of the transaction price to the Tri-Box module and 20% of the transaction price to the Tri-Net subscription.</a:t>
            </a:r>
            <a:r>
              <a:rPr lang="en-US" dirty="0">
                <a:effectLst/>
              </a:rPr>
              <a:t> </a:t>
            </a:r>
            <a:endParaRPr lang="en-IN" dirty="0"/>
          </a:p>
          <a:p>
            <a:pPr>
              <a:spcBef>
                <a:spcPct val="0"/>
              </a:spcBef>
            </a:pPr>
            <a:endParaRPr lang="en-IN" dirty="0"/>
          </a:p>
          <a:p>
            <a:pPr>
              <a:spcBef>
                <a:spcPct val="0"/>
              </a:spcBef>
            </a:pPr>
            <a:r>
              <a:rPr lang="en-US" dirty="0"/>
              <a:t>If</a:t>
            </a:r>
            <a:r>
              <a:rPr lang="en-US" baseline="0" dirty="0"/>
              <a:t> </a:t>
            </a:r>
            <a:r>
              <a:rPr lang="en-US" dirty="0"/>
              <a:t>a stand-alone selling price can’t be directly observed, the seller should estimate it.</a:t>
            </a:r>
            <a:endParaRPr lang="en-IN" dirty="0"/>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5–9 Allocating Transaction Price to Performance Obligations Based on Relative Selling Prices </a:t>
            </a:r>
          </a:p>
          <a:p>
            <a:endParaRPr lang="en-US" dirty="0"/>
          </a:p>
          <a:p>
            <a:r>
              <a:rPr lang="en-US" dirty="0"/>
              <a:t>The fourth step is to </a:t>
            </a:r>
            <a:r>
              <a:rPr lang="en-IN" dirty="0"/>
              <a:t>allocate the transaction price to each performance obligation based on their relative stand-alone selling prices. </a:t>
            </a:r>
            <a:r>
              <a:rPr lang="en-US" sz="1200" kern="1200" dirty="0">
                <a:solidFill>
                  <a:schemeClr val="tx1"/>
                </a:solidFill>
                <a:effectLst/>
                <a:latin typeface="+mn-lt"/>
                <a:ea typeface="+mn-ea"/>
                <a:cs typeface="+mn-cs"/>
              </a:rPr>
              <a:t>The transaction price of one Tri-Box System is $250. Because the stand-alone price of a Tri-Box module ($240) represents 80% of the sum of the stand-alone selling prices ($240 ÷ [$240 + 60]), and the stand-alone price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Tri-Net subscription comprises 20% of the total ($60 ÷ [$240 + 60]), we allocate 80% of the transaction price to the Tri-Box module and 20% of the transaction price to the Tri-Net subscription.</a:t>
            </a:r>
            <a:r>
              <a:rPr lang="en-US" dirty="0">
                <a:effectLst/>
              </a:rPr>
              <a:t> </a:t>
            </a:r>
            <a:endParaRPr lang="en-IN" dirty="0"/>
          </a:p>
          <a:p>
            <a:pPr>
              <a:spcBef>
                <a:spcPct val="0"/>
              </a:spcBef>
            </a:pPr>
            <a:endParaRPr lang="en-IN" dirty="0"/>
          </a:p>
          <a:p>
            <a:pPr>
              <a:spcBef>
                <a:spcPct val="0"/>
              </a:spcBef>
            </a:pPr>
            <a:r>
              <a:rPr lang="en-US" dirty="0"/>
              <a:t>If</a:t>
            </a:r>
            <a:r>
              <a:rPr lang="en-US" baseline="0" dirty="0"/>
              <a:t> </a:t>
            </a:r>
            <a:r>
              <a:rPr lang="en-US" dirty="0"/>
              <a:t>a stand-alone selling price can’t be directly observed, the seller should estimate it.</a:t>
            </a:r>
            <a:endParaRPr lang="en-IN" dirty="0"/>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5–10 Recognizing Revenue for Multiple Performance Obligations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Performance obligations can be satisfied either at a point in time or over a period of time, and revenue with respect to a performance obligation is recognized when (or as) the performance obligation is satisfied. That timing doesn’t depend on whether</a:t>
            </a:r>
            <a:r>
              <a:rPr lang="en-US" dirty="0">
                <a:effectLst/>
              </a:rPr>
              <a:t> a </a:t>
            </a:r>
            <a:r>
              <a:rPr lang="en-US" sz="1200" kern="1200" dirty="0">
                <a:solidFill>
                  <a:schemeClr val="tx1"/>
                </a:solidFill>
                <a:effectLst/>
                <a:latin typeface="+mn-lt"/>
                <a:ea typeface="+mn-ea"/>
                <a:cs typeface="+mn-cs"/>
              </a:rPr>
              <a:t>performance obligation is the only one in a contract or is one of several performance obligations in a contract. We determine the timing of revenue recognition for each performance obligation individually.</a:t>
            </a:r>
            <a:endParaRPr lang="en-US" sz="1200" b="0" i="0" u="none" strike="noStrike" kern="1200" baseline="0" dirty="0">
              <a:solidFill>
                <a:schemeClr val="tx1"/>
              </a:solidFill>
              <a:latin typeface="+mn-lt"/>
              <a:ea typeface="+mn-ea"/>
              <a:cs typeface="+mn-cs"/>
            </a:endParaRPr>
          </a:p>
          <a:p>
            <a:pPr mar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indent="0">
              <a:spcBef>
                <a:spcPct val="0"/>
              </a:spcBef>
              <a:buFont typeface="Arial" panose="020B0604020202020204" pitchFamily="34" charset="0"/>
              <a:buNone/>
            </a:pPr>
            <a:r>
              <a:rPr lang="en-US" sz="1200" kern="1200" dirty="0">
                <a:solidFill>
                  <a:schemeClr val="tx1"/>
                </a:solidFill>
                <a:effectLst/>
                <a:latin typeface="+mn-lt"/>
                <a:ea typeface="+mn-ea"/>
                <a:cs typeface="+mn-cs"/>
              </a:rPr>
              <a:t>The $200,000 of revenue associated with the Tri-Box modules is recognized when those modules are delivered to </a:t>
            </a:r>
            <a:r>
              <a:rPr lang="en-US" sz="1200" kern="1200" dirty="0" err="1">
                <a:solidFill>
                  <a:schemeClr val="tx1"/>
                </a:solidFill>
                <a:effectLst/>
                <a:latin typeface="+mn-lt"/>
                <a:ea typeface="+mn-ea"/>
                <a:cs typeface="+mn-cs"/>
              </a:rPr>
              <a:t>CompStores</a:t>
            </a:r>
            <a:r>
              <a:rPr lang="en-US" sz="1200" kern="1200" dirty="0">
                <a:solidFill>
                  <a:schemeClr val="tx1"/>
                </a:solidFill>
                <a:effectLst/>
                <a:latin typeface="+mn-lt"/>
                <a:ea typeface="+mn-ea"/>
                <a:cs typeface="+mn-cs"/>
              </a:rPr>
              <a:t> on January 1, but the $50,000 of revenue associated with the Tri-Net subscriptions is recognized over the one-year subscription term. </a:t>
            </a:r>
            <a:r>
              <a:rPr lang="en-IN" dirty="0"/>
              <a:t>As the total amount of $250,000 will be received only on January 25, it will be recorded as a debit to Accounts Receivable. </a:t>
            </a:r>
          </a:p>
          <a:p>
            <a:pPr marL="171450" indent="-171450">
              <a:spcBef>
                <a:spcPct val="0"/>
              </a:spcBef>
              <a:buFont typeface="Arial" panose="020B0604020202020204" pitchFamily="34" charset="0"/>
              <a:buChar char="•"/>
            </a:pPr>
            <a:endParaRPr lang="en-IN" dirty="0"/>
          </a:p>
          <a:p>
            <a:pPr marL="171450" indent="-171450">
              <a:spcBef>
                <a:spcPct val="0"/>
              </a:spcBef>
              <a:buFont typeface="Arial" panose="020B0604020202020204" pitchFamily="34" charset="0"/>
              <a:buChar char="•"/>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5–10 Recognizing Revenue for Multiple Performance Obligations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Performance obligations can be satisfied either at a point in time or over a period of time, and revenue with respect to a performance obligation is recognized when (or as) the performance obligation is satisfied. That timing doesn’t depend on whether</a:t>
            </a:r>
            <a:r>
              <a:rPr lang="en-US" dirty="0">
                <a:effectLst/>
              </a:rPr>
              <a:t> a </a:t>
            </a:r>
            <a:r>
              <a:rPr lang="en-US" sz="1200" kern="1200" dirty="0">
                <a:solidFill>
                  <a:schemeClr val="tx1"/>
                </a:solidFill>
                <a:effectLst/>
                <a:latin typeface="+mn-lt"/>
                <a:ea typeface="+mn-ea"/>
                <a:cs typeface="+mn-cs"/>
              </a:rPr>
              <a:t>performance obligation is the only one in a contract or is one of several performance obligations in a contract. We determine the timing of revenue recognition for each performance obligation individually.</a:t>
            </a:r>
            <a:endParaRPr lang="en-US" sz="1200" b="0" i="0" u="none" strike="noStrike" kern="1200" baseline="0" dirty="0">
              <a:solidFill>
                <a:schemeClr val="tx1"/>
              </a:solidFill>
              <a:latin typeface="+mn-lt"/>
              <a:ea typeface="+mn-ea"/>
              <a:cs typeface="+mn-cs"/>
            </a:endParaRPr>
          </a:p>
          <a:p>
            <a:pPr marL="0" indent="0">
              <a:spcBef>
                <a:spcPct val="0"/>
              </a:spcBef>
              <a:buFont typeface="Arial" panose="020B0604020202020204" pitchFamily="34" charset="0"/>
              <a:buNone/>
            </a:pPr>
            <a:endParaRPr lang="en-US" sz="1200" kern="1200" dirty="0">
              <a:solidFill>
                <a:schemeClr val="tx1"/>
              </a:solidFill>
              <a:effectLst/>
              <a:latin typeface="+mn-lt"/>
              <a:ea typeface="+mn-ea"/>
              <a:cs typeface="+mn-cs"/>
            </a:endParaRPr>
          </a:p>
          <a:p>
            <a:pPr marL="0" indent="0">
              <a:spcBef>
                <a:spcPct val="0"/>
              </a:spcBef>
              <a:buFont typeface="Arial" panose="020B0604020202020204" pitchFamily="34" charset="0"/>
              <a:buNone/>
            </a:pPr>
            <a:r>
              <a:rPr lang="en-US" sz="1200" kern="1200" dirty="0">
                <a:solidFill>
                  <a:schemeClr val="tx1"/>
                </a:solidFill>
                <a:effectLst/>
                <a:latin typeface="+mn-lt"/>
                <a:ea typeface="+mn-ea"/>
                <a:cs typeface="+mn-cs"/>
              </a:rPr>
              <a:t>The $200,000 of revenue associated with the Tri-Box modules is recognized when those modules are delivered to </a:t>
            </a:r>
            <a:r>
              <a:rPr lang="en-US" sz="1200" kern="1200" dirty="0" err="1">
                <a:solidFill>
                  <a:schemeClr val="tx1"/>
                </a:solidFill>
                <a:effectLst/>
                <a:latin typeface="+mn-lt"/>
                <a:ea typeface="+mn-ea"/>
                <a:cs typeface="+mn-cs"/>
              </a:rPr>
              <a:t>CompStores</a:t>
            </a:r>
            <a:r>
              <a:rPr lang="en-US" sz="1200" kern="1200" dirty="0">
                <a:solidFill>
                  <a:schemeClr val="tx1"/>
                </a:solidFill>
                <a:effectLst/>
                <a:latin typeface="+mn-lt"/>
                <a:ea typeface="+mn-ea"/>
                <a:cs typeface="+mn-cs"/>
              </a:rPr>
              <a:t> on January 1, but the $50,000 of revenue associated with the Tri-Net subscriptions is recognized over the one-year subscription term. </a:t>
            </a:r>
            <a:r>
              <a:rPr lang="en-IN" dirty="0"/>
              <a:t>As the total amount of $250,000 will be received only on January 25, it will be recorded as a debit to Accounts Receivable. </a:t>
            </a:r>
          </a:p>
          <a:p>
            <a:pPr marL="171450" indent="-171450">
              <a:spcBef>
                <a:spcPct val="0"/>
              </a:spcBef>
              <a:buFont typeface="Arial" panose="020B0604020202020204" pitchFamily="34" charset="0"/>
              <a:buChar char="•"/>
            </a:pPr>
            <a:endParaRPr lang="en-IN" dirty="0"/>
          </a:p>
          <a:p>
            <a:pPr marL="171450" indent="-171450">
              <a:spcBef>
                <a:spcPct val="0"/>
              </a:spcBef>
              <a:buFont typeface="Arial" panose="020B0604020202020204" pitchFamily="34" charset="0"/>
              <a:buChar char="•"/>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5–10 continued</a:t>
            </a:r>
          </a:p>
          <a:p>
            <a:pPr>
              <a:spcBef>
                <a:spcPct val="0"/>
              </a:spcBef>
            </a:pPr>
            <a:endParaRPr lang="en-IN" dirty="0"/>
          </a:p>
          <a:p>
            <a:pPr>
              <a:spcBef>
                <a:spcPct val="0"/>
              </a:spcBef>
            </a:pPr>
            <a:r>
              <a:rPr lang="en-IN" dirty="0" err="1"/>
              <a:t>TrueTech</a:t>
            </a:r>
            <a:r>
              <a:rPr lang="en-IN" dirty="0"/>
              <a:t> will recognize subscription revenue each month during the one-year subscription period. That is, deferred revenue is reduced by $4,167 and service revenue is recognized. After 12 months, </a:t>
            </a:r>
            <a:r>
              <a:rPr lang="en-IN" dirty="0" err="1"/>
              <a:t>TrueTech</a:t>
            </a:r>
            <a:r>
              <a:rPr lang="en-IN" dirty="0"/>
              <a:t> will have recognized the entire $50,000 of Tri-Net subscription revenue, and the deferred revenue liability will have been reduced to zero.</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5–10 continued</a:t>
            </a:r>
          </a:p>
          <a:p>
            <a:pPr>
              <a:spcBef>
                <a:spcPct val="0"/>
              </a:spcBef>
            </a:pPr>
            <a:endParaRPr lang="en-IN" dirty="0"/>
          </a:p>
          <a:p>
            <a:pPr>
              <a:spcBef>
                <a:spcPct val="0"/>
              </a:spcBef>
            </a:pPr>
            <a:r>
              <a:rPr lang="en-IN" dirty="0" err="1"/>
              <a:t>TrueTech</a:t>
            </a:r>
            <a:r>
              <a:rPr lang="en-IN" dirty="0"/>
              <a:t> will recognize subscription revenue each month during the one-year subscription period. That is, deferred revenue is reduced by $4,167 and service revenue is recognized. After 12 months, </a:t>
            </a:r>
            <a:r>
              <a:rPr lang="en-IN" dirty="0" err="1"/>
              <a:t>TrueTech</a:t>
            </a:r>
            <a:r>
              <a:rPr lang="en-IN" dirty="0"/>
              <a:t> will have recognized the entire $50,000 of Tri-Net subscription revenue, and the deferred revenue liability will have been reduced to zero.</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40778029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a:solidFill>
                  <a:schemeClr val="tx1"/>
                </a:solidFill>
                <a:latin typeface="+mn-lt"/>
                <a:ea typeface="+mn-ea"/>
                <a:cs typeface="+mn-cs"/>
              </a:rPr>
              <a:t>ecognizing 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dirty="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a:solidFill>
                  <a:schemeClr val="tx1"/>
                </a:solidFill>
                <a:latin typeface="+mn-lt"/>
                <a:ea typeface="+mn-ea"/>
                <a:cs typeface="+mn-cs"/>
              </a:rPr>
              <a:t>ecognizing 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Revenue recognition previously was based on the “realization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a:t>
            </a:r>
            <a:r>
              <a:rPr lang="en-US" dirty="0" err="1"/>
              <a:t>collectibility</a:t>
            </a:r>
            <a:r>
              <a:rPr lang="en-US" dirty="0"/>
              <a:t> of the assets to be received. </a:t>
            </a:r>
          </a:p>
          <a:p>
            <a:pPr>
              <a:spcBef>
                <a:spcPct val="0"/>
              </a:spcBef>
            </a:pPr>
            <a:endParaRPr lang="en-US" dirty="0"/>
          </a:p>
          <a:p>
            <a:pPr>
              <a:spcBef>
                <a:spcPct val="0"/>
              </a:spcBef>
            </a:pPr>
            <a:r>
              <a:rPr lang="en-US" dirty="0"/>
              <a:t>The realization principle had some problems. </a:t>
            </a:r>
          </a:p>
          <a:p>
            <a:pPr marL="171450" indent="-171450">
              <a:spcBef>
                <a:spcPct val="0"/>
              </a:spcBef>
              <a:buFont typeface="Arial" panose="020B0604020202020204" pitchFamily="34" charset="0"/>
              <a:buChar char="•"/>
            </a:pPr>
            <a:r>
              <a:rPr lang="en-US" dirty="0"/>
              <a:t>Revenue recognition was poorly tied to the FASB’s conceptual framework, which stresses a balance sheet focus that places more emphasis on recognizing assets and liabilities rather than on the earnings process. </a:t>
            </a:r>
          </a:p>
          <a:p>
            <a:pPr marL="171450" indent="-171450">
              <a:spcBef>
                <a:spcPct val="0"/>
              </a:spcBef>
              <a:buFont typeface="Arial" panose="020B0604020202020204" pitchFamily="34" charset="0"/>
              <a:buChar char="•"/>
            </a:pPr>
            <a:r>
              <a:rPr lang="en-US" dirty="0"/>
              <a:t>Also, the focus on the earnings process led to similar transactions being treated differently in different industries. </a:t>
            </a:r>
          </a:p>
          <a:p>
            <a:pPr marL="171450" indent="-171450">
              <a:spcBef>
                <a:spcPct val="0"/>
              </a:spcBef>
              <a:buFont typeface="Arial" panose="020B0604020202020204" pitchFamily="34" charset="0"/>
              <a:buChar char="•"/>
            </a:pPr>
            <a:r>
              <a:rPr lang="en-US" dirty="0"/>
              <a:t>And, the realization principle was difficult to apply to complex arrangements that involved multiple goods or services. </a:t>
            </a:r>
          </a:p>
          <a:p>
            <a:pPr marL="0" indent="0">
              <a:spcBef>
                <a:spcPct val="0"/>
              </a:spcBef>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a:solidFill>
                  <a:schemeClr val="tx1"/>
                </a:solidFill>
                <a:latin typeface="+mn-lt"/>
                <a:ea typeface="+mn-ea"/>
                <a:cs typeface="+mn-cs"/>
              </a:rPr>
              <a:t>ecognizing 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5–11 Summary of Fundamental Issues Related to Recognizing Revenue </a:t>
            </a:r>
          </a:p>
          <a:p>
            <a:endParaRPr lang="en-IN" dirty="0"/>
          </a:p>
          <a:p>
            <a:r>
              <a:rPr lang="en-IN" dirty="0"/>
              <a:t>To</a:t>
            </a:r>
            <a:r>
              <a:rPr lang="en-IN" baseline="0" dirty="0"/>
              <a:t> summarize, </a:t>
            </a:r>
            <a:r>
              <a:rPr lang="en-US" sz="1200" b="0" i="0" u="none" strike="noStrike" kern="1200" baseline="0" dirty="0">
                <a:solidFill>
                  <a:schemeClr val="tx1"/>
                </a:solidFill>
                <a:latin typeface="+mn-lt"/>
                <a:ea typeface="+mn-ea"/>
                <a:cs typeface="+mn-cs"/>
              </a:rPr>
              <a:t>the core principle of revenue recognition is implemented by:</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a contract with a customer which establishes </a:t>
            </a:r>
            <a:r>
              <a:rPr lang="en-IN" sz="1200" b="0" i="0" u="none" strike="noStrike" kern="1200" baseline="0" dirty="0">
                <a:solidFill>
                  <a:schemeClr val="tx1"/>
                </a:solidFill>
                <a:latin typeface="+mn-lt"/>
                <a:ea typeface="+mn-ea"/>
                <a:cs typeface="+mn-cs"/>
              </a:rPr>
              <a:t>the legal rights and obligations of the seller and customer with respect to one or more performance obligations.</a:t>
            </a:r>
          </a:p>
          <a:p>
            <a:pPr marL="228600" indent="-228600">
              <a:buFont typeface="+mj-lt"/>
              <a:buAutoNum type="arabicPeriod"/>
            </a:pPr>
            <a:r>
              <a:rPr lang="en-US" sz="1200" b="0" i="0" u="none" strike="noStrike" kern="1200" baseline="0" dirty="0">
                <a:solidFill>
                  <a:schemeClr val="tx1"/>
                </a:solidFill>
                <a:latin typeface="+mn-lt"/>
                <a:ea typeface="+mn-ea"/>
                <a:cs typeface="+mn-cs"/>
              </a:rPr>
              <a:t>Identifying performance obligations which are </a:t>
            </a:r>
            <a:r>
              <a:rPr lang="en-IN" sz="1200" b="0" i="0" u="none" strike="noStrike" kern="1200" baseline="0" dirty="0">
                <a:solidFill>
                  <a:schemeClr val="tx1"/>
                </a:solidFill>
                <a:latin typeface="+mn-lt"/>
                <a:ea typeface="+mn-ea"/>
                <a:cs typeface="+mn-cs"/>
              </a:rPr>
              <a:t>capable of being distinct and separately identifiable</a:t>
            </a:r>
            <a:r>
              <a:rPr lang="en-US" sz="1200" b="0" i="0" u="none" strike="noStrike" kern="1200" baseline="0" dirty="0">
                <a:solidFill>
                  <a:schemeClr val="tx1"/>
                </a:solidFill>
                <a:latin typeface="+mn-lt"/>
                <a:ea typeface="+mn-ea"/>
                <a:cs typeface="+mn-cs"/>
              </a:rPr>
              <a:t> in the contract.</a:t>
            </a:r>
          </a:p>
          <a:p>
            <a:pPr marL="228600" indent="-228600">
              <a:buFont typeface="+mj-lt"/>
              <a:buAutoNum type="arabicPeriod"/>
            </a:pPr>
            <a:r>
              <a:rPr lang="en-US" sz="1200" b="0" i="0" u="none" strike="noStrike" kern="1200" baseline="0" dirty="0">
                <a:solidFill>
                  <a:schemeClr val="tx1"/>
                </a:solidFill>
                <a:latin typeface="+mn-lt"/>
                <a:ea typeface="+mn-ea"/>
                <a:cs typeface="+mn-cs"/>
              </a:rPr>
              <a:t>Determining the </a:t>
            </a:r>
            <a:r>
              <a:rPr lang="en-IN" sz="1200" b="0" i="0" u="none" strike="noStrike" kern="1200" baseline="0" dirty="0">
                <a:solidFill>
                  <a:schemeClr val="tx1"/>
                </a:solidFill>
                <a:latin typeface="+mn-lt"/>
                <a:ea typeface="+mn-ea"/>
                <a:cs typeface="+mn-cs"/>
              </a:rPr>
              <a:t>amount the seller is entitled to receive from the customer as per the contract</a:t>
            </a:r>
            <a:r>
              <a:rPr lang="en-US" sz="1200" b="0" i="0" u="none" strike="noStrike" kern="1200" baseline="0" dirty="0">
                <a:solidFill>
                  <a:schemeClr val="tx1"/>
                </a:solidFill>
                <a:latin typeface="+mn-lt"/>
                <a:ea typeface="+mn-ea"/>
                <a:cs typeface="+mn-cs"/>
              </a:rPr>
              <a:t>. </a:t>
            </a:r>
          </a:p>
          <a:p>
            <a:pPr marL="228600" indent="-228600">
              <a:buFont typeface="+mj-lt"/>
              <a:buAutoNum type="arabicPeriod"/>
            </a:pPr>
            <a:r>
              <a:rPr lang="en-US" sz="1200" b="0" i="0" u="none" strike="noStrike" kern="1200" baseline="0" dirty="0">
                <a:solidFill>
                  <a:schemeClr val="tx1"/>
                </a:solidFill>
                <a:latin typeface="+mn-lt"/>
                <a:ea typeface="+mn-ea"/>
                <a:cs typeface="+mn-cs"/>
              </a:rPr>
              <a:t>Allocating that transaction price to the separate performance obligations. </a:t>
            </a:r>
          </a:p>
          <a:p>
            <a:pPr marL="228600" indent="-228600">
              <a:buFont typeface="+mj-lt"/>
              <a:buAutoNum type="arabicPeriod"/>
            </a:pPr>
            <a:r>
              <a:rPr lang="en-US" dirty="0"/>
              <a:t>R</a:t>
            </a:r>
            <a:r>
              <a:rPr lang="en-US" sz="1200" b="0" i="0" u="none" strike="noStrike" kern="1200" baseline="0" dirty="0">
                <a:solidFill>
                  <a:schemeClr val="tx1"/>
                </a:solidFill>
                <a:latin typeface="+mn-lt"/>
                <a:ea typeface="+mn-ea"/>
                <a:cs typeface="+mn-cs"/>
              </a:rPr>
              <a:t>ecognizing revenue </a:t>
            </a:r>
            <a:r>
              <a:rPr lang="en-IN" sz="1200" b="0" i="0" u="none" strike="noStrike" kern="1200" baseline="0" dirty="0">
                <a:solidFill>
                  <a:schemeClr val="tx1"/>
                </a:solidFill>
                <a:latin typeface="+mn-lt"/>
                <a:ea typeface="+mn-ea"/>
                <a:cs typeface="+mn-cs"/>
              </a:rPr>
              <a:t>at a single point in time or over a period of time</a:t>
            </a:r>
            <a:r>
              <a:rPr lang="en-US" sz="1200" b="0" i="0" u="none" strike="noStrike" kern="1200" baseline="0">
                <a:solidFill>
                  <a:schemeClr val="tx1"/>
                </a:solidFill>
                <a:latin typeface="+mn-lt"/>
                <a:ea typeface="+mn-ea"/>
                <a:cs typeface="+mn-cs"/>
              </a:rPr>
              <a:t>.</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 typeface="+mj-lt"/>
              <a:buNone/>
              <a:tabLst/>
              <a:defRPr/>
            </a:pPr>
            <a:r>
              <a:rPr lang="en-US" dirty="0"/>
              <a:t>Now that we’ve covered the basics, let’s consider some important issues that occur in practice with respect to each of the five steps. </a:t>
            </a:r>
            <a:endParaRPr lang="en-US" sz="1200" b="0" i="0" kern="1200" dirty="0">
              <a:solidFill>
                <a:schemeClr val="tx1"/>
              </a:solidFill>
              <a:effectLst/>
              <a:latin typeface="+mn-lt"/>
              <a:ea typeface="+mn-ea"/>
              <a:cs typeface="+mn-cs"/>
            </a:endParaRPr>
          </a:p>
          <a:p>
            <a:pPr marL="0" indent="0">
              <a:buFont typeface="+mj-lt"/>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 typeface="+mj-lt"/>
              <a:buNone/>
              <a:tabLst/>
              <a:defRPr/>
            </a:pPr>
            <a:r>
              <a:rPr lang="en-US"/>
              <a:t>Now that we’ve covered the basics, let’s consider some important issues that occur in practice with respect to each of the five steps. </a:t>
            </a:r>
            <a:endParaRPr lang="en-US" sz="1200" b="0" i="0" kern="1200">
              <a:solidFill>
                <a:schemeClr val="tx1"/>
              </a:solidFill>
              <a:effectLst/>
              <a:latin typeface="+mn-lt"/>
              <a:ea typeface="+mn-ea"/>
              <a:cs typeface="+mn-cs"/>
            </a:endParaRPr>
          </a:p>
          <a:p>
            <a:pPr marL="0" indent="0">
              <a:buFont typeface="+mj-lt"/>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Contracts can be explicit</a:t>
            </a:r>
            <a:r>
              <a:rPr lang="en-IN" baseline="0" dirty="0"/>
              <a:t> or implicit based on common business practice. If explicit, they can be </a:t>
            </a:r>
            <a:r>
              <a:rPr lang="en-IN" dirty="0"/>
              <a:t>oral rather than written. </a:t>
            </a:r>
          </a:p>
          <a:p>
            <a:r>
              <a:rPr lang="en-IN" dirty="0"/>
              <a:t>However, there are several criteria that must be</a:t>
            </a:r>
            <a:r>
              <a:rPr lang="en-IN" baseline="0" dirty="0"/>
              <a:t> satisfied for a contract to exist. Specifically, a</a:t>
            </a:r>
            <a:r>
              <a:rPr lang="en-IN" dirty="0"/>
              <a:t> contract only exists if it:</a:t>
            </a:r>
          </a:p>
          <a:p>
            <a:pPr marL="628650" lvl="1" indent="-171450">
              <a:buFont typeface="Arial" panose="020B0604020202020204" pitchFamily="34" charset="0"/>
              <a:buChar char="•"/>
            </a:pPr>
            <a:r>
              <a:rPr lang="en-IN" dirty="0"/>
              <a:t>Has commercial substance</a:t>
            </a:r>
          </a:p>
          <a:p>
            <a:pPr marL="628650" lvl="1" indent="-171450">
              <a:buFont typeface="Arial" panose="020B0604020202020204" pitchFamily="34" charset="0"/>
              <a:buChar char="•"/>
            </a:pPr>
            <a:r>
              <a:rPr lang="en-IN" dirty="0"/>
              <a:t>Has been approved by the seller and customer</a:t>
            </a:r>
          </a:p>
          <a:p>
            <a:pPr marL="628650" lvl="1" indent="-171450">
              <a:buFont typeface="Arial" panose="020B0604020202020204" pitchFamily="34" charset="0"/>
              <a:buChar char="•"/>
            </a:pPr>
            <a:r>
              <a:rPr lang="en-IN" dirty="0"/>
              <a:t>Specifies the rights of the seller and customer</a:t>
            </a:r>
          </a:p>
          <a:p>
            <a:pPr marL="628650" lvl="1" indent="-171450">
              <a:buFont typeface="Arial" panose="020B0604020202020204" pitchFamily="34" charset="0"/>
              <a:buChar char="•"/>
            </a:pPr>
            <a:r>
              <a:rPr lang="en-IN" dirty="0"/>
              <a:t>Specifies payment terms</a:t>
            </a:r>
          </a:p>
          <a:p>
            <a:pPr marL="628650" lvl="1" indent="-171450">
              <a:buFont typeface="Arial" panose="020B0604020202020204" pitchFamily="34" charset="0"/>
              <a:buChar char="•"/>
            </a:pPr>
            <a:r>
              <a:rPr lang="en-IN" dirty="0"/>
              <a:t>Is probable that the seller will collect the amount it is entitled to receive under the contract.</a:t>
            </a:r>
            <a:r>
              <a:rPr lang="en-IN" baseline="0" dirty="0"/>
              <a:t> Note that this last criterion is somewhat similar to the contract having commercial substance.</a:t>
            </a:r>
          </a:p>
          <a:p>
            <a:pPr marL="457200" lvl="1" indent="0">
              <a:buFont typeface="Arial" panose="020B0604020202020204" pitchFamily="34" charset="0"/>
              <a:buNone/>
            </a:pPr>
            <a:endParaRPr lang="en-US" dirty="0"/>
          </a:p>
          <a:p>
            <a:r>
              <a:rPr lang="en-US" sz="1200" kern="1200" dirty="0">
                <a:solidFill>
                  <a:schemeClr val="tx1"/>
                </a:solidFill>
                <a:effectLst/>
                <a:latin typeface="+mn-lt"/>
                <a:ea typeface="+mn-ea"/>
                <a:cs typeface="+mn-cs"/>
              </a:rPr>
              <a:t>A contract does not exist if (a) neither the seller nor the customer has performed any obligations under the contract and (b) both the seller and the customer can terminate the contract without penalty. In other words, either the seller or the customer must have done something that has commercial substance for the seller to start accounting for revenue.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Contracts can be explicit</a:t>
            </a:r>
            <a:r>
              <a:rPr lang="en-IN" baseline="0" dirty="0"/>
              <a:t> or implicit based on common business practice. If explicit, they can be </a:t>
            </a:r>
            <a:r>
              <a:rPr lang="en-IN" dirty="0"/>
              <a:t>oral rather than written. </a:t>
            </a:r>
          </a:p>
          <a:p>
            <a:r>
              <a:rPr lang="en-IN" dirty="0"/>
              <a:t>However, there are several criteria that must be</a:t>
            </a:r>
            <a:r>
              <a:rPr lang="en-IN" baseline="0" dirty="0"/>
              <a:t> satisfied for a contract to exist. Specifically, a</a:t>
            </a:r>
            <a:r>
              <a:rPr lang="en-IN" dirty="0"/>
              <a:t> contract only exists if it:</a:t>
            </a:r>
          </a:p>
          <a:p>
            <a:pPr marL="628650" lvl="1" indent="-171450">
              <a:buFont typeface="Arial" panose="020B0604020202020204" pitchFamily="34" charset="0"/>
              <a:buChar char="•"/>
            </a:pPr>
            <a:r>
              <a:rPr lang="en-IN" dirty="0"/>
              <a:t>Has commercial substance</a:t>
            </a:r>
          </a:p>
          <a:p>
            <a:pPr marL="628650" lvl="1" indent="-171450">
              <a:buFont typeface="Arial" panose="020B0604020202020204" pitchFamily="34" charset="0"/>
              <a:buChar char="•"/>
            </a:pPr>
            <a:r>
              <a:rPr lang="en-IN" dirty="0"/>
              <a:t>Has been approved by the seller and customer</a:t>
            </a:r>
          </a:p>
          <a:p>
            <a:pPr marL="628650" lvl="1" indent="-171450">
              <a:buFont typeface="Arial" panose="020B0604020202020204" pitchFamily="34" charset="0"/>
              <a:buChar char="•"/>
            </a:pPr>
            <a:r>
              <a:rPr lang="en-IN" dirty="0"/>
              <a:t>Specifies the rights of the seller and customer</a:t>
            </a:r>
          </a:p>
          <a:p>
            <a:pPr marL="628650" lvl="1" indent="-171450">
              <a:buFont typeface="Arial" panose="020B0604020202020204" pitchFamily="34" charset="0"/>
              <a:buChar char="•"/>
            </a:pPr>
            <a:r>
              <a:rPr lang="en-IN" dirty="0"/>
              <a:t>Specifies payment terms</a:t>
            </a:r>
          </a:p>
          <a:p>
            <a:pPr marL="628650" lvl="1" indent="-171450">
              <a:buFont typeface="Arial" panose="020B0604020202020204" pitchFamily="34" charset="0"/>
              <a:buChar char="•"/>
            </a:pPr>
            <a:r>
              <a:rPr lang="en-IN" dirty="0"/>
              <a:t>Is probable that the seller will collect the amount it is entitled to receive under the contract.</a:t>
            </a:r>
            <a:r>
              <a:rPr lang="en-IN" baseline="0" dirty="0"/>
              <a:t> Note that this last criterion is somewhat similar to the contract having commercial substance.</a:t>
            </a:r>
          </a:p>
          <a:p>
            <a:pPr marL="457200" lvl="1" indent="0">
              <a:buFont typeface="Arial" panose="020B0604020202020204" pitchFamily="34" charset="0"/>
              <a:buNone/>
            </a:pPr>
            <a:endParaRPr lang="en-US" dirty="0"/>
          </a:p>
          <a:p>
            <a:r>
              <a:rPr lang="en-US" sz="1200" kern="1200" dirty="0">
                <a:solidFill>
                  <a:schemeClr val="tx1"/>
                </a:solidFill>
                <a:effectLst/>
                <a:latin typeface="+mn-lt"/>
                <a:ea typeface="+mn-ea"/>
                <a:cs typeface="+mn-cs"/>
              </a:rPr>
              <a:t>A contract does not exist if (a) neither the seller nor the customer has performed any obligations under the contract and (b) both the seller and the customer can terminate the contract without penalty. In other words, either the seller or the customer must have done something that has commercial substance for the seller to start accounting for revenue.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5–12 </a:t>
            </a:r>
            <a:endParaRPr lang="en-US" dirty="0"/>
          </a:p>
          <a:p>
            <a:endParaRPr lang="en-US" dirty="0"/>
          </a:p>
          <a:p>
            <a:r>
              <a:rPr lang="en-US" dirty="0"/>
              <a:t>The arrangement qualifies as a contract on January 1, 2018. That’s the date </a:t>
            </a:r>
            <a:r>
              <a:rPr lang="en-US" dirty="0" err="1"/>
              <a:t>TrueTech</a:t>
            </a:r>
            <a:r>
              <a:rPr lang="en-US" dirty="0"/>
              <a:t> makes delivery to </a:t>
            </a:r>
            <a:r>
              <a:rPr lang="en-US" dirty="0" err="1"/>
              <a:t>CompStores</a:t>
            </a:r>
            <a:r>
              <a:rPr lang="en-US" dirty="0"/>
              <a:t>. Prior to delivery, neither </a:t>
            </a:r>
            <a:r>
              <a:rPr lang="en-US" dirty="0" err="1"/>
              <a:t>TrueTech</a:t>
            </a:r>
            <a:r>
              <a:rPr lang="en-US" dirty="0"/>
              <a:t> nor </a:t>
            </a:r>
            <a:r>
              <a:rPr lang="en-US" dirty="0" err="1"/>
              <a:t>CompStores</a:t>
            </a:r>
            <a:r>
              <a:rPr lang="en-US" dirty="0"/>
              <a:t> had performed an obligation under the contract, and both parties could cancel the order without penalty, so the arrangement didn’t qualify as a contract for purposes of revenue recognition.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Sometimes it can be challenging</a:t>
            </a:r>
            <a:r>
              <a:rPr lang="en-IN" baseline="0" dirty="0"/>
              <a:t> to determine whether various aspects of a contract constitute performance obligations. </a:t>
            </a:r>
          </a:p>
          <a:p>
            <a:pPr>
              <a:spcBef>
                <a:spcPct val="0"/>
              </a:spcBef>
            </a:pPr>
            <a:r>
              <a:rPr lang="en-IN" baseline="0" dirty="0"/>
              <a:t>For example, the following are </a:t>
            </a:r>
            <a:r>
              <a:rPr lang="en-IN" b="1" baseline="0" dirty="0"/>
              <a:t>not </a:t>
            </a:r>
            <a:r>
              <a:rPr lang="en-IN" baseline="0" dirty="0"/>
              <a:t>viewed as separate performance obligations: </a:t>
            </a:r>
          </a:p>
          <a:p>
            <a:pPr marL="171450" indent="-171450">
              <a:spcBef>
                <a:spcPct val="0"/>
              </a:spcBef>
              <a:buFont typeface="Arial" panose="020B0604020202020204" pitchFamily="34" charset="0"/>
              <a:buChar char="•"/>
            </a:pPr>
            <a:r>
              <a:rPr lang="en-IN" dirty="0"/>
              <a:t>Prepayments. These are up-front fees paid in advance by the customer for future products or services. Prepayments are included in the transaction price and are allocated to the various performance obligations. They are accounted for as deferred revenue initially and later recognized as revenue as each performance obligation is satisfied. </a:t>
            </a:r>
          </a:p>
          <a:p>
            <a:pPr marL="171450" indent="-171450">
              <a:spcBef>
                <a:spcPct val="0"/>
              </a:spcBef>
              <a:buFont typeface="Arial" panose="020B0604020202020204" pitchFamily="34" charset="0"/>
              <a:buChar char="•"/>
            </a:pPr>
            <a:r>
              <a:rPr lang="en-IN" i="0" dirty="0"/>
              <a:t>Quality-assurance warranties. These</a:t>
            </a:r>
            <a:r>
              <a:rPr lang="en-IN" b="1" i="0" dirty="0"/>
              <a:t> </a:t>
            </a:r>
            <a:r>
              <a:rPr lang="en-IN" i="0" dirty="0"/>
              <a:t>are guarantees</a:t>
            </a:r>
            <a:r>
              <a:rPr lang="en-IN" i="0" baseline="0" dirty="0"/>
              <a:t> that the product or service is free of defects, and are a cost of satisfying the performance obligation to deliver goods and services. </a:t>
            </a:r>
            <a:r>
              <a:rPr lang="en-IN" i="0" dirty="0"/>
              <a:t>The seller recognizes this cost in the period of sale as a warranty expense and related contingent liability.</a:t>
            </a:r>
          </a:p>
          <a:p>
            <a:pPr marL="171450" indent="-171450">
              <a:spcBef>
                <a:spcPct val="0"/>
              </a:spcBef>
              <a:buFont typeface="Arial" panose="020B0604020202020204" pitchFamily="34" charset="0"/>
              <a:buChar char="•"/>
            </a:pPr>
            <a:r>
              <a:rPr lang="en-IN" i="0" dirty="0"/>
              <a:t>Right of return. These are part</a:t>
            </a:r>
            <a:r>
              <a:rPr lang="en-IN" i="0" baseline="0" dirty="0"/>
              <a:t> of the performance obligation to deliver goods and services that the customer wants to keep. They are viewed as a type of variable consideration, and the transaction price is adjusted to account for them.</a:t>
            </a:r>
            <a:endParaRPr lang="en-IN" i="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FASB and IASB worked together to develop a new revenue recognition standard, which the FASB issued as Accounting Standards Update (ASU) No. 2014–09, “Revenue from Contracts with Customers,” on May 28, 2014. The</a:t>
            </a:r>
            <a:r>
              <a:rPr lang="en-US" baseline="0" dirty="0"/>
              <a:t> IFRS version is IFRS No. 15.</a:t>
            </a:r>
          </a:p>
          <a:p>
            <a:pPr>
              <a:spcBef>
                <a:spcPct val="0"/>
              </a:spcBef>
            </a:pPr>
            <a:endParaRPr lang="en-US" baseline="0" dirty="0"/>
          </a:p>
          <a:p>
            <a:pPr>
              <a:spcBef>
                <a:spcPct val="0"/>
              </a:spcBef>
            </a:pPr>
            <a:r>
              <a:rPr lang="en-US" dirty="0"/>
              <a:t>The ASU provides a unified approach for revenue recognition that replaces more than 200 different pieces of specialized guidance that had developed over time in U.S. GAAP for revenue recognition under various industries and circumstances. </a:t>
            </a:r>
          </a:p>
          <a:p>
            <a:pPr marL="0" indent="0">
              <a:spcBef>
                <a:spcPct val="0"/>
              </a:spcBef>
              <a:buFont typeface="Arial" panose="020B0604020202020204" pitchFamily="34" charset="0"/>
              <a:buNone/>
            </a:pPr>
            <a:endParaRPr lang="en-US" dirty="0"/>
          </a:p>
          <a:p>
            <a:pPr marL="0" indent="0">
              <a:spcBef>
                <a:spcPct val="0"/>
              </a:spcBef>
              <a:buFont typeface="Arial" panose="020B0604020202020204" pitchFamily="34" charset="0"/>
              <a:buNone/>
            </a:pPr>
            <a:r>
              <a:rPr lang="en-US" dirty="0"/>
              <a:t>Because you need to understand the revenue recognition requirements that will be in effect during your career, we focus on the requirements of ASU No. 2014–09. In the chapter appendix, we consider aspects of GAAP that were eliminated by the ASU but that still will appear in practice for public companies until the end of 2017.</a:t>
            </a:r>
            <a:endParaRPr lang="en-IN" dirty="0"/>
          </a:p>
          <a:p>
            <a:pPr>
              <a:spcBef>
                <a:spcPct val="0"/>
              </a:spcBef>
            </a:pPr>
            <a:endParaRPr lang="en-IN" dirty="0"/>
          </a:p>
          <a:p>
            <a:pPr>
              <a:spcBef>
                <a:spcPct val="0"/>
              </a:spcBef>
            </a:pPr>
            <a:r>
              <a:rPr lang="en-IN" dirty="0"/>
              <a:t>The core revenue recognition principle states that companies must recognize revenue when goods or services are transferred to customers for the amount the company expects to be entitled to receive in exchange for those goods or services. So, the “when” is upon transfer of goods and services to customers, and the “how much” is the amount the seller</a:t>
            </a:r>
            <a:r>
              <a:rPr lang="en-IN" baseline="0" dirty="0"/>
              <a:t> is entitled to receive for those goods and services.</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Sometimes it can be challenging</a:t>
            </a:r>
            <a:r>
              <a:rPr lang="en-IN" baseline="0" dirty="0"/>
              <a:t> to determine whether various aspects of a contract constitute performance obligations. </a:t>
            </a:r>
          </a:p>
          <a:p>
            <a:pPr>
              <a:spcBef>
                <a:spcPct val="0"/>
              </a:spcBef>
            </a:pPr>
            <a:r>
              <a:rPr lang="en-IN" i="0" dirty="0"/>
              <a:t>The following </a:t>
            </a:r>
            <a:r>
              <a:rPr lang="en-IN" b="1" i="0" dirty="0"/>
              <a:t>are</a:t>
            </a:r>
            <a:r>
              <a:rPr lang="en-IN" i="0" dirty="0"/>
              <a:t> viewed as separate performance obligations:</a:t>
            </a:r>
          </a:p>
          <a:p>
            <a:pPr marL="171450" indent="-171450">
              <a:spcBef>
                <a:spcPct val="0"/>
              </a:spcBef>
              <a:buFont typeface="Arial" panose="020B0604020202020204" pitchFamily="34" charset="0"/>
              <a:buChar char="•"/>
            </a:pPr>
            <a:r>
              <a:rPr lang="en-IN" i="0" dirty="0"/>
              <a:t>Extended warranties. These are </a:t>
            </a:r>
            <a:r>
              <a:rPr lang="en-IN" dirty="0"/>
              <a:t>an additional service that covers new problems arising after the customer takes control of the product. We</a:t>
            </a:r>
            <a:r>
              <a:rPr lang="en-IN" baseline="0" dirty="0"/>
              <a:t> view an extended warranty as existing if the customer has the option to purchase it separately, or if the warranty provides a service to the customer beyond quality assurance. The longer the warranty, the more likely it qualifies as an extended warranty. </a:t>
            </a:r>
            <a:r>
              <a:rPr lang="en-IN" dirty="0"/>
              <a:t>Extended warranties</a:t>
            </a:r>
            <a:r>
              <a:rPr lang="en-IN" baseline="0" dirty="0"/>
              <a:t> are</a:t>
            </a:r>
            <a:r>
              <a:rPr lang="en-IN" dirty="0"/>
              <a:t> recorded as a deferred revenue liability and then recognized as revenue over the extended warranty period.</a:t>
            </a:r>
          </a:p>
          <a:p>
            <a:pPr marL="171450" indent="-171450">
              <a:spcBef>
                <a:spcPct val="0"/>
              </a:spcBef>
              <a:buFont typeface="Arial" panose="020B0604020202020204" pitchFamily="34" charset="0"/>
              <a:buChar char="•"/>
            </a:pPr>
            <a:r>
              <a:rPr lang="en-IN" dirty="0"/>
              <a:t>An option granted to the customer to receive additional goods or services at no cost or at a discount also qualifies as a performance obligation. These can be software upgrades, customer loyalty programs, discounts on future goods or services, and contract renewal options. Options for additional goods or services are considered performance obligations if they provide a </a:t>
            </a:r>
            <a:r>
              <a:rPr lang="en-IN" i="1" dirty="0"/>
              <a:t>material right </a:t>
            </a:r>
            <a:r>
              <a:rPr lang="en-IN" dirty="0"/>
              <a:t>to the customer that the customer would not receive otherwise. When a contract includes an option that provides a material right, the seller must allocate part of the contract’s transaction price to the option. Just like for other performance obligations, that allocation process requires the seller to estimate the stand-alone selling price of the option, taking into account the likelihood that the customer will actually exercise the option. The seller recognizes revenue associated with the option when the option is exercised or expires.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5–13</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5–13</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5–13</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5–13</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coupon provides a material right to the customer, because it provides a discount of $150 × 40% = $60, so it is a performance obligation. Therefore,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must allocate the $240 transaction price to two performance obligations: the Tri-Box and the coupon.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Because </a:t>
            </a:r>
            <a:r>
              <a:rPr lang="en-US" sz="1200" b="0" i="0" u="none" strike="noStrike" kern="1200" baseline="0" dirty="0" err="1">
                <a:solidFill>
                  <a:schemeClr val="tx1"/>
                </a:solidFill>
                <a:latin typeface="+mn-lt"/>
                <a:ea typeface="+mn-ea"/>
                <a:cs typeface="+mn-cs"/>
              </a:rPr>
              <a:t>TrueTech</a:t>
            </a:r>
            <a:r>
              <a:rPr lang="en-US" sz="1200" b="0" i="0" u="none" strike="noStrike" kern="1200" baseline="0" dirty="0">
                <a:solidFill>
                  <a:schemeClr val="tx1"/>
                </a:solidFill>
                <a:latin typeface="+mn-lt"/>
                <a:ea typeface="+mn-ea"/>
                <a:cs typeface="+mn-cs"/>
              </a:rPr>
              <a:t> expects only 80% of the coupons to be used, it estimates the stand-alone selling price of a coupon to be $60 × 80% = $48.</a:t>
            </a:r>
          </a:p>
          <a:p>
            <a:endParaRPr lang="en-US" sz="1200" b="0" i="0" u="none" strike="noStrike" kern="1200" baseline="0" dirty="0">
              <a:solidFill>
                <a:schemeClr val="tx1"/>
              </a:solidFill>
              <a:latin typeface="+mn-lt"/>
              <a:ea typeface="+mn-ea"/>
              <a:cs typeface="+mn-cs"/>
            </a:endParaRPr>
          </a:p>
          <a:p>
            <a:pPr>
              <a:spcBef>
                <a:spcPct val="0"/>
              </a:spcBef>
            </a:pPr>
            <a:endParaRPr lang="en-IN" sz="1200"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FASB and IASB worked together to develop a new revenue recognition standard, which the FASB issued as Accounting Standards Update (ASU) No. 2014–09, “Revenue from Contracts with Customers,” on May 28, 2014. The</a:t>
            </a:r>
            <a:r>
              <a:rPr lang="en-US" baseline="0" dirty="0"/>
              <a:t> IFRS version is IFRS No. 15.</a:t>
            </a:r>
          </a:p>
          <a:p>
            <a:pPr>
              <a:spcBef>
                <a:spcPct val="0"/>
              </a:spcBef>
            </a:pPr>
            <a:endParaRPr lang="en-US" baseline="0" dirty="0"/>
          </a:p>
          <a:p>
            <a:pPr>
              <a:spcBef>
                <a:spcPct val="0"/>
              </a:spcBef>
            </a:pPr>
            <a:r>
              <a:rPr lang="en-US" dirty="0"/>
              <a:t>The ASU provides a unified approach for revenue recognition that replaces more than 200 different pieces of specialized guidance that had developed over time in U.S. GAAP for revenue recognition under various industries and circumstances. </a:t>
            </a:r>
          </a:p>
          <a:p>
            <a:pPr marL="0" indent="0">
              <a:spcBef>
                <a:spcPct val="0"/>
              </a:spcBef>
              <a:buFont typeface="Arial" panose="020B0604020202020204" pitchFamily="34" charset="0"/>
              <a:buNone/>
            </a:pPr>
            <a:endParaRPr lang="en-US" dirty="0"/>
          </a:p>
          <a:p>
            <a:pPr marL="0" indent="0">
              <a:spcBef>
                <a:spcPct val="0"/>
              </a:spcBef>
              <a:buFont typeface="Arial" panose="020B0604020202020204" pitchFamily="34" charset="0"/>
              <a:buNone/>
            </a:pPr>
            <a:r>
              <a:rPr lang="en-US" dirty="0"/>
              <a:t>Because you need to understand the revenue recognition requirements that will be in effect during your career, we focus on the requirements of ASU No. 2014–09. In the chapter appendix, we consider aspects of GAAP that were eliminated by the ASU but that still will appear in practice for public companies until the end of 2017.</a:t>
            </a:r>
            <a:endParaRPr lang="en-IN" dirty="0"/>
          </a:p>
          <a:p>
            <a:pPr>
              <a:spcBef>
                <a:spcPct val="0"/>
              </a:spcBef>
            </a:pPr>
            <a:endParaRPr lang="en-IN" dirty="0"/>
          </a:p>
          <a:p>
            <a:pPr>
              <a:spcBef>
                <a:spcPct val="0"/>
              </a:spcBef>
            </a:pPr>
            <a:r>
              <a:rPr lang="en-IN" dirty="0"/>
              <a:t>The core revenue recognition principle states that companies must recognize revenue when goods or services are transferred to customers for the amount the company expects to be entitled to receive in exchange for those goods or services. So, the “when” is upon transfer of goods and services to customers, and the “how much” is the amount the seller</a:t>
            </a:r>
            <a:r>
              <a:rPr lang="en-IN" baseline="0" dirty="0"/>
              <a:t> is entitled to receive for those goods and services.</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In some contracts the transaction price is less clear. Specific situations affecting the transaction price are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variable consideration and the constraint on its recognition,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sales with a right of return (a particular type of variable consideration),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identifying whether the seller is acting as a principal or an agent, </a:t>
            </a:r>
          </a:p>
          <a:p>
            <a:pPr marL="228600" indent="-228600">
              <a:spcBef>
                <a:spcPct val="0"/>
              </a:spcBef>
              <a:buAutoNum type="alphaLcParenBoth"/>
            </a:pPr>
            <a:r>
              <a:rPr lang="en-US" sz="1200" b="0" i="0" u="none" strike="noStrike" kern="1200" baseline="0" dirty="0">
                <a:solidFill>
                  <a:schemeClr val="tx1"/>
                </a:solidFill>
                <a:latin typeface="+mn-lt"/>
                <a:ea typeface="+mn-ea"/>
                <a:cs typeface="+mn-cs"/>
              </a:rPr>
              <a:t>the time value of money, and </a:t>
            </a:r>
          </a:p>
          <a:p>
            <a:pPr marL="0" indent="0">
              <a:spcBef>
                <a:spcPct val="0"/>
              </a:spcBef>
              <a:buNone/>
            </a:pPr>
            <a:r>
              <a:rPr lang="en-US" sz="1200" b="0" i="0" u="none" strike="noStrike" kern="1200" baseline="0" dirty="0">
                <a:solidFill>
                  <a:schemeClr val="tx1"/>
                </a:solidFill>
                <a:latin typeface="+mn-lt"/>
                <a:ea typeface="+mn-ea"/>
                <a:cs typeface="+mn-cs"/>
              </a:rPr>
              <a:t>(e) payments by the seller to the customer. </a:t>
            </a:r>
            <a:endParaRPr lang="en-IN" dirty="0"/>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Variable consideration occurs when part of the transaction price</a:t>
            </a:r>
            <a:r>
              <a:rPr lang="en-IN" baseline="0" dirty="0"/>
              <a:t> depends on the outcome of some future event. </a:t>
            </a:r>
            <a:r>
              <a:rPr lang="en-IN" dirty="0"/>
              <a:t>Examples of</a:t>
            </a:r>
            <a:r>
              <a:rPr lang="en-IN" baseline="0" dirty="0"/>
              <a:t> variable consideration include</a:t>
            </a:r>
            <a:r>
              <a:rPr lang="en-IN" dirty="0"/>
              <a:t> incentive payments in the construction industry, royalties in entertainment and media, Medicare and Medicaid reimbursements in the health care industry, volume discounts and product returns in manufacturing, and rebates in the telecommunications industry.</a:t>
            </a:r>
          </a:p>
          <a:p>
            <a:pPr>
              <a:spcBef>
                <a:spcPct val="0"/>
              </a:spcBef>
            </a:pPr>
            <a:endParaRPr lang="en-IN" dirty="0"/>
          </a:p>
          <a:p>
            <a:pPr>
              <a:spcBef>
                <a:spcPct val="0"/>
              </a:spcBef>
            </a:pPr>
            <a:r>
              <a:rPr lang="en-IN" dirty="0"/>
              <a:t>Variable consideration is estimated as either the expected value or the most likely amount. If there are several possible outcomes, the expected value method of estimation will be appropriate. Expected values are calculated by summing the product of each possible amount and its probability. On the other hand, if only two outcomes are possible, the most likely amount might be the best indication of the amount the seller will likely receive.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Variable consideration occurs when part of the transaction price</a:t>
            </a:r>
            <a:r>
              <a:rPr lang="en-IN" baseline="0" dirty="0"/>
              <a:t> depends on the outcome of some future event. </a:t>
            </a:r>
            <a:r>
              <a:rPr lang="en-IN" dirty="0"/>
              <a:t>Examples of</a:t>
            </a:r>
            <a:r>
              <a:rPr lang="en-IN" baseline="0" dirty="0"/>
              <a:t> variable consideration include</a:t>
            </a:r>
            <a:r>
              <a:rPr lang="en-IN" dirty="0"/>
              <a:t> incentive payments in the construction industry, royalties in entertainment and media, Medicare and Medicaid reimbursements in the health care industry, volume discounts and product returns in manufacturing, and rebates in the telecommunications industry.</a:t>
            </a:r>
          </a:p>
          <a:p>
            <a:pPr>
              <a:spcBef>
                <a:spcPct val="0"/>
              </a:spcBef>
            </a:pPr>
            <a:endParaRPr lang="en-IN" dirty="0"/>
          </a:p>
          <a:p>
            <a:pPr>
              <a:spcBef>
                <a:spcPct val="0"/>
              </a:spcBef>
            </a:pPr>
            <a:r>
              <a:rPr lang="en-IN" dirty="0"/>
              <a:t>Variable consideration is estimated as either the expected value or the most likely amount. If there are several possible outcomes, the expected value method of estimation will be appropriate. Expected values are calculated by summing the product of each possible amount and its probability. </a:t>
            </a:r>
            <a:r>
              <a:rPr lang="en-IN"/>
              <a:t>On the other hand, if only two outcomes are possible, the most likely amount might be the best indication of the amount the seller will likely receive. </a:t>
            </a: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As an example of accounting</a:t>
            </a:r>
            <a:r>
              <a:rPr lang="en-IN" baseline="0" dirty="0"/>
              <a:t> for variable consideration, assume that </a:t>
            </a:r>
            <a:r>
              <a:rPr lang="en-IN" dirty="0" err="1"/>
              <a:t>TrueTech</a:t>
            </a:r>
            <a:r>
              <a:rPr lang="en-IN" dirty="0"/>
              <a:t> enters into a contract with </a:t>
            </a:r>
            <a:r>
              <a:rPr lang="en-IN" dirty="0" err="1"/>
              <a:t>ProSport</a:t>
            </a:r>
            <a:r>
              <a:rPr lang="en-IN" dirty="0"/>
              <a:t> Gaming to add </a:t>
            </a:r>
            <a:r>
              <a:rPr lang="en-IN" dirty="0" err="1"/>
              <a:t>ProSport’s</a:t>
            </a:r>
            <a:r>
              <a:rPr lang="en-IN" dirty="0"/>
              <a:t> online games to the Tri-Net network. </a:t>
            </a:r>
            <a:r>
              <a:rPr lang="en-IN" dirty="0" err="1"/>
              <a:t>ProSport</a:t>
            </a:r>
            <a:r>
              <a:rPr lang="en-IN" dirty="0"/>
              <a:t> offers popular games like Brawl of Bands, and wants those games offered on the Tri-Net so </a:t>
            </a:r>
            <a:r>
              <a:rPr lang="en-IN" dirty="0" err="1"/>
              <a:t>ProSport</a:t>
            </a:r>
            <a:r>
              <a:rPr lang="en-IN" dirty="0"/>
              <a:t> can sell gems, weapons, health potions, and other game features that allow players to advance more quickly in a game.</a:t>
            </a:r>
          </a:p>
          <a:p>
            <a:pPr>
              <a:spcBef>
                <a:spcPct val="0"/>
              </a:spcBef>
            </a:pPr>
            <a:endParaRPr lang="en-IN" dirty="0"/>
          </a:p>
          <a:p>
            <a:pPr>
              <a:spcBef>
                <a:spcPct val="0"/>
              </a:spcBef>
            </a:pPr>
            <a:r>
              <a:rPr lang="en-IN" dirty="0"/>
              <a:t>On January 1, 2018, </a:t>
            </a:r>
            <a:r>
              <a:rPr lang="en-IN" dirty="0" err="1"/>
              <a:t>ProSport</a:t>
            </a:r>
            <a:r>
              <a:rPr lang="en-IN" dirty="0"/>
              <a:t> pays </a:t>
            </a:r>
            <a:r>
              <a:rPr lang="en-IN" dirty="0" err="1"/>
              <a:t>TrueTech</a:t>
            </a:r>
            <a:r>
              <a:rPr lang="en-IN" dirty="0"/>
              <a:t> an up-front fixed fee of $300,000 for six months of featured access. </a:t>
            </a:r>
            <a:r>
              <a:rPr lang="en-IN" dirty="0" err="1"/>
              <a:t>ProSport</a:t>
            </a:r>
            <a:r>
              <a:rPr lang="en-IN" dirty="0"/>
              <a:t> also will pay </a:t>
            </a:r>
            <a:r>
              <a:rPr lang="en-IN" dirty="0" err="1"/>
              <a:t>TrueTech</a:t>
            </a:r>
            <a:r>
              <a:rPr lang="en-IN" dirty="0"/>
              <a:t> a bonus of $180,000 if Tri-Net users access </a:t>
            </a:r>
            <a:r>
              <a:rPr lang="en-IN" dirty="0" err="1"/>
              <a:t>ProSport</a:t>
            </a:r>
            <a:r>
              <a:rPr lang="en-IN" dirty="0"/>
              <a:t> games for at least 15,000 hours during the six-month period. </a:t>
            </a:r>
            <a:r>
              <a:rPr lang="en-IN" dirty="0" err="1"/>
              <a:t>TrueTech</a:t>
            </a:r>
            <a:r>
              <a:rPr lang="en-IN" dirty="0"/>
              <a:t> estimates a 75% chance that it will achieve the usage target and receive the $180,000 bonus. </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As an example of accounting</a:t>
            </a:r>
            <a:r>
              <a:rPr lang="en-IN" baseline="0" dirty="0"/>
              <a:t> for variable consideration, assume that </a:t>
            </a:r>
            <a:r>
              <a:rPr lang="en-IN" dirty="0" err="1"/>
              <a:t>TrueTech</a:t>
            </a:r>
            <a:r>
              <a:rPr lang="en-IN" dirty="0"/>
              <a:t> enters into a contract with </a:t>
            </a:r>
            <a:r>
              <a:rPr lang="en-IN" dirty="0" err="1"/>
              <a:t>ProSport</a:t>
            </a:r>
            <a:r>
              <a:rPr lang="en-IN" dirty="0"/>
              <a:t> Gaming to add </a:t>
            </a:r>
            <a:r>
              <a:rPr lang="en-IN" dirty="0" err="1"/>
              <a:t>ProSport’s</a:t>
            </a:r>
            <a:r>
              <a:rPr lang="en-IN" dirty="0"/>
              <a:t> online games to the Tri-Net network. </a:t>
            </a:r>
            <a:r>
              <a:rPr lang="en-IN" dirty="0" err="1"/>
              <a:t>ProSport</a:t>
            </a:r>
            <a:r>
              <a:rPr lang="en-IN" dirty="0"/>
              <a:t> offers popular games like Brawl of Bands, and wants those games offered on the Tri-Net so </a:t>
            </a:r>
            <a:r>
              <a:rPr lang="en-IN" dirty="0" err="1"/>
              <a:t>ProSport</a:t>
            </a:r>
            <a:r>
              <a:rPr lang="en-IN" dirty="0"/>
              <a:t> can sell gems, weapons, health potions, and other game features that allow players to advance more quickly in a game.</a:t>
            </a:r>
          </a:p>
          <a:p>
            <a:pPr>
              <a:spcBef>
                <a:spcPct val="0"/>
              </a:spcBef>
            </a:pPr>
            <a:endParaRPr lang="en-IN" dirty="0"/>
          </a:p>
          <a:p>
            <a:pPr>
              <a:spcBef>
                <a:spcPct val="0"/>
              </a:spcBef>
            </a:pPr>
            <a:r>
              <a:rPr lang="en-IN" dirty="0"/>
              <a:t>On January 1, 2018, </a:t>
            </a:r>
            <a:r>
              <a:rPr lang="en-IN" dirty="0" err="1"/>
              <a:t>ProSport</a:t>
            </a:r>
            <a:r>
              <a:rPr lang="en-IN" dirty="0"/>
              <a:t> pays </a:t>
            </a:r>
            <a:r>
              <a:rPr lang="en-IN" dirty="0" err="1"/>
              <a:t>TrueTech</a:t>
            </a:r>
            <a:r>
              <a:rPr lang="en-IN" dirty="0"/>
              <a:t> an up-front fixed fee of $300,000 for six months of featured access. </a:t>
            </a:r>
            <a:r>
              <a:rPr lang="en-IN" dirty="0" err="1"/>
              <a:t>ProSport</a:t>
            </a:r>
            <a:r>
              <a:rPr lang="en-IN" dirty="0"/>
              <a:t> also will pay </a:t>
            </a:r>
            <a:r>
              <a:rPr lang="en-IN" dirty="0" err="1"/>
              <a:t>TrueTech</a:t>
            </a:r>
            <a:r>
              <a:rPr lang="en-IN" dirty="0"/>
              <a:t> a bonus of $180,000 if Tri-Net users access </a:t>
            </a:r>
            <a:r>
              <a:rPr lang="en-IN" dirty="0" err="1"/>
              <a:t>ProSport</a:t>
            </a:r>
            <a:r>
              <a:rPr lang="en-IN" dirty="0"/>
              <a:t> games for at least 15,000 hours during the six-month period. </a:t>
            </a:r>
            <a:r>
              <a:rPr lang="en-IN" dirty="0" err="1"/>
              <a:t>TrueTech</a:t>
            </a:r>
            <a:r>
              <a:rPr lang="en-IN" dirty="0"/>
              <a:t> estimates a 75% chance that it will achieve the usage target and receive the $180,000 bonus. </a:t>
            </a:r>
          </a:p>
          <a:p>
            <a:pPr>
              <a:spcBef>
                <a:spcPct val="0"/>
              </a:spcBef>
            </a:pPr>
            <a:endParaRPr lang="en-IN"/>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On January 1, 2018, </a:t>
            </a:r>
            <a:r>
              <a:rPr lang="en-IN" dirty="0" err="1"/>
              <a:t>TrueTech</a:t>
            </a:r>
            <a:r>
              <a:rPr lang="en-IN" dirty="0"/>
              <a:t> records the cash received for the up-front fixed fee of $300,000.</a:t>
            </a:r>
          </a:p>
          <a:p>
            <a:pPr>
              <a:spcBef>
                <a:spcPct val="0"/>
              </a:spcBef>
            </a:pPr>
            <a:endParaRPr lang="en-IN" dirty="0"/>
          </a:p>
          <a:p>
            <a:pPr>
              <a:spcBef>
                <a:spcPct val="0"/>
              </a:spcBef>
            </a:pPr>
            <a:r>
              <a:rPr lang="en-IN" dirty="0"/>
              <a:t>How </a:t>
            </a:r>
            <a:r>
              <a:rPr lang="en-IN" dirty="0" err="1"/>
              <a:t>TrueTech</a:t>
            </a:r>
            <a:r>
              <a:rPr lang="en-IN" dirty="0"/>
              <a:t> treats</a:t>
            </a:r>
            <a:r>
              <a:rPr lang="en-IN" baseline="0" dirty="0"/>
              <a:t> the potential </a:t>
            </a:r>
            <a:r>
              <a:rPr lang="en-IN" dirty="0"/>
              <a:t>bonus of $180,000 depends on whether it estimates the transaction price based on the expected value or the most likely amount.</a:t>
            </a:r>
          </a:p>
          <a:p>
            <a:pPr>
              <a:spcBef>
                <a:spcPct val="0"/>
              </a:spcBef>
            </a:pPr>
            <a:endParaRPr lang="en-IN" dirty="0"/>
          </a:p>
          <a:p>
            <a:pPr>
              <a:spcBef>
                <a:spcPct val="0"/>
              </a:spcBef>
            </a:pPr>
            <a:r>
              <a:rPr lang="en-US" dirty="0"/>
              <a:t>First,</a:t>
            </a:r>
            <a:r>
              <a:rPr lang="en-US" baseline="0" dirty="0"/>
              <a:t> we’</a:t>
            </a:r>
            <a:r>
              <a:rPr lang="en-US" dirty="0"/>
              <a:t>ll look at the expected value method. This method </a:t>
            </a:r>
            <a:r>
              <a:rPr lang="en-IN" dirty="0"/>
              <a:t>calculates the probability-weighted transaction price. </a:t>
            </a:r>
          </a:p>
          <a:p>
            <a:pPr>
              <a:spcBef>
                <a:spcPct val="0"/>
              </a:spcBef>
            </a:pPr>
            <a:endParaRPr lang="en-IN" dirty="0"/>
          </a:p>
          <a:p>
            <a:r>
              <a:rPr lang="en-US" sz="1200" b="1" i="0" u="none" strike="noStrike" kern="1200" baseline="0" dirty="0">
                <a:solidFill>
                  <a:schemeClr val="tx1"/>
                </a:solidFill>
                <a:latin typeface="+mn-lt"/>
                <a:ea typeface="+mn-ea"/>
                <a:cs typeface="+mn-cs"/>
              </a:rPr>
              <a:t>Alternative 1: Expected Value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value would be calculated as a probability-weighted transaction price: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Possible Amounts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Probabilities </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Expected Amounts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$480,000 ($300,000 fixed fee + 180,000 bonus) 	 × 75% = 		$ 360,000 	</a:t>
            </a:r>
          </a:p>
          <a:p>
            <a:r>
              <a:rPr lang="en-US" sz="1200" b="0" i="0" u="none" strike="noStrike" kern="1200" baseline="0" dirty="0">
                <a:solidFill>
                  <a:schemeClr val="tx1"/>
                </a:solidFill>
                <a:latin typeface="+mn-lt"/>
                <a:ea typeface="+mn-ea"/>
                <a:cs typeface="+mn-cs"/>
              </a:rPr>
              <a:t>$300,000 ($300,000 fixed fee + 0 bonus) 	 × 25% = 		</a:t>
            </a:r>
            <a:r>
              <a:rPr lang="en-US" sz="1200" b="0" i="0" u="sng" strike="noStrike" kern="1200" baseline="0" dirty="0">
                <a:solidFill>
                  <a:schemeClr val="tx1"/>
                </a:solidFill>
                <a:latin typeface="+mn-lt"/>
                <a:ea typeface="+mn-ea"/>
                <a:cs typeface="+mn-cs"/>
              </a:rPr>
              <a:t>$   75,000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Expected value of the contract price at inception 	                        	</a:t>
            </a:r>
            <a:r>
              <a:rPr lang="en-US" sz="1200" b="1" i="0" u="dbl" strike="noStrike" kern="1200" baseline="0" dirty="0">
                <a:solidFill>
                  <a:schemeClr val="tx1"/>
                </a:solidFill>
                <a:latin typeface="+mn-lt"/>
                <a:ea typeface="+mn-ea"/>
                <a:cs typeface="+mn-cs"/>
              </a:rPr>
              <a:t>$435,000 </a:t>
            </a:r>
            <a:r>
              <a:rPr lang="en-US" sz="1200" b="0" i="0" u="none" strike="noStrike" kern="1200" baseline="0" dirty="0">
                <a:solidFill>
                  <a:schemeClr val="tx1"/>
                </a:solidFill>
                <a:latin typeface="+mn-lt"/>
                <a:ea typeface="+mn-ea"/>
                <a:cs typeface="+mn-cs"/>
              </a:rPr>
              <a:t>	</a:t>
            </a:r>
          </a:p>
          <a:p>
            <a:pPr>
              <a:spcBef>
                <a:spcPct val="0"/>
              </a:spcBef>
            </a:pPr>
            <a:endParaRPr lang="en-IN"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err="1"/>
              <a:t>TrueTech</a:t>
            </a:r>
            <a:r>
              <a:rPr lang="en-IN" baseline="0" dirty="0"/>
              <a:t> estimates a 75% chance that it will achieve the usage target and receive the $180,000 bonus. Thus, </a:t>
            </a:r>
            <a:r>
              <a:rPr lang="en-IN" baseline="0" dirty="0" err="1"/>
              <a:t>TrueTech</a:t>
            </a:r>
            <a:r>
              <a:rPr lang="en-IN" baseline="0" dirty="0"/>
              <a:t> estimates a 75% chance that it will receive $480,000, which, probability weighted, equals $360,000. </a:t>
            </a:r>
          </a:p>
          <a:p>
            <a:pPr>
              <a:spcBef>
                <a:spcPct val="0"/>
              </a:spcBef>
            </a:pPr>
            <a:endParaRPr 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IN" baseline="0" dirty="0" err="1"/>
              <a:t>TrueTech</a:t>
            </a:r>
            <a:r>
              <a:rPr lang="en-IN" baseline="0" dirty="0"/>
              <a:t> estimates a 25% chance that it will miss the usage target and not receive the bonus. Thus, </a:t>
            </a:r>
            <a:r>
              <a:rPr lang="en-IN" baseline="0" dirty="0" err="1"/>
              <a:t>TrueTech</a:t>
            </a:r>
            <a:r>
              <a:rPr lang="en-IN" baseline="0" dirty="0"/>
              <a:t> estimates a 25% chance that it will receive only $300,000, which, probability weighted, equals $75,000. </a:t>
            </a:r>
          </a:p>
          <a:p>
            <a:pPr>
              <a:spcBef>
                <a:spcPct val="0"/>
              </a:spcBef>
            </a:pPr>
            <a:endParaRPr lang="en-IN" dirty="0"/>
          </a:p>
          <a:p>
            <a:pPr>
              <a:spcBef>
                <a:spcPct val="0"/>
              </a:spcBef>
            </a:pPr>
            <a:r>
              <a:rPr lang="en-IN" dirty="0"/>
              <a:t>Therefore, the total expected value of the contract price at inception is $360,000 + $75,000 = $435,000. </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Now let’s estimate the contract price as the most likely amount. There is a greater chance of qualifying for the bonus than of not qualifying for the bonus. Therefore, the transaction price would be $300,000 plus $180,000, or $480,000. </a:t>
            </a:r>
          </a:p>
          <a:p>
            <a:pPr>
              <a:spcBef>
                <a:spcPct val="0"/>
              </a:spcBef>
            </a:pPr>
            <a:endParaRPr lang="en-IN" dirty="0"/>
          </a:p>
          <a:p>
            <a:pPr>
              <a:spcBef>
                <a:spcPct val="0"/>
              </a:spcBef>
            </a:pPr>
            <a:r>
              <a:rPr lang="en-US" dirty="0"/>
              <a:t>Continuing to estimate the transaction price as the most likely amount, let’s </a:t>
            </a:r>
            <a:r>
              <a:rPr lang="en-IN" dirty="0"/>
              <a:t>see how </a:t>
            </a:r>
            <a:r>
              <a:rPr lang="en-IN" dirty="0" err="1"/>
              <a:t>TrueTech</a:t>
            </a:r>
            <a:r>
              <a:rPr lang="en-IN" dirty="0"/>
              <a:t> recognizes revenue. </a:t>
            </a:r>
            <a:r>
              <a:rPr lang="en-IN" dirty="0" err="1"/>
              <a:t>TrueTech</a:t>
            </a:r>
            <a:r>
              <a:rPr lang="en-IN" dirty="0"/>
              <a:t> would recognize one sixth of the estimated</a:t>
            </a:r>
            <a:r>
              <a:rPr lang="en-IN" baseline="0" dirty="0"/>
              <a:t> </a:t>
            </a:r>
            <a:r>
              <a:rPr lang="en-IN" dirty="0"/>
              <a:t>revenue each month for the next six months,</a:t>
            </a:r>
            <a:r>
              <a:rPr lang="en-IN" baseline="0" dirty="0"/>
              <a:t> totalling $480,000 ÷ 6 = $80,000 per month. </a:t>
            </a:r>
            <a:r>
              <a:rPr lang="en-IN" dirty="0"/>
              <a:t>Part of this $80,000 is one month’s worth of deferred revenue that is now</a:t>
            </a:r>
            <a:r>
              <a:rPr lang="en-IN" baseline="0" dirty="0"/>
              <a:t> recognized as revenue ($300,000 ÷ 6 = $50,000), and the other part is estimated bonus receivable ($180,000 ÷ 6 = $30,000)</a:t>
            </a:r>
            <a:r>
              <a:rPr lang="en-IN" dirty="0"/>
              <a:t>.</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Now let’s estimate the contract price as the most likely amount. There is a greater chance of qualifying for the bonus than of not qualifying for the bonus. Therefore, the transaction price would be $300,000 plus $180,000, or $480,000. </a:t>
            </a:r>
          </a:p>
          <a:p>
            <a:pPr>
              <a:spcBef>
                <a:spcPct val="0"/>
              </a:spcBef>
            </a:pPr>
            <a:endParaRPr lang="en-IN" dirty="0"/>
          </a:p>
          <a:p>
            <a:pPr>
              <a:spcBef>
                <a:spcPct val="0"/>
              </a:spcBef>
            </a:pPr>
            <a:r>
              <a:rPr lang="en-US" dirty="0"/>
              <a:t>Continuing to estimate the transaction price as the most likely amount, let’s </a:t>
            </a:r>
            <a:r>
              <a:rPr lang="en-IN" dirty="0"/>
              <a:t>see how </a:t>
            </a:r>
            <a:r>
              <a:rPr lang="en-IN" dirty="0" err="1"/>
              <a:t>TrueTech</a:t>
            </a:r>
            <a:r>
              <a:rPr lang="en-IN" dirty="0"/>
              <a:t> recognizes revenue. </a:t>
            </a:r>
            <a:r>
              <a:rPr lang="en-IN" dirty="0" err="1"/>
              <a:t>TrueTech</a:t>
            </a:r>
            <a:r>
              <a:rPr lang="en-IN" dirty="0"/>
              <a:t> would recognize one sixth of the estimated</a:t>
            </a:r>
            <a:r>
              <a:rPr lang="en-IN" baseline="0" dirty="0"/>
              <a:t> </a:t>
            </a:r>
            <a:r>
              <a:rPr lang="en-IN" dirty="0"/>
              <a:t>revenue each month for the next six months,</a:t>
            </a:r>
            <a:r>
              <a:rPr lang="en-IN" baseline="0" dirty="0"/>
              <a:t> totalling $480,000 ÷ 6 = $80,000 per month. </a:t>
            </a:r>
            <a:r>
              <a:rPr lang="en-IN" dirty="0"/>
              <a:t>Part of this $80,000 is one month’s worth of deferred revenue that is now</a:t>
            </a:r>
            <a:r>
              <a:rPr lang="en-IN" baseline="0" dirty="0"/>
              <a:t> recognized as revenue ($300,000 ÷ 6 = $50,000), and the other part is estimated bonus receivable ($180,000 ÷ 6 = $30,000)</a:t>
            </a:r>
            <a:r>
              <a:rPr lang="en-IN" dirty="0"/>
              <a:t>.</a:t>
            </a:r>
          </a:p>
          <a:p>
            <a:pPr>
              <a:spcBef>
                <a:spcPct val="0"/>
              </a:spcBef>
            </a:pPr>
            <a:endParaRPr lang="en-IN"/>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At the end of six months, </a:t>
            </a:r>
            <a:r>
              <a:rPr lang="en-IN" dirty="0" err="1"/>
              <a:t>TrueTech</a:t>
            </a:r>
            <a:r>
              <a:rPr lang="en-IN" dirty="0"/>
              <a:t> would know whether</a:t>
            </a:r>
            <a:r>
              <a:rPr lang="en-IN" baseline="0" dirty="0"/>
              <a:t> or not</a:t>
            </a:r>
            <a:r>
              <a:rPr lang="en-IN" dirty="0"/>
              <a:t> the usage of </a:t>
            </a:r>
            <a:r>
              <a:rPr lang="en-IN" dirty="0" err="1"/>
              <a:t>ProSport</a:t>
            </a:r>
            <a:r>
              <a:rPr lang="en-IN" dirty="0"/>
              <a:t> products had reached the bonus threshold. In either case, </a:t>
            </a:r>
            <a:r>
              <a:rPr lang="en-IN" dirty="0" err="1"/>
              <a:t>TrueTech’s</a:t>
            </a:r>
            <a:r>
              <a:rPr lang="en-IN" dirty="0"/>
              <a:t> deferred revenue account would have been reduced to a zero balance, and the bonus receivable account would have a balance of $180,000 that would need to be reduced to zero. </a:t>
            </a:r>
            <a:r>
              <a:rPr lang="en-IN" dirty="0" err="1"/>
              <a:t>TrueTech</a:t>
            </a:r>
            <a:r>
              <a:rPr lang="en-IN" dirty="0"/>
              <a:t> either would record an increase in cash if the bonus is received, or a decrease in revenue if the bonus is not received.</a:t>
            </a:r>
          </a:p>
          <a:p>
            <a:pPr>
              <a:spcBef>
                <a:spcPct val="0"/>
              </a:spcBef>
            </a:pP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IN" sz="1200" dirty="0"/>
              <a:t>Illustration 5–14</a:t>
            </a:r>
          </a:p>
          <a:p>
            <a:pPr>
              <a:spcBef>
                <a:spcPct val="0"/>
              </a:spcBef>
            </a:pPr>
            <a:endParaRPr lang="en-IN" dirty="0"/>
          </a:p>
          <a:p>
            <a:pPr>
              <a:spcBef>
                <a:spcPct val="0"/>
              </a:spcBef>
            </a:pPr>
            <a:r>
              <a:rPr lang="en-IN" dirty="0"/>
              <a:t>At the end of six months, </a:t>
            </a:r>
            <a:r>
              <a:rPr lang="en-IN" dirty="0" err="1"/>
              <a:t>TrueTech</a:t>
            </a:r>
            <a:r>
              <a:rPr lang="en-IN" dirty="0"/>
              <a:t> would know whether</a:t>
            </a:r>
            <a:r>
              <a:rPr lang="en-IN" baseline="0" dirty="0"/>
              <a:t> or not</a:t>
            </a:r>
            <a:r>
              <a:rPr lang="en-IN" dirty="0"/>
              <a:t> the usage of </a:t>
            </a:r>
            <a:r>
              <a:rPr lang="en-IN" dirty="0" err="1"/>
              <a:t>ProSport</a:t>
            </a:r>
            <a:r>
              <a:rPr lang="en-IN" dirty="0"/>
              <a:t> products had reached the bonus threshold. In either case, </a:t>
            </a:r>
            <a:r>
              <a:rPr lang="en-IN" dirty="0" err="1"/>
              <a:t>TrueTech’s</a:t>
            </a:r>
            <a:r>
              <a:rPr lang="en-IN" dirty="0"/>
              <a:t> deferred revenue account would have been reduced to a zero balance, and the bonus receivable account would have a balance of $180,000 that would need to be reduced to zero. </a:t>
            </a:r>
            <a:r>
              <a:rPr lang="en-IN" dirty="0" err="1"/>
              <a:t>TrueTech</a:t>
            </a:r>
            <a:r>
              <a:rPr lang="en-IN" dirty="0"/>
              <a:t> either would record an increase in cash if the bonus is received, or a decrease in revenue if the bonus is not received.</a:t>
            </a:r>
          </a:p>
          <a:p>
            <a:pPr>
              <a:spcBef>
                <a:spcPct val="0"/>
              </a:spcBef>
            </a:pPr>
            <a:endParaRPr lang="en-IN"/>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Illustration 5–1 Core Revenue Recognition Principle and the Five Steps Used to Apply the Principle</a:t>
            </a:r>
          </a:p>
          <a:p>
            <a:pPr>
              <a:spcBef>
                <a:spcPct val="0"/>
              </a:spcBef>
            </a:pPr>
            <a:endParaRPr lang="en-IN" dirty="0"/>
          </a:p>
          <a:p>
            <a:pPr>
              <a:spcBef>
                <a:spcPct val="0"/>
              </a:spcBef>
            </a:pPr>
            <a:r>
              <a:rPr lang="en-US" sz="1200" kern="1200" dirty="0">
                <a:solidFill>
                  <a:schemeClr val="tx1"/>
                </a:solidFill>
                <a:effectLst/>
                <a:latin typeface="+mn-lt"/>
                <a:ea typeface="+mn-ea"/>
                <a:cs typeface="+mn-cs"/>
              </a:rPr>
              <a:t>Let’s start with the core revenue recognition principle and the key steps we use to apply that principle.</a:t>
            </a:r>
            <a:r>
              <a:rPr lang="en-US" dirty="0">
                <a:effectLst/>
              </a:rPr>
              <a:t> </a:t>
            </a:r>
          </a:p>
          <a:p>
            <a:pPr>
              <a:spcBef>
                <a:spcPct val="0"/>
              </a:spcBef>
            </a:pPr>
            <a:endParaRPr lang="en-US" dirty="0">
              <a:effectLst/>
            </a:endParaRPr>
          </a:p>
          <a:p>
            <a:r>
              <a:rPr lang="en-US" sz="1200" kern="1200" dirty="0">
                <a:solidFill>
                  <a:schemeClr val="tx1"/>
                </a:solidFill>
                <a:effectLst/>
                <a:latin typeface="+mn-lt"/>
                <a:ea typeface="+mn-ea"/>
                <a:cs typeface="+mn-cs"/>
              </a:rPr>
              <a:t>All revenue recognition starts with a contract between a seller and a customer. Contracts between a seller and a customer contain one or more </a:t>
            </a:r>
            <a:r>
              <a:rPr lang="en-US" sz="1200" b="1" kern="1200" dirty="0">
                <a:solidFill>
                  <a:schemeClr val="tx1"/>
                </a:solidFill>
                <a:effectLst/>
                <a:latin typeface="+mn-lt"/>
                <a:ea typeface="+mn-ea"/>
                <a:cs typeface="+mn-cs"/>
              </a:rPr>
              <a:t>performance obligations</a:t>
            </a:r>
            <a:r>
              <a:rPr lang="en-US" sz="1200" kern="1200" dirty="0">
                <a:solidFill>
                  <a:schemeClr val="tx1"/>
                </a:solidFill>
                <a:effectLst/>
                <a:latin typeface="+mn-lt"/>
                <a:ea typeface="+mn-ea"/>
                <a:cs typeface="+mn-cs"/>
              </a:rPr>
              <a:t>, which are promises by the seller to transfer goods or services to a customer. The seller recognizes revenue when it satisfies a performance obligation by transferring the promised good or service. We consider transfer to have occurred when the customer has </a:t>
            </a:r>
            <a:r>
              <a:rPr lang="en-US" sz="1200" i="1" kern="1200" dirty="0">
                <a:solidFill>
                  <a:schemeClr val="tx1"/>
                </a:solidFill>
                <a:effectLst/>
                <a:latin typeface="+mn-lt"/>
                <a:ea typeface="+mn-ea"/>
                <a:cs typeface="+mn-cs"/>
              </a:rPr>
              <a:t>control </a:t>
            </a:r>
            <a:r>
              <a:rPr lang="en-US" sz="1200" kern="1200" dirty="0">
                <a:solidFill>
                  <a:schemeClr val="tx1"/>
                </a:solidFill>
                <a:effectLst/>
                <a:latin typeface="+mn-lt"/>
                <a:ea typeface="+mn-ea"/>
                <a:cs typeface="+mn-cs"/>
              </a:rPr>
              <a:t>of the good or service. </a:t>
            </a:r>
            <a:r>
              <a:rPr lang="en-US" sz="1200" i="1" kern="1200" dirty="0">
                <a:solidFill>
                  <a:schemeClr val="tx1"/>
                </a:solidFill>
                <a:effectLst/>
                <a:latin typeface="+mn-lt"/>
                <a:ea typeface="+mn-ea"/>
                <a:cs typeface="+mn-cs"/>
              </a:rPr>
              <a:t>Control </a:t>
            </a:r>
            <a:r>
              <a:rPr lang="en-US" sz="1200" kern="1200" dirty="0">
                <a:solidFill>
                  <a:schemeClr val="tx1"/>
                </a:solidFill>
                <a:effectLst/>
                <a:latin typeface="+mn-lt"/>
                <a:ea typeface="+mn-ea"/>
                <a:cs typeface="+mn-cs"/>
              </a:rPr>
              <a:t>means that the customer has direct influence over the use of the good or service and obtains its benefits.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many contracts, following this approach is very straightforward. In particular, if a contract includes only one performance obligation, we typically just have to decide when the seller delivers the good or provides the service to a customer, and then make sure that the seller recognizes revenue at that time.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5–15</a:t>
            </a:r>
          </a:p>
          <a:p>
            <a:endParaRPr lang="en-US" dirty="0"/>
          </a:p>
          <a:p>
            <a:r>
              <a:rPr lang="en-US" dirty="0"/>
              <a:t>Companies make</a:t>
            </a:r>
            <a:r>
              <a:rPr lang="en-US" baseline="0" dirty="0"/>
              <a:t> adjustments to estimated variable consideration over time as new information becomes available. </a:t>
            </a:r>
            <a:r>
              <a:rPr lang="en-US" dirty="0"/>
              <a:t>To see this, </a:t>
            </a:r>
            <a:r>
              <a:rPr lang="en-US" baseline="0" dirty="0"/>
              <a:t>assume </a:t>
            </a:r>
            <a:r>
              <a:rPr lang="en-IN" altLang="en-US" sz="1200" dirty="0"/>
              <a:t>that </a:t>
            </a:r>
            <a:r>
              <a:rPr lang="en-IN" altLang="en-US" sz="1200" dirty="0" err="1"/>
              <a:t>TrueTech</a:t>
            </a:r>
            <a:r>
              <a:rPr lang="en-IN" altLang="en-US" sz="1200" dirty="0"/>
              <a:t> started recognizing revenue under the assumption that</a:t>
            </a:r>
            <a:r>
              <a:rPr lang="en-IN" altLang="en-US" sz="1200" baseline="0" dirty="0"/>
              <a:t> the most likely outcome was that it would</a:t>
            </a:r>
            <a:r>
              <a:rPr lang="en-IN" altLang="en-US" sz="1200" dirty="0"/>
              <a:t> </a:t>
            </a:r>
            <a:r>
              <a:rPr lang="en-IN" altLang="en-US" sz="1200" baseline="0" dirty="0"/>
              <a:t>receive the bonus, but </a:t>
            </a:r>
            <a:r>
              <a:rPr lang="en-IN" altLang="en-US" sz="1200" dirty="0"/>
              <a:t>after three months </a:t>
            </a:r>
            <a:r>
              <a:rPr lang="en-IN" altLang="en-US" sz="1200" dirty="0" err="1"/>
              <a:t>TrueTech</a:t>
            </a:r>
            <a:r>
              <a:rPr lang="en-IN" altLang="en-US" sz="1200" dirty="0"/>
              <a:t> concludes that, due to low usage of </a:t>
            </a:r>
            <a:r>
              <a:rPr lang="en-IN" altLang="en-US" sz="1200" dirty="0" err="1"/>
              <a:t>ProSport’s</a:t>
            </a:r>
            <a:r>
              <a:rPr lang="en-IN" altLang="en-US" sz="1200" dirty="0"/>
              <a:t> games, the most likely outcome is that it will </a:t>
            </a:r>
            <a:r>
              <a:rPr lang="en-IN" altLang="en-US" sz="1200" b="1" i="0" baseline="0" dirty="0"/>
              <a:t>not</a:t>
            </a:r>
            <a:r>
              <a:rPr lang="en-IN" altLang="en-US" sz="1200" i="1" dirty="0"/>
              <a:t> </a:t>
            </a:r>
            <a:r>
              <a:rPr lang="en-IN" altLang="en-US" sz="1200" dirty="0"/>
              <a:t>receive the $180,000 bonus. Consequently, </a:t>
            </a:r>
            <a:r>
              <a:rPr lang="en-IN" sz="1200" b="0" i="0" u="none" strike="noStrike" kern="1200" baseline="0" dirty="0">
                <a:solidFill>
                  <a:schemeClr val="tx1"/>
                </a:solidFill>
                <a:latin typeface="+mn-lt"/>
                <a:ea typeface="+mn-ea"/>
                <a:cs typeface="+mn-cs"/>
              </a:rPr>
              <a:t>in April,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would reduce its bonus receivable balance of $90,000 to zero and would reflect that adjustment in revenue by reducing service revenue by $90,000.</a:t>
            </a:r>
          </a:p>
          <a:p>
            <a:endParaRPr lang="en-IN" altLang="en-US" sz="1200"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a:t>
            </a:r>
            <a:r>
              <a:rPr lang="en-US" baseline="0" dirty="0"/>
              <a:t> 5–15</a:t>
            </a:r>
          </a:p>
          <a:p>
            <a:endParaRPr lang="en-US" dirty="0"/>
          </a:p>
          <a:p>
            <a:r>
              <a:rPr lang="en-US" dirty="0"/>
              <a:t>Companies make</a:t>
            </a:r>
            <a:r>
              <a:rPr lang="en-US" baseline="0" dirty="0"/>
              <a:t> adjustments to estimated variable consideration over time as new information becomes available. </a:t>
            </a:r>
            <a:r>
              <a:rPr lang="en-US" dirty="0"/>
              <a:t>To see this, </a:t>
            </a:r>
            <a:r>
              <a:rPr lang="en-US" baseline="0" dirty="0"/>
              <a:t>assume </a:t>
            </a:r>
            <a:r>
              <a:rPr lang="en-IN" altLang="en-US" sz="1200" dirty="0"/>
              <a:t>that </a:t>
            </a:r>
            <a:r>
              <a:rPr lang="en-IN" altLang="en-US" sz="1200" dirty="0" err="1"/>
              <a:t>TrueTech</a:t>
            </a:r>
            <a:r>
              <a:rPr lang="en-IN" altLang="en-US" sz="1200" dirty="0"/>
              <a:t> started recognizing revenue under the assumption that</a:t>
            </a:r>
            <a:r>
              <a:rPr lang="en-IN" altLang="en-US" sz="1200" baseline="0" dirty="0"/>
              <a:t> the most likely outcome was that it would</a:t>
            </a:r>
            <a:r>
              <a:rPr lang="en-IN" altLang="en-US" sz="1200" dirty="0"/>
              <a:t> </a:t>
            </a:r>
            <a:r>
              <a:rPr lang="en-IN" altLang="en-US" sz="1200" baseline="0" dirty="0"/>
              <a:t>receive the bonus, but </a:t>
            </a:r>
            <a:r>
              <a:rPr lang="en-IN" altLang="en-US" sz="1200" dirty="0"/>
              <a:t>after three months </a:t>
            </a:r>
            <a:r>
              <a:rPr lang="en-IN" altLang="en-US" sz="1200" dirty="0" err="1"/>
              <a:t>TrueTech</a:t>
            </a:r>
            <a:r>
              <a:rPr lang="en-IN" altLang="en-US" sz="1200" dirty="0"/>
              <a:t> concludes that, due to low usage of </a:t>
            </a:r>
            <a:r>
              <a:rPr lang="en-IN" altLang="en-US" sz="1200" dirty="0" err="1"/>
              <a:t>ProSport’s</a:t>
            </a:r>
            <a:r>
              <a:rPr lang="en-IN" altLang="en-US" sz="1200" dirty="0"/>
              <a:t> games, the most likely outcome is that it will </a:t>
            </a:r>
            <a:r>
              <a:rPr lang="en-IN" altLang="en-US" sz="1200" b="1" i="0" baseline="0" dirty="0"/>
              <a:t>not</a:t>
            </a:r>
            <a:r>
              <a:rPr lang="en-IN" altLang="en-US" sz="1200" i="1" dirty="0"/>
              <a:t> </a:t>
            </a:r>
            <a:r>
              <a:rPr lang="en-IN" altLang="en-US" sz="1200" dirty="0"/>
              <a:t>receive the $180,000 bonus. Consequently, </a:t>
            </a:r>
            <a:r>
              <a:rPr lang="en-IN" sz="1200" b="0" i="0" u="none" strike="noStrike" kern="1200" baseline="0" dirty="0">
                <a:solidFill>
                  <a:schemeClr val="tx1"/>
                </a:solidFill>
                <a:latin typeface="+mn-lt"/>
                <a:ea typeface="+mn-ea"/>
                <a:cs typeface="+mn-cs"/>
              </a:rPr>
              <a:t>in April,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would reduce its bonus receivable balance of $90,000 to zero and would reflect that adjustment in revenue by reducing service revenue by $90,000.</a:t>
            </a:r>
          </a:p>
          <a:p>
            <a:endParaRPr lang="en-IN" altLang="en-US" sz="1200"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the remainder of that contract,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only recognizes revenue in each month associated with the up-front fixed payment of $300,000. As $150,000 is the remaining amount to be recognized of the $300,000 </a:t>
            </a:r>
            <a:r>
              <a:rPr lang="en-IN" dirty="0"/>
              <a:t>in</a:t>
            </a:r>
            <a:r>
              <a:rPr lang="en-IN" sz="1200" b="0" i="0" u="none" strike="noStrike" kern="1200" baseline="0" dirty="0">
                <a:solidFill>
                  <a:schemeClr val="tx1"/>
                </a:solidFill>
                <a:latin typeface="+mn-lt"/>
                <a:ea typeface="+mn-ea"/>
                <a:cs typeface="+mn-cs"/>
              </a:rPr>
              <a:t> April,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recognizes $50,000 each month for three months. </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sz="1200" dirty="0"/>
              <a:t>Illustration 5–15</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the remainder of that contract,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only recognizes revenue in each month associated with the up-front fixed payment of $300,000. As $150,000 is the remaining amount to be recognized of the $300,000 </a:t>
            </a:r>
            <a:r>
              <a:rPr lang="en-IN" dirty="0"/>
              <a:t>in</a:t>
            </a:r>
            <a:r>
              <a:rPr lang="en-IN" sz="1200" b="0" i="0" u="none" strike="noStrike" kern="1200" baseline="0" dirty="0">
                <a:solidFill>
                  <a:schemeClr val="tx1"/>
                </a:solidFill>
                <a:latin typeface="+mn-lt"/>
                <a:ea typeface="+mn-ea"/>
                <a:cs typeface="+mn-cs"/>
              </a:rPr>
              <a:t> April,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recognizes $50,000 each month for three months. </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Illustration 5–2 Key Considerations When Applying the Five Steps to Revenue Recognition </a:t>
            </a:r>
            <a:endParaRPr lang="en-IN" dirty="0"/>
          </a:p>
          <a:p>
            <a:pPr>
              <a:spcBef>
                <a:spcPct val="0"/>
              </a:spcBef>
            </a:pPr>
            <a:endParaRPr lang="en-IN" dirty="0"/>
          </a:p>
          <a:p>
            <a:pPr>
              <a:spcBef>
                <a:spcPct val="0"/>
              </a:spcBef>
            </a:pPr>
            <a:r>
              <a:rPr lang="en-IN" dirty="0"/>
              <a:t>Transfer of control could happen either at a single point in time or over a period of time, so revenue is recognized accordingly at a point in time or over a period of time.</a:t>
            </a:r>
            <a:r>
              <a:rPr lang="en-IN" baseline="0" dirty="0"/>
              <a:t> And, if a contract contains multiple performance obligations, the timing of revenue recognition is determined separately for each performance obligation depending on when that performance obligation is satisfied</a:t>
            </a:r>
            <a:r>
              <a:rPr lang="en-IN" dirty="0"/>
              <a: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As you can see from our example, sellers record revenue based on their estimate of</a:t>
            </a:r>
            <a:r>
              <a:rPr lang="en-IN" baseline="0" dirty="0"/>
              <a:t> variable consideration to be received in the future. </a:t>
            </a:r>
            <a:r>
              <a:rPr lang="en-IN" dirty="0"/>
              <a:t>A concern is that the seller might overestimate the variable consideration and recognize revenue based on a transaction price that is too high. That would require the seller to later reverse that revenue and reduce the net income in order to correct the estimate.</a:t>
            </a:r>
          </a:p>
          <a:p>
            <a:pPr>
              <a:spcBef>
                <a:spcPct val="0"/>
              </a:spcBef>
            </a:pPr>
            <a:endParaRPr lang="en-IN" dirty="0"/>
          </a:p>
          <a:p>
            <a:pPr>
              <a:spcBef>
                <a:spcPct val="0"/>
              </a:spcBef>
            </a:pPr>
            <a:r>
              <a:rPr lang="en-IN" dirty="0"/>
              <a:t>To reduce the chance</a:t>
            </a:r>
            <a:r>
              <a:rPr lang="en-IN" baseline="0" dirty="0"/>
              <a:t> of that occurring, sellers are constrained to only </a:t>
            </a:r>
            <a:r>
              <a:rPr lang="en-US" baseline="0" dirty="0"/>
              <a:t>include an estimate of variable consideration in the transaction price to the extent it is probable that a significant revenue reversal will not occur when the uncertainty associated with the variable consideration is resolved.</a:t>
            </a:r>
          </a:p>
          <a:p>
            <a:pPr>
              <a:spcBef>
                <a:spcPct val="0"/>
              </a:spcBef>
            </a:pPr>
            <a:endParaRPr lang="en-IN" dirty="0"/>
          </a:p>
          <a:p>
            <a:pPr>
              <a:spcBef>
                <a:spcPct val="0"/>
              </a:spcBef>
            </a:pPr>
            <a:r>
              <a:rPr lang="en-IN" dirty="0"/>
              <a:t>Indicators that a significant revenue reversal could occur include: poor evidence on which to base an estimate, dependence of the estimate on factors outside the seller’s control, a history of the seller changing payment terms on similar contracts, a broad range of outcomes that could occur, and a long delay before the uncertainty resolves.</a:t>
            </a:r>
          </a:p>
          <a:p>
            <a:pPr>
              <a:spcBef>
                <a:spcPct val="0"/>
              </a:spcBef>
            </a:pPr>
            <a:endParaRPr lang="en-IN" dirty="0"/>
          </a:p>
          <a:p>
            <a:pPr>
              <a:spcBef>
                <a:spcPct val="0"/>
              </a:spcBef>
            </a:pPr>
            <a:r>
              <a:rPr lang="en-IN" dirty="0"/>
              <a:t>Sellers</a:t>
            </a:r>
            <a:r>
              <a:rPr lang="en-IN" baseline="0" dirty="0"/>
              <a:t> update their estimate of variable consideration each period, including their conclusion as to whether variable consideration should be constrained. Those changes in estimates are recorded to revenue in the current period. </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90</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As you can see from our example, sellers record revenue based on their estimate of</a:t>
            </a:r>
            <a:r>
              <a:rPr lang="en-IN" baseline="0" dirty="0"/>
              <a:t> variable consideration to be received in the future. </a:t>
            </a:r>
            <a:r>
              <a:rPr lang="en-IN" dirty="0"/>
              <a:t>A concern is that the seller might overestimate the variable consideration and recognize revenue based on a transaction price that is too high. That would require the seller to later reverse that revenue and reduce the net income in order to correct the estimate.</a:t>
            </a:r>
          </a:p>
          <a:p>
            <a:pPr>
              <a:spcBef>
                <a:spcPct val="0"/>
              </a:spcBef>
            </a:pPr>
            <a:endParaRPr lang="en-IN" dirty="0"/>
          </a:p>
          <a:p>
            <a:pPr>
              <a:spcBef>
                <a:spcPct val="0"/>
              </a:spcBef>
            </a:pPr>
            <a:r>
              <a:rPr lang="en-IN" dirty="0"/>
              <a:t>To reduce the chance</a:t>
            </a:r>
            <a:r>
              <a:rPr lang="en-IN" baseline="0" dirty="0"/>
              <a:t> of that occurring, sellers are constrained to only </a:t>
            </a:r>
            <a:r>
              <a:rPr lang="en-US" baseline="0" dirty="0"/>
              <a:t>include an estimate of variable consideration in the transaction price to the extent it is probable that a significant revenue reversal will not occur when the uncertainty associated with the variable consideration is resolved.</a:t>
            </a:r>
          </a:p>
          <a:p>
            <a:pPr>
              <a:spcBef>
                <a:spcPct val="0"/>
              </a:spcBef>
            </a:pPr>
            <a:endParaRPr lang="en-IN" dirty="0"/>
          </a:p>
          <a:p>
            <a:pPr>
              <a:spcBef>
                <a:spcPct val="0"/>
              </a:spcBef>
            </a:pPr>
            <a:r>
              <a:rPr lang="en-IN" dirty="0"/>
              <a:t>Indicators that a significant revenue reversal could occur include: poor evidence on which to base an estimate, dependence of the estimate on factors outside the seller’s control, a history of the seller changing payment terms on similar contracts, a broad range of outcomes that could occur, and a long delay before the uncertainty resolves.</a:t>
            </a:r>
          </a:p>
          <a:p>
            <a:pPr>
              <a:spcBef>
                <a:spcPct val="0"/>
              </a:spcBef>
            </a:pPr>
            <a:endParaRPr lang="en-IN" dirty="0"/>
          </a:p>
          <a:p>
            <a:pPr>
              <a:spcBef>
                <a:spcPct val="0"/>
              </a:spcBef>
            </a:pPr>
            <a:r>
              <a:rPr lang="en-IN" dirty="0"/>
              <a:t>Sellers</a:t>
            </a:r>
            <a:r>
              <a:rPr lang="en-IN" baseline="0" dirty="0"/>
              <a:t> update their estimate of variable consideration each period, including their conclusion as to whether variable consideration should be constrained. Those changes in estimates are recorded to revenue in the current period. </a:t>
            </a:r>
            <a:endParaRPr lang="en-IN" dirty="0"/>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92</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5–16: Constraint on Recognizing Variable Consideration </a:t>
            </a:r>
          </a:p>
          <a:p>
            <a:endParaRPr lang="en-US" dirty="0"/>
          </a:p>
          <a:p>
            <a:r>
              <a:rPr lang="en-US" sz="1200" kern="1200" dirty="0">
                <a:solidFill>
                  <a:schemeClr val="tx1"/>
                </a:solidFill>
                <a:effectLst/>
                <a:latin typeface="+mn-lt"/>
                <a:ea typeface="+mn-ea"/>
                <a:cs typeface="+mn-cs"/>
              </a:rPr>
              <a:t>Assume that initially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can’t conclude that it is probable that a significant revenue reversal will not occur in the future. In that case,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is constrained from recognizing revenue associated with variable consideration. It includes only the up-front fixed payment of $300,000 in the transaction price, and recognizes revenue of $50,000 each month.</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5–16: Constraint on Recognizing Variable Consideration </a:t>
            </a:r>
          </a:p>
          <a:p>
            <a:endParaRPr lang="en-US" dirty="0"/>
          </a:p>
          <a:p>
            <a:r>
              <a:rPr lang="en-US" sz="1200" kern="1200" dirty="0">
                <a:solidFill>
                  <a:schemeClr val="tx1"/>
                </a:solidFill>
                <a:effectLst/>
                <a:latin typeface="+mn-lt"/>
                <a:ea typeface="+mn-ea"/>
                <a:cs typeface="+mn-cs"/>
              </a:rPr>
              <a:t>Assume that initially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can’t conclude that it is probable that a significant revenue reversal will not occur in the future. In that case,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is constrained from recognizing revenue associated with variable consideration. It includes only the up-front fixed payment of $300,000 in the transaction price, and recognizes revenue of $50,000 each month.</a:t>
            </a:r>
          </a:p>
          <a:p>
            <a:pPr>
              <a:spcBef>
                <a:spcPct val="0"/>
              </a:spcBef>
            </a:pPr>
            <a:endParaRPr lang="en-IN" dirty="0"/>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5–16: Constraint on Recognizing Variable Consideration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March 31, after three months of the contract have passed,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concludes it can make an accurate enough bonus estimate for it to be probable that a significant revenue reversal will not occur. As in Illustration 5–14,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estimates a 75% likelihood it will receive the bonus and bases its estimate on the “most likely amount” of $180,000. Since on March 31 the contract is one-half finished (3 of the 6 months have passed),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records a bonus receivable and service revenue for $90,000 ($180,000 × 3/6), the cumulative amount that would have been recognized over the first three months of the contract if an estimate of variable consideration had been included in the transaction price to begin with.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final three months of the contract,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recognizes the remaining revenue assuming a transaction price of $480,000, recognizing $80,000 of revenue exactly as if it had included an estimate of variable consideration in the transaction price all along.</a:t>
            </a:r>
          </a:p>
          <a:p>
            <a:pPr>
              <a:spcBef>
                <a:spcPct val="0"/>
              </a:spcBef>
            </a:pPr>
            <a:endParaRPr lang="en-IN" dirty="0"/>
          </a:p>
          <a:p>
            <a:endParaRPr lang="en-IN" sz="1200" b="0" i="0" u="none" strike="noStrike" kern="1200" baseline="0" dirty="0">
              <a:solidFill>
                <a:schemeClr val="tx1"/>
              </a:solidFill>
              <a:latin typeface="+mn-lt"/>
              <a:ea typeface="+mn-ea"/>
              <a:cs typeface="+mn-cs"/>
            </a:endParaRPr>
          </a:p>
          <a:p>
            <a:endParaRPr lang="en-IN" alt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5–16: Constraint on Recognizing Variable Consideration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 March 31, after three months of the contract have passed,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concludes it can make an accurate enough bonus estimate for it to be probable that a significant revenue reversal will not occur. As in Illustration 5–14,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estimates a 75% likelihood it will receive the bonus and bases its estimate on the “most likely amount” of $180,000. Since on March 31 the contract is one-half finished (3 of the 6 months have passed), </a:t>
            </a:r>
            <a:r>
              <a:rPr lang="en-US" sz="1200" kern="1200" dirty="0" err="1">
                <a:solidFill>
                  <a:schemeClr val="tx1"/>
                </a:solidFill>
                <a:effectLst/>
                <a:latin typeface="+mn-lt"/>
                <a:ea typeface="+mn-ea"/>
                <a:cs typeface="+mn-cs"/>
              </a:rPr>
              <a:t>TrueTech</a:t>
            </a:r>
            <a:r>
              <a:rPr lang="en-US" sz="1200" kern="1200" dirty="0">
                <a:solidFill>
                  <a:schemeClr val="tx1"/>
                </a:solidFill>
                <a:effectLst/>
                <a:latin typeface="+mn-lt"/>
                <a:ea typeface="+mn-ea"/>
                <a:cs typeface="+mn-cs"/>
              </a:rPr>
              <a:t> records a bonus receivable and service revenue for $90,000 ($180,000 × 3/6), the cumulative amount that would have been recognized over the first three months of the contract if an estimate of variable consideration had been included in the transaction price to begin with.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final three months of the contract, </a:t>
            </a:r>
            <a:r>
              <a:rPr lang="en-IN" sz="1200" b="0" i="0" u="none" strike="noStrike" kern="1200" baseline="0" dirty="0" err="1">
                <a:solidFill>
                  <a:schemeClr val="tx1"/>
                </a:solidFill>
                <a:latin typeface="+mn-lt"/>
                <a:ea typeface="+mn-ea"/>
                <a:cs typeface="+mn-cs"/>
              </a:rPr>
              <a:t>TrueTech</a:t>
            </a:r>
            <a:r>
              <a:rPr lang="en-IN" sz="1200" b="0" i="0" u="none" strike="noStrike" kern="1200" baseline="0" dirty="0">
                <a:solidFill>
                  <a:schemeClr val="tx1"/>
                </a:solidFill>
                <a:latin typeface="+mn-lt"/>
                <a:ea typeface="+mn-ea"/>
                <a:cs typeface="+mn-cs"/>
              </a:rPr>
              <a:t> recognizes the remaining revenue assuming a transaction price of $480,000, recognizing $80,000 of revenue exactly as if it had included an estimate of variable consideration in the transaction price all along.</a:t>
            </a:r>
          </a:p>
          <a:p>
            <a:pPr>
              <a:spcBef>
                <a:spcPct val="0"/>
              </a:spcBef>
            </a:pPr>
            <a:endParaRPr lang="en-IN" dirty="0"/>
          </a:p>
          <a:p>
            <a:endParaRPr lang="en-IN" sz="1200" b="0" i="0" u="none" strike="noStrike" kern="1200" baseline="0" dirty="0">
              <a:solidFill>
                <a:schemeClr val="tx1"/>
              </a:solidFill>
              <a:latin typeface="+mn-lt"/>
              <a:ea typeface="+mn-ea"/>
              <a:cs typeface="+mn-cs"/>
            </a:endParaRPr>
          </a:p>
          <a:p>
            <a:endParaRPr lang="en-IN" altLang="en-US" sz="12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Retailers usually give customers the right to return merchandise if customers decide they don’t want it, are not satisfied with it, or are unable to resell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right to return merchandise does not create a performance obligation for the seller. Instead, it represents a potential failure to satisfy the original performance obligation to provide goods that the customer wants to keep. Because the total amount of cash a seller is entitled to receive depends on the amount of returns, a right of return creates a situation involving variable consideration. Based on past experience, a seller usually can estimate the returns that will result for a given volume of sales, so the seller reduces revenue by the estimated returns and records a liability for cash the seller anticipates refunding to customers. If the seller hasn’t yet been paid by the buyer, it might reduce its</a:t>
            </a:r>
            <a:r>
              <a:rPr lang="en-US" sz="1200" kern="1200" baseline="0" dirty="0">
                <a:solidFill>
                  <a:schemeClr val="tx1"/>
                </a:solidFill>
                <a:effectLst/>
                <a:latin typeface="+mn-lt"/>
                <a:ea typeface="+mn-ea"/>
                <a:cs typeface="+mn-cs"/>
              </a:rPr>
              <a:t> accounts receivable with a contra asset, allowance for sales returns, rather than recognizing a liability to return cash it has not yet received.</a:t>
            </a: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If the seller lacks sufficient information to be able to accurately estimate returns, the constraint on recognizing variable consideration we discussed earlier applies, and the seller should recognize revenue only to the extent it is probable that a significant revenue reversal will not occur later if the estimate of returns changes. In fact, the seller might postpone recognizing any revenue until the uncertainty about returns is resolved. </a:t>
            </a:r>
            <a:endParaRPr lang="en-US" sz="1200" kern="1200" dirty="0">
              <a:solidFill>
                <a:schemeClr val="tx1"/>
              </a:solidFill>
              <a:effectLst/>
              <a:latin typeface="+mn-lt"/>
              <a:ea typeface="+mn-ea"/>
              <a:cs typeface="+mn-cs"/>
            </a:endParaRP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98</a:t>
            </a:fld>
            <a:endParaRPr lang="en-IN" dirty="0"/>
          </a:p>
        </p:txBody>
      </p:sp>
    </p:spTree>
    <p:extLst>
      <p:ext uri="{BB962C8B-B14F-4D97-AF65-F5344CB8AC3E}">
        <p14:creationId xmlns:p14="http://schemas.microsoft.com/office/powerpoint/2010/main" val="14063437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kern="1200" dirty="0">
                <a:solidFill>
                  <a:schemeClr val="tx1"/>
                </a:solidFill>
                <a:effectLst/>
                <a:latin typeface="+mn-lt"/>
                <a:ea typeface="+mn-ea"/>
                <a:cs typeface="+mn-cs"/>
              </a:rPr>
              <a:t>Retailers usually give customers the right to return merchandise if customers decide they don’t want it, are not satisfied with it, or are unable to resell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right to return merchandise does not create a performance obligation for the seller. Instead, it represents a potential failure to satisfy the original performance obligation to provide goods that the customer wants to keep. Because the total amount of cash a seller is entitled to receive depends on the amount of returns, a right of return creates a situation involving variable consideration. Based on past experience, a seller usually can estimate the returns that will result for a given volume of sales, so the seller reduces revenue by the estimated returns and records a liability for cash the seller anticipates refunding to customers. If the seller hasn’t yet been paid by the buyer, it might reduce its</a:t>
            </a:r>
            <a:r>
              <a:rPr lang="en-US" sz="1200" kern="1200" baseline="0" dirty="0">
                <a:solidFill>
                  <a:schemeClr val="tx1"/>
                </a:solidFill>
                <a:effectLst/>
                <a:latin typeface="+mn-lt"/>
                <a:ea typeface="+mn-ea"/>
                <a:cs typeface="+mn-cs"/>
              </a:rPr>
              <a:t> accounts receivable with a contra asset, allowance for sales returns, rather than recognizing a liability to return cash it has not yet received.</a:t>
            </a: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1200" b="0" i="0" u="none" strike="noStrike" kern="1200" baseline="0" dirty="0">
                <a:solidFill>
                  <a:schemeClr val="tx1"/>
                </a:solidFill>
                <a:latin typeface="+mn-lt"/>
                <a:ea typeface="+mn-ea"/>
                <a:cs typeface="+mn-cs"/>
              </a:rPr>
              <a:t>If the seller lacks sufficient information to be able to accurately estimate returns, the constraint on recognizing variable consideration we discussed earlier applies, and the seller should recognize revenue only to the extent it is probable that a significant revenue reversal will not occur later if the estimate of returns changes. In fact, the seller might postpone recognizing any revenue until the uncertainty about returns is resolved. </a:t>
            </a:r>
            <a:endParaRPr lang="en-US" sz="1200" kern="1200" dirty="0">
              <a:solidFill>
                <a:schemeClr val="tx1"/>
              </a:solidFill>
              <a:effectLst/>
              <a:latin typeface="+mn-lt"/>
              <a:ea typeface="+mn-ea"/>
              <a:cs typeface="+mn-cs"/>
            </a:endParaRPr>
          </a:p>
          <a:p>
            <a:pPr>
              <a:spcBef>
                <a:spcPct val="0"/>
              </a:spcBef>
            </a:pPr>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14063437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71862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5190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81212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20392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p:nvSpPr>
        <p:spPr>
          <a:xfrm>
            <a:off x="428596" y="6286520"/>
            <a:ext cx="8286808" cy="605404"/>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
        <p:nvSpPr>
          <p:cNvPr id="7" name="Slide Number Placeholder 5"/>
          <p:cNvSpPr txBox="1">
            <a:spLocks/>
          </p:cNvSpPr>
          <p:nvPr/>
        </p:nvSpPr>
        <p:spPr>
          <a:xfrm>
            <a:off x="8429652"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75656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3921314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41714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3988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4116851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6697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dirty="0">
                <a:solidFill>
                  <a:prstClr val="black">
                    <a:tint val="75000"/>
                  </a:prstClr>
                </a:solidFill>
                <a:latin typeface="Calibri"/>
                <a:cs typeface="+mn-cs"/>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cs typeface="+mn-cs"/>
              </a:rPr>
              <a:pPr fontAlgn="auto">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141313000"/>
      </p:ext>
    </p:extLst>
  </p:cSld>
  <p:clrMap bg1="lt1" tx1="dk1" bg2="lt2" tx2="dk2" accent1="accent1" accent2="accent2" accent3="accent3" accent4="accent4" accent5="accent5" accent6="accent6" hlink="hlink" folHlink="folHlink"/>
  <p:sldLayoutIdLst>
    <p:sldLayoutId id="2147483681" r:id="rId1"/>
    <p:sldLayoutId id="2147483682" r:id="rId2"/>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127482035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1066871"/>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3.wmf"/><Relationship Id="rId4" Type="http://schemas.openxmlformats.org/officeDocument/2006/relationships/oleObject" Target="../embeddings/oleObject1.bin"/></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4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13.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7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8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sz="4400" dirty="0"/>
              <a:t>Chapter 5</a:t>
            </a:r>
          </a:p>
        </p:txBody>
      </p:sp>
      <p:sp>
        <p:nvSpPr>
          <p:cNvPr id="20" name="Subtitle 19"/>
          <p:cNvSpPr>
            <a:spLocks noGrp="1"/>
          </p:cNvSpPr>
          <p:nvPr>
            <p:ph type="subTitle" idx="1"/>
          </p:nvPr>
        </p:nvSpPr>
        <p:spPr>
          <a:xfrm>
            <a:off x="838200" y="2955032"/>
            <a:ext cx="7848600" cy="1482080"/>
          </a:xfrm>
        </p:spPr>
        <p:txBody>
          <a:bodyPr/>
          <a:lstStyle/>
          <a:p>
            <a:r>
              <a:rPr lang="en-IN" sz="4000" dirty="0"/>
              <a:t>Revenue Recognition</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77577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IN" b="0" dirty="0"/>
              <a:t>Five Steps to Revenue Recognition (2 of 3)</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514350" lvl="1" indent="-514350">
              <a:buFont typeface="+mj-lt"/>
              <a:buAutoNum type="arabicPeriod" startAt="3"/>
            </a:pPr>
            <a:r>
              <a:rPr lang="en-IN" sz="2600" dirty="0"/>
              <a:t>Determine the transaction price</a:t>
            </a:r>
          </a:p>
          <a:p>
            <a:pPr marL="971550" lvl="2" indent="-514350">
              <a:buFont typeface="Arial" panose="020B0604020202020204" pitchFamily="34" charset="0"/>
              <a:buChar char="•"/>
            </a:pPr>
            <a:r>
              <a:rPr lang="en-IN" sz="2400" dirty="0"/>
              <a:t>Amount seller is entitled to receive from customer</a:t>
            </a:r>
          </a:p>
          <a:p>
            <a:pPr marL="971550" lvl="2" indent="-514350">
              <a:buFont typeface="Arial" panose="020B0604020202020204" pitchFamily="34" charset="0"/>
              <a:buChar char="•"/>
            </a:pPr>
            <a:r>
              <a:rPr lang="en-IN" sz="2400" dirty="0"/>
              <a:t>Amount seller is entitled to receive from customer</a:t>
            </a:r>
          </a:p>
          <a:p>
            <a:pPr marL="571500" lvl="2" indent="-571500">
              <a:buFont typeface="+mj-lt"/>
              <a:buAutoNum type="arabicPeriod" startAt="4"/>
            </a:pPr>
            <a:r>
              <a:rPr lang="en-IN" sz="2600" dirty="0"/>
              <a:t>Allocate the transaction price</a:t>
            </a:r>
          </a:p>
          <a:p>
            <a:pPr marL="1028700" lvl="3" indent="-571500">
              <a:buFont typeface="Arial" panose="020B0604020202020204" pitchFamily="34" charset="0"/>
              <a:buChar char="•"/>
            </a:pPr>
            <a:r>
              <a:rPr lang="en-IN" sz="2400" dirty="0"/>
              <a:t>No allocation required</a:t>
            </a:r>
          </a:p>
          <a:p>
            <a:pPr marL="1028700" lvl="3" indent="-571500">
              <a:buFont typeface="Arial" panose="020B0604020202020204" pitchFamily="34" charset="0"/>
              <a:buChar char="•"/>
            </a:pPr>
            <a:r>
              <a:rPr lang="en-IN" sz="2400" dirty="0">
                <a:latin typeface="Calibri" pitchFamily="34" charset="0"/>
              </a:rPr>
              <a:t>Allocate a portion to each performance obligation</a:t>
            </a:r>
            <a:endParaRPr lang="en-IN" sz="2400" dirty="0"/>
          </a:p>
        </p:txBody>
      </p:sp>
      <p:sp>
        <p:nvSpPr>
          <p:cNvPr id="6" name="Content Placeholder 5"/>
          <p:cNvSpPr txBox="1">
            <a:spLocks/>
          </p:cNvSpPr>
          <p:nvPr/>
        </p:nvSpPr>
        <p:spPr>
          <a:xfrm>
            <a:off x="526728" y="6006542"/>
            <a:ext cx="4194598" cy="384175"/>
          </a:xfrm>
          <a:prstGeom prst="rect">
            <a:avLst/>
          </a:prstGeom>
        </p:spPr>
        <p:txBody>
          <a:bodyPr vert="horz" lIns="91440" tIns="45720" rIns="91440" bIns="45720" rtlCol="0">
            <a:normAutofit fontScale="92500"/>
          </a:bodyPr>
          <a:lstStyle>
            <a:lvl1pPr marL="342900" indent="-3429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1pPr>
            <a:lvl2pPr marL="742950" indent="-28575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IN" b="1" dirty="0">
                <a:latin typeface="Verdana" panose="020B0604030504040204" pitchFamily="34" charset="0"/>
                <a:ea typeface="Verdana" panose="020B0604030504040204" pitchFamily="34" charset="0"/>
                <a:cs typeface="Verdana" panose="020B0604030504040204" pitchFamily="34" charset="0"/>
              </a:rPr>
              <a:t>POs* - Performance Obligations</a:t>
            </a:r>
          </a:p>
        </p:txBody>
      </p:sp>
    </p:spTree>
    <p:extLst>
      <p:ext uri="{BB962C8B-B14F-4D97-AF65-F5344CB8AC3E}">
        <p14:creationId xmlns:p14="http://schemas.microsoft.com/office/powerpoint/2010/main" val="36916195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IN" b="0" dirty="0"/>
              <a:t>Special Issues for Step 3: Determine the Transaction Price</a:t>
            </a:r>
            <a:endParaRPr lang="en-US" b="0" dirty="0"/>
          </a:p>
        </p:txBody>
      </p:sp>
      <p:sp>
        <p:nvSpPr>
          <p:cNvPr id="3" name="Content Placeholder 2"/>
          <p:cNvSpPr>
            <a:spLocks noGrp="1"/>
          </p:cNvSpPr>
          <p:nvPr>
            <p:ph sz="quarter" idx="12"/>
          </p:nvPr>
        </p:nvSpPr>
        <p:spPr>
          <a:xfrm>
            <a:off x="499745" y="1695312"/>
            <a:ext cx="8144510" cy="2167110"/>
          </a:xfrm>
        </p:spPr>
        <p:txBody>
          <a:bodyPr/>
          <a:lstStyle/>
          <a:p>
            <a:pPr marL="0" indent="0">
              <a:buNone/>
            </a:pPr>
            <a:r>
              <a:rPr lang="en-IN" b="1" dirty="0"/>
              <a:t>Right of Return</a:t>
            </a:r>
          </a:p>
          <a:p>
            <a:pPr marL="0" indent="0">
              <a:buNone/>
            </a:pPr>
            <a:r>
              <a:rPr lang="en-IN" dirty="0"/>
              <a:t>Assume that </a:t>
            </a:r>
            <a:r>
              <a:rPr lang="en-IN" dirty="0" err="1"/>
              <a:t>TrueTech</a:t>
            </a:r>
            <a:r>
              <a:rPr lang="en-IN" dirty="0"/>
              <a:t> sold 1,000 Tri-Boxes to </a:t>
            </a:r>
            <a:r>
              <a:rPr lang="en-IN" dirty="0" err="1"/>
              <a:t>CompStores</a:t>
            </a:r>
            <a:r>
              <a:rPr lang="en-IN" dirty="0"/>
              <a:t> for $240 each. </a:t>
            </a:r>
            <a:r>
              <a:rPr lang="en-IN" dirty="0" err="1"/>
              <a:t>TrueTech</a:t>
            </a:r>
            <a:r>
              <a:rPr lang="en-IN" dirty="0"/>
              <a:t> estimates that </a:t>
            </a:r>
            <a:r>
              <a:rPr lang="en-IN" dirty="0" err="1"/>
              <a:t>CompStores</a:t>
            </a:r>
            <a:r>
              <a:rPr lang="en-IN" dirty="0"/>
              <a:t> will return five percent of the Tri-Boxes purchased.</a:t>
            </a:r>
          </a:p>
        </p:txBody>
      </p:sp>
      <p:pic>
        <p:nvPicPr>
          <p:cNvPr id="13314" name="Picture 2" descr="Journal entry debiting cash $240 times 1,000 = 240,000, crediting sales revenue 240,000, debiting sales returns ($240,000 times 5%) = 12,000 and crediting refund liability 12,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87913" y="4006896"/>
            <a:ext cx="7368174" cy="2438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5159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Right of Return (1 of 3) </a:t>
            </a:r>
            <a:endParaRPr lang="en-US" b="0" dirty="0"/>
          </a:p>
        </p:txBody>
      </p:sp>
      <p:sp>
        <p:nvSpPr>
          <p:cNvPr id="5" name="Content Placeholder 4"/>
          <p:cNvSpPr>
            <a:spLocks noGrp="1"/>
          </p:cNvSpPr>
          <p:nvPr>
            <p:ph sz="quarter" idx="10"/>
          </p:nvPr>
        </p:nvSpPr>
        <p:spPr>
          <a:xfrm>
            <a:off x="548640" y="1676400"/>
            <a:ext cx="8357580" cy="4714317"/>
          </a:xfrm>
        </p:spPr>
        <p:txBody>
          <a:bodyPr/>
          <a:lstStyle/>
          <a:p>
            <a:pPr marL="0" lvl="0" indent="0">
              <a:buNone/>
            </a:pPr>
            <a:r>
              <a:rPr lang="en-US" dirty="0"/>
              <a:t>Braun Computer Company sells computers with an unconditional right to return the computer if the customer is not satisfied. Braun has a long history selling these computers under this returns policy and can provide precise estimates of the amount of returns associated with each sale. Braun most likely should recognize revenue:</a:t>
            </a:r>
          </a:p>
        </p:txBody>
      </p:sp>
    </p:spTree>
    <p:extLst>
      <p:ext uri="{BB962C8B-B14F-4D97-AF65-F5344CB8AC3E}">
        <p14:creationId xmlns:p14="http://schemas.microsoft.com/office/powerpoint/2010/main" val="32411902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Right of Return (2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lvl="0" indent="-457200">
              <a:buFont typeface="+mj-lt"/>
              <a:buAutoNum type="alphaLcPeriod"/>
            </a:pPr>
            <a:r>
              <a:rPr lang="en-US" dirty="0"/>
              <a:t>When Braun delivers a computer to a customer, ignoring potential returns </a:t>
            </a:r>
          </a:p>
          <a:p>
            <a:pPr marL="457200" lvl="0" indent="-457200">
              <a:buFont typeface="+mj-lt"/>
              <a:buAutoNum type="alphaLcPeriod"/>
            </a:pPr>
            <a:r>
              <a:rPr lang="en-US" dirty="0"/>
              <a:t>When Braun delivers a computer to a customer, in an amount that is reduced by the expected returns </a:t>
            </a:r>
          </a:p>
          <a:p>
            <a:pPr marL="457200" indent="-457200">
              <a:buFont typeface="+mj-lt"/>
              <a:buAutoNum type="alphaLcPeriod"/>
            </a:pPr>
            <a:r>
              <a:rPr lang="en-US" dirty="0"/>
              <a:t>When a customer returns a computer</a:t>
            </a:r>
          </a:p>
          <a:p>
            <a:pPr marL="457200" lvl="0" indent="-457200">
              <a:buFont typeface="+mj-lt"/>
              <a:buAutoNum type="alphaLcPeriod"/>
            </a:pPr>
            <a:r>
              <a:rPr lang="en-US" dirty="0"/>
              <a:t>When Braun receives cash from the customer </a:t>
            </a:r>
          </a:p>
        </p:txBody>
      </p:sp>
    </p:spTree>
    <p:extLst>
      <p:ext uri="{BB962C8B-B14F-4D97-AF65-F5344CB8AC3E}">
        <p14:creationId xmlns:p14="http://schemas.microsoft.com/office/powerpoint/2010/main" val="35345505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Right of Return (3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cs typeface="Arial" panose="020B0604020202020204" pitchFamily="34" charset="0"/>
              </a:rPr>
              <a:t>The correct answer is </a:t>
            </a:r>
            <a:r>
              <a:rPr lang="en-US" i="1" dirty="0">
                <a:cs typeface="Arial" panose="020B0604020202020204" pitchFamily="34" charset="0"/>
              </a:rPr>
              <a:t>b. </a:t>
            </a:r>
            <a:r>
              <a:rPr lang="en-US" dirty="0">
                <a:cs typeface="Arial" panose="020B0604020202020204" pitchFamily="34" charset="0"/>
              </a:rPr>
              <a:t>Braun can estimate returns reliably enough for the constraint on recognizing variable consideration to not apply, so Braun would adjust the transaction price for expected returns and recognize revenue in that amount upon delivery.</a:t>
            </a:r>
            <a:endParaRPr lang="en-US" dirty="0"/>
          </a:p>
        </p:txBody>
      </p:sp>
    </p:spTree>
    <p:extLst>
      <p:ext uri="{BB962C8B-B14F-4D97-AF65-F5344CB8AC3E}">
        <p14:creationId xmlns:p14="http://schemas.microsoft.com/office/powerpoint/2010/main" val="353455055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p:txBody>
          <a:bodyPr>
            <a:noAutofit/>
          </a:bodyPr>
          <a:lstStyle/>
          <a:p>
            <a:r>
              <a:rPr lang="en-IN" b="0" dirty="0"/>
              <a:t>Special Issues for Step 3: </a:t>
            </a:r>
            <a:r>
              <a:rPr lang="en-US" b="0" dirty="0"/>
              <a:t>Is the Seller a Principal or Agent?</a:t>
            </a:r>
          </a:p>
        </p:txBody>
      </p:sp>
      <p:sp>
        <p:nvSpPr>
          <p:cNvPr id="5" name="Content Placeholder 4"/>
          <p:cNvSpPr>
            <a:spLocks noGrp="1"/>
          </p:cNvSpPr>
          <p:nvPr>
            <p:ph sz="quarter" idx="10"/>
          </p:nvPr>
        </p:nvSpPr>
        <p:spPr>
          <a:xfrm>
            <a:off x="548640" y="1676400"/>
            <a:ext cx="8046720" cy="596808"/>
          </a:xfrm>
        </p:spPr>
        <p:txBody>
          <a:bodyPr/>
          <a:lstStyle/>
          <a:p>
            <a:pPr marL="0" indent="0">
              <a:buNone/>
            </a:pPr>
            <a:r>
              <a:rPr lang="en-IN" b="1" dirty="0"/>
              <a:t>Is the Seller a Principal or Agent?</a:t>
            </a:r>
          </a:p>
        </p:txBody>
      </p:sp>
      <p:graphicFrame>
        <p:nvGraphicFramePr>
          <p:cNvPr id="6" name="Table 5"/>
          <p:cNvGraphicFramePr>
            <a:graphicFrameLocks noGrp="1"/>
          </p:cNvGraphicFramePr>
          <p:nvPr>
            <p:extLst>
              <p:ext uri="{D42A27DB-BD31-4B8C-83A1-F6EECF244321}">
                <p14:modId xmlns:p14="http://schemas.microsoft.com/office/powerpoint/2010/main" val="1812562393"/>
              </p:ext>
            </p:extLst>
          </p:nvPr>
        </p:nvGraphicFramePr>
        <p:xfrm>
          <a:off x="1105142" y="2562156"/>
          <a:ext cx="6933716" cy="3109589"/>
        </p:xfrm>
        <a:graphic>
          <a:graphicData uri="http://schemas.openxmlformats.org/drawingml/2006/table">
            <a:tbl>
              <a:tblPr firstRow="1" bandRow="1">
                <a:tableStyleId>{5940675A-B579-460E-94D1-54222C63F5DA}</a:tableStyleId>
              </a:tblPr>
              <a:tblGrid>
                <a:gridCol w="1976156">
                  <a:extLst>
                    <a:ext uri="{9D8B030D-6E8A-4147-A177-3AD203B41FA5}">
                      <a16:colId xmlns:a16="http://schemas.microsoft.com/office/drawing/2014/main" val="20000"/>
                    </a:ext>
                  </a:extLst>
                </a:gridCol>
                <a:gridCol w="2646321">
                  <a:extLst>
                    <a:ext uri="{9D8B030D-6E8A-4147-A177-3AD203B41FA5}">
                      <a16:colId xmlns:a16="http://schemas.microsoft.com/office/drawing/2014/main" val="20001"/>
                    </a:ext>
                  </a:extLst>
                </a:gridCol>
                <a:gridCol w="2311239">
                  <a:extLst>
                    <a:ext uri="{9D8B030D-6E8A-4147-A177-3AD203B41FA5}">
                      <a16:colId xmlns:a16="http://schemas.microsoft.com/office/drawing/2014/main" val="20002"/>
                    </a:ext>
                  </a:extLst>
                </a:gridCol>
              </a:tblGrid>
              <a:tr h="436577">
                <a:tc>
                  <a:txBody>
                    <a:bodyPr/>
                    <a:lstStyle/>
                    <a:p>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tc>
                  <a:txBody>
                    <a:bodyPr/>
                    <a:lstStyle/>
                    <a:p>
                      <a:pPr algn="ctr"/>
                      <a:r>
                        <a:rPr lang="en-IN" sz="1600" b="1" dirty="0">
                          <a:latin typeface="Verdana" panose="020B0604030504040204" pitchFamily="34" charset="0"/>
                          <a:ea typeface="Verdana" panose="020B0604030504040204" pitchFamily="34" charset="0"/>
                          <a:cs typeface="Verdana" panose="020B0604030504040204" pitchFamily="34" charset="0"/>
                        </a:rPr>
                        <a:t>Principal</a:t>
                      </a:r>
                      <a:endPar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tc>
                  <a:txBody>
                    <a:bodyPr/>
                    <a:lstStyle/>
                    <a:p>
                      <a:pPr algn="ctr"/>
                      <a:r>
                        <a:rPr lang="en-IN" sz="1600" b="1" dirty="0">
                          <a:latin typeface="Verdana" panose="020B0604030504040204" pitchFamily="34" charset="0"/>
                          <a:ea typeface="Verdana" panose="020B0604030504040204" pitchFamily="34" charset="0"/>
                          <a:cs typeface="Verdana" panose="020B0604030504040204" pitchFamily="34" charset="0"/>
                        </a:rPr>
                        <a:t>Agent</a:t>
                      </a:r>
                      <a:endPar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extLst>
                  <a:ext uri="{0D108BD9-81ED-4DB2-BD59-A6C34878D82A}">
                    <a16:rowId xmlns:a16="http://schemas.microsoft.com/office/drawing/2014/main" val="10000"/>
                  </a:ext>
                </a:extLst>
              </a:tr>
              <a:tr h="1444983">
                <a:tc>
                  <a:txBody>
                    <a:bodyPr/>
                    <a:lstStyle/>
                    <a:p>
                      <a:r>
                        <a:rPr lang="en-US" sz="1600" i="1" dirty="0">
                          <a:latin typeface="Verdana" panose="020B0604030504040204" pitchFamily="34" charset="0"/>
                          <a:ea typeface="Verdana" panose="020B0604030504040204" pitchFamily="34" charset="0"/>
                          <a:cs typeface="Verdana" panose="020B0604030504040204" pitchFamily="34" charset="0"/>
                        </a:rPr>
                        <a:t>Performance obligation</a:t>
                      </a:r>
                      <a:endParaRPr lang="en-IN" sz="1600" i="1" dirty="0">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To deliver goods and services (so is vulnerable to risks associated with holding inventory)</a:t>
                      </a:r>
                      <a:endParaRPr lang="en-IN" sz="16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tc>
                  <a:txBody>
                    <a:bodyPr/>
                    <a:lstStyle/>
                    <a:p>
                      <a:pPr marL="285750" indent="-285750">
                        <a:buFont typeface="Arial" panose="020B0604020202020204" pitchFamily="34" charset="0"/>
                        <a:buChar cha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To facilitate a transaction between a principal and a customer</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extLst>
                  <a:ext uri="{0D108BD9-81ED-4DB2-BD59-A6C34878D82A}">
                    <a16:rowId xmlns:a16="http://schemas.microsoft.com/office/drawing/2014/main" val="10001"/>
                  </a:ext>
                </a:extLst>
              </a:tr>
              <a:tr h="1228029">
                <a:tc>
                  <a:txBody>
                    <a:bodyPr/>
                    <a:lstStyle/>
                    <a:p>
                      <a:r>
                        <a:rPr lang="en-US" sz="1600" i="1" dirty="0">
                          <a:latin typeface="Verdana" panose="020B0604030504040204" pitchFamily="34" charset="0"/>
                          <a:ea typeface="Verdana" panose="020B0604030504040204" pitchFamily="34" charset="0"/>
                          <a:cs typeface="Verdana" panose="020B0604030504040204" pitchFamily="34" charset="0"/>
                        </a:rPr>
                        <a:t>Recording revenue</a:t>
                      </a:r>
                      <a:endParaRPr lang="en-IN" sz="1600" i="1" dirty="0">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tc>
                  <a:txBody>
                    <a:bodyPr/>
                    <a:lstStyle/>
                    <a:p>
                      <a:pPr marL="285750" indent="-285750">
                        <a:buFont typeface="Arial" panose="020B0604020202020204" pitchFamily="34" charset="0"/>
                        <a:buChar char="•"/>
                      </a:pPr>
                      <a:r>
                        <a:rPr lang="en-IN" sz="1600" dirty="0">
                          <a:latin typeface="Verdana" panose="020B0604030504040204" pitchFamily="34" charset="0"/>
                          <a:ea typeface="Verdana" panose="020B0604030504040204" pitchFamily="34" charset="0"/>
                          <a:cs typeface="Verdana" panose="020B0604030504040204" pitchFamily="34" charset="0"/>
                        </a:rPr>
                        <a:t>Total sales price paid by customers</a:t>
                      </a:r>
                    </a:p>
                    <a:p>
                      <a:pPr marL="285750" indent="-285750">
                        <a:buFont typeface="Arial" panose="020B0604020202020204" pitchFamily="34" charset="0"/>
                        <a:buChar char="•"/>
                      </a:pPr>
                      <a:r>
                        <a:rPr lang="en-US" sz="1600" dirty="0">
                          <a:latin typeface="Verdana" panose="020B0604030504040204" pitchFamily="34" charset="0"/>
                          <a:ea typeface="Verdana" panose="020B0604030504040204" pitchFamily="34" charset="0"/>
                          <a:cs typeface="Verdana" panose="020B0604030504040204" pitchFamily="34" charset="0"/>
                        </a:rPr>
                        <a:t>Also recognizes </a:t>
                      </a:r>
                      <a:r>
                        <a:rPr lang="en-IN" sz="1600" dirty="0">
                          <a:latin typeface="Verdana" panose="020B0604030504040204" pitchFamily="34" charset="0"/>
                          <a:ea typeface="Verdana" panose="020B0604030504040204" pitchFamily="34" charset="0"/>
                          <a:cs typeface="Verdana" panose="020B0604030504040204" pitchFamily="34" charset="0"/>
                        </a:rPr>
                        <a:t>cost of goods sold</a:t>
                      </a:r>
                    </a:p>
                  </a:txBody>
                  <a:tcPr marL="83496" marR="83496" marT="41748" marB="41748"/>
                </a:tc>
                <a:tc>
                  <a:txBody>
                    <a:bodyPr/>
                    <a:lstStyle/>
                    <a:p>
                      <a:pPr marL="285750" indent="-285750">
                        <a:buFont typeface="Arial" panose="020B0604020202020204" pitchFamily="34" charset="0"/>
                        <a:buChar cha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Only the commission it receives on the transaction</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marL="83496" marR="83496" marT="41748" marB="41748"/>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9209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IN" b="0" dirty="0"/>
              <a:t>Special Issues for Step 3: Principal or Agent (1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defRPr/>
            </a:pPr>
            <a:r>
              <a:rPr lang="en-IN" dirty="0"/>
              <a:t>Mike buys a Tri-Box module from an online retailer for $290. Let’s consider accounting for that sale by two retailers: </a:t>
            </a:r>
            <a:r>
              <a:rPr lang="en-IN" dirty="0" err="1"/>
              <a:t>PrinCo</a:t>
            </a:r>
            <a:r>
              <a:rPr lang="en-IN" dirty="0"/>
              <a:t> and </a:t>
            </a:r>
            <a:r>
              <a:rPr lang="en-IN" dirty="0" err="1"/>
              <a:t>AgenCo</a:t>
            </a:r>
            <a:r>
              <a:rPr lang="en-IN" dirty="0"/>
              <a:t>:</a:t>
            </a:r>
          </a:p>
          <a:p>
            <a:pPr>
              <a:buFont typeface="Arial" charset="0"/>
              <a:buChar char="•"/>
              <a:defRPr/>
            </a:pPr>
            <a:r>
              <a:rPr lang="en-IN" sz="2400" b="1" dirty="0" err="1"/>
              <a:t>PrinCo</a:t>
            </a:r>
            <a:r>
              <a:rPr lang="en-IN" sz="2400" dirty="0"/>
              <a:t> purchases Tri-Box modules directly from </a:t>
            </a:r>
            <a:r>
              <a:rPr lang="en-IN" sz="2400" dirty="0" err="1"/>
              <a:t>TrueTech</a:t>
            </a:r>
            <a:r>
              <a:rPr lang="en-IN" sz="2400" dirty="0"/>
              <a:t> for $240, has the modules shipped to its distribution </a:t>
            </a:r>
            <a:r>
              <a:rPr lang="en-IN" sz="2400" dirty="0" err="1"/>
              <a:t>center</a:t>
            </a:r>
            <a:r>
              <a:rPr lang="en-IN" sz="2400" dirty="0"/>
              <a:t> in Kansas, and then ships individual modules to buyers when a sale is made. </a:t>
            </a:r>
            <a:r>
              <a:rPr lang="en-IN" sz="2400" dirty="0" err="1"/>
              <a:t>PrinCo</a:t>
            </a:r>
            <a:r>
              <a:rPr lang="en-IN" sz="2400" dirty="0"/>
              <a:t> offers occasional price discounts according to its marketing strategy. </a:t>
            </a:r>
          </a:p>
        </p:txBody>
      </p:sp>
    </p:spTree>
    <p:extLst>
      <p:ext uri="{BB962C8B-B14F-4D97-AF65-F5344CB8AC3E}">
        <p14:creationId xmlns:p14="http://schemas.microsoft.com/office/powerpoint/2010/main" val="1338927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IN" b="0" dirty="0"/>
              <a:t>Special Issues for Step 3: Principal or Agent (2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a:buFont typeface="Arial" charset="0"/>
              <a:buChar char="•"/>
              <a:defRPr/>
            </a:pPr>
            <a:r>
              <a:rPr lang="en-IN" sz="2400" b="1" dirty="0" err="1"/>
              <a:t>AgenCo</a:t>
            </a:r>
            <a:r>
              <a:rPr lang="en-IN" sz="2400" dirty="0"/>
              <a:t> serves as a web portal by which multiple game module manufacturers like </a:t>
            </a:r>
            <a:r>
              <a:rPr lang="en-IN" sz="2400" dirty="0" err="1"/>
              <a:t>TrueTech</a:t>
            </a:r>
            <a:r>
              <a:rPr lang="en-IN" sz="2400" dirty="0"/>
              <a:t> can offer their products for sale. The manufacturers ship directly to buyers when a sale is made. </a:t>
            </a:r>
            <a:r>
              <a:rPr lang="en-IN" sz="2400" dirty="0" err="1"/>
              <a:t>AgenCo</a:t>
            </a:r>
            <a:r>
              <a:rPr lang="en-IN" sz="2400" dirty="0"/>
              <a:t> receives a $50 commission on each sale that occurs via its web portal.</a:t>
            </a:r>
          </a:p>
        </p:txBody>
      </p:sp>
    </p:spTree>
    <p:extLst>
      <p:ext uri="{BB962C8B-B14F-4D97-AF65-F5344CB8AC3E}">
        <p14:creationId xmlns:p14="http://schemas.microsoft.com/office/powerpoint/2010/main" val="15684904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p:txBody>
          <a:bodyPr>
            <a:noAutofit/>
          </a:bodyPr>
          <a:lstStyle/>
          <a:p>
            <a:r>
              <a:rPr lang="en-IN" b="0" dirty="0"/>
              <a:t>Special Issues for Step 3: Principal or Agent (3 of 3)</a:t>
            </a:r>
            <a:endParaRPr lang="en-US" b="0" dirty="0"/>
          </a:p>
        </p:txBody>
      </p:sp>
      <p:sp>
        <p:nvSpPr>
          <p:cNvPr id="5" name="Content Placeholder 4"/>
          <p:cNvSpPr>
            <a:spLocks noGrp="1"/>
          </p:cNvSpPr>
          <p:nvPr>
            <p:ph sz="quarter" idx="10"/>
          </p:nvPr>
        </p:nvSpPr>
        <p:spPr>
          <a:xfrm>
            <a:off x="548640" y="1676400"/>
            <a:ext cx="8046720" cy="885756"/>
          </a:xfrm>
        </p:spPr>
        <p:txBody>
          <a:bodyPr/>
          <a:lstStyle/>
          <a:p>
            <a:pPr marL="0" indent="0">
              <a:buNone/>
            </a:pPr>
            <a:r>
              <a:rPr lang="en-IN" altLang="en-US" b="1" dirty="0" err="1"/>
              <a:t>PrinCo</a:t>
            </a:r>
            <a:r>
              <a:rPr lang="en-IN" altLang="en-US" dirty="0"/>
              <a:t> (Principal): </a:t>
            </a:r>
          </a:p>
          <a:p>
            <a:pPr marL="0" indent="0">
              <a:buNone/>
            </a:pPr>
            <a:r>
              <a:rPr lang="en-IN" altLang="en-US" dirty="0"/>
              <a:t>Records Gross Revenue</a:t>
            </a:r>
          </a:p>
        </p:txBody>
      </p:sp>
      <p:graphicFrame>
        <p:nvGraphicFramePr>
          <p:cNvPr id="7" name="Table 6"/>
          <p:cNvGraphicFramePr>
            <a:graphicFrameLocks noGrp="1"/>
          </p:cNvGraphicFramePr>
          <p:nvPr>
            <p:extLst>
              <p:ext uri="{D42A27DB-BD31-4B8C-83A1-F6EECF244321}">
                <p14:modId xmlns:p14="http://schemas.microsoft.com/office/powerpoint/2010/main" val="4082197745"/>
              </p:ext>
            </p:extLst>
          </p:nvPr>
        </p:nvGraphicFramePr>
        <p:xfrm>
          <a:off x="671202" y="2677665"/>
          <a:ext cx="4623168" cy="1112520"/>
        </p:xfrm>
        <a:graphic>
          <a:graphicData uri="http://schemas.openxmlformats.org/drawingml/2006/table">
            <a:tbl>
              <a:tblPr firstRow="1" bandRow="1">
                <a:tableStyleId>{5940675A-B579-460E-94D1-54222C63F5DA}</a:tableStyleId>
              </a:tblPr>
              <a:tblGrid>
                <a:gridCol w="3611850">
                  <a:extLst>
                    <a:ext uri="{9D8B030D-6E8A-4147-A177-3AD203B41FA5}">
                      <a16:colId xmlns:a16="http://schemas.microsoft.com/office/drawing/2014/main" val="20000"/>
                    </a:ext>
                  </a:extLst>
                </a:gridCol>
                <a:gridCol w="1011318">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altLang="en-US" sz="1800" dirty="0">
                          <a:latin typeface="Verdana" panose="020B0604030504040204" pitchFamily="34" charset="0"/>
                          <a:ea typeface="Verdana" panose="020B0604030504040204" pitchFamily="34" charset="0"/>
                          <a:cs typeface="Verdana" panose="020B0604030504040204" pitchFamily="34" charset="0"/>
                        </a:rPr>
                        <a:t>Revenue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$290</a:t>
                      </a:r>
                      <a:endPar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altLang="en-US" sz="1800" dirty="0">
                          <a:latin typeface="Verdana" panose="020B0604030504040204" pitchFamily="34" charset="0"/>
                          <a:ea typeface="Verdana" panose="020B0604030504040204" pitchFamily="34" charset="0"/>
                          <a:cs typeface="Verdana" panose="020B0604030504040204" pitchFamily="34" charset="0"/>
                        </a:rPr>
                        <a:t>Less: Cost of goods sold</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240</a:t>
                      </a:r>
                      <a:endParaRPr lang="en-IN"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IN" altLang="en-US" sz="1800" dirty="0">
                          <a:latin typeface="Verdana" panose="020B0604030504040204" pitchFamily="34" charset="0"/>
                          <a:ea typeface="Verdana" panose="020B0604030504040204" pitchFamily="34" charset="0"/>
                          <a:cs typeface="Verdana" panose="020B0604030504040204" pitchFamily="34" charset="0"/>
                        </a:rPr>
                        <a:t> Gross profit</a:t>
                      </a:r>
                      <a:endParaRPr lang="en-US"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50</a:t>
                      </a:r>
                      <a:endParaRPr lang="en-IN" sz="1800" b="1" baseline="30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
        <p:nvSpPr>
          <p:cNvPr id="9" name="Content Placeholder 5"/>
          <p:cNvSpPr>
            <a:spLocks noGrp="1"/>
          </p:cNvSpPr>
          <p:nvPr>
            <p:ph sz="quarter" idx="10"/>
          </p:nvPr>
        </p:nvSpPr>
        <p:spPr>
          <a:xfrm>
            <a:off x="548640" y="3915747"/>
            <a:ext cx="8046720" cy="885756"/>
          </a:xfrm>
        </p:spPr>
        <p:txBody>
          <a:bodyPr/>
          <a:lstStyle/>
          <a:p>
            <a:pPr marL="0" indent="0">
              <a:buNone/>
            </a:pPr>
            <a:r>
              <a:rPr lang="en-IN" altLang="en-US" b="1" dirty="0" err="1"/>
              <a:t>AgenCo</a:t>
            </a:r>
            <a:r>
              <a:rPr lang="en-IN" altLang="en-US" dirty="0"/>
              <a:t> (Agent): </a:t>
            </a:r>
          </a:p>
          <a:p>
            <a:pPr marL="0" indent="0">
              <a:buNone/>
            </a:pPr>
            <a:r>
              <a:rPr lang="en-IN" altLang="en-US" dirty="0"/>
              <a:t>Records Net Revenue</a:t>
            </a:r>
          </a:p>
        </p:txBody>
      </p:sp>
      <p:graphicFrame>
        <p:nvGraphicFramePr>
          <p:cNvPr id="10" name="Table 9"/>
          <p:cNvGraphicFramePr>
            <a:graphicFrameLocks noGrp="1"/>
          </p:cNvGraphicFramePr>
          <p:nvPr>
            <p:extLst>
              <p:ext uri="{D42A27DB-BD31-4B8C-83A1-F6EECF244321}">
                <p14:modId xmlns:p14="http://schemas.microsoft.com/office/powerpoint/2010/main" val="1307909664"/>
              </p:ext>
            </p:extLst>
          </p:nvPr>
        </p:nvGraphicFramePr>
        <p:xfrm>
          <a:off x="743438" y="4989249"/>
          <a:ext cx="4695405" cy="1112520"/>
        </p:xfrm>
        <a:graphic>
          <a:graphicData uri="http://schemas.openxmlformats.org/drawingml/2006/table">
            <a:tbl>
              <a:tblPr firstRow="1" bandRow="1">
                <a:tableStyleId>{5940675A-B579-460E-94D1-54222C63F5DA}</a:tableStyleId>
              </a:tblPr>
              <a:tblGrid>
                <a:gridCol w="3848692">
                  <a:extLst>
                    <a:ext uri="{9D8B030D-6E8A-4147-A177-3AD203B41FA5}">
                      <a16:colId xmlns:a16="http://schemas.microsoft.com/office/drawing/2014/main" val="20000"/>
                    </a:ext>
                  </a:extLst>
                </a:gridCol>
                <a:gridCol w="846713">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altLang="en-US" sz="1800" dirty="0">
                          <a:latin typeface="Verdana" panose="020B0604030504040204" pitchFamily="34" charset="0"/>
                          <a:ea typeface="Verdana" panose="020B0604030504040204" pitchFamily="34" charset="0"/>
                          <a:cs typeface="Verdana" panose="020B0604030504040204" pitchFamily="34" charset="0"/>
                        </a:rPr>
                        <a:t>Revenue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$50</a:t>
                      </a:r>
                      <a:endPar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altLang="en-US" sz="1800" dirty="0">
                          <a:latin typeface="Verdana" panose="020B0604030504040204" pitchFamily="34" charset="0"/>
                          <a:ea typeface="Verdana" panose="020B0604030504040204" pitchFamily="34" charset="0"/>
                          <a:cs typeface="Verdana" panose="020B0604030504040204" pitchFamily="34" charset="0"/>
                        </a:rPr>
                        <a:t>Less: Cost of goods sold</a:t>
                      </a:r>
                    </a:p>
                  </a:txBody>
                  <a:tcPr/>
                </a:tc>
                <a:tc>
                  <a:txBody>
                    <a:bodyPr/>
                    <a:lstStyle/>
                    <a:p>
                      <a:pPr algn="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IN"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IN" altLang="en-US" sz="1800" dirty="0">
                          <a:latin typeface="Verdana" panose="020B0604030504040204" pitchFamily="34" charset="0"/>
                          <a:ea typeface="Verdana" panose="020B0604030504040204" pitchFamily="34" charset="0"/>
                          <a:cs typeface="Verdana" panose="020B0604030504040204" pitchFamily="34" charset="0"/>
                        </a:rPr>
                        <a:t> Gross profit</a:t>
                      </a:r>
                      <a:endParaRPr lang="en-US"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  50</a:t>
                      </a:r>
                      <a:endParaRPr lang="en-IN" sz="1800" b="1" baseline="300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3005049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Principal or Agent? (1 of 3)</a:t>
            </a:r>
            <a:endParaRPr lang="en-US" b="0" dirty="0"/>
          </a:p>
        </p:txBody>
      </p:sp>
      <p:sp>
        <p:nvSpPr>
          <p:cNvPr id="5" name="Content Placeholder 4"/>
          <p:cNvSpPr>
            <a:spLocks noGrp="1"/>
          </p:cNvSpPr>
          <p:nvPr>
            <p:ph sz="quarter" idx="10"/>
          </p:nvPr>
        </p:nvSpPr>
        <p:spPr>
          <a:xfrm>
            <a:off x="548640" y="1676400"/>
            <a:ext cx="8502054" cy="4931028"/>
          </a:xfrm>
        </p:spPr>
        <p:txBody>
          <a:bodyPr/>
          <a:lstStyle/>
          <a:p>
            <a:pPr marL="0" indent="0">
              <a:buNone/>
            </a:pPr>
            <a:r>
              <a:rPr lang="en-US" dirty="0"/>
              <a:t>Clayton Consulting operates a website that links experienced statisticians with businesses that need data analyzed. Statisticians post their rates, qualifications, and references on the website, and Clayton receives 25% of the fee paid to the statisticians in exchange for identifying potential customers. Lovelace Associates contacts Clayton and arranges to pay a consultant $4,500 in exchange for analyzing some data. Clayton’s income statement would include the following with respect to this transaction:</a:t>
            </a:r>
          </a:p>
        </p:txBody>
      </p:sp>
    </p:spTree>
    <p:extLst>
      <p:ext uri="{BB962C8B-B14F-4D97-AF65-F5344CB8AC3E}">
        <p14:creationId xmlns:p14="http://schemas.microsoft.com/office/powerpoint/2010/main" val="217254144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Principal or Agent? (2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indent="-457200">
              <a:buFont typeface="+mj-lt"/>
              <a:buAutoNum type="alphaLcPeriod"/>
              <a:tabLst>
                <a:tab pos="344488" algn="l"/>
              </a:tabLst>
            </a:pPr>
            <a:r>
              <a:rPr lang="en-US" dirty="0"/>
              <a:t>Revenue of $4,500</a:t>
            </a:r>
          </a:p>
          <a:p>
            <a:pPr marL="457200" indent="-457200">
              <a:buFont typeface="+mj-lt"/>
              <a:buAutoNum type="alphaLcPeriod"/>
              <a:tabLst>
                <a:tab pos="344488" algn="l"/>
              </a:tabLst>
            </a:pPr>
            <a:r>
              <a:rPr lang="en-US" dirty="0"/>
              <a:t>Revenue of $4,500, and cost of services of $3,375</a:t>
            </a:r>
          </a:p>
          <a:p>
            <a:pPr marL="457200" indent="-457200">
              <a:buFont typeface="+mj-lt"/>
              <a:buAutoNum type="alphaLcPeriod"/>
              <a:tabLst>
                <a:tab pos="344488" algn="l"/>
              </a:tabLst>
            </a:pPr>
            <a:r>
              <a:rPr lang="en-US" dirty="0"/>
              <a:t>Revenue of $1,125</a:t>
            </a:r>
          </a:p>
          <a:p>
            <a:pPr marL="457200" indent="-457200">
              <a:buFont typeface="+mj-lt"/>
              <a:buAutoNum type="alphaLcPeriod"/>
              <a:tabLst>
                <a:tab pos="344488" algn="l"/>
              </a:tabLst>
            </a:pPr>
            <a:r>
              <a:rPr lang="en-US" dirty="0"/>
              <a:t>Revenue of $5,625 and cost of services of $4,500 </a:t>
            </a:r>
          </a:p>
        </p:txBody>
      </p:sp>
    </p:spTree>
    <p:extLst>
      <p:ext uri="{BB962C8B-B14F-4D97-AF65-F5344CB8AC3E}">
        <p14:creationId xmlns:p14="http://schemas.microsoft.com/office/powerpoint/2010/main" val="166272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IN" b="0" dirty="0"/>
              <a:t>Five Steps to Revenue Recognition (3 of 3)</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514350" lvl="1" indent="-514350">
              <a:buFont typeface="+mj-lt"/>
              <a:buAutoNum type="arabicPeriod" startAt="5"/>
            </a:pPr>
            <a:r>
              <a:rPr lang="en-IN" sz="2600" dirty="0"/>
              <a:t>Recognize revenue when (or as) each performance obligation is satisfied</a:t>
            </a:r>
          </a:p>
          <a:p>
            <a:pPr marL="800100" lvl="2" indent="-342900">
              <a:buFont typeface="Arial" panose="020B0604020202020204" pitchFamily="34" charset="0"/>
              <a:buChar char="•"/>
            </a:pPr>
            <a:r>
              <a:rPr lang="en-IN" sz="2400" b="1" i="1" dirty="0"/>
              <a:t>Single </a:t>
            </a:r>
            <a:endParaRPr lang="en-IN" sz="2400" dirty="0"/>
          </a:p>
          <a:p>
            <a:pPr marL="1257300" lvl="3" indent="-342900">
              <a:buFont typeface="Verdana" panose="020B0604030504040204" pitchFamily="34" charset="0"/>
              <a:buChar char="–"/>
            </a:pPr>
            <a:r>
              <a:rPr lang="en-IN" sz="2200" dirty="0"/>
              <a:t>At a point in time</a:t>
            </a:r>
          </a:p>
          <a:p>
            <a:pPr marL="1257300" lvl="3" indent="-342900">
              <a:buFont typeface="Verdana" panose="020B0604030504040204" pitchFamily="34" charset="0"/>
              <a:buChar char="–"/>
            </a:pPr>
            <a:r>
              <a:rPr lang="en-IN" sz="2200" dirty="0"/>
              <a:t>Over a period of time</a:t>
            </a:r>
          </a:p>
          <a:p>
            <a:pPr lvl="1">
              <a:buFont typeface="Arial" panose="020B0604020202020204" pitchFamily="34" charset="0"/>
              <a:buChar char="•"/>
            </a:pPr>
            <a:r>
              <a:rPr lang="en-IN" b="1" i="1" dirty="0"/>
              <a:t>Multiple</a:t>
            </a:r>
            <a:endParaRPr lang="en-IN" dirty="0"/>
          </a:p>
          <a:p>
            <a:pPr lvl="2">
              <a:buFont typeface="Verdana" panose="020B0604030504040204" pitchFamily="34" charset="0"/>
              <a:buChar char="–"/>
            </a:pPr>
            <a:r>
              <a:rPr lang="en-IN" dirty="0"/>
              <a:t>At whatever time is appropriate for </a:t>
            </a:r>
            <a:r>
              <a:rPr lang="en-IN" sz="2200" dirty="0"/>
              <a:t>each performance obligation</a:t>
            </a:r>
            <a:endParaRPr lang="en-IN" sz="2200" b="1" dirty="0"/>
          </a:p>
        </p:txBody>
      </p:sp>
      <p:sp>
        <p:nvSpPr>
          <p:cNvPr id="6" name="Content Placeholder 5"/>
          <p:cNvSpPr txBox="1">
            <a:spLocks/>
          </p:cNvSpPr>
          <p:nvPr/>
        </p:nvSpPr>
        <p:spPr>
          <a:xfrm>
            <a:off x="526728" y="6006542"/>
            <a:ext cx="4194598" cy="384175"/>
          </a:xfrm>
          <a:prstGeom prst="rect">
            <a:avLst/>
          </a:prstGeom>
        </p:spPr>
        <p:txBody>
          <a:bodyPr vert="horz" lIns="91440" tIns="45720" rIns="91440" bIns="45720" rtlCol="0">
            <a:normAutofit fontScale="92500"/>
          </a:bodyPr>
          <a:lstStyle>
            <a:lvl1pPr marL="342900" indent="-3429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1pPr>
            <a:lvl2pPr marL="742950" indent="-28575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IN" b="1" dirty="0">
                <a:latin typeface="Verdana" panose="020B0604030504040204" pitchFamily="34" charset="0"/>
                <a:ea typeface="Verdana" panose="020B0604030504040204" pitchFamily="34" charset="0"/>
                <a:cs typeface="Verdana" panose="020B0604030504040204" pitchFamily="34" charset="0"/>
              </a:rPr>
              <a:t>POs* - Performance Obligations</a:t>
            </a:r>
          </a:p>
        </p:txBody>
      </p:sp>
    </p:spTree>
    <p:extLst>
      <p:ext uri="{BB962C8B-B14F-4D97-AF65-F5344CB8AC3E}">
        <p14:creationId xmlns:p14="http://schemas.microsoft.com/office/powerpoint/2010/main" val="42261809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Principal or Agent? (3 of 3)</a:t>
            </a:r>
            <a:endParaRPr lang="en-US" b="0" dirty="0"/>
          </a:p>
        </p:txBody>
      </p:sp>
      <p:sp>
        <p:nvSpPr>
          <p:cNvPr id="5" name="Content Placeholder 4"/>
          <p:cNvSpPr>
            <a:spLocks noGrp="1"/>
          </p:cNvSpPr>
          <p:nvPr>
            <p:ph sz="quarter" idx="10"/>
          </p:nvPr>
        </p:nvSpPr>
        <p:spPr>
          <a:xfrm>
            <a:off x="548640" y="1676400"/>
            <a:ext cx="8357580" cy="4931028"/>
          </a:xfrm>
        </p:spPr>
        <p:txBody>
          <a:bodyPr/>
          <a:lstStyle/>
          <a:p>
            <a:pPr marL="0" indent="0">
              <a:buNone/>
            </a:pPr>
            <a:r>
              <a:rPr lang="en-US" dirty="0">
                <a:cs typeface="Arial" panose="020B0604020202020204" pitchFamily="34" charset="0"/>
              </a:rPr>
              <a:t>The correct answer is </a:t>
            </a:r>
            <a:r>
              <a:rPr lang="en-US" i="1" dirty="0">
                <a:cs typeface="Arial" panose="020B0604020202020204" pitchFamily="34" charset="0"/>
              </a:rPr>
              <a:t>c. </a:t>
            </a:r>
            <a:r>
              <a:rPr lang="en-US" dirty="0">
                <a:cs typeface="Arial" panose="020B0604020202020204" pitchFamily="34" charset="0"/>
              </a:rPr>
              <a:t>Clayton is an agent. It doesn’t have primary responsibility for delivering the statistics services and doesn’t collect payment from the customer. Rather, Clayton’s primary performance obligation is to facilitate transactions between customers and statisticians. Therefore, Clayton would recognize as revenue only its commission of $1,125 (computed as 25% × $4,500).</a:t>
            </a:r>
            <a:endParaRPr lang="en-US" b="1" dirty="0">
              <a:solidFill>
                <a:srgbClr val="C00000"/>
              </a:solidFill>
              <a:cs typeface="Arial" panose="020B0604020202020204" pitchFamily="34" charset="0"/>
            </a:endParaRPr>
          </a:p>
        </p:txBody>
      </p:sp>
    </p:spTree>
    <p:extLst>
      <p:ext uri="{BB962C8B-B14F-4D97-AF65-F5344CB8AC3E}">
        <p14:creationId xmlns:p14="http://schemas.microsoft.com/office/powerpoint/2010/main" val="2777720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IN" b="0" dirty="0"/>
              <a:t>Special Issues for Step 3: Time Value of Money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1" indent="0" fontAlgn="auto">
              <a:spcBef>
                <a:spcPts val="1000"/>
              </a:spcBef>
              <a:spcAft>
                <a:spcPts val="0"/>
              </a:spcAft>
              <a:buNone/>
              <a:defRPr/>
            </a:pPr>
            <a:r>
              <a:rPr lang="en-IN" sz="2600" dirty="0"/>
              <a:t>Sellers account for the time value of money if a contract includes a </a:t>
            </a:r>
            <a:r>
              <a:rPr lang="en-IN" sz="2600" b="1" dirty="0"/>
              <a:t>significant financing component</a:t>
            </a:r>
            <a:endParaRPr lang="en-IN" sz="2600" dirty="0"/>
          </a:p>
          <a:p>
            <a:pPr marL="0" lvl="1" indent="0" fontAlgn="auto">
              <a:spcBef>
                <a:spcPts val="1000"/>
              </a:spcBef>
              <a:spcAft>
                <a:spcPts val="0"/>
              </a:spcAft>
              <a:buNone/>
              <a:defRPr/>
            </a:pPr>
            <a:r>
              <a:rPr lang="en-IN" sz="2600" dirty="0"/>
              <a:t>In that case, the contract contains:</a:t>
            </a:r>
          </a:p>
          <a:p>
            <a:pPr lvl="1">
              <a:buFont typeface="Arial" panose="020B0604020202020204" pitchFamily="34" charset="0"/>
              <a:buChar char="•"/>
              <a:defRPr/>
            </a:pPr>
            <a:r>
              <a:rPr lang="en-IN" sz="2600" dirty="0"/>
              <a:t>The </a:t>
            </a:r>
            <a:r>
              <a:rPr lang="en-IN" sz="2600" b="1" dirty="0"/>
              <a:t>cash price </a:t>
            </a:r>
            <a:r>
              <a:rPr lang="en-IN" sz="2600" dirty="0"/>
              <a:t>of the good or service, and</a:t>
            </a:r>
          </a:p>
          <a:p>
            <a:pPr lvl="1">
              <a:buFont typeface="Arial" panose="020B0604020202020204" pitchFamily="34" charset="0"/>
              <a:buChar char="•"/>
              <a:defRPr/>
            </a:pPr>
            <a:r>
              <a:rPr lang="en-IN" sz="2600" dirty="0"/>
              <a:t>A </a:t>
            </a:r>
            <a:r>
              <a:rPr lang="en-IN" sz="2600" b="1" dirty="0"/>
              <a:t>financing component</a:t>
            </a:r>
            <a:r>
              <a:rPr lang="en-IN" sz="2600" dirty="0"/>
              <a:t>, so the seller recognizes:</a:t>
            </a:r>
          </a:p>
        </p:txBody>
      </p:sp>
    </p:spTree>
    <p:extLst>
      <p:ext uri="{BB962C8B-B14F-4D97-AF65-F5344CB8AC3E}">
        <p14:creationId xmlns:p14="http://schemas.microsoft.com/office/powerpoint/2010/main" val="15705404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IN" b="0" dirty="0"/>
              <a:t>Special Issues for Step 3: </a:t>
            </a:r>
            <a:br>
              <a:rPr lang="en-IN" b="0" dirty="0"/>
            </a:br>
            <a:r>
              <a:rPr lang="en-IN" b="0" dirty="0"/>
              <a:t>Value of Money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lvl="2" fontAlgn="auto">
              <a:spcAft>
                <a:spcPts val="0"/>
              </a:spcAft>
              <a:buFont typeface="Lucida Grande"/>
              <a:buChar char="–"/>
              <a:defRPr/>
            </a:pPr>
            <a:r>
              <a:rPr lang="en-IN" sz="2400" dirty="0"/>
              <a:t>Interest revenue (in the case of a receivable, because it’s loaning money to the customer)</a:t>
            </a:r>
          </a:p>
          <a:p>
            <a:pPr lvl="2" fontAlgn="auto">
              <a:spcAft>
                <a:spcPts val="0"/>
              </a:spcAft>
              <a:buFont typeface="Lucida Grande"/>
              <a:buChar char="–"/>
              <a:defRPr/>
            </a:pPr>
            <a:r>
              <a:rPr lang="en-IN" sz="2400" dirty="0"/>
              <a:t>Interest expense (in the case of a prepayment, because it’s borrowing money from the customer)</a:t>
            </a:r>
          </a:p>
          <a:p>
            <a:pPr marL="0" lvl="1" indent="0" fontAlgn="auto">
              <a:spcBef>
                <a:spcPts val="1000"/>
              </a:spcBef>
              <a:spcAft>
                <a:spcPts val="0"/>
              </a:spcAft>
              <a:buNone/>
              <a:defRPr/>
            </a:pPr>
            <a:r>
              <a:rPr lang="en-IN" sz="2600" dirty="0"/>
              <a:t>Sellers can assume the financing component is not significant if the period between delivery and payment is less than a year</a:t>
            </a:r>
          </a:p>
        </p:txBody>
      </p:sp>
    </p:spTree>
    <p:extLst>
      <p:ext uri="{BB962C8B-B14F-4D97-AF65-F5344CB8AC3E}">
        <p14:creationId xmlns:p14="http://schemas.microsoft.com/office/powerpoint/2010/main" val="22171550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Payments by the Seller to the Customer (1 of 2)</a:t>
            </a:r>
            <a:endParaRPr lang="en-US" b="0" dirty="0"/>
          </a:p>
        </p:txBody>
      </p:sp>
      <p:sp>
        <p:nvSpPr>
          <p:cNvPr id="5" name="Content Placeholder 4"/>
          <p:cNvSpPr>
            <a:spLocks noGrp="1"/>
          </p:cNvSpPr>
          <p:nvPr>
            <p:ph sz="quarter" idx="10"/>
          </p:nvPr>
        </p:nvSpPr>
        <p:spPr>
          <a:xfrm>
            <a:off x="548640" y="2034910"/>
            <a:ext cx="8502054" cy="3994622"/>
          </a:xfrm>
        </p:spPr>
        <p:txBody>
          <a:bodyPr/>
          <a:lstStyle/>
          <a:p>
            <a:pPr marL="0" indent="0">
              <a:buNone/>
              <a:defRPr/>
            </a:pPr>
            <a:r>
              <a:rPr lang="en-IN" b="1" dirty="0"/>
              <a:t>Payments by the Seller to the Customer</a:t>
            </a:r>
            <a:endParaRPr lang="en-IN" dirty="0"/>
          </a:p>
          <a:p>
            <a:pPr>
              <a:defRPr/>
            </a:pPr>
            <a:r>
              <a:rPr lang="en-IN" dirty="0"/>
              <a:t>If the seller purchases distinct goods or services from the customer:</a:t>
            </a:r>
          </a:p>
          <a:p>
            <a:pPr lvl="1">
              <a:buFont typeface="Lucida Grande"/>
              <a:buChar char="–"/>
              <a:defRPr/>
            </a:pPr>
            <a:r>
              <a:rPr lang="en-IN" dirty="0"/>
              <a:t>At the fair value of those goods or services, the seller accounts for that purchase as a separate transaction</a:t>
            </a:r>
          </a:p>
          <a:p>
            <a:pPr lvl="1">
              <a:buFont typeface="Lucida Grande"/>
              <a:buChar char="–"/>
              <a:defRPr/>
            </a:pPr>
            <a:r>
              <a:rPr lang="en-IN" dirty="0"/>
              <a:t>Pays more than the fair value of those goods or services, those excess payments are viewed as a refund</a:t>
            </a:r>
          </a:p>
        </p:txBody>
      </p:sp>
    </p:spTree>
    <p:extLst>
      <p:ext uri="{BB962C8B-B14F-4D97-AF65-F5344CB8AC3E}">
        <p14:creationId xmlns:p14="http://schemas.microsoft.com/office/powerpoint/2010/main" val="32398099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Payments by the Seller to the Customer (2 of 2)</a:t>
            </a:r>
            <a:endParaRPr lang="en-US" b="0" dirty="0"/>
          </a:p>
        </p:txBody>
      </p:sp>
      <p:sp>
        <p:nvSpPr>
          <p:cNvPr id="5" name="Content Placeholder 4"/>
          <p:cNvSpPr>
            <a:spLocks noGrp="1"/>
          </p:cNvSpPr>
          <p:nvPr>
            <p:ph sz="quarter" idx="10"/>
          </p:nvPr>
        </p:nvSpPr>
        <p:spPr>
          <a:xfrm>
            <a:off x="548640" y="2056497"/>
            <a:ext cx="8046720" cy="2745006"/>
          </a:xfrm>
        </p:spPr>
        <p:txBody>
          <a:bodyPr/>
          <a:lstStyle/>
          <a:p>
            <a:pPr lvl="2">
              <a:defRPr/>
            </a:pPr>
            <a:r>
              <a:rPr lang="en-IN" dirty="0"/>
              <a:t>Subtracted from the amount the seller is entitled to receive when calculating the transaction price of the sale to the customer</a:t>
            </a:r>
          </a:p>
        </p:txBody>
      </p:sp>
    </p:spTree>
    <p:extLst>
      <p:ext uri="{BB962C8B-B14F-4D97-AF65-F5344CB8AC3E}">
        <p14:creationId xmlns:p14="http://schemas.microsoft.com/office/powerpoint/2010/main" val="85857929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95046"/>
            <a:ext cx="8801100" cy="1472650"/>
          </a:xfrm>
        </p:spPr>
        <p:txBody>
          <a:bodyPr>
            <a:noAutofit/>
          </a:bodyPr>
          <a:lstStyle/>
          <a:p>
            <a:r>
              <a:rPr lang="en-IN" b="0" dirty="0"/>
              <a:t>Special Issues for Step 4: Allocate the Transaction Price to the Performance Obligations (1 of 2)</a:t>
            </a:r>
            <a:endParaRPr lang="en-US" b="0" dirty="0"/>
          </a:p>
        </p:txBody>
      </p:sp>
      <p:sp>
        <p:nvSpPr>
          <p:cNvPr id="5" name="Content Placeholder 4"/>
          <p:cNvSpPr>
            <a:spLocks noGrp="1"/>
          </p:cNvSpPr>
          <p:nvPr>
            <p:ph sz="quarter" idx="10"/>
          </p:nvPr>
        </p:nvSpPr>
        <p:spPr>
          <a:xfrm>
            <a:off x="548640" y="2037585"/>
            <a:ext cx="8046720" cy="4064184"/>
          </a:xfrm>
        </p:spPr>
        <p:txBody>
          <a:bodyPr/>
          <a:lstStyle/>
          <a:p>
            <a:pPr marL="0" indent="0" fontAlgn="auto">
              <a:spcAft>
                <a:spcPts val="0"/>
              </a:spcAft>
              <a:buNone/>
              <a:defRPr/>
            </a:pPr>
            <a:r>
              <a:rPr lang="en-IN" dirty="0"/>
              <a:t>Various approaches are available to estimate stand-alone selling prices:</a:t>
            </a:r>
          </a:p>
          <a:p>
            <a:pPr marL="514350" indent="-514350" fontAlgn="auto">
              <a:spcAft>
                <a:spcPts val="0"/>
              </a:spcAft>
              <a:buClr>
                <a:schemeClr val="tx1"/>
              </a:buClr>
              <a:buFont typeface="+mj-lt"/>
              <a:buAutoNum type="arabicPeriod"/>
              <a:defRPr/>
            </a:pPr>
            <a:r>
              <a:rPr lang="en-IN" b="1" dirty="0"/>
              <a:t>Adjusted market assessment approach: </a:t>
            </a:r>
            <a:r>
              <a:rPr lang="en-IN" dirty="0"/>
              <a:t>Price if the product or services were sold in the market</a:t>
            </a:r>
          </a:p>
          <a:p>
            <a:pPr marL="514350" indent="-514350" fontAlgn="auto">
              <a:spcAft>
                <a:spcPts val="0"/>
              </a:spcAft>
              <a:buClr>
                <a:schemeClr val="tx1"/>
              </a:buClr>
              <a:buFont typeface="+mj-lt"/>
              <a:buAutoNum type="arabicPeriod"/>
              <a:defRPr/>
            </a:pPr>
            <a:r>
              <a:rPr lang="en-IN" b="1" dirty="0"/>
              <a:t>Expected cost plus margin approach: </a:t>
            </a:r>
            <a:r>
              <a:rPr lang="en-IN" dirty="0"/>
              <a:t>Estimate the costs of satisfying a performance obligation and then add an appropriate profit margin</a:t>
            </a:r>
          </a:p>
        </p:txBody>
      </p:sp>
    </p:spTree>
    <p:extLst>
      <p:ext uri="{BB962C8B-B14F-4D97-AF65-F5344CB8AC3E}">
        <p14:creationId xmlns:p14="http://schemas.microsoft.com/office/powerpoint/2010/main" val="370941647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95046"/>
            <a:ext cx="8801100" cy="1472650"/>
          </a:xfrm>
        </p:spPr>
        <p:txBody>
          <a:bodyPr>
            <a:noAutofit/>
          </a:bodyPr>
          <a:lstStyle/>
          <a:p>
            <a:r>
              <a:rPr lang="en-IN" b="0" dirty="0"/>
              <a:t>Special Issues for Step 4: Allocate the Transaction Price to the Performance Obligations (2 of 2)</a:t>
            </a:r>
            <a:endParaRPr lang="en-US" b="0" dirty="0"/>
          </a:p>
        </p:txBody>
      </p:sp>
      <p:sp>
        <p:nvSpPr>
          <p:cNvPr id="5" name="Content Placeholder 4"/>
          <p:cNvSpPr>
            <a:spLocks noGrp="1"/>
          </p:cNvSpPr>
          <p:nvPr>
            <p:ph sz="quarter" idx="10"/>
          </p:nvPr>
        </p:nvSpPr>
        <p:spPr>
          <a:xfrm>
            <a:off x="548640" y="2037585"/>
            <a:ext cx="8046720" cy="2980629"/>
          </a:xfrm>
        </p:spPr>
        <p:txBody>
          <a:bodyPr/>
          <a:lstStyle/>
          <a:p>
            <a:pPr marL="514350" indent="-514350" fontAlgn="auto">
              <a:spcAft>
                <a:spcPts val="0"/>
              </a:spcAft>
              <a:buClr>
                <a:schemeClr val="tx1"/>
              </a:buClr>
              <a:buFont typeface="+mj-lt"/>
              <a:buAutoNum type="arabicPeriod" startAt="3"/>
              <a:defRPr/>
            </a:pPr>
            <a:r>
              <a:rPr lang="en-IN" b="1" dirty="0"/>
              <a:t>Residual approach: </a:t>
            </a:r>
            <a:r>
              <a:rPr lang="en-IN" dirty="0"/>
              <a:t>Subtract the sum of the known or estimated stand-alone selling prices of other goods and services in the contract from the total transaction price of the contract</a:t>
            </a:r>
          </a:p>
        </p:txBody>
      </p:sp>
    </p:spTree>
    <p:extLst>
      <p:ext uri="{BB962C8B-B14F-4D97-AF65-F5344CB8AC3E}">
        <p14:creationId xmlns:p14="http://schemas.microsoft.com/office/powerpoint/2010/main" val="33107591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95046"/>
            <a:ext cx="8801100" cy="1472650"/>
          </a:xfrm>
        </p:spPr>
        <p:txBody>
          <a:bodyPr>
            <a:noAutofit/>
          </a:bodyPr>
          <a:lstStyle/>
          <a:p>
            <a:r>
              <a:rPr lang="en-US" b="0" dirty="0"/>
              <a:t>Allocating the Transaction Price to the Performance Obligations Using the Residual Approach (1 of 4)</a:t>
            </a:r>
          </a:p>
        </p:txBody>
      </p:sp>
      <p:sp>
        <p:nvSpPr>
          <p:cNvPr id="5" name="Content Placeholder 4"/>
          <p:cNvSpPr>
            <a:spLocks noGrp="1"/>
          </p:cNvSpPr>
          <p:nvPr>
            <p:ph sz="quarter" idx="10"/>
          </p:nvPr>
        </p:nvSpPr>
        <p:spPr>
          <a:xfrm>
            <a:off x="548640" y="2037585"/>
            <a:ext cx="8423910" cy="2980629"/>
          </a:xfrm>
        </p:spPr>
        <p:txBody>
          <a:bodyPr/>
          <a:lstStyle/>
          <a:p>
            <a:pPr marL="0" indent="0">
              <a:buNone/>
            </a:pPr>
            <a:r>
              <a:rPr lang="en-IN" dirty="0"/>
              <a:t>Assume </a:t>
            </a:r>
            <a:r>
              <a:rPr lang="en-IN" dirty="0" err="1"/>
              <a:t>TrueTech</a:t>
            </a:r>
            <a:r>
              <a:rPr lang="en-IN" dirty="0"/>
              <a:t> sells 1,000 Tri-Boxes with a one-year Tri-Net subscription at $250. The stand-alone selling price of the Tri-Box is $240. The stand-alone selling price of the one-year subscription is highly uncertain because </a:t>
            </a:r>
            <a:r>
              <a:rPr lang="en-IN" dirty="0" err="1"/>
              <a:t>TrueTech</a:t>
            </a:r>
            <a:r>
              <a:rPr lang="en-IN" dirty="0"/>
              <a:t> hasn’t sold that service previously and hasn’t established a price for it.</a:t>
            </a:r>
            <a:endParaRPr lang="en-US" b="1" dirty="0">
              <a:solidFill>
                <a:srgbClr val="C00000"/>
              </a:solidFill>
              <a:cs typeface="Arial" panose="020B0604020202020204" pitchFamily="34" charset="0"/>
            </a:endParaRPr>
          </a:p>
        </p:txBody>
      </p:sp>
    </p:spTree>
    <p:extLst>
      <p:ext uri="{BB962C8B-B14F-4D97-AF65-F5344CB8AC3E}">
        <p14:creationId xmlns:p14="http://schemas.microsoft.com/office/powerpoint/2010/main" val="24786208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95046"/>
            <a:ext cx="8801100" cy="1472650"/>
          </a:xfrm>
        </p:spPr>
        <p:txBody>
          <a:bodyPr>
            <a:noAutofit/>
          </a:bodyPr>
          <a:lstStyle/>
          <a:p>
            <a:r>
              <a:rPr lang="en-US" b="0" dirty="0"/>
              <a:t>Allocating the Transaction Price to the Performance Obligations Using the Residual Approach (2 of 4)</a:t>
            </a:r>
          </a:p>
        </p:txBody>
      </p:sp>
      <p:sp>
        <p:nvSpPr>
          <p:cNvPr id="5" name="Content Placeholder 4"/>
          <p:cNvSpPr>
            <a:spLocks noGrp="1"/>
          </p:cNvSpPr>
          <p:nvPr>
            <p:ph sz="quarter" idx="10"/>
          </p:nvPr>
        </p:nvSpPr>
        <p:spPr>
          <a:xfrm>
            <a:off x="548640" y="2037585"/>
            <a:ext cx="8046720" cy="596808"/>
          </a:xfrm>
        </p:spPr>
        <p:txBody>
          <a:bodyPr/>
          <a:lstStyle/>
          <a:p>
            <a:pPr marL="0" indent="0">
              <a:buNone/>
            </a:pPr>
            <a:r>
              <a:rPr lang="en-IN" b="1" dirty="0"/>
              <a:t>Under the residual approach:</a:t>
            </a:r>
          </a:p>
        </p:txBody>
      </p:sp>
      <p:graphicFrame>
        <p:nvGraphicFramePr>
          <p:cNvPr id="11" name="Table 10"/>
          <p:cNvGraphicFramePr>
            <a:graphicFrameLocks noGrp="1"/>
          </p:cNvGraphicFramePr>
          <p:nvPr>
            <p:extLst>
              <p:ext uri="{D42A27DB-BD31-4B8C-83A1-F6EECF244321}">
                <p14:modId xmlns:p14="http://schemas.microsoft.com/office/powerpoint/2010/main" val="1542508885"/>
              </p:ext>
            </p:extLst>
          </p:nvPr>
        </p:nvGraphicFramePr>
        <p:xfrm>
          <a:off x="779558" y="2697373"/>
          <a:ext cx="7584885" cy="1381760"/>
        </p:xfrm>
        <a:graphic>
          <a:graphicData uri="http://schemas.openxmlformats.org/drawingml/2006/table">
            <a:tbl>
              <a:tblPr firstRow="1" bandRow="1">
                <a:tableStyleId>{5940675A-B579-460E-94D1-54222C63F5DA}</a:tableStyleId>
              </a:tblPr>
              <a:tblGrid>
                <a:gridCol w="5670604">
                  <a:extLst>
                    <a:ext uri="{9D8B030D-6E8A-4147-A177-3AD203B41FA5}">
                      <a16:colId xmlns:a16="http://schemas.microsoft.com/office/drawing/2014/main" val="20000"/>
                    </a:ext>
                  </a:extLst>
                </a:gridCol>
                <a:gridCol w="1914281">
                  <a:extLst>
                    <a:ext uri="{9D8B030D-6E8A-4147-A177-3AD203B41FA5}">
                      <a16:colId xmlns:a16="http://schemas.microsoft.com/office/drawing/2014/main" val="20001"/>
                    </a:ext>
                  </a:extLst>
                </a:gridCol>
              </a:tblGrid>
              <a:tr h="370840">
                <a:tc>
                  <a:txBody>
                    <a:bodyPr/>
                    <a:lstStyle/>
                    <a:p>
                      <a:r>
                        <a:rPr lang="en-IN" sz="1800" dirty="0">
                          <a:latin typeface="Verdana" panose="020B0604030504040204" pitchFamily="34" charset="0"/>
                          <a:ea typeface="Verdana" panose="020B0604030504040204" pitchFamily="34" charset="0"/>
                          <a:cs typeface="Verdana" panose="020B0604030504040204" pitchFamily="34" charset="0"/>
                        </a:rPr>
                        <a:t>Total price of Tri-Box with Tri-Net subscription</a:t>
                      </a:r>
                      <a:endParaRPr lang="en-IN" sz="1800" baseline="300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$250,000</a:t>
                      </a:r>
                      <a:endParaRPr lang="en-IN" sz="1800" baseline="300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370840">
                <a:tc>
                  <a:txBody>
                    <a:bodyPr/>
                    <a:lstStyle/>
                    <a:p>
                      <a:r>
                        <a:rPr lang="en-IN" sz="1800" dirty="0">
                          <a:latin typeface="Verdana" panose="020B0604030504040204" pitchFamily="34" charset="0"/>
                          <a:ea typeface="Verdana" panose="020B0604030504040204" pitchFamily="34" charset="0"/>
                          <a:cs typeface="Verdana" panose="020B0604030504040204" pitchFamily="34" charset="0"/>
                        </a:rPr>
                        <a:t> Stand-alone price of Tri-Box</a:t>
                      </a:r>
                      <a:endParaRPr lang="en-IN" sz="1800" baseline="300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800" u="sng" dirty="0">
                          <a:latin typeface="Verdana" panose="020B0604030504040204" pitchFamily="34" charset="0"/>
                          <a:ea typeface="Verdana" panose="020B0604030504040204" pitchFamily="34" charset="0"/>
                          <a:cs typeface="Verdana" panose="020B0604030504040204" pitchFamily="34" charset="0"/>
                        </a:rPr>
                        <a:t>240,000</a:t>
                      </a:r>
                      <a:endParaRPr lang="en-IN" sz="1800" u="sng" baseline="300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IN" sz="1800" dirty="0">
                          <a:latin typeface="Verdana" panose="020B0604030504040204" pitchFamily="34" charset="0"/>
                          <a:ea typeface="Verdana" panose="020B0604030504040204" pitchFamily="34" charset="0"/>
                          <a:cs typeface="Verdana" panose="020B0604030504040204" pitchFamily="34" charset="0"/>
                        </a:rPr>
                        <a:t>Estimated stand-alone price of Tri-Net subscription</a:t>
                      </a:r>
                      <a:endParaRPr lang="en-IN" sz="1800" baseline="300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10,000</a:t>
                      </a:r>
                      <a:endParaRPr lang="en-IN" sz="1800" baseline="300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801110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95046"/>
            <a:ext cx="8801100" cy="1472650"/>
          </a:xfrm>
        </p:spPr>
        <p:txBody>
          <a:bodyPr>
            <a:noAutofit/>
          </a:bodyPr>
          <a:lstStyle/>
          <a:p>
            <a:r>
              <a:rPr lang="en-US" b="0" dirty="0"/>
              <a:t>Allocating the Transaction Price to the Performance Obligations Using the Residual Approach (3 of 4)</a:t>
            </a:r>
          </a:p>
        </p:txBody>
      </p:sp>
      <p:sp>
        <p:nvSpPr>
          <p:cNvPr id="5" name="Content Placeholder 4"/>
          <p:cNvSpPr>
            <a:spLocks noGrp="1"/>
          </p:cNvSpPr>
          <p:nvPr>
            <p:ph sz="quarter" idx="10"/>
          </p:nvPr>
        </p:nvSpPr>
        <p:spPr>
          <a:xfrm>
            <a:off x="548640" y="2037585"/>
            <a:ext cx="8423910" cy="2547207"/>
          </a:xfrm>
        </p:spPr>
        <p:txBody>
          <a:bodyPr/>
          <a:lstStyle/>
          <a:p>
            <a:pPr marL="0" indent="0">
              <a:buNone/>
            </a:pPr>
            <a:r>
              <a:rPr lang="en-IN" dirty="0"/>
              <a:t>Assume </a:t>
            </a:r>
            <a:r>
              <a:rPr lang="en-IN" dirty="0" err="1"/>
              <a:t>TrueTech</a:t>
            </a:r>
            <a:r>
              <a:rPr lang="en-IN" dirty="0"/>
              <a:t> sells Tri-Boxes with a one-year Tri-Net subscription at $250. The stand-alone selling price of the one-year subscription is highly uncertain because </a:t>
            </a:r>
            <a:r>
              <a:rPr lang="en-IN" dirty="0" err="1"/>
              <a:t>TrueTech</a:t>
            </a:r>
            <a:r>
              <a:rPr lang="en-IN" dirty="0"/>
              <a:t> hasn’t sold that service previously and hasn’t established a price for it.</a:t>
            </a:r>
          </a:p>
        </p:txBody>
      </p:sp>
    </p:spTree>
    <p:extLst>
      <p:ext uri="{BB962C8B-B14F-4D97-AF65-F5344CB8AC3E}">
        <p14:creationId xmlns:p14="http://schemas.microsoft.com/office/powerpoint/2010/main" val="3275975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Principles of Revenue Recognition (1 of 2)</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0" indent="0">
              <a:spcAft>
                <a:spcPts val="1200"/>
              </a:spcAft>
              <a:buNone/>
            </a:pPr>
            <a:r>
              <a:rPr lang="en-US" dirty="0"/>
              <a:t>Which of the following is </a:t>
            </a:r>
            <a:r>
              <a:rPr lang="en-US" b="1" dirty="0"/>
              <a:t>not</a:t>
            </a:r>
            <a:r>
              <a:rPr lang="en-US" dirty="0"/>
              <a:t> a step used to apply the core principle of revenue recognition?</a:t>
            </a:r>
          </a:p>
          <a:p>
            <a:pPr marL="457200" indent="-457200">
              <a:buFont typeface="+mj-lt"/>
              <a:buAutoNum type="alphaLcPeriod"/>
            </a:pPr>
            <a:r>
              <a:rPr lang="en-US" dirty="0"/>
              <a:t>Determine the transaction price</a:t>
            </a:r>
          </a:p>
          <a:p>
            <a:pPr marL="457200" indent="-457200">
              <a:buFont typeface="+mj-lt"/>
              <a:buAutoNum type="alphaLcPeriod"/>
            </a:pPr>
            <a:r>
              <a:rPr lang="en-US" dirty="0"/>
              <a:t>Identify the performance obligations in the contract</a:t>
            </a:r>
          </a:p>
          <a:p>
            <a:pPr marL="457200" indent="-457200">
              <a:buFont typeface="+mj-lt"/>
              <a:buAutoNum type="alphaLcPeriod"/>
            </a:pPr>
            <a:r>
              <a:rPr lang="en-US" dirty="0"/>
              <a:t>Identify the contract with a customer</a:t>
            </a:r>
          </a:p>
          <a:p>
            <a:pPr marL="457200" indent="-457200">
              <a:buFont typeface="+mj-lt"/>
              <a:buAutoNum type="alphaLcPeriod"/>
            </a:pPr>
            <a:r>
              <a:rPr lang="en-US" dirty="0"/>
              <a:t>Ensure the sales price is fixed and determinable</a:t>
            </a:r>
            <a:endParaRPr lang="en-US" sz="2600" dirty="0"/>
          </a:p>
        </p:txBody>
      </p:sp>
    </p:spTree>
    <p:extLst>
      <p:ext uri="{BB962C8B-B14F-4D97-AF65-F5344CB8AC3E}">
        <p14:creationId xmlns:p14="http://schemas.microsoft.com/office/powerpoint/2010/main" val="256024546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171450" y="322809"/>
            <a:ext cx="8801100" cy="1619915"/>
          </a:xfrm>
        </p:spPr>
        <p:txBody>
          <a:bodyPr>
            <a:noAutofit/>
          </a:bodyPr>
          <a:lstStyle/>
          <a:p>
            <a:r>
              <a:rPr lang="en-US" b="0" dirty="0"/>
              <a:t>Allocating the Transaction Price to the Performance Obligations Using the Residual Approach (4 of 4)</a:t>
            </a:r>
          </a:p>
        </p:txBody>
      </p:sp>
      <p:sp>
        <p:nvSpPr>
          <p:cNvPr id="5" name="Content Placeholder 4"/>
          <p:cNvSpPr>
            <a:spLocks noGrp="1"/>
          </p:cNvSpPr>
          <p:nvPr>
            <p:ph sz="quarter" idx="10"/>
          </p:nvPr>
        </p:nvSpPr>
        <p:spPr>
          <a:xfrm>
            <a:off x="548640" y="1965348"/>
            <a:ext cx="8046720" cy="596808"/>
          </a:xfrm>
        </p:spPr>
        <p:txBody>
          <a:bodyPr/>
          <a:lstStyle/>
          <a:p>
            <a:pPr marL="0" indent="0">
              <a:buNone/>
            </a:pPr>
            <a:r>
              <a:rPr lang="en-IN" b="1" dirty="0"/>
              <a:t>Under the residual approach:</a:t>
            </a:r>
          </a:p>
        </p:txBody>
      </p:sp>
      <p:pic>
        <p:nvPicPr>
          <p:cNvPr id="11266" name="Picture 2" descr="Journal entry debiting accounts receivable 250,000 and crediting sales revenue 240,000 and deferred revenue 1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93702" y="2653407"/>
            <a:ext cx="8093140" cy="222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26506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Transaction Price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Bef>
                <a:spcPts val="480"/>
              </a:spcBef>
              <a:spcAft>
                <a:spcPts val="1200"/>
              </a:spcAft>
              <a:buNone/>
            </a:pPr>
            <a:r>
              <a:rPr lang="en-US" dirty="0"/>
              <a:t>Allen Co. wrote a contract that involves two separate performance obligations. Allen cannot estimate the stand-alone selling price of product A. Product B has a stand-alone selling price of $200. The price for the combined product is $240. How much of the transaction price would be allocated to the performance obligation for delivering product A?</a:t>
            </a:r>
          </a:p>
        </p:txBody>
      </p:sp>
    </p:spTree>
    <p:extLst>
      <p:ext uri="{BB962C8B-B14F-4D97-AF65-F5344CB8AC3E}">
        <p14:creationId xmlns:p14="http://schemas.microsoft.com/office/powerpoint/2010/main" val="363200838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Transaction Price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indent="-457200">
              <a:buFont typeface="+mj-lt"/>
              <a:buAutoNum type="alphaLcPeriod"/>
            </a:pPr>
            <a:r>
              <a:rPr lang="en-US" dirty="0"/>
              <a:t>$  40</a:t>
            </a:r>
          </a:p>
          <a:p>
            <a:pPr marL="457200" indent="-457200">
              <a:buFont typeface="+mj-lt"/>
              <a:buAutoNum type="alphaLcPeriod"/>
            </a:pPr>
            <a:r>
              <a:rPr lang="en-US" dirty="0"/>
              <a:t>$  60</a:t>
            </a:r>
          </a:p>
          <a:p>
            <a:pPr marL="457200" indent="-457200">
              <a:buFont typeface="+mj-lt"/>
              <a:buAutoNum type="alphaLcPeriod"/>
            </a:pPr>
            <a:r>
              <a:rPr lang="en-US" dirty="0"/>
              <a:t>$  80</a:t>
            </a:r>
          </a:p>
          <a:p>
            <a:pPr marL="457200" indent="-457200">
              <a:buFont typeface="+mj-lt"/>
              <a:buAutoNum type="alphaLcPeriod"/>
            </a:pPr>
            <a:r>
              <a:rPr lang="en-US" dirty="0"/>
              <a:t>$100</a:t>
            </a:r>
          </a:p>
          <a:p>
            <a:pPr marL="0" indent="0">
              <a:buNone/>
            </a:pPr>
            <a:r>
              <a:rPr lang="en-US" dirty="0"/>
              <a:t>The correct answer is </a:t>
            </a:r>
            <a:r>
              <a:rPr lang="en-US" i="1" dirty="0"/>
              <a:t>a. </a:t>
            </a:r>
            <a:r>
              <a:rPr lang="en-US" dirty="0"/>
              <a:t>Allen would use the residual method: $240 − 200 = </a:t>
            </a:r>
            <a:r>
              <a:rPr lang="en-US" b="1" dirty="0"/>
              <a:t>$40</a:t>
            </a:r>
            <a:endParaRPr lang="en-US" dirty="0"/>
          </a:p>
        </p:txBody>
      </p:sp>
    </p:spTree>
    <p:extLst>
      <p:ext uri="{BB962C8B-B14F-4D97-AF65-F5344CB8AC3E}">
        <p14:creationId xmlns:p14="http://schemas.microsoft.com/office/powerpoint/2010/main" val="62342998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642966" y="384714"/>
            <a:ext cx="8001000" cy="1472650"/>
          </a:xfrm>
        </p:spPr>
        <p:txBody>
          <a:bodyPr>
            <a:noAutofit/>
          </a:bodyPr>
          <a:lstStyle/>
          <a:p>
            <a:r>
              <a:rPr lang="en-IN" b="0" dirty="0"/>
              <a:t>Recognize Revenue When (or As) Each Performance Obligation Is Satisfied</a:t>
            </a:r>
            <a:endParaRPr lang="en-US" b="0" dirty="0"/>
          </a:p>
        </p:txBody>
      </p:sp>
      <p:sp>
        <p:nvSpPr>
          <p:cNvPr id="5" name="Content Placeholder 4"/>
          <p:cNvSpPr>
            <a:spLocks noGrp="1"/>
          </p:cNvSpPr>
          <p:nvPr>
            <p:ph sz="quarter" idx="10"/>
          </p:nvPr>
        </p:nvSpPr>
        <p:spPr>
          <a:xfrm>
            <a:off x="548640" y="1890714"/>
            <a:ext cx="8046720" cy="4610120"/>
          </a:xfrm>
        </p:spPr>
        <p:txBody>
          <a:bodyPr/>
          <a:lstStyle/>
          <a:p>
            <a:r>
              <a:rPr lang="en-IN" dirty="0"/>
              <a:t>Some common arrangements can have complicated revenue recognition timing:</a:t>
            </a:r>
          </a:p>
          <a:p>
            <a:pPr lvl="1"/>
            <a:r>
              <a:rPr lang="en-IN" dirty="0"/>
              <a:t>Licenses </a:t>
            </a:r>
          </a:p>
          <a:p>
            <a:pPr lvl="1"/>
            <a:r>
              <a:rPr lang="en-IN" dirty="0"/>
              <a:t>Franchises </a:t>
            </a:r>
          </a:p>
          <a:p>
            <a:pPr lvl="1"/>
            <a:r>
              <a:rPr lang="en-IN" dirty="0"/>
              <a:t>Bill-and-Hold Arrangements </a:t>
            </a:r>
          </a:p>
          <a:p>
            <a:pPr lvl="1"/>
            <a:r>
              <a:rPr lang="en-IN" dirty="0"/>
              <a:t>Consignment Arrangements</a:t>
            </a:r>
          </a:p>
          <a:p>
            <a:pPr lvl="1"/>
            <a:r>
              <a:rPr lang="en-IN" dirty="0"/>
              <a:t>Gift Cards</a:t>
            </a:r>
          </a:p>
        </p:txBody>
      </p:sp>
    </p:spTree>
    <p:extLst>
      <p:ext uri="{BB962C8B-B14F-4D97-AF65-F5344CB8AC3E}">
        <p14:creationId xmlns:p14="http://schemas.microsoft.com/office/powerpoint/2010/main" val="152435580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t>Licenses (1 of 5) </a:t>
            </a:r>
            <a:endParaRPr lang="en-US" b="0" dirty="0"/>
          </a:p>
        </p:txBody>
      </p:sp>
      <p:sp>
        <p:nvSpPr>
          <p:cNvPr id="5" name="Content Placeholder 4"/>
          <p:cNvSpPr>
            <a:spLocks noGrp="1"/>
          </p:cNvSpPr>
          <p:nvPr>
            <p:ph sz="quarter" idx="10"/>
          </p:nvPr>
        </p:nvSpPr>
        <p:spPr>
          <a:xfrm>
            <a:off x="548640" y="1676400"/>
            <a:ext cx="8046720" cy="4681558"/>
          </a:xfrm>
        </p:spPr>
        <p:txBody>
          <a:bodyPr/>
          <a:lstStyle/>
          <a:p>
            <a:pPr marL="0" indent="0">
              <a:spcBef>
                <a:spcPts val="600"/>
              </a:spcBef>
              <a:spcAft>
                <a:spcPts val="600"/>
              </a:spcAft>
              <a:buNone/>
            </a:pPr>
            <a:r>
              <a:rPr lang="en-IN" b="1" dirty="0"/>
              <a:t>Functional Intellectual Property: </a:t>
            </a:r>
            <a:r>
              <a:rPr lang="en-IN" dirty="0"/>
              <a:t>Transfer seller’s intellectual property (IP) as it exists at the time the license is granted.</a:t>
            </a:r>
          </a:p>
          <a:p>
            <a:pPr>
              <a:spcBef>
                <a:spcPts val="600"/>
              </a:spcBef>
              <a:spcAft>
                <a:spcPts val="600"/>
              </a:spcAft>
            </a:pPr>
            <a:r>
              <a:rPr lang="en-IN" dirty="0"/>
              <a:t>Has </a:t>
            </a:r>
            <a:r>
              <a:rPr lang="en-IN" b="1" i="1" dirty="0"/>
              <a:t>significant standalone functionality </a:t>
            </a:r>
            <a:r>
              <a:rPr lang="en-IN" dirty="0"/>
              <a:t>(</a:t>
            </a:r>
            <a:r>
              <a:rPr lang="en-US" dirty="0"/>
              <a:t>can perform a function or a task, or be played or aired) </a:t>
            </a:r>
          </a:p>
          <a:p>
            <a:pPr>
              <a:spcBef>
                <a:spcPts val="600"/>
              </a:spcBef>
              <a:spcAft>
                <a:spcPts val="600"/>
              </a:spcAft>
            </a:pPr>
            <a:r>
              <a:rPr lang="en-US" dirty="0"/>
              <a:t>The benefit the customer receives from the license </a:t>
            </a:r>
            <a:r>
              <a:rPr lang="en-US" b="1" dirty="0"/>
              <a:t>isn’t</a:t>
            </a:r>
            <a:r>
              <a:rPr lang="en-US" dirty="0"/>
              <a:t> affected by the seller’s ongoing activity </a:t>
            </a:r>
          </a:p>
        </p:txBody>
      </p:sp>
    </p:spTree>
    <p:extLst>
      <p:ext uri="{BB962C8B-B14F-4D97-AF65-F5344CB8AC3E}">
        <p14:creationId xmlns:p14="http://schemas.microsoft.com/office/powerpoint/2010/main" val="325423623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t>Licenses (2 of 5) </a:t>
            </a:r>
            <a:endParaRPr lang="en-US" b="0" dirty="0"/>
          </a:p>
        </p:txBody>
      </p:sp>
      <p:sp>
        <p:nvSpPr>
          <p:cNvPr id="5" name="Content Placeholder 4"/>
          <p:cNvSpPr>
            <a:spLocks noGrp="1"/>
          </p:cNvSpPr>
          <p:nvPr>
            <p:ph sz="quarter" idx="10"/>
          </p:nvPr>
        </p:nvSpPr>
        <p:spPr>
          <a:xfrm>
            <a:off x="548640" y="1676400"/>
            <a:ext cx="8046720" cy="4931028"/>
          </a:xfrm>
        </p:spPr>
        <p:txBody>
          <a:bodyPr/>
          <a:lstStyle/>
          <a:p>
            <a:r>
              <a:rPr lang="en-US" dirty="0"/>
              <a:t>Therefore, </a:t>
            </a:r>
            <a:r>
              <a:rPr lang="en-IN" dirty="0"/>
              <a:t>viewed as transferring a </a:t>
            </a:r>
            <a:r>
              <a:rPr lang="en-IN" b="1" i="1" dirty="0"/>
              <a:t>right of use</a:t>
            </a:r>
          </a:p>
          <a:p>
            <a:pPr marL="0" indent="0">
              <a:buNone/>
            </a:pPr>
            <a:r>
              <a:rPr lang="en-IN" dirty="0"/>
              <a:t>	</a:t>
            </a:r>
            <a:r>
              <a:rPr lang="en-IN" sz="2400" b="1" dirty="0"/>
              <a:t>Example:</a:t>
            </a:r>
            <a:r>
              <a:rPr lang="en-IN" sz="2400" dirty="0"/>
              <a:t> a music download </a:t>
            </a:r>
          </a:p>
          <a:p>
            <a:r>
              <a:rPr lang="en-IN" dirty="0"/>
              <a:t>Revenue is recognized at the </a:t>
            </a:r>
            <a:r>
              <a:rPr lang="en-IN" b="1" dirty="0"/>
              <a:t>start of the license period</a:t>
            </a:r>
            <a:r>
              <a:rPr lang="en-IN" dirty="0"/>
              <a:t>, when the right is transferred</a:t>
            </a:r>
          </a:p>
        </p:txBody>
      </p:sp>
    </p:spTree>
    <p:extLst>
      <p:ext uri="{BB962C8B-B14F-4D97-AF65-F5344CB8AC3E}">
        <p14:creationId xmlns:p14="http://schemas.microsoft.com/office/powerpoint/2010/main" val="367359289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t>Licenses (3 of 5)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fontAlgn="auto">
              <a:spcAft>
                <a:spcPts val="0"/>
              </a:spcAft>
              <a:buClr>
                <a:schemeClr val="tx1"/>
              </a:buClr>
              <a:buNone/>
              <a:defRPr/>
            </a:pPr>
            <a:r>
              <a:rPr lang="en-IN" b="1" dirty="0"/>
              <a:t>Symbolic IP: </a:t>
            </a:r>
            <a:r>
              <a:rPr lang="en-IN" dirty="0"/>
              <a:t>Transfer seller’s IP with the understanding that the seller will undertake ongoing activities.</a:t>
            </a:r>
          </a:p>
          <a:p>
            <a:pPr>
              <a:buClr>
                <a:schemeClr val="tx1"/>
              </a:buClr>
              <a:defRPr/>
            </a:pPr>
            <a:r>
              <a:rPr lang="en-IN" b="1" dirty="0"/>
              <a:t>Lacks significant standalone functionality</a:t>
            </a:r>
            <a:r>
              <a:rPr lang="en-IN" dirty="0"/>
              <a:t>  </a:t>
            </a:r>
          </a:p>
          <a:p>
            <a:pPr>
              <a:buClr>
                <a:schemeClr val="tx1"/>
              </a:buClr>
              <a:defRPr/>
            </a:pPr>
            <a:r>
              <a:rPr lang="en-US" dirty="0"/>
              <a:t>The benefit the customer receives from the license </a:t>
            </a:r>
            <a:r>
              <a:rPr lang="en-US" b="1" dirty="0"/>
              <a:t>is</a:t>
            </a:r>
            <a:r>
              <a:rPr lang="en-US" dirty="0"/>
              <a:t> affected by the seller’s ongoing activity</a:t>
            </a:r>
          </a:p>
        </p:txBody>
      </p:sp>
    </p:spTree>
    <p:extLst>
      <p:ext uri="{BB962C8B-B14F-4D97-AF65-F5344CB8AC3E}">
        <p14:creationId xmlns:p14="http://schemas.microsoft.com/office/powerpoint/2010/main" val="30704155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t>Licenses (4 of 5) </a:t>
            </a:r>
            <a:endParaRPr lang="en-US" b="0" dirty="0"/>
          </a:p>
        </p:txBody>
      </p:sp>
      <p:sp>
        <p:nvSpPr>
          <p:cNvPr id="5" name="Content Placeholder 4"/>
          <p:cNvSpPr>
            <a:spLocks noGrp="1"/>
          </p:cNvSpPr>
          <p:nvPr>
            <p:ph sz="quarter" idx="10"/>
          </p:nvPr>
        </p:nvSpPr>
        <p:spPr>
          <a:xfrm>
            <a:off x="548640" y="1676400"/>
            <a:ext cx="8046720" cy="4714317"/>
          </a:xfrm>
        </p:spPr>
        <p:txBody>
          <a:bodyPr/>
          <a:lstStyle/>
          <a:p>
            <a:pPr>
              <a:buClr>
                <a:schemeClr val="tx1"/>
              </a:buClr>
              <a:defRPr/>
            </a:pPr>
            <a:r>
              <a:rPr lang="en-IN" dirty="0"/>
              <a:t>Therefore, the license transfers a </a:t>
            </a:r>
            <a:r>
              <a:rPr lang="en-IN" b="1" dirty="0"/>
              <a:t>right of access </a:t>
            </a:r>
            <a:r>
              <a:rPr lang="en-IN" dirty="0"/>
              <a:t>to the seller’s IP</a:t>
            </a:r>
          </a:p>
          <a:p>
            <a:pPr marL="0" indent="0">
              <a:buClr>
                <a:schemeClr val="tx1"/>
              </a:buClr>
              <a:buNone/>
              <a:defRPr/>
            </a:pPr>
            <a:r>
              <a:rPr lang="en-IN" dirty="0"/>
              <a:t>	</a:t>
            </a:r>
            <a:r>
              <a:rPr lang="en-IN" sz="2400" b="1" dirty="0"/>
              <a:t>Examples:</a:t>
            </a:r>
            <a:r>
              <a:rPr lang="en-IN" sz="2400" dirty="0"/>
              <a:t> brand names, logos, trademarks, franchise rights  </a:t>
            </a:r>
          </a:p>
          <a:p>
            <a:pPr>
              <a:buClr>
                <a:schemeClr val="tx1"/>
              </a:buClr>
              <a:defRPr/>
            </a:pPr>
            <a:r>
              <a:rPr lang="en-IN" dirty="0"/>
              <a:t>Recognize revenue </a:t>
            </a:r>
            <a:r>
              <a:rPr lang="en-IN" b="1" dirty="0"/>
              <a:t>over the license period</a:t>
            </a:r>
            <a:endParaRPr lang="en-IN" dirty="0"/>
          </a:p>
        </p:txBody>
      </p:sp>
    </p:spTree>
    <p:extLst>
      <p:ext uri="{BB962C8B-B14F-4D97-AF65-F5344CB8AC3E}">
        <p14:creationId xmlns:p14="http://schemas.microsoft.com/office/powerpoint/2010/main" val="118631220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t>Licenses (5 of 5)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1" indent="0">
              <a:buNone/>
              <a:tabLst>
                <a:tab pos="688975" algn="l"/>
              </a:tabLst>
              <a:defRPr/>
            </a:pPr>
            <a:r>
              <a:rPr lang="en-IN" sz="2600" b="1" dirty="0"/>
              <a:t>Exception: </a:t>
            </a:r>
            <a:r>
              <a:rPr lang="en-IN" sz="2600" dirty="0"/>
              <a:t>Functional IP is viewed as transferring a right of access (and requiring revenue recognition over time) if both</a:t>
            </a:r>
          </a:p>
          <a:p>
            <a:pPr marL="342900" lvl="1" indent="-342900">
              <a:buClr>
                <a:schemeClr val="tx1"/>
              </a:buClr>
              <a:buFont typeface="Arial" panose="020B0604020202020204" pitchFamily="34" charset="0"/>
              <a:buChar char="•"/>
              <a:tabLst>
                <a:tab pos="688975" algn="l"/>
              </a:tabLst>
              <a:defRPr/>
            </a:pPr>
            <a:r>
              <a:rPr lang="en-IN" sz="2600" dirty="0"/>
              <a:t>The seller is expected to change the functionality over time and</a:t>
            </a:r>
          </a:p>
          <a:p>
            <a:pPr marL="342900" lvl="1" indent="-342900">
              <a:buClr>
                <a:schemeClr val="tx1"/>
              </a:buClr>
              <a:buFont typeface="Arial" panose="020B0604020202020204" pitchFamily="34" charset="0"/>
              <a:buChar char="•"/>
              <a:tabLst>
                <a:tab pos="688975" algn="l"/>
              </a:tabLst>
              <a:defRPr/>
            </a:pPr>
            <a:r>
              <a:rPr lang="en-IN" sz="2600" dirty="0"/>
              <a:t>The customer is required to use the updated version</a:t>
            </a:r>
          </a:p>
          <a:p>
            <a:pPr marL="0" lvl="1" indent="0">
              <a:buClr>
                <a:schemeClr val="tx1"/>
              </a:buClr>
              <a:buNone/>
              <a:tabLst>
                <a:tab pos="688975" algn="l"/>
              </a:tabLst>
              <a:defRPr/>
            </a:pPr>
            <a:r>
              <a:rPr lang="en-IN" sz="2600" dirty="0"/>
              <a:t>	</a:t>
            </a:r>
            <a:r>
              <a:rPr lang="en-IN" b="1" dirty="0"/>
              <a:t>Example:</a:t>
            </a:r>
            <a:r>
              <a:rPr lang="en-IN" dirty="0"/>
              <a:t> virus protection software</a:t>
            </a:r>
          </a:p>
        </p:txBody>
      </p:sp>
    </p:spTree>
    <p:extLst>
      <p:ext uri="{BB962C8B-B14F-4D97-AF65-F5344CB8AC3E}">
        <p14:creationId xmlns:p14="http://schemas.microsoft.com/office/powerpoint/2010/main" val="198321424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Licenses (1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buNone/>
            </a:pPr>
            <a:r>
              <a:rPr lang="en-US" dirty="0"/>
              <a:t>Which of the following is </a:t>
            </a:r>
            <a:r>
              <a:rPr lang="en-US" b="1" dirty="0"/>
              <a:t>not</a:t>
            </a:r>
            <a:r>
              <a:rPr lang="en-US" dirty="0"/>
              <a:t> true?</a:t>
            </a:r>
          </a:p>
          <a:p>
            <a:pPr marL="463550" indent="-463550">
              <a:buFont typeface="+mj-lt"/>
              <a:buAutoNum type="alphaLcPeriod"/>
            </a:pPr>
            <a:r>
              <a:rPr lang="en-US" dirty="0"/>
              <a:t>License fees are recognized over time for any license that is viewed as providing a right of access</a:t>
            </a:r>
          </a:p>
          <a:p>
            <a:pPr marL="463550" lvl="0" indent="-463550">
              <a:buFont typeface="+mj-lt"/>
              <a:buAutoNum type="alphaLcPeriod"/>
            </a:pPr>
            <a:r>
              <a:rPr lang="en-US" dirty="0"/>
              <a:t>Licensing fees are recognized as revenue over time for licenses of symbolic IP, for which the seller expects its ongoing activities to affect the benefits that the buyer receives from IP</a:t>
            </a:r>
          </a:p>
        </p:txBody>
      </p:sp>
    </p:spTree>
    <p:extLst>
      <p:ext uri="{BB962C8B-B14F-4D97-AF65-F5344CB8AC3E}">
        <p14:creationId xmlns:p14="http://schemas.microsoft.com/office/powerpoint/2010/main" val="700075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Principles of Revenue Recognition (2 of 2)</a:t>
            </a:r>
            <a:endParaRPr lang="en-US" b="0" dirty="0"/>
          </a:p>
        </p:txBody>
      </p:sp>
      <p:sp>
        <p:nvSpPr>
          <p:cNvPr id="5" name="Content Placeholder 4"/>
          <p:cNvSpPr>
            <a:spLocks noGrp="1"/>
          </p:cNvSpPr>
          <p:nvPr>
            <p:ph sz="quarter" idx="10"/>
          </p:nvPr>
        </p:nvSpPr>
        <p:spPr>
          <a:xfrm>
            <a:off x="668684" y="1676400"/>
            <a:ext cx="8261034" cy="4752996"/>
          </a:xfrm>
        </p:spPr>
        <p:txBody>
          <a:bodyPr/>
          <a:lstStyle/>
          <a:p>
            <a:pPr marL="0" indent="0">
              <a:spcBef>
                <a:spcPts val="600"/>
              </a:spcBef>
              <a:spcAft>
                <a:spcPts val="600"/>
              </a:spcAft>
              <a:buNone/>
            </a:pPr>
            <a:r>
              <a:rPr lang="en-IN" sz="2400" dirty="0"/>
              <a:t>The correct answer is </a:t>
            </a:r>
            <a:r>
              <a:rPr lang="en-IN" sz="2400" i="1" dirty="0"/>
              <a:t>d. </a:t>
            </a:r>
            <a:r>
              <a:rPr lang="en-IN" sz="2400" dirty="0"/>
              <a:t>The five steps used to apply the core principle of revenue recognition are:</a:t>
            </a:r>
          </a:p>
          <a:p>
            <a:pPr marL="285750" indent="-285750">
              <a:spcBef>
                <a:spcPts val="600"/>
              </a:spcBef>
              <a:spcAft>
                <a:spcPts val="600"/>
              </a:spcAft>
            </a:pPr>
            <a:r>
              <a:rPr lang="en-IN" sz="2400" dirty="0"/>
              <a:t>Identify the contract with a customer</a:t>
            </a:r>
          </a:p>
          <a:p>
            <a:pPr marL="285750" indent="-285750">
              <a:spcBef>
                <a:spcPts val="600"/>
              </a:spcBef>
              <a:spcAft>
                <a:spcPts val="600"/>
              </a:spcAft>
            </a:pPr>
            <a:r>
              <a:rPr lang="en-IN" sz="2400" dirty="0"/>
              <a:t>Identify the performance obligation(s) in the contract</a:t>
            </a:r>
          </a:p>
          <a:p>
            <a:pPr marL="285750" indent="-285750">
              <a:spcBef>
                <a:spcPts val="600"/>
              </a:spcBef>
              <a:spcAft>
                <a:spcPts val="600"/>
              </a:spcAft>
            </a:pPr>
            <a:r>
              <a:rPr lang="en-IN" sz="2400" dirty="0"/>
              <a:t>Determine the transaction price</a:t>
            </a:r>
          </a:p>
          <a:p>
            <a:pPr marL="285750" indent="-285750">
              <a:spcBef>
                <a:spcPts val="600"/>
              </a:spcBef>
              <a:spcAft>
                <a:spcPts val="600"/>
              </a:spcAft>
            </a:pPr>
            <a:r>
              <a:rPr lang="en-IN" sz="2400" dirty="0"/>
              <a:t>Allocate the transaction price to each performance obligation</a:t>
            </a:r>
          </a:p>
          <a:p>
            <a:pPr marL="285750" indent="-285750">
              <a:spcBef>
                <a:spcPts val="600"/>
              </a:spcBef>
              <a:spcAft>
                <a:spcPts val="600"/>
              </a:spcAft>
            </a:pPr>
            <a:r>
              <a:rPr lang="en-IN" sz="2400" dirty="0"/>
              <a:t>Recognize revenue when (or as) each performance obligation is satisfied</a:t>
            </a:r>
          </a:p>
        </p:txBody>
      </p:sp>
    </p:spTree>
    <p:extLst>
      <p:ext uri="{BB962C8B-B14F-4D97-AF65-F5344CB8AC3E}">
        <p14:creationId xmlns:p14="http://schemas.microsoft.com/office/powerpoint/2010/main" val="62308557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Licenses (2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514350" lvl="0" indent="-514350">
              <a:buFont typeface="+mj-lt"/>
              <a:buAutoNum type="alphaLcPeriod" startAt="3"/>
            </a:pPr>
            <a:r>
              <a:rPr lang="en-US" dirty="0"/>
              <a:t>License fees are recognized as revenue at a point in time for licenses of function IP, for which the buyer expects that the seller’s future activities will not affect the benefit the buyer derives from the IP</a:t>
            </a:r>
          </a:p>
          <a:p>
            <a:pPr marL="514350" lvl="0" indent="-514350">
              <a:buFont typeface="+mj-lt"/>
              <a:buAutoNum type="alphaLcPeriod" startAt="3"/>
            </a:pPr>
            <a:r>
              <a:rPr lang="en-US" dirty="0"/>
              <a:t>Licensing fees always are recognized as revenue at the end of the license period, when the seller has completed its performance obligation to provide access to its IP</a:t>
            </a:r>
          </a:p>
        </p:txBody>
      </p:sp>
    </p:spTree>
    <p:extLst>
      <p:ext uri="{BB962C8B-B14F-4D97-AF65-F5344CB8AC3E}">
        <p14:creationId xmlns:p14="http://schemas.microsoft.com/office/powerpoint/2010/main" val="235681360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Licenses (3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The correct answer is </a:t>
            </a:r>
            <a:r>
              <a:rPr lang="en-US" i="1" dirty="0"/>
              <a:t>d. </a:t>
            </a:r>
            <a:r>
              <a:rPr lang="en-US" dirty="0"/>
              <a:t>If the seller provides </a:t>
            </a:r>
            <a:r>
              <a:rPr lang="en-US" b="1" dirty="0"/>
              <a:t>access</a:t>
            </a:r>
            <a:r>
              <a:rPr lang="en-US" dirty="0"/>
              <a:t> to its intellectual property, revenue is recognized </a:t>
            </a:r>
            <a:r>
              <a:rPr lang="en-US" b="1" dirty="0"/>
              <a:t>over the period of time for which access is provided</a:t>
            </a:r>
            <a:r>
              <a:rPr lang="en-US" dirty="0"/>
              <a:t>, not deferred until the end of the license period.</a:t>
            </a:r>
            <a:endParaRPr lang="en-US" b="1" dirty="0"/>
          </a:p>
        </p:txBody>
      </p:sp>
    </p:spTree>
    <p:extLst>
      <p:ext uri="{BB962C8B-B14F-4D97-AF65-F5344CB8AC3E}">
        <p14:creationId xmlns:p14="http://schemas.microsoft.com/office/powerpoint/2010/main" val="21956271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Licenses (4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spcAft>
                <a:spcPts val="1200"/>
              </a:spcAft>
              <a:buNone/>
            </a:pPr>
            <a:r>
              <a:rPr lang="en-US" dirty="0"/>
              <a:t>Zack developed software that helps farmers to plow their fields in a manner that prevents erosion and maximizes the effectiveness of irrigation. Spurlock paid a licensing fee of $60,000 for a copy of the software. Although Spurlock can use the software as long as it wants, Zack expects that Spurlock will use the software for approximately 5 years. Zack does not anticipate any further interaction with Spurlock following transfer of the license. How much revenue should Zack recognize in the first year of the contract?</a:t>
            </a:r>
          </a:p>
        </p:txBody>
      </p:sp>
    </p:spTree>
    <p:extLst>
      <p:ext uri="{BB962C8B-B14F-4D97-AF65-F5344CB8AC3E}">
        <p14:creationId xmlns:p14="http://schemas.microsoft.com/office/powerpoint/2010/main" val="9421253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Licenses (5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lvl="0" indent="-457200">
              <a:buFont typeface="+mj-lt"/>
              <a:buAutoNum type="alphaLcPeriod"/>
            </a:pPr>
            <a:r>
              <a:rPr lang="en-US" dirty="0"/>
              <a:t>$0</a:t>
            </a:r>
          </a:p>
          <a:p>
            <a:pPr marL="457200" lvl="0" indent="-457200">
              <a:buFont typeface="+mj-lt"/>
              <a:buAutoNum type="alphaLcPeriod"/>
            </a:pPr>
            <a:r>
              <a:rPr lang="en-US" dirty="0"/>
              <a:t>$12,000</a:t>
            </a:r>
          </a:p>
          <a:p>
            <a:pPr marL="457200" lvl="0" indent="-457200">
              <a:buFont typeface="+mj-lt"/>
              <a:buAutoNum type="alphaLcPeriod"/>
            </a:pPr>
            <a:r>
              <a:rPr lang="en-US" dirty="0"/>
              <a:t>$15,000</a:t>
            </a:r>
          </a:p>
          <a:p>
            <a:pPr marL="457200" lvl="0" indent="-457200">
              <a:buFont typeface="+mj-lt"/>
              <a:buAutoNum type="alphaLcPeriod"/>
            </a:pPr>
            <a:r>
              <a:rPr lang="en-US" dirty="0"/>
              <a:t>$60,000</a:t>
            </a:r>
          </a:p>
          <a:p>
            <a:pPr marL="0" indent="0">
              <a:buNone/>
            </a:pPr>
            <a:r>
              <a:rPr lang="en-US" dirty="0"/>
              <a:t>The correct answer is </a:t>
            </a:r>
            <a:r>
              <a:rPr lang="en-US" i="1" dirty="0"/>
              <a:t>d. </a:t>
            </a:r>
            <a:r>
              <a:rPr lang="en-US" dirty="0"/>
              <a:t>Zack is transferring function IP with significant standalone functionality. The license transfers a right of use, and all license revenue can be recognized upon transfer of control of the software to the customer.</a:t>
            </a:r>
          </a:p>
        </p:txBody>
      </p:sp>
    </p:spTree>
    <p:extLst>
      <p:ext uri="{BB962C8B-B14F-4D97-AF65-F5344CB8AC3E}">
        <p14:creationId xmlns:p14="http://schemas.microsoft.com/office/powerpoint/2010/main" val="25393954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083815"/>
          </a:xfrm>
        </p:spPr>
        <p:txBody>
          <a:bodyPr>
            <a:noAutofit/>
          </a:bodyPr>
          <a:lstStyle/>
          <a:p>
            <a:r>
              <a:rPr lang="en-IN" b="0" dirty="0">
                <a:cs typeface="Aharoni" panose="02010803020104030203" pitchFamily="2" charset="-79"/>
              </a:rPr>
              <a:t>Franchises</a:t>
            </a:r>
            <a:endParaRPr lang="en-US" b="0" dirty="0"/>
          </a:p>
        </p:txBody>
      </p:sp>
      <p:sp>
        <p:nvSpPr>
          <p:cNvPr id="5" name="Content Placeholder 4"/>
          <p:cNvSpPr>
            <a:spLocks noGrp="1"/>
          </p:cNvSpPr>
          <p:nvPr>
            <p:ph sz="quarter" idx="10"/>
          </p:nvPr>
        </p:nvSpPr>
        <p:spPr>
          <a:xfrm>
            <a:off x="548640" y="1315215"/>
            <a:ext cx="8595360" cy="4931028"/>
          </a:xfrm>
        </p:spPr>
        <p:txBody>
          <a:bodyPr/>
          <a:lstStyle/>
          <a:p>
            <a:pPr marL="0" indent="0">
              <a:spcBef>
                <a:spcPct val="0"/>
              </a:spcBef>
              <a:spcAft>
                <a:spcPts val="1200"/>
              </a:spcAft>
              <a:buNone/>
            </a:pPr>
            <a:r>
              <a:rPr lang="en-IN" b="1" dirty="0">
                <a:cs typeface="Aharoni" panose="02010803020104030203" pitchFamily="2" charset="-79"/>
              </a:rPr>
              <a:t>Franchises</a:t>
            </a:r>
          </a:p>
          <a:p>
            <a:pPr>
              <a:spcBef>
                <a:spcPct val="0"/>
              </a:spcBef>
              <a:spcAft>
                <a:spcPts val="1200"/>
              </a:spcAft>
            </a:pPr>
            <a:r>
              <a:rPr lang="en-IN" sz="2400" dirty="0"/>
              <a:t>In a franchise arrangement, a franchisor grants to the franchisee the right to sell the franchisor’s products and use its name for a specified time period</a:t>
            </a:r>
          </a:p>
          <a:p>
            <a:pPr>
              <a:spcBef>
                <a:spcPct val="0"/>
              </a:spcBef>
              <a:spcAft>
                <a:spcPts val="1200"/>
              </a:spcAft>
            </a:pPr>
            <a:r>
              <a:rPr lang="en-IN" sz="2400" dirty="0"/>
              <a:t>Franchises often include a </a:t>
            </a:r>
            <a:r>
              <a:rPr lang="en-IN" sz="2400" b="1" i="1" dirty="0"/>
              <a:t>license </a:t>
            </a:r>
            <a:r>
              <a:rPr lang="en-IN" sz="2400" dirty="0"/>
              <a:t>to use intellectual property, as well as </a:t>
            </a:r>
            <a:r>
              <a:rPr lang="en-IN" sz="2400" i="1" dirty="0"/>
              <a:t>initial sales </a:t>
            </a:r>
            <a:r>
              <a:rPr lang="en-IN" sz="2400" dirty="0"/>
              <a:t>of </a:t>
            </a:r>
            <a:r>
              <a:rPr lang="en-IN" sz="2400" b="1" dirty="0"/>
              <a:t>goods and services transferred </a:t>
            </a:r>
            <a:r>
              <a:rPr lang="en-IN" sz="2400" dirty="0"/>
              <a:t>at the start of the franchise as well as </a:t>
            </a:r>
            <a:r>
              <a:rPr lang="en-IN" sz="2400" i="1" dirty="0"/>
              <a:t>ongoing sales </a:t>
            </a:r>
            <a:r>
              <a:rPr lang="en-IN" sz="2400" dirty="0"/>
              <a:t>over the life of the franchise</a:t>
            </a:r>
          </a:p>
          <a:p>
            <a:pPr>
              <a:spcBef>
                <a:spcPct val="0"/>
              </a:spcBef>
              <a:spcAft>
                <a:spcPts val="1200"/>
              </a:spcAft>
            </a:pPr>
            <a:r>
              <a:rPr lang="en-IN" sz="2400" dirty="0"/>
              <a:t>Franchisor must evaluate each part of the franchise agreement to identify the performance obligations</a:t>
            </a:r>
          </a:p>
        </p:txBody>
      </p:sp>
    </p:spTree>
    <p:extLst>
      <p:ext uri="{BB962C8B-B14F-4D97-AF65-F5344CB8AC3E}">
        <p14:creationId xmlns:p14="http://schemas.microsoft.com/office/powerpoint/2010/main" val="120264842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Franchises (1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spcAft>
                <a:spcPts val="1200"/>
              </a:spcAft>
              <a:buNone/>
            </a:pPr>
            <a:r>
              <a:rPr lang="en-US" dirty="0"/>
              <a:t>Which of the following is</a:t>
            </a:r>
            <a:r>
              <a:rPr lang="en-US" i="1" dirty="0"/>
              <a:t> </a:t>
            </a:r>
            <a:r>
              <a:rPr lang="en-US" b="1" dirty="0"/>
              <a:t>not</a:t>
            </a:r>
            <a:r>
              <a:rPr lang="en-US" i="1" dirty="0"/>
              <a:t> </a:t>
            </a:r>
            <a:r>
              <a:rPr lang="en-US" dirty="0"/>
              <a:t>true about accounting for revenue from franchise arrangements?</a:t>
            </a:r>
          </a:p>
          <a:p>
            <a:pPr marL="457200" lvl="0" indent="-457200">
              <a:buFont typeface="+mj-lt"/>
              <a:buAutoNum type="alphaLcPeriod"/>
            </a:pPr>
            <a:r>
              <a:rPr lang="en-US" dirty="0"/>
              <a:t>Franchise arrangements often include a performance obligation for a license as well as for delivery of goods and services</a:t>
            </a:r>
          </a:p>
          <a:p>
            <a:pPr marL="457200" lvl="0" indent="-457200">
              <a:buFont typeface="+mj-lt"/>
              <a:buAutoNum type="alphaLcPeriod"/>
            </a:pPr>
            <a:r>
              <a:rPr lang="en-US" dirty="0"/>
              <a:t>Franchise arrangements typically include one or more performance obligations for which revenue is recognized at a point in time</a:t>
            </a:r>
          </a:p>
        </p:txBody>
      </p:sp>
    </p:spTree>
    <p:extLst>
      <p:ext uri="{BB962C8B-B14F-4D97-AF65-F5344CB8AC3E}">
        <p14:creationId xmlns:p14="http://schemas.microsoft.com/office/powerpoint/2010/main" val="282869828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Franchises (2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514350" lvl="0" indent="-514350">
              <a:buFont typeface="+mj-lt"/>
              <a:buAutoNum type="alphaLcPeriod" startAt="3"/>
            </a:pPr>
            <a:r>
              <a:rPr lang="en-US" dirty="0"/>
              <a:t>Franchise arrangements typically include one or more performance obligations for which revenue is recognized over a period of time</a:t>
            </a:r>
          </a:p>
          <a:p>
            <a:pPr marL="514350" lvl="0" indent="-514350">
              <a:buFont typeface="+mj-lt"/>
              <a:buAutoNum type="alphaLcPeriod" startAt="3"/>
            </a:pPr>
            <a:r>
              <a:rPr lang="en-US" dirty="0"/>
              <a:t>Franchise arrangements typically include one performance obligation because the goods and services included in the arrangement are not separately identifiable</a:t>
            </a:r>
          </a:p>
        </p:txBody>
      </p:sp>
    </p:spTree>
    <p:extLst>
      <p:ext uri="{BB962C8B-B14F-4D97-AF65-F5344CB8AC3E}">
        <p14:creationId xmlns:p14="http://schemas.microsoft.com/office/powerpoint/2010/main" val="413071500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Franchises (3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The correct answer is </a:t>
            </a:r>
            <a:r>
              <a:rPr lang="en-US" i="1" dirty="0"/>
              <a:t>d. </a:t>
            </a:r>
            <a:r>
              <a:rPr lang="en-US" dirty="0"/>
              <a:t>Franchise arrangements typically include multiple performance obligations because the goods and services included in the arrangement are both capable of being distinct and are separately identifiable.</a:t>
            </a:r>
            <a:endParaRPr lang="en-US" b="1" dirty="0">
              <a:solidFill>
                <a:srgbClr val="C00000"/>
              </a:solidFill>
            </a:endParaRPr>
          </a:p>
        </p:txBody>
      </p:sp>
    </p:spTree>
    <p:extLst>
      <p:ext uri="{BB962C8B-B14F-4D97-AF65-F5344CB8AC3E}">
        <p14:creationId xmlns:p14="http://schemas.microsoft.com/office/powerpoint/2010/main" val="273712710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cs typeface="Aharoni" panose="02010803020104030203" pitchFamily="2" charset="-79"/>
              </a:rPr>
              <a:t>Bill-and-Hold Sales</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Bef>
                <a:spcPct val="0"/>
              </a:spcBef>
              <a:buNone/>
            </a:pPr>
            <a:r>
              <a:rPr lang="en-IN" b="1" dirty="0">
                <a:cs typeface="Aharoni" panose="02010803020104030203" pitchFamily="2" charset="-79"/>
              </a:rPr>
              <a:t>Bill-and-Hold Sales</a:t>
            </a:r>
            <a:endParaRPr lang="en-IN" dirty="0"/>
          </a:p>
          <a:p>
            <a:pPr>
              <a:spcBef>
                <a:spcPct val="0"/>
              </a:spcBef>
              <a:spcAft>
                <a:spcPts val="1200"/>
              </a:spcAft>
            </a:pPr>
            <a:r>
              <a:rPr lang="en-IN" sz="2400" dirty="0"/>
              <a:t>A bill-and-hold sale is an arrangement where a </a:t>
            </a:r>
            <a:r>
              <a:rPr lang="en-IN" sz="2400" b="1" dirty="0"/>
              <a:t>customer purchases goods but requests that the seller not ship the product until a later date</a:t>
            </a:r>
            <a:r>
              <a:rPr lang="en-IN" sz="2400" dirty="0"/>
              <a:t> </a:t>
            </a:r>
          </a:p>
          <a:p>
            <a:pPr>
              <a:spcBef>
                <a:spcPct val="0"/>
              </a:spcBef>
              <a:spcAft>
                <a:spcPts val="1200"/>
              </a:spcAft>
            </a:pPr>
            <a:r>
              <a:rPr lang="en-IN" sz="2400" dirty="0"/>
              <a:t>Since the customer doesn’t have physical possession of the asset until the seller has delivered it, transfer of </a:t>
            </a:r>
            <a:r>
              <a:rPr lang="en-IN" sz="2400" b="1" dirty="0"/>
              <a:t>control has not occurred</a:t>
            </a:r>
            <a:r>
              <a:rPr lang="en-IN" sz="2400" dirty="0"/>
              <a:t>, so </a:t>
            </a:r>
            <a:r>
              <a:rPr lang="en-IN" sz="2400" b="1" dirty="0"/>
              <a:t>revenue typically should not be recognized until actual delivery to the customer occurs</a:t>
            </a:r>
            <a:endParaRPr lang="en-IN" sz="2400" dirty="0"/>
          </a:p>
        </p:txBody>
      </p:sp>
    </p:spTree>
    <p:extLst>
      <p:ext uri="{BB962C8B-B14F-4D97-AF65-F5344CB8AC3E}">
        <p14:creationId xmlns:p14="http://schemas.microsoft.com/office/powerpoint/2010/main" val="268777676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Bill-and-Hold Arrangements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spcAft>
                <a:spcPts val="1200"/>
              </a:spcAft>
              <a:buNone/>
            </a:pPr>
            <a:r>
              <a:rPr lang="en-US" dirty="0"/>
              <a:t>Which of the following is typically true for a bill-and-hold arrangement?</a:t>
            </a:r>
          </a:p>
          <a:p>
            <a:pPr marL="457200" indent="-457200">
              <a:buFont typeface="+mj-lt"/>
              <a:buAutoNum type="alphaLcPeriod"/>
            </a:pPr>
            <a:r>
              <a:rPr lang="en-US" dirty="0"/>
              <a:t>Revenue is recognized when goods are manufactured</a:t>
            </a:r>
          </a:p>
          <a:p>
            <a:pPr marL="457200" lvl="0" indent="-457200">
              <a:buFont typeface="+mj-lt"/>
              <a:buAutoNum type="alphaLcPeriod"/>
            </a:pPr>
            <a:r>
              <a:rPr lang="en-US" dirty="0"/>
              <a:t>Revenue is recognized when the arrangement is made</a:t>
            </a:r>
          </a:p>
          <a:p>
            <a:pPr marL="457200" lvl="0" indent="-457200">
              <a:buFont typeface="+mj-lt"/>
              <a:buAutoNum type="alphaLcPeriod"/>
            </a:pPr>
            <a:r>
              <a:rPr lang="en-US" dirty="0"/>
              <a:t>Revenue is recognized when the delivery of goods is made</a:t>
            </a:r>
          </a:p>
          <a:p>
            <a:pPr marL="457200" lvl="0" indent="-457200">
              <a:buFont typeface="+mj-lt"/>
              <a:buAutoNum type="alphaLcPeriod"/>
            </a:pPr>
            <a:r>
              <a:rPr lang="en-US" dirty="0"/>
              <a:t>Revenue is recognized at the point in time at which payment from the customer is received</a:t>
            </a:r>
          </a:p>
        </p:txBody>
      </p:sp>
    </p:spTree>
    <p:extLst>
      <p:ext uri="{BB962C8B-B14F-4D97-AF65-F5344CB8AC3E}">
        <p14:creationId xmlns:p14="http://schemas.microsoft.com/office/powerpoint/2010/main" val="483142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685800" y="457200"/>
            <a:ext cx="8001000" cy="914400"/>
          </a:xfrm>
        </p:spPr>
        <p:txBody>
          <a:bodyPr>
            <a:noAutofit/>
          </a:bodyPr>
          <a:lstStyle/>
          <a:p>
            <a:r>
              <a:rPr lang="en-IN" b="0" dirty="0"/>
              <a:t>Recognizing Revenue at a Single Point in Time (1 of 5)</a:t>
            </a:r>
            <a:endParaRPr lang="en-US" b="0" dirty="0"/>
          </a:p>
        </p:txBody>
      </p:sp>
      <p:sp>
        <p:nvSpPr>
          <p:cNvPr id="5" name="Content Placeholder 4"/>
          <p:cNvSpPr>
            <a:spLocks noGrp="1"/>
          </p:cNvSpPr>
          <p:nvPr>
            <p:ph sz="quarter" idx="10"/>
          </p:nvPr>
        </p:nvSpPr>
        <p:spPr>
          <a:xfrm>
            <a:off x="548640" y="1676400"/>
            <a:ext cx="8381078" cy="4786554"/>
          </a:xfrm>
        </p:spPr>
        <p:txBody>
          <a:bodyPr/>
          <a:lstStyle/>
          <a:p>
            <a:r>
              <a:rPr lang="en-IN" dirty="0"/>
              <a:t>Indicators are used to determine when control has transferred from the seller to the customer</a:t>
            </a:r>
          </a:p>
          <a:p>
            <a:r>
              <a:rPr lang="en-IN" dirty="0"/>
              <a:t>A customer is more likely to control a good or service if the customer has:</a:t>
            </a:r>
          </a:p>
          <a:p>
            <a:pPr lvl="1">
              <a:buClr>
                <a:schemeClr val="tx1"/>
              </a:buClr>
            </a:pPr>
            <a:r>
              <a:rPr lang="en-IN" dirty="0"/>
              <a:t>An </a:t>
            </a:r>
            <a:r>
              <a:rPr lang="en-IN" b="1" dirty="0"/>
              <a:t>obligation to pay </a:t>
            </a:r>
            <a:r>
              <a:rPr lang="en-IN" dirty="0"/>
              <a:t>the seller</a:t>
            </a:r>
          </a:p>
          <a:p>
            <a:pPr lvl="1">
              <a:buClr>
                <a:schemeClr val="tx1"/>
              </a:buClr>
            </a:pPr>
            <a:r>
              <a:rPr lang="en-IN" b="1" dirty="0"/>
              <a:t>Legal title </a:t>
            </a:r>
            <a:r>
              <a:rPr lang="en-IN" dirty="0"/>
              <a:t>to the asset</a:t>
            </a:r>
          </a:p>
          <a:p>
            <a:pPr lvl="1">
              <a:buClr>
                <a:schemeClr val="tx1"/>
              </a:buClr>
            </a:pPr>
            <a:r>
              <a:rPr lang="en-IN" b="1" dirty="0"/>
              <a:t>Physical possession </a:t>
            </a:r>
            <a:r>
              <a:rPr lang="en-IN" dirty="0"/>
              <a:t>of the asset</a:t>
            </a:r>
          </a:p>
          <a:p>
            <a:pPr lvl="1">
              <a:buClr>
                <a:schemeClr val="tx1"/>
              </a:buClr>
            </a:pPr>
            <a:r>
              <a:rPr lang="en-IN" dirty="0"/>
              <a:t>Assumed the </a:t>
            </a:r>
            <a:r>
              <a:rPr lang="en-IN" b="1" dirty="0"/>
              <a:t>risks and rewards of ownership</a:t>
            </a:r>
          </a:p>
          <a:p>
            <a:pPr lvl="1">
              <a:buClr>
                <a:schemeClr val="tx1"/>
              </a:buClr>
            </a:pPr>
            <a:r>
              <a:rPr lang="en-IN" b="1" dirty="0"/>
              <a:t>Accepted</a:t>
            </a:r>
            <a:r>
              <a:rPr lang="en-IN" dirty="0"/>
              <a:t> the asset</a:t>
            </a:r>
          </a:p>
        </p:txBody>
      </p:sp>
    </p:spTree>
    <p:extLst>
      <p:ext uri="{BB962C8B-B14F-4D97-AF65-F5344CB8AC3E}">
        <p14:creationId xmlns:p14="http://schemas.microsoft.com/office/powerpoint/2010/main" val="350309083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Bill-and-Hold Arrangements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The correct answer is </a:t>
            </a:r>
            <a:r>
              <a:rPr lang="en-US" i="1" dirty="0"/>
              <a:t>c. </a:t>
            </a:r>
            <a:r>
              <a:rPr lang="en-US" dirty="0"/>
              <a:t>Bill-and-hold arrangements normally do not qualify for revenue recognition until </a:t>
            </a:r>
            <a:r>
              <a:rPr lang="en-US" b="1" dirty="0"/>
              <a:t>delivery</a:t>
            </a:r>
            <a:r>
              <a:rPr lang="en-US" dirty="0"/>
              <a:t> is made to the customer. Prior to that point, control of goods usually is not viewed as having passed to the customer.</a:t>
            </a:r>
            <a:endParaRPr lang="en-US" b="1" dirty="0"/>
          </a:p>
        </p:txBody>
      </p:sp>
    </p:spTree>
    <p:extLst>
      <p:ext uri="{BB962C8B-B14F-4D97-AF65-F5344CB8AC3E}">
        <p14:creationId xmlns:p14="http://schemas.microsoft.com/office/powerpoint/2010/main" val="238907188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265802" y="178075"/>
            <a:ext cx="6612396" cy="1472650"/>
          </a:xfrm>
        </p:spPr>
        <p:txBody>
          <a:bodyPr>
            <a:noAutofit/>
          </a:bodyPr>
          <a:lstStyle/>
          <a:p>
            <a:r>
              <a:rPr lang="en-IN" b="0" dirty="0">
                <a:cs typeface="Aharoni" panose="02010803020104030203" pitchFamily="2" charset="-79"/>
              </a:rPr>
              <a:t>Consignment Arrangements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Bef>
                <a:spcPts val="0"/>
              </a:spcBef>
              <a:spcAft>
                <a:spcPts val="1200"/>
              </a:spcAft>
              <a:buNone/>
            </a:pPr>
            <a:r>
              <a:rPr lang="en-IN" b="1" dirty="0">
                <a:cs typeface="Aharoni" panose="02010803020104030203" pitchFamily="2" charset="-79"/>
              </a:rPr>
              <a:t>Consignment Arrangements</a:t>
            </a:r>
          </a:p>
          <a:p>
            <a:pPr marL="361950" indent="-361950">
              <a:spcBef>
                <a:spcPts val="0"/>
              </a:spcBef>
              <a:spcAft>
                <a:spcPts val="1200"/>
              </a:spcAft>
            </a:pPr>
            <a:r>
              <a:rPr lang="en-IN" sz="2400" dirty="0"/>
              <a:t>The “consignor” physically transfers the goods to the other company, the consignee, but the </a:t>
            </a:r>
            <a:r>
              <a:rPr lang="en-IN" sz="2400" b="1" dirty="0"/>
              <a:t>consignor retains legal title</a:t>
            </a:r>
            <a:r>
              <a:rPr lang="en-IN" sz="2400" dirty="0"/>
              <a:t> </a:t>
            </a:r>
          </a:p>
          <a:p>
            <a:pPr marL="361950" indent="-361950">
              <a:spcBef>
                <a:spcPts val="0"/>
              </a:spcBef>
              <a:spcAft>
                <a:spcPts val="1200"/>
              </a:spcAft>
            </a:pPr>
            <a:r>
              <a:rPr lang="en-IN" sz="2400" dirty="0"/>
              <a:t>If a buyer is found, the consignee remits the </a:t>
            </a:r>
            <a:r>
              <a:rPr lang="en-IN" sz="2400" b="1" dirty="0"/>
              <a:t>selling price less commission </a:t>
            </a:r>
            <a:r>
              <a:rPr lang="en-IN" sz="2400" dirty="0"/>
              <a:t>and approved expenses to the consignor </a:t>
            </a:r>
          </a:p>
        </p:txBody>
      </p:sp>
    </p:spTree>
    <p:extLst>
      <p:ext uri="{BB962C8B-B14F-4D97-AF65-F5344CB8AC3E}">
        <p14:creationId xmlns:p14="http://schemas.microsoft.com/office/powerpoint/2010/main" val="25828897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265802" y="178075"/>
            <a:ext cx="6612396" cy="1472650"/>
          </a:xfrm>
        </p:spPr>
        <p:txBody>
          <a:bodyPr>
            <a:noAutofit/>
          </a:bodyPr>
          <a:lstStyle/>
          <a:p>
            <a:r>
              <a:rPr lang="en-IN" b="0" dirty="0">
                <a:cs typeface="Aharoni" panose="02010803020104030203" pitchFamily="2" charset="-79"/>
              </a:rPr>
              <a:t>Consignment Arrangements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361950" indent="-361950">
              <a:spcBef>
                <a:spcPts val="0"/>
              </a:spcBef>
              <a:spcAft>
                <a:spcPts val="1200"/>
              </a:spcAft>
            </a:pPr>
            <a:r>
              <a:rPr lang="en-IN" sz="2400" dirty="0"/>
              <a:t>If the consignee can’t find a buyer within an agreed-upon time, the consignee </a:t>
            </a:r>
            <a:r>
              <a:rPr lang="en-IN" sz="2400" b="1" dirty="0"/>
              <a:t>returns the goods to the consignor</a:t>
            </a:r>
            <a:r>
              <a:rPr lang="en-IN" sz="2400" dirty="0"/>
              <a:t> </a:t>
            </a:r>
          </a:p>
          <a:p>
            <a:pPr marL="361950" indent="-361950">
              <a:spcBef>
                <a:spcPts val="0"/>
              </a:spcBef>
              <a:spcAft>
                <a:spcPts val="1200"/>
              </a:spcAft>
            </a:pPr>
            <a:r>
              <a:rPr lang="en-IN" sz="2400" dirty="0"/>
              <a:t>Given that the consignor retains the risks of ownership, it </a:t>
            </a:r>
            <a:r>
              <a:rPr lang="en-IN" sz="2400" b="1" dirty="0"/>
              <a:t>postpones revenue recognition until sale to a third party occurs</a:t>
            </a:r>
            <a:endParaRPr lang="en-IN" sz="2400" dirty="0"/>
          </a:p>
        </p:txBody>
      </p:sp>
    </p:spTree>
    <p:extLst>
      <p:ext uri="{BB962C8B-B14F-4D97-AF65-F5344CB8AC3E}">
        <p14:creationId xmlns:p14="http://schemas.microsoft.com/office/powerpoint/2010/main" val="61927678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Consignment Arrangements (1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Alex Guerin is an artist who sells his work under consignment (he displays his work in local barbershops, and customers purchase his work there). Guerin recently transferred a painting on consignment to a local barbershop. After Guerin has transferred a painting to a barbershop, the painting: </a:t>
            </a:r>
          </a:p>
        </p:txBody>
      </p:sp>
    </p:spTree>
    <p:extLst>
      <p:ext uri="{BB962C8B-B14F-4D97-AF65-F5344CB8AC3E}">
        <p14:creationId xmlns:p14="http://schemas.microsoft.com/office/powerpoint/2010/main" val="379375054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Consignment Arrangements (2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indent="-457200">
              <a:buFont typeface="+mj-lt"/>
              <a:buAutoNum type="alphaLcPeriod"/>
            </a:pPr>
            <a:r>
              <a:rPr lang="en-US" dirty="0"/>
              <a:t>Should be counted in the barbershop’s inventory, as the barbershop now possesses it </a:t>
            </a:r>
          </a:p>
          <a:p>
            <a:pPr marL="457200" lvl="0" indent="-457200">
              <a:buFont typeface="+mj-lt"/>
              <a:buAutoNum type="alphaLcPeriod"/>
            </a:pPr>
            <a:r>
              <a:rPr lang="en-US" dirty="0"/>
              <a:t>Should be counted in Guerin’s inventory until the barbershop sells it </a:t>
            </a:r>
          </a:p>
          <a:p>
            <a:pPr marL="457200" indent="-457200">
              <a:buFont typeface="+mj-lt"/>
              <a:buAutoNum type="alphaLcPeriod"/>
            </a:pPr>
            <a:r>
              <a:rPr lang="en-US" dirty="0"/>
              <a:t>We lack sufficient information to know who should carry the painting in inventory </a:t>
            </a:r>
          </a:p>
          <a:p>
            <a:pPr marL="457200" lvl="0" indent="-457200">
              <a:buFont typeface="+mj-lt"/>
              <a:buAutoNum type="alphaLcPeriod"/>
            </a:pPr>
            <a:r>
              <a:rPr lang="en-US" dirty="0"/>
              <a:t>Should be counted in either Guerin’s or the barbershop’s inventory, depending on which incurred the cost of preparing the painting for display</a:t>
            </a:r>
          </a:p>
        </p:txBody>
      </p:sp>
    </p:spTree>
    <p:extLst>
      <p:ext uri="{BB962C8B-B14F-4D97-AF65-F5344CB8AC3E}">
        <p14:creationId xmlns:p14="http://schemas.microsoft.com/office/powerpoint/2010/main" val="39599957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Consignment Arrangements (3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The correct answer is </a:t>
            </a:r>
            <a:r>
              <a:rPr lang="en-US" i="1" dirty="0"/>
              <a:t>b. </a:t>
            </a:r>
            <a:r>
              <a:rPr lang="en-US" dirty="0"/>
              <a:t>Consignment arrangements normally do not qualify for revenue recognition until delivery is made to the end customer. Prior to that point, control of goods is viewed as having been retained by the consignor, not by the consignee, so the consignor retains the goods in the consignor's inventory. In this case, that means that Guerin will retain the painting in its inventory until the painting is sold to an end customer.</a:t>
            </a:r>
            <a:endParaRPr lang="en-US" b="1" dirty="0">
              <a:solidFill>
                <a:srgbClr val="C00000"/>
              </a:solidFill>
            </a:endParaRPr>
          </a:p>
        </p:txBody>
      </p:sp>
    </p:spTree>
    <p:extLst>
      <p:ext uri="{BB962C8B-B14F-4D97-AF65-F5344CB8AC3E}">
        <p14:creationId xmlns:p14="http://schemas.microsoft.com/office/powerpoint/2010/main" val="206468466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571500" y="178075"/>
            <a:ext cx="8001000" cy="1472650"/>
          </a:xfrm>
        </p:spPr>
        <p:txBody>
          <a:bodyPr>
            <a:noAutofit/>
          </a:bodyPr>
          <a:lstStyle/>
          <a:p>
            <a:r>
              <a:rPr lang="en-IN" b="0" dirty="0">
                <a:cs typeface="Aharoni" panose="02010803020104030203" pitchFamily="2" charset="-79"/>
              </a:rPr>
              <a:t>Gift Cards</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Bef>
                <a:spcPct val="0"/>
              </a:spcBef>
              <a:buNone/>
            </a:pPr>
            <a:r>
              <a:rPr lang="en-IN" b="1" dirty="0">
                <a:cs typeface="Aharoni" panose="02010803020104030203" pitchFamily="2" charset="-79"/>
              </a:rPr>
              <a:t>Gift Cards</a:t>
            </a:r>
            <a:endParaRPr lang="en-IN" dirty="0"/>
          </a:p>
          <a:p>
            <a:pPr>
              <a:spcBef>
                <a:spcPct val="0"/>
              </a:spcBef>
              <a:spcAft>
                <a:spcPts val="1200"/>
              </a:spcAft>
            </a:pPr>
            <a:r>
              <a:rPr lang="en-IN" sz="2400" dirty="0"/>
              <a:t>Sales of gift cards are recognized as </a:t>
            </a:r>
            <a:r>
              <a:rPr lang="en-IN" sz="2400" b="1" dirty="0"/>
              <a:t>deferred revenue liability</a:t>
            </a:r>
            <a:r>
              <a:rPr lang="en-IN" sz="2400" dirty="0"/>
              <a:t> and then </a:t>
            </a:r>
          </a:p>
          <a:p>
            <a:pPr>
              <a:spcBef>
                <a:spcPct val="0"/>
              </a:spcBef>
              <a:spcAft>
                <a:spcPts val="1200"/>
              </a:spcAft>
            </a:pPr>
            <a:r>
              <a:rPr lang="en-IN" sz="2400" b="1" dirty="0"/>
              <a:t>Revenue</a:t>
            </a:r>
            <a:r>
              <a:rPr lang="en-IN" sz="2400" dirty="0"/>
              <a:t> is recognized </a:t>
            </a:r>
            <a:r>
              <a:rPr lang="en-IN" sz="2400" i="1" dirty="0"/>
              <a:t>when a gift card is redeemed </a:t>
            </a:r>
            <a:r>
              <a:rPr lang="en-IN" sz="2400" b="1" i="1" dirty="0"/>
              <a:t>or</a:t>
            </a:r>
            <a:r>
              <a:rPr lang="en-IN" sz="2400" i="1" dirty="0"/>
              <a:t> the likelihood of redemption is viewed as remote</a:t>
            </a:r>
          </a:p>
        </p:txBody>
      </p:sp>
    </p:spTree>
    <p:extLst>
      <p:ext uri="{BB962C8B-B14F-4D97-AF65-F5344CB8AC3E}">
        <p14:creationId xmlns:p14="http://schemas.microsoft.com/office/powerpoint/2010/main" val="305643238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71450" y="178075"/>
            <a:ext cx="8801100" cy="1472650"/>
          </a:xfrm>
        </p:spPr>
        <p:txBody>
          <a:bodyPr>
            <a:noAutofit/>
          </a:bodyPr>
          <a:lstStyle/>
          <a:p>
            <a:r>
              <a:rPr lang="en-US" altLang="en-US" b="0" dirty="0"/>
              <a:t>Concept Check: Gift Cards (1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buNone/>
            </a:pPr>
            <a:r>
              <a:rPr lang="en-US" dirty="0"/>
              <a:t>Noah sells gift cards redeemable for Noah products either in-store or online. During 2018, Noah sold $6,000,000 of gift cards, and $5,400,000 of the gift cards were redeemed for products. As of December 31, 2018, $450,000 of the remaining gift cards had passed the date at which Noah concludes that the cards will never be redeemed. How much gift card revenue should Noah recognize in 2018? </a:t>
            </a:r>
          </a:p>
        </p:txBody>
      </p:sp>
    </p:spTree>
    <p:extLst>
      <p:ext uri="{BB962C8B-B14F-4D97-AF65-F5344CB8AC3E}">
        <p14:creationId xmlns:p14="http://schemas.microsoft.com/office/powerpoint/2010/main" val="25815859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71450" y="178075"/>
            <a:ext cx="8801100" cy="1472650"/>
          </a:xfrm>
        </p:spPr>
        <p:txBody>
          <a:bodyPr>
            <a:noAutofit/>
          </a:bodyPr>
          <a:lstStyle/>
          <a:p>
            <a:r>
              <a:rPr lang="en-US" altLang="en-US" b="0" dirty="0"/>
              <a:t>Concept Check: Gift Cards (2 of 3)</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indent="-457200">
              <a:buFont typeface="+mj-lt"/>
              <a:buAutoNum type="alphaLcPeriod"/>
            </a:pPr>
            <a:r>
              <a:rPr lang="en-US" dirty="0"/>
              <a:t>$5,400,000</a:t>
            </a:r>
          </a:p>
          <a:p>
            <a:pPr marL="457200" indent="-457200">
              <a:buFont typeface="+mj-lt"/>
              <a:buAutoNum type="alphaLcPeriod"/>
            </a:pPr>
            <a:r>
              <a:rPr lang="en-US" dirty="0"/>
              <a:t>$5,550,000</a:t>
            </a:r>
          </a:p>
          <a:p>
            <a:pPr marL="457200" indent="-457200">
              <a:buFont typeface="+mj-lt"/>
              <a:buAutoNum type="alphaLcPeriod"/>
            </a:pPr>
            <a:r>
              <a:rPr lang="en-US" dirty="0"/>
              <a:t>$5,850,000</a:t>
            </a:r>
          </a:p>
          <a:p>
            <a:pPr marL="457200" lvl="0" indent="-457200">
              <a:buFont typeface="+mj-lt"/>
              <a:buAutoNum type="alphaLcPeriod"/>
            </a:pPr>
            <a:r>
              <a:rPr lang="en-US" dirty="0"/>
              <a:t>$6,000,000</a:t>
            </a:r>
          </a:p>
        </p:txBody>
      </p:sp>
    </p:spTree>
    <p:extLst>
      <p:ext uri="{BB962C8B-B14F-4D97-AF65-F5344CB8AC3E}">
        <p14:creationId xmlns:p14="http://schemas.microsoft.com/office/powerpoint/2010/main" val="278100715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05-7</a:t>
            </a:r>
          </a:p>
        </p:txBody>
      </p:sp>
      <p:sp>
        <p:nvSpPr>
          <p:cNvPr id="4" name="Title 3"/>
          <p:cNvSpPr>
            <a:spLocks noGrp="1"/>
          </p:cNvSpPr>
          <p:nvPr>
            <p:ph type="title"/>
          </p:nvPr>
        </p:nvSpPr>
        <p:spPr>
          <a:xfrm>
            <a:off x="173736" y="182880"/>
            <a:ext cx="8801100" cy="1472184"/>
          </a:xfrm>
        </p:spPr>
        <p:txBody>
          <a:bodyPr>
            <a:noAutofit/>
          </a:bodyPr>
          <a:lstStyle/>
          <a:p>
            <a:r>
              <a:rPr lang="en-US" altLang="en-US" b="0" dirty="0"/>
              <a:t>Concept Check: Gift Cards (3 of 3)</a:t>
            </a:r>
            <a:endParaRPr lang="en-US" b="0" dirty="0"/>
          </a:p>
        </p:txBody>
      </p:sp>
      <p:sp>
        <p:nvSpPr>
          <p:cNvPr id="5" name="Content Placeholder 4"/>
          <p:cNvSpPr>
            <a:spLocks noGrp="1"/>
          </p:cNvSpPr>
          <p:nvPr>
            <p:ph sz="quarter" idx="10"/>
          </p:nvPr>
        </p:nvSpPr>
        <p:spPr>
          <a:xfrm>
            <a:off x="548640" y="1676400"/>
            <a:ext cx="8426196" cy="4931028"/>
          </a:xfrm>
        </p:spPr>
        <p:txBody>
          <a:bodyPr/>
          <a:lstStyle/>
          <a:p>
            <a:pPr marL="0" indent="0">
              <a:buNone/>
            </a:pPr>
            <a:r>
              <a:rPr lang="en-US" dirty="0"/>
              <a:t>The correct answer is </a:t>
            </a:r>
            <a:r>
              <a:rPr lang="en-US" i="1" dirty="0"/>
              <a:t>c. </a:t>
            </a:r>
            <a:r>
              <a:rPr lang="en-US" dirty="0"/>
              <a:t>The sale of a gift card creates deferred revenue, as it is a prepayment by a customer for goods or services to be delivered at a future date. Revenue is recognized when goods or services are delivered or when the likelihood of redemption is remote. In this case, $5,400,000 were redeemed and another $450,000 were viewed as breakage, yielding total revenue of $5,850,000.</a:t>
            </a:r>
          </a:p>
        </p:txBody>
      </p:sp>
    </p:spTree>
    <p:extLst>
      <p:ext uri="{BB962C8B-B14F-4D97-AF65-F5344CB8AC3E}">
        <p14:creationId xmlns:p14="http://schemas.microsoft.com/office/powerpoint/2010/main" val="266733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685800" y="457200"/>
            <a:ext cx="8001000" cy="914400"/>
          </a:xfrm>
        </p:spPr>
        <p:txBody>
          <a:bodyPr>
            <a:noAutofit/>
          </a:bodyPr>
          <a:lstStyle/>
          <a:p>
            <a:r>
              <a:rPr lang="en-IN" b="0" dirty="0"/>
              <a:t>Recognizing Revenue at a Single Point in Time (2 of 5)</a:t>
            </a:r>
            <a:endParaRPr lang="en-US" b="0" dirty="0"/>
          </a:p>
        </p:txBody>
      </p:sp>
      <p:sp>
        <p:nvSpPr>
          <p:cNvPr id="5" name="Content Placeholder 4"/>
          <p:cNvSpPr>
            <a:spLocks noGrp="1"/>
          </p:cNvSpPr>
          <p:nvPr>
            <p:ph sz="quarter" idx="10"/>
          </p:nvPr>
        </p:nvSpPr>
        <p:spPr>
          <a:xfrm>
            <a:off x="548640" y="1676400"/>
            <a:ext cx="8046720" cy="4786554"/>
          </a:xfrm>
        </p:spPr>
        <p:txBody>
          <a:bodyPr/>
          <a:lstStyle/>
          <a:p>
            <a:pPr marL="0" indent="0" fontAlgn="auto">
              <a:lnSpc>
                <a:spcPct val="110000"/>
              </a:lnSpc>
              <a:spcAft>
                <a:spcPts val="600"/>
              </a:spcAft>
              <a:buNone/>
              <a:defRPr/>
            </a:pPr>
            <a:r>
              <a:rPr lang="en-US" dirty="0" err="1"/>
              <a:t>TrueTech</a:t>
            </a:r>
            <a:r>
              <a:rPr lang="en-US" dirty="0"/>
              <a:t> Industries sells the Tri-Box, a gaming console that allows users to play video games individually or in multiplayer environments over the Internet. A Tri-Box is only a gaming module and includes no other goods or services. When should </a:t>
            </a:r>
            <a:r>
              <a:rPr lang="en-US" dirty="0" err="1"/>
              <a:t>TrueTech</a:t>
            </a:r>
            <a:r>
              <a:rPr lang="en-US" dirty="0"/>
              <a:t> recognize revenue for the following sale of 1,000 Tri-Boxes to </a:t>
            </a:r>
            <a:r>
              <a:rPr lang="en-US" dirty="0" err="1"/>
              <a:t>CompStores</a:t>
            </a:r>
            <a:r>
              <a:rPr lang="en-US" dirty="0"/>
              <a:t>? </a:t>
            </a:r>
          </a:p>
        </p:txBody>
      </p:sp>
    </p:spTree>
    <p:extLst>
      <p:ext uri="{BB962C8B-B14F-4D97-AF65-F5344CB8AC3E}">
        <p14:creationId xmlns:p14="http://schemas.microsoft.com/office/powerpoint/2010/main" val="194700537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439373"/>
            <a:ext cx="8001000" cy="1472650"/>
          </a:xfrm>
        </p:spPr>
        <p:txBody>
          <a:bodyPr>
            <a:noAutofit/>
          </a:bodyPr>
          <a:lstStyle/>
          <a:p>
            <a:r>
              <a:rPr lang="en-IN" b="0" dirty="0">
                <a:ea typeface="Adobe Fan Heiti Std B"/>
                <a:cs typeface="Adobe Fan Heiti Std B"/>
              </a:rPr>
              <a:t>Financial Statement Presentation and Disclosure of Revenue Items (1 of 2)</a:t>
            </a:r>
            <a:endParaRPr lang="en-US" b="0" dirty="0"/>
          </a:p>
        </p:txBody>
      </p:sp>
      <p:sp>
        <p:nvSpPr>
          <p:cNvPr id="5" name="Content Placeholder 4"/>
          <p:cNvSpPr>
            <a:spLocks noGrp="1"/>
          </p:cNvSpPr>
          <p:nvPr>
            <p:ph sz="quarter" idx="10"/>
          </p:nvPr>
        </p:nvSpPr>
        <p:spPr>
          <a:xfrm>
            <a:off x="548640" y="2326533"/>
            <a:ext cx="8046720" cy="4174301"/>
          </a:xfrm>
        </p:spPr>
        <p:txBody>
          <a:bodyPr/>
          <a:lstStyle/>
          <a:p>
            <a:pPr>
              <a:spcBef>
                <a:spcPts val="600"/>
              </a:spcBef>
              <a:spcAft>
                <a:spcPts val="600"/>
              </a:spcAft>
              <a:buClr>
                <a:schemeClr val="tx1"/>
              </a:buClr>
              <a:defRPr/>
            </a:pPr>
            <a:r>
              <a:rPr lang="en-IN" b="1" dirty="0"/>
              <a:t>Income statement </a:t>
            </a:r>
          </a:p>
          <a:p>
            <a:pPr lvl="1">
              <a:spcBef>
                <a:spcPts val="600"/>
              </a:spcBef>
              <a:spcAft>
                <a:spcPts val="600"/>
              </a:spcAft>
              <a:buClr>
                <a:schemeClr val="tx1"/>
              </a:buClr>
              <a:buFont typeface="Verdana" panose="020B0604030504040204" pitchFamily="34" charset="0"/>
              <a:buChar char="–"/>
              <a:defRPr/>
            </a:pPr>
            <a:r>
              <a:rPr lang="en-US" dirty="0"/>
              <a:t>Bad debt expense</a:t>
            </a:r>
          </a:p>
          <a:p>
            <a:pPr lvl="1">
              <a:spcBef>
                <a:spcPts val="600"/>
              </a:spcBef>
              <a:spcAft>
                <a:spcPts val="600"/>
              </a:spcAft>
              <a:buClr>
                <a:schemeClr val="tx1"/>
              </a:buClr>
              <a:buFont typeface="Verdana" panose="020B0604030504040204" pitchFamily="34" charset="0"/>
              <a:buChar char="–"/>
              <a:defRPr/>
            </a:pPr>
            <a:r>
              <a:rPr lang="en-US" dirty="0"/>
              <a:t>Interest revenue/expense</a:t>
            </a:r>
          </a:p>
          <a:p>
            <a:pPr marL="228600" lvl="1">
              <a:spcBef>
                <a:spcPts val="600"/>
              </a:spcBef>
              <a:spcAft>
                <a:spcPts val="600"/>
              </a:spcAft>
              <a:buClr>
                <a:schemeClr val="tx1"/>
              </a:buClr>
              <a:buFont typeface="Arial" panose="020B0604020202020204" pitchFamily="34" charset="0"/>
              <a:buChar char="•"/>
              <a:defRPr/>
            </a:pPr>
            <a:r>
              <a:rPr lang="en-IN" sz="2600" b="1" dirty="0"/>
              <a:t>Balance sheet </a:t>
            </a:r>
          </a:p>
          <a:p>
            <a:pPr lvl="1">
              <a:spcBef>
                <a:spcPts val="600"/>
              </a:spcBef>
              <a:spcAft>
                <a:spcPts val="600"/>
              </a:spcAft>
              <a:buClr>
                <a:schemeClr val="tx1"/>
              </a:buClr>
              <a:buFont typeface="Verdana" panose="020B0604030504040204" pitchFamily="34" charset="0"/>
              <a:buChar char="–"/>
              <a:defRPr/>
            </a:pPr>
            <a:r>
              <a:rPr lang="en-IN" dirty="0"/>
              <a:t>Contract liabilities</a:t>
            </a:r>
          </a:p>
          <a:p>
            <a:pPr lvl="1">
              <a:spcBef>
                <a:spcPts val="600"/>
              </a:spcBef>
              <a:spcAft>
                <a:spcPts val="600"/>
              </a:spcAft>
              <a:buClr>
                <a:schemeClr val="tx1"/>
              </a:buClr>
              <a:buFont typeface="Verdana" panose="020B0604030504040204" pitchFamily="34" charset="0"/>
              <a:buChar char="–"/>
              <a:defRPr/>
            </a:pPr>
            <a:r>
              <a:rPr lang="en-US" dirty="0"/>
              <a:t>Contract assets</a:t>
            </a:r>
          </a:p>
          <a:p>
            <a:pPr lvl="1">
              <a:spcBef>
                <a:spcPts val="600"/>
              </a:spcBef>
              <a:spcAft>
                <a:spcPts val="600"/>
              </a:spcAft>
              <a:buClr>
                <a:schemeClr val="tx1"/>
              </a:buClr>
              <a:buFont typeface="Verdana" panose="020B0604030504040204" pitchFamily="34" charset="0"/>
              <a:buChar char="–"/>
              <a:defRPr/>
            </a:pPr>
            <a:r>
              <a:rPr lang="en-US" dirty="0"/>
              <a:t>Accounts receivable</a:t>
            </a:r>
          </a:p>
        </p:txBody>
      </p:sp>
    </p:spTree>
    <p:extLst>
      <p:ext uri="{BB962C8B-B14F-4D97-AF65-F5344CB8AC3E}">
        <p14:creationId xmlns:p14="http://schemas.microsoft.com/office/powerpoint/2010/main" val="182949206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439373"/>
            <a:ext cx="8001000" cy="1472650"/>
          </a:xfrm>
        </p:spPr>
        <p:txBody>
          <a:bodyPr>
            <a:noAutofit/>
          </a:bodyPr>
          <a:lstStyle/>
          <a:p>
            <a:r>
              <a:rPr lang="en-IN" b="0" dirty="0">
                <a:ea typeface="Adobe Fan Heiti Std B"/>
                <a:cs typeface="Adobe Fan Heiti Std B"/>
              </a:rPr>
              <a:t>Financial Statement Presentation and Disclosure of Revenue Items (2 of 2)</a:t>
            </a:r>
            <a:endParaRPr lang="en-US" b="0" dirty="0"/>
          </a:p>
        </p:txBody>
      </p:sp>
      <p:sp>
        <p:nvSpPr>
          <p:cNvPr id="5" name="Content Placeholder 4"/>
          <p:cNvSpPr>
            <a:spLocks noGrp="1"/>
          </p:cNvSpPr>
          <p:nvPr>
            <p:ph sz="quarter" idx="10"/>
          </p:nvPr>
        </p:nvSpPr>
        <p:spPr>
          <a:xfrm>
            <a:off x="548640" y="2315487"/>
            <a:ext cx="8046720" cy="4075230"/>
          </a:xfrm>
        </p:spPr>
        <p:txBody>
          <a:bodyPr/>
          <a:lstStyle/>
          <a:p>
            <a:pPr marL="228600" lvl="1">
              <a:spcBef>
                <a:spcPts val="600"/>
              </a:spcBef>
              <a:spcAft>
                <a:spcPts val="600"/>
              </a:spcAft>
              <a:buClr>
                <a:schemeClr val="tx1"/>
              </a:buClr>
              <a:buFont typeface="Arial" panose="020B0604020202020204" pitchFamily="34" charset="0"/>
              <a:buChar char="•"/>
              <a:defRPr/>
            </a:pPr>
            <a:r>
              <a:rPr lang="en-US" sz="2600" b="1" dirty="0"/>
              <a:t>Disclosure notes</a:t>
            </a:r>
          </a:p>
          <a:p>
            <a:pPr lvl="1">
              <a:spcBef>
                <a:spcPts val="600"/>
              </a:spcBef>
              <a:spcAft>
                <a:spcPts val="600"/>
              </a:spcAft>
              <a:buFont typeface="Verdana" panose="020B0604030504040204" pitchFamily="34" charset="0"/>
              <a:buChar char="–"/>
              <a:defRPr/>
            </a:pPr>
            <a:r>
              <a:rPr lang="en-IN" dirty="0"/>
              <a:t>Nature, amount, timing, and uncertainty of revenue and cash flows</a:t>
            </a:r>
          </a:p>
          <a:p>
            <a:pPr lvl="1">
              <a:spcBef>
                <a:spcPts val="600"/>
              </a:spcBef>
              <a:spcAft>
                <a:spcPts val="600"/>
              </a:spcAft>
              <a:buFont typeface="Verdana" panose="020B0604030504040204" pitchFamily="34" charset="0"/>
              <a:buChar char="–"/>
              <a:defRPr/>
            </a:pPr>
            <a:r>
              <a:rPr lang="en-IN" dirty="0"/>
              <a:t>Outstanding performance obligations, discuss how performance obligations typically are satisfied, and describe important contractual provisions like payment terms and policies for refunds, returns, and warranties</a:t>
            </a:r>
          </a:p>
        </p:txBody>
      </p:sp>
    </p:spTree>
    <p:extLst>
      <p:ext uri="{BB962C8B-B14F-4D97-AF65-F5344CB8AC3E}">
        <p14:creationId xmlns:p14="http://schemas.microsoft.com/office/powerpoint/2010/main" val="180961724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(1 of 12)</a:t>
            </a:r>
          </a:p>
        </p:txBody>
      </p:sp>
      <p:sp>
        <p:nvSpPr>
          <p:cNvPr id="5" name="Content Placeholder 4"/>
          <p:cNvSpPr>
            <a:spLocks noGrp="1"/>
          </p:cNvSpPr>
          <p:nvPr>
            <p:ph sz="quarter" idx="10"/>
          </p:nvPr>
        </p:nvSpPr>
        <p:spPr>
          <a:xfrm>
            <a:off x="668684" y="1980201"/>
            <a:ext cx="8046720" cy="4482753"/>
          </a:xfrm>
        </p:spPr>
        <p:txBody>
          <a:bodyPr/>
          <a:lstStyle/>
          <a:p>
            <a:pPr marL="0" indent="0" defTabSz="400050">
              <a:spcAft>
                <a:spcPct val="35000"/>
              </a:spcAft>
              <a:buNone/>
            </a:pPr>
            <a:r>
              <a:rPr lang="en-US" sz="2400" b="1" u="sng" dirty="0"/>
              <a:t>Step1</a:t>
            </a:r>
            <a:r>
              <a:rPr lang="en-US" sz="2400" b="1" dirty="0"/>
              <a:t> </a:t>
            </a:r>
            <a:r>
              <a:rPr lang="en-US" sz="2400" dirty="0"/>
              <a:t>Identify the contract</a:t>
            </a:r>
          </a:p>
          <a:p>
            <a:pPr defTabSz="400050">
              <a:spcAft>
                <a:spcPct val="35000"/>
              </a:spcAft>
            </a:pPr>
            <a:r>
              <a:rPr lang="en-IN" sz="2400" b="1" dirty="0"/>
              <a:t>Fundamental Issues (Part A)</a:t>
            </a:r>
          </a:p>
          <a:p>
            <a:pPr lvl="1" defTabSz="400050">
              <a:spcAft>
                <a:spcPct val="35000"/>
              </a:spcAft>
            </a:pPr>
            <a:r>
              <a:rPr lang="en-IN" sz="2200" dirty="0"/>
              <a:t>A contract establishes the legal rights and obligations of the seller and customer with respect to one or more performance obligations.</a:t>
            </a:r>
          </a:p>
          <a:p>
            <a:pPr marL="342900" lvl="1" indent="-342900" defTabSz="400050">
              <a:spcAft>
                <a:spcPct val="35000"/>
              </a:spcAft>
              <a:buFont typeface="Arial" panose="020B0604020202020204" pitchFamily="34" charset="0"/>
              <a:buChar char="•"/>
            </a:pPr>
            <a:r>
              <a:rPr lang="en-IN" b="1" dirty="0"/>
              <a:t>Special Issues (Part B)</a:t>
            </a:r>
          </a:p>
          <a:p>
            <a:pPr marL="800100" lvl="2" indent="-342900" defTabSz="400050">
              <a:spcAft>
                <a:spcPct val="35000"/>
              </a:spcAft>
              <a:buFont typeface="Verdana" panose="020B0604030504040204" pitchFamily="34" charset="0"/>
              <a:buChar char="–"/>
            </a:pPr>
            <a:r>
              <a:rPr lang="en-IN" dirty="0"/>
              <a:t>A contract exists if it (a) has commercial substance, (b) has been approved by both the seller and the customer, (c) specifies the seller’s and customer’s rights and obligation</a:t>
            </a:r>
            <a:r>
              <a:rPr lang="en-IN" sz="2400" dirty="0"/>
              <a:t>s,</a:t>
            </a:r>
            <a:endParaRPr lang="en-US" dirty="0"/>
          </a:p>
        </p:txBody>
      </p:sp>
    </p:spTree>
    <p:extLst>
      <p:ext uri="{BB962C8B-B14F-4D97-AF65-F5344CB8AC3E}">
        <p14:creationId xmlns:p14="http://schemas.microsoft.com/office/powerpoint/2010/main" val="198394979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(2 of 12)</a:t>
            </a:r>
          </a:p>
        </p:txBody>
      </p:sp>
      <p:sp>
        <p:nvSpPr>
          <p:cNvPr id="5" name="Content Placeholder 4"/>
          <p:cNvSpPr>
            <a:spLocks noGrp="1"/>
          </p:cNvSpPr>
          <p:nvPr>
            <p:ph sz="quarter" idx="10"/>
          </p:nvPr>
        </p:nvSpPr>
        <p:spPr>
          <a:xfrm>
            <a:off x="548640" y="2035829"/>
            <a:ext cx="8046720" cy="3704755"/>
          </a:xfrm>
        </p:spPr>
        <p:txBody>
          <a:bodyPr/>
          <a:lstStyle/>
          <a:p>
            <a:pPr lvl="1"/>
            <a:r>
              <a:rPr lang="en-IN" sz="2200" dirty="0"/>
              <a:t>(d) specifies payment terms, and (e) is probable that the seller will collect the amounts it is entitled to </a:t>
            </a:r>
            <a:r>
              <a:rPr lang="en-US" sz="2200" dirty="0"/>
              <a:t>receive. </a:t>
            </a:r>
          </a:p>
          <a:p>
            <a:pPr marL="800100" lvl="1" indent="0">
              <a:buNone/>
            </a:pPr>
            <a:r>
              <a:rPr lang="en-IN" sz="2200" dirty="0"/>
              <a:t>A contract does </a:t>
            </a:r>
            <a:r>
              <a:rPr lang="en-IN" sz="2200" b="1" i="1" dirty="0"/>
              <a:t>not </a:t>
            </a:r>
            <a:r>
              <a:rPr lang="en-IN" sz="2200" dirty="0"/>
              <a:t>exist if (a) neither the seller nor the customer has performed any obligations under the contract, and (b) both the seller and the customer can terminate the contract without penalty.</a:t>
            </a:r>
            <a:endParaRPr lang="en-US" sz="2200" dirty="0"/>
          </a:p>
        </p:txBody>
      </p:sp>
    </p:spTree>
    <p:extLst>
      <p:ext uri="{BB962C8B-B14F-4D97-AF65-F5344CB8AC3E}">
        <p14:creationId xmlns:p14="http://schemas.microsoft.com/office/powerpoint/2010/main" val="213574767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(3 of 12)</a:t>
            </a:r>
          </a:p>
        </p:txBody>
      </p:sp>
      <p:sp>
        <p:nvSpPr>
          <p:cNvPr id="5" name="Content Placeholder 4"/>
          <p:cNvSpPr>
            <a:spLocks noGrp="1"/>
          </p:cNvSpPr>
          <p:nvPr>
            <p:ph sz="quarter" idx="10"/>
          </p:nvPr>
        </p:nvSpPr>
        <p:spPr>
          <a:xfrm>
            <a:off x="668684" y="2132743"/>
            <a:ext cx="8046720" cy="4296653"/>
          </a:xfrm>
        </p:spPr>
        <p:txBody>
          <a:bodyPr/>
          <a:lstStyle/>
          <a:p>
            <a:pPr marL="0" lvl="0" indent="0" defTabSz="400050">
              <a:lnSpc>
                <a:spcPct val="90000"/>
              </a:lnSpc>
              <a:spcAft>
                <a:spcPct val="35000"/>
              </a:spcAft>
              <a:buNone/>
            </a:pPr>
            <a:r>
              <a:rPr lang="en-US" b="1" u="sng" dirty="0"/>
              <a:t>Step 2</a:t>
            </a:r>
            <a:r>
              <a:rPr lang="en-US" b="1" dirty="0"/>
              <a:t> </a:t>
            </a:r>
            <a:r>
              <a:rPr lang="en-US" dirty="0"/>
              <a:t>Identify the performance obligation(s)</a:t>
            </a:r>
          </a:p>
          <a:p>
            <a:pPr defTabSz="400050">
              <a:lnSpc>
                <a:spcPct val="90000"/>
              </a:lnSpc>
              <a:spcAft>
                <a:spcPct val="35000"/>
              </a:spcAft>
            </a:pPr>
            <a:r>
              <a:rPr lang="en-IN" b="1" dirty="0"/>
              <a:t>Fundamental Issues (Part A)</a:t>
            </a:r>
          </a:p>
          <a:p>
            <a:pPr lvl="1" defTabSz="400050">
              <a:lnSpc>
                <a:spcPct val="90000"/>
              </a:lnSpc>
              <a:spcAft>
                <a:spcPct val="35000"/>
              </a:spcAft>
            </a:pPr>
            <a:r>
              <a:rPr lang="en-IN" dirty="0"/>
              <a:t>A performance obligation is a promise to transfer a good or service that is distinct, which is the case if the good or service is both (a) capable of being distinct and (b) separately identifiable.</a:t>
            </a:r>
            <a:endParaRPr lang="en-US" dirty="0"/>
          </a:p>
        </p:txBody>
      </p:sp>
    </p:spTree>
    <p:extLst>
      <p:ext uri="{BB962C8B-B14F-4D97-AF65-F5344CB8AC3E}">
        <p14:creationId xmlns:p14="http://schemas.microsoft.com/office/powerpoint/2010/main" val="1039952306"/>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(4 of 12)</a:t>
            </a:r>
          </a:p>
        </p:txBody>
      </p:sp>
      <p:sp>
        <p:nvSpPr>
          <p:cNvPr id="5" name="Content Placeholder 4"/>
          <p:cNvSpPr>
            <a:spLocks noGrp="1"/>
          </p:cNvSpPr>
          <p:nvPr>
            <p:ph sz="quarter" idx="10"/>
          </p:nvPr>
        </p:nvSpPr>
        <p:spPr>
          <a:xfrm>
            <a:off x="548640" y="1984260"/>
            <a:ext cx="8046720" cy="4075230"/>
          </a:xfrm>
        </p:spPr>
        <p:txBody>
          <a:bodyPr/>
          <a:lstStyle/>
          <a:p>
            <a:r>
              <a:rPr lang="en-IN" b="1" dirty="0"/>
              <a:t>Special Issues (Part B)</a:t>
            </a:r>
          </a:p>
          <a:p>
            <a:pPr lvl="1"/>
            <a:r>
              <a:rPr lang="en-IN" dirty="0"/>
              <a:t>The following </a:t>
            </a:r>
            <a:r>
              <a:rPr lang="en-IN" b="1" i="1" dirty="0"/>
              <a:t>do not </a:t>
            </a:r>
            <a:r>
              <a:rPr lang="en-IN" dirty="0"/>
              <a:t>qualify as </a:t>
            </a:r>
            <a:r>
              <a:rPr lang="en-US" dirty="0"/>
              <a:t>performance obligations:</a:t>
            </a:r>
          </a:p>
          <a:p>
            <a:pPr marL="1206500" lvl="2" indent="-285750"/>
            <a:r>
              <a:rPr lang="en-IN" dirty="0"/>
              <a:t>Quality assurance warranties</a:t>
            </a:r>
          </a:p>
          <a:p>
            <a:pPr marL="1206500" lvl="2" indent="-285750"/>
            <a:r>
              <a:rPr lang="en-IN" dirty="0"/>
              <a:t>Customer prepayments</a:t>
            </a:r>
          </a:p>
          <a:p>
            <a:pPr lvl="1"/>
            <a:r>
              <a:rPr lang="en-IN" dirty="0"/>
              <a:t>The following </a:t>
            </a:r>
            <a:r>
              <a:rPr lang="en-IN" b="1" i="1" dirty="0"/>
              <a:t>do </a:t>
            </a:r>
            <a:r>
              <a:rPr lang="en-IN" dirty="0"/>
              <a:t>qualify as </a:t>
            </a:r>
            <a:r>
              <a:rPr lang="en-US" dirty="0"/>
              <a:t>performance obligations:</a:t>
            </a:r>
          </a:p>
          <a:p>
            <a:pPr marL="1206500" lvl="2" indent="-285750"/>
            <a:r>
              <a:rPr lang="en-IN" dirty="0"/>
              <a:t>Extended warranties</a:t>
            </a:r>
          </a:p>
          <a:p>
            <a:pPr marL="1206500" lvl="2" indent="-285750"/>
            <a:r>
              <a:rPr lang="en-IN" dirty="0"/>
              <a:t>Customer options for additional goods and services that provide </a:t>
            </a:r>
            <a:r>
              <a:rPr lang="en-US" dirty="0"/>
              <a:t>a material right</a:t>
            </a:r>
            <a:endParaRPr lang="en-US" sz="2200" b="1" dirty="0"/>
          </a:p>
        </p:txBody>
      </p:sp>
    </p:spTree>
    <p:extLst>
      <p:ext uri="{BB962C8B-B14F-4D97-AF65-F5344CB8AC3E}">
        <p14:creationId xmlns:p14="http://schemas.microsoft.com/office/powerpoint/2010/main" val="199710108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(5 of 12)</a:t>
            </a:r>
          </a:p>
        </p:txBody>
      </p:sp>
      <p:sp>
        <p:nvSpPr>
          <p:cNvPr id="5" name="Content Placeholder 4"/>
          <p:cNvSpPr>
            <a:spLocks noGrp="1"/>
          </p:cNvSpPr>
          <p:nvPr>
            <p:ph sz="quarter" idx="10"/>
          </p:nvPr>
        </p:nvSpPr>
        <p:spPr>
          <a:xfrm>
            <a:off x="548640" y="1984260"/>
            <a:ext cx="8046720" cy="4931028"/>
          </a:xfrm>
        </p:spPr>
        <p:txBody>
          <a:bodyPr/>
          <a:lstStyle/>
          <a:p>
            <a:pPr marL="0" indent="0" defTabSz="400050">
              <a:lnSpc>
                <a:spcPct val="90000"/>
              </a:lnSpc>
              <a:spcAft>
                <a:spcPct val="35000"/>
              </a:spcAft>
              <a:buNone/>
            </a:pPr>
            <a:r>
              <a:rPr lang="en-US" b="1" u="sng" dirty="0"/>
              <a:t>Step 3</a:t>
            </a:r>
            <a:r>
              <a:rPr lang="en-US" b="1" dirty="0"/>
              <a:t> </a:t>
            </a:r>
            <a:r>
              <a:rPr lang="en-US" dirty="0"/>
              <a:t>Estimate the transaction price</a:t>
            </a:r>
          </a:p>
          <a:p>
            <a:pPr defTabSz="400050">
              <a:lnSpc>
                <a:spcPct val="90000"/>
              </a:lnSpc>
              <a:spcAft>
                <a:spcPct val="35000"/>
              </a:spcAft>
            </a:pPr>
            <a:r>
              <a:rPr lang="en-IN" b="1" dirty="0"/>
              <a:t>Fundamental Issues (Part A)</a:t>
            </a:r>
          </a:p>
          <a:p>
            <a:pPr lvl="1" defTabSz="400050">
              <a:lnSpc>
                <a:spcPct val="90000"/>
              </a:lnSpc>
              <a:spcAft>
                <a:spcPct val="35000"/>
              </a:spcAft>
            </a:pPr>
            <a:r>
              <a:rPr lang="en-IN" dirty="0"/>
              <a:t>The transaction price is the amount the seller is entitled to receive from </a:t>
            </a:r>
            <a:r>
              <a:rPr lang="en-US" dirty="0"/>
              <a:t>the customer.</a:t>
            </a:r>
          </a:p>
          <a:p>
            <a:pPr marL="457200" lvl="1" indent="-457200" defTabSz="400050">
              <a:lnSpc>
                <a:spcPct val="90000"/>
              </a:lnSpc>
              <a:spcAft>
                <a:spcPct val="35000"/>
              </a:spcAft>
              <a:buFont typeface="Arial" panose="020B0604020202020204" pitchFamily="34" charset="0"/>
              <a:buChar char="•"/>
            </a:pPr>
            <a:r>
              <a:rPr lang="en-IN" sz="2600" b="1" dirty="0"/>
              <a:t>Special Issues (Part B)</a:t>
            </a:r>
          </a:p>
          <a:p>
            <a:pPr marL="914400" lvl="2" indent="-457200" defTabSz="400050">
              <a:lnSpc>
                <a:spcPct val="90000"/>
              </a:lnSpc>
              <a:spcAft>
                <a:spcPct val="35000"/>
              </a:spcAft>
              <a:buFont typeface="Verdana" panose="020B0604030504040204" pitchFamily="34" charset="0"/>
              <a:buChar char="–"/>
            </a:pPr>
            <a:r>
              <a:rPr lang="en-US" sz="2400" dirty="0"/>
              <a:t>Adjust transaction price for:</a:t>
            </a:r>
            <a:endParaRPr lang="en-US" sz="2200" dirty="0"/>
          </a:p>
        </p:txBody>
      </p:sp>
    </p:spTree>
    <p:extLst>
      <p:ext uri="{BB962C8B-B14F-4D97-AF65-F5344CB8AC3E}">
        <p14:creationId xmlns:p14="http://schemas.microsoft.com/office/powerpoint/2010/main" val="351565736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(6 of 12)</a:t>
            </a:r>
          </a:p>
        </p:txBody>
      </p:sp>
      <p:sp>
        <p:nvSpPr>
          <p:cNvPr id="5" name="Content Placeholder 4"/>
          <p:cNvSpPr>
            <a:spLocks noGrp="1"/>
          </p:cNvSpPr>
          <p:nvPr>
            <p:ph sz="quarter" idx="10"/>
          </p:nvPr>
        </p:nvSpPr>
        <p:spPr>
          <a:xfrm>
            <a:off x="548640" y="2108066"/>
            <a:ext cx="8046720" cy="3704755"/>
          </a:xfrm>
        </p:spPr>
        <p:txBody>
          <a:bodyPr/>
          <a:lstStyle/>
          <a:p>
            <a:pPr marL="1371600" lvl="3" indent="-457200" defTabSz="400050">
              <a:lnSpc>
                <a:spcPct val="90000"/>
              </a:lnSpc>
              <a:spcAft>
                <a:spcPct val="35000"/>
              </a:spcAft>
              <a:buFont typeface="Wingdings" panose="05000000000000000000" pitchFamily="2" charset="2"/>
              <a:buChar char="§"/>
            </a:pPr>
            <a:r>
              <a:rPr lang="en-IN" sz="2200" dirty="0"/>
              <a:t>Variable consideration (estimated as either the expected value or the most likely amount). Constraint: Variable consideration is recognized only to the extent it is probable that a significant reversal will not occur in the future.</a:t>
            </a:r>
          </a:p>
          <a:p>
            <a:pPr marL="1371600" lvl="3" indent="-457200" defTabSz="400050">
              <a:lnSpc>
                <a:spcPct val="90000"/>
              </a:lnSpc>
              <a:spcAft>
                <a:spcPct val="35000"/>
              </a:spcAft>
              <a:buFont typeface="Wingdings" panose="05000000000000000000" pitchFamily="2" charset="2"/>
              <a:buChar char="§"/>
            </a:pPr>
            <a:r>
              <a:rPr lang="en-IN" sz="2200" dirty="0"/>
              <a:t>Whether the seller is acting as a principal or agent</a:t>
            </a:r>
          </a:p>
          <a:p>
            <a:pPr marL="1371600" lvl="3" indent="-457200" defTabSz="400050">
              <a:lnSpc>
                <a:spcPct val="90000"/>
              </a:lnSpc>
              <a:spcAft>
                <a:spcPct val="35000"/>
              </a:spcAft>
              <a:buFont typeface="Wingdings" panose="05000000000000000000" pitchFamily="2" charset="2"/>
              <a:buChar char="§"/>
            </a:pPr>
            <a:r>
              <a:rPr lang="en-IN" sz="2200" dirty="0"/>
              <a:t>A significant financing component</a:t>
            </a:r>
          </a:p>
          <a:p>
            <a:pPr marL="1371600" lvl="3" indent="-457200" defTabSz="400050">
              <a:lnSpc>
                <a:spcPct val="90000"/>
              </a:lnSpc>
              <a:spcAft>
                <a:spcPct val="35000"/>
              </a:spcAft>
              <a:buFont typeface="Wingdings" panose="05000000000000000000" pitchFamily="2" charset="2"/>
              <a:buChar char="§"/>
            </a:pPr>
            <a:r>
              <a:rPr lang="en-IN" sz="2200" dirty="0"/>
              <a:t>Any payments by the seller to the customer</a:t>
            </a:r>
            <a:endParaRPr lang="en-US" sz="2200" dirty="0"/>
          </a:p>
        </p:txBody>
      </p:sp>
    </p:spTree>
    <p:extLst>
      <p:ext uri="{BB962C8B-B14F-4D97-AF65-F5344CB8AC3E}">
        <p14:creationId xmlns:p14="http://schemas.microsoft.com/office/powerpoint/2010/main" val="304508214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(7 of 12)</a:t>
            </a:r>
          </a:p>
        </p:txBody>
      </p:sp>
      <p:sp>
        <p:nvSpPr>
          <p:cNvPr id="5" name="Content Placeholder 4"/>
          <p:cNvSpPr>
            <a:spLocks noGrp="1"/>
          </p:cNvSpPr>
          <p:nvPr>
            <p:ph sz="quarter" idx="10"/>
          </p:nvPr>
        </p:nvSpPr>
        <p:spPr>
          <a:xfrm>
            <a:off x="548640" y="1984260"/>
            <a:ext cx="8046720" cy="3704755"/>
          </a:xfrm>
        </p:spPr>
        <p:txBody>
          <a:bodyPr/>
          <a:lstStyle/>
          <a:p>
            <a:pPr marL="0" lvl="0" indent="0" defTabSz="400050">
              <a:lnSpc>
                <a:spcPct val="90000"/>
              </a:lnSpc>
              <a:spcAft>
                <a:spcPct val="35000"/>
              </a:spcAft>
              <a:buNone/>
            </a:pPr>
            <a:r>
              <a:rPr lang="en-US" b="1" u="sng" dirty="0"/>
              <a:t>Step 4</a:t>
            </a:r>
            <a:r>
              <a:rPr lang="en-US" b="1" dirty="0"/>
              <a:t>  </a:t>
            </a:r>
            <a:r>
              <a:rPr lang="en-US" dirty="0"/>
              <a:t>Allocate the transaction price</a:t>
            </a:r>
          </a:p>
          <a:p>
            <a:pPr defTabSz="400050">
              <a:lnSpc>
                <a:spcPct val="90000"/>
              </a:lnSpc>
              <a:spcAft>
                <a:spcPct val="35000"/>
              </a:spcAft>
            </a:pPr>
            <a:r>
              <a:rPr lang="en-IN" b="1" dirty="0"/>
              <a:t>Fundamental Issues (Part A)</a:t>
            </a:r>
            <a:endParaRPr lang="en-IN" dirty="0"/>
          </a:p>
          <a:p>
            <a:pPr lvl="1" defTabSz="400050">
              <a:lnSpc>
                <a:spcPct val="90000"/>
              </a:lnSpc>
              <a:spcAft>
                <a:spcPct val="35000"/>
              </a:spcAft>
            </a:pPr>
            <a:r>
              <a:rPr lang="en-IN" dirty="0"/>
              <a:t>Allocate the transaction price to performance obligations based on relative stand-alone selling prices of the goods or services in each performance </a:t>
            </a:r>
            <a:r>
              <a:rPr lang="en-US" dirty="0"/>
              <a:t>obligation.</a:t>
            </a:r>
          </a:p>
        </p:txBody>
      </p:sp>
    </p:spTree>
    <p:extLst>
      <p:ext uri="{BB962C8B-B14F-4D97-AF65-F5344CB8AC3E}">
        <p14:creationId xmlns:p14="http://schemas.microsoft.com/office/powerpoint/2010/main" val="210161336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(8 of 12)</a:t>
            </a:r>
          </a:p>
        </p:txBody>
      </p:sp>
      <p:sp>
        <p:nvSpPr>
          <p:cNvPr id="5" name="Content Placeholder 4"/>
          <p:cNvSpPr>
            <a:spLocks noGrp="1"/>
          </p:cNvSpPr>
          <p:nvPr>
            <p:ph sz="quarter" idx="10"/>
          </p:nvPr>
        </p:nvSpPr>
        <p:spPr>
          <a:xfrm>
            <a:off x="548640" y="2056497"/>
            <a:ext cx="8046720" cy="3367959"/>
          </a:xfrm>
        </p:spPr>
        <p:txBody>
          <a:bodyPr/>
          <a:lstStyle/>
          <a:p>
            <a:pPr marL="342900" lvl="1" indent="-342900" defTabSz="400050">
              <a:lnSpc>
                <a:spcPct val="90000"/>
              </a:lnSpc>
              <a:spcAft>
                <a:spcPct val="35000"/>
              </a:spcAft>
              <a:buFont typeface="Arial" panose="020B0604020202020204" pitchFamily="34" charset="0"/>
              <a:buChar char="•"/>
            </a:pPr>
            <a:r>
              <a:rPr lang="en-IN" sz="2600" b="1" dirty="0"/>
              <a:t>Special Issues (Part B)</a:t>
            </a:r>
          </a:p>
          <a:p>
            <a:pPr lvl="1"/>
            <a:r>
              <a:rPr lang="en-IN" dirty="0"/>
              <a:t>Various approaches are available to estimate stand-alone selling prices:</a:t>
            </a:r>
          </a:p>
          <a:p>
            <a:pPr marL="1206500" lvl="2" indent="-285750"/>
            <a:r>
              <a:rPr lang="en-IN" dirty="0"/>
              <a:t>Adjusted market assessment approach</a:t>
            </a:r>
          </a:p>
          <a:p>
            <a:pPr marL="1206500" lvl="2" indent="-285750"/>
            <a:r>
              <a:rPr lang="en-IN" dirty="0"/>
              <a:t>Expected cost plus margin approach</a:t>
            </a:r>
          </a:p>
          <a:p>
            <a:pPr marL="1206500" lvl="2" indent="-285750"/>
            <a:r>
              <a:rPr lang="en-IN" dirty="0"/>
              <a:t>Residual approach</a:t>
            </a:r>
            <a:endParaRPr lang="en-US" dirty="0"/>
          </a:p>
        </p:txBody>
      </p:sp>
    </p:spTree>
    <p:extLst>
      <p:ext uri="{BB962C8B-B14F-4D97-AF65-F5344CB8AC3E}">
        <p14:creationId xmlns:p14="http://schemas.microsoft.com/office/powerpoint/2010/main" val="1418983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685800" y="457200"/>
            <a:ext cx="8001000" cy="914400"/>
          </a:xfrm>
        </p:spPr>
        <p:txBody>
          <a:bodyPr>
            <a:noAutofit/>
          </a:bodyPr>
          <a:lstStyle/>
          <a:p>
            <a:r>
              <a:rPr lang="en-IN" b="0" dirty="0"/>
              <a:t>Recognizing Revenue at a Single Point in Time (3 of 5)</a:t>
            </a:r>
            <a:endParaRPr lang="en-US" b="0" dirty="0"/>
          </a:p>
        </p:txBody>
      </p:sp>
      <p:sp>
        <p:nvSpPr>
          <p:cNvPr id="5" name="Content Placeholder 4"/>
          <p:cNvSpPr>
            <a:spLocks noGrp="1"/>
          </p:cNvSpPr>
          <p:nvPr>
            <p:ph sz="quarter" idx="10"/>
          </p:nvPr>
        </p:nvSpPr>
        <p:spPr>
          <a:xfrm>
            <a:off x="548640" y="1676400"/>
            <a:ext cx="8046720" cy="1821346"/>
          </a:xfrm>
        </p:spPr>
        <p:txBody>
          <a:bodyPr/>
          <a:lstStyle/>
          <a:p>
            <a:pPr>
              <a:lnSpc>
                <a:spcPct val="110000"/>
              </a:lnSpc>
              <a:defRPr/>
            </a:pPr>
            <a:r>
              <a:rPr lang="en-US" b="1" dirty="0"/>
              <a:t>December 20, 2017: </a:t>
            </a:r>
            <a:r>
              <a:rPr lang="en-US" dirty="0" err="1"/>
              <a:t>CompStores</a:t>
            </a:r>
            <a:r>
              <a:rPr lang="en-US" dirty="0"/>
              <a:t> orders 1,000 Tri-Boxes at a price of $240 each, promising payment within 30 days after delivery</a:t>
            </a:r>
            <a:endParaRPr lang="en-IN" dirty="0">
              <a:solidFill>
                <a:srgbClr val="C00000"/>
              </a:solidFill>
            </a:endParaRPr>
          </a:p>
        </p:txBody>
      </p:sp>
      <p:sp>
        <p:nvSpPr>
          <p:cNvPr id="6" name="Content Placeholder 5"/>
          <p:cNvSpPr>
            <a:spLocks noGrp="1"/>
          </p:cNvSpPr>
          <p:nvPr>
            <p:ph sz="quarter" idx="10"/>
          </p:nvPr>
        </p:nvSpPr>
        <p:spPr>
          <a:xfrm>
            <a:off x="548640" y="3497746"/>
            <a:ext cx="8046720" cy="509150"/>
          </a:xfrm>
        </p:spPr>
        <p:txBody>
          <a:bodyPr/>
          <a:lstStyle/>
          <a:p>
            <a:pPr marL="0" indent="0" algn="ctr">
              <a:buNone/>
              <a:defRPr/>
            </a:pPr>
            <a:r>
              <a:rPr lang="en-US" b="1" dirty="0"/>
              <a:t>No Entry</a:t>
            </a:r>
            <a:endParaRPr lang="en-IN" b="1" baseline="30000" dirty="0"/>
          </a:p>
        </p:txBody>
      </p:sp>
    </p:spTree>
    <p:extLst>
      <p:ext uri="{BB962C8B-B14F-4D97-AF65-F5344CB8AC3E}">
        <p14:creationId xmlns:p14="http://schemas.microsoft.com/office/powerpoint/2010/main" val="137065301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(9 of 12)</a:t>
            </a:r>
          </a:p>
        </p:txBody>
      </p:sp>
      <p:sp>
        <p:nvSpPr>
          <p:cNvPr id="5" name="Content Placeholder 4"/>
          <p:cNvSpPr>
            <a:spLocks noGrp="1"/>
          </p:cNvSpPr>
          <p:nvPr>
            <p:ph sz="quarter" idx="10"/>
          </p:nvPr>
        </p:nvSpPr>
        <p:spPr>
          <a:xfrm>
            <a:off x="548640" y="2056497"/>
            <a:ext cx="8046720" cy="3704755"/>
          </a:xfrm>
        </p:spPr>
        <p:txBody>
          <a:bodyPr/>
          <a:lstStyle/>
          <a:p>
            <a:r>
              <a:rPr lang="en-IN" b="1" dirty="0"/>
              <a:t>Fundamental Issues (Part A)</a:t>
            </a:r>
          </a:p>
          <a:p>
            <a:pPr lvl="1"/>
            <a:r>
              <a:rPr lang="en-IN" dirty="0"/>
              <a:t>Recognize revenue </a:t>
            </a:r>
            <a:r>
              <a:rPr lang="en-IN" b="1" dirty="0"/>
              <a:t>at a single point in time </a:t>
            </a:r>
            <a:r>
              <a:rPr lang="en-IN" dirty="0"/>
              <a:t>when control passes to the customer, which is more likely if the </a:t>
            </a:r>
            <a:r>
              <a:rPr lang="en-US" dirty="0"/>
              <a:t>customer has:</a:t>
            </a:r>
          </a:p>
          <a:p>
            <a:pPr lvl="2"/>
            <a:r>
              <a:rPr lang="en-IN" dirty="0"/>
              <a:t>Obligation to pay the seller</a:t>
            </a:r>
          </a:p>
          <a:p>
            <a:pPr lvl="2"/>
            <a:r>
              <a:rPr lang="en-IN" dirty="0"/>
              <a:t>Legal title to the asset</a:t>
            </a:r>
          </a:p>
          <a:p>
            <a:pPr lvl="2"/>
            <a:r>
              <a:rPr lang="en-IN" dirty="0"/>
              <a:t>Possession of the asset</a:t>
            </a:r>
            <a:endParaRPr lang="en-US" dirty="0"/>
          </a:p>
          <a:p>
            <a:pPr lvl="2"/>
            <a:r>
              <a:rPr lang="en-IN" dirty="0"/>
              <a:t>Assumed the risk and rewards of ownership</a:t>
            </a:r>
          </a:p>
          <a:p>
            <a:pPr lvl="2"/>
            <a:r>
              <a:rPr lang="en-IN" dirty="0"/>
              <a:t>Accepted the asset</a:t>
            </a:r>
            <a:endParaRPr lang="en-US" sz="2200" b="1" dirty="0"/>
          </a:p>
        </p:txBody>
      </p:sp>
    </p:spTree>
    <p:extLst>
      <p:ext uri="{BB962C8B-B14F-4D97-AF65-F5344CB8AC3E}">
        <p14:creationId xmlns:p14="http://schemas.microsoft.com/office/powerpoint/2010/main" val="150646941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(10 of 12)</a:t>
            </a:r>
          </a:p>
        </p:txBody>
      </p:sp>
      <p:sp>
        <p:nvSpPr>
          <p:cNvPr id="5" name="Content Placeholder 4"/>
          <p:cNvSpPr>
            <a:spLocks noGrp="1"/>
          </p:cNvSpPr>
          <p:nvPr>
            <p:ph sz="quarter" idx="10"/>
          </p:nvPr>
        </p:nvSpPr>
        <p:spPr>
          <a:xfrm>
            <a:off x="548640" y="2056497"/>
            <a:ext cx="8046720" cy="3704755"/>
          </a:xfrm>
        </p:spPr>
        <p:txBody>
          <a:bodyPr/>
          <a:lstStyle/>
          <a:p>
            <a:pPr lvl="1"/>
            <a:r>
              <a:rPr lang="en-IN" dirty="0"/>
              <a:t>Recognize revenue </a:t>
            </a:r>
            <a:r>
              <a:rPr lang="en-IN" b="1" dirty="0"/>
              <a:t>over a period of </a:t>
            </a:r>
            <a:r>
              <a:rPr lang="en-US" b="1" dirty="0"/>
              <a:t>time </a:t>
            </a:r>
            <a:r>
              <a:rPr lang="en-US" dirty="0"/>
              <a:t>if:</a:t>
            </a:r>
          </a:p>
          <a:p>
            <a:pPr lvl="2"/>
            <a:r>
              <a:rPr lang="en-US" dirty="0"/>
              <a:t>Customer consumes benefit as work performed,</a:t>
            </a:r>
          </a:p>
          <a:p>
            <a:pPr lvl="2"/>
            <a:r>
              <a:rPr lang="en-IN" dirty="0"/>
              <a:t>Customer controls asset as it is created, or</a:t>
            </a:r>
          </a:p>
          <a:p>
            <a:pPr lvl="2"/>
            <a:r>
              <a:rPr lang="en-IN" dirty="0"/>
              <a:t>Seller is creating an asset that has no alternative use and the seller has right to receive payment for work completed</a:t>
            </a:r>
            <a:endParaRPr lang="en-US" sz="2800" dirty="0"/>
          </a:p>
        </p:txBody>
      </p:sp>
    </p:spTree>
    <p:extLst>
      <p:ext uri="{BB962C8B-B14F-4D97-AF65-F5344CB8AC3E}">
        <p14:creationId xmlns:p14="http://schemas.microsoft.com/office/powerpoint/2010/main" val="266061648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(11 of 12)</a:t>
            </a:r>
          </a:p>
        </p:txBody>
      </p:sp>
      <p:sp>
        <p:nvSpPr>
          <p:cNvPr id="5" name="Content Placeholder 4"/>
          <p:cNvSpPr>
            <a:spLocks noGrp="1"/>
          </p:cNvSpPr>
          <p:nvPr>
            <p:ph sz="quarter" idx="10"/>
          </p:nvPr>
        </p:nvSpPr>
        <p:spPr>
          <a:xfrm>
            <a:off x="548640" y="2056497"/>
            <a:ext cx="8046720" cy="4075230"/>
          </a:xfrm>
        </p:spPr>
        <p:txBody>
          <a:bodyPr/>
          <a:lstStyle/>
          <a:p>
            <a:r>
              <a:rPr lang="en-IN" b="1" dirty="0"/>
              <a:t>Special Issues (Part B)</a:t>
            </a:r>
          </a:p>
          <a:p>
            <a:pPr lvl="1"/>
            <a:r>
              <a:rPr lang="en-IN" dirty="0"/>
              <a:t>Must determine the timing of revenue recognition for:</a:t>
            </a:r>
          </a:p>
          <a:p>
            <a:pPr marL="1206500" lvl="2" indent="-285750"/>
            <a:r>
              <a:rPr lang="en-IN" dirty="0"/>
              <a:t>Licenses (if functional intellectual property, usually recognize revenue at beginning of license; if symbolic intellectual property, recognize revenue over license period</a:t>
            </a:r>
            <a:r>
              <a:rPr lang="en-US" dirty="0"/>
              <a:t>)</a:t>
            </a:r>
          </a:p>
          <a:p>
            <a:pPr marL="1206500" lvl="2" indent="-285750"/>
            <a:r>
              <a:rPr lang="en-IN" dirty="0"/>
              <a:t>Franchises (initial fees recognized when goods and services are transferred; continuing fees recognized over time)</a:t>
            </a:r>
          </a:p>
        </p:txBody>
      </p:sp>
    </p:spTree>
    <p:extLst>
      <p:ext uri="{BB962C8B-B14F-4D97-AF65-F5344CB8AC3E}">
        <p14:creationId xmlns:p14="http://schemas.microsoft.com/office/powerpoint/2010/main" val="38403498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571500" y="395046"/>
            <a:ext cx="8001000" cy="1472650"/>
          </a:xfrm>
        </p:spPr>
        <p:txBody>
          <a:bodyPr>
            <a:noAutofit/>
          </a:bodyPr>
          <a:lstStyle/>
          <a:p>
            <a:r>
              <a:rPr lang="en-US" b="0" dirty="0"/>
              <a:t>Summary of Fundamental and Special Issues Related to Recognizing Revenue (12 of 12)</a:t>
            </a:r>
          </a:p>
        </p:txBody>
      </p:sp>
      <p:sp>
        <p:nvSpPr>
          <p:cNvPr id="5" name="Content Placeholder 4"/>
          <p:cNvSpPr>
            <a:spLocks noGrp="1"/>
          </p:cNvSpPr>
          <p:nvPr>
            <p:ph sz="quarter" idx="10"/>
          </p:nvPr>
        </p:nvSpPr>
        <p:spPr>
          <a:xfrm>
            <a:off x="548640" y="2056497"/>
            <a:ext cx="8046720" cy="3367959"/>
          </a:xfrm>
        </p:spPr>
        <p:txBody>
          <a:bodyPr/>
          <a:lstStyle/>
          <a:p>
            <a:pPr marL="1206500" lvl="2" indent="-285750"/>
            <a:r>
              <a:rPr lang="en-IN" dirty="0"/>
              <a:t>Bill-and-hold arrangements (typically do not transfer control, so recognize upon delivery of goods to customer)</a:t>
            </a:r>
          </a:p>
          <a:p>
            <a:pPr marL="1206500" lvl="2" indent="-285750"/>
            <a:r>
              <a:rPr lang="en-US" dirty="0"/>
              <a:t>Consignment arrangements (do not transfer control, so recognize </a:t>
            </a:r>
            <a:r>
              <a:rPr lang="en-IN" dirty="0"/>
              <a:t>after sale to end customer occurs)</a:t>
            </a:r>
          </a:p>
          <a:p>
            <a:pPr marL="1206500" lvl="2" indent="-285750"/>
            <a:r>
              <a:rPr lang="en-US" dirty="0"/>
              <a:t>Gift cards (initially deferred and then recognized as redeemed or expire)</a:t>
            </a:r>
            <a:endParaRPr lang="en-US" b="1" dirty="0"/>
          </a:p>
        </p:txBody>
      </p:sp>
    </p:spTree>
    <p:extLst>
      <p:ext uri="{BB962C8B-B14F-4D97-AF65-F5344CB8AC3E}">
        <p14:creationId xmlns:p14="http://schemas.microsoft.com/office/powerpoint/2010/main" val="268551421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Disclosure (1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buNone/>
            </a:pPr>
            <a:r>
              <a:rPr lang="en-US" dirty="0"/>
              <a:t>Which of the following is true about sellers’ revenue disclosures?</a:t>
            </a:r>
          </a:p>
          <a:p>
            <a:pPr marL="457200" indent="-457200">
              <a:buFont typeface="+mj-lt"/>
              <a:buAutoNum type="alphaLcPeriod"/>
            </a:pPr>
            <a:r>
              <a:rPr lang="en-US" dirty="0"/>
              <a:t>Sellers do not have to separate their revenue into categories that help investors understand the nature, amount, timing, and uncertainty of revenue and cash flows</a:t>
            </a:r>
          </a:p>
          <a:p>
            <a:pPr marL="457200" indent="-457200">
              <a:buFont typeface="+mj-lt"/>
              <a:buAutoNum type="alphaLcPeriod"/>
            </a:pPr>
            <a:r>
              <a:rPr lang="en-US" dirty="0"/>
              <a:t> Sellers do not need to describe their outstanding performance obligations, discuss how performance obligations typically are satisfied, and describe</a:t>
            </a:r>
          </a:p>
        </p:txBody>
      </p:sp>
    </p:spTree>
    <p:extLst>
      <p:ext uri="{BB962C8B-B14F-4D97-AF65-F5344CB8AC3E}">
        <p14:creationId xmlns:p14="http://schemas.microsoft.com/office/powerpoint/2010/main" val="386039663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Disclosure (2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514350" indent="-514350">
              <a:buNone/>
            </a:pPr>
            <a:r>
              <a:rPr lang="en-US" dirty="0"/>
              <a:t>	important contractual provisions like payment terms and policies for refunds, returns, and warranties </a:t>
            </a:r>
          </a:p>
          <a:p>
            <a:pPr marL="514350" indent="-514350">
              <a:buFont typeface="+mj-lt"/>
              <a:buAutoNum type="alphaLcPeriod" startAt="3"/>
            </a:pPr>
            <a:r>
              <a:rPr lang="en-US" dirty="0"/>
              <a:t>Sellers must disclose any significant judgements used to estimate transaction prices</a:t>
            </a:r>
          </a:p>
          <a:p>
            <a:pPr marL="514350" indent="-514350">
              <a:buFont typeface="+mj-lt"/>
              <a:buAutoNum type="alphaLcPeriod" startAt="3"/>
            </a:pPr>
            <a:r>
              <a:rPr lang="en-US" dirty="0"/>
              <a:t> Sellers do not need to explain significant changes in contract assets and contract liabilities that occurred during the period</a:t>
            </a:r>
          </a:p>
        </p:txBody>
      </p:sp>
    </p:spTree>
    <p:extLst>
      <p:ext uri="{BB962C8B-B14F-4D97-AF65-F5344CB8AC3E}">
        <p14:creationId xmlns:p14="http://schemas.microsoft.com/office/powerpoint/2010/main" val="135053214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05-8</a:t>
            </a:r>
          </a:p>
        </p:txBody>
      </p:sp>
      <p:sp>
        <p:nvSpPr>
          <p:cNvPr id="4" name="Title 3"/>
          <p:cNvSpPr>
            <a:spLocks noGrp="1"/>
          </p:cNvSpPr>
          <p:nvPr>
            <p:ph type="title"/>
          </p:nvPr>
        </p:nvSpPr>
        <p:spPr>
          <a:xfrm>
            <a:off x="1265802" y="178075"/>
            <a:ext cx="6612396" cy="1472650"/>
          </a:xfrm>
        </p:spPr>
        <p:txBody>
          <a:bodyPr>
            <a:noAutofit/>
          </a:bodyPr>
          <a:lstStyle/>
          <a:p>
            <a:r>
              <a:rPr lang="en-US" altLang="en-US" b="0" dirty="0"/>
              <a:t>Concept Check: Disclosure (3 of 3)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The correct answer is </a:t>
            </a:r>
            <a:r>
              <a:rPr lang="en-US" i="1" dirty="0"/>
              <a:t>c. </a:t>
            </a:r>
            <a:r>
              <a:rPr lang="en-US" dirty="0"/>
              <a:t>Sellers </a:t>
            </a:r>
            <a:r>
              <a:rPr lang="en-US" b="1" dirty="0"/>
              <a:t>must disclose </a:t>
            </a:r>
            <a:r>
              <a:rPr lang="en-US" dirty="0"/>
              <a:t>any significant judgments used to estimate transaction prices, to allocate transaction prices to performance obligations, and to determine when performance obligations have been satisfied.</a:t>
            </a:r>
          </a:p>
        </p:txBody>
      </p:sp>
    </p:spTree>
    <p:extLst>
      <p:ext uri="{BB962C8B-B14F-4D97-AF65-F5344CB8AC3E}">
        <p14:creationId xmlns:p14="http://schemas.microsoft.com/office/powerpoint/2010/main" val="291170254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178075"/>
            <a:ext cx="8001000" cy="1472650"/>
          </a:xfrm>
        </p:spPr>
        <p:txBody>
          <a:bodyPr>
            <a:noAutofit/>
          </a:bodyPr>
          <a:lstStyle/>
          <a:p>
            <a:r>
              <a:rPr lang="en-IN" b="0" dirty="0">
                <a:ea typeface="Adobe Fan Heiti Std B"/>
                <a:cs typeface="Adobe Fan Heiti Std B"/>
              </a:rPr>
              <a:t>Chapter 5 Part C: Accounting for Long-Term Contracts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fontAlgn="auto">
              <a:spcAft>
                <a:spcPts val="0"/>
              </a:spcAft>
              <a:buNone/>
              <a:defRPr/>
            </a:pPr>
            <a:r>
              <a:rPr lang="en-IN" dirty="0"/>
              <a:t>Steps 2 and 5 are critical for long-term contracts.</a:t>
            </a:r>
          </a:p>
          <a:p>
            <a:pPr>
              <a:buClr>
                <a:schemeClr val="tx1"/>
              </a:buClr>
              <a:defRPr/>
            </a:pPr>
            <a:r>
              <a:rPr lang="en-IN" b="1" i="1" dirty="0"/>
              <a:t>Step 2: Identify the performance obligations</a:t>
            </a:r>
          </a:p>
          <a:p>
            <a:pPr lvl="1">
              <a:buClr>
                <a:schemeClr val="tx1"/>
              </a:buClr>
              <a:buFont typeface="Lucida Grande"/>
              <a:buChar char="–"/>
              <a:defRPr/>
            </a:pPr>
            <a:r>
              <a:rPr lang="en-IN" dirty="0"/>
              <a:t>Usually have a single performance obligation, because don’t meet the “separately identifiable” criterion necessary for goods and services to be viewed as distinct</a:t>
            </a:r>
          </a:p>
        </p:txBody>
      </p:sp>
    </p:spTree>
    <p:extLst>
      <p:ext uri="{BB962C8B-B14F-4D97-AF65-F5344CB8AC3E}">
        <p14:creationId xmlns:p14="http://schemas.microsoft.com/office/powerpoint/2010/main" val="166330200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178075"/>
            <a:ext cx="8001000" cy="1472650"/>
          </a:xfrm>
        </p:spPr>
        <p:txBody>
          <a:bodyPr>
            <a:noAutofit/>
          </a:bodyPr>
          <a:lstStyle/>
          <a:p>
            <a:r>
              <a:rPr lang="en-IN" b="0" dirty="0">
                <a:ea typeface="Adobe Fan Heiti Std B"/>
                <a:cs typeface="Adobe Fan Heiti Std B"/>
              </a:rPr>
              <a:t>Chapter 5 Part C: Accounting for Long-Term Contracts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a:buClr>
                <a:schemeClr val="tx1"/>
              </a:buClr>
              <a:defRPr/>
            </a:pPr>
            <a:r>
              <a:rPr lang="en-IN" b="1" i="1" dirty="0"/>
              <a:t>Step 5: Recognize revenue when (or as) each performance obligation is satisfied</a:t>
            </a:r>
          </a:p>
          <a:p>
            <a:pPr lvl="1">
              <a:buFont typeface="Lucida Grande"/>
              <a:buChar char="–"/>
              <a:defRPr/>
            </a:pPr>
            <a:r>
              <a:rPr lang="en-IN" dirty="0"/>
              <a:t>Recognizing revenue over time according to the progress toward completion</a:t>
            </a:r>
          </a:p>
          <a:p>
            <a:pPr lvl="2" fontAlgn="auto">
              <a:spcAft>
                <a:spcPts val="0"/>
              </a:spcAft>
              <a:defRPr/>
            </a:pPr>
            <a:r>
              <a:rPr lang="en-IN" dirty="0"/>
              <a:t>Long-term contracts often qualify</a:t>
            </a:r>
            <a:endParaRPr lang="en-US" dirty="0"/>
          </a:p>
          <a:p>
            <a:pPr lvl="1">
              <a:buFont typeface="Lucida Grande"/>
              <a:buChar char="–"/>
              <a:defRPr/>
            </a:pPr>
            <a:r>
              <a:rPr lang="en-IN" dirty="0"/>
              <a:t>Recognizing revenue upon contract completion</a:t>
            </a:r>
          </a:p>
        </p:txBody>
      </p:sp>
    </p:spTree>
    <p:extLst>
      <p:ext uri="{BB962C8B-B14F-4D97-AF65-F5344CB8AC3E}">
        <p14:creationId xmlns:p14="http://schemas.microsoft.com/office/powerpoint/2010/main" val="343754594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178075"/>
            <a:ext cx="8001000" cy="1472650"/>
          </a:xfrm>
        </p:spPr>
        <p:txBody>
          <a:bodyPr>
            <a:noAutofit/>
          </a:bodyPr>
          <a:lstStyle/>
          <a:p>
            <a:r>
              <a:rPr lang="en-IN" b="0" dirty="0"/>
              <a:t>Accounting for a Profitable Long-Term Contract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IN" dirty="0"/>
              <a:t>At the beginning of 2018, the Harding Construction Company received a contract to build an office building for $5 million. Harding will construct the building according to specifications provided by the buyer, and the project is estimated to take three years to complete. According to the contract, Harding will bill the buyer in </a:t>
            </a:r>
            <a:r>
              <a:rPr lang="en-IN" dirty="0" err="1"/>
              <a:t>installments</a:t>
            </a:r>
            <a:r>
              <a:rPr lang="en-IN" dirty="0"/>
              <a:t> over the construction period according to a prearranged schedule. Information related to the </a:t>
            </a:r>
            <a:r>
              <a:rPr lang="en-US" dirty="0"/>
              <a:t>contract is as follows:</a:t>
            </a:r>
          </a:p>
        </p:txBody>
      </p:sp>
    </p:spTree>
    <p:extLst>
      <p:ext uri="{BB962C8B-B14F-4D97-AF65-F5344CB8AC3E}">
        <p14:creationId xmlns:p14="http://schemas.microsoft.com/office/powerpoint/2010/main" val="2150466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05-2</a:t>
            </a:r>
          </a:p>
        </p:txBody>
      </p:sp>
      <p:sp>
        <p:nvSpPr>
          <p:cNvPr id="4" name="Title 3"/>
          <p:cNvSpPr>
            <a:spLocks noGrp="1"/>
          </p:cNvSpPr>
          <p:nvPr>
            <p:ph type="title"/>
          </p:nvPr>
        </p:nvSpPr>
        <p:spPr/>
        <p:txBody>
          <a:bodyPr>
            <a:noAutofit/>
          </a:bodyPr>
          <a:lstStyle/>
          <a:p>
            <a:r>
              <a:rPr lang="en-IN" dirty="0"/>
              <a:t>Recognizing Revenue at a Single Point in Time (4 of 5)</a:t>
            </a:r>
            <a:endParaRPr lang="en-US" dirty="0"/>
          </a:p>
        </p:txBody>
      </p:sp>
      <p:sp>
        <p:nvSpPr>
          <p:cNvPr id="5" name="Content Placeholder 4"/>
          <p:cNvSpPr>
            <a:spLocks noGrp="1"/>
          </p:cNvSpPr>
          <p:nvPr>
            <p:ph sz="quarter" idx="10"/>
          </p:nvPr>
        </p:nvSpPr>
        <p:spPr>
          <a:xfrm>
            <a:off x="548640" y="1676399"/>
            <a:ext cx="8046720" cy="1391415"/>
          </a:xfrm>
        </p:spPr>
        <p:txBody>
          <a:bodyPr/>
          <a:lstStyle/>
          <a:p>
            <a:r>
              <a:rPr lang="en-IN" b="1" dirty="0"/>
              <a:t>January 1, 2018: </a:t>
            </a:r>
            <a:r>
              <a:rPr lang="en-IN" dirty="0" err="1"/>
              <a:t>TrueTech</a:t>
            </a:r>
            <a:r>
              <a:rPr lang="en-IN" dirty="0"/>
              <a:t> delivers 1,000 Tri-Boxes to </a:t>
            </a:r>
            <a:r>
              <a:rPr lang="en-IN" dirty="0" err="1"/>
              <a:t>CompStores</a:t>
            </a:r>
            <a:r>
              <a:rPr lang="en-IN" dirty="0"/>
              <a:t>, and title to the Tri-Boxes transfers to </a:t>
            </a:r>
            <a:r>
              <a:rPr lang="en-IN" dirty="0" err="1"/>
              <a:t>CompStores</a:t>
            </a:r>
            <a:endParaRPr lang="en-US" dirty="0"/>
          </a:p>
        </p:txBody>
      </p:sp>
      <p:pic>
        <p:nvPicPr>
          <p:cNvPr id="11266" name="Picture 2" descr="Journal entry debiting accounts receivable for $240 times 1,000 = 240,000 and crediting sales revenue 24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5415" y="3717948"/>
            <a:ext cx="7473170" cy="1489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101073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57200"/>
            <a:ext cx="8001000" cy="914400"/>
          </a:xfrm>
        </p:spPr>
        <p:txBody>
          <a:bodyPr>
            <a:noAutofit/>
          </a:bodyPr>
          <a:lstStyle/>
          <a:p>
            <a:r>
              <a:rPr lang="en-IN" b="0" dirty="0"/>
              <a:t>Accounting for a Profitable Long-Term Contract (2 of 2)</a:t>
            </a:r>
            <a:endParaRPr lang="en-US" b="0" dirty="0"/>
          </a:p>
        </p:txBody>
      </p:sp>
      <p:graphicFrame>
        <p:nvGraphicFramePr>
          <p:cNvPr id="9" name="Table 8"/>
          <p:cNvGraphicFramePr>
            <a:graphicFrameLocks noGrp="1"/>
          </p:cNvGraphicFramePr>
          <p:nvPr>
            <p:extLst>
              <p:ext uri="{D42A27DB-BD31-4B8C-83A1-F6EECF244321}">
                <p14:modId xmlns:p14="http://schemas.microsoft.com/office/powerpoint/2010/main" val="3123134343"/>
              </p:ext>
            </p:extLst>
          </p:nvPr>
        </p:nvGraphicFramePr>
        <p:xfrm>
          <a:off x="743438" y="2123731"/>
          <a:ext cx="8114841" cy="3053080"/>
        </p:xfrm>
        <a:graphic>
          <a:graphicData uri="http://schemas.openxmlformats.org/drawingml/2006/table">
            <a:tbl>
              <a:tblPr firstRow="1" bandRow="1">
                <a:tableStyleId>{5940675A-B579-460E-94D1-54222C63F5DA}</a:tableStyleId>
              </a:tblPr>
              <a:tblGrid>
                <a:gridCol w="3598090">
                  <a:extLst>
                    <a:ext uri="{9D8B030D-6E8A-4147-A177-3AD203B41FA5}">
                      <a16:colId xmlns:a16="http://schemas.microsoft.com/office/drawing/2014/main" val="20000"/>
                    </a:ext>
                  </a:extLst>
                </a:gridCol>
                <a:gridCol w="1531102">
                  <a:extLst>
                    <a:ext uri="{9D8B030D-6E8A-4147-A177-3AD203B41FA5}">
                      <a16:colId xmlns:a16="http://schemas.microsoft.com/office/drawing/2014/main" val="20001"/>
                    </a:ext>
                  </a:extLst>
                </a:gridCol>
                <a:gridCol w="1301437">
                  <a:extLst>
                    <a:ext uri="{9D8B030D-6E8A-4147-A177-3AD203B41FA5}">
                      <a16:colId xmlns:a16="http://schemas.microsoft.com/office/drawing/2014/main" val="20002"/>
                    </a:ext>
                  </a:extLst>
                </a:gridCol>
                <a:gridCol w="1684212">
                  <a:extLst>
                    <a:ext uri="{9D8B030D-6E8A-4147-A177-3AD203B41FA5}">
                      <a16:colId xmlns:a16="http://schemas.microsoft.com/office/drawing/2014/main" val="20003"/>
                    </a:ext>
                  </a:extLst>
                </a:gridCol>
              </a:tblGrid>
              <a:tr h="370840">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2020</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$1,600,000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Cumulative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4,100,000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2,250,000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$4,000,000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$4,100,000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Billings made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$2,000,000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$1,800,000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Cash collections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1,000,000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1,400,000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2,600,000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766865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b="0" dirty="0"/>
              <a:t>Journal Entries—Costs, Billings, and Cash Collections</a:t>
            </a:r>
          </a:p>
        </p:txBody>
      </p:sp>
      <p:pic>
        <p:nvPicPr>
          <p:cNvPr id="25601" name="Picture 1" descr="Construction in progress debits: 1.5 million in 2018, 1 million in 2019, and 1.6 million in 2020. &#10;&#10;Cash materials etc credits: 1.5 million in 2018, 1 million in 2019, and 1.6 million in 2020.&#10;&#10;Accounts receivable debits: 1.2 million in 2018, 2 million in 2019, and 1.8 million in 2020.&#10;&#10;Billings on construction contract credits: 1.2 million in 2018, 2 million in 2019, and 1.8 million in 2020.&#10;&#10;Cash debits: 1 million in 2018, 1.4 million in 2019, and 2.6 million in 2020.&#10;&#10;Accounts receivable credits: 1 million in 2018, 1.4 million in 2019, and 2.6 million in 2020."/>
          <p:cNvPicPr>
            <a:picLocks noChangeAspect="1" noChangeArrowheads="1"/>
          </p:cNvPicPr>
          <p:nvPr/>
        </p:nvPicPr>
        <p:blipFill>
          <a:blip r:embed="rId3"/>
          <a:srcRect/>
          <a:stretch>
            <a:fillRect/>
          </a:stretch>
        </p:blipFill>
        <p:spPr bwMode="auto">
          <a:xfrm>
            <a:off x="1054276" y="1847849"/>
            <a:ext cx="7632524" cy="4195361"/>
          </a:xfrm>
          <a:prstGeom prst="rect">
            <a:avLst/>
          </a:prstGeom>
          <a:noFill/>
          <a:ln w="9525">
            <a:noFill/>
            <a:miter lim="800000"/>
            <a:headEnd/>
            <a:tailEnd/>
          </a:ln>
          <a:effectLst/>
        </p:spPr>
      </p:pic>
    </p:spTree>
    <p:extLst>
      <p:ext uri="{BB962C8B-B14F-4D97-AF65-F5344CB8AC3E}">
        <p14:creationId xmlns:p14="http://schemas.microsoft.com/office/powerpoint/2010/main" val="303355069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b="0" dirty="0">
                <a:ea typeface="Adobe Fan Heiti Std B"/>
                <a:cs typeface="Adobe Fan Heiti Std B"/>
              </a:rPr>
              <a:t>Revenue Recognition—General Approach (1 of 2)</a:t>
            </a:r>
            <a:endParaRPr lang="en-US" b="0" dirty="0"/>
          </a:p>
        </p:txBody>
      </p:sp>
      <p:pic>
        <p:nvPicPr>
          <p:cNvPr id="14338" name="Picture 2" descr="In 2018:&#10;Construction in progress is 500,000 and cost of construction is 1.5 million. Revenue from long-term contracts is 2 million.&#10;&#10;In 2019:&#10;Construction in progress is 125,000 and cost of construction is 1 million. Revenue from long-term contracts is 1.125 million.&#10;&#10;In 2020:&#10;Recognizing Revenue Upon Completion:&#10;Construction in progress is 900,000 and cost of construction is 4.1 million. Revenue from long-term contracts is 5 million.&#10;&#10;Recognizing revenue over time according to percentage of completion:&#10;Construction in progress is 275,000 and cost of construction is 1.6 million. Revenue from long-term contracts is 1.875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70888" y="2143116"/>
            <a:ext cx="7715912" cy="3063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466755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b="0" dirty="0">
                <a:ea typeface="Adobe Fan Heiti Std B"/>
                <a:cs typeface="Adobe Fan Heiti Std B"/>
              </a:rPr>
              <a:t>Revenue Recognition—General Approach (2 of 2)</a:t>
            </a:r>
            <a:endParaRPr lang="en-US" b="0" dirty="0"/>
          </a:p>
        </p:txBody>
      </p:sp>
      <p:graphicFrame>
        <p:nvGraphicFramePr>
          <p:cNvPr id="10" name="Table 9"/>
          <p:cNvGraphicFramePr>
            <a:graphicFrameLocks noGrp="1"/>
          </p:cNvGraphicFramePr>
          <p:nvPr>
            <p:extLst>
              <p:ext uri="{D42A27DB-BD31-4B8C-83A1-F6EECF244321}">
                <p14:modId xmlns:p14="http://schemas.microsoft.com/office/powerpoint/2010/main" val="4264208611"/>
              </p:ext>
            </p:extLst>
          </p:nvPr>
        </p:nvGraphicFramePr>
        <p:xfrm>
          <a:off x="1061483" y="2273208"/>
          <a:ext cx="7021035" cy="2585720"/>
        </p:xfrm>
        <a:graphic>
          <a:graphicData uri="http://schemas.openxmlformats.org/drawingml/2006/table">
            <a:tbl>
              <a:tblPr firstRow="1" bandRow="1">
                <a:tableStyleId>{5940675A-B579-460E-94D1-54222C63F5DA}</a:tableStyleId>
              </a:tblPr>
              <a:tblGrid>
                <a:gridCol w="2253393">
                  <a:extLst>
                    <a:ext uri="{9D8B030D-6E8A-4147-A177-3AD203B41FA5}">
                      <a16:colId xmlns:a16="http://schemas.microsoft.com/office/drawing/2014/main" val="20000"/>
                    </a:ext>
                  </a:extLst>
                </a:gridCol>
                <a:gridCol w="2600532">
                  <a:extLst>
                    <a:ext uri="{9D8B030D-6E8A-4147-A177-3AD203B41FA5}">
                      <a16:colId xmlns:a16="http://schemas.microsoft.com/office/drawing/2014/main" val="20001"/>
                    </a:ext>
                  </a:extLst>
                </a:gridCol>
                <a:gridCol w="2167110">
                  <a:extLst>
                    <a:ext uri="{9D8B030D-6E8A-4147-A177-3AD203B41FA5}">
                      <a16:colId xmlns:a16="http://schemas.microsoft.com/office/drawing/2014/main" val="20002"/>
                    </a:ext>
                  </a:extLst>
                </a:gridCol>
              </a:tblGrid>
              <a:tr h="370840">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Revenue Recognition: Over time</a:t>
                      </a: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Revenue Recognition: Upon completion</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Revenue Recognized:</a:t>
                      </a:r>
                    </a:p>
                  </a:txBody>
                  <a:tcPr/>
                </a:tc>
                <a:tc>
                  <a:txBody>
                    <a:bodyPr/>
                    <a:lstStyle/>
                    <a:p>
                      <a:endParaRPr lang="en-US" sz="140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pPr algn="ctr"/>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$2,000,000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2"/>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1,125,000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1,875,000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$5,000,000</a:t>
                      </a:r>
                    </a:p>
                  </a:txBody>
                  <a:tcP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Total Revenue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anose="020B0604030504040204" pitchFamily="34" charset="0"/>
                          <a:ea typeface="Verdana" panose="020B0604030504040204" pitchFamily="34" charset="0"/>
                          <a:cs typeface="Verdana" panose="020B0604030504040204" pitchFamily="34" charset="0"/>
                        </a:rPr>
                        <a:t>$5,000,000</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0621943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IN" b="0" dirty="0">
                <a:ea typeface="Adobe Fan Heiti Std B"/>
                <a:cs typeface="Adobe Fan Heiti Std B"/>
              </a:rPr>
              <a:t>Revenue Recognition Upon the Completion of the Contract</a:t>
            </a:r>
            <a:endParaRPr lang="en-US" b="0" dirty="0"/>
          </a:p>
        </p:txBody>
      </p:sp>
      <p:sp>
        <p:nvSpPr>
          <p:cNvPr id="3" name="Content Placeholder 2"/>
          <p:cNvSpPr>
            <a:spLocks noGrp="1"/>
          </p:cNvSpPr>
          <p:nvPr>
            <p:ph sz="quarter" idx="10"/>
          </p:nvPr>
        </p:nvSpPr>
        <p:spPr>
          <a:xfrm>
            <a:off x="811599" y="1676400"/>
            <a:ext cx="8046720" cy="957993"/>
          </a:xfrm>
        </p:spPr>
        <p:txBody>
          <a:bodyPr/>
          <a:lstStyle/>
          <a:p>
            <a:pPr marL="0" indent="0">
              <a:buNone/>
            </a:pPr>
            <a:r>
              <a:rPr lang="en-US" dirty="0"/>
              <a:t>For our Harding example, completion occurs in 2020</a:t>
            </a:r>
          </a:p>
        </p:txBody>
      </p:sp>
      <p:pic>
        <p:nvPicPr>
          <p:cNvPr id="15362" name="Picture 2" descr="Recognizing Revenue Upon Completion&#10;&#10;Construction in Progress:&#10;2018 construction costs: 1.5 million&#10;end balance, 2018: 1.5 million&#10;2019 construction costs: 1 million&#10;end balance, 2019: 2.5 million&#10;2020 construction costs: 1.6 million&#10;total gross profit: 900,000&#10;Balance before closing: 5 million.&#10;&#10;Billings on Construction Contract:&#10;2018 billings: 1.2 million&#10;end balance, 2019: 1.2 million&#10;2019 billings: 2 million&#10;end balance, 2019: 3.2 million&#10;2020 billings: 1.8 million&#10;end balance, before closing: 5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11599" y="2995578"/>
            <a:ext cx="8148567" cy="271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742692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685800" y="728650"/>
            <a:ext cx="8001000" cy="914400"/>
          </a:xfrm>
        </p:spPr>
        <p:txBody>
          <a:bodyPr>
            <a:noAutofit/>
          </a:bodyPr>
          <a:lstStyle/>
          <a:p>
            <a:r>
              <a:rPr lang="en-IN" b="0" dirty="0">
                <a:ea typeface="Adobe Fan Heiti Std B"/>
                <a:cs typeface="Adobe Fan Heiti Std B"/>
              </a:rPr>
              <a:t>Recognizing Revenue Over Time According to Percentage of Completion (1 of 6)</a:t>
            </a:r>
            <a:endParaRPr lang="en-US" b="0" dirty="0"/>
          </a:p>
        </p:txBody>
      </p:sp>
      <p:sp>
        <p:nvSpPr>
          <p:cNvPr id="5" name="Content Placeholder 4"/>
          <p:cNvSpPr>
            <a:spLocks noGrp="1"/>
          </p:cNvSpPr>
          <p:nvPr>
            <p:ph sz="quarter" idx="10"/>
          </p:nvPr>
        </p:nvSpPr>
        <p:spPr>
          <a:xfrm>
            <a:off x="685800" y="2247900"/>
            <a:ext cx="8001000" cy="4181496"/>
          </a:xfrm>
        </p:spPr>
        <p:txBody>
          <a:bodyPr/>
          <a:lstStyle/>
          <a:p>
            <a:pPr marL="0" indent="0">
              <a:buNone/>
              <a:defRPr/>
            </a:pPr>
            <a:r>
              <a:rPr lang="en-US" altLang="en-US" sz="2400" dirty="0"/>
              <a:t>Revenue recognized this period = (Total estimated revenue × </a:t>
            </a:r>
            <a:r>
              <a:rPr lang="en-IN" altLang="en-US" sz="2400" dirty="0"/>
              <a:t>Percentage completed to date) – </a:t>
            </a:r>
            <a:r>
              <a:rPr lang="en-IN" sz="2400" dirty="0"/>
              <a:t>Revenue recognized in prior periods</a:t>
            </a:r>
          </a:p>
          <a:p>
            <a:pPr marL="0" indent="0">
              <a:buNone/>
              <a:defRPr/>
            </a:pPr>
            <a:r>
              <a:rPr lang="en-IN" sz="2400" dirty="0"/>
              <a:t>where,</a:t>
            </a:r>
          </a:p>
          <a:p>
            <a:pPr marL="0" indent="0">
              <a:buNone/>
              <a:defRPr/>
            </a:pPr>
            <a:r>
              <a:rPr lang="en-US" altLang="en-US" sz="2400" dirty="0"/>
              <a:t>Total estimated revenue × </a:t>
            </a:r>
            <a:r>
              <a:rPr lang="en-IN" altLang="en-US" sz="2400" dirty="0"/>
              <a:t>Percentage completed to date = </a:t>
            </a:r>
            <a:r>
              <a:rPr lang="en-IN" sz="2400" dirty="0"/>
              <a:t>Cumulative revenue to be recognized to date</a:t>
            </a:r>
          </a:p>
        </p:txBody>
      </p:sp>
    </p:spTree>
    <p:extLst>
      <p:ext uri="{BB962C8B-B14F-4D97-AF65-F5344CB8AC3E}">
        <p14:creationId xmlns:p14="http://schemas.microsoft.com/office/powerpoint/2010/main" val="71500311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39373"/>
            <a:ext cx="8001000" cy="1472650"/>
          </a:xfrm>
        </p:spPr>
        <p:txBody>
          <a:bodyPr>
            <a:noAutofit/>
          </a:bodyPr>
          <a:lstStyle/>
          <a:p>
            <a:r>
              <a:rPr lang="en-IN" b="0" dirty="0">
                <a:ea typeface="Adobe Fan Heiti Std B"/>
                <a:cs typeface="Adobe Fan Heiti Std B"/>
              </a:rPr>
              <a:t>Recognizing Revenue Over Time According to Percentage of Completion (2 of 6)</a:t>
            </a:r>
            <a:endParaRPr lang="en-US" b="0" dirty="0"/>
          </a:p>
        </p:txBody>
      </p:sp>
      <p:graphicFrame>
        <p:nvGraphicFramePr>
          <p:cNvPr id="5" name="Table 4"/>
          <p:cNvGraphicFramePr>
            <a:graphicFrameLocks noGrp="1"/>
          </p:cNvGraphicFramePr>
          <p:nvPr>
            <p:extLst>
              <p:ext uri="{D42A27DB-BD31-4B8C-83A1-F6EECF244321}">
                <p14:modId xmlns:p14="http://schemas.microsoft.com/office/powerpoint/2010/main" val="540929452"/>
              </p:ext>
            </p:extLst>
          </p:nvPr>
        </p:nvGraphicFramePr>
        <p:xfrm>
          <a:off x="689262" y="2123731"/>
          <a:ext cx="8097581" cy="3037840"/>
        </p:xfrm>
        <a:graphic>
          <a:graphicData uri="http://schemas.openxmlformats.org/drawingml/2006/table">
            <a:tbl>
              <a:tblPr firstRow="1" bandRow="1">
                <a:tableStyleId>{5940675A-B579-460E-94D1-54222C63F5DA}</a:tableStyleId>
              </a:tblPr>
              <a:tblGrid>
                <a:gridCol w="3540338">
                  <a:extLst>
                    <a:ext uri="{9D8B030D-6E8A-4147-A177-3AD203B41FA5}">
                      <a16:colId xmlns:a16="http://schemas.microsoft.com/office/drawing/2014/main" val="20000"/>
                    </a:ext>
                  </a:extLst>
                </a:gridCol>
                <a:gridCol w="1581853">
                  <a:extLst>
                    <a:ext uri="{9D8B030D-6E8A-4147-A177-3AD203B41FA5}">
                      <a16:colId xmlns:a16="http://schemas.microsoft.com/office/drawing/2014/main" val="20001"/>
                    </a:ext>
                  </a:extLst>
                </a:gridCol>
                <a:gridCol w="1581853">
                  <a:extLst>
                    <a:ext uri="{9D8B030D-6E8A-4147-A177-3AD203B41FA5}">
                      <a16:colId xmlns:a16="http://schemas.microsoft.com/office/drawing/2014/main" val="20002"/>
                    </a:ext>
                  </a:extLst>
                </a:gridCol>
                <a:gridCol w="1393537">
                  <a:extLst>
                    <a:ext uri="{9D8B030D-6E8A-4147-A177-3AD203B41FA5}">
                      <a16:colId xmlns:a16="http://schemas.microsoft.com/office/drawing/2014/main" val="20003"/>
                    </a:ext>
                  </a:extLst>
                </a:gridCol>
              </a:tblGrid>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a:latin typeface="Verdana" panose="020B0604030504040204" pitchFamily="34" charset="0"/>
                          <a:ea typeface="Verdana" panose="020B0604030504040204" pitchFamily="34" charset="0"/>
                          <a:cs typeface="Verdana" panose="020B0604030504040204" pitchFamily="34" charset="0"/>
                        </a:rPr>
                        <a:t>2018</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a:latin typeface="Verdana" panose="020B0604030504040204" pitchFamily="34" charset="0"/>
                          <a:ea typeface="Verdana" panose="020B0604030504040204" pitchFamily="34" charset="0"/>
                          <a:cs typeface="Verdana" panose="020B0604030504040204" pitchFamily="34" charset="0"/>
                        </a:rPr>
                        <a:t>2019</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2020</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Construction costs:</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$1,500,000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$1,000,000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$1,600,000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anose="020B0604030504040204" pitchFamily="34" charset="0"/>
                          <a:ea typeface="Verdana" panose="020B0604030504040204" pitchFamily="34" charset="0"/>
                          <a:cs typeface="Verdana" panose="020B0604030504040204" pitchFamily="34" charset="0"/>
                        </a:rPr>
                        <a:t>–0–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anose="020B0604030504040204" pitchFamily="34" charset="0"/>
                          <a:ea typeface="Verdana" panose="020B0604030504040204" pitchFamily="34" charset="0"/>
                          <a:cs typeface="Verdana" panose="020B0604030504040204" pitchFamily="34" charset="0"/>
                        </a:rPr>
                        <a:t>1,500,000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anose="020B0604030504040204" pitchFamily="34" charset="0"/>
                          <a:ea typeface="Verdana" panose="020B0604030504040204" pitchFamily="34" charset="0"/>
                          <a:cs typeface="Verdana" panose="020B0604030504040204" pitchFamily="34" charset="0"/>
                        </a:rPr>
                        <a:t>2,500,000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a:latin typeface="Verdana" panose="020B0604030504040204" pitchFamily="34" charset="0"/>
                          <a:ea typeface="Verdana" panose="020B0604030504040204" pitchFamily="34" charset="0"/>
                          <a:cs typeface="Verdana" panose="020B0604030504040204" pitchFamily="34" charset="0"/>
                        </a:rPr>
                        <a:t>Actual costs to date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1,500,000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2,500,000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a:latin typeface="Verdana" panose="020B0604030504040204" pitchFamily="34" charset="0"/>
                          <a:ea typeface="Verdana" panose="020B0604030504040204" pitchFamily="34" charset="0"/>
                          <a:cs typeface="Verdana" panose="020B0604030504040204" pitchFamily="34" charset="0"/>
                        </a:rPr>
                        <a:t>4,100,000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370840">
                <a:tc>
                  <a:txBody>
                    <a:bodyPr/>
                    <a:lstStyle/>
                    <a:p>
                      <a:pPr lvl="1"/>
                      <a:r>
                        <a:rPr lang="en-IN" sz="1400" dirty="0">
                          <a:latin typeface="Verdana" panose="020B0604030504040204" pitchFamily="34" charset="0"/>
                          <a:ea typeface="Verdana" panose="020B0604030504040204" pitchFamily="34" charset="0"/>
                          <a:cs typeface="Verdana" panose="020B0604030504040204" pitchFamily="34" charset="0"/>
                        </a:rPr>
                        <a:t>Estimated remaining costs to complete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anose="020B0604030504040204" pitchFamily="34" charset="0"/>
                          <a:ea typeface="Verdana" panose="020B0604030504040204" pitchFamily="34" charset="0"/>
                          <a:cs typeface="Verdana" panose="020B0604030504040204" pitchFamily="34" charset="0"/>
                        </a:rPr>
                        <a:t>2,250,000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anose="020B0604030504040204" pitchFamily="34" charset="0"/>
                          <a:ea typeface="Verdana" panose="020B0604030504040204" pitchFamily="34" charset="0"/>
                          <a:cs typeface="Verdana" panose="020B0604030504040204" pitchFamily="34" charset="0"/>
                        </a:rPr>
                        <a:t>1,500,000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a:latin typeface="Verdana" panose="020B0604030504040204" pitchFamily="34" charset="0"/>
                          <a:ea typeface="Verdana" panose="020B0604030504040204" pitchFamily="34" charset="0"/>
                          <a:cs typeface="Verdana" panose="020B0604030504040204" pitchFamily="34" charset="0"/>
                        </a:rPr>
                        <a:t>–0–</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r h="370840">
                <a:tc>
                  <a:txBody>
                    <a:bodyPr/>
                    <a:lstStyle/>
                    <a:p>
                      <a:pPr lvl="1"/>
                      <a:r>
                        <a:rPr lang="en-IN" sz="1400" dirty="0">
                          <a:latin typeface="Verdana" panose="020B0604030504040204" pitchFamily="34" charset="0"/>
                          <a:ea typeface="Verdana" panose="020B0604030504040204" pitchFamily="34" charset="0"/>
                          <a:cs typeface="Verdana" panose="020B0604030504040204" pitchFamily="34" charset="0"/>
                        </a:rPr>
                        <a:t>Total cost (estimated + actual)</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$4,000,000</a:t>
                      </a:r>
                      <a:endPar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solidFill>
                            <a:schemeClr val="tx1"/>
                          </a:solidFill>
                          <a:latin typeface="Verdana" panose="020B0604030504040204" pitchFamily="34" charset="0"/>
                          <a:ea typeface="Verdana" panose="020B0604030504040204" pitchFamily="34" charset="0"/>
                          <a:cs typeface="Verdana" panose="020B0604030504040204" pitchFamily="34" charset="0"/>
                        </a:rPr>
                        <a:t>$4,100,000</a:t>
                      </a:r>
                      <a:endParaRPr lang="en-US" sz="14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6347584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39373"/>
            <a:ext cx="8001000" cy="1472650"/>
          </a:xfrm>
        </p:spPr>
        <p:txBody>
          <a:bodyPr>
            <a:noAutofit/>
          </a:bodyPr>
          <a:lstStyle/>
          <a:p>
            <a:r>
              <a:rPr lang="en-IN" b="0" dirty="0">
                <a:ea typeface="Adobe Fan Heiti Std B"/>
                <a:cs typeface="Adobe Fan Heiti Std B"/>
              </a:rPr>
              <a:t>Recognizing Revenue Over Time According to Percentage of Completion (3 of 6)</a:t>
            </a:r>
            <a:endParaRPr lang="en-US" b="0" dirty="0"/>
          </a:p>
        </p:txBody>
      </p:sp>
      <p:graphicFrame>
        <p:nvGraphicFramePr>
          <p:cNvPr id="2" name="Object 1"/>
          <p:cNvGraphicFramePr>
            <a:graphicFrameLocks noChangeAspect="1"/>
          </p:cNvGraphicFramePr>
          <p:nvPr>
            <p:extLst>
              <p:ext uri="{D42A27DB-BD31-4B8C-83A1-F6EECF244321}">
                <p14:modId xmlns:p14="http://schemas.microsoft.com/office/powerpoint/2010/main" val="1181760045"/>
              </p:ext>
            </p:extLst>
          </p:nvPr>
        </p:nvGraphicFramePr>
        <p:xfrm>
          <a:off x="1313130" y="2391132"/>
          <a:ext cx="6859270" cy="2766060"/>
        </p:xfrm>
        <a:graphic>
          <a:graphicData uri="http://schemas.openxmlformats.org/presentationml/2006/ole">
            <mc:AlternateContent xmlns:mc="http://schemas.openxmlformats.org/markup-compatibility/2006">
              <mc:Choice xmlns:v="urn:schemas-microsoft-com:vml" Requires="v">
                <p:oleObj spid="_x0000_s19839" name="Equation" r:id="rId4" imgW="6235560" imgH="2514600" progId="Equation.3">
                  <p:embed/>
                </p:oleObj>
              </mc:Choice>
              <mc:Fallback>
                <p:oleObj name="Equation" r:id="rId4" imgW="6235560" imgH="2514600" progId="Equation.3">
                  <p:embed/>
                  <p:pic>
                    <p:nvPicPr>
                      <p:cNvPr id="0" name=""/>
                      <p:cNvPicPr/>
                      <p:nvPr/>
                    </p:nvPicPr>
                    <p:blipFill>
                      <a:blip r:embed="rId5"/>
                      <a:stretch>
                        <a:fillRect/>
                      </a:stretch>
                    </p:blipFill>
                    <p:spPr>
                      <a:xfrm>
                        <a:off x="1313130" y="2391132"/>
                        <a:ext cx="6859270" cy="2766060"/>
                      </a:xfrm>
                      <a:prstGeom prst="rect">
                        <a:avLst/>
                      </a:prstGeom>
                    </p:spPr>
                  </p:pic>
                </p:oleObj>
              </mc:Fallback>
            </mc:AlternateContent>
          </a:graphicData>
        </a:graphic>
      </p:graphicFrame>
    </p:spTree>
    <p:extLst>
      <p:ext uri="{BB962C8B-B14F-4D97-AF65-F5344CB8AC3E}">
        <p14:creationId xmlns:p14="http://schemas.microsoft.com/office/powerpoint/2010/main" val="3478808002"/>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64345"/>
            <a:ext cx="8001000" cy="1619915"/>
          </a:xfrm>
        </p:spPr>
        <p:txBody>
          <a:bodyPr>
            <a:noAutofit/>
          </a:bodyPr>
          <a:lstStyle/>
          <a:p>
            <a:r>
              <a:rPr lang="en-IN" b="0" dirty="0">
                <a:ea typeface="Adobe Fan Heiti Std B"/>
                <a:cs typeface="Adobe Fan Heiti Std B"/>
              </a:rPr>
              <a:t>Recognizing Revenue Over Time According to Percentage of Completion (4 of 6)</a:t>
            </a:r>
            <a:endParaRPr lang="en-US" b="0" dirty="0"/>
          </a:p>
        </p:txBody>
      </p:sp>
      <p:graphicFrame>
        <p:nvGraphicFramePr>
          <p:cNvPr id="6" name="Table 5"/>
          <p:cNvGraphicFramePr>
            <a:graphicFrameLocks noGrp="1"/>
          </p:cNvGraphicFramePr>
          <p:nvPr>
            <p:extLst>
              <p:ext uri="{D42A27DB-BD31-4B8C-83A1-F6EECF244321}">
                <p14:modId xmlns:p14="http://schemas.microsoft.com/office/powerpoint/2010/main" val="3446066308"/>
              </p:ext>
            </p:extLst>
          </p:nvPr>
        </p:nvGraphicFramePr>
        <p:xfrm>
          <a:off x="938238" y="2123731"/>
          <a:ext cx="7657122" cy="1651000"/>
        </p:xfrm>
        <a:graphic>
          <a:graphicData uri="http://schemas.openxmlformats.org/drawingml/2006/table">
            <a:tbl>
              <a:tblPr firstRow="1" bandRow="1">
                <a:tableStyleId>{5940675A-B579-460E-94D1-54222C63F5DA}</a:tableStyleId>
              </a:tblPr>
              <a:tblGrid>
                <a:gridCol w="2745006">
                  <a:extLst>
                    <a:ext uri="{9D8B030D-6E8A-4147-A177-3AD203B41FA5}">
                      <a16:colId xmlns:a16="http://schemas.microsoft.com/office/drawing/2014/main" val="20000"/>
                    </a:ext>
                  </a:extLst>
                </a:gridCol>
                <a:gridCol w="1589214">
                  <a:extLst>
                    <a:ext uri="{9D8B030D-6E8A-4147-A177-3AD203B41FA5}">
                      <a16:colId xmlns:a16="http://schemas.microsoft.com/office/drawing/2014/main" val="20001"/>
                    </a:ext>
                  </a:extLst>
                </a:gridCol>
                <a:gridCol w="1733688">
                  <a:extLst>
                    <a:ext uri="{9D8B030D-6E8A-4147-A177-3AD203B41FA5}">
                      <a16:colId xmlns:a16="http://schemas.microsoft.com/office/drawing/2014/main" val="20002"/>
                    </a:ext>
                  </a:extLst>
                </a:gridCol>
                <a:gridCol w="1589214">
                  <a:extLst>
                    <a:ext uri="{9D8B030D-6E8A-4147-A177-3AD203B41FA5}">
                      <a16:colId xmlns:a16="http://schemas.microsoft.com/office/drawing/2014/main" val="20003"/>
                    </a:ext>
                  </a:extLst>
                </a:gridCol>
              </a:tblGrid>
              <a:tr h="370840">
                <a:tc>
                  <a:txBody>
                    <a:bodyPr/>
                    <a:lstStyle/>
                    <a:p>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Verdana" panose="020B0604030504040204" pitchFamily="34" charset="0"/>
                          <a:ea typeface="Verdana" panose="020B0604030504040204" pitchFamily="34" charset="0"/>
                          <a:cs typeface="Verdana" panose="020B0604030504040204" pitchFamily="34" charset="0"/>
                        </a:rPr>
                        <a:t>2020</a:t>
                      </a:r>
                    </a:p>
                  </a:txBody>
                  <a:tcPr/>
                </a:tc>
                <a:extLst>
                  <a:ext uri="{0D108BD9-81ED-4DB2-BD59-A6C34878D82A}">
                    <a16:rowId xmlns:a16="http://schemas.microsoft.com/office/drawing/2014/main" val="10000"/>
                  </a:ext>
                </a:extLst>
              </a:tr>
              <a:tr h="370840">
                <a:tc>
                  <a:txBody>
                    <a:bodyPr/>
                    <a:lstStyle/>
                    <a:p>
                      <a:r>
                        <a:rPr lang="en-IN" sz="1100" b="1" dirty="0">
                          <a:solidFill>
                            <a:schemeClr val="tx1"/>
                          </a:solidFill>
                          <a:latin typeface="Verdana" panose="020B0604030504040204" pitchFamily="34" charset="0"/>
                          <a:ea typeface="Verdana" panose="020B0604030504040204" pitchFamily="34" charset="0"/>
                          <a:cs typeface="Verdana" panose="020B0604030504040204" pitchFamily="34" charset="0"/>
                        </a:rPr>
                        <a:t>Cumulative revenue to be recognized to date</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100" dirty="0">
                          <a:solidFill>
                            <a:schemeClr val="tx1"/>
                          </a:solidFill>
                          <a:latin typeface="Verdana" panose="020B0604030504040204" pitchFamily="34" charset="0"/>
                          <a:ea typeface="Verdana" panose="020B0604030504040204" pitchFamily="34" charset="0"/>
                          <a:cs typeface="Verdana" panose="020B0604030504040204" pitchFamily="34" charset="0"/>
                        </a:rPr>
                        <a:t>$2,000,000</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dirty="0">
                          <a:solidFill>
                            <a:schemeClr val="tx1"/>
                          </a:solidFill>
                          <a:latin typeface="Verdana" panose="020B0604030504040204" pitchFamily="34" charset="0"/>
                          <a:ea typeface="Verdana" panose="020B0604030504040204" pitchFamily="34" charset="0"/>
                          <a:cs typeface="Verdana" panose="020B0604030504040204" pitchFamily="34" charset="0"/>
                        </a:rPr>
                        <a:t>$3,125,000</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dirty="0">
                          <a:solidFill>
                            <a:schemeClr val="tx1"/>
                          </a:solidFill>
                          <a:latin typeface="Verdana" panose="020B0604030504040204" pitchFamily="34" charset="0"/>
                          <a:ea typeface="Verdana" panose="020B0604030504040204" pitchFamily="34" charset="0"/>
                          <a:cs typeface="Verdana" panose="020B0604030504040204" pitchFamily="34" charset="0"/>
                        </a:rPr>
                        <a:t>$5,000,000</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IN" sz="1100" b="1" dirty="0">
                          <a:solidFill>
                            <a:schemeClr val="tx1"/>
                          </a:solidFill>
                          <a:latin typeface="Verdana" panose="020B0604030504040204" pitchFamily="34" charset="0"/>
                          <a:ea typeface="Verdana" panose="020B0604030504040204" pitchFamily="34" charset="0"/>
                          <a:cs typeface="Verdana" panose="020B0604030504040204" pitchFamily="34" charset="0"/>
                        </a:rPr>
                        <a:t>Revenue recognized in prior periods</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u="sng" dirty="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US" sz="11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(2,000,000)</a:t>
                      </a:r>
                      <a:endParaRPr lang="en-US" sz="11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u="sng" dirty="0">
                          <a:solidFill>
                            <a:schemeClr val="tx1"/>
                          </a:solidFill>
                          <a:latin typeface="Verdana" panose="020B0604030504040204" pitchFamily="34" charset="0"/>
                          <a:ea typeface="Verdana" panose="020B0604030504040204" pitchFamily="34" charset="0"/>
                          <a:cs typeface="Verdana" panose="020B0604030504040204" pitchFamily="34" charset="0"/>
                        </a:rPr>
                        <a:t>(3,125,000)</a:t>
                      </a:r>
                      <a:endParaRPr lang="en-US" sz="11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p>
                      <a:r>
                        <a:rPr lang="en-IN" sz="1100" b="1" dirty="0">
                          <a:solidFill>
                            <a:schemeClr val="tx1"/>
                          </a:solidFill>
                          <a:latin typeface="Verdana" panose="020B0604030504040204" pitchFamily="34" charset="0"/>
                          <a:ea typeface="Verdana" panose="020B0604030504040204" pitchFamily="34" charset="0"/>
                          <a:cs typeface="Verdana" panose="020B0604030504040204" pitchFamily="34" charset="0"/>
                        </a:rPr>
                        <a:t>Revenue recognized in the current period</a:t>
                      </a:r>
                      <a:endParaRPr lang="en-US" sz="11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b="1" u="sng" dirty="0">
                          <a:solidFill>
                            <a:schemeClr val="tx1"/>
                          </a:solidFill>
                          <a:latin typeface="Verdana" panose="020B0604030504040204" pitchFamily="34" charset="0"/>
                          <a:ea typeface="Verdana" panose="020B0604030504040204" pitchFamily="34" charset="0"/>
                          <a:cs typeface="Verdana" panose="020B0604030504040204" pitchFamily="34" charset="0"/>
                        </a:rPr>
                        <a:t>$2,000,000</a:t>
                      </a:r>
                      <a:endParaRPr lang="en-US" sz="11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b="1" u="sng" dirty="0">
                          <a:solidFill>
                            <a:schemeClr val="tx1"/>
                          </a:solidFill>
                          <a:latin typeface="Verdana" panose="020B0604030504040204" pitchFamily="34" charset="0"/>
                          <a:ea typeface="Verdana" panose="020B0604030504040204" pitchFamily="34" charset="0"/>
                          <a:cs typeface="Verdana" panose="020B0604030504040204" pitchFamily="34" charset="0"/>
                        </a:rPr>
                        <a:t>$1,125,000</a:t>
                      </a:r>
                      <a:endParaRPr lang="en-US" sz="11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IN" sz="1100" b="1" u="sng" dirty="0">
                          <a:solidFill>
                            <a:schemeClr val="tx1"/>
                          </a:solidFill>
                          <a:latin typeface="Verdana" panose="020B0604030504040204" pitchFamily="34" charset="0"/>
                          <a:ea typeface="Verdana" panose="020B0604030504040204" pitchFamily="34" charset="0"/>
                          <a:cs typeface="Verdana" panose="020B0604030504040204" pitchFamily="34" charset="0"/>
                        </a:rPr>
                        <a:t>$1,875,000</a:t>
                      </a:r>
                      <a:endParaRPr lang="en-US" sz="11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bl>
          </a:graphicData>
        </a:graphic>
      </p:graphicFrame>
      <p:sp>
        <p:nvSpPr>
          <p:cNvPr id="2" name="Content Placeholder 1"/>
          <p:cNvSpPr>
            <a:spLocks noGrp="1"/>
          </p:cNvSpPr>
          <p:nvPr>
            <p:ph sz="quarter" idx="10"/>
          </p:nvPr>
        </p:nvSpPr>
        <p:spPr>
          <a:xfrm>
            <a:off x="548640" y="3934659"/>
            <a:ext cx="8046720" cy="586541"/>
          </a:xfrm>
        </p:spPr>
        <p:txBody>
          <a:bodyPr/>
          <a:lstStyle/>
          <a:p>
            <a:pPr marL="0" indent="0">
              <a:buNone/>
            </a:pPr>
            <a:r>
              <a:rPr lang="en-IN" sz="2400" b="1" dirty="0"/>
              <a:t>Journal entries to recognize revenue:</a:t>
            </a:r>
            <a:endParaRPr lang="en-US" sz="2400" dirty="0"/>
          </a:p>
        </p:txBody>
      </p:sp>
      <p:graphicFrame>
        <p:nvGraphicFramePr>
          <p:cNvPr id="9" name="Table 8"/>
          <p:cNvGraphicFramePr>
            <a:graphicFrameLocks noGrp="1"/>
          </p:cNvGraphicFramePr>
          <p:nvPr>
            <p:extLst>
              <p:ext uri="{D42A27DB-BD31-4B8C-83A1-F6EECF244321}">
                <p14:modId xmlns:p14="http://schemas.microsoft.com/office/powerpoint/2010/main" val="3446066308"/>
              </p:ext>
            </p:extLst>
          </p:nvPr>
        </p:nvGraphicFramePr>
        <p:xfrm>
          <a:off x="915378" y="4521200"/>
          <a:ext cx="7657122" cy="1569720"/>
        </p:xfrm>
        <a:graphic>
          <a:graphicData uri="http://schemas.openxmlformats.org/drawingml/2006/table">
            <a:tbl>
              <a:tblPr firstRow="1" bandRow="1">
                <a:tableStyleId>{5940675A-B579-460E-94D1-54222C63F5DA}</a:tableStyleId>
              </a:tblPr>
              <a:tblGrid>
                <a:gridCol w="2745006">
                  <a:extLst>
                    <a:ext uri="{9D8B030D-6E8A-4147-A177-3AD203B41FA5}">
                      <a16:colId xmlns:a16="http://schemas.microsoft.com/office/drawing/2014/main" val="20000"/>
                    </a:ext>
                  </a:extLst>
                </a:gridCol>
                <a:gridCol w="1589214">
                  <a:extLst>
                    <a:ext uri="{9D8B030D-6E8A-4147-A177-3AD203B41FA5}">
                      <a16:colId xmlns:a16="http://schemas.microsoft.com/office/drawing/2014/main" val="20001"/>
                    </a:ext>
                  </a:extLst>
                </a:gridCol>
                <a:gridCol w="1733688">
                  <a:extLst>
                    <a:ext uri="{9D8B030D-6E8A-4147-A177-3AD203B41FA5}">
                      <a16:colId xmlns:a16="http://schemas.microsoft.com/office/drawing/2014/main" val="20002"/>
                    </a:ext>
                  </a:extLst>
                </a:gridCol>
                <a:gridCol w="1589214">
                  <a:extLst>
                    <a:ext uri="{9D8B030D-6E8A-4147-A177-3AD203B41FA5}">
                      <a16:colId xmlns:a16="http://schemas.microsoft.com/office/drawing/2014/main" val="2000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Journal Entry</a:t>
                      </a:r>
                      <a:endParaRPr lang="en-IN" altLang="en-US" sz="1200" b="1"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2018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2019</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2020</a:t>
                      </a:r>
                    </a:p>
                  </a:txBody>
                  <a:tcPr/>
                </a:tc>
                <a:extLst>
                  <a:ext uri="{0D108BD9-81ED-4DB2-BD59-A6C34878D82A}">
                    <a16:rowId xmlns:a16="http://schemas.microsoft.com/office/drawing/2014/main" val="10000"/>
                  </a:ext>
                </a:extLst>
              </a:tr>
              <a:tr h="370840">
                <a:tc>
                  <a:txBody>
                    <a:bodyPr/>
                    <a:lstStyle/>
                    <a:p>
                      <a:r>
                        <a:rPr lang="en-US" sz="1200" dirty="0">
                          <a:solidFill>
                            <a:schemeClr val="tx1"/>
                          </a:solidFill>
                          <a:latin typeface="Verdana" pitchFamily="34" charset="0"/>
                          <a:ea typeface="Verdana" pitchFamily="34" charset="0"/>
                          <a:cs typeface="Verdana" pitchFamily="34" charset="0"/>
                        </a:rPr>
                        <a:t>Construction in progress (CIP)</a:t>
                      </a:r>
                      <a:endParaRPr lang="en-IN" altLang="en-US" sz="1200"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500,000</a:t>
                      </a:r>
                      <a:endParaRPr lang="en-IN" altLang="en-US" sz="1200" b="1"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125,000</a:t>
                      </a:r>
                      <a:endParaRPr lang="en-IN" altLang="en-US" sz="1200" b="1"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275,000</a:t>
                      </a:r>
                      <a:endParaRPr lang="en-IN" altLang="en-US" sz="1200" b="1" baseline="300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0840">
                <a:tc>
                  <a:txBody>
                    <a:bodyPr/>
                    <a:lstStyle/>
                    <a:p>
                      <a:r>
                        <a:rPr lang="en-US" sz="1200" dirty="0">
                          <a:solidFill>
                            <a:schemeClr val="tx1"/>
                          </a:solidFill>
                          <a:latin typeface="Verdana" pitchFamily="34" charset="0"/>
                          <a:ea typeface="Verdana" pitchFamily="34" charset="0"/>
                          <a:cs typeface="Verdana" pitchFamily="34" charset="0"/>
                        </a:rPr>
                        <a:t>Cost of construction</a:t>
                      </a:r>
                      <a:endParaRPr lang="en-IN" altLang="en-US" sz="1200"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1,500,000</a:t>
                      </a:r>
                      <a:endParaRPr lang="en-IN" altLang="en-US" sz="1200"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1,000,000</a:t>
                      </a:r>
                      <a:endParaRPr lang="en-IN" altLang="en-US" sz="1200"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dirty="0">
                          <a:solidFill>
                            <a:schemeClr val="tx1"/>
                          </a:solidFill>
                          <a:latin typeface="Verdana" pitchFamily="34" charset="0"/>
                          <a:ea typeface="Verdana" pitchFamily="34" charset="0"/>
                          <a:cs typeface="Verdana" pitchFamily="34" charset="0"/>
                        </a:rPr>
                        <a:t>1,600,000</a:t>
                      </a:r>
                      <a:endParaRPr lang="en-IN" altLang="en-US" sz="1200" baseline="300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70840">
                <a:tc>
                  <a:txBody>
                    <a:bodyPr/>
                    <a:lstStyle/>
                    <a:p>
                      <a:pPr lvl="1"/>
                      <a:r>
                        <a:rPr lang="en-US" sz="1200" dirty="0">
                          <a:solidFill>
                            <a:schemeClr val="tx1"/>
                          </a:solidFill>
                          <a:latin typeface="Verdana" pitchFamily="34" charset="0"/>
                          <a:ea typeface="Verdana" pitchFamily="34" charset="0"/>
                          <a:cs typeface="Verdana" pitchFamily="34" charset="0"/>
                        </a:rPr>
                        <a:t>Revenue from long-term contracts</a:t>
                      </a:r>
                      <a:endParaRPr lang="en-IN" altLang="en-US" sz="1200"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2,000,000</a:t>
                      </a:r>
                      <a:endParaRPr lang="en-IN" altLang="en-US" sz="1200" b="1" baseline="3000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1,125,000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200" b="1" dirty="0">
                          <a:solidFill>
                            <a:schemeClr val="tx1"/>
                          </a:solidFill>
                          <a:latin typeface="Verdana" pitchFamily="34" charset="0"/>
                          <a:ea typeface="Verdana" pitchFamily="34" charset="0"/>
                          <a:cs typeface="Verdana" pitchFamily="34" charset="0"/>
                        </a:rPr>
                        <a:t>1,875,000</a:t>
                      </a:r>
                      <a:endParaRPr lang="en-IN" altLang="en-US" sz="1200" b="1" baseline="300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7800279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64345"/>
            <a:ext cx="8001000" cy="1619915"/>
          </a:xfrm>
        </p:spPr>
        <p:txBody>
          <a:bodyPr>
            <a:noAutofit/>
          </a:bodyPr>
          <a:lstStyle/>
          <a:p>
            <a:r>
              <a:rPr lang="en-IN" b="0" dirty="0">
                <a:ea typeface="Adobe Fan Heiti Std B"/>
                <a:cs typeface="Adobe Fan Heiti Std B"/>
              </a:rPr>
              <a:t>Recognizing Revenue Over Time According to Percentage of Completion (5 of 6)</a:t>
            </a:r>
            <a:endParaRPr lang="en-US" b="0" dirty="0"/>
          </a:p>
        </p:txBody>
      </p:sp>
      <p:pic>
        <p:nvPicPr>
          <p:cNvPr id="21506" name="Picture 2" descr="Journal Entry showing construction in progress of 500,000 in 2018, 125,000 in 2019, and 275,000 in 2020.&#10;&#10;Cost of construction: 1.5 million in 2018, 1 million in 2019, and 1.6 million in 2020.&#10;&#10;Revenue from long-term contracts: 2 million in 2018, 1.125 million in 2019, and 1.875 million in 2020.&#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50866" y="2845245"/>
            <a:ext cx="7721634" cy="1654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700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p:txBody>
          <a:bodyPr>
            <a:noAutofit/>
          </a:bodyPr>
          <a:lstStyle/>
          <a:p>
            <a:r>
              <a:rPr lang="en-IN" b="0" dirty="0"/>
              <a:t>Recognizing Revenue at a Single Point in Time (5 of 5)</a:t>
            </a:r>
            <a:endParaRPr lang="en-US" b="0" dirty="0"/>
          </a:p>
        </p:txBody>
      </p:sp>
      <p:sp>
        <p:nvSpPr>
          <p:cNvPr id="5" name="Content Placeholder 4"/>
          <p:cNvSpPr>
            <a:spLocks noGrp="1"/>
          </p:cNvSpPr>
          <p:nvPr>
            <p:ph sz="quarter" idx="10"/>
          </p:nvPr>
        </p:nvSpPr>
        <p:spPr>
          <a:xfrm>
            <a:off x="548640" y="1676399"/>
            <a:ext cx="8046720" cy="1391415"/>
          </a:xfrm>
        </p:spPr>
        <p:txBody>
          <a:bodyPr/>
          <a:lstStyle/>
          <a:p>
            <a:r>
              <a:rPr lang="en-IN" b="1" dirty="0"/>
              <a:t>January 25, 2018: </a:t>
            </a:r>
            <a:r>
              <a:rPr lang="en-IN" dirty="0" err="1"/>
              <a:t>TrueTech</a:t>
            </a:r>
            <a:r>
              <a:rPr lang="en-IN" dirty="0"/>
              <a:t> receives $240,000 from </a:t>
            </a:r>
            <a:r>
              <a:rPr lang="en-IN" dirty="0" err="1"/>
              <a:t>CompStores</a:t>
            </a:r>
            <a:endParaRPr lang="en-US" dirty="0"/>
          </a:p>
        </p:txBody>
      </p:sp>
      <p:pic>
        <p:nvPicPr>
          <p:cNvPr id="12290" name="Picture 2" descr="Journal entry debiting cash 240,000 and crediting accounts receivable 24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25431" y="3212289"/>
            <a:ext cx="7293138" cy="145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80952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39373"/>
            <a:ext cx="8001000" cy="1472650"/>
          </a:xfrm>
        </p:spPr>
        <p:txBody>
          <a:bodyPr>
            <a:noAutofit/>
          </a:bodyPr>
          <a:lstStyle/>
          <a:p>
            <a:r>
              <a:rPr lang="en-IN" b="0" dirty="0">
                <a:ea typeface="Adobe Fan Heiti Std B"/>
                <a:cs typeface="Adobe Fan Heiti Std B"/>
              </a:rPr>
              <a:t>Recognizing Revenue Over Time According to Percentage of Completion (6 of 6)</a:t>
            </a:r>
            <a:endParaRPr lang="en-US" b="0" dirty="0"/>
          </a:p>
        </p:txBody>
      </p:sp>
      <p:pic>
        <p:nvPicPr>
          <p:cNvPr id="22530" name="Picture 2" descr="Recognizing Revenue Over the Term of the Contract&#10;&#10;Construction in Progress:&#10;2018 construction costs: 1.5 million&#10;2018 gross profit: 500,000&#10;2019 construction costs: 1 million&#10;2019 gross profit: 125,000&#10;2020 construction costs: 1.6 million&#10;2020 gross profit: 275,000&#10;Balance before closing: 5 million.&#10;&#10;Billings on Construction Contract:&#10;2018 billings: 1.2 million&#10;end balance, 2019: 1.2 million&#10;2019 billings: 2 million&#10;end balance, 2019: 3.2 million&#10;2020 billings: 1.8 million&#10;end balance, before closing: 5 million."/>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68812" y="2200971"/>
            <a:ext cx="7606377" cy="344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00980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b="0" dirty="0"/>
              <a:t>Recognition of Revenue and Cost of Construction in Each Period</a:t>
            </a:r>
          </a:p>
        </p:txBody>
      </p:sp>
      <p:pic>
        <p:nvPicPr>
          <p:cNvPr id="23554" name="Picture 2" descr="2018:&#10;Revenue recognized (5 million times 40%) = 2 million&#10;Cost of construction negative 1.5 million&#10;Gross profit: $500,000&#10;&#10;2019:&#10;Revenue recognized to date (5 million times 62.5%) = 3.125 million, less revenue recognized in 2018 of 2 million.&#10;Revenue recognized of 1.125 million, less the cost of construction of 1 million gives a gross profit of 125,000.&#10;&#10;2020:&#10;Revenue recognized to date (5 million times 100%) = 5 million&#10;Less revenue recognized in 2018 and 2019 of 3.125 million.&#10;Revenue recognized 1.875 million&#10;less the cost of construction of 1.6 million gives a gross profit of 27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60893" y="1506368"/>
            <a:ext cx="7368759" cy="4923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9079978"/>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IN" b="0" dirty="0"/>
              <a:t>Balance Sheet Recognition</a:t>
            </a:r>
            <a:endParaRPr lang="en-US" b="0" dirty="0"/>
          </a:p>
        </p:txBody>
      </p:sp>
      <p:pic>
        <p:nvPicPr>
          <p:cNvPr id="24578" name="Picture 2" descr="Balance Sheet, end of year.&#10;&#10;Projects for which revenue recognized upon completion:&#10;&#10;Current assets:&#10;Accounts receivable: $200,000 in 2018 and 800,000 in 2019.&#10;Costs (1.5 million) in excess of billings (1.2 million) is 300,000 in 2018.&#10;&#10;Current liabilities:&#10;Billings (3.2 million) in excess of costs (2.5 million) is 700,000.&#10;&#10;Projects for which revenue is recognized over time:&#10;Current assets:&#10;Accounts receivable: 200,000 in 2018 and 800,000 in 2019.&#10;Costs and profit (2 million) in excess of billings (1.2 million) is 800,000.&#10;Current liabilities:&#10;Billings (3.2 million) in excess of costs and profit (3.125 million) is 7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91084" y="1571612"/>
            <a:ext cx="7795716" cy="4380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2279409"/>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(1 of 6)</a:t>
            </a:r>
            <a:endParaRPr lang="en-US" b="0" dirty="0"/>
          </a:p>
        </p:txBody>
      </p:sp>
      <p:sp>
        <p:nvSpPr>
          <p:cNvPr id="5" name="Content Placeholder 4"/>
          <p:cNvSpPr>
            <a:spLocks noGrp="1"/>
          </p:cNvSpPr>
          <p:nvPr>
            <p:ph sz="quarter" idx="10"/>
          </p:nvPr>
        </p:nvSpPr>
        <p:spPr>
          <a:xfrm>
            <a:off x="685800" y="1676400"/>
            <a:ext cx="8001000" cy="2038352"/>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6" name="Table 5"/>
          <p:cNvGraphicFramePr>
            <a:graphicFrameLocks noGrp="1"/>
          </p:cNvGraphicFramePr>
          <p:nvPr>
            <p:extLst>
              <p:ext uri="{D42A27DB-BD31-4B8C-83A1-F6EECF244321}">
                <p14:modId xmlns:p14="http://schemas.microsoft.com/office/powerpoint/2010/main" val="1123551442"/>
              </p:ext>
            </p:extLst>
          </p:nvPr>
        </p:nvGraphicFramePr>
        <p:xfrm>
          <a:off x="1104624" y="3857628"/>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6,500,000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6,500,000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6878713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(2 of 6)</a:t>
            </a:r>
            <a:endParaRPr lang="en-US" b="0" dirty="0"/>
          </a:p>
        </p:txBody>
      </p:sp>
      <p:sp>
        <p:nvSpPr>
          <p:cNvPr id="3" name="Content Placeholder 2"/>
          <p:cNvSpPr>
            <a:spLocks noGrp="1"/>
          </p:cNvSpPr>
          <p:nvPr>
            <p:ph sz="quarter" idx="10"/>
          </p:nvPr>
        </p:nvSpPr>
        <p:spPr>
          <a:xfrm>
            <a:off x="548640" y="1676399"/>
            <a:ext cx="8046720" cy="4714317"/>
          </a:xfrm>
        </p:spPr>
        <p:txBody>
          <a:bodyPr/>
          <a:lstStyle/>
          <a:p>
            <a:pPr marL="0" lvl="0" indent="0">
              <a:spcAft>
                <a:spcPts val="1200"/>
              </a:spcAft>
              <a:buNone/>
            </a:pPr>
            <a:r>
              <a:rPr lang="en-US" dirty="0"/>
              <a:t>What is Robertson’s percentage completion in </a:t>
            </a:r>
            <a:r>
              <a:rPr lang="en-US" b="1" dirty="0"/>
              <a:t>2019</a:t>
            </a:r>
            <a:r>
              <a:rPr lang="en-US" dirty="0"/>
              <a:t>?</a:t>
            </a:r>
          </a:p>
          <a:p>
            <a:pPr marL="457200" indent="-457200">
              <a:buFont typeface="+mj-lt"/>
              <a:buAutoNum type="alphaLcPeriod"/>
            </a:pPr>
            <a:r>
              <a:rPr lang="en-US" dirty="0"/>
              <a:t>5%</a:t>
            </a:r>
          </a:p>
          <a:p>
            <a:pPr marL="457200" indent="-457200">
              <a:buFont typeface="+mj-lt"/>
              <a:buAutoNum type="alphaLcPeriod"/>
            </a:pPr>
            <a:r>
              <a:rPr lang="en-US" dirty="0"/>
              <a:t>35%</a:t>
            </a:r>
          </a:p>
          <a:p>
            <a:pPr marL="457200" indent="-457200">
              <a:buFont typeface="+mj-lt"/>
              <a:buAutoNum type="alphaLcPeriod"/>
            </a:pPr>
            <a:r>
              <a:rPr lang="en-US" dirty="0"/>
              <a:t>65%</a:t>
            </a:r>
          </a:p>
          <a:p>
            <a:pPr marL="457200" lvl="0" indent="-457200">
              <a:buFont typeface="+mj-lt"/>
              <a:buAutoNum type="alphaLcPeriod"/>
            </a:pPr>
            <a:r>
              <a:rPr lang="en-US" dirty="0"/>
              <a:t>100%</a:t>
            </a:r>
          </a:p>
          <a:p>
            <a:pPr marL="0" indent="0">
              <a:spcAft>
                <a:spcPts val="1200"/>
              </a:spcAft>
              <a:buNone/>
            </a:pPr>
            <a:r>
              <a:rPr lang="en-US" dirty="0"/>
              <a:t>The correct answer is </a:t>
            </a:r>
            <a:r>
              <a:rPr lang="en-US" i="1" dirty="0"/>
              <a:t>b</a:t>
            </a:r>
            <a:r>
              <a:rPr lang="en-US" dirty="0"/>
              <a:t>:</a:t>
            </a:r>
          </a:p>
          <a:p>
            <a:pPr marL="0" indent="0">
              <a:buNone/>
            </a:pPr>
            <a:r>
              <a:rPr lang="en-US" dirty="0"/>
              <a:t>($3M + $0.5M) ÷ ($3M + $0.5M + $6.5M) = </a:t>
            </a:r>
            <a:r>
              <a:rPr lang="en-US" b="1" dirty="0"/>
              <a:t>35% </a:t>
            </a:r>
            <a:r>
              <a:rPr lang="en-US" dirty="0"/>
              <a:t>complete.</a:t>
            </a:r>
          </a:p>
        </p:txBody>
      </p:sp>
    </p:spTree>
    <p:extLst>
      <p:ext uri="{BB962C8B-B14F-4D97-AF65-F5344CB8AC3E}">
        <p14:creationId xmlns:p14="http://schemas.microsoft.com/office/powerpoint/2010/main" val="1324957737"/>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(3 of 6)</a:t>
            </a:r>
            <a:endParaRPr lang="en-US" b="0" dirty="0"/>
          </a:p>
        </p:txBody>
      </p:sp>
      <p:sp>
        <p:nvSpPr>
          <p:cNvPr id="5" name="Content Placeholder 4"/>
          <p:cNvSpPr>
            <a:spLocks noGrp="1"/>
          </p:cNvSpPr>
          <p:nvPr>
            <p:ph sz="quarter" idx="10"/>
          </p:nvPr>
        </p:nvSpPr>
        <p:spPr>
          <a:xfrm>
            <a:off x="648682" y="1676400"/>
            <a:ext cx="8138160" cy="2038352"/>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7" name="Table 6"/>
          <p:cNvGraphicFramePr>
            <a:graphicFrameLocks noGrp="1"/>
          </p:cNvGraphicFramePr>
          <p:nvPr>
            <p:extLst>
              <p:ext uri="{D42A27DB-BD31-4B8C-83A1-F6EECF244321}">
                <p14:modId xmlns:p14="http://schemas.microsoft.com/office/powerpoint/2010/main" val="2508114148"/>
              </p:ext>
            </p:extLst>
          </p:nvPr>
        </p:nvGraphicFramePr>
        <p:xfrm>
          <a:off x="1104624" y="3714752"/>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lvl="0" indent="914400" algn="r">
                        <a:spcBef>
                          <a:spcPts val="0"/>
                        </a:spcBef>
                        <a:buNone/>
                      </a:pPr>
                      <a:r>
                        <a:rPr lang="en-US"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a:latin typeface="Verdana" panose="020B0604030504040204" pitchFamily="34" charset="0"/>
                          <a:ea typeface="Verdana" panose="020B0604030504040204" pitchFamily="34" charset="0"/>
                          <a:cs typeface="Verdana" panose="020B0604030504040204" pitchFamily="34" charset="0"/>
                        </a:rPr>
                        <a:t>2,500,000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18925589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(4 of 6)</a:t>
            </a:r>
            <a:endParaRPr lang="en-US" b="0" dirty="0"/>
          </a:p>
        </p:txBody>
      </p:sp>
      <p:sp>
        <p:nvSpPr>
          <p:cNvPr id="3" name="Content Placeholder 2"/>
          <p:cNvSpPr>
            <a:spLocks noGrp="1"/>
          </p:cNvSpPr>
          <p:nvPr>
            <p:ph sz="quarter" idx="10"/>
          </p:nvPr>
        </p:nvSpPr>
        <p:spPr>
          <a:xfrm>
            <a:off x="668684" y="1676399"/>
            <a:ext cx="8046720" cy="4714317"/>
          </a:xfrm>
        </p:spPr>
        <p:txBody>
          <a:bodyPr/>
          <a:lstStyle/>
          <a:p>
            <a:pPr marL="0" lvl="0" indent="0">
              <a:spcAft>
                <a:spcPts val="1200"/>
              </a:spcAft>
              <a:buNone/>
            </a:pPr>
            <a:r>
              <a:rPr lang="en-US" dirty="0"/>
              <a:t>What is Robertson’s percentage completion in </a:t>
            </a:r>
            <a:r>
              <a:rPr lang="en-US" b="1" dirty="0"/>
              <a:t>2018</a:t>
            </a:r>
            <a:r>
              <a:rPr lang="en-US" dirty="0"/>
              <a:t>?</a:t>
            </a:r>
          </a:p>
          <a:p>
            <a:pPr marL="457200" indent="-457200">
              <a:buFont typeface="+mj-lt"/>
              <a:buAutoNum type="alphaLcPeriod"/>
            </a:pPr>
            <a:r>
              <a:rPr lang="en-US" dirty="0"/>
              <a:t>25%</a:t>
            </a:r>
          </a:p>
          <a:p>
            <a:pPr marL="457200" indent="-457200">
              <a:buFont typeface="+mj-lt"/>
              <a:buAutoNum type="alphaLcPeriod"/>
            </a:pPr>
            <a:r>
              <a:rPr lang="en-US" dirty="0"/>
              <a:t>33.33%</a:t>
            </a:r>
          </a:p>
          <a:p>
            <a:pPr marL="457200" indent="-457200">
              <a:buFont typeface="+mj-lt"/>
              <a:buAutoNum type="alphaLcPeriod"/>
            </a:pPr>
            <a:r>
              <a:rPr lang="en-US" dirty="0"/>
              <a:t>37.5%</a:t>
            </a:r>
          </a:p>
          <a:p>
            <a:pPr marL="457200" lvl="0" indent="-457200">
              <a:buFont typeface="+mj-lt"/>
              <a:buAutoNum type="alphaLcPeriod"/>
            </a:pPr>
            <a:r>
              <a:rPr lang="en-US" dirty="0"/>
              <a:t>100%</a:t>
            </a:r>
          </a:p>
          <a:p>
            <a:pPr marL="0" indent="0">
              <a:spcAft>
                <a:spcPts val="1200"/>
              </a:spcAft>
              <a:buNone/>
            </a:pPr>
            <a:r>
              <a:rPr lang="en-US" dirty="0"/>
              <a:t>The correct answer is </a:t>
            </a:r>
            <a:r>
              <a:rPr lang="en-US" i="1" dirty="0"/>
              <a:t>b</a:t>
            </a:r>
            <a:r>
              <a:rPr lang="en-US" dirty="0"/>
              <a:t>:</a:t>
            </a:r>
          </a:p>
          <a:p>
            <a:pPr marL="0" indent="0">
              <a:buNone/>
            </a:pPr>
            <a:r>
              <a:rPr lang="en-US" dirty="0"/>
              <a:t>$3M ÷ ($3M + $6M) = </a:t>
            </a:r>
            <a:r>
              <a:rPr lang="en-US" b="1" dirty="0"/>
              <a:t>33.33%</a:t>
            </a:r>
            <a:r>
              <a:rPr lang="en-US" dirty="0"/>
              <a:t> (or 1/3) complete.</a:t>
            </a:r>
          </a:p>
        </p:txBody>
      </p:sp>
    </p:spTree>
    <p:extLst>
      <p:ext uri="{BB962C8B-B14F-4D97-AF65-F5344CB8AC3E}">
        <p14:creationId xmlns:p14="http://schemas.microsoft.com/office/powerpoint/2010/main" val="237271525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(5 of 6)</a:t>
            </a:r>
            <a:endParaRPr lang="en-US" b="0" dirty="0"/>
          </a:p>
        </p:txBody>
      </p:sp>
      <p:sp>
        <p:nvSpPr>
          <p:cNvPr id="5" name="Content Placeholder 4"/>
          <p:cNvSpPr>
            <a:spLocks noGrp="1"/>
          </p:cNvSpPr>
          <p:nvPr>
            <p:ph sz="quarter" idx="10"/>
          </p:nvPr>
        </p:nvSpPr>
        <p:spPr>
          <a:xfrm>
            <a:off x="548640" y="1676400"/>
            <a:ext cx="8381078" cy="1824038"/>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6" name="Table 5"/>
          <p:cNvGraphicFramePr>
            <a:graphicFrameLocks noGrp="1"/>
          </p:cNvGraphicFramePr>
          <p:nvPr>
            <p:extLst>
              <p:ext uri="{D42A27DB-BD31-4B8C-83A1-F6EECF244321}">
                <p14:modId xmlns:p14="http://schemas.microsoft.com/office/powerpoint/2010/main" val="2527467164"/>
              </p:ext>
            </p:extLst>
          </p:nvPr>
        </p:nvGraphicFramePr>
        <p:xfrm>
          <a:off x="1104624" y="3786190"/>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lvl="0" indent="914400" algn="r">
                        <a:spcBef>
                          <a:spcPts val="0"/>
                        </a:spcBef>
                        <a:buNone/>
                      </a:pPr>
                      <a:r>
                        <a:rPr lang="en-US"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a:latin typeface="Verdana" panose="020B0604030504040204" pitchFamily="34" charset="0"/>
                          <a:ea typeface="Verdana" panose="020B0604030504040204" pitchFamily="34" charset="0"/>
                          <a:cs typeface="Verdana" panose="020B0604030504040204" pitchFamily="34" charset="0"/>
                        </a:rPr>
                        <a:t>2,500,000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1196308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Percentage Completion (6 of 6)</a:t>
            </a:r>
            <a:endParaRPr lang="en-US" b="0" dirty="0"/>
          </a:p>
        </p:txBody>
      </p:sp>
      <p:sp>
        <p:nvSpPr>
          <p:cNvPr id="3" name="Content Placeholder 2"/>
          <p:cNvSpPr>
            <a:spLocks noGrp="1"/>
          </p:cNvSpPr>
          <p:nvPr>
            <p:ph sz="quarter" idx="10"/>
          </p:nvPr>
        </p:nvSpPr>
        <p:spPr>
          <a:xfrm>
            <a:off x="548640" y="1676399"/>
            <a:ext cx="8046720" cy="4714317"/>
          </a:xfrm>
        </p:spPr>
        <p:txBody>
          <a:bodyPr/>
          <a:lstStyle/>
          <a:p>
            <a:pPr marL="0" lvl="0" indent="0">
              <a:spcAft>
                <a:spcPts val="1200"/>
              </a:spcAft>
              <a:buNone/>
            </a:pPr>
            <a:r>
              <a:rPr lang="en-US" dirty="0"/>
              <a:t>What is Robertson’s percentage completion in </a:t>
            </a:r>
            <a:r>
              <a:rPr lang="en-US" b="1" dirty="0"/>
              <a:t>2019</a:t>
            </a:r>
            <a:r>
              <a:rPr lang="en-US" dirty="0"/>
              <a:t>?</a:t>
            </a:r>
          </a:p>
          <a:p>
            <a:pPr marL="457200" indent="-457200">
              <a:buFont typeface="+mj-lt"/>
              <a:buAutoNum type="alphaLcPeriod"/>
            </a:pPr>
            <a:r>
              <a:rPr lang="en-US" dirty="0"/>
              <a:t>50%</a:t>
            </a:r>
          </a:p>
          <a:p>
            <a:pPr marL="457200" indent="-457200">
              <a:buFont typeface="+mj-lt"/>
              <a:buAutoNum type="alphaLcPeriod"/>
            </a:pPr>
            <a:r>
              <a:rPr lang="en-US" dirty="0"/>
              <a:t>66.67%</a:t>
            </a:r>
          </a:p>
          <a:p>
            <a:pPr marL="457200" indent="-457200">
              <a:buFont typeface="+mj-lt"/>
              <a:buAutoNum type="alphaLcPeriod"/>
            </a:pPr>
            <a:r>
              <a:rPr lang="en-US" dirty="0"/>
              <a:t>80%</a:t>
            </a:r>
          </a:p>
          <a:p>
            <a:pPr marL="457200" lvl="0" indent="-457200">
              <a:buFont typeface="+mj-lt"/>
              <a:buAutoNum type="alphaLcPeriod"/>
            </a:pPr>
            <a:r>
              <a:rPr lang="en-US" dirty="0"/>
              <a:t>88.89%</a:t>
            </a:r>
          </a:p>
          <a:p>
            <a:pPr marL="0" indent="0">
              <a:spcAft>
                <a:spcPts val="1200"/>
              </a:spcAft>
              <a:buNone/>
            </a:pPr>
            <a:r>
              <a:rPr lang="en-US" dirty="0"/>
              <a:t>The correct answer is </a:t>
            </a:r>
            <a:r>
              <a:rPr lang="en-US" i="1" dirty="0"/>
              <a:t>c</a:t>
            </a:r>
            <a:r>
              <a:rPr lang="en-US" dirty="0"/>
              <a:t>:</a:t>
            </a:r>
          </a:p>
          <a:p>
            <a:pPr marL="0" indent="0">
              <a:buNone/>
            </a:pPr>
            <a:r>
              <a:rPr lang="en-US" dirty="0"/>
              <a:t>($3M + $5M) ÷ ($3M + $5M + $2M) = </a:t>
            </a:r>
            <a:r>
              <a:rPr lang="en-US" b="1" dirty="0"/>
              <a:t>80%</a:t>
            </a:r>
            <a:r>
              <a:rPr lang="en-US" dirty="0"/>
              <a:t> complete.</a:t>
            </a:r>
          </a:p>
        </p:txBody>
      </p:sp>
    </p:spTree>
    <p:extLst>
      <p:ext uri="{BB962C8B-B14F-4D97-AF65-F5344CB8AC3E}">
        <p14:creationId xmlns:p14="http://schemas.microsoft.com/office/powerpoint/2010/main" val="170003430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Over Time (1 of 3)</a:t>
            </a:r>
            <a:endParaRPr lang="en-US" b="0" dirty="0"/>
          </a:p>
        </p:txBody>
      </p:sp>
      <p:sp>
        <p:nvSpPr>
          <p:cNvPr id="3" name="Content Placeholder 2"/>
          <p:cNvSpPr>
            <a:spLocks noGrp="1"/>
          </p:cNvSpPr>
          <p:nvPr>
            <p:ph sz="quarter" idx="10"/>
          </p:nvPr>
        </p:nvSpPr>
        <p:spPr>
          <a:xfrm>
            <a:off x="740122" y="1676400"/>
            <a:ext cx="8046720" cy="2038352"/>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5" name="Table 4"/>
          <p:cNvGraphicFramePr>
            <a:graphicFrameLocks noGrp="1"/>
          </p:cNvGraphicFramePr>
          <p:nvPr>
            <p:extLst>
              <p:ext uri="{D42A27DB-BD31-4B8C-83A1-F6EECF244321}">
                <p14:modId xmlns:p14="http://schemas.microsoft.com/office/powerpoint/2010/main" val="3411054220"/>
              </p:ext>
            </p:extLst>
          </p:nvPr>
        </p:nvGraphicFramePr>
        <p:xfrm>
          <a:off x="1104624" y="4000504"/>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lvl="0" indent="914400" algn="r">
                        <a:spcBef>
                          <a:spcPts val="0"/>
                        </a:spcBef>
                        <a:buNone/>
                      </a:pPr>
                      <a:r>
                        <a:rPr lang="en-US"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2,500,000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92097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285750" y="457200"/>
            <a:ext cx="8801100" cy="914400"/>
          </a:xfrm>
        </p:spPr>
        <p:txBody>
          <a:bodyPr>
            <a:noAutofit/>
          </a:bodyPr>
          <a:lstStyle/>
          <a:p>
            <a:r>
              <a:rPr lang="en-US" altLang="en-US" b="0" dirty="0"/>
              <a:t>Concept Check: </a:t>
            </a:r>
            <a:r>
              <a:rPr lang="en-IN" altLang="en-US" b="0" dirty="0"/>
              <a:t>K</a:t>
            </a:r>
            <a:r>
              <a:rPr lang="en-IN" b="0" dirty="0"/>
              <a:t>ey Indicators for the Transfer of Control (1 of 4)</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0" indent="0">
              <a:spcAft>
                <a:spcPts val="1200"/>
              </a:spcAft>
              <a:buNone/>
            </a:pPr>
            <a:r>
              <a:rPr lang="en-US" dirty="0"/>
              <a:t>Which of the following is </a:t>
            </a:r>
            <a:r>
              <a:rPr lang="en-US" b="1" dirty="0"/>
              <a:t>not</a:t>
            </a:r>
            <a:r>
              <a:rPr lang="en-US" dirty="0"/>
              <a:t> a key indicator used in deciding whether control has passed from the seller to the buyer?</a:t>
            </a:r>
          </a:p>
          <a:p>
            <a:pPr marL="457200" indent="-457200">
              <a:buFont typeface="+mj-lt"/>
              <a:buAutoNum type="alphaLcPeriod"/>
            </a:pPr>
            <a:r>
              <a:rPr lang="en-US" dirty="0"/>
              <a:t>Seller can identify the contract with a buyer</a:t>
            </a:r>
          </a:p>
          <a:p>
            <a:pPr marL="457200" indent="-457200">
              <a:buFont typeface="+mj-lt"/>
              <a:buAutoNum type="alphaLcPeriod"/>
            </a:pPr>
            <a:r>
              <a:rPr lang="en-US" dirty="0"/>
              <a:t>Buyer has an obligation to pay the seller</a:t>
            </a:r>
          </a:p>
          <a:p>
            <a:pPr marL="457200" indent="-457200">
              <a:buFont typeface="+mj-lt"/>
              <a:buAutoNum type="alphaLcPeriod"/>
            </a:pPr>
            <a:r>
              <a:rPr lang="en-US" dirty="0"/>
              <a:t>Buyer has legal title to the asset</a:t>
            </a:r>
          </a:p>
          <a:p>
            <a:pPr marL="457200" indent="-457200">
              <a:buFont typeface="+mj-lt"/>
              <a:buAutoNum type="alphaLcPeriod"/>
            </a:pPr>
            <a:r>
              <a:rPr lang="en-US" dirty="0"/>
              <a:t>Buyer has physical possession of the asset</a:t>
            </a:r>
            <a:endParaRPr lang="en-US" sz="2600" dirty="0"/>
          </a:p>
        </p:txBody>
      </p:sp>
    </p:spTree>
    <p:extLst>
      <p:ext uri="{BB962C8B-B14F-4D97-AF65-F5344CB8AC3E}">
        <p14:creationId xmlns:p14="http://schemas.microsoft.com/office/powerpoint/2010/main" val="2126489954"/>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Over Time (2 of 3)</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lvl="0" indent="0">
              <a:spcAft>
                <a:spcPts val="1200"/>
              </a:spcAft>
              <a:buNone/>
            </a:pPr>
            <a:r>
              <a:rPr lang="en-US" dirty="0"/>
              <a:t>How much revenue would Robertson recognize in </a:t>
            </a:r>
            <a:r>
              <a:rPr lang="en-US" b="1" dirty="0"/>
              <a:t>2018</a:t>
            </a:r>
            <a:r>
              <a:rPr lang="en-US" dirty="0"/>
              <a:t>?</a:t>
            </a:r>
          </a:p>
          <a:p>
            <a:pPr marL="457200" indent="-457200">
              <a:buFont typeface="+mj-lt"/>
              <a:buAutoNum type="alphaLcPeriod"/>
            </a:pPr>
            <a:r>
              <a:rPr lang="en-US" dirty="0"/>
              <a:t>$4,000,000</a:t>
            </a:r>
          </a:p>
          <a:p>
            <a:pPr marL="457200" indent="-457200">
              <a:buFont typeface="+mj-lt"/>
              <a:buAutoNum type="alphaLcPeriod"/>
            </a:pPr>
            <a:r>
              <a:rPr lang="en-US" dirty="0"/>
              <a:t>$5,000,000</a:t>
            </a:r>
          </a:p>
          <a:p>
            <a:pPr marL="457200" indent="-457200">
              <a:buFont typeface="+mj-lt"/>
              <a:buAutoNum type="alphaLcPeriod"/>
            </a:pPr>
            <a:r>
              <a:rPr lang="en-US" dirty="0"/>
              <a:t>$6,000,000</a:t>
            </a:r>
          </a:p>
          <a:p>
            <a:pPr marL="457200" lvl="0" indent="-457200">
              <a:buFont typeface="+mj-lt"/>
              <a:buAutoNum type="alphaLcPeriod"/>
            </a:pPr>
            <a:r>
              <a:rPr lang="en-US" dirty="0"/>
              <a:t>$12,000,000</a:t>
            </a:r>
          </a:p>
        </p:txBody>
      </p:sp>
    </p:spTree>
    <p:extLst>
      <p:ext uri="{BB962C8B-B14F-4D97-AF65-F5344CB8AC3E}">
        <p14:creationId xmlns:p14="http://schemas.microsoft.com/office/powerpoint/2010/main" val="2100906016"/>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Over Time (3 of 3)</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indent="0">
              <a:spcAft>
                <a:spcPts val="1200"/>
              </a:spcAft>
              <a:buNone/>
            </a:pPr>
            <a:r>
              <a:rPr lang="en-US" dirty="0"/>
              <a:t>The correct answer is </a:t>
            </a:r>
            <a:r>
              <a:rPr lang="en-US" i="1" dirty="0"/>
              <a:t>a</a:t>
            </a:r>
            <a:r>
              <a:rPr lang="en-US" dirty="0"/>
              <a:t>:</a:t>
            </a:r>
          </a:p>
          <a:p>
            <a:pPr marL="0" indent="0">
              <a:buNone/>
            </a:pPr>
            <a:r>
              <a:rPr lang="en-US" dirty="0"/>
              <a:t>$3M ÷ ($3M + $6M) = 33.33% (or 1/3) complete.</a:t>
            </a:r>
          </a:p>
          <a:p>
            <a:pPr marL="0" indent="0">
              <a:buNone/>
            </a:pPr>
            <a:r>
              <a:rPr lang="en-US" dirty="0"/>
              <a:t>$12M × 1/3 = </a:t>
            </a:r>
            <a:r>
              <a:rPr lang="en-US" b="1" dirty="0"/>
              <a:t>$4M </a:t>
            </a:r>
            <a:r>
              <a:rPr lang="en-US" dirty="0"/>
              <a:t>revenue recognized in </a:t>
            </a:r>
            <a:r>
              <a:rPr lang="en-US" b="1" dirty="0"/>
              <a:t>2018.</a:t>
            </a:r>
            <a:endParaRPr lang="en-US" dirty="0"/>
          </a:p>
        </p:txBody>
      </p:sp>
    </p:spTree>
    <p:extLst>
      <p:ext uri="{BB962C8B-B14F-4D97-AF65-F5344CB8AC3E}">
        <p14:creationId xmlns:p14="http://schemas.microsoft.com/office/powerpoint/2010/main" val="362074397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(1 of 6)</a:t>
            </a:r>
            <a:endParaRPr lang="en-US" b="0" dirty="0"/>
          </a:p>
        </p:txBody>
      </p:sp>
      <p:sp>
        <p:nvSpPr>
          <p:cNvPr id="3" name="Content Placeholder 2"/>
          <p:cNvSpPr>
            <a:spLocks noGrp="1"/>
          </p:cNvSpPr>
          <p:nvPr>
            <p:ph sz="quarter" idx="10"/>
          </p:nvPr>
        </p:nvSpPr>
        <p:spPr>
          <a:xfrm>
            <a:off x="548640" y="1676400"/>
            <a:ext cx="8138160" cy="1966914"/>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6" name="Table 5"/>
          <p:cNvGraphicFramePr>
            <a:graphicFrameLocks noGrp="1"/>
          </p:cNvGraphicFramePr>
          <p:nvPr>
            <p:extLst>
              <p:ext uri="{D42A27DB-BD31-4B8C-83A1-F6EECF244321}">
                <p14:modId xmlns:p14="http://schemas.microsoft.com/office/powerpoint/2010/main" val="2726303074"/>
              </p:ext>
            </p:extLst>
          </p:nvPr>
        </p:nvGraphicFramePr>
        <p:xfrm>
          <a:off x="1285852" y="3643314"/>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lvl="0" indent="914400" algn="r">
                        <a:spcBef>
                          <a:spcPts val="0"/>
                        </a:spcBef>
                        <a:buNone/>
                      </a:pPr>
                      <a:r>
                        <a:rPr lang="en-US"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2,500,000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3799189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(2 of 6)</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lvl="0" indent="0">
              <a:spcAft>
                <a:spcPts val="1200"/>
              </a:spcAft>
              <a:buNone/>
            </a:pPr>
            <a:r>
              <a:rPr lang="en-US" dirty="0"/>
              <a:t>How much revenue would Robertson recognize in </a:t>
            </a:r>
            <a:r>
              <a:rPr lang="en-US" b="1" dirty="0"/>
              <a:t>2019</a:t>
            </a:r>
            <a:r>
              <a:rPr lang="en-US" dirty="0"/>
              <a:t>?</a:t>
            </a:r>
          </a:p>
          <a:p>
            <a:pPr marL="457200" indent="-457200">
              <a:buFont typeface="+mj-lt"/>
              <a:buAutoNum type="alphaLcPeriod"/>
            </a:pPr>
            <a:r>
              <a:rPr lang="en-US" dirty="0"/>
              <a:t>$5,000,000</a:t>
            </a:r>
          </a:p>
          <a:p>
            <a:pPr marL="457200" indent="-457200">
              <a:buFont typeface="+mj-lt"/>
              <a:buAutoNum type="alphaLcPeriod"/>
            </a:pPr>
            <a:r>
              <a:rPr lang="en-US" dirty="0"/>
              <a:t>$5,600,000</a:t>
            </a:r>
          </a:p>
          <a:p>
            <a:pPr marL="457200" indent="-457200">
              <a:buFont typeface="+mj-lt"/>
              <a:buAutoNum type="alphaLcPeriod"/>
            </a:pPr>
            <a:r>
              <a:rPr lang="en-US" dirty="0"/>
              <a:t>$8,000,000</a:t>
            </a:r>
          </a:p>
          <a:p>
            <a:pPr marL="457200" lvl="0" indent="-457200">
              <a:buFont typeface="+mj-lt"/>
              <a:buAutoNum type="alphaLcPeriod"/>
            </a:pPr>
            <a:r>
              <a:rPr lang="en-US" dirty="0"/>
              <a:t>$9,600,000</a:t>
            </a:r>
          </a:p>
        </p:txBody>
      </p:sp>
    </p:spTree>
    <p:extLst>
      <p:ext uri="{BB962C8B-B14F-4D97-AF65-F5344CB8AC3E}">
        <p14:creationId xmlns:p14="http://schemas.microsoft.com/office/powerpoint/2010/main" val="352154089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(3 of 6)</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indent="0">
              <a:spcAft>
                <a:spcPts val="1200"/>
              </a:spcAft>
              <a:buNone/>
            </a:pPr>
            <a:r>
              <a:rPr lang="en-US" dirty="0"/>
              <a:t>The correct answer is </a:t>
            </a:r>
            <a:r>
              <a:rPr lang="en-US" i="1" dirty="0"/>
              <a:t>b:</a:t>
            </a:r>
          </a:p>
          <a:p>
            <a:pPr marL="0" indent="0">
              <a:buNone/>
            </a:pPr>
            <a:r>
              <a:rPr lang="en-US" dirty="0"/>
              <a:t>($3M + $5M) ÷ ($3M + $5M + $2M) = 80% complete.</a:t>
            </a:r>
          </a:p>
          <a:p>
            <a:pPr marL="0" indent="0">
              <a:buNone/>
            </a:pPr>
            <a:r>
              <a:rPr lang="en-US" dirty="0"/>
              <a:t>$12M × 80% = $9.6M = total revenue to date.</a:t>
            </a:r>
          </a:p>
          <a:p>
            <a:pPr marL="0" indent="0">
              <a:buNone/>
            </a:pPr>
            <a:r>
              <a:rPr lang="en-US" dirty="0"/>
              <a:t>$9.6M − $4M = </a:t>
            </a:r>
            <a:r>
              <a:rPr lang="en-US" b="1" dirty="0"/>
              <a:t>$5.6M </a:t>
            </a:r>
            <a:r>
              <a:rPr lang="en-US" dirty="0"/>
              <a:t>= revenue recognized in </a:t>
            </a:r>
            <a:r>
              <a:rPr lang="en-US" b="1" dirty="0"/>
              <a:t>2019.</a:t>
            </a:r>
          </a:p>
        </p:txBody>
      </p:sp>
    </p:spTree>
    <p:extLst>
      <p:ext uri="{BB962C8B-B14F-4D97-AF65-F5344CB8AC3E}">
        <p14:creationId xmlns:p14="http://schemas.microsoft.com/office/powerpoint/2010/main" val="285591268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(4 of 6)</a:t>
            </a:r>
            <a:endParaRPr lang="en-US" b="0" dirty="0"/>
          </a:p>
        </p:txBody>
      </p:sp>
      <p:sp>
        <p:nvSpPr>
          <p:cNvPr id="3" name="Content Placeholder 2"/>
          <p:cNvSpPr>
            <a:spLocks noGrp="1"/>
          </p:cNvSpPr>
          <p:nvPr>
            <p:ph sz="quarter" idx="10"/>
          </p:nvPr>
        </p:nvSpPr>
        <p:spPr>
          <a:xfrm>
            <a:off x="548640" y="1676400"/>
            <a:ext cx="8138160" cy="1966914"/>
          </a:xfrm>
        </p:spPr>
        <p:txBody>
          <a:bodyPr/>
          <a:lstStyle/>
          <a:p>
            <a:pPr marL="0" lvl="0" indent="0">
              <a:spcAft>
                <a:spcPts val="1200"/>
              </a:spcAft>
              <a:buNone/>
            </a:pPr>
            <a:r>
              <a:rPr lang="en-US" sz="2400" dirty="0"/>
              <a:t>Robertson Construction entered into a contract to construct a tunnel for a fixed price of $12,000,000. Robertson recognizes revenue over time according to percentage of completion. Here are some facts:</a:t>
            </a:r>
          </a:p>
        </p:txBody>
      </p:sp>
      <p:graphicFrame>
        <p:nvGraphicFramePr>
          <p:cNvPr id="6" name="Table 5"/>
          <p:cNvGraphicFramePr>
            <a:graphicFrameLocks noGrp="1"/>
          </p:cNvGraphicFramePr>
          <p:nvPr>
            <p:extLst>
              <p:ext uri="{D42A27DB-BD31-4B8C-83A1-F6EECF244321}">
                <p14:modId xmlns:p14="http://schemas.microsoft.com/office/powerpoint/2010/main" val="776956646"/>
              </p:ext>
            </p:extLst>
          </p:nvPr>
        </p:nvGraphicFramePr>
        <p:xfrm>
          <a:off x="1104624" y="3643314"/>
          <a:ext cx="6934752" cy="163068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870752">
                  <a:extLst>
                    <a:ext uri="{9D8B030D-6E8A-4147-A177-3AD203B41FA5}">
                      <a16:colId xmlns:a16="http://schemas.microsoft.com/office/drawing/2014/main" val="20002"/>
                    </a:ext>
                  </a:extLst>
                </a:gridCol>
              </a:tblGrid>
              <a:tr h="370840">
                <a:tc>
                  <a:txBody>
                    <a:bodyPr/>
                    <a:lstStyle/>
                    <a:p>
                      <a:pPr algn="ct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Cost Incurred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Estimated Additional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Cost to Complete</a:t>
                      </a:r>
                    </a:p>
                  </a:txBody>
                  <a:tcPr/>
                </a:tc>
                <a:extLst>
                  <a:ext uri="{0D108BD9-81ED-4DB2-BD59-A6C34878D82A}">
                    <a16:rowId xmlns:a16="http://schemas.microsoft.com/office/drawing/2014/main" val="10000"/>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2018</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$ 3,000,000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$6,000,000</a:t>
                      </a:r>
                    </a:p>
                  </a:txBody>
                  <a:tcPr/>
                </a:tc>
                <a:extLst>
                  <a:ext uri="{0D108BD9-81ED-4DB2-BD59-A6C34878D82A}">
                    <a16:rowId xmlns:a16="http://schemas.microsoft.com/office/drawing/2014/main" val="10001"/>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2019</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5,000,000</a:t>
                      </a:r>
                    </a:p>
                  </a:txBody>
                  <a:tcPr/>
                </a:tc>
                <a:tc>
                  <a:txBody>
                    <a:bodyPr/>
                    <a:lstStyle/>
                    <a:p>
                      <a:pPr marL="0" lvl="0" indent="914400" algn="r">
                        <a:spcBef>
                          <a:spcPts val="0"/>
                        </a:spcBef>
                        <a:buNone/>
                      </a:pPr>
                      <a:r>
                        <a:rPr lang="en-US" sz="1400" dirty="0">
                          <a:latin typeface="Verdana" panose="020B0604030504040204" pitchFamily="34" charset="0"/>
                          <a:ea typeface="Verdana" panose="020B0604030504040204" pitchFamily="34" charset="0"/>
                          <a:cs typeface="Verdana" panose="020B0604030504040204" pitchFamily="34" charset="0"/>
                        </a:rPr>
                        <a:t>2,000,000</a:t>
                      </a:r>
                    </a:p>
                  </a:txBody>
                  <a:tcPr/>
                </a:tc>
                <a:extLst>
                  <a:ext uri="{0D108BD9-81ED-4DB2-BD59-A6C34878D82A}">
                    <a16:rowId xmlns:a16="http://schemas.microsoft.com/office/drawing/2014/main" val="10002"/>
                  </a:ext>
                </a:extLst>
              </a:tr>
              <a:tr h="370840">
                <a:tc>
                  <a:txBody>
                    <a:bodyPr/>
                    <a:lstStyle/>
                    <a:p>
                      <a:r>
                        <a:rPr lang="en-US" sz="1400" dirty="0">
                          <a:latin typeface="Verdana" panose="020B0604030504040204" pitchFamily="34" charset="0"/>
                          <a:ea typeface="Verdana" panose="020B0604030504040204" pitchFamily="34" charset="0"/>
                          <a:cs typeface="Verdana" panose="020B0604030504040204" pitchFamily="34" charset="0"/>
                        </a:rPr>
                        <a:t>2020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2,500,000</a:t>
                      </a:r>
                    </a:p>
                  </a:txBody>
                  <a:tcPr/>
                </a:tc>
                <a:tc>
                  <a:txBody>
                    <a:bodyPr/>
                    <a:lstStyle/>
                    <a:p>
                      <a:pPr algn="r"/>
                      <a:r>
                        <a:rPr lang="en-US" sz="14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575813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(5 of 6)</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lvl="0" indent="0">
              <a:spcAft>
                <a:spcPts val="1200"/>
              </a:spcAft>
              <a:buNone/>
            </a:pPr>
            <a:r>
              <a:rPr lang="en-US" dirty="0"/>
              <a:t>How much revenue would Robertson recognize in </a:t>
            </a:r>
            <a:r>
              <a:rPr lang="en-US" b="1" dirty="0"/>
              <a:t>2020</a:t>
            </a:r>
            <a:r>
              <a:rPr lang="en-US" dirty="0"/>
              <a:t>?</a:t>
            </a:r>
          </a:p>
          <a:p>
            <a:pPr marL="457200" indent="-457200">
              <a:buFont typeface="+mj-lt"/>
              <a:buAutoNum type="alphaLcPeriod"/>
            </a:pPr>
            <a:r>
              <a:rPr lang="en-US" dirty="0"/>
              <a:t>$0</a:t>
            </a:r>
          </a:p>
          <a:p>
            <a:pPr marL="457200" indent="-457200">
              <a:buFont typeface="+mj-lt"/>
              <a:buAutoNum type="alphaLcPeriod"/>
            </a:pPr>
            <a:r>
              <a:rPr lang="en-US" dirty="0"/>
              <a:t>$2,000,000</a:t>
            </a:r>
          </a:p>
          <a:p>
            <a:pPr marL="457200" indent="-457200">
              <a:buFont typeface="+mj-lt"/>
              <a:buAutoNum type="alphaLcPeriod"/>
            </a:pPr>
            <a:r>
              <a:rPr lang="en-US" dirty="0"/>
              <a:t>$2,400,000</a:t>
            </a:r>
          </a:p>
          <a:p>
            <a:pPr marL="457200" lvl="0" indent="-457200">
              <a:buFont typeface="+mj-lt"/>
              <a:buAutoNum type="alphaLcPeriod"/>
            </a:pPr>
            <a:r>
              <a:rPr lang="en-US" dirty="0"/>
              <a:t>$12,000,000</a:t>
            </a:r>
          </a:p>
        </p:txBody>
      </p:sp>
    </p:spTree>
    <p:extLst>
      <p:ext uri="{BB962C8B-B14F-4D97-AF65-F5344CB8AC3E}">
        <p14:creationId xmlns:p14="http://schemas.microsoft.com/office/powerpoint/2010/main" val="262844019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altLang="en-US" b="0" dirty="0"/>
              <a:t>Concept Check: Revenue Recognition (6 of 6)</a:t>
            </a:r>
            <a:endParaRPr lang="en-US" b="0" dirty="0"/>
          </a:p>
        </p:txBody>
      </p:sp>
      <p:sp>
        <p:nvSpPr>
          <p:cNvPr id="3" name="Content Placeholder 2"/>
          <p:cNvSpPr>
            <a:spLocks noGrp="1"/>
          </p:cNvSpPr>
          <p:nvPr>
            <p:ph sz="quarter" idx="10"/>
          </p:nvPr>
        </p:nvSpPr>
        <p:spPr>
          <a:xfrm>
            <a:off x="548640" y="1676399"/>
            <a:ext cx="8046720" cy="4569843"/>
          </a:xfrm>
        </p:spPr>
        <p:txBody>
          <a:bodyPr/>
          <a:lstStyle/>
          <a:p>
            <a:pPr marL="0" indent="0">
              <a:buNone/>
            </a:pPr>
            <a:r>
              <a:rPr lang="en-US" dirty="0"/>
              <a:t>The correct answer is </a:t>
            </a:r>
            <a:r>
              <a:rPr lang="en-US" i="1" dirty="0"/>
              <a:t>c</a:t>
            </a:r>
            <a:r>
              <a:rPr lang="en-US" dirty="0"/>
              <a:t>:</a:t>
            </a:r>
          </a:p>
          <a:p>
            <a:pPr marL="0" indent="0">
              <a:buNone/>
            </a:pPr>
            <a:r>
              <a:rPr lang="en-US" dirty="0"/>
              <a:t>100% complete.</a:t>
            </a:r>
          </a:p>
          <a:p>
            <a:pPr marL="0" indent="0">
              <a:buNone/>
            </a:pPr>
            <a:r>
              <a:rPr lang="en-US" dirty="0"/>
              <a:t>$12M × 100% = $12M = total revenue to date.</a:t>
            </a:r>
          </a:p>
          <a:p>
            <a:pPr marL="0" indent="0">
              <a:buNone/>
            </a:pPr>
            <a:r>
              <a:rPr lang="en-US" dirty="0"/>
              <a:t>$12M − ($4M [2018] + $5.6M [2019]) = </a:t>
            </a:r>
            <a:r>
              <a:rPr lang="en-US" b="1" dirty="0"/>
              <a:t>$2.4M </a:t>
            </a:r>
            <a:r>
              <a:rPr lang="en-US" dirty="0"/>
              <a:t>= revenue recognized in </a:t>
            </a:r>
            <a:r>
              <a:rPr lang="en-US" b="1" dirty="0"/>
              <a:t>2020.</a:t>
            </a:r>
          </a:p>
        </p:txBody>
      </p:sp>
    </p:spTree>
    <p:extLst>
      <p:ext uri="{BB962C8B-B14F-4D97-AF65-F5344CB8AC3E}">
        <p14:creationId xmlns:p14="http://schemas.microsoft.com/office/powerpoint/2010/main" val="135438611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IN" b="0" dirty="0"/>
              <a:t>Long-Term Contract Losses</a:t>
            </a:r>
            <a:endParaRPr lang="en-US" b="0" dirty="0"/>
          </a:p>
        </p:txBody>
      </p:sp>
      <p:sp>
        <p:nvSpPr>
          <p:cNvPr id="3" name="Content Placeholder 2"/>
          <p:cNvSpPr>
            <a:spLocks noGrp="1"/>
          </p:cNvSpPr>
          <p:nvPr>
            <p:ph sz="quarter" idx="10"/>
          </p:nvPr>
        </p:nvSpPr>
        <p:spPr>
          <a:xfrm>
            <a:off x="740122" y="1676399"/>
            <a:ext cx="8046720" cy="4569843"/>
          </a:xfrm>
        </p:spPr>
        <p:txBody>
          <a:bodyPr/>
          <a:lstStyle/>
          <a:p>
            <a:pPr marL="0" indent="0">
              <a:buNone/>
            </a:pPr>
            <a:r>
              <a:rPr lang="en-US" dirty="0"/>
              <a:t>We worry about two types of contract losses:</a:t>
            </a:r>
            <a:endParaRPr lang="en-IN" dirty="0"/>
          </a:p>
          <a:p>
            <a:r>
              <a:rPr lang="en-IN" dirty="0"/>
              <a:t>A </a:t>
            </a:r>
            <a:r>
              <a:rPr lang="en-IN" b="1" i="1" dirty="0"/>
              <a:t>periodic loss </a:t>
            </a:r>
            <a:r>
              <a:rPr lang="en-IN" dirty="0"/>
              <a:t>that occurs for a project that is projected to be profitable overall, </a:t>
            </a:r>
            <a:r>
              <a:rPr lang="en-US" dirty="0"/>
              <a:t>and</a:t>
            </a:r>
            <a:endParaRPr lang="en-IN" dirty="0"/>
          </a:p>
          <a:p>
            <a:r>
              <a:rPr lang="en-IN" dirty="0"/>
              <a:t>An </a:t>
            </a:r>
            <a:r>
              <a:rPr lang="en-IN" b="1" i="1" dirty="0"/>
              <a:t>overall loss </a:t>
            </a:r>
            <a:r>
              <a:rPr lang="en-IN" dirty="0"/>
              <a:t>projected to occur for the entire project</a:t>
            </a:r>
            <a:endParaRPr lang="en-US" dirty="0"/>
          </a:p>
          <a:p>
            <a:r>
              <a:rPr lang="en-IN" dirty="0"/>
              <a:t>Sellers must update their estimates and recognize losses as necessary, but the specifics depend on the timing of revenue recognition</a:t>
            </a:r>
          </a:p>
        </p:txBody>
      </p:sp>
    </p:spTree>
    <p:extLst>
      <p:ext uri="{BB962C8B-B14F-4D97-AF65-F5344CB8AC3E}">
        <p14:creationId xmlns:p14="http://schemas.microsoft.com/office/powerpoint/2010/main" val="136992033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39373"/>
            <a:ext cx="8001000" cy="1472650"/>
          </a:xfrm>
        </p:spPr>
        <p:txBody>
          <a:bodyPr>
            <a:noAutofit/>
          </a:bodyPr>
          <a:lstStyle/>
          <a:p>
            <a:r>
              <a:rPr lang="en-IN" b="0" dirty="0"/>
              <a:t>Periodic Loss Occurs for Profitable Project: Revenue Recognized Over Time (1 of 2)</a:t>
            </a:r>
            <a:endParaRPr lang="en-US" b="0" dirty="0"/>
          </a:p>
        </p:txBody>
      </p:sp>
      <p:graphicFrame>
        <p:nvGraphicFramePr>
          <p:cNvPr id="6" name="Table 5"/>
          <p:cNvGraphicFramePr>
            <a:graphicFrameLocks noGrp="1"/>
          </p:cNvGraphicFramePr>
          <p:nvPr>
            <p:extLst>
              <p:ext uri="{D42A27DB-BD31-4B8C-83A1-F6EECF244321}">
                <p14:modId xmlns:p14="http://schemas.microsoft.com/office/powerpoint/2010/main" val="1228146039"/>
              </p:ext>
            </p:extLst>
          </p:nvPr>
        </p:nvGraphicFramePr>
        <p:xfrm>
          <a:off x="805452" y="2212080"/>
          <a:ext cx="7909952" cy="1859862"/>
        </p:xfrm>
        <a:graphic>
          <a:graphicData uri="http://schemas.openxmlformats.org/drawingml/2006/table">
            <a:tbl>
              <a:tblPr firstRow="1" bandRow="1">
                <a:tableStyleId>{5940675A-B579-460E-94D1-54222C63F5DA}</a:tableStyleId>
              </a:tblPr>
              <a:tblGrid>
                <a:gridCol w="4097018">
                  <a:extLst>
                    <a:ext uri="{9D8B030D-6E8A-4147-A177-3AD203B41FA5}">
                      <a16:colId xmlns:a16="http://schemas.microsoft.com/office/drawing/2014/main" val="20000"/>
                    </a:ext>
                  </a:extLst>
                </a:gridCol>
                <a:gridCol w="1323498">
                  <a:extLst>
                    <a:ext uri="{9D8B030D-6E8A-4147-A177-3AD203B41FA5}">
                      <a16:colId xmlns:a16="http://schemas.microsoft.com/office/drawing/2014/main" val="20001"/>
                    </a:ext>
                  </a:extLst>
                </a:gridCol>
                <a:gridCol w="1323498">
                  <a:extLst>
                    <a:ext uri="{9D8B030D-6E8A-4147-A177-3AD203B41FA5}">
                      <a16:colId xmlns:a16="http://schemas.microsoft.com/office/drawing/2014/main" val="20002"/>
                    </a:ext>
                  </a:extLst>
                </a:gridCol>
                <a:gridCol w="1165938">
                  <a:extLst>
                    <a:ext uri="{9D8B030D-6E8A-4147-A177-3AD203B41FA5}">
                      <a16:colId xmlns:a16="http://schemas.microsoft.com/office/drawing/2014/main" val="20003"/>
                    </a:ext>
                  </a:extLst>
                </a:gridCol>
              </a:tblGrid>
              <a:tr h="309977">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a:latin typeface="Verdana" panose="020B0604030504040204" pitchFamily="34" charset="0"/>
                          <a:ea typeface="Verdana" panose="020B0604030504040204" pitchFamily="34" charset="0"/>
                          <a:cs typeface="Verdana" panose="020B0604030504040204" pitchFamily="34" charset="0"/>
                        </a:rPr>
                        <a:t>2018</a:t>
                      </a:r>
                      <a:endParaRPr lang="en-US" sz="1300" b="1"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a:latin typeface="Verdana" panose="020B0604030504040204" pitchFamily="34" charset="0"/>
                          <a:ea typeface="Verdana" panose="020B0604030504040204" pitchFamily="34" charset="0"/>
                          <a:cs typeface="Verdana" panose="020B0604030504040204" pitchFamily="34" charset="0"/>
                        </a:rPr>
                        <a:t>2019</a:t>
                      </a:r>
                      <a:endParaRPr lang="en-US" sz="1300" b="1"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dirty="0">
                          <a:latin typeface="Verdana" panose="020B0604030504040204" pitchFamily="34" charset="0"/>
                          <a:ea typeface="Verdana" panose="020B0604030504040204" pitchFamily="34" charset="0"/>
                          <a:cs typeface="Verdana" panose="020B0604030504040204" pitchFamily="34" charset="0"/>
                        </a:rPr>
                        <a:t>2020</a:t>
                      </a:r>
                    </a:p>
                  </a:txBody>
                  <a:tcPr marL="76433" marR="76433" marT="38216" marB="38216"/>
                </a:tc>
                <a:extLst>
                  <a:ext uri="{0D108BD9-81ED-4DB2-BD59-A6C34878D82A}">
                    <a16:rowId xmlns:a16="http://schemas.microsoft.com/office/drawing/2014/main" val="10000"/>
                  </a:ext>
                </a:extLst>
              </a:tr>
              <a:tr h="3099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a:latin typeface="Verdana" panose="020B0604030504040204" pitchFamily="34" charset="0"/>
                          <a:ea typeface="Verdana" panose="020B0604030504040204" pitchFamily="34" charset="0"/>
                          <a:cs typeface="Verdana" panose="020B0604030504040204" pitchFamily="34" charset="0"/>
                        </a:rPr>
                        <a:t>$1,500,000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$1,260,000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$1,840,000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1"/>
                  </a:ext>
                </a:extLst>
              </a:tr>
              <a:tr h="3099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1,500,000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2,760,000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2"/>
                  </a:ext>
                </a:extLst>
              </a:tr>
              <a:tr h="309977">
                <a:tc>
                  <a:txBody>
                    <a:bodyPr/>
                    <a:lstStyle/>
                    <a:p>
                      <a:r>
                        <a:rPr lang="en-IN" sz="1300" dirty="0">
                          <a:latin typeface="Verdana" panose="020B0604030504040204" pitchFamily="34" charset="0"/>
                          <a:ea typeface="Verdana" panose="020B0604030504040204" pitchFamily="34" charset="0"/>
                          <a:cs typeface="Verdana" panose="020B0604030504040204" pitchFamily="34" charset="0"/>
                        </a:rPr>
                        <a:t>Cumulative construction costs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a:latin typeface="Verdana" panose="020B0604030504040204" pitchFamily="34" charset="0"/>
                          <a:ea typeface="Verdana" panose="020B0604030504040204" pitchFamily="34" charset="0"/>
                          <a:cs typeface="Verdana" panose="020B0604030504040204" pitchFamily="34" charset="0"/>
                        </a:rPr>
                        <a:t>1,500,000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2,760,000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4,600,000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3"/>
                  </a:ext>
                </a:extLst>
              </a:tr>
              <a:tr h="309977">
                <a:tc>
                  <a:txBody>
                    <a:bodyPr/>
                    <a:lstStyle/>
                    <a:p>
                      <a:pPr algn="ctr"/>
                      <a:r>
                        <a:rPr lang="en-IN" sz="13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2,250,000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1,840,000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a:latin typeface="Verdana" panose="020B0604030504040204" pitchFamily="34" charset="0"/>
                          <a:ea typeface="Verdana" panose="020B0604030504040204" pitchFamily="34" charset="0"/>
                          <a:cs typeface="Verdana" panose="020B0604030504040204" pitchFamily="34" charset="0"/>
                        </a:rPr>
                        <a:t>–0–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4"/>
                  </a:ext>
                </a:extLst>
              </a:tr>
              <a:tr h="309977">
                <a:tc>
                  <a:txBody>
                    <a:bodyPr/>
                    <a:lstStyle/>
                    <a:p>
                      <a:r>
                        <a:rPr lang="en-IN" sz="13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3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0" u="sng" dirty="0">
                          <a:solidFill>
                            <a:schemeClr val="tx1"/>
                          </a:solidFill>
                          <a:latin typeface="Verdana" panose="020B0604030504040204" pitchFamily="34" charset="0"/>
                          <a:ea typeface="Verdana" panose="020B0604030504040204" pitchFamily="34" charset="0"/>
                          <a:cs typeface="Verdana" panose="020B0604030504040204" pitchFamily="34" charset="0"/>
                        </a:rPr>
                        <a:t>$4,600,000</a:t>
                      </a:r>
                      <a:endParaRPr lang="en-US" sz="13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0" u="sng" dirty="0">
                          <a:solidFill>
                            <a:schemeClr val="tx1"/>
                          </a:solidFill>
                          <a:latin typeface="Verdana" panose="020B0604030504040204" pitchFamily="34" charset="0"/>
                          <a:ea typeface="Verdana" panose="020B0604030504040204" pitchFamily="34" charset="0"/>
                          <a:cs typeface="Verdana" panose="020B0604030504040204" pitchFamily="34" charset="0"/>
                        </a:rPr>
                        <a:t>$4,600,000</a:t>
                      </a:r>
                      <a:endParaRPr lang="en-US" sz="13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5"/>
                  </a:ext>
                </a:extLst>
              </a:tr>
            </a:tbl>
          </a:graphicData>
        </a:graphic>
      </p:graphicFrame>
      <p:sp>
        <p:nvSpPr>
          <p:cNvPr id="2" name="Content Placeholder 1"/>
          <p:cNvSpPr>
            <a:spLocks noGrp="1"/>
          </p:cNvSpPr>
          <p:nvPr>
            <p:ph sz="quarter" idx="10"/>
          </p:nvPr>
        </p:nvSpPr>
        <p:spPr>
          <a:xfrm>
            <a:off x="548640" y="4453110"/>
            <a:ext cx="8046720" cy="1865370"/>
          </a:xfrm>
        </p:spPr>
        <p:txBody>
          <a:bodyPr/>
          <a:lstStyle/>
          <a:p>
            <a:pPr marL="0" indent="0">
              <a:buNone/>
            </a:pPr>
            <a:r>
              <a:rPr lang="en-US" dirty="0"/>
              <a:t>Percentage complete as of 2019 = </a:t>
            </a:r>
            <a:r>
              <a:rPr lang="en-US" b="1" dirty="0"/>
              <a:t>2,760,000</a:t>
            </a:r>
            <a:r>
              <a:rPr lang="en-US" dirty="0"/>
              <a:t> ÷ </a:t>
            </a:r>
            <a:r>
              <a:rPr lang="en-US" b="1" dirty="0"/>
              <a:t>4,600,000</a:t>
            </a:r>
            <a:r>
              <a:rPr lang="en-US" dirty="0"/>
              <a:t> = 60%</a:t>
            </a:r>
            <a:endParaRPr lang="en-IN" baseline="30000" dirty="0"/>
          </a:p>
          <a:p>
            <a:pPr marL="0" indent="0">
              <a:buNone/>
            </a:pPr>
            <a:r>
              <a:rPr lang="en-US" dirty="0"/>
              <a:t>2019 revenue = ($5,000,000 × 60%) − $2,000,000 </a:t>
            </a:r>
            <a:r>
              <a:rPr lang="en-US" dirty="0">
                <a:cs typeface="Arial" panose="020B0604020202020204" pitchFamily="34" charset="0"/>
              </a:rPr>
              <a:t>= $1,000,000</a:t>
            </a:r>
            <a:endParaRPr lang="en-US" dirty="0"/>
          </a:p>
        </p:txBody>
      </p:sp>
    </p:spTree>
    <p:extLst>
      <p:ext uri="{BB962C8B-B14F-4D97-AF65-F5344CB8AC3E}">
        <p14:creationId xmlns:p14="http://schemas.microsoft.com/office/powerpoint/2010/main" val="1568144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t>Learning Objective 05-1</a:t>
            </a:r>
          </a:p>
        </p:txBody>
      </p:sp>
      <p:sp>
        <p:nvSpPr>
          <p:cNvPr id="4" name="Title 3"/>
          <p:cNvSpPr>
            <a:spLocks noGrp="1"/>
          </p:cNvSpPr>
          <p:nvPr>
            <p:ph type="title"/>
          </p:nvPr>
        </p:nvSpPr>
        <p:spPr/>
        <p:txBody>
          <a:bodyPr/>
          <a:lstStyle/>
          <a:p>
            <a:r>
              <a:rPr lang="en-IN" dirty="0">
                <a:ea typeface="Adobe Fan Heiti Std B"/>
                <a:cs typeface="Adobe Fan Heiti Std B"/>
              </a:rPr>
              <a:t>Revenues (1 of 2)</a:t>
            </a:r>
            <a:endParaRPr lang="en-US" dirty="0"/>
          </a:p>
        </p:txBody>
      </p:sp>
      <p:sp>
        <p:nvSpPr>
          <p:cNvPr id="5" name="Content Placeholder 4"/>
          <p:cNvSpPr>
            <a:spLocks noGrp="1"/>
          </p:cNvSpPr>
          <p:nvPr>
            <p:ph sz="quarter" idx="10"/>
          </p:nvPr>
        </p:nvSpPr>
        <p:spPr>
          <a:xfrm>
            <a:off x="548640" y="1714488"/>
            <a:ext cx="8138160" cy="4681558"/>
          </a:xfrm>
        </p:spPr>
        <p:txBody>
          <a:bodyPr/>
          <a:lstStyle/>
          <a:p>
            <a:pPr>
              <a:defRPr/>
            </a:pPr>
            <a:r>
              <a:rPr lang="en-US" b="1" dirty="0"/>
              <a:t>Revenues</a:t>
            </a:r>
            <a:r>
              <a:rPr lang="en-US" dirty="0"/>
              <a:t> are inflows or other enhancements of assets of an entity or settlements of its liabilities (or a combination of both) from delivering or producing goods, rendering services, or other activities that constitute the entity’s ongoing major or central operations</a:t>
            </a:r>
            <a:endParaRPr lang="en-IN" dirty="0"/>
          </a:p>
          <a:p>
            <a:pPr>
              <a:defRPr/>
            </a:pPr>
            <a:r>
              <a:rPr lang="en-IN" dirty="0"/>
              <a:t>Measuring and reporting revenue is a critical aspect of financial reporting</a:t>
            </a:r>
          </a:p>
        </p:txBody>
      </p:sp>
    </p:spTree>
    <p:extLst>
      <p:ext uri="{BB962C8B-B14F-4D97-AF65-F5344CB8AC3E}">
        <p14:creationId xmlns:p14="http://schemas.microsoft.com/office/powerpoint/2010/main" val="2872256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285750" y="457200"/>
            <a:ext cx="8801100" cy="914400"/>
          </a:xfrm>
        </p:spPr>
        <p:txBody>
          <a:bodyPr>
            <a:noAutofit/>
          </a:bodyPr>
          <a:lstStyle/>
          <a:p>
            <a:r>
              <a:rPr lang="en-US" altLang="en-US" b="0" dirty="0"/>
              <a:t>Concept Check: </a:t>
            </a:r>
            <a:r>
              <a:rPr lang="en-IN" altLang="en-US" b="0" dirty="0"/>
              <a:t>K</a:t>
            </a:r>
            <a:r>
              <a:rPr lang="en-IN" b="0" dirty="0"/>
              <a:t>ey Indicators for the Transfer of Control (2 of 4)</a:t>
            </a:r>
            <a:endParaRPr lang="en-US" b="0" dirty="0"/>
          </a:p>
        </p:txBody>
      </p:sp>
      <p:sp>
        <p:nvSpPr>
          <p:cNvPr id="5" name="Content Placeholder 4"/>
          <p:cNvSpPr>
            <a:spLocks noGrp="1"/>
          </p:cNvSpPr>
          <p:nvPr>
            <p:ph sz="quarter" idx="10"/>
          </p:nvPr>
        </p:nvSpPr>
        <p:spPr>
          <a:xfrm>
            <a:off x="548640" y="1676400"/>
            <a:ext cx="8046720" cy="4752996"/>
          </a:xfrm>
        </p:spPr>
        <p:txBody>
          <a:bodyPr/>
          <a:lstStyle/>
          <a:p>
            <a:pPr marL="0" indent="0">
              <a:spcBef>
                <a:spcPts val="600"/>
              </a:spcBef>
              <a:spcAft>
                <a:spcPts val="600"/>
              </a:spcAft>
              <a:buNone/>
            </a:pPr>
            <a:r>
              <a:rPr lang="en-US" dirty="0"/>
              <a:t>The correct answer is </a:t>
            </a:r>
            <a:r>
              <a:rPr lang="en-US" i="1" dirty="0"/>
              <a:t>a. </a:t>
            </a:r>
            <a:r>
              <a:rPr lang="en-US" dirty="0"/>
              <a:t>The buyer is more likely to control a good or service if the buyer has: </a:t>
            </a:r>
          </a:p>
          <a:p>
            <a:pPr marL="742950" lvl="1" indent="-285750">
              <a:spcBef>
                <a:spcPts val="600"/>
              </a:spcBef>
              <a:spcAft>
                <a:spcPts val="600"/>
              </a:spcAft>
              <a:buFont typeface="Arial"/>
              <a:buChar char="•"/>
            </a:pPr>
            <a:r>
              <a:rPr lang="en-US" dirty="0"/>
              <a:t>An obligation to pay the seller </a:t>
            </a:r>
          </a:p>
          <a:p>
            <a:pPr marL="742950" lvl="1" indent="-285750">
              <a:spcBef>
                <a:spcPts val="600"/>
              </a:spcBef>
              <a:spcAft>
                <a:spcPts val="600"/>
              </a:spcAft>
              <a:buFont typeface="Arial"/>
              <a:buChar char="•"/>
            </a:pPr>
            <a:r>
              <a:rPr lang="en-US" dirty="0"/>
              <a:t>Legal title to the asset </a:t>
            </a:r>
          </a:p>
          <a:p>
            <a:pPr marL="742950" lvl="1" indent="-285750">
              <a:spcBef>
                <a:spcPts val="600"/>
              </a:spcBef>
              <a:spcAft>
                <a:spcPts val="600"/>
              </a:spcAft>
              <a:buFont typeface="Arial"/>
              <a:buChar char="•"/>
            </a:pPr>
            <a:r>
              <a:rPr lang="en-US" dirty="0"/>
              <a:t>Physical possession of the asset </a:t>
            </a:r>
          </a:p>
          <a:p>
            <a:pPr marL="742950" lvl="1" indent="-285750">
              <a:spcBef>
                <a:spcPts val="600"/>
              </a:spcBef>
              <a:spcAft>
                <a:spcPts val="600"/>
              </a:spcAft>
              <a:buFont typeface="Arial"/>
              <a:buChar char="•"/>
            </a:pPr>
            <a:r>
              <a:rPr lang="en-US" dirty="0"/>
              <a:t>Assumed the risks and rewards of ownership </a:t>
            </a:r>
          </a:p>
          <a:p>
            <a:pPr marL="742950" lvl="1" indent="-285750">
              <a:spcBef>
                <a:spcPts val="600"/>
              </a:spcBef>
              <a:spcAft>
                <a:spcPts val="600"/>
              </a:spcAft>
              <a:buFont typeface="Arial"/>
              <a:buChar char="•"/>
            </a:pPr>
            <a:r>
              <a:rPr lang="en-US" dirty="0"/>
              <a:t>Accepted the asset</a:t>
            </a:r>
            <a:endParaRPr lang="en-IN" dirty="0"/>
          </a:p>
        </p:txBody>
      </p:sp>
    </p:spTree>
    <p:extLst>
      <p:ext uri="{BB962C8B-B14F-4D97-AF65-F5344CB8AC3E}">
        <p14:creationId xmlns:p14="http://schemas.microsoft.com/office/powerpoint/2010/main" val="967624297"/>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439373"/>
            <a:ext cx="8001000" cy="1472650"/>
          </a:xfrm>
        </p:spPr>
        <p:txBody>
          <a:bodyPr>
            <a:noAutofit/>
          </a:bodyPr>
          <a:lstStyle/>
          <a:p>
            <a:r>
              <a:rPr lang="en-IN" b="0" dirty="0"/>
              <a:t>Periodic Loss Occurs for Profitable Project: Revenue Recognized Over Time (2 of 2)</a:t>
            </a:r>
            <a:endParaRPr lang="en-US" b="0" dirty="0"/>
          </a:p>
        </p:txBody>
      </p:sp>
      <p:pic>
        <p:nvPicPr>
          <p:cNvPr id="20482" name="Picture 2" descr="Journal entry debiting cost of construction 1.26 million and crediting revenue from long-term contracts 1 million and crediting construction in progress 26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70792" y="3048000"/>
            <a:ext cx="7844612" cy="1946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925122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64345"/>
            <a:ext cx="8001000" cy="1619915"/>
          </a:xfrm>
        </p:spPr>
        <p:txBody>
          <a:bodyPr>
            <a:noAutofit/>
          </a:bodyPr>
          <a:lstStyle/>
          <a:p>
            <a:r>
              <a:rPr lang="en-IN" b="0" dirty="0"/>
              <a:t>Periodic Loss Occurs for Profitable Project: Revenue Recognized Upon Project Completion</a:t>
            </a:r>
            <a:endParaRPr lang="en-US" b="0" dirty="0"/>
          </a:p>
        </p:txBody>
      </p:sp>
      <p:sp>
        <p:nvSpPr>
          <p:cNvPr id="2" name="Content Placeholder 1"/>
          <p:cNvSpPr>
            <a:spLocks noGrp="1"/>
          </p:cNvSpPr>
          <p:nvPr>
            <p:ph sz="quarter" idx="10"/>
          </p:nvPr>
        </p:nvSpPr>
        <p:spPr>
          <a:xfrm>
            <a:off x="740122" y="4260688"/>
            <a:ext cx="8046720" cy="2311584"/>
          </a:xfrm>
        </p:spPr>
        <p:txBody>
          <a:bodyPr/>
          <a:lstStyle/>
          <a:p>
            <a:pPr marL="0" indent="0">
              <a:buNone/>
              <a:defRPr/>
            </a:pPr>
            <a:r>
              <a:rPr lang="en-US" sz="2400" dirty="0"/>
              <a:t>Percentage complete as of 2019 = </a:t>
            </a:r>
            <a:r>
              <a:rPr lang="en-US" sz="2400" b="1" dirty="0"/>
              <a:t>2,760,000</a:t>
            </a:r>
            <a:r>
              <a:rPr lang="en-US" sz="2400" dirty="0"/>
              <a:t> ÷ </a:t>
            </a:r>
            <a:r>
              <a:rPr lang="en-US" sz="2400" b="1" dirty="0"/>
              <a:t>4,600,000</a:t>
            </a:r>
            <a:r>
              <a:rPr lang="en-US" sz="2400" dirty="0"/>
              <a:t> = 60%</a:t>
            </a:r>
          </a:p>
          <a:p>
            <a:pPr marL="0" indent="0">
              <a:buNone/>
              <a:defRPr/>
            </a:pPr>
            <a:r>
              <a:rPr lang="en-US" sz="2400" dirty="0"/>
              <a:t>2019 revenue = ($5,000,000 × 60%) − $2,000,000 </a:t>
            </a:r>
            <a:r>
              <a:rPr lang="en-US" sz="2400" dirty="0">
                <a:cs typeface="Arial" panose="020B0604020202020204" pitchFamily="34" charset="0"/>
              </a:rPr>
              <a:t>= $1,000,000 </a:t>
            </a:r>
          </a:p>
          <a:p>
            <a:pPr marL="0" indent="0" algn="ctr">
              <a:buNone/>
              <a:defRPr/>
            </a:pPr>
            <a:r>
              <a:rPr lang="en-US" sz="2400" b="1" dirty="0"/>
              <a:t>No Entry</a:t>
            </a:r>
            <a:endParaRPr lang="en-IN" sz="2400" baseline="30000" dirty="0"/>
          </a:p>
        </p:txBody>
      </p:sp>
      <p:graphicFrame>
        <p:nvGraphicFramePr>
          <p:cNvPr id="7" name="Table 6"/>
          <p:cNvGraphicFramePr>
            <a:graphicFrameLocks noGrp="1"/>
          </p:cNvGraphicFramePr>
          <p:nvPr>
            <p:extLst>
              <p:ext uri="{D42A27DB-BD31-4B8C-83A1-F6EECF244321}">
                <p14:modId xmlns:p14="http://schemas.microsoft.com/office/powerpoint/2010/main" val="3156615749"/>
              </p:ext>
            </p:extLst>
          </p:nvPr>
        </p:nvGraphicFramePr>
        <p:xfrm>
          <a:off x="617024" y="2200971"/>
          <a:ext cx="7909952" cy="1895196"/>
        </p:xfrm>
        <a:graphic>
          <a:graphicData uri="http://schemas.openxmlformats.org/drawingml/2006/table">
            <a:tbl>
              <a:tblPr firstRow="1" bandRow="1">
                <a:tableStyleId>{5940675A-B579-460E-94D1-54222C63F5DA}</a:tableStyleId>
              </a:tblPr>
              <a:tblGrid>
                <a:gridCol w="4097018">
                  <a:extLst>
                    <a:ext uri="{9D8B030D-6E8A-4147-A177-3AD203B41FA5}">
                      <a16:colId xmlns:a16="http://schemas.microsoft.com/office/drawing/2014/main" val="20000"/>
                    </a:ext>
                  </a:extLst>
                </a:gridCol>
                <a:gridCol w="1323498">
                  <a:extLst>
                    <a:ext uri="{9D8B030D-6E8A-4147-A177-3AD203B41FA5}">
                      <a16:colId xmlns:a16="http://schemas.microsoft.com/office/drawing/2014/main" val="20001"/>
                    </a:ext>
                  </a:extLst>
                </a:gridCol>
                <a:gridCol w="1323498">
                  <a:extLst>
                    <a:ext uri="{9D8B030D-6E8A-4147-A177-3AD203B41FA5}">
                      <a16:colId xmlns:a16="http://schemas.microsoft.com/office/drawing/2014/main" val="20002"/>
                    </a:ext>
                  </a:extLst>
                </a:gridCol>
                <a:gridCol w="1165938">
                  <a:extLst>
                    <a:ext uri="{9D8B030D-6E8A-4147-A177-3AD203B41FA5}">
                      <a16:colId xmlns:a16="http://schemas.microsoft.com/office/drawing/2014/main" val="20003"/>
                    </a:ext>
                  </a:extLst>
                </a:gridCol>
              </a:tblGrid>
              <a:tr h="309977">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a:latin typeface="Verdana" panose="020B0604030504040204" pitchFamily="34" charset="0"/>
                          <a:ea typeface="Verdana" panose="020B0604030504040204" pitchFamily="34" charset="0"/>
                          <a:cs typeface="Verdana" panose="020B0604030504040204" pitchFamily="34" charset="0"/>
                        </a:rPr>
                        <a:t>2018</a:t>
                      </a:r>
                      <a:endParaRPr lang="en-US" sz="1300" b="1"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a:latin typeface="Verdana" panose="020B0604030504040204" pitchFamily="34" charset="0"/>
                          <a:ea typeface="Verdana" panose="020B0604030504040204" pitchFamily="34" charset="0"/>
                          <a:cs typeface="Verdana" panose="020B0604030504040204" pitchFamily="34" charset="0"/>
                        </a:rPr>
                        <a:t>2019</a:t>
                      </a:r>
                      <a:endParaRPr lang="en-US" sz="1300" b="1"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b="1" dirty="0">
                          <a:latin typeface="Verdana" panose="020B0604030504040204" pitchFamily="34" charset="0"/>
                          <a:ea typeface="Verdana" panose="020B0604030504040204" pitchFamily="34" charset="0"/>
                          <a:cs typeface="Verdana" panose="020B0604030504040204" pitchFamily="34" charset="0"/>
                        </a:rPr>
                        <a:t>2020</a:t>
                      </a:r>
                    </a:p>
                  </a:txBody>
                  <a:tcPr marL="76433" marR="76433" marT="38216" marB="38216"/>
                </a:tc>
                <a:extLst>
                  <a:ext uri="{0D108BD9-81ED-4DB2-BD59-A6C34878D82A}">
                    <a16:rowId xmlns:a16="http://schemas.microsoft.com/office/drawing/2014/main" val="10000"/>
                  </a:ext>
                </a:extLst>
              </a:tr>
              <a:tr h="3099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a:latin typeface="Verdana" panose="020B0604030504040204" pitchFamily="34" charset="0"/>
                          <a:ea typeface="Verdana" panose="020B0604030504040204" pitchFamily="34" charset="0"/>
                          <a:cs typeface="Verdana" panose="020B0604030504040204" pitchFamily="34" charset="0"/>
                        </a:rPr>
                        <a:t>$1,500,000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$1,260,000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$1,840,000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1"/>
                  </a:ext>
                </a:extLst>
              </a:tr>
              <a:tr h="3099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1,500,000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2,760,000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2"/>
                  </a:ext>
                </a:extLst>
              </a:tr>
              <a:tr h="309977">
                <a:tc>
                  <a:txBody>
                    <a:bodyPr/>
                    <a:lstStyle/>
                    <a:p>
                      <a:r>
                        <a:rPr lang="en-IN" sz="1300" dirty="0">
                          <a:latin typeface="Verdana" panose="020B0604030504040204" pitchFamily="34" charset="0"/>
                          <a:ea typeface="Verdana" panose="020B0604030504040204" pitchFamily="34" charset="0"/>
                          <a:cs typeface="Verdana" panose="020B0604030504040204" pitchFamily="34" charset="0"/>
                        </a:rPr>
                        <a:t>Cumulative active construction costs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a:latin typeface="Verdana" panose="020B0604030504040204" pitchFamily="34" charset="0"/>
                          <a:ea typeface="Verdana" panose="020B0604030504040204" pitchFamily="34" charset="0"/>
                          <a:cs typeface="Verdana" panose="020B0604030504040204" pitchFamily="34" charset="0"/>
                        </a:rPr>
                        <a:t>1,500,000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1" dirty="0">
                          <a:latin typeface="Verdana" panose="020B0604030504040204" pitchFamily="34" charset="0"/>
                          <a:ea typeface="Verdana" panose="020B0604030504040204" pitchFamily="34" charset="0"/>
                          <a:cs typeface="Verdana" panose="020B0604030504040204" pitchFamily="34" charset="0"/>
                        </a:rPr>
                        <a:t>2,760,000</a:t>
                      </a:r>
                      <a:endParaRPr lang="en-US" sz="1300" b="1"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4,600,000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3"/>
                  </a:ext>
                </a:extLst>
              </a:tr>
              <a:tr h="345311">
                <a:tc>
                  <a:txBody>
                    <a:bodyPr/>
                    <a:lstStyle/>
                    <a:p>
                      <a:pPr algn="ctr"/>
                      <a:r>
                        <a:rPr lang="en-IN" sz="13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2,250,000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dirty="0">
                          <a:latin typeface="Verdana" panose="020B0604030504040204" pitchFamily="34" charset="0"/>
                          <a:ea typeface="Verdana" panose="020B0604030504040204" pitchFamily="34" charset="0"/>
                          <a:cs typeface="Verdana" panose="020B0604030504040204" pitchFamily="34" charset="0"/>
                        </a:rPr>
                        <a:t>1,840,000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u="sng">
                          <a:latin typeface="Verdana" panose="020B0604030504040204" pitchFamily="34" charset="0"/>
                          <a:ea typeface="Verdana" panose="020B0604030504040204" pitchFamily="34" charset="0"/>
                          <a:cs typeface="Verdana" panose="020B0604030504040204" pitchFamily="34" charset="0"/>
                        </a:rPr>
                        <a:t>–0–</a:t>
                      </a:r>
                      <a:endParaRPr lang="en-US" sz="1300" u="sng"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4"/>
                  </a:ext>
                </a:extLst>
              </a:tr>
              <a:tr h="309977">
                <a:tc>
                  <a:txBody>
                    <a:bodyPr/>
                    <a:lstStyle/>
                    <a:p>
                      <a:r>
                        <a:rPr lang="en-IN" sz="13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3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1" u="sng" dirty="0">
                          <a:solidFill>
                            <a:schemeClr val="tx1"/>
                          </a:solidFill>
                          <a:latin typeface="Verdana" panose="020B0604030504040204" pitchFamily="34" charset="0"/>
                          <a:ea typeface="Verdana" panose="020B0604030504040204" pitchFamily="34" charset="0"/>
                          <a:cs typeface="Verdana" panose="020B0604030504040204" pitchFamily="34" charset="0"/>
                        </a:rPr>
                        <a:t>$4,600,000</a:t>
                      </a:r>
                      <a:endParaRPr lang="en-US" sz="13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300" b="0" u="sng" dirty="0">
                          <a:solidFill>
                            <a:schemeClr val="tx1"/>
                          </a:solidFill>
                          <a:latin typeface="Verdana" panose="020B0604030504040204" pitchFamily="34" charset="0"/>
                          <a:ea typeface="Verdana" panose="020B0604030504040204" pitchFamily="34" charset="0"/>
                          <a:cs typeface="Verdana" panose="020B0604030504040204" pitchFamily="34" charset="0"/>
                        </a:rPr>
                        <a:t>$4,600,000</a:t>
                      </a:r>
                      <a:endParaRPr lang="en-US" sz="13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6433" marR="76433" marT="38216" marB="38216"/>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2542272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p:txBody>
          <a:bodyPr>
            <a:noAutofit/>
          </a:bodyPr>
          <a:lstStyle/>
          <a:p>
            <a:r>
              <a:rPr lang="en-US" b="0" dirty="0"/>
              <a:t>Loss Projected on the Entire Project</a:t>
            </a:r>
          </a:p>
        </p:txBody>
      </p:sp>
      <p:graphicFrame>
        <p:nvGraphicFramePr>
          <p:cNvPr id="6" name="Table 5"/>
          <p:cNvGraphicFramePr>
            <a:graphicFrameLocks noGrp="1"/>
          </p:cNvGraphicFramePr>
          <p:nvPr>
            <p:extLst>
              <p:ext uri="{D42A27DB-BD31-4B8C-83A1-F6EECF244321}">
                <p14:modId xmlns:p14="http://schemas.microsoft.com/office/powerpoint/2010/main" val="4169217203"/>
              </p:ext>
            </p:extLst>
          </p:nvPr>
        </p:nvGraphicFramePr>
        <p:xfrm>
          <a:off x="949927" y="1714488"/>
          <a:ext cx="7765477" cy="1769340"/>
        </p:xfrm>
        <a:graphic>
          <a:graphicData uri="http://schemas.openxmlformats.org/drawingml/2006/table">
            <a:tbl>
              <a:tblPr firstRow="1" bandRow="1">
                <a:tableStyleId>{5940675A-B579-460E-94D1-54222C63F5DA}</a:tableStyleId>
              </a:tblPr>
              <a:tblGrid>
                <a:gridCol w="3897605">
                  <a:extLst>
                    <a:ext uri="{9D8B030D-6E8A-4147-A177-3AD203B41FA5}">
                      <a16:colId xmlns:a16="http://schemas.microsoft.com/office/drawing/2014/main" val="20000"/>
                    </a:ext>
                  </a:extLst>
                </a:gridCol>
                <a:gridCol w="1259080">
                  <a:extLst>
                    <a:ext uri="{9D8B030D-6E8A-4147-A177-3AD203B41FA5}">
                      <a16:colId xmlns:a16="http://schemas.microsoft.com/office/drawing/2014/main" val="20001"/>
                    </a:ext>
                  </a:extLst>
                </a:gridCol>
                <a:gridCol w="1259080">
                  <a:extLst>
                    <a:ext uri="{9D8B030D-6E8A-4147-A177-3AD203B41FA5}">
                      <a16:colId xmlns:a16="http://schemas.microsoft.com/office/drawing/2014/main" val="20002"/>
                    </a:ext>
                  </a:extLst>
                </a:gridCol>
                <a:gridCol w="1349712">
                  <a:extLst>
                    <a:ext uri="{9D8B030D-6E8A-4147-A177-3AD203B41FA5}">
                      <a16:colId xmlns:a16="http://schemas.microsoft.com/office/drawing/2014/main" val="20003"/>
                    </a:ext>
                  </a:extLst>
                </a:gridCol>
              </a:tblGrid>
              <a:tr h="294890">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2020</a:t>
                      </a:r>
                    </a:p>
                  </a:txBody>
                  <a:tcPr marL="72713" marR="72713" marT="36356" marB="36356"/>
                </a:tc>
                <a:extLst>
                  <a:ext uri="{0D108BD9-81ED-4DB2-BD59-A6C34878D82A}">
                    <a16:rowId xmlns:a16="http://schemas.microsoft.com/office/drawing/2014/main" val="10000"/>
                  </a:ext>
                </a:extLst>
              </a:tr>
              <a:tr h="2948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$2,440,,000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1"/>
                  </a:ext>
                </a:extLst>
              </a:tr>
              <a:tr h="2948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2,760,000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2"/>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Cumulative active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2,760,000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5,200,000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3"/>
                  </a:ext>
                </a:extLst>
              </a:tr>
              <a:tr h="294890">
                <a:tc>
                  <a:txBody>
                    <a:bodyPr/>
                    <a:lstStyle/>
                    <a:p>
                      <a:pPr algn="ctr"/>
                      <a:r>
                        <a:rPr lang="en-IN" sz="12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2,250,000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2,340,000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4"/>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$5,100,000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$5,200,000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5"/>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963744111"/>
              </p:ext>
            </p:extLst>
          </p:nvPr>
        </p:nvGraphicFramePr>
        <p:xfrm>
          <a:off x="1337796" y="3857628"/>
          <a:ext cx="7091856" cy="2394365"/>
        </p:xfrm>
        <a:graphic>
          <a:graphicData uri="http://schemas.openxmlformats.org/drawingml/2006/table">
            <a:tbl>
              <a:tblPr firstRow="1" bandRow="1">
                <a:tableStyleId>{5940675A-B579-460E-94D1-54222C63F5DA}</a:tableStyleId>
              </a:tblPr>
              <a:tblGrid>
                <a:gridCol w="2980960">
                  <a:extLst>
                    <a:ext uri="{9D8B030D-6E8A-4147-A177-3AD203B41FA5}">
                      <a16:colId xmlns:a16="http://schemas.microsoft.com/office/drawing/2014/main" val="20000"/>
                    </a:ext>
                  </a:extLst>
                </a:gridCol>
                <a:gridCol w="2247796">
                  <a:extLst>
                    <a:ext uri="{9D8B030D-6E8A-4147-A177-3AD203B41FA5}">
                      <a16:colId xmlns:a16="http://schemas.microsoft.com/office/drawing/2014/main" val="20001"/>
                    </a:ext>
                  </a:extLst>
                </a:gridCol>
                <a:gridCol w="1863100">
                  <a:extLst>
                    <a:ext uri="{9D8B030D-6E8A-4147-A177-3AD203B41FA5}">
                      <a16:colId xmlns:a16="http://schemas.microsoft.com/office/drawing/2014/main" val="20002"/>
                    </a:ext>
                  </a:extLst>
                </a:gridCol>
              </a:tblGrid>
              <a:tr h="815022">
                <a:tc>
                  <a:txBody>
                    <a:bodyPr/>
                    <a:lstStyle/>
                    <a:p>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Revenue Recognition: Over time</a:t>
                      </a:r>
                    </a:p>
                  </a:txBody>
                  <a:tcPr marL="71702" marR="71702" marT="35851" marB="35851"/>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Revenue Recognition: Upon completion</a:t>
                      </a:r>
                    </a:p>
                  </a:txBody>
                  <a:tcPr marL="71702" marR="71702" marT="35851" marB="35851"/>
                </a:tc>
                <a:extLst>
                  <a:ext uri="{0D108BD9-81ED-4DB2-BD59-A6C34878D82A}">
                    <a16:rowId xmlns:a16="http://schemas.microsoft.com/office/drawing/2014/main" val="10000"/>
                  </a:ext>
                </a:extLst>
              </a:tr>
              <a:tr h="439095">
                <a:tc>
                  <a:txBody>
                    <a:bodyPr/>
                    <a:lstStyle/>
                    <a:p>
                      <a:pPr algn="l"/>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 (loss) recognized:</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endParaRPr lang="en-US" sz="14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extLst>
                  <a:ext uri="{0D108BD9-81ED-4DB2-BD59-A6C34878D82A}">
                    <a16:rowId xmlns:a16="http://schemas.microsoft.com/office/drawing/2014/main" val="10001"/>
                  </a:ext>
                </a:extLst>
              </a:tr>
              <a:tr h="256177">
                <a:tc>
                  <a:txBody>
                    <a:bodyPr/>
                    <a:lstStyle/>
                    <a:p>
                      <a:pPr algn="l"/>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2018</a:t>
                      </a:r>
                    </a:p>
                  </a:txBody>
                  <a:tcPr marL="71702" marR="71702" marT="35851" marB="35851"/>
                </a:tc>
                <a:tc>
                  <a:txBody>
                    <a:bodyPr/>
                    <a:lstStyle/>
                    <a:p>
                      <a:pPr algn="r"/>
                      <a:r>
                        <a:rPr lang="en-IN" sz="1400" b="1" dirty="0">
                          <a:solidFill>
                            <a:schemeClr val="tx1"/>
                          </a:solidFill>
                          <a:latin typeface="Verdana" panose="020B0604030504040204" pitchFamily="34" charset="0"/>
                          <a:ea typeface="Verdana" panose="020B0604030504040204" pitchFamily="34" charset="0"/>
                          <a:cs typeface="Verdana" panose="020B0604030504040204" pitchFamily="34" charset="0"/>
                        </a:rPr>
                        <a:t>$  500,000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-0-</a:t>
                      </a:r>
                    </a:p>
                  </a:txBody>
                  <a:tcPr marL="71702" marR="71702" marT="35851" marB="35851"/>
                </a:tc>
                <a:extLst>
                  <a:ext uri="{0D108BD9-81ED-4DB2-BD59-A6C34878D82A}">
                    <a16:rowId xmlns:a16="http://schemas.microsoft.com/office/drawing/2014/main" val="10002"/>
                  </a:ext>
                </a:extLst>
              </a:tr>
              <a:tr h="2561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2019</a:t>
                      </a:r>
                    </a:p>
                  </a:txBody>
                  <a:tcPr marL="71702" marR="71702" marT="35851" marB="35851"/>
                </a:tc>
                <a:tc>
                  <a:txBody>
                    <a:bodyPr/>
                    <a:lstStyle/>
                    <a:p>
                      <a:pPr algn="r"/>
                      <a:r>
                        <a:rPr lang="en-IN" sz="1400" b="1" dirty="0">
                          <a:solidFill>
                            <a:schemeClr val="tx1"/>
                          </a:solidFill>
                          <a:latin typeface="Verdana" panose="020B0604030504040204" pitchFamily="34" charset="0"/>
                          <a:ea typeface="Verdana" panose="020B0604030504040204" pitchFamily="34" charset="0"/>
                          <a:cs typeface="Verdana" panose="020B0604030504040204" pitchFamily="34" charset="0"/>
                        </a:rPr>
                        <a:t>(600,000)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algn="r"/>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extLst>
                  <a:ext uri="{0D108BD9-81ED-4DB2-BD59-A6C34878D82A}">
                    <a16:rowId xmlns:a16="http://schemas.microsoft.com/office/drawing/2014/main" val="10003"/>
                  </a:ext>
                </a:extLst>
              </a:tr>
              <a:tr h="2561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2020</a:t>
                      </a:r>
                    </a:p>
                  </a:txBody>
                  <a:tcPr marL="71702" marR="71702" marT="35851" marB="35851"/>
                </a:tc>
                <a:tc>
                  <a:txBody>
                    <a:bodyPr/>
                    <a:lstStyle/>
                    <a:p>
                      <a:pPr algn="r"/>
                      <a:r>
                        <a:rPr lang="en-IN" sz="1400" b="1" u="sng"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endParaRPr lang="en-US" sz="14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algn="r"/>
                      <a:r>
                        <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(100,000)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extLst>
                  <a:ext uri="{0D108BD9-81ED-4DB2-BD59-A6C34878D82A}">
                    <a16:rowId xmlns:a16="http://schemas.microsoft.com/office/drawing/2014/main" val="10004"/>
                  </a:ext>
                </a:extLst>
              </a:tr>
              <a:tr h="256177">
                <a:tc>
                  <a:txBody>
                    <a:bodyPr/>
                    <a:lstStyle/>
                    <a:p>
                      <a:pPr algn="l"/>
                      <a:r>
                        <a:rPr lang="en-IN" sz="1400" dirty="0">
                          <a:solidFill>
                            <a:schemeClr val="tx1"/>
                          </a:solidFill>
                          <a:latin typeface="Verdana" panose="020B0604030504040204" pitchFamily="34" charset="0"/>
                          <a:ea typeface="Verdana" panose="020B0604030504040204" pitchFamily="34" charset="0"/>
                          <a:cs typeface="Verdana" panose="020B0604030504040204" pitchFamily="34" charset="0"/>
                        </a:rPr>
                        <a:t>Total project loss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algn="r"/>
                      <a:r>
                        <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tc>
                  <a:txBody>
                    <a:bodyPr/>
                    <a:lstStyle/>
                    <a:p>
                      <a:pPr algn="r"/>
                      <a:r>
                        <a:rPr lang="en-IN" sz="140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1702" marR="71702" marT="35851" marB="35851"/>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33513230"/>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95046"/>
            <a:ext cx="8001000" cy="1472650"/>
          </a:xfrm>
        </p:spPr>
        <p:txBody>
          <a:bodyPr>
            <a:noAutofit/>
          </a:bodyPr>
          <a:lstStyle/>
          <a:p>
            <a:r>
              <a:rPr lang="en-US" b="0" dirty="0"/>
              <a:t>Loss Projected on the Entire Project: Revenue Recognized Over Time (1 of 4)</a:t>
            </a:r>
          </a:p>
        </p:txBody>
      </p:sp>
      <p:graphicFrame>
        <p:nvGraphicFramePr>
          <p:cNvPr id="7" name="Table 6"/>
          <p:cNvGraphicFramePr>
            <a:graphicFrameLocks noGrp="1"/>
          </p:cNvGraphicFramePr>
          <p:nvPr>
            <p:extLst>
              <p:ext uri="{D42A27DB-BD31-4B8C-83A1-F6EECF244321}">
                <p14:modId xmlns:p14="http://schemas.microsoft.com/office/powerpoint/2010/main" val="1633553750"/>
              </p:ext>
            </p:extLst>
          </p:nvPr>
        </p:nvGraphicFramePr>
        <p:xfrm>
          <a:off x="949927" y="2093082"/>
          <a:ext cx="7765477" cy="1769340"/>
        </p:xfrm>
        <a:graphic>
          <a:graphicData uri="http://schemas.openxmlformats.org/drawingml/2006/table">
            <a:tbl>
              <a:tblPr firstRow="1" bandRow="1">
                <a:tableStyleId>{5940675A-B579-460E-94D1-54222C63F5DA}</a:tableStyleId>
              </a:tblPr>
              <a:tblGrid>
                <a:gridCol w="3897605">
                  <a:extLst>
                    <a:ext uri="{9D8B030D-6E8A-4147-A177-3AD203B41FA5}">
                      <a16:colId xmlns:a16="http://schemas.microsoft.com/office/drawing/2014/main" val="20000"/>
                    </a:ext>
                  </a:extLst>
                </a:gridCol>
                <a:gridCol w="1259080">
                  <a:extLst>
                    <a:ext uri="{9D8B030D-6E8A-4147-A177-3AD203B41FA5}">
                      <a16:colId xmlns:a16="http://schemas.microsoft.com/office/drawing/2014/main" val="20001"/>
                    </a:ext>
                  </a:extLst>
                </a:gridCol>
                <a:gridCol w="1259080">
                  <a:extLst>
                    <a:ext uri="{9D8B030D-6E8A-4147-A177-3AD203B41FA5}">
                      <a16:colId xmlns:a16="http://schemas.microsoft.com/office/drawing/2014/main" val="20002"/>
                    </a:ext>
                  </a:extLst>
                </a:gridCol>
                <a:gridCol w="1349712">
                  <a:extLst>
                    <a:ext uri="{9D8B030D-6E8A-4147-A177-3AD203B41FA5}">
                      <a16:colId xmlns:a16="http://schemas.microsoft.com/office/drawing/2014/main" val="20003"/>
                    </a:ext>
                  </a:extLst>
                </a:gridCol>
              </a:tblGrid>
              <a:tr h="294890">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2020</a:t>
                      </a:r>
                    </a:p>
                  </a:txBody>
                  <a:tcPr marL="72713" marR="72713" marT="36356" marB="36356"/>
                </a:tc>
                <a:extLst>
                  <a:ext uri="{0D108BD9-81ED-4DB2-BD59-A6C34878D82A}">
                    <a16:rowId xmlns:a16="http://schemas.microsoft.com/office/drawing/2014/main" val="10000"/>
                  </a:ext>
                </a:extLst>
              </a:tr>
              <a:tr h="2948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$2,440,,000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1"/>
                  </a:ext>
                </a:extLst>
              </a:tr>
              <a:tr h="2948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2,760,000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2"/>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Cumulative active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2,760,000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5,200,000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3"/>
                  </a:ext>
                </a:extLst>
              </a:tr>
              <a:tr h="294890">
                <a:tc>
                  <a:txBody>
                    <a:bodyPr/>
                    <a:lstStyle/>
                    <a:p>
                      <a:pPr algn="ctr"/>
                      <a:r>
                        <a:rPr lang="en-IN" sz="12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2,250,000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2,340,000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4"/>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$5,100,000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$5,200,000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5"/>
                  </a:ext>
                </a:extLst>
              </a:tr>
            </a:tbl>
          </a:graphicData>
        </a:graphic>
      </p:graphicFrame>
      <p:pic>
        <p:nvPicPr>
          <p:cNvPr id="134145" name="Picture 1" descr="2018:&#10;Revenue recognized (5 million times 40%) is 2 million.&#10;Cost of construction negative 1.5 million&#10;Gross profit is 500,000.&#10;&#10;2019:&#10;Revenue recognized to date (5 million times 54.12%) is 2.706 million less revenue recognized in 2018 of 2 million.&#10;&#10;Revenue recognized is 706,000.&#10;Cost of construction is negative 1.306 million, so the loss is 600,000."/>
          <p:cNvPicPr>
            <a:picLocks noChangeAspect="1" noChangeArrowheads="1"/>
          </p:cNvPicPr>
          <p:nvPr/>
        </p:nvPicPr>
        <p:blipFill>
          <a:blip r:embed="rId3"/>
          <a:srcRect/>
          <a:stretch>
            <a:fillRect/>
          </a:stretch>
        </p:blipFill>
        <p:spPr bwMode="auto">
          <a:xfrm>
            <a:off x="1571604" y="3929066"/>
            <a:ext cx="6215106" cy="2553300"/>
          </a:xfrm>
          <a:prstGeom prst="rect">
            <a:avLst/>
          </a:prstGeom>
          <a:noFill/>
          <a:ln w="9525">
            <a:noFill/>
            <a:miter lim="800000"/>
            <a:headEnd/>
            <a:tailEnd/>
          </a:ln>
          <a:effectLst/>
        </p:spPr>
      </p:pic>
    </p:spTree>
    <p:extLst>
      <p:ext uri="{BB962C8B-B14F-4D97-AF65-F5344CB8AC3E}">
        <p14:creationId xmlns:p14="http://schemas.microsoft.com/office/powerpoint/2010/main" val="42661777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95046"/>
            <a:ext cx="8001000" cy="1472650"/>
          </a:xfrm>
        </p:spPr>
        <p:txBody>
          <a:bodyPr>
            <a:noAutofit/>
          </a:bodyPr>
          <a:lstStyle/>
          <a:p>
            <a:r>
              <a:rPr lang="en-US" b="0" dirty="0"/>
              <a:t>Loss Projected on the Entire Project: Revenue Recognized Over Time (2 of 4)</a:t>
            </a:r>
          </a:p>
        </p:txBody>
      </p:sp>
      <p:graphicFrame>
        <p:nvGraphicFramePr>
          <p:cNvPr id="6" name="Table 5"/>
          <p:cNvGraphicFramePr>
            <a:graphicFrameLocks noGrp="1"/>
          </p:cNvGraphicFramePr>
          <p:nvPr>
            <p:extLst>
              <p:ext uri="{D42A27DB-BD31-4B8C-83A1-F6EECF244321}">
                <p14:modId xmlns:p14="http://schemas.microsoft.com/office/powerpoint/2010/main" val="2358559925"/>
              </p:ext>
            </p:extLst>
          </p:nvPr>
        </p:nvGraphicFramePr>
        <p:xfrm>
          <a:off x="949927" y="2159726"/>
          <a:ext cx="7765477" cy="1769340"/>
        </p:xfrm>
        <a:graphic>
          <a:graphicData uri="http://schemas.openxmlformats.org/drawingml/2006/table">
            <a:tbl>
              <a:tblPr firstRow="1" bandRow="1">
                <a:tableStyleId>{5940675A-B579-460E-94D1-54222C63F5DA}</a:tableStyleId>
              </a:tblPr>
              <a:tblGrid>
                <a:gridCol w="3897605">
                  <a:extLst>
                    <a:ext uri="{9D8B030D-6E8A-4147-A177-3AD203B41FA5}">
                      <a16:colId xmlns:a16="http://schemas.microsoft.com/office/drawing/2014/main" val="20000"/>
                    </a:ext>
                  </a:extLst>
                </a:gridCol>
                <a:gridCol w="1259080">
                  <a:extLst>
                    <a:ext uri="{9D8B030D-6E8A-4147-A177-3AD203B41FA5}">
                      <a16:colId xmlns:a16="http://schemas.microsoft.com/office/drawing/2014/main" val="20001"/>
                    </a:ext>
                  </a:extLst>
                </a:gridCol>
                <a:gridCol w="1259080">
                  <a:extLst>
                    <a:ext uri="{9D8B030D-6E8A-4147-A177-3AD203B41FA5}">
                      <a16:colId xmlns:a16="http://schemas.microsoft.com/office/drawing/2014/main" val="20002"/>
                    </a:ext>
                  </a:extLst>
                </a:gridCol>
                <a:gridCol w="1349712">
                  <a:extLst>
                    <a:ext uri="{9D8B030D-6E8A-4147-A177-3AD203B41FA5}">
                      <a16:colId xmlns:a16="http://schemas.microsoft.com/office/drawing/2014/main" val="20003"/>
                    </a:ext>
                  </a:extLst>
                </a:gridCol>
              </a:tblGrid>
              <a:tr h="294890">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2020</a:t>
                      </a:r>
                    </a:p>
                  </a:txBody>
                  <a:tcPr marL="72713" marR="72713" marT="36356" marB="36356"/>
                </a:tc>
                <a:extLst>
                  <a:ext uri="{0D108BD9-81ED-4DB2-BD59-A6C34878D82A}">
                    <a16:rowId xmlns:a16="http://schemas.microsoft.com/office/drawing/2014/main" val="10000"/>
                  </a:ext>
                </a:extLst>
              </a:tr>
              <a:tr h="2948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$2,440,,000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1"/>
                  </a:ext>
                </a:extLst>
              </a:tr>
              <a:tr h="2948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2,760,000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2"/>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Cumulative active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2,760,000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5,200,000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3"/>
                  </a:ext>
                </a:extLst>
              </a:tr>
              <a:tr h="294890">
                <a:tc>
                  <a:txBody>
                    <a:bodyPr/>
                    <a:lstStyle/>
                    <a:p>
                      <a:pPr algn="ctr"/>
                      <a:r>
                        <a:rPr lang="en-IN" sz="12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2,250,000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2,340,000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4"/>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$5,100,000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$5,200,000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5"/>
                  </a:ext>
                </a:extLst>
              </a:tr>
            </a:tbl>
          </a:graphicData>
        </a:graphic>
      </p:graphicFrame>
      <p:pic>
        <p:nvPicPr>
          <p:cNvPr id="132097" name="Picture 1" descr="2019:&#10;Revenue recognized to date ($5 million timse 54.12%) is 2.706 million less revenue recognized in 2018 of 2 million.&#10;Revenue recognized 706,000&#10;Cost of construction is negative 1.306 million for a loss of 600,000.&#10;&#10;2020:&#10;Revenue recognized to date ($5 million timse 100%) is 5 million less revenue recognized in 2018 and 2019 of 2.706 million.&#10;Revenue recognized 2.294 million.&#10;Cost of construction is negative 2.394 million for a loss of 100,000.&#10;"/>
          <p:cNvPicPr>
            <a:picLocks noChangeAspect="1" noChangeArrowheads="1"/>
          </p:cNvPicPr>
          <p:nvPr/>
        </p:nvPicPr>
        <p:blipFill>
          <a:blip r:embed="rId3"/>
          <a:srcRect/>
          <a:stretch>
            <a:fillRect/>
          </a:stretch>
        </p:blipFill>
        <p:spPr bwMode="auto">
          <a:xfrm>
            <a:off x="2000232" y="4071942"/>
            <a:ext cx="5354357" cy="2428892"/>
          </a:xfrm>
          <a:prstGeom prst="rect">
            <a:avLst/>
          </a:prstGeom>
          <a:noFill/>
          <a:ln w="9525">
            <a:noFill/>
            <a:miter lim="800000"/>
            <a:headEnd/>
            <a:tailEnd/>
          </a:ln>
          <a:effectLst/>
        </p:spPr>
      </p:pic>
    </p:spTree>
    <p:extLst>
      <p:ext uri="{BB962C8B-B14F-4D97-AF65-F5344CB8AC3E}">
        <p14:creationId xmlns:p14="http://schemas.microsoft.com/office/powerpoint/2010/main" val="2441015876"/>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22809"/>
            <a:ext cx="8001000" cy="1619915"/>
          </a:xfrm>
        </p:spPr>
        <p:txBody>
          <a:bodyPr>
            <a:noAutofit/>
          </a:bodyPr>
          <a:lstStyle/>
          <a:p>
            <a:r>
              <a:rPr lang="en-US" b="0" dirty="0"/>
              <a:t>Loss Projected on the Entire Project: Revenue Recognized Over Time (3 of 4)</a:t>
            </a:r>
          </a:p>
        </p:txBody>
      </p:sp>
      <p:pic>
        <p:nvPicPr>
          <p:cNvPr id="23554" name="Picture 2" descr="2019:&#10;Revenue recognized to date ($5 million timse 54.12%) is 2.706 million less revenue recognized in 2018 of 2 million.&#10;Revenue recognized 706,000&#10;Cost of construction is negative 1.306 million for a loss of 600,000.&#10;&#10;2020:&#10;Revenue recognized to date ($5 million times 100%) is 5 million less revenue recognized in 2018 and 2019 of 2.706 million.&#10;Revenue recognized 2.294 million.&#10;Cost of construction is negative 2.394 million for a loss of 100,000.&#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22895" y="2332521"/>
            <a:ext cx="7992509" cy="333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971128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95046"/>
            <a:ext cx="8001000" cy="1472650"/>
          </a:xfrm>
        </p:spPr>
        <p:txBody>
          <a:bodyPr>
            <a:noAutofit/>
          </a:bodyPr>
          <a:lstStyle/>
          <a:p>
            <a:r>
              <a:rPr lang="en-US" b="0" dirty="0"/>
              <a:t>Loss Projected on the Entire Project: Revenue Recognized Over Time (4 of 4)</a:t>
            </a:r>
          </a:p>
        </p:txBody>
      </p:sp>
      <p:sp>
        <p:nvSpPr>
          <p:cNvPr id="3" name="Content Placeholder 2"/>
          <p:cNvSpPr>
            <a:spLocks noGrp="1"/>
          </p:cNvSpPr>
          <p:nvPr>
            <p:ph sz="quarter" idx="10"/>
          </p:nvPr>
        </p:nvSpPr>
        <p:spPr>
          <a:xfrm>
            <a:off x="548640" y="2117812"/>
            <a:ext cx="8046720" cy="596808"/>
          </a:xfrm>
        </p:spPr>
        <p:txBody>
          <a:bodyPr/>
          <a:lstStyle/>
          <a:p>
            <a:pPr marL="0" indent="0">
              <a:buNone/>
            </a:pPr>
            <a:r>
              <a:rPr lang="en-IN" sz="2400" b="1" dirty="0">
                <a:cs typeface="Arial" panose="020B0604020202020204" pitchFamily="34" charset="0"/>
              </a:rPr>
              <a:t>Recognizing revenue over time:</a:t>
            </a:r>
            <a:endParaRPr lang="en-IN" sz="2400" b="1" baseline="30000" dirty="0">
              <a:cs typeface="Arial" panose="020B0604020202020204" pitchFamily="34" charset="0"/>
            </a:endParaRPr>
          </a:p>
        </p:txBody>
      </p:sp>
      <p:pic>
        <p:nvPicPr>
          <p:cNvPr id="24578" name="Picture 2" descr="2019:&#10;Cost of construction is 1.306 million.&#10;Revenue from long-term contracts is 706,000.&#10;Construction in progress is 600,000.&#10;&#10;2020:&#10;Cost of construction is 2.394 million.&#10;Revenue from long-term contracts is 2.294 million.&#10;Construction in progress is 100,000.&#1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72987" y="2778867"/>
            <a:ext cx="8013855" cy="239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001038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22809"/>
            <a:ext cx="8001000" cy="1619915"/>
          </a:xfrm>
        </p:spPr>
        <p:txBody>
          <a:bodyPr>
            <a:noAutofit/>
          </a:bodyPr>
          <a:lstStyle/>
          <a:p>
            <a:r>
              <a:rPr lang="en-US" b="0" dirty="0"/>
              <a:t>Loss Projected on the Entire Project: Revenue Recognized Upon Project Completion (1 of 2)</a:t>
            </a:r>
          </a:p>
        </p:txBody>
      </p:sp>
      <p:graphicFrame>
        <p:nvGraphicFramePr>
          <p:cNvPr id="9" name="Table 8"/>
          <p:cNvGraphicFramePr>
            <a:graphicFrameLocks noGrp="1"/>
          </p:cNvGraphicFramePr>
          <p:nvPr>
            <p:extLst>
              <p:ext uri="{D42A27DB-BD31-4B8C-83A1-F6EECF244321}">
                <p14:modId xmlns:p14="http://schemas.microsoft.com/office/powerpoint/2010/main" val="2289549386"/>
              </p:ext>
            </p:extLst>
          </p:nvPr>
        </p:nvGraphicFramePr>
        <p:xfrm>
          <a:off x="689262" y="2093082"/>
          <a:ext cx="7765477" cy="1769340"/>
        </p:xfrm>
        <a:graphic>
          <a:graphicData uri="http://schemas.openxmlformats.org/drawingml/2006/table">
            <a:tbl>
              <a:tblPr firstRow="1" bandRow="1">
                <a:tableStyleId>{5940675A-B579-460E-94D1-54222C63F5DA}</a:tableStyleId>
              </a:tblPr>
              <a:tblGrid>
                <a:gridCol w="3897605">
                  <a:extLst>
                    <a:ext uri="{9D8B030D-6E8A-4147-A177-3AD203B41FA5}">
                      <a16:colId xmlns:a16="http://schemas.microsoft.com/office/drawing/2014/main" val="20000"/>
                    </a:ext>
                  </a:extLst>
                </a:gridCol>
                <a:gridCol w="1259080">
                  <a:extLst>
                    <a:ext uri="{9D8B030D-6E8A-4147-A177-3AD203B41FA5}">
                      <a16:colId xmlns:a16="http://schemas.microsoft.com/office/drawing/2014/main" val="20001"/>
                    </a:ext>
                  </a:extLst>
                </a:gridCol>
                <a:gridCol w="1259080">
                  <a:extLst>
                    <a:ext uri="{9D8B030D-6E8A-4147-A177-3AD203B41FA5}">
                      <a16:colId xmlns:a16="http://schemas.microsoft.com/office/drawing/2014/main" val="20002"/>
                    </a:ext>
                  </a:extLst>
                </a:gridCol>
                <a:gridCol w="1349712">
                  <a:extLst>
                    <a:ext uri="{9D8B030D-6E8A-4147-A177-3AD203B41FA5}">
                      <a16:colId xmlns:a16="http://schemas.microsoft.com/office/drawing/2014/main" val="20003"/>
                    </a:ext>
                  </a:extLst>
                </a:gridCol>
              </a:tblGrid>
              <a:tr h="294890">
                <a:tc>
                  <a:txBody>
                    <a:bodyPr/>
                    <a:lstStyle/>
                    <a:p>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2018</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latin typeface="Verdana" panose="020B0604030504040204" pitchFamily="34" charset="0"/>
                          <a:ea typeface="Verdana" panose="020B0604030504040204" pitchFamily="34" charset="0"/>
                          <a:cs typeface="Verdana" panose="020B0604030504040204" pitchFamily="34" charset="0"/>
                        </a:rPr>
                        <a:t>2019</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2020</a:t>
                      </a:r>
                    </a:p>
                  </a:txBody>
                  <a:tcPr marL="72713" marR="72713" marT="36356" marB="36356"/>
                </a:tc>
                <a:extLst>
                  <a:ext uri="{0D108BD9-81ED-4DB2-BD59-A6C34878D82A}">
                    <a16:rowId xmlns:a16="http://schemas.microsoft.com/office/drawing/2014/main" val="10000"/>
                  </a:ext>
                </a:extLst>
              </a:tr>
              <a:tr h="2948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during the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$1,260,000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$2,440,,000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1"/>
                  </a:ext>
                </a:extLst>
              </a:tr>
              <a:tr h="29489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Construction costs incurred in prior years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1,500,000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2,760,000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2"/>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Cumulative active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a:latin typeface="Verdana" panose="020B0604030504040204" pitchFamily="34" charset="0"/>
                          <a:ea typeface="Verdana" panose="020B0604030504040204" pitchFamily="34" charset="0"/>
                          <a:cs typeface="Verdana" panose="020B0604030504040204" pitchFamily="34" charset="0"/>
                        </a:rPr>
                        <a:t>1,500,000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2,760,000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5,200,000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3"/>
                  </a:ext>
                </a:extLst>
              </a:tr>
              <a:tr h="294890">
                <a:tc>
                  <a:txBody>
                    <a:bodyPr/>
                    <a:lstStyle/>
                    <a:p>
                      <a:pPr algn="ctr"/>
                      <a:r>
                        <a:rPr lang="en-IN" sz="1200" dirty="0">
                          <a:latin typeface="Verdana" panose="020B0604030504040204" pitchFamily="34" charset="0"/>
                          <a:ea typeface="Verdana" panose="020B0604030504040204" pitchFamily="34" charset="0"/>
                          <a:cs typeface="Verdana" panose="020B0604030504040204" pitchFamily="34" charset="0"/>
                        </a:rPr>
                        <a:t>Estimated costs to complete at end of year</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2,250,000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2,340,000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u="sng" dirty="0">
                          <a:latin typeface="Verdana" panose="020B0604030504040204" pitchFamily="34" charset="0"/>
                          <a:ea typeface="Verdana" panose="020B0604030504040204" pitchFamily="34" charset="0"/>
                          <a:cs typeface="Verdana" panose="020B0604030504040204" pitchFamily="34" charset="0"/>
                        </a:rPr>
                        <a:t>–0–</a:t>
                      </a:r>
                      <a:endParaRPr lang="en-US" sz="1200" u="sng"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4"/>
                  </a:ext>
                </a:extLst>
              </a:tr>
              <a:tr h="29489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Total estimated and actual construction costs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$3,750,000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$5,100,000</a:t>
                      </a:r>
                      <a:endPar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$5,200,000</a:t>
                      </a:r>
                      <a:endParaRPr lang="en-US"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72713" marR="72713" marT="36356" marB="36356"/>
                </a:tc>
                <a:extLst>
                  <a:ext uri="{0D108BD9-81ED-4DB2-BD59-A6C34878D82A}">
                    <a16:rowId xmlns:a16="http://schemas.microsoft.com/office/drawing/2014/main" val="10005"/>
                  </a:ext>
                </a:extLst>
              </a:tr>
            </a:tbl>
          </a:graphicData>
        </a:graphic>
      </p:graphicFrame>
      <p:sp>
        <p:nvSpPr>
          <p:cNvPr id="3" name="Content Placeholder 2"/>
          <p:cNvSpPr>
            <a:spLocks noGrp="1"/>
          </p:cNvSpPr>
          <p:nvPr>
            <p:ph sz="quarter" idx="12"/>
          </p:nvPr>
        </p:nvSpPr>
        <p:spPr>
          <a:xfrm>
            <a:off x="713770" y="4071608"/>
            <a:ext cx="8144510" cy="2024894"/>
          </a:xfrm>
        </p:spPr>
        <p:txBody>
          <a:bodyPr/>
          <a:lstStyle/>
          <a:p>
            <a:pPr marL="0" indent="0">
              <a:buNone/>
            </a:pPr>
            <a:r>
              <a:rPr lang="en-IN" sz="2400" b="1" i="1" dirty="0">
                <a:cs typeface="Arial" panose="020B0604020202020204" pitchFamily="34" charset="0"/>
              </a:rPr>
              <a:t>When the contract does not qualify for recognizing revenue over time </a:t>
            </a:r>
            <a:r>
              <a:rPr lang="en-US" sz="2400" b="1" i="1" dirty="0"/>
              <a:t>no revenue or cost of construction is recognized until the contract is complete</a:t>
            </a:r>
            <a:endParaRPr lang="en-US" sz="2400" dirty="0"/>
          </a:p>
        </p:txBody>
      </p:sp>
    </p:spTree>
    <p:extLst>
      <p:ext uri="{BB962C8B-B14F-4D97-AF65-F5344CB8AC3E}">
        <p14:creationId xmlns:p14="http://schemas.microsoft.com/office/powerpoint/2010/main" val="1447123955"/>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05-9</a:t>
            </a:r>
          </a:p>
        </p:txBody>
      </p:sp>
      <p:sp>
        <p:nvSpPr>
          <p:cNvPr id="4" name="Title 3"/>
          <p:cNvSpPr>
            <a:spLocks noGrp="1"/>
          </p:cNvSpPr>
          <p:nvPr>
            <p:ph type="title"/>
          </p:nvPr>
        </p:nvSpPr>
        <p:spPr>
          <a:xfrm>
            <a:off x="571500" y="395046"/>
            <a:ext cx="8001000" cy="1472650"/>
          </a:xfrm>
        </p:spPr>
        <p:txBody>
          <a:bodyPr>
            <a:noAutofit/>
          </a:bodyPr>
          <a:lstStyle/>
          <a:p>
            <a:r>
              <a:rPr lang="en-US" b="0" dirty="0"/>
              <a:t>Loss Projected on the Entire Project: Revenue Recognized Upon Project Completion (2 of 2)</a:t>
            </a:r>
          </a:p>
        </p:txBody>
      </p:sp>
      <p:sp>
        <p:nvSpPr>
          <p:cNvPr id="3" name="Content Placeholder 2"/>
          <p:cNvSpPr>
            <a:spLocks noGrp="1"/>
          </p:cNvSpPr>
          <p:nvPr>
            <p:ph sz="quarter" idx="10"/>
          </p:nvPr>
        </p:nvSpPr>
        <p:spPr>
          <a:xfrm>
            <a:off x="668684" y="2056752"/>
            <a:ext cx="8046720" cy="794352"/>
          </a:xfrm>
        </p:spPr>
        <p:txBody>
          <a:bodyPr/>
          <a:lstStyle/>
          <a:p>
            <a:pPr marL="0" indent="0">
              <a:buNone/>
            </a:pPr>
            <a:r>
              <a:rPr lang="en-US" sz="2400" b="1" dirty="0"/>
              <a:t>The journal entries to record the losses in 2019 and 2020 are as follows:</a:t>
            </a:r>
            <a:endParaRPr lang="en-IN" sz="2400" baseline="30000" dirty="0">
              <a:cs typeface="Arial" panose="020B0604020202020204" pitchFamily="34" charset="0"/>
            </a:endParaRPr>
          </a:p>
        </p:txBody>
      </p:sp>
      <p:pic>
        <p:nvPicPr>
          <p:cNvPr id="25602" name="Picture 2" descr="2019:&#10;Loss on long-term contracts is 100,000.&#10;Construction in progress (CIP) is 100,000.&#10;&#10;2020:&#10;Cost of construction is 5.1 million.&#10;Revenue from long-term contracts is 5 million.&#10;Construction in progress is 1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76680" y="3132844"/>
            <a:ext cx="7838724" cy="203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751159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3283556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285750" y="457200"/>
            <a:ext cx="8801100" cy="914400"/>
          </a:xfrm>
        </p:spPr>
        <p:txBody>
          <a:bodyPr>
            <a:noAutofit/>
          </a:bodyPr>
          <a:lstStyle/>
          <a:p>
            <a:r>
              <a:rPr lang="en-US" altLang="en-US" b="0" dirty="0"/>
              <a:t>Concept Check: </a:t>
            </a:r>
            <a:r>
              <a:rPr lang="en-IN" altLang="en-US" b="0" dirty="0"/>
              <a:t>K</a:t>
            </a:r>
            <a:r>
              <a:rPr lang="en-IN" b="0" dirty="0"/>
              <a:t>ey Indicators for the Transfer of Control (3 of 4)</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0" indent="0">
              <a:spcAft>
                <a:spcPts val="1200"/>
              </a:spcAft>
              <a:buNone/>
            </a:pPr>
            <a:r>
              <a:rPr lang="en-US" dirty="0"/>
              <a:t>Which of the following is </a:t>
            </a:r>
            <a:r>
              <a:rPr lang="en-US" b="1" dirty="0"/>
              <a:t>not </a:t>
            </a:r>
            <a:r>
              <a:rPr lang="en-US" dirty="0"/>
              <a:t>an indicator that control of a good has passed from the seller to the buyer?</a:t>
            </a:r>
          </a:p>
          <a:p>
            <a:pPr marL="457200" indent="-457200">
              <a:buFont typeface="+mj-lt"/>
              <a:buAutoNum type="alphaLcPeriod"/>
              <a:tabLst>
                <a:tab pos="342900" algn="l"/>
              </a:tabLst>
            </a:pPr>
            <a:r>
              <a:rPr lang="en-US" dirty="0"/>
              <a:t>Buyer has legal title</a:t>
            </a:r>
          </a:p>
          <a:p>
            <a:pPr marL="457200" indent="-457200">
              <a:buFont typeface="+mj-lt"/>
              <a:buAutoNum type="alphaLcPeriod"/>
              <a:tabLst>
                <a:tab pos="342900" algn="l"/>
              </a:tabLst>
            </a:pPr>
            <a:r>
              <a:rPr lang="en-US" dirty="0"/>
              <a:t>Buyer has an unconditional obligation to pay</a:t>
            </a:r>
          </a:p>
          <a:p>
            <a:pPr marL="457200" indent="-457200">
              <a:buFont typeface="+mj-lt"/>
              <a:buAutoNum type="alphaLcPeriod"/>
              <a:tabLst>
                <a:tab pos="342900" algn="l"/>
              </a:tabLst>
            </a:pPr>
            <a:r>
              <a:rPr lang="en-US" dirty="0"/>
              <a:t>Buyer has scheduled delivery</a:t>
            </a:r>
          </a:p>
          <a:p>
            <a:pPr marL="457200" indent="-457200">
              <a:buFont typeface="+mj-lt"/>
              <a:buAutoNum type="alphaLcPeriod"/>
              <a:tabLst>
                <a:tab pos="342900" algn="l"/>
              </a:tabLst>
            </a:pPr>
            <a:r>
              <a:rPr lang="en-US" dirty="0"/>
              <a:t>Buyer has assumed the risk and rewards of ownership</a:t>
            </a:r>
            <a:endParaRPr lang="en-US" sz="2600" dirty="0"/>
          </a:p>
        </p:txBody>
      </p:sp>
    </p:spTree>
    <p:extLst>
      <p:ext uri="{BB962C8B-B14F-4D97-AF65-F5344CB8AC3E}">
        <p14:creationId xmlns:p14="http://schemas.microsoft.com/office/powerpoint/2010/main" val="1136427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05-2</a:t>
            </a:r>
          </a:p>
        </p:txBody>
      </p:sp>
      <p:sp>
        <p:nvSpPr>
          <p:cNvPr id="4" name="Title 3"/>
          <p:cNvSpPr>
            <a:spLocks noGrp="1"/>
          </p:cNvSpPr>
          <p:nvPr>
            <p:ph type="title"/>
          </p:nvPr>
        </p:nvSpPr>
        <p:spPr>
          <a:xfrm>
            <a:off x="285750" y="457200"/>
            <a:ext cx="8801100" cy="914400"/>
          </a:xfrm>
        </p:spPr>
        <p:txBody>
          <a:bodyPr>
            <a:noAutofit/>
          </a:bodyPr>
          <a:lstStyle/>
          <a:p>
            <a:r>
              <a:rPr lang="en-US" altLang="en-US" b="0" dirty="0"/>
              <a:t>Concept Check: </a:t>
            </a:r>
            <a:r>
              <a:rPr lang="en-IN" altLang="en-US" b="0" dirty="0"/>
              <a:t>K</a:t>
            </a:r>
            <a:r>
              <a:rPr lang="en-IN" b="0" dirty="0"/>
              <a:t>ey Indicators for the Transfer of Control (4 of 4)</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0" indent="0">
              <a:spcBef>
                <a:spcPts val="0"/>
              </a:spcBef>
              <a:spcAft>
                <a:spcPts val="0"/>
              </a:spcAft>
              <a:buNone/>
            </a:pPr>
            <a:r>
              <a:rPr lang="en-US" dirty="0"/>
              <a:t>The correct answer is </a:t>
            </a:r>
            <a:r>
              <a:rPr lang="en-US" i="1" dirty="0"/>
              <a:t>c. </a:t>
            </a:r>
            <a:r>
              <a:rPr lang="en-US" dirty="0"/>
              <a:t>Whether the buyer has </a:t>
            </a:r>
            <a:r>
              <a:rPr lang="en-US" b="1" dirty="0"/>
              <a:t>scheduled</a:t>
            </a:r>
            <a:r>
              <a:rPr lang="en-US" dirty="0"/>
              <a:t> delivery is not an indicator of passage of control. Delivery, so that the buyer has physical possession, is a control indicator.</a:t>
            </a:r>
            <a:endParaRPr lang="en-US" b="1" dirty="0"/>
          </a:p>
        </p:txBody>
      </p:sp>
    </p:spTree>
    <p:extLst>
      <p:ext uri="{BB962C8B-B14F-4D97-AF65-F5344CB8AC3E}">
        <p14:creationId xmlns:p14="http://schemas.microsoft.com/office/powerpoint/2010/main" val="772002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571500" y="457200"/>
            <a:ext cx="8001000" cy="914400"/>
          </a:xfrm>
        </p:spPr>
        <p:txBody>
          <a:bodyPr>
            <a:noAutofit/>
          </a:bodyPr>
          <a:lstStyle/>
          <a:p>
            <a:r>
              <a:rPr lang="en-IN" b="0" dirty="0">
                <a:ea typeface="Adobe Fan Heiti Std B"/>
                <a:cs typeface="Adobe Fan Heiti Std B"/>
              </a:rPr>
              <a:t>Recognizing Revenue Over a Period of Time (1 of 5)</a:t>
            </a:r>
            <a:endParaRPr lang="en-US" b="0" dirty="0"/>
          </a:p>
        </p:txBody>
      </p:sp>
      <p:sp>
        <p:nvSpPr>
          <p:cNvPr id="5" name="Content Placeholder 4"/>
          <p:cNvSpPr>
            <a:spLocks noGrp="1"/>
          </p:cNvSpPr>
          <p:nvPr>
            <p:ph sz="quarter" idx="10"/>
          </p:nvPr>
        </p:nvSpPr>
        <p:spPr>
          <a:xfrm>
            <a:off x="548640" y="1676400"/>
            <a:ext cx="8046720" cy="4208658"/>
          </a:xfrm>
        </p:spPr>
        <p:txBody>
          <a:bodyPr/>
          <a:lstStyle/>
          <a:p>
            <a:r>
              <a:rPr lang="en-IN" dirty="0"/>
              <a:t>Revenue is recognized </a:t>
            </a:r>
            <a:r>
              <a:rPr lang="en-IN" b="1" dirty="0"/>
              <a:t>over a period of time </a:t>
            </a:r>
            <a:r>
              <a:rPr lang="en-IN" dirty="0"/>
              <a:t>if </a:t>
            </a:r>
            <a:r>
              <a:rPr lang="en-IN" b="1" dirty="0"/>
              <a:t>one</a:t>
            </a:r>
            <a:r>
              <a:rPr lang="en-IN" dirty="0"/>
              <a:t> of the following three conditions hold:</a:t>
            </a:r>
          </a:p>
          <a:p>
            <a:pPr lvl="1"/>
            <a:r>
              <a:rPr lang="en-IN" dirty="0"/>
              <a:t>The customer </a:t>
            </a:r>
            <a:r>
              <a:rPr lang="en-IN" b="1" dirty="0"/>
              <a:t>consumes the benefit </a:t>
            </a:r>
            <a:r>
              <a:rPr lang="en-IN" dirty="0"/>
              <a:t>of the seller’s work as it is performed (example: a cleaning service)</a:t>
            </a:r>
          </a:p>
          <a:p>
            <a:pPr lvl="1"/>
            <a:r>
              <a:rPr lang="en-IN" dirty="0"/>
              <a:t>The customer </a:t>
            </a:r>
            <a:r>
              <a:rPr lang="en-IN" b="1" dirty="0"/>
              <a:t>controls the asset as it is created </a:t>
            </a:r>
            <a:r>
              <a:rPr lang="en-IN" dirty="0"/>
              <a:t>(example: constructing a building extension)</a:t>
            </a:r>
          </a:p>
        </p:txBody>
      </p:sp>
    </p:spTree>
    <p:extLst>
      <p:ext uri="{BB962C8B-B14F-4D97-AF65-F5344CB8AC3E}">
        <p14:creationId xmlns:p14="http://schemas.microsoft.com/office/powerpoint/2010/main" val="4189737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571500" y="457200"/>
            <a:ext cx="8001000" cy="914400"/>
          </a:xfrm>
        </p:spPr>
        <p:txBody>
          <a:bodyPr>
            <a:noAutofit/>
          </a:bodyPr>
          <a:lstStyle/>
          <a:p>
            <a:r>
              <a:rPr lang="en-IN" b="0" dirty="0">
                <a:ea typeface="Adobe Fan Heiti Std B"/>
                <a:cs typeface="Adobe Fan Heiti Std B"/>
              </a:rPr>
              <a:t>Recognizing Revenue Over a Period of Time (2 of 5)</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lvl="1"/>
            <a:r>
              <a:rPr lang="en-IN" dirty="0"/>
              <a:t>The seller is creating an </a:t>
            </a:r>
            <a:r>
              <a:rPr lang="en-IN" b="1" dirty="0"/>
              <a:t>asset that has no alternative use </a:t>
            </a:r>
            <a:r>
              <a:rPr lang="en-IN" dirty="0"/>
              <a:t>to the seller and the seller has the legal right to receive payment for progress to date </a:t>
            </a:r>
            <a:r>
              <a:rPr lang="en-US" dirty="0"/>
              <a:t>even if the contract is cancelled (example: an order of jets customized for the U.S. Air Force)</a:t>
            </a:r>
            <a:endParaRPr lang="en-IN" dirty="0"/>
          </a:p>
          <a:p>
            <a:r>
              <a:rPr lang="en-IN" dirty="0"/>
              <a:t>Revenue is recognized in proportion to the amount of performance obligation that has been satisfied</a:t>
            </a:r>
          </a:p>
        </p:txBody>
      </p:sp>
    </p:spTree>
    <p:extLst>
      <p:ext uri="{BB962C8B-B14F-4D97-AF65-F5344CB8AC3E}">
        <p14:creationId xmlns:p14="http://schemas.microsoft.com/office/powerpoint/2010/main" val="26820400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571500" y="457200"/>
            <a:ext cx="8001000" cy="914400"/>
          </a:xfrm>
        </p:spPr>
        <p:txBody>
          <a:bodyPr>
            <a:noAutofit/>
          </a:bodyPr>
          <a:lstStyle/>
          <a:p>
            <a:r>
              <a:rPr lang="en-IN" b="0" dirty="0">
                <a:ea typeface="Adobe Fan Heiti Std B"/>
                <a:cs typeface="Adobe Fan Heiti Std B"/>
              </a:rPr>
              <a:t>Recognizing Revenue Over a Period of Time (3 of 5)</a:t>
            </a:r>
            <a:endParaRPr lang="en-US" b="0" dirty="0"/>
          </a:p>
        </p:txBody>
      </p:sp>
      <p:sp>
        <p:nvSpPr>
          <p:cNvPr id="5" name="Content Placeholder 4"/>
          <p:cNvSpPr>
            <a:spLocks noGrp="1"/>
          </p:cNvSpPr>
          <p:nvPr>
            <p:ph sz="quarter" idx="10"/>
          </p:nvPr>
        </p:nvSpPr>
        <p:spPr>
          <a:xfrm>
            <a:off x="548640" y="1676399"/>
            <a:ext cx="8046720" cy="1608127"/>
          </a:xfrm>
        </p:spPr>
        <p:txBody>
          <a:bodyPr/>
          <a:lstStyle/>
          <a:p>
            <a:pPr marL="0" indent="0">
              <a:buNone/>
            </a:pPr>
            <a:r>
              <a:rPr lang="en-IN" dirty="0" err="1"/>
              <a:t>TrueTech</a:t>
            </a:r>
            <a:r>
              <a:rPr lang="en-IN" dirty="0"/>
              <a:t> Industries sells one-year subscriptions to the Tri-Net multi-user platform of Internet-based games. </a:t>
            </a:r>
            <a:r>
              <a:rPr lang="en-IN" dirty="0" err="1"/>
              <a:t>TrueTech</a:t>
            </a:r>
            <a:r>
              <a:rPr lang="en-IN" dirty="0"/>
              <a:t> sells 1,000 subscriptions for $60 each on January 1, 2018.</a:t>
            </a:r>
          </a:p>
        </p:txBody>
      </p:sp>
      <p:pic>
        <p:nvPicPr>
          <p:cNvPr id="13314" name="Picture 2" descr="Journal entry at contract inception debiting cash ($60 times 1000) equals 60,000 and crediting deferred revenue 6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64062" y="3407380"/>
            <a:ext cx="7951342" cy="152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4609" name="Picture 1" descr="T account for Deferred Revenue with 60,000 in the right column dated 1/1."/>
          <p:cNvPicPr>
            <a:picLocks noChangeAspect="1" noChangeArrowheads="1"/>
          </p:cNvPicPr>
          <p:nvPr/>
        </p:nvPicPr>
        <p:blipFill>
          <a:blip r:embed="rId4"/>
          <a:srcRect/>
          <a:stretch>
            <a:fillRect/>
          </a:stretch>
        </p:blipFill>
        <p:spPr bwMode="auto">
          <a:xfrm>
            <a:off x="3197373" y="4929198"/>
            <a:ext cx="2464612" cy="1643074"/>
          </a:xfrm>
          <a:prstGeom prst="rect">
            <a:avLst/>
          </a:prstGeom>
          <a:noFill/>
          <a:ln w="9525">
            <a:noFill/>
            <a:miter lim="800000"/>
            <a:headEnd/>
            <a:tailEnd/>
          </a:ln>
          <a:effectLst/>
        </p:spPr>
      </p:pic>
    </p:spTree>
    <p:extLst>
      <p:ext uri="{BB962C8B-B14F-4D97-AF65-F5344CB8AC3E}">
        <p14:creationId xmlns:p14="http://schemas.microsoft.com/office/powerpoint/2010/main" val="276497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571500" y="457200"/>
            <a:ext cx="8001000" cy="914400"/>
          </a:xfrm>
        </p:spPr>
        <p:txBody>
          <a:bodyPr>
            <a:noAutofit/>
          </a:bodyPr>
          <a:lstStyle/>
          <a:p>
            <a:r>
              <a:rPr lang="en-IN" b="0" dirty="0">
                <a:ea typeface="Adobe Fan Heiti Std B"/>
                <a:cs typeface="Adobe Fan Heiti Std B"/>
              </a:rPr>
              <a:t>Recognizing Revenue Over a Period of Time (4 of 5)</a:t>
            </a:r>
            <a:endParaRPr lang="en-US" b="0" dirty="0"/>
          </a:p>
        </p:txBody>
      </p:sp>
      <p:sp>
        <p:nvSpPr>
          <p:cNvPr id="5" name="Content Placeholder 4"/>
          <p:cNvSpPr>
            <a:spLocks noGrp="1"/>
          </p:cNvSpPr>
          <p:nvPr>
            <p:ph sz="quarter" idx="10"/>
          </p:nvPr>
        </p:nvSpPr>
        <p:spPr>
          <a:xfrm>
            <a:off x="548640" y="1676399"/>
            <a:ext cx="8046720" cy="1608127"/>
          </a:xfrm>
        </p:spPr>
        <p:txBody>
          <a:bodyPr/>
          <a:lstStyle/>
          <a:p>
            <a:pPr marL="0" indent="0">
              <a:buNone/>
            </a:pPr>
            <a:r>
              <a:rPr lang="en-IN" dirty="0"/>
              <a:t>At the end of each of the 12 months following the sale, </a:t>
            </a:r>
            <a:r>
              <a:rPr lang="en-IN" dirty="0" err="1"/>
              <a:t>TrueTech</a:t>
            </a:r>
            <a:r>
              <a:rPr lang="en-IN" dirty="0"/>
              <a:t> would record the following entry to recognize Tri-Net subscription revenue:</a:t>
            </a:r>
          </a:p>
        </p:txBody>
      </p:sp>
      <p:pic>
        <p:nvPicPr>
          <p:cNvPr id="14338" name="Picture 2" descr="Journal entry debiting deferred revenue $60,000 divided by 12 equals 5,000 and crediting service revenue 5,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5500" y="3501237"/>
            <a:ext cx="7951342" cy="159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63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571500" y="457200"/>
            <a:ext cx="8001000" cy="914400"/>
          </a:xfrm>
        </p:spPr>
        <p:txBody>
          <a:bodyPr>
            <a:noAutofit/>
          </a:bodyPr>
          <a:lstStyle/>
          <a:p>
            <a:r>
              <a:rPr lang="en-IN" b="0" dirty="0">
                <a:ea typeface="Adobe Fan Heiti Std B"/>
                <a:cs typeface="Adobe Fan Heiti Std B"/>
              </a:rPr>
              <a:t>Recognizing Revenue Over a Period of Time (5 of 5)</a:t>
            </a:r>
            <a:endParaRPr lang="en-US" b="0" dirty="0"/>
          </a:p>
        </p:txBody>
      </p:sp>
      <p:pic>
        <p:nvPicPr>
          <p:cNvPr id="15362" name="Picture 2" descr="T account labeled deferred revenue with an entry dated 1/1 showing 60,000 in the right column, then an entry dated 1/31 with 5,000 in the left column. This entry repeats at the end of each month debiting 5,000 each time. Ending with a closing balance for the year of zero."/>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86116" y="2928934"/>
            <a:ext cx="3900198" cy="226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descr="T account labeled service revenue with an entry dated 1/1 for $0. Then 1/31 for 5,000 and continuing at the end of each month crediting 5,000 each time. Ending with a closing balance of 60,000 credit on 12/31."/>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5107950" y="3000372"/>
            <a:ext cx="3607454" cy="226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93905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285750" y="457200"/>
            <a:ext cx="8801100" cy="914400"/>
          </a:xfrm>
        </p:spPr>
        <p:txBody>
          <a:bodyPr>
            <a:noAutofit/>
          </a:bodyPr>
          <a:lstStyle/>
          <a:p>
            <a:r>
              <a:rPr lang="en-IN" b="0" dirty="0">
                <a:ea typeface="Adobe Fan Heiti Std B"/>
                <a:cs typeface="Adobe Fan Heiti Std B"/>
              </a:rPr>
              <a:t>Recognizing Revenue When the Three Criteria Do Not Apply</a:t>
            </a:r>
            <a:endParaRPr lang="en-US" b="0" dirty="0"/>
          </a:p>
        </p:txBody>
      </p:sp>
      <p:sp>
        <p:nvSpPr>
          <p:cNvPr id="5" name="Content Placeholder 4"/>
          <p:cNvSpPr>
            <a:spLocks noGrp="1"/>
          </p:cNvSpPr>
          <p:nvPr>
            <p:ph sz="quarter" idx="10"/>
          </p:nvPr>
        </p:nvSpPr>
        <p:spPr>
          <a:xfrm>
            <a:off x="548640" y="1676400"/>
            <a:ext cx="8046720" cy="4208658"/>
          </a:xfrm>
        </p:spPr>
        <p:txBody>
          <a:bodyPr/>
          <a:lstStyle/>
          <a:p>
            <a:r>
              <a:rPr lang="en-IN" dirty="0"/>
              <a:t>If the performance obligation doesn’t meet any of three criteria for recognizing revenue over time:</a:t>
            </a:r>
          </a:p>
          <a:p>
            <a:pPr lvl="1"/>
            <a:r>
              <a:rPr lang="en-IN" dirty="0"/>
              <a:t>Recognize revenue at the </a:t>
            </a:r>
            <a:r>
              <a:rPr lang="en-IN" b="1" dirty="0"/>
              <a:t>point in time </a:t>
            </a:r>
            <a:r>
              <a:rPr lang="en-IN" dirty="0"/>
              <a:t>when the performance obligation has been completely satisfied</a:t>
            </a:r>
          </a:p>
          <a:p>
            <a:pPr lvl="1"/>
            <a:r>
              <a:rPr lang="en-IN" dirty="0"/>
              <a:t>Usually occurs at the end of the contract</a:t>
            </a:r>
          </a:p>
        </p:txBody>
      </p:sp>
    </p:spTree>
    <p:extLst>
      <p:ext uri="{BB962C8B-B14F-4D97-AF65-F5344CB8AC3E}">
        <p14:creationId xmlns:p14="http://schemas.microsoft.com/office/powerpoint/2010/main" val="3256247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285750" y="457200"/>
            <a:ext cx="8801100" cy="914400"/>
          </a:xfrm>
        </p:spPr>
        <p:txBody>
          <a:bodyPr>
            <a:noAutofit/>
          </a:bodyPr>
          <a:lstStyle/>
          <a:p>
            <a:r>
              <a:rPr lang="en-IN" b="0" dirty="0">
                <a:ea typeface="Adobe Fan Heiti Std B"/>
                <a:cs typeface="Adobe Fan Heiti Std B"/>
              </a:rPr>
              <a:t>Determining Progress Toward Completion</a:t>
            </a:r>
            <a:endParaRPr lang="en-US" b="0" dirty="0"/>
          </a:p>
        </p:txBody>
      </p:sp>
      <p:sp>
        <p:nvSpPr>
          <p:cNvPr id="5" name="Content Placeholder 4"/>
          <p:cNvSpPr>
            <a:spLocks noGrp="1"/>
          </p:cNvSpPr>
          <p:nvPr>
            <p:ph sz="quarter" idx="10"/>
          </p:nvPr>
        </p:nvSpPr>
        <p:spPr>
          <a:xfrm>
            <a:off x="548640" y="1676399"/>
            <a:ext cx="8046720" cy="4569843"/>
          </a:xfrm>
        </p:spPr>
        <p:txBody>
          <a:bodyPr/>
          <a:lstStyle/>
          <a:p>
            <a:r>
              <a:rPr lang="en-IN" dirty="0"/>
              <a:t>To recognize revenue over time, a seller needs to estimate progress towards completion</a:t>
            </a:r>
          </a:p>
          <a:p>
            <a:pPr>
              <a:buClr>
                <a:schemeClr val="tx1"/>
              </a:buClr>
            </a:pPr>
            <a:r>
              <a:rPr lang="en-IN" b="1" i="1" dirty="0"/>
              <a:t>Output-based</a:t>
            </a:r>
            <a:r>
              <a:rPr lang="en-IN" i="1" dirty="0"/>
              <a:t> </a:t>
            </a:r>
            <a:r>
              <a:rPr lang="en-IN" dirty="0"/>
              <a:t>estimate</a:t>
            </a:r>
            <a:endParaRPr lang="en-IN" i="1" dirty="0"/>
          </a:p>
          <a:p>
            <a:pPr lvl="1"/>
            <a:r>
              <a:rPr lang="en-IN" dirty="0"/>
              <a:t>Measured as the proportion of the goods or services transferred to date</a:t>
            </a:r>
          </a:p>
          <a:p>
            <a:pPr>
              <a:buClr>
                <a:schemeClr val="tx1"/>
              </a:buClr>
            </a:pPr>
            <a:r>
              <a:rPr lang="en-IN" b="1" i="1" dirty="0"/>
              <a:t>Input-based</a:t>
            </a:r>
            <a:r>
              <a:rPr lang="en-IN" i="1" dirty="0"/>
              <a:t> </a:t>
            </a:r>
            <a:r>
              <a:rPr lang="en-IN" dirty="0"/>
              <a:t>estimate</a:t>
            </a:r>
          </a:p>
          <a:p>
            <a:pPr lvl="1"/>
            <a:r>
              <a:rPr lang="en-IN" dirty="0"/>
              <a:t>Measured as the proportion of effort expended thus far relative to the total effort expected to satisfy the performance obligation </a:t>
            </a:r>
          </a:p>
        </p:txBody>
      </p:sp>
    </p:spTree>
    <p:extLst>
      <p:ext uri="{BB962C8B-B14F-4D97-AF65-F5344CB8AC3E}">
        <p14:creationId xmlns:p14="http://schemas.microsoft.com/office/powerpoint/2010/main" val="1016071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05-1</a:t>
            </a:r>
          </a:p>
        </p:txBody>
      </p:sp>
      <p:sp>
        <p:nvSpPr>
          <p:cNvPr id="3" name="Title 2"/>
          <p:cNvSpPr>
            <a:spLocks noGrp="1"/>
          </p:cNvSpPr>
          <p:nvPr>
            <p:ph type="title"/>
          </p:nvPr>
        </p:nvSpPr>
        <p:spPr/>
        <p:txBody>
          <a:bodyPr/>
          <a:lstStyle/>
          <a:p>
            <a:r>
              <a:rPr lang="en-IN" dirty="0">
                <a:ea typeface="Adobe Fan Heiti Std B"/>
                <a:cs typeface="Adobe Fan Heiti Std B"/>
              </a:rPr>
              <a:t>Revenues (2 of 2)</a:t>
            </a:r>
            <a:endParaRPr lang="en-US" dirty="0"/>
          </a:p>
        </p:txBody>
      </p:sp>
      <p:sp>
        <p:nvSpPr>
          <p:cNvPr id="4" name="Content Placeholder 3"/>
          <p:cNvSpPr>
            <a:spLocks noGrp="1"/>
          </p:cNvSpPr>
          <p:nvPr>
            <p:ph sz="quarter" idx="10"/>
          </p:nvPr>
        </p:nvSpPr>
        <p:spPr>
          <a:xfrm>
            <a:off x="914400" y="1676400"/>
            <a:ext cx="7772400" cy="4752996"/>
          </a:xfrm>
        </p:spPr>
        <p:txBody>
          <a:bodyPr/>
          <a:lstStyle/>
          <a:p>
            <a:r>
              <a:rPr lang="en-US" dirty="0"/>
              <a:t>It is important not only to determine </a:t>
            </a:r>
            <a:r>
              <a:rPr lang="en-US" b="1" i="1" dirty="0"/>
              <a:t>how much </a:t>
            </a:r>
            <a:r>
              <a:rPr lang="en-US" dirty="0"/>
              <a:t>revenue to recognize (record), but also </a:t>
            </a:r>
            <a:r>
              <a:rPr lang="en-US" b="1" i="1" dirty="0"/>
              <a:t>when</a:t>
            </a:r>
            <a:r>
              <a:rPr lang="en-US" dirty="0"/>
              <a:t> to recognize it</a:t>
            </a:r>
          </a:p>
          <a:p>
            <a:pPr>
              <a:buNone/>
            </a:pPr>
            <a:r>
              <a:t>How much </a:t>
            </a:r>
            <a:r>
              <a:rPr lang="en-IN" dirty="0">
                <a:sym typeface="Symbol"/>
              </a:rPr>
              <a:t> </a:t>
            </a:r>
            <a:r>
              <a:t>Revenue Recognition </a:t>
            </a:r>
            <a:r>
              <a:rPr lang="en-IN" dirty="0">
                <a:sym typeface="Symbol"/>
              </a:rPr>
              <a:t></a:t>
            </a:r>
            <a:r>
              <a:t> When?</a:t>
            </a:r>
            <a:endParaRPr lang="en-US" dirty="0"/>
          </a:p>
        </p:txBody>
      </p:sp>
    </p:spTree>
    <p:extLst>
      <p:ext uri="{BB962C8B-B14F-4D97-AF65-F5344CB8AC3E}">
        <p14:creationId xmlns:p14="http://schemas.microsoft.com/office/powerpoint/2010/main" val="19032931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935182" y="439373"/>
            <a:ext cx="7273636" cy="1472650"/>
          </a:xfrm>
        </p:spPr>
        <p:txBody>
          <a:bodyPr>
            <a:noAutofit/>
          </a:bodyPr>
          <a:lstStyle/>
          <a:p>
            <a:r>
              <a:rPr lang="en-US" altLang="en-US" b="0" dirty="0"/>
              <a:t>Concept Check: Recognizing Revenue Over a Period of Time (1 of 3)</a:t>
            </a:r>
            <a:endParaRPr lang="en-US" b="0" dirty="0"/>
          </a:p>
        </p:txBody>
      </p:sp>
      <p:sp>
        <p:nvSpPr>
          <p:cNvPr id="5" name="Content Placeholder 4"/>
          <p:cNvSpPr>
            <a:spLocks noGrp="1"/>
          </p:cNvSpPr>
          <p:nvPr>
            <p:ph sz="quarter" idx="10"/>
          </p:nvPr>
        </p:nvSpPr>
        <p:spPr>
          <a:xfrm>
            <a:off x="548640" y="1965348"/>
            <a:ext cx="8046720" cy="4497606"/>
          </a:xfrm>
        </p:spPr>
        <p:txBody>
          <a:bodyPr/>
          <a:lstStyle/>
          <a:p>
            <a:pPr marL="0" indent="0">
              <a:spcAft>
                <a:spcPts val="1200"/>
              </a:spcAft>
              <a:buNone/>
            </a:pPr>
            <a:r>
              <a:rPr lang="en-US" dirty="0"/>
              <a:t>Which of the following is an indicator that revenue for a service should be recognized over time?</a:t>
            </a:r>
          </a:p>
          <a:p>
            <a:pPr marL="457200" indent="-457200">
              <a:buFont typeface="+mj-lt"/>
              <a:buAutoNum type="alphaLcPeriod"/>
            </a:pPr>
            <a:r>
              <a:rPr lang="en-US" dirty="0"/>
              <a:t>The seller is enhancing an asset that the customer controls as the service is performed</a:t>
            </a:r>
          </a:p>
          <a:p>
            <a:pPr marL="457200" indent="-457200">
              <a:buFont typeface="+mj-lt"/>
              <a:buAutoNum type="alphaLcPeriod"/>
            </a:pPr>
            <a:r>
              <a:rPr lang="en-US" dirty="0"/>
              <a:t>The seller is providing continuous effort to the customer</a:t>
            </a:r>
          </a:p>
          <a:p>
            <a:pPr marL="457200" indent="-457200">
              <a:buFont typeface="+mj-lt"/>
              <a:buAutoNum type="alphaLcPeriod"/>
            </a:pPr>
            <a:r>
              <a:rPr lang="en-US" dirty="0"/>
              <a:t>The seller can estimate the percent of work completed</a:t>
            </a:r>
          </a:p>
        </p:txBody>
      </p:sp>
    </p:spTree>
    <p:extLst>
      <p:ext uri="{BB962C8B-B14F-4D97-AF65-F5344CB8AC3E}">
        <p14:creationId xmlns:p14="http://schemas.microsoft.com/office/powerpoint/2010/main" val="39678991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935182" y="439373"/>
            <a:ext cx="7273636" cy="1472650"/>
          </a:xfrm>
        </p:spPr>
        <p:txBody>
          <a:bodyPr>
            <a:noAutofit/>
          </a:bodyPr>
          <a:lstStyle/>
          <a:p>
            <a:r>
              <a:rPr lang="en-US" altLang="en-US" b="0" dirty="0"/>
              <a:t>Concept Check: Recognizing Revenue Over a Period of Time (2 of 3)</a:t>
            </a:r>
            <a:endParaRPr lang="en-US" b="0" dirty="0"/>
          </a:p>
        </p:txBody>
      </p:sp>
      <p:sp>
        <p:nvSpPr>
          <p:cNvPr id="5" name="Content Placeholder 4"/>
          <p:cNvSpPr>
            <a:spLocks noGrp="1"/>
          </p:cNvSpPr>
          <p:nvPr>
            <p:ph sz="quarter" idx="10"/>
          </p:nvPr>
        </p:nvSpPr>
        <p:spPr>
          <a:xfrm>
            <a:off x="548640" y="1984260"/>
            <a:ext cx="8238202" cy="4516574"/>
          </a:xfrm>
        </p:spPr>
        <p:txBody>
          <a:bodyPr/>
          <a:lstStyle/>
          <a:p>
            <a:pPr marL="514350" indent="-514350">
              <a:buFont typeface="+mj-lt"/>
              <a:buAutoNum type="alphaLcPeriod" startAt="4"/>
            </a:pPr>
            <a:r>
              <a:rPr lang="en-US" dirty="0"/>
              <a:t>The sales price is fixed and determinable</a:t>
            </a:r>
          </a:p>
          <a:p>
            <a:pPr marL="0" indent="0">
              <a:buNone/>
            </a:pPr>
            <a:r>
              <a:rPr lang="en-IN" dirty="0"/>
              <a:t>The correct answer is </a:t>
            </a:r>
            <a:r>
              <a:rPr lang="en-IN" i="1" dirty="0"/>
              <a:t>a. </a:t>
            </a:r>
            <a:r>
              <a:rPr lang="en-IN" dirty="0"/>
              <a:t>Revenue is recognized over a period of time if one of the following three conditions hold:</a:t>
            </a:r>
          </a:p>
          <a:p>
            <a:r>
              <a:rPr lang="en-IN" sz="2400" dirty="0"/>
              <a:t>The customer consumes the benefit of the seller’s work as it is performed.</a:t>
            </a:r>
          </a:p>
          <a:p>
            <a:pPr>
              <a:buClr>
                <a:schemeClr val="tx1"/>
              </a:buClr>
            </a:pPr>
            <a:r>
              <a:rPr lang="en-IN" sz="2400" b="1" dirty="0"/>
              <a:t>The customer controls the asset as it is created. </a:t>
            </a:r>
          </a:p>
        </p:txBody>
      </p:sp>
    </p:spTree>
    <p:extLst>
      <p:ext uri="{BB962C8B-B14F-4D97-AF65-F5344CB8AC3E}">
        <p14:creationId xmlns:p14="http://schemas.microsoft.com/office/powerpoint/2010/main" val="15672236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05-3</a:t>
            </a:r>
          </a:p>
        </p:txBody>
      </p:sp>
      <p:sp>
        <p:nvSpPr>
          <p:cNvPr id="4" name="Title 3"/>
          <p:cNvSpPr>
            <a:spLocks noGrp="1"/>
          </p:cNvSpPr>
          <p:nvPr>
            <p:ph type="title"/>
          </p:nvPr>
        </p:nvSpPr>
        <p:spPr>
          <a:xfrm>
            <a:off x="935182" y="364345"/>
            <a:ext cx="7273636" cy="1619915"/>
          </a:xfrm>
        </p:spPr>
        <p:txBody>
          <a:bodyPr>
            <a:noAutofit/>
          </a:bodyPr>
          <a:lstStyle/>
          <a:p>
            <a:r>
              <a:rPr lang="en-US" altLang="en-US" b="0" dirty="0"/>
              <a:t>Concept Check: Recognizing Revenue Over a Period of Time (3 of 3)</a:t>
            </a:r>
            <a:endParaRPr lang="en-US" b="0" dirty="0"/>
          </a:p>
        </p:txBody>
      </p:sp>
      <p:sp>
        <p:nvSpPr>
          <p:cNvPr id="5" name="Content Placeholder 4"/>
          <p:cNvSpPr>
            <a:spLocks noGrp="1"/>
          </p:cNvSpPr>
          <p:nvPr>
            <p:ph sz="quarter" idx="10"/>
          </p:nvPr>
        </p:nvSpPr>
        <p:spPr>
          <a:xfrm>
            <a:off x="548640" y="2056497"/>
            <a:ext cx="8046720" cy="4208658"/>
          </a:xfrm>
        </p:spPr>
        <p:txBody>
          <a:bodyPr/>
          <a:lstStyle/>
          <a:p>
            <a:r>
              <a:rPr lang="en-IN" sz="2400" dirty="0"/>
              <a:t>The seller is creating an asset that has no alternative use to the seller and the seller has the legal right to receive payment for progress to date </a:t>
            </a:r>
            <a:r>
              <a:rPr lang="en-US" sz="2400" dirty="0"/>
              <a:t>even if the contract is cancelled.</a:t>
            </a:r>
          </a:p>
        </p:txBody>
      </p:sp>
    </p:spTree>
    <p:extLst>
      <p:ext uri="{BB962C8B-B14F-4D97-AF65-F5344CB8AC3E}">
        <p14:creationId xmlns:p14="http://schemas.microsoft.com/office/powerpoint/2010/main" val="30714115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Recognizing Revenue for Contracts that Contain Multiple Performance Obligations (1 of 4)</a:t>
            </a:r>
            <a:endParaRPr lang="en-US" b="0" dirty="0"/>
          </a:p>
        </p:txBody>
      </p:sp>
      <p:sp>
        <p:nvSpPr>
          <p:cNvPr id="5" name="Content Placeholder 4"/>
          <p:cNvSpPr>
            <a:spLocks noGrp="1"/>
          </p:cNvSpPr>
          <p:nvPr>
            <p:ph sz="quarter" idx="10"/>
          </p:nvPr>
        </p:nvSpPr>
        <p:spPr>
          <a:xfrm>
            <a:off x="548640" y="2037585"/>
            <a:ext cx="8046720" cy="4208658"/>
          </a:xfrm>
        </p:spPr>
        <p:txBody>
          <a:bodyPr/>
          <a:lstStyle/>
          <a:p>
            <a:r>
              <a:rPr lang="en-IN" dirty="0"/>
              <a:t>If we suspect a contract has </a:t>
            </a:r>
            <a:r>
              <a:rPr lang="en-IN" b="1" dirty="0"/>
              <a:t>multiple performance obligations</a:t>
            </a:r>
            <a:r>
              <a:rPr lang="en-IN" dirty="0"/>
              <a:t>, steps 2 and 4 of the revenue recognition process come into play</a:t>
            </a:r>
          </a:p>
          <a:p>
            <a:pPr lvl="1"/>
            <a:r>
              <a:rPr lang="en-US" dirty="0"/>
              <a:t>Step 1: Identify the contract</a:t>
            </a:r>
          </a:p>
          <a:p>
            <a:pPr lvl="1">
              <a:buClr>
                <a:schemeClr val="tx1"/>
              </a:buClr>
            </a:pPr>
            <a:r>
              <a:rPr lang="en-US" b="1" dirty="0"/>
              <a:t>Step 2: Identify the performance obligation(s)</a:t>
            </a:r>
          </a:p>
          <a:p>
            <a:pPr lvl="1"/>
            <a:r>
              <a:rPr lang="en-IN" dirty="0"/>
              <a:t>Step 3: Determine the transaction price</a:t>
            </a:r>
          </a:p>
        </p:txBody>
      </p:sp>
    </p:spTree>
    <p:extLst>
      <p:ext uri="{BB962C8B-B14F-4D97-AF65-F5344CB8AC3E}">
        <p14:creationId xmlns:p14="http://schemas.microsoft.com/office/powerpoint/2010/main" val="22304647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Recognizing Revenue for Contracts that Contain Multiple Performance Obligations (2 of 4)</a:t>
            </a:r>
            <a:endParaRPr lang="en-US" b="0" dirty="0"/>
          </a:p>
        </p:txBody>
      </p:sp>
      <p:sp>
        <p:nvSpPr>
          <p:cNvPr id="5" name="Content Placeholder 4"/>
          <p:cNvSpPr>
            <a:spLocks noGrp="1"/>
          </p:cNvSpPr>
          <p:nvPr>
            <p:ph sz="quarter" idx="10"/>
          </p:nvPr>
        </p:nvSpPr>
        <p:spPr>
          <a:xfrm>
            <a:off x="548640" y="2056497"/>
            <a:ext cx="8046720" cy="4208658"/>
          </a:xfrm>
        </p:spPr>
        <p:txBody>
          <a:bodyPr/>
          <a:lstStyle/>
          <a:p>
            <a:pPr lvl="1">
              <a:buClr>
                <a:schemeClr val="tx1"/>
              </a:buClr>
            </a:pPr>
            <a:r>
              <a:rPr lang="en-IN" b="1" dirty="0"/>
              <a:t>Step 4: Allocate the transaction price to each performance obligation</a:t>
            </a:r>
          </a:p>
          <a:p>
            <a:pPr lvl="1"/>
            <a:r>
              <a:rPr lang="en-IN" dirty="0"/>
              <a:t>Step 5: Recognize revenue when (or as) each performance obligation is satisfied</a:t>
            </a:r>
          </a:p>
        </p:txBody>
      </p:sp>
    </p:spTree>
    <p:extLst>
      <p:ext uri="{BB962C8B-B14F-4D97-AF65-F5344CB8AC3E}">
        <p14:creationId xmlns:p14="http://schemas.microsoft.com/office/powerpoint/2010/main" val="38202667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Recognizing Revenue for Contracts that Contain Multiple Performance Obligations (3 of 4)</a:t>
            </a:r>
            <a:endParaRPr lang="en-US" b="0" dirty="0"/>
          </a:p>
        </p:txBody>
      </p:sp>
      <p:sp>
        <p:nvSpPr>
          <p:cNvPr id="5" name="Content Placeholder 4"/>
          <p:cNvSpPr>
            <a:spLocks noGrp="1"/>
          </p:cNvSpPr>
          <p:nvPr>
            <p:ph sz="quarter" idx="10"/>
          </p:nvPr>
        </p:nvSpPr>
        <p:spPr>
          <a:xfrm>
            <a:off x="548640" y="2037584"/>
            <a:ext cx="8046720" cy="4064185"/>
          </a:xfrm>
        </p:spPr>
        <p:txBody>
          <a:bodyPr/>
          <a:lstStyle/>
          <a:p>
            <a:pPr marL="0" indent="0">
              <a:lnSpc>
                <a:spcPct val="110000"/>
              </a:lnSpc>
              <a:buNone/>
            </a:pPr>
            <a:r>
              <a:rPr lang="en-IN" b="1" dirty="0"/>
              <a:t>Step 2: Identify the Performance Obligation(s)</a:t>
            </a:r>
          </a:p>
          <a:p>
            <a:pPr>
              <a:lnSpc>
                <a:spcPct val="110000"/>
              </a:lnSpc>
            </a:pPr>
            <a:r>
              <a:rPr lang="en-US" sz="2400" dirty="0"/>
              <a:t>Sellers account for a promise to provide a good or service as a performance obligation if that good or service is distinct from other items in the contract</a:t>
            </a:r>
            <a:endParaRPr lang="en-IN" sz="2400" dirty="0"/>
          </a:p>
          <a:p>
            <a:pPr lvl="1"/>
            <a:r>
              <a:rPr lang="en-IN" sz="2200" dirty="0"/>
              <a:t>A good or service is distinct if it is </a:t>
            </a:r>
            <a:r>
              <a:rPr lang="en-IN" sz="2200" b="1" i="1" u="sng" dirty="0"/>
              <a:t>both</a:t>
            </a:r>
            <a:r>
              <a:rPr lang="en-IN" sz="2200" dirty="0"/>
              <a:t>:</a:t>
            </a:r>
          </a:p>
        </p:txBody>
      </p:sp>
    </p:spTree>
    <p:extLst>
      <p:ext uri="{BB962C8B-B14F-4D97-AF65-F5344CB8AC3E}">
        <p14:creationId xmlns:p14="http://schemas.microsoft.com/office/powerpoint/2010/main" val="25432668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Recognizing Revenue for Contracts that Contain Multiple Performance Obligations (4 of 4)</a:t>
            </a:r>
            <a:endParaRPr lang="en-US" b="0" dirty="0"/>
          </a:p>
        </p:txBody>
      </p:sp>
      <p:sp>
        <p:nvSpPr>
          <p:cNvPr id="5" name="Content Placeholder 4"/>
          <p:cNvSpPr>
            <a:spLocks noGrp="1"/>
          </p:cNvSpPr>
          <p:nvPr>
            <p:ph sz="quarter" idx="10"/>
          </p:nvPr>
        </p:nvSpPr>
        <p:spPr>
          <a:xfrm>
            <a:off x="548640" y="2109822"/>
            <a:ext cx="8046720" cy="4280895"/>
          </a:xfrm>
        </p:spPr>
        <p:txBody>
          <a:bodyPr/>
          <a:lstStyle/>
          <a:p>
            <a:pPr marL="1428750" lvl="2" indent="-514350">
              <a:buClr>
                <a:schemeClr val="tx1"/>
              </a:buClr>
              <a:buFont typeface="+mj-lt"/>
              <a:buAutoNum type="arabicPeriod"/>
            </a:pPr>
            <a:r>
              <a:rPr lang="en-IN" b="1" i="1" dirty="0"/>
              <a:t>Capable</a:t>
            </a:r>
            <a:r>
              <a:rPr lang="en-IN" i="1" dirty="0"/>
              <a:t> of being distinct</a:t>
            </a:r>
          </a:p>
          <a:p>
            <a:pPr marL="1428750" lvl="2" indent="-514350">
              <a:buClr>
                <a:schemeClr val="tx1"/>
              </a:buClr>
              <a:buFont typeface="+mj-lt"/>
              <a:buAutoNum type="arabicPeriod"/>
            </a:pPr>
            <a:r>
              <a:rPr lang="en-IN" b="1" i="1" dirty="0"/>
              <a:t>Separately identifiable</a:t>
            </a:r>
            <a:r>
              <a:rPr lang="en-IN" i="1" dirty="0"/>
              <a:t> from other goods or services in the contract</a:t>
            </a:r>
          </a:p>
          <a:p>
            <a:pPr lvl="3"/>
            <a:r>
              <a:rPr lang="en-IN" i="1" dirty="0"/>
              <a:t>Example of failing the “separately identifiable” criterion: Construction contracts</a:t>
            </a:r>
          </a:p>
        </p:txBody>
      </p:sp>
    </p:spTree>
    <p:extLst>
      <p:ext uri="{BB962C8B-B14F-4D97-AF65-F5344CB8AC3E}">
        <p14:creationId xmlns:p14="http://schemas.microsoft.com/office/powerpoint/2010/main" val="19504873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245014"/>
            <a:ext cx="8001000" cy="1338773"/>
          </a:xfrm>
        </p:spPr>
        <p:txBody>
          <a:bodyPr>
            <a:noAutofit/>
          </a:bodyPr>
          <a:lstStyle/>
          <a:p>
            <a:r>
              <a:rPr lang="en-US" b="0" dirty="0"/>
              <a:t>Contract Containing Multiple Performance Obligations (1 of 2) </a:t>
            </a:r>
          </a:p>
        </p:txBody>
      </p:sp>
      <p:sp>
        <p:nvSpPr>
          <p:cNvPr id="5" name="Content Placeholder 4"/>
          <p:cNvSpPr>
            <a:spLocks noGrp="1"/>
          </p:cNvSpPr>
          <p:nvPr>
            <p:ph sz="quarter" idx="10"/>
          </p:nvPr>
        </p:nvSpPr>
        <p:spPr>
          <a:xfrm>
            <a:off x="548640" y="1676399"/>
            <a:ext cx="8238202" cy="4858791"/>
          </a:xfrm>
        </p:spPr>
        <p:txBody>
          <a:bodyPr/>
          <a:lstStyle/>
          <a:p>
            <a:pPr marL="0" indent="0" fontAlgn="auto">
              <a:spcBef>
                <a:spcPts val="600"/>
              </a:spcBef>
              <a:spcAft>
                <a:spcPts val="600"/>
              </a:spcAft>
              <a:buNone/>
              <a:defRPr/>
            </a:pPr>
            <a:r>
              <a:rPr lang="en-IN" sz="2400" dirty="0" err="1"/>
              <a:t>TrueTech</a:t>
            </a:r>
            <a:r>
              <a:rPr lang="en-IN" sz="2400" dirty="0"/>
              <a:t> Industries manufactures the Tri-Box System, a multiplayer gaming system allowing players to compete with each other over the Internet.</a:t>
            </a:r>
          </a:p>
          <a:p>
            <a:pPr lvl="1">
              <a:spcBef>
                <a:spcPts val="600"/>
              </a:spcBef>
              <a:spcAft>
                <a:spcPts val="600"/>
              </a:spcAft>
              <a:buFont typeface="Arial" panose="020B0604020202020204" pitchFamily="34" charset="0"/>
              <a:buChar char="•"/>
              <a:defRPr/>
            </a:pPr>
            <a:r>
              <a:rPr lang="en-IN" dirty="0"/>
              <a:t>The Tri-Box System includes the physical </a:t>
            </a:r>
            <a:r>
              <a:rPr lang="en-IN" b="1" dirty="0"/>
              <a:t>Tri-Box module </a:t>
            </a:r>
            <a:r>
              <a:rPr lang="en-IN" dirty="0"/>
              <a:t>as well as a </a:t>
            </a:r>
            <a:r>
              <a:rPr lang="en-IN" b="1" dirty="0"/>
              <a:t>one-year subscription </a:t>
            </a:r>
            <a:r>
              <a:rPr lang="en-IN" dirty="0"/>
              <a:t>to the Tri-Net multiuser platform of Internet-based games and other applications</a:t>
            </a:r>
          </a:p>
          <a:p>
            <a:pPr lvl="1">
              <a:spcBef>
                <a:spcPts val="600"/>
              </a:spcBef>
              <a:spcAft>
                <a:spcPts val="600"/>
              </a:spcAft>
              <a:buFont typeface="Arial" panose="020B0604020202020204" pitchFamily="34" charset="0"/>
              <a:buChar char="•"/>
              <a:defRPr/>
            </a:pPr>
            <a:r>
              <a:rPr lang="en-IN" dirty="0" err="1"/>
              <a:t>TrueTech</a:t>
            </a:r>
            <a:r>
              <a:rPr lang="en-IN" dirty="0"/>
              <a:t> sells individual one-year subscriptions to the Tri-Net platform for </a:t>
            </a:r>
            <a:r>
              <a:rPr lang="en-IN" b="1" dirty="0"/>
              <a:t>$60</a:t>
            </a:r>
          </a:p>
        </p:txBody>
      </p:sp>
    </p:spTree>
    <p:extLst>
      <p:ext uri="{BB962C8B-B14F-4D97-AF65-F5344CB8AC3E}">
        <p14:creationId xmlns:p14="http://schemas.microsoft.com/office/powerpoint/2010/main" val="3260122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245014"/>
            <a:ext cx="8001000" cy="1338773"/>
          </a:xfrm>
        </p:spPr>
        <p:txBody>
          <a:bodyPr>
            <a:noAutofit/>
          </a:bodyPr>
          <a:lstStyle/>
          <a:p>
            <a:r>
              <a:rPr lang="en-US" b="0" dirty="0"/>
              <a:t>Contract Containing Multiple Performance Obligations (2 of 2)</a:t>
            </a:r>
          </a:p>
        </p:txBody>
      </p:sp>
      <p:sp>
        <p:nvSpPr>
          <p:cNvPr id="5" name="Content Placeholder 4"/>
          <p:cNvSpPr>
            <a:spLocks noGrp="1"/>
          </p:cNvSpPr>
          <p:nvPr>
            <p:ph sz="quarter" idx="10"/>
          </p:nvPr>
        </p:nvSpPr>
        <p:spPr>
          <a:xfrm>
            <a:off x="548640" y="1676399"/>
            <a:ext cx="8046720" cy="4858791"/>
          </a:xfrm>
        </p:spPr>
        <p:txBody>
          <a:bodyPr/>
          <a:lstStyle/>
          <a:p>
            <a:pPr lvl="1">
              <a:spcBef>
                <a:spcPts val="600"/>
              </a:spcBef>
              <a:spcAft>
                <a:spcPts val="600"/>
              </a:spcAft>
              <a:buFont typeface="Arial" panose="020B0604020202020204" pitchFamily="34" charset="0"/>
              <a:buChar char="•"/>
              <a:defRPr/>
            </a:pPr>
            <a:r>
              <a:rPr lang="en-IN" dirty="0" err="1"/>
              <a:t>TrueTech</a:t>
            </a:r>
            <a:r>
              <a:rPr lang="en-IN" dirty="0"/>
              <a:t> sells individual Tri-Box modules for </a:t>
            </a:r>
            <a:r>
              <a:rPr lang="en-IN" b="1" dirty="0"/>
              <a:t>$240</a:t>
            </a:r>
          </a:p>
          <a:p>
            <a:pPr lvl="1">
              <a:spcBef>
                <a:spcPts val="600"/>
              </a:spcBef>
              <a:spcAft>
                <a:spcPts val="600"/>
              </a:spcAft>
              <a:buFont typeface="Arial" panose="020B0604020202020204" pitchFamily="34" charset="0"/>
              <a:buChar char="•"/>
              <a:defRPr/>
            </a:pPr>
            <a:r>
              <a:rPr lang="en-IN" dirty="0"/>
              <a:t>As a package deal, </a:t>
            </a:r>
            <a:r>
              <a:rPr lang="en-IN" dirty="0" err="1"/>
              <a:t>TrueTech</a:t>
            </a:r>
            <a:r>
              <a:rPr lang="en-IN" dirty="0"/>
              <a:t> sells the Tri-Box System (module plus subscription) for </a:t>
            </a:r>
            <a:r>
              <a:rPr lang="en-IN" b="1" dirty="0"/>
              <a:t>$250</a:t>
            </a:r>
          </a:p>
          <a:p>
            <a:pPr marL="0" indent="0" fontAlgn="auto">
              <a:spcBef>
                <a:spcPts val="600"/>
              </a:spcBef>
              <a:spcAft>
                <a:spcPts val="600"/>
              </a:spcAft>
              <a:buNone/>
              <a:defRPr/>
            </a:pPr>
            <a:r>
              <a:rPr lang="en-IN" sz="2400" dirty="0"/>
              <a:t>On January 1, 2018, </a:t>
            </a:r>
            <a:r>
              <a:rPr lang="en-IN" sz="2400" dirty="0" err="1"/>
              <a:t>TrueTech</a:t>
            </a:r>
            <a:r>
              <a:rPr lang="en-IN" sz="2400" dirty="0"/>
              <a:t> delivers 1,000 Tri-Box Systems to </a:t>
            </a:r>
            <a:r>
              <a:rPr lang="en-IN" sz="2400" dirty="0" err="1"/>
              <a:t>CompStores</a:t>
            </a:r>
            <a:r>
              <a:rPr lang="en-IN" sz="2400" dirty="0"/>
              <a:t> at a price of $250 per system. </a:t>
            </a:r>
            <a:r>
              <a:rPr lang="en-IN" sz="2400" dirty="0" err="1"/>
              <a:t>TrueTech</a:t>
            </a:r>
            <a:r>
              <a:rPr lang="en-IN" sz="2400" dirty="0"/>
              <a:t> receives $250,000 from </a:t>
            </a:r>
            <a:r>
              <a:rPr lang="en-IN" sz="2400" dirty="0" err="1"/>
              <a:t>CompStores</a:t>
            </a:r>
            <a:r>
              <a:rPr lang="en-IN" sz="2400" dirty="0"/>
              <a:t> on January 25, 2018.</a:t>
            </a:r>
          </a:p>
        </p:txBody>
      </p:sp>
    </p:spTree>
    <p:extLst>
      <p:ext uri="{BB962C8B-B14F-4D97-AF65-F5344CB8AC3E}">
        <p14:creationId xmlns:p14="http://schemas.microsoft.com/office/powerpoint/2010/main" val="3618255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245014"/>
            <a:ext cx="8001000" cy="1338773"/>
          </a:xfrm>
        </p:spPr>
        <p:txBody>
          <a:bodyPr>
            <a:noAutofit/>
          </a:bodyPr>
          <a:lstStyle/>
          <a:p>
            <a:r>
              <a:rPr lang="en-US" b="0" dirty="0"/>
              <a:t>Determining Whether Goods or Services Are Distinct (1 of 2)</a:t>
            </a:r>
          </a:p>
        </p:txBody>
      </p:sp>
      <p:sp>
        <p:nvSpPr>
          <p:cNvPr id="5" name="Content Placeholder 4"/>
          <p:cNvSpPr>
            <a:spLocks noGrp="1"/>
          </p:cNvSpPr>
          <p:nvPr>
            <p:ph sz="quarter" idx="10"/>
          </p:nvPr>
        </p:nvSpPr>
        <p:spPr>
          <a:xfrm>
            <a:off x="548640" y="1676399"/>
            <a:ext cx="8046720" cy="4858791"/>
          </a:xfrm>
        </p:spPr>
        <p:txBody>
          <a:bodyPr/>
          <a:lstStyle/>
          <a:p>
            <a:r>
              <a:rPr lang="en-US" dirty="0"/>
              <a:t>Step 1: Identify the contract: </a:t>
            </a:r>
            <a:r>
              <a:rPr lang="en-US" b="1" dirty="0"/>
              <a:t>Yes</a:t>
            </a:r>
          </a:p>
          <a:p>
            <a:pPr>
              <a:buClr>
                <a:schemeClr val="tx1"/>
              </a:buClr>
            </a:pPr>
            <a:r>
              <a:rPr lang="en-US" b="1" dirty="0"/>
              <a:t>Step 2: Identify the performance obligation(s)</a:t>
            </a:r>
          </a:p>
          <a:p>
            <a:pPr lvl="1"/>
            <a:r>
              <a:rPr lang="en-IN" dirty="0"/>
              <a:t>A good or service is distinct if it is </a:t>
            </a:r>
            <a:r>
              <a:rPr lang="en-IN" b="1" dirty="0"/>
              <a:t>both</a:t>
            </a:r>
            <a:r>
              <a:rPr lang="en-IN" dirty="0"/>
              <a:t>:</a:t>
            </a:r>
          </a:p>
          <a:p>
            <a:pPr lvl="2"/>
            <a:r>
              <a:rPr lang="en-IN" i="1" dirty="0"/>
              <a:t>Capable of being distinct</a:t>
            </a:r>
          </a:p>
          <a:p>
            <a:pPr lvl="2"/>
            <a:r>
              <a:rPr lang="en-IN" i="1" dirty="0"/>
              <a:t>Separately identifiable from other goods or services in the contract</a:t>
            </a:r>
            <a:endParaRPr lang="en-US" b="1" dirty="0"/>
          </a:p>
          <a:p>
            <a:r>
              <a:rPr lang="en-IN" dirty="0"/>
              <a:t>A Tri-Box System contains two distinct goods and services:</a:t>
            </a:r>
          </a:p>
        </p:txBody>
      </p:sp>
    </p:spTree>
    <p:extLst>
      <p:ext uri="{BB962C8B-B14F-4D97-AF65-F5344CB8AC3E}">
        <p14:creationId xmlns:p14="http://schemas.microsoft.com/office/powerpoint/2010/main" val="818146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p:txBody>
          <a:bodyPr>
            <a:normAutofit/>
          </a:bodyPr>
          <a:lstStyle/>
          <a:p>
            <a:r>
              <a:rPr lang="en-IN" b="0" dirty="0"/>
              <a:t>Revenue Recognition (1 of 4)</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a:buClr>
                <a:schemeClr val="tx1"/>
              </a:buClr>
            </a:pPr>
            <a:r>
              <a:rPr lang="en-IN" b="1" dirty="0"/>
              <a:t>Prior GAAP: </a:t>
            </a:r>
            <a:r>
              <a:rPr lang="en-IN" dirty="0"/>
              <a:t>The </a:t>
            </a:r>
            <a:r>
              <a:rPr lang="en-IN" b="1" dirty="0"/>
              <a:t>realization principle </a:t>
            </a:r>
            <a:r>
              <a:rPr lang="en-IN" dirty="0"/>
              <a:t>required that revenue be recognized when </a:t>
            </a:r>
            <a:r>
              <a:rPr lang="en-IN" b="1" i="1" dirty="0"/>
              <a:t>both</a:t>
            </a:r>
            <a:r>
              <a:rPr lang="en-IN" dirty="0"/>
              <a:t>:</a:t>
            </a:r>
          </a:p>
          <a:p>
            <a:pPr lvl="1"/>
            <a:r>
              <a:rPr lang="en-US" dirty="0"/>
              <a:t>The </a:t>
            </a:r>
            <a:r>
              <a:rPr lang="en-US" b="1" dirty="0"/>
              <a:t>earnings process is virtually complete</a:t>
            </a:r>
            <a:r>
              <a:rPr lang="en-US" dirty="0"/>
              <a:t>, and </a:t>
            </a:r>
          </a:p>
          <a:p>
            <a:pPr lvl="1">
              <a:spcAft>
                <a:spcPts val="1200"/>
              </a:spcAft>
            </a:pPr>
            <a:r>
              <a:rPr lang="en-US" dirty="0"/>
              <a:t>There is </a:t>
            </a:r>
            <a:r>
              <a:rPr lang="en-US" b="1" dirty="0"/>
              <a:t>reasonable certainty as to the </a:t>
            </a:r>
            <a:r>
              <a:rPr lang="en-US" b="1" dirty="0" err="1"/>
              <a:t>collectibility</a:t>
            </a:r>
            <a:r>
              <a:rPr lang="en-US" b="1" dirty="0"/>
              <a:t> of the assets to be received</a:t>
            </a:r>
            <a:endParaRPr lang="en-US" dirty="0"/>
          </a:p>
        </p:txBody>
      </p:sp>
    </p:spTree>
    <p:extLst>
      <p:ext uri="{BB962C8B-B14F-4D97-AF65-F5344CB8AC3E}">
        <p14:creationId xmlns:p14="http://schemas.microsoft.com/office/powerpoint/2010/main" val="269434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245014"/>
            <a:ext cx="8001000" cy="1338773"/>
          </a:xfrm>
        </p:spPr>
        <p:txBody>
          <a:bodyPr>
            <a:noAutofit/>
          </a:bodyPr>
          <a:lstStyle/>
          <a:p>
            <a:r>
              <a:rPr lang="en-US" b="0" dirty="0"/>
              <a:t>Determining Whether Goods or Services Are Distinct (2 of 2)</a:t>
            </a:r>
          </a:p>
        </p:txBody>
      </p:sp>
      <p:sp>
        <p:nvSpPr>
          <p:cNvPr id="5" name="Content Placeholder 4"/>
          <p:cNvSpPr>
            <a:spLocks noGrp="1"/>
          </p:cNvSpPr>
          <p:nvPr>
            <p:ph sz="quarter" idx="10"/>
          </p:nvPr>
        </p:nvSpPr>
        <p:spPr>
          <a:xfrm>
            <a:off x="548640" y="1676399"/>
            <a:ext cx="8046720" cy="4858791"/>
          </a:xfrm>
        </p:spPr>
        <p:txBody>
          <a:bodyPr/>
          <a:lstStyle/>
          <a:p>
            <a:pPr lvl="1"/>
            <a:r>
              <a:rPr lang="en-IN" b="1" i="1" dirty="0"/>
              <a:t>Tri-Box module</a:t>
            </a:r>
          </a:p>
          <a:p>
            <a:pPr lvl="1"/>
            <a:r>
              <a:rPr lang="en-IN" b="1" i="1" dirty="0"/>
              <a:t>Tri-Net subscription</a:t>
            </a:r>
            <a:endParaRPr lang="en-IN" i="1" dirty="0"/>
          </a:p>
          <a:p>
            <a:r>
              <a:rPr lang="en-IN" dirty="0"/>
              <a:t>Therefore, a Tri-Box System includes </a:t>
            </a:r>
            <a:r>
              <a:rPr lang="en-IN" b="1" dirty="0"/>
              <a:t>two</a:t>
            </a:r>
            <a:r>
              <a:rPr lang="en-IN" dirty="0"/>
              <a:t> performance obligations</a:t>
            </a:r>
          </a:p>
        </p:txBody>
      </p:sp>
    </p:spTree>
    <p:extLst>
      <p:ext uri="{BB962C8B-B14F-4D97-AF65-F5344CB8AC3E}">
        <p14:creationId xmlns:p14="http://schemas.microsoft.com/office/powerpoint/2010/main" val="1614700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171450" y="245014"/>
            <a:ext cx="8801100" cy="1338773"/>
          </a:xfrm>
        </p:spPr>
        <p:txBody>
          <a:bodyPr>
            <a:noAutofit/>
          </a:bodyPr>
          <a:lstStyle/>
          <a:p>
            <a:r>
              <a:rPr lang="en-IN" b="0" dirty="0"/>
              <a:t>Step 3: Determine the Transaction Price</a:t>
            </a:r>
            <a:endParaRPr lang="en-US" b="0" dirty="0"/>
          </a:p>
        </p:txBody>
      </p:sp>
      <p:sp>
        <p:nvSpPr>
          <p:cNvPr id="5" name="Content Placeholder 4"/>
          <p:cNvSpPr>
            <a:spLocks noGrp="1"/>
          </p:cNvSpPr>
          <p:nvPr>
            <p:ph sz="quarter" idx="10"/>
          </p:nvPr>
        </p:nvSpPr>
        <p:spPr>
          <a:xfrm>
            <a:off x="548640" y="1676400"/>
            <a:ext cx="8046720" cy="2980630"/>
          </a:xfrm>
        </p:spPr>
        <p:txBody>
          <a:bodyPr/>
          <a:lstStyle/>
          <a:p>
            <a:pPr>
              <a:spcBef>
                <a:spcPts val="600"/>
              </a:spcBef>
            </a:pPr>
            <a:r>
              <a:rPr lang="en-US" dirty="0"/>
              <a:t>Step 1: Identify the contract: </a:t>
            </a:r>
            <a:r>
              <a:rPr lang="en-US" b="1" dirty="0"/>
              <a:t>Yes</a:t>
            </a:r>
          </a:p>
          <a:p>
            <a:pPr>
              <a:spcBef>
                <a:spcPts val="600"/>
              </a:spcBef>
            </a:pPr>
            <a:r>
              <a:rPr lang="en-US" dirty="0"/>
              <a:t>Step 2: Identify the performance obligation(s): </a:t>
            </a:r>
          </a:p>
          <a:p>
            <a:pPr marL="914400" lvl="1" indent="-457200">
              <a:spcBef>
                <a:spcPts val="600"/>
              </a:spcBef>
              <a:buAutoNum type="arabicParenBoth"/>
            </a:pPr>
            <a:r>
              <a:rPr lang="en-US" b="1" dirty="0"/>
              <a:t>Tri-Box module and </a:t>
            </a:r>
          </a:p>
          <a:p>
            <a:pPr marL="457200" lvl="1" indent="0">
              <a:spcBef>
                <a:spcPts val="600"/>
              </a:spcBef>
              <a:buNone/>
            </a:pPr>
            <a:r>
              <a:rPr lang="en-US" b="1" dirty="0"/>
              <a:t>(2) Tri-Net subscription</a:t>
            </a:r>
          </a:p>
          <a:p>
            <a:pPr>
              <a:spcBef>
                <a:spcPts val="600"/>
              </a:spcBef>
              <a:buClr>
                <a:schemeClr val="tx1"/>
              </a:buClr>
            </a:pPr>
            <a:r>
              <a:rPr lang="en-IN" b="1" dirty="0"/>
              <a:t>Step 3: Determine the transaction price</a:t>
            </a:r>
          </a:p>
        </p:txBody>
      </p:sp>
      <p:sp>
        <p:nvSpPr>
          <p:cNvPr id="6" name="Content Placeholder 5"/>
          <p:cNvSpPr>
            <a:spLocks noGrp="1"/>
          </p:cNvSpPr>
          <p:nvPr>
            <p:ph sz="quarter" idx="10"/>
          </p:nvPr>
        </p:nvSpPr>
        <p:spPr>
          <a:xfrm>
            <a:off x="548640" y="4563755"/>
            <a:ext cx="8046720" cy="1682488"/>
          </a:xfrm>
        </p:spPr>
        <p:txBody>
          <a:bodyPr/>
          <a:lstStyle/>
          <a:p>
            <a:pPr marL="3541713" indent="-3541713">
              <a:spcBef>
                <a:spcPts val="600"/>
              </a:spcBef>
              <a:buNone/>
            </a:pPr>
            <a:r>
              <a:rPr lang="en-IN" dirty="0"/>
              <a:t>*Transaction price = $250 per system × 1,000 systems</a:t>
            </a:r>
          </a:p>
          <a:p>
            <a:pPr marL="3208338" indent="0">
              <a:spcBef>
                <a:spcPts val="600"/>
              </a:spcBef>
              <a:buNone/>
            </a:pPr>
            <a:r>
              <a:rPr lang="en-IN" dirty="0"/>
              <a:t>= </a:t>
            </a:r>
            <a:r>
              <a:rPr lang="en-IN" b="1" dirty="0"/>
              <a:t>$250,000*</a:t>
            </a:r>
          </a:p>
        </p:txBody>
      </p:sp>
    </p:spTree>
    <p:extLst>
      <p:ext uri="{BB962C8B-B14F-4D97-AF65-F5344CB8AC3E}">
        <p14:creationId xmlns:p14="http://schemas.microsoft.com/office/powerpoint/2010/main" val="14935881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 Step 4: Allocate the Transaction Price to Each Performance Obligation (1 of 2)</a:t>
            </a:r>
            <a:endParaRPr lang="en-US" b="0" dirty="0"/>
          </a:p>
        </p:txBody>
      </p:sp>
      <p:sp>
        <p:nvSpPr>
          <p:cNvPr id="5" name="Content Placeholder 4"/>
          <p:cNvSpPr>
            <a:spLocks noGrp="1"/>
          </p:cNvSpPr>
          <p:nvPr>
            <p:ph sz="quarter" idx="10"/>
          </p:nvPr>
        </p:nvSpPr>
        <p:spPr>
          <a:xfrm>
            <a:off x="548640" y="2037585"/>
            <a:ext cx="8046720" cy="4425369"/>
          </a:xfrm>
        </p:spPr>
        <p:txBody>
          <a:bodyPr/>
          <a:lstStyle/>
          <a:p>
            <a:r>
              <a:rPr lang="en-US" dirty="0"/>
              <a:t>Step 1: Identify the contract: </a:t>
            </a:r>
            <a:r>
              <a:rPr lang="en-US" b="1" dirty="0"/>
              <a:t>Yes</a:t>
            </a:r>
          </a:p>
          <a:p>
            <a:pPr>
              <a:spcBef>
                <a:spcPts val="600"/>
              </a:spcBef>
            </a:pPr>
            <a:r>
              <a:rPr lang="en-US" dirty="0"/>
              <a:t>Step 2: Identify the performance obligation(s):</a:t>
            </a:r>
          </a:p>
          <a:p>
            <a:pPr marL="0" indent="0" algn="ctr">
              <a:spcBef>
                <a:spcPts val="600"/>
              </a:spcBef>
              <a:buNone/>
            </a:pPr>
            <a:r>
              <a:rPr lang="en-US" sz="2400" b="1" dirty="0"/>
              <a:t>(1) Tri-Box module and (2) Tri-Net subscription</a:t>
            </a:r>
          </a:p>
          <a:p>
            <a:pPr>
              <a:spcBef>
                <a:spcPts val="600"/>
              </a:spcBef>
              <a:spcAft>
                <a:spcPts val="600"/>
              </a:spcAft>
            </a:pPr>
            <a:r>
              <a:rPr lang="en-IN" dirty="0"/>
              <a:t>Step 3: Determine the transaction price: </a:t>
            </a:r>
            <a:r>
              <a:rPr lang="en-IN" b="1" dirty="0"/>
              <a:t>$250,000</a:t>
            </a:r>
          </a:p>
          <a:p>
            <a:pPr>
              <a:spcBef>
                <a:spcPts val="600"/>
              </a:spcBef>
              <a:buClr>
                <a:schemeClr val="tx1"/>
              </a:buClr>
            </a:pPr>
            <a:r>
              <a:rPr lang="en-IN" b="1" dirty="0"/>
              <a:t>Step 4: Allocate the transaction price to each performance obligation (stand-alone selling prices)</a:t>
            </a:r>
          </a:p>
        </p:txBody>
      </p:sp>
    </p:spTree>
    <p:extLst>
      <p:ext uri="{BB962C8B-B14F-4D97-AF65-F5344CB8AC3E}">
        <p14:creationId xmlns:p14="http://schemas.microsoft.com/office/powerpoint/2010/main" val="19697210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501013"/>
            <a:ext cx="8001000" cy="1338773"/>
          </a:xfrm>
        </p:spPr>
        <p:txBody>
          <a:bodyPr>
            <a:noAutofit/>
          </a:bodyPr>
          <a:lstStyle/>
          <a:p>
            <a:r>
              <a:rPr lang="en-IN" b="0" dirty="0"/>
              <a:t> Step 4: Allocate the Transaction Price to Each Performance Obligation (2 of 2)</a:t>
            </a:r>
            <a:endParaRPr lang="en-US" b="0" dirty="0"/>
          </a:p>
        </p:txBody>
      </p:sp>
      <p:sp>
        <p:nvSpPr>
          <p:cNvPr id="5" name="Content Placeholder 4"/>
          <p:cNvSpPr>
            <a:spLocks noGrp="1"/>
          </p:cNvSpPr>
          <p:nvPr>
            <p:ph sz="quarter" idx="10"/>
          </p:nvPr>
        </p:nvSpPr>
        <p:spPr>
          <a:xfrm>
            <a:off x="548640" y="2056497"/>
            <a:ext cx="8309640" cy="4280896"/>
          </a:xfrm>
        </p:spPr>
        <p:txBody>
          <a:bodyPr/>
          <a:lstStyle/>
          <a:p>
            <a:pPr marL="0" indent="0">
              <a:spcBef>
                <a:spcPts val="1800"/>
              </a:spcBef>
              <a:buNone/>
            </a:pPr>
            <a:r>
              <a:rPr lang="en-IN" b="1" dirty="0"/>
              <a:t>Tri-Box modules</a:t>
            </a:r>
            <a:r>
              <a:rPr lang="en-IN" dirty="0"/>
              <a:t>: </a:t>
            </a:r>
          </a:p>
          <a:p>
            <a:pPr marL="0" indent="0">
              <a:spcBef>
                <a:spcPts val="600"/>
              </a:spcBef>
              <a:buNone/>
            </a:pPr>
            <a:r>
              <a:rPr lang="en-IN" dirty="0"/>
              <a:t>$240 ÷ ($240 + $60) = </a:t>
            </a:r>
            <a:r>
              <a:rPr lang="en-IN" b="1" dirty="0"/>
              <a:t>80%</a:t>
            </a:r>
          </a:p>
          <a:p>
            <a:pPr marL="0" indent="0">
              <a:spcBef>
                <a:spcPts val="600"/>
              </a:spcBef>
              <a:buNone/>
            </a:pPr>
            <a:r>
              <a:rPr lang="en-IN" b="1" dirty="0"/>
              <a:t>Tri-Net subscriptions</a:t>
            </a:r>
            <a:r>
              <a:rPr lang="en-IN" dirty="0"/>
              <a:t>: </a:t>
            </a:r>
          </a:p>
          <a:p>
            <a:pPr marL="0" indent="0">
              <a:spcBef>
                <a:spcPts val="600"/>
              </a:spcBef>
              <a:buNone/>
            </a:pPr>
            <a:r>
              <a:rPr lang="en-IN" dirty="0"/>
              <a:t>$60 ÷ ($240 + $60) = </a:t>
            </a:r>
            <a:r>
              <a:rPr lang="en-IN" b="1" dirty="0"/>
              <a:t>20%</a:t>
            </a:r>
          </a:p>
          <a:p>
            <a:pPr>
              <a:spcBef>
                <a:spcPts val="600"/>
              </a:spcBef>
            </a:pPr>
            <a:r>
              <a:rPr lang="en-IN" dirty="0"/>
              <a:t>$250(Transaction Price)</a:t>
            </a:r>
            <a:r>
              <a:rPr lang="en-US" dirty="0">
                <a:sym typeface="Symbol"/>
              </a:rPr>
              <a:t>  </a:t>
            </a:r>
            <a:r>
              <a:rPr lang="en-IN" dirty="0"/>
              <a:t>$200 (Tri-Box Module) = 80%</a:t>
            </a:r>
          </a:p>
          <a:p>
            <a:pPr>
              <a:spcBef>
                <a:spcPts val="600"/>
              </a:spcBef>
            </a:pPr>
            <a:r>
              <a:rPr lang="en-IN" dirty="0"/>
              <a:t>$250(Transaction Price)</a:t>
            </a:r>
            <a:r>
              <a:rPr lang="en-US" dirty="0">
                <a:sym typeface="Symbol"/>
              </a:rPr>
              <a:t>  </a:t>
            </a:r>
            <a:r>
              <a:rPr lang="en-IN" dirty="0"/>
              <a:t>$50 (Tri-Net Subscriptions) = 20%</a:t>
            </a:r>
          </a:p>
        </p:txBody>
      </p:sp>
    </p:spTree>
    <p:extLst>
      <p:ext uri="{BB962C8B-B14F-4D97-AF65-F5344CB8AC3E}">
        <p14:creationId xmlns:p14="http://schemas.microsoft.com/office/powerpoint/2010/main" val="15561027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Step 5: Recognizing Revenue When (or As) Each Performance Obligation Is Satisfied (1 of 4)</a:t>
            </a:r>
            <a:endParaRPr lang="en-US" b="0" dirty="0"/>
          </a:p>
        </p:txBody>
      </p:sp>
      <p:sp>
        <p:nvSpPr>
          <p:cNvPr id="2" name="Content Placeholder 1"/>
          <p:cNvSpPr>
            <a:spLocks noGrp="1"/>
          </p:cNvSpPr>
          <p:nvPr>
            <p:ph sz="quarter" idx="10"/>
          </p:nvPr>
        </p:nvSpPr>
        <p:spPr>
          <a:xfrm>
            <a:off x="548640" y="2037585"/>
            <a:ext cx="8046720" cy="3558525"/>
          </a:xfrm>
        </p:spPr>
        <p:txBody>
          <a:bodyPr/>
          <a:lstStyle/>
          <a:p>
            <a:pPr marL="0" indent="0">
              <a:buNone/>
            </a:pPr>
            <a:r>
              <a:rPr lang="en-IN" b="1" dirty="0"/>
              <a:t>Step 5: Recognizing Revenue When (or As) Each Performance Obligation Is Satisfied</a:t>
            </a:r>
          </a:p>
          <a:p>
            <a:pPr marL="0" indent="0">
              <a:buNone/>
            </a:pPr>
            <a:r>
              <a:rPr lang="en-IN" dirty="0"/>
              <a:t>On January 1, 2018, </a:t>
            </a:r>
            <a:r>
              <a:rPr lang="en-IN" dirty="0" err="1"/>
              <a:t>TrueTech</a:t>
            </a:r>
            <a:r>
              <a:rPr lang="en-IN" dirty="0"/>
              <a:t> records the revenue from the Tri-Box modules (that performance obligation is satisfied) but defers revenue for the Tri-Net subscriptions.</a:t>
            </a:r>
            <a:endParaRPr lang="en-US" dirty="0"/>
          </a:p>
        </p:txBody>
      </p:sp>
    </p:spTree>
    <p:extLst>
      <p:ext uri="{BB962C8B-B14F-4D97-AF65-F5344CB8AC3E}">
        <p14:creationId xmlns:p14="http://schemas.microsoft.com/office/powerpoint/2010/main" val="1455098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Step 5: Recognizing Revenue When (or As) Each Performance Obligation Is Satisfied (2 of 4)</a:t>
            </a:r>
            <a:endParaRPr lang="en-US" b="0" dirty="0"/>
          </a:p>
        </p:txBody>
      </p:sp>
      <p:pic>
        <p:nvPicPr>
          <p:cNvPr id="17410" name="Picture 2" descr="Journal entry debiting accounts receivable 250,000 and crediting sales revenue (250,000 times 80%) or 200,000 and crediting deferred revenue (250,000 times 20%) or 5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35500" y="2214905"/>
            <a:ext cx="7951342" cy="1864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8"/>
          <p:cNvSpPr>
            <a:spLocks noGrp="1"/>
          </p:cNvSpPr>
          <p:nvPr>
            <p:ph sz="quarter" idx="10"/>
          </p:nvPr>
        </p:nvSpPr>
        <p:spPr>
          <a:xfrm>
            <a:off x="548640" y="4073586"/>
            <a:ext cx="8046720" cy="944628"/>
          </a:xfrm>
        </p:spPr>
        <p:txBody>
          <a:bodyPr/>
          <a:lstStyle/>
          <a:p>
            <a:r>
              <a:rPr lang="en-US" dirty="0"/>
              <a:t>Tri-Box modules </a:t>
            </a:r>
            <a:r>
              <a:rPr lang="en-US" dirty="0">
                <a:sym typeface="Symbol"/>
              </a:rPr>
              <a:t>  Credit 200,000</a:t>
            </a:r>
          </a:p>
          <a:p>
            <a:r>
              <a:rPr lang="en-US" dirty="0"/>
              <a:t>Tri-Net subscriptions</a:t>
            </a:r>
            <a:r>
              <a:rPr lang="en-US" dirty="0">
                <a:sym typeface="Symbol"/>
              </a:rPr>
              <a:t>  Credit 50,000</a:t>
            </a:r>
            <a:endParaRPr lang="en-US" dirty="0"/>
          </a:p>
        </p:txBody>
      </p:sp>
      <p:pic>
        <p:nvPicPr>
          <p:cNvPr id="17411" name="Picture 3" descr="T account labeled deferred revenue showing 50,000 in the right column."/>
          <p:cNvPicPr>
            <a:picLocks noGrp="1" noChangeAspect="1" noChangeArrowheads="1"/>
          </p:cNvPicPr>
          <p:nvPr>
            <p:ph type="pic" sz="quarter" idx="15"/>
          </p:nvPr>
        </p:nvPicPr>
        <p:blipFill>
          <a:blip r:embed="rId4" cstate="print">
            <a:extLst>
              <a:ext uri="{28A0092B-C50C-407E-A947-70E740481C1C}">
                <a14:useLocalDpi xmlns:a14="http://schemas.microsoft.com/office/drawing/2010/main" val="0"/>
              </a:ext>
            </a:extLst>
          </a:blip>
          <a:stretch>
            <a:fillRect/>
          </a:stretch>
        </p:blipFill>
        <p:spPr bwMode="auto">
          <a:xfrm>
            <a:off x="3127260" y="5161253"/>
            <a:ext cx="2889480" cy="137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22455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467283"/>
            <a:ext cx="8001000" cy="1338773"/>
          </a:xfrm>
        </p:spPr>
        <p:txBody>
          <a:bodyPr>
            <a:noAutofit/>
          </a:bodyPr>
          <a:lstStyle/>
          <a:p>
            <a:r>
              <a:rPr lang="en-IN" b="0" dirty="0"/>
              <a:t>Step 5: Recognizing Revenue When (or As) Each Performance Obligation Is Satisfied (3 of 4)</a:t>
            </a:r>
            <a:endParaRPr lang="en-US" b="0" dirty="0"/>
          </a:p>
        </p:txBody>
      </p:sp>
      <p:sp>
        <p:nvSpPr>
          <p:cNvPr id="9" name="Content Placeholder 8"/>
          <p:cNvSpPr>
            <a:spLocks noGrp="1"/>
          </p:cNvSpPr>
          <p:nvPr>
            <p:ph sz="quarter" idx="10"/>
          </p:nvPr>
        </p:nvSpPr>
        <p:spPr>
          <a:xfrm>
            <a:off x="548640" y="2056497"/>
            <a:ext cx="8046720" cy="2619445"/>
          </a:xfrm>
        </p:spPr>
        <p:txBody>
          <a:bodyPr/>
          <a:lstStyle/>
          <a:p>
            <a:pPr marL="0" indent="0">
              <a:buNone/>
            </a:pPr>
            <a:r>
              <a:rPr lang="en-IN" b="1" dirty="0"/>
              <a:t>Step 5: Recognizing Revenue When (or As) Each Performance Obligation Is Satisfied</a:t>
            </a:r>
          </a:p>
          <a:p>
            <a:pPr marL="0" indent="0">
              <a:buNone/>
            </a:pPr>
            <a:r>
              <a:rPr lang="en-IN" dirty="0"/>
              <a:t>In each of the 12 months following the sale, </a:t>
            </a:r>
            <a:r>
              <a:rPr lang="en-IN" dirty="0" err="1"/>
              <a:t>TrueTech</a:t>
            </a:r>
            <a:r>
              <a:rPr lang="en-IN" dirty="0"/>
              <a:t> records the following entry to recognize Tri-Net subscription revenues.</a:t>
            </a:r>
          </a:p>
        </p:txBody>
      </p:sp>
      <p:pic>
        <p:nvPicPr>
          <p:cNvPr id="18435" name="Picture 3" descr="Journal entry debiting deferred revenue 50,000 divided by 12 or 4,167 and crediting service revenue $4,167."/>
          <p:cNvPicPr>
            <a:picLocks noGrp="1" noChangeAspect="1" noChangeArrowheads="1"/>
          </p:cNvPicPr>
          <p:nvPr>
            <p:ph sz="quarter" idx="12"/>
          </p:nvPr>
        </p:nvPicPr>
        <p:blipFill>
          <a:blip r:embed="rId3" cstate="print">
            <a:extLst>
              <a:ext uri="{28A0092B-C50C-407E-A947-70E740481C1C}">
                <a14:useLocalDpi xmlns:a14="http://schemas.microsoft.com/office/drawing/2010/main" val="0"/>
              </a:ext>
            </a:extLst>
          </a:blip>
          <a:stretch>
            <a:fillRect/>
          </a:stretch>
        </p:blipFill>
        <p:spPr bwMode="auto">
          <a:xfrm>
            <a:off x="985246" y="4786322"/>
            <a:ext cx="7801596" cy="1444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5842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22809"/>
            <a:ext cx="8001000" cy="1619915"/>
          </a:xfrm>
        </p:spPr>
        <p:txBody>
          <a:bodyPr>
            <a:noAutofit/>
          </a:bodyPr>
          <a:lstStyle/>
          <a:p>
            <a:r>
              <a:rPr lang="en-IN" b="0" dirty="0"/>
              <a:t>Step 5: Recognizing Revenue When (or As) Each Performance Obligation Is Satisfied (4 of 4)</a:t>
            </a:r>
            <a:endParaRPr lang="en-US" b="0" dirty="0"/>
          </a:p>
        </p:txBody>
      </p:sp>
      <p:pic>
        <p:nvPicPr>
          <p:cNvPr id="19458" name="Picture 2" descr="T account labeled deferred revenue showing an entry dated 1/1 with 50,000 in the right column, then repeated debits at the end of each month in the amount of 4,167. Ending balance, 12/31, is zero."/>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96261" y="2714620"/>
            <a:ext cx="3104301" cy="2065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descr="T account labeled service revenue with an entry dated 1/1 of $0 and a credit of $4,167 at the end of each month totaling 50,000 at the end of the year."/>
          <p:cNvPicPr>
            <a:picLocks noGrp="1" noChangeAspect="1" noChangeArrowheads="1"/>
          </p:cNvPicPr>
          <p:nvPr>
            <p:ph type="pic" sz="quarter" idx="15"/>
          </p:nvPr>
        </p:nvPicPr>
        <p:blipFill>
          <a:blip r:embed="rId4" cstate="print">
            <a:extLst>
              <a:ext uri="{28A0092B-C50C-407E-A947-70E740481C1C}">
                <a14:useLocalDpi xmlns:a14="http://schemas.microsoft.com/office/drawing/2010/main" val="0"/>
              </a:ext>
            </a:extLst>
          </a:blip>
          <a:stretch>
            <a:fillRect/>
          </a:stretch>
        </p:blipFill>
        <p:spPr bwMode="auto">
          <a:xfrm>
            <a:off x="5015519" y="2714620"/>
            <a:ext cx="3271257" cy="205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49541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Summary of Fundamental Issues Related to Recognizing Revenue (1 of 4)</a:t>
            </a:r>
            <a:endParaRPr lang="en-US" b="0" dirty="0"/>
          </a:p>
        </p:txBody>
      </p:sp>
      <p:sp>
        <p:nvSpPr>
          <p:cNvPr id="5" name="Content Placeholder 4"/>
          <p:cNvSpPr>
            <a:spLocks noGrp="1"/>
          </p:cNvSpPr>
          <p:nvPr>
            <p:ph sz="quarter" idx="10"/>
          </p:nvPr>
        </p:nvSpPr>
        <p:spPr>
          <a:xfrm>
            <a:off x="548640" y="2037585"/>
            <a:ext cx="8046720" cy="4497606"/>
          </a:xfrm>
        </p:spPr>
        <p:txBody>
          <a:bodyPr/>
          <a:lstStyle/>
          <a:p>
            <a:pPr marL="457200" lvl="1" indent="-457200">
              <a:buFont typeface="+mj-lt"/>
              <a:buAutoNum type="arabicPeriod"/>
            </a:pPr>
            <a:r>
              <a:rPr lang="en-IN" sz="2600" dirty="0"/>
              <a:t>Identify the contract</a:t>
            </a:r>
          </a:p>
          <a:p>
            <a:pPr marL="914400" lvl="2" indent="-457200">
              <a:buFont typeface="Arial" panose="020B0604020202020204" pitchFamily="34" charset="0"/>
              <a:buChar char="•"/>
            </a:pPr>
            <a:r>
              <a:rPr lang="en-US" sz="2400" dirty="0"/>
              <a:t>A contract establishes the legal rights and obligations of the seller and customer with respect to one or more performance obligations. </a:t>
            </a:r>
            <a:endParaRPr lang="en-IN" dirty="0"/>
          </a:p>
          <a:p>
            <a:pPr marL="457200" lvl="1" indent="-457200">
              <a:buFont typeface="+mj-lt"/>
              <a:buAutoNum type="arabicPeriod"/>
            </a:pPr>
            <a:r>
              <a:rPr lang="en-IN" sz="2600" dirty="0"/>
              <a:t>Identify the performance obligation(s)</a:t>
            </a:r>
          </a:p>
          <a:p>
            <a:pPr marL="914400" lvl="2" indent="-457200">
              <a:buFont typeface="Arial" panose="020B0604020202020204" pitchFamily="34" charset="0"/>
              <a:buChar char="•"/>
            </a:pPr>
            <a:r>
              <a:rPr lang="en-US" sz="2400" dirty="0"/>
              <a:t>A performance obligation  is a promise to transfer a good or service that is distinct, which is the case if the good or service is both (a) capable of being distinct and (b) separately identifiable.</a:t>
            </a:r>
            <a:endParaRPr lang="en-IN" sz="2600" b="1" dirty="0"/>
          </a:p>
        </p:txBody>
      </p:sp>
    </p:spTree>
    <p:extLst>
      <p:ext uri="{BB962C8B-B14F-4D97-AF65-F5344CB8AC3E}">
        <p14:creationId xmlns:p14="http://schemas.microsoft.com/office/powerpoint/2010/main" val="15379566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Summary of Fundamental Issues Related to Recognizing Revenue (2 of 4)</a:t>
            </a:r>
            <a:endParaRPr lang="en-US" b="0" dirty="0"/>
          </a:p>
        </p:txBody>
      </p:sp>
      <p:sp>
        <p:nvSpPr>
          <p:cNvPr id="5" name="Content Placeholder 4"/>
          <p:cNvSpPr>
            <a:spLocks noGrp="1"/>
          </p:cNvSpPr>
          <p:nvPr>
            <p:ph sz="quarter" idx="10"/>
          </p:nvPr>
        </p:nvSpPr>
        <p:spPr>
          <a:xfrm>
            <a:off x="548640" y="2037585"/>
            <a:ext cx="8046720" cy="4136421"/>
          </a:xfrm>
        </p:spPr>
        <p:txBody>
          <a:bodyPr/>
          <a:lstStyle/>
          <a:p>
            <a:pPr marL="514350" lvl="1" indent="-514350">
              <a:buFont typeface="+mj-lt"/>
              <a:buAutoNum type="arabicPeriod" startAt="3"/>
            </a:pPr>
            <a:r>
              <a:rPr lang="en-IN" sz="2600" dirty="0"/>
              <a:t>Determine the transaction price</a:t>
            </a:r>
          </a:p>
          <a:p>
            <a:pPr marL="971550" lvl="2" indent="-514350">
              <a:buFont typeface="Arial" panose="020B0604020202020204" pitchFamily="34" charset="0"/>
              <a:buChar char="•"/>
            </a:pPr>
            <a:r>
              <a:rPr lang="en-US" sz="2400" dirty="0"/>
              <a:t>The transaction price is the amount the seller is entitled to receive from the customer.</a:t>
            </a:r>
            <a:endParaRPr lang="en-IN" sz="2600" dirty="0"/>
          </a:p>
          <a:p>
            <a:pPr marL="514350" lvl="1" indent="-514350">
              <a:buFont typeface="+mj-lt"/>
              <a:buAutoNum type="arabicPeriod" startAt="3"/>
            </a:pPr>
            <a:r>
              <a:rPr lang="en-IN" sz="2600" dirty="0"/>
              <a:t>Allocate the transaction price</a:t>
            </a:r>
          </a:p>
          <a:p>
            <a:pPr marL="971550" lvl="2" indent="-514350">
              <a:buFont typeface="Arial" panose="020B0604020202020204" pitchFamily="34" charset="0"/>
              <a:buChar char="•"/>
            </a:pPr>
            <a:r>
              <a:rPr lang="en-US" sz="2400" dirty="0"/>
              <a:t>The seller allocates the transaction price to performance obligations based on the relative stand-alone selling prices of the goods or services in each performance obligation.</a:t>
            </a:r>
            <a:endParaRPr lang="en-IN" sz="2600" dirty="0"/>
          </a:p>
        </p:txBody>
      </p:sp>
    </p:spTree>
    <p:extLst>
      <p:ext uri="{BB962C8B-B14F-4D97-AF65-F5344CB8AC3E}">
        <p14:creationId xmlns:p14="http://schemas.microsoft.com/office/powerpoint/2010/main" val="1394884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p:txBody>
          <a:bodyPr>
            <a:normAutofit/>
          </a:bodyPr>
          <a:lstStyle/>
          <a:p>
            <a:r>
              <a:rPr lang="en-IN" b="0" dirty="0"/>
              <a:t>Revenue Recognition (2 of 4)</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a:buClr>
                <a:schemeClr val="tx1"/>
              </a:buClr>
            </a:pPr>
            <a:r>
              <a:rPr lang="en-IN" b="1" dirty="0"/>
              <a:t>Problems</a:t>
            </a:r>
            <a:r>
              <a:rPr lang="en-IN" dirty="0"/>
              <a:t> with applying the realization principle:</a:t>
            </a:r>
          </a:p>
          <a:p>
            <a:pPr lvl="1"/>
            <a:r>
              <a:rPr lang="en-US" dirty="0"/>
              <a:t>Revenue recognition was poorly tied to the FASB’s conceptual framework</a:t>
            </a:r>
          </a:p>
          <a:p>
            <a:pPr lvl="1"/>
            <a:r>
              <a:rPr lang="en-US" dirty="0"/>
              <a:t>Focus on the earnings process led to similar transactions being treated differently in different industries</a:t>
            </a:r>
          </a:p>
          <a:p>
            <a:pPr lvl="1"/>
            <a:r>
              <a:rPr lang="en-US" dirty="0"/>
              <a:t>Difficult to apply to complex arrangements that involved multiple goods or services</a:t>
            </a:r>
            <a:endParaRPr lang="en-IN" dirty="0"/>
          </a:p>
        </p:txBody>
      </p:sp>
    </p:spTree>
    <p:extLst>
      <p:ext uri="{BB962C8B-B14F-4D97-AF65-F5344CB8AC3E}">
        <p14:creationId xmlns:p14="http://schemas.microsoft.com/office/powerpoint/2010/main" val="301781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Summary of Fundamental Issues Related to Recognizing Revenue (3 of 4)</a:t>
            </a:r>
            <a:endParaRPr lang="en-US" b="0" dirty="0"/>
          </a:p>
        </p:txBody>
      </p:sp>
      <p:sp>
        <p:nvSpPr>
          <p:cNvPr id="5" name="Content Placeholder 4"/>
          <p:cNvSpPr>
            <a:spLocks noGrp="1"/>
          </p:cNvSpPr>
          <p:nvPr>
            <p:ph sz="quarter" idx="10"/>
          </p:nvPr>
        </p:nvSpPr>
        <p:spPr>
          <a:xfrm>
            <a:off x="548640" y="2037585"/>
            <a:ext cx="8046720" cy="4425369"/>
          </a:xfrm>
        </p:spPr>
        <p:txBody>
          <a:bodyPr/>
          <a:lstStyle/>
          <a:p>
            <a:pPr marL="514350" lvl="1" indent="-514350">
              <a:buFont typeface="+mj-lt"/>
              <a:buAutoNum type="arabicPeriod" startAt="5"/>
            </a:pPr>
            <a:r>
              <a:rPr lang="en-IN" sz="2600" dirty="0"/>
              <a:t>Recognize revenue when (or as) each performance obligation is satisfied</a:t>
            </a:r>
          </a:p>
          <a:p>
            <a:pPr lvl="1">
              <a:buFont typeface="Arial" panose="020B0604020202020204" pitchFamily="34" charset="0"/>
              <a:buChar char="•"/>
            </a:pPr>
            <a:r>
              <a:rPr lang="en-US" dirty="0"/>
              <a:t>The seller recognizes revenue </a:t>
            </a:r>
            <a:r>
              <a:rPr lang="en-US" b="1" dirty="0"/>
              <a:t>at a single point in time </a:t>
            </a:r>
            <a:r>
              <a:rPr lang="en-US" dirty="0"/>
              <a:t>when control passes to the customer, which is more likely if the customer has:</a:t>
            </a:r>
          </a:p>
          <a:p>
            <a:pPr lvl="2">
              <a:buFont typeface="Verdana" panose="020B0604030504040204" pitchFamily="34" charset="0"/>
              <a:buChar char="–"/>
            </a:pPr>
            <a:r>
              <a:rPr lang="en-US" dirty="0"/>
              <a:t>Obligation to pay the seller</a:t>
            </a:r>
          </a:p>
          <a:p>
            <a:pPr lvl="2">
              <a:buFont typeface="Verdana" panose="020B0604030504040204" pitchFamily="34" charset="0"/>
              <a:buChar char="–"/>
            </a:pPr>
            <a:r>
              <a:rPr lang="en-US" dirty="0"/>
              <a:t>Legal title to the asset</a:t>
            </a:r>
          </a:p>
          <a:p>
            <a:pPr lvl="2">
              <a:buFont typeface="Verdana" panose="020B0604030504040204" pitchFamily="34" charset="0"/>
              <a:buChar char="–"/>
            </a:pPr>
            <a:r>
              <a:rPr lang="en-US" dirty="0"/>
              <a:t>Possession of the asset</a:t>
            </a:r>
          </a:p>
          <a:p>
            <a:pPr lvl="2">
              <a:buFont typeface="Verdana" panose="020B0604030504040204" pitchFamily="34" charset="0"/>
              <a:buChar char="–"/>
            </a:pPr>
            <a:r>
              <a:rPr lang="en-US" dirty="0"/>
              <a:t>Assumed the risks and rewards of Ownership</a:t>
            </a:r>
          </a:p>
          <a:p>
            <a:pPr lvl="2">
              <a:buFont typeface="Verdana" panose="020B0604030504040204" pitchFamily="34" charset="0"/>
              <a:buChar char="–"/>
            </a:pPr>
            <a:r>
              <a:rPr lang="en-US" dirty="0"/>
              <a:t>Accepted the asset</a:t>
            </a:r>
          </a:p>
        </p:txBody>
      </p:sp>
    </p:spTree>
    <p:extLst>
      <p:ext uri="{BB962C8B-B14F-4D97-AF65-F5344CB8AC3E}">
        <p14:creationId xmlns:p14="http://schemas.microsoft.com/office/powerpoint/2010/main" val="18415204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IN" b="0" dirty="0"/>
              <a:t>Summary of Fundamental Issues Related to Recognizing Revenue (4 of 4)</a:t>
            </a:r>
            <a:endParaRPr lang="en-US" b="0" dirty="0"/>
          </a:p>
        </p:txBody>
      </p:sp>
      <p:sp>
        <p:nvSpPr>
          <p:cNvPr id="5" name="Content Placeholder 4"/>
          <p:cNvSpPr>
            <a:spLocks noGrp="1"/>
          </p:cNvSpPr>
          <p:nvPr>
            <p:ph sz="quarter" idx="10"/>
          </p:nvPr>
        </p:nvSpPr>
        <p:spPr>
          <a:xfrm>
            <a:off x="548640" y="2037585"/>
            <a:ext cx="8046720" cy="3702999"/>
          </a:xfrm>
        </p:spPr>
        <p:txBody>
          <a:bodyPr/>
          <a:lstStyle/>
          <a:p>
            <a:pPr marL="800100" indent="-393700"/>
            <a:r>
              <a:rPr lang="en-US" dirty="0"/>
              <a:t>The seller recognizes revenue </a:t>
            </a:r>
            <a:r>
              <a:rPr lang="en-US" b="1" dirty="0"/>
              <a:t>over a period of time </a:t>
            </a:r>
            <a:r>
              <a:rPr lang="en-US" dirty="0"/>
              <a:t>if:</a:t>
            </a:r>
          </a:p>
          <a:p>
            <a:pPr marL="1263650" lvl="1" indent="-393700"/>
            <a:r>
              <a:rPr lang="en-US" dirty="0"/>
              <a:t>Customer consumes beneﬁt as work performed,</a:t>
            </a:r>
          </a:p>
          <a:p>
            <a:pPr marL="1263650" lvl="1" indent="-393700"/>
            <a:r>
              <a:rPr lang="en-US" dirty="0"/>
              <a:t>Customer controls asset as it’s created, or</a:t>
            </a:r>
          </a:p>
          <a:p>
            <a:pPr marL="1263650" lvl="1" indent="-393700"/>
            <a:r>
              <a:rPr lang="en-US" dirty="0"/>
              <a:t>Seller is creating an asset that has no alternative use to the seller and the seller has right to receive payment for work completed</a:t>
            </a:r>
          </a:p>
        </p:txBody>
      </p:sp>
    </p:spTree>
    <p:extLst>
      <p:ext uri="{BB962C8B-B14F-4D97-AF65-F5344CB8AC3E}">
        <p14:creationId xmlns:p14="http://schemas.microsoft.com/office/powerpoint/2010/main" val="35295672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US" altLang="en-US" b="0" dirty="0"/>
              <a:t>Concept Check: </a:t>
            </a:r>
            <a:r>
              <a:rPr lang="en-IN" b="0" dirty="0"/>
              <a:t>Recognizing Revenue When Performance Obligation Is Satisfied (1 of 2)</a:t>
            </a:r>
            <a:endParaRPr lang="en-US" b="0" dirty="0"/>
          </a:p>
        </p:txBody>
      </p:sp>
      <p:sp>
        <p:nvSpPr>
          <p:cNvPr id="5" name="Content Placeholder 4"/>
          <p:cNvSpPr>
            <a:spLocks noGrp="1"/>
          </p:cNvSpPr>
          <p:nvPr>
            <p:ph sz="quarter" idx="10"/>
          </p:nvPr>
        </p:nvSpPr>
        <p:spPr>
          <a:xfrm>
            <a:off x="548640" y="2037585"/>
            <a:ext cx="8046720" cy="3269577"/>
          </a:xfrm>
        </p:spPr>
        <p:txBody>
          <a:bodyPr/>
          <a:lstStyle/>
          <a:p>
            <a:pPr marL="0" indent="0">
              <a:spcAft>
                <a:spcPts val="1200"/>
              </a:spcAft>
              <a:buNone/>
            </a:pPr>
            <a:r>
              <a:rPr lang="en-US" dirty="0"/>
              <a:t>Allen Co. wrote a contract that involves two performance obligations. Product A has a stand-alone selling price of $100, and product B has a stand-alone selling price of $200. The price for the combined product is $240. How much of the transaction price would be allocated to the performance obligation for delivering product A? </a:t>
            </a:r>
          </a:p>
        </p:txBody>
      </p:sp>
    </p:spTree>
    <p:extLst>
      <p:ext uri="{BB962C8B-B14F-4D97-AF65-F5344CB8AC3E}">
        <p14:creationId xmlns:p14="http://schemas.microsoft.com/office/powerpoint/2010/main" val="22680611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05-4</a:t>
            </a:r>
          </a:p>
        </p:txBody>
      </p:sp>
      <p:sp>
        <p:nvSpPr>
          <p:cNvPr id="4" name="Title 3"/>
          <p:cNvSpPr>
            <a:spLocks noGrp="1"/>
          </p:cNvSpPr>
          <p:nvPr>
            <p:ph type="title"/>
          </p:nvPr>
        </p:nvSpPr>
        <p:spPr>
          <a:xfrm>
            <a:off x="571500" y="395046"/>
            <a:ext cx="8001000" cy="1472650"/>
          </a:xfrm>
        </p:spPr>
        <p:txBody>
          <a:bodyPr>
            <a:noAutofit/>
          </a:bodyPr>
          <a:lstStyle/>
          <a:p>
            <a:r>
              <a:rPr lang="en-US" altLang="en-US" b="0" dirty="0"/>
              <a:t>Concept Check: </a:t>
            </a:r>
            <a:r>
              <a:rPr lang="en-IN" b="0" dirty="0"/>
              <a:t>Recognizing Revenue When Performance Obligation Is Satisfied (2 of 2)</a:t>
            </a:r>
            <a:endParaRPr lang="en-US" b="0" dirty="0"/>
          </a:p>
        </p:txBody>
      </p:sp>
      <p:sp>
        <p:nvSpPr>
          <p:cNvPr id="5" name="Content Placeholder 4"/>
          <p:cNvSpPr>
            <a:spLocks noGrp="1"/>
          </p:cNvSpPr>
          <p:nvPr>
            <p:ph sz="quarter" idx="10"/>
          </p:nvPr>
        </p:nvSpPr>
        <p:spPr>
          <a:xfrm>
            <a:off x="548640" y="2037585"/>
            <a:ext cx="8046720" cy="3269577"/>
          </a:xfrm>
        </p:spPr>
        <p:txBody>
          <a:bodyPr/>
          <a:lstStyle/>
          <a:p>
            <a:pPr marL="514350" indent="-514350">
              <a:buFont typeface="+mj-lt"/>
              <a:buAutoNum type="alphaLcPeriod"/>
            </a:pPr>
            <a:r>
              <a:rPr lang="en-US" dirty="0"/>
              <a:t>$  40</a:t>
            </a:r>
          </a:p>
          <a:p>
            <a:pPr marL="514350" indent="-514350">
              <a:buFont typeface="+mj-lt"/>
              <a:buAutoNum type="alphaLcPeriod"/>
            </a:pPr>
            <a:r>
              <a:rPr lang="en-US" dirty="0"/>
              <a:t>$  60</a:t>
            </a:r>
          </a:p>
          <a:p>
            <a:pPr marL="514350" indent="-514350">
              <a:buFont typeface="+mj-lt"/>
              <a:buAutoNum type="alphaLcPeriod"/>
            </a:pPr>
            <a:r>
              <a:rPr lang="en-US" dirty="0"/>
              <a:t>$  80</a:t>
            </a:r>
          </a:p>
          <a:p>
            <a:pPr marL="514350" indent="-514350">
              <a:buFont typeface="+mj-lt"/>
              <a:buAutoNum type="alphaLcPeriod"/>
            </a:pPr>
            <a:r>
              <a:rPr lang="en-US" dirty="0"/>
              <a:t>$100</a:t>
            </a:r>
          </a:p>
          <a:p>
            <a:pPr marL="0" indent="0">
              <a:spcAft>
                <a:spcPts val="1200"/>
              </a:spcAft>
              <a:buNone/>
            </a:pPr>
            <a:r>
              <a:rPr lang="en-US" dirty="0"/>
              <a:t>The correct answer is </a:t>
            </a:r>
            <a:r>
              <a:rPr lang="en-US" i="1" dirty="0"/>
              <a:t>c: </a:t>
            </a:r>
          </a:p>
          <a:p>
            <a:pPr marL="0" indent="0">
              <a:buNone/>
            </a:pPr>
            <a:r>
              <a:rPr lang="en-US" dirty="0"/>
              <a:t>($100 ÷ ($200 + 100)) × $240 = </a:t>
            </a:r>
            <a:r>
              <a:rPr lang="en-US" b="1" dirty="0"/>
              <a:t>$80</a:t>
            </a:r>
            <a:endParaRPr lang="en-US" dirty="0"/>
          </a:p>
        </p:txBody>
      </p:sp>
    </p:spTree>
    <p:extLst>
      <p:ext uri="{BB962C8B-B14F-4D97-AF65-F5344CB8AC3E}">
        <p14:creationId xmlns:p14="http://schemas.microsoft.com/office/powerpoint/2010/main" val="10945581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IN" b="0" dirty="0"/>
              <a:t>Chapter 5 Part B: Special Topics in Revenue Recognition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1435100" indent="-1435100" fontAlgn="auto">
              <a:spcAft>
                <a:spcPts val="0"/>
              </a:spcAft>
              <a:buNone/>
              <a:defRPr/>
            </a:pPr>
            <a:r>
              <a:rPr lang="en-IN" b="1" dirty="0"/>
              <a:t>Step 1:</a:t>
            </a:r>
            <a:r>
              <a:rPr lang="en-IN" dirty="0"/>
              <a:t> Specific requirements for contract existence</a:t>
            </a:r>
          </a:p>
          <a:p>
            <a:pPr marL="1435100" indent="-1435100" fontAlgn="auto">
              <a:spcBef>
                <a:spcPts val="1800"/>
              </a:spcBef>
              <a:spcAft>
                <a:spcPts val="0"/>
              </a:spcAft>
              <a:buNone/>
              <a:defRPr/>
            </a:pPr>
            <a:r>
              <a:rPr lang="en-IN" b="1" dirty="0"/>
              <a:t>Step 2:</a:t>
            </a:r>
            <a:r>
              <a:rPr lang="en-IN" dirty="0"/>
              <a:t> Prepayments, warranties, customer options for additional goods or services</a:t>
            </a:r>
          </a:p>
          <a:p>
            <a:pPr marL="1435100" indent="-1435100" fontAlgn="auto">
              <a:spcBef>
                <a:spcPts val="1800"/>
              </a:spcBef>
              <a:spcAft>
                <a:spcPts val="0"/>
              </a:spcAft>
              <a:buNone/>
              <a:defRPr/>
            </a:pPr>
            <a:r>
              <a:rPr lang="en-IN" b="1" dirty="0"/>
              <a:t>Step 3:</a:t>
            </a:r>
            <a:r>
              <a:rPr lang="en-IN" dirty="0"/>
              <a:t> Variable consideration, right of return, seller as principal or agent, time value of money, payments by seller to customer</a:t>
            </a:r>
            <a:endParaRPr lang="en-US" dirty="0"/>
          </a:p>
        </p:txBody>
      </p:sp>
    </p:spTree>
    <p:extLst>
      <p:ext uri="{BB962C8B-B14F-4D97-AF65-F5344CB8AC3E}">
        <p14:creationId xmlns:p14="http://schemas.microsoft.com/office/powerpoint/2010/main" val="29016416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IN" b="0" dirty="0"/>
              <a:t>Chapter 5 Part B: Special Topics in Revenue Recognition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1435100" indent="-1435100" fontAlgn="auto">
              <a:spcBef>
                <a:spcPts val="1800"/>
              </a:spcBef>
              <a:spcAft>
                <a:spcPts val="0"/>
              </a:spcAft>
              <a:buNone/>
              <a:defRPr/>
            </a:pPr>
            <a:r>
              <a:rPr lang="en-IN" b="1" dirty="0"/>
              <a:t>Step 4:</a:t>
            </a:r>
            <a:r>
              <a:rPr lang="en-IN" dirty="0"/>
              <a:t> Various approaches to estimating stand-alone selling prices</a:t>
            </a:r>
          </a:p>
          <a:p>
            <a:pPr marL="1435100" indent="-1435100" fontAlgn="auto">
              <a:spcBef>
                <a:spcPts val="1800"/>
              </a:spcBef>
              <a:spcAft>
                <a:spcPts val="0"/>
              </a:spcAft>
              <a:buNone/>
              <a:defRPr/>
            </a:pPr>
            <a:r>
              <a:rPr lang="en-IN" b="1" dirty="0"/>
              <a:t>Step 5:</a:t>
            </a:r>
            <a:r>
              <a:rPr lang="en-IN" dirty="0"/>
              <a:t> Licenses, franchises, bill-and-hold arrangements, consignment arrangements, gift cards</a:t>
            </a:r>
          </a:p>
          <a:p>
            <a:pPr marL="1260475" indent="-1260475" fontAlgn="auto">
              <a:spcBef>
                <a:spcPts val="1800"/>
              </a:spcBef>
              <a:spcAft>
                <a:spcPts val="0"/>
              </a:spcAft>
              <a:buNone/>
              <a:defRPr/>
            </a:pPr>
            <a:r>
              <a:rPr lang="en-IN" b="1" dirty="0"/>
              <a:t>Disclosure: </a:t>
            </a:r>
            <a:r>
              <a:rPr lang="en-IN" dirty="0"/>
              <a:t>Lots of it!</a:t>
            </a:r>
            <a:endParaRPr lang="en-US" dirty="0"/>
          </a:p>
        </p:txBody>
      </p:sp>
    </p:spTree>
    <p:extLst>
      <p:ext uri="{BB962C8B-B14F-4D97-AF65-F5344CB8AC3E}">
        <p14:creationId xmlns:p14="http://schemas.microsoft.com/office/powerpoint/2010/main" val="42384687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IN" b="0" dirty="0"/>
              <a:t>Special Issues for Step 1: Identify the Contract (1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r>
              <a:rPr lang="en-IN" dirty="0"/>
              <a:t>Contracts can be explicit or implicit, oral or written</a:t>
            </a:r>
          </a:p>
          <a:p>
            <a:r>
              <a:rPr lang="en-IN" dirty="0"/>
              <a:t>A contract only </a:t>
            </a:r>
            <a:r>
              <a:rPr lang="en-IN" b="1" dirty="0"/>
              <a:t>exists</a:t>
            </a:r>
            <a:r>
              <a:rPr lang="en-IN" dirty="0"/>
              <a:t> if it:</a:t>
            </a:r>
          </a:p>
          <a:p>
            <a:pPr lvl="1">
              <a:buClr>
                <a:schemeClr val="tx1"/>
              </a:buClr>
            </a:pPr>
            <a:r>
              <a:rPr lang="en-IN" dirty="0"/>
              <a:t>Has </a:t>
            </a:r>
            <a:r>
              <a:rPr lang="en-IN" b="1" dirty="0"/>
              <a:t>commercial substance</a:t>
            </a:r>
          </a:p>
          <a:p>
            <a:pPr lvl="1">
              <a:buClr>
                <a:schemeClr val="tx1"/>
              </a:buClr>
            </a:pPr>
            <a:r>
              <a:rPr lang="en-IN" dirty="0"/>
              <a:t>Has been </a:t>
            </a:r>
            <a:r>
              <a:rPr lang="en-IN" b="1" dirty="0"/>
              <a:t>approved</a:t>
            </a:r>
            <a:r>
              <a:rPr lang="en-IN" dirty="0"/>
              <a:t> by the seller and customer</a:t>
            </a:r>
          </a:p>
          <a:p>
            <a:pPr lvl="1">
              <a:buClr>
                <a:schemeClr val="tx1"/>
              </a:buClr>
            </a:pPr>
            <a:r>
              <a:rPr lang="en-IN" dirty="0"/>
              <a:t>Specifies the </a:t>
            </a:r>
            <a:r>
              <a:rPr lang="en-IN" b="1" dirty="0"/>
              <a:t>rights</a:t>
            </a:r>
            <a:r>
              <a:rPr lang="en-IN" dirty="0"/>
              <a:t> of the seller and customer</a:t>
            </a:r>
          </a:p>
          <a:p>
            <a:pPr lvl="1">
              <a:buClr>
                <a:schemeClr val="tx1"/>
              </a:buClr>
            </a:pPr>
            <a:r>
              <a:rPr lang="en-IN" dirty="0"/>
              <a:t>Specifies </a:t>
            </a:r>
            <a:r>
              <a:rPr lang="en-IN" b="1" dirty="0"/>
              <a:t>payment terms</a:t>
            </a:r>
          </a:p>
          <a:p>
            <a:pPr lvl="1">
              <a:buClr>
                <a:schemeClr val="tx1"/>
              </a:buClr>
            </a:pPr>
            <a:r>
              <a:rPr lang="en-IN" dirty="0"/>
              <a:t>Is </a:t>
            </a:r>
            <a:r>
              <a:rPr lang="en-IN" b="1" dirty="0"/>
              <a:t>probable </a:t>
            </a:r>
            <a:r>
              <a:rPr lang="en-IN" dirty="0"/>
              <a:t>that the </a:t>
            </a:r>
            <a:r>
              <a:rPr lang="en-IN" b="1" dirty="0"/>
              <a:t>seller will collect </a:t>
            </a:r>
            <a:r>
              <a:rPr lang="en-IN" dirty="0"/>
              <a:t>the amount it is entitled to receive under the contract</a:t>
            </a:r>
            <a:endParaRPr lang="en-US" dirty="0"/>
          </a:p>
        </p:txBody>
      </p:sp>
    </p:spTree>
    <p:extLst>
      <p:ext uri="{BB962C8B-B14F-4D97-AF65-F5344CB8AC3E}">
        <p14:creationId xmlns:p14="http://schemas.microsoft.com/office/powerpoint/2010/main" val="37082885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IN" b="0" dirty="0"/>
              <a:t>Special Issues for Step 1: Identify the Contract (2 of 2)</a:t>
            </a:r>
            <a:endParaRPr lang="en-US" b="0" dirty="0"/>
          </a:p>
        </p:txBody>
      </p:sp>
      <p:sp>
        <p:nvSpPr>
          <p:cNvPr id="5" name="Content Placeholder 4"/>
          <p:cNvSpPr>
            <a:spLocks noGrp="1"/>
          </p:cNvSpPr>
          <p:nvPr>
            <p:ph sz="quarter" idx="10"/>
          </p:nvPr>
        </p:nvSpPr>
        <p:spPr>
          <a:xfrm>
            <a:off x="548640" y="1676400"/>
            <a:ext cx="8046720" cy="4931028"/>
          </a:xfrm>
        </p:spPr>
        <p:txBody>
          <a:bodyPr/>
          <a:lstStyle/>
          <a:p>
            <a:r>
              <a:rPr lang="en-IN" dirty="0"/>
              <a:t>A contract </a:t>
            </a:r>
            <a:r>
              <a:rPr lang="en-IN" b="1" dirty="0"/>
              <a:t>does not exist </a:t>
            </a:r>
            <a:r>
              <a:rPr lang="en-IN" dirty="0"/>
              <a:t>if:</a:t>
            </a:r>
          </a:p>
          <a:p>
            <a:pPr lvl="1"/>
            <a:r>
              <a:rPr lang="en-IN" dirty="0"/>
              <a:t>Neither the seller nor the customer has performed any obligations under the contract, </a:t>
            </a:r>
            <a:r>
              <a:rPr lang="en-IN" b="1" dirty="0"/>
              <a:t>and</a:t>
            </a:r>
          </a:p>
          <a:p>
            <a:pPr lvl="1"/>
            <a:r>
              <a:rPr lang="en-IN" dirty="0"/>
              <a:t>Both the seller and the customer can terminate the contract without penalty</a:t>
            </a:r>
          </a:p>
        </p:txBody>
      </p:sp>
    </p:spTree>
    <p:extLst>
      <p:ext uri="{BB962C8B-B14F-4D97-AF65-F5344CB8AC3E}">
        <p14:creationId xmlns:p14="http://schemas.microsoft.com/office/powerpoint/2010/main" val="3883662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67136"/>
            <a:ext cx="8001000" cy="1472650"/>
          </a:xfrm>
        </p:spPr>
        <p:txBody>
          <a:bodyPr>
            <a:noAutofit/>
          </a:bodyPr>
          <a:lstStyle/>
          <a:p>
            <a:r>
              <a:rPr lang="en-IN" b="0" dirty="0"/>
              <a:t>Determining Whether a Contract Exists for Revenue Recognition Purposes</a:t>
            </a:r>
            <a:endParaRPr lang="en-US" b="0" dirty="0"/>
          </a:p>
        </p:txBody>
      </p:sp>
      <p:sp>
        <p:nvSpPr>
          <p:cNvPr id="5" name="Content Placeholder 4"/>
          <p:cNvSpPr>
            <a:spLocks noGrp="1"/>
          </p:cNvSpPr>
          <p:nvPr>
            <p:ph sz="quarter" idx="10"/>
          </p:nvPr>
        </p:nvSpPr>
        <p:spPr>
          <a:xfrm>
            <a:off x="548640" y="1965348"/>
            <a:ext cx="8046720" cy="4208658"/>
          </a:xfrm>
        </p:spPr>
        <p:txBody>
          <a:bodyPr/>
          <a:lstStyle/>
          <a:p>
            <a:pPr marL="0" indent="0">
              <a:buNone/>
            </a:pPr>
            <a:r>
              <a:rPr lang="en-US" dirty="0" err="1"/>
              <a:t>CompStores</a:t>
            </a:r>
            <a:r>
              <a:rPr lang="en-US" dirty="0"/>
              <a:t> ordered 1,000 Tri-Box systems on December 20, 2017, at a price of $250 per unit. Assume that </a:t>
            </a:r>
            <a:r>
              <a:rPr lang="en-US" dirty="0" err="1"/>
              <a:t>CompStores</a:t>
            </a:r>
            <a:r>
              <a:rPr lang="en-US" dirty="0"/>
              <a:t> and </a:t>
            </a:r>
            <a:r>
              <a:rPr lang="en-US" dirty="0" err="1"/>
              <a:t>TrueTech</a:t>
            </a:r>
            <a:r>
              <a:rPr lang="en-US" dirty="0"/>
              <a:t> can cancel the order without penalty prior to delivery. </a:t>
            </a:r>
            <a:r>
              <a:rPr lang="en-US" dirty="0" err="1"/>
              <a:t>TrueTech</a:t>
            </a:r>
            <a:r>
              <a:rPr lang="en-US" dirty="0"/>
              <a:t> made delivery on January 1, 2018, and received $250,000 on January 25, 2018. </a:t>
            </a:r>
          </a:p>
          <a:p>
            <a:pPr marL="0" indent="0">
              <a:buNone/>
            </a:pPr>
            <a:r>
              <a:rPr lang="en-US" dirty="0"/>
              <a:t>When does </a:t>
            </a:r>
            <a:r>
              <a:rPr lang="en-US" dirty="0" err="1"/>
              <a:t>TrueTech’s</a:t>
            </a:r>
            <a:r>
              <a:rPr lang="en-US" dirty="0"/>
              <a:t> arrangement with </a:t>
            </a:r>
            <a:r>
              <a:rPr lang="en-US" dirty="0" err="1"/>
              <a:t>CompStores</a:t>
            </a:r>
            <a:r>
              <a:rPr lang="en-US" dirty="0"/>
              <a:t> qualify as a contract for purposes of revenue recognition? </a:t>
            </a:r>
          </a:p>
        </p:txBody>
      </p:sp>
      <p:sp>
        <p:nvSpPr>
          <p:cNvPr id="6" name="Content Placeholder 5"/>
          <p:cNvSpPr>
            <a:spLocks noGrp="1"/>
          </p:cNvSpPr>
          <p:nvPr>
            <p:ph sz="quarter" idx="10"/>
          </p:nvPr>
        </p:nvSpPr>
        <p:spPr>
          <a:xfrm>
            <a:off x="548640" y="6029532"/>
            <a:ext cx="8046720" cy="470014"/>
          </a:xfrm>
        </p:spPr>
        <p:txBody>
          <a:bodyPr/>
          <a:lstStyle/>
          <a:p>
            <a:pPr marL="0" indent="0" algn="ctr">
              <a:buNone/>
            </a:pPr>
            <a:r>
              <a:rPr lang="en-US" b="1" dirty="0"/>
              <a:t>January 1, 2018</a:t>
            </a:r>
            <a:endParaRPr lang="en-US" dirty="0"/>
          </a:p>
        </p:txBody>
      </p:sp>
    </p:spTree>
    <p:extLst>
      <p:ext uri="{BB962C8B-B14F-4D97-AF65-F5344CB8AC3E}">
        <p14:creationId xmlns:p14="http://schemas.microsoft.com/office/powerpoint/2010/main" val="40569611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2: Identify the Performance Obligation(s) (1 of 6)</a:t>
            </a:r>
            <a:endParaRPr lang="en-US" b="0" dirty="0"/>
          </a:p>
        </p:txBody>
      </p:sp>
      <p:sp>
        <p:nvSpPr>
          <p:cNvPr id="5" name="Content Placeholder 4"/>
          <p:cNvSpPr>
            <a:spLocks noGrp="1"/>
          </p:cNvSpPr>
          <p:nvPr>
            <p:ph sz="quarter" idx="10"/>
          </p:nvPr>
        </p:nvSpPr>
        <p:spPr>
          <a:xfrm>
            <a:off x="548640" y="1984260"/>
            <a:ext cx="8046720" cy="3630762"/>
          </a:xfrm>
        </p:spPr>
        <p:txBody>
          <a:bodyPr/>
          <a:lstStyle/>
          <a:p>
            <a:pPr marL="0" indent="0">
              <a:buNone/>
            </a:pPr>
            <a:r>
              <a:rPr lang="en-US" b="1" u="sng" dirty="0"/>
              <a:t>Not</a:t>
            </a:r>
            <a:r>
              <a:rPr lang="en-US" b="1" dirty="0"/>
              <a:t> performance obligations</a:t>
            </a:r>
            <a:r>
              <a:rPr lang="en-US" dirty="0"/>
              <a:t>:</a:t>
            </a:r>
          </a:p>
          <a:p>
            <a:pPr>
              <a:buClr>
                <a:schemeClr val="tx1"/>
              </a:buClr>
            </a:pPr>
            <a:r>
              <a:rPr lang="en-US" b="1" dirty="0"/>
              <a:t>Prepayments </a:t>
            </a:r>
            <a:r>
              <a:rPr lang="en-US" dirty="0"/>
              <a:t>(part of the transaction price)</a:t>
            </a:r>
          </a:p>
          <a:p>
            <a:pPr>
              <a:buClr>
                <a:schemeClr val="tx1"/>
              </a:buClr>
            </a:pPr>
            <a:r>
              <a:rPr lang="en-US" b="1" dirty="0"/>
              <a:t>Quality-assurance warranties </a:t>
            </a:r>
            <a:r>
              <a:rPr lang="en-US" dirty="0"/>
              <a:t>(part of the performance obligation to deliver goods and services that are free of defects)</a:t>
            </a:r>
          </a:p>
          <a:p>
            <a:pPr>
              <a:buClr>
                <a:schemeClr val="tx1"/>
              </a:buClr>
            </a:pPr>
            <a:r>
              <a:rPr lang="en-US" b="1" dirty="0"/>
              <a:t>Right of return </a:t>
            </a:r>
            <a:r>
              <a:rPr lang="en-US" dirty="0"/>
              <a:t>(part of the performance obligation to deliver acceptable goods and services)</a:t>
            </a:r>
          </a:p>
        </p:txBody>
      </p:sp>
    </p:spTree>
    <p:extLst>
      <p:ext uri="{BB962C8B-B14F-4D97-AF65-F5344CB8AC3E}">
        <p14:creationId xmlns:p14="http://schemas.microsoft.com/office/powerpoint/2010/main" val="383474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p:txBody>
          <a:bodyPr>
            <a:normAutofit/>
          </a:bodyPr>
          <a:lstStyle/>
          <a:p>
            <a:r>
              <a:rPr lang="en-IN" b="0" dirty="0"/>
              <a:t>Revenue Recognition (3 of 4)</a:t>
            </a:r>
            <a:endParaRPr lang="en-US" b="0" dirty="0"/>
          </a:p>
        </p:txBody>
      </p:sp>
      <p:sp>
        <p:nvSpPr>
          <p:cNvPr id="5" name="Content Placeholder 4"/>
          <p:cNvSpPr>
            <a:spLocks noGrp="1"/>
          </p:cNvSpPr>
          <p:nvPr>
            <p:ph sz="quarter" idx="10"/>
          </p:nvPr>
        </p:nvSpPr>
        <p:spPr>
          <a:xfrm>
            <a:off x="548640" y="1676400"/>
            <a:ext cx="8046720" cy="4931028"/>
          </a:xfrm>
        </p:spPr>
        <p:txBody>
          <a:bodyPr/>
          <a:lstStyle/>
          <a:p>
            <a:r>
              <a:rPr lang="en-IN" dirty="0"/>
              <a:t>New revenue recognition standard by FASB:</a:t>
            </a:r>
          </a:p>
          <a:p>
            <a:pPr lvl="1">
              <a:buClr>
                <a:schemeClr val="tx1"/>
              </a:buClr>
            </a:pPr>
            <a:r>
              <a:rPr lang="en-IN" b="1" dirty="0"/>
              <a:t>Accounting Standards Update (ASU) No. 2014–09</a:t>
            </a:r>
            <a:r>
              <a:rPr lang="en-US" b="1" dirty="0"/>
              <a:t>: </a:t>
            </a:r>
            <a:r>
              <a:rPr lang="en-IN" b="1" dirty="0"/>
              <a:t>“Revenue from Contracts with Customers”</a:t>
            </a:r>
          </a:p>
          <a:p>
            <a:pPr lvl="1">
              <a:spcAft>
                <a:spcPts val="1200"/>
              </a:spcAft>
            </a:pPr>
            <a:r>
              <a:rPr lang="en-US" dirty="0"/>
              <a:t>Provides a unified approach that replaces more than 200 different pieces of specialized guidance that had developed over time in U.S. GAAP for revenue recognition under various industries and circumstances</a:t>
            </a:r>
          </a:p>
        </p:txBody>
      </p:sp>
    </p:spTree>
    <p:extLst>
      <p:ext uri="{BB962C8B-B14F-4D97-AF65-F5344CB8AC3E}">
        <p14:creationId xmlns:p14="http://schemas.microsoft.com/office/powerpoint/2010/main" val="10433056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2: Identify the Performance Obligation(s) (2 of 6)</a:t>
            </a:r>
            <a:endParaRPr lang="en-US" b="0" dirty="0"/>
          </a:p>
        </p:txBody>
      </p:sp>
      <p:sp>
        <p:nvSpPr>
          <p:cNvPr id="5" name="Content Placeholder 4"/>
          <p:cNvSpPr>
            <a:spLocks noGrp="1"/>
          </p:cNvSpPr>
          <p:nvPr>
            <p:ph sz="quarter" idx="10"/>
          </p:nvPr>
        </p:nvSpPr>
        <p:spPr>
          <a:xfrm>
            <a:off x="548640" y="1839786"/>
            <a:ext cx="8046720" cy="4642080"/>
          </a:xfrm>
        </p:spPr>
        <p:txBody>
          <a:bodyPr/>
          <a:lstStyle/>
          <a:p>
            <a:pPr marL="0" indent="0">
              <a:buNone/>
            </a:pPr>
            <a:r>
              <a:rPr lang="en-US" b="1" dirty="0"/>
              <a:t>Performance obligations</a:t>
            </a:r>
            <a:r>
              <a:rPr lang="en-US" dirty="0"/>
              <a:t>:</a:t>
            </a:r>
          </a:p>
          <a:p>
            <a:pPr>
              <a:buClr>
                <a:schemeClr val="tx1"/>
              </a:buClr>
            </a:pPr>
            <a:r>
              <a:rPr lang="en-US" b="1" dirty="0"/>
              <a:t>Extended warranties</a:t>
            </a:r>
            <a:r>
              <a:rPr lang="en-US" dirty="0"/>
              <a:t>. A warranty is an extended warranty if either</a:t>
            </a:r>
          </a:p>
          <a:p>
            <a:pPr lvl="1">
              <a:buClr>
                <a:schemeClr val="tx1"/>
              </a:buClr>
            </a:pPr>
            <a:r>
              <a:rPr lang="en-US" dirty="0"/>
              <a:t>The customer has the option to purchase the warranty separately, or</a:t>
            </a:r>
          </a:p>
          <a:p>
            <a:pPr lvl="1">
              <a:buClr>
                <a:schemeClr val="tx1"/>
              </a:buClr>
            </a:pPr>
            <a:r>
              <a:rPr lang="en-US" dirty="0"/>
              <a:t>The warranty provides a service to the customer beyond quality assurance</a:t>
            </a:r>
          </a:p>
          <a:p>
            <a:pPr>
              <a:buClr>
                <a:schemeClr val="tx1"/>
              </a:buClr>
            </a:pPr>
            <a:r>
              <a:rPr lang="en-US" b="1" dirty="0"/>
              <a:t>Options</a:t>
            </a:r>
            <a:r>
              <a:rPr lang="en-US" dirty="0"/>
              <a:t> that provide a </a:t>
            </a:r>
            <a:r>
              <a:rPr lang="en-US" b="1" dirty="0"/>
              <a:t>material right </a:t>
            </a:r>
            <a:r>
              <a:rPr lang="en-US" dirty="0"/>
              <a:t>(a material right is something the customer wouldn’t get otherwise, so the seller is obligated to provide it)</a:t>
            </a:r>
          </a:p>
        </p:txBody>
      </p:sp>
    </p:spTree>
    <p:extLst>
      <p:ext uri="{BB962C8B-B14F-4D97-AF65-F5344CB8AC3E}">
        <p14:creationId xmlns:p14="http://schemas.microsoft.com/office/powerpoint/2010/main" val="464387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2: Identify the Performance Obligation(s) (3 of 6)</a:t>
            </a:r>
            <a:endParaRPr lang="en-US" b="0" dirty="0"/>
          </a:p>
        </p:txBody>
      </p:sp>
      <p:sp>
        <p:nvSpPr>
          <p:cNvPr id="5" name="Content Placeholder 4"/>
          <p:cNvSpPr>
            <a:spLocks noGrp="1"/>
          </p:cNvSpPr>
          <p:nvPr>
            <p:ph sz="quarter" idx="10"/>
          </p:nvPr>
        </p:nvSpPr>
        <p:spPr>
          <a:xfrm>
            <a:off x="548640" y="1965348"/>
            <a:ext cx="8046720" cy="4642080"/>
          </a:xfrm>
        </p:spPr>
        <p:txBody>
          <a:bodyPr/>
          <a:lstStyle/>
          <a:p>
            <a:pPr marL="0" indent="0">
              <a:buNone/>
            </a:pPr>
            <a:r>
              <a:rPr lang="en-US" dirty="0" err="1"/>
              <a:t>TruTech</a:t>
            </a:r>
            <a:r>
              <a:rPr lang="en-US" dirty="0"/>
              <a:t> offers a promotional coupon with every Tri-Box it sells for the normal price of $240. The coupon gives the Tri-Box customer an opportunity to buy for $90 a headset that normally sells for $150 (a 40% discount). The coupon must be redeemed within one year of the Tri-Box purchase. </a:t>
            </a:r>
            <a:r>
              <a:rPr lang="en-US" dirty="0" err="1"/>
              <a:t>TrueTech</a:t>
            </a:r>
            <a:r>
              <a:rPr lang="en-US" dirty="0"/>
              <a:t> estimates that 80% of customers will take advantage of the coupon. How would </a:t>
            </a:r>
            <a:r>
              <a:rPr lang="en-US" dirty="0" err="1"/>
              <a:t>TrueTech</a:t>
            </a:r>
            <a:r>
              <a:rPr lang="en-US" dirty="0"/>
              <a:t> account for the cash sale of 100 Tri-Boxes sold under this promotion on January 1, 2018? 	</a:t>
            </a:r>
          </a:p>
        </p:txBody>
      </p:sp>
    </p:spTree>
    <p:extLst>
      <p:ext uri="{BB962C8B-B14F-4D97-AF65-F5344CB8AC3E}">
        <p14:creationId xmlns:p14="http://schemas.microsoft.com/office/powerpoint/2010/main" val="17923570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2:</a:t>
            </a:r>
            <a:br>
              <a:rPr lang="en-IN" b="0" dirty="0"/>
            </a:br>
            <a:r>
              <a:rPr lang="en-IN" b="0" dirty="0"/>
              <a:t>Identify the Performance Obligation(s) (4 of 6)</a:t>
            </a:r>
            <a:endParaRPr lang="en-US" b="0" dirty="0"/>
          </a:p>
        </p:txBody>
      </p:sp>
      <p:sp>
        <p:nvSpPr>
          <p:cNvPr id="5" name="Content Placeholder 4"/>
          <p:cNvSpPr>
            <a:spLocks noGrp="1"/>
          </p:cNvSpPr>
          <p:nvPr>
            <p:ph sz="quarter" idx="10"/>
          </p:nvPr>
        </p:nvSpPr>
        <p:spPr>
          <a:xfrm>
            <a:off x="548640" y="1984260"/>
            <a:ext cx="8309640" cy="4302260"/>
          </a:xfrm>
        </p:spPr>
        <p:txBody>
          <a:bodyPr/>
          <a:lstStyle/>
          <a:p>
            <a:pPr marL="0" indent="0">
              <a:buNone/>
            </a:pPr>
            <a:r>
              <a:rPr lang="en-US" sz="2400" b="1" dirty="0"/>
              <a:t>Estimated stand-alone selling price of the coupon</a:t>
            </a:r>
            <a:r>
              <a:rPr lang="en-US" sz="2400" dirty="0"/>
              <a:t>:</a:t>
            </a:r>
          </a:p>
          <a:p>
            <a:pPr marL="0" indent="0">
              <a:buNone/>
            </a:pPr>
            <a:r>
              <a:rPr lang="en-IN" sz="2400" dirty="0"/>
              <a:t>Discount = </a:t>
            </a:r>
            <a:r>
              <a:rPr lang="en-US" sz="2400" dirty="0"/>
              <a:t>$150 × 40% = $60</a:t>
            </a:r>
            <a:endParaRPr lang="en-IN" sz="2400" dirty="0"/>
          </a:p>
          <a:p>
            <a:pPr marL="0" indent="0">
              <a:buNone/>
            </a:pPr>
            <a:r>
              <a:rPr lang="en-IN" sz="2400" dirty="0"/>
              <a:t>Estimated stand-alone selling price = </a:t>
            </a:r>
            <a:r>
              <a:rPr lang="en-US" sz="2400" dirty="0"/>
              <a:t>$60 × 80% = </a:t>
            </a:r>
            <a:r>
              <a:rPr lang="en-US" sz="2400" b="1" dirty="0"/>
              <a:t>$48</a:t>
            </a:r>
            <a:endParaRPr lang="en-IN" sz="2400" dirty="0"/>
          </a:p>
        </p:txBody>
      </p:sp>
    </p:spTree>
    <p:extLst>
      <p:ext uri="{BB962C8B-B14F-4D97-AF65-F5344CB8AC3E}">
        <p14:creationId xmlns:p14="http://schemas.microsoft.com/office/powerpoint/2010/main" val="39999259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2:</a:t>
            </a:r>
            <a:br>
              <a:rPr lang="en-IN" b="0" dirty="0"/>
            </a:br>
            <a:r>
              <a:rPr lang="en-IN" b="0" dirty="0"/>
              <a:t>Identify the Performance Obligation(s) (5 of 6)</a:t>
            </a:r>
            <a:endParaRPr lang="en-US" b="0" dirty="0"/>
          </a:p>
        </p:txBody>
      </p:sp>
      <p:sp>
        <p:nvSpPr>
          <p:cNvPr id="5" name="Content Placeholder 4"/>
          <p:cNvSpPr>
            <a:spLocks noGrp="1"/>
          </p:cNvSpPr>
          <p:nvPr>
            <p:ph sz="quarter" idx="10"/>
          </p:nvPr>
        </p:nvSpPr>
        <p:spPr>
          <a:xfrm>
            <a:off x="740122" y="2037584"/>
            <a:ext cx="8046720" cy="4320373"/>
          </a:xfrm>
        </p:spPr>
        <p:txBody>
          <a:bodyPr/>
          <a:lstStyle/>
          <a:p>
            <a:pPr marL="0" indent="0">
              <a:buNone/>
            </a:pPr>
            <a:r>
              <a:rPr lang="en-IN" dirty="0"/>
              <a:t>Total of stand-alone selling prices =</a:t>
            </a:r>
            <a:r>
              <a:rPr lang="en-US" dirty="0"/>
              <a:t> $240 + $48 = </a:t>
            </a:r>
            <a:r>
              <a:rPr lang="en-US" b="1" dirty="0"/>
              <a:t>$288</a:t>
            </a:r>
          </a:p>
          <a:p>
            <a:r>
              <a:rPr lang="en-US" b="1" dirty="0"/>
              <a:t>Tri-Box:</a:t>
            </a:r>
          </a:p>
          <a:p>
            <a:pPr lvl="1"/>
            <a:r>
              <a:rPr lang="en-US" dirty="0"/>
              <a:t>$240/</a:t>
            </a:r>
            <a:r>
              <a:rPr lang="en-US" b="1" dirty="0"/>
              <a:t>$288 </a:t>
            </a:r>
            <a:r>
              <a:rPr lang="en-US" dirty="0"/>
              <a:t>= 83.33%, or 5/6</a:t>
            </a:r>
            <a:r>
              <a:rPr lang="en-IN" dirty="0"/>
              <a:t> × $240 × 100 = </a:t>
            </a:r>
            <a:r>
              <a:rPr lang="en-IN" b="1" dirty="0"/>
              <a:t>$20,000</a:t>
            </a:r>
            <a:endParaRPr lang="en-IN" baseline="30000" dirty="0"/>
          </a:p>
          <a:p>
            <a:r>
              <a:rPr lang="en-US" b="1" dirty="0"/>
              <a:t>Coupon:</a:t>
            </a:r>
          </a:p>
          <a:p>
            <a:pPr lvl="1"/>
            <a:r>
              <a:rPr lang="en-US" dirty="0"/>
              <a:t>$48/</a:t>
            </a:r>
            <a:r>
              <a:rPr lang="en-US" b="1" dirty="0"/>
              <a:t>$288 </a:t>
            </a:r>
            <a:r>
              <a:rPr lang="en-US" dirty="0"/>
              <a:t>= 16.67%, or 1/6</a:t>
            </a:r>
            <a:r>
              <a:rPr lang="en-IN" dirty="0"/>
              <a:t> × $240 × 100 = </a:t>
            </a:r>
            <a:r>
              <a:rPr lang="en-IN" b="1" u="sng" dirty="0"/>
              <a:t> 4,000</a:t>
            </a:r>
          </a:p>
          <a:p>
            <a:pPr marL="0" indent="0">
              <a:buNone/>
            </a:pPr>
            <a:r>
              <a:rPr lang="en-IN" sz="2400" b="1" dirty="0"/>
              <a:t>          $24,000</a:t>
            </a:r>
            <a:endParaRPr lang="en-IN" sz="2200" b="1" dirty="0"/>
          </a:p>
        </p:txBody>
      </p:sp>
    </p:spTree>
    <p:extLst>
      <p:ext uri="{BB962C8B-B14F-4D97-AF65-F5344CB8AC3E}">
        <p14:creationId xmlns:p14="http://schemas.microsoft.com/office/powerpoint/2010/main" val="40649790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571500" y="322809"/>
            <a:ext cx="8001000" cy="1619915"/>
          </a:xfrm>
        </p:spPr>
        <p:txBody>
          <a:bodyPr>
            <a:noAutofit/>
          </a:bodyPr>
          <a:lstStyle/>
          <a:p>
            <a:r>
              <a:rPr lang="en-IN" b="0" dirty="0"/>
              <a:t>Special Issues for Step 2:</a:t>
            </a:r>
            <a:br>
              <a:rPr lang="en-IN" b="0" dirty="0"/>
            </a:br>
            <a:r>
              <a:rPr lang="en-IN" b="0" dirty="0"/>
              <a:t>Identify the Performance Obligation(s) (6 of 6)</a:t>
            </a:r>
            <a:endParaRPr lang="en-US" b="0" dirty="0"/>
          </a:p>
        </p:txBody>
      </p:sp>
      <p:pic>
        <p:nvPicPr>
          <p:cNvPr id="11266" name="Picture 2" descr="Journal entry debiting cash 24,000 and crediting sales revenue 20,000 and deferred revenue - coupons 4,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13810" y="2851104"/>
            <a:ext cx="7801594" cy="1967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6892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Special Issues in Revenue Recognition (1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t>Scale Co. offers a promotional coupon with every product it sells. The coupon gives the Scale Co. customer an opportunity to buy an electric drill that normally sells for $50 for only $30 (a 40% discount). The coupon must be redeemed within one year of the purchase. Scale Co. estimates that 80% of customers will take advantage of the coupon. What is the stand-alone selling price of the coupon?	</a:t>
            </a:r>
          </a:p>
        </p:txBody>
      </p:sp>
    </p:spTree>
    <p:extLst>
      <p:ext uri="{BB962C8B-B14F-4D97-AF65-F5344CB8AC3E}">
        <p14:creationId xmlns:p14="http://schemas.microsoft.com/office/powerpoint/2010/main" val="21436723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Special Issues in Revenue Recognition (2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457200" lvl="0" indent="-457200">
              <a:buFont typeface="+mj-lt"/>
              <a:buAutoNum type="alphaLcPeriod"/>
              <a:tabLst>
                <a:tab pos="344488" algn="l"/>
              </a:tabLst>
            </a:pPr>
            <a:r>
              <a:rPr lang="en-US" dirty="0"/>
              <a:t>$20</a:t>
            </a:r>
          </a:p>
          <a:p>
            <a:pPr marL="457200" lvl="0" indent="-457200">
              <a:buFont typeface="+mj-lt"/>
              <a:buAutoNum type="alphaLcPeriod"/>
              <a:tabLst>
                <a:tab pos="344488" algn="l"/>
              </a:tabLst>
            </a:pPr>
            <a:r>
              <a:rPr lang="en-US" dirty="0"/>
              <a:t>$30</a:t>
            </a:r>
          </a:p>
          <a:p>
            <a:pPr marL="457200" lvl="0" indent="-457200">
              <a:buFont typeface="+mj-lt"/>
              <a:buAutoNum type="alphaLcPeriod"/>
              <a:tabLst>
                <a:tab pos="344488" algn="l"/>
              </a:tabLst>
            </a:pPr>
            <a:r>
              <a:rPr lang="en-US" dirty="0"/>
              <a:t>$50</a:t>
            </a:r>
          </a:p>
          <a:p>
            <a:pPr marL="457200" indent="-457200">
              <a:buFont typeface="+mj-lt"/>
              <a:buAutoNum type="alphaLcPeriod"/>
              <a:tabLst>
                <a:tab pos="344488" algn="l"/>
              </a:tabLst>
            </a:pPr>
            <a:r>
              <a:rPr lang="en-US" dirty="0"/>
              <a:t>$16</a:t>
            </a:r>
          </a:p>
          <a:p>
            <a:pPr marL="0" indent="0">
              <a:buNone/>
              <a:tabLst>
                <a:tab pos="344488" algn="l"/>
              </a:tabLst>
            </a:pPr>
            <a:r>
              <a:rPr lang="en-US" dirty="0"/>
              <a:t>The correct answer is </a:t>
            </a:r>
            <a:r>
              <a:rPr lang="en-US" i="1" dirty="0"/>
              <a:t>d. </a:t>
            </a:r>
            <a:r>
              <a:rPr lang="en-US" dirty="0"/>
              <a:t>Because Scale Co. expects only 80% of the coupons to be used, it estimates the stand-alone selling price of a coupon to be $20 (40% of 50) × 80% = </a:t>
            </a:r>
            <a:r>
              <a:rPr lang="en-US" b="1" dirty="0"/>
              <a:t>$16</a:t>
            </a:r>
            <a:endParaRPr lang="en-US" dirty="0"/>
          </a:p>
        </p:txBody>
      </p:sp>
    </p:spTree>
    <p:extLst>
      <p:ext uri="{BB962C8B-B14F-4D97-AF65-F5344CB8AC3E}">
        <p14:creationId xmlns:p14="http://schemas.microsoft.com/office/powerpoint/2010/main" val="3297331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Special Issues in Revenue Recognition (3 of 5)</a:t>
            </a:r>
            <a:endParaRPr lang="en-US" b="0" dirty="0"/>
          </a:p>
        </p:txBody>
      </p:sp>
      <p:sp>
        <p:nvSpPr>
          <p:cNvPr id="5" name="Content Placeholder 4"/>
          <p:cNvSpPr>
            <a:spLocks noGrp="1"/>
          </p:cNvSpPr>
          <p:nvPr>
            <p:ph sz="quarter" idx="10"/>
          </p:nvPr>
        </p:nvSpPr>
        <p:spPr>
          <a:xfrm>
            <a:off x="668684" y="1676400"/>
            <a:ext cx="8046720" cy="4931028"/>
          </a:xfrm>
        </p:spPr>
        <p:txBody>
          <a:bodyPr/>
          <a:lstStyle/>
          <a:p>
            <a:pPr marL="0" lvl="0" indent="0">
              <a:buNone/>
            </a:pPr>
            <a:r>
              <a:rPr lang="en-US" dirty="0"/>
              <a:t>Hooper Inc. offers a discount on an extended warranty on its </a:t>
            </a:r>
            <a:r>
              <a:rPr lang="en-US" dirty="0" err="1"/>
              <a:t>eyePhone</a:t>
            </a:r>
            <a:r>
              <a:rPr lang="en-US" dirty="0"/>
              <a:t> when the warranty is purchased at the time the </a:t>
            </a:r>
            <a:r>
              <a:rPr lang="en-US" dirty="0" err="1"/>
              <a:t>eyePhone</a:t>
            </a:r>
            <a:r>
              <a:rPr lang="en-US" dirty="0"/>
              <a:t> is purchased. The warranty normally has a price of $300, but Hooper offers it for $240 when purchased along with an </a:t>
            </a:r>
            <a:r>
              <a:rPr lang="en-US" dirty="0" err="1"/>
              <a:t>eyePhone</a:t>
            </a:r>
            <a:r>
              <a:rPr lang="en-US" dirty="0"/>
              <a:t>. Hooper anticipates a 75% chance that a customer will purchase the extended warranty along with the </a:t>
            </a:r>
            <a:r>
              <a:rPr lang="en-US" dirty="0" err="1"/>
              <a:t>eyePhone</a:t>
            </a:r>
            <a:r>
              <a:rPr lang="en-US" dirty="0"/>
              <a:t>. </a:t>
            </a:r>
          </a:p>
        </p:txBody>
      </p:sp>
    </p:spTree>
    <p:extLst>
      <p:ext uri="{BB962C8B-B14F-4D97-AF65-F5344CB8AC3E}">
        <p14:creationId xmlns:p14="http://schemas.microsoft.com/office/powerpoint/2010/main" val="3634568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Special Issues in Revenue Recognition (4 of 5)</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buNone/>
            </a:pPr>
            <a:r>
              <a:rPr lang="en-US" sz="2800" dirty="0"/>
              <a:t>Assume Hooper sells 1,000 </a:t>
            </a:r>
            <a:r>
              <a:rPr lang="en-US" sz="2800" dirty="0" err="1"/>
              <a:t>eyePhones</a:t>
            </a:r>
            <a:r>
              <a:rPr lang="en-US" sz="2800" dirty="0"/>
              <a:t> with the extended warranty discount offer. What is the total stand-alone selling price that Hooper would use for the extended warranty discount option for purposes of allocating revenue among the performance obligations in those 1,000 </a:t>
            </a:r>
            <a:r>
              <a:rPr lang="en-US" sz="2800" dirty="0" err="1"/>
              <a:t>eyePhone</a:t>
            </a:r>
            <a:r>
              <a:rPr lang="en-US" sz="2800" dirty="0"/>
              <a:t> contracts?</a:t>
            </a:r>
          </a:p>
        </p:txBody>
      </p:sp>
    </p:spTree>
    <p:extLst>
      <p:ext uri="{BB962C8B-B14F-4D97-AF65-F5344CB8AC3E}">
        <p14:creationId xmlns:p14="http://schemas.microsoft.com/office/powerpoint/2010/main" val="27698769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05-5</a:t>
            </a:r>
          </a:p>
        </p:txBody>
      </p:sp>
      <p:sp>
        <p:nvSpPr>
          <p:cNvPr id="4" name="Title 3"/>
          <p:cNvSpPr>
            <a:spLocks noGrp="1"/>
          </p:cNvSpPr>
          <p:nvPr>
            <p:ph type="title"/>
          </p:nvPr>
        </p:nvSpPr>
        <p:spPr>
          <a:xfrm>
            <a:off x="685800" y="457200"/>
            <a:ext cx="8001000" cy="914400"/>
          </a:xfrm>
        </p:spPr>
        <p:txBody>
          <a:bodyPr>
            <a:noAutofit/>
          </a:bodyPr>
          <a:lstStyle/>
          <a:p>
            <a:r>
              <a:rPr lang="en-US" altLang="en-US" b="0" dirty="0"/>
              <a:t>Concept Check: Special Issues in Revenue Recognition (5 of 5)</a:t>
            </a:r>
            <a:endParaRPr lang="en-US" b="0" dirty="0"/>
          </a:p>
        </p:txBody>
      </p:sp>
      <p:sp>
        <p:nvSpPr>
          <p:cNvPr id="5" name="Content Placeholder 4"/>
          <p:cNvSpPr>
            <a:spLocks noGrp="1"/>
          </p:cNvSpPr>
          <p:nvPr>
            <p:ph sz="quarter" idx="10"/>
          </p:nvPr>
        </p:nvSpPr>
        <p:spPr>
          <a:xfrm>
            <a:off x="740122" y="1676400"/>
            <a:ext cx="8046720" cy="4931028"/>
          </a:xfrm>
        </p:spPr>
        <p:txBody>
          <a:bodyPr/>
          <a:lstStyle/>
          <a:p>
            <a:pPr marL="571500" indent="-457200">
              <a:buFont typeface="+mj-lt"/>
              <a:buAutoNum type="alphaLcPeriod"/>
            </a:pPr>
            <a:r>
              <a:rPr lang="en-US" dirty="0"/>
              <a:t>$240,000</a:t>
            </a:r>
          </a:p>
          <a:p>
            <a:pPr marL="571500" indent="-457200">
              <a:buFont typeface="+mj-lt"/>
              <a:buAutoNum type="alphaLcPeriod"/>
            </a:pPr>
            <a:r>
              <a:rPr lang="en-US" dirty="0"/>
              <a:t>$60,000</a:t>
            </a:r>
          </a:p>
          <a:p>
            <a:pPr marL="571500" indent="-457200">
              <a:buFont typeface="+mj-lt"/>
              <a:buAutoNum type="alphaLcPeriod"/>
            </a:pPr>
            <a:r>
              <a:rPr lang="en-US" dirty="0"/>
              <a:t>$45,000</a:t>
            </a:r>
          </a:p>
          <a:p>
            <a:pPr marL="571500" lvl="0" indent="-457200">
              <a:buFont typeface="+mj-lt"/>
              <a:buAutoNum type="alphaLcPeriod"/>
            </a:pPr>
            <a:r>
              <a:rPr lang="en-US" dirty="0"/>
              <a:t>$0</a:t>
            </a:r>
          </a:p>
          <a:p>
            <a:pPr marL="114300" indent="0">
              <a:buNone/>
            </a:pPr>
            <a:r>
              <a:rPr lang="en-US" dirty="0"/>
              <a:t>The correct answer is </a:t>
            </a:r>
            <a:r>
              <a:rPr lang="en-US" i="1" dirty="0"/>
              <a:t>c. </a:t>
            </a:r>
            <a:r>
              <a:rPr lang="en-US" dirty="0"/>
              <a:t>The $60 discount has a 75% chance of being taken by a customer, so the stand-alone selling price of options provided with 1,000 </a:t>
            </a:r>
            <a:r>
              <a:rPr lang="en-US" dirty="0" err="1"/>
              <a:t>eyePhones</a:t>
            </a:r>
            <a:r>
              <a:rPr lang="en-US" dirty="0"/>
              <a:t> is </a:t>
            </a:r>
            <a:r>
              <a:rPr lang="en-US" b="1" dirty="0"/>
              <a:t>$45,000 </a:t>
            </a:r>
            <a:r>
              <a:rPr lang="en-US" dirty="0"/>
              <a:t>(calculated as $60 × 75% × 1,000 phones).</a:t>
            </a:r>
          </a:p>
        </p:txBody>
      </p:sp>
    </p:spTree>
    <p:extLst>
      <p:ext uri="{BB962C8B-B14F-4D97-AF65-F5344CB8AC3E}">
        <p14:creationId xmlns:p14="http://schemas.microsoft.com/office/powerpoint/2010/main" val="3595946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p:txBody>
          <a:bodyPr>
            <a:normAutofit/>
          </a:bodyPr>
          <a:lstStyle/>
          <a:p>
            <a:r>
              <a:rPr lang="en-IN" b="0" dirty="0"/>
              <a:t>Revenue Recognition (4 of 4)</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a:buClr>
                <a:schemeClr val="tx1"/>
              </a:buClr>
            </a:pPr>
            <a:r>
              <a:rPr lang="en-IN" b="1" dirty="0"/>
              <a:t>Core Principle</a:t>
            </a:r>
            <a:r>
              <a:rPr lang="en-IN" dirty="0"/>
              <a:t>:</a:t>
            </a:r>
            <a:r>
              <a:rPr lang="en-IN" b="1" dirty="0"/>
              <a:t> </a:t>
            </a:r>
            <a:r>
              <a:rPr lang="en-IN" dirty="0"/>
              <a:t>Companies recognize revenue when goods or services are transferred to customers for the amount the company expects to be entitled to receive in exchange for those goods and services</a:t>
            </a:r>
          </a:p>
          <a:p>
            <a:pPr lvl="1">
              <a:buClr>
                <a:schemeClr val="tx1"/>
              </a:buClr>
            </a:pPr>
            <a:r>
              <a:rPr lang="en-IN" b="1" dirty="0"/>
              <a:t>When:</a:t>
            </a:r>
            <a:r>
              <a:rPr lang="en-IN" dirty="0"/>
              <a:t> upon </a:t>
            </a:r>
            <a:r>
              <a:rPr lang="en-IN" i="1" dirty="0"/>
              <a:t>transfer</a:t>
            </a:r>
            <a:r>
              <a:rPr lang="en-IN" dirty="0"/>
              <a:t> to customers</a:t>
            </a:r>
          </a:p>
          <a:p>
            <a:pPr lvl="1">
              <a:buClr>
                <a:schemeClr val="tx1"/>
              </a:buClr>
            </a:pPr>
            <a:r>
              <a:rPr lang="en-IN" b="1" dirty="0"/>
              <a:t>How much: </a:t>
            </a:r>
            <a:r>
              <a:rPr lang="en-IN" dirty="0"/>
              <a:t>amount the seller is </a:t>
            </a:r>
            <a:r>
              <a:rPr lang="en-IN" i="1" dirty="0"/>
              <a:t>entitled</a:t>
            </a:r>
            <a:r>
              <a:rPr lang="en-IN" dirty="0"/>
              <a:t> to receive</a:t>
            </a:r>
          </a:p>
        </p:txBody>
      </p:sp>
    </p:spTree>
    <p:extLst>
      <p:ext uri="{BB962C8B-B14F-4D97-AF65-F5344CB8AC3E}">
        <p14:creationId xmlns:p14="http://schemas.microsoft.com/office/powerpoint/2010/main" val="24513830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Determine the Transaction Price (1 of 5)</a:t>
            </a:r>
            <a:endParaRPr lang="en-US" b="0" dirty="0"/>
          </a:p>
        </p:txBody>
      </p:sp>
      <p:sp>
        <p:nvSpPr>
          <p:cNvPr id="5" name="Content Placeholder 4"/>
          <p:cNvSpPr>
            <a:spLocks noGrp="1"/>
          </p:cNvSpPr>
          <p:nvPr>
            <p:ph sz="quarter" idx="10"/>
          </p:nvPr>
        </p:nvSpPr>
        <p:spPr>
          <a:xfrm>
            <a:off x="548640" y="1980201"/>
            <a:ext cx="8046720" cy="4482753"/>
          </a:xfrm>
        </p:spPr>
        <p:txBody>
          <a:bodyPr/>
          <a:lstStyle/>
          <a:p>
            <a:pPr marL="0" indent="0">
              <a:buNone/>
            </a:pPr>
            <a:r>
              <a:rPr lang="en-IN" dirty="0"/>
              <a:t>Estimating the transaction price involves a variety of considerations, including:</a:t>
            </a:r>
          </a:p>
          <a:p>
            <a:pPr marL="514350" indent="-514350">
              <a:buClr>
                <a:schemeClr val="tx1"/>
              </a:buClr>
              <a:buFont typeface="+mj-lt"/>
              <a:buAutoNum type="alphaLcParenR"/>
            </a:pPr>
            <a:r>
              <a:rPr lang="en-IN" dirty="0"/>
              <a:t>Estimating </a:t>
            </a:r>
            <a:r>
              <a:rPr lang="en-IN" b="1" dirty="0"/>
              <a:t>variable consideration </a:t>
            </a:r>
            <a:r>
              <a:rPr lang="en-IN" dirty="0"/>
              <a:t>and determining whether it is constrained </a:t>
            </a:r>
          </a:p>
          <a:p>
            <a:pPr marL="514350" indent="-514350">
              <a:buClr>
                <a:schemeClr val="tx1"/>
              </a:buClr>
              <a:buFont typeface="+mj-lt"/>
              <a:buAutoNum type="alphaLcParenR"/>
            </a:pPr>
            <a:r>
              <a:rPr lang="en-IN" dirty="0"/>
              <a:t>Sales with a </a:t>
            </a:r>
            <a:r>
              <a:rPr lang="en-IN" b="1" dirty="0"/>
              <a:t>right of return </a:t>
            </a:r>
            <a:r>
              <a:rPr lang="en-IN" dirty="0"/>
              <a:t>(a particular type of variable consideration</a:t>
            </a:r>
          </a:p>
          <a:p>
            <a:pPr marL="514350" indent="-514350">
              <a:buClr>
                <a:schemeClr val="tx1"/>
              </a:buClr>
              <a:buFont typeface="+mj-lt"/>
              <a:buAutoNum type="alphaLcParenR"/>
            </a:pPr>
            <a:r>
              <a:rPr lang="en-IN" dirty="0"/>
              <a:t>Identifying whether the seller is acting as a </a:t>
            </a:r>
            <a:r>
              <a:rPr lang="en-IN" b="1" dirty="0"/>
              <a:t>principal or an agent</a:t>
            </a:r>
          </a:p>
          <a:p>
            <a:pPr marL="0" indent="0">
              <a:buClr>
                <a:schemeClr val="tx1"/>
              </a:buClr>
              <a:buNone/>
            </a:pPr>
            <a:r>
              <a:rPr lang="en-IN" dirty="0"/>
              <a:t>d)  </a:t>
            </a:r>
            <a:r>
              <a:rPr lang="en-IN" b="1" dirty="0"/>
              <a:t>Time value of money</a:t>
            </a:r>
          </a:p>
          <a:p>
            <a:pPr marL="0" indent="0">
              <a:buClr>
                <a:schemeClr val="tx1"/>
              </a:buClr>
              <a:buNone/>
            </a:pPr>
            <a:r>
              <a:rPr lang="en-IN" dirty="0"/>
              <a:t>e)  </a:t>
            </a:r>
            <a:r>
              <a:rPr lang="en-IN" b="1" dirty="0"/>
              <a:t>Payments by the seller </a:t>
            </a:r>
            <a:r>
              <a:rPr lang="en-IN" dirty="0"/>
              <a:t>to the customer</a:t>
            </a:r>
          </a:p>
        </p:txBody>
      </p:sp>
    </p:spTree>
    <p:extLst>
      <p:ext uri="{BB962C8B-B14F-4D97-AF65-F5344CB8AC3E}">
        <p14:creationId xmlns:p14="http://schemas.microsoft.com/office/powerpoint/2010/main" val="13011612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Determine the Transaction Price (2 of 5)</a:t>
            </a:r>
            <a:endParaRPr lang="en-US" b="0" dirty="0"/>
          </a:p>
        </p:txBody>
      </p:sp>
      <p:sp>
        <p:nvSpPr>
          <p:cNvPr id="5" name="Content Placeholder 4"/>
          <p:cNvSpPr>
            <a:spLocks noGrp="1"/>
          </p:cNvSpPr>
          <p:nvPr>
            <p:ph sz="quarter" idx="10"/>
          </p:nvPr>
        </p:nvSpPr>
        <p:spPr>
          <a:xfrm>
            <a:off x="740122" y="2000240"/>
            <a:ext cx="8046720" cy="4497606"/>
          </a:xfrm>
        </p:spPr>
        <p:txBody>
          <a:bodyPr/>
          <a:lstStyle/>
          <a:p>
            <a:pPr>
              <a:buClr>
                <a:schemeClr val="tx1"/>
              </a:buClr>
              <a:defRPr/>
            </a:pPr>
            <a:r>
              <a:rPr lang="en-IN" b="1" dirty="0"/>
              <a:t>Variable Consideration: </a:t>
            </a:r>
            <a:r>
              <a:rPr lang="en-IN" dirty="0"/>
              <a:t>Part of the transaction price depends on the outcome of some future event</a:t>
            </a:r>
          </a:p>
          <a:p>
            <a:pPr lvl="1">
              <a:defRPr/>
            </a:pPr>
            <a:r>
              <a:rPr lang="en-IN" dirty="0"/>
              <a:t>Examples: </a:t>
            </a:r>
          </a:p>
          <a:p>
            <a:pPr lvl="2">
              <a:defRPr/>
            </a:pPr>
            <a:r>
              <a:rPr lang="en-IN" dirty="0"/>
              <a:t>Construction—</a:t>
            </a:r>
            <a:r>
              <a:rPr lang="en-IN" b="1" dirty="0"/>
              <a:t>Incentive payments</a:t>
            </a:r>
          </a:p>
          <a:p>
            <a:pPr lvl="2">
              <a:defRPr/>
            </a:pPr>
            <a:r>
              <a:rPr lang="en-IN" dirty="0"/>
              <a:t>Entertainment and media—</a:t>
            </a:r>
            <a:r>
              <a:rPr lang="en-IN" b="1" dirty="0"/>
              <a:t>Royalties</a:t>
            </a:r>
          </a:p>
          <a:p>
            <a:pPr lvl="2">
              <a:defRPr/>
            </a:pPr>
            <a:r>
              <a:rPr lang="en-IN" dirty="0"/>
              <a:t>Health care—Medicare and Medicaid </a:t>
            </a:r>
            <a:r>
              <a:rPr lang="en-IN" b="1" dirty="0"/>
              <a:t>reimbursements</a:t>
            </a:r>
          </a:p>
          <a:p>
            <a:pPr lvl="2">
              <a:defRPr/>
            </a:pPr>
            <a:r>
              <a:rPr lang="en-IN" dirty="0"/>
              <a:t>Manufacturing—Volume </a:t>
            </a:r>
            <a:r>
              <a:rPr lang="en-IN" b="1" dirty="0"/>
              <a:t>discounts</a:t>
            </a:r>
            <a:r>
              <a:rPr lang="en-IN" dirty="0"/>
              <a:t> and product </a:t>
            </a:r>
            <a:r>
              <a:rPr lang="en-IN" b="1" dirty="0"/>
              <a:t>returns</a:t>
            </a:r>
          </a:p>
          <a:p>
            <a:pPr lvl="2">
              <a:defRPr/>
            </a:pPr>
            <a:r>
              <a:rPr lang="en-IN" dirty="0"/>
              <a:t>Telecommunications—</a:t>
            </a:r>
            <a:r>
              <a:rPr lang="en-IN" b="1" dirty="0"/>
              <a:t>Rebates</a:t>
            </a:r>
          </a:p>
        </p:txBody>
      </p:sp>
    </p:spTree>
    <p:extLst>
      <p:ext uri="{BB962C8B-B14F-4D97-AF65-F5344CB8AC3E}">
        <p14:creationId xmlns:p14="http://schemas.microsoft.com/office/powerpoint/2010/main" val="15501704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Determine the Transaction Price (3 of 5)</a:t>
            </a:r>
            <a:endParaRPr lang="en-US" b="0" dirty="0"/>
          </a:p>
        </p:txBody>
      </p:sp>
      <p:sp>
        <p:nvSpPr>
          <p:cNvPr id="5" name="Content Placeholder 4"/>
          <p:cNvSpPr>
            <a:spLocks noGrp="1"/>
          </p:cNvSpPr>
          <p:nvPr>
            <p:ph sz="quarter" idx="10"/>
          </p:nvPr>
        </p:nvSpPr>
        <p:spPr>
          <a:xfrm>
            <a:off x="548640" y="2037585"/>
            <a:ext cx="8046720" cy="2836155"/>
          </a:xfrm>
        </p:spPr>
        <p:txBody>
          <a:bodyPr/>
          <a:lstStyle/>
          <a:p>
            <a:pPr lvl="1">
              <a:defRPr/>
            </a:pPr>
            <a:r>
              <a:rPr lang="en-IN" dirty="0"/>
              <a:t>Methods of estimation:</a:t>
            </a:r>
          </a:p>
          <a:p>
            <a:pPr lvl="2">
              <a:defRPr/>
            </a:pPr>
            <a:r>
              <a:rPr lang="en-IN" b="1" dirty="0"/>
              <a:t>Expected value</a:t>
            </a:r>
          </a:p>
          <a:p>
            <a:pPr lvl="2">
              <a:defRPr/>
            </a:pPr>
            <a:r>
              <a:rPr lang="en-IN" b="1" dirty="0"/>
              <a:t>Most likely amount</a:t>
            </a:r>
          </a:p>
          <a:p>
            <a:pPr lvl="2">
              <a:defRPr/>
            </a:pPr>
            <a:r>
              <a:rPr lang="en-IN" dirty="0"/>
              <a:t>Select method based on ability to best predict collection amount</a:t>
            </a:r>
          </a:p>
        </p:txBody>
      </p:sp>
    </p:spTree>
    <p:extLst>
      <p:ext uri="{BB962C8B-B14F-4D97-AF65-F5344CB8AC3E}">
        <p14:creationId xmlns:p14="http://schemas.microsoft.com/office/powerpoint/2010/main" val="20120883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Determine the Transaction Price (4 of 5)</a:t>
            </a:r>
            <a:endParaRPr lang="en-US" b="0" dirty="0"/>
          </a:p>
        </p:txBody>
      </p:sp>
      <p:sp>
        <p:nvSpPr>
          <p:cNvPr id="5" name="Content Placeholder 4"/>
          <p:cNvSpPr>
            <a:spLocks noGrp="1"/>
          </p:cNvSpPr>
          <p:nvPr>
            <p:ph sz="quarter" idx="10"/>
          </p:nvPr>
        </p:nvSpPr>
        <p:spPr>
          <a:xfrm>
            <a:off x="548640" y="1984260"/>
            <a:ext cx="8046720" cy="3322902"/>
          </a:xfrm>
        </p:spPr>
        <p:txBody>
          <a:bodyPr/>
          <a:lstStyle/>
          <a:p>
            <a:pPr marL="0" indent="0" fontAlgn="auto">
              <a:spcAft>
                <a:spcPts val="0"/>
              </a:spcAft>
              <a:buNone/>
              <a:defRPr/>
            </a:pPr>
            <a:r>
              <a:rPr lang="en-IN" dirty="0" err="1"/>
              <a:t>TrueTech</a:t>
            </a:r>
            <a:r>
              <a:rPr lang="en-IN" dirty="0"/>
              <a:t> enters into a contract with </a:t>
            </a:r>
            <a:r>
              <a:rPr lang="en-IN" dirty="0" err="1"/>
              <a:t>ProSport</a:t>
            </a:r>
            <a:r>
              <a:rPr lang="en-IN" dirty="0"/>
              <a:t> Gaming to add </a:t>
            </a:r>
            <a:r>
              <a:rPr lang="en-IN" dirty="0" err="1"/>
              <a:t>ProSport’s</a:t>
            </a:r>
            <a:r>
              <a:rPr lang="en-IN" dirty="0"/>
              <a:t> online games to the Tri-Net network. </a:t>
            </a:r>
            <a:r>
              <a:rPr lang="en-IN" dirty="0" err="1"/>
              <a:t>ProSport</a:t>
            </a:r>
            <a:r>
              <a:rPr lang="en-IN" dirty="0"/>
              <a:t> offers popular games like Brawl of Bands, and wants those games offered on the Tri-Net so </a:t>
            </a:r>
            <a:r>
              <a:rPr lang="en-IN" dirty="0" err="1"/>
              <a:t>ProSport</a:t>
            </a:r>
            <a:r>
              <a:rPr lang="en-IN" dirty="0"/>
              <a:t> can sell gems, weapons, health potions, and other game features that allow players to advance more quickly in a game. </a:t>
            </a:r>
          </a:p>
        </p:txBody>
      </p:sp>
    </p:spTree>
    <p:extLst>
      <p:ext uri="{BB962C8B-B14F-4D97-AF65-F5344CB8AC3E}">
        <p14:creationId xmlns:p14="http://schemas.microsoft.com/office/powerpoint/2010/main" val="6881835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Determine the Transaction Price (5 of 5)</a:t>
            </a:r>
            <a:endParaRPr lang="en-US" b="0" dirty="0"/>
          </a:p>
        </p:txBody>
      </p:sp>
      <p:sp>
        <p:nvSpPr>
          <p:cNvPr id="5" name="Content Placeholder 4"/>
          <p:cNvSpPr>
            <a:spLocks noGrp="1"/>
          </p:cNvSpPr>
          <p:nvPr>
            <p:ph sz="quarter" idx="10"/>
          </p:nvPr>
        </p:nvSpPr>
        <p:spPr>
          <a:xfrm>
            <a:off x="548640" y="2037585"/>
            <a:ext cx="8046720" cy="4425369"/>
          </a:xfrm>
        </p:spPr>
        <p:txBody>
          <a:bodyPr/>
          <a:lstStyle/>
          <a:p>
            <a:pPr marL="0" indent="0" fontAlgn="auto">
              <a:spcAft>
                <a:spcPts val="0"/>
              </a:spcAft>
              <a:buNone/>
              <a:defRPr/>
            </a:pPr>
            <a:r>
              <a:rPr lang="en-IN" dirty="0"/>
              <a:t>The terms of the contract are:</a:t>
            </a:r>
          </a:p>
          <a:p>
            <a:pPr fontAlgn="auto">
              <a:spcAft>
                <a:spcPts val="0"/>
              </a:spcAft>
              <a:defRPr/>
            </a:pPr>
            <a:r>
              <a:rPr lang="en-IN" sz="2400" dirty="0"/>
              <a:t>On January 1, 2018, </a:t>
            </a:r>
            <a:r>
              <a:rPr lang="en-IN" sz="2400" dirty="0" err="1"/>
              <a:t>ProSport</a:t>
            </a:r>
            <a:r>
              <a:rPr lang="en-IN" sz="2400" dirty="0"/>
              <a:t> pays </a:t>
            </a:r>
            <a:r>
              <a:rPr lang="en-IN" sz="2400" dirty="0" err="1"/>
              <a:t>TrueTech</a:t>
            </a:r>
            <a:r>
              <a:rPr lang="en-IN" sz="2400" dirty="0"/>
              <a:t> an </a:t>
            </a:r>
            <a:r>
              <a:rPr lang="en-IN" sz="2400" b="1" dirty="0"/>
              <a:t>up-front fixed fee of $300,000</a:t>
            </a:r>
            <a:r>
              <a:rPr lang="en-IN" sz="2400" dirty="0"/>
              <a:t> for six months of featured access </a:t>
            </a:r>
          </a:p>
          <a:p>
            <a:pPr fontAlgn="auto">
              <a:spcAft>
                <a:spcPts val="0"/>
              </a:spcAft>
              <a:defRPr/>
            </a:pPr>
            <a:r>
              <a:rPr lang="en-IN" sz="2400" dirty="0" err="1"/>
              <a:t>ProSport</a:t>
            </a:r>
            <a:r>
              <a:rPr lang="en-IN" sz="2400" dirty="0"/>
              <a:t> also will pay </a:t>
            </a:r>
            <a:r>
              <a:rPr lang="en-IN" sz="2400" dirty="0" err="1"/>
              <a:t>TrueTech</a:t>
            </a:r>
            <a:r>
              <a:rPr lang="en-IN" sz="2400" dirty="0"/>
              <a:t> a </a:t>
            </a:r>
            <a:r>
              <a:rPr lang="en-IN" sz="2400" b="1" dirty="0"/>
              <a:t>bonus of $180,000 </a:t>
            </a:r>
            <a:r>
              <a:rPr lang="en-IN" sz="2400" dirty="0"/>
              <a:t>if Tri-Net users access </a:t>
            </a:r>
            <a:r>
              <a:rPr lang="en-IN" sz="2400" dirty="0" err="1"/>
              <a:t>ProSport</a:t>
            </a:r>
            <a:r>
              <a:rPr lang="en-IN" sz="2400" dirty="0"/>
              <a:t> games for at least 15,000 hours during the six-month period </a:t>
            </a:r>
          </a:p>
          <a:p>
            <a:pPr marL="0" indent="0" fontAlgn="auto">
              <a:spcAft>
                <a:spcPts val="0"/>
              </a:spcAft>
              <a:buNone/>
              <a:defRPr/>
            </a:pPr>
            <a:r>
              <a:rPr lang="en-IN" dirty="0" err="1"/>
              <a:t>TrueTech</a:t>
            </a:r>
            <a:r>
              <a:rPr lang="en-IN" dirty="0"/>
              <a:t> estimates a </a:t>
            </a:r>
            <a:r>
              <a:rPr lang="en-IN" b="1" dirty="0"/>
              <a:t>75% chance</a:t>
            </a:r>
            <a:r>
              <a:rPr lang="en-IN" dirty="0"/>
              <a:t> that it will achieve the usage target and receive the $180,000 bonus.</a:t>
            </a:r>
          </a:p>
        </p:txBody>
      </p:sp>
    </p:spTree>
    <p:extLst>
      <p:ext uri="{BB962C8B-B14F-4D97-AF65-F5344CB8AC3E}">
        <p14:creationId xmlns:p14="http://schemas.microsoft.com/office/powerpoint/2010/main" val="15945129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Alternative 1: Expected Value Method</a:t>
            </a:r>
            <a:endParaRPr lang="en-US" b="0" dirty="0"/>
          </a:p>
        </p:txBody>
      </p:sp>
      <p:pic>
        <p:nvPicPr>
          <p:cNvPr id="7" name="Picture 2" descr="Journal entry at inception debiting cash 300,000 and crediting deferred revenue 30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526193" y="1912023"/>
            <a:ext cx="8091615" cy="1651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1"/>
          <p:cNvSpPr>
            <a:spLocks noGrp="1"/>
          </p:cNvSpPr>
          <p:nvPr>
            <p:ph sz="quarter" idx="12"/>
          </p:nvPr>
        </p:nvSpPr>
        <p:spPr>
          <a:xfrm>
            <a:off x="499745" y="3429000"/>
            <a:ext cx="8144510" cy="533219"/>
          </a:xfrm>
        </p:spPr>
        <p:txBody>
          <a:bodyPr/>
          <a:lstStyle/>
          <a:p>
            <a:pPr marL="0" indent="0">
              <a:buNone/>
            </a:pPr>
            <a:r>
              <a:rPr lang="en-IN" sz="2400" b="1" dirty="0"/>
              <a:t>Alternative 1: Expected Value</a:t>
            </a:r>
            <a:endParaRPr lang="en-US" sz="2400" dirty="0"/>
          </a:p>
        </p:txBody>
      </p:sp>
      <p:graphicFrame>
        <p:nvGraphicFramePr>
          <p:cNvPr id="10" name="Table 9"/>
          <p:cNvGraphicFramePr>
            <a:graphicFrameLocks noGrp="1"/>
          </p:cNvGraphicFramePr>
          <p:nvPr>
            <p:extLst>
              <p:ext uri="{D42A27DB-BD31-4B8C-83A1-F6EECF244321}">
                <p14:modId xmlns:p14="http://schemas.microsoft.com/office/powerpoint/2010/main" val="1888392353"/>
              </p:ext>
            </p:extLst>
          </p:nvPr>
        </p:nvGraphicFramePr>
        <p:xfrm>
          <a:off x="857993" y="4006316"/>
          <a:ext cx="7643097" cy="1219825"/>
        </p:xfrm>
        <a:graphic>
          <a:graphicData uri="http://schemas.openxmlformats.org/drawingml/2006/table">
            <a:tbl>
              <a:tblPr firstRow="1" bandRow="1">
                <a:tableStyleId>{5940675A-B579-460E-94D1-54222C63F5DA}</a:tableStyleId>
              </a:tblPr>
              <a:tblGrid>
                <a:gridCol w="2121570">
                  <a:extLst>
                    <a:ext uri="{9D8B030D-6E8A-4147-A177-3AD203B41FA5}">
                      <a16:colId xmlns:a16="http://schemas.microsoft.com/office/drawing/2014/main" val="20000"/>
                    </a:ext>
                  </a:extLst>
                </a:gridCol>
                <a:gridCol w="2973828">
                  <a:extLst>
                    <a:ext uri="{9D8B030D-6E8A-4147-A177-3AD203B41FA5}">
                      <a16:colId xmlns:a16="http://schemas.microsoft.com/office/drawing/2014/main" val="20001"/>
                    </a:ext>
                  </a:extLst>
                </a:gridCol>
                <a:gridCol w="2547699">
                  <a:extLst>
                    <a:ext uri="{9D8B030D-6E8A-4147-A177-3AD203B41FA5}">
                      <a16:colId xmlns:a16="http://schemas.microsoft.com/office/drawing/2014/main" val="20002"/>
                    </a:ext>
                  </a:extLst>
                </a:gridCol>
              </a:tblGrid>
              <a:tr h="3617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Possible Amounts</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Probabilities</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anose="020B0604030504040204" pitchFamily="34" charset="0"/>
                          <a:ea typeface="Verdana" panose="020B0604030504040204" pitchFamily="34" charset="0"/>
                          <a:cs typeface="Verdana" panose="020B0604030504040204" pitchFamily="34" charset="0"/>
                        </a:rPr>
                        <a:t>Expected Amounts</a:t>
                      </a:r>
                      <a:endParaRPr lang="en-IN" sz="1400" b="1"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extLst>
                  <a:ext uri="{0D108BD9-81ED-4DB2-BD59-A6C34878D82A}">
                    <a16:rowId xmlns:a16="http://schemas.microsoft.com/office/drawing/2014/main" val="10000"/>
                  </a:ext>
                </a:extLst>
              </a:tr>
              <a:tr h="429030">
                <a:tc>
                  <a:txBody>
                    <a:bodyPr/>
                    <a:lstStyle/>
                    <a:p>
                      <a:pPr algn="ctr"/>
                      <a:r>
                        <a:rPr lang="en-IN" sz="1400" dirty="0">
                          <a:latin typeface="Verdana" panose="020B0604030504040204" pitchFamily="34" charset="0"/>
                          <a:ea typeface="Verdana" panose="020B0604030504040204" pitchFamily="34" charset="0"/>
                          <a:cs typeface="Verdana" panose="020B0604030504040204" pitchFamily="34" charset="0"/>
                        </a:rPr>
                        <a:t> $480,000</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 75%</a:t>
                      </a:r>
                      <a:endParaRPr lang="en-IN" sz="1400"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$360,000</a:t>
                      </a:r>
                      <a:endParaRPr lang="en-IN" sz="1400"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extLst>
                  <a:ext uri="{0D108BD9-81ED-4DB2-BD59-A6C34878D82A}">
                    <a16:rowId xmlns:a16="http://schemas.microsoft.com/office/drawing/2014/main" val="10001"/>
                  </a:ext>
                </a:extLst>
              </a:tr>
              <a:tr h="429030">
                <a:tc>
                  <a:txBody>
                    <a:bodyPr/>
                    <a:lstStyle/>
                    <a:p>
                      <a:pPr algn="ctr"/>
                      <a:r>
                        <a:rPr lang="en-IN" sz="1400" dirty="0">
                          <a:latin typeface="Verdana" panose="020B0604030504040204" pitchFamily="34" charset="0"/>
                          <a:ea typeface="Verdana" panose="020B0604030504040204" pitchFamily="34" charset="0"/>
                          <a:cs typeface="Verdana" panose="020B0604030504040204" pitchFamily="34" charset="0"/>
                        </a:rPr>
                        <a:t> $300,000 </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latin typeface="Verdana" panose="020B0604030504040204" pitchFamily="34" charset="0"/>
                          <a:ea typeface="Verdana" panose="020B0604030504040204" pitchFamily="34" charset="0"/>
                          <a:cs typeface="Verdana" panose="020B0604030504040204" pitchFamily="34" charset="0"/>
                        </a:rPr>
                        <a:t>× 25%</a:t>
                      </a:r>
                      <a:endParaRPr lang="en-IN" sz="1400"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Verdana" panose="020B0604030504040204" pitchFamily="34" charset="0"/>
                          <a:ea typeface="Verdana" panose="020B0604030504040204" pitchFamily="34" charset="0"/>
                          <a:cs typeface="Verdana" panose="020B0604030504040204" pitchFamily="34" charset="0"/>
                        </a:rPr>
                        <a:t>=       75,000</a:t>
                      </a:r>
                      <a:endParaRPr lang="en-IN" sz="1400" baseline="30000" dirty="0">
                        <a:latin typeface="Verdana" panose="020B0604030504040204" pitchFamily="34" charset="0"/>
                        <a:ea typeface="Verdana" panose="020B0604030504040204" pitchFamily="34" charset="0"/>
                        <a:cs typeface="Verdana" panose="020B0604030504040204" pitchFamily="34" charset="0"/>
                      </a:endParaRPr>
                    </a:p>
                  </a:txBody>
                  <a:tcPr marL="105788" marR="105788" marT="52894" marB="52894"/>
                </a:tc>
                <a:extLst>
                  <a:ext uri="{0D108BD9-81ED-4DB2-BD59-A6C34878D82A}">
                    <a16:rowId xmlns:a16="http://schemas.microsoft.com/office/drawing/2014/main" val="10002"/>
                  </a:ext>
                </a:extLst>
              </a:tr>
            </a:tbl>
          </a:graphicData>
        </a:graphic>
      </p:graphicFrame>
      <p:sp>
        <p:nvSpPr>
          <p:cNvPr id="2" name="Content Placeholder 2"/>
          <p:cNvSpPr>
            <a:spLocks noGrp="1"/>
          </p:cNvSpPr>
          <p:nvPr>
            <p:ph sz="quarter" idx="10"/>
          </p:nvPr>
        </p:nvSpPr>
        <p:spPr>
          <a:xfrm>
            <a:off x="671202" y="5317116"/>
            <a:ext cx="7946606" cy="969404"/>
          </a:xfrm>
        </p:spPr>
        <p:txBody>
          <a:bodyPr/>
          <a:lstStyle/>
          <a:p>
            <a:pPr marL="0" indent="0">
              <a:buNone/>
            </a:pPr>
            <a:r>
              <a:rPr lang="en-IN" sz="2400" dirty="0"/>
              <a:t>Expected value of contract price at inception: </a:t>
            </a:r>
            <a:r>
              <a:rPr lang="en-US" sz="2400" b="1" dirty="0"/>
              <a:t>$435,000</a:t>
            </a:r>
            <a:endParaRPr lang="en-IN" sz="2400" b="1" baseline="30000" dirty="0"/>
          </a:p>
        </p:txBody>
      </p:sp>
    </p:spTree>
    <p:extLst>
      <p:ext uri="{BB962C8B-B14F-4D97-AF65-F5344CB8AC3E}">
        <p14:creationId xmlns:p14="http://schemas.microsoft.com/office/powerpoint/2010/main" val="2496937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22809"/>
            <a:ext cx="8001000" cy="1619915"/>
          </a:xfrm>
        </p:spPr>
        <p:txBody>
          <a:bodyPr>
            <a:noAutofit/>
          </a:bodyPr>
          <a:lstStyle/>
          <a:p>
            <a:r>
              <a:rPr lang="en-IN" b="0" dirty="0"/>
              <a:t>Special Issues for Step 3: Alternative 2: Most Likely Amount (1 of 2)</a:t>
            </a:r>
            <a:endParaRPr lang="en-US" b="0" dirty="0"/>
          </a:p>
        </p:txBody>
      </p:sp>
      <p:sp>
        <p:nvSpPr>
          <p:cNvPr id="3" name="Content Placeholder 1"/>
          <p:cNvSpPr>
            <a:spLocks noGrp="1"/>
          </p:cNvSpPr>
          <p:nvPr>
            <p:ph sz="quarter" idx="12"/>
          </p:nvPr>
        </p:nvSpPr>
        <p:spPr>
          <a:xfrm>
            <a:off x="499745" y="1956700"/>
            <a:ext cx="8144510" cy="533219"/>
          </a:xfrm>
        </p:spPr>
        <p:txBody>
          <a:bodyPr/>
          <a:lstStyle/>
          <a:p>
            <a:pPr marL="0" indent="0">
              <a:buNone/>
            </a:pPr>
            <a:r>
              <a:rPr lang="en-IN" b="1" dirty="0"/>
              <a:t>Alternative 2: Most Likely Amount </a:t>
            </a:r>
            <a:endParaRPr lang="en-IN" b="1" baseline="30000" dirty="0"/>
          </a:p>
        </p:txBody>
      </p:sp>
      <p:pic>
        <p:nvPicPr>
          <p:cNvPr id="12290" name="Picture 2" descr="Journal entry each month debiting deferred revenue 50,000, debiting bonus receivable 30,000 and crediting service revenue 8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980202" y="2524961"/>
            <a:ext cx="7235136" cy="1953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2"/>
          <p:cNvSpPr>
            <a:spLocks noGrp="1"/>
          </p:cNvSpPr>
          <p:nvPr>
            <p:ph sz="quarter" idx="10"/>
          </p:nvPr>
        </p:nvSpPr>
        <p:spPr>
          <a:xfrm>
            <a:off x="597246" y="4500570"/>
            <a:ext cx="8046720" cy="1805925"/>
          </a:xfrm>
        </p:spPr>
        <p:txBody>
          <a:bodyPr/>
          <a:lstStyle/>
          <a:p>
            <a:r>
              <a:rPr lang="en-IN" dirty="0"/>
              <a:t>$300,000 + </a:t>
            </a:r>
            <a:r>
              <a:rPr lang="en-IN" b="1" dirty="0"/>
              <a:t>$180,000 = $480,000</a:t>
            </a:r>
          </a:p>
          <a:p>
            <a:r>
              <a:rPr lang="en-IN" b="1" dirty="0"/>
              <a:t>$480,000 </a:t>
            </a:r>
            <a:r>
              <a:rPr lang="en-IN" dirty="0"/>
              <a:t>÷ 6 months = $80,000</a:t>
            </a:r>
            <a:endParaRPr lang="en-IN" baseline="30000" dirty="0"/>
          </a:p>
          <a:p>
            <a:r>
              <a:rPr lang="en-IN" dirty="0"/>
              <a:t>$300,000 ÷ 6 months = $50,000</a:t>
            </a:r>
            <a:endParaRPr lang="en-IN" baseline="30000" dirty="0"/>
          </a:p>
          <a:p>
            <a:r>
              <a:rPr lang="en-IN" b="1" dirty="0"/>
              <a:t>$180,000 </a:t>
            </a:r>
            <a:r>
              <a:rPr lang="en-IN" dirty="0"/>
              <a:t>÷ 6 months = </a:t>
            </a:r>
            <a:r>
              <a:rPr lang="en-IN" b="1" dirty="0"/>
              <a:t>$30,000</a:t>
            </a:r>
            <a:endParaRPr lang="en-IN" b="1" baseline="30000" dirty="0"/>
          </a:p>
        </p:txBody>
      </p:sp>
    </p:spTree>
    <p:extLst>
      <p:ext uri="{BB962C8B-B14F-4D97-AF65-F5344CB8AC3E}">
        <p14:creationId xmlns:p14="http://schemas.microsoft.com/office/powerpoint/2010/main" val="25933105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22809"/>
            <a:ext cx="8001000" cy="1619915"/>
          </a:xfrm>
        </p:spPr>
        <p:txBody>
          <a:bodyPr>
            <a:noAutofit/>
          </a:bodyPr>
          <a:lstStyle/>
          <a:p>
            <a:r>
              <a:rPr lang="en-IN" b="0" dirty="0"/>
              <a:t>Special Issues for Step 3: Alternative 2: Most Likely Amount (2 of 2)</a:t>
            </a:r>
            <a:endParaRPr lang="en-US" b="0" dirty="0"/>
          </a:p>
        </p:txBody>
      </p:sp>
      <p:pic>
        <p:nvPicPr>
          <p:cNvPr id="13314" name="Picture 2" descr="T account labeled bonus receivable with an entry dated 1/1 of $0 in the left column and entries of 30,000 at the end of each month also in the left column through 6/3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156478" y="2128735"/>
            <a:ext cx="4831044" cy="3915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90030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IN" b="0" dirty="0"/>
              <a:t>Special Issues for Step 3: Journal Entries (1 of 2)</a:t>
            </a:r>
            <a:endParaRPr lang="en-US" b="0" dirty="0"/>
          </a:p>
        </p:txBody>
      </p:sp>
      <p:sp>
        <p:nvSpPr>
          <p:cNvPr id="3" name="Content Placeholder 2"/>
          <p:cNvSpPr>
            <a:spLocks noGrp="1"/>
          </p:cNvSpPr>
          <p:nvPr>
            <p:ph sz="quarter" idx="12"/>
          </p:nvPr>
        </p:nvSpPr>
        <p:spPr>
          <a:xfrm>
            <a:off x="499745" y="1839786"/>
            <a:ext cx="8144510" cy="533219"/>
          </a:xfrm>
        </p:spPr>
        <p:txBody>
          <a:bodyPr/>
          <a:lstStyle/>
          <a:p>
            <a:pPr marL="0" indent="0">
              <a:buNone/>
            </a:pPr>
            <a:r>
              <a:rPr lang="en-IN" b="1" dirty="0"/>
              <a:t>Alternative 2: Most Likely Amount </a:t>
            </a:r>
          </a:p>
        </p:txBody>
      </p:sp>
      <p:sp>
        <p:nvSpPr>
          <p:cNvPr id="7" name="Content Placeholder 3"/>
          <p:cNvSpPr txBox="1">
            <a:spLocks/>
          </p:cNvSpPr>
          <p:nvPr/>
        </p:nvSpPr>
        <p:spPr>
          <a:xfrm>
            <a:off x="499745" y="2345445"/>
            <a:ext cx="8144510" cy="5332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dirty="0"/>
              <a:t>If </a:t>
            </a:r>
            <a:r>
              <a:rPr lang="en-IN" dirty="0" err="1"/>
              <a:t>TrueTech</a:t>
            </a:r>
            <a:r>
              <a:rPr lang="en-IN" dirty="0"/>
              <a:t> </a:t>
            </a:r>
            <a:r>
              <a:rPr lang="en-IN" b="1" dirty="0"/>
              <a:t>receives the bonus:</a:t>
            </a:r>
            <a:endParaRPr lang="en-IN" b="1" baseline="30000" dirty="0"/>
          </a:p>
        </p:txBody>
      </p:sp>
      <p:pic>
        <p:nvPicPr>
          <p:cNvPr id="14338" name="Picture 2" descr="Journal entry debiting cash 180,000 and crediting bonus receivable 18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056171" y="2851104"/>
            <a:ext cx="5031658" cy="156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0"/>
          </p:nvPr>
        </p:nvSpPr>
        <p:spPr>
          <a:xfrm>
            <a:off x="548640" y="4368081"/>
            <a:ext cx="8046720" cy="586541"/>
          </a:xfrm>
        </p:spPr>
        <p:txBody>
          <a:bodyPr/>
          <a:lstStyle/>
          <a:p>
            <a:pPr marL="0" indent="0">
              <a:buNone/>
            </a:pPr>
            <a:r>
              <a:rPr lang="en-IN" dirty="0"/>
              <a:t>If </a:t>
            </a:r>
            <a:r>
              <a:rPr lang="en-IN" dirty="0" err="1"/>
              <a:t>TrueTech</a:t>
            </a:r>
            <a:r>
              <a:rPr lang="en-IN" dirty="0"/>
              <a:t> </a:t>
            </a:r>
            <a:r>
              <a:rPr lang="en-IN" b="1" dirty="0"/>
              <a:t>does not </a:t>
            </a:r>
            <a:r>
              <a:rPr lang="en-IN" dirty="0"/>
              <a:t>receive the bonus:</a:t>
            </a:r>
            <a:endParaRPr lang="en-US" dirty="0"/>
          </a:p>
        </p:txBody>
      </p:sp>
      <p:pic>
        <p:nvPicPr>
          <p:cNvPr id="14339" name="Picture 3" descr="Journal entry debiting service revenue 180,000 and crediting bonus receivable 180,000."/>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2032494" y="4945977"/>
            <a:ext cx="5079013" cy="1524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70361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IN" b="0" dirty="0"/>
              <a:t>Special Issues for Step 3: Journal Entries (2 of 2)</a:t>
            </a:r>
            <a:endParaRPr lang="en-US" b="0" dirty="0"/>
          </a:p>
        </p:txBody>
      </p:sp>
      <p:pic>
        <p:nvPicPr>
          <p:cNvPr id="15362" name="Picture 2" descr="T account labeled bonus receivable with an entry dated 1/1 of $0 in the left column and entries of 30,000 at the end of each month through 6/30 in the debit column. At 6/30 an entry is also shown in the right column for 180,000. Balance at 6/30 is zero."/>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808966" y="2056497"/>
            <a:ext cx="3526068" cy="368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2735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IN" b="0" dirty="0"/>
              <a:t>Introduction to Revenue Recognition</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IN" b="1" dirty="0"/>
              <a:t>Five Steps to Recognizing Revenue</a:t>
            </a:r>
          </a:p>
          <a:p>
            <a:pPr marL="457200" lvl="1" indent="-457200">
              <a:buFont typeface="+mj-lt"/>
              <a:buAutoNum type="arabicPeriod"/>
            </a:pPr>
            <a:r>
              <a:rPr lang="en-IN" sz="2600" dirty="0"/>
              <a:t>Identify the contract</a:t>
            </a:r>
          </a:p>
          <a:p>
            <a:pPr marL="457200" lvl="1" indent="-457200">
              <a:buFont typeface="+mj-lt"/>
              <a:buAutoNum type="arabicPeriod"/>
            </a:pPr>
            <a:r>
              <a:rPr lang="en-IN" sz="2600" dirty="0"/>
              <a:t>Identify the performance obligation(s)</a:t>
            </a:r>
          </a:p>
          <a:p>
            <a:pPr marL="457200" lvl="1" indent="-457200">
              <a:buFont typeface="+mj-lt"/>
              <a:buAutoNum type="arabicPeriod"/>
            </a:pPr>
            <a:r>
              <a:rPr lang="en-IN" sz="2600" dirty="0"/>
              <a:t>Determine the transaction price</a:t>
            </a:r>
          </a:p>
          <a:p>
            <a:pPr marL="457200" lvl="1" indent="-457200">
              <a:buFont typeface="+mj-lt"/>
              <a:buAutoNum type="arabicPeriod"/>
            </a:pPr>
            <a:r>
              <a:rPr lang="en-IN" sz="2600" dirty="0"/>
              <a:t>Allocate the transaction price</a:t>
            </a:r>
          </a:p>
          <a:p>
            <a:pPr marL="457200" lvl="1" indent="-457200">
              <a:buFont typeface="+mj-lt"/>
              <a:buAutoNum type="arabicPeriod"/>
            </a:pPr>
            <a:r>
              <a:rPr lang="en-IN" sz="2600" dirty="0"/>
              <a:t>Recognize revenue when (or as) each performance obligation is satisfied</a:t>
            </a:r>
            <a:endParaRPr lang="en-IN" sz="2600" b="1" dirty="0"/>
          </a:p>
        </p:txBody>
      </p:sp>
    </p:spTree>
    <p:extLst>
      <p:ext uri="{BB962C8B-B14F-4D97-AF65-F5344CB8AC3E}">
        <p14:creationId xmlns:p14="http://schemas.microsoft.com/office/powerpoint/2010/main" val="2387109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US" b="0" dirty="0"/>
              <a:t>Accounting for Variable Consideration (1 of 4)</a:t>
            </a:r>
          </a:p>
        </p:txBody>
      </p:sp>
      <p:sp>
        <p:nvSpPr>
          <p:cNvPr id="3" name="Content Placeholder 2"/>
          <p:cNvSpPr>
            <a:spLocks noGrp="1"/>
          </p:cNvSpPr>
          <p:nvPr>
            <p:ph sz="quarter" idx="12"/>
          </p:nvPr>
        </p:nvSpPr>
        <p:spPr>
          <a:xfrm>
            <a:off x="499745" y="1864023"/>
            <a:ext cx="8144510" cy="1926162"/>
          </a:xfrm>
        </p:spPr>
        <p:txBody>
          <a:bodyPr/>
          <a:lstStyle/>
          <a:p>
            <a:pPr marL="0" indent="0">
              <a:buNone/>
            </a:pPr>
            <a:r>
              <a:rPr lang="en-IN" altLang="en-US" dirty="0"/>
              <a:t>Now, assume that after three months </a:t>
            </a:r>
            <a:r>
              <a:rPr lang="en-IN" altLang="en-US" dirty="0" err="1"/>
              <a:t>TrueTech</a:t>
            </a:r>
            <a:r>
              <a:rPr lang="en-IN" altLang="en-US" dirty="0"/>
              <a:t> concludes that, due to low usage of </a:t>
            </a:r>
            <a:r>
              <a:rPr lang="en-IN" altLang="en-US" dirty="0" err="1"/>
              <a:t>ProSport’s</a:t>
            </a:r>
            <a:r>
              <a:rPr lang="en-IN" altLang="en-US" dirty="0"/>
              <a:t> games, the most likely outcome is that it will </a:t>
            </a:r>
            <a:r>
              <a:rPr lang="en-IN" altLang="en-US" i="1" dirty="0"/>
              <a:t>not </a:t>
            </a:r>
            <a:r>
              <a:rPr lang="en-IN" altLang="en-US" dirty="0"/>
              <a:t>receive the $180,000 bonus. </a:t>
            </a:r>
          </a:p>
        </p:txBody>
      </p:sp>
      <p:pic>
        <p:nvPicPr>
          <p:cNvPr id="16386" name="Picture 2" descr="T account labeled bonus receivable with an entry dated 1/1 of $0 in the left column and entries at the end of each month in the amount of 30,000 until 3/31 in the left column. On 4/30 an entry of 90,000 is in the right column. Balance 4/30 is zero."/>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321335" y="3885952"/>
            <a:ext cx="2813083" cy="228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descr="T account of service revenue with entries of 80,000 at the end of January, February, and March. An entry dated 4/30 debits 90,000 and credits 50,000. On 5/31 and 6/30 the account is credited 50,000. The balance on 6/30 is a 300,000 credit."/>
          <p:cNvPicPr>
            <a:picLocks noGrp="1" noChangeAspect="1" noChangeArrowheads="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bwMode="auto">
          <a:xfrm>
            <a:off x="4758411" y="3522801"/>
            <a:ext cx="3497676" cy="2940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094680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US" b="0" dirty="0"/>
              <a:t>Accounting for Variable Consideration (2 of 4)</a:t>
            </a:r>
          </a:p>
        </p:txBody>
      </p:sp>
      <p:pic>
        <p:nvPicPr>
          <p:cNvPr id="17410" name="Picture 2" descr="Journal entry debiting service revenue 90,000 and crediting bonus receivable 9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858594" y="2200971"/>
            <a:ext cx="7856810" cy="145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0560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US" b="0" dirty="0"/>
              <a:t>Accounting for Variable Consideration (3 of 4)</a:t>
            </a:r>
          </a:p>
        </p:txBody>
      </p:sp>
      <p:sp>
        <p:nvSpPr>
          <p:cNvPr id="3" name="Content Placeholder 2"/>
          <p:cNvSpPr>
            <a:spLocks noGrp="1"/>
          </p:cNvSpPr>
          <p:nvPr>
            <p:ph sz="quarter" idx="12"/>
          </p:nvPr>
        </p:nvSpPr>
        <p:spPr>
          <a:xfrm>
            <a:off x="713770" y="1785926"/>
            <a:ext cx="8144510" cy="1658778"/>
          </a:xfrm>
        </p:spPr>
        <p:txBody>
          <a:bodyPr/>
          <a:lstStyle/>
          <a:p>
            <a:pPr marL="0" indent="0">
              <a:buNone/>
            </a:pPr>
            <a:r>
              <a:rPr lang="en-IN" altLang="en-US" dirty="0"/>
              <a:t>In the remaining three months, </a:t>
            </a:r>
            <a:r>
              <a:rPr lang="en-IN" altLang="en-US" dirty="0" err="1"/>
              <a:t>TrueTech</a:t>
            </a:r>
            <a:r>
              <a:rPr lang="en-IN" altLang="en-US" dirty="0"/>
              <a:t> will recognize revenue associated with the fixed portion of the contract, and will not accrue bonus revenue. </a:t>
            </a:r>
          </a:p>
        </p:txBody>
      </p:sp>
      <p:pic>
        <p:nvPicPr>
          <p:cNvPr id="18434" name="Picture 2" descr="T account of service revenue with entries of 80,000 at the end of January, February, and March. An entry dated 4/30 debits 90,000 and credits 50,000. On 5/31 and 6/30 the account is credited 50,000. The total of the right column is 300,000. The 3 amounts of 50,000 are boxed in red. Balance on 6/30 is 300,000 credit."/>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2823925" y="3524323"/>
            <a:ext cx="3496151" cy="2938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966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US" b="0" dirty="0"/>
              <a:t>Accounting for Variable Consideration (4 of 4)</a:t>
            </a:r>
          </a:p>
        </p:txBody>
      </p:sp>
      <p:pic>
        <p:nvPicPr>
          <p:cNvPr id="19458" name="Picture 2" descr="Journal entry months 4-6 showing debiting deferred revenue 50,000 and crediting service revenue 5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643595" y="2706630"/>
            <a:ext cx="7856810" cy="1453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177535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(1 of 6)</a:t>
            </a:r>
            <a:endParaRPr lang="en-US" b="0" dirty="0"/>
          </a:p>
        </p:txBody>
      </p:sp>
      <p:sp>
        <p:nvSpPr>
          <p:cNvPr id="5" name="Content Placeholder 4"/>
          <p:cNvSpPr>
            <a:spLocks noGrp="1"/>
          </p:cNvSpPr>
          <p:nvPr>
            <p:ph sz="quarter" idx="10"/>
          </p:nvPr>
        </p:nvSpPr>
        <p:spPr>
          <a:xfrm>
            <a:off x="548640" y="1676400"/>
            <a:ext cx="8357580" cy="4931028"/>
          </a:xfrm>
        </p:spPr>
        <p:txBody>
          <a:bodyPr/>
          <a:lstStyle/>
          <a:p>
            <a:pPr marL="0" indent="0">
              <a:buNone/>
            </a:pPr>
            <a:r>
              <a:rPr lang="en-US" sz="2800" dirty="0"/>
              <a:t>Siddhi enters into a contract offering variable consideration. The contract pays Siddhi $2,000/month for six months of continuous consulting services. In addition, there is a 60% chance the contract will pay an additional $4,000 and a 40% chance the contract will pay an additional $6,000, depending on the outcome of the consulting contract. Siddhi concludes that this contract qualifies for revenue recognition over time. </a:t>
            </a:r>
          </a:p>
        </p:txBody>
      </p:sp>
    </p:spTree>
    <p:extLst>
      <p:ext uri="{BB962C8B-B14F-4D97-AF65-F5344CB8AC3E}">
        <p14:creationId xmlns:p14="http://schemas.microsoft.com/office/powerpoint/2010/main" val="244303945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(2 of 6)</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Aft>
                <a:spcPts val="1200"/>
              </a:spcAft>
              <a:buNone/>
            </a:pPr>
            <a:r>
              <a:rPr lang="en-US" dirty="0"/>
              <a:t>Assume Siddhi estimates variable consideration as the </a:t>
            </a:r>
            <a:r>
              <a:rPr lang="en-US" b="1" dirty="0"/>
              <a:t>most likely amount</a:t>
            </a:r>
            <a:r>
              <a:rPr lang="en-US" dirty="0"/>
              <a:t>. What is the amount of revenue Siddhi would recognize for the first month of the contract?</a:t>
            </a:r>
          </a:p>
          <a:p>
            <a:pPr marL="457200" lvl="0" indent="-457200">
              <a:buFont typeface="+mj-lt"/>
              <a:buAutoNum type="alphaLcPeriod"/>
              <a:tabLst>
                <a:tab pos="344488" algn="l"/>
              </a:tabLst>
            </a:pPr>
            <a:r>
              <a:rPr lang="en-US" dirty="0"/>
              <a:t>$2,000</a:t>
            </a:r>
          </a:p>
          <a:p>
            <a:pPr marL="457200" lvl="0" indent="-457200">
              <a:buFont typeface="+mj-lt"/>
              <a:buAutoNum type="alphaLcPeriod"/>
              <a:tabLst>
                <a:tab pos="344488" algn="l"/>
              </a:tabLst>
            </a:pPr>
            <a:r>
              <a:rPr lang="en-US" dirty="0"/>
              <a:t>$2,666</a:t>
            </a:r>
          </a:p>
          <a:p>
            <a:pPr marL="457200" lvl="0" indent="-457200">
              <a:buFont typeface="+mj-lt"/>
              <a:buAutoNum type="alphaLcPeriod"/>
              <a:tabLst>
                <a:tab pos="344488" algn="l"/>
              </a:tabLst>
            </a:pPr>
            <a:r>
              <a:rPr lang="en-US" dirty="0"/>
              <a:t>$2,800</a:t>
            </a:r>
          </a:p>
          <a:p>
            <a:pPr marL="457200" indent="-457200">
              <a:buFont typeface="+mj-lt"/>
              <a:buAutoNum type="alphaLcPeriod"/>
              <a:tabLst>
                <a:tab pos="344488" algn="l"/>
              </a:tabLst>
            </a:pPr>
            <a:r>
              <a:rPr lang="en-US" dirty="0"/>
              <a:t>$2,400</a:t>
            </a:r>
          </a:p>
        </p:txBody>
      </p:sp>
    </p:spTree>
    <p:extLst>
      <p:ext uri="{BB962C8B-B14F-4D97-AF65-F5344CB8AC3E}">
        <p14:creationId xmlns:p14="http://schemas.microsoft.com/office/powerpoint/2010/main" val="5590685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(3 of 6)</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dirty="0">
                <a:cs typeface="Arial" panose="020B0604020202020204" pitchFamily="34" charset="0"/>
              </a:rPr>
              <a:t>The correct answer is </a:t>
            </a:r>
            <a:r>
              <a:rPr lang="en-US" i="1" dirty="0">
                <a:cs typeface="Arial" panose="020B0604020202020204" pitchFamily="34" charset="0"/>
              </a:rPr>
              <a:t>b. </a:t>
            </a:r>
            <a:r>
              <a:rPr lang="en-US" dirty="0">
                <a:cs typeface="Arial" panose="020B0604020202020204" pitchFamily="34" charset="0"/>
              </a:rPr>
              <a:t>The most likely outcome is that Siddhi receives the $4,000 bonus (likelihood = 60%), in which case Siddhi would be paid a total of ($2,000 × 6 months) + $4,000, or $16,000. </a:t>
            </a:r>
          </a:p>
          <a:p>
            <a:pPr marL="0" indent="0">
              <a:buNone/>
            </a:pPr>
            <a:r>
              <a:rPr lang="en-US" dirty="0">
                <a:cs typeface="Arial" panose="020B0604020202020204" pitchFamily="34" charset="0"/>
              </a:rPr>
              <a:t>Therefore, Siddhi would recognize $16,000 ÷ 6 = </a:t>
            </a:r>
            <a:r>
              <a:rPr lang="en-US" b="1" dirty="0">
                <a:cs typeface="Arial" panose="020B0604020202020204" pitchFamily="34" charset="0"/>
              </a:rPr>
              <a:t>$2,666 </a:t>
            </a:r>
            <a:r>
              <a:rPr lang="en-US" dirty="0">
                <a:cs typeface="Arial" panose="020B0604020202020204" pitchFamily="34" charset="0"/>
              </a:rPr>
              <a:t>each month.</a:t>
            </a:r>
          </a:p>
        </p:txBody>
      </p:sp>
    </p:spTree>
    <p:extLst>
      <p:ext uri="{BB962C8B-B14F-4D97-AF65-F5344CB8AC3E}">
        <p14:creationId xmlns:p14="http://schemas.microsoft.com/office/powerpoint/2010/main" val="20251468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(4 of 6)</a:t>
            </a:r>
            <a:endParaRPr lang="en-US" b="0" dirty="0"/>
          </a:p>
        </p:txBody>
      </p:sp>
      <p:sp>
        <p:nvSpPr>
          <p:cNvPr id="5" name="Content Placeholder 4"/>
          <p:cNvSpPr>
            <a:spLocks noGrp="1"/>
          </p:cNvSpPr>
          <p:nvPr>
            <p:ph sz="quarter" idx="10"/>
          </p:nvPr>
        </p:nvSpPr>
        <p:spPr>
          <a:xfrm>
            <a:off x="548640" y="1676400"/>
            <a:ext cx="8502054" cy="4931028"/>
          </a:xfrm>
        </p:spPr>
        <p:txBody>
          <a:bodyPr/>
          <a:lstStyle/>
          <a:p>
            <a:pPr marL="0" indent="0">
              <a:buNone/>
            </a:pPr>
            <a:r>
              <a:rPr lang="en-US" dirty="0"/>
              <a:t>Siddhi enters into a contract offering variable consideration. The contract pays Siddhi $2,000/month for six months of continuous consulting services. In addition, there is a 60% chance the contract will pay an additional $4,000 and a 40% chance the contract will pay an additional $6,000, depending on the outcome of the consulting contract. Siddhi concludes that this contract qualifies for revenue recognition over time.</a:t>
            </a:r>
          </a:p>
        </p:txBody>
      </p:sp>
    </p:spTree>
    <p:extLst>
      <p:ext uri="{BB962C8B-B14F-4D97-AF65-F5344CB8AC3E}">
        <p14:creationId xmlns:p14="http://schemas.microsoft.com/office/powerpoint/2010/main" val="93206828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(5 of 6)</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spcAft>
                <a:spcPts val="1200"/>
              </a:spcAft>
              <a:buNone/>
            </a:pPr>
            <a:r>
              <a:rPr lang="en-US" dirty="0"/>
              <a:t>Assume Siddhi estimates variable consideration as the </a:t>
            </a:r>
            <a:r>
              <a:rPr lang="en-US" b="1" dirty="0"/>
              <a:t>expected value</a:t>
            </a:r>
            <a:r>
              <a:rPr lang="en-US" dirty="0"/>
              <a:t>. What is the amount of revenue Siddhi would recognize for the first month of the contract?</a:t>
            </a:r>
          </a:p>
          <a:p>
            <a:pPr marL="457200" lvl="0" indent="-457200">
              <a:buFont typeface="+mj-lt"/>
              <a:buAutoNum type="alphaLcPeriod"/>
              <a:tabLst>
                <a:tab pos="344488" algn="l"/>
              </a:tabLst>
            </a:pPr>
            <a:r>
              <a:rPr lang="en-US" dirty="0"/>
              <a:t>$2,000</a:t>
            </a:r>
          </a:p>
          <a:p>
            <a:pPr marL="457200" lvl="0" indent="-457200">
              <a:buFont typeface="+mj-lt"/>
              <a:buAutoNum type="alphaLcPeriod"/>
              <a:tabLst>
                <a:tab pos="344488" algn="l"/>
              </a:tabLst>
            </a:pPr>
            <a:r>
              <a:rPr lang="en-US" dirty="0"/>
              <a:t>$2,666</a:t>
            </a:r>
          </a:p>
          <a:p>
            <a:pPr marL="457200" lvl="0" indent="-457200">
              <a:buFont typeface="+mj-lt"/>
              <a:buAutoNum type="alphaLcPeriod"/>
              <a:tabLst>
                <a:tab pos="344488" algn="l"/>
              </a:tabLst>
            </a:pPr>
            <a:r>
              <a:rPr lang="en-US" dirty="0"/>
              <a:t>$2,800</a:t>
            </a:r>
          </a:p>
          <a:p>
            <a:pPr marL="457200" indent="-457200">
              <a:buFont typeface="+mj-lt"/>
              <a:buAutoNum type="alphaLcPeriod"/>
              <a:tabLst>
                <a:tab pos="344488" algn="l"/>
              </a:tabLst>
            </a:pPr>
            <a:r>
              <a:rPr lang="en-US" dirty="0"/>
              <a:t>$2,400</a:t>
            </a:r>
          </a:p>
        </p:txBody>
      </p:sp>
    </p:spTree>
    <p:extLst>
      <p:ext uri="{BB962C8B-B14F-4D97-AF65-F5344CB8AC3E}">
        <p14:creationId xmlns:p14="http://schemas.microsoft.com/office/powerpoint/2010/main" val="137873876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Variable Consideration (6 of 6)</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buNone/>
            </a:pPr>
            <a:r>
              <a:rPr lang="en-US" sz="2800" dirty="0"/>
              <a:t>The correct answer is </a:t>
            </a:r>
            <a:r>
              <a:rPr lang="en-US" sz="2800" i="1" dirty="0"/>
              <a:t>c. </a:t>
            </a:r>
            <a:r>
              <a:rPr lang="en-US" sz="2800" dirty="0"/>
              <a:t>The expected value of the transaction price is $16,800, computed as:</a:t>
            </a:r>
          </a:p>
          <a:p>
            <a:pPr marL="0" indent="0">
              <a:buNone/>
            </a:pPr>
            <a:r>
              <a:rPr lang="en-US" sz="2800" dirty="0"/>
              <a:t>$2,000 × 6 months + (60% × $4,000) + (40% × $6,000) </a:t>
            </a:r>
          </a:p>
          <a:p>
            <a:pPr marL="0" indent="0">
              <a:buNone/>
            </a:pPr>
            <a:r>
              <a:rPr lang="en-US" sz="2800" dirty="0"/>
              <a:t>Therefore, Siddhi would recognize $16,800 ÷ 6 = </a:t>
            </a:r>
            <a:r>
              <a:rPr lang="en-US" sz="2800" b="1" dirty="0"/>
              <a:t>$2,800 </a:t>
            </a:r>
            <a:r>
              <a:rPr lang="en-US" sz="2800" dirty="0"/>
              <a:t>each month.</a:t>
            </a:r>
          </a:p>
        </p:txBody>
      </p:sp>
    </p:spTree>
    <p:extLst>
      <p:ext uri="{BB962C8B-B14F-4D97-AF65-F5344CB8AC3E}">
        <p14:creationId xmlns:p14="http://schemas.microsoft.com/office/powerpoint/2010/main" val="899579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05-1</a:t>
            </a:r>
          </a:p>
        </p:txBody>
      </p:sp>
      <p:sp>
        <p:nvSpPr>
          <p:cNvPr id="4" name="Title 3"/>
          <p:cNvSpPr>
            <a:spLocks noGrp="1"/>
          </p:cNvSpPr>
          <p:nvPr>
            <p:ph type="title"/>
          </p:nvPr>
        </p:nvSpPr>
        <p:spPr>
          <a:xfrm>
            <a:off x="685800" y="457200"/>
            <a:ext cx="8001000" cy="914400"/>
          </a:xfrm>
        </p:spPr>
        <p:txBody>
          <a:bodyPr>
            <a:noAutofit/>
          </a:bodyPr>
          <a:lstStyle/>
          <a:p>
            <a:r>
              <a:rPr lang="en-IN" b="0" dirty="0"/>
              <a:t>Five Steps to Revenue Recognition (1 of 3)</a:t>
            </a:r>
            <a:endParaRPr lang="en-US" b="0" dirty="0"/>
          </a:p>
        </p:txBody>
      </p:sp>
      <p:sp>
        <p:nvSpPr>
          <p:cNvPr id="5" name="Content Placeholder 4"/>
          <p:cNvSpPr>
            <a:spLocks noGrp="1"/>
          </p:cNvSpPr>
          <p:nvPr>
            <p:ph sz="quarter" idx="10"/>
          </p:nvPr>
        </p:nvSpPr>
        <p:spPr>
          <a:xfrm>
            <a:off x="548640" y="1676400"/>
            <a:ext cx="8046720" cy="4208658"/>
          </a:xfrm>
        </p:spPr>
        <p:txBody>
          <a:bodyPr/>
          <a:lstStyle/>
          <a:p>
            <a:pPr marL="0" indent="0">
              <a:buNone/>
            </a:pPr>
            <a:r>
              <a:rPr lang="en-IN" b="1" dirty="0"/>
              <a:t>Five Steps to Recognizing Revenue</a:t>
            </a:r>
          </a:p>
          <a:p>
            <a:pPr marL="457200" lvl="1" indent="-457200">
              <a:buFont typeface="+mj-lt"/>
              <a:buAutoNum type="arabicPeriod"/>
            </a:pPr>
            <a:r>
              <a:rPr lang="en-IN" sz="2600" dirty="0"/>
              <a:t>Identify the contract</a:t>
            </a:r>
          </a:p>
          <a:p>
            <a:pPr marL="800100" lvl="2" indent="-342900">
              <a:buFont typeface="Arial" panose="020B0604020202020204" pitchFamily="34" charset="0"/>
              <a:buChar char="•"/>
            </a:pPr>
            <a:r>
              <a:rPr lang="en-US" sz="2400" dirty="0"/>
              <a:t>Legal </a:t>
            </a:r>
            <a:r>
              <a:rPr lang="en-IN" sz="2400" dirty="0"/>
              <a:t>rights of seller and customer established</a:t>
            </a:r>
          </a:p>
          <a:p>
            <a:pPr marL="457200" lvl="1" indent="-457200">
              <a:buFont typeface="+mj-lt"/>
              <a:buAutoNum type="arabicPeriod"/>
            </a:pPr>
            <a:r>
              <a:rPr lang="en-IN" sz="2600" dirty="0"/>
              <a:t>Identify the performance obligation(s)</a:t>
            </a:r>
          </a:p>
          <a:p>
            <a:pPr marL="914400" lvl="2" indent="-457200">
              <a:buFont typeface="Arial" panose="020B0604020202020204" pitchFamily="34" charset="0"/>
              <a:buChar char="•"/>
            </a:pPr>
            <a:r>
              <a:rPr lang="en-IN" sz="2400" dirty="0"/>
              <a:t>Performance obligation</a:t>
            </a:r>
          </a:p>
          <a:p>
            <a:pPr marL="1371600" lvl="3" indent="-457200">
              <a:buFont typeface="Verdana" panose="020B0604030504040204" pitchFamily="34" charset="0"/>
              <a:buChar char="–"/>
            </a:pPr>
            <a:r>
              <a:rPr lang="en-IN" sz="2200" b="1" i="1" dirty="0"/>
              <a:t>Single </a:t>
            </a:r>
          </a:p>
          <a:p>
            <a:pPr marL="1371600" lvl="3" indent="-457200">
              <a:buFont typeface="Verdana" panose="020B0604030504040204" pitchFamily="34" charset="0"/>
              <a:buChar char="–"/>
            </a:pPr>
            <a:r>
              <a:rPr lang="en-IN" sz="2200" b="1" i="1" dirty="0"/>
              <a:t>Multiple</a:t>
            </a:r>
            <a:endParaRPr lang="en-IN" sz="2200" dirty="0"/>
          </a:p>
        </p:txBody>
      </p:sp>
      <p:sp>
        <p:nvSpPr>
          <p:cNvPr id="6" name="Content Placeholder 5"/>
          <p:cNvSpPr txBox="1">
            <a:spLocks/>
          </p:cNvSpPr>
          <p:nvPr/>
        </p:nvSpPr>
        <p:spPr>
          <a:xfrm>
            <a:off x="526728" y="6006542"/>
            <a:ext cx="4194598" cy="384175"/>
          </a:xfrm>
          <a:prstGeom prst="rect">
            <a:avLst/>
          </a:prstGeom>
        </p:spPr>
        <p:txBody>
          <a:bodyPr vert="horz" lIns="91440" tIns="45720" rIns="91440" bIns="45720" rtlCol="0">
            <a:normAutofit fontScale="92500"/>
          </a:bodyPr>
          <a:lstStyle>
            <a:lvl1pPr marL="342900" indent="-3429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1pPr>
            <a:lvl2pPr marL="742950" indent="-28575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11430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IN" b="1" dirty="0">
                <a:latin typeface="Verdana" panose="020B0604030504040204" pitchFamily="34" charset="0"/>
                <a:ea typeface="Verdana" panose="020B0604030504040204" pitchFamily="34" charset="0"/>
                <a:cs typeface="Verdana" panose="020B0604030504040204" pitchFamily="34" charset="0"/>
              </a:rPr>
              <a:t>POs* - Performance Obligations</a:t>
            </a:r>
          </a:p>
        </p:txBody>
      </p:sp>
    </p:spTree>
    <p:extLst>
      <p:ext uri="{BB962C8B-B14F-4D97-AF65-F5344CB8AC3E}">
        <p14:creationId xmlns:p14="http://schemas.microsoft.com/office/powerpoint/2010/main" val="189893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Constraint on Recognizing Variable Considerations (1 of 2)</a:t>
            </a:r>
            <a:endParaRPr lang="en-US" b="0" dirty="0"/>
          </a:p>
        </p:txBody>
      </p:sp>
      <p:sp>
        <p:nvSpPr>
          <p:cNvPr id="5" name="Content Placeholder 4"/>
          <p:cNvSpPr>
            <a:spLocks noGrp="1"/>
          </p:cNvSpPr>
          <p:nvPr>
            <p:ph sz="quarter" idx="10"/>
          </p:nvPr>
        </p:nvSpPr>
        <p:spPr>
          <a:xfrm>
            <a:off x="548640" y="2056497"/>
            <a:ext cx="8046720" cy="3704755"/>
          </a:xfrm>
        </p:spPr>
        <p:txBody>
          <a:bodyPr/>
          <a:lstStyle/>
          <a:p>
            <a:pPr marL="0" indent="0" fontAlgn="auto">
              <a:spcAft>
                <a:spcPts val="0"/>
              </a:spcAft>
              <a:buNone/>
              <a:defRPr/>
            </a:pPr>
            <a:r>
              <a:rPr lang="en-US" dirty="0"/>
              <a:t>Sellers only include an estimate of variable consideration in the transaction price to the extent it is </a:t>
            </a:r>
            <a:r>
              <a:rPr lang="en-US" b="1" dirty="0"/>
              <a:t>“probable”</a:t>
            </a:r>
            <a:r>
              <a:rPr lang="en-US" dirty="0"/>
              <a:t> that a </a:t>
            </a:r>
            <a:r>
              <a:rPr lang="en-US" b="1" dirty="0"/>
              <a:t>significant revenue reversal will not occur </a:t>
            </a:r>
            <a:r>
              <a:rPr lang="en-US" dirty="0"/>
              <a:t>when the uncertainty associated with the variable consideration is resolved. </a:t>
            </a:r>
            <a:endParaRPr lang="en-IN" dirty="0"/>
          </a:p>
          <a:p>
            <a:pPr>
              <a:buClr>
                <a:schemeClr val="tx1"/>
              </a:buClr>
              <a:defRPr/>
            </a:pPr>
            <a:r>
              <a:rPr lang="en-IN" sz="2400" b="1" dirty="0"/>
              <a:t>Indicators</a:t>
            </a:r>
            <a:r>
              <a:rPr lang="en-IN" sz="2400" dirty="0"/>
              <a:t> that a significant revenue reversal could occur include:</a:t>
            </a:r>
          </a:p>
        </p:txBody>
      </p:sp>
    </p:spTree>
    <p:extLst>
      <p:ext uri="{BB962C8B-B14F-4D97-AF65-F5344CB8AC3E}">
        <p14:creationId xmlns:p14="http://schemas.microsoft.com/office/powerpoint/2010/main" val="130497343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395046"/>
            <a:ext cx="8001000" cy="1472650"/>
          </a:xfrm>
        </p:spPr>
        <p:txBody>
          <a:bodyPr>
            <a:noAutofit/>
          </a:bodyPr>
          <a:lstStyle/>
          <a:p>
            <a:r>
              <a:rPr lang="en-IN" b="0" dirty="0"/>
              <a:t>Special Issues for Step 3: Constraint on Recognizing Variable Considerations (2 of 2)</a:t>
            </a:r>
            <a:endParaRPr lang="en-US" b="0" dirty="0"/>
          </a:p>
        </p:txBody>
      </p:sp>
      <p:sp>
        <p:nvSpPr>
          <p:cNvPr id="5" name="Content Placeholder 4"/>
          <p:cNvSpPr>
            <a:spLocks noGrp="1"/>
          </p:cNvSpPr>
          <p:nvPr>
            <p:ph sz="quarter" idx="10"/>
          </p:nvPr>
        </p:nvSpPr>
        <p:spPr>
          <a:xfrm>
            <a:off x="548640" y="2100907"/>
            <a:ext cx="8046720" cy="3061781"/>
          </a:xfrm>
        </p:spPr>
        <p:txBody>
          <a:bodyPr/>
          <a:lstStyle/>
          <a:p>
            <a:pPr lvl="1">
              <a:buClr>
                <a:schemeClr val="tx1"/>
              </a:buClr>
              <a:buFont typeface="Lucida Grande"/>
              <a:buChar char="–"/>
              <a:defRPr/>
            </a:pPr>
            <a:r>
              <a:rPr lang="en-IN" sz="2200" b="1" dirty="0"/>
              <a:t>Poor evidence </a:t>
            </a:r>
            <a:r>
              <a:rPr lang="en-IN" sz="2200" dirty="0"/>
              <a:t>on which to base an estimate</a:t>
            </a:r>
          </a:p>
          <a:p>
            <a:pPr lvl="1">
              <a:buFont typeface="Lucida Grande"/>
              <a:buChar char="–"/>
              <a:defRPr/>
            </a:pPr>
            <a:r>
              <a:rPr lang="en-IN" sz="2200" dirty="0"/>
              <a:t>Dependence of the estimate on factors </a:t>
            </a:r>
            <a:r>
              <a:rPr lang="en-IN" sz="2200" b="1" dirty="0"/>
              <a:t>outside the seller’s control</a:t>
            </a:r>
          </a:p>
          <a:p>
            <a:pPr lvl="1">
              <a:buFont typeface="Lucida Grande"/>
              <a:buChar char="–"/>
              <a:defRPr/>
            </a:pPr>
            <a:r>
              <a:rPr lang="en-IN" sz="2200" dirty="0"/>
              <a:t>A </a:t>
            </a:r>
            <a:r>
              <a:rPr lang="en-IN" sz="2200" b="1" dirty="0"/>
              <a:t>history</a:t>
            </a:r>
            <a:r>
              <a:rPr lang="en-IN" sz="2200" dirty="0"/>
              <a:t> of the seller changing payment terms on similar contracts</a:t>
            </a:r>
          </a:p>
          <a:p>
            <a:pPr lvl="1">
              <a:buFont typeface="Lucida Grande"/>
              <a:buChar char="–"/>
              <a:defRPr/>
            </a:pPr>
            <a:r>
              <a:rPr lang="en-IN" sz="2200" dirty="0"/>
              <a:t>A </a:t>
            </a:r>
            <a:r>
              <a:rPr lang="en-IN" sz="2200" b="1" dirty="0"/>
              <a:t>broad range of outcomes </a:t>
            </a:r>
            <a:r>
              <a:rPr lang="en-IN" sz="2200" dirty="0"/>
              <a:t>that could occur</a:t>
            </a:r>
          </a:p>
          <a:p>
            <a:pPr lvl="1">
              <a:buFont typeface="Lucida Grande"/>
              <a:buChar char="–"/>
              <a:defRPr/>
            </a:pPr>
            <a:r>
              <a:rPr lang="en-IN" sz="2200" dirty="0"/>
              <a:t>A </a:t>
            </a:r>
            <a:r>
              <a:rPr lang="en-IN" sz="2200" b="1" dirty="0"/>
              <a:t>long delay </a:t>
            </a:r>
            <a:r>
              <a:rPr lang="en-IN" sz="2200" dirty="0"/>
              <a:t>before uncertainty resolves</a:t>
            </a:r>
            <a:endParaRPr lang="en-US" sz="2200" dirty="0"/>
          </a:p>
        </p:txBody>
      </p:sp>
    </p:spTree>
    <p:extLst>
      <p:ext uri="{BB962C8B-B14F-4D97-AF65-F5344CB8AC3E}">
        <p14:creationId xmlns:p14="http://schemas.microsoft.com/office/powerpoint/2010/main" val="32718161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Recognizing Variable Consideration (1 of 2)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lvl="0" indent="0">
              <a:spcAft>
                <a:spcPts val="1200"/>
              </a:spcAft>
              <a:buNone/>
            </a:pPr>
            <a:r>
              <a:rPr lang="en-US" dirty="0"/>
              <a:t>Which of the following is </a:t>
            </a:r>
            <a:r>
              <a:rPr lang="en-US" b="1" dirty="0"/>
              <a:t>not </a:t>
            </a:r>
            <a:r>
              <a:rPr lang="en-US" dirty="0"/>
              <a:t>an indicator that the constraint on recognizing variable consideration should be applied?</a:t>
            </a:r>
          </a:p>
          <a:p>
            <a:pPr marL="457200" indent="-457200">
              <a:buFont typeface="+mj-lt"/>
              <a:buAutoNum type="alphaLcPeriod"/>
              <a:tabLst>
                <a:tab pos="344488" algn="l"/>
              </a:tabLst>
            </a:pPr>
            <a:r>
              <a:rPr lang="en-US" dirty="0"/>
              <a:t>A broad range of outcomes could occur</a:t>
            </a:r>
          </a:p>
          <a:p>
            <a:pPr marL="457200" lvl="0" indent="-457200">
              <a:buFont typeface="+mj-lt"/>
              <a:buAutoNum type="alphaLcPeriod"/>
              <a:tabLst>
                <a:tab pos="344488" algn="l"/>
              </a:tabLst>
            </a:pPr>
            <a:r>
              <a:rPr lang="en-US" dirty="0"/>
              <a:t>Poor or limited evidence on which to base an estimate</a:t>
            </a:r>
          </a:p>
          <a:p>
            <a:pPr marL="457200" lvl="0" indent="-457200">
              <a:buFont typeface="+mj-lt"/>
              <a:buAutoNum type="alphaLcPeriod"/>
              <a:tabLst>
                <a:tab pos="344488" algn="l"/>
              </a:tabLst>
            </a:pPr>
            <a:r>
              <a:rPr lang="en-US" dirty="0"/>
              <a:t>A short delay before uncertainty resolves</a:t>
            </a:r>
          </a:p>
          <a:p>
            <a:pPr marL="457200" lvl="0" indent="-457200">
              <a:buFont typeface="+mj-lt"/>
              <a:buAutoNum type="alphaLcPeriod"/>
              <a:tabLst>
                <a:tab pos="344488" algn="l"/>
              </a:tabLst>
            </a:pPr>
            <a:r>
              <a:rPr lang="en-US" dirty="0"/>
              <a:t>A history of the seller changing payment terms on similar contracts</a:t>
            </a:r>
          </a:p>
        </p:txBody>
      </p:sp>
    </p:spTree>
    <p:extLst>
      <p:ext uri="{BB962C8B-B14F-4D97-AF65-F5344CB8AC3E}">
        <p14:creationId xmlns:p14="http://schemas.microsoft.com/office/powerpoint/2010/main" val="10914693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78075"/>
            <a:ext cx="8001000" cy="1472650"/>
          </a:xfrm>
        </p:spPr>
        <p:txBody>
          <a:bodyPr>
            <a:noAutofit/>
          </a:bodyPr>
          <a:lstStyle/>
          <a:p>
            <a:r>
              <a:rPr lang="en-US" altLang="en-US" b="0" dirty="0"/>
              <a:t>Concept Check: Recognizing Variable Consideration (2 of 2) </a:t>
            </a:r>
            <a:endParaRPr lang="en-US" b="0" dirty="0"/>
          </a:p>
        </p:txBody>
      </p:sp>
      <p:sp>
        <p:nvSpPr>
          <p:cNvPr id="5" name="Content Placeholder 4"/>
          <p:cNvSpPr>
            <a:spLocks noGrp="1"/>
          </p:cNvSpPr>
          <p:nvPr>
            <p:ph sz="quarter" idx="10"/>
          </p:nvPr>
        </p:nvSpPr>
        <p:spPr>
          <a:xfrm>
            <a:off x="548640" y="1676400"/>
            <a:ext cx="8046720" cy="4931028"/>
          </a:xfrm>
        </p:spPr>
        <p:txBody>
          <a:bodyPr/>
          <a:lstStyle/>
          <a:p>
            <a:pPr marL="0" indent="0">
              <a:spcBef>
                <a:spcPts val="600"/>
              </a:spcBef>
              <a:spcAft>
                <a:spcPts val="600"/>
              </a:spcAft>
              <a:buNone/>
            </a:pPr>
            <a:r>
              <a:rPr lang="en-US" dirty="0"/>
              <a:t>The correct answer is </a:t>
            </a:r>
            <a:r>
              <a:rPr lang="en-US" i="1" dirty="0"/>
              <a:t>c. </a:t>
            </a:r>
            <a:r>
              <a:rPr lang="en-US" dirty="0"/>
              <a:t>A </a:t>
            </a:r>
            <a:r>
              <a:rPr lang="en-US" i="1" dirty="0"/>
              <a:t>long</a:t>
            </a:r>
            <a:r>
              <a:rPr lang="en-US" dirty="0"/>
              <a:t> delay before uncertainty resolves is an indicator that the constraint applies.</a:t>
            </a:r>
          </a:p>
        </p:txBody>
      </p:sp>
    </p:spTree>
    <p:extLst>
      <p:ext uri="{BB962C8B-B14F-4D97-AF65-F5344CB8AC3E}">
        <p14:creationId xmlns:p14="http://schemas.microsoft.com/office/powerpoint/2010/main" val="20364487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104443"/>
            <a:ext cx="8001000" cy="1619915"/>
          </a:xfrm>
        </p:spPr>
        <p:txBody>
          <a:bodyPr>
            <a:noAutofit/>
          </a:bodyPr>
          <a:lstStyle/>
          <a:p>
            <a:r>
              <a:rPr lang="en-IN" b="0" dirty="0"/>
              <a:t>Constraint on Recognizing Variable Consideration (1 of 4)</a:t>
            </a:r>
            <a:endParaRPr lang="en-US" b="0" dirty="0"/>
          </a:p>
        </p:txBody>
      </p:sp>
      <p:sp>
        <p:nvSpPr>
          <p:cNvPr id="3" name="Content Placeholder 2"/>
          <p:cNvSpPr>
            <a:spLocks noGrp="1"/>
          </p:cNvSpPr>
          <p:nvPr>
            <p:ph sz="quarter" idx="12"/>
          </p:nvPr>
        </p:nvSpPr>
        <p:spPr>
          <a:xfrm>
            <a:off x="499745" y="1839786"/>
            <a:ext cx="8144510" cy="1300266"/>
          </a:xfrm>
        </p:spPr>
        <p:txBody>
          <a:bodyPr/>
          <a:lstStyle/>
          <a:p>
            <a:pPr marL="0" indent="0">
              <a:buNone/>
            </a:pPr>
            <a:r>
              <a:rPr lang="en-IN" altLang="en-US" dirty="0"/>
              <a:t>Assume that </a:t>
            </a:r>
            <a:r>
              <a:rPr lang="en-IN" altLang="en-US" dirty="0" err="1"/>
              <a:t>TrueTech</a:t>
            </a:r>
            <a:r>
              <a:rPr lang="en-IN" altLang="en-US" dirty="0"/>
              <a:t> initially concludes that it is </a:t>
            </a:r>
            <a:r>
              <a:rPr lang="en-IN" altLang="en-US" b="1" i="1" dirty="0"/>
              <a:t>not</a:t>
            </a:r>
            <a:r>
              <a:rPr lang="en-IN" altLang="en-US" i="1" dirty="0"/>
              <a:t> </a:t>
            </a:r>
            <a:r>
              <a:rPr lang="en-IN" altLang="en-US" dirty="0"/>
              <a:t>probable that a significant revenue reversal will not occur in the future. </a:t>
            </a:r>
          </a:p>
        </p:txBody>
      </p:sp>
      <p:pic>
        <p:nvPicPr>
          <p:cNvPr id="11266" name="Picture 2" descr="Journal entry debiting deferred revenue 50,000 and crediting service revenue 5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32387" y="3384569"/>
            <a:ext cx="7079226" cy="127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0"/>
          </p:nvPr>
        </p:nvSpPr>
        <p:spPr>
          <a:xfrm>
            <a:off x="548640" y="5009569"/>
            <a:ext cx="8046720" cy="586541"/>
          </a:xfrm>
        </p:spPr>
        <p:txBody>
          <a:bodyPr/>
          <a:lstStyle/>
          <a:p>
            <a:pPr marL="0" indent="0">
              <a:buNone/>
            </a:pPr>
            <a:r>
              <a:rPr lang="en-IN" altLang="en-US" dirty="0"/>
              <a:t>(</a:t>
            </a:r>
            <a:r>
              <a:rPr lang="en-IN" altLang="en-US" b="1" dirty="0"/>
              <a:t>$300,000 </a:t>
            </a:r>
            <a:r>
              <a:rPr lang="en-IN" altLang="en-US" dirty="0"/>
              <a:t>÷ 6 months)</a:t>
            </a:r>
            <a:r>
              <a:rPr lang="en-US" dirty="0">
                <a:sym typeface="Symbol"/>
              </a:rPr>
              <a:t>  Credit 50,000</a:t>
            </a:r>
            <a:endParaRPr lang="en-US" dirty="0"/>
          </a:p>
        </p:txBody>
      </p:sp>
    </p:spTree>
    <p:extLst>
      <p:ext uri="{BB962C8B-B14F-4D97-AF65-F5344CB8AC3E}">
        <p14:creationId xmlns:p14="http://schemas.microsoft.com/office/powerpoint/2010/main" val="27874343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457200"/>
            <a:ext cx="8001000" cy="914400"/>
          </a:xfrm>
        </p:spPr>
        <p:txBody>
          <a:bodyPr>
            <a:noAutofit/>
          </a:bodyPr>
          <a:lstStyle/>
          <a:p>
            <a:r>
              <a:rPr lang="en-IN" b="0" dirty="0"/>
              <a:t>Constraint on Recognizing Variable Consideration (2 of 4)</a:t>
            </a:r>
            <a:endParaRPr lang="en-US" b="0" dirty="0"/>
          </a:p>
        </p:txBody>
      </p:sp>
      <p:sp>
        <p:nvSpPr>
          <p:cNvPr id="7" name="Content Placeholder 2"/>
          <p:cNvSpPr txBox="1">
            <a:spLocks/>
          </p:cNvSpPr>
          <p:nvPr/>
        </p:nvSpPr>
        <p:spPr>
          <a:xfrm>
            <a:off x="642332" y="1695312"/>
            <a:ext cx="8144510" cy="45197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altLang="en-US" dirty="0" err="1"/>
              <a:t>TrueTech</a:t>
            </a:r>
            <a:r>
              <a:rPr lang="en-IN" altLang="en-US" dirty="0"/>
              <a:t> is constrained from recognizing revenue associated with variable consideration. So, it bases revenue on the </a:t>
            </a:r>
            <a:r>
              <a:rPr lang="en-IN" altLang="en-US" b="1" dirty="0"/>
              <a:t>fixed contract price</a:t>
            </a:r>
            <a:r>
              <a:rPr lang="en-IN" altLang="en-US" dirty="0"/>
              <a:t>.</a:t>
            </a:r>
          </a:p>
        </p:txBody>
      </p:sp>
    </p:spTree>
    <p:extLst>
      <p:ext uri="{BB962C8B-B14F-4D97-AF65-F5344CB8AC3E}">
        <p14:creationId xmlns:p14="http://schemas.microsoft.com/office/powerpoint/2010/main" val="16308247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457200"/>
            <a:ext cx="8001000" cy="914400"/>
          </a:xfrm>
        </p:spPr>
        <p:txBody>
          <a:bodyPr>
            <a:noAutofit/>
          </a:bodyPr>
          <a:lstStyle/>
          <a:p>
            <a:r>
              <a:rPr lang="en-IN" b="0" dirty="0"/>
              <a:t>Constraint on Recognizing Variable Consideration (3 of 4)</a:t>
            </a:r>
            <a:endParaRPr lang="en-US" b="0" dirty="0"/>
          </a:p>
        </p:txBody>
      </p:sp>
      <p:sp>
        <p:nvSpPr>
          <p:cNvPr id="7" name="Content Placeholder 2"/>
          <p:cNvSpPr txBox="1">
            <a:spLocks/>
          </p:cNvSpPr>
          <p:nvPr/>
        </p:nvSpPr>
        <p:spPr>
          <a:xfrm>
            <a:off x="499745" y="1695312"/>
            <a:ext cx="8144510" cy="28292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altLang="en-US" dirty="0"/>
              <a:t>Now assume that, on March 31, after three months of the contract have passed, </a:t>
            </a:r>
            <a:r>
              <a:rPr lang="en-IN" altLang="en-US" dirty="0" err="1"/>
              <a:t>TrueTech</a:t>
            </a:r>
            <a:r>
              <a:rPr lang="en-IN" altLang="en-US" dirty="0"/>
              <a:t> concludes it now </a:t>
            </a:r>
            <a:r>
              <a:rPr lang="en-IN" altLang="en-US" b="1" i="1" dirty="0"/>
              <a:t>can</a:t>
            </a:r>
            <a:r>
              <a:rPr lang="en-IN" altLang="en-US" dirty="0"/>
              <a:t> make an accurate enough bonus estimate for it to be probable that a significant revenue reversal will not occur. Assume </a:t>
            </a:r>
            <a:r>
              <a:rPr lang="en-IN" dirty="0" err="1"/>
              <a:t>TrueTech</a:t>
            </a:r>
            <a:r>
              <a:rPr lang="en-IN" dirty="0"/>
              <a:t> estimates a 75% likelihood it will receive the bonus.</a:t>
            </a:r>
            <a:endParaRPr lang="en-IN" altLang="en-US" dirty="0"/>
          </a:p>
        </p:txBody>
      </p:sp>
    </p:spTree>
    <p:extLst>
      <p:ext uri="{BB962C8B-B14F-4D97-AF65-F5344CB8AC3E}">
        <p14:creationId xmlns:p14="http://schemas.microsoft.com/office/powerpoint/2010/main" val="9811744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457200"/>
            <a:ext cx="8001000" cy="914400"/>
          </a:xfrm>
        </p:spPr>
        <p:txBody>
          <a:bodyPr>
            <a:noAutofit/>
          </a:bodyPr>
          <a:lstStyle/>
          <a:p>
            <a:r>
              <a:rPr lang="en-IN" b="0" dirty="0"/>
              <a:t>Constraint on Recognizing Variable Consideration (4 of 4)</a:t>
            </a:r>
            <a:endParaRPr lang="en-US" b="0" dirty="0"/>
          </a:p>
        </p:txBody>
      </p:sp>
      <p:pic>
        <p:nvPicPr>
          <p:cNvPr id="12290" name="Picture 2" descr="Journal entry debiting bonus receivable ($180,000 times 3/6) equals 90,000 and crediting service revenue 90,000.&#10;&#10;Another entry debiting deferred revenue ($300,000 divided by 6 months) = 50,000 and debiting bonus receivable ($180,000 divided by 6 months) = 30,000 and crediting service revenue $480,000 divided by 6 months = 80,000."/>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85631" y="2345445"/>
            <a:ext cx="7858335" cy="2658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9083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457200"/>
            <a:ext cx="8001000" cy="914400"/>
          </a:xfrm>
        </p:spPr>
        <p:txBody>
          <a:bodyPr>
            <a:noAutofit/>
          </a:bodyPr>
          <a:lstStyle/>
          <a:p>
            <a:r>
              <a:rPr lang="en-IN" b="0" dirty="0"/>
              <a:t>Special Issues for Step 3: Right of Return (1 of 2)</a:t>
            </a:r>
            <a:endParaRPr lang="en-US" b="0" dirty="0"/>
          </a:p>
        </p:txBody>
      </p:sp>
      <p:sp>
        <p:nvSpPr>
          <p:cNvPr id="7" name="Content Placeholder 2"/>
          <p:cNvSpPr txBox="1">
            <a:spLocks/>
          </p:cNvSpPr>
          <p:nvPr/>
        </p:nvSpPr>
        <p:spPr>
          <a:xfrm>
            <a:off x="499745" y="1695312"/>
            <a:ext cx="8144510" cy="39128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IN" b="1" dirty="0"/>
              <a:t>Right of Return</a:t>
            </a:r>
          </a:p>
          <a:p>
            <a:pPr>
              <a:defRPr/>
            </a:pPr>
            <a:r>
              <a:rPr lang="en-IN" sz="2400" dirty="0"/>
              <a:t>Exists when the customer can return the good if not satisfied or unable to resell it</a:t>
            </a:r>
          </a:p>
          <a:p>
            <a:pPr fontAlgn="auto">
              <a:spcAft>
                <a:spcPts val="0"/>
              </a:spcAft>
              <a:defRPr/>
            </a:pPr>
            <a:r>
              <a:rPr lang="en-IN" sz="2400" dirty="0"/>
              <a:t>Viewed as a failure to satisfy the original performance obligation</a:t>
            </a:r>
          </a:p>
          <a:p>
            <a:pPr fontAlgn="auto">
              <a:spcAft>
                <a:spcPts val="0"/>
              </a:spcAft>
              <a:defRPr/>
            </a:pPr>
            <a:r>
              <a:rPr lang="en-IN" sz="2400" dirty="0"/>
              <a:t>The seller </a:t>
            </a:r>
            <a:r>
              <a:rPr lang="en-IN" sz="2400" b="1" dirty="0"/>
              <a:t>reduces revenue by the estimated returns</a:t>
            </a:r>
            <a:r>
              <a:rPr lang="en-IN" sz="2400" dirty="0"/>
              <a:t>, and </a:t>
            </a:r>
            <a:r>
              <a:rPr lang="en-IN" sz="2400" b="1" dirty="0"/>
              <a:t>either:</a:t>
            </a:r>
            <a:endParaRPr lang="en-IN" sz="2400" dirty="0"/>
          </a:p>
        </p:txBody>
      </p:sp>
    </p:spTree>
    <p:extLst>
      <p:ext uri="{BB962C8B-B14F-4D97-AF65-F5344CB8AC3E}">
        <p14:creationId xmlns:p14="http://schemas.microsoft.com/office/powerpoint/2010/main" val="2032986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pPr marL="0" indent="0">
              <a:buNone/>
            </a:pPr>
            <a:r>
              <a:rPr lang="en-US" dirty="0">
                <a:latin typeface="Verdana" panose="020B0604030504040204" pitchFamily="34" charset="0"/>
                <a:ea typeface="Verdana" panose="020B0604030504040204" pitchFamily="34" charset="0"/>
                <a:cs typeface="Verdana" panose="020B0604030504040204" pitchFamily="34" charset="0"/>
              </a:rPr>
              <a:t>Learning Objective 05-6</a:t>
            </a:r>
          </a:p>
        </p:txBody>
      </p:sp>
      <p:sp>
        <p:nvSpPr>
          <p:cNvPr id="4" name="Title 3"/>
          <p:cNvSpPr>
            <a:spLocks noGrp="1"/>
          </p:cNvSpPr>
          <p:nvPr>
            <p:ph type="title"/>
          </p:nvPr>
        </p:nvSpPr>
        <p:spPr>
          <a:xfrm>
            <a:off x="571500" y="457200"/>
            <a:ext cx="8001000" cy="914400"/>
          </a:xfrm>
        </p:spPr>
        <p:txBody>
          <a:bodyPr>
            <a:noAutofit/>
          </a:bodyPr>
          <a:lstStyle/>
          <a:p>
            <a:r>
              <a:rPr lang="en-IN" b="0" dirty="0"/>
              <a:t>Special Issues for Step 3: Right of Return (2 of 2)</a:t>
            </a:r>
            <a:endParaRPr lang="en-US" b="0" dirty="0"/>
          </a:p>
        </p:txBody>
      </p:sp>
      <p:sp>
        <p:nvSpPr>
          <p:cNvPr id="7" name="Content Placeholder 2"/>
          <p:cNvSpPr txBox="1">
            <a:spLocks/>
          </p:cNvSpPr>
          <p:nvPr/>
        </p:nvSpPr>
        <p:spPr>
          <a:xfrm>
            <a:off x="499745" y="1695312"/>
            <a:ext cx="8144510" cy="42017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buFont typeface="Lucida Grande"/>
              <a:buChar char="–"/>
              <a:defRPr/>
            </a:pPr>
            <a:r>
              <a:rPr lang="en-IN" b="1" dirty="0"/>
              <a:t>Records a liability </a:t>
            </a:r>
            <a:r>
              <a:rPr lang="en-IN" dirty="0"/>
              <a:t>for cash the seller anticipates refunding to customers with an offsetting entry to a contra-revenue account, </a:t>
            </a:r>
            <a:r>
              <a:rPr lang="en-IN" i="1" dirty="0"/>
              <a:t>sales returns</a:t>
            </a:r>
            <a:r>
              <a:rPr lang="en-IN" dirty="0"/>
              <a:t>, OR</a:t>
            </a:r>
          </a:p>
          <a:p>
            <a:pPr lvl="1" fontAlgn="auto">
              <a:spcAft>
                <a:spcPts val="0"/>
              </a:spcAft>
              <a:buFont typeface="Lucida Grande"/>
              <a:buChar char="–"/>
              <a:defRPr/>
            </a:pPr>
            <a:r>
              <a:rPr lang="en-IN" b="1" dirty="0"/>
              <a:t>Reduces accounts receivable </a:t>
            </a:r>
            <a:r>
              <a:rPr lang="en-IN" dirty="0"/>
              <a:t>if the seller has not yet been paid and makes an offsetting entry to a contra asset account, </a:t>
            </a:r>
            <a:r>
              <a:rPr lang="en-IN" i="1" dirty="0"/>
              <a:t>allowance for sales returns</a:t>
            </a:r>
            <a:endParaRPr lang="en-US" i="1" dirty="0"/>
          </a:p>
        </p:txBody>
      </p:sp>
    </p:spTree>
    <p:extLst>
      <p:ext uri="{BB962C8B-B14F-4D97-AF65-F5344CB8AC3E}">
        <p14:creationId xmlns:p14="http://schemas.microsoft.com/office/powerpoint/2010/main" val="251909814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picelan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25283</TotalTime>
  <Words>30853</Words>
  <Application>Microsoft Office PowerPoint</Application>
  <PresentationFormat>On-screen Show (4:3)</PresentationFormat>
  <Paragraphs>2224</Paragraphs>
  <Slides>209</Slides>
  <Notes>208</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1</vt:i4>
      </vt:variant>
      <vt:variant>
        <vt:lpstr>Slide Titles</vt:lpstr>
      </vt:variant>
      <vt:variant>
        <vt:i4>209</vt:i4>
      </vt:variant>
    </vt:vector>
  </HeadingPairs>
  <TitlesOfParts>
    <vt:vector size="224" baseType="lpstr">
      <vt:lpstr>ＭＳ Ｐゴシック</vt:lpstr>
      <vt:lpstr>Adobe Fan Heiti Std B</vt:lpstr>
      <vt:lpstr>Aharoni</vt:lpstr>
      <vt:lpstr>Arial</vt:lpstr>
      <vt:lpstr>Calibri</vt:lpstr>
      <vt:lpstr>Courier New</vt:lpstr>
      <vt:lpstr>Lucida Grande</vt:lpstr>
      <vt:lpstr>Symbol</vt:lpstr>
      <vt:lpstr>Verdana</vt:lpstr>
      <vt:lpstr>Wingdings</vt:lpstr>
      <vt:lpstr>1_Office Theme</vt:lpstr>
      <vt:lpstr>Spiceland_Template</vt:lpstr>
      <vt:lpstr>Office Theme</vt:lpstr>
      <vt:lpstr>2_Office Theme</vt:lpstr>
      <vt:lpstr>Equation</vt:lpstr>
      <vt:lpstr>Chapter 5</vt:lpstr>
      <vt:lpstr>Revenues (1 of 2)</vt:lpstr>
      <vt:lpstr>Revenues (2 of 2)</vt:lpstr>
      <vt:lpstr>Revenue Recognition (1 of 4)</vt:lpstr>
      <vt:lpstr>Revenue Recognition (2 of 4)</vt:lpstr>
      <vt:lpstr>Revenue Recognition (3 of 4)</vt:lpstr>
      <vt:lpstr>Revenue Recognition (4 of 4)</vt:lpstr>
      <vt:lpstr>Introduction to Revenue Recognition</vt:lpstr>
      <vt:lpstr>Five Steps to Revenue Recognition (1 of 3)</vt:lpstr>
      <vt:lpstr>Five Steps to Revenue Recognition (2 of 3)</vt:lpstr>
      <vt:lpstr>Five Steps to Revenue Recognition (3 of 3)</vt:lpstr>
      <vt:lpstr>Concept Check: Principles of Revenue Recognition (1 of 2)</vt:lpstr>
      <vt:lpstr>Concept Check: Principles of Revenue Recognition (2 of 2)</vt:lpstr>
      <vt:lpstr>Recognizing Revenue at a Single Point in Time (1 of 5)</vt:lpstr>
      <vt:lpstr>Recognizing Revenue at a Single Point in Time (2 of 5)</vt:lpstr>
      <vt:lpstr>Recognizing Revenue at a Single Point in Time (3 of 5)</vt:lpstr>
      <vt:lpstr>Recognizing Revenue at a Single Point in Time (4 of 5)</vt:lpstr>
      <vt:lpstr>Recognizing Revenue at a Single Point in Time (5 of 5)</vt:lpstr>
      <vt:lpstr>Concept Check: Key Indicators for the Transfer of Control (1 of 4)</vt:lpstr>
      <vt:lpstr>Concept Check: Key Indicators for the Transfer of Control (2 of 4)</vt:lpstr>
      <vt:lpstr>Concept Check: Key Indicators for the Transfer of Control (3 of 4)</vt:lpstr>
      <vt:lpstr>Concept Check: Key Indicators for the Transfer of Control (4 of 4)</vt:lpstr>
      <vt:lpstr>Recognizing Revenue Over a Period of Time (1 of 5)</vt:lpstr>
      <vt:lpstr>Recognizing Revenue Over a Period of Time (2 of 5)</vt:lpstr>
      <vt:lpstr>Recognizing Revenue Over a Period of Time (3 of 5)</vt:lpstr>
      <vt:lpstr>Recognizing Revenue Over a Period of Time (4 of 5)</vt:lpstr>
      <vt:lpstr>Recognizing Revenue Over a Period of Time (5 of 5)</vt:lpstr>
      <vt:lpstr>Recognizing Revenue When the Three Criteria Do Not Apply</vt:lpstr>
      <vt:lpstr>Determining Progress Toward Completion</vt:lpstr>
      <vt:lpstr>Concept Check: Recognizing Revenue Over a Period of Time (1 of 3)</vt:lpstr>
      <vt:lpstr>Concept Check: Recognizing Revenue Over a Period of Time (2 of 3)</vt:lpstr>
      <vt:lpstr>Concept Check: Recognizing Revenue Over a Period of Time (3 of 3)</vt:lpstr>
      <vt:lpstr>Recognizing Revenue for Contracts that Contain Multiple Performance Obligations (1 of 4)</vt:lpstr>
      <vt:lpstr>Recognizing Revenue for Contracts that Contain Multiple Performance Obligations (2 of 4)</vt:lpstr>
      <vt:lpstr>Recognizing Revenue for Contracts that Contain Multiple Performance Obligations (3 of 4)</vt:lpstr>
      <vt:lpstr>Recognizing Revenue for Contracts that Contain Multiple Performance Obligations (4 of 4)</vt:lpstr>
      <vt:lpstr>Contract Containing Multiple Performance Obligations (1 of 2) </vt:lpstr>
      <vt:lpstr>Contract Containing Multiple Performance Obligations (2 of 2)</vt:lpstr>
      <vt:lpstr>Determining Whether Goods or Services Are Distinct (1 of 2)</vt:lpstr>
      <vt:lpstr>Determining Whether Goods or Services Are Distinct (2 of 2)</vt:lpstr>
      <vt:lpstr>Step 3: Determine the Transaction Price</vt:lpstr>
      <vt:lpstr> Step 4: Allocate the Transaction Price to Each Performance Obligation (1 of 2)</vt:lpstr>
      <vt:lpstr> Step 4: Allocate the Transaction Price to Each Performance Obligation (2 of 2)</vt:lpstr>
      <vt:lpstr>Step 5: Recognizing Revenue When (or As) Each Performance Obligation Is Satisfied (1 of 4)</vt:lpstr>
      <vt:lpstr>Step 5: Recognizing Revenue When (or As) Each Performance Obligation Is Satisfied (2 of 4)</vt:lpstr>
      <vt:lpstr>Step 5: Recognizing Revenue When (or As) Each Performance Obligation Is Satisfied (3 of 4)</vt:lpstr>
      <vt:lpstr>Step 5: Recognizing Revenue When (or As) Each Performance Obligation Is Satisfied (4 of 4)</vt:lpstr>
      <vt:lpstr>Summary of Fundamental Issues Related to Recognizing Revenue (1 of 4)</vt:lpstr>
      <vt:lpstr>Summary of Fundamental Issues Related to Recognizing Revenue (2 of 4)</vt:lpstr>
      <vt:lpstr>Summary of Fundamental Issues Related to Recognizing Revenue (3 of 4)</vt:lpstr>
      <vt:lpstr>Summary of Fundamental Issues Related to Recognizing Revenue (4 of 4)</vt:lpstr>
      <vt:lpstr>Concept Check: Recognizing Revenue When Performance Obligation Is Satisfied (1 of 2)</vt:lpstr>
      <vt:lpstr>Concept Check: Recognizing Revenue When Performance Obligation Is Satisfied (2 of 2)</vt:lpstr>
      <vt:lpstr>Chapter 5 Part B: Special Topics in Revenue Recognition (1 of 2)</vt:lpstr>
      <vt:lpstr>Chapter 5 Part B: Special Topics in Revenue Recognition (2 of 2)</vt:lpstr>
      <vt:lpstr>Special Issues for Step 1: Identify the Contract (1 of 2)</vt:lpstr>
      <vt:lpstr>Special Issues for Step 1: Identify the Contract (2 of 2)</vt:lpstr>
      <vt:lpstr>Determining Whether a Contract Exists for Revenue Recognition Purposes</vt:lpstr>
      <vt:lpstr>Special Issues for Step 2: Identify the Performance Obligation(s) (1 of 6)</vt:lpstr>
      <vt:lpstr>Special Issues for Step 2: Identify the Performance Obligation(s) (2 of 6)</vt:lpstr>
      <vt:lpstr>Special Issues for Step 2: Identify the Performance Obligation(s) (3 of 6)</vt:lpstr>
      <vt:lpstr>Special Issues for Step 2: Identify the Performance Obligation(s) (4 of 6)</vt:lpstr>
      <vt:lpstr>Special Issues for Step 2: Identify the Performance Obligation(s) (5 of 6)</vt:lpstr>
      <vt:lpstr>Special Issues for Step 2: Identify the Performance Obligation(s) (6 of 6)</vt:lpstr>
      <vt:lpstr>Concept Check: Special Issues in Revenue Recognition (1 of 5)</vt:lpstr>
      <vt:lpstr>Concept Check: Special Issues in Revenue Recognition (2 of 5)</vt:lpstr>
      <vt:lpstr>Concept Check: Special Issues in Revenue Recognition (3 of 5)</vt:lpstr>
      <vt:lpstr>Concept Check: Special Issues in Revenue Recognition (4 of 5)</vt:lpstr>
      <vt:lpstr>Concept Check: Special Issues in Revenue Recognition (5 of 5)</vt:lpstr>
      <vt:lpstr>Special Issues for Step 3: Determine the Transaction Price (1 of 5)</vt:lpstr>
      <vt:lpstr>Special Issues for Step 3: Determine the Transaction Price (2 of 5)</vt:lpstr>
      <vt:lpstr>Special Issues for Step 3: Determine the Transaction Price (3 of 5)</vt:lpstr>
      <vt:lpstr>Special Issues for Step 3: Determine the Transaction Price (4 of 5)</vt:lpstr>
      <vt:lpstr>Special Issues for Step 3: Determine the Transaction Price (5 of 5)</vt:lpstr>
      <vt:lpstr>Special Issues for Step 3: Alternative 1: Expected Value Method</vt:lpstr>
      <vt:lpstr>Special Issues for Step 3: Alternative 2: Most Likely Amount (1 of 2)</vt:lpstr>
      <vt:lpstr>Special Issues for Step 3: Alternative 2: Most Likely Amount (2 of 2)</vt:lpstr>
      <vt:lpstr>Special Issues for Step 3: Journal Entries (1 of 2)</vt:lpstr>
      <vt:lpstr>Special Issues for Step 3: Journal Entries (2 of 2)</vt:lpstr>
      <vt:lpstr>Accounting for Variable Consideration (1 of 4)</vt:lpstr>
      <vt:lpstr>Accounting for Variable Consideration (2 of 4)</vt:lpstr>
      <vt:lpstr>Accounting for Variable Consideration (3 of 4)</vt:lpstr>
      <vt:lpstr>Accounting for Variable Consideration (4 of 4)</vt:lpstr>
      <vt:lpstr>Concept Check: Variable Consideration (1 of 6)</vt:lpstr>
      <vt:lpstr>Concept Check: Variable Consideration (2 of 6)</vt:lpstr>
      <vt:lpstr>Concept Check: Variable Consideration (3 of 6)</vt:lpstr>
      <vt:lpstr>Concept Check: Variable Consideration (4 of 6)</vt:lpstr>
      <vt:lpstr>Concept Check: Variable Consideration (5 of 6)</vt:lpstr>
      <vt:lpstr>Concept Check: Variable Consideration (6 of 6)</vt:lpstr>
      <vt:lpstr>Special Issues for Step 3: Constraint on Recognizing Variable Considerations (1 of 2)</vt:lpstr>
      <vt:lpstr>Special Issues for Step 3: Constraint on Recognizing Variable Considerations (2 of 2)</vt:lpstr>
      <vt:lpstr>Concept Check: Recognizing Variable Consideration (1 of 2) </vt:lpstr>
      <vt:lpstr>Concept Check: Recognizing Variable Consideration (2 of 2) </vt:lpstr>
      <vt:lpstr>Constraint on Recognizing Variable Consideration (1 of 4)</vt:lpstr>
      <vt:lpstr>Constraint on Recognizing Variable Consideration (2 of 4)</vt:lpstr>
      <vt:lpstr>Constraint on Recognizing Variable Consideration (3 of 4)</vt:lpstr>
      <vt:lpstr>Constraint on Recognizing Variable Consideration (4 of 4)</vt:lpstr>
      <vt:lpstr>Special Issues for Step 3: Right of Return (1 of 2)</vt:lpstr>
      <vt:lpstr>Special Issues for Step 3: Right of Return (2 of 2)</vt:lpstr>
      <vt:lpstr>Special Issues for Step 3: Determine the Transaction Price</vt:lpstr>
      <vt:lpstr>Concept Check: Right of Return (1 of 3) </vt:lpstr>
      <vt:lpstr>Concept Check: Right of Return (2 of 3) </vt:lpstr>
      <vt:lpstr>Concept Check: Right of Return (3 of 3) </vt:lpstr>
      <vt:lpstr>Special Issues for Step 3: Is the Seller a Principal or Agent?</vt:lpstr>
      <vt:lpstr>Special Issues for Step 3: Principal or Agent (1 of 3)</vt:lpstr>
      <vt:lpstr>Special Issues for Step 3: Principal or Agent (2 of 3)</vt:lpstr>
      <vt:lpstr>Special Issues for Step 3: Principal or Agent (3 of 3)</vt:lpstr>
      <vt:lpstr>Concept Check: Principal or Agent? (1 of 3)</vt:lpstr>
      <vt:lpstr>Concept Check: Principal or Agent? (2 of 3)</vt:lpstr>
      <vt:lpstr>Concept Check: Principal or Agent? (3 of 3)</vt:lpstr>
      <vt:lpstr>Special Issues for Step 3: Time Value of Money (1 of 2)</vt:lpstr>
      <vt:lpstr>Special Issues for Step 3:  Value of Money (2 of 2)</vt:lpstr>
      <vt:lpstr>Special Issues for Step 3: Payments by the Seller to the Customer (1 of 2)</vt:lpstr>
      <vt:lpstr>Special Issues for Step 3: Payments by the Seller to the Customer (2 of 2)</vt:lpstr>
      <vt:lpstr>Special Issues for Step 4: Allocate the Transaction Price to the Performance Obligations (1 of 2)</vt:lpstr>
      <vt:lpstr>Special Issues for Step 4: Allocate the Transaction Price to the Performance Obligations (2 of 2)</vt:lpstr>
      <vt:lpstr>Allocating the Transaction Price to the Performance Obligations Using the Residual Approach (1 of 4)</vt:lpstr>
      <vt:lpstr>Allocating the Transaction Price to the Performance Obligations Using the Residual Approach (2 of 4)</vt:lpstr>
      <vt:lpstr>Allocating the Transaction Price to the Performance Obligations Using the Residual Approach (3 of 4)</vt:lpstr>
      <vt:lpstr>Allocating the Transaction Price to the Performance Obligations Using the Residual Approach (4 of 4)</vt:lpstr>
      <vt:lpstr>Concept Check: Transaction Price (1 of 2)</vt:lpstr>
      <vt:lpstr>Concept Check: Transaction Price (2 of 2)</vt:lpstr>
      <vt:lpstr>Recognize Revenue When (or As) Each Performance Obligation Is Satisfied</vt:lpstr>
      <vt:lpstr>Licenses (1 of 5) </vt:lpstr>
      <vt:lpstr>Licenses (2 of 5) </vt:lpstr>
      <vt:lpstr>Licenses (3 of 5) </vt:lpstr>
      <vt:lpstr>Licenses (4 of 5) </vt:lpstr>
      <vt:lpstr>Licenses (5 of 5) </vt:lpstr>
      <vt:lpstr>Concept Check: Licenses (1 of 5)</vt:lpstr>
      <vt:lpstr>Concept Check: Licenses (2 of 5)</vt:lpstr>
      <vt:lpstr>Concept Check: Licenses (3 of 5)</vt:lpstr>
      <vt:lpstr>Concept Check: Licenses (4 of 5)</vt:lpstr>
      <vt:lpstr>Concept Check: Licenses (5 of 5)</vt:lpstr>
      <vt:lpstr>Franchises</vt:lpstr>
      <vt:lpstr>Concept Check: Franchises (1 of 3) </vt:lpstr>
      <vt:lpstr>Concept Check: Franchises (2 of 3) </vt:lpstr>
      <vt:lpstr>Concept Check: Franchises (3 of 3) </vt:lpstr>
      <vt:lpstr>Bill-and-Hold Sales</vt:lpstr>
      <vt:lpstr>Concept Check: Bill-and-Hold Arrangements (1 of 2)</vt:lpstr>
      <vt:lpstr>Concept Check: Bill-and-Hold Arrangements (2 of 2)</vt:lpstr>
      <vt:lpstr>Consignment Arrangements (1 of 2)</vt:lpstr>
      <vt:lpstr>Consignment Arrangements (2 of 2)</vt:lpstr>
      <vt:lpstr>Concept Check: Consignment Arrangements (1 of 3)</vt:lpstr>
      <vt:lpstr>Concept Check: Consignment Arrangements (2 of 3)</vt:lpstr>
      <vt:lpstr>Concept Check: Consignment Arrangements (3 of 3)</vt:lpstr>
      <vt:lpstr>Gift Cards</vt:lpstr>
      <vt:lpstr>Concept Check: Gift Cards (1 of 3)</vt:lpstr>
      <vt:lpstr>Concept Check: Gift Cards (2 of 3)</vt:lpstr>
      <vt:lpstr>Concept Check: Gift Cards (3 of 3)</vt:lpstr>
      <vt:lpstr>Financial Statement Presentation and Disclosure of Revenue Items (1 of 2)</vt:lpstr>
      <vt:lpstr>Financial Statement Presentation and Disclosure of Revenue Items (2 of 2)</vt:lpstr>
      <vt:lpstr>Summary of Fundamental and Special Issues Related to Recognizing Revenue (1 of 12)</vt:lpstr>
      <vt:lpstr>Summary of Fundamental and Special Issues Related to Recognizing Revenue (2 of 12)</vt:lpstr>
      <vt:lpstr>Summary of Fundamental and Special Issues Related to Recognizing Revenue (3 of 12)</vt:lpstr>
      <vt:lpstr>Summary of Fundamental and Special Issues Related to Recognizing Revenue (4 of 12)</vt:lpstr>
      <vt:lpstr>Summary of Fundamental and Special Issues Related to Recognizing Revenue (5 of 12)</vt:lpstr>
      <vt:lpstr>Summary of Fundamental and Special Issues Related to Recognizing Revenue (6 of 12)</vt:lpstr>
      <vt:lpstr>Summary of Fundamental and Special Issues Related to Recognizing Revenue (7 of 12)</vt:lpstr>
      <vt:lpstr>Summary of Fundamental and Special Issues Related to Recognizing Revenue (8 of 12)</vt:lpstr>
      <vt:lpstr>Summary of Fundamental and Special Issues Related to Recognizing Revenue (9 of 12)</vt:lpstr>
      <vt:lpstr>Summary of Fundamental and Special Issues Related to Recognizing Revenue (10 of 12)</vt:lpstr>
      <vt:lpstr>Summary of Fundamental and Special Issues Related to Recognizing Revenue (11 of 12)</vt:lpstr>
      <vt:lpstr>Summary of Fundamental and Special Issues Related to Recognizing Revenue (12 of 12)</vt:lpstr>
      <vt:lpstr>Concept Check: Disclosure (1 of 3) </vt:lpstr>
      <vt:lpstr>Concept Check: Disclosure (2 of 3) </vt:lpstr>
      <vt:lpstr>Concept Check: Disclosure (3 of 3) </vt:lpstr>
      <vt:lpstr>Chapter 5 Part C: Accounting for Long-Term Contracts (1 of 2)</vt:lpstr>
      <vt:lpstr>Chapter 5 Part C: Accounting for Long-Term Contracts (2 of 2)</vt:lpstr>
      <vt:lpstr>Accounting for a Profitable Long-Term Contract (1 of 2)</vt:lpstr>
      <vt:lpstr>Accounting for a Profitable Long-Term Contract (2 of 2)</vt:lpstr>
      <vt:lpstr>Journal Entries—Costs, Billings, and Cash Collections</vt:lpstr>
      <vt:lpstr>Revenue Recognition—General Approach (1 of 2)</vt:lpstr>
      <vt:lpstr>Revenue Recognition—General Approach (2 of 2)</vt:lpstr>
      <vt:lpstr>Revenue Recognition Upon the Completion of the Contract</vt:lpstr>
      <vt:lpstr>Recognizing Revenue Over Time According to Percentage of Completion (1 of 6)</vt:lpstr>
      <vt:lpstr>Recognizing Revenue Over Time According to Percentage of Completion (2 of 6)</vt:lpstr>
      <vt:lpstr>Recognizing Revenue Over Time According to Percentage of Completion (3 of 6)</vt:lpstr>
      <vt:lpstr>Recognizing Revenue Over Time According to Percentage of Completion (4 of 6)</vt:lpstr>
      <vt:lpstr>Recognizing Revenue Over Time According to Percentage of Completion (5 of 6)</vt:lpstr>
      <vt:lpstr>Recognizing Revenue Over Time According to Percentage of Completion (6 of 6)</vt:lpstr>
      <vt:lpstr>Recognition of Revenue and Cost of Construction in Each Period</vt:lpstr>
      <vt:lpstr>Balance Sheet Recognition</vt:lpstr>
      <vt:lpstr>Concept Check: Percentage Completion (1 of 6)</vt:lpstr>
      <vt:lpstr>Concept Check: Percentage Completion (2 of 6)</vt:lpstr>
      <vt:lpstr>Concept Check: Percentage Completion (3 of 6)</vt:lpstr>
      <vt:lpstr>Concept Check: Percentage Completion (4 of 6)</vt:lpstr>
      <vt:lpstr>Concept Check: Percentage Completion (5 of 6)</vt:lpstr>
      <vt:lpstr>Concept Check: Percentage Completion (6 of 6)</vt:lpstr>
      <vt:lpstr>Concept Check: Revenue Recognition Over Time (1 of 3)</vt:lpstr>
      <vt:lpstr>Concept Check: Revenue Recognition Over Time (2 of 3)</vt:lpstr>
      <vt:lpstr>Concept Check: Revenue Recognition Over Time (3 of 3)</vt:lpstr>
      <vt:lpstr>Concept Check: Revenue Recognition (1 of 6)</vt:lpstr>
      <vt:lpstr>Concept Check: Revenue Recognition (2 of 6)</vt:lpstr>
      <vt:lpstr>Concept Check: Revenue Recognition (3 of 6)</vt:lpstr>
      <vt:lpstr>Concept Check: Revenue Recognition (4 of 6)</vt:lpstr>
      <vt:lpstr>Concept Check: Revenue Recognition (5 of 6)</vt:lpstr>
      <vt:lpstr>Concept Check: Revenue Recognition (6 of 6)</vt:lpstr>
      <vt:lpstr>Long-Term Contract Losses</vt:lpstr>
      <vt:lpstr>Periodic Loss Occurs for Profitable Project: Revenue Recognized Over Time (1 of 2)</vt:lpstr>
      <vt:lpstr>Periodic Loss Occurs for Profitable Project: Revenue Recognized Over Time (2 of 2)</vt:lpstr>
      <vt:lpstr>Periodic Loss Occurs for Profitable Project: Revenue Recognized Upon Project Completion</vt:lpstr>
      <vt:lpstr>Loss Projected on the Entire Project</vt:lpstr>
      <vt:lpstr>Loss Projected on the Entire Project: Revenue Recognized Over Time (1 of 4)</vt:lpstr>
      <vt:lpstr>Loss Projected on the Entire Project: Revenue Recognized Over Time (2 of 4)</vt:lpstr>
      <vt:lpstr>Loss Projected on the Entire Project: Revenue Recognized Over Time (3 of 4)</vt:lpstr>
      <vt:lpstr>Loss Projected on the Entire Project: Revenue Recognized Over Time (4 of 4)</vt:lpstr>
      <vt:lpstr>Loss Projected on the Entire Project: Revenue Recognized Upon Project Completion (1 of 2)</vt:lpstr>
      <vt:lpstr>Loss Projected on the Entire Project: Revenue Recognized Upon Project Completion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Revenue Recognition</dc:title>
  <dc:creator>Spiceland</dc:creator>
  <cp:lastModifiedBy>Malvine Litten</cp:lastModifiedBy>
  <cp:revision>1355</cp:revision>
  <dcterms:created xsi:type="dcterms:W3CDTF">2014-07-25T10:46:51Z</dcterms:created>
  <dcterms:modified xsi:type="dcterms:W3CDTF">2017-07-12T19:46:12Z</dcterms:modified>
</cp:coreProperties>
</file>