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79" r:id="rId2"/>
    <p:sldMasterId id="2147483684" r:id="rId3"/>
  </p:sldMasterIdLst>
  <p:notesMasterIdLst>
    <p:notesMasterId r:id="rId48"/>
  </p:notesMasterIdLst>
  <p:handoutMasterIdLst>
    <p:handoutMasterId r:id="rId49"/>
  </p:handoutMasterIdLst>
  <p:sldIdLst>
    <p:sldId id="566" r:id="rId4"/>
    <p:sldId id="520" r:id="rId5"/>
    <p:sldId id="521" r:id="rId6"/>
    <p:sldId id="523" r:id="rId7"/>
    <p:sldId id="522" r:id="rId8"/>
    <p:sldId id="524" r:id="rId9"/>
    <p:sldId id="525" r:id="rId10"/>
    <p:sldId id="526" r:id="rId11"/>
    <p:sldId id="527" r:id="rId12"/>
    <p:sldId id="528" r:id="rId13"/>
    <p:sldId id="529" r:id="rId14"/>
    <p:sldId id="530" r:id="rId15"/>
    <p:sldId id="531" r:id="rId16"/>
    <p:sldId id="532" r:id="rId17"/>
    <p:sldId id="533" r:id="rId18"/>
    <p:sldId id="534" r:id="rId19"/>
    <p:sldId id="535" r:id="rId20"/>
    <p:sldId id="536" r:id="rId21"/>
    <p:sldId id="565" r:id="rId22"/>
    <p:sldId id="537" r:id="rId23"/>
    <p:sldId id="538" r:id="rId24"/>
    <p:sldId id="539" r:id="rId25"/>
    <p:sldId id="540" r:id="rId26"/>
    <p:sldId id="541" r:id="rId27"/>
    <p:sldId id="542" r:id="rId28"/>
    <p:sldId id="543" r:id="rId29"/>
    <p:sldId id="544" r:id="rId30"/>
    <p:sldId id="545" r:id="rId31"/>
    <p:sldId id="546" r:id="rId32"/>
    <p:sldId id="547" r:id="rId33"/>
    <p:sldId id="548" r:id="rId34"/>
    <p:sldId id="549" r:id="rId35"/>
    <p:sldId id="550" r:id="rId36"/>
    <p:sldId id="551" r:id="rId37"/>
    <p:sldId id="563" r:id="rId38"/>
    <p:sldId id="552" r:id="rId39"/>
    <p:sldId id="553" r:id="rId40"/>
    <p:sldId id="554" r:id="rId41"/>
    <p:sldId id="556" r:id="rId42"/>
    <p:sldId id="557" r:id="rId43"/>
    <p:sldId id="559" r:id="rId44"/>
    <p:sldId id="560" r:id="rId45"/>
    <p:sldId id="562" r:id="rId46"/>
    <p:sldId id="567"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934" userDrawn="1">
          <p15:clr>
            <a:srgbClr val="A4A3A4"/>
          </p15:clr>
        </p15:guide>
        <p15:guide id="2" pos="3072" userDrawn="1">
          <p15:clr>
            <a:srgbClr val="A4A3A4"/>
          </p15:clr>
        </p15:guide>
        <p15:guide id="3" orient="horz" pos="3298" userDrawn="1">
          <p15:clr>
            <a:srgbClr val="A4A3A4"/>
          </p15:clr>
        </p15:guide>
        <p15:guide id="4" orient="horz" pos="3571">
          <p15:clr>
            <a:srgbClr val="A4A3A4"/>
          </p15:clr>
        </p15:guide>
        <p15:guide id="5" orient="horz" pos="4117">
          <p15:clr>
            <a:srgbClr val="A4A3A4"/>
          </p15:clr>
        </p15:guide>
        <p15:guide id="6" pos="5232">
          <p15:clr>
            <a:srgbClr val="A4A3A4"/>
          </p15:clr>
        </p15:guide>
        <p15:guide id="7" orient="horz" pos="2979">
          <p15:clr>
            <a:srgbClr val="A4A3A4"/>
          </p15:clr>
        </p15:guide>
        <p15:guide id="8" orient="horz" pos="4026">
          <p15:clr>
            <a:srgbClr val="A4A3A4"/>
          </p15:clr>
        </p15:guide>
        <p15:guide id="9" orient="horz" pos="4253">
          <p15:clr>
            <a:srgbClr val="A4A3A4"/>
          </p15:clr>
        </p15:guide>
        <p15:guide id="10" pos="741">
          <p15:clr>
            <a:srgbClr val="A4A3A4"/>
          </p15:clr>
        </p15:guide>
        <p15:guide id="11" pos="542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6" clrIdx="0">
    <p:extLst/>
  </p:cmAuthor>
  <p:cmAuthor id="2" name="Mark Nelson" initials="MWN" lastIdx="0" clrIdx="1"/>
  <p:cmAuthor id="3" name="Evelyn Ivy CPA MBA CVA" initials="EICMC" lastIdx="14" clrIdx="2">
    <p:extLst/>
  </p:cmAuthor>
  <p:cmAuthor id="4" name="Karyn Smith" initials="KS" lastIdx="374" clrIdx="3">
    <p:extLst/>
  </p:cmAuthor>
  <p:cmAuthor id="5" name="Agate 10" initials="A1" lastIdx="2" clrIdx="4"/>
  <p:cmAuthor id="6" name="Colton Gigot" initials="CG"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C00000"/>
    <a:srgbClr val="FFFFCC"/>
    <a:srgbClr val="2E75B6"/>
    <a:srgbClr val="F79646"/>
    <a:srgbClr val="FFCC66"/>
    <a:srgbClr val="333300"/>
    <a:srgbClr val="996600"/>
    <a:srgbClr val="006699"/>
    <a:srgbClr val="00B0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0" autoAdjust="0"/>
    <p:restoredTop sz="86445" autoAdjust="0"/>
  </p:normalViewPr>
  <p:slideViewPr>
    <p:cSldViewPr snapToObjects="1">
      <p:cViewPr>
        <p:scale>
          <a:sx n="82" d="100"/>
          <a:sy n="82" d="100"/>
        </p:scale>
        <p:origin x="-1512" y="-54"/>
      </p:cViewPr>
      <p:guideLst>
        <p:guide orient="horz" pos="2934"/>
        <p:guide orient="horz" pos="3298"/>
        <p:guide orient="horz" pos="3571"/>
        <p:guide orient="horz" pos="4117"/>
        <p:guide orient="horz" pos="2979"/>
        <p:guide orient="horz" pos="4026"/>
        <p:guide orient="horz" pos="4253"/>
        <p:guide pos="3072"/>
        <p:guide pos="5232"/>
        <p:guide pos="741"/>
        <p:guide pos="5428"/>
      </p:guideLst>
    </p:cSldViewPr>
  </p:slideViewPr>
  <p:outlineViewPr>
    <p:cViewPr>
      <p:scale>
        <a:sx n="33" d="100"/>
        <a:sy n="33" d="100"/>
      </p:scale>
      <p:origin x="0" y="23700"/>
    </p:cViewPr>
  </p:outlineViewPr>
  <p:notesTextViewPr>
    <p:cViewPr>
      <p:scale>
        <a:sx n="100" d="100"/>
        <a:sy n="100" d="100"/>
      </p:scale>
      <p:origin x="0" y="0"/>
    </p:cViewPr>
  </p:notesTextViewPr>
  <p:sorterViewPr>
    <p:cViewPr varScale="1">
      <p:scale>
        <a:sx n="100" d="100"/>
        <a:sy n="100" d="100"/>
      </p:scale>
      <p:origin x="0" y="27210"/>
    </p:cViewPr>
  </p:sorterViewPr>
  <p:notesViewPr>
    <p:cSldViewPr snapToObjects="1">
      <p:cViewPr>
        <p:scale>
          <a:sx n="201" d="100"/>
          <a:sy n="201" d="100"/>
        </p:scale>
        <p:origin x="-564"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C80978F-F8D6-4863-AC43-78FDC97D4B37}" type="datetimeFigureOut">
              <a:rPr lang="en-US" smtClean="0"/>
              <a:pPr/>
              <a:t>7/10/2017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730BDF-2274-459C-ABBC-BA50B0EAE434}" type="slidenum">
              <a:rPr lang="en-US" smtClean="0"/>
              <a:pPr/>
              <a:t>‹#›</a:t>
            </a:fld>
            <a:endParaRPr lang="en-US"/>
          </a:p>
        </p:txBody>
      </p:sp>
    </p:spTree>
    <p:extLst>
      <p:ext uri="{BB962C8B-B14F-4D97-AF65-F5344CB8AC3E}">
        <p14:creationId xmlns:p14="http://schemas.microsoft.com/office/powerpoint/2010/main" val="95052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10-07-2017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chapter completes our discussion of accounting for property, plant, and equipment and intangible assets</a:t>
            </a:r>
            <a:r>
              <a:rPr lang="en-US" baseline="0" dirty="0" smtClean="0"/>
              <a:t>.</a:t>
            </a:r>
            <a:endParaRPr lang="en-US" dirty="0" smtClean="0"/>
          </a:p>
          <a:p>
            <a:endParaRPr lang="en-US" dirty="0" smtClean="0"/>
          </a:p>
          <a:p>
            <a:r>
              <a:rPr lang="en-US" dirty="0" smtClean="0"/>
              <a:t>We address the allocation of the cost of these assets to the periods benefited by their use. The usefulness of most of these assets is consumed as the assets are applied to the production of goods or services. Cost allocation corresponding to this consumption of usefulness is known as </a:t>
            </a:r>
            <a:r>
              <a:rPr lang="en-US" i="1" dirty="0" smtClean="0"/>
              <a:t>depreciation</a:t>
            </a:r>
            <a:r>
              <a:rPr lang="en-US" dirty="0" smtClean="0"/>
              <a:t> for plant and equipment, </a:t>
            </a:r>
            <a:r>
              <a:rPr lang="en-US" i="1" dirty="0" smtClean="0"/>
              <a:t>depletion</a:t>
            </a:r>
            <a:r>
              <a:rPr lang="en-US" dirty="0" smtClean="0"/>
              <a:t> for natural resources, and </a:t>
            </a:r>
            <a:r>
              <a:rPr lang="en-US" i="1" dirty="0" smtClean="0"/>
              <a:t>amortization</a:t>
            </a:r>
            <a:r>
              <a:rPr lang="en-US" dirty="0" smtClean="0"/>
              <a:t> for intangibles. </a:t>
            </a:r>
          </a:p>
          <a:p>
            <a:endParaRPr lang="en-US" dirty="0" smtClean="0"/>
          </a:p>
          <a:p>
            <a:r>
              <a:rPr lang="en-US" dirty="0" smtClean="0"/>
              <a:t>We also consider other issues until final disposal such as impairment of these assets and the treatment of expenditures subsequent to acquisition.</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286038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Customers sometimes are allowed to pay for purchases on an installment basis with relatively small down payments and long payment periods. These payment characteristics, combined with the general speculative nature of many of these transactions, may translate into extreme uncertainty concerning the </a:t>
            </a:r>
            <a:r>
              <a:rPr lang="en-US" sz="1200" b="0" i="0" u="none" strike="noStrike" kern="1200" baseline="0" dirty="0" err="1" smtClean="0">
                <a:solidFill>
                  <a:schemeClr val="tx1"/>
                </a:solidFill>
                <a:latin typeface="+mn-lt"/>
                <a:ea typeface="+mn-ea"/>
                <a:cs typeface="+mn-cs"/>
              </a:rPr>
              <a:t>collectibility</a:t>
            </a:r>
            <a:r>
              <a:rPr lang="en-US" sz="1200" b="0" i="0" u="none" strike="noStrike" kern="1200" baseline="0" dirty="0" smtClean="0">
                <a:solidFill>
                  <a:schemeClr val="tx1"/>
                </a:solidFill>
                <a:latin typeface="+mn-lt"/>
                <a:ea typeface="+mn-ea"/>
                <a:cs typeface="+mn-cs"/>
              </a:rPr>
              <a:t> of the installment receivable.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such a situation, GAAP previously required the use of one of two accounting techniques, the installment sales method or the cost recovery method.</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10</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installment sales method recognizes revenue and costs only when cash payments are received. Each payment is assumed to be composed of two components: (1) a partial recovery of the cost of the item sold, and (2) a gross profit component. These components are determined by the gross profit percentage applicable to the sale, which is calculated as gross profit divided by sales.</a:t>
            </a:r>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11</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Illustration 5–S3 Installment Sales Method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 our illustration, Belmont Corporation made a gross profit of $240,000 on the sale of land, which is calculated as the sales price of $800,000 less land cost of $560,000. The gross profit percentage thus equals 30%, calculated as gross profit divided by sales. </a:t>
            </a:r>
          </a:p>
        </p:txBody>
      </p:sp>
      <p:sp>
        <p:nvSpPr>
          <p:cNvPr id="4" name="Slide Number Placeholder 3"/>
          <p:cNvSpPr>
            <a:spLocks noGrp="1"/>
          </p:cNvSpPr>
          <p:nvPr>
            <p:ph type="sldNum" sz="quarter" idx="10"/>
          </p:nvPr>
        </p:nvSpPr>
        <p:spPr/>
        <p:txBody>
          <a:bodyPr/>
          <a:lstStyle/>
          <a:p>
            <a:fld id="{20C6E16D-CAFA-4AA7-B962-802FFC832C12}" type="slidenum">
              <a:rPr lang="en-US" smtClean="0"/>
              <a:pPr/>
              <a:t>12</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Installment Sales Method (continued)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collection of cash and the recognition of gross profit under the installment method are as summarized in the table. Of the $200,000 collected annually, gross profit recognized in a period will be equal to the gross profit percentage, that is 30%, multiplied by the period’s cash collection. In this example, we ignore the collection of interest and the recognition of interest revenue to concentrate on the collection of the $800,000 sales price and the recognition of gross profit on the sale.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Let’s look at how the journal entries are recorded at each stage. On November 1, 2018, the company records the installment receivable with a debit of $800,000, increasing the asset, and reduces inventory by crediting it for the cost of the land. The difference between the selling price and the cost of sales represents the gross profit on the sale of $240,000. Gross profit will be recognized in net income only as collections are received. Therefore, it is deferred initially by recording it in an account called deferred gross profit, a contra account to the installment receivable. The deferred gross profit account will be reduced as collections are received until all profit has been recognized.</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Installment Sales Method (continued)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collection of cash and the recognition of gross profit under the installment method are as summarized in the table. Of the $200,000 collected annually, gross profit recognized in a period will be equal to the gross profit percentage, that is 30%, multiplied by the period’s cash collection. In this example, we ignore the collection of interest and the recognition of interest revenue to concentrate on the collection of the $800,000 sales price and the recognition of gross profit on the sale.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Let’s look at how the journal entries are recorded at each stage. On November 1, 2018, the company records the installment receivable with a debit of $800,000, increasing the asset, and reduces inventory by crediting it for the cost of the land. The difference between the selling price and the cost of sales represents the gross profit on the sale of $240,000. Gross profit will be recognized in net income only as collections are received. Therefore, it is deferred initially by recording it in an account called deferred gross profit, a contra account to the installment receivable. The deferred gross profit account will be reduced as collections are received until all profit has been recognized.</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Installment Sales Method (cont.</a:t>
            </a:r>
            <a:r>
              <a:rPr lang="en-US" sz="1200" b="0" i="0" u="none" strike="noStrike" kern="1200" dirty="0" smtClean="0">
                <a:solidFill>
                  <a:schemeClr val="tx1"/>
                </a:solidFill>
                <a:latin typeface="+mn-lt"/>
                <a:ea typeface="+mn-ea"/>
                <a:cs typeface="+mn-cs"/>
              </a:rPr>
              <a:t> 2</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second set of entries records the collection of the first installment and recognizes the gross profit component of the payment, $60,000. Realized gross profit gets closed to income summary as part of the normal year-end closing process and is included in net income in the income statement. Journal entries to record the remaining three payments on November 1, 2019, 2020, and 2021, are identical. </a:t>
            </a: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Installment Sales Method (cont.</a:t>
            </a:r>
            <a:r>
              <a:rPr lang="en-US" sz="1200" b="0" i="0" u="none" strike="noStrike" kern="1200" dirty="0" smtClean="0">
                <a:solidFill>
                  <a:schemeClr val="tx1"/>
                </a:solidFill>
                <a:latin typeface="+mn-lt"/>
                <a:ea typeface="+mn-ea"/>
                <a:cs typeface="+mn-cs"/>
              </a:rPr>
              <a:t> 2</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second set of entries records the collection of the first installment and recognizes the gross profit component of the payment, $60,000. Realized gross profit gets closed to income summary as part of the normal year-end closing process and is included in net income in the income statement. Journal entries to record the remaining three payments on November 1, 2019, 2020, and 2021, are identical.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Installment Sales Method (concluded)</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net amount of the receivable reflects the portion of the remaining payments to be received that represents cost recovery (70% × $600,000). The installment receivables are classified as current assets if they will be collected within one year (or within the company’s operating cycle, if longer); otherwise, they are classified as noncurrent assets.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17</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Installment Sales Method (concluded)</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net amount of the receivable reflects the portion of the remaining payments to be received that represents cost recovery (70% × $600,000). The installment receivables are classified as current assets if they will be collected within one year (or within the company’s operating cycle, if longer); otherwise, they are classified as noncurrent assets.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Installment Sales Method (concluded)</a:t>
            </a:r>
          </a:p>
          <a:p>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The net amount of the receivable reflects the portion of the remaining payments to be received that represents cost recovery (70% × $600,000). The installment receivables are classified as current assets if they will be collected within one year (or within the company’s operating cycle, if longer); otherwise, they are classified as noncurrent assets.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revenue recognition approach established in ASU No. 2014–09 must be adopted by companies issuing reports under U.S. GAAP for periods beginning after December 15, 2017, and for companies issuing reports under IFRS for periods beginning January 1, 2018. Companies may adopt the ASU one year earlier than required.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appendix discusses GAAP that is eliminated by the ASU but that is traditionally covered in intermediate accounting courses. GAAP covered in this appendix will be relevant until the ASU becomes effective, and students taking the CPA or CMA exams will be responsible for this GAAP until six months after the effective date of the ASU.</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a:t>
            </a:fld>
            <a:endParaRPr lang="en-IN" dirty="0"/>
          </a:p>
        </p:txBody>
      </p:sp>
    </p:spTree>
    <p:extLst>
      <p:ext uri="{BB962C8B-B14F-4D97-AF65-F5344CB8AC3E}">
        <p14:creationId xmlns:p14="http://schemas.microsoft.com/office/powerpoint/2010/main" val="1381632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Now we’ll discuss the second method of accounting used in situations where there is an extremely high degree of uncertainty regarding the ultimate cash collection on an installment sale. The </a:t>
            </a:r>
            <a:r>
              <a:rPr lang="en-US" sz="1200" b="1" i="0" u="none" strike="noStrike" kern="1200" baseline="0" dirty="0" smtClean="0">
                <a:solidFill>
                  <a:schemeClr val="tx1"/>
                </a:solidFill>
                <a:latin typeface="+mn-lt"/>
                <a:ea typeface="+mn-ea"/>
                <a:cs typeface="+mn-cs"/>
              </a:rPr>
              <a:t>cost recovery method </a:t>
            </a:r>
            <a:r>
              <a:rPr lang="en-US" sz="1200" b="0" i="0" u="none" strike="noStrike" kern="1200" baseline="0" dirty="0" smtClean="0">
                <a:solidFill>
                  <a:schemeClr val="tx1"/>
                </a:solidFill>
                <a:latin typeface="+mn-lt"/>
                <a:ea typeface="+mn-ea"/>
                <a:cs typeface="+mn-cs"/>
              </a:rPr>
              <a:t>is an even more conservative approach. This method defers all gross profit recognition until the cost of the item sold has been recovered.</a:t>
            </a:r>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20</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We’ll refer to the same Belmont Corporation example. The gross profit recognition pattern applying the cost recovery method is as summarized in the table. As we can see, the company recognizes gross profit only after it recovers the $560,000 cost of the land. As with the installment method, total gross profit equals the difference between the amount of cash collected and cost.</a:t>
            </a:r>
          </a:p>
          <a:p>
            <a:endParaRPr lang="en-US" sz="1200" b="0" i="0" u="none" strike="noStrike" kern="1200" baseline="0" dirty="0" smtClean="0">
              <a:solidFill>
                <a:schemeClr val="tx1"/>
              </a:solidFill>
              <a:latin typeface="+mn-lt"/>
              <a:ea typeface="+mn-ea"/>
              <a:cs typeface="+mn-cs"/>
            </a:endParaRPr>
          </a:p>
          <a:p>
            <a:r>
              <a:rPr lang="en-US" dirty="0" smtClean="0"/>
              <a:t>The cost recovery</a:t>
            </a:r>
            <a:r>
              <a:rPr lang="en-US" baseline="0" dirty="0" smtClean="0"/>
              <a:t> </a:t>
            </a:r>
            <a:r>
              <a:rPr lang="en-US" dirty="0" smtClean="0"/>
              <a:t>method’s initial journal</a:t>
            </a:r>
            <a:r>
              <a:rPr lang="en-US" baseline="0" dirty="0" smtClean="0"/>
              <a:t> </a:t>
            </a:r>
            <a:r>
              <a:rPr lang="en-US" dirty="0" smtClean="0"/>
              <a:t>entry is identical to</a:t>
            </a:r>
            <a:r>
              <a:rPr lang="en-US" baseline="0" dirty="0" smtClean="0"/>
              <a:t> what we saw under </a:t>
            </a:r>
            <a:r>
              <a:rPr lang="en-US" dirty="0" smtClean="0"/>
              <a:t>the installment sales</a:t>
            </a:r>
            <a:r>
              <a:rPr lang="en-US" baseline="0" dirty="0" smtClean="0"/>
              <a:t> </a:t>
            </a:r>
            <a:r>
              <a:rPr lang="en-US" dirty="0" smtClean="0"/>
              <a:t>method.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We’ll refer to the same Belmont Corporation example. The gross profit recognition pattern applying the cost recovery method is as summarized in the table. As we can see, the company recognizes gross profit only after it recovers the $560,000 cost of the land. As with the installment method, total gross profit equals the difference between the amount of cash collected and cost.</a:t>
            </a:r>
          </a:p>
          <a:p>
            <a:endParaRPr lang="en-US" sz="1200" b="0" i="0" u="none" strike="noStrike" kern="1200" baseline="0" dirty="0" smtClean="0">
              <a:solidFill>
                <a:schemeClr val="tx1"/>
              </a:solidFill>
              <a:latin typeface="+mn-lt"/>
              <a:ea typeface="+mn-ea"/>
              <a:cs typeface="+mn-cs"/>
            </a:endParaRPr>
          </a:p>
          <a:p>
            <a:r>
              <a:rPr lang="en-US" dirty="0" smtClean="0"/>
              <a:t>The cost recovery</a:t>
            </a:r>
            <a:r>
              <a:rPr lang="en-US" baseline="0" dirty="0" smtClean="0"/>
              <a:t> </a:t>
            </a:r>
            <a:r>
              <a:rPr lang="en-US" dirty="0" smtClean="0"/>
              <a:t>method’s initial journal</a:t>
            </a:r>
            <a:r>
              <a:rPr lang="en-US" baseline="0" dirty="0" smtClean="0"/>
              <a:t> </a:t>
            </a:r>
            <a:r>
              <a:rPr lang="en-US" dirty="0" smtClean="0"/>
              <a:t>entry is identical to</a:t>
            </a:r>
            <a:r>
              <a:rPr lang="en-US" baseline="0" dirty="0" smtClean="0"/>
              <a:t> what we saw under </a:t>
            </a:r>
            <a:r>
              <a:rPr lang="en-US" dirty="0" smtClean="0"/>
              <a:t>the installment sales</a:t>
            </a:r>
            <a:r>
              <a:rPr lang="en-US" baseline="0" dirty="0" smtClean="0"/>
              <a:t> </a:t>
            </a:r>
            <a:r>
              <a:rPr lang="en-US" dirty="0" smtClean="0"/>
              <a:t>method.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 (continued)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payments are received, gross profit only is recognized under the cost recovery method after all costs have been recovered.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 (continued)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payments are received, gross profit only is recognized under the cost recovery method after all costs have been recovered.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 (cont. 2)</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payments are received, gross profit only is recognized under the cost recovery method after all costs have been recovered. Since the gross profit is not recognized until the cost is recovered, no journal entries record the gross profit for 2018 and 2019. </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 (cont. 2)</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payments are received, gross profit only is recognized under the cost recovery method after all costs have been recovered. Since the gross profit is not recognized until the cost is recovered, no journal entries record the gross profit for 2018 and 2019. </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 (cont. 3)</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On November 1, 2020, $40,000 of gross profit is recognized and deferred gross profit is reduced by the same amount. Belmont can recognize some gross profit because it has recovered all of its cost.</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5–A3 Cost Recovery Method (cont. 3)</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On November 1, 2020, $40,000 of gross profit is recognized and deferred gross profit is reduced by the same amount. Belmont can recognize some gross profit because it has recovered all of its cost.</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Cost Recovery Method (concluded)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remaining of the gross profit is recognized on November 1, 2021.</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2945400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revenue recognition approach established in ASU No. 2014–09 must be adopted by companies issuing reports under U.S. GAAP for periods beginning after December 15, 2017, and for companies issuing reports under IFRS for periods beginning January 1, 2018. Companies may adopt the ASU one year earlier than required.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appendix discusses GAAP that is eliminated by the ASU but that is traditionally covered in intermediate accounting courses. GAAP covered in this appendix will be relevant until the ASU becomes effective, and students taking the CPA or CMA exams will be responsible for this GAAP until six months after the effective date of the ASU.</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a:t>
            </a:fld>
            <a:endParaRPr lang="en-IN" dirty="0"/>
          </a:p>
        </p:txBody>
      </p:sp>
    </p:spTree>
    <p:extLst>
      <p:ext uri="{BB962C8B-B14F-4D97-AF65-F5344CB8AC3E}">
        <p14:creationId xmlns:p14="http://schemas.microsoft.com/office/powerpoint/2010/main" val="1381632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5–S3 Cost Recovery Method (concluded)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remaining of the gross profit is recognized on November 1, 2021.</a:t>
            </a: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Companies in the software industry often sell multiple software elements in a bundle for a lump-sum contract price. The bundle often includes product, upgrades, post-contract customer support, and other services. More broadly, many companies sell bundled contracts. The issue for such companies concerns the timing of revenue recognition for each of the parts of the bundle.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Prior to ASU No. 2014–09, GAAP required that the revenue associated with a software contract that included multiple elements be allocated to the elements based on “vendor specific objective evidence” (VSOE) of fair values of the individual elements. The VSOE of fair values are the sales prices of the elements when sold separately by that vendor. If VSOE didn’t exist, revenue recognition was deferred until VSOE became available or until all elements of the contract had been delivered.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Prior to the ASU, non-software arrangements were treated differently from software arrangements. They did not require VSOE in order to allocate the contract price to the elements in the contract. Estimated fair values of those elements were sufficient.</a:t>
            </a:r>
          </a:p>
          <a:p>
            <a:endParaRPr lang="en-US" sz="1200" b="0" i="0" u="none" strike="noStrike" kern="1200" baseline="0" dirty="0" smtClean="0">
              <a:solidFill>
                <a:schemeClr val="tx1"/>
              </a:solidFill>
              <a:latin typeface="+mn-lt"/>
              <a:ea typeface="+mn-ea"/>
              <a:cs typeface="+mn-cs"/>
            </a:endParaRP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smtClean="0">
                <a:solidFill>
                  <a:schemeClr val="tx1"/>
                </a:solidFill>
              </a:rPr>
              <a:t>Under the ASU, </a:t>
            </a:r>
            <a:r>
              <a:rPr lang="en-US" dirty="0" smtClean="0"/>
              <a:t>revenue for all multiple-deliverable contracts is allocated to the performance obligations in those contracts based on actual or estimated stand-alone selling prices of these individual performance</a:t>
            </a:r>
            <a:r>
              <a:rPr lang="en-US" baseline="0" dirty="0" smtClean="0"/>
              <a:t> obligations.</a:t>
            </a:r>
            <a:endParaRPr lang="en-US" b="0" i="0" u="none" strike="noStrike" kern="1200" baseline="0" dirty="0" smtClean="0">
              <a:solidFill>
                <a:schemeClr val="tx1"/>
              </a:solidFill>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31</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Companies in the software industry often sell multiple software elements in a bundle for a lump-sum contract price. The bundle often includes product, upgrades, post-contract customer support, and other services. More broadly, many companies sell bundled contracts. The issue for such companies concerns the timing of revenue recognition for each of the parts of the bundle.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Prior to ASU No. 2014–09, GAAP required that the revenue associated with a software contract that included multiple elements be allocated to the elements based on “vendor specific objective evidence” (VSOE) of fair values of the individual elements. The VSOE of fair values are the sales prices of the elements when sold separately by that vendor. If VSOE didn’t exist, revenue recognition was deferred until VSOE became available or until all elements of the contract had been delivered.</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Prior to the ASU, non-software arrangements were treated differently from software arrangements. They did not require VSOE in order to allocate the contract price to the elements in the contract. Estimated fair values of those elements were sufficient.</a:t>
            </a:r>
          </a:p>
          <a:p>
            <a:endParaRPr lang="en-US" sz="1200" b="0" i="0" u="none" strike="noStrike" kern="1200" baseline="0" dirty="0" smtClean="0">
              <a:solidFill>
                <a:schemeClr val="tx1"/>
              </a:solidFill>
              <a:latin typeface="+mn-lt"/>
              <a:ea typeface="+mn-ea"/>
              <a:cs typeface="+mn-cs"/>
            </a:endParaRPr>
          </a:p>
          <a:p>
            <a:pPr marL="0" marR="0" lvl="1" indent="0" algn="l" defTabSz="914400" rtl="0" eaLnBrk="1" fontAlgn="base" latinLnBrk="0" hangingPunct="1">
              <a:lnSpc>
                <a:spcPct val="100000"/>
              </a:lnSpc>
              <a:spcBef>
                <a:spcPct val="30000"/>
              </a:spcBef>
              <a:spcAft>
                <a:spcPct val="0"/>
              </a:spcAft>
              <a:buClrTx/>
              <a:buSzTx/>
              <a:buFontTx/>
              <a:buNone/>
              <a:tabLst/>
              <a:defRPr/>
            </a:pPr>
            <a:r>
              <a:rPr lang="en-US" b="0" i="0" u="none" strike="noStrike" kern="1200" baseline="0" dirty="0" smtClean="0">
                <a:solidFill>
                  <a:schemeClr val="tx1"/>
                </a:solidFill>
              </a:rPr>
              <a:t>Under the ASU, </a:t>
            </a:r>
            <a:r>
              <a:rPr lang="en-US" dirty="0" smtClean="0"/>
              <a:t>revenue for all multiple-deliverable contracts is allocated to the performance obligations in those contracts based on actual or estimated stand-alone selling prices of these individual performance</a:t>
            </a:r>
            <a:r>
              <a:rPr lang="en-US" baseline="0" dirty="0" smtClean="0"/>
              <a:t> obligations.</a:t>
            </a:r>
            <a:endParaRPr lang="en-US" b="0" i="0" u="none" strike="noStrike" kern="1200" baseline="0" dirty="0" smtClean="0">
              <a:solidFill>
                <a:schemeClr val="tx1"/>
              </a:solidFill>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32</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For example, suppose that a vendor sold software to a customer for $90,000. As part of the contract, the vendor promises to provide “free” technical support over the next six months. However, the vendor sells the same software without technical support for $80,000, and the vendor sells a stand-alone six-month technical support contract for $20,000, so those products would sell for $100,000 if sold separately. Based on that VSOE, the software comprises 80% of the total fair values, and the technical support 20%. Therefore, the seller would recognize $72,000 ($90,000 × 80%) in revenue up front when the software is delivered, and defer the remaining $18,000 ($90,000 × 20%) and recognize it ratably over the next six months as the technical support service is provided.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VSOE was not available, the vendor couldn’t recognize any revenue initially, and instead would recognize the entire $90,000 ratably over the six-month period. </a:t>
            </a:r>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33</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For example, suppose that a vendor sold software to a customer for $90,000. As part of the contract, the vendor promises to provide “free” technical support over the next six months. However, the vendor sells the same software without technical support for $80,000, and the vendor sells a stand-alone six-month technical support contract for $20,000, so those products would sell for $100,000 if sold separately. Based on that VSOE, the software comprises 80% of the total fair values, and the technical support 20%. Therefore, the seller would recognize $72,000 ($90,000 × 80%) in revenue up front when the software is delivered, and defer the remaining $18,000 ($90,000 × 20%) and recognize it ratably over the next six months as the technical support service is provided.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VSOE was not available, the vendor couldn’t recognize any revenue initially, and instead would recognize the entire $90,000 ratably over the six-month period. </a:t>
            </a:r>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34</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smtClean="0"/>
              <a:t>The use of franchise arrangements is popular throughout the world. Many retail outlets for fast food, restaurants, motels, and auto rental agencies are operated as franchises. In franchise arrangements, the franchisor, such as McDonald’s Corporation, grants to the franchisee, often an individual, the right to sell the franchisor’s products and use its name for a specified period of time. The fees to be paid by the franchisee to the franchisor usually comprise (1) an initial franchise fee and (2) continuing franchise fees.</a:t>
            </a:r>
            <a:endParaRPr lang="en-IN" sz="4000" i="1"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smtClean="0">
                <a:solidFill>
                  <a:schemeClr val="tx1"/>
                </a:solidFill>
                <a:latin typeface="+mn-lt"/>
                <a:ea typeface="+mn-ea"/>
                <a:cs typeface="+mn-cs"/>
              </a:rPr>
              <a:t>Initial franchise fees compensate the franchisor for the right to use its name and sell its products, as well as for such services as assistance in finding a location, constructing the facilities, and training employees. The initial franchise fee usually is a fixed amount, but it may be payable in installments. </a:t>
            </a:r>
          </a:p>
          <a:p>
            <a:endParaRPr lang="en-US" sz="1200" b="0" i="0" u="none" strike="noStrike" kern="1200" baseline="0" noProof="0" dirty="0" smtClean="0">
              <a:solidFill>
                <a:schemeClr val="tx1"/>
              </a:solidFill>
              <a:latin typeface="+mn-lt"/>
              <a:ea typeface="+mn-ea"/>
              <a:cs typeface="+mn-cs"/>
            </a:endParaRPr>
          </a:p>
          <a:p>
            <a:r>
              <a:rPr lang="en-US" sz="1200" b="0" i="0" u="none" strike="noStrike" kern="1200" baseline="0" noProof="0" dirty="0" smtClean="0">
                <a:solidFill>
                  <a:schemeClr val="tx1"/>
                </a:solidFill>
                <a:latin typeface="+mn-lt"/>
                <a:ea typeface="+mn-ea"/>
                <a:cs typeface="+mn-cs"/>
              </a:rPr>
              <a:t>In the early 1960s and 1970s, many franchisors recognized the entire initial franchise fee as revenue in the period in which the contract was signed. However, in many cases the fee included payment for significant services to be performed after that period and the fee was collectible in installments over an extended period of time, creating uncertainty as to cash collection. GAAP was modified to require that substantially all of the initial services of the franchisor required by the franchise agreement be performed before the initial franchise fee could be recognized as revenue. If the initial franchise fee was collectible in installments, and if a reasonable estimate of bad debts could not be made, the installment sales or cost recovery methods were required. </a:t>
            </a:r>
          </a:p>
          <a:p>
            <a:endParaRPr lang="en-US" sz="1200" b="0" i="0" u="none" strike="noStrike" kern="1200" baseline="0" noProof="0" dirty="0" smtClean="0">
              <a:solidFill>
                <a:schemeClr val="tx1"/>
              </a:solidFill>
              <a:latin typeface="+mn-lt"/>
              <a:ea typeface="+mn-ea"/>
              <a:cs typeface="+mn-cs"/>
            </a:endParaRPr>
          </a:p>
          <a:p>
            <a:r>
              <a:rPr lang="en-US" sz="1200" b="0" i="0" u="none" strike="noStrike" kern="1200" baseline="0" noProof="0" dirty="0" smtClean="0">
                <a:solidFill>
                  <a:schemeClr val="tx1"/>
                </a:solidFill>
                <a:latin typeface="+mn-lt"/>
                <a:ea typeface="+mn-ea"/>
                <a:cs typeface="+mn-cs"/>
              </a:rPr>
              <a:t>Unlike initial franchise fees, continuing franchise fees compensate the franchisor for ongoing rights and services provided over the life of the franchise agreement. These fees sometimes are a fixed annual or monthly amount, a percentage of the volume of business done by the franchise, or a combination of both. They usually do not present any accounting difficulty and previous GAAP required that they be recognized by the franchisor as revenue over time in the periods the services are performed by the franchisor, which generally corresponded to the periods they are received.</a:t>
            </a:r>
            <a:endParaRPr lang="en-US" noProof="0" dirty="0" smtClean="0"/>
          </a:p>
          <a:p>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36</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smtClean="0">
                <a:solidFill>
                  <a:schemeClr val="tx1"/>
                </a:solidFill>
                <a:latin typeface="+mn-lt"/>
                <a:ea typeface="+mn-ea"/>
                <a:cs typeface="+mn-cs"/>
              </a:rPr>
              <a:t>Initial franchise fees compensate the franchisor for the right to use its name and sell its products, as well as for such services as assistance in finding a location, constructing the facilities, and training employees. The initial franchise fee usually is a fixed amount, but it may be payable in installments. </a:t>
            </a:r>
          </a:p>
          <a:p>
            <a:endParaRPr lang="en-US" sz="1200" b="0" i="0" u="none" strike="noStrike" kern="1200" baseline="0" noProof="0" dirty="0" smtClean="0">
              <a:solidFill>
                <a:schemeClr val="tx1"/>
              </a:solidFill>
              <a:latin typeface="+mn-lt"/>
              <a:ea typeface="+mn-ea"/>
              <a:cs typeface="+mn-cs"/>
            </a:endParaRPr>
          </a:p>
          <a:p>
            <a:r>
              <a:rPr lang="en-US" sz="1200" b="0" i="0" u="none" strike="noStrike" kern="1200" baseline="0" noProof="0" dirty="0" smtClean="0">
                <a:solidFill>
                  <a:schemeClr val="tx1"/>
                </a:solidFill>
                <a:latin typeface="+mn-lt"/>
                <a:ea typeface="+mn-ea"/>
                <a:cs typeface="+mn-cs"/>
              </a:rPr>
              <a:t>In the early 1960s and 1970s, many franchisors recognized the entire initial franchise fee as revenue in the period in which the contract was signed. However, in many cases the fee included payment for significant services to be performed after that period and the fee was collectible in installments over an extended period of time, creating uncertainty as to cash collection. GAAP was modified to require that substantially all of the initial services of the franchisor required by the franchise agreement be performed before the initial franchise fee could be recognized as revenue. If the initial franchise fee was collectible in installments, and if a reasonable estimate of bad debts could not be made, the installment sales or cost recovery methods were required. </a:t>
            </a:r>
          </a:p>
          <a:p>
            <a:endParaRPr lang="en-US" sz="1200" b="0" i="0" u="none" strike="noStrike" kern="1200" baseline="0" noProof="0" dirty="0" smtClean="0">
              <a:solidFill>
                <a:schemeClr val="tx1"/>
              </a:solidFill>
              <a:latin typeface="+mn-lt"/>
              <a:ea typeface="+mn-ea"/>
              <a:cs typeface="+mn-cs"/>
            </a:endParaRPr>
          </a:p>
          <a:p>
            <a:r>
              <a:rPr lang="en-US" sz="1200" b="0" i="0" u="none" strike="noStrike" kern="1200" baseline="0" noProof="0" dirty="0" smtClean="0">
                <a:solidFill>
                  <a:schemeClr val="tx1"/>
                </a:solidFill>
                <a:latin typeface="+mn-lt"/>
                <a:ea typeface="+mn-ea"/>
                <a:cs typeface="+mn-cs"/>
              </a:rPr>
              <a:t>Unlike initial franchise fees, continuing franchise fees compensate the franchisor for ongoing rights and services provided over the life of the franchise agreement. These fees sometimes are a fixed annual or monthly amount, a percentage of the volume of business done by the franchise, or a combination of both. They usually do not present any accounting difficulty and previous GAAP required that they be recognized by the franchisor as revenue over time in the periods the services are performed by the franchisor, which generally corresponded to the periods they are received.</a:t>
            </a:r>
            <a:endParaRPr lang="en-US" noProof="0"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37</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effectLst/>
                <a:latin typeface="Calibri" pitchFamily="34" charset="0"/>
                <a:ea typeface="SimSun" pitchFamily="2" charset="-122"/>
                <a:cs typeface="Calibri" pitchFamily="34" charset="0"/>
              </a:rPr>
              <a:t>Illustration 5–S4 (Appendix) Franchise Sales</a:t>
            </a:r>
            <a:endParaRPr lang="en-US" sz="1200" b="0" i="0" u="none" strike="noStrike" kern="1200" baseline="0"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Assuming that the initial services to be performed by Red Hot subsequent to the contract signing are substantial but that collectability of the installment note receivable is reasonably certain, the following journal entry is recorded: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Unearned franchise fee revenue is a liability. It would be reduced to zero and revenue would be recognized when the initial services have been performed. This could occur in increments or at one point in time, depending on the circumstances.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example, in our illustration, if substantial performance was deemed to have occurred when the franchise began operations, the following entry would be recorded: </a:t>
            </a:r>
          </a:p>
          <a:p>
            <a:r>
              <a:rPr lang="en-US" sz="1200" b="1" i="0" u="none" strike="noStrike" kern="1200" baseline="0" dirty="0" smtClean="0">
                <a:solidFill>
                  <a:schemeClr val="tx1"/>
                </a:solidFill>
                <a:latin typeface="+mn-lt"/>
                <a:ea typeface="+mn-ea"/>
                <a:cs typeface="+mn-cs"/>
              </a:rPr>
              <a:t>March 31, 2018 </a:t>
            </a:r>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Cash 	  10,000 	</a:t>
            </a:r>
          </a:p>
          <a:p>
            <a:r>
              <a:rPr lang="en-US" sz="1200" b="0" i="0" u="none" strike="noStrike" kern="1200" baseline="0" dirty="0" smtClean="0">
                <a:solidFill>
                  <a:schemeClr val="tx1"/>
                </a:solidFill>
                <a:latin typeface="+mn-lt"/>
                <a:ea typeface="+mn-ea"/>
                <a:cs typeface="+mn-cs"/>
              </a:rPr>
              <a:t>Note receivable 40,000 	</a:t>
            </a:r>
          </a:p>
          <a:p>
            <a:r>
              <a:rPr lang="en-US" sz="1200" b="0" i="0" u="none" strike="noStrike" kern="1200" baseline="0" dirty="0" smtClean="0">
                <a:solidFill>
                  <a:schemeClr val="tx1"/>
                </a:solidFill>
                <a:latin typeface="+mn-lt"/>
                <a:ea typeface="+mn-ea"/>
                <a:cs typeface="+mn-cs"/>
              </a:rPr>
              <a:t>       Unearned franchise fee revenue 	50,000 	</a:t>
            </a:r>
          </a:p>
          <a:p>
            <a:r>
              <a:rPr lang="en-US" sz="1200" b="0" i="1" u="none" strike="noStrike" kern="1200" baseline="0" dirty="0" smtClean="0">
                <a:solidFill>
                  <a:schemeClr val="tx1"/>
                </a:solidFill>
                <a:latin typeface="+mn-lt"/>
                <a:ea typeface="+mn-ea"/>
                <a:cs typeface="+mn-cs"/>
              </a:rPr>
              <a:t>To record franchise agreement and down payment. </a:t>
            </a:r>
            <a:r>
              <a:rPr lang="en-US"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20C6E16D-CAFA-4AA7-B962-802FFC832C12}" type="slidenum">
              <a:rPr lang="en-US" smtClean="0"/>
              <a:pPr/>
              <a:t>38</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effectLst/>
                <a:latin typeface="Calibri" pitchFamily="34" charset="0"/>
                <a:ea typeface="SimSun" pitchFamily="2" charset="-122"/>
                <a:cs typeface="Calibri" pitchFamily="34" charset="0"/>
              </a:rPr>
              <a:t>Illustration 5–S4 (Appendix) Franchise Sales</a:t>
            </a:r>
            <a:endParaRPr lang="en-US" sz="1200" b="0" i="0" u="none" strike="noStrike" kern="1200" baseline="0"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Assuming that the initial services to be performed by Red Hot subsequent to the contract signing are substantial but that collectability of the installment note receivable is reasonably certain, the following journal entry is recorded: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Unearned franchise fee revenue is a liability. It would be reduced to zero and revenue would be recognized when the initial services have been performed. This could occur in increments or at one point in time, depending on the circumstances.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For example, in our illustration, if substantial performance was deemed to have occurred when the franchise began operations, the following entry would be recorded: </a:t>
            </a:r>
          </a:p>
          <a:p>
            <a:r>
              <a:rPr lang="en-US" sz="1200" b="1" i="0" u="none" strike="noStrike" kern="1200" baseline="0" dirty="0" smtClean="0">
                <a:solidFill>
                  <a:schemeClr val="tx1"/>
                </a:solidFill>
                <a:latin typeface="+mn-lt"/>
                <a:ea typeface="+mn-ea"/>
                <a:cs typeface="+mn-cs"/>
              </a:rPr>
              <a:t>March 31, 2018 </a:t>
            </a:r>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Cash 	  10,000 	</a:t>
            </a:r>
          </a:p>
          <a:p>
            <a:r>
              <a:rPr lang="en-US" sz="1200" b="0" i="0" u="none" strike="noStrike" kern="1200" baseline="0" dirty="0" smtClean="0">
                <a:solidFill>
                  <a:schemeClr val="tx1"/>
                </a:solidFill>
                <a:latin typeface="+mn-lt"/>
                <a:ea typeface="+mn-ea"/>
                <a:cs typeface="+mn-cs"/>
              </a:rPr>
              <a:t>Note receivable 40,000 	</a:t>
            </a:r>
          </a:p>
          <a:p>
            <a:r>
              <a:rPr lang="en-US" sz="1200" b="0" i="0" u="none" strike="noStrike" kern="1200" baseline="0" dirty="0" smtClean="0">
                <a:solidFill>
                  <a:schemeClr val="tx1"/>
                </a:solidFill>
                <a:latin typeface="+mn-lt"/>
                <a:ea typeface="+mn-ea"/>
                <a:cs typeface="+mn-cs"/>
              </a:rPr>
              <a:t>       Unearned franchise fee revenue 	50,000 	</a:t>
            </a:r>
          </a:p>
          <a:p>
            <a:r>
              <a:rPr lang="en-US" sz="1200" b="0" i="1" u="none" strike="noStrike" kern="1200" baseline="0" dirty="0" smtClean="0">
                <a:solidFill>
                  <a:schemeClr val="tx1"/>
                </a:solidFill>
                <a:latin typeface="+mn-lt"/>
                <a:ea typeface="+mn-ea"/>
                <a:cs typeface="+mn-cs"/>
              </a:rPr>
              <a:t>To record franchise agreement and down payment. </a:t>
            </a:r>
            <a:r>
              <a:rPr lang="en-US" sz="1200" b="0" i="0" u="none" strike="noStrike" kern="1200" baseline="0" dirty="0" smtClean="0">
                <a:solidFill>
                  <a:schemeClr val="tx1"/>
                </a:solidFill>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5–S1 Some Important Changes in Revenue Recognition GAAP Resulting from ASU No. 2014–09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ASU No. 2014–09 replaced over 200 specific items of revenue recognition guidance. The exhibit shown in this slide and the slide that follows summarize some important changes in GAAP that occurred.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33596230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solidFill>
                  <a:srgbClr val="000000"/>
                </a:solidFill>
                <a:effectLst/>
                <a:latin typeface="Calibri" pitchFamily="34" charset="0"/>
                <a:ea typeface="SimSun" pitchFamily="2" charset="-122"/>
                <a:cs typeface="Calibri" pitchFamily="34" charset="0"/>
              </a:rPr>
              <a:t>Illustration 5–S4 (Appendix)</a:t>
            </a:r>
            <a:endParaRPr lang="en-US" sz="1200" b="0" i="0" u="none" strike="noStrike" kern="1200" baseline="0" dirty="0" smtClean="0">
              <a:solidFill>
                <a:srgbClr val="000000"/>
              </a:solidFill>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collectability of the installment note receivable is uncertain and there is no basis for estimating uncollectible amounts, the September 30 entry would record a credit to deferred franchise fee revenue, which is then recognized as being earned using either the installment sales or cost recovery methods. </a:t>
            </a:r>
          </a:p>
          <a:p>
            <a:endParaRPr lang="en-US" sz="1200" b="0" i="0" u="none" strike="noStrike" kern="1200" baseline="0" dirty="0" smtClean="0">
              <a:solidFill>
                <a:schemeClr val="tx1"/>
              </a:solidFill>
              <a:latin typeface="+mn-lt"/>
              <a:ea typeface="+mn-ea"/>
              <a:cs typeface="+mn-cs"/>
            </a:endParaRPr>
          </a:p>
          <a:p>
            <a:endParaRPr lang="en-US" noProof="0" dirty="0"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40</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solidFill>
                  <a:srgbClr val="000000"/>
                </a:solidFill>
                <a:effectLst/>
                <a:latin typeface="Calibri" pitchFamily="34" charset="0"/>
                <a:ea typeface="SimSun" pitchFamily="2" charset="-122"/>
                <a:cs typeface="Calibri" pitchFamily="34" charset="0"/>
              </a:rPr>
              <a:t>Illustration 5–S4 (Appendix)</a:t>
            </a:r>
            <a:endParaRPr lang="en-US" sz="1200" b="0" i="0" u="none" strike="noStrike" kern="1200" baseline="0" dirty="0" smtClean="0">
              <a:solidFill>
                <a:srgbClr val="000000"/>
              </a:solidFill>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collectability of the installment note receivable is uncertain and there is no basis for estimating uncollectible amounts, the September 30 entry would record a credit to deferred franchise fee revenue, which is then recognized as being earned using either the installment sales or cost recovery methods. </a:t>
            </a:r>
          </a:p>
          <a:p>
            <a:endParaRPr lang="en-US" sz="1200" b="0" i="0" u="none" strike="noStrike" kern="1200" baseline="0" dirty="0" smtClean="0">
              <a:solidFill>
                <a:schemeClr val="tx1"/>
              </a:solidFill>
              <a:latin typeface="+mn-lt"/>
              <a:ea typeface="+mn-ea"/>
              <a:cs typeface="+mn-cs"/>
            </a:endParaRPr>
          </a:p>
          <a:p>
            <a:endParaRPr lang="en-US" noProof="0" dirty="0"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AU" altLang="en-US" sz="1200" b="0" i="0" u="none" strike="noStrike" cap="none" normalizeH="0" baseline="0" dirty="0" smtClean="0">
                <a:ln>
                  <a:noFill/>
                </a:ln>
                <a:solidFill>
                  <a:srgbClr val="000000"/>
                </a:solidFill>
                <a:effectLst/>
                <a:latin typeface="Calibri" pitchFamily="34" charset="0"/>
                <a:ea typeface="SimSun" pitchFamily="2" charset="-122"/>
                <a:cs typeface="Calibri" pitchFamily="34" charset="0"/>
              </a:rPr>
              <a:t>Illustration 5–S4 (Appendix)</a:t>
            </a:r>
            <a:endParaRPr lang="en-US" sz="1200" b="0" i="0" u="none" strike="noStrike" kern="1200" baseline="0" dirty="0" smtClean="0">
              <a:solidFill>
                <a:srgbClr val="000000"/>
              </a:solidFill>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If collectability of the installment note receivable is uncertain and there is no basis for estimating uncollectible amounts, the September 30 entry would record a credit to deferred franchise fee revenue, which is then recognized as being earned using either the installment sales or cost recovery methods. </a:t>
            </a:r>
          </a:p>
          <a:p>
            <a:endParaRPr lang="en-US" sz="1200" b="0" i="0" u="none" strike="noStrike" kern="1200" baseline="0" dirty="0" smtClean="0">
              <a:solidFill>
                <a:schemeClr val="tx1"/>
              </a:solidFill>
              <a:latin typeface="+mn-lt"/>
              <a:ea typeface="+mn-ea"/>
              <a:cs typeface="+mn-cs"/>
            </a:endParaRPr>
          </a:p>
          <a:p>
            <a:endParaRPr lang="en-US" noProof="0" dirty="0"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0C6E16D-CAFA-4AA7-B962-802FFC832C12}" type="slidenum">
              <a:rPr lang="en-US" smtClean="0"/>
              <a:pPr/>
              <a:t>42</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Illustration 5–S4 Franchise Sales</a:t>
            </a:r>
          </a:p>
          <a:p>
            <a:endParaRPr lang="en-IN" sz="1200" b="0" i="0" u="none" strike="noStrike" kern="1200" baseline="0" dirty="0" smtClean="0">
              <a:solidFill>
                <a:schemeClr val="tx1"/>
              </a:solidFill>
              <a:latin typeface="+mn-lt"/>
              <a:ea typeface="+mn-ea"/>
              <a:cs typeface="+mn-cs"/>
            </a:endParaRPr>
          </a:p>
          <a:p>
            <a:r>
              <a:rPr lang="en-IN" sz="1200" b="0" i="0" u="none" strike="noStrike" kern="1200" baseline="0" dirty="0" smtClean="0">
                <a:solidFill>
                  <a:schemeClr val="tx1"/>
                </a:solidFill>
                <a:latin typeface="+mn-lt"/>
                <a:ea typeface="+mn-ea"/>
                <a:cs typeface="+mn-cs"/>
              </a:rPr>
              <a:t>The continuing franchise fee is recognized as revenue on a monthly basis. Each month an increase in cash of $1,000 is debited and service revenue is credited for the same amount. The </a:t>
            </a:r>
            <a:r>
              <a:rPr lang="en-US" sz="1200" b="0" i="0" u="none" strike="noStrike" kern="1200" baseline="0" dirty="0" smtClean="0">
                <a:solidFill>
                  <a:schemeClr val="tx1"/>
                </a:solidFill>
                <a:latin typeface="+mn-lt"/>
                <a:ea typeface="+mn-ea"/>
                <a:cs typeface="+mn-cs"/>
              </a:rPr>
              <a:t>expenses incurred by the franchisor in providing these continuing franchise services should be recognized in the same periods as the service revenue.</a:t>
            </a:r>
          </a:p>
          <a:p>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609310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5–S1 Some Important Changes in Revenue Recognition GAAP Resulting from ASU No. 2014–09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ASU No. 2014–09 replaced over 200 specific items of revenue recognition guidance. The exhibit shown in this slide and the slide that follows summarize some important changes in GAAP that occurred.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1817770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5–S1 Some Important Changes in Revenue Recognition GAAP Resulting from ASU No. 2014–09 (continued)</a:t>
            </a:r>
            <a:endParaRPr lang="en-US" dirty="0"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3359623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mn-lt"/>
                <a:ea typeface="+mn-ea"/>
                <a:cs typeface="+mn-cs"/>
              </a:rPr>
              <a:t>Illustration 5–S1 Some Important Changes in Revenue Recognition GAAP Resulting from ASU No. </a:t>
            </a:r>
            <a:r>
              <a:rPr lang="en-US" sz="1200" b="0" i="0" u="none" strike="noStrike" kern="1200" baseline="0" smtClean="0">
                <a:solidFill>
                  <a:schemeClr val="tx1"/>
                </a:solidFill>
                <a:latin typeface="+mn-lt"/>
                <a:ea typeface="+mn-ea"/>
                <a:cs typeface="+mn-cs"/>
              </a:rPr>
              <a:t>2014–09 (continued)</a:t>
            </a:r>
            <a:endParaRPr lang="en-US"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3359623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Previous GAAP</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based revenue recognition on the </a:t>
            </a:r>
            <a:r>
              <a:rPr lang="en-US" dirty="0" smtClean="0"/>
              <a:t>“realization principle,” which required that we recognize revenue when </a:t>
            </a:r>
            <a:r>
              <a:rPr lang="en-US" b="1" dirty="0" smtClean="0"/>
              <a:t>both</a:t>
            </a:r>
            <a:r>
              <a:rPr lang="en-US" dirty="0" smtClean="0"/>
              <a:t> </a:t>
            </a:r>
          </a:p>
          <a:p>
            <a:pPr marL="228600" indent="-228600">
              <a:spcBef>
                <a:spcPct val="0"/>
              </a:spcBef>
              <a:buFont typeface="+mj-lt"/>
              <a:buAutoNum type="arabicPeriod"/>
            </a:pPr>
            <a:r>
              <a:rPr lang="en-US" dirty="0" smtClean="0"/>
              <a:t>the earnings process is virtually complete, and </a:t>
            </a:r>
          </a:p>
          <a:p>
            <a:pPr marL="228600" indent="-228600">
              <a:spcBef>
                <a:spcPct val="0"/>
              </a:spcBef>
              <a:buFont typeface="+mj-lt"/>
              <a:buAutoNum type="arabicPeriod"/>
            </a:pPr>
            <a:r>
              <a:rPr lang="en-US" dirty="0" smtClean="0"/>
              <a:t>there is reasonable certainty as to the </a:t>
            </a:r>
            <a:r>
              <a:rPr lang="en-US" dirty="0" err="1" smtClean="0"/>
              <a:t>collectibility</a:t>
            </a:r>
            <a:r>
              <a:rPr lang="en-US" dirty="0" smtClean="0"/>
              <a:t> of the assets to be received. </a:t>
            </a:r>
          </a:p>
          <a:p>
            <a:pPr>
              <a:spcBef>
                <a:spcPct val="0"/>
              </a:spcBef>
            </a:pPr>
            <a:endParaRPr lang="en-US" dirty="0" smtClean="0"/>
          </a:p>
          <a:p>
            <a:pPr>
              <a:spcBef>
                <a:spcPct val="0"/>
              </a:spcBef>
            </a:pPr>
            <a:r>
              <a:rPr lang="en-US" altLang="en-US" dirty="0" smtClean="0">
                <a:ea typeface="ＭＳ Ｐゴシック" pitchFamily="34" charset="-128"/>
              </a:rPr>
              <a:t>Note that the</a:t>
            </a:r>
            <a:r>
              <a:rPr lang="en-US" altLang="en-US" baseline="0" dirty="0" smtClean="0">
                <a:ea typeface="ＭＳ Ｐゴシック" pitchFamily="34" charset="-128"/>
              </a:rPr>
              <a:t> realization principle differs from ASU 2014–9’s core revenue recognition principle, but the ASU as operationalized retains some of the flavor of the realization principle. The ASU focuses on satisfying performance obligations (which has some similarity to completing the earnings process) and requires </a:t>
            </a:r>
            <a:r>
              <a:rPr lang="en-US" altLang="en-US" baseline="0" dirty="0" err="1" smtClean="0">
                <a:ea typeface="ＭＳ Ｐゴシック" pitchFamily="34" charset="-128"/>
              </a:rPr>
              <a:t>collectibility</a:t>
            </a:r>
            <a:r>
              <a:rPr lang="en-US" altLang="en-US" baseline="0" dirty="0" smtClean="0">
                <a:ea typeface="ＭＳ Ｐゴシック" pitchFamily="34" charset="-128"/>
              </a:rPr>
              <a:t> of receivables to be probable before revenue can be recognized (which is less stringent but similar to requiring reasonable certainty of </a:t>
            </a:r>
            <a:r>
              <a:rPr lang="en-US" altLang="en-US" baseline="0" dirty="0" err="1" smtClean="0">
                <a:ea typeface="ＭＳ Ｐゴシック" pitchFamily="34" charset="-128"/>
              </a:rPr>
              <a:t>collectibility</a:t>
            </a:r>
            <a:r>
              <a:rPr lang="en-US" altLang="en-US" baseline="0" dirty="0" smtClean="0">
                <a:ea typeface="ＭＳ Ｐゴシック" pitchFamily="34" charset="-128"/>
              </a:rPr>
              <a:t>).</a:t>
            </a:r>
            <a:endParaRPr lang="en-US" dirty="0" smtClean="0"/>
          </a:p>
          <a:p>
            <a:pPr>
              <a:spcBef>
                <a:spcPct val="0"/>
              </a:spcBef>
            </a:pPr>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8</a:t>
            </a:fld>
            <a:endParaRPr lang="en-US" dirty="0"/>
          </a:p>
        </p:txBody>
      </p:sp>
    </p:spTree>
    <p:extLst>
      <p:ext uri="{BB962C8B-B14F-4D97-AF65-F5344CB8AC3E}">
        <p14:creationId xmlns:p14="http://schemas.microsoft.com/office/powerpoint/2010/main" val="1947150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Previous GAAP</a:t>
            </a:r>
            <a:r>
              <a:rPr lang="en-US" sz="1200" b="0" i="0" u="none" strike="noStrike" kern="120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based revenue recognition on the </a:t>
            </a:r>
            <a:r>
              <a:rPr lang="en-US" dirty="0" smtClean="0"/>
              <a:t>“realization principle,” which required that we recognize revenue when </a:t>
            </a:r>
            <a:r>
              <a:rPr lang="en-US" b="1" dirty="0" smtClean="0"/>
              <a:t>both</a:t>
            </a:r>
            <a:r>
              <a:rPr lang="en-US" dirty="0" smtClean="0"/>
              <a:t> </a:t>
            </a:r>
          </a:p>
          <a:p>
            <a:pPr marL="228600" indent="-228600">
              <a:spcBef>
                <a:spcPct val="0"/>
              </a:spcBef>
              <a:buFont typeface="+mj-lt"/>
              <a:buAutoNum type="arabicPeriod"/>
            </a:pPr>
            <a:r>
              <a:rPr lang="en-US" dirty="0" smtClean="0"/>
              <a:t>the earnings process is virtually complete, and </a:t>
            </a:r>
          </a:p>
          <a:p>
            <a:pPr marL="228600" indent="-228600">
              <a:spcBef>
                <a:spcPct val="0"/>
              </a:spcBef>
              <a:buFont typeface="+mj-lt"/>
              <a:buAutoNum type="arabicPeriod"/>
            </a:pPr>
            <a:r>
              <a:rPr lang="en-US" dirty="0" smtClean="0"/>
              <a:t>there is reasonable certainty as to the </a:t>
            </a:r>
            <a:r>
              <a:rPr lang="en-US" dirty="0" err="1" smtClean="0"/>
              <a:t>collectibility</a:t>
            </a:r>
            <a:r>
              <a:rPr lang="en-US" dirty="0" smtClean="0"/>
              <a:t> of the assets to be received. </a:t>
            </a:r>
          </a:p>
          <a:p>
            <a:pPr>
              <a:spcBef>
                <a:spcPct val="0"/>
              </a:spcBef>
            </a:pPr>
            <a:endParaRPr lang="en-US" dirty="0" smtClean="0"/>
          </a:p>
          <a:p>
            <a:pPr>
              <a:spcBef>
                <a:spcPct val="0"/>
              </a:spcBef>
            </a:pPr>
            <a:r>
              <a:rPr lang="en-US" altLang="en-US" dirty="0" smtClean="0">
                <a:ea typeface="ＭＳ Ｐゴシック" pitchFamily="34" charset="-128"/>
              </a:rPr>
              <a:t>Note that the</a:t>
            </a:r>
            <a:r>
              <a:rPr lang="en-US" altLang="en-US" baseline="0" dirty="0" smtClean="0">
                <a:ea typeface="ＭＳ Ｐゴシック" pitchFamily="34" charset="-128"/>
              </a:rPr>
              <a:t> realization principle differs from ASU 2014–9’s core revenue recognition principle, but the ASU as operationalized retains some of the flavor of the realization principle. The ASU focuses on satisfying performance obligations (which has some similarity to completing the earnings process) and requires </a:t>
            </a:r>
            <a:r>
              <a:rPr lang="en-US" altLang="en-US" baseline="0" dirty="0" err="1" smtClean="0">
                <a:ea typeface="ＭＳ Ｐゴシック" pitchFamily="34" charset="-128"/>
              </a:rPr>
              <a:t>collectibility</a:t>
            </a:r>
            <a:r>
              <a:rPr lang="en-US" altLang="en-US" baseline="0" dirty="0" smtClean="0">
                <a:ea typeface="ＭＳ Ｐゴシック" pitchFamily="34" charset="-128"/>
              </a:rPr>
              <a:t> of receivables to be probable before revenue can be recognized (which is less stringent but similar to requiring reasonable certainty of </a:t>
            </a:r>
            <a:r>
              <a:rPr lang="en-US" altLang="en-US" baseline="0" dirty="0" err="1" smtClean="0">
                <a:ea typeface="ＭＳ Ｐゴシック" pitchFamily="34" charset="-128"/>
              </a:rPr>
              <a:t>collectibility</a:t>
            </a:r>
            <a:r>
              <a:rPr lang="en-US" altLang="en-US" baseline="0" dirty="0" smtClean="0">
                <a:ea typeface="ＭＳ Ｐゴシック" pitchFamily="34" charset="-128"/>
              </a:rPr>
              <a:t>).</a:t>
            </a:r>
            <a:endParaRPr lang="en-US" dirty="0" smtClean="0"/>
          </a:p>
          <a:p>
            <a:pPr>
              <a:spcBef>
                <a:spcPct val="0"/>
              </a:spcBef>
            </a:pPr>
            <a:endParaRPr lang="en-US" dirty="0" smtClean="0"/>
          </a:p>
        </p:txBody>
      </p:sp>
      <p:sp>
        <p:nvSpPr>
          <p:cNvPr id="4" name="Slide Number Placeholder 3"/>
          <p:cNvSpPr>
            <a:spLocks noGrp="1"/>
          </p:cNvSpPr>
          <p:nvPr>
            <p:ph type="sldNum" sz="quarter" idx="10"/>
          </p:nvPr>
        </p:nvSpPr>
        <p:spPr/>
        <p:txBody>
          <a:bodyPr/>
          <a:lstStyle/>
          <a:p>
            <a:fld id="{20C6E16D-CAFA-4AA7-B962-802FFC832C12}" type="slidenum">
              <a:rPr lang="en-US" smtClean="0"/>
              <a:pPr/>
              <a:t>9</a:t>
            </a:fld>
            <a:endParaRPr lang="en-US" dirty="0"/>
          </a:p>
        </p:txBody>
      </p:sp>
    </p:spTree>
    <p:extLst>
      <p:ext uri="{BB962C8B-B14F-4D97-AF65-F5344CB8AC3E}">
        <p14:creationId xmlns:p14="http://schemas.microsoft.com/office/powerpoint/2010/main" val="19471505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smtClean="0">
                <a:solidFill>
                  <a:prstClr val="black"/>
                </a:solidFill>
              </a:rPr>
              <a:t>© McGraw-Hill Education.</a:t>
            </a:r>
            <a:endParaRPr lang="en-US" dirty="0">
              <a:solidFill>
                <a:prstClr val="black"/>
              </a:solidFill>
            </a:endParaRPr>
          </a:p>
        </p:txBody>
      </p:sp>
      <p:sp>
        <p:nvSpPr>
          <p:cNvPr id="12"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smtClean="0">
                <a:solidFill>
                  <a:prstClr val="black"/>
                </a:solidFill>
                <a:latin typeface="Verdana" panose="020B0604030504040204" pitchFamily="34" charset="0"/>
                <a:ea typeface="Verdana" panose="020B0604030504040204" pitchFamily="34" charset="0"/>
                <a:cs typeface="Verdana" panose="020B0604030504040204" pitchFamily="34" charset="0"/>
              </a:rPr>
              <a:t>5S-</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03928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Figure +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Picture Placeholder 4"/>
          <p:cNvSpPr>
            <a:spLocks noGrp="1"/>
          </p:cNvSpPr>
          <p:nvPr>
            <p:ph type="pic" sz="quarter" idx="14"/>
          </p:nvPr>
        </p:nvSpPr>
        <p:spPr>
          <a:xfrm>
            <a:off x="1600200" y="3048000"/>
            <a:ext cx="2362200" cy="1524000"/>
          </a:xfrm>
        </p:spPr>
        <p:txBody>
          <a:bodyPr/>
          <a:lstStyle/>
          <a:p>
            <a:r>
              <a:rPr lang="en-US" smtClean="0"/>
              <a:t>Click icon to add picture</a:t>
            </a:r>
            <a:endParaRPr lang="en-US"/>
          </a:p>
        </p:txBody>
      </p:sp>
      <p:sp>
        <p:nvSpPr>
          <p:cNvPr id="11" name="Picture Placeholder 10"/>
          <p:cNvSpPr>
            <a:spLocks noGrp="1"/>
          </p:cNvSpPr>
          <p:nvPr>
            <p:ph type="pic" sz="quarter" idx="15"/>
          </p:nvPr>
        </p:nvSpPr>
        <p:spPr>
          <a:xfrm>
            <a:off x="5562600" y="3124200"/>
            <a:ext cx="2514600" cy="1295400"/>
          </a:xfrm>
        </p:spPr>
        <p:txBody>
          <a:bodyPr/>
          <a:lstStyle/>
          <a:p>
            <a:r>
              <a:rPr lang="en-US" smtClean="0"/>
              <a:t>Click icon to add picture</a:t>
            </a:r>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3"/>
          <p:cNvSpPr txBox="1">
            <a:spLocks/>
          </p:cNvSpPr>
          <p:nvPr/>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smtClean="0">
                <a:solidFill>
                  <a:prstClr val="black"/>
                </a:solidFill>
              </a:rPr>
              <a:t>© McGraw-Hill Education.</a:t>
            </a:r>
            <a:endParaRPr lang="en-US" dirty="0">
              <a:solidFill>
                <a:prstClr val="black"/>
              </a:solidFill>
            </a:endParaRPr>
          </a:p>
        </p:txBody>
      </p:sp>
      <p:sp>
        <p:nvSpPr>
          <p:cNvPr id="15"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smtClean="0">
                <a:solidFill>
                  <a:prstClr val="black"/>
                </a:solidFill>
                <a:latin typeface="Verdana" panose="020B0604030504040204" pitchFamily="34" charset="0"/>
                <a:ea typeface="Verdana" panose="020B0604030504040204" pitchFamily="34" charset="0"/>
                <a:cs typeface="Verdana" panose="020B0604030504040204" pitchFamily="34" charset="0"/>
              </a:rPr>
              <a:t>5S-</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1314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smtClean="0"/>
              <a:t>Click to edit Master title style</a:t>
            </a:r>
            <a:endParaRPr lang="en-US" dirty="0"/>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1"/>
          </p:nvPr>
        </p:nvSpPr>
        <p:spPr>
          <a:xfrm>
            <a:off x="609600" y="6476999"/>
            <a:ext cx="8533645" cy="37680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5156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smtClean="0"/>
              <a:t>Click to edit Master title style</a:t>
            </a:r>
            <a:endParaRPr lang="en-US" dirty="0"/>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smtClean="0">
                <a:solidFill>
                  <a:prstClr val="black"/>
                </a:solidFill>
              </a:rPr>
              <a:t>© McGraw-Hill Education. All rights reserved. Authorized only for instructor use in the classroom. No reproduction or further distribution permitted without the prior written consent of McGraw-Hill Education.</a:t>
            </a:r>
            <a:endParaRPr lang="en-US" dirty="0">
              <a:solidFill>
                <a:prstClr val="black"/>
              </a:solidFill>
            </a:endParaRP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smtClean="0">
                <a:solidFill>
                  <a:prstClr val="black"/>
                </a:solidFill>
                <a:latin typeface="Verdana" panose="020B0604030504040204" pitchFamily="34" charset="0"/>
                <a:ea typeface="Verdana" panose="020B0604030504040204" pitchFamily="34" charset="0"/>
                <a:cs typeface="Verdana" panose="020B0604030504040204" pitchFamily="34" charset="0"/>
              </a:rPr>
              <a:t>5S-</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127414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0662630"/>
      </p:ext>
    </p:extLst>
  </p:cSld>
  <p:clrMap bg1="lt1" tx1="dk1" bg2="lt2" tx2="dk2" accent1="accent1" accent2="accent2" accent3="accent3" accent4="accent4" accent5="accent5" accent6="accent6" hlink="hlink" folHlink="folHlink"/>
  <p:sldLayoutIdLst>
    <p:sldLayoutId id="2147483675" r:id="rId1"/>
    <p:sldLayoutId id="2147483677" r:id="rId2"/>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marL="806450" lvl="1" indent="-349250"/>
            <a:r>
              <a:rPr lang="en-US" dirty="0" smtClean="0"/>
              <a:t>Second level</a:t>
            </a:r>
          </a:p>
          <a:p>
            <a:pPr marL="1263650" lvl="2" indent="-349250">
              <a:buFont typeface="Wingdings" panose="05000000000000000000" pitchFamily="2" charset="2"/>
              <a:buChar char="§"/>
            </a:pPr>
            <a:r>
              <a:rPr lang="en-US" dirty="0" smtClean="0"/>
              <a:t>Third level</a:t>
            </a:r>
          </a:p>
          <a:p>
            <a:pPr marL="1720850" lvl="3" indent="-349250">
              <a:buFont typeface="Courier New" panose="02070309020205020404" pitchFamily="49" charset="0"/>
              <a:buChar char="o"/>
            </a:pPr>
            <a:r>
              <a:rPr lang="en-US" dirty="0" smtClean="0"/>
              <a:t>Fourth level</a:t>
            </a:r>
          </a:p>
          <a:p>
            <a:pPr marL="2178050" lvl="4" indent="-349250">
              <a:buFont typeface="Wingdings" panose="05000000000000000000" pitchFamily="2" charset="2"/>
              <a:buChar char="Ø"/>
            </a:pPr>
            <a:r>
              <a:rPr lang="en-US" dirty="0" smtClean="0"/>
              <a:t>Fifth level</a:t>
            </a:r>
            <a:endParaRPr lang="en-US" dirty="0"/>
          </a:p>
        </p:txBody>
      </p:sp>
    </p:spTree>
    <p:extLst>
      <p:ext uri="{BB962C8B-B14F-4D97-AF65-F5344CB8AC3E}">
        <p14:creationId xmlns:p14="http://schemas.microsoft.com/office/powerpoint/2010/main" val="592722360"/>
      </p:ext>
    </p:extLst>
  </p:cSld>
  <p:clrMap bg1="lt1" tx1="dk1" bg2="lt2" tx2="dk2" accent1="accent1" accent2="accent2" accent3="accent3" accent4="accent4" accent5="accent5" accent6="accent6" hlink="hlink" folHlink="folHlink"/>
  <p:sldLayoutIdLst>
    <p:sldLayoutId id="2147483683"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6619753"/>
      </p:ext>
    </p:extLst>
  </p:cSld>
  <p:clrMap bg1="lt1" tx1="dk1" bg2="lt2" tx2="dk2" accent1="accent1" accent2="accent2" accent3="accent3" accent4="accent4" accent5="accent5" accent6="accent6" hlink="hlink" folHlink="folHlink"/>
  <p:sldLayoutIdLst>
    <p:sldLayoutId id="2147483685"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600200"/>
            <a:ext cx="7848600" cy="990600"/>
          </a:xfrm>
        </p:spPr>
        <p:txBody>
          <a:bodyPr>
            <a:normAutofit/>
          </a:bodyPr>
          <a:lstStyle/>
          <a:p>
            <a:r>
              <a:rPr lang="en-US" dirty="0"/>
              <a:t>Chapter 5 </a:t>
            </a:r>
            <a:r>
              <a:rPr lang="en-IN" dirty="0"/>
              <a:t>Supplement</a:t>
            </a:r>
            <a:endParaRPr lang="en-US" dirty="0"/>
          </a:p>
        </p:txBody>
      </p:sp>
      <p:sp>
        <p:nvSpPr>
          <p:cNvPr id="20" name="Subtitle 19"/>
          <p:cNvSpPr>
            <a:spLocks noGrp="1"/>
          </p:cNvSpPr>
          <p:nvPr>
            <p:ph type="subTitle" idx="1"/>
          </p:nvPr>
        </p:nvSpPr>
        <p:spPr>
          <a:xfrm>
            <a:off x="838200" y="2667000"/>
            <a:ext cx="7848600" cy="2133600"/>
          </a:xfrm>
        </p:spPr>
        <p:txBody>
          <a:bodyPr/>
          <a:lstStyle/>
          <a:p>
            <a:r>
              <a:rPr lang="en-US" dirty="0"/>
              <a:t>GAAP in Effect Prior to </a:t>
            </a:r>
            <a:r>
              <a:rPr lang="en-US" i="1" dirty="0"/>
              <a:t>ASU No. 2014–09</a:t>
            </a:r>
            <a:endParaRPr lang="en-IN" i="1" dirty="0"/>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a:t>
            </a:r>
            <a:r>
              <a:rPr lang="en-US" sz="1200" dirty="0" smtClean="0"/>
              <a:t>without </a:t>
            </a:r>
            <a:r>
              <a:rPr lang="en-US" sz="1200" dirty="0"/>
              <a:t>the prior written consent of McGraw-Hill Education.</a:t>
            </a:r>
          </a:p>
        </p:txBody>
      </p:sp>
    </p:spTree>
    <p:extLst>
      <p:ext uri="{BB962C8B-B14F-4D97-AF65-F5344CB8AC3E}">
        <p14:creationId xmlns:p14="http://schemas.microsoft.com/office/powerpoint/2010/main" val="28915265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p:txBody>
          <a:bodyPr/>
          <a:lstStyle/>
          <a:p>
            <a:r>
              <a:rPr lang="en-US" dirty="0"/>
              <a:t>Installment Sales</a:t>
            </a:r>
          </a:p>
        </p:txBody>
      </p:sp>
      <p:sp>
        <p:nvSpPr>
          <p:cNvPr id="5" name="Content Placeholder 4"/>
          <p:cNvSpPr>
            <a:spLocks noGrp="1"/>
          </p:cNvSpPr>
          <p:nvPr>
            <p:ph sz="quarter" idx="10"/>
          </p:nvPr>
        </p:nvSpPr>
        <p:spPr>
          <a:xfrm>
            <a:off x="914399" y="1480810"/>
            <a:ext cx="7772401" cy="4877148"/>
          </a:xfrm>
        </p:spPr>
        <p:txBody>
          <a:bodyPr/>
          <a:lstStyle/>
          <a:p>
            <a:r>
              <a:rPr lang="en-US" dirty="0"/>
              <a:t>Refers to sales made on an installment basis with relatively </a:t>
            </a:r>
            <a:r>
              <a:rPr lang="en-US" b="1" dirty="0"/>
              <a:t>small down payments </a:t>
            </a:r>
            <a:r>
              <a:rPr lang="en-US" dirty="0"/>
              <a:t>and </a:t>
            </a:r>
            <a:r>
              <a:rPr lang="en-US" b="1" dirty="0"/>
              <a:t>long payment period</a:t>
            </a:r>
          </a:p>
          <a:p>
            <a:pPr lvl="1"/>
            <a:r>
              <a:rPr lang="en-US" dirty="0">
                <a:cs typeface="Arial" panose="020B0604020202020204" pitchFamily="34" charset="0"/>
              </a:rPr>
              <a:t>Speculative nature of the </a:t>
            </a:r>
            <a:r>
              <a:rPr lang="en-US" dirty="0" smtClean="0">
                <a:cs typeface="Arial" panose="020B0604020202020204" pitchFamily="34" charset="0"/>
              </a:rPr>
              <a:t>payment characteristics</a:t>
            </a:r>
            <a:r>
              <a:rPr lang="en-US" dirty="0" smtClean="0"/>
              <a:t> </a:t>
            </a:r>
            <a:endParaRPr lang="en-US" dirty="0" smtClean="0">
              <a:cs typeface="Arial" panose="020B0604020202020204" pitchFamily="34" charset="0"/>
            </a:endParaRPr>
          </a:p>
          <a:p>
            <a:pPr lvl="2"/>
            <a:r>
              <a:rPr lang="en-US" b="1" dirty="0" smtClean="0">
                <a:cs typeface="Arial" panose="020B0604020202020204" pitchFamily="34" charset="0"/>
              </a:rPr>
              <a:t>Extreme uncertainty</a:t>
            </a:r>
            <a:endParaRPr lang="en-US" sz="2000" dirty="0"/>
          </a:p>
          <a:p>
            <a:pPr lvl="3"/>
            <a:r>
              <a:rPr lang="en-US" dirty="0" err="1" smtClean="0">
                <a:cs typeface="Arial" panose="020B0604020202020204" pitchFamily="34" charset="0"/>
              </a:rPr>
              <a:t>Collectibility</a:t>
            </a:r>
            <a:r>
              <a:rPr lang="en-US" dirty="0" smtClean="0">
                <a:cs typeface="Arial" panose="020B0604020202020204" pitchFamily="34" charset="0"/>
              </a:rPr>
              <a:t> of the installment receivable</a:t>
            </a:r>
            <a:endParaRPr lang="en-US" dirty="0"/>
          </a:p>
          <a:p>
            <a:pPr marL="406400" lvl="2" indent="-406400">
              <a:buFont typeface="Arial" panose="020B0604020202020204" pitchFamily="34" charset="0"/>
              <a:buChar char="•"/>
            </a:pPr>
            <a:r>
              <a:rPr lang="en-US" sz="2600" dirty="0" smtClean="0"/>
              <a:t>GAAP </a:t>
            </a:r>
            <a:r>
              <a:rPr lang="en-US" sz="2600" dirty="0"/>
              <a:t>requires use of one of two accounting techniques</a:t>
            </a:r>
            <a:r>
              <a:rPr lang="en-US" sz="2600" dirty="0" smtClean="0"/>
              <a:t>:</a:t>
            </a:r>
          </a:p>
          <a:p>
            <a:pPr lvl="1"/>
            <a:r>
              <a:rPr lang="en-US" sz="2600" dirty="0"/>
              <a:t>The installment sales method or </a:t>
            </a:r>
          </a:p>
          <a:p>
            <a:pPr lvl="1"/>
            <a:r>
              <a:rPr lang="en-US" sz="2600" dirty="0"/>
              <a:t>The cost recovery </a:t>
            </a:r>
            <a:r>
              <a:rPr lang="en-US" sz="2600" dirty="0" smtClean="0"/>
              <a:t>method</a:t>
            </a:r>
            <a:endParaRPr lang="en-US" dirty="0">
              <a:cs typeface="Arial" panose="020B0604020202020204" pitchFamily="34" charset="0"/>
            </a:endParaRPr>
          </a:p>
        </p:txBody>
      </p:sp>
    </p:spTree>
    <p:extLst>
      <p:ext uri="{BB962C8B-B14F-4D97-AF65-F5344CB8AC3E}">
        <p14:creationId xmlns:p14="http://schemas.microsoft.com/office/powerpoint/2010/main" val="2642307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p:txBody>
          <a:bodyPr/>
          <a:lstStyle/>
          <a:p>
            <a:r>
              <a:rPr lang="en-US" dirty="0"/>
              <a:t>Installment Sales </a:t>
            </a:r>
            <a:r>
              <a:rPr lang="en-US" dirty="0" smtClean="0"/>
              <a:t>Method </a:t>
            </a:r>
            <a:r>
              <a:rPr lang="en-AU" altLang="en-US" dirty="0" smtClean="0"/>
              <a:t>(</a:t>
            </a:r>
            <a:r>
              <a:rPr lang="en-AU" altLang="en-US" dirty="0"/>
              <a:t>1 of </a:t>
            </a:r>
            <a:r>
              <a:rPr lang="en-AU" altLang="en-US" dirty="0" smtClean="0"/>
              <a:t>9)</a:t>
            </a:r>
            <a:endParaRPr lang="en-US" dirty="0"/>
          </a:p>
        </p:txBody>
      </p:sp>
      <p:sp>
        <p:nvSpPr>
          <p:cNvPr id="5" name="Content Placeholder 4"/>
          <p:cNvSpPr>
            <a:spLocks noGrp="1"/>
          </p:cNvSpPr>
          <p:nvPr>
            <p:ph sz="quarter" idx="10"/>
          </p:nvPr>
        </p:nvSpPr>
        <p:spPr>
          <a:xfrm>
            <a:off x="651347" y="1480810"/>
            <a:ext cx="8064057" cy="4948586"/>
          </a:xfrm>
        </p:spPr>
        <p:txBody>
          <a:bodyPr/>
          <a:lstStyle/>
          <a:p>
            <a:pPr>
              <a:spcBef>
                <a:spcPts val="1200"/>
              </a:spcBef>
              <a:spcAft>
                <a:spcPts val="0"/>
              </a:spcAft>
            </a:pPr>
            <a:r>
              <a:rPr lang="en-US" dirty="0"/>
              <a:t>Recognizes revenue and costs only when cash payments are received</a:t>
            </a:r>
          </a:p>
          <a:p>
            <a:pPr>
              <a:spcBef>
                <a:spcPts val="1200"/>
              </a:spcBef>
              <a:spcAft>
                <a:spcPts val="0"/>
              </a:spcAft>
            </a:pPr>
            <a:r>
              <a:rPr lang="en-US" dirty="0"/>
              <a:t>Each payment includes two components</a:t>
            </a:r>
            <a:r>
              <a:rPr lang="en-US" dirty="0" smtClean="0"/>
              <a:t>:</a:t>
            </a:r>
          </a:p>
          <a:p>
            <a:pPr lvl="1">
              <a:spcBef>
                <a:spcPts val="1200"/>
              </a:spcBef>
            </a:pPr>
            <a:r>
              <a:rPr lang="en-US" b="1" dirty="0" smtClean="0"/>
              <a:t>Gross</a:t>
            </a:r>
            <a:r>
              <a:rPr lang="en-US" dirty="0" smtClean="0"/>
              <a:t> </a:t>
            </a:r>
            <a:r>
              <a:rPr b="1" smtClean="0">
                <a:cs typeface="Arial" panose="020B0604020202020204" pitchFamily="34" charset="0"/>
              </a:rPr>
              <a:t>profit percentage</a:t>
            </a:r>
            <a:endParaRPr lang="en-US" dirty="0"/>
          </a:p>
          <a:p>
            <a:pPr marL="914400" lvl="1" indent="-457200">
              <a:spcBef>
                <a:spcPts val="1200"/>
              </a:spcBef>
              <a:spcAft>
                <a:spcPts val="0"/>
              </a:spcAft>
              <a:buFont typeface="+mj-lt"/>
              <a:buAutoNum type="arabicPeriod"/>
            </a:pPr>
            <a:r>
              <a:rPr lang="en-US" dirty="0" smtClean="0"/>
              <a:t>a </a:t>
            </a:r>
            <a:r>
              <a:rPr lang="en-US" dirty="0"/>
              <a:t>partial recovery of the cost of the item </a:t>
            </a:r>
            <a:r>
              <a:rPr lang="en-US" dirty="0" smtClean="0"/>
              <a:t>sold</a:t>
            </a:r>
            <a:endParaRPr>
              <a:cs typeface="Arial" panose="020B0604020202020204" pitchFamily="34" charset="0"/>
            </a:endParaRPr>
          </a:p>
          <a:p>
            <a:pPr marL="914400" lvl="1" indent="-457200">
              <a:spcBef>
                <a:spcPts val="1200"/>
              </a:spcBef>
              <a:spcAft>
                <a:spcPts val="0"/>
              </a:spcAft>
              <a:buFont typeface="+mj-lt"/>
              <a:buAutoNum type="arabicPeriod"/>
            </a:pPr>
            <a:r>
              <a:rPr lang="en-US" dirty="0" smtClean="0"/>
              <a:t>a </a:t>
            </a:r>
            <a:r>
              <a:rPr lang="en-US" dirty="0"/>
              <a:t>gross profit </a:t>
            </a:r>
            <a:r>
              <a:rPr lang="en-US" dirty="0" smtClean="0"/>
              <a:t>component</a:t>
            </a:r>
          </a:p>
        </p:txBody>
      </p:sp>
    </p:spTree>
    <p:extLst>
      <p:ext uri="{BB962C8B-B14F-4D97-AF65-F5344CB8AC3E}">
        <p14:creationId xmlns:p14="http://schemas.microsoft.com/office/powerpoint/2010/main" val="3894775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p:txBody>
          <a:bodyPr>
            <a:normAutofit/>
          </a:bodyPr>
          <a:lstStyle/>
          <a:p>
            <a:r>
              <a:rPr lang="en-US" dirty="0"/>
              <a:t>Installment Sales </a:t>
            </a:r>
            <a:r>
              <a:rPr lang="en-US" dirty="0" smtClean="0"/>
              <a:t>Method</a:t>
            </a:r>
            <a:r>
              <a:rPr lang="en-AU" altLang="en-US" dirty="0"/>
              <a:t> </a:t>
            </a:r>
            <a:r>
              <a:rPr lang="en-AU" altLang="en-US" dirty="0" smtClean="0"/>
              <a:t>(2 </a:t>
            </a:r>
            <a:r>
              <a:rPr lang="en-AU" altLang="en-US" dirty="0"/>
              <a:t>of </a:t>
            </a:r>
            <a:r>
              <a:rPr lang="en-AU" altLang="en-US" dirty="0" smtClean="0"/>
              <a:t>9)</a:t>
            </a:r>
            <a:endParaRPr lang="en-US" dirty="0"/>
          </a:p>
        </p:txBody>
      </p:sp>
      <p:sp>
        <p:nvSpPr>
          <p:cNvPr id="5" name="Content Placeholder 4"/>
          <p:cNvSpPr>
            <a:spLocks noGrp="1"/>
          </p:cNvSpPr>
          <p:nvPr>
            <p:ph sz="quarter" idx="10"/>
          </p:nvPr>
        </p:nvSpPr>
        <p:spPr>
          <a:xfrm>
            <a:off x="548640" y="1428615"/>
            <a:ext cx="8357580" cy="3811433"/>
          </a:xfrm>
        </p:spPr>
        <p:txBody>
          <a:bodyPr/>
          <a:lstStyle/>
          <a:p>
            <a:pPr marL="0" lvl="1" indent="0">
              <a:buNone/>
            </a:pPr>
            <a:r>
              <a:rPr lang="en-US" sz="2600" dirty="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r>
              <a:rPr lang="en-US" sz="2600" dirty="0" smtClean="0">
                <a:cs typeface="Arial" panose="020B0604020202020204" pitchFamily="34" charset="0"/>
              </a:rPr>
              <a:t>.</a:t>
            </a:r>
            <a:endParaRPr lang="en-US" sz="2600" dirty="0">
              <a:cs typeface="Arial" panose="020B0604020202020204" pitchFamily="34" charset="0"/>
            </a:endParaRPr>
          </a:p>
        </p:txBody>
      </p:sp>
      <p:graphicFrame>
        <p:nvGraphicFramePr>
          <p:cNvPr id="7" name="Object 6"/>
          <p:cNvGraphicFramePr>
            <a:graphicFrameLocks noChangeAspect="1"/>
          </p:cNvGraphicFramePr>
          <p:nvPr/>
        </p:nvGraphicFramePr>
        <p:xfrm>
          <a:off x="1357290" y="5240047"/>
          <a:ext cx="6858048" cy="883410"/>
        </p:xfrm>
        <a:graphic>
          <a:graphicData uri="http://schemas.openxmlformats.org/presentationml/2006/ole">
            <mc:AlternateContent xmlns:mc="http://schemas.openxmlformats.org/markup-compatibility/2006">
              <mc:Choice xmlns:v="urn:schemas-microsoft-com:vml" Requires="v">
                <p:oleObj spid="_x0000_s2171" name="Equation" r:id="rId4" imgW="3746160" imgH="482400" progId="Equation.3">
                  <p:embed/>
                </p:oleObj>
              </mc:Choice>
              <mc:Fallback>
                <p:oleObj name="Equation" r:id="rId4" imgW="3746160" imgH="482400" progId="Equation.3">
                  <p:embed/>
                  <p:pic>
                    <p:nvPicPr>
                      <p:cNvPr id="0" name="Picture 1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7290" y="5240047"/>
                        <a:ext cx="6858048" cy="8834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88814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US" dirty="0"/>
              <a:t>Installment Sales </a:t>
            </a:r>
            <a:r>
              <a:rPr lang="en-US" dirty="0" smtClean="0"/>
              <a:t>Method</a:t>
            </a:r>
            <a:r>
              <a:rPr lang="en-AU" altLang="en-US" dirty="0"/>
              <a:t> </a:t>
            </a:r>
            <a:r>
              <a:rPr lang="en-AU" altLang="en-US" dirty="0" smtClean="0"/>
              <a:t>(3 </a:t>
            </a:r>
            <a:r>
              <a:rPr lang="en-AU" altLang="en-US" dirty="0"/>
              <a:t>of </a:t>
            </a:r>
            <a:r>
              <a:rPr lang="en-AU" altLang="en-US" dirty="0" smtClean="0"/>
              <a:t>9)</a:t>
            </a:r>
            <a:endParaRPr lang="en-US" dirty="0"/>
          </a:p>
        </p:txBody>
      </p:sp>
      <p:sp>
        <p:nvSpPr>
          <p:cNvPr id="4" name="Content Placeholder 3"/>
          <p:cNvSpPr>
            <a:spLocks noGrp="1"/>
          </p:cNvSpPr>
          <p:nvPr>
            <p:ph sz="quarter" idx="10"/>
          </p:nvPr>
        </p:nvSpPr>
        <p:spPr>
          <a:xfrm>
            <a:off x="685800" y="1864414"/>
            <a:ext cx="7772400" cy="3587222"/>
          </a:xfrm>
        </p:spPr>
        <p:txBody>
          <a:bodyPr/>
          <a:lstStyle/>
          <a:p>
            <a:pPr marL="0" indent="0">
              <a:buNone/>
            </a:pPr>
            <a:r>
              <a:rPr lang="en-US" dirty="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r>
              <a:rPr lang="en-US" dirty="0" smtClean="0">
                <a:cs typeface="Arial" panose="020B0604020202020204" pitchFamily="34" charset="0"/>
              </a:rPr>
              <a:t>.</a:t>
            </a:r>
            <a:endParaRPr lang="en-US" dirty="0">
              <a:cs typeface="Arial" panose="020B0604020202020204" pitchFamily="34" charset="0"/>
            </a:endParaRPr>
          </a:p>
        </p:txBody>
      </p:sp>
    </p:spTree>
    <p:extLst>
      <p:ext uri="{BB962C8B-B14F-4D97-AF65-F5344CB8AC3E}">
        <p14:creationId xmlns:p14="http://schemas.microsoft.com/office/powerpoint/2010/main" val="1706045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US" dirty="0"/>
              <a:t>Installment Sales </a:t>
            </a:r>
            <a:r>
              <a:rPr lang="en-US" dirty="0" smtClean="0"/>
              <a:t>Method</a:t>
            </a:r>
            <a:r>
              <a:rPr lang="en-AU" altLang="en-US" dirty="0"/>
              <a:t> </a:t>
            </a:r>
            <a:r>
              <a:rPr lang="en-AU" altLang="en-US" dirty="0" smtClean="0"/>
              <a:t>(4 </a:t>
            </a:r>
            <a:r>
              <a:rPr lang="en-AU" altLang="en-US" dirty="0"/>
              <a:t>of </a:t>
            </a:r>
            <a:r>
              <a:rPr lang="en-AU" altLang="en-US" dirty="0" smtClean="0"/>
              <a:t>9)</a:t>
            </a:r>
            <a:endParaRPr lang="en-US" dirty="0"/>
          </a:p>
        </p:txBody>
      </p:sp>
      <p:graphicFrame>
        <p:nvGraphicFramePr>
          <p:cNvPr id="5" name="Table"/>
          <p:cNvGraphicFramePr>
            <a:graphicFrameLocks noGrp="1"/>
          </p:cNvGraphicFramePr>
          <p:nvPr>
            <p:ph sz="quarter" idx="10"/>
            <p:extLst>
              <p:ext uri="{D42A27DB-BD31-4B8C-83A1-F6EECF244321}">
                <p14:modId xmlns:p14="http://schemas.microsoft.com/office/powerpoint/2010/main" val="4095852091"/>
              </p:ext>
            </p:extLst>
          </p:nvPr>
        </p:nvGraphicFramePr>
        <p:xfrm>
          <a:off x="940275" y="1714488"/>
          <a:ext cx="7315812" cy="3118659"/>
        </p:xfrm>
        <a:graphic>
          <a:graphicData uri="http://schemas.openxmlformats.org/drawingml/2006/table">
            <a:tbl>
              <a:tblPr firstRow="1" bandRow="1">
                <a:tableStyleId>{5940675A-B579-460E-94D1-54222C63F5DA}</a:tableStyleId>
              </a:tblPr>
              <a:tblGrid>
                <a:gridCol w="1828953">
                  <a:extLst>
                    <a:ext uri="{9D8B030D-6E8A-4147-A177-3AD203B41FA5}">
                      <a16:colId xmlns="" xmlns:a16="http://schemas.microsoft.com/office/drawing/2014/main" val="20000"/>
                    </a:ext>
                  </a:extLst>
                </a:gridCol>
                <a:gridCol w="1828953">
                  <a:extLst>
                    <a:ext uri="{9D8B030D-6E8A-4147-A177-3AD203B41FA5}">
                      <a16:colId xmlns="" xmlns:a16="http://schemas.microsoft.com/office/drawing/2014/main" val="20001"/>
                    </a:ext>
                  </a:extLst>
                </a:gridCol>
                <a:gridCol w="1828953">
                  <a:extLst>
                    <a:ext uri="{9D8B030D-6E8A-4147-A177-3AD203B41FA5}">
                      <a16:colId xmlns="" xmlns:a16="http://schemas.microsoft.com/office/drawing/2014/main" val="20002"/>
                    </a:ext>
                  </a:extLst>
                </a:gridCol>
                <a:gridCol w="1828953">
                  <a:extLst>
                    <a:ext uri="{9D8B030D-6E8A-4147-A177-3AD203B41FA5}">
                      <a16:colId xmlns="" xmlns:a16="http://schemas.microsoft.com/office/drawing/2014/main" val="20003"/>
                    </a:ext>
                  </a:extLst>
                </a:gridCol>
              </a:tblGrid>
              <a:tr h="290205">
                <a:tc>
                  <a:txBody>
                    <a:bodyPr/>
                    <a:lstStyle/>
                    <a:p>
                      <a:pPr algn="ct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r>
                        <a:rPr lang="en-US" sz="1600" b="1" dirty="0" smtClean="0">
                          <a:latin typeface="Verdana" panose="020B0604030504040204" pitchFamily="34" charset="0"/>
                          <a:ea typeface="Verdana" panose="020B0604030504040204" pitchFamily="34" charset="0"/>
                          <a:cs typeface="Verdana" panose="020B0604030504040204" pitchFamily="34" charset="0"/>
                        </a:rPr>
                        <a:t>Amount Allocated to:</a:t>
                      </a:r>
                    </a:p>
                  </a:txBody>
                  <a:tcPr marL="83354" marR="83354"/>
                </a:tc>
                <a:tc>
                  <a:txBody>
                    <a:bodyPr/>
                    <a:lstStyle/>
                    <a:p>
                      <a:pPr algn="ct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ct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r>
              <a:tr h="290205">
                <a:tc>
                  <a:txBody>
                    <a:bodyPr/>
                    <a:lstStyle/>
                    <a:p>
                      <a:pPr algn="ctr"/>
                      <a:r>
                        <a:rPr lang="en-US" sz="1600" b="1" dirty="0" smtClean="0">
                          <a:latin typeface="Verdana" panose="020B0604030504040204" pitchFamily="34" charset="0"/>
                          <a:ea typeface="Verdana" panose="020B0604030504040204" pitchFamily="34" charset="0"/>
                          <a:cs typeface="Verdana" panose="020B0604030504040204" pitchFamily="34" charset="0"/>
                        </a:rPr>
                        <a:t>Date</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Cash Collected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Cost (70%)</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Gross Profit</a:t>
                      </a:r>
                      <a:r>
                        <a:rPr lang="en-US" sz="1600" b="1" baseline="0" dirty="0">
                          <a:latin typeface="Verdana" panose="020B0604030504040204" pitchFamily="34" charset="0"/>
                          <a:ea typeface="Verdana" panose="020B0604030504040204" pitchFamily="34" charset="0"/>
                          <a:cs typeface="Verdana" panose="020B0604030504040204" pitchFamily="34" charset="0"/>
                        </a:rPr>
                        <a:t> (30%)</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extLst>
                  <a:ext uri="{0D108BD9-81ED-4DB2-BD59-A6C34878D82A}">
                    <a16:rowId xmlns="" xmlns:a16="http://schemas.microsoft.com/office/drawing/2014/main" val="10000"/>
                  </a:ext>
                </a:extLst>
              </a:tr>
              <a:tr h="290205">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Nov. 1, 2018</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$140,000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$ 60,000 	</a:t>
                      </a:r>
                      <a:endPar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extLst>
                  <a:ext uri="{0D108BD9-81ED-4DB2-BD59-A6C34878D82A}">
                    <a16:rowId xmlns="" xmlns:a16="http://schemas.microsoft.com/office/drawing/2014/main"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Nov. 1, 2019</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140,000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extLst>
                  <a:ext uri="{0D108BD9-81ED-4DB2-BD59-A6C34878D82A}">
                    <a16:rowId xmlns="" xmlns:a16="http://schemas.microsoft.com/office/drawing/2014/main"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Nov. 1, 2020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140,000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u="none" strike="noStrike" kern="1200" baseline="0" dirty="0">
                          <a:latin typeface="Verdana" panose="020B0604030504040204" pitchFamily="34" charset="0"/>
                          <a:ea typeface="Verdana" panose="020B0604030504040204" pitchFamily="34" charset="0"/>
                          <a:cs typeface="Verdana" panose="020B0604030504040204" pitchFamily="34" charset="0"/>
                        </a:rPr>
                        <a:t>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extLst>
                  <a:ext uri="{0D108BD9-81ED-4DB2-BD59-A6C34878D82A}">
                    <a16:rowId xmlns="" xmlns:a16="http://schemas.microsoft.com/office/drawing/2014/main"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Verdana" panose="020B0604030504040204" pitchFamily="34" charset="0"/>
                          <a:ea typeface="Verdana" panose="020B0604030504040204" pitchFamily="34" charset="0"/>
                          <a:cs typeface="Verdana" panose="020B0604030504040204" pitchFamily="34" charset="0"/>
                        </a:rPr>
                        <a:t>Nov. 1, 2021</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u="sng" dirty="0" smtClean="0">
                          <a:latin typeface="Verdana" panose="020B0604030504040204" pitchFamily="34" charset="0"/>
                          <a:ea typeface="Verdana" panose="020B0604030504040204" pitchFamily="34" charset="0"/>
                          <a:cs typeface="Verdana" panose="020B0604030504040204" pitchFamily="34" charset="0"/>
                        </a:rPr>
                        <a:t>  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sng" dirty="0" smtClean="0">
                          <a:latin typeface="Verdana" panose="020B0604030504040204" pitchFamily="34" charset="0"/>
                          <a:ea typeface="Verdana" panose="020B0604030504040204" pitchFamily="34" charset="0"/>
                          <a:cs typeface="Verdana" panose="020B0604030504040204" pitchFamily="34" charset="0"/>
                        </a:rPr>
                        <a:t>  140,000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u="sng" strike="noStrike" kern="1200" baseline="0" dirty="0" smtClean="0">
                          <a:latin typeface="Verdana" panose="020B0604030504040204" pitchFamily="34" charset="0"/>
                          <a:ea typeface="Verdana" panose="020B0604030504040204" pitchFamily="34" charset="0"/>
                          <a:cs typeface="Verdana" panose="020B0604030504040204" pitchFamily="34" charset="0"/>
                        </a:rPr>
                        <a:t>    60,000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extLst>
                  <a:ext uri="{0D108BD9-81ED-4DB2-BD59-A6C34878D82A}">
                    <a16:rowId xmlns="" xmlns:a16="http://schemas.microsoft.com/office/drawing/2014/main" val="10004"/>
                  </a:ext>
                </a:extLst>
              </a:tr>
              <a:tr h="290205">
                <a:tc>
                  <a:txBody>
                    <a:bodyPr/>
                    <a:lstStyle/>
                    <a:p>
                      <a:r>
                        <a:rPr lang="en-US" sz="1600" dirty="0" smtClean="0">
                          <a:latin typeface="Verdana" panose="020B0604030504040204" pitchFamily="34" charset="0"/>
                          <a:ea typeface="Verdana" panose="020B0604030504040204" pitchFamily="34" charset="0"/>
                          <a:cs typeface="Verdana" panose="020B0604030504040204" pitchFamily="34" charset="0"/>
                        </a:rPr>
                        <a:t>Totals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u="dbl" dirty="0">
                          <a:latin typeface="Verdana" panose="020B0604030504040204" pitchFamily="34" charset="0"/>
                          <a:ea typeface="Verdana" panose="020B0604030504040204" pitchFamily="34" charset="0"/>
                          <a:cs typeface="Verdana" panose="020B0604030504040204" pitchFamily="34" charset="0"/>
                        </a:rPr>
                        <a:t>$800,000</a:t>
                      </a:r>
                      <a:endPar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u="dbl" dirty="0">
                          <a:latin typeface="Verdana" panose="020B0604030504040204" pitchFamily="34" charset="0"/>
                          <a:ea typeface="Verdana" panose="020B0604030504040204" pitchFamily="34" charset="0"/>
                          <a:cs typeface="Verdana" panose="020B0604030504040204" pitchFamily="34" charset="0"/>
                        </a:rPr>
                        <a:t>$560,000</a:t>
                      </a:r>
                      <a:endPar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3354" marR="83354"/>
                </a:tc>
                <a:tc>
                  <a:txBody>
                    <a:bodyPr/>
                    <a:lstStyle/>
                    <a:p>
                      <a:pPr algn="r"/>
                      <a:r>
                        <a:rPr lang="en-US" sz="1600" b="1" u="dbl" dirty="0">
                          <a:uFillTx/>
                          <a:latin typeface="Verdana" panose="020B0604030504040204" pitchFamily="34" charset="0"/>
                          <a:ea typeface="Verdana" panose="020B0604030504040204" pitchFamily="34" charset="0"/>
                          <a:cs typeface="Verdana" panose="020B0604030504040204" pitchFamily="34" charset="0"/>
                        </a:rPr>
                        <a:t>$240,000</a:t>
                      </a:r>
                      <a:endParaRPr lang="en-US" sz="1600" b="1" u="dbl" dirty="0">
                        <a:solidFill>
                          <a:schemeClr val="tx1"/>
                        </a:solidFill>
                        <a:uFillTx/>
                        <a:latin typeface="Verdana" panose="020B0604030504040204" pitchFamily="34" charset="0"/>
                        <a:ea typeface="Verdana" panose="020B0604030504040204" pitchFamily="34" charset="0"/>
                        <a:cs typeface="Verdana" panose="020B0604030504040204" pitchFamily="34" charset="0"/>
                      </a:endParaRPr>
                    </a:p>
                  </a:txBody>
                  <a:tcPr marL="83354" marR="83354"/>
                </a:tc>
                <a:extLst>
                  <a:ext uri="{0D108BD9-81ED-4DB2-BD59-A6C34878D82A}">
                    <a16:rowId xmlns="" xmlns:a16="http://schemas.microsoft.com/office/drawing/2014/main" val="10005"/>
                  </a:ext>
                </a:extLst>
              </a:tr>
            </a:tbl>
          </a:graphicData>
        </a:graphic>
      </p:graphicFrame>
      <p:pic>
        <p:nvPicPr>
          <p:cNvPr id="4" name="Picture 2" descr="On November 1, 2018, the company records the installment receivable with a debit of $800,000, and credits inventory 560,000. The difference between the selling price and the cost of sales represents the deferred gross profit on the sale of $240,000.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4455" y="5114162"/>
            <a:ext cx="7361632" cy="1386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9685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570899"/>
            <a:ext cx="8001000" cy="687003"/>
          </a:xfrm>
        </p:spPr>
        <p:txBody>
          <a:bodyPr>
            <a:noAutofit/>
          </a:bodyPr>
          <a:lstStyle/>
          <a:p>
            <a:r>
              <a:rPr lang="en-US" dirty="0"/>
              <a:t>Installment Sales </a:t>
            </a:r>
            <a:r>
              <a:rPr lang="en-US" dirty="0" smtClean="0"/>
              <a:t>Method</a:t>
            </a:r>
            <a:r>
              <a:rPr lang="en-AU" altLang="en-US" dirty="0"/>
              <a:t> </a:t>
            </a:r>
            <a:r>
              <a:rPr lang="en-AU" altLang="en-US" dirty="0" smtClean="0"/>
              <a:t>(5 </a:t>
            </a:r>
            <a:r>
              <a:rPr lang="en-AU" altLang="en-US" dirty="0"/>
              <a:t>of </a:t>
            </a:r>
            <a:r>
              <a:rPr lang="en-AU" altLang="en-US" dirty="0" smtClean="0"/>
              <a:t>9)</a:t>
            </a:r>
            <a:endParaRPr lang="en-US" dirty="0"/>
          </a:p>
        </p:txBody>
      </p:sp>
      <p:sp>
        <p:nvSpPr>
          <p:cNvPr id="4" name="Content Placeholder 3"/>
          <p:cNvSpPr>
            <a:spLocks noGrp="1"/>
          </p:cNvSpPr>
          <p:nvPr>
            <p:ph sz="quarter" idx="10"/>
          </p:nvPr>
        </p:nvSpPr>
        <p:spPr>
          <a:xfrm>
            <a:off x="685800" y="1616757"/>
            <a:ext cx="8220420" cy="4340538"/>
          </a:xfrm>
        </p:spPr>
        <p:txBody>
          <a:bodyPr/>
          <a:lstStyle/>
          <a:p>
            <a:pPr marL="0" indent="0">
              <a:buNone/>
            </a:pPr>
            <a:r>
              <a:rPr lang="en-US" dirty="0" smtClean="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endParaRPr lang="en-US" dirty="0">
              <a:cs typeface="Arial" panose="020B0604020202020204" pitchFamily="34" charset="0"/>
            </a:endParaRPr>
          </a:p>
        </p:txBody>
      </p:sp>
    </p:spTree>
    <p:extLst>
      <p:ext uri="{BB962C8B-B14F-4D97-AF65-F5344CB8AC3E}">
        <p14:creationId xmlns:p14="http://schemas.microsoft.com/office/powerpoint/2010/main" val="3055081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US" dirty="0"/>
              <a:t>Installment Sales </a:t>
            </a:r>
            <a:r>
              <a:rPr lang="en-US" dirty="0" smtClean="0"/>
              <a:t>Method</a:t>
            </a:r>
            <a:r>
              <a:rPr lang="en-AU" altLang="en-US" dirty="0"/>
              <a:t> </a:t>
            </a:r>
            <a:r>
              <a:rPr lang="en-AU" altLang="en-US" dirty="0" smtClean="0"/>
              <a:t>(6 </a:t>
            </a:r>
            <a:r>
              <a:rPr lang="en-AU" altLang="en-US" dirty="0"/>
              <a:t>of </a:t>
            </a:r>
            <a:r>
              <a:rPr lang="en-AU" altLang="en-US" dirty="0" smtClean="0"/>
              <a:t>9)</a:t>
            </a:r>
            <a:endParaRPr lang="en-US" dirty="0"/>
          </a:p>
        </p:txBody>
      </p:sp>
      <p:pic>
        <p:nvPicPr>
          <p:cNvPr id="2" name="Picture 2" descr="November 1, 2018.&#10;Recorded a cash debit of 200,000 and an installment receivables credit of 200,000 as well as debits deferred gross profit 60,000 and credits realized gross profit 60,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913" y="4657784"/>
            <a:ext cx="7567718" cy="18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2012513147"/>
              </p:ext>
            </p:extLst>
          </p:nvPr>
        </p:nvGraphicFramePr>
        <p:xfrm>
          <a:off x="683568" y="1546592"/>
          <a:ext cx="8064896" cy="2890520"/>
        </p:xfrm>
        <a:graphic>
          <a:graphicData uri="http://schemas.openxmlformats.org/drawingml/2006/table">
            <a:tbl>
              <a:tblPr firstRow="1" bandRow="1">
                <a:tableStyleId>{5940675A-B579-460E-94D1-54222C63F5DA}</a:tableStyleId>
              </a:tblPr>
              <a:tblGrid>
                <a:gridCol w="2016224"/>
                <a:gridCol w="2016224"/>
                <a:gridCol w="2016224"/>
                <a:gridCol w="2016224"/>
              </a:tblGrid>
              <a:tr h="370840">
                <a:tc>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endParaRPr lang="en-US" sz="1400" b="1" dirty="0" smtClean="0">
                        <a:latin typeface="Verdana" pitchFamily="34" charset="0"/>
                        <a:ea typeface="Verdana" pitchFamily="34" charset="0"/>
                        <a:cs typeface="Verdana" pitchFamily="34" charset="0"/>
                      </a:endParaRPr>
                    </a:p>
                  </a:txBody>
                  <a:tcPr anchor="ctr"/>
                </a:tc>
                <a:tc>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r>
                        <a:rPr lang="en-US" sz="1400" b="1" dirty="0" smtClean="0">
                          <a:latin typeface="Verdana" pitchFamily="34" charset="0"/>
                          <a:ea typeface="Verdana" pitchFamily="34" charset="0"/>
                          <a:cs typeface="Verdana" pitchFamily="34" charset="0"/>
                        </a:rPr>
                        <a:t>Amount Allocated to:</a:t>
                      </a:r>
                    </a:p>
                  </a:txBody>
                  <a:tcPr anchor="ctr"/>
                </a:tc>
                <a:tc>
                  <a:txBody>
                    <a:bodyPr/>
                    <a:lstStyle/>
                    <a:p>
                      <a:pPr algn="ctr"/>
                      <a:endParaRPr lang="en-US" sz="1400" b="1" dirty="0">
                        <a:latin typeface="Verdana" pitchFamily="34" charset="0"/>
                        <a:ea typeface="Verdana" pitchFamily="34" charset="0"/>
                        <a:cs typeface="Verdana" pitchFamily="34" charset="0"/>
                      </a:endParaRPr>
                    </a:p>
                  </a:txBody>
                  <a:tcPr anchor="ctr"/>
                </a:tc>
                <a:tc>
                  <a:txBody>
                    <a:bodyPr/>
                    <a:lstStyle/>
                    <a:p>
                      <a:pPr algn="ctr"/>
                      <a:endParaRPr lang="en-US" sz="1400" b="1" dirty="0">
                        <a:latin typeface="Verdana" pitchFamily="34" charset="0"/>
                        <a:ea typeface="Verdana" pitchFamily="34" charset="0"/>
                        <a:cs typeface="Verdana" pitchFamily="34" charset="0"/>
                      </a:endParaRPr>
                    </a:p>
                  </a:txBody>
                  <a:tcPr anchor="ctr"/>
                </a:tc>
              </a:tr>
              <a:tr h="370840">
                <a:tc>
                  <a:txBody>
                    <a:bodyPr/>
                    <a:lstStyle/>
                    <a:p>
                      <a:pPr algn="ctr"/>
                      <a:r>
                        <a:rPr lang="en-US" sz="1400" b="1" dirty="0">
                          <a:latin typeface="Verdana" pitchFamily="34" charset="0"/>
                          <a:ea typeface="Verdana" pitchFamily="34" charset="0"/>
                          <a:cs typeface="Verdana" pitchFamily="34" charset="0"/>
                        </a:rPr>
                        <a:t>Date</a:t>
                      </a:r>
                    </a:p>
                  </a:txBody>
                  <a:tcPr anchor="ctr"/>
                </a:tc>
                <a:tc>
                  <a:txBody>
                    <a:bodyPr/>
                    <a:lstStyle/>
                    <a:p>
                      <a:pPr algn="ctr"/>
                      <a:r>
                        <a:rPr lang="en-US" sz="1400" b="1" dirty="0">
                          <a:latin typeface="Verdana" pitchFamily="34" charset="0"/>
                          <a:ea typeface="Verdana" pitchFamily="34" charset="0"/>
                          <a:cs typeface="Verdana" pitchFamily="34" charset="0"/>
                        </a:rPr>
                        <a:t>Cash Collected</a:t>
                      </a:r>
                    </a:p>
                  </a:txBody>
                  <a:tcPr anchor="ctr"/>
                </a:tc>
                <a:tc>
                  <a:txBody>
                    <a:bodyPr/>
                    <a:lstStyle/>
                    <a:p>
                      <a:pPr algn="ctr"/>
                      <a:r>
                        <a:rPr lang="en-US" sz="1400" b="1" dirty="0">
                          <a:latin typeface="Verdana" pitchFamily="34" charset="0"/>
                          <a:ea typeface="Verdana" pitchFamily="34" charset="0"/>
                          <a:cs typeface="Verdana" pitchFamily="34" charset="0"/>
                        </a:rPr>
                        <a:t>Cost (70%)</a:t>
                      </a:r>
                    </a:p>
                  </a:txBody>
                  <a:tcPr anchor="ctr"/>
                </a:tc>
                <a:tc>
                  <a:txBody>
                    <a:bodyPr/>
                    <a:lstStyle/>
                    <a:p>
                      <a:pPr algn="ctr"/>
                      <a:r>
                        <a:rPr lang="en-US" sz="1400" b="1" dirty="0">
                          <a:latin typeface="Verdana" pitchFamily="34" charset="0"/>
                          <a:ea typeface="Verdana" pitchFamily="34" charset="0"/>
                          <a:cs typeface="Verdana" pitchFamily="34" charset="0"/>
                        </a:rPr>
                        <a:t>Gross Profit</a:t>
                      </a:r>
                      <a:r>
                        <a:rPr lang="en-US" sz="1400" b="1" baseline="0" dirty="0">
                          <a:latin typeface="Verdana" pitchFamily="34" charset="0"/>
                          <a:ea typeface="Verdana" pitchFamily="34" charset="0"/>
                          <a:cs typeface="Verdana" pitchFamily="34" charset="0"/>
                        </a:rPr>
                        <a:t> (30%)</a:t>
                      </a:r>
                      <a:endParaRPr lang="en-US" sz="1400" b="1" dirty="0">
                        <a:latin typeface="Verdana" pitchFamily="34" charset="0"/>
                        <a:ea typeface="Verdana" pitchFamily="34" charset="0"/>
                        <a:cs typeface="Verdana" pitchFamily="34" charset="0"/>
                      </a:endParaRPr>
                    </a:p>
                  </a:txBody>
                  <a:tcPr anchor="ctr"/>
                </a:tc>
              </a:tr>
              <a:tr h="370840">
                <a:tc>
                  <a:txBody>
                    <a:bodyPr/>
                    <a:lstStyle/>
                    <a:p>
                      <a:r>
                        <a:rPr lang="en-US" sz="1400" dirty="0">
                          <a:latin typeface="Verdana" pitchFamily="34" charset="0"/>
                          <a:ea typeface="Verdana" pitchFamily="34" charset="0"/>
                          <a:cs typeface="Verdana" pitchFamily="34" charset="0"/>
                        </a:rPr>
                        <a:t>Nov. 1, 2018</a:t>
                      </a:r>
                    </a:p>
                  </a:txBody>
                  <a:tcPr anchor="ctr"/>
                </a:tc>
                <a:tc>
                  <a:txBody>
                    <a:bodyPr/>
                    <a:lstStyle/>
                    <a:p>
                      <a:pPr algn="r"/>
                      <a:r>
                        <a:rPr lang="en-US" sz="1400" dirty="0">
                          <a:latin typeface="Verdana" pitchFamily="34" charset="0"/>
                          <a:ea typeface="Verdana" pitchFamily="34" charset="0"/>
                          <a:cs typeface="Verdana" pitchFamily="34" charset="0"/>
                        </a:rPr>
                        <a:t>$200,000</a:t>
                      </a:r>
                    </a:p>
                  </a:txBody>
                  <a:tcPr anchor="ctr"/>
                </a:tc>
                <a:tc>
                  <a:txBody>
                    <a:bodyPr/>
                    <a:lstStyle/>
                    <a:p>
                      <a:pPr algn="r"/>
                      <a:r>
                        <a:rPr lang="en-US" sz="1400" dirty="0">
                          <a:latin typeface="Verdana" pitchFamily="34" charset="0"/>
                          <a:ea typeface="Verdana" pitchFamily="34" charset="0"/>
                          <a:cs typeface="Verdana" pitchFamily="34" charset="0"/>
                        </a:rPr>
                        <a:t>$140,000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u="none" strike="noStrike" kern="1200" baseline="0" dirty="0">
                          <a:latin typeface="Verdana" pitchFamily="34" charset="0"/>
                          <a:ea typeface="Verdana" pitchFamily="34" charset="0"/>
                          <a:cs typeface="Verdana" pitchFamily="34" charset="0"/>
                        </a:rPr>
                        <a:t>$ </a:t>
                      </a:r>
                      <a:r>
                        <a:rPr lang="en-US" sz="1400" b="1" u="none" strike="noStrike" kern="1200" baseline="0" dirty="0" smtClean="0">
                          <a:latin typeface="Verdana" pitchFamily="34" charset="0"/>
                          <a:ea typeface="Verdana" pitchFamily="34" charset="0"/>
                          <a:cs typeface="Verdana" pitchFamily="34" charset="0"/>
                        </a:rPr>
                        <a:t>60,000</a:t>
                      </a:r>
                      <a:endParaRPr lang="en-US" sz="1400" b="1" i="0" u="none" strike="noStrike" kern="1200" baseline="0" dirty="0">
                        <a:solidFill>
                          <a:srgbClr val="C00000"/>
                        </a:solidFill>
                        <a:latin typeface="Verdana" pitchFamily="34" charset="0"/>
                        <a:ea typeface="Verdana" pitchFamily="34" charset="0"/>
                        <a:cs typeface="Verdana" pitchFamily="34"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Nov. 1, 2019</a:t>
                      </a:r>
                    </a:p>
                  </a:txBody>
                  <a:tcPr anchor="ctr"/>
                </a:tc>
                <a:tc>
                  <a:txBody>
                    <a:bodyPr/>
                    <a:lstStyle/>
                    <a:p>
                      <a:pPr algn="r"/>
                      <a:r>
                        <a:rPr lang="en-US" sz="1400" dirty="0">
                          <a:latin typeface="Verdana" pitchFamily="34" charset="0"/>
                          <a:ea typeface="Verdana" pitchFamily="34" charset="0"/>
                          <a:cs typeface="Verdana" pitchFamily="34" charset="0"/>
                        </a:rPr>
                        <a:t>200,000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140,000</a:t>
                      </a:r>
                    </a:p>
                  </a:txBody>
                  <a:tcPr anchor="ctr"/>
                </a:tc>
                <a:tc>
                  <a:txBody>
                    <a:bodyPr/>
                    <a:lstStyle/>
                    <a:p>
                      <a:pPr algn="r"/>
                      <a:r>
                        <a:rPr lang="en-US" sz="1400" u="none" strike="noStrike" kern="1200" baseline="0" dirty="0">
                          <a:latin typeface="Verdana" pitchFamily="34" charset="0"/>
                          <a:ea typeface="Verdana" pitchFamily="34" charset="0"/>
                          <a:cs typeface="Verdana" pitchFamily="34" charset="0"/>
                        </a:rPr>
                        <a:t>60,000</a:t>
                      </a:r>
                      <a:endParaRPr lang="en-US" sz="1400" dirty="0">
                        <a:latin typeface="Verdana" pitchFamily="34" charset="0"/>
                        <a:ea typeface="Verdana" pitchFamily="34" charset="0"/>
                        <a:cs typeface="Verdana" pitchFamily="34"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Nov. 1, 2020</a:t>
                      </a:r>
                    </a:p>
                  </a:txBody>
                  <a:tcPr anchor="ctr"/>
                </a:tc>
                <a:tc>
                  <a:txBody>
                    <a:bodyPr/>
                    <a:lstStyle/>
                    <a:p>
                      <a:pPr algn="r"/>
                      <a:r>
                        <a:rPr lang="en-US" sz="1400" dirty="0">
                          <a:latin typeface="Verdana" pitchFamily="34" charset="0"/>
                          <a:ea typeface="Verdana" pitchFamily="34" charset="0"/>
                          <a:cs typeface="Verdana" pitchFamily="34" charset="0"/>
                        </a:rPr>
                        <a:t>200,000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140,000</a:t>
                      </a:r>
                    </a:p>
                  </a:txBody>
                  <a:tcPr anchor="ctr"/>
                </a:tc>
                <a:tc>
                  <a:txBody>
                    <a:bodyPr/>
                    <a:lstStyle/>
                    <a:p>
                      <a:pPr algn="r"/>
                      <a:r>
                        <a:rPr lang="en-US" sz="1400" u="none" strike="noStrike" kern="1200" baseline="0" dirty="0">
                          <a:latin typeface="Verdana" pitchFamily="34" charset="0"/>
                          <a:ea typeface="Verdana" pitchFamily="34" charset="0"/>
                          <a:cs typeface="Verdana" pitchFamily="34" charset="0"/>
                        </a:rPr>
                        <a:t>60,000</a:t>
                      </a:r>
                      <a:endParaRPr lang="en-US" sz="1400" dirty="0">
                        <a:latin typeface="Verdana" pitchFamily="34" charset="0"/>
                        <a:ea typeface="Verdana" pitchFamily="34" charset="0"/>
                        <a:cs typeface="Verdana" pitchFamily="34"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Verdana" pitchFamily="34" charset="0"/>
                          <a:ea typeface="Verdana" pitchFamily="34" charset="0"/>
                          <a:cs typeface="Verdana" pitchFamily="34" charset="0"/>
                        </a:rPr>
                        <a:t>Nov. 1, 2021</a:t>
                      </a:r>
                    </a:p>
                  </a:txBody>
                  <a:tcPr anchor="ctr"/>
                </a:tc>
                <a:tc>
                  <a:txBody>
                    <a:bodyPr/>
                    <a:lstStyle/>
                    <a:p>
                      <a:pPr algn="r"/>
                      <a:r>
                        <a:rPr lang="en-US" sz="1400" u="sng" dirty="0" smtClean="0">
                          <a:latin typeface="Verdana" pitchFamily="34" charset="0"/>
                          <a:ea typeface="Verdana" pitchFamily="34" charset="0"/>
                          <a:cs typeface="Verdana" pitchFamily="34" charset="0"/>
                        </a:rPr>
                        <a:t>  200,000</a:t>
                      </a:r>
                      <a:endParaRPr lang="en-US" sz="1400" u="sng" dirty="0">
                        <a:latin typeface="Verdana" pitchFamily="34" charset="0"/>
                        <a:ea typeface="Verdana" pitchFamily="34" charset="0"/>
                        <a:cs typeface="Verdana"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sng" dirty="0" smtClean="0">
                          <a:latin typeface="Verdana" pitchFamily="34" charset="0"/>
                          <a:ea typeface="Verdana" pitchFamily="34" charset="0"/>
                          <a:cs typeface="Verdana" pitchFamily="34" charset="0"/>
                        </a:rPr>
                        <a:t>  140,000</a:t>
                      </a:r>
                      <a:endParaRPr lang="en-US" sz="1400" u="sng" dirty="0">
                        <a:latin typeface="Verdana" pitchFamily="34" charset="0"/>
                        <a:ea typeface="Verdana" pitchFamily="34" charset="0"/>
                        <a:cs typeface="Verdana" pitchFamily="34" charset="0"/>
                      </a:endParaRPr>
                    </a:p>
                  </a:txBody>
                  <a:tcPr anchor="ctr"/>
                </a:tc>
                <a:tc>
                  <a:txBody>
                    <a:bodyPr/>
                    <a:lstStyle/>
                    <a:p>
                      <a:pPr algn="r"/>
                      <a:r>
                        <a:rPr lang="en-US" sz="1400" u="sng" strike="noStrike" kern="1200" baseline="0" dirty="0" smtClean="0">
                          <a:latin typeface="Verdana" pitchFamily="34" charset="0"/>
                          <a:ea typeface="Verdana" pitchFamily="34" charset="0"/>
                          <a:cs typeface="Verdana" pitchFamily="34" charset="0"/>
                        </a:rPr>
                        <a:t>    60,000</a:t>
                      </a:r>
                      <a:endParaRPr lang="en-US" sz="1400" u="sng" dirty="0">
                        <a:latin typeface="Verdana" pitchFamily="34" charset="0"/>
                        <a:ea typeface="Verdana" pitchFamily="34" charset="0"/>
                        <a:cs typeface="Verdana" pitchFamily="34" charset="0"/>
                      </a:endParaRPr>
                    </a:p>
                  </a:txBody>
                  <a:tcPr anchor="ctr"/>
                </a:tc>
              </a:tr>
              <a:tr h="370840">
                <a:tc>
                  <a:txBody>
                    <a:bodyPr/>
                    <a:lstStyle/>
                    <a:p>
                      <a:r>
                        <a:rPr lang="en-US" sz="1400" dirty="0" smtClean="0">
                          <a:latin typeface="Verdana" pitchFamily="34" charset="0"/>
                          <a:ea typeface="Verdana" pitchFamily="34" charset="0"/>
                          <a:cs typeface="Verdana" pitchFamily="34" charset="0"/>
                        </a:rPr>
                        <a:t>Totals</a:t>
                      </a:r>
                      <a:endParaRPr lang="en-US" sz="1400" dirty="0">
                        <a:latin typeface="Verdana" pitchFamily="34" charset="0"/>
                        <a:ea typeface="Verdana" pitchFamily="34" charset="0"/>
                        <a:cs typeface="Verdana" pitchFamily="34" charset="0"/>
                      </a:endParaRPr>
                    </a:p>
                  </a:txBody>
                  <a:tcPr anchor="ctr"/>
                </a:tc>
                <a:tc>
                  <a:txBody>
                    <a:bodyPr/>
                    <a:lstStyle/>
                    <a:p>
                      <a:pPr algn="r"/>
                      <a:r>
                        <a:rPr lang="en-US" sz="1400" u="dbl" dirty="0">
                          <a:latin typeface="Verdana" pitchFamily="34" charset="0"/>
                          <a:ea typeface="Verdana" pitchFamily="34" charset="0"/>
                          <a:cs typeface="Verdana" pitchFamily="34" charset="0"/>
                        </a:rPr>
                        <a:t>$800,000</a:t>
                      </a:r>
                    </a:p>
                  </a:txBody>
                  <a:tcPr anchor="ctr"/>
                </a:tc>
                <a:tc>
                  <a:txBody>
                    <a:bodyPr/>
                    <a:lstStyle/>
                    <a:p>
                      <a:pPr algn="r"/>
                      <a:r>
                        <a:rPr lang="en-US" sz="1400" u="dbl" dirty="0">
                          <a:latin typeface="Verdana" pitchFamily="34" charset="0"/>
                          <a:ea typeface="Verdana" pitchFamily="34" charset="0"/>
                          <a:cs typeface="Verdana" pitchFamily="34" charset="0"/>
                        </a:rPr>
                        <a:t>$560,000</a:t>
                      </a:r>
                    </a:p>
                  </a:txBody>
                  <a:tcPr anchor="ctr"/>
                </a:tc>
                <a:tc>
                  <a:txBody>
                    <a:bodyPr/>
                    <a:lstStyle/>
                    <a:p>
                      <a:pPr algn="r"/>
                      <a:r>
                        <a:rPr lang="en-US" sz="1400" b="0" u="dbl" dirty="0">
                          <a:latin typeface="Verdana" pitchFamily="34" charset="0"/>
                          <a:ea typeface="Verdana" pitchFamily="34" charset="0"/>
                          <a:cs typeface="Verdana" pitchFamily="34" charset="0"/>
                        </a:rPr>
                        <a:t>$240,000</a:t>
                      </a:r>
                      <a:endParaRPr lang="en-US" sz="1400" b="0" u="dbl" dirty="0">
                        <a:solidFill>
                          <a:schemeClr val="tx1"/>
                        </a:solidFill>
                        <a:latin typeface="Verdana" pitchFamily="34" charset="0"/>
                        <a:ea typeface="Verdana" pitchFamily="34" charset="0"/>
                        <a:cs typeface="Verdana" pitchFamily="34" charset="0"/>
                      </a:endParaRPr>
                    </a:p>
                  </a:txBody>
                  <a:tcPr anchor="ctr"/>
                </a:tc>
              </a:tr>
            </a:tbl>
          </a:graphicData>
        </a:graphic>
      </p:graphicFrame>
    </p:spTree>
    <p:extLst>
      <p:ext uri="{BB962C8B-B14F-4D97-AF65-F5344CB8AC3E}">
        <p14:creationId xmlns:p14="http://schemas.microsoft.com/office/powerpoint/2010/main" val="7104758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570899"/>
            <a:ext cx="8001000" cy="687003"/>
          </a:xfrm>
        </p:spPr>
        <p:txBody>
          <a:bodyPr>
            <a:noAutofit/>
          </a:bodyPr>
          <a:lstStyle/>
          <a:p>
            <a:r>
              <a:rPr lang="en-US" dirty="0"/>
              <a:t>Installment Sales </a:t>
            </a:r>
            <a:r>
              <a:rPr lang="en-US" dirty="0" smtClean="0"/>
              <a:t>Method</a:t>
            </a:r>
            <a:r>
              <a:rPr lang="en-AU" altLang="en-US" dirty="0"/>
              <a:t> </a:t>
            </a:r>
            <a:r>
              <a:rPr lang="en-AU" altLang="en-US" dirty="0" smtClean="0"/>
              <a:t>(7 </a:t>
            </a:r>
            <a:r>
              <a:rPr lang="en-AU" altLang="en-US" dirty="0"/>
              <a:t>of </a:t>
            </a:r>
            <a:r>
              <a:rPr lang="en-AU" altLang="en-US" dirty="0" smtClean="0"/>
              <a:t>9)</a:t>
            </a:r>
            <a:endParaRPr lang="en-US" dirty="0"/>
          </a:p>
        </p:txBody>
      </p:sp>
      <p:sp>
        <p:nvSpPr>
          <p:cNvPr id="4" name="Content Placeholder 3"/>
          <p:cNvSpPr>
            <a:spLocks noGrp="1"/>
          </p:cNvSpPr>
          <p:nvPr>
            <p:ph sz="quarter" idx="10"/>
          </p:nvPr>
        </p:nvSpPr>
        <p:spPr>
          <a:xfrm>
            <a:off x="685800" y="1616757"/>
            <a:ext cx="7772400" cy="4340538"/>
          </a:xfrm>
        </p:spPr>
        <p:txBody>
          <a:bodyPr/>
          <a:lstStyle/>
          <a:p>
            <a:pPr marL="0" indent="0">
              <a:buNone/>
            </a:pPr>
            <a:r>
              <a:rPr lang="en-US" dirty="0" smtClean="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endParaRPr lang="en-US" dirty="0">
              <a:cs typeface="Arial" panose="020B0604020202020204" pitchFamily="34" charset="0"/>
            </a:endParaRPr>
          </a:p>
        </p:txBody>
      </p:sp>
    </p:spTree>
    <p:extLst>
      <p:ext uri="{BB962C8B-B14F-4D97-AF65-F5344CB8AC3E}">
        <p14:creationId xmlns:p14="http://schemas.microsoft.com/office/powerpoint/2010/main" val="3775260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normAutofit/>
          </a:bodyPr>
          <a:lstStyle/>
          <a:p>
            <a:r>
              <a:rPr lang="en-US" dirty="0"/>
              <a:t>Installment Sales Method</a:t>
            </a:r>
            <a:r>
              <a:rPr lang="en-AU" altLang="en-US" dirty="0"/>
              <a:t> </a:t>
            </a:r>
            <a:r>
              <a:rPr lang="en-AU" altLang="en-US" dirty="0" smtClean="0"/>
              <a:t>(8 </a:t>
            </a:r>
            <a:r>
              <a:rPr lang="en-AU" altLang="en-US" dirty="0"/>
              <a:t>of </a:t>
            </a:r>
            <a:r>
              <a:rPr lang="en-AU" altLang="en-US" dirty="0" smtClean="0"/>
              <a:t>9)</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179938078"/>
              </p:ext>
            </p:extLst>
          </p:nvPr>
        </p:nvGraphicFramePr>
        <p:xfrm>
          <a:off x="899592" y="2060848"/>
          <a:ext cx="7560840" cy="2890520"/>
        </p:xfrm>
        <a:graphic>
          <a:graphicData uri="http://schemas.openxmlformats.org/drawingml/2006/table">
            <a:tbl>
              <a:tblPr firstRow="1" bandRow="1">
                <a:tableStyleId>{5940675A-B579-460E-94D1-54222C63F5DA}</a:tableStyleId>
              </a:tblPr>
              <a:tblGrid>
                <a:gridCol w="1890210"/>
                <a:gridCol w="1890210"/>
                <a:gridCol w="1890210"/>
                <a:gridCol w="1890210"/>
              </a:tblGrid>
              <a:tr h="370840">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8" indent="0" algn="ctr" defTabSz="914400" rtl="0" eaLnBrk="1" fontAlgn="auto" latinLnBrk="0" hangingPunct="1">
                        <a:lnSpc>
                          <a:spcPct val="100000"/>
                        </a:lnSpc>
                        <a:spcBef>
                          <a:spcPts val="0"/>
                        </a:spcBef>
                        <a:spcAft>
                          <a:spcPts val="0"/>
                        </a:spcAft>
                        <a:buClrTx/>
                        <a:buSzTx/>
                        <a:buFontTx/>
                        <a:buNone/>
                        <a:tabLst/>
                        <a:defRPr/>
                      </a:pPr>
                      <a:r>
                        <a:rPr lang="en-US" sz="1400" b="1" dirty="0" smtClean="0">
                          <a:latin typeface="Verdana" panose="020B0604030504040204" pitchFamily="34" charset="0"/>
                          <a:ea typeface="Verdana" panose="020B0604030504040204" pitchFamily="34" charset="0"/>
                          <a:cs typeface="Verdana" panose="020B0604030504040204" pitchFamily="34" charset="0"/>
                        </a:rPr>
                        <a:t>Amount Allocated to:</a:t>
                      </a:r>
                    </a:p>
                  </a:txBody>
                  <a:tcP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Cash Collected</a:t>
                      </a:r>
                    </a:p>
                  </a:txBody>
                  <a:tcPr/>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Cost (70%)</a:t>
                      </a:r>
                    </a:p>
                  </a:txBody>
                  <a:tcPr/>
                </a:tc>
                <a:tc>
                  <a:txBody>
                    <a:bodyPr/>
                    <a:lstStyle/>
                    <a:p>
                      <a:pPr algn="ctr"/>
                      <a:r>
                        <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rPr>
                        <a:t>Gross Profit</a:t>
                      </a:r>
                      <a:r>
                        <a:rPr lang="en-US" sz="14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(30%)</a:t>
                      </a:r>
                      <a:endParaRPr lang="en-US" sz="14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Nov. 1, 2018</a:t>
                      </a:r>
                    </a:p>
                  </a:txBody>
                  <a:tcP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$140,000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4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60,000</a:t>
                      </a:r>
                      <a:endPar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Nov. 1, 2019</a:t>
                      </a:r>
                    </a:p>
                  </a:txBody>
                  <a:tcP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140,000</a:t>
                      </a:r>
                    </a:p>
                  </a:txBody>
                  <a:tcPr/>
                </a:tc>
                <a:tc>
                  <a:txBody>
                    <a:bodyPr/>
                    <a:lstStyle/>
                    <a:p>
                      <a:pPr algn="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60,000</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Nov. 1, 2020</a:t>
                      </a:r>
                    </a:p>
                  </a:txBody>
                  <a:tcPr/>
                </a:tc>
                <a:tc>
                  <a:txBody>
                    <a:bodyPr/>
                    <a:lstStyle/>
                    <a:p>
                      <a:pPr algn="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140,000</a:t>
                      </a:r>
                    </a:p>
                  </a:txBody>
                  <a:tcPr/>
                </a:tc>
                <a:tc>
                  <a:txBody>
                    <a:bodyPr/>
                    <a:lstStyle/>
                    <a:p>
                      <a:pPr algn="r"/>
                      <a:r>
                        <a:rPr lang="en-US" sz="14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60,000</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rPr>
                        <a:t>Nov. 1, 2021</a:t>
                      </a:r>
                    </a:p>
                  </a:txBody>
                  <a:tcPr/>
                </a:tc>
                <a:tc>
                  <a:txBody>
                    <a:bodyPr/>
                    <a:lstStyle/>
                    <a:p>
                      <a:pPr algn="r"/>
                      <a:r>
                        <a:rPr lang="en-US" sz="14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200,000</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140,000</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b="0" i="0" u="sng"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60,000</a:t>
                      </a:r>
                      <a:endParaRPr lang="en-US" sz="14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r>
                        <a:rPr lang="en-US" sz="14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Totals</a:t>
                      </a:r>
                      <a:endParaRPr lang="en-U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400" u="dbl" dirty="0">
                          <a:solidFill>
                            <a:schemeClr val="tx1"/>
                          </a:solidFill>
                          <a:latin typeface="Verdana" panose="020B0604030504040204" pitchFamily="34" charset="0"/>
                          <a:ea typeface="Verdana" panose="020B0604030504040204" pitchFamily="34" charset="0"/>
                          <a:cs typeface="Verdana" panose="020B0604030504040204" pitchFamily="34" charset="0"/>
                        </a:rPr>
                        <a:t>$800,000</a:t>
                      </a:r>
                    </a:p>
                  </a:txBody>
                  <a:tcPr/>
                </a:tc>
                <a:tc>
                  <a:txBody>
                    <a:bodyPr/>
                    <a:lstStyle/>
                    <a:p>
                      <a:pPr algn="r"/>
                      <a:r>
                        <a:rPr lang="en-US" sz="1400" u="dbl" dirty="0">
                          <a:solidFill>
                            <a:schemeClr val="tx1"/>
                          </a:solidFill>
                          <a:latin typeface="Verdana" panose="020B0604030504040204" pitchFamily="34" charset="0"/>
                          <a:ea typeface="Verdana" panose="020B0604030504040204" pitchFamily="34" charset="0"/>
                          <a:cs typeface="Verdana" panose="020B0604030504040204" pitchFamily="34" charset="0"/>
                        </a:rPr>
                        <a:t>$560,000</a:t>
                      </a:r>
                    </a:p>
                  </a:txBody>
                  <a:tcPr/>
                </a:tc>
                <a:tc>
                  <a:txBody>
                    <a:bodyPr/>
                    <a:lstStyle/>
                    <a:p>
                      <a:pPr algn="r"/>
                      <a:r>
                        <a:rPr lang="en-US" sz="1400" b="1" u="dbl" dirty="0">
                          <a:solidFill>
                            <a:schemeClr val="tx1"/>
                          </a:solidFill>
                          <a:latin typeface="Verdana" panose="020B0604030504040204" pitchFamily="34" charset="0"/>
                          <a:ea typeface="Verdana" panose="020B0604030504040204" pitchFamily="34" charset="0"/>
                          <a:cs typeface="Verdana" panose="020B0604030504040204" pitchFamily="34" charset="0"/>
                        </a:rPr>
                        <a:t>$240,000</a:t>
                      </a:r>
                    </a:p>
                  </a:txBody>
                  <a:tcPr/>
                </a:tc>
              </a:tr>
            </a:tbl>
          </a:graphicData>
        </a:graphic>
      </p:graphicFrame>
    </p:spTree>
    <p:extLst>
      <p:ext uri="{BB962C8B-B14F-4D97-AF65-F5344CB8AC3E}">
        <p14:creationId xmlns:p14="http://schemas.microsoft.com/office/powerpoint/2010/main" val="11344000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normAutofit/>
          </a:bodyPr>
          <a:lstStyle/>
          <a:p>
            <a:r>
              <a:rPr lang="en-US" dirty="0"/>
              <a:t>Installment Sales Method</a:t>
            </a:r>
            <a:r>
              <a:rPr lang="en-AU" altLang="en-US" dirty="0"/>
              <a:t> </a:t>
            </a:r>
            <a:r>
              <a:rPr lang="en-AU" altLang="en-US" dirty="0" smtClean="0"/>
              <a:t>(9 of 9)</a:t>
            </a:r>
            <a:endParaRPr lang="en-US" dirty="0"/>
          </a:p>
        </p:txBody>
      </p:sp>
      <p:sp>
        <p:nvSpPr>
          <p:cNvPr id="7" name="Content Placeholder 6"/>
          <p:cNvSpPr>
            <a:spLocks noGrp="1"/>
          </p:cNvSpPr>
          <p:nvPr>
            <p:ph sz="quarter" idx="12"/>
          </p:nvPr>
        </p:nvSpPr>
        <p:spPr>
          <a:xfrm>
            <a:off x="685800" y="1371600"/>
            <a:ext cx="8001000" cy="914392"/>
          </a:xfrm>
        </p:spPr>
        <p:txBody>
          <a:bodyPr/>
          <a:lstStyle/>
          <a:p>
            <a:pPr marL="0" indent="0">
              <a:buNone/>
            </a:pPr>
            <a:r>
              <a:rPr sz="2800"/>
              <a:t>At the end of 2018, the balance sheet would report the following: </a:t>
            </a:r>
          </a:p>
        </p:txBody>
      </p:sp>
      <p:graphicFrame>
        <p:nvGraphicFramePr>
          <p:cNvPr id="8" name="Table 4"/>
          <p:cNvGraphicFramePr>
            <a:graphicFrameLocks noGrp="1"/>
          </p:cNvGraphicFramePr>
          <p:nvPr>
            <p:ph sz="quarter" idx="10"/>
            <p:extLst>
              <p:ext uri="{D42A27DB-BD31-4B8C-83A1-F6EECF244321}">
                <p14:modId xmlns:p14="http://schemas.microsoft.com/office/powerpoint/2010/main" val="792073037"/>
              </p:ext>
            </p:extLst>
          </p:nvPr>
        </p:nvGraphicFramePr>
        <p:xfrm>
          <a:off x="952475" y="2665834"/>
          <a:ext cx="7315225" cy="989434"/>
        </p:xfrm>
        <a:graphic>
          <a:graphicData uri="http://schemas.openxmlformats.org/drawingml/2006/table">
            <a:tbl>
              <a:tblPr firstRow="1" bandRow="1">
                <a:tableStyleId>{5940675A-B579-460E-94D1-54222C63F5DA}</a:tableStyleId>
              </a:tblPr>
              <a:tblGrid>
                <a:gridCol w="5323840">
                  <a:extLst>
                    <a:ext uri="{9D8B030D-6E8A-4147-A177-3AD203B41FA5}">
                      <a16:colId xmlns="" xmlns:a16="http://schemas.microsoft.com/office/drawing/2014/main" val="20000"/>
                    </a:ext>
                  </a:extLst>
                </a:gridCol>
                <a:gridCol w="1991385">
                  <a:extLst>
                    <a:ext uri="{9D8B030D-6E8A-4147-A177-3AD203B41FA5}">
                      <a16:colId xmlns="" xmlns:a16="http://schemas.microsoft.com/office/drawing/2014/main" val="20001"/>
                    </a:ext>
                  </a:extLst>
                </a:gridCol>
              </a:tblGrid>
              <a:tr h="223432">
                <a:tc>
                  <a:txBody>
                    <a:bodyPr/>
                    <a:lstStyle/>
                    <a:p>
                      <a:pPr algn="l"/>
                      <a:r>
                        <a:rPr lang="en-US" sz="1400" dirty="0" smtClean="0">
                          <a:latin typeface="Verdana" pitchFamily="34" charset="0"/>
                          <a:ea typeface="Verdana" pitchFamily="34" charset="0"/>
                          <a:cs typeface="Verdana" pitchFamily="34" charset="0"/>
                        </a:rPr>
                        <a:t>Installment receivables ($800,000 − 200,000) </a:t>
                      </a:r>
                      <a:endParaRPr lang="en-US" sz="1400" b="1" dirty="0">
                        <a:solidFill>
                          <a:schemeClr val="tx1"/>
                        </a:solidFill>
                        <a:latin typeface="Verdana" pitchFamily="34" charset="0"/>
                        <a:ea typeface="Verdana" pitchFamily="34" charset="0"/>
                        <a:cs typeface="Verdana" pitchFamily="34" charset="0"/>
                      </a:endParaRPr>
                    </a:p>
                  </a:txBody>
                  <a:tcPr marL="86379" marR="86379"/>
                </a:tc>
                <a:tc>
                  <a:txBody>
                    <a:bodyPr/>
                    <a:lstStyle/>
                    <a:p>
                      <a:pPr marL="0" marR="0" lvl="8" indent="0" algn="r" defTabSz="914400" rtl="0" eaLnBrk="1" fontAlgn="auto" latinLnBrk="0" hangingPunct="1">
                        <a:lnSpc>
                          <a:spcPct val="100000"/>
                        </a:lnSpc>
                        <a:spcBef>
                          <a:spcPts val="0"/>
                        </a:spcBef>
                        <a:spcAft>
                          <a:spcPts val="0"/>
                        </a:spcAft>
                        <a:buClrTx/>
                        <a:buSzTx/>
                        <a:buFontTx/>
                        <a:buNone/>
                        <a:tabLst/>
                        <a:defRPr/>
                      </a:pPr>
                      <a:r>
                        <a:rPr lang="en-US" sz="1400" dirty="0" smtClean="0">
                          <a:latin typeface="Verdana" pitchFamily="34" charset="0"/>
                          <a:ea typeface="Verdana" pitchFamily="34" charset="0"/>
                          <a:cs typeface="Verdana" pitchFamily="34" charset="0"/>
                        </a:rPr>
                        <a:t>$600,000 </a:t>
                      </a:r>
                      <a:endParaRPr lang="en-US" sz="1400" b="1" dirty="0" smtClean="0">
                        <a:latin typeface="Verdana" pitchFamily="34" charset="0"/>
                        <a:ea typeface="Verdana" pitchFamily="34" charset="0"/>
                        <a:cs typeface="Verdana" pitchFamily="34" charset="0"/>
                      </a:endParaRPr>
                    </a:p>
                  </a:txBody>
                  <a:tcPr marL="86379" marR="86379"/>
                </a:tc>
              </a:tr>
              <a:tr h="223432">
                <a:tc>
                  <a:txBody>
                    <a:bodyPr/>
                    <a:lstStyle/>
                    <a:p>
                      <a:pPr algn="l"/>
                      <a:r>
                        <a:rPr lang="en-US" sz="1400" dirty="0" smtClean="0">
                          <a:latin typeface="Verdana" pitchFamily="34" charset="0"/>
                          <a:ea typeface="Verdana" pitchFamily="34" charset="0"/>
                          <a:cs typeface="Verdana" pitchFamily="34" charset="0"/>
                        </a:rPr>
                        <a:t>Less: Deferred gross profit ($240,000 − 60,000) </a:t>
                      </a:r>
                      <a:endParaRPr lang="en-US" sz="1400" b="1" dirty="0">
                        <a:solidFill>
                          <a:schemeClr val="tx1"/>
                        </a:solidFill>
                        <a:latin typeface="Verdana" pitchFamily="34" charset="0"/>
                        <a:ea typeface="Verdana" pitchFamily="34" charset="0"/>
                        <a:cs typeface="Verdana" pitchFamily="34" charset="0"/>
                      </a:endParaRPr>
                    </a:p>
                  </a:txBody>
                  <a:tcPr marL="86379" marR="86379"/>
                </a:tc>
                <a:tc>
                  <a:txBody>
                    <a:bodyPr/>
                    <a:lstStyle/>
                    <a:p>
                      <a:pPr algn="r"/>
                      <a:r>
                        <a:rPr lang="en-US" sz="1400" u="sng" dirty="0" smtClean="0">
                          <a:latin typeface="Verdana" pitchFamily="34" charset="0"/>
                          <a:ea typeface="Verdana" pitchFamily="34" charset="0"/>
                          <a:cs typeface="Verdana" pitchFamily="34" charset="0"/>
                        </a:rPr>
                        <a:t>(180,000</a:t>
                      </a:r>
                      <a:r>
                        <a:rPr lang="en-US" sz="1400" dirty="0" smtClean="0">
                          <a:latin typeface="Verdana" pitchFamily="34" charset="0"/>
                          <a:ea typeface="Verdana" pitchFamily="34" charset="0"/>
                          <a:cs typeface="Verdana" pitchFamily="34" charset="0"/>
                        </a:rPr>
                        <a:t>) </a:t>
                      </a:r>
                      <a:endParaRPr lang="en-US" sz="1400" b="1" dirty="0">
                        <a:solidFill>
                          <a:schemeClr val="tx1"/>
                        </a:solidFill>
                        <a:latin typeface="Verdana" pitchFamily="34" charset="0"/>
                        <a:ea typeface="Verdana" pitchFamily="34" charset="0"/>
                        <a:cs typeface="Verdana" pitchFamily="34" charset="0"/>
                      </a:endParaRPr>
                    </a:p>
                  </a:txBody>
                  <a:tcPr marL="86379" marR="86379"/>
                </a:tc>
                <a:extLst>
                  <a:ext uri="{0D108BD9-81ED-4DB2-BD59-A6C34878D82A}">
                    <a16:rowId xmlns="" xmlns:a16="http://schemas.microsoft.com/office/drawing/2014/main" val="10000"/>
                  </a:ext>
                </a:extLst>
              </a:tr>
              <a:tr h="379834">
                <a:tc>
                  <a:txBody>
                    <a:bodyPr/>
                    <a:lstStyle/>
                    <a:p>
                      <a:pPr algn="l"/>
                      <a:r>
                        <a:rPr lang="en-US" sz="1400" dirty="0" smtClean="0">
                          <a:latin typeface="Verdana" pitchFamily="34" charset="0"/>
                          <a:ea typeface="Verdana" pitchFamily="34" charset="0"/>
                          <a:cs typeface="Verdana" pitchFamily="34" charset="0"/>
                        </a:rPr>
                        <a:t>Installment receivables (net) </a:t>
                      </a:r>
                      <a:endParaRPr lang="en-US" sz="1400" dirty="0">
                        <a:solidFill>
                          <a:schemeClr val="tx1"/>
                        </a:solidFill>
                        <a:latin typeface="Verdana" pitchFamily="34" charset="0"/>
                        <a:ea typeface="Verdana" pitchFamily="34" charset="0"/>
                        <a:cs typeface="Verdana" pitchFamily="34" charset="0"/>
                      </a:endParaRPr>
                    </a:p>
                  </a:txBody>
                  <a:tcPr marL="86379" marR="86379"/>
                </a:tc>
                <a:tc>
                  <a:txBody>
                    <a:bodyPr/>
                    <a:lstStyle/>
                    <a:p>
                      <a:pPr algn="r"/>
                      <a:r>
                        <a:rPr lang="en-US" sz="1400" dirty="0" smtClean="0">
                          <a:latin typeface="Verdana" pitchFamily="34" charset="0"/>
                          <a:ea typeface="Verdana" pitchFamily="34" charset="0"/>
                          <a:cs typeface="Verdana" pitchFamily="34" charset="0"/>
                        </a:rPr>
                        <a:t>	</a:t>
                      </a:r>
                      <a:r>
                        <a:rPr lang="en-US" sz="1400" u="dbl" dirty="0" smtClean="0">
                          <a:latin typeface="Verdana" pitchFamily="34" charset="0"/>
                          <a:ea typeface="Verdana" pitchFamily="34" charset="0"/>
                          <a:cs typeface="Verdana" pitchFamily="34" charset="0"/>
                        </a:rPr>
                        <a:t>$420,000</a:t>
                      </a:r>
                      <a:endParaRPr lang="en-US" sz="1400" dirty="0">
                        <a:solidFill>
                          <a:schemeClr val="tx1"/>
                        </a:solidFill>
                        <a:latin typeface="Verdana" pitchFamily="34" charset="0"/>
                        <a:ea typeface="Verdana" pitchFamily="34" charset="0"/>
                        <a:cs typeface="Verdana" pitchFamily="34" charset="0"/>
                      </a:endParaRPr>
                    </a:p>
                  </a:txBody>
                  <a:tcPr marL="86379" marR="86379"/>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134400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a:t>
            </a:r>
            <a:r>
              <a:rPr lang="en-US" dirty="0" smtClean="0"/>
              <a:t>Objective </a:t>
            </a:r>
            <a:r>
              <a:rPr smtClean="0"/>
              <a:t>05</a:t>
            </a:r>
            <a:r>
              <a:rPr lang="en-US" dirty="0" smtClean="0"/>
              <a:t>-10</a:t>
            </a:r>
            <a:endParaRPr lang="en-US" dirty="0"/>
          </a:p>
        </p:txBody>
      </p:sp>
      <p:sp>
        <p:nvSpPr>
          <p:cNvPr id="5" name="Title 4"/>
          <p:cNvSpPr>
            <a:spLocks noGrp="1"/>
          </p:cNvSpPr>
          <p:nvPr>
            <p:ph type="title"/>
          </p:nvPr>
        </p:nvSpPr>
        <p:spPr>
          <a:xfrm>
            <a:off x="685800" y="432679"/>
            <a:ext cx="8001000" cy="1619915"/>
          </a:xfrm>
        </p:spPr>
        <p:txBody>
          <a:bodyPr>
            <a:noAutofit/>
          </a:bodyPr>
          <a:lstStyle/>
          <a:p>
            <a:r>
              <a:rPr lang="en-IN" dirty="0">
                <a:ea typeface="Adobe Fan Heiti Std B"/>
                <a:cs typeface="Adobe Fan Heiti Std B"/>
              </a:rPr>
              <a:t>Chapter Supplement</a:t>
            </a:r>
            <a:r>
              <a:rPr lang="en-US" dirty="0"/>
              <a:t/>
            </a:r>
            <a:br>
              <a:rPr lang="en-US" dirty="0"/>
            </a:br>
            <a:r>
              <a:rPr lang="en-US" dirty="0"/>
              <a:t>GAAP in Effect Prior to ASU No. </a:t>
            </a:r>
            <a:r>
              <a:rPr lang="en-US" dirty="0" smtClean="0"/>
              <a:t>2014–09 </a:t>
            </a:r>
            <a:r>
              <a:rPr lang="en-US" dirty="0"/>
              <a:t>(1 of 2)</a:t>
            </a:r>
          </a:p>
        </p:txBody>
      </p:sp>
      <p:sp>
        <p:nvSpPr>
          <p:cNvPr id="6" name="Content Placeholder 5"/>
          <p:cNvSpPr>
            <a:spLocks noGrp="1"/>
          </p:cNvSpPr>
          <p:nvPr>
            <p:ph sz="quarter" idx="10"/>
          </p:nvPr>
        </p:nvSpPr>
        <p:spPr>
          <a:xfrm>
            <a:off x="548640" y="2153714"/>
            <a:ext cx="8046720" cy="4309240"/>
          </a:xfrm>
        </p:spPr>
        <p:txBody>
          <a:bodyPr/>
          <a:lstStyle/>
          <a:p>
            <a:pPr marL="0" indent="0">
              <a:buNone/>
            </a:pPr>
            <a:r>
              <a:rPr lang="en-US" b="1" dirty="0"/>
              <a:t>ASU No. 2014–09:</a:t>
            </a:r>
          </a:p>
          <a:p>
            <a:r>
              <a:rPr lang="en-US" dirty="0"/>
              <a:t>Must be </a:t>
            </a:r>
            <a:r>
              <a:rPr lang="en-US" dirty="0" err="1" smtClean="0"/>
              <a:t>adaopted</a:t>
            </a:r>
            <a:r>
              <a:rPr lang="en-US" dirty="0" smtClean="0"/>
              <a:t> </a:t>
            </a:r>
            <a:r>
              <a:rPr lang="en-US" dirty="0"/>
              <a:t>by companies issuing reports under:</a:t>
            </a:r>
          </a:p>
          <a:p>
            <a:pPr lvl="1"/>
            <a:r>
              <a:rPr lang="en-US" dirty="0"/>
              <a:t>U.S. GAAP for periods beginning after December 15, 2017</a:t>
            </a:r>
          </a:p>
          <a:p>
            <a:pPr lvl="1"/>
            <a:r>
              <a:rPr lang="en-US" dirty="0"/>
              <a:t>IFRS for periods beginning January 1, </a:t>
            </a:r>
            <a:r>
              <a:rPr lang="en-US" dirty="0" smtClean="0"/>
              <a:t>2018</a:t>
            </a:r>
            <a:endParaRPr lang="en-US" dirty="0"/>
          </a:p>
        </p:txBody>
      </p:sp>
    </p:spTree>
    <p:extLst>
      <p:ext uri="{BB962C8B-B14F-4D97-AF65-F5344CB8AC3E}">
        <p14:creationId xmlns:p14="http://schemas.microsoft.com/office/powerpoint/2010/main" val="1746839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p:txBody>
          <a:bodyPr>
            <a:noAutofit/>
          </a:bodyPr>
          <a:lstStyle/>
          <a:p>
            <a:r>
              <a:rPr lang="en-US" dirty="0"/>
              <a:t>Cost Recovery </a:t>
            </a:r>
            <a:r>
              <a:rPr lang="en-US" dirty="0" smtClean="0"/>
              <a:t>Method (</a:t>
            </a:r>
            <a:r>
              <a:rPr lang="en-US" dirty="0"/>
              <a:t>1 of 11)</a:t>
            </a:r>
          </a:p>
        </p:txBody>
      </p:sp>
      <p:sp>
        <p:nvSpPr>
          <p:cNvPr id="5" name="Content Placeholder 4"/>
          <p:cNvSpPr>
            <a:spLocks noGrp="1"/>
          </p:cNvSpPr>
          <p:nvPr>
            <p:ph sz="quarter" idx="10"/>
          </p:nvPr>
        </p:nvSpPr>
        <p:spPr>
          <a:xfrm>
            <a:off x="539972" y="1480810"/>
            <a:ext cx="8064057" cy="4620959"/>
          </a:xfrm>
        </p:spPr>
        <p:txBody>
          <a:bodyPr/>
          <a:lstStyle/>
          <a:p>
            <a:r>
              <a:rPr lang="en-US" dirty="0"/>
              <a:t>Defers all gross profit recognition until the cost of the item sold has been recovered</a:t>
            </a:r>
          </a:p>
          <a:p>
            <a:r>
              <a:rPr lang="en-US" dirty="0"/>
              <a:t>Often used in situations where there is an extremely high degree of uncertainty regarding the ultimate cash collection on an installment </a:t>
            </a:r>
            <a:r>
              <a:rPr lang="en-US" dirty="0" smtClean="0"/>
              <a:t>sale</a:t>
            </a:r>
            <a:endParaRPr lang="en-US" dirty="0">
              <a:solidFill>
                <a:srgbClr val="0000FF"/>
              </a:solidFill>
            </a:endParaRPr>
          </a:p>
        </p:txBody>
      </p:sp>
    </p:spTree>
    <p:extLst>
      <p:ext uri="{BB962C8B-B14F-4D97-AF65-F5344CB8AC3E}">
        <p14:creationId xmlns:p14="http://schemas.microsoft.com/office/powerpoint/2010/main" val="3750002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361188"/>
            <a:ext cx="8001000" cy="1106424"/>
          </a:xfrm>
        </p:spPr>
        <p:txBody>
          <a:bodyPr>
            <a:noAutofit/>
          </a:bodyPr>
          <a:lstStyle/>
          <a:p>
            <a:r>
              <a:rPr lang="en-US" dirty="0"/>
              <a:t>Cost Recovery </a:t>
            </a:r>
            <a:r>
              <a:rPr lang="en-US" dirty="0" smtClean="0"/>
              <a:t>Method (2 </a:t>
            </a:r>
            <a:r>
              <a:rPr lang="en-US" dirty="0"/>
              <a:t>of 11)</a:t>
            </a:r>
          </a:p>
        </p:txBody>
      </p:sp>
      <p:sp>
        <p:nvSpPr>
          <p:cNvPr id="4" name="Content Placeholder 3"/>
          <p:cNvSpPr>
            <a:spLocks noGrp="1"/>
          </p:cNvSpPr>
          <p:nvPr>
            <p:ph sz="quarter" idx="10"/>
          </p:nvPr>
        </p:nvSpPr>
        <p:spPr>
          <a:xfrm>
            <a:off x="685800" y="1616757"/>
            <a:ext cx="7772400" cy="4340538"/>
          </a:xfrm>
        </p:spPr>
        <p:txBody>
          <a:bodyPr/>
          <a:lstStyle/>
          <a:p>
            <a:pPr marL="0" indent="0">
              <a:buNone/>
            </a:pPr>
            <a:r>
              <a:rPr lang="en-US" dirty="0" smtClean="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endParaRPr lang="en-US" dirty="0">
              <a:cs typeface="Arial" panose="020B0604020202020204" pitchFamily="34" charset="0"/>
            </a:endParaRPr>
          </a:p>
        </p:txBody>
      </p:sp>
    </p:spTree>
    <p:extLst>
      <p:ext uri="{BB962C8B-B14F-4D97-AF65-F5344CB8AC3E}">
        <p14:creationId xmlns:p14="http://schemas.microsoft.com/office/powerpoint/2010/main" val="1317965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noAutofit/>
          </a:bodyPr>
          <a:lstStyle/>
          <a:p>
            <a:r>
              <a:rPr lang="en-US" dirty="0"/>
              <a:t>Cost Recovery </a:t>
            </a:r>
            <a:r>
              <a:rPr lang="en-US" dirty="0" smtClean="0"/>
              <a:t>Method (3 </a:t>
            </a:r>
            <a:r>
              <a:rPr lang="en-US" dirty="0"/>
              <a:t>of 11)</a:t>
            </a:r>
          </a:p>
        </p:txBody>
      </p:sp>
      <p:graphicFrame>
        <p:nvGraphicFramePr>
          <p:cNvPr id="8" name="Table 4"/>
          <p:cNvGraphicFramePr>
            <a:graphicFrameLocks noGrp="1"/>
          </p:cNvGraphicFramePr>
          <p:nvPr>
            <p:ph sz="quarter" idx="10"/>
            <p:extLst>
              <p:ext uri="{D42A27DB-BD31-4B8C-83A1-F6EECF244321}">
                <p14:modId xmlns:p14="http://schemas.microsoft.com/office/powerpoint/2010/main" val="1443134001"/>
              </p:ext>
            </p:extLst>
          </p:nvPr>
        </p:nvGraphicFramePr>
        <p:xfrm>
          <a:off x="928662" y="1928802"/>
          <a:ext cx="7808772" cy="2295699"/>
        </p:xfrm>
        <a:graphic>
          <a:graphicData uri="http://schemas.openxmlformats.org/drawingml/2006/table">
            <a:tbl>
              <a:tblPr firstRow="1" bandRow="1">
                <a:tableStyleId>{5940675A-B579-460E-94D1-54222C63F5DA}</a:tableStyleId>
              </a:tblPr>
              <a:tblGrid>
                <a:gridCol w="1952193">
                  <a:extLst>
                    <a:ext uri="{9D8B030D-6E8A-4147-A177-3AD203B41FA5}">
                      <a16:colId xmlns="" xmlns:a16="http://schemas.microsoft.com/office/drawing/2014/main" val="20000"/>
                    </a:ext>
                  </a:extLst>
                </a:gridCol>
                <a:gridCol w="1952193">
                  <a:extLst>
                    <a:ext uri="{9D8B030D-6E8A-4147-A177-3AD203B41FA5}">
                      <a16:colId xmlns="" xmlns:a16="http://schemas.microsoft.com/office/drawing/2014/main" val="20001"/>
                    </a:ext>
                  </a:extLst>
                </a:gridCol>
                <a:gridCol w="1952193">
                  <a:extLst>
                    <a:ext uri="{9D8B030D-6E8A-4147-A177-3AD203B41FA5}">
                      <a16:colId xmlns="" xmlns:a16="http://schemas.microsoft.com/office/drawing/2014/main" val="20002"/>
                    </a:ext>
                  </a:extLst>
                </a:gridCol>
                <a:gridCol w="1952193">
                  <a:extLst>
                    <a:ext uri="{9D8B030D-6E8A-4147-A177-3AD203B41FA5}">
                      <a16:colId xmlns="" xmlns:a16="http://schemas.microsoft.com/office/drawing/2014/main" val="20003"/>
                    </a:ext>
                  </a:extLst>
                </a:gridCol>
              </a:tblGrid>
              <a:tr h="290205">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Cash Collected</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Cost Recovery</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Gross Profit</a:t>
                      </a:r>
                      <a:r>
                        <a:rPr lang="en-US" sz="16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Recognized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b"/>
                </a:tc>
                <a:extLst>
                  <a:ext uri="{0D108BD9-81ED-4DB2-BD59-A6C34878D82A}">
                    <a16:rowId xmlns="" xmlns:a16="http://schemas.microsoft.com/office/drawing/2014/main" val="10000"/>
                  </a:ext>
                </a:extLst>
              </a:tr>
              <a:tr h="290205">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2018</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algn="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 </a:t>
                      </a:r>
                      <a:endPar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2019</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    </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2020</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160,000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4</a:t>
                      </a: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2021</a:t>
                      </a:r>
                    </a:p>
                  </a:txBody>
                  <a:tcPr/>
                </a:tc>
                <a:tc>
                  <a:txBody>
                    <a:bodyPr/>
                    <a:lstStyle/>
                    <a:p>
                      <a:pPr algn="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sng"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240,000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4"/>
                  </a:ext>
                </a:extLst>
              </a:tr>
              <a:tr h="290205">
                <a:tc>
                  <a:txBody>
                    <a:bodyPr/>
                    <a:lstStyle/>
                    <a:p>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Totals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$800,000</a:t>
                      </a:r>
                    </a:p>
                  </a:txBody>
                  <a:tcP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$560,000</a:t>
                      </a:r>
                    </a:p>
                  </a:txBody>
                  <a:tcPr/>
                </a:tc>
                <a:tc>
                  <a:txBody>
                    <a:bodyPr/>
                    <a:lstStyle/>
                    <a:p>
                      <a:pPr algn="r"/>
                      <a:r>
                        <a:rPr lang="en-US" sz="1600" b="1" u="dbl" dirty="0">
                          <a:solidFill>
                            <a:schemeClr val="tx1"/>
                          </a:solidFill>
                          <a:latin typeface="Verdana" panose="020B0604030504040204" pitchFamily="34" charset="0"/>
                          <a:ea typeface="Verdana" panose="020B0604030504040204" pitchFamily="34" charset="0"/>
                          <a:cs typeface="Verdana" panose="020B0604030504040204" pitchFamily="34" charset="0"/>
                        </a:rPr>
                        <a:t>$240,000</a:t>
                      </a:r>
                    </a:p>
                  </a:txBody>
                  <a:tcPr/>
                </a:tc>
                <a:extLst>
                  <a:ext uri="{0D108BD9-81ED-4DB2-BD59-A6C34878D82A}">
                    <a16:rowId xmlns="" xmlns:a16="http://schemas.microsoft.com/office/drawing/2014/main" val="10005"/>
                  </a:ext>
                </a:extLst>
              </a:tr>
            </a:tbl>
          </a:graphicData>
        </a:graphic>
      </p:graphicFrame>
      <p:pic>
        <p:nvPicPr>
          <p:cNvPr id="6146" name="Picture 2" descr="On November 1, 2018, the company records the installment receivable with a debit of $800,000, and credits inventory 560,000. The difference between the selling price and the cost of sales represents the deferred gross profit on the sale of $240,000. "/>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32911" y="4736648"/>
            <a:ext cx="7611055" cy="159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52428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411480"/>
            <a:ext cx="8001000" cy="1005840"/>
          </a:xfrm>
        </p:spPr>
        <p:txBody>
          <a:bodyPr>
            <a:noAutofit/>
          </a:bodyPr>
          <a:lstStyle/>
          <a:p>
            <a:r>
              <a:rPr lang="en-US" dirty="0"/>
              <a:t>Cost Recovery </a:t>
            </a:r>
            <a:r>
              <a:rPr lang="en-US" dirty="0" smtClean="0"/>
              <a:t>Method (4 </a:t>
            </a:r>
            <a:r>
              <a:rPr lang="en-US" dirty="0"/>
              <a:t>of 11)</a:t>
            </a:r>
          </a:p>
        </p:txBody>
      </p:sp>
      <p:sp>
        <p:nvSpPr>
          <p:cNvPr id="4" name="Content Placeholder 3"/>
          <p:cNvSpPr>
            <a:spLocks noGrp="1"/>
          </p:cNvSpPr>
          <p:nvPr>
            <p:ph sz="quarter" idx="10"/>
          </p:nvPr>
        </p:nvSpPr>
        <p:spPr>
          <a:xfrm>
            <a:off x="685800" y="1616756"/>
            <a:ext cx="8001000" cy="4884077"/>
          </a:xfrm>
        </p:spPr>
        <p:txBody>
          <a:bodyPr/>
          <a:lstStyle/>
          <a:p>
            <a:pPr marL="0" indent="0">
              <a:buNone/>
            </a:pPr>
            <a:r>
              <a:rPr lang="en-US" dirty="0" smtClean="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endParaRPr lang="en-US" dirty="0">
              <a:cs typeface="Arial" panose="020B0604020202020204" pitchFamily="34" charset="0"/>
            </a:endParaRPr>
          </a:p>
        </p:txBody>
      </p:sp>
    </p:spTree>
    <p:extLst>
      <p:ext uri="{BB962C8B-B14F-4D97-AF65-F5344CB8AC3E}">
        <p14:creationId xmlns:p14="http://schemas.microsoft.com/office/powerpoint/2010/main" val="1538056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457200"/>
            <a:ext cx="8001000" cy="914400"/>
          </a:xfrm>
        </p:spPr>
        <p:txBody>
          <a:bodyPr>
            <a:noAutofit/>
          </a:bodyPr>
          <a:lstStyle/>
          <a:p>
            <a:r>
              <a:rPr lang="en-US" dirty="0"/>
              <a:t>Cost Recovery </a:t>
            </a:r>
            <a:r>
              <a:rPr lang="en-US" dirty="0" smtClean="0"/>
              <a:t>Method (5 </a:t>
            </a:r>
            <a:r>
              <a:rPr lang="en-US" dirty="0"/>
              <a:t>of 11)</a:t>
            </a:r>
          </a:p>
        </p:txBody>
      </p:sp>
      <p:graphicFrame>
        <p:nvGraphicFramePr>
          <p:cNvPr id="8" name="Table 4"/>
          <p:cNvGraphicFramePr>
            <a:graphicFrameLocks noGrp="1"/>
          </p:cNvGraphicFramePr>
          <p:nvPr>
            <p:ph sz="quarter" idx="10"/>
            <p:extLst>
              <p:ext uri="{D42A27DB-BD31-4B8C-83A1-F6EECF244321}">
                <p14:modId xmlns:p14="http://schemas.microsoft.com/office/powerpoint/2010/main" val="3355964441"/>
              </p:ext>
            </p:extLst>
          </p:nvPr>
        </p:nvGraphicFramePr>
        <p:xfrm>
          <a:off x="878028" y="1961739"/>
          <a:ext cx="7808772" cy="2539539"/>
        </p:xfrm>
        <a:graphic>
          <a:graphicData uri="http://schemas.openxmlformats.org/drawingml/2006/table">
            <a:tbl>
              <a:tblPr firstRow="1" bandRow="1">
                <a:tableStyleId>{5940675A-B579-460E-94D1-54222C63F5DA}</a:tableStyleId>
              </a:tblPr>
              <a:tblGrid>
                <a:gridCol w="1952193">
                  <a:extLst>
                    <a:ext uri="{9D8B030D-6E8A-4147-A177-3AD203B41FA5}">
                      <a16:colId xmlns="" xmlns:a16="http://schemas.microsoft.com/office/drawing/2014/main" val="20000"/>
                    </a:ext>
                  </a:extLst>
                </a:gridCol>
                <a:gridCol w="1952193">
                  <a:extLst>
                    <a:ext uri="{9D8B030D-6E8A-4147-A177-3AD203B41FA5}">
                      <a16:colId xmlns="" xmlns:a16="http://schemas.microsoft.com/office/drawing/2014/main" val="20001"/>
                    </a:ext>
                  </a:extLst>
                </a:gridCol>
                <a:gridCol w="1952193">
                  <a:extLst>
                    <a:ext uri="{9D8B030D-6E8A-4147-A177-3AD203B41FA5}">
                      <a16:colId xmlns="" xmlns:a16="http://schemas.microsoft.com/office/drawing/2014/main" val="20002"/>
                    </a:ext>
                  </a:extLst>
                </a:gridCol>
                <a:gridCol w="1952193">
                  <a:extLst>
                    <a:ext uri="{9D8B030D-6E8A-4147-A177-3AD203B41FA5}">
                      <a16:colId xmlns="" xmlns:a16="http://schemas.microsoft.com/office/drawing/2014/main" val="20003"/>
                    </a:ext>
                  </a:extLst>
                </a:gridCol>
              </a:tblGrid>
              <a:tr h="290205">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Cash Collected</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Cost Recovery</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Gross Profit</a:t>
                      </a:r>
                      <a:r>
                        <a:rPr lang="en-US" sz="16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Recognized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b"/>
                </a:tc>
                <a:extLst>
                  <a:ext uri="{0D108BD9-81ED-4DB2-BD59-A6C34878D82A}">
                    <a16:rowId xmlns="" xmlns:a16="http://schemas.microsoft.com/office/drawing/2014/main" val="10000"/>
                  </a:ext>
                </a:extLst>
              </a:tr>
              <a:tr h="290205">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2018</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algn="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 </a:t>
                      </a: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a:tc>
                <a:extLst>
                  <a:ext uri="{0D108BD9-81ED-4DB2-BD59-A6C34878D82A}">
                    <a16:rowId xmlns="" xmlns:a16="http://schemas.microsoft.com/office/drawing/2014/main"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2019</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2020</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160,000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4</a:t>
                      </a: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2021</a:t>
                      </a:r>
                    </a:p>
                  </a:txBody>
                  <a:tcPr/>
                </a:tc>
                <a:tc>
                  <a:txBody>
                    <a:bodyPr/>
                    <a:lstStyle/>
                    <a:p>
                      <a:pPr algn="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sng"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240,000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4"/>
                  </a:ext>
                </a:extLst>
              </a:tr>
              <a:tr h="290205">
                <a:tc>
                  <a:txBody>
                    <a:bodyPr/>
                    <a:lstStyle/>
                    <a:p>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Totals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$800,000</a:t>
                      </a:r>
                    </a:p>
                  </a:txBody>
                  <a:tcP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$560,000</a:t>
                      </a:r>
                    </a:p>
                  </a:txBody>
                  <a:tcPr/>
                </a:tc>
                <a:tc>
                  <a:txBody>
                    <a:bodyPr/>
                    <a:lstStyle/>
                    <a:p>
                      <a:pPr algn="r"/>
                      <a:r>
                        <a:rPr lang="en-US" sz="1600" b="1" u="dbl" dirty="0">
                          <a:solidFill>
                            <a:schemeClr val="tx1"/>
                          </a:solidFill>
                          <a:latin typeface="Verdana" panose="020B0604030504040204" pitchFamily="34" charset="0"/>
                          <a:ea typeface="Verdana" panose="020B0604030504040204" pitchFamily="34" charset="0"/>
                          <a:cs typeface="Verdana" panose="020B0604030504040204" pitchFamily="34" charset="0"/>
                        </a:rPr>
                        <a:t>$240,000</a:t>
                      </a:r>
                    </a:p>
                  </a:txBody>
                  <a:tcPr/>
                </a:tc>
                <a:extLst>
                  <a:ext uri="{0D108BD9-81ED-4DB2-BD59-A6C34878D82A}">
                    <a16:rowId xmlns="" xmlns:a16="http://schemas.microsoft.com/office/drawing/2014/main" val="10005"/>
                  </a:ext>
                </a:extLst>
              </a:tr>
            </a:tbl>
          </a:graphicData>
        </a:graphic>
      </p:graphicFrame>
      <p:pic>
        <p:nvPicPr>
          <p:cNvPr id="7170" name="Picture 2" descr="Collect Cash:&#10;November 1st of 2018, 2019, 2020, and 2021.&#10;&#10;Cash is debited 200,000 and installment receivables is credited 200,000 to record cash collection from installment sal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103710" y="4714884"/>
            <a:ext cx="7683132" cy="159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8071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411480"/>
            <a:ext cx="8001000" cy="1005840"/>
          </a:xfrm>
        </p:spPr>
        <p:txBody>
          <a:bodyPr>
            <a:normAutofit/>
          </a:bodyPr>
          <a:lstStyle/>
          <a:p>
            <a:r>
              <a:rPr lang="en-US" dirty="0"/>
              <a:t>Cost Recovery </a:t>
            </a:r>
            <a:r>
              <a:rPr lang="en-US" dirty="0" smtClean="0"/>
              <a:t>Method (6 </a:t>
            </a:r>
            <a:r>
              <a:rPr lang="en-US" dirty="0"/>
              <a:t>of 11)</a:t>
            </a:r>
          </a:p>
        </p:txBody>
      </p:sp>
      <p:sp>
        <p:nvSpPr>
          <p:cNvPr id="4" name="Content Placeholder 3"/>
          <p:cNvSpPr>
            <a:spLocks noGrp="1"/>
          </p:cNvSpPr>
          <p:nvPr>
            <p:ph sz="quarter" idx="10"/>
          </p:nvPr>
        </p:nvSpPr>
        <p:spPr>
          <a:xfrm>
            <a:off x="685800" y="1616757"/>
            <a:ext cx="7772400" cy="4340538"/>
          </a:xfrm>
        </p:spPr>
        <p:txBody>
          <a:bodyPr/>
          <a:lstStyle/>
          <a:p>
            <a:pPr marL="0" indent="0">
              <a:buNone/>
            </a:pPr>
            <a:r>
              <a:rPr lang="en-US" dirty="0" smtClean="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endParaRPr lang="en-US" dirty="0">
              <a:cs typeface="Arial" panose="020B0604020202020204" pitchFamily="34" charset="0"/>
            </a:endParaRPr>
          </a:p>
        </p:txBody>
      </p:sp>
    </p:spTree>
    <p:extLst>
      <p:ext uri="{BB962C8B-B14F-4D97-AF65-F5344CB8AC3E}">
        <p14:creationId xmlns:p14="http://schemas.microsoft.com/office/powerpoint/2010/main" val="732297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US" dirty="0" smtClean="0"/>
              <a:t>Cost Recovery Method (7 of 11)</a:t>
            </a:r>
            <a:endParaRPr lang="en-US" dirty="0"/>
          </a:p>
        </p:txBody>
      </p:sp>
      <p:graphicFrame>
        <p:nvGraphicFramePr>
          <p:cNvPr id="8" name="Table 4"/>
          <p:cNvGraphicFramePr>
            <a:graphicFrameLocks noGrp="1"/>
          </p:cNvGraphicFramePr>
          <p:nvPr>
            <p:ph sz="quarter" idx="10"/>
            <p:extLst>
              <p:ext uri="{D42A27DB-BD31-4B8C-83A1-F6EECF244321}">
                <p14:modId xmlns:p14="http://schemas.microsoft.com/office/powerpoint/2010/main" val="872024539"/>
              </p:ext>
            </p:extLst>
          </p:nvPr>
        </p:nvGraphicFramePr>
        <p:xfrm>
          <a:off x="914400" y="1676400"/>
          <a:ext cx="7315068" cy="2539539"/>
        </p:xfrm>
        <a:graphic>
          <a:graphicData uri="http://schemas.openxmlformats.org/drawingml/2006/table">
            <a:tbl>
              <a:tblPr firstRow="1" bandRow="1">
                <a:tableStyleId>{5940675A-B579-460E-94D1-54222C63F5DA}</a:tableStyleId>
              </a:tblPr>
              <a:tblGrid>
                <a:gridCol w="1828767">
                  <a:extLst>
                    <a:ext uri="{9D8B030D-6E8A-4147-A177-3AD203B41FA5}">
                      <a16:colId xmlns="" xmlns:a16="http://schemas.microsoft.com/office/drawing/2014/main" val="20000"/>
                    </a:ext>
                  </a:extLst>
                </a:gridCol>
                <a:gridCol w="1828767">
                  <a:extLst>
                    <a:ext uri="{9D8B030D-6E8A-4147-A177-3AD203B41FA5}">
                      <a16:colId xmlns="" xmlns:a16="http://schemas.microsoft.com/office/drawing/2014/main" val="20001"/>
                    </a:ext>
                  </a:extLst>
                </a:gridCol>
                <a:gridCol w="1828767">
                  <a:extLst>
                    <a:ext uri="{9D8B030D-6E8A-4147-A177-3AD203B41FA5}">
                      <a16:colId xmlns="" xmlns:a16="http://schemas.microsoft.com/office/drawing/2014/main" val="20002"/>
                    </a:ext>
                  </a:extLst>
                </a:gridCol>
                <a:gridCol w="1828767">
                  <a:extLst>
                    <a:ext uri="{9D8B030D-6E8A-4147-A177-3AD203B41FA5}">
                      <a16:colId xmlns="" xmlns:a16="http://schemas.microsoft.com/office/drawing/2014/main" val="20003"/>
                    </a:ext>
                  </a:extLst>
                </a:gridCol>
              </a:tblGrid>
              <a:tr h="290205">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marL="85659" marR="85659"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Cash Collected</a:t>
                      </a:r>
                    </a:p>
                  </a:txBody>
                  <a:tcPr marL="85659" marR="85659"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Cost Recovery</a:t>
                      </a:r>
                    </a:p>
                  </a:txBody>
                  <a:tcPr marL="85659" marR="85659"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Gross Profit</a:t>
                      </a:r>
                      <a:r>
                        <a:rPr lang="en-US" sz="16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Recognized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nchor="b"/>
                </a:tc>
                <a:extLst>
                  <a:ext uri="{0D108BD9-81ED-4DB2-BD59-A6C34878D82A}">
                    <a16:rowId xmlns="" xmlns:a16="http://schemas.microsoft.com/office/drawing/2014/main" val="10000"/>
                  </a:ext>
                </a:extLst>
              </a:tr>
              <a:tr h="290205">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2018</a:t>
                      </a:r>
                    </a:p>
                  </a:txBody>
                  <a:tcPr marL="85659" marR="85659"/>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marL="85659" marR="85659"/>
                </a:tc>
                <a:tc>
                  <a:txBody>
                    <a:bodyPr/>
                    <a:lstStyle/>
                    <a:p>
                      <a:pPr algn="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 </a:t>
                      </a: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marL="85659" marR="85659"/>
                </a:tc>
                <a:extLst>
                  <a:ext uri="{0D108BD9-81ED-4DB2-BD59-A6C34878D82A}">
                    <a16:rowId xmlns="" xmlns:a16="http://schemas.microsoft.com/office/drawing/2014/main"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2019</a:t>
                      </a:r>
                    </a:p>
                  </a:txBody>
                  <a:tcPr marL="85659" marR="85659"/>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marL="85659" marR="85659"/>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tc>
                  <a:txBody>
                    <a:bodyPr/>
                    <a:lstStyle/>
                    <a:p>
                      <a:pPr algn="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extLst>
                  <a:ext uri="{0D108BD9-81ED-4DB2-BD59-A6C34878D82A}">
                    <a16:rowId xmlns="" xmlns:a16="http://schemas.microsoft.com/office/drawing/2014/main"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2020</a:t>
                      </a:r>
                    </a:p>
                  </a:txBody>
                  <a:tcPr marL="85659" marR="85659"/>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marL="85659" marR="85659"/>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160,000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tc>
                  <a:txBody>
                    <a:bodyPr/>
                    <a:lstStyle/>
                    <a:p>
                      <a:pPr algn="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4</a:t>
                      </a: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extLst>
                  <a:ext uri="{0D108BD9-81ED-4DB2-BD59-A6C34878D82A}">
                    <a16:rowId xmlns="" xmlns:a16="http://schemas.microsoft.com/office/drawing/2014/main"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2021</a:t>
                      </a:r>
                    </a:p>
                  </a:txBody>
                  <a:tcPr marL="85659" marR="85659"/>
                </a:tc>
                <a:tc>
                  <a:txBody>
                    <a:bodyPr/>
                    <a:lstStyle/>
                    <a:p>
                      <a:pPr algn="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tc>
                  <a:txBody>
                    <a:bodyPr/>
                    <a:lstStyle/>
                    <a:p>
                      <a:pPr algn="r"/>
                      <a:r>
                        <a:rPr lang="en-US" sz="1600" b="0" i="0" u="sng"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240,000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extLst>
                  <a:ext uri="{0D108BD9-81ED-4DB2-BD59-A6C34878D82A}">
                    <a16:rowId xmlns="" xmlns:a16="http://schemas.microsoft.com/office/drawing/2014/main" val="10004"/>
                  </a:ext>
                </a:extLst>
              </a:tr>
              <a:tr h="290205">
                <a:tc>
                  <a:txBody>
                    <a:bodyPr/>
                    <a:lstStyle/>
                    <a:p>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Totals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5659" marR="85659"/>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$800,000</a:t>
                      </a:r>
                    </a:p>
                  </a:txBody>
                  <a:tcPr marL="85659" marR="85659"/>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$560,000</a:t>
                      </a:r>
                    </a:p>
                  </a:txBody>
                  <a:tcPr marL="85659" marR="85659"/>
                </a:tc>
                <a:tc>
                  <a:txBody>
                    <a:bodyPr/>
                    <a:lstStyle/>
                    <a:p>
                      <a:pPr algn="r"/>
                      <a:r>
                        <a:rPr lang="en-US" sz="1600" b="1" u="dbl" dirty="0">
                          <a:solidFill>
                            <a:schemeClr val="tx1"/>
                          </a:solidFill>
                          <a:latin typeface="Verdana" panose="020B0604030504040204" pitchFamily="34" charset="0"/>
                          <a:ea typeface="Verdana" panose="020B0604030504040204" pitchFamily="34" charset="0"/>
                          <a:cs typeface="Verdana" panose="020B0604030504040204" pitchFamily="34" charset="0"/>
                        </a:rPr>
                        <a:t>$240,000</a:t>
                      </a:r>
                    </a:p>
                  </a:txBody>
                  <a:tcPr marL="85659" marR="85659"/>
                </a:tc>
                <a:extLst>
                  <a:ext uri="{0D108BD9-81ED-4DB2-BD59-A6C34878D82A}">
                    <a16:rowId xmlns="" xmlns:a16="http://schemas.microsoft.com/office/drawing/2014/main" val="10005"/>
                  </a:ext>
                </a:extLst>
              </a:tr>
            </a:tbl>
          </a:graphicData>
        </a:graphic>
      </p:graphicFrame>
      <p:sp>
        <p:nvSpPr>
          <p:cNvPr id="6" name="Content Placeholder 5"/>
          <p:cNvSpPr>
            <a:spLocks noGrp="1"/>
          </p:cNvSpPr>
          <p:nvPr>
            <p:ph sz="quarter" idx="12"/>
          </p:nvPr>
        </p:nvSpPr>
        <p:spPr/>
        <p:txBody>
          <a:bodyPr/>
          <a:lstStyle/>
          <a:p>
            <a:pPr>
              <a:buNone/>
            </a:pPr>
            <a:r>
              <a:rPr lang="en-IN" b="1" dirty="0" smtClean="0"/>
              <a:t>November 1, 2018 and 2019</a:t>
            </a:r>
          </a:p>
          <a:p>
            <a:pPr>
              <a:buNone/>
            </a:pPr>
            <a:r>
              <a:rPr lang="en-IN" dirty="0" smtClean="0"/>
              <a:t>No entry for gross profit</a:t>
            </a:r>
            <a:endParaRPr lang="en-IN" dirty="0"/>
          </a:p>
        </p:txBody>
      </p:sp>
    </p:spTree>
    <p:extLst>
      <p:ext uri="{BB962C8B-B14F-4D97-AF65-F5344CB8AC3E}">
        <p14:creationId xmlns:p14="http://schemas.microsoft.com/office/powerpoint/2010/main" val="4004985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5supp-10</a:t>
            </a:r>
            <a:endParaRPr lang="en-US" dirty="0"/>
          </a:p>
        </p:txBody>
      </p:sp>
      <p:sp>
        <p:nvSpPr>
          <p:cNvPr id="3" name="Title 2"/>
          <p:cNvSpPr>
            <a:spLocks noGrp="1"/>
          </p:cNvSpPr>
          <p:nvPr>
            <p:ph type="title"/>
          </p:nvPr>
        </p:nvSpPr>
        <p:spPr>
          <a:xfrm>
            <a:off x="285750" y="570899"/>
            <a:ext cx="8801100" cy="687003"/>
          </a:xfrm>
        </p:spPr>
        <p:txBody>
          <a:bodyPr>
            <a:normAutofit/>
          </a:bodyPr>
          <a:lstStyle/>
          <a:p>
            <a:r>
              <a:rPr lang="en-US" dirty="0"/>
              <a:t>Cost Recovery </a:t>
            </a:r>
            <a:r>
              <a:rPr lang="en-US" dirty="0" smtClean="0"/>
              <a:t>Method (8 </a:t>
            </a:r>
            <a:r>
              <a:rPr lang="en-US" dirty="0"/>
              <a:t>of 11)</a:t>
            </a:r>
          </a:p>
        </p:txBody>
      </p:sp>
      <p:sp>
        <p:nvSpPr>
          <p:cNvPr id="4" name="Content Placeholder 3"/>
          <p:cNvSpPr>
            <a:spLocks noGrp="1"/>
          </p:cNvSpPr>
          <p:nvPr>
            <p:ph sz="quarter" idx="10"/>
          </p:nvPr>
        </p:nvSpPr>
        <p:spPr>
          <a:xfrm>
            <a:off x="685799" y="1616757"/>
            <a:ext cx="8003709" cy="4340538"/>
          </a:xfrm>
        </p:spPr>
        <p:txBody>
          <a:bodyPr/>
          <a:lstStyle/>
          <a:p>
            <a:pPr marL="0" indent="0">
              <a:buNone/>
            </a:pPr>
            <a:r>
              <a:rPr lang="en-US" dirty="0" smtClean="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endParaRPr lang="en-US" dirty="0">
              <a:cs typeface="Arial" panose="020B0604020202020204" pitchFamily="34" charset="0"/>
            </a:endParaRPr>
          </a:p>
        </p:txBody>
      </p:sp>
    </p:spTree>
    <p:extLst>
      <p:ext uri="{BB962C8B-B14F-4D97-AF65-F5344CB8AC3E}">
        <p14:creationId xmlns:p14="http://schemas.microsoft.com/office/powerpoint/2010/main" val="3044008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US" dirty="0"/>
              <a:t>Cost Recovery </a:t>
            </a:r>
            <a:r>
              <a:rPr lang="en-US" dirty="0" smtClean="0"/>
              <a:t>Method (9 </a:t>
            </a:r>
            <a:r>
              <a:rPr lang="en-US" dirty="0"/>
              <a:t>of 11)</a:t>
            </a:r>
          </a:p>
        </p:txBody>
      </p:sp>
      <p:graphicFrame>
        <p:nvGraphicFramePr>
          <p:cNvPr id="2" name="Table 1"/>
          <p:cNvGraphicFramePr>
            <a:graphicFrameLocks noGrp="1"/>
          </p:cNvGraphicFramePr>
          <p:nvPr>
            <p:extLst>
              <p:ext uri="{D42A27DB-BD31-4B8C-83A1-F6EECF244321}">
                <p14:modId xmlns:p14="http://schemas.microsoft.com/office/powerpoint/2010/main" val="118528347"/>
              </p:ext>
            </p:extLst>
          </p:nvPr>
        </p:nvGraphicFramePr>
        <p:xfrm>
          <a:off x="827584" y="1695688"/>
          <a:ext cx="7680176" cy="2641600"/>
        </p:xfrm>
        <a:graphic>
          <a:graphicData uri="http://schemas.openxmlformats.org/drawingml/2006/table">
            <a:tbl>
              <a:tblPr firstRow="1" bandRow="1">
                <a:tableStyleId>{5940675A-B579-460E-94D1-54222C63F5DA}</a:tableStyleId>
              </a:tblPr>
              <a:tblGrid>
                <a:gridCol w="1920044"/>
                <a:gridCol w="1920044"/>
                <a:gridCol w="1920044"/>
                <a:gridCol w="1920044"/>
              </a:tblGrid>
              <a:tr h="370840">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ct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Cash Collected</a:t>
                      </a:r>
                    </a:p>
                  </a:txBody>
                  <a:tcPr anchor="ct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Cost Recovery</a:t>
                      </a:r>
                    </a:p>
                  </a:txBody>
                  <a:tcPr anchor="ct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Gross Profit</a:t>
                      </a:r>
                      <a:r>
                        <a:rPr lang="en-US" sz="16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Recognized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r>
              <a:tr h="370840">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2018</a:t>
                      </a: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nchor="ctr"/>
                </a:tc>
                <a:tc>
                  <a:txBody>
                    <a:bodyPr/>
                    <a:lstStyle/>
                    <a:p>
                      <a:pPr algn="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 </a:t>
                      </a: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2019</a:t>
                      </a: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2020</a:t>
                      </a:r>
                    </a:p>
                  </a:txBody>
                  <a:tcPr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160,000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4</a:t>
                      </a: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2021</a:t>
                      </a:r>
                    </a:p>
                  </a:txBody>
                  <a:tcPr anchor="ctr"/>
                </a:tc>
                <a:tc>
                  <a:txBody>
                    <a:bodyPr/>
                    <a:lstStyle/>
                    <a:p>
                      <a:pPr algn="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b="0" i="0" u="sng"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240,000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r>
              <a:tr h="370840">
                <a:tc>
                  <a:txBody>
                    <a:bodyPr/>
                    <a:lstStyle/>
                    <a:p>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Totals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$800,000</a:t>
                      </a:r>
                    </a:p>
                  </a:txBody>
                  <a:tcPr anchor="ct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$560,000</a:t>
                      </a:r>
                    </a:p>
                  </a:txBody>
                  <a:tcPr anchor="ctr"/>
                </a:tc>
                <a:tc>
                  <a:txBody>
                    <a:bodyPr/>
                    <a:lstStyle/>
                    <a:p>
                      <a:pPr algn="r"/>
                      <a:r>
                        <a:rPr lang="en-US" sz="1600" b="1" u="dbl" dirty="0">
                          <a:solidFill>
                            <a:schemeClr val="tx1"/>
                          </a:solidFill>
                          <a:latin typeface="Verdana" panose="020B0604030504040204" pitchFamily="34" charset="0"/>
                          <a:ea typeface="Verdana" panose="020B0604030504040204" pitchFamily="34" charset="0"/>
                          <a:cs typeface="Verdana" panose="020B0604030504040204" pitchFamily="34" charset="0"/>
                        </a:rPr>
                        <a:t>$240,000</a:t>
                      </a:r>
                    </a:p>
                  </a:txBody>
                  <a:tcPr anchor="ctr"/>
                </a:tc>
              </a:tr>
            </a:tbl>
          </a:graphicData>
        </a:graphic>
      </p:graphicFrame>
      <p:pic>
        <p:nvPicPr>
          <p:cNvPr id="9218" name="Picture 2" descr="November 1, 2020.&#10;Deferred gross profit is debited 40,000 and realized gross profit is credited 40,000 to recognize gross profit from installment sal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753998" y="4945977"/>
            <a:ext cx="7636005" cy="131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6963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570899"/>
            <a:ext cx="8001000" cy="687003"/>
          </a:xfrm>
        </p:spPr>
        <p:txBody>
          <a:bodyPr>
            <a:normAutofit/>
          </a:bodyPr>
          <a:lstStyle/>
          <a:p>
            <a:r>
              <a:rPr lang="en-US" dirty="0"/>
              <a:t>Cost Recovery </a:t>
            </a:r>
            <a:r>
              <a:rPr lang="en-US" dirty="0" smtClean="0"/>
              <a:t>Method (10 </a:t>
            </a:r>
            <a:r>
              <a:rPr lang="en-US" dirty="0"/>
              <a:t>of 11)</a:t>
            </a:r>
          </a:p>
        </p:txBody>
      </p:sp>
      <p:sp>
        <p:nvSpPr>
          <p:cNvPr id="4" name="Content Placeholder 3"/>
          <p:cNvSpPr>
            <a:spLocks noGrp="1"/>
          </p:cNvSpPr>
          <p:nvPr>
            <p:ph sz="quarter" idx="10"/>
          </p:nvPr>
        </p:nvSpPr>
        <p:spPr>
          <a:xfrm>
            <a:off x="685800" y="1616757"/>
            <a:ext cx="7772400" cy="4340538"/>
          </a:xfrm>
        </p:spPr>
        <p:txBody>
          <a:bodyPr/>
          <a:lstStyle/>
          <a:p>
            <a:pPr marL="0" indent="0">
              <a:buNone/>
            </a:pPr>
            <a:r>
              <a:rPr lang="en-US" dirty="0" smtClean="0">
                <a:cs typeface="Arial" panose="020B0604020202020204" pitchFamily="34" charset="0"/>
              </a:rPr>
              <a:t>On November 1, 2018, the Belmont Corporation, a real estate developer, sold a tract of land for $800,000. The sales agreement requires the customer to make four equal annual payments of $200,000 plus interest on each November 1, beginning November 1, 2018. The land cost $560,000 to develop. The company’s fiscal year ends on December 31.</a:t>
            </a:r>
            <a:endParaRPr lang="en-US" dirty="0">
              <a:cs typeface="Arial" panose="020B0604020202020204" pitchFamily="34" charset="0"/>
            </a:endParaRPr>
          </a:p>
        </p:txBody>
      </p:sp>
    </p:spTree>
    <p:extLst>
      <p:ext uri="{BB962C8B-B14F-4D97-AF65-F5344CB8AC3E}">
        <p14:creationId xmlns:p14="http://schemas.microsoft.com/office/powerpoint/2010/main" val="328307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a:t>
            </a:r>
            <a:r>
              <a:rPr lang="en-US" dirty="0" smtClean="0"/>
              <a:t>Objective 05-10</a:t>
            </a:r>
            <a:endParaRPr lang="en-US" dirty="0"/>
          </a:p>
        </p:txBody>
      </p:sp>
      <p:sp>
        <p:nvSpPr>
          <p:cNvPr id="5" name="Title 4"/>
          <p:cNvSpPr>
            <a:spLocks noGrp="1"/>
          </p:cNvSpPr>
          <p:nvPr>
            <p:ph type="title"/>
          </p:nvPr>
        </p:nvSpPr>
        <p:spPr>
          <a:xfrm>
            <a:off x="685800" y="508819"/>
            <a:ext cx="8001000" cy="1619915"/>
          </a:xfrm>
        </p:spPr>
        <p:txBody>
          <a:bodyPr>
            <a:noAutofit/>
          </a:bodyPr>
          <a:lstStyle/>
          <a:p>
            <a:r>
              <a:rPr lang="en-IN" dirty="0">
                <a:ea typeface="Adobe Fan Heiti Std B"/>
                <a:cs typeface="Adobe Fan Heiti Std B"/>
              </a:rPr>
              <a:t>Chapter Supplement</a:t>
            </a:r>
            <a:r>
              <a:rPr lang="en-US" dirty="0"/>
              <a:t/>
            </a:r>
            <a:br>
              <a:rPr lang="en-US" dirty="0"/>
            </a:br>
            <a:r>
              <a:rPr lang="en-US" dirty="0"/>
              <a:t>GAAP in Effect Prior to ASU No. </a:t>
            </a:r>
            <a:r>
              <a:rPr lang="en-US" dirty="0" smtClean="0"/>
              <a:t>2014–09 (2 of 2)</a:t>
            </a:r>
            <a:endParaRPr lang="en-US" dirty="0"/>
          </a:p>
        </p:txBody>
      </p:sp>
      <p:sp>
        <p:nvSpPr>
          <p:cNvPr id="6" name="Content Placeholder 5"/>
          <p:cNvSpPr>
            <a:spLocks noGrp="1"/>
          </p:cNvSpPr>
          <p:nvPr>
            <p:ph sz="quarter" idx="10"/>
          </p:nvPr>
        </p:nvSpPr>
        <p:spPr>
          <a:xfrm>
            <a:off x="548639" y="2486990"/>
            <a:ext cx="8285343" cy="3687016"/>
          </a:xfrm>
        </p:spPr>
        <p:txBody>
          <a:bodyPr/>
          <a:lstStyle/>
          <a:p>
            <a:pPr marL="0" lvl="1" indent="0">
              <a:buNone/>
            </a:pPr>
            <a:r>
              <a:rPr lang="en-US" sz="2800" dirty="0" smtClean="0"/>
              <a:t>The </a:t>
            </a:r>
            <a:r>
              <a:rPr lang="en-US" sz="2800" dirty="0"/>
              <a:t>Chapter Appendix covers GAAP that is eliminated by the ASU but that is traditionally covered in intermediate accounting </a:t>
            </a:r>
            <a:r>
              <a:rPr lang="en-US" sz="2800" dirty="0" smtClean="0"/>
              <a:t>courses</a:t>
            </a:r>
            <a:endParaRPr lang="en-US" sz="2800" dirty="0"/>
          </a:p>
        </p:txBody>
      </p:sp>
    </p:spTree>
    <p:extLst>
      <p:ext uri="{BB962C8B-B14F-4D97-AF65-F5344CB8AC3E}">
        <p14:creationId xmlns:p14="http://schemas.microsoft.com/office/powerpoint/2010/main" val="2725655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US" dirty="0"/>
              <a:t>Cost Recovery </a:t>
            </a:r>
            <a:r>
              <a:rPr lang="en-US" dirty="0" smtClean="0"/>
              <a:t>Method (11 </a:t>
            </a:r>
            <a:r>
              <a:rPr lang="en-US" dirty="0"/>
              <a:t>of 11)</a:t>
            </a:r>
          </a:p>
        </p:txBody>
      </p:sp>
      <p:graphicFrame>
        <p:nvGraphicFramePr>
          <p:cNvPr id="8" name="Table 4"/>
          <p:cNvGraphicFramePr>
            <a:graphicFrameLocks noGrp="1"/>
          </p:cNvGraphicFramePr>
          <p:nvPr>
            <p:ph sz="quarter" idx="10"/>
            <p:extLst>
              <p:ext uri="{D42A27DB-BD31-4B8C-83A1-F6EECF244321}">
                <p14:modId xmlns:p14="http://schemas.microsoft.com/office/powerpoint/2010/main" val="1713035923"/>
              </p:ext>
            </p:extLst>
          </p:nvPr>
        </p:nvGraphicFramePr>
        <p:xfrm>
          <a:off x="878028" y="1961739"/>
          <a:ext cx="7808772" cy="2539539"/>
        </p:xfrm>
        <a:graphic>
          <a:graphicData uri="http://schemas.openxmlformats.org/drawingml/2006/table">
            <a:tbl>
              <a:tblPr firstRow="1" bandRow="1">
                <a:tableStyleId>{5940675A-B579-460E-94D1-54222C63F5DA}</a:tableStyleId>
              </a:tblPr>
              <a:tblGrid>
                <a:gridCol w="1952193">
                  <a:extLst>
                    <a:ext uri="{9D8B030D-6E8A-4147-A177-3AD203B41FA5}">
                      <a16:colId xmlns="" xmlns:a16="http://schemas.microsoft.com/office/drawing/2014/main" val="20000"/>
                    </a:ext>
                  </a:extLst>
                </a:gridCol>
                <a:gridCol w="1952193">
                  <a:extLst>
                    <a:ext uri="{9D8B030D-6E8A-4147-A177-3AD203B41FA5}">
                      <a16:colId xmlns="" xmlns:a16="http://schemas.microsoft.com/office/drawing/2014/main" val="20001"/>
                    </a:ext>
                  </a:extLst>
                </a:gridCol>
                <a:gridCol w="1952193">
                  <a:extLst>
                    <a:ext uri="{9D8B030D-6E8A-4147-A177-3AD203B41FA5}">
                      <a16:colId xmlns="" xmlns:a16="http://schemas.microsoft.com/office/drawing/2014/main" val="20002"/>
                    </a:ext>
                  </a:extLst>
                </a:gridCol>
                <a:gridCol w="1952193">
                  <a:extLst>
                    <a:ext uri="{9D8B030D-6E8A-4147-A177-3AD203B41FA5}">
                      <a16:colId xmlns="" xmlns:a16="http://schemas.microsoft.com/office/drawing/2014/main" val="20003"/>
                    </a:ext>
                  </a:extLst>
                </a:gridCol>
              </a:tblGrid>
              <a:tr h="290205">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Date</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Cash Collected</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Cost Recovery</a:t>
                      </a:r>
                    </a:p>
                  </a:txBody>
                  <a:tcPr anchor="b"/>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Gross Profit</a:t>
                      </a:r>
                      <a:r>
                        <a:rPr lang="en-US" sz="16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Recognized</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b"/>
                </a:tc>
                <a:extLst>
                  <a:ext uri="{0D108BD9-81ED-4DB2-BD59-A6C34878D82A}">
                    <a16:rowId xmlns="" xmlns:a16="http://schemas.microsoft.com/office/drawing/2014/main" val="10000"/>
                  </a:ext>
                </a:extLst>
              </a:tr>
              <a:tr h="290205">
                <a:tc>
                  <a:txBody>
                    <a:bodyPr/>
                    <a:lstStyle/>
                    <a:p>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2018</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algn="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 </a:t>
                      </a: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txBody>
                  <a:tcPr/>
                </a:tc>
                <a:extLst>
                  <a:ext uri="{0D108BD9-81ED-4DB2-BD59-A6C34878D82A}">
                    <a16:rowId xmlns="" xmlns:a16="http://schemas.microsoft.com/office/drawing/2014/main" val="10001"/>
                  </a:ext>
                </a:extLst>
              </a:tr>
              <a:tr h="37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2019</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2020</a:t>
                      </a:r>
                    </a:p>
                  </a:txBody>
                  <a:tcP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160,000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none" strike="noStrike" kern="1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4</a:t>
                      </a:r>
                      <a:r>
                        <a:rPr lang="en-US" sz="1600" b="0" i="0" u="none"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Nov. 1, 2021</a:t>
                      </a:r>
                    </a:p>
                  </a:txBody>
                  <a:tcPr/>
                </a:tc>
                <a:tc>
                  <a:txBody>
                    <a:bodyPr/>
                    <a:lstStyle/>
                    <a:p>
                      <a:pPr algn="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600" u="sng" dirty="0" smtClean="0">
                          <a:solidFill>
                            <a:schemeClr val="tx1"/>
                          </a:solidFill>
                          <a:latin typeface="Verdana" panose="020B0604030504040204" pitchFamily="34" charset="0"/>
                          <a:ea typeface="Verdana" panose="020B0604030504040204" pitchFamily="34" charset="0"/>
                          <a:cs typeface="Verdana" panose="020B0604030504040204" pitchFamily="34" charset="0"/>
                        </a:rPr>
                        <a:t>           -0-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b="0" i="0" u="sng" strike="noStrike" kern="120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240,000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 xmlns:a16="http://schemas.microsoft.com/office/drawing/2014/main" val="10004"/>
                  </a:ext>
                </a:extLst>
              </a:tr>
              <a:tr h="290205">
                <a:tc>
                  <a:txBody>
                    <a:bodyPr/>
                    <a:lstStyle/>
                    <a:p>
                      <a:r>
                        <a:rPr lang="en-US" sz="16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Totals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$800,000</a:t>
                      </a:r>
                    </a:p>
                  </a:txBody>
                  <a:tcPr/>
                </a:tc>
                <a:tc>
                  <a:txBody>
                    <a:bodyPr/>
                    <a:lstStyle/>
                    <a:p>
                      <a:pPr algn="r"/>
                      <a:r>
                        <a:rPr lang="en-US" sz="1600" u="dbl" dirty="0">
                          <a:solidFill>
                            <a:schemeClr val="tx1"/>
                          </a:solidFill>
                          <a:latin typeface="Verdana" panose="020B0604030504040204" pitchFamily="34" charset="0"/>
                          <a:ea typeface="Verdana" panose="020B0604030504040204" pitchFamily="34" charset="0"/>
                          <a:cs typeface="Verdana" panose="020B0604030504040204" pitchFamily="34" charset="0"/>
                        </a:rPr>
                        <a:t>$560,000</a:t>
                      </a:r>
                    </a:p>
                  </a:txBody>
                  <a:tcPr/>
                </a:tc>
                <a:tc>
                  <a:txBody>
                    <a:bodyPr/>
                    <a:lstStyle/>
                    <a:p>
                      <a:pPr algn="r"/>
                      <a:r>
                        <a:rPr lang="en-US" sz="1600" b="1" u="dbl" dirty="0">
                          <a:solidFill>
                            <a:schemeClr val="tx1"/>
                          </a:solidFill>
                          <a:latin typeface="Verdana" panose="020B0604030504040204" pitchFamily="34" charset="0"/>
                          <a:ea typeface="Verdana" panose="020B0604030504040204" pitchFamily="34" charset="0"/>
                          <a:cs typeface="Verdana" panose="020B0604030504040204" pitchFamily="34" charset="0"/>
                        </a:rPr>
                        <a:t>$240,000</a:t>
                      </a:r>
                    </a:p>
                  </a:txBody>
                  <a:tcPr/>
                </a:tc>
                <a:extLst>
                  <a:ext uri="{0D108BD9-81ED-4DB2-BD59-A6C34878D82A}">
                    <a16:rowId xmlns="" xmlns:a16="http://schemas.microsoft.com/office/drawing/2014/main" val="10005"/>
                  </a:ext>
                </a:extLst>
              </a:tr>
            </a:tbl>
          </a:graphicData>
        </a:graphic>
      </p:graphicFrame>
      <p:pic>
        <p:nvPicPr>
          <p:cNvPr id="10242" name="Picture 2" descr="November 1, 2021&#10;Deferred gross profit is debited 200,000 and realized gross profit is credited 200,000 to recognize gross profit from installment sale."/>
          <p:cNvPicPr>
            <a:picLocks noGrp="1" noChangeAspect="1" noChangeArrowheads="1"/>
          </p:cNvPicPr>
          <p:nvPr>
            <p:ph type="pic" sz="quarter" idx="14"/>
          </p:nvPr>
        </p:nvPicPr>
        <p:blipFill>
          <a:blip r:embed="rId3" cstate="print">
            <a:extLst>
              <a:ext uri="{28A0092B-C50C-407E-A947-70E740481C1C}">
                <a14:useLocalDpi xmlns:a14="http://schemas.microsoft.com/office/drawing/2010/main" val="0"/>
              </a:ext>
            </a:extLst>
          </a:blip>
          <a:stretch>
            <a:fillRect/>
          </a:stretch>
        </p:blipFill>
        <p:spPr bwMode="auto">
          <a:xfrm>
            <a:off x="1003668" y="4945977"/>
            <a:ext cx="7683132" cy="131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41896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a:xfrm>
            <a:off x="685799" y="334911"/>
            <a:ext cx="8292657" cy="2371719"/>
          </a:xfrm>
        </p:spPr>
        <p:txBody>
          <a:bodyPr>
            <a:noAutofit/>
          </a:bodyPr>
          <a:lstStyle/>
          <a:p>
            <a:r>
              <a:rPr lang="en-US" dirty="0"/>
              <a:t>Industry-Specific Revenue </a:t>
            </a:r>
            <a:r>
              <a:rPr lang="en-US" dirty="0" smtClean="0"/>
              <a:t>Issues</a:t>
            </a:r>
            <a:r>
              <a:rPr lang="en-US" dirty="0"/>
              <a:t>: Software </a:t>
            </a:r>
            <a:r>
              <a:rPr lang="en-US" dirty="0" smtClean="0"/>
              <a:t>and Other Multiple-Element Arrangements (1 of 4)</a:t>
            </a:r>
            <a:endParaRPr lang="en-US" dirty="0"/>
          </a:p>
        </p:txBody>
      </p:sp>
      <p:sp>
        <p:nvSpPr>
          <p:cNvPr id="5" name="Content Placeholder 4"/>
          <p:cNvSpPr>
            <a:spLocks noGrp="1"/>
          </p:cNvSpPr>
          <p:nvPr>
            <p:ph sz="quarter" idx="10"/>
          </p:nvPr>
        </p:nvSpPr>
        <p:spPr>
          <a:xfrm>
            <a:off x="539972" y="2643979"/>
            <a:ext cx="8064057" cy="3818975"/>
          </a:xfrm>
        </p:spPr>
        <p:txBody>
          <a:bodyPr/>
          <a:lstStyle/>
          <a:p>
            <a:r>
              <a:rPr lang="en-US" dirty="0"/>
              <a:t>Product: Multiple software elements in a bundle for a lump-sum contract price</a:t>
            </a:r>
          </a:p>
          <a:p>
            <a:r>
              <a:rPr lang="en-US" dirty="0"/>
              <a:t>Prior to ASU No. 2014–09</a:t>
            </a:r>
            <a:r>
              <a:rPr lang="en-US" dirty="0" smtClean="0"/>
              <a:t>:</a:t>
            </a:r>
            <a:endParaRPr lang="en-US" dirty="0"/>
          </a:p>
          <a:p>
            <a:pPr marL="744538" lvl="1"/>
            <a:r>
              <a:rPr lang="en-US" dirty="0"/>
              <a:t>Revenue for bundled software contracts was allocated based on vendor-specific objective evidence (VSOE)</a:t>
            </a:r>
          </a:p>
          <a:p>
            <a:pPr marL="744538" lvl="1">
              <a:buClr>
                <a:schemeClr val="tx1"/>
              </a:buClr>
            </a:pPr>
            <a:r>
              <a:rPr lang="en-US" b="1" dirty="0"/>
              <a:t>VSOE of fair values</a:t>
            </a:r>
            <a:r>
              <a:rPr lang="en-US" dirty="0"/>
              <a:t>: Sales prices of the elements when sold </a:t>
            </a:r>
            <a:r>
              <a:rPr lang="en-US" b="1" dirty="0"/>
              <a:t>separately</a:t>
            </a:r>
            <a:r>
              <a:rPr lang="en-US" dirty="0"/>
              <a:t> by that </a:t>
            </a:r>
            <a:r>
              <a:rPr lang="en-US" dirty="0" smtClean="0"/>
              <a:t>vendor</a:t>
            </a:r>
            <a:endParaRPr lang="en-US" dirty="0"/>
          </a:p>
        </p:txBody>
      </p:sp>
    </p:spTree>
    <p:extLst>
      <p:ext uri="{BB962C8B-B14F-4D97-AF65-F5344CB8AC3E}">
        <p14:creationId xmlns:p14="http://schemas.microsoft.com/office/powerpoint/2010/main" val="39418300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7" name="Title 3"/>
          <p:cNvSpPr>
            <a:spLocks noGrp="1"/>
          </p:cNvSpPr>
          <p:nvPr>
            <p:ph type="title"/>
          </p:nvPr>
        </p:nvSpPr>
        <p:spPr>
          <a:xfrm>
            <a:off x="685799" y="334911"/>
            <a:ext cx="8292657" cy="2371719"/>
          </a:xfrm>
        </p:spPr>
        <p:txBody>
          <a:bodyPr>
            <a:noAutofit/>
          </a:bodyPr>
          <a:lstStyle/>
          <a:p>
            <a:r>
              <a:rPr lang="en-US" dirty="0"/>
              <a:t>Industry-Specific Revenue </a:t>
            </a:r>
            <a:r>
              <a:rPr lang="en-US" dirty="0" smtClean="0"/>
              <a:t>Issues</a:t>
            </a:r>
            <a:r>
              <a:rPr lang="en-US" dirty="0"/>
              <a:t>: Software </a:t>
            </a:r>
            <a:r>
              <a:rPr lang="en-US" dirty="0" smtClean="0"/>
              <a:t>and Other Multiple-Element Arrangements (2 of 4)</a:t>
            </a:r>
            <a:endParaRPr lang="en-US" dirty="0"/>
          </a:p>
        </p:txBody>
      </p:sp>
      <p:sp>
        <p:nvSpPr>
          <p:cNvPr id="5" name="Content Placeholder 4"/>
          <p:cNvSpPr>
            <a:spLocks noGrp="1"/>
          </p:cNvSpPr>
          <p:nvPr>
            <p:ph sz="quarter" idx="10"/>
          </p:nvPr>
        </p:nvSpPr>
        <p:spPr>
          <a:xfrm>
            <a:off x="539972" y="2608238"/>
            <a:ext cx="8064057" cy="3471795"/>
          </a:xfrm>
        </p:spPr>
        <p:txBody>
          <a:bodyPr/>
          <a:lstStyle/>
          <a:p>
            <a:pPr marL="457200" lvl="1" indent="-457200">
              <a:spcBef>
                <a:spcPts val="1000"/>
              </a:spcBef>
              <a:buFont typeface="Arial" panose="020B0604020202020204" pitchFamily="34" charset="0"/>
              <a:buChar char="•"/>
            </a:pPr>
            <a:r>
              <a:rPr lang="en-US" sz="2600" dirty="0"/>
              <a:t>ASU No. 2014–09:</a:t>
            </a:r>
          </a:p>
          <a:p>
            <a:pPr marL="693738" lvl="1" indent="-457200">
              <a:spcBef>
                <a:spcPts val="1000"/>
              </a:spcBef>
            </a:pPr>
            <a:r>
              <a:rPr lang="en-US" dirty="0"/>
              <a:t>Revenue for multiple-deliverable contracts was allocated based on actual or estimated stand-alone selling prices</a:t>
            </a:r>
          </a:p>
        </p:txBody>
      </p:sp>
    </p:spTree>
    <p:extLst>
      <p:ext uri="{BB962C8B-B14F-4D97-AF65-F5344CB8AC3E}">
        <p14:creationId xmlns:p14="http://schemas.microsoft.com/office/powerpoint/2010/main" val="18720920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7" name="Title 3"/>
          <p:cNvSpPr>
            <a:spLocks noGrp="1"/>
          </p:cNvSpPr>
          <p:nvPr>
            <p:ph type="title"/>
          </p:nvPr>
        </p:nvSpPr>
        <p:spPr>
          <a:xfrm>
            <a:off x="685799" y="334911"/>
            <a:ext cx="8292657" cy="2371719"/>
          </a:xfrm>
        </p:spPr>
        <p:txBody>
          <a:bodyPr>
            <a:noAutofit/>
          </a:bodyPr>
          <a:lstStyle/>
          <a:p>
            <a:r>
              <a:rPr lang="en-US" dirty="0"/>
              <a:t>Industry-Specific Revenue </a:t>
            </a:r>
            <a:r>
              <a:rPr lang="en-US" dirty="0" smtClean="0"/>
              <a:t>Issues</a:t>
            </a:r>
            <a:r>
              <a:rPr lang="en-US" dirty="0"/>
              <a:t>: Software </a:t>
            </a:r>
            <a:r>
              <a:rPr lang="en-US" dirty="0" smtClean="0"/>
              <a:t>and Other Multiple-Element Arrangements (3 of 4)</a:t>
            </a:r>
            <a:endParaRPr lang="en-US" dirty="0"/>
          </a:p>
        </p:txBody>
      </p:sp>
      <p:sp>
        <p:nvSpPr>
          <p:cNvPr id="5" name="Content Placeholder 4"/>
          <p:cNvSpPr>
            <a:spLocks noGrp="1"/>
          </p:cNvSpPr>
          <p:nvPr>
            <p:ph sz="quarter" idx="10"/>
          </p:nvPr>
        </p:nvSpPr>
        <p:spPr>
          <a:xfrm>
            <a:off x="539972" y="2571742"/>
            <a:ext cx="8064057" cy="3818975"/>
          </a:xfrm>
        </p:spPr>
        <p:txBody>
          <a:bodyPr/>
          <a:lstStyle/>
          <a:p>
            <a:pPr marL="0" lvl="1" indent="0">
              <a:spcBef>
                <a:spcPts val="1000"/>
              </a:spcBef>
              <a:buNone/>
            </a:pPr>
            <a:r>
              <a:rPr lang="en-US" sz="2600" dirty="0"/>
              <a:t>Suppose that a vendor sold software to a customer for $90,000. As part of the contract, the vendor promises to provide “free” technical support over the next six months. However, the vendor sells the same software without technical support for $80,000, and the vendor sells a stand-alone six-month technical support contract for $20,000, so those products would sell for $100,000 if sold separately</a:t>
            </a:r>
            <a:r>
              <a:rPr lang="en-US" sz="2600" dirty="0" smtClean="0"/>
              <a:t>.</a:t>
            </a:r>
            <a:endParaRPr lang="en-US" sz="2600" dirty="0"/>
          </a:p>
        </p:txBody>
      </p:sp>
    </p:spTree>
    <p:extLst>
      <p:ext uri="{BB962C8B-B14F-4D97-AF65-F5344CB8AC3E}">
        <p14:creationId xmlns:p14="http://schemas.microsoft.com/office/powerpoint/2010/main" val="8405956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7" name="Title 3"/>
          <p:cNvSpPr>
            <a:spLocks noGrp="1"/>
          </p:cNvSpPr>
          <p:nvPr>
            <p:ph type="title"/>
          </p:nvPr>
        </p:nvSpPr>
        <p:spPr>
          <a:xfrm>
            <a:off x="685799" y="334911"/>
            <a:ext cx="8292657" cy="2371719"/>
          </a:xfrm>
        </p:spPr>
        <p:txBody>
          <a:bodyPr>
            <a:noAutofit/>
          </a:bodyPr>
          <a:lstStyle/>
          <a:p>
            <a:r>
              <a:rPr lang="en-US" dirty="0"/>
              <a:t>Industry-Specific Revenue </a:t>
            </a:r>
            <a:r>
              <a:rPr lang="en-US" dirty="0" smtClean="0"/>
              <a:t>Issues</a:t>
            </a:r>
            <a:r>
              <a:rPr lang="en-US" dirty="0"/>
              <a:t>: Software </a:t>
            </a:r>
            <a:r>
              <a:rPr lang="en-US" dirty="0" smtClean="0"/>
              <a:t>and Other Multiple-Element Arrangements (4 of 4)</a:t>
            </a:r>
            <a:endParaRPr lang="en-US" dirty="0"/>
          </a:p>
        </p:txBody>
      </p:sp>
      <p:sp>
        <p:nvSpPr>
          <p:cNvPr id="5" name="Content Placeholder 4"/>
          <p:cNvSpPr>
            <a:spLocks noGrp="1"/>
          </p:cNvSpPr>
          <p:nvPr>
            <p:ph sz="quarter" idx="10"/>
          </p:nvPr>
        </p:nvSpPr>
        <p:spPr>
          <a:xfrm>
            <a:off x="539972" y="2643979"/>
            <a:ext cx="8604028" cy="3818975"/>
          </a:xfrm>
        </p:spPr>
        <p:txBody>
          <a:bodyPr/>
          <a:lstStyle/>
          <a:p>
            <a:pPr marL="457200" lvl="1" indent="-457200">
              <a:spcBef>
                <a:spcPts val="1000"/>
              </a:spcBef>
              <a:buFont typeface="Arial" panose="020B0604020202020204" pitchFamily="34" charset="0"/>
              <a:buChar char="•"/>
            </a:pPr>
            <a:r>
              <a:rPr lang="en-IN" sz="2600" dirty="0"/>
              <a:t>$</a:t>
            </a:r>
            <a:r>
              <a:rPr lang="en-IN" sz="2600" dirty="0" smtClean="0"/>
              <a:t>100,000</a:t>
            </a:r>
            <a:r>
              <a:rPr lang="en-US" sz="2600" dirty="0">
                <a:sym typeface="Symbol"/>
              </a:rPr>
              <a:t> </a:t>
            </a:r>
            <a:r>
              <a:rPr lang="en-US" sz="2600" dirty="0" smtClean="0">
                <a:sym typeface="Symbol"/>
              </a:rPr>
              <a:t> </a:t>
            </a:r>
            <a:r>
              <a:rPr lang="en-IN" sz="2600" dirty="0" smtClean="0"/>
              <a:t>$80,000 (Software)</a:t>
            </a:r>
          </a:p>
          <a:p>
            <a:pPr marL="457200" lvl="1" indent="-457200">
              <a:spcBef>
                <a:spcPts val="1000"/>
              </a:spcBef>
              <a:buFont typeface="Arial" panose="020B0604020202020204" pitchFamily="34" charset="0"/>
              <a:buChar char="•"/>
            </a:pPr>
            <a:r>
              <a:rPr lang="en-IN" sz="2600" dirty="0"/>
              <a:t>$100,000</a:t>
            </a:r>
            <a:r>
              <a:rPr lang="en-US" sz="2600" dirty="0">
                <a:sym typeface="Symbol"/>
              </a:rPr>
              <a:t>  </a:t>
            </a:r>
            <a:r>
              <a:rPr lang="en-IN" sz="2600" dirty="0"/>
              <a:t>$</a:t>
            </a:r>
            <a:r>
              <a:rPr lang="en-IN" sz="2600" dirty="0" smtClean="0"/>
              <a:t>20,000 (</a:t>
            </a:r>
            <a:r>
              <a:rPr lang="en-IN" sz="2600" dirty="0"/>
              <a:t>Technical support </a:t>
            </a:r>
            <a:r>
              <a:rPr lang="en-IN" sz="2600" dirty="0" smtClean="0"/>
              <a:t>service)</a:t>
            </a:r>
            <a:endParaRPr lang="en-IN" sz="2600" dirty="0"/>
          </a:p>
          <a:p>
            <a:pPr marL="457200" lvl="1" indent="-457200">
              <a:spcBef>
                <a:spcPts val="1000"/>
              </a:spcBef>
              <a:buFont typeface="Arial" panose="020B0604020202020204" pitchFamily="34" charset="0"/>
              <a:buChar char="•"/>
            </a:pPr>
            <a:r>
              <a:rPr lang="en-IN" sz="2600" dirty="0" smtClean="0"/>
              <a:t>$90,000 (Software + </a:t>
            </a:r>
            <a:r>
              <a:rPr lang="en-US" sz="2600" dirty="0" smtClean="0"/>
              <a:t>“free” technical support</a:t>
            </a:r>
            <a:r>
              <a:rPr lang="en-IN" sz="2600" dirty="0" smtClean="0"/>
              <a:t>)</a:t>
            </a:r>
            <a:r>
              <a:rPr lang="en-US" sz="2600" dirty="0">
                <a:sym typeface="Symbol"/>
              </a:rPr>
              <a:t> </a:t>
            </a:r>
            <a:r>
              <a:rPr lang="en-US" sz="2600" dirty="0" smtClean="0">
                <a:sym typeface="Symbol"/>
              </a:rPr>
              <a:t> </a:t>
            </a:r>
            <a:r>
              <a:rPr lang="en-IN" sz="2600" dirty="0"/>
              <a:t>$</a:t>
            </a:r>
            <a:r>
              <a:rPr lang="en-IN" sz="2600" dirty="0" smtClean="0"/>
              <a:t>72,000 (</a:t>
            </a:r>
            <a:r>
              <a:rPr lang="en-IN" sz="2600" dirty="0"/>
              <a:t>Software</a:t>
            </a:r>
            <a:r>
              <a:rPr lang="en-IN" sz="2600" dirty="0" smtClean="0"/>
              <a:t>) = 80%</a:t>
            </a:r>
          </a:p>
          <a:p>
            <a:pPr marL="457200" lvl="1" indent="-457200">
              <a:spcBef>
                <a:spcPts val="1000"/>
              </a:spcBef>
              <a:buFont typeface="Arial" panose="020B0604020202020204" pitchFamily="34" charset="0"/>
              <a:buChar char="•"/>
            </a:pPr>
            <a:r>
              <a:rPr lang="en-IN" sz="2600" dirty="0"/>
              <a:t>$</a:t>
            </a:r>
            <a:r>
              <a:rPr lang="en-IN" sz="2600" dirty="0" smtClean="0"/>
              <a:t>90,000 (</a:t>
            </a:r>
            <a:r>
              <a:rPr lang="en-IN" sz="2600" dirty="0"/>
              <a:t>Software + </a:t>
            </a:r>
            <a:r>
              <a:rPr lang="en-US" sz="2600" dirty="0"/>
              <a:t>“free” technical support</a:t>
            </a:r>
            <a:r>
              <a:rPr lang="en-IN" sz="2600" dirty="0"/>
              <a:t>)</a:t>
            </a:r>
            <a:r>
              <a:rPr lang="en-US" sz="2600" dirty="0">
                <a:sym typeface="Symbol"/>
              </a:rPr>
              <a:t>  </a:t>
            </a:r>
            <a:r>
              <a:rPr lang="en-IN" sz="2600" dirty="0"/>
              <a:t>$</a:t>
            </a:r>
            <a:r>
              <a:rPr lang="en-IN" sz="2600" dirty="0" smtClean="0"/>
              <a:t>18,000 (</a:t>
            </a:r>
            <a:r>
              <a:rPr lang="en-IN" sz="2600" dirty="0"/>
              <a:t>Technical support </a:t>
            </a:r>
            <a:r>
              <a:rPr lang="en-IN" sz="2600" dirty="0" smtClean="0"/>
              <a:t>service) </a:t>
            </a:r>
            <a:r>
              <a:rPr lang="en-IN" sz="2600" dirty="0"/>
              <a:t>= </a:t>
            </a:r>
            <a:r>
              <a:rPr lang="en-IN" sz="2600" dirty="0" smtClean="0"/>
              <a:t>20%</a:t>
            </a:r>
          </a:p>
        </p:txBody>
      </p:sp>
    </p:spTree>
    <p:extLst>
      <p:ext uri="{BB962C8B-B14F-4D97-AF65-F5344CB8AC3E}">
        <p14:creationId xmlns:p14="http://schemas.microsoft.com/office/powerpoint/2010/main" val="923579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IN" dirty="0"/>
              <a:t>Franchise </a:t>
            </a:r>
            <a:r>
              <a:rPr lang="en-IN" dirty="0" smtClean="0"/>
              <a:t>Sales (1 of 9)</a:t>
            </a:r>
            <a:endParaRPr lang="en-US" dirty="0"/>
          </a:p>
        </p:txBody>
      </p:sp>
      <p:sp>
        <p:nvSpPr>
          <p:cNvPr id="5" name="Content Placeholder 4"/>
          <p:cNvSpPr>
            <a:spLocks noGrp="1"/>
          </p:cNvSpPr>
          <p:nvPr>
            <p:ph sz="quarter" idx="10"/>
          </p:nvPr>
        </p:nvSpPr>
        <p:spPr>
          <a:xfrm>
            <a:off x="887913" y="1334126"/>
            <a:ext cx="7798887" cy="5023832"/>
          </a:xfrm>
        </p:spPr>
        <p:txBody>
          <a:bodyPr/>
          <a:lstStyle/>
          <a:p>
            <a:r>
              <a:rPr lang="en-US" dirty="0">
                <a:cs typeface="Arial" panose="020B0604020202020204" pitchFamily="34" charset="0"/>
              </a:rPr>
              <a:t>Use its name for a specified period of </a:t>
            </a:r>
            <a:r>
              <a:rPr lang="en-US" dirty="0" smtClean="0">
                <a:cs typeface="Arial" panose="020B0604020202020204" pitchFamily="34" charset="0"/>
              </a:rPr>
              <a:t>time</a:t>
            </a:r>
          </a:p>
          <a:p>
            <a:r>
              <a:rPr lang="en-IN" dirty="0">
                <a:cs typeface="Arial" panose="020B0604020202020204" pitchFamily="34" charset="0"/>
              </a:rPr>
              <a:t>Right to sell the franchisor’s </a:t>
            </a:r>
            <a:r>
              <a:rPr lang="en-IN" dirty="0" smtClean="0">
                <a:cs typeface="Arial" panose="020B0604020202020204" pitchFamily="34" charset="0"/>
              </a:rPr>
              <a:t>products</a:t>
            </a:r>
          </a:p>
          <a:p>
            <a:pPr>
              <a:buNone/>
            </a:pPr>
            <a:r>
              <a:rPr lang="en-IN" dirty="0" smtClean="0">
                <a:cs typeface="Arial" panose="020B0604020202020204" pitchFamily="34" charset="0"/>
              </a:rPr>
              <a:t>Franchisor </a:t>
            </a:r>
            <a:r>
              <a:rPr smtClean="0">
                <a:sym typeface="Symbol"/>
              </a:rPr>
              <a:t> </a:t>
            </a:r>
            <a:r>
              <a:rPr lang="en-IN" dirty="0" smtClean="0">
                <a:cs typeface="Arial" panose="020B0604020202020204" pitchFamily="34" charset="0"/>
              </a:rPr>
              <a:t>Franchisee</a:t>
            </a:r>
          </a:p>
          <a:p>
            <a:pPr>
              <a:buNone/>
            </a:pPr>
            <a:r>
              <a:rPr lang="en-IN" dirty="0" smtClean="0">
                <a:cs typeface="Arial" panose="020B0604020202020204" pitchFamily="34" charset="0"/>
              </a:rPr>
              <a:t>Franchisor </a:t>
            </a:r>
            <a:r>
              <a:rPr lang="en-IN" dirty="0" smtClean="0">
                <a:sym typeface="Symbol"/>
              </a:rPr>
              <a:t> </a:t>
            </a:r>
            <a:r>
              <a:rPr lang="en-IN" dirty="0" smtClean="0">
                <a:cs typeface="Arial" panose="020B0604020202020204" pitchFamily="34" charset="0"/>
              </a:rPr>
              <a:t>Franchisee</a:t>
            </a:r>
          </a:p>
          <a:p>
            <a:r>
              <a:rPr lang="en-IN" dirty="0" smtClean="0">
                <a:cs typeface="Arial" panose="020B0604020202020204" pitchFamily="34" charset="0"/>
              </a:rPr>
              <a:t>An initial franchise fee</a:t>
            </a:r>
          </a:p>
          <a:p>
            <a:r>
              <a:rPr lang="en-IN" dirty="0" smtClean="0">
                <a:cs typeface="Arial" panose="020B0604020202020204" pitchFamily="34" charset="0"/>
              </a:rPr>
              <a:t>Continuing franchise fees</a:t>
            </a:r>
          </a:p>
          <a:p>
            <a:pPr>
              <a:buNone/>
            </a:pPr>
            <a:r>
              <a:rPr lang="en-IN" dirty="0" smtClean="0"/>
              <a:t>These arrangements are commonly used in:</a:t>
            </a:r>
          </a:p>
          <a:p>
            <a:pPr marL="285750" indent="-285750">
              <a:buFont typeface="Arial"/>
              <a:buChar char="•"/>
            </a:pPr>
            <a:r>
              <a:rPr lang="en-IN" dirty="0" smtClean="0"/>
              <a:t>Fast food</a:t>
            </a:r>
          </a:p>
          <a:p>
            <a:pPr marL="285750" indent="-285750">
              <a:buFont typeface="Arial"/>
              <a:buChar char="•"/>
            </a:pPr>
            <a:r>
              <a:rPr lang="en-IN" dirty="0" smtClean="0"/>
              <a:t>Restaurants</a:t>
            </a:r>
          </a:p>
          <a:p>
            <a:pPr marL="285750" indent="-285750">
              <a:buFont typeface="Arial"/>
              <a:buChar char="•"/>
            </a:pPr>
            <a:r>
              <a:rPr lang="en-IN" dirty="0" smtClean="0"/>
              <a:t>Motels</a:t>
            </a:r>
          </a:p>
          <a:p>
            <a:pPr marL="285750" indent="-285750">
              <a:buFont typeface="Arial"/>
              <a:buChar char="•"/>
            </a:pPr>
            <a:r>
              <a:rPr lang="en-IN" dirty="0" smtClean="0"/>
              <a:t>Auto rental agencies</a:t>
            </a:r>
          </a:p>
        </p:txBody>
      </p:sp>
    </p:spTree>
    <p:extLst>
      <p:ext uri="{BB962C8B-B14F-4D97-AF65-F5344CB8AC3E}">
        <p14:creationId xmlns:p14="http://schemas.microsoft.com/office/powerpoint/2010/main" val="3894143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a:xfrm>
            <a:off x="1680666" y="677334"/>
            <a:ext cx="6011269" cy="624548"/>
          </a:xfrm>
        </p:spPr>
        <p:txBody>
          <a:bodyPr>
            <a:noAutofit/>
          </a:bodyPr>
          <a:lstStyle/>
          <a:p>
            <a:r>
              <a:rPr lang="en-IN" dirty="0"/>
              <a:t>Franchise </a:t>
            </a:r>
            <a:r>
              <a:rPr lang="en-IN" dirty="0" smtClean="0"/>
              <a:t>Sales (2 </a:t>
            </a:r>
            <a:r>
              <a:rPr lang="en-IN" dirty="0"/>
              <a:t>of </a:t>
            </a:r>
            <a:r>
              <a:rPr lang="en-IN" dirty="0" smtClean="0"/>
              <a:t>9)</a:t>
            </a:r>
            <a:endParaRPr lang="en-US" dirty="0"/>
          </a:p>
        </p:txBody>
      </p:sp>
      <p:sp>
        <p:nvSpPr>
          <p:cNvPr id="5" name="Content Placeholder 4"/>
          <p:cNvSpPr>
            <a:spLocks noGrp="1"/>
          </p:cNvSpPr>
          <p:nvPr>
            <p:ph sz="quarter" idx="10"/>
          </p:nvPr>
        </p:nvSpPr>
        <p:spPr>
          <a:xfrm>
            <a:off x="539972" y="1550838"/>
            <a:ext cx="8064057" cy="3471795"/>
          </a:xfrm>
        </p:spPr>
        <p:txBody>
          <a:bodyPr/>
          <a:lstStyle/>
          <a:p>
            <a:r>
              <a:rPr lang="en-US" dirty="0"/>
              <a:t>Initial franchise fees:</a:t>
            </a:r>
          </a:p>
          <a:p>
            <a:pPr lvl="1"/>
            <a:r>
              <a:rPr lang="en-US" dirty="0"/>
              <a:t>Fees paid for using the franchisor’s name and products</a:t>
            </a:r>
          </a:p>
          <a:p>
            <a:pPr lvl="1"/>
            <a:r>
              <a:rPr lang="en-US" dirty="0"/>
              <a:t>Provides assistance in finding location, constructing the facilities, and training employees</a:t>
            </a:r>
          </a:p>
          <a:p>
            <a:pPr lvl="1"/>
            <a:r>
              <a:rPr lang="en-US" dirty="0"/>
              <a:t>Initial franchise fee usually is a fixed amount, but it may be payable in </a:t>
            </a:r>
            <a:r>
              <a:rPr lang="en-US" dirty="0" smtClean="0"/>
              <a:t>installment</a:t>
            </a:r>
            <a:endParaRPr lang="en-US" dirty="0"/>
          </a:p>
        </p:txBody>
      </p:sp>
    </p:spTree>
    <p:extLst>
      <p:ext uri="{BB962C8B-B14F-4D97-AF65-F5344CB8AC3E}">
        <p14:creationId xmlns:p14="http://schemas.microsoft.com/office/powerpoint/2010/main" val="2005800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a:xfrm>
            <a:off x="1121640" y="677334"/>
            <a:ext cx="7273636" cy="624548"/>
          </a:xfrm>
        </p:spPr>
        <p:txBody>
          <a:bodyPr>
            <a:noAutofit/>
          </a:bodyPr>
          <a:lstStyle/>
          <a:p>
            <a:r>
              <a:rPr lang="en-IN" dirty="0"/>
              <a:t>Franchise </a:t>
            </a:r>
            <a:r>
              <a:rPr lang="en-IN" dirty="0" smtClean="0"/>
              <a:t>Sales (3 </a:t>
            </a:r>
            <a:r>
              <a:rPr lang="en-IN" dirty="0"/>
              <a:t>of </a:t>
            </a:r>
            <a:r>
              <a:rPr lang="en-IN" dirty="0" smtClean="0"/>
              <a:t>9)</a:t>
            </a:r>
            <a:endParaRPr lang="en-US" dirty="0"/>
          </a:p>
        </p:txBody>
      </p:sp>
      <p:sp>
        <p:nvSpPr>
          <p:cNvPr id="5" name="Content Placeholder 4"/>
          <p:cNvSpPr>
            <a:spLocks noGrp="1"/>
          </p:cNvSpPr>
          <p:nvPr>
            <p:ph sz="quarter" idx="10"/>
          </p:nvPr>
        </p:nvSpPr>
        <p:spPr>
          <a:xfrm>
            <a:off x="539972" y="1550838"/>
            <a:ext cx="8064057" cy="3471795"/>
          </a:xfrm>
        </p:spPr>
        <p:txBody>
          <a:bodyPr/>
          <a:lstStyle/>
          <a:p>
            <a:r>
              <a:rPr lang="en-IN" dirty="0"/>
              <a:t>Continuing franchise fees:</a:t>
            </a:r>
          </a:p>
          <a:p>
            <a:pPr lvl="1"/>
            <a:r>
              <a:rPr lang="en-IN" dirty="0"/>
              <a:t>Fee paid to the franchisor for ongoing rights and services provided over the life of the franchise agreement</a:t>
            </a:r>
          </a:p>
          <a:p>
            <a:pPr lvl="1"/>
            <a:r>
              <a:rPr lang="en-IN" dirty="0"/>
              <a:t>Fees are a fixed annual or monthly amount, or a percentage of the volume of business done by the franchise, or a combination of both</a:t>
            </a:r>
          </a:p>
        </p:txBody>
      </p:sp>
    </p:spTree>
    <p:extLst>
      <p:ext uri="{BB962C8B-B14F-4D97-AF65-F5344CB8AC3E}">
        <p14:creationId xmlns:p14="http://schemas.microsoft.com/office/powerpoint/2010/main" val="37282337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a:xfrm>
            <a:off x="1049482" y="677334"/>
            <a:ext cx="7273636" cy="624548"/>
          </a:xfrm>
        </p:spPr>
        <p:txBody>
          <a:bodyPr>
            <a:noAutofit/>
          </a:bodyPr>
          <a:lstStyle/>
          <a:p>
            <a:r>
              <a:rPr lang="en-IN" dirty="0"/>
              <a:t>Franchise </a:t>
            </a:r>
            <a:r>
              <a:rPr lang="en-IN" dirty="0" smtClean="0"/>
              <a:t>Sales (4 </a:t>
            </a:r>
            <a:r>
              <a:rPr lang="en-IN" dirty="0"/>
              <a:t>of </a:t>
            </a:r>
            <a:r>
              <a:rPr lang="en-IN" dirty="0" smtClean="0"/>
              <a:t>9)</a:t>
            </a:r>
            <a:endParaRPr lang="en-US" dirty="0"/>
          </a:p>
        </p:txBody>
      </p:sp>
      <p:sp>
        <p:nvSpPr>
          <p:cNvPr id="5" name="Content Placeholder 4"/>
          <p:cNvSpPr>
            <a:spLocks noGrp="1"/>
          </p:cNvSpPr>
          <p:nvPr>
            <p:ph sz="quarter" idx="10"/>
          </p:nvPr>
        </p:nvSpPr>
        <p:spPr>
          <a:xfrm>
            <a:off x="539972" y="1334127"/>
            <a:ext cx="8366248" cy="5083056"/>
          </a:xfrm>
        </p:spPr>
        <p:txBody>
          <a:bodyPr/>
          <a:lstStyle/>
          <a:p>
            <a:pPr marL="0" indent="0">
              <a:buNone/>
            </a:pPr>
            <a:r>
              <a:rPr lang="en-US" sz="2200" dirty="0"/>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p>
        </p:txBody>
      </p:sp>
    </p:spTree>
    <p:extLst>
      <p:ext uri="{BB962C8B-B14F-4D97-AF65-F5344CB8AC3E}">
        <p14:creationId xmlns:p14="http://schemas.microsoft.com/office/powerpoint/2010/main" val="15437745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IN" dirty="0"/>
              <a:t>Franchise </a:t>
            </a:r>
            <a:r>
              <a:rPr lang="en-IN" dirty="0" smtClean="0"/>
              <a:t>Sales (5 </a:t>
            </a:r>
            <a:r>
              <a:rPr lang="en-IN" dirty="0"/>
              <a:t>of </a:t>
            </a:r>
            <a:r>
              <a:rPr lang="en-IN" dirty="0" smtClean="0"/>
              <a:t>9)</a:t>
            </a:r>
            <a:endParaRPr lang="en-US" dirty="0"/>
          </a:p>
        </p:txBody>
      </p:sp>
      <p:sp>
        <p:nvSpPr>
          <p:cNvPr id="5" name="Content Placeholder 4"/>
          <p:cNvSpPr>
            <a:spLocks noGrp="1"/>
          </p:cNvSpPr>
          <p:nvPr>
            <p:ph sz="quarter" idx="12"/>
          </p:nvPr>
        </p:nvSpPr>
        <p:spPr>
          <a:xfrm>
            <a:off x="743439" y="1547210"/>
            <a:ext cx="7404100" cy="440677"/>
          </a:xfrm>
        </p:spPr>
        <p:txBody>
          <a:bodyPr/>
          <a:lstStyle/>
          <a:p>
            <a:pPr marL="0" indent="0">
              <a:buNone/>
            </a:pPr>
            <a:r>
              <a:rPr lang="en-IN" b="1" dirty="0">
                <a:cs typeface="Arial" panose="020B0604020202020204" pitchFamily="34" charset="0"/>
              </a:rPr>
              <a:t>Initial Franchise </a:t>
            </a:r>
            <a:r>
              <a:rPr lang="en-IN" b="1" dirty="0" smtClean="0">
                <a:cs typeface="Arial" panose="020B0604020202020204" pitchFamily="34" charset="0"/>
              </a:rPr>
              <a:t>Fee</a:t>
            </a:r>
            <a:endParaRPr lang="en-US" b="1" dirty="0">
              <a:cs typeface="Arial" panose="020B0604020202020204" pitchFamily="34" charset="0"/>
            </a:endParaRPr>
          </a:p>
        </p:txBody>
      </p:sp>
      <p:graphicFrame>
        <p:nvGraphicFramePr>
          <p:cNvPr id="8" name="Table 5"/>
          <p:cNvGraphicFramePr>
            <a:graphicFrameLocks noGrp="1"/>
          </p:cNvGraphicFramePr>
          <p:nvPr>
            <p:ph sz="quarter" idx="10"/>
            <p:extLst>
              <p:ext uri="{D42A27DB-BD31-4B8C-83A1-F6EECF244321}">
                <p14:modId xmlns:p14="http://schemas.microsoft.com/office/powerpoint/2010/main" val="2141754267"/>
              </p:ext>
            </p:extLst>
          </p:nvPr>
        </p:nvGraphicFramePr>
        <p:xfrm>
          <a:off x="743439" y="2245209"/>
          <a:ext cx="8310451" cy="1716579"/>
        </p:xfrm>
        <a:graphic>
          <a:graphicData uri="http://schemas.openxmlformats.org/drawingml/2006/table">
            <a:tbl>
              <a:tblPr firstRow="1" bandRow="1">
                <a:tableStyleId>{5940675A-B579-460E-94D1-54222C63F5DA}</a:tableStyleId>
              </a:tblPr>
              <a:tblGrid>
                <a:gridCol w="5637175">
                  <a:extLst>
                    <a:ext uri="{9D8B030D-6E8A-4147-A177-3AD203B41FA5}">
                      <a16:colId xmlns="" xmlns:a16="http://schemas.microsoft.com/office/drawing/2014/main" val="20000"/>
                    </a:ext>
                  </a:extLst>
                </a:gridCol>
                <a:gridCol w="1336638">
                  <a:extLst>
                    <a:ext uri="{9D8B030D-6E8A-4147-A177-3AD203B41FA5}">
                      <a16:colId xmlns="" xmlns:a16="http://schemas.microsoft.com/office/drawing/2014/main" val="20001"/>
                    </a:ext>
                  </a:extLst>
                </a:gridCol>
                <a:gridCol w="1336638">
                  <a:extLst>
                    <a:ext uri="{9D8B030D-6E8A-4147-A177-3AD203B41FA5}">
                      <a16:colId xmlns="" xmlns:a16="http://schemas.microsoft.com/office/drawing/2014/main" val="20002"/>
                    </a:ext>
                  </a:extLst>
                </a:gridCol>
              </a:tblGrid>
              <a:tr h="29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b="1" dirty="0" smtClean="0">
                          <a:latin typeface="Verdana" pitchFamily="34" charset="0"/>
                          <a:ea typeface="Verdana" pitchFamily="34" charset="0"/>
                          <a:cs typeface="Verdana" pitchFamily="34" charset="0"/>
                        </a:rPr>
                        <a:t>Journal Entry – March 31, 2018</a:t>
                      </a:r>
                      <a:endParaRPr lang="en-IN" altLang="en-US" sz="1600" b="1" baseline="30000" dirty="0" smtClean="0">
                        <a:latin typeface="Verdana" pitchFamily="34" charset="0"/>
                        <a:ea typeface="Verdana" pitchFamily="34" charset="0"/>
                        <a:cs typeface="Verdana" pitchFamily="34" charset="0"/>
                      </a:endParaRPr>
                    </a:p>
                  </a:txBody>
                  <a:tcPr marL="92850" marR="92850" anchor="b"/>
                </a:tc>
                <a:tc>
                  <a:txBody>
                    <a:bodyPr/>
                    <a:lstStyle/>
                    <a:p>
                      <a:pPr algn="ctr"/>
                      <a:r>
                        <a:rPr lang="en-US" altLang="en-US" sz="1600" b="1" dirty="0" smtClean="0">
                          <a:latin typeface="Verdana" pitchFamily="34" charset="0"/>
                          <a:ea typeface="Verdana" pitchFamily="34" charset="0"/>
                          <a:cs typeface="Verdana" pitchFamily="34" charset="0"/>
                        </a:rPr>
                        <a:t>Debit</a:t>
                      </a:r>
                      <a:endParaRPr lang="en-IN" altLang="en-US" sz="1600" b="1" baseline="30000" dirty="0">
                        <a:latin typeface="Verdana" pitchFamily="34" charset="0"/>
                        <a:ea typeface="Verdana" pitchFamily="34" charset="0"/>
                        <a:cs typeface="Verdana" pitchFamily="34" charset="0"/>
                      </a:endParaRPr>
                    </a:p>
                  </a:txBody>
                  <a:tcPr marL="92850" marR="92850" anchor="b"/>
                </a:tc>
                <a:tc>
                  <a:txBody>
                    <a:bodyPr/>
                    <a:lstStyle/>
                    <a:p>
                      <a:pPr algn="ctr"/>
                      <a:r>
                        <a:rPr lang="en-US" altLang="en-US" sz="1600" b="1" dirty="0" smtClean="0">
                          <a:latin typeface="Verdana" pitchFamily="34" charset="0"/>
                          <a:ea typeface="Verdana" pitchFamily="34" charset="0"/>
                          <a:cs typeface="Verdana" pitchFamily="34" charset="0"/>
                        </a:rPr>
                        <a:t>Credit</a:t>
                      </a:r>
                      <a:endParaRPr lang="en-IN" altLang="en-US" sz="1600" b="1" baseline="30000" dirty="0">
                        <a:latin typeface="Verdana" pitchFamily="34" charset="0"/>
                        <a:ea typeface="Verdana" pitchFamily="34" charset="0"/>
                        <a:cs typeface="Verdana" pitchFamily="34" charset="0"/>
                      </a:endParaRPr>
                    </a:p>
                  </a:txBody>
                  <a:tcPr marL="92850" marR="92850" anchor="b"/>
                </a:tc>
                <a:extLst>
                  <a:ext uri="{0D108BD9-81ED-4DB2-BD59-A6C34878D82A}">
                    <a16:rowId xmlns="" xmlns:a16="http://schemas.microsoft.com/office/drawing/2014/main" val="10000"/>
                  </a:ext>
                </a:extLst>
              </a:tr>
              <a:tr h="290205">
                <a:tc>
                  <a:txBody>
                    <a:bodyPr/>
                    <a:lstStyle/>
                    <a:p>
                      <a:r>
                        <a:rPr lang="en-IN" altLang="en-US" sz="1600" dirty="0" smtClean="0">
                          <a:latin typeface="Verdana" pitchFamily="34" charset="0"/>
                          <a:ea typeface="Verdana" pitchFamily="34" charset="0"/>
                          <a:cs typeface="Verdana" pitchFamily="34" charset="0"/>
                        </a:rPr>
                        <a:t>Cash</a:t>
                      </a:r>
                      <a:endParaRPr lang="en-US" sz="1600" dirty="0">
                        <a:solidFill>
                          <a:schemeClr val="tx1"/>
                        </a:solidFill>
                        <a:latin typeface="Verdana" pitchFamily="34" charset="0"/>
                        <a:ea typeface="Verdana" pitchFamily="34" charset="0"/>
                        <a:cs typeface="Verdana" pitchFamily="34" charset="0"/>
                      </a:endParaRPr>
                    </a:p>
                  </a:txBody>
                  <a:tcPr marL="92850" marR="92850"/>
                </a:tc>
                <a:tc>
                  <a:txBody>
                    <a:bodyPr/>
                    <a:lstStyle/>
                    <a:p>
                      <a:pPr algn="r"/>
                      <a:r>
                        <a:rPr lang="en-US" altLang="en-US" sz="1600" dirty="0" smtClean="0">
                          <a:latin typeface="Verdana" pitchFamily="34" charset="0"/>
                          <a:ea typeface="Verdana" pitchFamily="34" charset="0"/>
                          <a:cs typeface="Verdana" pitchFamily="34" charset="0"/>
                        </a:rPr>
                        <a:t>10,000</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algn="r"/>
                      <a:endParaRPr lang="en-US" sz="1600" dirty="0">
                        <a:solidFill>
                          <a:schemeClr val="tx1"/>
                        </a:solidFill>
                        <a:latin typeface="Verdana" pitchFamily="34" charset="0"/>
                        <a:ea typeface="Verdana" pitchFamily="34" charset="0"/>
                        <a:cs typeface="Verdana" pitchFamily="34" charset="0"/>
                      </a:endParaRPr>
                    </a:p>
                  </a:txBody>
                  <a:tcPr marL="92850" marR="92850"/>
                </a:tc>
                <a:extLst>
                  <a:ext uri="{0D108BD9-81ED-4DB2-BD59-A6C34878D82A}">
                    <a16:rowId xmlns="" xmlns:a16="http://schemas.microsoft.com/office/drawing/2014/main" val="10001"/>
                  </a:ext>
                </a:extLst>
              </a:tr>
              <a:tr h="375459">
                <a:tc>
                  <a:txBody>
                    <a:bodyPr/>
                    <a:lstStyle/>
                    <a:p>
                      <a:r>
                        <a:rPr lang="en-IN" altLang="en-US" sz="1600" dirty="0" smtClean="0">
                          <a:latin typeface="Verdana" pitchFamily="34" charset="0"/>
                          <a:ea typeface="Verdana" pitchFamily="34" charset="0"/>
                          <a:cs typeface="Verdana" pitchFamily="34" charset="0"/>
                        </a:rPr>
                        <a:t>Note receivable</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Verdana" pitchFamily="34" charset="0"/>
                          <a:ea typeface="Verdana" pitchFamily="34" charset="0"/>
                          <a:cs typeface="Verdana" pitchFamily="34" charset="0"/>
                        </a:rPr>
                        <a:t>40,000</a:t>
                      </a:r>
                      <a:endParaRPr lang="en-IN" altLang="en-US" sz="1600" baseline="30000" dirty="0" smtClean="0">
                        <a:latin typeface="Verdana" pitchFamily="34" charset="0"/>
                        <a:ea typeface="Verdana" pitchFamily="34" charset="0"/>
                        <a:cs typeface="Verdana" pitchFamily="34" charset="0"/>
                      </a:endParaRPr>
                    </a:p>
                  </a:txBody>
                  <a:tcPr marL="92850" marR="9285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1600" dirty="0">
                        <a:solidFill>
                          <a:schemeClr val="tx1"/>
                        </a:solidFill>
                        <a:latin typeface="Verdana" pitchFamily="34" charset="0"/>
                        <a:ea typeface="Verdana" pitchFamily="34" charset="0"/>
                        <a:cs typeface="Verdana" pitchFamily="34" charset="0"/>
                      </a:endParaRPr>
                    </a:p>
                  </a:txBody>
                  <a:tcPr marL="92850" marR="92850"/>
                </a:tc>
                <a:extLst>
                  <a:ext uri="{0D108BD9-81ED-4DB2-BD59-A6C34878D82A}">
                    <a16:rowId xmlns="" xmlns:a16="http://schemas.microsoft.com/office/drawing/2014/main" val="10002"/>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altLang="en-US" sz="1600" dirty="0" smtClean="0">
                          <a:latin typeface="Verdana" pitchFamily="34" charset="0"/>
                          <a:ea typeface="Verdana" pitchFamily="34" charset="0"/>
                          <a:cs typeface="Verdana" pitchFamily="34" charset="0"/>
                        </a:rPr>
                        <a:t> Unearned franchise fee revenue</a:t>
                      </a:r>
                      <a:endParaRPr lang="en-US" sz="1600" dirty="0">
                        <a:solidFill>
                          <a:schemeClr val="tx1"/>
                        </a:solidFill>
                        <a:latin typeface="Verdana" pitchFamily="34" charset="0"/>
                        <a:ea typeface="Verdana" pitchFamily="34" charset="0"/>
                        <a:cs typeface="Verdana" pitchFamily="34" charset="0"/>
                      </a:endParaRPr>
                    </a:p>
                  </a:txBody>
                  <a:tcPr marL="92850" marR="92850"/>
                </a:tc>
                <a:tc>
                  <a:txBody>
                    <a:bodyPr/>
                    <a:lstStyle/>
                    <a:p>
                      <a:pPr algn="r"/>
                      <a:endParaRPr lang="en-US" sz="1600" dirty="0">
                        <a:solidFill>
                          <a:schemeClr val="tx1"/>
                        </a:solidFill>
                        <a:latin typeface="Verdana" pitchFamily="34" charset="0"/>
                        <a:ea typeface="Verdana" pitchFamily="34" charset="0"/>
                        <a:cs typeface="Verdana" pitchFamily="34" charset="0"/>
                      </a:endParaRPr>
                    </a:p>
                  </a:txBody>
                  <a:tcPr marL="92850" marR="92850"/>
                </a:tc>
                <a:tc>
                  <a:txBody>
                    <a:bodyPr/>
                    <a:lstStyle/>
                    <a:p>
                      <a:pPr algn="r"/>
                      <a:r>
                        <a:rPr lang="en-US" altLang="en-US" sz="1600" dirty="0" smtClean="0">
                          <a:latin typeface="Verdana" pitchFamily="34" charset="0"/>
                          <a:ea typeface="Verdana" pitchFamily="34" charset="0"/>
                          <a:cs typeface="Verdana" pitchFamily="34" charset="0"/>
                        </a:rPr>
                        <a:t>50,000</a:t>
                      </a:r>
                      <a:endParaRPr lang="en-IN" altLang="en-US" sz="1600" baseline="30000" dirty="0">
                        <a:latin typeface="Verdana" pitchFamily="34" charset="0"/>
                        <a:ea typeface="Verdana" pitchFamily="34" charset="0"/>
                        <a:cs typeface="Verdana" pitchFamily="34" charset="0"/>
                      </a:endParaRPr>
                    </a:p>
                  </a:txBody>
                  <a:tcPr marL="92850" marR="92850"/>
                </a:tc>
                <a:extLst>
                  <a:ext uri="{0D108BD9-81ED-4DB2-BD59-A6C34878D82A}">
                    <a16:rowId xmlns="" xmlns:a16="http://schemas.microsoft.com/office/drawing/2014/main" val="10003"/>
                  </a:ext>
                </a:extLst>
              </a:tr>
              <a:tr h="290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1" dirty="0" smtClean="0">
                          <a:latin typeface="Verdana" pitchFamily="34" charset="0"/>
                          <a:ea typeface="Verdana" pitchFamily="34" charset="0"/>
                          <a:cs typeface="Verdana" pitchFamily="34" charset="0"/>
                        </a:rPr>
                        <a:t>To record franchise agreement and down payment.</a:t>
                      </a:r>
                    </a:p>
                  </a:txBody>
                  <a:tcPr marL="92850" marR="92850"/>
                </a:tc>
                <a:tc>
                  <a:txBody>
                    <a:bodyPr/>
                    <a:lstStyle/>
                    <a:p>
                      <a:pPr algn="r"/>
                      <a:endParaRPr lang="en-US" sz="1600" dirty="0">
                        <a:solidFill>
                          <a:schemeClr val="tx1"/>
                        </a:solidFill>
                        <a:latin typeface="Verdana" pitchFamily="34" charset="0"/>
                        <a:ea typeface="Verdana" pitchFamily="34" charset="0"/>
                        <a:cs typeface="Verdana" pitchFamily="34" charset="0"/>
                      </a:endParaRPr>
                    </a:p>
                  </a:txBody>
                  <a:tcPr marL="92850" marR="92850"/>
                </a:tc>
                <a:tc>
                  <a:txBody>
                    <a:bodyPr/>
                    <a:lstStyle/>
                    <a:p>
                      <a:pPr algn="r"/>
                      <a:endParaRPr lang="en-IN" altLang="en-US" sz="1600" baseline="30000" dirty="0">
                        <a:latin typeface="Verdana" pitchFamily="34" charset="0"/>
                        <a:ea typeface="Verdana" pitchFamily="34" charset="0"/>
                        <a:cs typeface="Verdana" pitchFamily="34" charset="0"/>
                      </a:endParaRPr>
                    </a:p>
                  </a:txBody>
                  <a:tcPr marL="92850" marR="92850"/>
                </a:tc>
              </a:tr>
            </a:tbl>
          </a:graphicData>
        </a:graphic>
      </p:graphicFrame>
    </p:spTree>
    <p:extLst>
      <p:ext uri="{BB962C8B-B14F-4D97-AF65-F5344CB8AC3E}">
        <p14:creationId xmlns:p14="http://schemas.microsoft.com/office/powerpoint/2010/main" val="7722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714356"/>
            <a:ext cx="8001000" cy="1472650"/>
          </a:xfrm>
        </p:spPr>
        <p:txBody>
          <a:bodyPr>
            <a:noAutofit/>
          </a:bodyPr>
          <a:lstStyle/>
          <a:p>
            <a:r>
              <a:rPr lang="en-AU" altLang="en-US" dirty="0"/>
              <a:t>Some Important Changes in Revenue Recognition GAAP Resulting from ASU No. </a:t>
            </a:r>
            <a:r>
              <a:rPr lang="en-AU" altLang="en-US" dirty="0" smtClean="0"/>
              <a:t>2014–09 (1 of 4)</a:t>
            </a:r>
            <a:endParaRPr lang="en-US" dirty="0"/>
          </a:p>
        </p:txBody>
      </p:sp>
      <p:graphicFrame>
        <p:nvGraphicFramePr>
          <p:cNvPr id="9" name="Table 3"/>
          <p:cNvGraphicFramePr>
            <a:graphicFrameLocks noGrp="1"/>
          </p:cNvGraphicFramePr>
          <p:nvPr>
            <p:ph idx="4294967295"/>
            <p:extLst>
              <p:ext uri="{D42A27DB-BD31-4B8C-83A1-F6EECF244321}">
                <p14:modId xmlns:p14="http://schemas.microsoft.com/office/powerpoint/2010/main" val="257923835"/>
              </p:ext>
            </p:extLst>
          </p:nvPr>
        </p:nvGraphicFramePr>
        <p:xfrm>
          <a:off x="743439" y="2857496"/>
          <a:ext cx="8235017" cy="2571768"/>
        </p:xfrm>
        <a:graphic>
          <a:graphicData uri="http://schemas.openxmlformats.org/drawingml/2006/table">
            <a:tbl>
              <a:tblPr firstRow="1" firstCol="1" bandRow="1"/>
              <a:tblGrid>
                <a:gridCol w="1610199">
                  <a:extLst>
                    <a:ext uri="{9D8B030D-6E8A-4147-A177-3AD203B41FA5}">
                      <a16:colId xmlns="" xmlns:a16="http://schemas.microsoft.com/office/drawing/2014/main" val="20000"/>
                    </a:ext>
                  </a:extLst>
                </a:gridCol>
                <a:gridCol w="3220398">
                  <a:extLst>
                    <a:ext uri="{9D8B030D-6E8A-4147-A177-3AD203B41FA5}">
                      <a16:colId xmlns="" xmlns:a16="http://schemas.microsoft.com/office/drawing/2014/main" val="20001"/>
                    </a:ext>
                  </a:extLst>
                </a:gridCol>
                <a:gridCol w="3404420">
                  <a:extLst>
                    <a:ext uri="{9D8B030D-6E8A-4147-A177-3AD203B41FA5}">
                      <a16:colId xmlns="" xmlns:a16="http://schemas.microsoft.com/office/drawing/2014/main" val="20002"/>
                    </a:ext>
                  </a:extLst>
                </a:gridCol>
              </a:tblGrid>
              <a:tr h="310393">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Previous GAAP</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67488" marR="674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New GAAP </a:t>
                      </a:r>
                      <a:r>
                        <a:rPr lang="en-US" sz="1200" b="1"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under </a:t>
                      </a: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ASU</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67488" marR="674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0"/>
                  </a:ext>
                </a:extLst>
              </a:tr>
              <a:tr h="1261243">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Key concept underlying revenue recognition</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realization principle: Recognize revenue when both the earnings process is complete and there is reasonable certainty as to collectibility of the asset(s) to be received.</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core revenue recognition principle: Recognize revenue when goods or services are transferred to customers for the amount the company expects to be entitled to receive in exchange for those goods and services.</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1000132">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Role of collectibility in determining whether revenue is </a:t>
                      </a:r>
                      <a:r>
                        <a:rPr lang="en-US" sz="1200"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recognized</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Defer revenue recognition if cash collection is not reasonably certain. Use installment method or cost-recovery method to tie revenue recognition to subsequent cash collection. </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Defer revenue recognition until cash collection is probable</a:t>
                      </a:r>
                      <a:r>
                        <a:rPr lang="en-US" sz="1200"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 Installment </a:t>
                      </a: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and cost-recovery methods eliminated.</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4080653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a:xfrm>
            <a:off x="1049482" y="677334"/>
            <a:ext cx="7273636" cy="624548"/>
          </a:xfrm>
        </p:spPr>
        <p:txBody>
          <a:bodyPr>
            <a:noAutofit/>
          </a:bodyPr>
          <a:lstStyle/>
          <a:p>
            <a:r>
              <a:rPr lang="en-IN" dirty="0"/>
              <a:t>Franchise </a:t>
            </a:r>
            <a:r>
              <a:rPr lang="en-IN" dirty="0" smtClean="0"/>
              <a:t>Sales (6 </a:t>
            </a:r>
            <a:r>
              <a:rPr lang="en-IN" dirty="0"/>
              <a:t>of </a:t>
            </a:r>
            <a:r>
              <a:rPr lang="en-IN" dirty="0" smtClean="0"/>
              <a:t>9)</a:t>
            </a:r>
            <a:endParaRPr lang="en-US" dirty="0"/>
          </a:p>
        </p:txBody>
      </p:sp>
      <p:sp>
        <p:nvSpPr>
          <p:cNvPr id="5" name="Content Placeholder 4"/>
          <p:cNvSpPr>
            <a:spLocks noGrp="1"/>
          </p:cNvSpPr>
          <p:nvPr>
            <p:ph sz="quarter" idx="10"/>
          </p:nvPr>
        </p:nvSpPr>
        <p:spPr>
          <a:xfrm>
            <a:off x="539972" y="1334127"/>
            <a:ext cx="8294011" cy="5083056"/>
          </a:xfrm>
        </p:spPr>
        <p:txBody>
          <a:bodyPr/>
          <a:lstStyle/>
          <a:p>
            <a:pPr marL="0" indent="0">
              <a:buNone/>
            </a:pPr>
            <a:r>
              <a:rPr lang="en-US" sz="2200" dirty="0"/>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a:t>
            </a:r>
            <a:r>
              <a:rPr lang="en-US" sz="2200" dirty="0" smtClean="0"/>
              <a:t>rate. In </a:t>
            </a:r>
            <a:r>
              <a:rPr lang="en-US" sz="2200" dirty="0"/>
              <a:t>addition, the franchisee will pay continuing franchise fees of $1,000 per month for advertising and promotion provided by Red Hot, beginning immediately after the franchise begins operations. Thomas Keller opened his Red Hot franchise for business on September 30, 2018. </a:t>
            </a:r>
          </a:p>
        </p:txBody>
      </p:sp>
    </p:spTree>
    <p:extLst>
      <p:ext uri="{BB962C8B-B14F-4D97-AF65-F5344CB8AC3E}">
        <p14:creationId xmlns:p14="http://schemas.microsoft.com/office/powerpoint/2010/main" val="1888486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IN" dirty="0"/>
              <a:t>Franchise </a:t>
            </a:r>
            <a:r>
              <a:rPr lang="en-IN" dirty="0" smtClean="0"/>
              <a:t>Sales (7 </a:t>
            </a:r>
            <a:r>
              <a:rPr lang="en-IN" dirty="0"/>
              <a:t>of </a:t>
            </a:r>
            <a:r>
              <a:rPr lang="en-IN" dirty="0" smtClean="0"/>
              <a:t>9)</a:t>
            </a:r>
            <a:endParaRPr lang="en-US" dirty="0"/>
          </a:p>
        </p:txBody>
      </p:sp>
      <p:sp>
        <p:nvSpPr>
          <p:cNvPr id="5" name="Content Placeholder 4"/>
          <p:cNvSpPr>
            <a:spLocks noGrp="1"/>
          </p:cNvSpPr>
          <p:nvPr>
            <p:ph sz="quarter" idx="12"/>
          </p:nvPr>
        </p:nvSpPr>
        <p:spPr>
          <a:xfrm>
            <a:off x="714348" y="1643050"/>
            <a:ext cx="7404100" cy="440677"/>
          </a:xfrm>
        </p:spPr>
        <p:txBody>
          <a:bodyPr/>
          <a:lstStyle/>
          <a:p>
            <a:pPr marL="0" indent="0">
              <a:buNone/>
            </a:pPr>
            <a:r>
              <a:rPr lang="en-IN" b="1" dirty="0">
                <a:cs typeface="Arial" panose="020B0604020202020204" pitchFamily="34" charset="0"/>
              </a:rPr>
              <a:t>Initial Franchise </a:t>
            </a:r>
            <a:r>
              <a:rPr lang="en-IN" b="1" dirty="0" smtClean="0">
                <a:cs typeface="Arial" panose="020B0604020202020204" pitchFamily="34" charset="0"/>
              </a:rPr>
              <a:t>Fee</a:t>
            </a:r>
            <a:endParaRPr lang="en-US" b="1" dirty="0">
              <a:cs typeface="Arial" panose="020B0604020202020204" pitchFamily="34" charset="0"/>
            </a:endParaRPr>
          </a:p>
        </p:txBody>
      </p:sp>
      <p:graphicFrame>
        <p:nvGraphicFramePr>
          <p:cNvPr id="8" name="Table 5"/>
          <p:cNvGraphicFramePr>
            <a:graphicFrameLocks noGrp="1"/>
          </p:cNvGraphicFramePr>
          <p:nvPr>
            <p:ph sz="quarter" idx="10"/>
            <p:extLst>
              <p:ext uri="{D42A27DB-BD31-4B8C-83A1-F6EECF244321}">
                <p14:modId xmlns:p14="http://schemas.microsoft.com/office/powerpoint/2010/main" val="509144620"/>
              </p:ext>
            </p:extLst>
          </p:nvPr>
        </p:nvGraphicFramePr>
        <p:xfrm>
          <a:off x="714348" y="2311543"/>
          <a:ext cx="8310451" cy="1421478"/>
        </p:xfrm>
        <a:graphic>
          <a:graphicData uri="http://schemas.openxmlformats.org/drawingml/2006/table">
            <a:tbl>
              <a:tblPr firstRow="1" bandRow="1">
                <a:tableStyleId>{5940675A-B579-460E-94D1-54222C63F5DA}</a:tableStyleId>
              </a:tblPr>
              <a:tblGrid>
                <a:gridCol w="5637175">
                  <a:extLst>
                    <a:ext uri="{9D8B030D-6E8A-4147-A177-3AD203B41FA5}">
                      <a16:colId xmlns="" xmlns:a16="http://schemas.microsoft.com/office/drawing/2014/main" val="20000"/>
                    </a:ext>
                  </a:extLst>
                </a:gridCol>
                <a:gridCol w="1336638">
                  <a:extLst>
                    <a:ext uri="{9D8B030D-6E8A-4147-A177-3AD203B41FA5}">
                      <a16:colId xmlns="" xmlns:a16="http://schemas.microsoft.com/office/drawing/2014/main" val="20001"/>
                    </a:ext>
                  </a:extLst>
                </a:gridCol>
                <a:gridCol w="1336638">
                  <a:extLst>
                    <a:ext uri="{9D8B030D-6E8A-4147-A177-3AD203B41FA5}">
                      <a16:colId xmlns="" xmlns:a16="http://schemas.microsoft.com/office/drawing/2014/main" val="20002"/>
                    </a:ext>
                  </a:extLst>
                </a:gridCol>
              </a:tblGrid>
              <a:tr h="290205">
                <a:tc>
                  <a:txBody>
                    <a:bodyPr/>
                    <a:lstStyle/>
                    <a:p>
                      <a:pPr algn="ctr"/>
                      <a:r>
                        <a:rPr lang="en-US" altLang="en-US" sz="1600" b="1" dirty="0" smtClean="0">
                          <a:latin typeface="Verdana" pitchFamily="34" charset="0"/>
                          <a:ea typeface="Verdana" pitchFamily="34" charset="0"/>
                          <a:cs typeface="Verdana" pitchFamily="34" charset="0"/>
                        </a:rPr>
                        <a:t>Journal Entry – September 30, 2018</a:t>
                      </a:r>
                      <a:endParaRPr lang="en-IN" altLang="en-US" sz="1600" b="1" baseline="30000" dirty="0">
                        <a:latin typeface="Verdana" pitchFamily="34" charset="0"/>
                        <a:ea typeface="Verdana" pitchFamily="34" charset="0"/>
                        <a:cs typeface="Verdana" pitchFamily="34" charset="0"/>
                      </a:endParaRPr>
                    </a:p>
                  </a:txBody>
                  <a:tcPr marL="92850" marR="92850" anchor="b"/>
                </a:tc>
                <a:tc>
                  <a:txBody>
                    <a:bodyPr/>
                    <a:lstStyle/>
                    <a:p>
                      <a:pPr algn="ctr"/>
                      <a:r>
                        <a:rPr lang="en-US" altLang="en-US" sz="1600" b="1" dirty="0" smtClean="0">
                          <a:latin typeface="Verdana" pitchFamily="34" charset="0"/>
                          <a:ea typeface="Verdana" pitchFamily="34" charset="0"/>
                          <a:cs typeface="Verdana" pitchFamily="34" charset="0"/>
                        </a:rPr>
                        <a:t>Debit</a:t>
                      </a:r>
                      <a:endParaRPr lang="en-IN" altLang="en-US" sz="1600" b="1" baseline="30000" dirty="0">
                        <a:latin typeface="Verdana" pitchFamily="34" charset="0"/>
                        <a:ea typeface="Verdana" pitchFamily="34" charset="0"/>
                        <a:cs typeface="Verdana" pitchFamily="34" charset="0"/>
                      </a:endParaRPr>
                    </a:p>
                  </a:txBody>
                  <a:tcPr marL="92850" marR="92850" anchor="b"/>
                </a:tc>
                <a:tc>
                  <a:txBody>
                    <a:bodyPr/>
                    <a:lstStyle/>
                    <a:p>
                      <a:pPr algn="ctr"/>
                      <a:r>
                        <a:rPr lang="en-US" altLang="en-US" sz="1600" b="1" dirty="0" smtClean="0">
                          <a:latin typeface="Verdana" pitchFamily="34" charset="0"/>
                          <a:ea typeface="Verdana" pitchFamily="34" charset="0"/>
                          <a:cs typeface="Verdana" pitchFamily="34" charset="0"/>
                        </a:rPr>
                        <a:t>Credit</a:t>
                      </a:r>
                      <a:endParaRPr lang="en-IN" altLang="en-US" sz="1600" b="1" baseline="30000" dirty="0">
                        <a:latin typeface="Verdana" pitchFamily="34" charset="0"/>
                        <a:ea typeface="Verdana" pitchFamily="34" charset="0"/>
                        <a:cs typeface="Verdana" pitchFamily="34" charset="0"/>
                      </a:endParaRPr>
                    </a:p>
                  </a:txBody>
                  <a:tcPr marL="92850" marR="92850" anchor="b"/>
                </a:tc>
                <a:extLst>
                  <a:ext uri="{0D108BD9-81ED-4DB2-BD59-A6C34878D82A}">
                    <a16:rowId xmlns="" xmlns:a16="http://schemas.microsoft.com/office/drawing/2014/main" val="10000"/>
                  </a:ext>
                </a:extLst>
              </a:tr>
              <a:tr h="290205">
                <a:tc>
                  <a:txBody>
                    <a:bodyPr/>
                    <a:lstStyle/>
                    <a:p>
                      <a:r>
                        <a:rPr lang="en-IN" altLang="en-US" sz="1600" dirty="0" smtClean="0">
                          <a:latin typeface="Verdana" pitchFamily="34" charset="0"/>
                          <a:ea typeface="Verdana" pitchFamily="34" charset="0"/>
                          <a:cs typeface="Verdana" pitchFamily="34" charset="0"/>
                        </a:rPr>
                        <a:t>Unearned franchise fee revenue</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algn="r"/>
                      <a:r>
                        <a:rPr lang="en-US" altLang="en-US" sz="1600" dirty="0" smtClean="0">
                          <a:latin typeface="Verdana" pitchFamily="34" charset="0"/>
                          <a:ea typeface="Verdana" pitchFamily="34" charset="0"/>
                          <a:cs typeface="Verdana" pitchFamily="34" charset="0"/>
                        </a:rPr>
                        <a:t>50,000</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algn="r"/>
                      <a:endParaRPr lang="en-US" sz="1600" dirty="0">
                        <a:solidFill>
                          <a:schemeClr val="tx1"/>
                        </a:solidFill>
                        <a:latin typeface="Verdana" pitchFamily="34" charset="0"/>
                        <a:ea typeface="Verdana" pitchFamily="34" charset="0"/>
                        <a:cs typeface="Verdana" pitchFamily="34" charset="0"/>
                      </a:endParaRPr>
                    </a:p>
                  </a:txBody>
                  <a:tcPr marL="92850" marR="92850"/>
                </a:tc>
                <a:extLst>
                  <a:ext uri="{0D108BD9-81ED-4DB2-BD59-A6C34878D82A}">
                    <a16:rowId xmlns="" xmlns:a16="http://schemas.microsoft.com/office/drawing/2014/main" val="10001"/>
                  </a:ext>
                </a:extLst>
              </a:tr>
              <a:tr h="375459">
                <a:tc>
                  <a:txBody>
                    <a:bodyPr/>
                    <a:lstStyle/>
                    <a:p>
                      <a:pPr marL="273050" indent="0"/>
                      <a:r>
                        <a:rPr lang="en-IN" altLang="en-US" sz="1600" dirty="0" smtClean="0">
                          <a:latin typeface="Verdana" pitchFamily="34" charset="0"/>
                          <a:ea typeface="Verdana" pitchFamily="34" charset="0"/>
                          <a:cs typeface="Verdana" pitchFamily="34" charset="0"/>
                        </a:rPr>
                        <a:t> Franchise fee revenue</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IN" altLang="en-US" sz="1600" baseline="30000" dirty="0" smtClean="0">
                        <a:latin typeface="Verdana" pitchFamily="34" charset="0"/>
                        <a:ea typeface="Verdana" pitchFamily="34" charset="0"/>
                        <a:cs typeface="Verdana" pitchFamily="34" charset="0"/>
                      </a:endParaRPr>
                    </a:p>
                  </a:txBody>
                  <a:tcPr marL="92850" marR="9285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Verdana" pitchFamily="34" charset="0"/>
                          <a:ea typeface="Verdana" pitchFamily="34" charset="0"/>
                          <a:cs typeface="Verdana" pitchFamily="34" charset="0"/>
                        </a:rPr>
                        <a:t>50,000</a:t>
                      </a:r>
                      <a:endParaRPr lang="en-IN" altLang="en-US" sz="1600" baseline="30000" dirty="0" smtClean="0">
                        <a:latin typeface="Verdana" pitchFamily="34" charset="0"/>
                        <a:ea typeface="Verdana" pitchFamily="34" charset="0"/>
                        <a:cs typeface="Verdana" pitchFamily="34" charset="0"/>
                      </a:endParaRPr>
                    </a:p>
                  </a:txBody>
                  <a:tcPr marL="92850" marR="92850"/>
                </a:tc>
                <a:extLst>
                  <a:ext uri="{0D108BD9-81ED-4DB2-BD59-A6C34878D82A}">
                    <a16:rowId xmlns="" xmlns:a16="http://schemas.microsoft.com/office/drawing/2014/main" val="10002"/>
                  </a:ext>
                </a:extLst>
              </a:tr>
              <a:tr h="375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latin typeface="Verdana" pitchFamily="34" charset="0"/>
                          <a:ea typeface="Verdana" pitchFamily="34" charset="0"/>
                          <a:cs typeface="Verdana" pitchFamily="34" charset="0"/>
                        </a:rPr>
                        <a:t>To recognize franchise fee revenue.</a:t>
                      </a:r>
                    </a:p>
                  </a:txBody>
                  <a:tcPr marL="92850" marR="9285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IN" altLang="en-US" sz="1600" baseline="30000" dirty="0" smtClean="0">
                        <a:latin typeface="Verdana" pitchFamily="34" charset="0"/>
                        <a:ea typeface="Verdana" pitchFamily="34" charset="0"/>
                        <a:cs typeface="Verdana" pitchFamily="34" charset="0"/>
                      </a:endParaRPr>
                    </a:p>
                  </a:txBody>
                  <a:tcPr marL="92850" marR="9285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IN" altLang="en-US" sz="1600" baseline="30000" dirty="0" smtClean="0">
                        <a:latin typeface="Verdana" pitchFamily="34" charset="0"/>
                        <a:ea typeface="Verdana" pitchFamily="34" charset="0"/>
                        <a:cs typeface="Verdana" pitchFamily="34" charset="0"/>
                      </a:endParaRPr>
                    </a:p>
                  </a:txBody>
                  <a:tcPr marL="92850" marR="92850"/>
                </a:tc>
              </a:tr>
            </a:tbl>
          </a:graphicData>
        </a:graphic>
      </p:graphicFrame>
    </p:spTree>
    <p:extLst>
      <p:ext uri="{BB962C8B-B14F-4D97-AF65-F5344CB8AC3E}">
        <p14:creationId xmlns:p14="http://schemas.microsoft.com/office/powerpoint/2010/main" val="1707137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a:xfrm>
            <a:off x="1380102" y="677334"/>
            <a:ext cx="6612396" cy="624548"/>
          </a:xfrm>
        </p:spPr>
        <p:txBody>
          <a:bodyPr>
            <a:noAutofit/>
          </a:bodyPr>
          <a:lstStyle/>
          <a:p>
            <a:r>
              <a:rPr lang="en-IN" dirty="0"/>
              <a:t>Franchise </a:t>
            </a:r>
            <a:r>
              <a:rPr lang="en-IN" dirty="0" smtClean="0"/>
              <a:t>Sales (8 </a:t>
            </a:r>
            <a:r>
              <a:rPr lang="en-IN" dirty="0"/>
              <a:t>of </a:t>
            </a:r>
            <a:r>
              <a:rPr lang="en-IN" dirty="0" smtClean="0"/>
              <a:t>9)</a:t>
            </a:r>
            <a:endParaRPr lang="en-US" dirty="0"/>
          </a:p>
        </p:txBody>
      </p:sp>
      <p:sp>
        <p:nvSpPr>
          <p:cNvPr id="5" name="Content Placeholder 4"/>
          <p:cNvSpPr>
            <a:spLocks noGrp="1"/>
          </p:cNvSpPr>
          <p:nvPr>
            <p:ph sz="quarter" idx="10"/>
          </p:nvPr>
        </p:nvSpPr>
        <p:spPr>
          <a:xfrm>
            <a:off x="539972" y="1334127"/>
            <a:ext cx="8318308" cy="5083056"/>
          </a:xfrm>
        </p:spPr>
        <p:txBody>
          <a:bodyPr/>
          <a:lstStyle/>
          <a:p>
            <a:pPr marL="0" indent="0">
              <a:buNone/>
            </a:pPr>
            <a:r>
              <a:rPr lang="en-US" sz="2200" dirty="0"/>
              <a:t>On March 31, 2018, the Red Hot Chicken Wing Corporation entered into a franchise agreement with Thomas Keller. In exchange for an initial franchise fee of $50,000, Red Hot will provide initial services to include the selection of a location, construction of the building, training of employees, and consulting services over several years. $10,000 is payable on March 31, 2018, with the remaining $40,000 payable in annual installments that include interest at an appropriate rate. In addition, the franchisee will pay continuing franchise fees of $1,000 per month for advertising and promotion provided by Red Hot, beginning immediately after the franchise begins operations. Thomas Keller opened his Red Hot franchise for business on September 30, 2018. </a:t>
            </a:r>
          </a:p>
        </p:txBody>
      </p:sp>
    </p:spTree>
    <p:extLst>
      <p:ext uri="{BB962C8B-B14F-4D97-AF65-F5344CB8AC3E}">
        <p14:creationId xmlns:p14="http://schemas.microsoft.com/office/powerpoint/2010/main" val="27568272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8"/>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p:txBody>
          <a:bodyPr/>
          <a:lstStyle/>
          <a:p>
            <a:r>
              <a:rPr lang="en-IN" dirty="0"/>
              <a:t>Franchise </a:t>
            </a:r>
            <a:r>
              <a:rPr lang="en-IN" dirty="0" smtClean="0"/>
              <a:t>Sales (9 </a:t>
            </a:r>
            <a:r>
              <a:rPr lang="en-IN" dirty="0"/>
              <a:t>of </a:t>
            </a:r>
            <a:r>
              <a:rPr lang="en-IN" dirty="0" smtClean="0"/>
              <a:t>9)</a:t>
            </a:r>
            <a:endParaRPr lang="en-US" dirty="0"/>
          </a:p>
        </p:txBody>
      </p:sp>
      <p:sp>
        <p:nvSpPr>
          <p:cNvPr id="5" name="Content Placeholder 4"/>
          <p:cNvSpPr>
            <a:spLocks noGrp="1"/>
          </p:cNvSpPr>
          <p:nvPr>
            <p:ph sz="quarter" idx="12"/>
          </p:nvPr>
        </p:nvSpPr>
        <p:spPr>
          <a:xfrm>
            <a:off x="863600" y="1767549"/>
            <a:ext cx="7404100" cy="440677"/>
          </a:xfrm>
        </p:spPr>
        <p:txBody>
          <a:bodyPr/>
          <a:lstStyle/>
          <a:p>
            <a:pPr marL="0" indent="0">
              <a:buNone/>
            </a:pPr>
            <a:r>
              <a:rPr lang="en-IN" b="1" dirty="0">
                <a:cs typeface="Arial" panose="020B0604020202020204" pitchFamily="34" charset="0"/>
              </a:rPr>
              <a:t>Initial Franchise </a:t>
            </a:r>
            <a:r>
              <a:rPr lang="en-IN" b="1" dirty="0" smtClean="0">
                <a:cs typeface="Arial" panose="020B0604020202020204" pitchFamily="34" charset="0"/>
              </a:rPr>
              <a:t>Fee</a:t>
            </a:r>
            <a:endParaRPr lang="en-US" b="1" dirty="0">
              <a:cs typeface="Arial" panose="020B0604020202020204" pitchFamily="34" charset="0"/>
            </a:endParaRPr>
          </a:p>
        </p:txBody>
      </p:sp>
      <p:graphicFrame>
        <p:nvGraphicFramePr>
          <p:cNvPr id="8" name="Table 5"/>
          <p:cNvGraphicFramePr>
            <a:graphicFrameLocks noGrp="1"/>
          </p:cNvGraphicFramePr>
          <p:nvPr>
            <p:ph sz="quarter" idx="10"/>
            <p:extLst>
              <p:ext uri="{D42A27DB-BD31-4B8C-83A1-F6EECF244321}">
                <p14:modId xmlns:p14="http://schemas.microsoft.com/office/powerpoint/2010/main" val="3647789068"/>
              </p:ext>
            </p:extLst>
          </p:nvPr>
        </p:nvGraphicFramePr>
        <p:xfrm>
          <a:off x="743439" y="2245209"/>
          <a:ext cx="8310451" cy="1421478"/>
        </p:xfrm>
        <a:graphic>
          <a:graphicData uri="http://schemas.openxmlformats.org/drawingml/2006/table">
            <a:tbl>
              <a:tblPr firstRow="1" bandRow="1">
                <a:tableStyleId>{5940675A-B579-460E-94D1-54222C63F5DA}</a:tableStyleId>
              </a:tblPr>
              <a:tblGrid>
                <a:gridCol w="5637175">
                  <a:extLst>
                    <a:ext uri="{9D8B030D-6E8A-4147-A177-3AD203B41FA5}">
                      <a16:colId xmlns="" xmlns:a16="http://schemas.microsoft.com/office/drawing/2014/main" val="20000"/>
                    </a:ext>
                  </a:extLst>
                </a:gridCol>
                <a:gridCol w="1336638">
                  <a:extLst>
                    <a:ext uri="{9D8B030D-6E8A-4147-A177-3AD203B41FA5}">
                      <a16:colId xmlns="" xmlns:a16="http://schemas.microsoft.com/office/drawing/2014/main" val="20001"/>
                    </a:ext>
                  </a:extLst>
                </a:gridCol>
                <a:gridCol w="1336638">
                  <a:extLst>
                    <a:ext uri="{9D8B030D-6E8A-4147-A177-3AD203B41FA5}">
                      <a16:colId xmlns="" xmlns:a16="http://schemas.microsoft.com/office/drawing/2014/main" val="20002"/>
                    </a:ext>
                  </a:extLst>
                </a:gridCol>
              </a:tblGrid>
              <a:tr h="290205">
                <a:tc>
                  <a:txBody>
                    <a:bodyPr/>
                    <a:lstStyle/>
                    <a:p>
                      <a:pPr algn="ctr"/>
                      <a:r>
                        <a:rPr lang="en-US" altLang="en-US" sz="1600" b="1" dirty="0" smtClean="0">
                          <a:latin typeface="Verdana" pitchFamily="34" charset="0"/>
                          <a:ea typeface="Verdana" pitchFamily="34" charset="0"/>
                          <a:cs typeface="Verdana" pitchFamily="34" charset="0"/>
                        </a:rPr>
                        <a:t>Journal Entry – September 30, 2018</a:t>
                      </a:r>
                      <a:endParaRPr lang="en-IN" altLang="en-US" sz="1600" b="1" baseline="30000" dirty="0">
                        <a:latin typeface="Verdana" pitchFamily="34" charset="0"/>
                        <a:ea typeface="Verdana" pitchFamily="34" charset="0"/>
                        <a:cs typeface="Verdana" pitchFamily="34" charset="0"/>
                      </a:endParaRPr>
                    </a:p>
                  </a:txBody>
                  <a:tcPr marL="92850" marR="92850" anchor="b"/>
                </a:tc>
                <a:tc>
                  <a:txBody>
                    <a:bodyPr/>
                    <a:lstStyle/>
                    <a:p>
                      <a:pPr algn="ctr"/>
                      <a:r>
                        <a:rPr lang="en-US" altLang="en-US" sz="1600" b="1" dirty="0" smtClean="0">
                          <a:latin typeface="Verdana" pitchFamily="34" charset="0"/>
                          <a:ea typeface="Verdana" pitchFamily="34" charset="0"/>
                          <a:cs typeface="Verdana" pitchFamily="34" charset="0"/>
                        </a:rPr>
                        <a:t>Debit</a:t>
                      </a:r>
                      <a:endParaRPr lang="en-IN" altLang="en-US" sz="1600" b="1" baseline="30000" dirty="0">
                        <a:latin typeface="Verdana" pitchFamily="34" charset="0"/>
                        <a:ea typeface="Verdana" pitchFamily="34" charset="0"/>
                        <a:cs typeface="Verdana" pitchFamily="34" charset="0"/>
                      </a:endParaRPr>
                    </a:p>
                  </a:txBody>
                  <a:tcPr marL="92850" marR="92850" anchor="b"/>
                </a:tc>
                <a:tc>
                  <a:txBody>
                    <a:bodyPr/>
                    <a:lstStyle/>
                    <a:p>
                      <a:pPr algn="ctr"/>
                      <a:r>
                        <a:rPr lang="en-US" altLang="en-US" sz="1600" b="1" dirty="0" smtClean="0">
                          <a:latin typeface="Verdana" pitchFamily="34" charset="0"/>
                          <a:ea typeface="Verdana" pitchFamily="34" charset="0"/>
                          <a:cs typeface="Verdana" pitchFamily="34" charset="0"/>
                        </a:rPr>
                        <a:t>Credit</a:t>
                      </a:r>
                      <a:endParaRPr lang="en-IN" altLang="en-US" sz="1600" b="1" baseline="30000" dirty="0">
                        <a:latin typeface="Verdana" pitchFamily="34" charset="0"/>
                        <a:ea typeface="Verdana" pitchFamily="34" charset="0"/>
                        <a:cs typeface="Verdana" pitchFamily="34" charset="0"/>
                      </a:endParaRPr>
                    </a:p>
                  </a:txBody>
                  <a:tcPr marL="92850" marR="92850" anchor="b"/>
                </a:tc>
                <a:extLst>
                  <a:ext uri="{0D108BD9-81ED-4DB2-BD59-A6C34878D82A}">
                    <a16:rowId xmlns="" xmlns:a16="http://schemas.microsoft.com/office/drawing/2014/main" val="10000"/>
                  </a:ext>
                </a:extLst>
              </a:tr>
              <a:tr h="290205">
                <a:tc>
                  <a:txBody>
                    <a:bodyPr/>
                    <a:lstStyle/>
                    <a:p>
                      <a:r>
                        <a:rPr lang="en-IN" altLang="en-US" sz="1600" dirty="0" smtClean="0">
                          <a:latin typeface="Verdana" pitchFamily="34" charset="0"/>
                          <a:ea typeface="Verdana" pitchFamily="34" charset="0"/>
                          <a:cs typeface="Verdana" pitchFamily="34" charset="0"/>
                        </a:rPr>
                        <a:t>Cash (or accounts receivable)</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algn="r"/>
                      <a:r>
                        <a:rPr lang="en-US" altLang="en-US" sz="1600" dirty="0" smtClean="0">
                          <a:latin typeface="Verdana" pitchFamily="34" charset="0"/>
                          <a:ea typeface="Verdana" pitchFamily="34" charset="0"/>
                          <a:cs typeface="Verdana" pitchFamily="34" charset="0"/>
                        </a:rPr>
                        <a:t>1,000</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algn="r"/>
                      <a:endParaRPr lang="en-US" sz="1600" dirty="0">
                        <a:solidFill>
                          <a:schemeClr val="tx1"/>
                        </a:solidFill>
                        <a:latin typeface="Verdana" pitchFamily="34" charset="0"/>
                        <a:ea typeface="Verdana" pitchFamily="34" charset="0"/>
                        <a:cs typeface="Verdana" pitchFamily="34" charset="0"/>
                      </a:endParaRPr>
                    </a:p>
                  </a:txBody>
                  <a:tcPr marL="92850" marR="92850"/>
                </a:tc>
                <a:extLst>
                  <a:ext uri="{0D108BD9-81ED-4DB2-BD59-A6C34878D82A}">
                    <a16:rowId xmlns="" xmlns:a16="http://schemas.microsoft.com/office/drawing/2014/main" val="10001"/>
                  </a:ext>
                </a:extLst>
              </a:tr>
              <a:tr h="375459">
                <a:tc>
                  <a:txBody>
                    <a:bodyPr/>
                    <a:lstStyle/>
                    <a:p>
                      <a:pPr marL="352425" indent="0"/>
                      <a:r>
                        <a:rPr lang="en-IN" altLang="en-US" sz="1600" dirty="0" smtClean="0">
                          <a:latin typeface="Verdana" pitchFamily="34" charset="0"/>
                          <a:ea typeface="Verdana" pitchFamily="34" charset="0"/>
                          <a:cs typeface="Verdana" pitchFamily="34" charset="0"/>
                        </a:rPr>
                        <a:t>  Service revenue</a:t>
                      </a:r>
                      <a:endParaRPr lang="en-IN" altLang="en-US" sz="1600" baseline="30000" dirty="0">
                        <a:latin typeface="Verdana" pitchFamily="34" charset="0"/>
                        <a:ea typeface="Verdana" pitchFamily="34" charset="0"/>
                        <a:cs typeface="Verdana" pitchFamily="34" charset="0"/>
                      </a:endParaRPr>
                    </a:p>
                  </a:txBody>
                  <a:tcPr marL="92850" marR="9285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IN" altLang="en-US" sz="1600" baseline="30000" dirty="0" smtClean="0">
                        <a:latin typeface="Verdana" pitchFamily="34" charset="0"/>
                        <a:ea typeface="Verdana" pitchFamily="34" charset="0"/>
                        <a:cs typeface="Verdana" pitchFamily="34" charset="0"/>
                      </a:endParaRPr>
                    </a:p>
                  </a:txBody>
                  <a:tcPr marL="92850" marR="9285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en-US" sz="1600" dirty="0" smtClean="0">
                          <a:latin typeface="Verdana" pitchFamily="34" charset="0"/>
                          <a:ea typeface="Verdana" pitchFamily="34" charset="0"/>
                          <a:cs typeface="Verdana" pitchFamily="34" charset="0"/>
                        </a:rPr>
                        <a:t>1,000</a:t>
                      </a:r>
                      <a:endParaRPr lang="en-IN" altLang="en-US" sz="1600" baseline="30000" dirty="0" smtClean="0">
                        <a:latin typeface="Verdana" pitchFamily="34" charset="0"/>
                        <a:ea typeface="Verdana" pitchFamily="34" charset="0"/>
                        <a:cs typeface="Verdana" pitchFamily="34" charset="0"/>
                      </a:endParaRPr>
                    </a:p>
                  </a:txBody>
                  <a:tcPr marL="92850" marR="92850"/>
                </a:tc>
                <a:extLst>
                  <a:ext uri="{0D108BD9-81ED-4DB2-BD59-A6C34878D82A}">
                    <a16:rowId xmlns="" xmlns:a16="http://schemas.microsoft.com/office/drawing/2014/main" val="10002"/>
                  </a:ext>
                </a:extLst>
              </a:tr>
              <a:tr h="3754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i="1" dirty="0" smtClean="0">
                          <a:latin typeface="Verdana" pitchFamily="34" charset="0"/>
                          <a:ea typeface="Verdana" pitchFamily="34" charset="0"/>
                          <a:cs typeface="Verdana" pitchFamily="34" charset="0"/>
                        </a:rPr>
                        <a:t>To recognize continuing franchise fee revenue.</a:t>
                      </a:r>
                    </a:p>
                  </a:txBody>
                  <a:tcPr marL="92850" marR="9285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IN" altLang="en-US" sz="1600" baseline="30000" dirty="0" smtClean="0">
                        <a:latin typeface="Verdana" pitchFamily="34" charset="0"/>
                        <a:ea typeface="Verdana" pitchFamily="34" charset="0"/>
                        <a:cs typeface="Verdana" pitchFamily="34" charset="0"/>
                      </a:endParaRPr>
                    </a:p>
                  </a:txBody>
                  <a:tcPr marL="92850" marR="92850"/>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IN" altLang="en-US" sz="1600" baseline="30000" dirty="0" smtClean="0">
                        <a:latin typeface="Verdana" pitchFamily="34" charset="0"/>
                        <a:ea typeface="Verdana" pitchFamily="34" charset="0"/>
                        <a:cs typeface="Verdana" pitchFamily="34" charset="0"/>
                      </a:endParaRPr>
                    </a:p>
                  </a:txBody>
                  <a:tcPr marL="92850" marR="92850"/>
                </a:tc>
              </a:tr>
            </a:tbl>
          </a:graphicData>
        </a:graphic>
      </p:graphicFrame>
    </p:spTree>
    <p:extLst>
      <p:ext uri="{BB962C8B-B14F-4D97-AF65-F5344CB8AC3E}">
        <p14:creationId xmlns:p14="http://schemas.microsoft.com/office/powerpoint/2010/main" val="14916029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a:t>
            </a:r>
            <a:r>
              <a:rPr lang="en-US" dirty="0" smtClean="0"/>
              <a:t>Presentation</a:t>
            </a:r>
            <a:endParaRPr lang="en-US" dirty="0"/>
          </a:p>
        </p:txBody>
      </p:sp>
    </p:spTree>
    <p:extLst>
      <p:ext uri="{BB962C8B-B14F-4D97-AF65-F5344CB8AC3E}">
        <p14:creationId xmlns:p14="http://schemas.microsoft.com/office/powerpoint/2010/main" val="4213039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24505" y="714356"/>
            <a:ext cx="8001000" cy="1472650"/>
          </a:xfrm>
        </p:spPr>
        <p:txBody>
          <a:bodyPr>
            <a:noAutofit/>
          </a:bodyPr>
          <a:lstStyle/>
          <a:p>
            <a:r>
              <a:rPr lang="en-AU" altLang="en-US" dirty="0"/>
              <a:t>Some Important Changes in Revenue Recognition GAAP Resulting from ASU No. </a:t>
            </a:r>
            <a:r>
              <a:rPr lang="en-AU" altLang="en-US" dirty="0" smtClean="0"/>
              <a:t>2014–09 (2 </a:t>
            </a:r>
            <a:r>
              <a:rPr lang="en-AU" altLang="en-US" dirty="0"/>
              <a:t>of 4)</a:t>
            </a:r>
            <a:endParaRPr lang="en-US" dirty="0"/>
          </a:p>
        </p:txBody>
      </p:sp>
      <p:graphicFrame>
        <p:nvGraphicFramePr>
          <p:cNvPr id="9" name="Table 3"/>
          <p:cNvGraphicFramePr>
            <a:graphicFrameLocks noGrp="1"/>
          </p:cNvGraphicFramePr>
          <p:nvPr>
            <p:ph idx="4294967295"/>
            <p:extLst>
              <p:ext uri="{D42A27DB-BD31-4B8C-83A1-F6EECF244321}">
                <p14:modId xmlns:p14="http://schemas.microsoft.com/office/powerpoint/2010/main" val="206577539"/>
              </p:ext>
            </p:extLst>
          </p:nvPr>
        </p:nvGraphicFramePr>
        <p:xfrm>
          <a:off x="624505" y="3000372"/>
          <a:ext cx="8426189" cy="2214613"/>
        </p:xfrm>
        <a:graphic>
          <a:graphicData uri="http://schemas.openxmlformats.org/drawingml/2006/table">
            <a:tbl>
              <a:tblPr firstRow="1" firstCol="1" bandRow="1"/>
              <a:tblGrid>
                <a:gridCol w="1647579">
                  <a:extLst>
                    <a:ext uri="{9D8B030D-6E8A-4147-A177-3AD203B41FA5}">
                      <a16:colId xmlns="" xmlns:a16="http://schemas.microsoft.com/office/drawing/2014/main" val="20000"/>
                    </a:ext>
                  </a:extLst>
                </a:gridCol>
                <a:gridCol w="3295158">
                  <a:extLst>
                    <a:ext uri="{9D8B030D-6E8A-4147-A177-3AD203B41FA5}">
                      <a16:colId xmlns="" xmlns:a16="http://schemas.microsoft.com/office/drawing/2014/main" val="20001"/>
                    </a:ext>
                  </a:extLst>
                </a:gridCol>
                <a:gridCol w="3483452">
                  <a:extLst>
                    <a:ext uri="{9D8B030D-6E8A-4147-A177-3AD203B41FA5}">
                      <a16:colId xmlns="" xmlns:a16="http://schemas.microsoft.com/office/drawing/2014/main" val="20002"/>
                    </a:ext>
                  </a:extLst>
                </a:gridCol>
              </a:tblGrid>
              <a:tr h="309061">
                <a:tc>
                  <a:txBody>
                    <a:bodyPr/>
                    <a:lstStyle/>
                    <a:p>
                      <a:pPr marL="0" marR="0" algn="ctr">
                        <a:lnSpc>
                          <a:spcPct val="100000"/>
                        </a:lnSpc>
                        <a:spcBef>
                          <a:spcPts val="0"/>
                        </a:spcBef>
                        <a:spcAft>
                          <a:spcPts val="0"/>
                        </a:spcAft>
                        <a:tabLst>
                          <a:tab pos="152400" algn="l"/>
                          <a:tab pos="457200" algn="l"/>
                        </a:tabLst>
                      </a:pPr>
                      <a:r>
                        <a:rPr lang="en-US" sz="14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en-US" sz="14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4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Previous GAAP</a:t>
                      </a:r>
                      <a:endParaRPr lang="en-US" sz="14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67488" marR="674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4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New GAAP </a:t>
                      </a:r>
                      <a:r>
                        <a:rPr lang="en-US" sz="1400" b="1"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under </a:t>
                      </a:r>
                      <a:r>
                        <a:rPr lang="en-US" sz="14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ASU</a:t>
                      </a:r>
                      <a:endParaRPr lang="en-US" sz="14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67488" marR="6748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0"/>
                  </a:ext>
                </a:extLst>
              </a:tr>
              <a:tr h="1905552">
                <a:tc>
                  <a:txBody>
                    <a:bodyPr/>
                    <a:lstStyle/>
                    <a:p>
                      <a:pPr marL="0" marR="0" algn="l">
                        <a:lnSpc>
                          <a:spcPct val="100000"/>
                        </a:lnSpc>
                        <a:spcBef>
                          <a:spcPts val="0"/>
                        </a:spcBef>
                        <a:spcAft>
                          <a:spcPts val="0"/>
                        </a:spcAft>
                        <a:tabLst>
                          <a:tab pos="152400" algn="l"/>
                          <a:tab pos="457200" algn="l"/>
                        </a:tabLst>
                      </a:pPr>
                      <a:r>
                        <a:rPr lang="en-US" sz="14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Criteria for recognizing revenue over time</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4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Depends on the earnings process</a:t>
                      </a:r>
                      <a:r>
                        <a:rPr lang="en-US" sz="1400"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 For </a:t>
                      </a:r>
                      <a:r>
                        <a:rPr lang="en-US" sz="14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long-term contracts, recognizing revenue over time is generally required unless reliable estimates of progress towards completion can’t be made.</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4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Depends on characteristics of the contract and of the performance obligations being satisfied.</a:t>
                      </a:r>
                    </a:p>
                  </a:txBody>
                  <a:tcPr marL="67488" marR="674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641792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US" dirty="0" smtClean="0"/>
              <a:t>05-10</a:t>
            </a:r>
            <a:endParaRPr lang="en-US" dirty="0"/>
          </a:p>
        </p:txBody>
      </p:sp>
      <p:sp>
        <p:nvSpPr>
          <p:cNvPr id="3" name="Title 2"/>
          <p:cNvSpPr>
            <a:spLocks noGrp="1"/>
          </p:cNvSpPr>
          <p:nvPr>
            <p:ph type="title"/>
          </p:nvPr>
        </p:nvSpPr>
        <p:spPr>
          <a:xfrm>
            <a:off x="685800" y="714356"/>
            <a:ext cx="8001000" cy="1472650"/>
          </a:xfrm>
        </p:spPr>
        <p:txBody>
          <a:bodyPr>
            <a:noAutofit/>
          </a:bodyPr>
          <a:lstStyle/>
          <a:p>
            <a:r>
              <a:rPr lang="en-AU" altLang="en-US" dirty="0"/>
              <a:t>Some Important Changes in Revenue Recognition GAAP Resulting from ASU No. </a:t>
            </a:r>
            <a:r>
              <a:rPr lang="en-AU" altLang="en-US" dirty="0" smtClean="0"/>
              <a:t>2014–09 (3 </a:t>
            </a:r>
            <a:r>
              <a:rPr lang="en-AU" altLang="en-US" dirty="0"/>
              <a:t>of 4)</a:t>
            </a:r>
            <a:endParaRPr lang="en-US" dirty="0"/>
          </a:p>
        </p:txBody>
      </p:sp>
      <p:graphicFrame>
        <p:nvGraphicFramePr>
          <p:cNvPr id="9" name="Table 3"/>
          <p:cNvGraphicFramePr>
            <a:graphicFrameLocks noGrp="1"/>
          </p:cNvGraphicFramePr>
          <p:nvPr>
            <p:ph idx="4294967295"/>
            <p:extLst>
              <p:ext uri="{D42A27DB-BD31-4B8C-83A1-F6EECF244321}">
                <p14:modId xmlns:p14="http://schemas.microsoft.com/office/powerpoint/2010/main" val="3641388715"/>
              </p:ext>
            </p:extLst>
          </p:nvPr>
        </p:nvGraphicFramePr>
        <p:xfrm>
          <a:off x="685800" y="2857496"/>
          <a:ext cx="8235017" cy="3071834"/>
        </p:xfrm>
        <a:graphic>
          <a:graphicData uri="http://schemas.openxmlformats.org/drawingml/2006/table">
            <a:tbl>
              <a:tblPr firstRow="1" firstCol="1" bandRow="1"/>
              <a:tblGrid>
                <a:gridCol w="1610199">
                  <a:extLst>
                    <a:ext uri="{9D8B030D-6E8A-4147-A177-3AD203B41FA5}">
                      <a16:colId xmlns="" xmlns:a16="http://schemas.microsoft.com/office/drawing/2014/main" val="20000"/>
                    </a:ext>
                  </a:extLst>
                </a:gridCol>
                <a:gridCol w="3220398">
                  <a:extLst>
                    <a:ext uri="{9D8B030D-6E8A-4147-A177-3AD203B41FA5}">
                      <a16:colId xmlns="" xmlns:a16="http://schemas.microsoft.com/office/drawing/2014/main" val="20001"/>
                    </a:ext>
                  </a:extLst>
                </a:gridCol>
                <a:gridCol w="3404420">
                  <a:extLst>
                    <a:ext uri="{9D8B030D-6E8A-4147-A177-3AD203B41FA5}">
                      <a16:colId xmlns="" xmlns:a16="http://schemas.microsoft.com/office/drawing/2014/main" val="20002"/>
                    </a:ext>
                  </a:extLst>
                </a:gridCol>
              </a:tblGrid>
              <a:tr h="297315">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Previous GAAP</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1847" marR="718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New GAAP </a:t>
                      </a:r>
                      <a:r>
                        <a:rPr lang="en-US" sz="1200" b="1"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under </a:t>
                      </a: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ASU</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1847" marR="718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0"/>
                  </a:ext>
                </a:extLst>
              </a:tr>
              <a:tr h="1702949">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Accounting </a:t>
                      </a:r>
                      <a:r>
                        <a:rPr lang="en-US" sz="1200"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for multiple </a:t>
                      </a: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performance obligations</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Depends on the industry</a:t>
                      </a:r>
                      <a:r>
                        <a:rPr lang="en-US" sz="1200"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 Sometimes </a:t>
                      </a: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performance obligations are ignored (e.g., “free” smartphones in cell phone contracts); sometimes revenue recognition is constrained (e.g., software for which there is not sufficient evidence of stand-alone prices).</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Regardless of industry, apply criteria for determining whether goods</a:t>
                      </a:r>
                      <a:r>
                        <a:rPr lang="en-US" sz="1200" baseline="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and services are</a:t>
                      </a: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distinct to identify performance obligations, allocate transaction price to performance obligations, and recognize revenue when each is satisfied</a:t>
                      </a:r>
                      <a:r>
                        <a:rPr lang="en-US" sz="1200"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1071570">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Treatment of customer options for additional goods or services</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Depends on the industry</a:t>
                      </a:r>
                      <a:r>
                        <a:rPr lang="en-US" sz="1200"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 Sometimes </a:t>
                      </a: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treated as a separate deliverable (e.g., software upgrades), other times ignored (e.g., frequent flyer miles).</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Regardless of industry, treat an option as a separate performance obligation if it provides a material right to the customer that the customer would not have otherwise.</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57712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a:t>
            </a:r>
            <a:r>
              <a:rPr lang="en-US" dirty="0" smtClean="0"/>
              <a:t>05-1</a:t>
            </a:r>
            <a:endParaRPr lang="en-US" dirty="0"/>
          </a:p>
        </p:txBody>
      </p:sp>
      <p:sp>
        <p:nvSpPr>
          <p:cNvPr id="3" name="Title 2"/>
          <p:cNvSpPr>
            <a:spLocks noGrp="1"/>
          </p:cNvSpPr>
          <p:nvPr>
            <p:ph type="title"/>
          </p:nvPr>
        </p:nvSpPr>
        <p:spPr>
          <a:xfrm>
            <a:off x="571500" y="857232"/>
            <a:ext cx="8001000" cy="1472650"/>
          </a:xfrm>
        </p:spPr>
        <p:txBody>
          <a:bodyPr>
            <a:noAutofit/>
          </a:bodyPr>
          <a:lstStyle/>
          <a:p>
            <a:r>
              <a:rPr lang="en-AU" altLang="en-US" dirty="0"/>
              <a:t>Some Important Changes in Revenue Recognition GAAP Resulting from ASU No. </a:t>
            </a:r>
            <a:r>
              <a:rPr lang="en-AU" altLang="en-US" dirty="0" smtClean="0"/>
              <a:t>2014–09 (4 </a:t>
            </a:r>
            <a:r>
              <a:rPr lang="en-AU" altLang="en-US" dirty="0"/>
              <a:t>of 4)</a:t>
            </a:r>
            <a:endParaRPr lang="en-US" dirty="0"/>
          </a:p>
        </p:txBody>
      </p:sp>
      <p:graphicFrame>
        <p:nvGraphicFramePr>
          <p:cNvPr id="9" name="Table 3"/>
          <p:cNvGraphicFramePr>
            <a:graphicFrameLocks noGrp="1"/>
          </p:cNvGraphicFramePr>
          <p:nvPr>
            <p:ph idx="4294967295"/>
            <p:extLst>
              <p:ext uri="{D42A27DB-BD31-4B8C-83A1-F6EECF244321}">
                <p14:modId xmlns:p14="http://schemas.microsoft.com/office/powerpoint/2010/main" val="3496054198"/>
              </p:ext>
            </p:extLst>
          </p:nvPr>
        </p:nvGraphicFramePr>
        <p:xfrm>
          <a:off x="743439" y="2928934"/>
          <a:ext cx="8235017" cy="2391219"/>
        </p:xfrm>
        <a:graphic>
          <a:graphicData uri="http://schemas.openxmlformats.org/drawingml/2006/table">
            <a:tbl>
              <a:tblPr firstRow="1" firstCol="1" bandRow="1"/>
              <a:tblGrid>
                <a:gridCol w="1610199">
                  <a:extLst>
                    <a:ext uri="{9D8B030D-6E8A-4147-A177-3AD203B41FA5}">
                      <a16:colId xmlns="" xmlns:a16="http://schemas.microsoft.com/office/drawing/2014/main" val="20000"/>
                    </a:ext>
                  </a:extLst>
                </a:gridCol>
                <a:gridCol w="3220398">
                  <a:extLst>
                    <a:ext uri="{9D8B030D-6E8A-4147-A177-3AD203B41FA5}">
                      <a16:colId xmlns="" xmlns:a16="http://schemas.microsoft.com/office/drawing/2014/main" val="20001"/>
                    </a:ext>
                  </a:extLst>
                </a:gridCol>
                <a:gridCol w="3404420">
                  <a:extLst>
                    <a:ext uri="{9D8B030D-6E8A-4147-A177-3AD203B41FA5}">
                      <a16:colId xmlns="" xmlns:a16="http://schemas.microsoft.com/office/drawing/2014/main" val="20002"/>
                    </a:ext>
                  </a:extLst>
                </a:gridCol>
              </a:tblGrid>
              <a:tr h="297315">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Previous GAAP</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1847" marR="718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52400" algn="l"/>
                          <a:tab pos="457200" algn="l"/>
                        </a:tabLst>
                      </a:pP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New GAAP </a:t>
                      </a:r>
                      <a:r>
                        <a:rPr lang="en-US" sz="1200" b="1" dirty="0" smtClean="0">
                          <a:solidFill>
                            <a:srgbClr val="000000"/>
                          </a:solidFill>
                          <a:effectLst/>
                          <a:latin typeface="Verdana" panose="020B0604030504040204" pitchFamily="34" charset="0"/>
                          <a:ea typeface="Verdana" panose="020B0604030504040204" pitchFamily="34" charset="0"/>
                          <a:cs typeface="Verdana" panose="020B0604030504040204" pitchFamily="34" charset="0"/>
                        </a:rPr>
                        <a:t>under </a:t>
                      </a:r>
                      <a:r>
                        <a:rPr lang="en-US" sz="1200" b="1"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the ASU</a:t>
                      </a:r>
                      <a:endPar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71847" marR="718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0"/>
                  </a:ext>
                </a:extLst>
              </a:tr>
              <a:tr h="1093772">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Treatment of variable consideration</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Typically only recognize revenue associated with variable consideration when uncertainty has been resolved.</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Include estimated variable consideration in the transaction price, but only to the extent it is probable that a significant revenue reversal will not be required in the future.</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1"/>
                  </a:ext>
                </a:extLst>
              </a:tr>
              <a:tr h="1000132">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Treatment of time value of money</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Interest revenue recognized for long-term receivables but interest expense typically not recognized for long-term prepayments.</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a:lnSpc>
                          <a:spcPct val="100000"/>
                        </a:lnSpc>
                        <a:spcBef>
                          <a:spcPts val="0"/>
                        </a:spcBef>
                        <a:spcAft>
                          <a:spcPts val="0"/>
                        </a:spcAft>
                        <a:tabLst>
                          <a:tab pos="152400" algn="l"/>
                          <a:tab pos="457200" algn="l"/>
                        </a:tabLst>
                      </a:pP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Interest revenue or interest</a:t>
                      </a:r>
                      <a:r>
                        <a:rPr lang="en-US" sz="1200" baseline="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 </a:t>
                      </a:r>
                      <a:r>
                        <a:rPr lang="en-US" sz="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expense recognized for both long-term receivables and long-term prepayments if amount is significant.</a:t>
                      </a:r>
                    </a:p>
                  </a:txBody>
                  <a:tcPr marL="71847" marR="718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079395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4572000" y="-3175"/>
            <a:ext cx="4572000" cy="366032"/>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p:txBody>
          <a:bodyPr/>
          <a:lstStyle/>
          <a:p>
            <a:r>
              <a:rPr lang="en-US" dirty="0"/>
              <a:t>The Realization </a:t>
            </a:r>
            <a:r>
              <a:rPr lang="en-US" dirty="0" smtClean="0"/>
              <a:t>Principle </a:t>
            </a:r>
            <a:r>
              <a:rPr lang="en-AU" altLang="en-US" dirty="0" smtClean="0"/>
              <a:t>(</a:t>
            </a:r>
            <a:r>
              <a:rPr lang="en-AU" altLang="en-US" dirty="0"/>
              <a:t>1 of </a:t>
            </a:r>
            <a:r>
              <a:rPr lang="en-AU" altLang="en-US" dirty="0" smtClean="0"/>
              <a:t>2)</a:t>
            </a:r>
            <a:endParaRPr lang="en-US" dirty="0"/>
          </a:p>
        </p:txBody>
      </p:sp>
      <p:sp>
        <p:nvSpPr>
          <p:cNvPr id="5" name="Content Placeholder 4"/>
          <p:cNvSpPr>
            <a:spLocks noGrp="1"/>
          </p:cNvSpPr>
          <p:nvPr>
            <p:ph sz="quarter" idx="10"/>
          </p:nvPr>
        </p:nvSpPr>
        <p:spPr>
          <a:xfrm>
            <a:off x="914400" y="1676400"/>
            <a:ext cx="7772400" cy="4681558"/>
          </a:xfrm>
        </p:spPr>
        <p:txBody>
          <a:bodyPr/>
          <a:lstStyle/>
          <a:p>
            <a:pPr marL="0" indent="0">
              <a:buNone/>
              <a:defRPr/>
            </a:pPr>
            <a:r>
              <a:rPr lang="en-US" b="1" dirty="0" smtClean="0"/>
              <a:t>The Realization Principle</a:t>
            </a:r>
          </a:p>
          <a:p>
            <a:pPr marL="0" indent="0">
              <a:buNone/>
              <a:defRPr/>
            </a:pPr>
            <a:r>
              <a:rPr lang="en-US" dirty="0" smtClean="0"/>
              <a:t>Revenue should only be recognized when </a:t>
            </a:r>
            <a:r>
              <a:rPr lang="en-US" i="1" dirty="0" smtClean="0"/>
              <a:t>both</a:t>
            </a:r>
            <a:r>
              <a:rPr lang="en-US" dirty="0" smtClean="0"/>
              <a:t>:</a:t>
            </a:r>
          </a:p>
          <a:p>
            <a:pPr marL="514350" indent="-514350">
              <a:buFont typeface="+mj-lt"/>
              <a:buAutoNum type="arabicPeriod"/>
              <a:defRPr/>
            </a:pPr>
            <a:r>
              <a:rPr lang="en-US" dirty="0" smtClean="0"/>
              <a:t>The </a:t>
            </a:r>
            <a:r>
              <a:rPr lang="en-US" dirty="0"/>
              <a:t>earnings process is judged to be complete or virtually complete (the earnings process refers to the activity or activities performed by the company to generate </a:t>
            </a:r>
            <a:r>
              <a:rPr lang="en-US" dirty="0" smtClean="0"/>
              <a:t>revenue)</a:t>
            </a:r>
          </a:p>
          <a:p>
            <a:pPr marL="514350" indent="-514350">
              <a:buFont typeface="+mj-lt"/>
              <a:buAutoNum type="arabicPeriod"/>
              <a:defRPr/>
            </a:pPr>
            <a:r>
              <a:rPr lang="en-US" dirty="0" smtClean="0"/>
              <a:t>There </a:t>
            </a:r>
            <a:r>
              <a:rPr lang="en-US" dirty="0"/>
              <a:t>is reasonable certainty as to the </a:t>
            </a:r>
            <a:r>
              <a:rPr lang="en-US" dirty="0" err="1"/>
              <a:t>collectibility</a:t>
            </a:r>
            <a:r>
              <a:rPr lang="en-US" dirty="0"/>
              <a:t> of the asset to be received (usually cash)</a:t>
            </a:r>
          </a:p>
        </p:txBody>
      </p:sp>
    </p:spTree>
    <p:extLst>
      <p:ext uri="{BB962C8B-B14F-4D97-AF65-F5344CB8AC3E}">
        <p14:creationId xmlns:p14="http://schemas.microsoft.com/office/powerpoint/2010/main" val="2010798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8"/>
          <p:cNvSpPr>
            <a:spLocks noGrp="1"/>
          </p:cNvSpPr>
          <p:nvPr>
            <p:ph type="body" sz="quarter" idx="13"/>
          </p:nvPr>
        </p:nvSpPr>
        <p:spPr>
          <a:xfrm>
            <a:off x="4571622" y="-3175"/>
            <a:ext cx="4572378" cy="384175"/>
          </a:xfrm>
        </p:spPr>
        <p:txBody>
          <a:bodyPr/>
          <a:lstStyle/>
          <a:p>
            <a:pPr marL="0" indent="0">
              <a:buNone/>
            </a:pPr>
            <a:r>
              <a:rPr lang="en-US" dirty="0"/>
              <a:t>Learning Objective </a:t>
            </a:r>
            <a:r>
              <a:rPr lang="en-US" dirty="0" smtClean="0"/>
              <a:t>05-10</a:t>
            </a:r>
            <a:endParaRPr lang="en-US" dirty="0"/>
          </a:p>
        </p:txBody>
      </p:sp>
      <p:sp>
        <p:nvSpPr>
          <p:cNvPr id="4" name="Title 3"/>
          <p:cNvSpPr>
            <a:spLocks noGrp="1"/>
          </p:cNvSpPr>
          <p:nvPr>
            <p:ph type="title"/>
          </p:nvPr>
        </p:nvSpPr>
        <p:spPr/>
        <p:txBody>
          <a:bodyPr/>
          <a:lstStyle/>
          <a:p>
            <a:r>
              <a:rPr lang="en-US" dirty="0" smtClean="0"/>
              <a:t>The Realization Principle </a:t>
            </a:r>
            <a:r>
              <a:rPr lang="en-AU" altLang="en-US" dirty="0" smtClean="0"/>
              <a:t>(2 of 2)</a:t>
            </a:r>
            <a:endParaRPr lang="en-US" dirty="0"/>
          </a:p>
        </p:txBody>
      </p:sp>
      <p:sp>
        <p:nvSpPr>
          <p:cNvPr id="5" name="Content Placeholder 4"/>
          <p:cNvSpPr>
            <a:spLocks noGrp="1"/>
          </p:cNvSpPr>
          <p:nvPr>
            <p:ph sz="quarter" idx="10"/>
          </p:nvPr>
        </p:nvSpPr>
        <p:spPr>
          <a:xfrm>
            <a:off x="914400" y="1676400"/>
            <a:ext cx="7315200" cy="4200872"/>
          </a:xfrm>
        </p:spPr>
        <p:txBody>
          <a:bodyPr/>
          <a:lstStyle/>
          <a:p>
            <a:pPr marL="0" indent="0">
              <a:buNone/>
            </a:pPr>
            <a:r>
              <a:rPr lang="en-US" b="1" dirty="0" smtClean="0"/>
              <a:t>Core Revenue Recognition Principle under ASU 2014–09</a:t>
            </a:r>
            <a:r>
              <a:rPr lang="en-US" dirty="0" smtClean="0"/>
              <a:t> </a:t>
            </a:r>
          </a:p>
          <a:p>
            <a:pPr marL="0" indent="0">
              <a:buNone/>
            </a:pPr>
            <a:r>
              <a:rPr lang="en-US" sz="2600" dirty="0" smtClean="0">
                <a:cs typeface="Arial" panose="020B0604020202020204" pitchFamily="34" charset="0"/>
              </a:rPr>
              <a:t>Companies </a:t>
            </a:r>
            <a:r>
              <a:rPr lang="en-US" sz="2600" dirty="0">
                <a:cs typeface="Arial" panose="020B0604020202020204" pitchFamily="34" charset="0"/>
              </a:rPr>
              <a:t>recognize revenue when goods or services are transferred to customers for the amount the company expects to be entitled to receive in exchange for those goods or services</a:t>
            </a:r>
            <a:r>
              <a:rPr lang="en-US" sz="2600" dirty="0" smtClean="0">
                <a:cs typeface="Arial" panose="020B0604020202020204" pitchFamily="34" charset="0"/>
              </a:rPr>
              <a:t>.</a:t>
            </a:r>
            <a:endParaRPr lang="en-US" sz="2800" dirty="0"/>
          </a:p>
        </p:txBody>
      </p:sp>
    </p:spTree>
    <p:extLst>
      <p:ext uri="{BB962C8B-B14F-4D97-AF65-F5344CB8AC3E}">
        <p14:creationId xmlns:p14="http://schemas.microsoft.com/office/powerpoint/2010/main" val="1763104770"/>
      </p:ext>
    </p:extLst>
  </p:cSld>
  <p:clrMapOvr>
    <a:masterClrMapping/>
  </p:clrMapOvr>
</p:sld>
</file>

<file path=ppt/theme/theme1.xml><?xml version="1.0" encoding="utf-8"?>
<a:theme xmlns:a="http://schemas.openxmlformats.org/drawingml/2006/main" name="Spiceland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24022</TotalTime>
  <Words>7521</Words>
  <Application>Microsoft Office PowerPoint</Application>
  <PresentationFormat>On-screen Show (4:3)</PresentationFormat>
  <Paragraphs>629</Paragraphs>
  <Slides>44</Slides>
  <Notes>43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44</vt:i4>
      </vt:variant>
    </vt:vector>
  </HeadingPairs>
  <TitlesOfParts>
    <vt:vector size="48" baseType="lpstr">
      <vt:lpstr>Spiceland_Template</vt:lpstr>
      <vt:lpstr>Office Theme</vt:lpstr>
      <vt:lpstr>2_Office Theme</vt:lpstr>
      <vt:lpstr>Equation</vt:lpstr>
      <vt:lpstr>Chapter 5 Supplement</vt:lpstr>
      <vt:lpstr>Chapter Supplement GAAP in Effect Prior to ASU No. 2014–09 (1 of 2)</vt:lpstr>
      <vt:lpstr>Chapter Supplement GAAP in Effect Prior to ASU No. 2014–09 (2 of 2)</vt:lpstr>
      <vt:lpstr>Some Important Changes in Revenue Recognition GAAP Resulting from ASU No. 2014–09 (1 of 4)</vt:lpstr>
      <vt:lpstr>Some Important Changes in Revenue Recognition GAAP Resulting from ASU No. 2014–09 (2 of 4)</vt:lpstr>
      <vt:lpstr>Some Important Changes in Revenue Recognition GAAP Resulting from ASU No. 2014–09 (3 of 4)</vt:lpstr>
      <vt:lpstr>Some Important Changes in Revenue Recognition GAAP Resulting from ASU No. 2014–09 (4 of 4)</vt:lpstr>
      <vt:lpstr>The Realization Principle (1 of 2)</vt:lpstr>
      <vt:lpstr>The Realization Principle (2 of 2)</vt:lpstr>
      <vt:lpstr>Installment Sales</vt:lpstr>
      <vt:lpstr>Installment Sales Method (1 of 9)</vt:lpstr>
      <vt:lpstr>Installment Sales Method (2 of 9)</vt:lpstr>
      <vt:lpstr>Installment Sales Method (3 of 9)</vt:lpstr>
      <vt:lpstr>Installment Sales Method (4 of 9)</vt:lpstr>
      <vt:lpstr>Installment Sales Method (5 of 9)</vt:lpstr>
      <vt:lpstr>Installment Sales Method (6 of 9)</vt:lpstr>
      <vt:lpstr>Installment Sales Method (7 of 9)</vt:lpstr>
      <vt:lpstr>Installment Sales Method (8 of 9)</vt:lpstr>
      <vt:lpstr>Installment Sales Method (9 of 9)</vt:lpstr>
      <vt:lpstr>Cost Recovery Method (1 of 11)</vt:lpstr>
      <vt:lpstr>Cost Recovery Method (2 of 11)</vt:lpstr>
      <vt:lpstr>Cost Recovery Method (3 of 11)</vt:lpstr>
      <vt:lpstr>Cost Recovery Method (4 of 11)</vt:lpstr>
      <vt:lpstr>Cost Recovery Method (5 of 11)</vt:lpstr>
      <vt:lpstr>Cost Recovery Method (6 of 11)</vt:lpstr>
      <vt:lpstr>Cost Recovery Method (7 of 11)</vt:lpstr>
      <vt:lpstr>Cost Recovery Method (8 of 11)</vt:lpstr>
      <vt:lpstr>Cost Recovery Method (9 of 11)</vt:lpstr>
      <vt:lpstr>Cost Recovery Method (10 of 11)</vt:lpstr>
      <vt:lpstr>Cost Recovery Method (11 of 11)</vt:lpstr>
      <vt:lpstr>Industry-Specific Revenue Issues: Software and Other Multiple-Element Arrangements (1 of 4)</vt:lpstr>
      <vt:lpstr>Industry-Specific Revenue Issues: Software and Other Multiple-Element Arrangements (2 of 4)</vt:lpstr>
      <vt:lpstr>Industry-Specific Revenue Issues: Software and Other Multiple-Element Arrangements (3 of 4)</vt:lpstr>
      <vt:lpstr>Industry-Specific Revenue Issues: Software and Other Multiple-Element Arrangements (4 of 4)</vt:lpstr>
      <vt:lpstr>Franchise Sales (1 of 9)</vt:lpstr>
      <vt:lpstr>Franchise Sales (2 of 9)</vt:lpstr>
      <vt:lpstr>Franchise Sales (3 of 9)</vt:lpstr>
      <vt:lpstr>Franchise Sales (4 of 9)</vt:lpstr>
      <vt:lpstr>Franchise Sales (5 of 9)</vt:lpstr>
      <vt:lpstr>Franchise Sales (6 of 9)</vt:lpstr>
      <vt:lpstr>Franchise Sales (7 of 9)</vt:lpstr>
      <vt:lpstr>Franchise Sales (8 of 9)</vt:lpstr>
      <vt:lpstr>Franchise Sales (9 of 9)</vt:lpstr>
      <vt:lpstr>End of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Supplement GAAP in Effect Prior to ASU No. 2014–09</dc:title>
  <dc:creator>Spiceland</dc:creator>
  <cp:lastModifiedBy>Erica and Michael</cp:lastModifiedBy>
  <cp:revision>1146</cp:revision>
  <dcterms:created xsi:type="dcterms:W3CDTF">2014-07-25T10:46:51Z</dcterms:created>
  <dcterms:modified xsi:type="dcterms:W3CDTF">2017-07-11T02:32:21Z</dcterms:modified>
</cp:coreProperties>
</file>