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6" r:id="rId1"/>
  </p:sldMasterIdLst>
  <p:notesMasterIdLst>
    <p:notesMasterId r:id="rId97"/>
  </p:notesMasterIdLst>
  <p:sldIdLst>
    <p:sldId id="515" r:id="rId2"/>
    <p:sldId id="516" r:id="rId3"/>
    <p:sldId id="517" r:id="rId4"/>
    <p:sldId id="518" r:id="rId5"/>
    <p:sldId id="519" r:id="rId6"/>
    <p:sldId id="521" r:id="rId7"/>
    <p:sldId id="523" r:id="rId8"/>
    <p:sldId id="524" r:id="rId9"/>
    <p:sldId id="525" r:id="rId10"/>
    <p:sldId id="526" r:id="rId11"/>
    <p:sldId id="527" r:id="rId12"/>
    <p:sldId id="528" r:id="rId13"/>
    <p:sldId id="529" r:id="rId14"/>
    <p:sldId id="532" r:id="rId15"/>
    <p:sldId id="533" r:id="rId16"/>
    <p:sldId id="534" r:id="rId17"/>
    <p:sldId id="535" r:id="rId18"/>
    <p:sldId id="536" r:id="rId19"/>
    <p:sldId id="537" r:id="rId20"/>
    <p:sldId id="538" r:id="rId21"/>
    <p:sldId id="539" r:id="rId22"/>
    <p:sldId id="540" r:id="rId23"/>
    <p:sldId id="541" r:id="rId24"/>
    <p:sldId id="542" r:id="rId25"/>
    <p:sldId id="543" r:id="rId26"/>
    <p:sldId id="544" r:id="rId27"/>
    <p:sldId id="545" r:id="rId28"/>
    <p:sldId id="546" r:id="rId29"/>
    <p:sldId id="547" r:id="rId30"/>
    <p:sldId id="548" r:id="rId31"/>
    <p:sldId id="550" r:id="rId32"/>
    <p:sldId id="551" r:id="rId33"/>
    <p:sldId id="553" r:id="rId34"/>
    <p:sldId id="554" r:id="rId35"/>
    <p:sldId id="556" r:id="rId36"/>
    <p:sldId id="557" r:id="rId37"/>
    <p:sldId id="558" r:id="rId38"/>
    <p:sldId id="559" r:id="rId39"/>
    <p:sldId id="560" r:id="rId40"/>
    <p:sldId id="561" r:id="rId41"/>
    <p:sldId id="562" r:id="rId42"/>
    <p:sldId id="563" r:id="rId43"/>
    <p:sldId id="564" r:id="rId44"/>
    <p:sldId id="565" r:id="rId45"/>
    <p:sldId id="566" r:id="rId46"/>
    <p:sldId id="567" r:id="rId47"/>
    <p:sldId id="568" r:id="rId48"/>
    <p:sldId id="569" r:id="rId49"/>
    <p:sldId id="570" r:id="rId50"/>
    <p:sldId id="571" r:id="rId51"/>
    <p:sldId id="572" r:id="rId52"/>
    <p:sldId id="573" r:id="rId53"/>
    <p:sldId id="574" r:id="rId54"/>
    <p:sldId id="575" r:id="rId55"/>
    <p:sldId id="576" r:id="rId56"/>
    <p:sldId id="577" r:id="rId57"/>
    <p:sldId id="578" r:id="rId58"/>
    <p:sldId id="579" r:id="rId59"/>
    <p:sldId id="581" r:id="rId60"/>
    <p:sldId id="582" r:id="rId61"/>
    <p:sldId id="583" r:id="rId62"/>
    <p:sldId id="584" r:id="rId63"/>
    <p:sldId id="585" r:id="rId64"/>
    <p:sldId id="586" r:id="rId65"/>
    <p:sldId id="587" r:id="rId66"/>
    <p:sldId id="588" r:id="rId67"/>
    <p:sldId id="589" r:id="rId68"/>
    <p:sldId id="590" r:id="rId69"/>
    <p:sldId id="591" r:id="rId70"/>
    <p:sldId id="593" r:id="rId71"/>
    <p:sldId id="595" r:id="rId72"/>
    <p:sldId id="596" r:id="rId73"/>
    <p:sldId id="597" r:id="rId74"/>
    <p:sldId id="598" r:id="rId75"/>
    <p:sldId id="599" r:id="rId76"/>
    <p:sldId id="600" r:id="rId77"/>
    <p:sldId id="601" r:id="rId78"/>
    <p:sldId id="602" r:id="rId79"/>
    <p:sldId id="603" r:id="rId80"/>
    <p:sldId id="604" r:id="rId81"/>
    <p:sldId id="605" r:id="rId82"/>
    <p:sldId id="606" r:id="rId83"/>
    <p:sldId id="607" r:id="rId84"/>
    <p:sldId id="608" r:id="rId85"/>
    <p:sldId id="609" r:id="rId86"/>
    <p:sldId id="610" r:id="rId87"/>
    <p:sldId id="611" r:id="rId88"/>
    <p:sldId id="612" r:id="rId89"/>
    <p:sldId id="613" r:id="rId90"/>
    <p:sldId id="614" r:id="rId91"/>
    <p:sldId id="615" r:id="rId92"/>
    <p:sldId id="616" r:id="rId93"/>
    <p:sldId id="618" r:id="rId94"/>
    <p:sldId id="619" r:id="rId95"/>
    <p:sldId id="620" r:id="rId9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928" userDrawn="1">
          <p15:clr>
            <a:srgbClr val="A4A3A4"/>
          </p15:clr>
        </p15:guide>
        <p15:guide id="2" pos="3072" userDrawn="1">
          <p15:clr>
            <a:srgbClr val="A4A3A4"/>
          </p15:clr>
        </p15:guide>
        <p15:guide id="3" orient="horz" pos="3312" userDrawn="1">
          <p15:clr>
            <a:srgbClr val="A4A3A4"/>
          </p15:clr>
        </p15:guide>
        <p15:guide id="4" orient="horz" pos="2832">
          <p15:clr>
            <a:srgbClr val="A4A3A4"/>
          </p15:clr>
        </p15:guide>
        <p15:guide id="5" orient="horz" pos="1200" userDrawn="1">
          <p15:clr>
            <a:srgbClr val="A4A3A4"/>
          </p15:clr>
        </p15:guide>
        <p15:guide id="6" pos="1604">
          <p15:clr>
            <a:srgbClr val="A4A3A4"/>
          </p15:clr>
        </p15:guide>
        <p15:guide id="7" orient="horz" pos="3847">
          <p15:clr>
            <a:srgbClr val="A4A3A4"/>
          </p15:clr>
        </p15:guide>
        <p15:guide id="8" orient="horz" pos="3360">
          <p15:clr>
            <a:srgbClr val="A4A3A4"/>
          </p15:clr>
        </p15:guide>
        <p15:guide id="9" orient="horz" pos="2119">
          <p15:clr>
            <a:srgbClr val="A4A3A4"/>
          </p15:clr>
        </p15:guide>
        <p15:guide id="10" pos="5606">
          <p15:clr>
            <a:srgbClr val="A4A3A4"/>
          </p15:clr>
        </p15:guide>
        <p15:guide id="11" pos="457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Danielle McLimore" initials="DM [6]" lastIdx="1" clrIdx="6">
    <p:extLst/>
  </p:cmAuthor>
  <p:cmAuthor id="1" name="Sucharita Mandal" initials="SM" lastIdx="4" clrIdx="0">
    <p:extLst/>
  </p:cmAuthor>
  <p:cmAuthor id="8" name="Danielle McLimore" initials="DM [7]" lastIdx="1" clrIdx="7">
    <p:extLst/>
  </p:cmAuthor>
  <p:cmAuthor id="2" name="Danielle McLimore" initials="DM" lastIdx="1" clrIdx="1">
    <p:extLst/>
  </p:cmAuthor>
  <p:cmAuthor id="9" name="Danielle McLimore" initials="DM [8]" lastIdx="1" clrIdx="8">
    <p:extLst/>
  </p:cmAuthor>
  <p:cmAuthor id="3" name="Danielle McLimore" initials="DM [2]" lastIdx="1" clrIdx="2">
    <p:extLst/>
  </p:cmAuthor>
  <p:cmAuthor id="10" name="Danielle McLimore" initials="DM [9]" lastIdx="1" clrIdx="9">
    <p:extLst/>
  </p:cmAuthor>
  <p:cmAuthor id="4" name="Danielle McLimore" initials="DM [3]" lastIdx="1" clrIdx="3">
    <p:extLst/>
  </p:cmAuthor>
  <p:cmAuthor id="11" name="Colton Gigot" initials="CG" lastIdx="0" clrIdx="10"/>
  <p:cmAuthor id="5" name="Danielle McLimore" initials="DM [4]" lastIdx="1" clrIdx="4">
    <p:extLst/>
  </p:cmAuthor>
  <p:cmAuthor id="12" name="Christina S" initials="CS" lastIdx="46" clrIdx="11">
    <p:extLst/>
  </p:cmAuthor>
  <p:cmAuthor id="6" name="Danielle McLimore" initials="DM [5]" lastIdx="1" clrIdx="5">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373"/>
    <a:srgbClr val="841F27"/>
    <a:srgbClr val="D7E4BD"/>
    <a:srgbClr val="0070C0"/>
    <a:srgbClr val="000099"/>
    <a:srgbClr val="C00000"/>
    <a:srgbClr val="FFFAB0"/>
    <a:srgbClr val="000000"/>
    <a:srgbClr val="FFFFCC"/>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87" autoAdjust="0"/>
    <p:restoredTop sz="86417" autoAdjust="0"/>
  </p:normalViewPr>
  <p:slideViewPr>
    <p:cSldViewPr snapToGrid="0">
      <p:cViewPr varScale="1">
        <p:scale>
          <a:sx n="99" d="100"/>
          <a:sy n="99" d="100"/>
        </p:scale>
        <p:origin x="690" y="42"/>
      </p:cViewPr>
      <p:guideLst>
        <p:guide orient="horz" pos="2928"/>
        <p:guide pos="3072"/>
        <p:guide orient="horz" pos="3312"/>
        <p:guide orient="horz" pos="2832"/>
        <p:guide orient="horz" pos="1200"/>
        <p:guide pos="1604"/>
        <p:guide orient="horz" pos="3847"/>
        <p:guide orient="horz" pos="3360"/>
        <p:guide orient="horz" pos="2119"/>
        <p:guide pos="5606"/>
        <p:guide pos="4577"/>
      </p:guideLst>
    </p:cSldViewPr>
  </p:slideViewPr>
  <p:outlineViewPr>
    <p:cViewPr>
      <p:scale>
        <a:sx n="33" d="100"/>
        <a:sy n="33" d="100"/>
      </p:scale>
      <p:origin x="0" y="-80826"/>
    </p:cViewPr>
  </p:outlineViewPr>
  <p:notesTextViewPr>
    <p:cViewPr>
      <p:scale>
        <a:sx n="125" d="100"/>
        <a:sy n="125" d="100"/>
      </p:scale>
      <p:origin x="0" y="0"/>
    </p:cViewPr>
  </p:notesTextViewPr>
  <p:sorterViewPr>
    <p:cViewPr>
      <p:scale>
        <a:sx n="100" d="100"/>
        <a:sy n="100" d="100"/>
      </p:scale>
      <p:origin x="0" y="0"/>
    </p:cViewPr>
  </p:sorterViewPr>
  <p:notesViewPr>
    <p:cSldViewPr snapToGrid="0">
      <p:cViewPr varScale="1">
        <p:scale>
          <a:sx n="53" d="100"/>
          <a:sy n="53" d="100"/>
        </p:scale>
        <p:origin x="-285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IN"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79E83DAC-D1A4-4B5F-BCE4-C97B764A1B83}" type="datetimeFigureOut">
              <a:rPr lang="en-IN"/>
              <a:pPr>
                <a:defRPr/>
              </a:pPr>
              <a:t>23-06-2017</a:t>
            </a:fld>
            <a:endParaRPr lang="en-IN"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IN"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IN"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IN"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7CB2D331-82EA-48E0-910E-15F90698289F}" type="slidenum">
              <a:rPr lang="en-IN"/>
              <a:pPr>
                <a:defRPr/>
              </a:pPr>
              <a:t>‹#›</a:t>
            </a:fld>
            <a:endParaRPr lang="en-IN" dirty="0"/>
          </a:p>
        </p:txBody>
      </p:sp>
    </p:spTree>
    <p:extLst>
      <p:ext uri="{BB962C8B-B14F-4D97-AF65-F5344CB8AC3E}">
        <p14:creationId xmlns:p14="http://schemas.microsoft.com/office/powerpoint/2010/main" val="203304085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purpose of this chapter is to provide an overview of the balance sheet and financial disclosures and to explore how this information is used by decision makers.</a:t>
            </a:r>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a:t>
            </a:fld>
            <a:endParaRPr lang="en-US"/>
          </a:p>
        </p:txBody>
      </p:sp>
    </p:spTree>
    <p:extLst>
      <p:ext uri="{BB962C8B-B14F-4D97-AF65-F5344CB8AC3E}">
        <p14:creationId xmlns:p14="http://schemas.microsoft.com/office/powerpoint/2010/main" val="2639927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It is common practice for the individual current assets to be listed in the order of their liquidity (estimated amount of time it would take to convert the asset to cash).</a:t>
            </a:r>
          </a:p>
          <a:p>
            <a:r>
              <a:rPr lang="en-US" sz="1200" b="0" i="0" u="none" strike="noStrike" kern="1200" baseline="0" dirty="0">
                <a:solidFill>
                  <a:schemeClr val="tx1"/>
                </a:solidFill>
                <a:latin typeface="+mn-lt"/>
                <a:ea typeface="+mn-ea"/>
                <a:cs typeface="+mn-cs"/>
              </a:rPr>
              <a:t>-Cash and cash equivalents</a:t>
            </a:r>
          </a:p>
          <a:p>
            <a:r>
              <a:rPr lang="en-US" sz="1200" b="0" i="0" u="none" strike="noStrike" kern="1200" baseline="0" dirty="0">
                <a:solidFill>
                  <a:schemeClr val="tx1"/>
                </a:solidFill>
                <a:latin typeface="+mn-lt"/>
                <a:ea typeface="+mn-ea"/>
                <a:cs typeface="+mn-cs"/>
              </a:rPr>
              <a:t>-Short-term investments</a:t>
            </a:r>
          </a:p>
          <a:p>
            <a:r>
              <a:rPr lang="en-US" sz="1200" b="0" i="0" u="none" strike="noStrike" kern="1200" baseline="0" dirty="0">
                <a:solidFill>
                  <a:schemeClr val="tx1"/>
                </a:solidFill>
                <a:latin typeface="+mn-lt"/>
                <a:ea typeface="+mn-ea"/>
                <a:cs typeface="+mn-cs"/>
              </a:rPr>
              <a:t>-Accounts receivable</a:t>
            </a:r>
          </a:p>
          <a:p>
            <a:r>
              <a:rPr lang="en-US" sz="1200" b="0" i="0" u="none" strike="noStrike" kern="1200" baseline="0" dirty="0">
                <a:solidFill>
                  <a:schemeClr val="tx1"/>
                </a:solidFill>
                <a:latin typeface="+mn-lt"/>
                <a:ea typeface="+mn-ea"/>
                <a:cs typeface="+mn-cs"/>
              </a:rPr>
              <a:t>-Inventories</a:t>
            </a:r>
          </a:p>
          <a:p>
            <a:r>
              <a:rPr lang="en-US" sz="1200" b="0" i="0" u="none" strike="noStrike" kern="1200" baseline="0" dirty="0">
                <a:solidFill>
                  <a:schemeClr val="tx1"/>
                </a:solidFill>
                <a:latin typeface="+mn-lt"/>
                <a:ea typeface="+mn-ea"/>
                <a:cs typeface="+mn-cs"/>
              </a:rPr>
              <a:t>-Prepaid expenses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a:t>
            </a:fld>
            <a:endParaRPr lang="en-IN" dirty="0"/>
          </a:p>
        </p:txBody>
      </p:sp>
    </p:spTree>
    <p:extLst>
      <p:ext uri="{BB962C8B-B14F-4D97-AF65-F5344CB8AC3E}">
        <p14:creationId xmlns:p14="http://schemas.microsoft.com/office/powerpoint/2010/main" val="19032642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fr-FR" dirty="0"/>
              <a:t>Illustration 3–3 </a:t>
            </a:r>
            <a:r>
              <a:rPr lang="fr-FR" dirty="0" err="1"/>
              <a:t>Current</a:t>
            </a:r>
            <a:r>
              <a:rPr lang="fr-FR" dirty="0"/>
              <a:t> </a:t>
            </a:r>
            <a:r>
              <a:rPr lang="fr-FR" dirty="0" err="1"/>
              <a:t>Assets</a:t>
            </a:r>
            <a:r>
              <a:rPr lang="fr-FR" dirty="0"/>
              <a:t>—Nike, Inc.</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Here is an illustration of the current asset sections of Nike’s balance sheets for the years ended May 31, 2015, and May 31, 2014. </a:t>
            </a:r>
            <a:r>
              <a:rPr lang="en-US" b="0" i="0" dirty="0"/>
              <a:t>Cash</a:t>
            </a:r>
            <a:r>
              <a:rPr lang="en-US" b="0" i="0" baseline="0" dirty="0"/>
              <a:t> is the most liquid current asset, and therefore always listed first. </a:t>
            </a:r>
            <a:r>
              <a:rPr lang="en-US" sz="1200" b="0" i="0" u="none" strike="noStrike" kern="1200" baseline="0" dirty="0">
                <a:solidFill>
                  <a:schemeClr val="tx1"/>
                </a:solidFill>
                <a:latin typeface="+mn-lt"/>
                <a:ea typeface="+mn-ea"/>
                <a:cs typeface="+mn-cs"/>
              </a:rPr>
              <a:t>Sometimes a portion of the cash may be restricted for some particular use, for example, to repay debt, to purchase equipment, or so on. This restricted cash is classified as a current asset if it is expected to be used within one year, otherwise it is classified as a long-term asset. </a:t>
            </a:r>
            <a:r>
              <a:rPr lang="en-US" b="0" i="0" baseline="0" dirty="0"/>
              <a:t>We’ll discuss cash and some of the other items listed next.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a:t>
            </a:fld>
            <a:endParaRPr lang="en-IN" dirty="0"/>
          </a:p>
        </p:txBody>
      </p:sp>
    </p:spTree>
    <p:extLst>
      <p:ext uri="{BB962C8B-B14F-4D97-AF65-F5344CB8AC3E}">
        <p14:creationId xmlns:p14="http://schemas.microsoft.com/office/powerpoint/2010/main" val="21946996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most liquid asset, cash, is listed first. Cash includes cash on hand and in banks that is available for use in the operations of the business and such items as bank drafts, cashier’s checks, and money orders. </a:t>
            </a:r>
            <a:r>
              <a:rPr lang="en-US" sz="1200" b="1" i="0" u="none" strike="noStrike" kern="1200" baseline="0" dirty="0">
                <a:solidFill>
                  <a:schemeClr val="tx1"/>
                </a:solidFill>
                <a:latin typeface="+mn-lt"/>
                <a:ea typeface="+mn-ea"/>
                <a:cs typeface="+mn-cs"/>
              </a:rPr>
              <a:t>Cash equivalents </a:t>
            </a:r>
            <a:r>
              <a:rPr lang="en-US" sz="1200" b="0" i="0" u="none" strike="noStrike" kern="1200" baseline="0" dirty="0">
                <a:solidFill>
                  <a:schemeClr val="tx1"/>
                </a:solidFill>
                <a:latin typeface="+mn-lt"/>
                <a:ea typeface="+mn-ea"/>
                <a:cs typeface="+mn-cs"/>
              </a:rPr>
              <a:t>frequently include certain negotiable items such as commercial paper, money market funds, and U.S. treasury bills. These are highly liquid investments that can be quickly converted into cash. Most companies draw a distinction between investments classified as cash equivalents and the next category of current assets, short-term investments, according to the scheduled maturity of the investment. It is common practice to classify investments that have a maturity date of three months or less from the date of purchase as cash equivalents.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Cash that is restricted for a special purpose and not available for current operations should not be included in the primary balance of cash and cash equivalents. These restrictions could include future plans to repay debt, purchase equipment, or make investments. Restricted cash is classified as a current asset if it is expected to be used within one year. Otherwise, restricted cash is classified as a long-term asset.</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a:t>
            </a:fld>
            <a:endParaRPr lang="en-IN" dirty="0"/>
          </a:p>
        </p:txBody>
      </p:sp>
    </p:spTree>
    <p:extLst>
      <p:ext uri="{BB962C8B-B14F-4D97-AF65-F5344CB8AC3E}">
        <p14:creationId xmlns:p14="http://schemas.microsoft.com/office/powerpoint/2010/main" val="24886201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0" i="0" u="none" strike="noStrike" kern="1200" baseline="0" dirty="0">
                <a:solidFill>
                  <a:schemeClr val="tx1"/>
                </a:solidFill>
                <a:latin typeface="+mn-lt"/>
                <a:ea typeface="+mn-ea"/>
                <a:cs typeface="+mn-cs"/>
              </a:rPr>
              <a:t>Liquid investments not classified as cash equivalents are reported as </a:t>
            </a:r>
            <a:r>
              <a:rPr lang="en-US" sz="800" b="1" i="0" u="none" strike="noStrike" kern="1200" baseline="0" dirty="0">
                <a:solidFill>
                  <a:schemeClr val="tx1"/>
                </a:solidFill>
                <a:latin typeface="+mn-lt"/>
                <a:ea typeface="+mn-ea"/>
                <a:cs typeface="+mn-cs"/>
              </a:rPr>
              <a:t>short-term investments</a:t>
            </a:r>
            <a:r>
              <a:rPr lang="en-US" sz="800" b="0" i="0" u="none" strike="noStrike" kern="1200" baseline="0" dirty="0">
                <a:solidFill>
                  <a:schemeClr val="tx1"/>
                </a:solidFill>
                <a:latin typeface="+mn-lt"/>
                <a:ea typeface="+mn-ea"/>
                <a:cs typeface="+mn-cs"/>
              </a:rPr>
              <a:t>, sometimes called temporary investments or short-term marketable securities.</a:t>
            </a:r>
          </a:p>
          <a:p>
            <a:endParaRPr lang="en-US" sz="800" b="0" i="0" u="none" strike="noStrike" kern="1200" baseline="0" dirty="0">
              <a:solidFill>
                <a:schemeClr val="tx1"/>
              </a:solidFill>
              <a:latin typeface="+mn-lt"/>
              <a:ea typeface="+mn-ea"/>
              <a:cs typeface="+mn-cs"/>
            </a:endParaRPr>
          </a:p>
          <a:p>
            <a:r>
              <a:rPr lang="en-US" sz="1200" dirty="0"/>
              <a:t>Investments in stock and debt securities of other corporations are included as short-term investments </a:t>
            </a:r>
            <a:r>
              <a:rPr lang="en-US" sz="1200" i="1" dirty="0"/>
              <a:t>if</a:t>
            </a:r>
            <a:r>
              <a:rPr lang="en-US" sz="1200" dirty="0"/>
              <a:t> the company has the ability and intent to sell those securities within the next 12 months or operating cycle, whichever is longer.</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14</a:t>
            </a:fld>
            <a:endParaRPr lang="en-IN" dirty="0"/>
          </a:p>
        </p:txBody>
      </p:sp>
    </p:spTree>
    <p:extLst>
      <p:ext uri="{BB962C8B-B14F-4D97-AF65-F5344CB8AC3E}">
        <p14:creationId xmlns:p14="http://schemas.microsoft.com/office/powerpoint/2010/main" val="32984229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dirty="0"/>
              <a:t> </a:t>
            </a:r>
            <a:r>
              <a:rPr lang="en-US" sz="800" b="1" i="1" dirty="0"/>
              <a:t>Accounts receivable</a:t>
            </a:r>
            <a:r>
              <a:rPr lang="en-US" sz="800" dirty="0"/>
              <a:t> result from the sale of goods or services on credit (discussed in Chapter 7). Accounts receivable often are referred to as </a:t>
            </a:r>
            <a:r>
              <a:rPr lang="en-US" sz="800" i="1" dirty="0"/>
              <a:t>trade receivables</a:t>
            </a:r>
            <a:r>
              <a:rPr lang="en-US" sz="800" dirty="0"/>
              <a:t> because they arise in the course of a company’s normal trade. </a:t>
            </a:r>
            <a:r>
              <a:rPr lang="en-US" sz="800" i="1" dirty="0"/>
              <a:t>Nontrade receivables</a:t>
            </a:r>
            <a:r>
              <a:rPr lang="en-US" sz="800" dirty="0"/>
              <a:t> result from loans or advances by the company to individuals and other entities. When receivables are supported by a formal agreement or note that specifies payment terms they are called </a:t>
            </a:r>
            <a:r>
              <a:rPr lang="en-US" sz="800" b="1" i="1" dirty="0"/>
              <a:t>notes receivable</a:t>
            </a:r>
            <a:r>
              <a:rPr lang="en-US" sz="800" dirty="0"/>
              <a:t>.</a:t>
            </a:r>
          </a:p>
          <a:p>
            <a:r>
              <a:rPr lang="en-US" sz="800" dirty="0"/>
              <a:t>  </a:t>
            </a:r>
          </a:p>
          <a:p>
            <a:r>
              <a:rPr lang="en-US" sz="800" dirty="0"/>
              <a:t>Accounts receivable usually are due in 30 to 60 days, depending on the terms offered to customers and are, therefore, classified as current assets. Any receivable, regardless of the source, not expected to be collected within one year or the operating cycle, whichever is longer, is classified as a long-term asset, investments. In addition, receivables are typically reported at the net amount expected to be collected. The net amount is calculated as total receivables less an allowance for the estimate of uncollectible accounts.</a:t>
            </a:r>
          </a:p>
          <a:p>
            <a:endParaRPr lang="en-US" sz="80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15</a:t>
            </a:fld>
            <a:endParaRPr lang="en-IN" dirty="0"/>
          </a:p>
        </p:txBody>
      </p:sp>
    </p:spTree>
    <p:extLst>
      <p:ext uri="{BB962C8B-B14F-4D97-AF65-F5344CB8AC3E}">
        <p14:creationId xmlns:p14="http://schemas.microsoft.com/office/powerpoint/2010/main" val="32984229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b="1" dirty="0"/>
              <a:t>Inventories</a:t>
            </a:r>
            <a:r>
              <a:rPr lang="en-US" sz="2400" dirty="0"/>
              <a:t> for a wholesale or retail company consist of finished goods for sale to customers. For example, you buy finished goods such as shoes and athletic wear from </a:t>
            </a:r>
            <a:r>
              <a:rPr lang="en-US" sz="2400" b="1" dirty="0"/>
              <a:t>Nike</a:t>
            </a:r>
            <a:r>
              <a:rPr lang="en-US" sz="2400" dirty="0"/>
              <a:t>, potato chips from </a:t>
            </a:r>
            <a:r>
              <a:rPr lang="en-US" sz="2400" b="1" dirty="0"/>
              <a:t>Costco</a:t>
            </a:r>
            <a:r>
              <a:rPr lang="en-US" sz="2400" dirty="0"/>
              <a:t>, school supplies from </a:t>
            </a:r>
            <a:r>
              <a:rPr lang="en-US" sz="2400" b="1" dirty="0"/>
              <a:t>Staples</a:t>
            </a:r>
            <a:r>
              <a:rPr lang="en-US" sz="2400" dirty="0"/>
              <a:t>, and a new shirt from </a:t>
            </a:r>
            <a:r>
              <a:rPr lang="en-US" sz="2400" b="1" dirty="0"/>
              <a:t>Gap</a:t>
            </a:r>
            <a:r>
              <a:rPr lang="en-US" sz="2400" dirty="0"/>
              <a:t>. </a:t>
            </a:r>
          </a:p>
          <a:p>
            <a:endParaRPr lang="en-US" sz="2400" dirty="0"/>
          </a:p>
          <a:p>
            <a:r>
              <a:rPr lang="en-US" sz="2400" dirty="0"/>
              <a:t>Inventories for a manufacturer will include not only finished goods, but also goods in the course of production (work in process) and goods to be consumed directly or indirectly in production (raw materials). Manufacturers typically report all three types of inventory either directly in the balance sheet or in a disclosure note.</a:t>
            </a:r>
          </a:p>
          <a:p>
            <a:endParaRPr lang="en-US" sz="2400" dirty="0"/>
          </a:p>
          <a:p>
            <a:r>
              <a:rPr lang="en-US" sz="2400" dirty="0"/>
              <a:t>Inventories are reported as current assets because they normally are sold within the operating cycle.</a:t>
            </a:r>
          </a:p>
          <a:p>
            <a:pPr lvl="1"/>
            <a:endParaRPr lang="en-US" sz="240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3-5 Inventories Disclosure-Intel Corp.</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16</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600" b="1" dirty="0"/>
              <a:t>Prepaid expense </a:t>
            </a:r>
            <a:r>
              <a:rPr lang="en-US" sz="2600" dirty="0"/>
              <a:t>represents an asset recorded when an expense is paid in advance, creating benefits beyond the current period. Examples are prepaid rent and prepaid insurance. Even though these assets are not converted to cash, they would involve an outlay of cash if not prepaid.</a:t>
            </a:r>
          </a:p>
          <a:p>
            <a:endParaRPr lang="en-US" sz="2600" dirty="0"/>
          </a:p>
          <a:p>
            <a:r>
              <a:rPr lang="en-US" sz="2600" dirty="0"/>
              <a:t>Whether a prepaid expense is current or noncurrent depends on when its benefits will be realized. </a:t>
            </a:r>
            <a:r>
              <a:rPr lang="en-US" dirty="0"/>
              <a:t>For example, if rent on an office building were prepaid for one year, then the entire prepayment is classified as a current asset. However, if rent were prepaid for a period extending beyond the coming year, a portion of the prepayment is classified as an other asset, a long-term asset. Nike includes prepaid expenses along with other current assets. Other current assets also could include assets such as nontrade receivables, that, because their amounts are not material, did not warrant separate disclosure. </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18</a:t>
            </a:fld>
            <a:endParaRPr lang="en-IN" dirty="0"/>
          </a:p>
        </p:txBody>
      </p:sp>
    </p:spTree>
    <p:extLst>
      <p:ext uri="{BB962C8B-B14F-4D97-AF65-F5344CB8AC3E}">
        <p14:creationId xmlns:p14="http://schemas.microsoft.com/office/powerpoint/2010/main" val="1631278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0" dirty="0">
                <a:solidFill>
                  <a:srgbClr val="000000"/>
                </a:solidFill>
              </a:rPr>
              <a:t>Current assets include cash and all other assets expected to become cash or be consumed within one year or one operating cycle, whichever is longer.</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19</a:t>
            </a:fld>
            <a:endParaRPr lang="en-IN" dirty="0"/>
          </a:p>
        </p:txBody>
      </p:sp>
    </p:spTree>
    <p:extLst>
      <p:ext uri="{BB962C8B-B14F-4D97-AF65-F5344CB8AC3E}">
        <p14:creationId xmlns:p14="http://schemas.microsoft.com/office/powerpoint/2010/main" val="42007773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When assets are </a:t>
            </a:r>
            <a:r>
              <a:rPr lang="en-IN" sz="1200" b="0" i="0" u="none" strike="noStrike" kern="1200" baseline="0" dirty="0">
                <a:solidFill>
                  <a:schemeClr val="tx1"/>
                </a:solidFill>
                <a:latin typeface="+mn-lt"/>
                <a:ea typeface="+mn-ea"/>
                <a:cs typeface="+mn-cs"/>
              </a:rPr>
              <a:t>expected to provide economic benefits beyond the next year or operating cycle, they are reported as </a:t>
            </a:r>
            <a:r>
              <a:rPr lang="en-IN" sz="1200" b="1" i="0" u="none" strike="noStrike" kern="1200" baseline="0" dirty="0">
                <a:solidFill>
                  <a:schemeClr val="tx1"/>
                </a:solidFill>
                <a:latin typeface="+mn-lt"/>
                <a:ea typeface="+mn-ea"/>
                <a:cs typeface="+mn-cs"/>
              </a:rPr>
              <a:t>long-term (or noncurrent) assets</a:t>
            </a:r>
            <a:r>
              <a:rPr lang="en-IN" sz="1200" b="0" i="0" u="none" strike="noStrike" kern="1200" baseline="0" dirty="0">
                <a:solidFill>
                  <a:schemeClr val="tx1"/>
                </a:solidFill>
                <a:latin typeface="+mn-lt"/>
                <a:ea typeface="+mn-ea"/>
                <a:cs typeface="+mn-cs"/>
              </a:rPr>
              <a:t>.</a:t>
            </a:r>
            <a:r>
              <a:rPr lang="en-IN" sz="1200" b="0" i="1"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Note that long-term assets are further classified into:</a:t>
            </a:r>
          </a:p>
          <a:p>
            <a:pPr marL="228600" indent="-228600">
              <a:buAutoNum type="arabicParenBoth"/>
            </a:pPr>
            <a:r>
              <a:rPr lang="en-IN" sz="1200" b="0" i="0" u="none" strike="noStrike" kern="1200" baseline="0" dirty="0">
                <a:solidFill>
                  <a:schemeClr val="tx1"/>
                </a:solidFill>
                <a:latin typeface="+mn-lt"/>
                <a:ea typeface="+mn-ea"/>
                <a:cs typeface="+mn-cs"/>
              </a:rPr>
              <a:t>Investments</a:t>
            </a:r>
          </a:p>
          <a:p>
            <a:pPr marL="228600" indent="-228600">
              <a:buAutoNum type="arabicParenBoth"/>
            </a:pPr>
            <a:r>
              <a:rPr lang="en-IN" sz="1200" b="0" i="0" u="none" strike="noStrike" kern="1200" baseline="0" dirty="0">
                <a:solidFill>
                  <a:schemeClr val="tx1"/>
                </a:solidFill>
                <a:latin typeface="+mn-lt"/>
                <a:ea typeface="+mn-ea"/>
                <a:cs typeface="+mn-cs"/>
              </a:rPr>
              <a:t>Property, plant, and equipment</a:t>
            </a:r>
          </a:p>
          <a:p>
            <a:pPr marL="228600" indent="-228600">
              <a:buAutoNum type="arabicParenBoth"/>
            </a:pPr>
            <a:r>
              <a:rPr lang="en-IN" sz="1200" b="0" i="0" u="none" strike="noStrike" kern="1200" baseline="0" dirty="0">
                <a:solidFill>
                  <a:schemeClr val="tx1"/>
                </a:solidFill>
                <a:latin typeface="+mn-lt"/>
                <a:ea typeface="+mn-ea"/>
                <a:cs typeface="+mn-cs"/>
              </a:rPr>
              <a:t>Intangible assets</a:t>
            </a:r>
          </a:p>
          <a:p>
            <a:pPr marL="228600" indent="-228600">
              <a:buAutoNum type="arabicParenBoth"/>
            </a:pPr>
            <a:r>
              <a:rPr lang="en-IN" sz="1200" b="0" i="0" u="none" strike="noStrike" kern="1200" baseline="0" dirty="0">
                <a:solidFill>
                  <a:schemeClr val="tx1"/>
                </a:solidFill>
                <a:latin typeface="+mn-lt"/>
                <a:ea typeface="+mn-ea"/>
                <a:cs typeface="+mn-cs"/>
              </a:rPr>
              <a:t>Other assets</a:t>
            </a:r>
          </a:p>
          <a:p>
            <a:pPr marL="228600" indent="-228600">
              <a:buAutoNum type="arabicParenBoth"/>
            </a:pPr>
            <a:endParaRPr lang="en-IN"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Consider the </a:t>
            </a:r>
            <a:r>
              <a:rPr lang="en-US" sz="1200" b="0" i="0" u="none" strike="noStrike" kern="1200" baseline="0" dirty="0">
                <a:solidFill>
                  <a:schemeClr val="tx1"/>
                </a:solidFill>
                <a:latin typeface="+mn-lt"/>
                <a:ea typeface="+mn-ea"/>
                <a:cs typeface="+mn-cs"/>
              </a:rPr>
              <a:t>noncurrent asset section of </a:t>
            </a:r>
            <a:r>
              <a:rPr lang="en-US" sz="1200" b="0" i="0" kern="1200" dirty="0">
                <a:solidFill>
                  <a:schemeClr val="tx1"/>
                </a:solidFill>
                <a:latin typeface="+mn-lt"/>
                <a:ea typeface="+mn-ea"/>
                <a:cs typeface="+mn-cs"/>
              </a:rPr>
              <a:t>Nike</a:t>
            </a:r>
            <a:r>
              <a:rPr lang="en-US" sz="1200" b="0" i="0" kern="1200" baseline="0" dirty="0">
                <a:solidFill>
                  <a:schemeClr val="tx1"/>
                </a:solidFill>
                <a:latin typeface="+mn-lt"/>
                <a:ea typeface="+mn-ea"/>
                <a:cs typeface="+mn-cs"/>
              </a:rPr>
              <a:t> Inc.’s balance sheets for the years ended May 31, 2015, and February 3, 2014. We can see that </a:t>
            </a:r>
            <a:r>
              <a:rPr lang="en-US" sz="1200" b="0" i="0" kern="1200" dirty="0">
                <a:solidFill>
                  <a:schemeClr val="tx1"/>
                </a:solidFill>
                <a:latin typeface="+mn-lt"/>
                <a:ea typeface="+mn-ea"/>
                <a:cs typeface="+mn-cs"/>
              </a:rPr>
              <a:t>long-term assets include </a:t>
            </a:r>
            <a:r>
              <a:rPr lang="en-IN" sz="1200" b="0" i="0" kern="1200" dirty="0">
                <a:solidFill>
                  <a:schemeClr val="tx1"/>
                </a:solidFill>
                <a:latin typeface="+mn-lt"/>
                <a:ea typeface="+mn-ea"/>
                <a:cs typeface="+mn-cs"/>
              </a:rPr>
              <a:t>property, plant, and equipment, identifiable</a:t>
            </a:r>
            <a:r>
              <a:rPr lang="en-IN" sz="1200" b="0" i="0" kern="1200" baseline="0" dirty="0">
                <a:solidFill>
                  <a:schemeClr val="tx1"/>
                </a:solidFill>
                <a:latin typeface="+mn-lt"/>
                <a:ea typeface="+mn-ea"/>
                <a:cs typeface="+mn-cs"/>
              </a:rPr>
              <a:t> intangible assets, goodwill and deferred income taxes, and other assets.</a:t>
            </a:r>
            <a:endParaRPr lang="en-IN" sz="1200" b="0" i="0" kern="120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Illustration 3–6 Long-Term Assets—Nike, Inc.</a:t>
            </a:r>
            <a:endParaRPr lang="en-IN" sz="1200" b="0" i="0" u="none" strike="noStrike" kern="1200" baseline="0" dirty="0">
              <a:solidFill>
                <a:schemeClr val="tx1"/>
              </a:solidFill>
              <a:latin typeface="+mn-lt"/>
              <a:ea typeface="+mn-ea"/>
              <a:cs typeface="+mn-cs"/>
            </a:endParaRPr>
          </a:p>
          <a:p>
            <a:pPr marL="0" indent="0">
              <a:buNone/>
            </a:pP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21</a:t>
            </a:fld>
            <a:endParaRPr lang="en-IN" dirty="0"/>
          </a:p>
        </p:txBody>
      </p:sp>
    </p:spTree>
    <p:extLst>
      <p:ext uri="{BB962C8B-B14F-4D97-AF65-F5344CB8AC3E}">
        <p14:creationId xmlns:p14="http://schemas.microsoft.com/office/powerpoint/2010/main" val="25176383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0" kern="1200" baseline="0" dirty="0">
                <a:solidFill>
                  <a:schemeClr val="tx1"/>
                </a:solidFill>
                <a:latin typeface="+mn-lt"/>
                <a:ea typeface="+mn-ea"/>
                <a:cs typeface="+mn-cs"/>
              </a:rPr>
              <a:t>Investments</a:t>
            </a:r>
            <a:r>
              <a:rPr lang="en-US" sz="1200" b="0" i="0" kern="1200" baseline="0" dirty="0">
                <a:solidFill>
                  <a:schemeClr val="tx1"/>
                </a:solidFill>
                <a:latin typeface="+mn-lt"/>
                <a:ea typeface="+mn-ea"/>
                <a:cs typeface="+mn-cs"/>
              </a:rPr>
              <a:t> are assets that are not used directly in the operations of the business</a:t>
            </a:r>
            <a:r>
              <a:rPr lang="en-IN" sz="1200" b="0" i="0" u="none" strike="noStrike" kern="1200" baseline="0" dirty="0">
                <a:solidFill>
                  <a:schemeClr val="tx1"/>
                </a:solidFill>
                <a:latin typeface="+mn-lt"/>
                <a:ea typeface="+mn-ea"/>
                <a:cs typeface="+mn-cs"/>
              </a:rPr>
              <a:t>. These assets include investments in equity and debt securities of other corporations, land held for speculation, long-term receivables, and cash set aside for special purposes (such as for future plant expansion). </a:t>
            </a:r>
            <a:r>
              <a:rPr lang="en-US" sz="1200" b="0" i="0" u="none" strike="noStrike" kern="1200" baseline="0" dirty="0">
                <a:solidFill>
                  <a:schemeClr val="tx1"/>
                </a:solidFill>
                <a:latin typeface="+mn-lt"/>
                <a:ea typeface="+mn-ea"/>
                <a:cs typeface="+mn-cs"/>
              </a:rPr>
              <a:t>These assets are classified as long-term because management does not intend to convert the assets into cash in the next year (or the operating cycle if that’s longer).</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23</a:t>
            </a:fld>
            <a:endParaRPr lang="en-IN" dirty="0"/>
          </a:p>
        </p:txBody>
      </p:sp>
    </p:spTree>
    <p:extLst>
      <p:ext uri="{BB962C8B-B14F-4D97-AF65-F5344CB8AC3E}">
        <p14:creationId xmlns:p14="http://schemas.microsoft.com/office/powerpoint/2010/main" val="1593282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The purpose of the </a:t>
            </a:r>
            <a:r>
              <a:rPr lang="en-US" sz="1200" b="1" i="0" u="none" strike="noStrike" kern="1200" baseline="0" dirty="0">
                <a:solidFill>
                  <a:schemeClr val="tx1"/>
                </a:solidFill>
                <a:latin typeface="+mn-lt"/>
                <a:ea typeface="+mn-ea"/>
                <a:cs typeface="+mn-cs"/>
              </a:rPr>
              <a:t>balance sheet</a:t>
            </a:r>
            <a:r>
              <a:rPr lang="en-US" sz="1200" b="0" i="0" u="none" strike="noStrike" kern="1200" baseline="0" dirty="0">
                <a:solidFill>
                  <a:schemeClr val="tx1"/>
                </a:solidFill>
                <a:latin typeface="+mn-lt"/>
                <a:ea typeface="+mn-ea"/>
                <a:cs typeface="+mn-cs"/>
              </a:rPr>
              <a:t>, sometimes referred to as the statement of financial position, is to report a company’s financial position on a particular date. The balance sheet presents an organized array of assets, liabilities, and shareholders’ equity at a point in time. It is a freeze frame or snapshot of financial position at the end of a particular day marking the end of an accounting period. </a:t>
            </a:r>
          </a:p>
          <a:p>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2</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Tangible, long-lived assets used in the operations of the business are classified as </a:t>
            </a:r>
            <a:r>
              <a:rPr lang="en-IN" sz="1200" b="1" i="0" u="none" strike="noStrike" kern="1200" baseline="0" dirty="0">
                <a:solidFill>
                  <a:schemeClr val="tx1"/>
                </a:solidFill>
                <a:latin typeface="+mn-lt"/>
                <a:ea typeface="+mn-ea"/>
                <a:cs typeface="+mn-cs"/>
              </a:rPr>
              <a:t>property, plant, and equipment</a:t>
            </a:r>
            <a:r>
              <a:rPr lang="en-IN" sz="1200" b="0" i="0" u="none" strike="noStrike" kern="1200" baseline="0" dirty="0">
                <a:solidFill>
                  <a:schemeClr val="tx1"/>
                </a:solidFill>
                <a:latin typeface="+mn-lt"/>
                <a:ea typeface="+mn-ea"/>
                <a:cs typeface="+mn-cs"/>
              </a:rPr>
              <a:t>.</a:t>
            </a:r>
          </a:p>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Property, plant, and equipment, along with intangible assets, often are the primary revenue-generating </a:t>
            </a:r>
            <a:r>
              <a:rPr lang="en-US" sz="1200" b="0" i="0" u="none" strike="noStrike" kern="1200" baseline="0" dirty="0">
                <a:solidFill>
                  <a:schemeClr val="tx1"/>
                </a:solidFill>
                <a:latin typeface="+mn-lt"/>
                <a:ea typeface="+mn-ea"/>
                <a:cs typeface="+mn-cs"/>
              </a:rPr>
              <a:t>assets of the business.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Property, plant, and equipment </a:t>
            </a:r>
            <a:r>
              <a:rPr lang="en-US" sz="1200" b="0" i="0" u="none" strike="noStrike" kern="1200" baseline="0" dirty="0">
                <a:solidFill>
                  <a:schemeClr val="tx1"/>
                </a:solidFill>
                <a:latin typeface="+mn-lt"/>
                <a:ea typeface="+mn-ea"/>
                <a:cs typeface="+mn-cs"/>
              </a:rPr>
              <a:t>includes l</a:t>
            </a:r>
            <a:r>
              <a:rPr lang="en-IN" sz="1200" b="0" i="0" u="none" strike="noStrike" kern="1200" baseline="0" dirty="0">
                <a:solidFill>
                  <a:schemeClr val="tx1"/>
                </a:solidFill>
                <a:latin typeface="+mn-lt"/>
                <a:ea typeface="+mn-ea"/>
                <a:cs typeface="+mn-cs"/>
              </a:rPr>
              <a:t>and, buildings, equipment, machinery, and furniture, as well as natural resources, such as mineral mines, timber tracts, and oil wells. These various assets generally are reported as a single amount in the balance sheet, with details provided </a:t>
            </a:r>
            <a:r>
              <a:rPr lang="en-US" sz="1200" b="0" i="0" u="none" strike="noStrike" kern="1200" baseline="0" dirty="0">
                <a:solidFill>
                  <a:schemeClr val="tx1"/>
                </a:solidFill>
                <a:latin typeface="+mn-lt"/>
                <a:ea typeface="+mn-ea"/>
                <a:cs typeface="+mn-cs"/>
              </a:rPr>
              <a:t>in a note. They are </a:t>
            </a:r>
            <a:r>
              <a:rPr lang="en-IN" sz="1200" b="0" i="0" u="none" strike="noStrike" kern="1200" baseline="0" dirty="0">
                <a:solidFill>
                  <a:schemeClr val="tx1"/>
                </a:solidFill>
                <a:latin typeface="+mn-lt"/>
                <a:ea typeface="+mn-ea"/>
                <a:cs typeface="+mn-cs"/>
              </a:rPr>
              <a:t>reported at original cost less accumulated depreciation (or depletion for natural resources) to date. Very often, companies will report </a:t>
            </a:r>
            <a:r>
              <a:rPr lang="en-US" sz="1200" b="0" i="0" u="none" strike="noStrike" kern="1200" baseline="0" dirty="0">
                <a:solidFill>
                  <a:schemeClr val="tx1"/>
                </a:solidFill>
                <a:latin typeface="+mn-lt"/>
                <a:ea typeface="+mn-ea"/>
                <a:cs typeface="+mn-cs"/>
              </a:rPr>
              <a:t>only the net amount </a:t>
            </a:r>
            <a:r>
              <a:rPr lang="en-IN" sz="1200" b="0" i="0" u="none" strike="noStrike" kern="1200" baseline="0" dirty="0">
                <a:solidFill>
                  <a:schemeClr val="tx1"/>
                </a:solidFill>
                <a:latin typeface="+mn-lt"/>
                <a:ea typeface="+mn-ea"/>
                <a:cs typeface="+mn-cs"/>
              </a:rPr>
              <a:t>of property, plant, and equipment in the balance sheet and provide details in a disclosure </a:t>
            </a:r>
            <a:r>
              <a:rPr lang="en-US" sz="1200" b="0" i="0" u="none" strike="noStrike" kern="1200" baseline="0" dirty="0">
                <a:solidFill>
                  <a:schemeClr val="tx1"/>
                </a:solidFill>
                <a:latin typeface="+mn-lt"/>
                <a:ea typeface="+mn-ea"/>
                <a:cs typeface="+mn-cs"/>
              </a:rPr>
              <a:t>note. Remember that land </a:t>
            </a:r>
            <a:r>
              <a:rPr lang="en-IN" sz="1200" b="0" i="0" u="none" strike="noStrike" kern="1200" baseline="0" dirty="0">
                <a:solidFill>
                  <a:schemeClr val="tx1"/>
                </a:solidFill>
                <a:latin typeface="+mn-lt"/>
                <a:ea typeface="+mn-ea"/>
                <a:cs typeface="+mn-cs"/>
              </a:rPr>
              <a:t>often is listed as a separate item in this classification because it has an unlimited useful life and thus is not depreciated.</a:t>
            </a:r>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24</a:t>
            </a:fld>
            <a:endParaRPr lang="en-IN" dirty="0"/>
          </a:p>
        </p:txBody>
      </p:sp>
    </p:spTree>
    <p:extLst>
      <p:ext uri="{BB962C8B-B14F-4D97-AF65-F5344CB8AC3E}">
        <p14:creationId xmlns:p14="http://schemas.microsoft.com/office/powerpoint/2010/main" val="1593282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Some assets used in the operations of a business have no physical substance. These are appropriately called </a:t>
            </a:r>
            <a:r>
              <a:rPr lang="en-IN" sz="1200" b="1" i="0" u="none" strike="noStrike" kern="1200" baseline="0" dirty="0">
                <a:solidFill>
                  <a:schemeClr val="tx1"/>
                </a:solidFill>
                <a:latin typeface="+mn-lt"/>
                <a:ea typeface="+mn-ea"/>
                <a:cs typeface="+mn-cs"/>
              </a:rPr>
              <a:t>intangible assets</a:t>
            </a:r>
            <a:r>
              <a:rPr lang="en-IN" sz="1200" b="0" i="0" u="none" strike="noStrike" kern="1200" baseline="0" dirty="0">
                <a:solidFill>
                  <a:schemeClr val="tx1"/>
                </a:solidFill>
                <a:latin typeface="+mn-lt"/>
                <a:ea typeface="+mn-ea"/>
                <a:cs typeface="+mn-cs"/>
              </a:rPr>
              <a:t>. Generally, these represent the ownership of an exclusive right to something such as a product, a process, or a name, that can be a valuable resource in generating future revenues. Patents, copyrights, franchises, and trademarks are examples. They are generally reported in the balance sheet </a:t>
            </a:r>
            <a:r>
              <a:rPr lang="en-US" sz="1200" b="0" i="0" u="none" strike="noStrike" kern="1200" baseline="0" dirty="0">
                <a:solidFill>
                  <a:schemeClr val="tx1"/>
                </a:solidFill>
                <a:latin typeface="+mn-lt"/>
                <a:ea typeface="+mn-ea"/>
                <a:cs typeface="+mn-cs"/>
              </a:rPr>
              <a:t>at their purchase price less accumulated amortization.</a:t>
            </a:r>
          </a:p>
          <a:p>
            <a:endParaRPr lang="en-US" sz="1200" b="0" i="0" u="none" strike="noStrike" kern="1200" baseline="0" dirty="0">
              <a:solidFill>
                <a:schemeClr val="tx1"/>
              </a:solidFill>
              <a:latin typeface="+mn-lt"/>
              <a:ea typeface="+mn-ea"/>
              <a:cs typeface="+mn-cs"/>
            </a:endParaRPr>
          </a:p>
          <a:p>
            <a:r>
              <a:rPr lang="en-US" dirty="0"/>
              <a:t>Not all intangible assets are purchased; some are developed internally. For example, instead of purchasing a patent granting the exclusive right to manufacture a certain drug, a pharmaceutical company may spend significant amounts in research and development to discover the drug and obtain a patent on its own. </a:t>
            </a:r>
          </a:p>
          <a:p>
            <a:endParaRPr lang="en-US" dirty="0"/>
          </a:p>
          <a:p>
            <a:r>
              <a:rPr lang="en-US" dirty="0"/>
              <a:t>Another common type of intangible asset is </a:t>
            </a:r>
            <a:r>
              <a:rPr lang="en-US" i="1" dirty="0"/>
              <a:t>goodwill</a:t>
            </a:r>
            <a:r>
              <a:rPr lang="en-US" dirty="0"/>
              <a:t>. Goodwill isn't associated with any specific identifiable right, but instead arises when one company acquires another company. The amount reported for goodwill equals the acquisition price above the fair value of the identifiable net assets acquired. </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25</a:t>
            </a:fld>
            <a:endParaRPr lang="en-IN" dirty="0"/>
          </a:p>
        </p:txBody>
      </p:sp>
    </p:spTree>
    <p:extLst>
      <p:ext uri="{BB962C8B-B14F-4D97-AF65-F5344CB8AC3E}">
        <p14:creationId xmlns:p14="http://schemas.microsoft.com/office/powerpoint/2010/main" val="1593282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Balance sheets often include a catch-all classification of long-term assets called other assets. This classification includes long-term prepaid expenses, called deferred charges, and any long-term asset not included in one of the other classifications. For example, if a company’s long-term investments are not material in amount, they might be reported in the other asset classification rather than in a separate investments category.</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A key to understanding which category an asset is reported is management intent. For example, management may intend to use land for long-term operating purposes (property, plant, and equipment), hold it for future resale (investment), or sell it in its ordinary course of business (inventory for a real estate company).</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26</a:t>
            </a:fld>
            <a:endParaRPr lang="en-IN" dirty="0"/>
          </a:p>
        </p:txBody>
      </p:sp>
    </p:spTree>
    <p:extLst>
      <p:ext uri="{BB962C8B-B14F-4D97-AF65-F5344CB8AC3E}">
        <p14:creationId xmlns:p14="http://schemas.microsoft.com/office/powerpoint/2010/main" val="1593282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400" eaLnBrk="0" fontAlgn="auto" latinLnBrk="0" hangingPunct="0">
              <a:lnSpc>
                <a:spcPct val="100000"/>
              </a:lnSpc>
              <a:spcBef>
                <a:spcPts val="0"/>
              </a:spcBef>
              <a:spcAft>
                <a:spcPts val="0"/>
              </a:spcAft>
              <a:buClrTx/>
              <a:buSzTx/>
              <a:buFontTx/>
              <a:buNone/>
              <a:tabLst/>
              <a:defRPr/>
            </a:pPr>
            <a:r>
              <a:rPr lang="en-US" sz="1200" kern="0" dirty="0">
                <a:solidFill>
                  <a:srgbClr val="000000"/>
                </a:solidFill>
                <a:latin typeface="+mn-lt"/>
                <a:cs typeface="+mn-cs"/>
              </a:rPr>
              <a:t>Buildings are more likely to provide economic benefits beyond the next year or operating cycle</a:t>
            </a:r>
            <a:r>
              <a:rPr lang="en-US" sz="1200" kern="0" dirty="0">
                <a:solidFill>
                  <a:srgbClr val="000000"/>
                </a:solidFill>
                <a:latin typeface="+mn-lt"/>
              </a:rPr>
              <a:t>. In only rare instances are the other items expected to be converted to cash or consumed over more than one year or operating cycle.</a:t>
            </a:r>
            <a:endParaRPr kumimoji="0" lang="en-US" sz="1200" b="0" i="0" u="none" strike="noStrike" kern="0" cap="none" spc="0" normalizeH="0" baseline="0" noProof="0" dirty="0">
              <a:ln>
                <a:noFill/>
              </a:ln>
              <a:solidFill>
                <a:srgbClr val="000000"/>
              </a:solidFill>
              <a:effectLst/>
              <a:uLnTx/>
              <a:uFillTx/>
              <a:latin typeface="+mn-lt"/>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27</a:t>
            </a:fld>
            <a:endParaRPr lang="en-IN" dirty="0"/>
          </a:p>
        </p:txBody>
      </p:sp>
    </p:spTree>
    <p:extLst>
      <p:ext uri="{BB962C8B-B14F-4D97-AF65-F5344CB8AC3E}">
        <p14:creationId xmlns:p14="http://schemas.microsoft.com/office/powerpoint/2010/main" val="1593282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400" eaLnBrk="0" fontAlgn="auto" latinLnBrk="0" hangingPunct="0">
              <a:lnSpc>
                <a:spcPct val="100000"/>
              </a:lnSpc>
              <a:spcBef>
                <a:spcPts val="0"/>
              </a:spcBef>
              <a:spcAft>
                <a:spcPts val="0"/>
              </a:spcAft>
              <a:buClrTx/>
              <a:buSzTx/>
              <a:buFontTx/>
              <a:buNone/>
              <a:tabLst/>
              <a:defRPr/>
            </a:pPr>
            <a:r>
              <a:rPr lang="en-US" sz="1200" kern="0" dirty="0">
                <a:solidFill>
                  <a:srgbClr val="000000"/>
                </a:solidFill>
                <a:latin typeface="+mn-lt"/>
                <a:cs typeface="+mn-cs"/>
              </a:rPr>
              <a:t>Property, plant, and equipment</a:t>
            </a:r>
            <a:r>
              <a:rPr lang="en-US" sz="1200" kern="0" baseline="0" dirty="0">
                <a:solidFill>
                  <a:srgbClr val="000000"/>
                </a:solidFill>
                <a:latin typeface="+mn-lt"/>
                <a:cs typeface="+mn-cs"/>
              </a:rPr>
              <a:t> are long-term assets used for normal business operations. Current assets provide economic benefits for the next period only. Investments are not used directly for primary business operations, and intangible assets have no physical substance (they are not tangible).</a:t>
            </a:r>
            <a:endParaRPr kumimoji="0" lang="en-US" sz="1200" b="0" i="0" u="none" strike="noStrike" kern="0" cap="none" spc="0" normalizeH="0" baseline="0" noProof="0" dirty="0">
              <a:ln>
                <a:noFill/>
              </a:ln>
              <a:solidFill>
                <a:srgbClr val="000000"/>
              </a:solidFill>
              <a:effectLst/>
              <a:uLnTx/>
              <a:uFillTx/>
              <a:latin typeface="+mn-lt"/>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28</a:t>
            </a:fld>
            <a:endParaRPr lang="en-IN" dirty="0"/>
          </a:p>
        </p:txBody>
      </p:sp>
    </p:spTree>
    <p:extLst>
      <p:ext uri="{BB962C8B-B14F-4D97-AF65-F5344CB8AC3E}">
        <p14:creationId xmlns:p14="http://schemas.microsoft.com/office/powerpoint/2010/main" val="1593282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kern="1200" baseline="0" dirty="0">
                <a:solidFill>
                  <a:schemeClr val="tx1"/>
                </a:solidFill>
                <a:latin typeface="+mn-lt"/>
                <a:ea typeface="+mn-ea"/>
                <a:cs typeface="+mn-cs"/>
              </a:rPr>
              <a:t>We’ve seen how assets are grouped into current and long-term categories and that long-term assets always are </a:t>
            </a:r>
            <a:r>
              <a:rPr lang="en-IN" sz="1200" kern="1200" baseline="0" dirty="0" err="1">
                <a:solidFill>
                  <a:schemeClr val="tx1"/>
                </a:solidFill>
                <a:latin typeface="+mn-lt"/>
                <a:ea typeface="+mn-ea"/>
                <a:cs typeface="+mn-cs"/>
              </a:rPr>
              <a:t>subclassified</a:t>
            </a:r>
            <a:r>
              <a:rPr lang="en-IN" sz="1200" kern="1200" baseline="0" dirty="0">
                <a:solidFill>
                  <a:schemeClr val="tx1"/>
                </a:solidFill>
                <a:latin typeface="+mn-lt"/>
                <a:ea typeface="+mn-ea"/>
                <a:cs typeface="+mn-cs"/>
              </a:rPr>
              <a:t> further. Let’s now turn our attention to liabilities. These, too, are separated into current and long-term categories.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Liabilities</a:t>
            </a:r>
            <a:r>
              <a:rPr lang="en-US" sz="1200" b="0" i="0" u="none" strike="noStrike" kern="1200" baseline="0" dirty="0">
                <a:solidFill>
                  <a:schemeClr val="tx1"/>
                </a:solidFill>
                <a:latin typeface="+mn-lt"/>
                <a:ea typeface="+mn-ea"/>
                <a:cs typeface="+mn-cs"/>
              </a:rPr>
              <a:t> represent obligations to other entities. By </a:t>
            </a:r>
            <a:r>
              <a:rPr lang="en-IN" sz="1200" b="0" i="0" u="none" strike="noStrike" kern="1200" baseline="0" dirty="0">
                <a:solidFill>
                  <a:schemeClr val="tx1"/>
                </a:solidFill>
                <a:latin typeface="+mn-lt"/>
                <a:ea typeface="+mn-ea"/>
                <a:cs typeface="+mn-cs"/>
              </a:rPr>
              <a:t>classifying them as current liabilities and long-term liabilities, the information value of reporting these </a:t>
            </a:r>
            <a:r>
              <a:rPr lang="en-US" sz="1200" b="0" i="0" u="none" strike="noStrike" kern="1200" baseline="0" dirty="0">
                <a:solidFill>
                  <a:schemeClr val="tx1"/>
                </a:solidFill>
                <a:latin typeface="+mn-lt"/>
                <a:ea typeface="+mn-ea"/>
                <a:cs typeface="+mn-cs"/>
              </a:rPr>
              <a:t>amounts is enhanced. </a:t>
            </a:r>
          </a:p>
          <a:p>
            <a:endParaRPr lang="en-US" dirty="0"/>
          </a:p>
          <a:p>
            <a:r>
              <a:rPr lang="en-US" dirty="0"/>
              <a:t>The liability section of</a:t>
            </a:r>
            <a:r>
              <a:rPr lang="en-US" baseline="0" dirty="0"/>
              <a:t> </a:t>
            </a:r>
            <a:r>
              <a:rPr lang="en-US" dirty="0"/>
              <a:t>Nike, Inc.’s balance sheets</a:t>
            </a:r>
            <a:r>
              <a:rPr lang="en-US" baseline="0" dirty="0"/>
              <a:t> </a:t>
            </a:r>
            <a:r>
              <a:rPr lang="en-US" dirty="0"/>
              <a:t>is shown above. </a:t>
            </a:r>
            <a:r>
              <a:rPr lang="en-US" sz="1200" b="0" kern="1200" dirty="0">
                <a:solidFill>
                  <a:schemeClr val="tx1"/>
                </a:solidFill>
                <a:latin typeface="+mn-lt"/>
                <a:ea typeface="+mn-ea"/>
                <a:cs typeface="+mn-cs"/>
              </a:rPr>
              <a:t>Nike’s </a:t>
            </a:r>
            <a:r>
              <a:rPr lang="en-US" sz="1200" b="0" i="0" u="none" strike="noStrike" kern="1200" baseline="0" dirty="0">
                <a:solidFill>
                  <a:schemeClr val="tx1"/>
                </a:solidFill>
                <a:latin typeface="+mn-lt"/>
                <a:ea typeface="+mn-ea"/>
                <a:cs typeface="+mn-cs"/>
              </a:rPr>
              <a:t>accrued liabilities include </a:t>
            </a:r>
            <a:r>
              <a:rPr lang="en-IN" sz="1200" kern="1200" dirty="0">
                <a:solidFill>
                  <a:schemeClr val="tx1"/>
                </a:solidFill>
                <a:latin typeface="+mn-lt"/>
                <a:ea typeface="+mn-ea"/>
                <a:cs typeface="+mn-cs"/>
              </a:rPr>
              <a:t>accrued compensation, accrued rent, accrued taxes, and accrued interest. </a:t>
            </a:r>
            <a:r>
              <a:rPr lang="en-US" sz="1200" kern="1200" dirty="0">
                <a:solidFill>
                  <a:schemeClr val="tx1"/>
                </a:solidFill>
                <a:latin typeface="+mn-lt"/>
                <a:ea typeface="+mn-ea"/>
                <a:cs typeface="+mn-cs"/>
              </a:rPr>
              <a:t>Note that information such as Nike’s accrued taxes came from the notes to the financials. </a:t>
            </a:r>
            <a:r>
              <a:rPr lang="en-IN" sz="1200" kern="1200" baseline="0" dirty="0">
                <a:solidFill>
                  <a:schemeClr val="tx1"/>
                </a:solidFill>
                <a:latin typeface="+mn-lt"/>
                <a:ea typeface="+mn-ea"/>
                <a:cs typeface="+mn-cs"/>
              </a:rPr>
              <a:t>The company</a:t>
            </a:r>
            <a:r>
              <a:rPr lang="en-IN" sz="1200" kern="1200" dirty="0">
                <a:solidFill>
                  <a:schemeClr val="tx1"/>
                </a:solidFill>
                <a:latin typeface="+mn-lt"/>
                <a:ea typeface="+mn-ea"/>
                <a:cs typeface="+mn-cs"/>
              </a:rPr>
              <a:t> classifies the current portion of its long-term debt as a current liability. </a:t>
            </a:r>
          </a:p>
          <a:p>
            <a:endParaRPr lang="en-IN" sz="1200" b="0" kern="1200" dirty="0">
              <a:solidFill>
                <a:schemeClr val="tx1"/>
              </a:solidFill>
              <a:latin typeface="+mn-lt"/>
              <a:ea typeface="+mn-ea"/>
              <a:cs typeface="+mn-cs"/>
            </a:endParaRPr>
          </a:p>
          <a:p>
            <a:r>
              <a:rPr lang="en-US" dirty="0"/>
              <a:t>Illustration 3–7 Liabilities—Nike, Inc.</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29</a:t>
            </a:fld>
            <a:endParaRPr lang="en-IN" dirty="0"/>
          </a:p>
        </p:txBody>
      </p:sp>
    </p:spTree>
    <p:extLst>
      <p:ext uri="{BB962C8B-B14F-4D97-AF65-F5344CB8AC3E}">
        <p14:creationId xmlns:p14="http://schemas.microsoft.com/office/powerpoint/2010/main" val="38275281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Current liabilities are those obligations that are expected to be satisfied through the use of current assets or the creation of other current liabilities. Therefore, this classification includes all liabilities that are expected to be satisfied within one year or the operating cycle, whichever is longer.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An exception is a liability that management intends to refinance on a long-term basis. For instance, if management intends to refinance a six-month note payable by substituting a two-year note payable and has the ability to do so, then the liability would not be classified as current even though it’s due within the coming </a:t>
            </a:r>
            <a:r>
              <a:rPr lang="en-US" sz="1200" b="0" i="0" u="none" strike="noStrike" kern="1200" baseline="0" dirty="0">
                <a:solidFill>
                  <a:schemeClr val="tx1"/>
                </a:solidFill>
                <a:latin typeface="+mn-lt"/>
                <a:ea typeface="+mn-ea"/>
                <a:cs typeface="+mn-cs"/>
              </a:rPr>
              <a:t>year.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kern="1200" baseline="0" dirty="0">
                <a:solidFill>
                  <a:schemeClr val="tx1"/>
                </a:solidFill>
                <a:latin typeface="+mn-lt"/>
                <a:ea typeface="+mn-ea"/>
                <a:cs typeface="+mn-cs"/>
              </a:rPr>
              <a:t>Current liabilities usually include </a:t>
            </a:r>
            <a:r>
              <a:rPr lang="en-IN" sz="1200" b="0" i="0" u="none" strike="noStrike" kern="1200" baseline="0" dirty="0">
                <a:solidFill>
                  <a:schemeClr val="tx1"/>
                </a:solidFill>
                <a:latin typeface="+mn-lt"/>
                <a:ea typeface="+mn-ea"/>
                <a:cs typeface="+mn-cs"/>
              </a:rPr>
              <a:t>accounts payable, notes payable (short-term borrowings), deferred revenues (sometimes called unearned revenues), accrued liabilities, and the currently maturing portion of long-term </a:t>
            </a:r>
            <a:r>
              <a:rPr lang="en-US" sz="1200" b="0" i="0" u="none" strike="noStrike" kern="1200" baseline="0" dirty="0">
                <a:solidFill>
                  <a:schemeClr val="tx1"/>
                </a:solidFill>
                <a:latin typeface="+mn-lt"/>
                <a:ea typeface="+mn-ea"/>
                <a:cs typeface="+mn-cs"/>
              </a:rPr>
              <a:t>debt.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30</a:t>
            </a:fld>
            <a:endParaRPr lang="en-IN" dirty="0"/>
          </a:p>
        </p:txBody>
      </p:sp>
    </p:spTree>
    <p:extLst>
      <p:ext uri="{BB962C8B-B14F-4D97-AF65-F5344CB8AC3E}">
        <p14:creationId xmlns:p14="http://schemas.microsoft.com/office/powerpoint/2010/main" val="15318373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1" i="0" u="none" strike="noStrike" kern="1200" baseline="0" dirty="0">
                <a:solidFill>
                  <a:schemeClr val="tx1"/>
                </a:solidFill>
                <a:latin typeface="+mn-lt"/>
                <a:ea typeface="+mn-ea"/>
                <a:cs typeface="+mn-cs"/>
              </a:rPr>
              <a:t>Accounts payable </a:t>
            </a:r>
            <a:r>
              <a:rPr lang="en-IN" sz="1200" b="0" i="0" u="none" strike="noStrike" kern="1200" baseline="0" dirty="0">
                <a:solidFill>
                  <a:schemeClr val="tx1"/>
                </a:solidFill>
                <a:latin typeface="+mn-lt"/>
                <a:ea typeface="+mn-ea"/>
                <a:cs typeface="+mn-cs"/>
              </a:rPr>
              <a:t>are obligations to suppliers of merchandise or of services purchased on open account, with payment usually due in 30 to 60 days.</a:t>
            </a:r>
          </a:p>
          <a:p>
            <a:endParaRPr lang="en-IN"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Notes payable </a:t>
            </a:r>
            <a:r>
              <a:rPr lang="en-US" sz="1200" b="0" i="0" u="none" strike="noStrike" kern="1200" baseline="0" dirty="0">
                <a:solidFill>
                  <a:schemeClr val="tx1"/>
                </a:solidFill>
                <a:latin typeface="+mn-lt"/>
                <a:ea typeface="+mn-ea"/>
                <a:cs typeface="+mn-cs"/>
              </a:rPr>
              <a:t>are </a:t>
            </a:r>
            <a:r>
              <a:rPr lang="en-IN" sz="1200" b="0" i="0" u="none" strike="noStrike" kern="1200" baseline="0" dirty="0">
                <a:solidFill>
                  <a:schemeClr val="tx1"/>
                </a:solidFill>
                <a:latin typeface="+mn-lt"/>
                <a:ea typeface="+mn-ea"/>
                <a:cs typeface="+mn-cs"/>
              </a:rPr>
              <a:t>written promises to pay cash at some future date. It is important to note that unlike </a:t>
            </a:r>
            <a:r>
              <a:rPr lang="en-US" sz="1200" b="0" i="0" u="none" strike="noStrike" kern="1200" baseline="0" dirty="0">
                <a:solidFill>
                  <a:schemeClr val="tx1"/>
                </a:solidFill>
                <a:latin typeface="+mn-lt"/>
                <a:ea typeface="+mn-ea"/>
                <a:cs typeface="+mn-cs"/>
              </a:rPr>
              <a:t>accounts payable, notes </a:t>
            </a:r>
            <a:r>
              <a:rPr lang="en-IN" sz="1200" b="0" i="0" u="none" strike="noStrike" kern="1200" baseline="0" dirty="0">
                <a:solidFill>
                  <a:schemeClr val="tx1"/>
                </a:solidFill>
                <a:latin typeface="+mn-lt"/>
                <a:ea typeface="+mn-ea"/>
                <a:cs typeface="+mn-cs"/>
              </a:rPr>
              <a:t>usually require the payment of explicit interest in addition to the original obligation amount. Notes maturing in the next year or operating cycle, whichever is longer, will be classified </a:t>
            </a:r>
            <a:r>
              <a:rPr lang="en-US" sz="1200" b="0" i="0" u="none" strike="noStrike" kern="1200" baseline="0" dirty="0">
                <a:solidFill>
                  <a:schemeClr val="tx1"/>
                </a:solidFill>
                <a:latin typeface="+mn-lt"/>
                <a:ea typeface="+mn-ea"/>
                <a:cs typeface="+mn-cs"/>
              </a:rPr>
              <a:t>as current liabilities.</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31</a:t>
            </a:fld>
            <a:endParaRPr lang="en-IN" dirty="0"/>
          </a:p>
        </p:txBody>
      </p:sp>
    </p:spTree>
    <p:extLst>
      <p:ext uri="{BB962C8B-B14F-4D97-AF65-F5344CB8AC3E}">
        <p14:creationId xmlns:p14="http://schemas.microsoft.com/office/powerpoint/2010/main" val="15318373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sz="1200" b="1" i="0" u="none" strike="noStrike" kern="1200" baseline="0" dirty="0">
                <a:solidFill>
                  <a:schemeClr val="tx1"/>
                </a:solidFill>
                <a:latin typeface="+mn-lt"/>
                <a:ea typeface="+mn-ea"/>
                <a:cs typeface="+mn-cs"/>
              </a:rPr>
              <a:t>Deferred revenues</a:t>
            </a:r>
            <a:r>
              <a:rPr lang="en-IN" sz="1200" b="0" i="0" u="none" strike="noStrike" kern="1200" baseline="0" dirty="0">
                <a:solidFill>
                  <a:schemeClr val="tx1"/>
                </a:solidFill>
                <a:latin typeface="+mn-lt"/>
                <a:ea typeface="+mn-ea"/>
                <a:cs typeface="+mn-cs"/>
              </a:rPr>
              <a:t>, sometimes called unearned revenues, represent cash received from a customer for goods or services to be provided </a:t>
            </a:r>
            <a:r>
              <a:rPr lang="en-US" sz="1200" b="0" i="0" u="none" strike="noStrike" kern="1200" baseline="0" dirty="0">
                <a:solidFill>
                  <a:schemeClr val="tx1"/>
                </a:solidFill>
                <a:latin typeface="+mn-lt"/>
                <a:ea typeface="+mn-ea"/>
                <a:cs typeface="+mn-cs"/>
              </a:rPr>
              <a:t>in a future period. An example would be the purchase of a gift card. </a:t>
            </a:r>
            <a:r>
              <a:rPr lang="en-US" dirty="0"/>
              <a:t>For instance, </a:t>
            </a:r>
            <a:r>
              <a:rPr lang="en-IN" sz="1200" kern="1200" dirty="0">
                <a:solidFill>
                  <a:schemeClr val="tx1"/>
                </a:solidFill>
                <a:latin typeface="+mn-lt"/>
                <a:ea typeface="+mn-ea"/>
                <a:cs typeface="+mn-cs"/>
              </a:rPr>
              <a:t>companies record deferred revenue when they sell gift cards and then wait to record the revenue until the cards are redeemed or expire. </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sz="1200" b="1" i="0" u="none" strike="noStrike" kern="1200" baseline="0" dirty="0">
                <a:solidFill>
                  <a:schemeClr val="tx1"/>
                </a:solidFill>
                <a:latin typeface="+mn-lt"/>
                <a:ea typeface="+mn-ea"/>
                <a:cs typeface="+mn-cs"/>
              </a:rPr>
              <a:t>Accrued liabilities </a:t>
            </a:r>
            <a:r>
              <a:rPr lang="en-IN" sz="1200" b="0" i="0" u="none" strike="noStrike" kern="1200" baseline="0" dirty="0">
                <a:solidFill>
                  <a:schemeClr val="tx1"/>
                </a:solidFill>
                <a:latin typeface="+mn-lt"/>
                <a:ea typeface="+mn-ea"/>
                <a:cs typeface="+mn-cs"/>
              </a:rPr>
              <a:t>represent obligations created when expenses have been incurred but will not be paid until a subsequent reporting period. Examples include accrued salaries payable, accrued interest payable, and accrued taxes payable.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32</a:t>
            </a:fld>
            <a:endParaRPr lang="en-IN" dirty="0"/>
          </a:p>
        </p:txBody>
      </p:sp>
    </p:spTree>
    <p:extLst>
      <p:ext uri="{BB962C8B-B14F-4D97-AF65-F5344CB8AC3E}">
        <p14:creationId xmlns:p14="http://schemas.microsoft.com/office/powerpoint/2010/main" val="15318373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Long-term notes, loans, mortgages, and bonds payable usually are reclassified and reported as current liabilities as they become payable within the next year (or operating cycle if that’s longer). In the same way, when long-term debt is payable in </a:t>
            </a:r>
            <a:r>
              <a:rPr lang="en-US" sz="1200" b="0" i="0" u="none" strike="noStrike" kern="1200" baseline="0" noProof="0" dirty="0">
                <a:solidFill>
                  <a:schemeClr val="tx1"/>
                </a:solidFill>
                <a:latin typeface="+mn-lt"/>
                <a:ea typeface="+mn-ea"/>
                <a:cs typeface="+mn-cs"/>
              </a:rPr>
              <a:t>installments</a:t>
            </a:r>
            <a:r>
              <a:rPr lang="en-IN" sz="1200" b="0" i="0" u="none" strike="noStrike" kern="1200" baseline="0" dirty="0">
                <a:solidFill>
                  <a:schemeClr val="tx1"/>
                </a:solidFill>
                <a:latin typeface="+mn-lt"/>
                <a:ea typeface="+mn-ea"/>
                <a:cs typeface="+mn-cs"/>
              </a:rPr>
              <a:t>, the </a:t>
            </a:r>
            <a:r>
              <a:rPr lang="en-IN" sz="1200" b="0" i="0" u="none" strike="noStrike" kern="1200" baseline="0" dirty="0" err="1">
                <a:solidFill>
                  <a:schemeClr val="tx1"/>
                </a:solidFill>
                <a:latin typeface="+mn-lt"/>
                <a:ea typeface="+mn-ea"/>
                <a:cs typeface="+mn-cs"/>
              </a:rPr>
              <a:t>installment</a:t>
            </a:r>
            <a:r>
              <a:rPr lang="en-IN" sz="1200" b="0" i="0" u="none" strike="noStrike" kern="1200" baseline="0" dirty="0">
                <a:solidFill>
                  <a:schemeClr val="tx1"/>
                </a:solidFill>
                <a:latin typeface="+mn-lt"/>
                <a:ea typeface="+mn-ea"/>
                <a:cs typeface="+mn-cs"/>
              </a:rPr>
              <a:t> payable currently is reported as a current liability.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For instance, a $1,000,000 note payable requiring $100,000 in principal payments to </a:t>
            </a:r>
            <a:r>
              <a:rPr lang="en-US" sz="1200" b="0" i="0" u="none" strike="noStrike" kern="1200" baseline="0" noProof="0" dirty="0">
                <a:solidFill>
                  <a:schemeClr val="tx1"/>
                </a:solidFill>
                <a:latin typeface="+mn-lt"/>
                <a:ea typeface="+mn-ea"/>
                <a:cs typeface="+mn-cs"/>
              </a:rPr>
              <a:t>be</a:t>
            </a:r>
            <a:r>
              <a:rPr lang="en-IN" sz="1200" b="0" i="0" u="none" strike="noStrike" kern="1200" baseline="0" dirty="0">
                <a:solidFill>
                  <a:schemeClr val="tx1"/>
                </a:solidFill>
                <a:latin typeface="+mn-lt"/>
                <a:ea typeface="+mn-ea"/>
                <a:cs typeface="+mn-cs"/>
              </a:rPr>
              <a:t> made in each of the next 10 years is classified as a $100,000 current liability </a:t>
            </a:r>
            <a:r>
              <a:rPr lang="en-US" sz="1200" b="0" i="0" u="none" strike="noStrike" kern="1200" baseline="0" noProof="0" dirty="0">
                <a:solidFill>
                  <a:schemeClr val="tx1"/>
                </a:solidFill>
                <a:latin typeface="+mn-lt"/>
                <a:ea typeface="+mn-ea"/>
                <a:cs typeface="+mn-cs"/>
              </a:rPr>
              <a:t>and</a:t>
            </a:r>
            <a:r>
              <a:rPr lang="en-US" sz="1200" b="0" i="0" u="none" strike="noStrike" kern="1200" baseline="0" dirty="0">
                <a:solidFill>
                  <a:schemeClr val="tx1"/>
                </a:solidFill>
                <a:latin typeface="+mn-lt"/>
                <a:ea typeface="+mn-ea"/>
                <a:cs typeface="+mn-cs"/>
              </a:rPr>
              <a:t> a $900,000 long-term liability.</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33</a:t>
            </a:fld>
            <a:endParaRPr lang="en-IN" dirty="0"/>
          </a:p>
        </p:txBody>
      </p:sp>
    </p:spTree>
    <p:extLst>
      <p:ext uri="{BB962C8B-B14F-4D97-AF65-F5344CB8AC3E}">
        <p14:creationId xmlns:p14="http://schemas.microsoft.com/office/powerpoint/2010/main" val="30703077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Shown here is an example of the asset section of the balance sheet of Under </a:t>
            </a:r>
            <a:r>
              <a:rPr lang="en-US" sz="1200" b="0" i="0" u="none" strike="noStrike" kern="1200" baseline="0" dirty="0" err="1">
                <a:solidFill>
                  <a:schemeClr val="tx1"/>
                </a:solidFill>
                <a:latin typeface="+mn-lt"/>
                <a:ea typeface="+mn-ea"/>
                <a:cs typeface="+mn-cs"/>
              </a:rPr>
              <a:t>Armour</a:t>
            </a:r>
            <a:r>
              <a:rPr lang="en-US" sz="1200" b="0" i="0" u="none" strike="noStrike" kern="1200" baseline="0" dirty="0">
                <a:solidFill>
                  <a:schemeClr val="tx1"/>
                </a:solidFill>
                <a:latin typeface="+mn-lt"/>
                <a:ea typeface="+mn-ea"/>
                <a:cs typeface="+mn-cs"/>
              </a:rPr>
              <a:t>. These classifications, </a:t>
            </a:r>
            <a:r>
              <a:rPr lang="en-IN" sz="1200" b="0" i="0" u="none" strike="noStrike" kern="1200" baseline="0" dirty="0">
                <a:solidFill>
                  <a:schemeClr val="tx1"/>
                </a:solidFill>
                <a:latin typeface="+mn-lt"/>
                <a:ea typeface="+mn-ea"/>
                <a:cs typeface="+mn-cs"/>
              </a:rPr>
              <a:t>with related disclosure notes, help the balance sheet to </a:t>
            </a:r>
            <a:r>
              <a:rPr lang="en-US" sz="1200" b="0" i="0" u="none" strike="noStrike" kern="1200" baseline="0" dirty="0">
                <a:solidFill>
                  <a:schemeClr val="tx1"/>
                </a:solidFill>
                <a:latin typeface="+mn-lt"/>
                <a:ea typeface="+mn-ea"/>
                <a:cs typeface="+mn-cs"/>
              </a:rPr>
              <a:t>provide useful </a:t>
            </a:r>
            <a:r>
              <a:rPr lang="en-IN" sz="1200" b="0" i="0" u="none" strike="noStrike" kern="1200" baseline="0" dirty="0">
                <a:solidFill>
                  <a:schemeClr val="tx1"/>
                </a:solidFill>
                <a:latin typeface="+mn-lt"/>
                <a:ea typeface="+mn-ea"/>
                <a:cs typeface="+mn-cs"/>
              </a:rPr>
              <a:t>information to decision makers. The consolidated balance sheet is part of the annual report filed with the SEC. This report is available for download by the public at www.sec.gov. </a:t>
            </a:r>
          </a:p>
          <a:p>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3</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Long-term liabilities are obligations that will not be satisfied in the next year or operating cycle, whichever is longer. They do not </a:t>
            </a:r>
            <a:r>
              <a:rPr lang="en-US" sz="1200" b="0" i="0" u="none" strike="noStrike" kern="1200" baseline="0" dirty="0">
                <a:solidFill>
                  <a:schemeClr val="tx1"/>
                </a:solidFill>
                <a:latin typeface="+mn-lt"/>
                <a:ea typeface="+mn-ea"/>
                <a:cs typeface="+mn-cs"/>
              </a:rPr>
              <a:t>require the use </a:t>
            </a:r>
            <a:r>
              <a:rPr lang="en-IN" sz="1200" b="0" i="0" u="none" strike="noStrike" kern="1200" baseline="0" dirty="0">
                <a:solidFill>
                  <a:schemeClr val="tx1"/>
                </a:solidFill>
                <a:latin typeface="+mn-lt"/>
                <a:ea typeface="+mn-ea"/>
                <a:cs typeface="+mn-cs"/>
              </a:rPr>
              <a:t>of current assets or the creation of current liabilities for payment. Examples are long-term notes, bonds, pension obligations, and lease obligations.</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But simply classifying a liability as long-term doesn’t provide complete information to external users. For instance, long-term could mean anything from 2 to 20, 30, or 40 years. </a:t>
            </a:r>
            <a:r>
              <a:rPr lang="en-US" sz="1200" b="0" i="0" u="none" strike="noStrike" kern="1200" baseline="0" dirty="0">
                <a:solidFill>
                  <a:schemeClr val="tx1"/>
                </a:solidFill>
                <a:latin typeface="+mn-lt"/>
                <a:ea typeface="+mn-ea"/>
                <a:cs typeface="+mn-cs"/>
              </a:rPr>
              <a:t>Payment terms, interest rates, and other details needed to assess the impact of these obligations on future cash flows and long-term solvency are reported in a disclosure note.</a:t>
            </a:r>
            <a:endParaRPr lang="en-US" i="0"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34</a:t>
            </a:fld>
            <a:endParaRPr lang="en-IN" dirty="0"/>
          </a:p>
        </p:txBody>
      </p:sp>
    </p:spTree>
    <p:extLst>
      <p:ext uri="{BB962C8B-B14F-4D97-AF65-F5344CB8AC3E}">
        <p14:creationId xmlns:p14="http://schemas.microsoft.com/office/powerpoint/2010/main" val="28398863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Liabilities are classified as current when the obligation is expected to be satisfied within one year or operating cycle. Liabilities are classified as long-term when the obligation is expected to be satisfied in more than one year or operating cycle. </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35</a:t>
            </a:fld>
            <a:endParaRPr lang="en-IN" dirty="0"/>
          </a:p>
        </p:txBody>
      </p:sp>
    </p:spTree>
    <p:extLst>
      <p:ext uri="{BB962C8B-B14F-4D97-AF65-F5344CB8AC3E}">
        <p14:creationId xmlns:p14="http://schemas.microsoft.com/office/powerpoint/2010/main" val="89364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Owners’ equity is simply a residual amount derived by subtracting liabilities from assets. For that reason, it’s sometimes referred </a:t>
            </a:r>
            <a:r>
              <a:rPr lang="en-US" sz="1200" b="0" i="0" u="none" strike="noStrike" kern="1200" baseline="0" dirty="0">
                <a:solidFill>
                  <a:schemeClr val="tx1"/>
                </a:solidFill>
                <a:latin typeface="+mn-lt"/>
                <a:ea typeface="+mn-ea"/>
                <a:cs typeface="+mn-cs"/>
              </a:rPr>
              <a:t>to as net assets or book value. We know that </a:t>
            </a:r>
            <a:r>
              <a:rPr lang="en-IN" sz="1200" b="0" i="0" u="none" strike="noStrike" kern="1200" baseline="0" dirty="0">
                <a:solidFill>
                  <a:schemeClr val="tx1"/>
                </a:solidFill>
                <a:latin typeface="+mn-lt"/>
                <a:ea typeface="+mn-ea"/>
                <a:cs typeface="+mn-cs"/>
              </a:rPr>
              <a:t>owners of a corporation are its shareholders, so owners’ equity for a corporation is referred to as shareholders’ equity or stockholders’ equity.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Shareholders’ equity for a corporation arises primarily from two sources: paid-in capital and retained earnings.</a:t>
            </a:r>
          </a:p>
          <a:p>
            <a:endParaRPr lang="en-IN" sz="1200" b="0" i="0" u="none" strike="noStrike" kern="1200" baseline="0" dirty="0">
              <a:solidFill>
                <a:schemeClr val="tx1"/>
              </a:solidFill>
              <a:latin typeface="+mn-lt"/>
              <a:ea typeface="+mn-ea"/>
              <a:cs typeface="+mn-cs"/>
            </a:endParaRPr>
          </a:p>
          <a:p>
            <a:pPr>
              <a:buClr>
                <a:schemeClr val="tx1"/>
              </a:buClr>
            </a:pPr>
            <a:r>
              <a:rPr lang="en-US" sz="2500" b="1" dirty="0">
                <a:solidFill>
                  <a:srgbClr val="C00000"/>
                </a:solidFill>
              </a:rPr>
              <a:t>Paid-in capital</a:t>
            </a:r>
            <a:r>
              <a:rPr lang="en-US" sz="2500" b="0" dirty="0">
                <a:solidFill>
                  <a:srgbClr val="C00000"/>
                </a:solidFill>
              </a:rPr>
              <a:t> is</a:t>
            </a:r>
            <a:r>
              <a:rPr lang="en-US" sz="2500" dirty="0"/>
              <a:t> the amount that shareholders have invested in the company. It</a:t>
            </a:r>
            <a:r>
              <a:rPr lang="en-US" sz="2500" baseline="0" dirty="0"/>
              <a:t> m</a:t>
            </a:r>
            <a:r>
              <a:rPr lang="en-US" sz="2500" dirty="0"/>
              <a:t>ost often arises when the company issues stock. Information about the number of shares the company has authorized and how many shares have been issued and are outstanding also must be disclosed eith</a:t>
            </a:r>
            <a:r>
              <a:rPr lang="en-US" sz="2500" baseline="0" dirty="0"/>
              <a:t>er directly in the balance sheet or in a note</a:t>
            </a:r>
            <a:r>
              <a:rPr lang="en-US" sz="2500" dirty="0"/>
              <a:t>.</a:t>
            </a:r>
          </a:p>
          <a:p>
            <a:pPr>
              <a:buClr>
                <a:schemeClr val="tx1"/>
              </a:buClr>
            </a:pPr>
            <a:endParaRPr lang="en-US" sz="2500" dirty="0"/>
          </a:p>
          <a:p>
            <a:r>
              <a:rPr lang="en-IN" sz="1200" b="1" i="0" u="none" strike="noStrike" kern="1200" baseline="0" dirty="0">
                <a:solidFill>
                  <a:schemeClr val="tx1"/>
                </a:solidFill>
                <a:latin typeface="+mn-lt"/>
                <a:ea typeface="+mn-ea"/>
                <a:cs typeface="+mn-cs"/>
              </a:rPr>
              <a:t>Retained earnings </a:t>
            </a:r>
            <a:r>
              <a:rPr lang="en-IN" sz="1200" b="0" i="0" u="none" strike="noStrike" kern="1200" baseline="0" dirty="0">
                <a:solidFill>
                  <a:schemeClr val="tx1"/>
                </a:solidFill>
                <a:latin typeface="+mn-lt"/>
                <a:ea typeface="+mn-ea"/>
                <a:cs typeface="+mn-cs"/>
              </a:rPr>
              <a:t>represents the accumulated net income reported since the inception of a corporation and not (yet) paid to shareholders as dividends. </a:t>
            </a:r>
          </a:p>
          <a:p>
            <a:endParaRPr lang="en-IN"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In addition to paid-in capital and retained earnings, shareholders’ equity may include a few other equity components such as </a:t>
            </a:r>
            <a:r>
              <a:rPr lang="en-US" sz="1200" b="1" i="0" u="none" strike="noStrike" kern="1200" baseline="0" dirty="0">
                <a:solidFill>
                  <a:schemeClr val="tx1"/>
                </a:solidFill>
                <a:latin typeface="+mn-lt"/>
                <a:ea typeface="+mn-ea"/>
                <a:cs typeface="+mn-cs"/>
              </a:rPr>
              <a:t>accumulated other comprehensive </a:t>
            </a:r>
            <a:r>
              <a:rPr lang="en-US" sz="1200" b="1" i="0" kern="1200" dirty="0">
                <a:solidFill>
                  <a:schemeClr val="tx1"/>
                </a:solidFill>
                <a:latin typeface="+mn-lt"/>
                <a:ea typeface="+mn-ea"/>
                <a:cs typeface="+mn-cs"/>
              </a:rPr>
              <a:t>income </a:t>
            </a:r>
            <a:r>
              <a:rPr lang="en-US" sz="1200" b="0" i="0" kern="1200" dirty="0">
                <a:solidFill>
                  <a:schemeClr val="tx1"/>
                </a:solidFill>
                <a:latin typeface="+mn-lt"/>
                <a:ea typeface="+mn-ea"/>
                <a:cs typeface="+mn-cs"/>
              </a:rPr>
              <a:t>(AOCI). Comprehensive income</a:t>
            </a:r>
            <a:r>
              <a:rPr lang="en-US" sz="1200" b="0" i="0" kern="1200" baseline="0" dirty="0">
                <a:solidFill>
                  <a:schemeClr val="tx1"/>
                </a:solidFill>
                <a:latin typeface="+mn-lt"/>
                <a:ea typeface="+mn-ea"/>
                <a:cs typeface="+mn-cs"/>
              </a:rPr>
              <a:t> refers to the total change in stockholders’ equity other than transactions with owners. While most of this change is reported in the income statement as net income, there are some items of other comprehensive income not reported in the income state. We accumulate these items in the accumulated other comprehensive income account, just like we accumulate each year’s net income in the retained earnings account.</a:t>
            </a:r>
            <a:endParaRPr lang="en-US" b="0" i="0"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37</a:t>
            </a:fld>
            <a:endParaRPr lang="en-IN" dirty="0"/>
          </a:p>
        </p:txBody>
      </p:sp>
    </p:spTree>
    <p:extLst>
      <p:ext uri="{BB962C8B-B14F-4D97-AF65-F5344CB8AC3E}">
        <p14:creationId xmlns:p14="http://schemas.microsoft.com/office/powerpoint/2010/main" val="369742439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3–8 Shareholders’ Equity—Nike, Inc.</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illustration presents the shareholders’ equity section of Nike’s balance sheets. From the inception of the corporation through May 31, 2015, Nike has accumulated net income, less dividends, of $4,685 million which is reported as retained earnings. The company’s paid-in capital is represented by common stock and additional paid-in capital, which collectively represent cash invested by shareholders in exchange for ownership interests. Information about the number of shares the company has authorized and how many shares have been issued and are outstanding also must be disclosed.</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38</a:t>
            </a:fld>
            <a:endParaRPr lang="en-IN" dirty="0"/>
          </a:p>
        </p:txBody>
      </p:sp>
    </p:spTree>
    <p:extLst>
      <p:ext uri="{BB962C8B-B14F-4D97-AF65-F5344CB8AC3E}">
        <p14:creationId xmlns:p14="http://schemas.microsoft.com/office/powerpoint/2010/main" val="42168125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dirty="0"/>
              <a:t>There are more similarities than differences in balance sheets prepared according to U.S. GAAP and those prepared applying IFRS. Some of the differences are:</a:t>
            </a:r>
          </a:p>
          <a:p>
            <a:pPr marL="171450" indent="-171450">
              <a:buFont typeface="Arial"/>
              <a:buChar char="•"/>
            </a:pPr>
            <a:r>
              <a:rPr lang="en-US" sz="1200" dirty="0"/>
              <a:t>International standards specify a minimum list of items to be presented in the balance sheet. U.S. GAAP has no minimum requirements.</a:t>
            </a:r>
          </a:p>
          <a:p>
            <a:pPr marL="171450" indent="-171450">
              <a:buFont typeface="Arial"/>
              <a:buChar char="•"/>
            </a:pPr>
            <a:r>
              <a:rPr lang="en-US" sz="1200" i="1" dirty="0"/>
              <a:t>IAS No. 1, revised,</a:t>
            </a:r>
            <a:r>
              <a:rPr lang="en-US" sz="1200" dirty="0"/>
              <a:t> changed the title of the balance sheet to </a:t>
            </a:r>
            <a:r>
              <a:rPr lang="en-US" sz="1200" i="1" dirty="0"/>
              <a:t>statement of financial position</a:t>
            </a:r>
            <a:r>
              <a:rPr lang="en-US" sz="1200" i="0" dirty="0"/>
              <a:t>,</a:t>
            </a:r>
            <a:r>
              <a:rPr lang="en-US" sz="1200" dirty="0"/>
              <a:t> although companies are not required to use that title. Some U.S. companies use the statement of financial position title as well.</a:t>
            </a:r>
          </a:p>
          <a:p>
            <a:pPr marL="171450" marR="0" lvl="0" indent="-171450" algn="l" defTabSz="914400" rtl="0" eaLnBrk="1" fontAlgn="base" latinLnBrk="0" hangingPunct="1">
              <a:lnSpc>
                <a:spcPct val="100000"/>
              </a:lnSpc>
              <a:spcBef>
                <a:spcPct val="30000"/>
              </a:spcBef>
              <a:spcAft>
                <a:spcPct val="0"/>
              </a:spcAft>
              <a:buClrTx/>
              <a:buSzTx/>
              <a:buFont typeface="Arial"/>
              <a:buChar char="•"/>
              <a:tabLst/>
              <a:defRPr/>
            </a:pPr>
            <a:r>
              <a:rPr lang="en-US" sz="1200" dirty="0"/>
              <a:t>Under U.S. GAAP, we present current assets and liabilities before noncurrent assets and liabilities. </a:t>
            </a:r>
            <a:r>
              <a:rPr lang="en-US" sz="1200" i="1" dirty="0"/>
              <a:t>IAS No. 1</a:t>
            </a:r>
            <a:r>
              <a:rPr lang="en-US" sz="1200" dirty="0"/>
              <a:t> doesn’t prescribe the format of the balance sheet, but balance sheets prepared using IFRS often report noncurrent items first.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39</a:t>
            </a:fld>
            <a:endParaRPr lang="en-IN" dirty="0"/>
          </a:p>
        </p:txBody>
      </p:sp>
    </p:spTree>
    <p:extLst>
      <p:ext uri="{BB962C8B-B14F-4D97-AF65-F5344CB8AC3E}">
        <p14:creationId xmlns:p14="http://schemas.microsoft.com/office/powerpoint/2010/main" val="36974243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40</a:t>
            </a:fld>
            <a:endParaRPr lang="en-IN" dirty="0"/>
          </a:p>
        </p:txBody>
      </p:sp>
    </p:spTree>
    <p:extLst>
      <p:ext uri="{BB962C8B-B14F-4D97-AF65-F5344CB8AC3E}">
        <p14:creationId xmlns:p14="http://schemas.microsoft.com/office/powerpoint/2010/main" val="369742439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i="1" dirty="0"/>
              <a:t>IAS No. 1</a:t>
            </a:r>
            <a:r>
              <a:rPr lang="en-US" sz="1200" dirty="0"/>
              <a:t> doesn’t prescribe the format of the balance sheet, but balance sheets prepared using IFRS often report noncurrent items first. A recent survey of large companies that prepare their financial statements according to IFRS reports that 73% of the surveyed companies list noncurrent items first.</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41</a:t>
            </a:fld>
            <a:endParaRPr lang="en-IN" dirty="0"/>
          </a:p>
        </p:txBody>
      </p:sp>
    </p:spTree>
    <p:extLst>
      <p:ext uri="{BB962C8B-B14F-4D97-AF65-F5344CB8AC3E}">
        <p14:creationId xmlns:p14="http://schemas.microsoft.com/office/powerpoint/2010/main" val="369742439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42</a:t>
            </a:fld>
            <a:endParaRPr lang="en-IN" dirty="0"/>
          </a:p>
        </p:txBody>
      </p:sp>
    </p:spTree>
    <p:extLst>
      <p:ext uri="{BB962C8B-B14F-4D97-AF65-F5344CB8AC3E}">
        <p14:creationId xmlns:p14="http://schemas.microsoft.com/office/powerpoint/2010/main" val="369742439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At the end of each fiscal year, companies with public securities are required to provide shareholders with an </a:t>
            </a:r>
            <a:r>
              <a:rPr lang="en-US" sz="1200" i="1" dirty="0"/>
              <a:t>annual report</a:t>
            </a:r>
            <a:r>
              <a:rPr lang="en-US" sz="1200" dirty="0"/>
              <a:t>. The annual report includes financial statements such as the balance sheet. Financial statements, though, are only part of the information provided in the annual report. Critical to understanding the financial statements and to evaluating a firm’s performance and financial health are </a:t>
            </a:r>
            <a:r>
              <a:rPr lang="en-US" sz="1200" dirty="0">
                <a:solidFill>
                  <a:srgbClr val="C00000"/>
                </a:solidFill>
              </a:rPr>
              <a:t>additional disclosures included as part of the financial statements</a:t>
            </a:r>
            <a:r>
              <a:rPr lang="en-US" sz="1200" dirty="0"/>
              <a:t>. </a:t>
            </a:r>
            <a:endParaRPr lang="en-US" sz="1200" b="1" dirty="0">
              <a:solidFill>
                <a:srgbClr val="9E1616"/>
              </a:solidFill>
            </a:endParaRPr>
          </a:p>
          <a:p>
            <a:endParaRPr lang="en-IN" sz="8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43</a:t>
            </a:fld>
            <a:endParaRPr lang="en-IN" dirty="0"/>
          </a:p>
        </p:txBody>
      </p:sp>
    </p:spTree>
    <p:extLst>
      <p:ext uri="{BB962C8B-B14F-4D97-AF65-F5344CB8AC3E}">
        <p14:creationId xmlns:p14="http://schemas.microsoft.com/office/powerpoint/2010/main" val="369742439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Some financial statement disclosures are provided by including additional information often parenthetically, on the face of the statement. Common examples of disclosures included on the face of the balance sheet are the allowance for uncollectible accounts and information about common stock. Information providing details of many financial statement items is provided using disclosure notes. Some examples include:</a:t>
            </a:r>
          </a:p>
          <a:p>
            <a:r>
              <a:rPr lang="en-US" sz="1200" b="0" i="0" u="none" strike="noStrike" kern="1200" baseline="0" dirty="0">
                <a:solidFill>
                  <a:schemeClr val="tx1"/>
                </a:solidFill>
                <a:latin typeface="+mn-lt"/>
                <a:ea typeface="+mn-ea"/>
                <a:cs typeface="+mn-cs"/>
              </a:rPr>
              <a:t>• Pension plans</a:t>
            </a:r>
          </a:p>
          <a:p>
            <a:r>
              <a:rPr lang="en-US" sz="1200" b="0" i="0" u="none" strike="noStrike" kern="1200" baseline="0" dirty="0">
                <a:solidFill>
                  <a:schemeClr val="tx1"/>
                </a:solidFill>
                <a:latin typeface="+mn-lt"/>
                <a:ea typeface="+mn-ea"/>
                <a:cs typeface="+mn-cs"/>
              </a:rPr>
              <a:t>• Leases</a:t>
            </a:r>
          </a:p>
          <a:p>
            <a:r>
              <a:rPr lang="en-US" sz="1200" b="0" i="0" u="none" strike="noStrike" kern="1200" baseline="0" dirty="0">
                <a:solidFill>
                  <a:schemeClr val="tx1"/>
                </a:solidFill>
                <a:latin typeface="+mn-lt"/>
                <a:ea typeface="+mn-ea"/>
                <a:cs typeface="+mn-cs"/>
              </a:rPr>
              <a:t>• Long-term debt</a:t>
            </a:r>
          </a:p>
          <a:p>
            <a:r>
              <a:rPr lang="en-US" sz="1200" b="0" i="0" u="none" strike="noStrike" kern="1200" baseline="0" dirty="0">
                <a:solidFill>
                  <a:schemeClr val="tx1"/>
                </a:solidFill>
                <a:latin typeface="+mn-lt"/>
                <a:ea typeface="+mn-ea"/>
                <a:cs typeface="+mn-cs"/>
              </a:rPr>
              <a:t>• Investments</a:t>
            </a:r>
          </a:p>
          <a:p>
            <a:r>
              <a:rPr lang="en-US" sz="1200" b="0" i="0" u="none" strike="noStrike" kern="1200" baseline="0" dirty="0">
                <a:solidFill>
                  <a:schemeClr val="tx1"/>
                </a:solidFill>
                <a:latin typeface="+mn-lt"/>
                <a:ea typeface="+mn-ea"/>
                <a:cs typeface="+mn-cs"/>
              </a:rPr>
              <a:t>• Income taxes</a:t>
            </a:r>
          </a:p>
          <a:p>
            <a:r>
              <a:rPr lang="en-US" sz="1200" b="0" i="0" u="none" strike="noStrike" kern="1200" baseline="0" dirty="0">
                <a:solidFill>
                  <a:schemeClr val="tx1"/>
                </a:solidFill>
                <a:latin typeface="+mn-lt"/>
                <a:ea typeface="+mn-ea"/>
                <a:cs typeface="+mn-cs"/>
              </a:rPr>
              <a:t>• Property, plant, and equipment</a:t>
            </a:r>
          </a:p>
          <a:p>
            <a:r>
              <a:rPr lang="en-US" sz="1200" b="0" i="0" u="none" strike="noStrike" kern="1200" baseline="0" dirty="0">
                <a:solidFill>
                  <a:schemeClr val="tx1"/>
                </a:solidFill>
                <a:latin typeface="+mn-lt"/>
                <a:ea typeface="+mn-ea"/>
                <a:cs typeface="+mn-cs"/>
              </a:rPr>
              <a:t>• Employee benefit plans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Disclosure notes must include certain specific notes such as a summary of significant accounting policies, descriptions of subsequent events, and related third-party transactions, but many notes are fashioned to suit the disclosure needs of the particular reporting enterprise. Actually, any explanation that contributes to investors’ and creditors’ understanding of the results of operations, financial position, and cash flows of the company should be included.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44</a:t>
            </a:fld>
            <a:endParaRPr lang="en-IN" dirty="0"/>
          </a:p>
        </p:txBody>
      </p:sp>
    </p:spTree>
    <p:extLst>
      <p:ext uri="{BB962C8B-B14F-4D97-AF65-F5344CB8AC3E}">
        <p14:creationId xmlns:p14="http://schemas.microsoft.com/office/powerpoint/2010/main" val="36974243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Shown here is the remaining two portions of the balance sheet of Under </a:t>
            </a:r>
            <a:r>
              <a:rPr lang="en-US" sz="1200" b="0" i="0" u="none" strike="noStrike" kern="1200" baseline="0" dirty="0" err="1">
                <a:solidFill>
                  <a:schemeClr val="tx1"/>
                </a:solidFill>
                <a:latin typeface="+mn-lt"/>
                <a:ea typeface="+mn-ea"/>
                <a:cs typeface="+mn-cs"/>
              </a:rPr>
              <a:t>Armour</a:t>
            </a:r>
            <a:r>
              <a:rPr lang="en-US" sz="1200" b="0" i="0" u="none" strike="noStrike" kern="1200" baseline="0" dirty="0">
                <a:solidFill>
                  <a:schemeClr val="tx1"/>
                </a:solidFill>
                <a:latin typeface="+mn-lt"/>
                <a:ea typeface="+mn-ea"/>
                <a:cs typeface="+mn-cs"/>
              </a:rPr>
              <a:t>—liabilities and shareholders’ equity (sometimes referred to as stockholders’ equity, as in the case of Under </a:t>
            </a:r>
            <a:r>
              <a:rPr lang="en-US" sz="1200" b="0" i="0" u="none" strike="noStrike" kern="1200" baseline="0" dirty="0" err="1">
                <a:solidFill>
                  <a:schemeClr val="tx1"/>
                </a:solidFill>
                <a:latin typeface="+mn-lt"/>
                <a:ea typeface="+mn-ea"/>
                <a:cs typeface="+mn-cs"/>
              </a:rPr>
              <a:t>Armour</a:t>
            </a:r>
            <a:r>
              <a:rPr lang="en-US" sz="1200" b="0" i="0" u="none" strike="noStrike" kern="1200" baseline="0" dirty="0">
                <a:solidFill>
                  <a:schemeClr val="tx1"/>
                </a:solidFill>
                <a:latin typeface="+mn-lt"/>
                <a:ea typeface="+mn-ea"/>
                <a:cs typeface="+mn-cs"/>
              </a:rPr>
              <a:t>). An important aspect of the balance sheet is that total assets equal total liabilities plus total shareholders’ equity.</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a:t>
            </a:fld>
            <a:endParaRPr lang="en-IN" dirty="0"/>
          </a:p>
        </p:txBody>
      </p:sp>
    </p:spTree>
    <p:extLst>
      <p:ext uri="{BB962C8B-B14F-4D97-AF65-F5344CB8AC3E}">
        <p14:creationId xmlns:p14="http://schemas.microsoft.com/office/powerpoint/2010/main" val="11270183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45</a:t>
            </a:fld>
            <a:endParaRPr lang="en-IN" dirty="0"/>
          </a:p>
        </p:txBody>
      </p:sp>
    </p:spTree>
    <p:extLst>
      <p:ext uri="{BB962C8B-B14F-4D97-AF65-F5344CB8AC3E}">
        <p14:creationId xmlns:p14="http://schemas.microsoft.com/office/powerpoint/2010/main" val="369742439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i="0" dirty="0"/>
              <a:t>The summary of</a:t>
            </a:r>
            <a:r>
              <a:rPr lang="en-IN" b="0" i="0" baseline="0" dirty="0"/>
              <a:t> </a:t>
            </a:r>
            <a:r>
              <a:rPr lang="en-IN" b="0" i="0" dirty="0"/>
              <a:t>significant accounting</a:t>
            </a:r>
            <a:r>
              <a:rPr lang="en-IN" b="0" i="0" baseline="0" dirty="0"/>
              <a:t> </a:t>
            </a:r>
            <a:r>
              <a:rPr lang="en-IN" b="0" i="0" dirty="0"/>
              <a:t>policies conveys valuable information about the</a:t>
            </a:r>
            <a:r>
              <a:rPr lang="en-IN" b="0" i="0" baseline="0" dirty="0"/>
              <a:t> </a:t>
            </a:r>
            <a:r>
              <a:rPr lang="en-IN" b="0" i="0" dirty="0"/>
              <a:t>company’s choices</a:t>
            </a:r>
            <a:r>
              <a:rPr lang="en-IN" b="0" i="0" baseline="0" dirty="0"/>
              <a:t> </a:t>
            </a:r>
            <a:r>
              <a:rPr lang="en-IN" b="0" i="0" dirty="0"/>
              <a:t>from among various</a:t>
            </a:r>
            <a:r>
              <a:rPr lang="en-IN" b="0" i="0" baseline="0" dirty="0"/>
              <a:t> </a:t>
            </a:r>
            <a:r>
              <a:rPr lang="en-IN" b="0" i="0" dirty="0"/>
              <a:t>alternative accounting</a:t>
            </a:r>
            <a:r>
              <a:rPr lang="en-IN" b="0" i="0" baseline="0" dirty="0"/>
              <a:t> </a:t>
            </a:r>
            <a:r>
              <a:rPr lang="en-IN" b="0" i="0" dirty="0"/>
              <a:t>methods. </a:t>
            </a:r>
            <a:r>
              <a:rPr lang="en-US" sz="1200" b="0" i="0" u="none" strike="noStrike" kern="1200" baseline="0" dirty="0">
                <a:solidFill>
                  <a:schemeClr val="tx1"/>
                </a:solidFill>
                <a:latin typeface="+mn-lt"/>
                <a:ea typeface="+mn-ea"/>
                <a:cs typeface="+mn-cs"/>
              </a:rPr>
              <a:t>For example, management chooses whether to use accelerated or straight-line depreciation, whether to use FIFO, LIFO, or average cost to measure inventories, and whether to measure certain financial investments at fair value or cost.</a:t>
            </a:r>
            <a:r>
              <a:rPr lang="en-IN" sz="1200" b="0" i="0" u="none" strike="noStrike" kern="1200" baseline="0" dirty="0">
                <a:solidFill>
                  <a:schemeClr val="tx1"/>
                </a:solidFill>
                <a:latin typeface="+mn-lt"/>
                <a:ea typeface="+mn-ea"/>
                <a:cs typeface="+mn-cs"/>
              </a:rPr>
              <a:t> The company also defines which securities it considers to be cash equivalents and its policies regarding the timing of recognizing </a:t>
            </a:r>
            <a:r>
              <a:rPr lang="en-US" sz="1200" b="0" i="0" u="none" strike="noStrike" kern="1200" baseline="0" dirty="0">
                <a:solidFill>
                  <a:schemeClr val="tx1"/>
                </a:solidFill>
                <a:latin typeface="+mn-lt"/>
                <a:ea typeface="+mn-ea"/>
                <a:cs typeface="+mn-cs"/>
              </a:rPr>
              <a:t>revenues. Studying </a:t>
            </a:r>
            <a:r>
              <a:rPr lang="en-IN" sz="1200" b="0" i="0" u="none" strike="noStrike" kern="1200" baseline="0" dirty="0">
                <a:solidFill>
                  <a:schemeClr val="tx1"/>
                </a:solidFill>
                <a:latin typeface="+mn-lt"/>
                <a:ea typeface="+mn-ea"/>
                <a:cs typeface="+mn-cs"/>
              </a:rPr>
              <a:t>this note is an essential step in </a:t>
            </a:r>
            <a:r>
              <a:rPr lang="en-US" sz="1200" b="0" i="0" u="none" strike="noStrike" kern="1200" baseline="0" noProof="0" dirty="0">
                <a:solidFill>
                  <a:schemeClr val="tx1"/>
                </a:solidFill>
                <a:latin typeface="+mn-lt"/>
                <a:ea typeface="+mn-ea"/>
                <a:cs typeface="+mn-cs"/>
              </a:rPr>
              <a:t>analyzing</a:t>
            </a:r>
            <a:r>
              <a:rPr lang="en-IN" sz="1200" b="0" i="0" u="none" strike="noStrike" kern="1200" baseline="0" dirty="0">
                <a:solidFill>
                  <a:schemeClr val="tx1"/>
                </a:solidFill>
                <a:latin typeface="+mn-lt"/>
                <a:ea typeface="+mn-ea"/>
                <a:cs typeface="+mn-cs"/>
              </a:rPr>
              <a:t> financial statements.</a:t>
            </a:r>
          </a:p>
          <a:p>
            <a:endParaRPr lang="en-US" sz="1200" b="0" i="0" u="none" strike="noStrike" kern="1200" baseline="0" dirty="0">
              <a:solidFill>
                <a:schemeClr val="tx1"/>
              </a:solidFill>
              <a:latin typeface="+mn-lt"/>
              <a:ea typeface="+mn-ea"/>
              <a:cs typeface="+mn-cs"/>
            </a:endParaRPr>
          </a:p>
          <a:p>
            <a:r>
              <a:rPr lang="en-IN" b="0" i="0" dirty="0"/>
              <a:t>A </a:t>
            </a:r>
            <a:r>
              <a:rPr lang="en-IN" b="1" i="0" dirty="0"/>
              <a:t>subsequent event </a:t>
            </a:r>
            <a:r>
              <a:rPr lang="en-IN" b="0" i="0" dirty="0"/>
              <a:t>is a</a:t>
            </a:r>
            <a:r>
              <a:rPr lang="en-IN" b="0" i="0" baseline="0" dirty="0"/>
              <a:t> </a:t>
            </a:r>
            <a:r>
              <a:rPr lang="en-IN" b="0" i="0" dirty="0"/>
              <a:t>significant development</a:t>
            </a:r>
            <a:r>
              <a:rPr lang="en-IN" b="0" i="0" baseline="0" dirty="0"/>
              <a:t> </a:t>
            </a:r>
            <a:r>
              <a:rPr lang="en-IN" b="0" i="0" dirty="0"/>
              <a:t>that occurs after a</a:t>
            </a:r>
            <a:r>
              <a:rPr lang="en-IN" b="0" i="0" baseline="0" dirty="0"/>
              <a:t> </a:t>
            </a:r>
            <a:r>
              <a:rPr lang="en-IN" b="0" i="0" dirty="0"/>
              <a:t>company’s fiscal year-end</a:t>
            </a:r>
            <a:r>
              <a:rPr lang="en-IN" b="0" i="0" baseline="0" dirty="0"/>
              <a:t> </a:t>
            </a:r>
            <a:r>
              <a:rPr lang="en-IN" b="0" i="0" dirty="0"/>
              <a:t>but before the</a:t>
            </a:r>
            <a:r>
              <a:rPr lang="en-IN" b="0" i="0" baseline="0" dirty="0"/>
              <a:t> </a:t>
            </a:r>
            <a:r>
              <a:rPr lang="en-IN" b="0" i="0" dirty="0"/>
              <a:t>financial statements are</a:t>
            </a:r>
            <a:r>
              <a:rPr lang="en-IN" b="0" i="0" baseline="0" dirty="0"/>
              <a:t> </a:t>
            </a:r>
            <a:r>
              <a:rPr lang="en-IN" b="0" i="0" dirty="0"/>
              <a:t>issued or available to be</a:t>
            </a:r>
            <a:r>
              <a:rPr lang="en-IN" b="0" i="0" baseline="0" dirty="0"/>
              <a:t> </a:t>
            </a:r>
            <a:r>
              <a:rPr lang="en-IN" b="0" i="0" dirty="0"/>
              <a:t>issued. </a:t>
            </a:r>
            <a:r>
              <a:rPr lang="en-IN" sz="1200" b="0" i="0" u="none" strike="noStrike" kern="1200" baseline="0" dirty="0">
                <a:solidFill>
                  <a:schemeClr val="tx1"/>
                </a:solidFill>
                <a:latin typeface="+mn-lt"/>
                <a:ea typeface="+mn-ea"/>
                <a:cs typeface="+mn-cs"/>
              </a:rPr>
              <a:t>Examples are the issuance of debt or equity securities, a business combination or the sale of a business, the sale of assets, an event that sheds light on the outcome of a loss contingency, or any other event having a </a:t>
            </a:r>
            <a:r>
              <a:rPr lang="en-US" sz="1200" b="0" i="0" u="none" strike="noStrike" kern="1200" baseline="0" dirty="0">
                <a:solidFill>
                  <a:schemeClr val="tx1"/>
                </a:solidFill>
                <a:latin typeface="+mn-lt"/>
                <a:ea typeface="+mn-ea"/>
                <a:cs typeface="+mn-cs"/>
              </a:rPr>
              <a:t>material effect on operations.</a:t>
            </a:r>
            <a:endParaRPr lang="en-US" b="0" i="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46</a:t>
            </a:fld>
            <a:endParaRPr lang="en-IN" dirty="0"/>
          </a:p>
        </p:txBody>
      </p:sp>
    </p:spTree>
    <p:extLst>
      <p:ext uri="{BB962C8B-B14F-4D97-AF65-F5344CB8AC3E}">
        <p14:creationId xmlns:p14="http://schemas.microsoft.com/office/powerpoint/2010/main" val="369742439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47</a:t>
            </a:fld>
            <a:endParaRPr lang="en-IN" dirty="0"/>
          </a:p>
        </p:txBody>
      </p:sp>
    </p:spTree>
    <p:extLst>
      <p:ext uri="{BB962C8B-B14F-4D97-AF65-F5344CB8AC3E}">
        <p14:creationId xmlns:p14="http://schemas.microsoft.com/office/powerpoint/2010/main" val="369742439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Sometimes a company will engage in transactions with owners, management, families of owners or management, affiliated companies, and other parties that can </a:t>
            </a:r>
            <a:r>
              <a:rPr lang="en-US" sz="1200" dirty="0">
                <a:solidFill>
                  <a:srgbClr val="C00000"/>
                </a:solidFill>
              </a:rPr>
              <a:t>significantly influence or be influenced by the company</a:t>
            </a:r>
            <a:r>
              <a:rPr lang="en-US" sz="1200" dirty="0"/>
              <a:t>. The potential problem with </a:t>
            </a:r>
            <a:r>
              <a:rPr lang="en-US" sz="1200" b="1" dirty="0"/>
              <a:t>related-party transactions </a:t>
            </a:r>
            <a:r>
              <a:rPr lang="en-US" sz="1200" dirty="0"/>
              <a:t>is that their </a:t>
            </a:r>
            <a:r>
              <a:rPr lang="en-US" sz="1200" dirty="0">
                <a:solidFill>
                  <a:srgbClr val="C00000"/>
                </a:solidFill>
              </a:rPr>
              <a:t>economic substance may differ from their legal form</a:t>
            </a:r>
            <a:r>
              <a:rPr lang="en-US" sz="1200" dirty="0"/>
              <a:t>. For instance, borrowing or lending money at an interest rate that differs significantly from the market interest rate is an example of a transaction that could result from a related-party involvement. When related-party</a:t>
            </a:r>
            <a:r>
              <a:rPr lang="en-US" sz="1200" baseline="0" dirty="0"/>
              <a:t> transactions occur, companies must disclose the nature of the relationship, provide a description of the transactions, and report the dollar amounts of transactions and any amounts due from or to related parties.</a:t>
            </a:r>
            <a:endParaRPr lang="en-US" sz="1200" dirty="0"/>
          </a:p>
          <a:p>
            <a:endParaRPr lang="en-US" sz="800" dirty="0"/>
          </a:p>
          <a:p>
            <a:r>
              <a:rPr lang="en-US" sz="800" dirty="0"/>
              <a:t>Errors and </a:t>
            </a:r>
            <a:r>
              <a:rPr lang="en-US" sz="800" b="1" dirty="0"/>
              <a:t>fraud </a:t>
            </a:r>
            <a:r>
              <a:rPr lang="en-US" sz="800" dirty="0"/>
              <a:t>are </a:t>
            </a:r>
            <a:r>
              <a:rPr lang="en-US" sz="800" dirty="0">
                <a:solidFill>
                  <a:srgbClr val="C00000"/>
                </a:solidFill>
              </a:rPr>
              <a:t>less frequent events</a:t>
            </a:r>
            <a:r>
              <a:rPr lang="en-US" sz="800" dirty="0"/>
              <a:t>. The distinction between these two terms is that errors are </a:t>
            </a:r>
            <a:r>
              <a:rPr lang="en-US" sz="800" dirty="0">
                <a:solidFill>
                  <a:srgbClr val="C00000"/>
                </a:solidFill>
              </a:rPr>
              <a:t>unintentional</a:t>
            </a:r>
            <a:r>
              <a:rPr lang="en-US" sz="800" dirty="0"/>
              <a:t> while fraud is </a:t>
            </a:r>
            <a:r>
              <a:rPr lang="en-US" sz="800" dirty="0">
                <a:solidFill>
                  <a:srgbClr val="C00000"/>
                </a:solidFill>
              </a:rPr>
              <a:t>intentional</a:t>
            </a:r>
            <a:r>
              <a:rPr lang="en-US" sz="800" dirty="0"/>
              <a:t> misappropriation of assets or fraudulent financial reporting. Errors and fraud may require disclosure (e.g., of assets lost through either errors or fraud). The existence of fraud involving management might cause a user to approach financial analysis from an entirely different and more cautious viewpoint.</a:t>
            </a:r>
          </a:p>
          <a:p>
            <a:endParaRPr lang="en-US" sz="800" dirty="0"/>
          </a:p>
          <a:p>
            <a:r>
              <a:rPr lang="en-US" sz="1200" b="1" dirty="0"/>
              <a:t>Illegal acts </a:t>
            </a:r>
            <a:r>
              <a:rPr lang="en-US" sz="1200" dirty="0"/>
              <a:t>may include bribes, kickbacks, illegal contributions to political candidates, and other </a:t>
            </a:r>
            <a:r>
              <a:rPr lang="en-US" sz="1200" dirty="0">
                <a:solidFill>
                  <a:srgbClr val="C00000"/>
                </a:solidFill>
              </a:rPr>
              <a:t>violations of the law</a:t>
            </a:r>
            <a:r>
              <a:rPr lang="en-US" sz="1200" dirty="0"/>
              <a:t>. The </a:t>
            </a:r>
            <a:r>
              <a:rPr lang="en-US" sz="1200" dirty="0">
                <a:solidFill>
                  <a:srgbClr val="C00000"/>
                </a:solidFill>
              </a:rPr>
              <a:t>Foreign Corrupt Practices Act </a:t>
            </a:r>
            <a:r>
              <a:rPr lang="en-US" sz="1200" dirty="0"/>
              <a:t>passed by Congress in 1977 is intended to discourage illegal business practices through tighter controls and also encourage better disclosure of those practices when encountered. The nature of such</a:t>
            </a:r>
            <a:r>
              <a:rPr lang="en-US" sz="1200" baseline="0" dirty="0"/>
              <a:t> disclosures should be influenced by the materiality of the impact of illegal acts on amounts disclosed in the </a:t>
            </a:r>
            <a:r>
              <a:rPr lang="en-US" sz="1200" baseline="0" dirty="0" err="1"/>
              <a:t>the</a:t>
            </a:r>
            <a:r>
              <a:rPr lang="en-US" sz="1200" baseline="0" dirty="0"/>
              <a:t> financial statements. However, the SEC issued guidance expressing its view that exclusive reliance on quantitative benchmarks to assess materiality in preparing financial statements is inappropriate.</a:t>
            </a:r>
          </a:p>
          <a:p>
            <a:endParaRPr lang="en-US" sz="1200" dirty="0"/>
          </a:p>
          <a:p>
            <a:r>
              <a:rPr lang="en-US" sz="1200" dirty="0"/>
              <a:t>Any disclosures of related-party transactions, fraud, and illegal acts can be quite sensitive. Although auditors must be considerate of the privacy of the parties involved, that consideration cannot be subordinate to </a:t>
            </a:r>
            <a:r>
              <a:rPr lang="en-US" sz="1200" dirty="0">
                <a:solidFill>
                  <a:srgbClr val="C00000"/>
                </a:solidFill>
              </a:rPr>
              <a:t>users’ needs for full disclosure</a:t>
            </a:r>
            <a:r>
              <a:rPr lang="en-US" sz="1200" dirty="0"/>
              <a:t>.</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48</a:t>
            </a:fld>
            <a:endParaRPr lang="en-IN" dirty="0"/>
          </a:p>
        </p:txBody>
      </p:sp>
    </p:spTree>
    <p:extLst>
      <p:ext uri="{BB962C8B-B14F-4D97-AF65-F5344CB8AC3E}">
        <p14:creationId xmlns:p14="http://schemas.microsoft.com/office/powerpoint/2010/main" val="369742439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49</a:t>
            </a:fld>
            <a:endParaRPr lang="en-IN" dirty="0"/>
          </a:p>
        </p:txBody>
      </p:sp>
    </p:spTree>
    <p:extLst>
      <p:ext uri="{BB962C8B-B14F-4D97-AF65-F5344CB8AC3E}">
        <p14:creationId xmlns:p14="http://schemas.microsoft.com/office/powerpoint/2010/main" val="369742439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i="0" dirty="0"/>
              <a:t>The summary of significant account policies often defines principles of consolidation, cash equivalents, and revenue recognition. Additionally, it details management’s choices related to areas such as inventory valuation, depreciation methods, and allowance for bad debt. </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50</a:t>
            </a:fld>
            <a:endParaRPr lang="en-IN" dirty="0"/>
          </a:p>
        </p:txBody>
      </p:sp>
    </p:spTree>
    <p:extLst>
      <p:ext uri="{BB962C8B-B14F-4D97-AF65-F5344CB8AC3E}">
        <p14:creationId xmlns:p14="http://schemas.microsoft.com/office/powerpoint/2010/main" val="369742439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51</a:t>
            </a:fld>
            <a:endParaRPr lang="en-IN" dirty="0"/>
          </a:p>
        </p:txBody>
      </p:sp>
    </p:spTree>
    <p:extLst>
      <p:ext uri="{BB962C8B-B14F-4D97-AF65-F5344CB8AC3E}">
        <p14:creationId xmlns:p14="http://schemas.microsoft.com/office/powerpoint/2010/main" val="369742439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In addition to financial statements and accompanying disclosure notes, annual reports of public companies will include management’s discussion and analysis of key aspects of the company’s business. </a:t>
            </a:r>
            <a:r>
              <a:rPr lang="en-US" sz="1200" b="0" i="0" u="none" strike="noStrike" kern="1200" baseline="0" dirty="0">
                <a:solidFill>
                  <a:schemeClr val="tx1"/>
                </a:solidFill>
                <a:latin typeface="+mn-lt"/>
                <a:ea typeface="+mn-ea"/>
                <a:cs typeface="+mn-cs"/>
              </a:rPr>
              <a:t>In the </a:t>
            </a:r>
            <a:r>
              <a:rPr lang="en-IN" sz="1200" b="1" i="0" u="none" strike="noStrike" kern="1200" baseline="0" dirty="0">
                <a:solidFill>
                  <a:schemeClr val="tx1"/>
                </a:solidFill>
                <a:latin typeface="+mn-lt"/>
                <a:ea typeface="+mn-ea"/>
                <a:cs typeface="+mn-cs"/>
              </a:rPr>
              <a:t>management’s discussion and analysis</a:t>
            </a:r>
            <a:r>
              <a:rPr lang="en-US" sz="1200" b="0" i="0" u="none" strike="noStrike" kern="1200" baseline="0" dirty="0">
                <a:solidFill>
                  <a:schemeClr val="tx1"/>
                </a:solidFill>
                <a:latin typeface="+mn-lt"/>
                <a:ea typeface="+mn-ea"/>
                <a:cs typeface="+mn-cs"/>
              </a:rPr>
              <a:t> section, which precedes the financial statements and the auditor’s report, management provides its view on significant events, trends, and uncertainties pertaining to a company’s </a:t>
            </a:r>
            <a:r>
              <a:rPr lang="en-IN" sz="1200" b="0" i="0" u="none" strike="noStrike" kern="1200" baseline="0" dirty="0">
                <a:solidFill>
                  <a:schemeClr val="tx1"/>
                </a:solidFill>
                <a:latin typeface="+mn-lt"/>
                <a:ea typeface="+mn-ea"/>
                <a:cs typeface="+mn-cs"/>
              </a:rPr>
              <a:t>(a) operations, (b) liquidity, </a:t>
            </a:r>
            <a:r>
              <a:rPr lang="en-US" sz="1200" b="0" i="0" u="none" strike="noStrike" kern="1200" baseline="0" dirty="0">
                <a:solidFill>
                  <a:schemeClr val="tx1"/>
                </a:solidFill>
                <a:latin typeface="+mn-lt"/>
                <a:ea typeface="+mn-ea"/>
                <a:cs typeface="+mn-cs"/>
              </a:rPr>
              <a:t>and (c) capital resources. This section may embody management’s biased perspective, but it can offer an informed insight that might not be available elsewhere.</a:t>
            </a:r>
          </a:p>
          <a:p>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To enhance the awareness of the users of financial statements concerning the relative roles of management and the auditor, annual reports of public companies include a management’s responsibilities section that asserts the responsibility of management for the information contained in the annual report as well as an assessment of the </a:t>
            </a:r>
            <a:r>
              <a:rPr lang="en-US" sz="1200" b="0" i="0" u="none" strike="noStrike" kern="1200" baseline="0" dirty="0">
                <a:solidFill>
                  <a:schemeClr val="tx1"/>
                </a:solidFill>
                <a:latin typeface="+mn-lt"/>
                <a:ea typeface="+mn-ea"/>
                <a:cs typeface="+mn-cs"/>
              </a:rPr>
              <a:t>company’s internal control procedures.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Remember that the Sarbanes-</a:t>
            </a:r>
            <a:r>
              <a:rPr lang="en-IN" sz="1200" b="0" i="0" u="none" strike="noStrike" kern="1200" baseline="0" dirty="0">
                <a:solidFill>
                  <a:schemeClr val="tx1"/>
                </a:solidFill>
                <a:latin typeface="+mn-lt"/>
                <a:ea typeface="+mn-ea"/>
                <a:cs typeface="+mn-cs"/>
              </a:rPr>
              <a:t>Oxley Act of 2002</a:t>
            </a:r>
            <a:r>
              <a:rPr lang="en-IN" sz="1200" b="0" i="1"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requires corporate executives to personally certify the financial statements. Submission of false statements carries a penalty of up to 20 years in jail.</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52</a:t>
            </a:fld>
            <a:endParaRPr lang="en-IN" dirty="0"/>
          </a:p>
        </p:txBody>
      </p:sp>
    </p:spTree>
    <p:extLst>
      <p:ext uri="{BB962C8B-B14F-4D97-AF65-F5344CB8AC3E}">
        <p14:creationId xmlns:p14="http://schemas.microsoft.com/office/powerpoint/2010/main" val="369742439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53</a:t>
            </a:fld>
            <a:endParaRPr lang="en-IN" dirty="0"/>
          </a:p>
        </p:txBody>
      </p:sp>
    </p:spTree>
    <p:extLst>
      <p:ext uri="{BB962C8B-B14F-4D97-AF65-F5344CB8AC3E}">
        <p14:creationId xmlns:p14="http://schemas.microsoft.com/office/powerpoint/2010/main" val="369742439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dirty="0"/>
              <a:t>Shareholders, employees, politicians, and the public in general sometimes </a:t>
            </a:r>
            <a:r>
              <a:rPr lang="en-US" sz="1200" dirty="0">
                <a:solidFill>
                  <a:srgbClr val="C00000"/>
                </a:solidFill>
              </a:rPr>
              <a:t>question the huge pay packages </a:t>
            </a:r>
            <a:r>
              <a:rPr lang="en-US" sz="1200" dirty="0"/>
              <a:t>received by company officials at the same time that more and more rank-and-file employees are being laid off as a result of company cutbacks.</a:t>
            </a:r>
          </a:p>
          <a:p>
            <a:pPr marL="0" indent="0">
              <a:buNone/>
            </a:pPr>
            <a:endParaRPr lang="en-US" dirty="0"/>
          </a:p>
          <a:p>
            <a:r>
              <a:rPr lang="en-US" dirty="0"/>
              <a:t>Historically, disclosures related to executive compensation were not clear. In addition, a substantial portion of executive pay often is in the form of stock options. Executive stock options give their holders the right to buy stock at a specified price, usually equal to the market price when the options are granted. When stock prices rise, executives can exercise their options and realize a profit. In some cases, options have made executive compensation extremely high. </a:t>
            </a:r>
          </a:p>
          <a:p>
            <a:endParaRPr lang="en-US" dirty="0"/>
          </a:p>
          <a:p>
            <a:r>
              <a:rPr lang="en-US" sz="2400" dirty="0"/>
              <a:t>To help shareholders and others sort out the content of executive pay packages, SEC requirements provide for disclosures on compensation to directors and executives, and in particular, concerning </a:t>
            </a:r>
            <a:r>
              <a:rPr lang="en-US" sz="2400" dirty="0">
                <a:solidFill>
                  <a:srgbClr val="C00000"/>
                </a:solidFill>
              </a:rPr>
              <a:t>stock options</a:t>
            </a:r>
            <a:r>
              <a:rPr lang="en-US" sz="2400" dirty="0"/>
              <a:t>. </a:t>
            </a:r>
          </a:p>
          <a:p>
            <a:endParaRPr lang="en-US" sz="2400" dirty="0"/>
          </a:p>
          <a:p>
            <a:r>
              <a:rPr lang="en-US" sz="2400" dirty="0"/>
              <a:t>The </a:t>
            </a:r>
            <a:r>
              <a:rPr lang="en-US" sz="2400" b="1" dirty="0">
                <a:solidFill>
                  <a:srgbClr val="C00000"/>
                </a:solidFill>
              </a:rPr>
              <a:t>proxy statement </a:t>
            </a:r>
            <a:r>
              <a:rPr lang="en-US" sz="2400" dirty="0"/>
              <a:t>must be reported each year to all shareholders, usually along with the annual report. The statement invites shareholders to the annual meeting to elect board members and to vote on issues before the shareholders, or to vote by proxy. The proxy statement also includes </a:t>
            </a:r>
            <a:r>
              <a:rPr lang="en-US" sz="2400" dirty="0">
                <a:solidFill>
                  <a:srgbClr val="C00000"/>
                </a:solidFill>
              </a:rPr>
              <a:t>compensation and stock option information for directors and top executives</a:t>
            </a:r>
            <a:r>
              <a:rPr lang="en-US" sz="2400" dirty="0"/>
              <a:t>.</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54</a:t>
            </a:fld>
            <a:endParaRPr lang="en-IN" dirty="0"/>
          </a:p>
        </p:txBody>
      </p:sp>
    </p:spTree>
    <p:extLst>
      <p:ext uri="{BB962C8B-B14F-4D97-AF65-F5344CB8AC3E}">
        <p14:creationId xmlns:p14="http://schemas.microsoft.com/office/powerpoint/2010/main" val="36974243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balance sheet</a:t>
            </a:r>
            <a:r>
              <a:rPr lang="en-US" sz="1200" b="0" i="0"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with related disclosure notes </a:t>
            </a:r>
            <a:r>
              <a:rPr lang="en-US" sz="1200" b="0" i="0" u="none" strike="noStrike" kern="1200" baseline="0" dirty="0">
                <a:solidFill>
                  <a:schemeClr val="tx1"/>
                </a:solidFill>
                <a:latin typeface="+mn-lt"/>
                <a:ea typeface="+mn-ea"/>
                <a:cs typeface="+mn-cs"/>
              </a:rPr>
              <a:t>provides useful </a:t>
            </a:r>
            <a:r>
              <a:rPr lang="en-IN" sz="1200" b="0" i="0" u="none" strike="noStrike" kern="1200" baseline="0" dirty="0">
                <a:solidFill>
                  <a:schemeClr val="tx1"/>
                </a:solidFill>
                <a:latin typeface="+mn-lt"/>
                <a:ea typeface="+mn-ea"/>
                <a:cs typeface="+mn-cs"/>
              </a:rPr>
              <a:t>information about liquidity and long-term solvency. </a:t>
            </a:r>
          </a:p>
          <a:p>
            <a:endParaRPr lang="en-IN"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Liquidity</a:t>
            </a:r>
            <a:r>
              <a:rPr lang="en-US" sz="1200" b="0" i="0" u="none" strike="noStrike" kern="1200" baseline="0" dirty="0">
                <a:solidFill>
                  <a:schemeClr val="tx1"/>
                </a:solidFill>
                <a:latin typeface="+mn-lt"/>
                <a:ea typeface="+mn-ea"/>
                <a:cs typeface="+mn-cs"/>
              </a:rPr>
              <a:t> refers to the period of time before an asset is converted to cash or until a liability is paid. This information is useful in assessing a company’s ability to pay its current obligations. </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Long-term solvency </a:t>
            </a:r>
            <a:r>
              <a:rPr lang="en-US" sz="1200" b="0" i="0" u="none" strike="noStrike" kern="1200" baseline="0" dirty="0">
                <a:solidFill>
                  <a:schemeClr val="tx1"/>
                </a:solidFill>
                <a:latin typeface="+mn-lt"/>
                <a:ea typeface="+mn-ea"/>
                <a:cs typeface="+mn-cs"/>
              </a:rPr>
              <a:t>refers to the riskiness of a company with regard to the amount of liabilities in its capital structure. Other things being equal, the risk to an investor or creditor increases as the percentage of liabilities, relative to equity, increases.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Solvency also provides information about financial flexibility—the ability of a company to alter cash flows in order to take advantage of unexpected investment opportunities and needs. </a:t>
            </a:r>
            <a:r>
              <a:rPr lang="en-US" dirty="0"/>
              <a:t>For example, the higher the percentage of a company’s liabilities to its equity, the more difficult it typically will be to borrow additional funds either to take advantage of a promising investment opportunity or to meet obligations. In general, the less financial flexibility, the more risk there is that an enterprise will fail. </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a:t>
            </a:fld>
            <a:endParaRPr lang="en-IN" dirty="0"/>
          </a:p>
        </p:txBody>
      </p:sp>
    </p:spTree>
    <p:extLst>
      <p:ext uri="{BB962C8B-B14F-4D97-AF65-F5344CB8AC3E}">
        <p14:creationId xmlns:p14="http://schemas.microsoft.com/office/powerpoint/2010/main" val="1509162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US" b="0" i="0" u="none" strike="noStrike" kern="0" cap="none" spc="0" normalizeH="0" baseline="0" noProof="0" dirty="0">
                <a:ln>
                  <a:noFill/>
                </a:ln>
                <a:solidFill>
                  <a:srgbClr val="000000"/>
                </a:solidFill>
                <a:effectLst/>
                <a:uLnTx/>
                <a:uFillTx/>
                <a:latin typeface="+mn-lt"/>
                <a:cs typeface="+mn-cs"/>
              </a:rPr>
              <a:t>Management’s discussion and analysis is only presented in the company’s annual 10-K filing with the SEC. It will always precede the consolidated financial statements and audit report. </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55</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US" b="0" i="0" u="none" strike="noStrike" kern="0" cap="none" spc="0" normalizeH="0" baseline="0" noProof="0" dirty="0">
              <a:ln>
                <a:noFill/>
              </a:ln>
              <a:solidFill>
                <a:srgbClr val="000000"/>
              </a:solidFill>
              <a:effectLst/>
              <a:uLnTx/>
              <a:uFillTx/>
              <a:latin typeface="+mn-lt"/>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56</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Auditors</a:t>
            </a:r>
            <a:r>
              <a:rPr lang="en-US" baseline="0" dirty="0"/>
              <a:t> examine financial statements and the internal control procedures designed to support the content of those statements. Their role is to attest to the fairness of the financial statements based on that examination. The auditors’ attest function for public business entities results in an opinion stated in the auditor’s report.</a:t>
            </a:r>
          </a:p>
          <a:p>
            <a:endParaRPr lang="en-US" baseline="0" dirty="0"/>
          </a:p>
          <a:p>
            <a:r>
              <a:rPr lang="en-US" baseline="0" dirty="0"/>
              <a:t>There are for basic types of auditors’ reports:</a:t>
            </a:r>
          </a:p>
          <a:p>
            <a:pPr marL="914400" lvl="1" indent="-457200">
              <a:buFont typeface="+mj-lt"/>
              <a:buAutoNum type="arabicPeriod"/>
            </a:pPr>
            <a:r>
              <a:rPr lang="en-US" sz="2400" dirty="0"/>
              <a:t>Unqualified</a:t>
            </a:r>
          </a:p>
          <a:p>
            <a:pPr marL="914400" lvl="1" indent="-457200">
              <a:buFont typeface="+mj-lt"/>
              <a:buAutoNum type="arabicPeriod"/>
            </a:pPr>
            <a:r>
              <a:rPr lang="en-US" sz="2400" dirty="0"/>
              <a:t>Unqualified with an explanatory paragraph</a:t>
            </a:r>
          </a:p>
          <a:p>
            <a:pPr marL="914400" lvl="1" indent="-457200">
              <a:buFont typeface="+mj-lt"/>
              <a:buAutoNum type="arabicPeriod"/>
            </a:pPr>
            <a:r>
              <a:rPr lang="en-US" sz="2400" dirty="0"/>
              <a:t>Qualified</a:t>
            </a:r>
          </a:p>
          <a:p>
            <a:pPr marL="914400" lvl="1" indent="-457200">
              <a:buFont typeface="+mj-lt"/>
              <a:buAutoNum type="arabicPeriod"/>
            </a:pPr>
            <a:r>
              <a:rPr lang="en-US" sz="2400" dirty="0"/>
              <a:t>Adverse or disclaimer</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57</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An auditor issues an </a:t>
            </a:r>
            <a:r>
              <a:rPr lang="en-US" sz="1200" i="1" dirty="0"/>
              <a:t>unqualified</a:t>
            </a:r>
            <a:r>
              <a:rPr lang="en-US" sz="1200" dirty="0"/>
              <a:t> (or “clean”) opinion when the auditor has undertaken professional care to ensure that the financial statements are presented in conformity with generally accepted accounting principles (GAAP). Professional care would include sufficient planning of</a:t>
            </a:r>
            <a:r>
              <a:rPr lang="en-US" sz="1200" baseline="0" dirty="0"/>
              <a:t> the audit, understanding the company’s internal control procedures, and gathering evidence to attest to the accuracy of the amount reported in the financial statements. </a:t>
            </a:r>
            <a:endParaRPr lang="en-US" sz="1200" dirty="0"/>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In most cases, the auditors will be satisfied that the financial statements “present fairly” the financial position, results of operations, and cash flows and are </a:t>
            </a:r>
            <a:r>
              <a:rPr lang="en-US" sz="1200" b="0" i="0" u="none" strike="noStrike" kern="1200" baseline="0" dirty="0">
                <a:solidFill>
                  <a:schemeClr val="tx1"/>
                </a:solidFill>
                <a:latin typeface="+mn-lt"/>
                <a:ea typeface="+mn-ea"/>
                <a:cs typeface="+mn-cs"/>
              </a:rPr>
              <a:t>“in conformity with </a:t>
            </a:r>
            <a:r>
              <a:rPr lang="en-IN" sz="1200" i="0" kern="1200" dirty="0">
                <a:solidFill>
                  <a:schemeClr val="tx1"/>
                </a:solidFill>
                <a:latin typeface="+mn-lt"/>
                <a:ea typeface="+mn-ea"/>
                <a:cs typeface="+mn-cs"/>
              </a:rPr>
              <a:t>U.S. generally accepted accounting principles.</a:t>
            </a:r>
            <a:r>
              <a:rPr lang="en-IN" sz="1200" i="0"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These situations result in an unqualified opinion.</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58</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Sometimes circumstances cause the auditors’ report to include an explanatory paragraph in addition to the standard wording, even though the report is unqualified. </a:t>
            </a:r>
            <a:r>
              <a:rPr lang="en-US" sz="1200" dirty="0"/>
              <a:t>In these circumstances, the auditor believes the financial statements are in conformity with GAAP (unqualified), but the auditor feels that other important information needs to be emphasized to financial statement users. Most notably, these situations include: </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Lack of consistency due to a change in accounting principle such that comparability is affected even though the auditor concurs with the desirability of the change.</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Going concern </a:t>
            </a:r>
            <a:r>
              <a:rPr lang="en-US" sz="1200" dirty="0"/>
              <a:t>when the auditor determines there is significant doubt as to whether the company will be able to pay its debts as they come due. </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Emphasis of a matter concerning the financial statements that does not affect the existence of an unqualified opinion but relates to a significant event such as a related-party </a:t>
            </a:r>
            <a:r>
              <a:rPr lang="en-US" sz="1200" b="0" i="0" u="none" strike="noStrike" kern="1200" baseline="0" dirty="0">
                <a:solidFill>
                  <a:schemeClr val="tx1"/>
                </a:solidFill>
                <a:latin typeface="+mn-lt"/>
                <a:ea typeface="+mn-ea"/>
                <a:cs typeface="+mn-cs"/>
              </a:rPr>
              <a:t>transaction.</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59</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Some audits prompt the need to issue other than an unqualified opinion due to exceptions such as (a) nonconformity with generally accepted accounting principles, (b) inadequate disclosures, and (c) a limitation or restriction of the scope of the examination. </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a:t>In these situations the auditor will issue a (an):</a:t>
            </a:r>
            <a:endParaRPr lang="en-US" sz="1200" b="0" i="0" u="none" strike="noStrike" kern="1200" baseline="0" dirty="0">
              <a:solidFill>
                <a:schemeClr val="tx1"/>
              </a:solidFill>
              <a:latin typeface="+mn-lt"/>
              <a:ea typeface="+mn-ea"/>
              <a:cs typeface="+mn-cs"/>
            </a:endParaRPr>
          </a:p>
          <a:p>
            <a:pPr marL="342900" indent="-342900">
              <a:buFont typeface="Arial"/>
              <a:buChar char="•"/>
            </a:pPr>
            <a:r>
              <a:rPr lang="en-US" sz="2400" i="1" dirty="0"/>
              <a:t>Qualified opinion</a:t>
            </a:r>
            <a:r>
              <a:rPr lang="en-US" sz="2400" dirty="0"/>
              <a:t> when either the audit process has been limited (scope limitation) or there has been a departure from GAAP, but neither is of sufficient seriousness to invalidate the financial statements as a whole.</a:t>
            </a:r>
            <a:endParaRPr lang="en-US" sz="2400" i="1" dirty="0"/>
          </a:p>
          <a:p>
            <a:pPr marL="342900" indent="-342900">
              <a:buFont typeface="Arial"/>
              <a:buChar char="•"/>
            </a:pPr>
            <a:r>
              <a:rPr lang="en-US" sz="2400" i="1" dirty="0"/>
              <a:t>Adverse opinion</a:t>
            </a:r>
            <a:r>
              <a:rPr lang="en-US" sz="2400" dirty="0"/>
              <a:t> when the auditor has specific knowledge that financial statements or disclosures are seriously misstated or misleading. </a:t>
            </a:r>
            <a:r>
              <a:rPr lang="en-US" sz="2400" i="1" dirty="0"/>
              <a:t>Adverse opinions are rare because auditors usually are able to persuade management to rectify problems to avoid this undesirable report</a:t>
            </a:r>
            <a:r>
              <a:rPr lang="en-US" sz="2400" dirty="0"/>
              <a:t>.</a:t>
            </a:r>
            <a:endParaRPr lang="en-US" sz="2400" i="1" dirty="0"/>
          </a:p>
          <a:p>
            <a:pPr marL="342900" indent="-342900">
              <a:buFont typeface="Arial"/>
              <a:buChar char="•"/>
            </a:pPr>
            <a:r>
              <a:rPr lang="en-US" sz="2400" i="1" dirty="0"/>
              <a:t>Disclaimer</a:t>
            </a:r>
            <a:r>
              <a:rPr lang="en-US" sz="2400" dirty="0"/>
              <a:t> when the auditor is not able to gather sufficient information that financial statements are in conformity with GAAP.</a:t>
            </a:r>
          </a:p>
          <a:p>
            <a:pPr marL="971550" lvl="1" indent="-514350">
              <a:buFont typeface="+mj-lt"/>
              <a:buAutoNum type="alphaLcParenR"/>
            </a:pPr>
            <a:endParaRPr lang="en-US" sz="2800"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60</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61</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Auditors examine financial statements and the internal control procedures designed to support the content of those statements.</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62</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63</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Investors and others use information that companies provide in corporate financial reports to make decisions. Although the financial reports focus primarily on the past performance and the present financial condition of the reporting company, users are most interested in information about the future. </a:t>
            </a:r>
            <a:r>
              <a:rPr lang="en-US" sz="2600" dirty="0"/>
              <a:t>Investors are interested in </a:t>
            </a:r>
            <a:r>
              <a:rPr lang="en-US" sz="2600" b="1" dirty="0"/>
              <a:t>d</a:t>
            </a:r>
            <a:r>
              <a:rPr lang="en-US" sz="2600" b="1" dirty="0">
                <a:solidFill>
                  <a:srgbClr val="C00000"/>
                </a:solidFill>
              </a:rPr>
              <a:t>efault risk</a:t>
            </a:r>
            <a:r>
              <a:rPr lang="en-US" sz="2600" dirty="0"/>
              <a:t>, the risk the company cannot pay its obligations when they come due, and </a:t>
            </a:r>
            <a:r>
              <a:rPr lang="en-US" sz="2600" b="1" dirty="0"/>
              <a:t>o</a:t>
            </a:r>
            <a:r>
              <a:rPr lang="en-US" sz="2600" b="1" dirty="0">
                <a:solidFill>
                  <a:srgbClr val="C00000"/>
                </a:solidFill>
              </a:rPr>
              <a:t>perational risk</a:t>
            </a:r>
            <a:r>
              <a:rPr lang="en-US" sz="2600" dirty="0"/>
              <a:t>, which relates to how a company can withstand various events and circumstances</a:t>
            </a:r>
            <a:r>
              <a:rPr lang="en-US" sz="2600" baseline="0" dirty="0"/>
              <a:t> that might impair its ability to earn profits</a:t>
            </a:r>
            <a:r>
              <a:rPr lang="en-US" sz="2600" dirty="0"/>
              <a:t>.</a:t>
            </a:r>
            <a:r>
              <a:rPr lang="en-US" sz="2600" baseline="0" dirty="0"/>
              <a:t> </a:t>
            </a:r>
            <a:r>
              <a:rPr lang="en-IN" sz="1200" b="0" i="0" u="none" strike="noStrike" kern="1200" baseline="0" dirty="0">
                <a:solidFill>
                  <a:schemeClr val="tx1"/>
                </a:solidFill>
                <a:latin typeface="+mn-lt"/>
                <a:ea typeface="+mn-ea"/>
                <a:cs typeface="+mn-cs"/>
              </a:rPr>
              <a:t>Thus, financial analysts use various tools and techniques to </a:t>
            </a:r>
            <a:r>
              <a:rPr lang="en-US" sz="1200" b="0" i="0" u="none" strike="noStrike" kern="1200" baseline="0" dirty="0">
                <a:solidFill>
                  <a:schemeClr val="tx1"/>
                </a:solidFill>
                <a:latin typeface="+mn-lt"/>
                <a:ea typeface="+mn-ea"/>
                <a:cs typeface="+mn-cs"/>
              </a:rPr>
              <a:t>formulate predictions.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64</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base" latinLnBrk="0" hangingPunct="1">
              <a:lnSpc>
                <a:spcPct val="100000"/>
              </a:lnSpc>
              <a:spcBef>
                <a:spcPct val="30000"/>
              </a:spcBef>
              <a:spcAft>
                <a:spcPct val="0"/>
              </a:spcAft>
              <a:buClrTx/>
              <a:buSzTx/>
              <a:buFontTx/>
              <a:buNone/>
              <a:tabLst/>
              <a:defRPr/>
            </a:pPr>
            <a:r>
              <a:rPr lang="en-US" sz="2600" dirty="0"/>
              <a:t>One important limitation is that a company’s book value, assets minus liabilities, as shown in the balance sheet usually will not directly measure the company’s </a:t>
            </a:r>
            <a:r>
              <a:rPr lang="en-US" sz="2600" dirty="0">
                <a:solidFill>
                  <a:srgbClr val="C00000"/>
                </a:solidFill>
              </a:rPr>
              <a:t>market value</a:t>
            </a:r>
            <a:r>
              <a:rPr lang="en-US" sz="2600" dirty="0"/>
              <a:t>.</a:t>
            </a:r>
            <a:r>
              <a:rPr lang="en-US" sz="2600" baseline="0" dirty="0"/>
              <a:t> </a:t>
            </a:r>
            <a:r>
              <a:rPr lang="en-US" sz="2600" dirty="0"/>
              <a:t>Market value is the amount someone would be willing to pay to own the company. For a company with publicly traded stock, market value can easily be computed as the current stock price times the number of shares outstanding. </a:t>
            </a:r>
          </a:p>
          <a:p>
            <a:pPr marL="0" indent="0">
              <a:buNone/>
            </a:pPr>
            <a:endParaRPr lang="en-US" sz="2400" dirty="0"/>
          </a:p>
          <a:p>
            <a:pPr marL="0" indent="0">
              <a:buNone/>
            </a:pPr>
            <a:r>
              <a:rPr lang="en-US" sz="2400" dirty="0"/>
              <a:t>The two primary reasons that the balance sheet does not portray the company's market value are:</a:t>
            </a:r>
          </a:p>
          <a:p>
            <a:pPr marL="514350" indent="-514350">
              <a:buFont typeface="+mj-lt"/>
              <a:buAutoNum type="arabicPeriod"/>
            </a:pPr>
            <a:r>
              <a:rPr lang="en-US" sz="2400" dirty="0"/>
              <a:t>Many assets, like land and buildings, are measured at their </a:t>
            </a:r>
            <a:r>
              <a:rPr lang="en-US" sz="2400" dirty="0">
                <a:solidFill>
                  <a:srgbClr val="C00000"/>
                </a:solidFill>
              </a:rPr>
              <a:t>historical costs </a:t>
            </a:r>
            <a:r>
              <a:rPr lang="en-US" sz="2400" dirty="0"/>
              <a:t>rather than their fair values. For example, if a company owns land and the value of that land increases, the increase in value is not reported in the balance sheet but it would be reflected in market value.</a:t>
            </a:r>
          </a:p>
          <a:p>
            <a:pPr marL="514350" indent="-514350">
              <a:buFont typeface="+mj-lt"/>
              <a:buAutoNum type="arabicPeriod"/>
            </a:pPr>
            <a:r>
              <a:rPr lang="en-US" sz="2400" dirty="0"/>
              <a:t>Many aspects of a company may represent valuable resources (such as trained employees, experienced management team, loyal customer relationships, and product knowledge), but these items are not recorded as assets in the balance sheet.</a:t>
            </a:r>
          </a:p>
          <a:p>
            <a:pPr marL="514350" indent="-514350">
              <a:buFont typeface="+mj-lt"/>
              <a:buAutoNum type="arabicPeriod"/>
            </a:pPr>
            <a:endParaRPr lang="en-US" sz="2400" dirty="0"/>
          </a:p>
          <a:p>
            <a:pPr marL="0" indent="0">
              <a:buNone/>
            </a:pPr>
            <a:r>
              <a:rPr lang="en-US" sz="2400" dirty="0"/>
              <a:t>Another limitation of the balance sheet is that many items in the balance sheet are heavily reliant on </a:t>
            </a:r>
            <a:r>
              <a:rPr lang="en-US" sz="2400" i="1" dirty="0"/>
              <a:t>estimates and judgments rather than determinable amounts</a:t>
            </a:r>
            <a:r>
              <a:rPr lang="en-US" sz="2400" dirty="0"/>
              <a:t>. </a:t>
            </a:r>
          </a:p>
          <a:p>
            <a:pPr marL="0" indent="0">
              <a:buNone/>
            </a:pPr>
            <a:endParaRPr lang="en-US" sz="2400" dirty="0"/>
          </a:p>
          <a:p>
            <a:pPr marL="0" indent="0">
              <a:buNone/>
            </a:pPr>
            <a:r>
              <a:rPr lang="en-US" sz="2400" dirty="0"/>
              <a:t>In summary, even though the balance sheet </a:t>
            </a:r>
            <a:r>
              <a:rPr lang="en-US" sz="2400" i="1" dirty="0"/>
              <a:t>does not directly measure</a:t>
            </a:r>
            <a:r>
              <a:rPr lang="en-US" sz="2400" dirty="0"/>
              <a:t> the market value of the entity, it provides valuable information that can be used to </a:t>
            </a:r>
            <a:r>
              <a:rPr lang="en-US" sz="2400" i="1" dirty="0"/>
              <a:t>help judge</a:t>
            </a:r>
            <a:r>
              <a:rPr lang="en-US" sz="2400" dirty="0"/>
              <a:t> market value.</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a:t>
            </a:fld>
            <a:endParaRPr lang="en-IN" dirty="0"/>
          </a:p>
        </p:txBody>
      </p:sp>
    </p:spTree>
    <p:extLst>
      <p:ext uri="{BB962C8B-B14F-4D97-AF65-F5344CB8AC3E}">
        <p14:creationId xmlns:p14="http://schemas.microsoft.com/office/powerpoint/2010/main" val="249531777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To gain a glimpse of the future from past and present data, analysts use various tools and techniques to formulate predictions. Common methods for </a:t>
            </a:r>
            <a:r>
              <a:rPr lang="en-IN" sz="1200" b="0" i="0" u="none" strike="noStrike" kern="1200" baseline="0" dirty="0" err="1">
                <a:solidFill>
                  <a:schemeClr val="tx1"/>
                </a:solidFill>
                <a:latin typeface="+mn-lt"/>
                <a:ea typeface="+mn-ea"/>
                <a:cs typeface="+mn-cs"/>
              </a:rPr>
              <a:t>analyzing</a:t>
            </a:r>
            <a:r>
              <a:rPr lang="en-IN" sz="1200" b="0" i="0" u="none" strike="noStrike" kern="1200" baseline="0" dirty="0">
                <a:solidFill>
                  <a:schemeClr val="tx1"/>
                </a:solidFill>
                <a:latin typeface="+mn-lt"/>
                <a:ea typeface="+mn-ea"/>
                <a:cs typeface="+mn-cs"/>
              </a:rPr>
              <a:t> financial statements include:</a:t>
            </a:r>
          </a:p>
          <a:p>
            <a:endParaRPr lang="en-IN" sz="1200" b="0" i="0" u="none" strike="noStrike" kern="1200" baseline="0" dirty="0">
              <a:solidFill>
                <a:schemeClr val="tx1"/>
              </a:solidFill>
              <a:latin typeface="+mn-lt"/>
              <a:ea typeface="+mn-ea"/>
              <a:cs typeface="+mn-cs"/>
            </a:endParaRPr>
          </a:p>
          <a:p>
            <a:r>
              <a:rPr lang="en-IN" sz="1200" b="1" i="0" u="none" strike="noStrike" kern="1200" baseline="0" dirty="0">
                <a:solidFill>
                  <a:schemeClr val="tx1"/>
                </a:solidFill>
                <a:latin typeface="+mn-lt"/>
                <a:ea typeface="+mn-ea"/>
                <a:cs typeface="+mn-cs"/>
              </a:rPr>
              <a:t>Comparative financial statements</a:t>
            </a:r>
            <a:r>
              <a:rPr lang="en-IN" sz="1200" b="0" i="0" u="none" strike="noStrike" kern="1200" baseline="0" dirty="0">
                <a:solidFill>
                  <a:schemeClr val="tx1"/>
                </a:solidFill>
                <a:latin typeface="+mn-lt"/>
                <a:ea typeface="+mn-ea"/>
                <a:cs typeface="+mn-cs"/>
              </a:rPr>
              <a:t>, where financial statements are accompanied by the corresponding financial statement of the preceding year, and often the previous two years. </a:t>
            </a:r>
          </a:p>
          <a:p>
            <a:r>
              <a:rPr lang="en-IN" sz="1200" b="1" i="0" u="none" strike="noStrike" kern="1200" baseline="0" dirty="0">
                <a:solidFill>
                  <a:schemeClr val="tx1"/>
                </a:solidFill>
                <a:latin typeface="+mn-lt"/>
                <a:ea typeface="+mn-ea"/>
                <a:cs typeface="+mn-cs"/>
              </a:rPr>
              <a:t>Horizontal analysis</a:t>
            </a:r>
            <a:r>
              <a:rPr lang="en-IN" sz="1200" b="0" i="0" u="none" strike="noStrike" kern="1200" baseline="0" dirty="0">
                <a:solidFill>
                  <a:schemeClr val="tx1"/>
                </a:solidFill>
                <a:latin typeface="+mn-lt"/>
                <a:ea typeface="+mn-ea"/>
                <a:cs typeface="+mn-cs"/>
              </a:rPr>
              <a:t>, where each item in a financial statement is expressed as a percentage of that same item in the financial statements of another year (base amount). Similarly, </a:t>
            </a:r>
            <a:r>
              <a:rPr lang="en-IN" sz="1200" b="1" i="0" u="none" strike="noStrike" kern="1200" baseline="0" dirty="0">
                <a:solidFill>
                  <a:schemeClr val="tx1"/>
                </a:solidFill>
                <a:latin typeface="+mn-lt"/>
                <a:ea typeface="+mn-ea"/>
                <a:cs typeface="+mn-cs"/>
              </a:rPr>
              <a:t>vertical analysis </a:t>
            </a:r>
            <a:r>
              <a:rPr lang="en-IN" sz="1200" b="0" i="0" u="none" strike="noStrike" kern="1200" baseline="0" dirty="0">
                <a:solidFill>
                  <a:schemeClr val="tx1"/>
                </a:solidFill>
                <a:latin typeface="+mn-lt"/>
                <a:ea typeface="+mn-ea"/>
                <a:cs typeface="+mn-cs"/>
              </a:rPr>
              <a:t>involves expressing each item in the financial statements as a percentage of an appropriate corresponding total, or base amount, but within the same year.</a:t>
            </a:r>
          </a:p>
          <a:p>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The most common way of comparing accounting numbers to evaluate the performance and risk of a firm is </a:t>
            </a:r>
            <a:r>
              <a:rPr lang="en-IN" sz="1200" b="1" i="0" u="none" strike="noStrike" kern="1200" baseline="0" dirty="0">
                <a:solidFill>
                  <a:schemeClr val="tx1"/>
                </a:solidFill>
                <a:latin typeface="+mn-lt"/>
                <a:ea typeface="+mn-ea"/>
                <a:cs typeface="+mn-cs"/>
              </a:rPr>
              <a:t>ratio analysis</a:t>
            </a:r>
            <a:r>
              <a:rPr lang="en-IN" sz="1200" b="0" i="0" u="none" strike="noStrike" kern="1200" baseline="0" dirty="0">
                <a:solidFill>
                  <a:schemeClr val="tx1"/>
                </a:solidFill>
                <a:latin typeface="+mn-lt"/>
                <a:ea typeface="+mn-ea"/>
                <a:cs typeface="+mn-cs"/>
              </a:rPr>
              <a:t>. In ratio analysis, financial statements are converted to ratios for evaluating the performance and risk of a company.</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Evaluating information in ratio form allows analysts to control for size differences over time and among firms. Although ratios provide more meaningful information than absolute numbers alone, the ratios are most useful when </a:t>
            </a:r>
            <a:r>
              <a:rPr lang="en-IN" sz="1200" b="0" i="0" u="none" strike="noStrike" kern="1200" baseline="0" dirty="0" err="1">
                <a:solidFill>
                  <a:schemeClr val="tx1"/>
                </a:solidFill>
                <a:latin typeface="+mn-lt"/>
                <a:ea typeface="+mn-ea"/>
                <a:cs typeface="+mn-cs"/>
              </a:rPr>
              <a:t>analyzed</a:t>
            </a:r>
            <a:r>
              <a:rPr lang="en-IN" sz="1200" b="0" i="0" u="none" strike="noStrike" kern="1200" baseline="0" dirty="0">
                <a:solidFill>
                  <a:schemeClr val="tx1"/>
                </a:solidFill>
                <a:latin typeface="+mn-lt"/>
                <a:ea typeface="+mn-ea"/>
                <a:cs typeface="+mn-cs"/>
              </a:rPr>
              <a:t> relative to some standard of comparison. That standard of comparison may be previous performance of the same company, the performance of a competitor company, or an industry average for the particular ratio. </a:t>
            </a:r>
            <a:endParaRPr lang="en-US" b="0" i="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65</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kern="0" noProof="0" dirty="0">
                <a:solidFill>
                  <a:srgbClr val="000000"/>
                </a:solidFill>
                <a:latin typeface="+mn-lt"/>
                <a:cs typeface="+mn-cs"/>
              </a:rPr>
              <a:t>Default</a:t>
            </a:r>
            <a:r>
              <a:rPr lang="en-US" kern="0" dirty="0">
                <a:solidFill>
                  <a:srgbClr val="000000"/>
                </a:solidFill>
                <a:latin typeface="+mn-lt"/>
                <a:cs typeface="+mn-cs"/>
              </a:rPr>
              <a:t> risk describes the risk the company cannot pay its obligations when they come due, and operational risk relates to how a company can withstand various events.</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66</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Liquidity refers to the ability of a company to convert its assets to cash to pay its current obligations. By examining a company’s liquid assets, we can get a general idea of the firm’s ability to pay its short-term debt obligations as they come due.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Usually, current assets are considered to be the most liquid of a company’s assets. It is obvious that some are more liquid than others so it’s important also to evaluate the specific makeup of current assets.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Note that two common measures of liquidity are (1) the current ratio and (2) the acid-test ratio (or quick ratio). Current ratio can be calculated by dividing current assets by current liabilities. On the other hand, the acid-test ratio can be calculated by dividing quick assets by current liabilities.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67</a:t>
            </a:fld>
            <a:endParaRPr lang="en-IN" dirty="0"/>
          </a:p>
        </p:txBody>
      </p:sp>
    </p:spTree>
    <p:extLst>
      <p:ext uri="{BB962C8B-B14F-4D97-AF65-F5344CB8AC3E}">
        <p14:creationId xmlns:p14="http://schemas.microsoft.com/office/powerpoint/2010/main" val="39987946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Implicit in the definition of a current liability is the relationship between current assets and current liabilities. The difference between current assets and current liabilities is called </a:t>
            </a:r>
            <a:r>
              <a:rPr lang="en-US" sz="1200" b="1" i="0" u="none" strike="noStrike" kern="1200" baseline="0" dirty="0">
                <a:solidFill>
                  <a:schemeClr val="tx1"/>
                </a:solidFill>
                <a:latin typeface="+mn-lt"/>
                <a:ea typeface="+mn-ea"/>
                <a:cs typeface="+mn-cs"/>
              </a:rPr>
              <a:t>working capital</a:t>
            </a:r>
            <a:r>
              <a:rPr lang="en-US" sz="1200" b="0" i="0" u="none" strike="noStrike" kern="1200" baseline="0" dirty="0">
                <a:solidFill>
                  <a:schemeClr val="tx1"/>
                </a:solidFill>
                <a:latin typeface="+mn-lt"/>
                <a:ea typeface="+mn-ea"/>
                <a:cs typeface="+mn-cs"/>
              </a:rPr>
              <a:t>. By comparing a company’s obligations that will shortly become due with the company’s cash and other assets that, by definition, are expected to shortly be converted to cash, the analysis offers some indication as to ability to pay those debts. Although used in a variety of decisions, it is particularly useful to those considering whether to extend short-term credit. The current ratio is computed by dividing current assets by current liabilities. A current ratio of 2 indicates that the company has twice as many current assets available as current liabilities.</a:t>
            </a:r>
          </a:p>
          <a:p>
            <a:endParaRPr lang="en-IN"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b="0" i="0" dirty="0"/>
              <a:t>Let us consider that </a:t>
            </a:r>
            <a:r>
              <a:rPr lang="en-US" b="0" i="0" dirty="0"/>
              <a:t>Nike </a:t>
            </a:r>
            <a:r>
              <a:rPr lang="en-US" dirty="0"/>
              <a:t>has current assets of $15,976 and current liabilities of $6,334 </a:t>
            </a:r>
            <a:r>
              <a:rPr lang="en-IN" dirty="0"/>
              <a:t>at the end of its May 31, 2015, fiscal year</a:t>
            </a:r>
            <a:r>
              <a:rPr lang="en-US" dirty="0"/>
              <a:t>.</a:t>
            </a:r>
            <a:r>
              <a:rPr lang="en-US" b="0" i="0" dirty="0"/>
              <a:t> The </a:t>
            </a:r>
            <a:r>
              <a:rPr lang="en-IN" sz="1200" b="0" i="0" u="none" strike="noStrike" kern="1200" baseline="0" dirty="0">
                <a:solidFill>
                  <a:schemeClr val="tx1"/>
                </a:solidFill>
                <a:latin typeface="+mn-lt"/>
                <a:ea typeface="+mn-ea"/>
                <a:cs typeface="+mn-cs"/>
              </a:rPr>
              <a:t>current ratio is computed by dividing current assets by current liabilities which in this case is 2.52.</a:t>
            </a:r>
            <a:endParaRPr lang="en-US"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Another measure of liquidity related to the current ratio is working capital. This amount represents the difference between current assets and current liabilities.</a:t>
            </a:r>
          </a:p>
          <a:p>
            <a:endParaRPr lang="en-IN" sz="1200" b="0" i="0" u="none" strike="noStrike" kern="1200" baseline="0" dirty="0">
              <a:solidFill>
                <a:schemeClr val="tx1"/>
              </a:solidFill>
              <a:latin typeface="+mn-lt"/>
              <a:ea typeface="+mn-ea"/>
              <a:cs typeface="+mn-cs"/>
            </a:endParaRPr>
          </a:p>
          <a:p>
            <a:r>
              <a:rPr lang="en-US" dirty="0"/>
              <a:t>Care should be taken, however, in assessing liquidity based solely on working capital. Liabilities usually are paid with cash, not other components of working capital. A company could have difficulty paying its liabilities even with a current ratio significantly greater than 1.0. For example, if a significant portion of current assets consisted of inventories, and inventories usually are not converted to cash for several months, there could be a problem in paying accounts payable due in 30 days. On the other hand, a current ratio of less than 1.0 doesn’t necessarily mean the company will have difficulty meeting its current obligations. A line of credit, for instance, which the company can use to borrow funds, provides financial flexibility. That also must be considered in assessing liquidity.</a:t>
            </a:r>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68</a:t>
            </a:fld>
            <a:endParaRPr lang="en-IN" dirty="0"/>
          </a:p>
        </p:txBody>
      </p:sp>
    </p:spTree>
    <p:extLst>
      <p:ext uri="{BB962C8B-B14F-4D97-AF65-F5344CB8AC3E}">
        <p14:creationId xmlns:p14="http://schemas.microsoft.com/office/powerpoint/2010/main" val="39987946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acid-test ratio</a:t>
            </a:r>
            <a:r>
              <a:rPr lang="en-IN" baseline="0" dirty="0"/>
              <a:t> </a:t>
            </a:r>
            <a:r>
              <a:rPr lang="en-IN" dirty="0"/>
              <a:t>provides a more</a:t>
            </a:r>
            <a:r>
              <a:rPr lang="en-IN" baseline="0" dirty="0"/>
              <a:t> </a:t>
            </a:r>
            <a:r>
              <a:rPr lang="en-IN" dirty="0"/>
              <a:t>stringent indication of a</a:t>
            </a:r>
            <a:r>
              <a:rPr lang="en-IN" baseline="0" dirty="0"/>
              <a:t> </a:t>
            </a:r>
            <a:r>
              <a:rPr lang="en-IN" dirty="0"/>
              <a:t>company’s ability to pay</a:t>
            </a:r>
            <a:r>
              <a:rPr lang="en-IN" baseline="0" dirty="0"/>
              <a:t> </a:t>
            </a:r>
            <a:r>
              <a:rPr lang="en-IN" dirty="0"/>
              <a:t>its current obligations. </a:t>
            </a:r>
            <a:r>
              <a:rPr lang="en-US" sz="1200" b="0" i="0" u="none" strike="noStrike" kern="1200" baseline="0" dirty="0">
                <a:solidFill>
                  <a:schemeClr val="tx1"/>
                </a:solidFill>
                <a:latin typeface="+mn-lt"/>
                <a:ea typeface="+mn-ea"/>
                <a:cs typeface="+mn-cs"/>
              </a:rPr>
              <a:t>This ratio excludes inventories, </a:t>
            </a:r>
            <a:r>
              <a:rPr lang="en-IN" sz="1200" b="0" i="0" u="none" strike="noStrike" kern="1200" baseline="0" dirty="0">
                <a:solidFill>
                  <a:schemeClr val="tx1"/>
                </a:solidFill>
                <a:latin typeface="+mn-lt"/>
                <a:ea typeface="+mn-ea"/>
                <a:cs typeface="+mn-cs"/>
              </a:rPr>
              <a:t>prepaid items, restricted cash, and deferred taxes from current assets before dividing by current liabilities. </a:t>
            </a:r>
            <a:r>
              <a:rPr lang="en-US" sz="1200" b="0" i="0" u="none" strike="noStrike" kern="1200" baseline="0" dirty="0">
                <a:solidFill>
                  <a:schemeClr val="tx1"/>
                </a:solidFill>
                <a:latin typeface="+mn-lt"/>
                <a:ea typeface="+mn-ea"/>
                <a:cs typeface="+mn-cs"/>
              </a:rPr>
              <a:t>The numerator, </a:t>
            </a:r>
            <a:r>
              <a:rPr lang="en-IN" sz="1200" b="0" i="0" u="none" strike="noStrike" kern="1200" baseline="0" dirty="0">
                <a:solidFill>
                  <a:schemeClr val="tx1"/>
                </a:solidFill>
                <a:latin typeface="+mn-lt"/>
                <a:ea typeface="+mn-ea"/>
                <a:cs typeface="+mn-cs"/>
              </a:rPr>
              <a:t>then, consists of (unrestricted) cash, short-term investments, and accounts receivable, the “quick assets.” It is important to note that by eliminating current assets less readily convertible into cash, the acid-test ratio provides a more rigorous indication of liquidity than does the current ratio.</a:t>
            </a:r>
          </a:p>
          <a:p>
            <a:endParaRPr lang="en-IN"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dirty="0"/>
              <a:t>For example, </a:t>
            </a:r>
            <a:r>
              <a:rPr lang="en-US" b="0" dirty="0"/>
              <a:t>Nike</a:t>
            </a:r>
            <a:r>
              <a:rPr lang="en-US" dirty="0"/>
              <a:t>'s </a:t>
            </a:r>
            <a:r>
              <a:rPr lang="en-IN" dirty="0"/>
              <a:t>quick assets (in millions) at the end of its </a:t>
            </a:r>
            <a:r>
              <a:rPr lang="en-US" dirty="0"/>
              <a:t>May 31, 2015, fiscal year total $9,282 ($3,852 + 2,072 + 3,358). </a:t>
            </a:r>
            <a:r>
              <a:rPr lang="en-IN" sz="1200" b="0" i="0" u="none" strike="noStrike" kern="1200" baseline="0" dirty="0">
                <a:solidFill>
                  <a:schemeClr val="tx1"/>
                </a:solidFill>
                <a:latin typeface="+mn-lt"/>
                <a:ea typeface="+mn-ea"/>
                <a:cs typeface="+mn-cs"/>
              </a:rPr>
              <a:t>The acid-test ratio can be computed by dividing </a:t>
            </a:r>
            <a:r>
              <a:rPr lang="en-US" sz="1200" b="0" i="0" u="none" strike="noStrike" kern="1200" baseline="0" dirty="0">
                <a:solidFill>
                  <a:schemeClr val="tx1"/>
                </a:solidFill>
                <a:latin typeface="+mn-lt"/>
                <a:ea typeface="+mn-ea"/>
                <a:cs typeface="+mn-cs"/>
              </a:rPr>
              <a:t>$9,282 by $6,334, which in this case is 1.47. This can be compared to industry averages.</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69</a:t>
            </a:fld>
            <a:endParaRPr lang="en-IN" dirty="0"/>
          </a:p>
        </p:txBody>
      </p:sp>
    </p:spTree>
    <p:extLst>
      <p:ext uri="{BB962C8B-B14F-4D97-AF65-F5344CB8AC3E}">
        <p14:creationId xmlns:p14="http://schemas.microsoft.com/office/powerpoint/2010/main" val="39987946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a:t>Are these liquidity ratios adequate? It’s generally difficult to say without some point of comparison. As indicated previously, common standards for such comparisons are industry averages for similar ratios or ratios of the same company in prior years. Industry averages for the above two ratios are as follows: current</a:t>
            </a:r>
            <a:r>
              <a:rPr lang="en-US" sz="1200" baseline="0" dirty="0"/>
              <a:t> ratio is 1.41 and acid-test ratio is 1.12.</a:t>
            </a:r>
            <a:endParaRPr lang="en-US" dirty="0"/>
          </a:p>
          <a:p>
            <a:endParaRPr lang="en-US" dirty="0"/>
          </a:p>
          <a:p>
            <a:r>
              <a:rPr lang="en-US" dirty="0"/>
              <a:t>What if the ratios were lower? Would that indicate a liquidity problem? Not necessarily, but it would raise a red flag that calls for caution in analyzing other areas. Remember that each ratio is but one piece of the entire puzzle. For instance, profitability is perhaps the best indication of liquidity in the long run.</a:t>
            </a:r>
          </a:p>
          <a:p>
            <a:endParaRPr lang="en-US" dirty="0"/>
          </a:p>
          <a:p>
            <a:r>
              <a:rPr lang="en-US" dirty="0"/>
              <a:t>Liquidity</a:t>
            </a:r>
            <a:r>
              <a:rPr lang="en-US" baseline="0" dirty="0"/>
              <a:t> ratios should be assessed in the context of both profitability and efficiency of managing assets.</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70</a:t>
            </a:fld>
            <a:endParaRPr lang="en-IN" dirty="0"/>
          </a:p>
        </p:txBody>
      </p:sp>
    </p:spTree>
    <p:extLst>
      <p:ext uri="{BB962C8B-B14F-4D97-AF65-F5344CB8AC3E}">
        <p14:creationId xmlns:p14="http://schemas.microsoft.com/office/powerpoint/2010/main" val="84655457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Borrowing cash by signing a three-year note increases current assets but has no effect on current liabilities. The three-year note represents a long-term liability. Therefore, the company’s short-term ability to pay debt increases. Items a. and b. involve transactions that result in no net effect on current assets or current liabilities. Therefore, the liquidity ratios are unaffected. Item c. involves a transaction that reduces current assets and therefore decreases the company’s liquidity.</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71</a:t>
            </a:fld>
            <a:endParaRPr lang="en-IN" dirty="0"/>
          </a:p>
        </p:txBody>
      </p:sp>
    </p:spTree>
    <p:extLst>
      <p:ext uri="{BB962C8B-B14F-4D97-AF65-F5344CB8AC3E}">
        <p14:creationId xmlns:p14="http://schemas.microsoft.com/office/powerpoint/2010/main" val="252425812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Solvency ratios provide some indication of the riskiness of a company with regard to its ability to pay its long-term debts. Two common financing ratios are (1) the debt to equity ratio and (2) the times interest earned ratio. Debt to equity ratio is calculated by </a:t>
            </a:r>
            <a:r>
              <a:rPr lang="en-US" sz="1200" b="0" i="0" u="none" strike="noStrike" kern="1200" baseline="0" dirty="0">
                <a:solidFill>
                  <a:schemeClr val="tx1"/>
                </a:solidFill>
                <a:latin typeface="+mn-lt"/>
                <a:ea typeface="+mn-ea"/>
                <a:cs typeface="+mn-cs"/>
              </a:rPr>
              <a:t>dividing total liabilities </a:t>
            </a:r>
            <a:r>
              <a:rPr lang="en-IN" sz="1200" b="0" i="0" u="none" strike="noStrike" kern="1200" baseline="0" dirty="0">
                <a:solidFill>
                  <a:schemeClr val="tx1"/>
                </a:solidFill>
                <a:latin typeface="+mn-lt"/>
                <a:ea typeface="+mn-ea"/>
                <a:cs typeface="+mn-cs"/>
              </a:rPr>
              <a:t>(current and noncurrent) by total shareholders’ equity (including retained earnings). Whereas, times interest earned ratio </a:t>
            </a:r>
            <a:r>
              <a:rPr lang="en-US" sz="1200" b="0" i="0" u="none" strike="noStrike" kern="1200" baseline="0" dirty="0">
                <a:solidFill>
                  <a:schemeClr val="tx1"/>
                </a:solidFill>
                <a:latin typeface="+mn-lt"/>
                <a:ea typeface="+mn-ea"/>
                <a:cs typeface="+mn-cs"/>
              </a:rPr>
              <a:t>is calculated as </a:t>
            </a:r>
            <a:r>
              <a:rPr lang="en-IN" sz="1200" b="0" i="0" u="none" strike="noStrike" kern="1200" baseline="0" dirty="0">
                <a:solidFill>
                  <a:schemeClr val="tx1"/>
                </a:solidFill>
                <a:latin typeface="+mn-lt"/>
                <a:ea typeface="+mn-ea"/>
                <a:cs typeface="+mn-cs"/>
              </a:rPr>
              <a:t>income before subtracting interest expense and income taxes divided by interest expense.</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73</a:t>
            </a:fld>
            <a:endParaRPr lang="en-IN" dirty="0"/>
          </a:p>
        </p:txBody>
      </p:sp>
    </p:spTree>
    <p:extLst>
      <p:ext uri="{BB962C8B-B14F-4D97-AF65-F5344CB8AC3E}">
        <p14:creationId xmlns:p14="http://schemas.microsoft.com/office/powerpoint/2010/main" val="414435139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i="0" dirty="0"/>
              <a:t>The </a:t>
            </a:r>
            <a:r>
              <a:rPr lang="en-US" b="1" i="0" dirty="0"/>
              <a:t>debt to equity ratio </a:t>
            </a:r>
            <a:r>
              <a:rPr lang="en-US" i="0" dirty="0"/>
              <a:t>compares resources provided by creditors with resources provided by owners. It is calculated by dividing total liabilities (current and long-term) by total shareholders’ equity (including retained earnings). The ratio provides a measure of creditors’ protection in the event of insolvency.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i="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i="0" dirty="0"/>
              <a:t>Other things being equal, the higher the ratio, the higher the risk. The higher the ratio, the greater the creditor claims on assets, so the higher the likelihood an individual creditor would not be paid in full if the company is unable to meet its obligations.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i="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74</a:t>
            </a:fld>
            <a:endParaRPr lang="en-IN" dirty="0"/>
          </a:p>
        </p:txBody>
      </p:sp>
    </p:spTree>
    <p:extLst>
      <p:ext uri="{BB962C8B-B14F-4D97-AF65-F5344CB8AC3E}">
        <p14:creationId xmlns:p14="http://schemas.microsoft.com/office/powerpoint/2010/main" val="287323811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with all ratios, the debt to equity ratio is more meaningful if compared to some standard such as an industry average or a competitor. For example, an industry average debt to equity ratio of 0.95 would indicate that Nike has a lower portion of liabilities in its capital structure than does the average firm in its industry. Does this mean that Nike’s default risk is lower? Other things equal—yes. Is that good? Not necessarily. As discussed in the next section, it may be that debt is being underutilized by Nike. More debt might increase the potential for return to shareholders, but with higher debt comes higher risk. This is a fundamental trade-off faced by virtually all firms when trying to settle on the optimal amount of debt versus equity in its capital structure.</a:t>
            </a:r>
          </a:p>
          <a:p>
            <a:endParaRPr lang="en-US" dirty="0"/>
          </a:p>
          <a:p>
            <a:r>
              <a:rPr lang="en-US" dirty="0"/>
              <a:t>The makeup of liabilities also is important. For example, liabilities could include deferred services revenue. Recall that deferred revenues are liabilities recorded when cash is received from customers in advance of providing a good or service. Companies satisfy these liabilities not by paying cash, but by providing a service to their customers.</a:t>
            </a:r>
            <a:endParaRPr lang="en-US" i="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75</a:t>
            </a:fld>
            <a:endParaRPr lang="en-IN" dirty="0"/>
          </a:p>
        </p:txBody>
      </p:sp>
    </p:spTree>
    <p:extLst>
      <p:ext uri="{BB962C8B-B14F-4D97-AF65-F5344CB8AC3E}">
        <p14:creationId xmlns:p14="http://schemas.microsoft.com/office/powerpoint/2010/main" val="28732381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3–1 Classification of Elements within a Balance Sheet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usefulness of the balance sheet is enhanced when assets and liabilities are grouped according to common characteristics. The broad distinction made in the balance sheet is the current versus long-term (noncurrent) classification of both assets and liabilities.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a:t>
            </a:fld>
            <a:endParaRPr lang="en-IN" dirty="0"/>
          </a:p>
        </p:txBody>
      </p:sp>
    </p:spTree>
    <p:extLst>
      <p:ext uri="{BB962C8B-B14F-4D97-AF65-F5344CB8AC3E}">
        <p14:creationId xmlns:p14="http://schemas.microsoft.com/office/powerpoint/2010/main" val="141692001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The times interest earned ratio</a:t>
            </a:r>
            <a:r>
              <a:rPr lang="en-US" baseline="0" dirty="0"/>
              <a:t> is designed to measure the </a:t>
            </a:r>
            <a:r>
              <a:rPr lang="en-US" sz="1200" b="0" i="0" u="none" strike="noStrike" kern="1200" baseline="0" dirty="0">
                <a:solidFill>
                  <a:schemeClr val="tx1"/>
                </a:solidFill>
                <a:latin typeface="+mn-lt"/>
                <a:ea typeface="+mn-ea"/>
                <a:cs typeface="+mn-cs"/>
              </a:rPr>
              <a:t>ability of a company </a:t>
            </a:r>
            <a:r>
              <a:rPr lang="en-IN" sz="1200" b="0" i="0" u="none" strike="noStrike" kern="1200" baseline="0" dirty="0">
                <a:solidFill>
                  <a:schemeClr val="tx1"/>
                </a:solidFill>
                <a:latin typeface="+mn-lt"/>
                <a:ea typeface="+mn-ea"/>
                <a:cs typeface="+mn-cs"/>
              </a:rPr>
              <a:t>to satisfy its fixed debt obligations. It does so by comparing interest charges with the income available to pay those charges.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Note that if income is many times greater than interest expense, creditors’ interests are more protected than if income just barely covers this expense. Thus, income should be the amount available to pay interest, which is income before subtracting interest and income taxes, calculated by adding back to net income the interest and income taxes that were deducted.</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76</a:t>
            </a:fld>
            <a:endParaRPr lang="en-IN" dirty="0"/>
          </a:p>
        </p:txBody>
      </p:sp>
    </p:spTree>
    <p:extLst>
      <p:ext uri="{BB962C8B-B14F-4D97-AF65-F5344CB8AC3E}">
        <p14:creationId xmlns:p14="http://schemas.microsoft.com/office/powerpoint/2010/main" val="287323811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Let us now </a:t>
            </a:r>
            <a:r>
              <a:rPr lang="en-US" sz="1200" dirty="0"/>
              <a:t>consider Nike's </a:t>
            </a:r>
            <a:r>
              <a:rPr lang="en-IN" sz="1200" dirty="0"/>
              <a:t>financial statements for the fiscal year ended </a:t>
            </a:r>
            <a:r>
              <a:rPr lang="en-US" sz="1200" dirty="0"/>
              <a:t>May 31, 2015, that report</a:t>
            </a:r>
            <a:r>
              <a:rPr lang="en-US" sz="1200" baseline="0" dirty="0"/>
              <a:t> the illustrated information, to compute </a:t>
            </a:r>
            <a:r>
              <a:rPr lang="en-IN" sz="1200" b="0" i="0" u="none" strike="noStrike" kern="1200" baseline="0" dirty="0">
                <a:solidFill>
                  <a:schemeClr val="tx1"/>
                </a:solidFill>
                <a:latin typeface="+mn-lt"/>
                <a:ea typeface="+mn-ea"/>
                <a:cs typeface="+mn-cs"/>
              </a:rPr>
              <a:t>the times interest earned ratio. Note that the </a:t>
            </a:r>
            <a:r>
              <a:rPr lang="en-US" sz="1200" b="0" i="0" u="none" strike="noStrike" kern="1200" baseline="0" dirty="0">
                <a:solidFill>
                  <a:schemeClr val="tx1"/>
                </a:solidFill>
                <a:latin typeface="+mn-lt"/>
                <a:ea typeface="+mn-ea"/>
                <a:cs typeface="+mn-cs"/>
              </a:rPr>
              <a:t>times interest earned ratio can be calculated by dividing $4,239 by $34, which in this case is 124.68. The ratio here of 124.68 times </a:t>
            </a:r>
            <a:r>
              <a:rPr lang="en-IN" sz="1200" b="0" i="0" u="none" strike="noStrike" kern="1200" baseline="0" dirty="0">
                <a:solidFill>
                  <a:schemeClr val="tx1"/>
                </a:solidFill>
                <a:latin typeface="+mn-lt"/>
                <a:ea typeface="+mn-ea"/>
                <a:cs typeface="+mn-cs"/>
              </a:rPr>
              <a:t>indicates a considerable margin of safety for creditors.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We can infer that Nike is a highly profitable company with little interest-bearing debt. </a:t>
            </a:r>
            <a:r>
              <a:rPr lang="en-US" sz="1200" b="0" i="0" u="none" strike="noStrike" kern="1200" baseline="0" dirty="0">
                <a:solidFill>
                  <a:schemeClr val="tx1"/>
                </a:solidFill>
                <a:latin typeface="+mn-lt"/>
                <a:ea typeface="+mn-ea"/>
                <a:cs typeface="+mn-cs"/>
              </a:rPr>
              <a:t>However, the industry average of times interest earned ratio is 36.4 times, which is much lower than Nike’s</a:t>
            </a:r>
            <a:r>
              <a:rPr lang="en-US" sz="1200" kern="1200" dirty="0">
                <a:solidFill>
                  <a:schemeClr val="tx1"/>
                </a:solidFill>
                <a:latin typeface="+mn-lt"/>
                <a:ea typeface="+mn-ea"/>
                <a:cs typeface="+mn-cs"/>
              </a:rPr>
              <a:t> ratio. It is important</a:t>
            </a:r>
            <a:r>
              <a:rPr lang="en-US" sz="1200" kern="1200" baseline="0" dirty="0">
                <a:solidFill>
                  <a:schemeClr val="tx1"/>
                </a:solidFill>
                <a:latin typeface="+mn-lt"/>
                <a:ea typeface="+mn-ea"/>
                <a:cs typeface="+mn-cs"/>
              </a:rPr>
              <a:t> to note that </a:t>
            </a:r>
            <a:r>
              <a:rPr lang="en-US" sz="1200" b="0" i="0" u="none" strike="noStrike" kern="1200" baseline="0" dirty="0">
                <a:solidFill>
                  <a:schemeClr val="tx1"/>
                </a:solidFill>
                <a:latin typeface="+mn-lt"/>
                <a:ea typeface="+mn-ea"/>
                <a:cs typeface="+mn-cs"/>
              </a:rPr>
              <a:t>income </a:t>
            </a:r>
            <a:r>
              <a:rPr lang="en-IN" sz="1200" b="0" i="0" u="none" strike="noStrike" kern="1200" baseline="0" dirty="0">
                <a:solidFill>
                  <a:schemeClr val="tx1"/>
                </a:solidFill>
                <a:latin typeface="+mn-lt"/>
                <a:ea typeface="+mn-ea"/>
                <a:cs typeface="+mn-cs"/>
              </a:rPr>
              <a:t>could decrease many times and the company would still be able to meet its interest payment </a:t>
            </a:r>
            <a:r>
              <a:rPr lang="en-US" sz="1200" b="0" i="0" u="none" strike="noStrike" kern="1200" baseline="0" dirty="0">
                <a:solidFill>
                  <a:schemeClr val="tx1"/>
                </a:solidFill>
                <a:latin typeface="+mn-lt"/>
                <a:ea typeface="+mn-ea"/>
                <a:cs typeface="+mn-cs"/>
              </a:rPr>
              <a:t>obligations.</a:t>
            </a:r>
            <a:endParaRPr lang="en-US" sz="1200" dirty="0"/>
          </a:p>
          <a:p>
            <a:endParaRPr lang="en-US" dirty="0"/>
          </a:p>
          <a:p>
            <a:r>
              <a:rPr lang="en-US" dirty="0"/>
              <a:t>The ratio of 124.68 times indicates a considerable margin of safety for creditors. Income could decrease many times and the company would still be able to meet its interest payment obligations. Nike is a highly profitable company with little interest-bearing debt. In comparison, the average times interest earned ratio for its industry is approximately 36.4 times.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77</a:t>
            </a:fld>
            <a:endParaRPr lang="en-IN" dirty="0"/>
          </a:p>
        </p:txBody>
      </p:sp>
    </p:spTree>
    <p:extLst>
      <p:ext uri="{BB962C8B-B14F-4D97-AF65-F5344CB8AC3E}">
        <p14:creationId xmlns:p14="http://schemas.microsoft.com/office/powerpoint/2010/main" val="65034445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While there are default risks associated with borrowing, a company can use those borrowed funds to </a:t>
            </a:r>
            <a:r>
              <a:rPr lang="en-US" sz="1200" dirty="0">
                <a:solidFill>
                  <a:srgbClr val="C00000"/>
                </a:solidFill>
              </a:rPr>
              <a:t>provide greater returns to its shareholders</a:t>
            </a:r>
            <a:r>
              <a:rPr lang="en-US" sz="1200" dirty="0"/>
              <a:t>. This is referred to as </a:t>
            </a:r>
            <a:r>
              <a:rPr lang="en-US" sz="1200" dirty="0">
                <a:solidFill>
                  <a:srgbClr val="C00000"/>
                </a:solidFill>
              </a:rPr>
              <a:t>favorable </a:t>
            </a:r>
            <a:r>
              <a:rPr lang="en-US" sz="1200" b="1" dirty="0">
                <a:solidFill>
                  <a:srgbClr val="C00000"/>
                </a:solidFill>
              </a:rPr>
              <a:t>financial leverage</a:t>
            </a:r>
            <a:r>
              <a:rPr lang="en-US" sz="1200" dirty="0">
                <a:solidFill>
                  <a:srgbClr val="C00000"/>
                </a:solidFill>
              </a:rPr>
              <a:t> </a:t>
            </a:r>
            <a:r>
              <a:rPr lang="en-US" sz="1200" dirty="0"/>
              <a:t>and is a very common (but </a:t>
            </a:r>
            <a:r>
              <a:rPr lang="en-US" sz="1200" dirty="0">
                <a:solidFill>
                  <a:srgbClr val="C00000"/>
                </a:solidFill>
              </a:rPr>
              <a:t>risky</a:t>
            </a:r>
            <a:r>
              <a:rPr lang="en-US" sz="1200" dirty="0"/>
              <a:t>) business activity.</a:t>
            </a:r>
            <a:r>
              <a:rPr lang="en-US" sz="1200" baseline="0" dirty="0"/>
              <a:t> </a:t>
            </a:r>
            <a:r>
              <a:rPr lang="en-US" sz="1200" dirty="0"/>
              <a:t>When a company needs money, the alternatives are debt and equity. Sometimes </a:t>
            </a:r>
            <a:r>
              <a:rPr lang="en-US" sz="1200" dirty="0">
                <a:solidFill>
                  <a:srgbClr val="C00000"/>
                </a:solidFill>
              </a:rPr>
              <a:t>more debt </a:t>
            </a:r>
            <a:r>
              <a:rPr lang="en-US" sz="1200" dirty="0"/>
              <a:t>can mean a </a:t>
            </a:r>
            <a:r>
              <a:rPr lang="en-US" sz="1200" dirty="0">
                <a:solidFill>
                  <a:srgbClr val="C00000"/>
                </a:solidFill>
              </a:rPr>
              <a:t>higher return </a:t>
            </a:r>
            <a:r>
              <a:rPr lang="en-US" sz="1200" dirty="0"/>
              <a:t>on shareholders’ equity.</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78</a:t>
            </a:fld>
            <a:endParaRPr lang="en-IN" dirty="0"/>
          </a:p>
        </p:txBody>
      </p:sp>
    </p:spTree>
    <p:extLst>
      <p:ext uri="{BB962C8B-B14F-4D97-AF65-F5344CB8AC3E}">
        <p14:creationId xmlns:p14="http://schemas.microsoft.com/office/powerpoint/2010/main" val="115429999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For illustration, consider a newly formed corporation attempting to determine the appropriate mix of debt and equity with an initial capitalization goal of $50 million. The capitalization mix alternatives have been narrowed to two: (1) $10 million in debt and $40 million in equity and (2) $30 million in debt and $20 million in equity.</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Also, assume that regardless of the capitalization mix chosen, the corporation will be able to generate a 16% annual return, before payment of interest and income taxes, on the $50 million in assets acquired. In other words, income before interest and taxes will be $8 million (16% × $50 million). If the interest rate on debt is 8% and the income tax rate is 40%, comparative net income for the first year of operations for the two capitalization alternatives will be $4,320,000 and $3,360,000, respectively.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We can see that alternative 1 provides a higher net income, $4,320,000. However, we will not choose alternative 1, as the return on the shareholders’ equity—that is, net income divided by shareholders’ equity—is </a:t>
            </a:r>
            <a:r>
              <a:rPr lang="en-US" sz="1200" b="0" i="0" u="none" strike="noStrike" kern="1200" baseline="0" dirty="0">
                <a:solidFill>
                  <a:schemeClr val="tx1"/>
                </a:solidFill>
                <a:latin typeface="+mn-lt"/>
                <a:ea typeface="+mn-ea"/>
                <a:cs typeface="+mn-cs"/>
              </a:rPr>
              <a:t>higher for alternative 2.</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To explain further, </a:t>
            </a:r>
            <a:r>
              <a:rPr lang="en-IN" sz="1200" b="0" i="0" u="none" strike="noStrike" kern="1200" baseline="0" dirty="0">
                <a:solidFill>
                  <a:schemeClr val="tx1"/>
                </a:solidFill>
                <a:latin typeface="+mn-lt"/>
                <a:ea typeface="+mn-ea"/>
                <a:cs typeface="+mn-cs"/>
              </a:rPr>
              <a:t>alternative 2 generated a higher return for each dollar invested by shareholders because the company leveraged its $20 million equity investment with additional debt of $30 million. As the cost of the additional debt (8%) is less than the return on assets invested (16%), the return to shareholders is higher. This is the essence of </a:t>
            </a:r>
            <a:r>
              <a:rPr lang="en-IN" sz="1200" b="0" i="0" u="none" strike="noStrike" kern="1200" baseline="0" dirty="0" err="1">
                <a:solidFill>
                  <a:schemeClr val="tx1"/>
                </a:solidFill>
                <a:latin typeface="+mn-lt"/>
                <a:ea typeface="+mn-ea"/>
                <a:cs typeface="+mn-cs"/>
              </a:rPr>
              <a:t>favorable</a:t>
            </a:r>
            <a:r>
              <a:rPr lang="en-IN" sz="1200" b="0" i="0" u="none" strike="noStrike" kern="1200" baseline="0" dirty="0">
                <a:solidFill>
                  <a:schemeClr val="tx1"/>
                </a:solidFill>
                <a:latin typeface="+mn-lt"/>
                <a:ea typeface="+mn-ea"/>
                <a:cs typeface="+mn-cs"/>
              </a:rPr>
              <a:t> financial </a:t>
            </a:r>
            <a:r>
              <a:rPr lang="en-US" sz="1200" b="0" i="0" u="none" strike="noStrike" kern="1200" baseline="0" dirty="0">
                <a:solidFill>
                  <a:schemeClr val="tx1"/>
                </a:solidFill>
                <a:latin typeface="+mn-lt"/>
                <a:ea typeface="+mn-ea"/>
                <a:cs typeface="+mn-cs"/>
              </a:rPr>
              <a:t>leverage.</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79</a:t>
            </a:fld>
            <a:endParaRPr lang="en-IN" dirty="0"/>
          </a:p>
        </p:txBody>
      </p:sp>
    </p:spTree>
    <p:extLst>
      <p:ext uri="{BB962C8B-B14F-4D97-AF65-F5344CB8AC3E}">
        <p14:creationId xmlns:p14="http://schemas.microsoft.com/office/powerpoint/2010/main" val="115429999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For illustration, consider a newly formed corporation attempting to determine the appropriate mix of debt and equity with an initial capitalization goal of $50 million. The capitalization mix alternatives have been narrowed to two: (1) $10 million in debt and $40 million in equity and (2) $30 million in debt and $20 million in equity.</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Also, assume that regardless of the capitalization mix chosen, the corporation will be able to generate a 16% annual return, before payment of interest and income taxes, on the $50 million in assets acquired. In other words, income before interest and taxes will be $8 million (16% × $50 million). If the interest rate on debt is 8% and the income tax rate is 40%, comparative net income for the first year of operations for the two capitalization alternatives will be $4,320,000 and $3,360,000, respectively.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We can see that alternative 1 provides a higher net income, $4,320,000. However, we will not choose alternative 1, as the return on the shareholders’ equity—that is, net income divided by shareholders’ equity—is </a:t>
            </a:r>
            <a:r>
              <a:rPr lang="en-US" sz="1200" b="0" i="0" u="none" strike="noStrike" kern="1200" baseline="0" dirty="0">
                <a:solidFill>
                  <a:schemeClr val="tx1"/>
                </a:solidFill>
                <a:latin typeface="+mn-lt"/>
                <a:ea typeface="+mn-ea"/>
                <a:cs typeface="+mn-cs"/>
              </a:rPr>
              <a:t>higher for alternative 2.</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To explain further, </a:t>
            </a:r>
            <a:r>
              <a:rPr lang="en-IN" sz="1200" b="0" i="0" u="none" strike="noStrike" kern="1200" baseline="0" dirty="0">
                <a:solidFill>
                  <a:schemeClr val="tx1"/>
                </a:solidFill>
                <a:latin typeface="+mn-lt"/>
                <a:ea typeface="+mn-ea"/>
                <a:cs typeface="+mn-cs"/>
              </a:rPr>
              <a:t>alternative 2 generated a higher return for each dollar invested by shareholders because the company leveraged its $20 million equity investment with additional debt of $30 million. As the cost of the additional debt (8%) is less than the return on assets invested (16%), the return to shareholders is higher. This is the essence of </a:t>
            </a:r>
            <a:r>
              <a:rPr lang="en-IN" sz="1200" b="0" i="0" u="none" strike="noStrike" kern="1200" baseline="0" dirty="0" err="1">
                <a:solidFill>
                  <a:schemeClr val="tx1"/>
                </a:solidFill>
                <a:latin typeface="+mn-lt"/>
                <a:ea typeface="+mn-ea"/>
                <a:cs typeface="+mn-cs"/>
              </a:rPr>
              <a:t>favorable</a:t>
            </a:r>
            <a:r>
              <a:rPr lang="en-IN" sz="1200" b="0" i="0" u="none" strike="noStrike" kern="1200" baseline="0" dirty="0">
                <a:solidFill>
                  <a:schemeClr val="tx1"/>
                </a:solidFill>
                <a:latin typeface="+mn-lt"/>
                <a:ea typeface="+mn-ea"/>
                <a:cs typeface="+mn-cs"/>
              </a:rPr>
              <a:t> financial </a:t>
            </a:r>
            <a:r>
              <a:rPr lang="en-US" sz="1200" b="0" i="0" u="none" strike="noStrike" kern="1200" baseline="0" dirty="0">
                <a:solidFill>
                  <a:schemeClr val="tx1"/>
                </a:solidFill>
                <a:latin typeface="+mn-lt"/>
                <a:ea typeface="+mn-ea"/>
                <a:cs typeface="+mn-cs"/>
              </a:rPr>
              <a:t>leverage.</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81</a:t>
            </a:fld>
            <a:endParaRPr lang="en-IN" dirty="0"/>
          </a:p>
        </p:txBody>
      </p:sp>
    </p:spTree>
    <p:extLst>
      <p:ext uri="{BB962C8B-B14F-4D97-AF65-F5344CB8AC3E}">
        <p14:creationId xmlns:p14="http://schemas.microsoft.com/office/powerpoint/2010/main" val="115429999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Remember that </a:t>
            </a:r>
            <a:r>
              <a:rPr lang="en-IN" sz="1200" b="0" i="0" u="none" strike="noStrike" kern="1200" baseline="0" dirty="0">
                <a:solidFill>
                  <a:schemeClr val="tx1"/>
                </a:solidFill>
                <a:latin typeface="+mn-lt"/>
                <a:ea typeface="+mn-ea"/>
                <a:cs typeface="+mn-cs"/>
              </a:rPr>
              <a:t>leverage is not always </a:t>
            </a:r>
            <a:r>
              <a:rPr lang="en-IN" sz="1200" b="0" i="0" u="none" strike="noStrike" kern="1200" baseline="0" dirty="0" err="1">
                <a:solidFill>
                  <a:schemeClr val="tx1"/>
                </a:solidFill>
                <a:latin typeface="+mn-lt"/>
                <a:ea typeface="+mn-ea"/>
                <a:cs typeface="+mn-cs"/>
              </a:rPr>
              <a:t>favorable</a:t>
            </a:r>
            <a:r>
              <a:rPr lang="en-IN" sz="1200" b="0" i="0" u="none" strike="noStrike" kern="1200" baseline="0" dirty="0">
                <a:solidFill>
                  <a:schemeClr val="tx1"/>
                </a:solidFill>
                <a:latin typeface="+mn-lt"/>
                <a:ea typeface="+mn-ea"/>
                <a:cs typeface="+mn-cs"/>
              </a:rPr>
              <a:t>, as the cost of borrowing the funds might exceed the returns they provide. In other words, if the return on assets invested turned out to be less than expected, the additional debt could result in </a:t>
            </a:r>
            <a:r>
              <a:rPr lang="en-US" sz="1200" b="0" i="0" u="none" strike="noStrike" kern="1200" baseline="0" dirty="0">
                <a:solidFill>
                  <a:schemeClr val="tx1"/>
                </a:solidFill>
                <a:latin typeface="+mn-lt"/>
                <a:ea typeface="+mn-ea"/>
                <a:cs typeface="+mn-cs"/>
              </a:rPr>
              <a:t>lower return on equity.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Consider if </a:t>
            </a:r>
            <a:r>
              <a:rPr lang="en-IN" sz="1200" b="0" i="0" u="none" strike="noStrike" kern="1200" baseline="0" dirty="0">
                <a:solidFill>
                  <a:schemeClr val="tx1"/>
                </a:solidFill>
                <a:latin typeface="+mn-lt"/>
                <a:ea typeface="+mn-ea"/>
                <a:cs typeface="+mn-cs"/>
              </a:rPr>
              <a:t>the return on assets invested before interest and income taxes had been 6% of </a:t>
            </a:r>
            <a:r>
              <a:rPr lang="en-US" sz="1200" b="0" i="0" u="none" strike="noStrike" kern="1200" baseline="0" dirty="0">
                <a:solidFill>
                  <a:schemeClr val="tx1"/>
                </a:solidFill>
                <a:latin typeface="+mn-lt"/>
                <a:ea typeface="+mn-ea"/>
                <a:cs typeface="+mn-cs"/>
              </a:rPr>
              <a:t>$50,000,000</a:t>
            </a:r>
            <a:r>
              <a:rPr lang="en-IN" sz="1200" b="0" i="0" u="none" strike="noStrike" kern="1200" baseline="0" dirty="0">
                <a:solidFill>
                  <a:schemeClr val="tx1"/>
                </a:solidFill>
                <a:latin typeface="+mn-lt"/>
                <a:ea typeface="+mn-ea"/>
                <a:cs typeface="+mn-cs"/>
              </a:rPr>
              <a:t> or </a:t>
            </a:r>
            <a:r>
              <a:rPr lang="en-US" sz="1200" b="0" i="0" u="none" strike="noStrike" kern="1200" baseline="0" dirty="0">
                <a:solidFill>
                  <a:schemeClr val="tx1"/>
                </a:solidFill>
                <a:latin typeface="+mn-lt"/>
                <a:ea typeface="+mn-ea"/>
                <a:cs typeface="+mn-cs"/>
              </a:rPr>
              <a:t>$3,000,000 </a:t>
            </a:r>
            <a:r>
              <a:rPr lang="en-IN" sz="1200" b="0" i="0" u="none" strike="noStrike" kern="1200" baseline="0" dirty="0">
                <a:solidFill>
                  <a:schemeClr val="tx1"/>
                </a:solidFill>
                <a:latin typeface="+mn-lt"/>
                <a:ea typeface="+mn-ea"/>
                <a:cs typeface="+mn-cs"/>
              </a:rPr>
              <a:t>instead of 16%, alternative 1 would have provided the better return on equity. That is 3.3% against alternative 2, which generates only 1.8%.</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82</a:t>
            </a:fld>
            <a:endParaRPr lang="en-IN" dirty="0"/>
          </a:p>
        </p:txBody>
      </p:sp>
    </p:spTree>
    <p:extLst>
      <p:ext uri="{BB962C8B-B14F-4D97-AF65-F5344CB8AC3E}">
        <p14:creationId xmlns:p14="http://schemas.microsoft.com/office/powerpoint/2010/main" val="115429999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For illustration, consider a newly formed corporation attempting to determine the appropriate mix of debt and equity with an initial capitalization goal of $50 million. The capitalization mix alternatives have been narrowed to two: (1) $10 million in debt and $40 million in equity and (2) $30 million in debt and $20 million in equity.</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Also, assume that regardless of the capitalization mix chosen, the corporation will be able to generate a 16% annual return, before payment of interest and income taxes, on the $50 million in assets acquired. In other words, income before interest and taxes will be $8 million (16% × $50 million). If the interest rate on debt is 8% and the income tax rate is 40%, comparative net income for the first year of operations for the two capitalization alternatives will be $4,320,000 and $3,360,000, respectively.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We can see that alternative 1 provides a higher net income, $4,320,000. However, we will not choose alternative 1, as the return on the shareholders’ equity—that is, net income divided by shareholders’ equity—is </a:t>
            </a:r>
            <a:r>
              <a:rPr lang="en-US" sz="1200" b="0" i="0" u="none" strike="noStrike" kern="1200" baseline="0" dirty="0">
                <a:solidFill>
                  <a:schemeClr val="tx1"/>
                </a:solidFill>
                <a:latin typeface="+mn-lt"/>
                <a:ea typeface="+mn-ea"/>
                <a:cs typeface="+mn-cs"/>
              </a:rPr>
              <a:t>higher for alternative 2.</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To explain further, </a:t>
            </a:r>
            <a:r>
              <a:rPr lang="en-IN" sz="1200" b="0" i="0" u="none" strike="noStrike" kern="1200" baseline="0" dirty="0">
                <a:solidFill>
                  <a:schemeClr val="tx1"/>
                </a:solidFill>
                <a:latin typeface="+mn-lt"/>
                <a:ea typeface="+mn-ea"/>
                <a:cs typeface="+mn-cs"/>
              </a:rPr>
              <a:t>alternative 2 generated a higher return for each dollar invested by shareholders because the company leveraged its $20 million equity investment with additional debt of $30 million. As the cost of the additional debt (8%) is less than the return on assets invested (16%), the return to shareholders is higher. This is the essence of </a:t>
            </a:r>
            <a:r>
              <a:rPr lang="en-IN" sz="1200" b="0" i="0" u="none" strike="noStrike" kern="1200" baseline="0" dirty="0" err="1">
                <a:solidFill>
                  <a:schemeClr val="tx1"/>
                </a:solidFill>
                <a:latin typeface="+mn-lt"/>
                <a:ea typeface="+mn-ea"/>
                <a:cs typeface="+mn-cs"/>
              </a:rPr>
              <a:t>favorable</a:t>
            </a:r>
            <a:r>
              <a:rPr lang="en-IN" sz="1200" b="0" i="0" u="none" strike="noStrike" kern="1200" baseline="0" dirty="0">
                <a:solidFill>
                  <a:schemeClr val="tx1"/>
                </a:solidFill>
                <a:latin typeface="+mn-lt"/>
                <a:ea typeface="+mn-ea"/>
                <a:cs typeface="+mn-cs"/>
              </a:rPr>
              <a:t> financial </a:t>
            </a:r>
            <a:r>
              <a:rPr lang="en-US" sz="1200" b="0" i="0" u="none" strike="noStrike" kern="1200" baseline="0" dirty="0">
                <a:solidFill>
                  <a:schemeClr val="tx1"/>
                </a:solidFill>
                <a:latin typeface="+mn-lt"/>
                <a:ea typeface="+mn-ea"/>
                <a:cs typeface="+mn-cs"/>
              </a:rPr>
              <a:t>leverage.</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84</a:t>
            </a:fld>
            <a:endParaRPr lang="en-IN" dirty="0"/>
          </a:p>
        </p:txBody>
      </p:sp>
    </p:spTree>
    <p:extLst>
      <p:ext uri="{BB962C8B-B14F-4D97-AF65-F5344CB8AC3E}">
        <p14:creationId xmlns:p14="http://schemas.microsoft.com/office/powerpoint/2010/main" val="115429999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debt to equity ratio is calculated as total liabilities divided by total equity. In this case, the ratio equals $600,000 divided by $400,000, which is 1.50. Total equity is calculated as total assets of $1,000,000 minus total liabilities of $600,000. Because </a:t>
            </a:r>
            <a:r>
              <a:rPr lang="en-IN" sz="1200" b="0" i="0" u="none" strike="noStrike" kern="1200" baseline="0" dirty="0" err="1">
                <a:solidFill>
                  <a:schemeClr val="tx1"/>
                </a:solidFill>
                <a:latin typeface="+mn-lt"/>
                <a:ea typeface="+mn-ea"/>
                <a:cs typeface="+mn-cs"/>
              </a:rPr>
              <a:t>Geisner’s</a:t>
            </a:r>
            <a:r>
              <a:rPr lang="en-IN" sz="1200" b="0" i="0" u="none" strike="noStrike" kern="1200" baseline="0" dirty="0">
                <a:solidFill>
                  <a:schemeClr val="tx1"/>
                </a:solidFill>
                <a:latin typeface="+mn-lt"/>
                <a:ea typeface="+mn-ea"/>
                <a:cs typeface="+mn-cs"/>
              </a:rPr>
              <a:t> debt to equity ratio is greater than the industry average, </a:t>
            </a:r>
            <a:r>
              <a:rPr lang="en-IN" sz="1200" b="0" i="0" u="none" strike="noStrike" kern="1200" baseline="0" dirty="0" err="1">
                <a:solidFill>
                  <a:schemeClr val="tx1"/>
                </a:solidFill>
                <a:latin typeface="+mn-lt"/>
                <a:ea typeface="+mn-ea"/>
                <a:cs typeface="+mn-cs"/>
              </a:rPr>
              <a:t>Geisner</a:t>
            </a:r>
            <a:r>
              <a:rPr lang="en-IN" sz="1200" b="0" i="0" u="none" strike="noStrike" kern="1200" baseline="0" dirty="0">
                <a:solidFill>
                  <a:schemeClr val="tx1"/>
                </a:solidFill>
                <a:latin typeface="+mn-lt"/>
                <a:ea typeface="+mn-ea"/>
                <a:cs typeface="+mn-cs"/>
              </a:rPr>
              <a:t> would be considered to have higher default risk, under normal conditions.</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85</a:t>
            </a:fld>
            <a:endParaRPr lang="en-IN" dirty="0"/>
          </a:p>
        </p:txBody>
      </p:sp>
    </p:spTree>
    <p:extLst>
      <p:ext uri="{BB962C8B-B14F-4D97-AF65-F5344CB8AC3E}">
        <p14:creationId xmlns:p14="http://schemas.microsoft.com/office/powerpoint/2010/main" val="115429999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86</a:t>
            </a:fld>
            <a:endParaRPr lang="en-IN" dirty="0"/>
          </a:p>
        </p:txBody>
      </p:sp>
    </p:spTree>
    <p:extLst>
      <p:ext uri="{BB962C8B-B14F-4D97-AF65-F5344CB8AC3E}">
        <p14:creationId xmlns:p14="http://schemas.microsoft.com/office/powerpoint/2010/main" val="115429999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Many companies</a:t>
            </a:r>
            <a:r>
              <a:rPr lang="en-IN" baseline="0" dirty="0"/>
              <a:t> </a:t>
            </a:r>
            <a:r>
              <a:rPr lang="en-IN" dirty="0"/>
              <a:t>operate in several</a:t>
            </a:r>
            <a:r>
              <a:rPr lang="en-IN" baseline="0" dirty="0"/>
              <a:t> </a:t>
            </a:r>
            <a:r>
              <a:rPr lang="en-IN" dirty="0"/>
              <a:t>business segments as</a:t>
            </a:r>
            <a:r>
              <a:rPr lang="en-IN" baseline="0" dirty="0"/>
              <a:t> </a:t>
            </a:r>
            <a:r>
              <a:rPr lang="en-IN" dirty="0"/>
              <a:t>a strategy to achieve</a:t>
            </a:r>
            <a:r>
              <a:rPr lang="en-IN" baseline="0" dirty="0"/>
              <a:t> </a:t>
            </a:r>
            <a:r>
              <a:rPr lang="en-IN" dirty="0"/>
              <a:t>growth and to reduce</a:t>
            </a:r>
            <a:r>
              <a:rPr lang="en-IN" baseline="0" dirty="0"/>
              <a:t> </a:t>
            </a:r>
            <a:r>
              <a:rPr lang="en-IN" dirty="0"/>
              <a:t>operating risk through</a:t>
            </a:r>
            <a:r>
              <a:rPr lang="en-IN" baseline="0" dirty="0"/>
              <a:t> </a:t>
            </a:r>
            <a:r>
              <a:rPr lang="en-IN" dirty="0"/>
              <a:t>diversification. </a:t>
            </a:r>
            <a:r>
              <a:rPr lang="en-IN" baseline="0" dirty="0"/>
              <a:t>For example, consider </a:t>
            </a:r>
            <a:r>
              <a:rPr lang="en-US" sz="1200" b="0" i="0" u="none" strike="noStrike" kern="1200" baseline="0" dirty="0">
                <a:solidFill>
                  <a:schemeClr val="tx1"/>
                </a:solidFill>
                <a:latin typeface="+mn-lt"/>
                <a:ea typeface="+mn-ea"/>
                <a:cs typeface="+mn-cs"/>
              </a:rPr>
              <a:t>a </a:t>
            </a:r>
            <a:r>
              <a:rPr lang="en-IN" sz="1200" b="0" i="0" u="none" strike="noStrike" kern="1200" baseline="0" dirty="0">
                <a:solidFill>
                  <a:schemeClr val="tx1"/>
                </a:solidFill>
                <a:latin typeface="+mn-lt"/>
                <a:ea typeface="+mn-ea"/>
                <a:cs typeface="+mn-cs"/>
              </a:rPr>
              <a:t>company that operates in several distinct business segments including computer peripherals, home health care systems, textiles, and consumer food products. Now, t</a:t>
            </a:r>
            <a:r>
              <a:rPr lang="en-IN" dirty="0"/>
              <a:t>he </a:t>
            </a:r>
            <a:r>
              <a:rPr lang="en-US" sz="1200" b="0" i="0" u="none" strike="noStrike" kern="1200" baseline="0" dirty="0">
                <a:solidFill>
                  <a:schemeClr val="tx1"/>
                </a:solidFill>
                <a:latin typeface="+mn-lt"/>
                <a:ea typeface="+mn-ea"/>
                <a:cs typeface="+mn-cs"/>
              </a:rPr>
              <a:t>results of these </a:t>
            </a:r>
            <a:r>
              <a:rPr lang="en-IN" sz="1200" b="0" i="0" u="none" strike="noStrike" kern="1200" baseline="0" dirty="0">
                <a:solidFill>
                  <a:schemeClr val="tx1"/>
                </a:solidFill>
                <a:latin typeface="+mn-lt"/>
                <a:ea typeface="+mn-ea"/>
                <a:cs typeface="+mn-cs"/>
              </a:rPr>
              <a:t>distinctly different activities will be aggregated into a single set of financial statements that </a:t>
            </a:r>
            <a:r>
              <a:rPr lang="en-US" sz="1200" b="0" i="0" u="none" strike="noStrike" kern="1200" baseline="0" dirty="0">
                <a:solidFill>
                  <a:schemeClr val="tx1"/>
                </a:solidFill>
                <a:latin typeface="+mn-lt"/>
                <a:ea typeface="+mn-ea"/>
                <a:cs typeface="+mn-cs"/>
              </a:rPr>
              <a:t>make it difficult to form an informed projection of future performance.</a:t>
            </a:r>
          </a:p>
          <a:p>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To address the problem, the accounting profession requires companies engaged in more than one significant business to provide supplemental information concerning individual operating segments. Note that the supplemental disaggregated data do not include complete financial statements for each reportable segment, rather only certain specified items.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According to U.S. GAAP guidelines, a management approach is used in determining which segments of a company are reportable. This approach is based on the way that management organizes the segments within the enterprise for making operating decisions and assessing performance. Therefore, the segments are evident from the structure of the enterprise’s </a:t>
            </a:r>
            <a:r>
              <a:rPr lang="en-US" sz="1200" b="0" i="0" u="none" strike="noStrike" kern="1200" baseline="0" dirty="0">
                <a:solidFill>
                  <a:schemeClr val="tx1"/>
                </a:solidFill>
                <a:latin typeface="+mn-lt"/>
                <a:ea typeface="+mn-ea"/>
                <a:cs typeface="+mn-cs"/>
              </a:rPr>
              <a:t>internal organization.</a:t>
            </a:r>
          </a:p>
          <a:p>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More formally, the characteristics that define an </a:t>
            </a:r>
            <a:r>
              <a:rPr lang="en-IN" sz="1200" b="1" i="0" u="none" strike="noStrike" kern="1200" baseline="0" dirty="0">
                <a:solidFill>
                  <a:schemeClr val="tx1"/>
                </a:solidFill>
                <a:latin typeface="+mn-lt"/>
                <a:ea typeface="+mn-ea"/>
                <a:cs typeface="+mn-cs"/>
              </a:rPr>
              <a:t>operating segment </a:t>
            </a:r>
            <a:r>
              <a:rPr lang="en-IN" sz="1200" b="0" i="0" u="none" strike="noStrike" kern="1200" baseline="0" dirty="0">
                <a:solidFill>
                  <a:schemeClr val="tx1"/>
                </a:solidFill>
                <a:latin typeface="+mn-lt"/>
                <a:ea typeface="+mn-ea"/>
                <a:cs typeface="+mn-cs"/>
              </a:rPr>
              <a:t>are:</a:t>
            </a:r>
          </a:p>
          <a:p>
            <a:pPr marL="171450" indent="-171450">
              <a:buFont typeface="Arial"/>
              <a:buChar char="•"/>
            </a:pPr>
            <a:r>
              <a:rPr lang="en-IN" sz="1200" b="0" i="0" u="none" strike="noStrike" kern="1200" baseline="0" dirty="0">
                <a:solidFill>
                  <a:schemeClr val="tx1"/>
                </a:solidFill>
                <a:latin typeface="+mn-lt"/>
                <a:ea typeface="+mn-ea"/>
                <a:cs typeface="+mn-cs"/>
              </a:rPr>
              <a:t>A component of an enterprise that engages in business activities from which it may recognize revenues and incur expenses (including revenues and expenses relating to transactions with other components </a:t>
            </a:r>
            <a:r>
              <a:rPr lang="en-US" sz="1200" b="0" i="0" u="none" strike="noStrike" kern="1200" baseline="0" dirty="0">
                <a:solidFill>
                  <a:schemeClr val="tx1"/>
                </a:solidFill>
                <a:latin typeface="+mn-lt"/>
                <a:ea typeface="+mn-ea"/>
                <a:cs typeface="+mn-cs"/>
              </a:rPr>
              <a:t>of the same enterprise).</a:t>
            </a:r>
          </a:p>
          <a:p>
            <a:pPr marL="171450" indent="-171450">
              <a:buFont typeface="Arial"/>
              <a:buChar char="•"/>
            </a:pPr>
            <a:r>
              <a:rPr lang="en-IN" sz="1200" b="0" i="0" u="none" strike="noStrike" kern="1200" baseline="0" dirty="0">
                <a:solidFill>
                  <a:schemeClr val="tx1"/>
                </a:solidFill>
                <a:latin typeface="+mn-lt"/>
                <a:ea typeface="+mn-ea"/>
                <a:cs typeface="+mn-cs"/>
              </a:rPr>
              <a:t>A component of an enterprise whose operating results are regularly reviewed by the enterprise’s chief operating decision maker to make decisions about resources to be allocated to the segment and assess </a:t>
            </a:r>
            <a:r>
              <a:rPr lang="en-US" sz="1200" b="0" i="0" u="none" strike="noStrike" kern="1200" baseline="0" dirty="0">
                <a:solidFill>
                  <a:schemeClr val="tx1"/>
                </a:solidFill>
                <a:latin typeface="+mn-lt"/>
                <a:ea typeface="+mn-ea"/>
                <a:cs typeface="+mn-cs"/>
              </a:rPr>
              <a:t>its performance.</a:t>
            </a:r>
          </a:p>
          <a:p>
            <a:pPr marL="171450" indent="-171450">
              <a:buFont typeface="Arial"/>
              <a:buChar char="•"/>
            </a:pPr>
            <a:r>
              <a:rPr lang="en-IN" sz="1200" b="0" i="0" u="none" strike="noStrike" kern="1200" baseline="0" dirty="0">
                <a:solidFill>
                  <a:schemeClr val="tx1"/>
                </a:solidFill>
                <a:latin typeface="+mn-lt"/>
                <a:ea typeface="+mn-ea"/>
                <a:cs typeface="+mn-cs"/>
              </a:rPr>
              <a:t>A component of an enterprise for which discrete financial information is available. </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87</a:t>
            </a:fld>
            <a:endParaRPr lang="en-IN" dirty="0"/>
          </a:p>
        </p:txBody>
      </p:sp>
    </p:spTree>
    <p:extLst>
      <p:ext uri="{BB962C8B-B14F-4D97-AF65-F5344CB8AC3E}">
        <p14:creationId xmlns:p14="http://schemas.microsoft.com/office/powerpoint/2010/main" val="21093985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0" dirty="0">
                <a:solidFill>
                  <a:srgbClr val="000000"/>
                </a:solidFill>
              </a:rPr>
              <a:t>The primary </a:t>
            </a:r>
            <a:r>
              <a:rPr lang="en-US" sz="1200" kern="0" dirty="0" err="1">
                <a:solidFill>
                  <a:srgbClr val="000000"/>
                </a:solidFill>
              </a:rPr>
              <a:t>subclassifications</a:t>
            </a:r>
            <a:r>
              <a:rPr lang="en-US" sz="1200" kern="0" dirty="0">
                <a:solidFill>
                  <a:srgbClr val="000000"/>
                </a:solidFill>
              </a:rPr>
              <a:t> for assets include current assets and long-term assets.</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a:t>
            </a:fld>
            <a:endParaRPr lang="en-IN" dirty="0"/>
          </a:p>
        </p:txBody>
      </p:sp>
    </p:spTree>
    <p:extLst>
      <p:ext uri="{BB962C8B-B14F-4D97-AF65-F5344CB8AC3E}">
        <p14:creationId xmlns:p14="http://schemas.microsoft.com/office/powerpoint/2010/main" val="146076303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88</a:t>
            </a:fld>
            <a:endParaRPr lang="en-IN" dirty="0"/>
          </a:p>
        </p:txBody>
      </p:sp>
    </p:spTree>
    <p:extLst>
      <p:ext uri="{BB962C8B-B14F-4D97-AF65-F5344CB8AC3E}">
        <p14:creationId xmlns:p14="http://schemas.microsoft.com/office/powerpoint/2010/main" val="210939858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For areas determined to be reportable operating segments, the </a:t>
            </a:r>
            <a:r>
              <a:rPr lang="en-US" sz="1200" b="0" i="0" u="none" strike="noStrike" kern="1200" baseline="0" dirty="0">
                <a:solidFill>
                  <a:schemeClr val="tx1"/>
                </a:solidFill>
                <a:latin typeface="+mn-lt"/>
                <a:ea typeface="+mn-ea"/>
                <a:cs typeface="+mn-cs"/>
              </a:rPr>
              <a:t>required </a:t>
            </a:r>
            <a:r>
              <a:rPr lang="en-IN" sz="1200" b="0" i="0" u="none" strike="noStrike" kern="1200" baseline="0" dirty="0">
                <a:solidFill>
                  <a:schemeClr val="tx1"/>
                </a:solidFill>
                <a:latin typeface="+mn-lt"/>
                <a:ea typeface="+mn-ea"/>
                <a:cs typeface="+mn-cs"/>
              </a:rPr>
              <a:t>disclosures are</a:t>
            </a:r>
            <a:r>
              <a:rPr lang="en-US" sz="1200" b="0" i="0" u="none" strike="noStrike" kern="1200" baseline="0" dirty="0">
                <a:solidFill>
                  <a:schemeClr val="tx1"/>
                </a:solidFill>
                <a:latin typeface="+mn-lt"/>
                <a:ea typeface="+mn-ea"/>
                <a:cs typeface="+mn-cs"/>
              </a:rPr>
              <a:t>:</a:t>
            </a:r>
          </a:p>
          <a:p>
            <a:pPr marL="228600" indent="-228600">
              <a:buFont typeface="+mj-lt"/>
              <a:buAutoNum type="alphaLcPeriod"/>
            </a:pPr>
            <a:r>
              <a:rPr lang="en-IN" sz="1200" b="0" i="0" u="none" strike="noStrike" kern="1200" baseline="0" dirty="0">
                <a:solidFill>
                  <a:schemeClr val="tx1"/>
                </a:solidFill>
                <a:latin typeface="+mn-lt"/>
                <a:ea typeface="+mn-ea"/>
                <a:cs typeface="+mn-cs"/>
              </a:rPr>
              <a:t>General information about the operating segment.</a:t>
            </a:r>
          </a:p>
          <a:p>
            <a:pPr marL="228600" indent="-228600">
              <a:buFont typeface="+mj-lt"/>
              <a:buAutoNum type="alphaLcPeriod"/>
            </a:pPr>
            <a:r>
              <a:rPr lang="en-IN" sz="1200" b="0" i="0" u="none" strike="noStrike" kern="1200" baseline="0" dirty="0">
                <a:solidFill>
                  <a:schemeClr val="tx1"/>
                </a:solidFill>
                <a:latin typeface="+mn-lt"/>
                <a:ea typeface="+mn-ea"/>
                <a:cs typeface="+mn-cs"/>
              </a:rPr>
              <a:t>Information about reported segment profit or loss, including certain revenues and expenses included in reported segment profit or loss, segment assets, and the basis of </a:t>
            </a:r>
            <a:r>
              <a:rPr lang="en-US" sz="1200" b="0" i="0" u="none" strike="noStrike" kern="1200" baseline="0" dirty="0">
                <a:solidFill>
                  <a:schemeClr val="tx1"/>
                </a:solidFill>
                <a:latin typeface="+mn-lt"/>
                <a:ea typeface="+mn-ea"/>
                <a:cs typeface="+mn-cs"/>
              </a:rPr>
              <a:t>measurement.</a:t>
            </a:r>
          </a:p>
          <a:p>
            <a:pPr marL="228600" indent="-228600">
              <a:buFont typeface="+mj-lt"/>
              <a:buAutoNum type="alphaLcPeriod"/>
            </a:pPr>
            <a:r>
              <a:rPr lang="en-IN" sz="1200" b="0" i="0" u="none" strike="noStrike" kern="1200" baseline="0" dirty="0">
                <a:solidFill>
                  <a:schemeClr val="tx1"/>
                </a:solidFill>
                <a:latin typeface="+mn-lt"/>
                <a:ea typeface="+mn-ea"/>
                <a:cs typeface="+mn-cs"/>
              </a:rPr>
              <a:t>Reconciliations of the totals of segment revenues, reported profit or loss, assets, and other significant items to corresponding enterprise amounts.</a:t>
            </a:r>
          </a:p>
          <a:p>
            <a:pPr marL="228600" indent="-228600">
              <a:buFont typeface="+mj-lt"/>
              <a:buAutoNum type="alphaLcPeriod"/>
            </a:pPr>
            <a:r>
              <a:rPr lang="en-US" sz="1200" b="0" i="0" u="none" strike="noStrike" kern="1200" baseline="0" dirty="0">
                <a:solidFill>
                  <a:schemeClr val="tx1"/>
                </a:solidFill>
                <a:latin typeface="+mn-lt"/>
                <a:ea typeface="+mn-ea"/>
                <a:cs typeface="+mn-cs"/>
              </a:rPr>
              <a:t>Interim period information.</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89</a:t>
            </a:fld>
            <a:endParaRPr lang="en-IN" dirty="0"/>
          </a:p>
        </p:txBody>
      </p:sp>
    </p:spTree>
    <p:extLst>
      <p:ext uri="{BB962C8B-B14F-4D97-AF65-F5344CB8AC3E}">
        <p14:creationId xmlns:p14="http://schemas.microsoft.com/office/powerpoint/2010/main" val="210939858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endParaRPr lang="en-US" b="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Illustration 3A–1 Business Segment Information Disclosure—Abbott Laboratories, Inc.</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b="0" dirty="0"/>
              <a:t>This illustration shows</a:t>
            </a:r>
            <a:r>
              <a:rPr lang="en-US" b="0" baseline="0" dirty="0"/>
              <a:t> </a:t>
            </a:r>
            <a:r>
              <a:rPr lang="en-IN" sz="1200" b="0" i="0" u="none" strike="noStrike" kern="1200" baseline="0" dirty="0">
                <a:solidFill>
                  <a:schemeClr val="tx1"/>
                </a:solidFill>
                <a:latin typeface="+mn-lt"/>
                <a:ea typeface="+mn-ea"/>
                <a:cs typeface="+mn-cs"/>
              </a:rPr>
              <a:t>the business segment information reported by Abbott Laboratories, Inc., in its annual report.</a:t>
            </a:r>
            <a:r>
              <a:rPr lang="en-US" sz="1200" b="0" i="0" u="none" strike="noStrike" kern="1200" baseline="0" dirty="0">
                <a:solidFill>
                  <a:schemeClr val="tx1"/>
                </a:solidFill>
                <a:latin typeface="+mn-lt"/>
                <a:ea typeface="+mn-ea"/>
                <a:cs typeface="+mn-cs"/>
              </a:rPr>
              <a:t> Notice that the business segment disclosures </a:t>
            </a:r>
            <a:r>
              <a:rPr lang="en-IN" sz="1200" b="0" i="0" u="none" strike="noStrike" kern="1200" baseline="0" dirty="0">
                <a:solidFill>
                  <a:schemeClr val="tx1"/>
                </a:solidFill>
                <a:latin typeface="+mn-lt"/>
                <a:ea typeface="+mn-ea"/>
                <a:cs typeface="+mn-cs"/>
              </a:rPr>
              <a:t>include a reconciliation to company totals—that is, </a:t>
            </a:r>
            <a:r>
              <a:rPr lang="en-US" sz="1200" b="0" i="0" u="none" strike="noStrike" kern="1200" baseline="0" dirty="0">
                <a:solidFill>
                  <a:schemeClr val="tx1"/>
                </a:solidFill>
                <a:latin typeface="+mn-lt"/>
                <a:ea typeface="+mn-ea"/>
                <a:cs typeface="+mn-cs"/>
              </a:rPr>
              <a:t>net sales is </a:t>
            </a:r>
            <a:r>
              <a:rPr lang="en-IN" sz="1200" b="0" i="0" u="none" strike="noStrike" kern="1200" baseline="0" dirty="0">
                <a:solidFill>
                  <a:schemeClr val="tx1"/>
                </a:solidFill>
                <a:latin typeface="+mn-lt"/>
                <a:ea typeface="+mn-ea"/>
                <a:cs typeface="+mn-cs"/>
              </a:rPr>
              <a:t>reconciled to the company’s total net sales of $21,848,000,000.</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90</a:t>
            </a:fld>
            <a:endParaRPr lang="en-IN" dirty="0"/>
          </a:p>
        </p:txBody>
      </p:sp>
    </p:spTree>
    <p:extLst>
      <p:ext uri="{BB962C8B-B14F-4D97-AF65-F5344CB8AC3E}">
        <p14:creationId xmlns:p14="http://schemas.microsoft.com/office/powerpoint/2010/main" val="203878552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today’s global economy it is sometimes difficult to distinguish domestic and foreign companies. Most large U.S. firms conduct significant operations in other countries in addition to having substantial export sales from this country. Differing political and economic environments from country to country means risks and associated rewards sometimes vary greatly among the various operations of a single company. For instance, manufacturing facilities in a South American country embroiled in political unrest pose different risks from having a plant in Vermont, or even Canada. Without disaggregated financial information, these differences cause problems for analysts.</a:t>
            </a:r>
          </a:p>
          <a:p>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U.S. GAAP requires an enterprise to report certain geographic information unless it is impracticable to do so. This information includes:</a:t>
            </a:r>
          </a:p>
          <a:p>
            <a:pPr marL="228600" indent="-228600">
              <a:buFont typeface="+mj-lt"/>
              <a:buAutoNum type="alphaLcPeriod"/>
            </a:pPr>
            <a:r>
              <a:rPr lang="en-IN" sz="1200" b="0" i="0" u="none" strike="noStrike" kern="1200" baseline="0" dirty="0">
                <a:solidFill>
                  <a:schemeClr val="tx1"/>
                </a:solidFill>
                <a:latin typeface="+mn-lt"/>
                <a:ea typeface="+mn-ea"/>
                <a:cs typeface="+mn-cs"/>
              </a:rPr>
              <a:t>Revenues from external customers (1) attributed to the enterprise’s country of domicile and (2) attributed to all foreign countries in total from which the enterprise </a:t>
            </a:r>
            <a:r>
              <a:rPr lang="en-US" sz="1200" b="0" i="0" u="none" strike="noStrike" kern="1200" baseline="0" dirty="0">
                <a:solidFill>
                  <a:schemeClr val="tx1"/>
                </a:solidFill>
                <a:latin typeface="+mn-lt"/>
                <a:ea typeface="+mn-ea"/>
                <a:cs typeface="+mn-cs"/>
              </a:rPr>
              <a:t>derives revenues</a:t>
            </a:r>
          </a:p>
          <a:p>
            <a:pPr marL="228600" indent="-228600">
              <a:buFont typeface="+mj-lt"/>
              <a:buAutoNum type="alphaLcPeriod"/>
            </a:pPr>
            <a:r>
              <a:rPr lang="en-IN" sz="1200" b="0" i="0" u="none" strike="noStrike" kern="1200" baseline="0" dirty="0">
                <a:solidFill>
                  <a:schemeClr val="tx1"/>
                </a:solidFill>
                <a:latin typeface="+mn-lt"/>
                <a:ea typeface="+mn-ea"/>
                <a:cs typeface="+mn-cs"/>
              </a:rPr>
              <a:t>Long-lived assets other than financial instruments, long-term customer relationships of a financial institution, mortgage and other servicing rights, deferred policy acquisition costs, and deferred tax assets (1) located in the enterprise’s country of domicile and (2) located in all foreign countries in total in which the enterprise holds assets</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92</a:t>
            </a:fld>
            <a:endParaRPr lang="en-IN" dirty="0"/>
          </a:p>
        </p:txBody>
      </p:sp>
    </p:spTree>
    <p:extLst>
      <p:ext uri="{BB962C8B-B14F-4D97-AF65-F5344CB8AC3E}">
        <p14:creationId xmlns:p14="http://schemas.microsoft.com/office/powerpoint/2010/main" val="45899257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noProof="0" dirty="0">
                <a:solidFill>
                  <a:schemeClr val="tx1"/>
                </a:solidFill>
                <a:latin typeface="+mn-lt"/>
                <a:ea typeface="+mn-ea"/>
                <a:cs typeface="+mn-cs"/>
              </a:rPr>
              <a:t>Financial analysts are extremely interested in information concerning the extent to which a company’s prosperity depends on one or more major customers. Therefore, if 10% or more of the revenue of an enterprise is derived from transactions with a single customer, the enterprise must disclose that fact. This includes the total amount of revenue from each such customer, and the identity of the operating segment or segments reporting the revenue. The identity of the major customer or customers need not be disclosed, but companies routinely provide that information. </a:t>
            </a:r>
            <a:endParaRPr lang="en-US" noProof="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93</a:t>
            </a:fld>
            <a:endParaRPr lang="en-IN" dirty="0"/>
          </a:p>
        </p:txBody>
      </p:sp>
    </p:spTree>
    <p:extLst>
      <p:ext uri="{BB962C8B-B14F-4D97-AF65-F5344CB8AC3E}">
        <p14:creationId xmlns:p14="http://schemas.microsoft.com/office/powerpoint/2010/main" val="45899257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U.S.</a:t>
            </a:r>
            <a:r>
              <a:rPr lang="en-US" baseline="0" dirty="0"/>
              <a:t> GAAP requires companies to report information about reported segment profit or loss, including certain revenues and expenses included in reported segment profit or loss, segment assets, and the basis of measurement. The international standard on segment reporting, IFRS No. 8, requires that companies also disclose total liabilities of its reportable segments.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94</a:t>
            </a:fld>
            <a:endParaRPr lang="en-IN" dirty="0"/>
          </a:p>
        </p:txBody>
      </p:sp>
    </p:spTree>
    <p:extLst>
      <p:ext uri="{BB962C8B-B14F-4D97-AF65-F5344CB8AC3E}">
        <p14:creationId xmlns:p14="http://schemas.microsoft.com/office/powerpoint/2010/main" val="4589925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Current assets include cash and other assets that are reasonably expected to be converted to cash or consumed within the coming year, or within the normal operating cycle of the business if that’s longer than one year.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a:t>
            </a:r>
            <a:r>
              <a:rPr lang="en-US" sz="1200" b="1" i="0" u="none" strike="noStrike" kern="1200" baseline="0" dirty="0">
                <a:solidFill>
                  <a:schemeClr val="tx1"/>
                </a:solidFill>
                <a:latin typeface="+mn-lt"/>
                <a:ea typeface="+mn-ea"/>
                <a:cs typeface="+mn-cs"/>
              </a:rPr>
              <a:t>operating cycle </a:t>
            </a:r>
            <a:r>
              <a:rPr lang="en-US" sz="1200" b="0" i="0" u="none" strike="noStrike" kern="1200" baseline="0" dirty="0">
                <a:solidFill>
                  <a:schemeClr val="tx1"/>
                </a:solidFill>
                <a:latin typeface="+mn-lt"/>
                <a:ea typeface="+mn-ea"/>
                <a:cs typeface="+mn-cs"/>
              </a:rPr>
              <a:t>for a typical merchandising or manufacturing company refers to the period of time from the initial outlay of cash for the purchase of inventory until the time the company collects cash from a customer from the sale of inventory.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some businesses, such as shipbuilding or distilleries, the operating cycle extends far beyond one year. </a:t>
            </a:r>
            <a:r>
              <a:rPr lang="en-US" dirty="0"/>
              <a:t>For example, if it takes two years to build an oil-carrying supertanker, then the shipbuilder will classify as current those assets that will be converted to cash or consumed within two years. But for most businesses the operating cycle will be shorter than one year. In these situations the one-year convention is used to classify both assets and liabilities. Where a company has no clearly defined operating cycle, the one-year convention is used.</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Illustration 3–2 Operating Cycle of a Typical Merchandising or Manufacturing Company</a:t>
            </a:r>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a:t>
            </a:fld>
            <a:endParaRPr lang="en-IN" dirty="0"/>
          </a:p>
        </p:txBody>
      </p:sp>
    </p:spTree>
    <p:extLst>
      <p:ext uri="{BB962C8B-B14F-4D97-AF65-F5344CB8AC3E}">
        <p14:creationId xmlns:p14="http://schemas.microsoft.com/office/powerpoint/2010/main" val="269848351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3-</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p:nvPr>
        </p:nvSpPr>
        <p:spPr>
          <a:xfrm>
            <a:off x="4571622" y="-3175"/>
            <a:ext cx="4572378" cy="384175"/>
          </a:xfrm>
        </p:spPr>
        <p:txBody>
          <a:bodyPr/>
          <a:lstStyle>
            <a:lvl1pPr algn="r">
              <a:defRPr sz="1800"/>
            </a:lvl1pPr>
            <a:lvl2pPr algn="r">
              <a:defRPr sz="1800"/>
            </a:lvl2pPr>
            <a:lvl3pPr algn="r">
              <a:defRPr sz="1800"/>
            </a:lvl3pPr>
            <a:lvl4pPr algn="r">
              <a:defRPr sz="1800"/>
            </a:lvl4pPr>
            <a:lvl5pPr algn="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8"/>
          <p:cNvSpPr>
            <a:spLocks noGrp="1"/>
          </p:cNvSpPr>
          <p:nvPr>
            <p:ph sz="quarter" idx="11"/>
          </p:nvPr>
        </p:nvSpPr>
        <p:spPr>
          <a:xfrm>
            <a:off x="914400" y="3124200"/>
            <a:ext cx="7315200" cy="1371600"/>
          </a:xfrm>
        </p:spPr>
        <p:txBody>
          <a:bodyPr vert="horz" lIns="91440" tIns="45720" rIns="91440" bIns="45720" rtlCol="0">
            <a:noAutofit/>
          </a:bodyPr>
          <a:lstStyle>
            <a:lvl1pPr>
              <a:defRPr lang="en-US" sz="2600" dirty="0" smtClean="0">
                <a:latin typeface="Verdana" panose="020B0604030504040204" pitchFamily="34" charset="0"/>
                <a:ea typeface="Verdana" panose="020B0604030504040204" pitchFamily="34" charset="0"/>
                <a:cs typeface="Verdana" panose="020B0604030504040204" pitchFamily="34" charset="0"/>
              </a:defRPr>
            </a:lvl1pPr>
            <a:lvl2pPr>
              <a:defRPr lang="en-US" sz="2400" dirty="0" smtClean="0">
                <a:latin typeface="Verdana" panose="020B0604030504040204" pitchFamily="34" charset="0"/>
                <a:ea typeface="Verdana" panose="020B0604030504040204" pitchFamily="34" charset="0"/>
                <a:cs typeface="Verdana" panose="020B0604030504040204" pitchFamily="34" charset="0"/>
              </a:defRPr>
            </a:lvl2pPr>
            <a:lvl3pPr>
              <a:defRPr lang="en-US" sz="2200"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sz="1800" dirty="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1"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Tree>
    <p:extLst>
      <p:ext uri="{BB962C8B-B14F-4D97-AF65-F5344CB8AC3E}">
        <p14:creationId xmlns:p14="http://schemas.microsoft.com/office/powerpoint/2010/main" val="22225626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2" name="Title 1"/>
          <p:cNvSpPr>
            <a:spLocks noGrp="1"/>
          </p:cNvSpPr>
          <p:nvPr>
            <p:ph type="title"/>
          </p:nvPr>
        </p:nvSpPr>
        <p:spPr>
          <a:xfrm>
            <a:off x="685800" y="2819400"/>
            <a:ext cx="8229600" cy="1143000"/>
          </a:xfrm>
        </p:spPr>
        <p:txBody>
          <a:bodyPr/>
          <a:lstStyle/>
          <a:p>
            <a:r>
              <a:rPr lang="en-US" dirty="0"/>
              <a:t>Click to edit Master title style</a:t>
            </a:r>
          </a:p>
        </p:txBody>
      </p:sp>
      <p:sp>
        <p:nvSpPr>
          <p:cNvPr id="4" name="Text Placeholder 3"/>
          <p:cNvSpPr txBox="1">
            <a:spLocks/>
          </p:cNvSpPr>
          <p:nvPr userDrawn="1"/>
        </p:nvSpPr>
        <p:spPr>
          <a:xfrm>
            <a:off x="941292" y="6248400"/>
            <a:ext cx="7274859" cy="6096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t>© McGraw-Hill Education. All rights reserved. Authorized only for instructor use in the classroom. No reproduction or further distribution permitted without the prior written consent of McGraw-Hill Education.</a:t>
            </a:r>
          </a:p>
        </p:txBody>
      </p:sp>
      <p:sp>
        <p:nvSpPr>
          <p:cNvPr id="6"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3-</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5931580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3-</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p:nvPr>
        </p:nvSpPr>
        <p:spPr>
          <a:xfrm>
            <a:off x="4572000" y="-3175"/>
            <a:ext cx="4572000" cy="366032"/>
          </a:xfrm>
        </p:spPr>
        <p:txBody>
          <a:bodyPr/>
          <a:lstStyle>
            <a:lvl1pPr algn="r">
              <a:defRPr sz="1800"/>
            </a:lvl1pPr>
            <a:lvl2pPr algn="r">
              <a:defRPr sz="1800"/>
            </a:lvl2pPr>
            <a:lvl3pPr algn="r">
              <a:defRPr sz="1800"/>
            </a:lvl3pPr>
            <a:lvl4pPr algn="r">
              <a:defRPr sz="1800"/>
            </a:lvl4pPr>
            <a:lvl5pPr algn="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icture Placeholder 4"/>
          <p:cNvSpPr>
            <a:spLocks noGrp="1"/>
          </p:cNvSpPr>
          <p:nvPr>
            <p:ph type="pic" sz="quarter" idx="14"/>
          </p:nvPr>
        </p:nvSpPr>
        <p:spPr>
          <a:xfrm>
            <a:off x="1600200" y="3048000"/>
            <a:ext cx="2362200" cy="1524000"/>
          </a:xfrm>
        </p:spPr>
        <p:txBody>
          <a:bodyPr/>
          <a:lstStyle/>
          <a:p>
            <a:endParaRPr lang="en-US"/>
          </a:p>
        </p:txBody>
      </p:sp>
      <p:sp>
        <p:nvSpPr>
          <p:cNvPr id="11" name="Picture Placeholder 10"/>
          <p:cNvSpPr>
            <a:spLocks noGrp="1"/>
          </p:cNvSpPr>
          <p:nvPr>
            <p:ph type="pic" sz="quarter" idx="15"/>
          </p:nvPr>
        </p:nvSpPr>
        <p:spPr>
          <a:xfrm>
            <a:off x="5562600" y="3124200"/>
            <a:ext cx="2514600" cy="1295400"/>
          </a:xfrm>
        </p:spPr>
        <p:txBody>
          <a:bodyPr/>
          <a:lstStyle/>
          <a:p>
            <a:endParaRPr lang="en-US"/>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4"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Tree>
    <p:extLst>
      <p:ext uri="{BB962C8B-B14F-4D97-AF65-F5344CB8AC3E}">
        <p14:creationId xmlns:p14="http://schemas.microsoft.com/office/powerpoint/2010/main" val="41642006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3245" cy="6857434"/>
          </a:xfrm>
          <a:prstGeom prst="rect">
            <a:avLst/>
          </a:prstGeom>
        </p:spPr>
      </p:pic>
      <p:sp>
        <p:nvSpPr>
          <p:cNvPr id="2" name="Title 1"/>
          <p:cNvSpPr>
            <a:spLocks noGrp="1"/>
          </p:cNvSpPr>
          <p:nvPr>
            <p:ph type="ctrTitle"/>
          </p:nvPr>
        </p:nvSpPr>
        <p:spPr>
          <a:xfrm>
            <a:off x="914400" y="1905000"/>
            <a:ext cx="7924800" cy="990600"/>
          </a:xfrm>
        </p:spPr>
        <p:txBody>
          <a:bodyPr>
            <a:normAutofit/>
          </a:bodyPr>
          <a:lstStyle>
            <a:lvl1pPr>
              <a:defRPr sz="4000" b="1"/>
            </a:lvl1pPr>
          </a:lstStyle>
          <a:p>
            <a:r>
              <a:rPr lang="en-US" dirty="0"/>
              <a:t>Click to edit Master title style</a:t>
            </a:r>
          </a:p>
        </p:txBody>
      </p:sp>
      <p:sp>
        <p:nvSpPr>
          <p:cNvPr id="3" name="Subtitle 2"/>
          <p:cNvSpPr>
            <a:spLocks noGrp="1"/>
          </p:cNvSpPr>
          <p:nvPr>
            <p:ph type="subTitle" idx="1"/>
          </p:nvPr>
        </p:nvSpPr>
        <p:spPr>
          <a:xfrm>
            <a:off x="914400" y="3657600"/>
            <a:ext cx="7315200" cy="1371600"/>
          </a:xfrm>
        </p:spPr>
        <p:txBody>
          <a:bodyPr anchor="ctr"/>
          <a:lstStyle>
            <a:lvl1pPr marL="0" indent="0" algn="ctr">
              <a:buNone/>
              <a:defRPr sz="36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7" name="Text Placeholder 6"/>
          <p:cNvSpPr>
            <a:spLocks noGrp="1"/>
          </p:cNvSpPr>
          <p:nvPr>
            <p:ph type="body" sz="quarter" idx="11"/>
          </p:nvPr>
        </p:nvSpPr>
        <p:spPr>
          <a:xfrm>
            <a:off x="609600" y="6476999"/>
            <a:ext cx="8533645" cy="37680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4535213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68904601"/>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Lst>
  <p:txStyles>
    <p:titleStyle>
      <a:lvl1pPr algn="ctr" defTabSz="914400" rtl="0" eaLnBrk="1" latinLnBrk="0" hangingPunct="1">
        <a:spcBef>
          <a:spcPct val="0"/>
        </a:spcBef>
        <a:buNone/>
        <a:defRPr sz="36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p:titleStyle>
    <p:bodyStyle>
      <a:lvl1pPr marL="349250" indent="-349250" algn="l" defTabSz="914400" rtl="0" eaLnBrk="1" latinLnBrk="0" hangingPunct="1">
        <a:spcBef>
          <a:spcPts val="600"/>
        </a:spcBef>
        <a:buClr>
          <a:schemeClr val="tx1"/>
        </a:buClr>
        <a:buFont typeface="Arial" panose="020B0604020202020204" pitchFamily="34" charset="0"/>
        <a:buChar char="•"/>
        <a:defRPr lang="en-US" sz="26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800100" indent="-342900" algn="l" defTabSz="914400" rtl="0" eaLnBrk="1" latinLnBrk="0" hangingPunct="1">
        <a:spcBef>
          <a:spcPts val="600"/>
        </a:spcBef>
        <a:buClr>
          <a:schemeClr val="tx1"/>
        </a:buClr>
        <a:buFont typeface="Verdana" panose="020B0604030504040204" pitchFamily="34" charset="0"/>
        <a:buChar char="–"/>
        <a:defRPr lang="en-US" sz="24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257300" indent="-342900" algn="l" defTabSz="914400" rtl="0" eaLnBrk="1" latinLnBrk="0" hangingPunct="1">
        <a:spcBef>
          <a:spcPts val="600"/>
        </a:spcBef>
        <a:buClr>
          <a:schemeClr val="tx1"/>
        </a:buClr>
        <a:buFont typeface="Wingdings" panose="05000000000000000000" pitchFamily="2" charset="2"/>
        <a:buChar char="§"/>
        <a:defRPr lang="en-US" sz="22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714500" indent="-342900" algn="l" defTabSz="914400" rtl="0" eaLnBrk="1" latinLnBrk="0" hangingPunct="1">
        <a:spcBef>
          <a:spcPts val="600"/>
        </a:spcBef>
        <a:buClr>
          <a:schemeClr val="tx1"/>
        </a:buClr>
        <a:buFont typeface="Courier New" panose="02070309020205020404" pitchFamily="49" charset="0"/>
        <a:buChar char="o"/>
        <a:defRPr lang="en-US" sz="20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114550" indent="-285750" algn="l" defTabSz="914400" rtl="0" eaLnBrk="1" latinLnBrk="0" hangingPunct="1">
        <a:spcBef>
          <a:spcPts val="600"/>
        </a:spcBef>
        <a:buClr>
          <a:schemeClr val="tx1"/>
        </a:buClr>
        <a:buFont typeface="Wingdings" panose="05000000000000000000" pitchFamily="2" charset="2"/>
        <a:buChar char="Ø"/>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4.wmf"/><Relationship Id="rId4" Type="http://schemas.openxmlformats.org/officeDocument/2006/relationships/oleObject" Target="../embeddings/oleObject1.bin"/></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image" Target="../media/image5.wmf"/><Relationship Id="rId4" Type="http://schemas.openxmlformats.org/officeDocument/2006/relationships/oleObject" Target="../embeddings/oleObject2.bin"/></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xml"/><Relationship Id="rId1" Type="http://schemas.openxmlformats.org/officeDocument/2006/relationships/vmlDrawing" Target="../drawings/vmlDrawing3.vml"/><Relationship Id="rId5" Type="http://schemas.openxmlformats.org/officeDocument/2006/relationships/image" Target="../media/image6.wmf"/><Relationship Id="rId4" Type="http://schemas.openxmlformats.org/officeDocument/2006/relationships/oleObject" Target="../embeddings/oleObject3.bin"/></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1.xml"/><Relationship Id="rId1" Type="http://schemas.openxmlformats.org/officeDocument/2006/relationships/vmlDrawing" Target="../drawings/vmlDrawing4.vml"/><Relationship Id="rId5" Type="http://schemas.openxmlformats.org/officeDocument/2006/relationships/image" Target="../media/image7.wmf"/><Relationship Id="rId4" Type="http://schemas.openxmlformats.org/officeDocument/2006/relationships/oleObject" Target="../embeddings/oleObject4.bin"/></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1.xml"/><Relationship Id="rId1" Type="http://schemas.openxmlformats.org/officeDocument/2006/relationships/vmlDrawing" Target="../drawings/vmlDrawing5.vml"/><Relationship Id="rId5" Type="http://schemas.openxmlformats.org/officeDocument/2006/relationships/image" Target="../media/image8.wmf"/><Relationship Id="rId4" Type="http://schemas.openxmlformats.org/officeDocument/2006/relationships/oleObject" Target="../embeddings/oleObject5.bin"/></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1.xml"/><Relationship Id="rId1" Type="http://schemas.openxmlformats.org/officeDocument/2006/relationships/vmlDrawing" Target="../drawings/vmlDrawing6.vml"/><Relationship Id="rId5" Type="http://schemas.openxmlformats.org/officeDocument/2006/relationships/image" Target="../media/image9.wmf"/><Relationship Id="rId4" Type="http://schemas.openxmlformats.org/officeDocument/2006/relationships/oleObject" Target="../embeddings/oleObject6.bin"/></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3.xml"/><Relationship Id="rId1" Type="http://schemas.openxmlformats.org/officeDocument/2006/relationships/vmlDrawing" Target="../drawings/vmlDrawing7.vml"/><Relationship Id="rId5" Type="http://schemas.openxmlformats.org/officeDocument/2006/relationships/image" Target="../media/image10.wmf"/><Relationship Id="rId4" Type="http://schemas.openxmlformats.org/officeDocument/2006/relationships/oleObject" Target="../embeddings/oleObject7.bin"/></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1.xml"/><Relationship Id="rId1" Type="http://schemas.openxmlformats.org/officeDocument/2006/relationships/vmlDrawing" Target="../drawings/vmlDrawing8.vml"/><Relationship Id="rId5" Type="http://schemas.openxmlformats.org/officeDocument/2006/relationships/image" Target="../media/image11.wmf"/><Relationship Id="rId4" Type="http://schemas.openxmlformats.org/officeDocument/2006/relationships/oleObject" Target="../embeddings/oleObject8.bin"/></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1.xml"/><Relationship Id="rId1" Type="http://schemas.openxmlformats.org/officeDocument/2006/relationships/vmlDrawing" Target="../drawings/vmlDrawing9.vml"/><Relationship Id="rId5" Type="http://schemas.openxmlformats.org/officeDocument/2006/relationships/image" Target="../media/image12.wmf"/><Relationship Id="rId4" Type="http://schemas.openxmlformats.org/officeDocument/2006/relationships/oleObject" Target="../embeddings/oleObject9.bin"/></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ctrTitle"/>
          </p:nvPr>
        </p:nvSpPr>
        <p:spPr>
          <a:xfrm>
            <a:off x="762000" y="1600200"/>
            <a:ext cx="7848600" cy="990600"/>
          </a:xfrm>
        </p:spPr>
        <p:txBody>
          <a:bodyPr>
            <a:normAutofit/>
          </a:bodyPr>
          <a:lstStyle/>
          <a:p>
            <a:r>
              <a:rPr lang="en-US" sz="4400" dirty="0"/>
              <a:t>Chapter 3</a:t>
            </a:r>
          </a:p>
        </p:txBody>
      </p:sp>
      <p:sp>
        <p:nvSpPr>
          <p:cNvPr id="20" name="Subtitle 19"/>
          <p:cNvSpPr>
            <a:spLocks noGrp="1"/>
          </p:cNvSpPr>
          <p:nvPr>
            <p:ph type="subTitle" idx="1"/>
          </p:nvPr>
        </p:nvSpPr>
        <p:spPr>
          <a:xfrm>
            <a:off x="762000" y="2895600"/>
            <a:ext cx="7848600" cy="1828800"/>
          </a:xfrm>
        </p:spPr>
        <p:txBody>
          <a:bodyPr/>
          <a:lstStyle/>
          <a:p>
            <a:r>
              <a:rPr lang="en-US" sz="4000" dirty="0"/>
              <a:t>The Balance Sheet and Financial Disclosures</a:t>
            </a:r>
            <a:endParaRPr lang="en-IN" sz="4000" dirty="0"/>
          </a:p>
        </p:txBody>
      </p:sp>
      <p:sp>
        <p:nvSpPr>
          <p:cNvPr id="6" name="Text Placeholder 8"/>
          <p:cNvSpPr>
            <a:spLocks noGrp="1"/>
          </p:cNvSpPr>
          <p:nvPr>
            <p:ph type="body" sz="quarter" idx="11"/>
          </p:nvPr>
        </p:nvSpPr>
        <p:spPr>
          <a:xfrm>
            <a:off x="938460" y="6248400"/>
            <a:ext cx="7259053" cy="609600"/>
          </a:xfrm>
        </p:spPr>
        <p:txBody>
          <a:bodyPr anchor="ctr">
            <a:noAutofit/>
          </a:bodyPr>
          <a:lstStyle/>
          <a:p>
            <a:pPr marL="0" indent="0" algn="ctr">
              <a:buNone/>
            </a:pPr>
            <a:r>
              <a:rPr lang="en-US" sz="1200" dirty="0"/>
              <a:t>© McGraw-Hill Education. All rights reserved. Authorized only 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4013667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03-2</a:t>
            </a:r>
          </a:p>
        </p:txBody>
      </p:sp>
      <p:sp>
        <p:nvSpPr>
          <p:cNvPr id="3" name="Title 2"/>
          <p:cNvSpPr>
            <a:spLocks noGrp="1"/>
          </p:cNvSpPr>
          <p:nvPr>
            <p:ph type="title"/>
          </p:nvPr>
        </p:nvSpPr>
        <p:spPr/>
        <p:txBody>
          <a:bodyPr/>
          <a:lstStyle/>
          <a:p>
            <a:r>
              <a:rPr lang="en-US" dirty="0"/>
              <a:t>Current Assets</a:t>
            </a:r>
          </a:p>
        </p:txBody>
      </p:sp>
      <p:sp>
        <p:nvSpPr>
          <p:cNvPr id="4" name="Content Placeholder 3"/>
          <p:cNvSpPr>
            <a:spLocks noGrp="1"/>
          </p:cNvSpPr>
          <p:nvPr>
            <p:ph sz="quarter" idx="10"/>
          </p:nvPr>
        </p:nvSpPr>
        <p:spPr>
          <a:xfrm>
            <a:off x="567690" y="1442163"/>
            <a:ext cx="7982752" cy="4477374"/>
          </a:xfrm>
        </p:spPr>
        <p:txBody>
          <a:bodyPr/>
          <a:lstStyle/>
          <a:p>
            <a:pPr marL="457200" lvl="2" indent="-457200">
              <a:spcBef>
                <a:spcPts val="1000"/>
              </a:spcBef>
              <a:buFont typeface="Arial" pitchFamily="34" charset="0"/>
              <a:buChar char="•"/>
            </a:pPr>
            <a:r>
              <a:rPr lang="en-IN" sz="2600" dirty="0"/>
              <a:t>Current assets are those assets expected to be converted to cash within the coming year </a:t>
            </a:r>
            <a:r>
              <a:rPr lang="en-US" sz="2600" dirty="0"/>
              <a:t>or within the normal operating cycle of the business if that’s longer than one year</a:t>
            </a:r>
          </a:p>
          <a:p>
            <a:pPr marL="0" indent="0">
              <a:buNone/>
            </a:pPr>
            <a:r>
              <a:rPr lang="en-US" dirty="0"/>
              <a:t>Operating Cycle of a Typical Manufacturing Company</a:t>
            </a:r>
          </a:p>
          <a:p>
            <a:pPr marL="514350" indent="-514350">
              <a:buFont typeface="+mj-lt"/>
              <a:buAutoNum type="arabicPeriod"/>
            </a:pPr>
            <a:r>
              <a:rPr lang="en-IN" dirty="0"/>
              <a:t>Use </a:t>
            </a:r>
            <a:r>
              <a:rPr lang="en-IN" b="1" dirty="0"/>
              <a:t>cash</a:t>
            </a:r>
            <a:r>
              <a:rPr lang="en-IN" dirty="0"/>
              <a:t> to acquire inventory</a:t>
            </a:r>
          </a:p>
          <a:p>
            <a:pPr marL="514350" indent="-514350">
              <a:buFont typeface="+mj-lt"/>
              <a:buAutoNum type="arabicPeriod"/>
            </a:pPr>
            <a:r>
              <a:rPr lang="en-IN" dirty="0"/>
              <a:t>Prepare inventory for sale to customers</a:t>
            </a:r>
            <a:endParaRPr lang="en-US" dirty="0"/>
          </a:p>
          <a:p>
            <a:pPr marL="514350" indent="-514350">
              <a:buFont typeface="+mj-lt"/>
              <a:buAutoNum type="arabicPeriod"/>
            </a:pPr>
            <a:r>
              <a:rPr lang="en-IN" dirty="0"/>
              <a:t>Deliver inventory to customers</a:t>
            </a:r>
          </a:p>
          <a:p>
            <a:pPr marL="514350" indent="-514350">
              <a:buFont typeface="+mj-lt"/>
              <a:buAutoNum type="arabicPeriod"/>
            </a:pPr>
            <a:r>
              <a:rPr lang="en-IN" dirty="0"/>
              <a:t>Collect </a:t>
            </a:r>
            <a:r>
              <a:rPr lang="en-IN" b="1" dirty="0"/>
              <a:t>cash</a:t>
            </a:r>
            <a:r>
              <a:rPr lang="en-IN" dirty="0"/>
              <a:t> from customers</a:t>
            </a:r>
            <a:endParaRPr lang="en-US" dirty="0"/>
          </a:p>
        </p:txBody>
      </p:sp>
    </p:spTree>
    <p:extLst>
      <p:ext uri="{BB962C8B-B14F-4D97-AF65-F5344CB8AC3E}">
        <p14:creationId xmlns:p14="http://schemas.microsoft.com/office/powerpoint/2010/main" val="16497451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03-2</a:t>
            </a:r>
          </a:p>
        </p:txBody>
      </p:sp>
      <p:sp>
        <p:nvSpPr>
          <p:cNvPr id="3" name="Title 2"/>
          <p:cNvSpPr>
            <a:spLocks noGrp="1"/>
          </p:cNvSpPr>
          <p:nvPr>
            <p:ph type="title"/>
          </p:nvPr>
        </p:nvSpPr>
        <p:spPr/>
        <p:txBody>
          <a:bodyPr/>
          <a:lstStyle/>
          <a:p>
            <a:r>
              <a:rPr lang="en-US" dirty="0"/>
              <a:t>Elements of Current Assets</a:t>
            </a:r>
          </a:p>
        </p:txBody>
      </p:sp>
      <p:sp>
        <p:nvSpPr>
          <p:cNvPr id="4" name="Content Placeholder 3"/>
          <p:cNvSpPr>
            <a:spLocks noGrp="1"/>
          </p:cNvSpPr>
          <p:nvPr>
            <p:ph sz="quarter" idx="10"/>
          </p:nvPr>
        </p:nvSpPr>
        <p:spPr>
          <a:xfrm>
            <a:off x="548640" y="1460804"/>
            <a:ext cx="8046720" cy="4774592"/>
          </a:xfrm>
        </p:spPr>
        <p:txBody>
          <a:bodyPr/>
          <a:lstStyle/>
          <a:p>
            <a:r>
              <a:rPr lang="en-US" dirty="0"/>
              <a:t>The components of current assets are listed in </a:t>
            </a:r>
            <a:r>
              <a:rPr lang="en-US" b="1" dirty="0"/>
              <a:t>decreasing order of liquidity</a:t>
            </a:r>
          </a:p>
          <a:p>
            <a:pPr lvl="1"/>
            <a:r>
              <a:rPr lang="en-US" dirty="0"/>
              <a:t>Typical components include:</a:t>
            </a:r>
          </a:p>
          <a:p>
            <a:pPr lvl="2"/>
            <a:r>
              <a:rPr lang="en-US" dirty="0"/>
              <a:t>Cash and cash equivalents</a:t>
            </a:r>
          </a:p>
          <a:p>
            <a:pPr lvl="2"/>
            <a:r>
              <a:rPr lang="en-US" dirty="0"/>
              <a:t>Short-term investments</a:t>
            </a:r>
          </a:p>
          <a:p>
            <a:pPr lvl="2"/>
            <a:r>
              <a:rPr lang="en-US" dirty="0"/>
              <a:t>Accounts receivable</a:t>
            </a:r>
          </a:p>
          <a:p>
            <a:pPr lvl="2"/>
            <a:r>
              <a:rPr lang="en-US" dirty="0"/>
              <a:t>Inventories</a:t>
            </a:r>
          </a:p>
          <a:p>
            <a:pPr lvl="2"/>
            <a:r>
              <a:rPr lang="en-US" dirty="0"/>
              <a:t>Prepaid expenses</a:t>
            </a:r>
            <a:endParaRPr lang="en-IN" dirty="0"/>
          </a:p>
        </p:txBody>
      </p:sp>
    </p:spTree>
    <p:extLst>
      <p:ext uri="{BB962C8B-B14F-4D97-AF65-F5344CB8AC3E}">
        <p14:creationId xmlns:p14="http://schemas.microsoft.com/office/powerpoint/2010/main" val="29317731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pPr marL="0" indent="0">
              <a:buNone/>
            </a:pPr>
            <a:r>
              <a:rPr lang="en-US" dirty="0"/>
              <a:t>Learning Objective 03-2</a:t>
            </a:r>
          </a:p>
        </p:txBody>
      </p:sp>
      <p:sp>
        <p:nvSpPr>
          <p:cNvPr id="3" name="Title 2"/>
          <p:cNvSpPr>
            <a:spLocks noGrp="1"/>
          </p:cNvSpPr>
          <p:nvPr>
            <p:ph type="title"/>
          </p:nvPr>
        </p:nvSpPr>
        <p:spPr/>
        <p:txBody>
          <a:bodyPr/>
          <a:lstStyle/>
          <a:p>
            <a:r>
              <a:rPr lang="en-US" dirty="0"/>
              <a:t>Current Assets—Nike, Inc.</a:t>
            </a:r>
          </a:p>
        </p:txBody>
      </p:sp>
      <p:graphicFrame>
        <p:nvGraphicFramePr>
          <p:cNvPr id="16" name="Table 15"/>
          <p:cNvGraphicFramePr>
            <a:graphicFrameLocks noGrp="1"/>
          </p:cNvGraphicFramePr>
          <p:nvPr>
            <p:extLst>
              <p:ext uri="{D42A27DB-BD31-4B8C-83A1-F6EECF244321}">
                <p14:modId xmlns:p14="http://schemas.microsoft.com/office/powerpoint/2010/main" val="1596191932"/>
              </p:ext>
            </p:extLst>
          </p:nvPr>
        </p:nvGraphicFramePr>
        <p:xfrm>
          <a:off x="1383712" y="1690690"/>
          <a:ext cx="7036118" cy="4164676"/>
        </p:xfrm>
        <a:graphic>
          <a:graphicData uri="http://schemas.openxmlformats.org/drawingml/2006/table">
            <a:tbl>
              <a:tblPr firstRow="1" bandRow="1">
                <a:tableStyleId>{5940675A-B579-460E-94D1-54222C63F5DA}</a:tableStyleId>
              </a:tblPr>
              <a:tblGrid>
                <a:gridCol w="4399280">
                  <a:extLst>
                    <a:ext uri="{9D8B030D-6E8A-4147-A177-3AD203B41FA5}">
                      <a16:colId xmlns:a16="http://schemas.microsoft.com/office/drawing/2014/main" val="20000"/>
                    </a:ext>
                  </a:extLst>
                </a:gridCol>
                <a:gridCol w="1318419">
                  <a:extLst>
                    <a:ext uri="{9D8B030D-6E8A-4147-A177-3AD203B41FA5}">
                      <a16:colId xmlns:a16="http://schemas.microsoft.com/office/drawing/2014/main" val="20001"/>
                    </a:ext>
                  </a:extLst>
                </a:gridCol>
                <a:gridCol w="1318419">
                  <a:extLst>
                    <a:ext uri="{9D8B030D-6E8A-4147-A177-3AD203B41FA5}">
                      <a16:colId xmlns:a16="http://schemas.microsoft.com/office/drawing/2014/main" val="20002"/>
                    </a:ext>
                  </a:extLst>
                </a:gridCol>
              </a:tblGrid>
              <a:tr h="661678">
                <a:tc>
                  <a:txBody>
                    <a:bodyPr/>
                    <a:lstStyle/>
                    <a:p>
                      <a:pPr algn="l"/>
                      <a:endParaRPr lang="en-US" sz="14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400" b="1" dirty="0">
                          <a:latin typeface="Verdana" panose="020B0604030504040204" pitchFamily="34" charset="0"/>
                          <a:ea typeface="Verdana" panose="020B0604030504040204" pitchFamily="34" charset="0"/>
                          <a:cs typeface="Verdana" panose="020B0604030504040204" pitchFamily="34" charset="0"/>
                        </a:rPr>
                        <a:t>May 31, 2015</a:t>
                      </a:r>
                    </a:p>
                  </a:txBody>
                  <a:tcPr anchor="ctr"/>
                </a:tc>
                <a:tc>
                  <a:txBody>
                    <a:bodyPr/>
                    <a:lstStyle/>
                    <a:p>
                      <a:pPr algn="ctr"/>
                      <a:r>
                        <a:rPr lang="en-US" sz="1400" b="1" dirty="0">
                          <a:latin typeface="Verdana" panose="020B0604030504040204" pitchFamily="34" charset="0"/>
                          <a:ea typeface="Verdana" panose="020B0604030504040204" pitchFamily="34" charset="0"/>
                          <a:cs typeface="Verdana" panose="020B0604030504040204" pitchFamily="34" charset="0"/>
                        </a:rPr>
                        <a:t>May 31, 2014</a:t>
                      </a:r>
                    </a:p>
                  </a:txBody>
                  <a:tcPr anchor="ctr"/>
                </a:tc>
                <a:extLst>
                  <a:ext uri="{0D108BD9-81ED-4DB2-BD59-A6C34878D82A}">
                    <a16:rowId xmlns:a16="http://schemas.microsoft.com/office/drawing/2014/main" val="10000"/>
                  </a:ext>
                </a:extLst>
              </a:tr>
              <a:tr h="389222">
                <a:tc>
                  <a:txBody>
                    <a:bodyPr/>
                    <a:lstStyle/>
                    <a:p>
                      <a:pPr algn="l"/>
                      <a:r>
                        <a:rPr lang="en-US" sz="1400" dirty="0">
                          <a:latin typeface="Verdana" panose="020B0604030504040204" pitchFamily="34" charset="0"/>
                          <a:ea typeface="Verdana" panose="020B0604030504040204" pitchFamily="34" charset="0"/>
                          <a:cs typeface="Verdana" panose="020B0604030504040204" pitchFamily="34" charset="0"/>
                        </a:rPr>
                        <a:t>(In millions)</a:t>
                      </a:r>
                    </a:p>
                  </a:txBody>
                  <a:tcPr anchor="ctr"/>
                </a:tc>
                <a:tc>
                  <a:txBody>
                    <a:bodyPr/>
                    <a:lstStyle/>
                    <a:p>
                      <a:pPr algn="r"/>
                      <a:r>
                        <a:rPr lang="sk-SK" sz="1400">
                          <a:latin typeface="Verdana" panose="020B0604030504040204" pitchFamily="34" charset="0"/>
                          <a:ea typeface="Verdana" panose="020B0604030504040204" pitchFamily="34" charset="0"/>
                          <a:cs typeface="Verdana" panose="020B0604030504040204" pitchFamily="34" charset="0"/>
                        </a:rPr>
                        <a:t> </a:t>
                      </a:r>
                    </a:p>
                  </a:txBody>
                  <a:tcPr anchor="ctr"/>
                </a:tc>
                <a:tc>
                  <a:txBody>
                    <a:bodyPr/>
                    <a:lstStyle/>
                    <a:p>
                      <a:pPr algn="r"/>
                      <a:r>
                        <a:rPr lang="sk-SK" sz="1400" dirty="0">
                          <a:latin typeface="Verdana" panose="020B0604030504040204" pitchFamily="34" charset="0"/>
                          <a:ea typeface="Verdana" panose="020B0604030504040204" pitchFamily="34" charset="0"/>
                          <a:cs typeface="Verdana" panose="020B0604030504040204" pitchFamily="34" charset="0"/>
                        </a:rPr>
                        <a:t> </a:t>
                      </a:r>
                    </a:p>
                  </a:txBody>
                  <a:tcPr anchor="ctr"/>
                </a:tc>
                <a:extLst>
                  <a:ext uri="{0D108BD9-81ED-4DB2-BD59-A6C34878D82A}">
                    <a16:rowId xmlns:a16="http://schemas.microsoft.com/office/drawing/2014/main" val="10001"/>
                  </a:ext>
                </a:extLst>
              </a:tr>
              <a:tr h="389222">
                <a:tc>
                  <a:txBody>
                    <a:bodyPr/>
                    <a:lstStyle/>
                    <a:p>
                      <a:pPr algn="l"/>
                      <a:r>
                        <a:rPr lang="en-US" sz="1400" dirty="0">
                          <a:latin typeface="Verdana" panose="020B0604030504040204" pitchFamily="34" charset="0"/>
                          <a:ea typeface="Verdana" panose="020B0604030504040204" pitchFamily="34" charset="0"/>
                          <a:cs typeface="Verdana" panose="020B0604030504040204" pitchFamily="34" charset="0"/>
                        </a:rPr>
                        <a:t>Current assets:</a:t>
                      </a:r>
                    </a:p>
                  </a:txBody>
                  <a:tcPr anchor="ctr"/>
                </a:tc>
                <a:tc>
                  <a:txBody>
                    <a:bodyPr/>
                    <a:lstStyle/>
                    <a:p>
                      <a:pPr algn="r"/>
                      <a:r>
                        <a:rPr lang="sk-SK" sz="1400" dirty="0">
                          <a:latin typeface="Verdana" panose="020B0604030504040204" pitchFamily="34" charset="0"/>
                          <a:ea typeface="Verdana" panose="020B0604030504040204" pitchFamily="34" charset="0"/>
                          <a:cs typeface="Verdana" panose="020B0604030504040204" pitchFamily="34" charset="0"/>
                        </a:rPr>
                        <a:t> </a:t>
                      </a:r>
                    </a:p>
                  </a:txBody>
                  <a:tcPr anchor="ctr"/>
                </a:tc>
                <a:tc>
                  <a:txBody>
                    <a:bodyPr/>
                    <a:lstStyle/>
                    <a:p>
                      <a:pPr algn="r"/>
                      <a:r>
                        <a:rPr lang="sk-SK" sz="1400" dirty="0">
                          <a:latin typeface="Verdana" panose="020B0604030504040204" pitchFamily="34" charset="0"/>
                          <a:ea typeface="Verdana" panose="020B0604030504040204" pitchFamily="34" charset="0"/>
                          <a:cs typeface="Verdana" panose="020B0604030504040204" pitchFamily="34" charset="0"/>
                        </a:rPr>
                        <a:t> </a:t>
                      </a:r>
                    </a:p>
                  </a:txBody>
                  <a:tcPr anchor="ctr"/>
                </a:tc>
                <a:extLst>
                  <a:ext uri="{0D108BD9-81ED-4DB2-BD59-A6C34878D82A}">
                    <a16:rowId xmlns:a16="http://schemas.microsoft.com/office/drawing/2014/main" val="10002"/>
                  </a:ext>
                </a:extLst>
              </a:tr>
              <a:tr h="389222">
                <a:tc>
                  <a:txBody>
                    <a:bodyPr/>
                    <a:lstStyle/>
                    <a:p>
                      <a:pPr marL="336550" indent="0" algn="l"/>
                      <a:r>
                        <a:rPr lang="en-US" sz="1400" dirty="0">
                          <a:latin typeface="Verdana" panose="020B0604030504040204" pitchFamily="34" charset="0"/>
                          <a:ea typeface="Verdana" panose="020B0604030504040204" pitchFamily="34" charset="0"/>
                          <a:cs typeface="Verdana" panose="020B0604030504040204" pitchFamily="34" charset="0"/>
                        </a:rPr>
                        <a:t>Cash and cash equivalents</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$ 3,852</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$ 2,220</a:t>
                      </a:r>
                    </a:p>
                  </a:txBody>
                  <a:tcPr anchor="ctr"/>
                </a:tc>
                <a:extLst>
                  <a:ext uri="{0D108BD9-81ED-4DB2-BD59-A6C34878D82A}">
                    <a16:rowId xmlns:a16="http://schemas.microsoft.com/office/drawing/2014/main" val="10003"/>
                  </a:ext>
                </a:extLst>
              </a:tr>
              <a:tr h="389222">
                <a:tc>
                  <a:txBody>
                    <a:bodyPr/>
                    <a:lstStyle/>
                    <a:p>
                      <a:pPr marL="336550" indent="0" algn="l"/>
                      <a:r>
                        <a:rPr lang="en-US" sz="1400" dirty="0">
                          <a:latin typeface="Verdana" panose="020B0604030504040204" pitchFamily="34" charset="0"/>
                          <a:ea typeface="Verdana" panose="020B0604030504040204" pitchFamily="34" charset="0"/>
                          <a:cs typeface="Verdana" panose="020B0604030504040204" pitchFamily="34" charset="0"/>
                        </a:rPr>
                        <a:t>Short-term investments</a:t>
                      </a:r>
                    </a:p>
                  </a:txBody>
                  <a:tcPr anchor="ctr"/>
                </a:tc>
                <a:tc>
                  <a:txBody>
                    <a:bodyPr/>
                    <a:lstStyle/>
                    <a:p>
                      <a:pPr algn="r"/>
                      <a:r>
                        <a:rPr lang="is-IS" sz="1400" dirty="0">
                          <a:latin typeface="Verdana" panose="020B0604030504040204" pitchFamily="34" charset="0"/>
                          <a:ea typeface="Verdana" panose="020B0604030504040204" pitchFamily="34" charset="0"/>
                          <a:cs typeface="Verdana" panose="020B0604030504040204" pitchFamily="34" charset="0"/>
                        </a:rPr>
                        <a:t>2,072</a:t>
                      </a:r>
                    </a:p>
                  </a:txBody>
                  <a:tcPr anchor="ctr"/>
                </a:tc>
                <a:tc>
                  <a:txBody>
                    <a:bodyPr/>
                    <a:lstStyle/>
                    <a:p>
                      <a:pPr algn="r"/>
                      <a:r>
                        <a:rPr lang="fi-FI" sz="1400" dirty="0">
                          <a:latin typeface="Verdana" panose="020B0604030504040204" pitchFamily="34" charset="0"/>
                          <a:ea typeface="Verdana" panose="020B0604030504040204" pitchFamily="34" charset="0"/>
                          <a:cs typeface="Verdana" panose="020B0604030504040204" pitchFamily="34" charset="0"/>
                        </a:rPr>
                        <a:t>2,922</a:t>
                      </a:r>
                    </a:p>
                  </a:txBody>
                  <a:tcPr anchor="ctr"/>
                </a:tc>
                <a:extLst>
                  <a:ext uri="{0D108BD9-81ED-4DB2-BD59-A6C34878D82A}">
                    <a16:rowId xmlns:a16="http://schemas.microsoft.com/office/drawing/2014/main" val="10004"/>
                  </a:ext>
                </a:extLst>
              </a:tr>
              <a:tr h="389222">
                <a:tc>
                  <a:txBody>
                    <a:bodyPr/>
                    <a:lstStyle/>
                    <a:p>
                      <a:pPr marL="336550" indent="0" algn="l"/>
                      <a:r>
                        <a:rPr lang="en-US" sz="1400" dirty="0">
                          <a:latin typeface="Verdana" panose="020B0604030504040204" pitchFamily="34" charset="0"/>
                          <a:ea typeface="Verdana" panose="020B0604030504040204" pitchFamily="34" charset="0"/>
                          <a:cs typeface="Verdana" panose="020B0604030504040204" pitchFamily="34" charset="0"/>
                        </a:rPr>
                        <a:t>Accounts receivable, net</a:t>
                      </a:r>
                    </a:p>
                  </a:txBody>
                  <a:tcPr anchor="ctr"/>
                </a:tc>
                <a:tc>
                  <a:txBody>
                    <a:bodyPr/>
                    <a:lstStyle/>
                    <a:p>
                      <a:pPr algn="r"/>
                      <a:r>
                        <a:rPr lang="uk-UA" sz="1400" dirty="0">
                          <a:latin typeface="Verdana" panose="020B0604030504040204" pitchFamily="34" charset="0"/>
                          <a:ea typeface="Verdana" panose="020B0604030504040204" pitchFamily="34" charset="0"/>
                          <a:cs typeface="Verdana" panose="020B0604030504040204" pitchFamily="34" charset="0"/>
                        </a:rPr>
                        <a:t>3,358</a:t>
                      </a:r>
                    </a:p>
                  </a:txBody>
                  <a:tcPr anchor="ctr"/>
                </a:tc>
                <a:tc>
                  <a:txBody>
                    <a:bodyPr/>
                    <a:lstStyle/>
                    <a:p>
                      <a:pPr algn="r"/>
                      <a:r>
                        <a:rPr lang="uk-UA" sz="1400">
                          <a:latin typeface="Verdana" panose="020B0604030504040204" pitchFamily="34" charset="0"/>
                          <a:ea typeface="Verdana" panose="020B0604030504040204" pitchFamily="34" charset="0"/>
                          <a:cs typeface="Verdana" panose="020B0604030504040204" pitchFamily="34" charset="0"/>
                        </a:rPr>
                        <a:t>3,434</a:t>
                      </a:r>
                    </a:p>
                  </a:txBody>
                  <a:tcPr anchor="ctr"/>
                </a:tc>
                <a:extLst>
                  <a:ext uri="{0D108BD9-81ED-4DB2-BD59-A6C34878D82A}">
                    <a16:rowId xmlns:a16="http://schemas.microsoft.com/office/drawing/2014/main" val="10005"/>
                  </a:ext>
                </a:extLst>
              </a:tr>
              <a:tr h="389222">
                <a:tc>
                  <a:txBody>
                    <a:bodyPr/>
                    <a:lstStyle/>
                    <a:p>
                      <a:pPr marL="336550" indent="0" algn="l"/>
                      <a:r>
                        <a:rPr lang="en-US" sz="1400" dirty="0">
                          <a:latin typeface="Verdana" panose="020B0604030504040204" pitchFamily="34" charset="0"/>
                          <a:ea typeface="Verdana" panose="020B0604030504040204" pitchFamily="34" charset="0"/>
                          <a:cs typeface="Verdana" panose="020B0604030504040204" pitchFamily="34" charset="0"/>
                        </a:rPr>
                        <a:t>Inventories</a:t>
                      </a:r>
                    </a:p>
                  </a:txBody>
                  <a:tcPr anchor="ctr"/>
                </a:tc>
                <a:tc>
                  <a:txBody>
                    <a:bodyPr/>
                    <a:lstStyle/>
                    <a:p>
                      <a:pPr algn="r"/>
                      <a:r>
                        <a:rPr lang="uk-UA" sz="1400">
                          <a:latin typeface="Verdana" panose="020B0604030504040204" pitchFamily="34" charset="0"/>
                          <a:ea typeface="Verdana" panose="020B0604030504040204" pitchFamily="34" charset="0"/>
                          <a:cs typeface="Verdana" panose="020B0604030504040204" pitchFamily="34" charset="0"/>
                        </a:rPr>
                        <a:t>4,337</a:t>
                      </a:r>
                    </a:p>
                  </a:txBody>
                  <a:tcPr anchor="ctr"/>
                </a:tc>
                <a:tc>
                  <a:txBody>
                    <a:bodyPr/>
                    <a:lstStyle/>
                    <a:p>
                      <a:pPr algn="r"/>
                      <a:r>
                        <a:rPr lang="fi-FI" sz="1400" dirty="0">
                          <a:latin typeface="Verdana" panose="020B0604030504040204" pitchFamily="34" charset="0"/>
                          <a:ea typeface="Verdana" panose="020B0604030504040204" pitchFamily="34" charset="0"/>
                          <a:cs typeface="Verdana" panose="020B0604030504040204" pitchFamily="34" charset="0"/>
                        </a:rPr>
                        <a:t>3,947</a:t>
                      </a:r>
                    </a:p>
                  </a:txBody>
                  <a:tcPr anchor="ctr"/>
                </a:tc>
                <a:extLst>
                  <a:ext uri="{0D108BD9-81ED-4DB2-BD59-A6C34878D82A}">
                    <a16:rowId xmlns:a16="http://schemas.microsoft.com/office/drawing/2014/main" val="10006"/>
                  </a:ext>
                </a:extLst>
              </a:tr>
              <a:tr h="389222">
                <a:tc>
                  <a:txBody>
                    <a:bodyPr/>
                    <a:lstStyle/>
                    <a:p>
                      <a:pPr marL="336550" indent="0" algn="l"/>
                      <a:r>
                        <a:rPr lang="en-US" sz="1400" dirty="0">
                          <a:latin typeface="Verdana" panose="020B0604030504040204" pitchFamily="34" charset="0"/>
                          <a:ea typeface="Verdana" panose="020B0604030504040204" pitchFamily="34" charset="0"/>
                          <a:cs typeface="Verdana" panose="020B0604030504040204" pitchFamily="34" charset="0"/>
                        </a:rPr>
                        <a:t>Deferred income taxes</a:t>
                      </a:r>
                    </a:p>
                  </a:txBody>
                  <a:tcPr anchor="ctr"/>
                </a:tc>
                <a:tc>
                  <a:txBody>
                    <a:bodyPr/>
                    <a:lstStyle/>
                    <a:p>
                      <a:pPr algn="r"/>
                      <a:r>
                        <a:rPr lang="cs-CZ" sz="1400" dirty="0">
                          <a:latin typeface="Verdana" panose="020B0604030504040204" pitchFamily="34" charset="0"/>
                          <a:ea typeface="Verdana" panose="020B0604030504040204" pitchFamily="34" charset="0"/>
                          <a:cs typeface="Verdana" panose="020B0604030504040204" pitchFamily="34" charset="0"/>
                        </a:rPr>
                        <a:t>389</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355</a:t>
                      </a:r>
                    </a:p>
                  </a:txBody>
                  <a:tcPr anchor="ctr"/>
                </a:tc>
                <a:extLst>
                  <a:ext uri="{0D108BD9-81ED-4DB2-BD59-A6C34878D82A}">
                    <a16:rowId xmlns:a16="http://schemas.microsoft.com/office/drawing/2014/main" val="10007"/>
                  </a:ext>
                </a:extLst>
              </a:tr>
              <a:tr h="389222">
                <a:tc>
                  <a:txBody>
                    <a:bodyPr/>
                    <a:lstStyle/>
                    <a:p>
                      <a:pPr marL="336550" indent="0" algn="l"/>
                      <a:r>
                        <a:rPr lang="en-US" sz="1400" dirty="0">
                          <a:latin typeface="Verdana" panose="020B0604030504040204" pitchFamily="34" charset="0"/>
                          <a:ea typeface="Verdana" panose="020B0604030504040204" pitchFamily="34" charset="0"/>
                          <a:cs typeface="Verdana" panose="020B0604030504040204" pitchFamily="34" charset="0"/>
                        </a:rPr>
                        <a:t>Prepaid expenses and other current assets</a:t>
                      </a:r>
                    </a:p>
                  </a:txBody>
                  <a:tcPr anchor="ctr"/>
                </a:tc>
                <a:tc>
                  <a:txBody>
                    <a:bodyPr/>
                    <a:lstStyle/>
                    <a:p>
                      <a:pPr algn="r"/>
                      <a:r>
                        <a:rPr lang="is-IS" sz="1400" u="sng" dirty="0">
                          <a:latin typeface="Verdana" panose="020B0604030504040204" pitchFamily="34" charset="0"/>
                          <a:ea typeface="Verdana" panose="020B0604030504040204" pitchFamily="34" charset="0"/>
                          <a:cs typeface="Verdana" panose="020B0604030504040204" pitchFamily="34" charset="0"/>
                        </a:rPr>
                        <a:t>    1,968</a:t>
                      </a:r>
                    </a:p>
                  </a:txBody>
                  <a:tcPr anchor="ctr"/>
                </a:tc>
                <a:tc>
                  <a:txBody>
                    <a:bodyPr/>
                    <a:lstStyle/>
                    <a:p>
                      <a:pPr algn="r"/>
                      <a:r>
                        <a:rPr lang="is-IS" sz="1400" u="sng" dirty="0">
                          <a:latin typeface="Verdana" panose="020B0604030504040204" pitchFamily="34" charset="0"/>
                          <a:ea typeface="Verdana" panose="020B0604030504040204" pitchFamily="34" charset="0"/>
                          <a:cs typeface="Verdana" panose="020B0604030504040204" pitchFamily="34" charset="0"/>
                        </a:rPr>
                        <a:t>        818</a:t>
                      </a:r>
                    </a:p>
                  </a:txBody>
                  <a:tcPr anchor="ctr"/>
                </a:tc>
                <a:extLst>
                  <a:ext uri="{0D108BD9-81ED-4DB2-BD59-A6C34878D82A}">
                    <a16:rowId xmlns:a16="http://schemas.microsoft.com/office/drawing/2014/main" val="10008"/>
                  </a:ext>
                </a:extLst>
              </a:tr>
              <a:tr h="389222">
                <a:tc>
                  <a:txBody>
                    <a:bodyPr/>
                    <a:lstStyle/>
                    <a:p>
                      <a:pPr marL="577850" indent="0" algn="l"/>
                      <a:r>
                        <a:rPr lang="en-US" sz="1400" dirty="0">
                          <a:latin typeface="Verdana" panose="020B0604030504040204" pitchFamily="34" charset="0"/>
                          <a:ea typeface="Verdana" panose="020B0604030504040204" pitchFamily="34" charset="0"/>
                          <a:cs typeface="Verdana" panose="020B0604030504040204" pitchFamily="34" charset="0"/>
                        </a:rPr>
                        <a:t>Total current assets</a:t>
                      </a:r>
                    </a:p>
                  </a:txBody>
                  <a:tcPr anchor="ctr"/>
                </a:tc>
                <a:tc>
                  <a:txBody>
                    <a:bodyPr/>
                    <a:lstStyle/>
                    <a:p>
                      <a:pPr algn="r"/>
                      <a:r>
                        <a:rPr lang="en-US" sz="1400" u="dbl" baseline="0" dirty="0">
                          <a:latin typeface="Verdana" panose="020B0604030504040204" pitchFamily="34" charset="0"/>
                          <a:ea typeface="Verdana" panose="020B0604030504040204" pitchFamily="34" charset="0"/>
                          <a:cs typeface="Verdana" panose="020B0604030504040204" pitchFamily="34" charset="0"/>
                        </a:rPr>
                        <a:t>$15,976</a:t>
                      </a:r>
                    </a:p>
                  </a:txBody>
                  <a:tcPr anchor="ctr"/>
                </a:tc>
                <a:tc>
                  <a:txBody>
                    <a:bodyPr/>
                    <a:lstStyle/>
                    <a:p>
                      <a:pPr algn="r"/>
                      <a:r>
                        <a:rPr lang="en-US" sz="1400" u="dbl" baseline="0" dirty="0">
                          <a:latin typeface="Verdana" panose="020B0604030504040204" pitchFamily="34" charset="0"/>
                          <a:ea typeface="Verdana" panose="020B0604030504040204" pitchFamily="34" charset="0"/>
                          <a:cs typeface="Verdana" panose="020B0604030504040204" pitchFamily="34" charset="0"/>
                        </a:rPr>
                        <a:t>$13,696</a:t>
                      </a:r>
                    </a:p>
                  </a:txBody>
                  <a:tcPr anchor="ct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17685050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03-2</a:t>
            </a:r>
          </a:p>
        </p:txBody>
      </p:sp>
      <p:sp>
        <p:nvSpPr>
          <p:cNvPr id="3" name="Title 2"/>
          <p:cNvSpPr>
            <a:spLocks noGrp="1"/>
          </p:cNvSpPr>
          <p:nvPr>
            <p:ph type="title"/>
          </p:nvPr>
        </p:nvSpPr>
        <p:spPr>
          <a:xfrm>
            <a:off x="590550" y="457200"/>
            <a:ext cx="8477250" cy="914400"/>
          </a:xfrm>
        </p:spPr>
        <p:txBody>
          <a:bodyPr>
            <a:noAutofit/>
          </a:bodyPr>
          <a:lstStyle/>
          <a:p>
            <a:r>
              <a:rPr lang="en-US" dirty="0"/>
              <a:t>Cash and Cash Equivalents</a:t>
            </a:r>
          </a:p>
        </p:txBody>
      </p:sp>
      <p:sp>
        <p:nvSpPr>
          <p:cNvPr id="8" name="Content Placeholder 7"/>
          <p:cNvSpPr>
            <a:spLocks noGrp="1"/>
          </p:cNvSpPr>
          <p:nvPr>
            <p:ph sz="quarter" idx="10"/>
          </p:nvPr>
        </p:nvSpPr>
        <p:spPr>
          <a:xfrm>
            <a:off x="567689" y="1399240"/>
            <a:ext cx="8014837" cy="5049686"/>
          </a:xfrm>
        </p:spPr>
        <p:txBody>
          <a:bodyPr/>
          <a:lstStyle/>
          <a:p>
            <a:pPr marL="0" indent="0">
              <a:buNone/>
            </a:pPr>
            <a:r>
              <a:rPr lang="en-US" sz="2400" dirty="0">
                <a:cs typeface="Arial" panose="020B0604020202020204" pitchFamily="34" charset="0"/>
              </a:rPr>
              <a:t>On hand</a:t>
            </a:r>
            <a:r>
              <a:rPr lang="en-US" sz="2400" dirty="0">
                <a:cs typeface="Arial" panose="020B0604020202020204" pitchFamily="34" charset="0"/>
                <a:sym typeface="Wingdings" panose="05000000000000000000" pitchFamily="2" charset="2"/>
              </a:rPr>
              <a:t></a:t>
            </a:r>
            <a:r>
              <a:rPr lang="en-US" sz="2400" b="1" dirty="0">
                <a:cs typeface="Arial" panose="020B0604020202020204" pitchFamily="34" charset="0"/>
              </a:rPr>
              <a:t> Cash</a:t>
            </a:r>
            <a:r>
              <a:rPr lang="en-US" sz="2400" b="1" dirty="0">
                <a:cs typeface="Arial" panose="020B0604020202020204" pitchFamily="34" charset="0"/>
                <a:sym typeface="Wingdings" panose="05000000000000000000" pitchFamily="2" charset="2"/>
              </a:rPr>
              <a:t></a:t>
            </a:r>
            <a:r>
              <a:rPr lang="en-US" sz="2400" dirty="0">
                <a:cs typeface="Arial" panose="020B0604020202020204" pitchFamily="34" charset="0"/>
              </a:rPr>
              <a:t> In Banks</a:t>
            </a:r>
          </a:p>
          <a:p>
            <a:pPr marL="0" indent="0">
              <a:buNone/>
            </a:pPr>
            <a:r>
              <a:rPr lang="en-US" sz="2400" dirty="0"/>
              <a:t>Also:</a:t>
            </a:r>
          </a:p>
          <a:p>
            <a:r>
              <a:rPr lang="en-US" sz="2400" dirty="0"/>
              <a:t>Bank drafts</a:t>
            </a:r>
          </a:p>
          <a:p>
            <a:r>
              <a:rPr lang="en-US" sz="2400" dirty="0"/>
              <a:t>Cashier’s checks</a:t>
            </a:r>
          </a:p>
          <a:p>
            <a:r>
              <a:rPr lang="en-US" sz="2400" dirty="0"/>
              <a:t>Money orders</a:t>
            </a:r>
          </a:p>
          <a:p>
            <a:r>
              <a:rPr lang="en-US" sz="2400" dirty="0"/>
              <a:t>Cash equivalents</a:t>
            </a:r>
          </a:p>
          <a:p>
            <a:pPr marL="0" lvl="2" indent="0">
              <a:lnSpc>
                <a:spcPct val="80000"/>
              </a:lnSpc>
              <a:spcBef>
                <a:spcPts val="1000"/>
              </a:spcBef>
              <a:buNone/>
            </a:pPr>
            <a:r>
              <a:rPr lang="en-IN" sz="2400" b="1" dirty="0"/>
              <a:t>Cash Equivalents:</a:t>
            </a:r>
          </a:p>
          <a:p>
            <a:r>
              <a:rPr lang="en-US" sz="2400" i="1" dirty="0"/>
              <a:t>Maturity date of three months or less from the date of purchase</a:t>
            </a:r>
          </a:p>
          <a:p>
            <a:r>
              <a:rPr lang="en-US" sz="2400" dirty="0">
                <a:cs typeface="Arial" panose="020B0604020202020204" pitchFamily="34" charset="0"/>
              </a:rPr>
              <a:t>Commercial paper</a:t>
            </a:r>
          </a:p>
          <a:p>
            <a:r>
              <a:rPr lang="en-US" sz="2400" dirty="0">
                <a:cs typeface="Arial" panose="020B0604020202020204" pitchFamily="34" charset="0"/>
              </a:rPr>
              <a:t>Money market funds</a:t>
            </a:r>
          </a:p>
          <a:p>
            <a:r>
              <a:rPr lang="en-US" sz="2400" dirty="0">
                <a:cs typeface="Arial" panose="020B0604020202020204" pitchFamily="34" charset="0"/>
              </a:rPr>
              <a:t>U.S. treasury bills</a:t>
            </a:r>
          </a:p>
        </p:txBody>
      </p:sp>
    </p:spTree>
    <p:extLst>
      <p:ext uri="{BB962C8B-B14F-4D97-AF65-F5344CB8AC3E}">
        <p14:creationId xmlns:p14="http://schemas.microsoft.com/office/powerpoint/2010/main" val="23547187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03-2</a:t>
            </a:r>
          </a:p>
        </p:txBody>
      </p:sp>
      <p:sp>
        <p:nvSpPr>
          <p:cNvPr id="3" name="Title 2"/>
          <p:cNvSpPr>
            <a:spLocks noGrp="1"/>
          </p:cNvSpPr>
          <p:nvPr>
            <p:ph type="title"/>
          </p:nvPr>
        </p:nvSpPr>
        <p:spPr/>
        <p:txBody>
          <a:bodyPr/>
          <a:lstStyle/>
          <a:p>
            <a:r>
              <a:rPr lang="en-US" dirty="0"/>
              <a:t>Short-Term Investments</a:t>
            </a:r>
          </a:p>
        </p:txBody>
      </p:sp>
      <p:sp>
        <p:nvSpPr>
          <p:cNvPr id="4" name="Content Placeholder 3"/>
          <p:cNvSpPr>
            <a:spLocks noGrp="1"/>
          </p:cNvSpPr>
          <p:nvPr>
            <p:ph sz="quarter" idx="10"/>
          </p:nvPr>
        </p:nvSpPr>
        <p:spPr>
          <a:xfrm>
            <a:off x="567689" y="1517994"/>
            <a:ext cx="8399847" cy="4882806"/>
          </a:xfrm>
        </p:spPr>
        <p:txBody>
          <a:bodyPr/>
          <a:lstStyle/>
          <a:p>
            <a:pPr marL="457200" lvl="2" indent="-457200">
              <a:spcBef>
                <a:spcPts val="600"/>
              </a:spcBef>
              <a:buFont typeface="Arial" pitchFamily="34" charset="0"/>
              <a:buChar char="•"/>
            </a:pPr>
            <a:r>
              <a:rPr lang="en-US" sz="2600" dirty="0"/>
              <a:t>Investments in </a:t>
            </a:r>
            <a:r>
              <a:rPr lang="en-US" sz="2600" b="1" dirty="0"/>
              <a:t>stock and debt securities </a:t>
            </a:r>
            <a:r>
              <a:rPr lang="en-US" sz="2600" dirty="0"/>
              <a:t>of other corporations </a:t>
            </a:r>
          </a:p>
          <a:p>
            <a:pPr marL="457200" lvl="2" indent="-457200">
              <a:spcBef>
                <a:spcPts val="600"/>
              </a:spcBef>
              <a:buFont typeface="Arial" pitchFamily="34" charset="0"/>
              <a:buChar char="•"/>
            </a:pPr>
            <a:r>
              <a:rPr lang="en-US" sz="2600" dirty="0">
                <a:cs typeface="Arial" panose="020B0604020202020204" pitchFamily="34" charset="0"/>
              </a:rPr>
              <a:t>That the company has the ability and intent to sell within the next 12 months or operating cycle, whichever is longer</a:t>
            </a:r>
          </a:p>
          <a:p>
            <a:pPr>
              <a:spcBef>
                <a:spcPts val="600"/>
              </a:spcBef>
            </a:pPr>
            <a:r>
              <a:rPr lang="en-US" b="1" dirty="0"/>
              <a:t>Short-Term Investments</a:t>
            </a:r>
          </a:p>
          <a:p>
            <a:pPr lvl="1">
              <a:spcBef>
                <a:spcPts val="600"/>
              </a:spcBef>
            </a:pPr>
            <a:r>
              <a:rPr lang="en-US" dirty="0">
                <a:cs typeface="Arial" panose="020B0604020202020204" pitchFamily="34" charset="0"/>
              </a:rPr>
              <a:t>Held to maturity</a:t>
            </a:r>
          </a:p>
          <a:p>
            <a:pPr lvl="1">
              <a:spcBef>
                <a:spcPts val="600"/>
              </a:spcBef>
            </a:pPr>
            <a:r>
              <a:rPr lang="en-US" dirty="0">
                <a:cs typeface="Arial" panose="020B0604020202020204" pitchFamily="34" charset="0"/>
              </a:rPr>
              <a:t>Trading securities</a:t>
            </a:r>
          </a:p>
          <a:p>
            <a:pPr lvl="1">
              <a:spcBef>
                <a:spcPts val="600"/>
              </a:spcBef>
            </a:pPr>
            <a:r>
              <a:rPr lang="en-US" dirty="0">
                <a:cs typeface="Arial" panose="020B0604020202020204" pitchFamily="34" charset="0"/>
              </a:rPr>
              <a:t>Securities available for sale</a:t>
            </a:r>
            <a:endParaRPr lang="en-US" dirty="0"/>
          </a:p>
        </p:txBody>
      </p:sp>
    </p:spTree>
    <p:extLst>
      <p:ext uri="{BB962C8B-B14F-4D97-AF65-F5344CB8AC3E}">
        <p14:creationId xmlns:p14="http://schemas.microsoft.com/office/powerpoint/2010/main" val="26193115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03-2</a:t>
            </a:r>
          </a:p>
        </p:txBody>
      </p:sp>
      <p:sp>
        <p:nvSpPr>
          <p:cNvPr id="3" name="Title 2"/>
          <p:cNvSpPr>
            <a:spLocks noGrp="1"/>
          </p:cNvSpPr>
          <p:nvPr>
            <p:ph type="title"/>
          </p:nvPr>
        </p:nvSpPr>
        <p:spPr/>
        <p:txBody>
          <a:bodyPr/>
          <a:lstStyle/>
          <a:p>
            <a:r>
              <a:rPr lang="en-US" dirty="0"/>
              <a:t>Accounts Receivable</a:t>
            </a:r>
          </a:p>
        </p:txBody>
      </p:sp>
      <p:sp>
        <p:nvSpPr>
          <p:cNvPr id="4" name="Content Placeholder 3"/>
          <p:cNvSpPr>
            <a:spLocks noGrp="1"/>
          </p:cNvSpPr>
          <p:nvPr>
            <p:ph sz="quarter" idx="10"/>
          </p:nvPr>
        </p:nvSpPr>
        <p:spPr>
          <a:xfrm>
            <a:off x="567690" y="1544481"/>
            <a:ext cx="8046720" cy="4340538"/>
          </a:xfrm>
        </p:spPr>
        <p:txBody>
          <a:bodyPr/>
          <a:lstStyle/>
          <a:p>
            <a:pPr marL="457200" lvl="2" indent="-457200">
              <a:spcBef>
                <a:spcPts val="1000"/>
              </a:spcBef>
              <a:buFont typeface="Arial" pitchFamily="34" charset="0"/>
              <a:buChar char="•"/>
            </a:pPr>
            <a:r>
              <a:rPr lang="en-IN" sz="2600" dirty="0"/>
              <a:t>Result from the sale of goods or services on credit</a:t>
            </a:r>
          </a:p>
          <a:p>
            <a:pPr marL="457200" lvl="2" indent="-457200">
              <a:spcBef>
                <a:spcPts val="1000"/>
              </a:spcBef>
              <a:buFont typeface="Arial" pitchFamily="34" charset="0"/>
              <a:buChar char="•"/>
            </a:pPr>
            <a:r>
              <a:rPr lang="en-IN" sz="2600" dirty="0"/>
              <a:t>Often referred to as </a:t>
            </a:r>
            <a:r>
              <a:rPr lang="en-IN" sz="2600" b="1" dirty="0"/>
              <a:t>trade receivables</a:t>
            </a:r>
          </a:p>
          <a:p>
            <a:pPr marL="457200" lvl="2" indent="-457200">
              <a:spcBef>
                <a:spcPts val="1000"/>
              </a:spcBef>
              <a:buFont typeface="Arial" pitchFamily="34" charset="0"/>
              <a:buChar char="•"/>
            </a:pPr>
            <a:r>
              <a:rPr lang="en-IN" sz="2600" dirty="0"/>
              <a:t>Nontrade receivables result from loans by the company</a:t>
            </a:r>
            <a:endParaRPr lang="en-US" sz="2600" b="1" dirty="0"/>
          </a:p>
          <a:p>
            <a:pPr marL="0" indent="0">
              <a:buNone/>
            </a:pPr>
            <a:r>
              <a:rPr lang="en-US" b="1" dirty="0"/>
              <a:t>Notes receivable</a:t>
            </a:r>
          </a:p>
          <a:p>
            <a:r>
              <a:rPr lang="en-US" dirty="0"/>
              <a:t>Supported </a:t>
            </a:r>
            <a:r>
              <a:rPr lang="en-IN" dirty="0"/>
              <a:t>by a formal agreement or note that specifies payment terms</a:t>
            </a:r>
            <a:endParaRPr lang="en-IN" b="1" dirty="0"/>
          </a:p>
        </p:txBody>
      </p:sp>
    </p:spTree>
    <p:extLst>
      <p:ext uri="{BB962C8B-B14F-4D97-AF65-F5344CB8AC3E}">
        <p14:creationId xmlns:p14="http://schemas.microsoft.com/office/powerpoint/2010/main" val="37789303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03-2</a:t>
            </a:r>
          </a:p>
        </p:txBody>
      </p:sp>
      <p:sp>
        <p:nvSpPr>
          <p:cNvPr id="3" name="Title 2"/>
          <p:cNvSpPr>
            <a:spLocks noGrp="1"/>
          </p:cNvSpPr>
          <p:nvPr>
            <p:ph type="title"/>
          </p:nvPr>
        </p:nvSpPr>
        <p:spPr/>
        <p:txBody>
          <a:bodyPr/>
          <a:lstStyle/>
          <a:p>
            <a:r>
              <a:rPr lang="en-US" dirty="0"/>
              <a:t>Inventories (1 of 2)</a:t>
            </a:r>
          </a:p>
        </p:txBody>
      </p:sp>
      <p:sp>
        <p:nvSpPr>
          <p:cNvPr id="4" name="Content Placeholder 3"/>
          <p:cNvSpPr>
            <a:spLocks noGrp="1"/>
          </p:cNvSpPr>
          <p:nvPr>
            <p:ph sz="quarter" idx="10"/>
          </p:nvPr>
        </p:nvSpPr>
        <p:spPr>
          <a:xfrm>
            <a:off x="548640" y="1565676"/>
            <a:ext cx="8049928" cy="4803039"/>
          </a:xfrm>
        </p:spPr>
        <p:txBody>
          <a:bodyPr/>
          <a:lstStyle/>
          <a:p>
            <a:pPr marL="0" indent="0">
              <a:buNone/>
            </a:pPr>
            <a:r>
              <a:rPr lang="en-US" b="1" dirty="0"/>
              <a:t>CURRENT ASSETS</a:t>
            </a:r>
          </a:p>
          <a:p>
            <a:r>
              <a:rPr lang="en-US" dirty="0"/>
              <a:t>Inventories</a:t>
            </a:r>
          </a:p>
          <a:p>
            <a:pPr lvl="1"/>
            <a:r>
              <a:rPr lang="en-US" dirty="0">
                <a:cs typeface="Arial" panose="020B0604020202020204" pitchFamily="34" charset="0"/>
              </a:rPr>
              <a:t>Finished goods</a:t>
            </a:r>
          </a:p>
          <a:p>
            <a:pPr lvl="1"/>
            <a:r>
              <a:rPr lang="en-US" dirty="0">
                <a:cs typeface="Arial" panose="020B0604020202020204" pitchFamily="34" charset="0"/>
              </a:rPr>
              <a:t>Work in process</a:t>
            </a:r>
          </a:p>
          <a:p>
            <a:pPr lvl="1"/>
            <a:r>
              <a:rPr lang="en-US" dirty="0">
                <a:cs typeface="Arial" panose="020B0604020202020204" pitchFamily="34" charset="0"/>
              </a:rPr>
              <a:t>Raw materials</a:t>
            </a:r>
          </a:p>
        </p:txBody>
      </p:sp>
    </p:spTree>
    <p:extLst>
      <p:ext uri="{BB962C8B-B14F-4D97-AF65-F5344CB8AC3E}">
        <p14:creationId xmlns:p14="http://schemas.microsoft.com/office/powerpoint/2010/main" val="34146823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03-2</a:t>
            </a:r>
          </a:p>
        </p:txBody>
      </p:sp>
      <p:sp>
        <p:nvSpPr>
          <p:cNvPr id="3" name="Title 2"/>
          <p:cNvSpPr>
            <a:spLocks noGrp="1"/>
          </p:cNvSpPr>
          <p:nvPr>
            <p:ph type="title"/>
          </p:nvPr>
        </p:nvSpPr>
        <p:spPr/>
        <p:txBody>
          <a:bodyPr/>
          <a:lstStyle/>
          <a:p>
            <a:r>
              <a:rPr lang="en-US" dirty="0"/>
              <a:t>Inventories (2 of 2)</a:t>
            </a:r>
          </a:p>
        </p:txBody>
      </p:sp>
      <p:sp>
        <p:nvSpPr>
          <p:cNvPr id="4" name="Content Placeholder 3"/>
          <p:cNvSpPr>
            <a:spLocks noGrp="1"/>
          </p:cNvSpPr>
          <p:nvPr>
            <p:ph sz="quarter" idx="10"/>
          </p:nvPr>
        </p:nvSpPr>
        <p:spPr>
          <a:xfrm>
            <a:off x="657727" y="1460518"/>
            <a:ext cx="7812505" cy="512661"/>
          </a:xfrm>
        </p:spPr>
        <p:txBody>
          <a:bodyPr/>
          <a:lstStyle/>
          <a:p>
            <a:pPr marL="0" indent="0">
              <a:buNone/>
            </a:pPr>
            <a:r>
              <a:rPr lang="en-US" b="1" dirty="0"/>
              <a:t>Inventories Disclosure—Intel Corp.</a:t>
            </a:r>
          </a:p>
        </p:txBody>
      </p:sp>
      <p:graphicFrame>
        <p:nvGraphicFramePr>
          <p:cNvPr id="8" name="Table 7"/>
          <p:cNvGraphicFramePr>
            <a:graphicFrameLocks noGrp="1"/>
          </p:cNvGraphicFramePr>
          <p:nvPr>
            <p:extLst>
              <p:ext uri="{D42A27DB-BD31-4B8C-83A1-F6EECF244321}">
                <p14:modId xmlns:p14="http://schemas.microsoft.com/office/powerpoint/2010/main" val="1103877039"/>
              </p:ext>
            </p:extLst>
          </p:nvPr>
        </p:nvGraphicFramePr>
        <p:xfrm>
          <a:off x="928978" y="2394905"/>
          <a:ext cx="7433972" cy="3155662"/>
        </p:xfrm>
        <a:graphic>
          <a:graphicData uri="http://schemas.openxmlformats.org/drawingml/2006/table">
            <a:tbl>
              <a:tblPr firstRow="1" bandRow="1">
                <a:tableStyleId>{5940675A-B579-460E-94D1-54222C63F5DA}</a:tableStyleId>
              </a:tblPr>
              <a:tblGrid>
                <a:gridCol w="3128708">
                  <a:extLst>
                    <a:ext uri="{9D8B030D-6E8A-4147-A177-3AD203B41FA5}">
                      <a16:colId xmlns:a16="http://schemas.microsoft.com/office/drawing/2014/main" val="20000"/>
                    </a:ext>
                  </a:extLst>
                </a:gridCol>
                <a:gridCol w="2152632">
                  <a:extLst>
                    <a:ext uri="{9D8B030D-6E8A-4147-A177-3AD203B41FA5}">
                      <a16:colId xmlns:a16="http://schemas.microsoft.com/office/drawing/2014/main" val="20001"/>
                    </a:ext>
                  </a:extLst>
                </a:gridCol>
                <a:gridCol w="2152632">
                  <a:extLst>
                    <a:ext uri="{9D8B030D-6E8A-4147-A177-3AD203B41FA5}">
                      <a16:colId xmlns:a16="http://schemas.microsoft.com/office/drawing/2014/main" val="20002"/>
                    </a:ext>
                  </a:extLst>
                </a:gridCol>
              </a:tblGrid>
              <a:tr h="810237">
                <a:tc>
                  <a:txBody>
                    <a:bodyPr/>
                    <a:lstStyle/>
                    <a:p>
                      <a:pPr algn="l"/>
                      <a:endParaRPr lang="en-US" sz="16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600" b="1" dirty="0">
                          <a:latin typeface="Verdana" panose="020B0604030504040204" pitchFamily="34" charset="0"/>
                          <a:ea typeface="Verdana" panose="020B0604030504040204" pitchFamily="34" charset="0"/>
                          <a:cs typeface="Verdana" panose="020B0604030504040204" pitchFamily="34" charset="0"/>
                        </a:rPr>
                        <a:t>December</a:t>
                      </a:r>
                      <a:r>
                        <a:rPr lang="en-US" sz="1600" b="1" baseline="0" dirty="0">
                          <a:latin typeface="Verdana" panose="020B0604030504040204" pitchFamily="34" charset="0"/>
                          <a:ea typeface="Verdana" panose="020B0604030504040204" pitchFamily="34" charset="0"/>
                          <a:cs typeface="Verdana" panose="020B0604030504040204" pitchFamily="34" charset="0"/>
                        </a:rPr>
                        <a:t> 26</a:t>
                      </a:r>
                      <a:r>
                        <a:rPr lang="en-US" sz="1600" b="1" dirty="0">
                          <a:latin typeface="Verdana" panose="020B0604030504040204" pitchFamily="34" charset="0"/>
                          <a:ea typeface="Verdana" panose="020B0604030504040204" pitchFamily="34" charset="0"/>
                          <a:cs typeface="Verdana" panose="020B0604030504040204" pitchFamily="34" charset="0"/>
                        </a:rPr>
                        <a:t>, 2015</a:t>
                      </a:r>
                    </a:p>
                  </a:txBody>
                  <a:tcPr anchor="ctr"/>
                </a:tc>
                <a:tc>
                  <a:txBody>
                    <a:bodyPr/>
                    <a:lstStyle/>
                    <a:p>
                      <a:pPr algn="ctr"/>
                      <a:r>
                        <a:rPr lang="en-US" sz="1600" b="1" dirty="0">
                          <a:latin typeface="Verdana" panose="020B0604030504040204" pitchFamily="34" charset="0"/>
                          <a:ea typeface="Verdana" panose="020B0604030504040204" pitchFamily="34" charset="0"/>
                          <a:cs typeface="Verdana" panose="020B0604030504040204" pitchFamily="34" charset="0"/>
                        </a:rPr>
                        <a:t>December 27, 2014</a:t>
                      </a:r>
                    </a:p>
                  </a:txBody>
                  <a:tcPr anchor="ctr"/>
                </a:tc>
                <a:extLst>
                  <a:ext uri="{0D108BD9-81ED-4DB2-BD59-A6C34878D82A}">
                    <a16:rowId xmlns:a16="http://schemas.microsoft.com/office/drawing/2014/main" val="10000"/>
                  </a:ext>
                </a:extLst>
              </a:tr>
              <a:tr h="469085">
                <a:tc>
                  <a:txBody>
                    <a:bodyPr/>
                    <a:lstStyle/>
                    <a:p>
                      <a:pPr algn="l"/>
                      <a:r>
                        <a:rPr lang="en-US" sz="1600" b="1" dirty="0">
                          <a:latin typeface="Verdana" panose="020B0604030504040204" pitchFamily="34" charset="0"/>
                          <a:ea typeface="Verdana" panose="020B0604030504040204" pitchFamily="34" charset="0"/>
                          <a:cs typeface="Verdana" panose="020B0604030504040204" pitchFamily="34" charset="0"/>
                        </a:rPr>
                        <a:t>(In millions)</a:t>
                      </a:r>
                    </a:p>
                  </a:txBody>
                  <a:tcPr anchor="ctr"/>
                </a:tc>
                <a:tc>
                  <a:txBody>
                    <a:bodyPr/>
                    <a:lstStyle/>
                    <a:p>
                      <a:pPr algn="r"/>
                      <a:r>
                        <a:rPr lang="sk-SK" sz="1600" b="1" dirty="0">
                          <a:latin typeface="Verdana" panose="020B0604030504040204" pitchFamily="34" charset="0"/>
                          <a:ea typeface="Verdana" panose="020B0604030504040204" pitchFamily="34" charset="0"/>
                          <a:cs typeface="Verdana" panose="020B0604030504040204" pitchFamily="34" charset="0"/>
                        </a:rPr>
                        <a:t> </a:t>
                      </a:r>
                    </a:p>
                  </a:txBody>
                  <a:tcPr anchor="ctr"/>
                </a:tc>
                <a:tc>
                  <a:txBody>
                    <a:bodyPr/>
                    <a:lstStyle/>
                    <a:p>
                      <a:pPr algn="r"/>
                      <a:r>
                        <a:rPr lang="sk-SK" sz="1600" b="1" dirty="0">
                          <a:latin typeface="Verdana" panose="020B0604030504040204" pitchFamily="34" charset="0"/>
                          <a:ea typeface="Verdana" panose="020B0604030504040204" pitchFamily="34" charset="0"/>
                          <a:cs typeface="Verdana" panose="020B0604030504040204" pitchFamily="34" charset="0"/>
                        </a:rPr>
                        <a:t> </a:t>
                      </a:r>
                    </a:p>
                  </a:txBody>
                  <a:tcPr anchor="ctr"/>
                </a:tc>
                <a:extLst>
                  <a:ext uri="{0D108BD9-81ED-4DB2-BD59-A6C34878D82A}">
                    <a16:rowId xmlns:a16="http://schemas.microsoft.com/office/drawing/2014/main" val="10001"/>
                  </a:ext>
                </a:extLst>
              </a:tr>
              <a:tr h="469085">
                <a:tc>
                  <a:txBody>
                    <a:bodyPr/>
                    <a:lstStyle/>
                    <a:p>
                      <a:pPr algn="l"/>
                      <a:r>
                        <a:rPr lang="en-US" sz="1600" dirty="0">
                          <a:latin typeface="Verdana" panose="020B0604030504040204" pitchFamily="34" charset="0"/>
                          <a:ea typeface="Verdana" panose="020B0604030504040204" pitchFamily="34" charset="0"/>
                          <a:cs typeface="Verdana" panose="020B0604030504040204" pitchFamily="34" charset="0"/>
                        </a:rPr>
                        <a:t>Raw materials</a:t>
                      </a:r>
                    </a:p>
                  </a:txBody>
                  <a:tcPr anchor="ct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$ 532</a:t>
                      </a:r>
                    </a:p>
                  </a:txBody>
                  <a:tcPr anchor="ct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$ 462</a:t>
                      </a:r>
                    </a:p>
                  </a:txBody>
                  <a:tcPr anchor="ctr"/>
                </a:tc>
                <a:extLst>
                  <a:ext uri="{0D108BD9-81ED-4DB2-BD59-A6C34878D82A}">
                    <a16:rowId xmlns:a16="http://schemas.microsoft.com/office/drawing/2014/main" val="10003"/>
                  </a:ext>
                </a:extLst>
              </a:tr>
              <a:tr h="469085">
                <a:tc>
                  <a:txBody>
                    <a:bodyPr/>
                    <a:lstStyle/>
                    <a:p>
                      <a:pPr algn="l"/>
                      <a:r>
                        <a:rPr lang="en-US" sz="1600" dirty="0">
                          <a:latin typeface="Verdana" panose="020B0604030504040204" pitchFamily="34" charset="0"/>
                          <a:ea typeface="Verdana" panose="020B0604030504040204" pitchFamily="34" charset="0"/>
                          <a:cs typeface="Verdana" panose="020B0604030504040204" pitchFamily="34" charset="0"/>
                        </a:rPr>
                        <a:t>Work</a:t>
                      </a:r>
                      <a:r>
                        <a:rPr lang="en-US" sz="1600" baseline="0" dirty="0">
                          <a:latin typeface="Verdana" panose="020B0604030504040204" pitchFamily="34" charset="0"/>
                          <a:ea typeface="Verdana" panose="020B0604030504040204" pitchFamily="34" charset="0"/>
                          <a:cs typeface="Verdana" panose="020B0604030504040204" pitchFamily="34" charset="0"/>
                        </a:rPr>
                        <a:t> in process</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is-IS" sz="1600">
                          <a:latin typeface="Verdana" panose="020B0604030504040204" pitchFamily="34" charset="0"/>
                          <a:ea typeface="Verdana" panose="020B0604030504040204" pitchFamily="34" charset="0"/>
                          <a:cs typeface="Verdana" panose="020B0604030504040204" pitchFamily="34" charset="0"/>
                        </a:rPr>
                        <a:t>2,893</a:t>
                      </a:r>
                    </a:p>
                  </a:txBody>
                  <a:tcPr anchor="ctr"/>
                </a:tc>
                <a:tc>
                  <a:txBody>
                    <a:bodyPr/>
                    <a:lstStyle/>
                    <a:p>
                      <a:pPr algn="r"/>
                      <a:r>
                        <a:rPr lang="fi-FI" sz="1600" dirty="0">
                          <a:latin typeface="Verdana" panose="020B0604030504040204" pitchFamily="34" charset="0"/>
                          <a:ea typeface="Verdana" panose="020B0604030504040204" pitchFamily="34" charset="0"/>
                          <a:cs typeface="Verdana" panose="020B0604030504040204" pitchFamily="34" charset="0"/>
                        </a:rPr>
                        <a:t>2,375</a:t>
                      </a:r>
                    </a:p>
                  </a:txBody>
                  <a:tcPr anchor="ctr"/>
                </a:tc>
                <a:extLst>
                  <a:ext uri="{0D108BD9-81ED-4DB2-BD59-A6C34878D82A}">
                    <a16:rowId xmlns:a16="http://schemas.microsoft.com/office/drawing/2014/main" val="10004"/>
                  </a:ext>
                </a:extLst>
              </a:tr>
              <a:tr h="469085">
                <a:tc>
                  <a:txBody>
                    <a:bodyPr/>
                    <a:lstStyle/>
                    <a:p>
                      <a:pPr algn="l"/>
                      <a:r>
                        <a:rPr lang="en-US" sz="1600" dirty="0">
                          <a:latin typeface="Verdana" panose="020B0604030504040204" pitchFamily="34" charset="0"/>
                          <a:ea typeface="Verdana" panose="020B0604030504040204" pitchFamily="34" charset="0"/>
                          <a:cs typeface="Verdana" panose="020B0604030504040204" pitchFamily="34" charset="0"/>
                        </a:rPr>
                        <a:t>Finished goods</a:t>
                      </a:r>
                    </a:p>
                  </a:txBody>
                  <a:tcPr anchor="ctr"/>
                </a:tc>
                <a:tc>
                  <a:txBody>
                    <a:bodyPr/>
                    <a:lstStyle/>
                    <a:p>
                      <a:pPr algn="r"/>
                      <a:r>
                        <a:rPr lang="is-IS" sz="1600" u="sng">
                          <a:latin typeface="Verdana" panose="020B0604030504040204" pitchFamily="34" charset="0"/>
                          <a:ea typeface="Verdana" panose="020B0604030504040204" pitchFamily="34" charset="0"/>
                          <a:cs typeface="Verdana" panose="020B0604030504040204" pitchFamily="34" charset="0"/>
                        </a:rPr>
                        <a:t>    1,742</a:t>
                      </a:r>
                      <a:endParaRPr lang="is-IS" sz="1600" u="sng"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is-IS" sz="1600" u="sng">
                          <a:latin typeface="Verdana" panose="020B0604030504040204" pitchFamily="34" charset="0"/>
                          <a:ea typeface="Verdana" panose="020B0604030504040204" pitchFamily="34" charset="0"/>
                          <a:cs typeface="Verdana" panose="020B0604030504040204" pitchFamily="34" charset="0"/>
                        </a:rPr>
                        <a:t>     1,436</a:t>
                      </a:r>
                      <a:endParaRPr lang="is-IS" sz="1600" u="sng"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8"/>
                  </a:ext>
                </a:extLst>
              </a:tr>
              <a:tr h="469085">
                <a:tc>
                  <a:txBody>
                    <a:bodyPr/>
                    <a:lstStyle/>
                    <a:p>
                      <a:pPr marL="465138" indent="0" algn="l"/>
                      <a:r>
                        <a:rPr lang="en-US" sz="1600" dirty="0">
                          <a:latin typeface="Verdana" panose="020B0604030504040204" pitchFamily="34" charset="0"/>
                          <a:ea typeface="Verdana" panose="020B0604030504040204" pitchFamily="34" charset="0"/>
                          <a:cs typeface="Verdana" panose="020B0604030504040204" pitchFamily="34" charset="0"/>
                        </a:rPr>
                        <a:t>Total inventories</a:t>
                      </a:r>
                    </a:p>
                  </a:txBody>
                  <a:tcPr anchor="ctr"/>
                </a:tc>
                <a:tc>
                  <a:txBody>
                    <a:bodyPr/>
                    <a:lstStyle/>
                    <a:p>
                      <a:pPr algn="r"/>
                      <a:r>
                        <a:rPr lang="en-US" sz="1600" u="dbl" baseline="0" dirty="0">
                          <a:latin typeface="Verdana" panose="020B0604030504040204" pitchFamily="34" charset="0"/>
                          <a:ea typeface="Verdana" panose="020B0604030504040204" pitchFamily="34" charset="0"/>
                          <a:cs typeface="Verdana" panose="020B0604030504040204" pitchFamily="34" charset="0"/>
                        </a:rPr>
                        <a:t> $5,167</a:t>
                      </a:r>
                    </a:p>
                  </a:txBody>
                  <a:tcPr anchor="ctr"/>
                </a:tc>
                <a:tc>
                  <a:txBody>
                    <a:bodyPr/>
                    <a:lstStyle/>
                    <a:p>
                      <a:pPr algn="r"/>
                      <a:r>
                        <a:rPr lang="en-US" sz="1600" u="dbl" baseline="0" dirty="0">
                          <a:latin typeface="Verdana" panose="020B0604030504040204" pitchFamily="34" charset="0"/>
                          <a:ea typeface="Verdana" panose="020B0604030504040204" pitchFamily="34" charset="0"/>
                          <a:cs typeface="Verdana" panose="020B0604030504040204" pitchFamily="34" charset="0"/>
                        </a:rPr>
                        <a:t>   $4,273 </a:t>
                      </a:r>
                    </a:p>
                  </a:txBody>
                  <a:tcPr anchor="ct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39411929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03-2</a:t>
            </a:r>
          </a:p>
        </p:txBody>
      </p:sp>
      <p:sp>
        <p:nvSpPr>
          <p:cNvPr id="8" name="Title 7"/>
          <p:cNvSpPr>
            <a:spLocks noGrp="1"/>
          </p:cNvSpPr>
          <p:nvPr>
            <p:ph type="title"/>
          </p:nvPr>
        </p:nvSpPr>
        <p:spPr/>
        <p:txBody>
          <a:bodyPr/>
          <a:lstStyle/>
          <a:p>
            <a:r>
              <a:rPr lang="en-US" dirty="0"/>
              <a:t>Prepaid Expenses</a:t>
            </a:r>
          </a:p>
        </p:txBody>
      </p:sp>
      <p:sp>
        <p:nvSpPr>
          <p:cNvPr id="9" name="Content Placeholder 8"/>
          <p:cNvSpPr>
            <a:spLocks noGrp="1"/>
          </p:cNvSpPr>
          <p:nvPr>
            <p:ph sz="quarter" idx="10"/>
          </p:nvPr>
        </p:nvSpPr>
        <p:spPr>
          <a:xfrm>
            <a:off x="548640" y="1594154"/>
            <a:ext cx="8046720" cy="4774592"/>
          </a:xfrm>
        </p:spPr>
        <p:txBody>
          <a:bodyPr/>
          <a:lstStyle/>
          <a:p>
            <a:pPr marL="457200" lvl="2" indent="-457200">
              <a:spcBef>
                <a:spcPts val="1000"/>
              </a:spcBef>
              <a:buFont typeface="Arial" pitchFamily="34" charset="0"/>
              <a:buChar char="•"/>
            </a:pPr>
            <a:r>
              <a:rPr lang="en-US" sz="2600" dirty="0"/>
              <a:t>Represent assets </a:t>
            </a:r>
            <a:r>
              <a:rPr lang="en-IN" sz="2600" dirty="0"/>
              <a:t>recorded when expenses are </a:t>
            </a:r>
            <a:r>
              <a:rPr lang="en-IN" sz="2600" b="1" dirty="0"/>
              <a:t>paid in advance </a:t>
            </a:r>
            <a:r>
              <a:rPr lang="en-IN" sz="2600" dirty="0"/>
              <a:t>creating benefits beyond the current period</a:t>
            </a:r>
          </a:p>
          <a:p>
            <a:pPr marL="457200" lvl="2" indent="-457200">
              <a:spcBef>
                <a:spcPts val="1000"/>
              </a:spcBef>
              <a:buFont typeface="Arial" pitchFamily="34" charset="0"/>
              <a:buChar char="•"/>
            </a:pPr>
            <a:r>
              <a:rPr lang="en-IN" sz="2600" dirty="0"/>
              <a:t>Current or noncurrent depends on when its benefits will be realized</a:t>
            </a:r>
            <a:endParaRPr lang="en-IN" sz="2600" b="1" dirty="0"/>
          </a:p>
          <a:p>
            <a:pPr marL="0" lvl="2" indent="0">
              <a:spcBef>
                <a:spcPts val="1000"/>
              </a:spcBef>
              <a:buNone/>
            </a:pPr>
            <a:r>
              <a:rPr lang="en-IN" sz="2600" b="1" dirty="0"/>
              <a:t>Examples</a:t>
            </a:r>
            <a:endParaRPr lang="en-IN" sz="2600" dirty="0"/>
          </a:p>
          <a:p>
            <a:pPr marL="457200" lvl="2" indent="-457200">
              <a:spcBef>
                <a:spcPts val="1000"/>
              </a:spcBef>
              <a:buFont typeface="Arial" pitchFamily="34" charset="0"/>
              <a:buChar char="•"/>
            </a:pPr>
            <a:r>
              <a:rPr lang="en-IN" sz="2600" dirty="0"/>
              <a:t>Prepaid rent and prepaid insurance</a:t>
            </a:r>
            <a:endParaRPr lang="en-US" sz="2600" dirty="0"/>
          </a:p>
        </p:txBody>
      </p:sp>
    </p:spTree>
    <p:extLst>
      <p:ext uri="{BB962C8B-B14F-4D97-AF65-F5344CB8AC3E}">
        <p14:creationId xmlns:p14="http://schemas.microsoft.com/office/powerpoint/2010/main" val="38049003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03-2</a:t>
            </a:r>
          </a:p>
        </p:txBody>
      </p:sp>
      <p:sp>
        <p:nvSpPr>
          <p:cNvPr id="3" name="Title 2"/>
          <p:cNvSpPr>
            <a:spLocks noGrp="1"/>
          </p:cNvSpPr>
          <p:nvPr>
            <p:ph type="title"/>
          </p:nvPr>
        </p:nvSpPr>
        <p:spPr>
          <a:xfrm>
            <a:off x="685800" y="439217"/>
            <a:ext cx="7772400" cy="1217066"/>
          </a:xfrm>
        </p:spPr>
        <p:txBody>
          <a:bodyPr>
            <a:normAutofit/>
          </a:bodyPr>
          <a:lstStyle/>
          <a:p>
            <a:r>
              <a:rPr lang="en-US" altLang="en-US" dirty="0"/>
              <a:t>Concept Check: Current Assets (1 of 2)</a:t>
            </a:r>
            <a:endParaRPr lang="en-US" dirty="0"/>
          </a:p>
        </p:txBody>
      </p:sp>
      <p:sp>
        <p:nvSpPr>
          <p:cNvPr id="4" name="Content Placeholder 3"/>
          <p:cNvSpPr>
            <a:spLocks noGrp="1"/>
          </p:cNvSpPr>
          <p:nvPr>
            <p:ph sz="quarter" idx="10"/>
          </p:nvPr>
        </p:nvSpPr>
        <p:spPr>
          <a:xfrm>
            <a:off x="548640" y="1773081"/>
            <a:ext cx="8046720" cy="4340538"/>
          </a:xfrm>
        </p:spPr>
        <p:txBody>
          <a:bodyPr/>
          <a:lstStyle/>
          <a:p>
            <a:pPr marL="0" lvl="0" indent="0">
              <a:buClr>
                <a:srgbClr val="3333CC"/>
              </a:buClr>
              <a:buNone/>
            </a:pPr>
            <a:r>
              <a:rPr lang="en-US" kern="0" dirty="0">
                <a:solidFill>
                  <a:srgbClr val="000000"/>
                </a:solidFill>
              </a:rPr>
              <a:t>Current assets include cash and all other assets expected to become cash or be consumed: </a:t>
            </a:r>
          </a:p>
          <a:p>
            <a:pPr marL="514350" lvl="0" indent="-514350">
              <a:buFont typeface="+mj-lt"/>
              <a:buAutoNum type="alphaLcPeriod"/>
            </a:pPr>
            <a:r>
              <a:rPr lang="en-US" kern="0" dirty="0">
                <a:solidFill>
                  <a:srgbClr val="000000"/>
                </a:solidFill>
              </a:rPr>
              <a:t>Within one year</a:t>
            </a:r>
          </a:p>
          <a:p>
            <a:pPr marL="514350" lvl="0" indent="-514350">
              <a:buFont typeface="+mj-lt"/>
              <a:buAutoNum type="alphaLcPeriod"/>
            </a:pPr>
            <a:r>
              <a:rPr lang="en-US" kern="0" dirty="0">
                <a:solidFill>
                  <a:srgbClr val="000000"/>
                </a:solidFill>
              </a:rPr>
              <a:t>Within one operating cycle</a:t>
            </a:r>
          </a:p>
          <a:p>
            <a:pPr marL="514350" lvl="0" indent="-514350">
              <a:buFont typeface="+mj-lt"/>
              <a:buAutoNum type="alphaLcPeriod"/>
            </a:pPr>
            <a:r>
              <a:rPr lang="en-US" kern="0" dirty="0">
                <a:solidFill>
                  <a:srgbClr val="000000"/>
                </a:solidFill>
              </a:rPr>
              <a:t>Within one year or one operating cycle, whichever is shorter </a:t>
            </a:r>
          </a:p>
          <a:p>
            <a:pPr marL="514350" lvl="0" indent="-514350">
              <a:buFont typeface="+mj-lt"/>
              <a:buAutoNum type="alphaLcPeriod"/>
            </a:pPr>
            <a:r>
              <a:rPr lang="en-US" kern="0" dirty="0">
                <a:solidFill>
                  <a:srgbClr val="000000"/>
                </a:solidFill>
              </a:rPr>
              <a:t>Within one year or one operating cycle, whichever is longer</a:t>
            </a:r>
            <a:endParaRPr lang="en-US" dirty="0"/>
          </a:p>
        </p:txBody>
      </p:sp>
    </p:spTree>
    <p:extLst>
      <p:ext uri="{BB962C8B-B14F-4D97-AF65-F5344CB8AC3E}">
        <p14:creationId xmlns:p14="http://schemas.microsoft.com/office/powerpoint/2010/main" val="5543699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03-1</a:t>
            </a:r>
          </a:p>
        </p:txBody>
      </p:sp>
      <p:sp>
        <p:nvSpPr>
          <p:cNvPr id="5" name="Title 4"/>
          <p:cNvSpPr>
            <a:spLocks noGrp="1"/>
          </p:cNvSpPr>
          <p:nvPr>
            <p:ph type="title"/>
          </p:nvPr>
        </p:nvSpPr>
        <p:spPr/>
        <p:txBody>
          <a:bodyPr/>
          <a:lstStyle/>
          <a:p>
            <a:r>
              <a:rPr lang="en-US" dirty="0"/>
              <a:t>Balance Sheet</a:t>
            </a:r>
          </a:p>
        </p:txBody>
      </p:sp>
      <p:sp>
        <p:nvSpPr>
          <p:cNvPr id="6" name="Content Placeholder 5"/>
          <p:cNvSpPr>
            <a:spLocks noGrp="1"/>
          </p:cNvSpPr>
          <p:nvPr>
            <p:ph sz="quarter" idx="10"/>
          </p:nvPr>
        </p:nvSpPr>
        <p:spPr>
          <a:xfrm>
            <a:off x="685800" y="1447800"/>
            <a:ext cx="8001000" cy="4800600"/>
          </a:xfrm>
        </p:spPr>
        <p:txBody>
          <a:bodyPr/>
          <a:lstStyle/>
          <a:p>
            <a:r>
              <a:rPr lang="en-US" dirty="0"/>
              <a:t>Reports a company’s </a:t>
            </a:r>
            <a:r>
              <a:rPr lang="en-US" b="1" dirty="0"/>
              <a:t>financial position</a:t>
            </a:r>
            <a:r>
              <a:rPr lang="en-US" dirty="0"/>
              <a:t> at a point in time</a:t>
            </a:r>
          </a:p>
          <a:p>
            <a:r>
              <a:rPr lang="en-US" dirty="0"/>
              <a:t>Provides an organized array of </a:t>
            </a:r>
            <a:r>
              <a:rPr lang="en-US" b="1" dirty="0"/>
              <a:t>assets, liabilities, and shareholders’ equity</a:t>
            </a:r>
            <a:r>
              <a:rPr lang="en-US" dirty="0"/>
              <a:t>—grouped in common characteristics</a:t>
            </a:r>
          </a:p>
        </p:txBody>
      </p:sp>
    </p:spTree>
    <p:extLst>
      <p:ext uri="{BB962C8B-B14F-4D97-AF65-F5344CB8AC3E}">
        <p14:creationId xmlns:p14="http://schemas.microsoft.com/office/powerpoint/2010/main" val="11318122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03-2</a:t>
            </a:r>
          </a:p>
        </p:txBody>
      </p:sp>
      <p:sp>
        <p:nvSpPr>
          <p:cNvPr id="3" name="Title 2"/>
          <p:cNvSpPr>
            <a:spLocks noGrp="1"/>
          </p:cNvSpPr>
          <p:nvPr>
            <p:ph type="title"/>
          </p:nvPr>
        </p:nvSpPr>
        <p:spPr>
          <a:xfrm>
            <a:off x="742950" y="439217"/>
            <a:ext cx="7677150" cy="1217066"/>
          </a:xfrm>
        </p:spPr>
        <p:txBody>
          <a:bodyPr>
            <a:normAutofit/>
          </a:bodyPr>
          <a:lstStyle/>
          <a:p>
            <a:r>
              <a:rPr lang="en-US" altLang="en-US" dirty="0"/>
              <a:t>Concept Check: Current Assets (2 of 2)</a:t>
            </a:r>
            <a:endParaRPr lang="en-US" dirty="0"/>
          </a:p>
        </p:txBody>
      </p:sp>
      <p:sp>
        <p:nvSpPr>
          <p:cNvPr id="4" name="Content Placeholder 3"/>
          <p:cNvSpPr>
            <a:spLocks noGrp="1"/>
          </p:cNvSpPr>
          <p:nvPr>
            <p:ph sz="quarter" idx="10"/>
          </p:nvPr>
        </p:nvSpPr>
        <p:spPr>
          <a:xfrm>
            <a:off x="548640" y="1830231"/>
            <a:ext cx="8046720" cy="4340538"/>
          </a:xfrm>
        </p:spPr>
        <p:txBody>
          <a:bodyPr/>
          <a:lstStyle/>
          <a:p>
            <a:pPr marL="0" indent="0">
              <a:buNone/>
            </a:pPr>
            <a:r>
              <a:rPr lang="en-US" kern="0" dirty="0">
                <a:solidFill>
                  <a:srgbClr val="000000"/>
                </a:solidFill>
              </a:rPr>
              <a:t>The correct answer is </a:t>
            </a:r>
            <a:r>
              <a:rPr lang="en-US" i="1" kern="0" dirty="0">
                <a:solidFill>
                  <a:srgbClr val="000000"/>
                </a:solidFill>
              </a:rPr>
              <a:t>d</a:t>
            </a:r>
            <a:r>
              <a:rPr lang="en-US" kern="0" dirty="0">
                <a:solidFill>
                  <a:srgbClr val="000000"/>
                </a:solidFill>
              </a:rPr>
              <a:t>. </a:t>
            </a:r>
          </a:p>
          <a:p>
            <a:pPr marL="0" indent="0">
              <a:buNone/>
            </a:pPr>
            <a:r>
              <a:rPr lang="en-US" kern="0" dirty="0">
                <a:solidFill>
                  <a:srgbClr val="000000"/>
                </a:solidFill>
              </a:rPr>
              <a:t>The criterion used to classify an asset as current is whether that asset will be consumed or converted within one year or the operating cycle, whichever is longer. For most companies, one year will be longer than the operating cycle. However, companies constructing very large long-term assets such as ships or airplanes may have operating cycles exceeding one year.</a:t>
            </a:r>
            <a:endParaRPr lang="en-US" dirty="0"/>
          </a:p>
        </p:txBody>
      </p:sp>
    </p:spTree>
    <p:extLst>
      <p:ext uri="{BB962C8B-B14F-4D97-AF65-F5344CB8AC3E}">
        <p14:creationId xmlns:p14="http://schemas.microsoft.com/office/powerpoint/2010/main" val="22800030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03-2</a:t>
            </a:r>
          </a:p>
        </p:txBody>
      </p:sp>
      <p:sp>
        <p:nvSpPr>
          <p:cNvPr id="3" name="Title 2"/>
          <p:cNvSpPr>
            <a:spLocks noGrp="1"/>
          </p:cNvSpPr>
          <p:nvPr>
            <p:ph type="title"/>
          </p:nvPr>
        </p:nvSpPr>
        <p:spPr/>
        <p:txBody>
          <a:bodyPr/>
          <a:lstStyle/>
          <a:p>
            <a:r>
              <a:rPr lang="en-US" dirty="0"/>
              <a:t>Long-Term Assets (1 of 2)</a:t>
            </a:r>
          </a:p>
        </p:txBody>
      </p:sp>
      <p:sp>
        <p:nvSpPr>
          <p:cNvPr id="4" name="Content Placeholder 3"/>
          <p:cNvSpPr>
            <a:spLocks noGrp="1"/>
          </p:cNvSpPr>
          <p:nvPr>
            <p:ph sz="quarter" idx="10"/>
          </p:nvPr>
        </p:nvSpPr>
        <p:spPr>
          <a:xfrm>
            <a:off x="567690" y="1613204"/>
            <a:ext cx="8046720" cy="4774592"/>
          </a:xfrm>
        </p:spPr>
        <p:txBody>
          <a:bodyPr/>
          <a:lstStyle/>
          <a:p>
            <a:r>
              <a:rPr lang="en-IN" dirty="0"/>
              <a:t>Assets expected to provide </a:t>
            </a:r>
            <a:r>
              <a:rPr lang="en-IN" b="1" dirty="0"/>
              <a:t>economic benefits beyond the next year</a:t>
            </a:r>
            <a:r>
              <a:rPr lang="en-IN" dirty="0"/>
              <a:t> or operating </a:t>
            </a:r>
            <a:r>
              <a:rPr lang="en-US" dirty="0"/>
              <a:t>cycle</a:t>
            </a:r>
          </a:p>
          <a:p>
            <a:r>
              <a:rPr lang="en-US" dirty="0"/>
              <a:t>Typical classifications include:</a:t>
            </a:r>
          </a:p>
          <a:p>
            <a:pPr lvl="1"/>
            <a:r>
              <a:rPr lang="en-US" dirty="0"/>
              <a:t>Investments</a:t>
            </a:r>
          </a:p>
          <a:p>
            <a:pPr lvl="1"/>
            <a:r>
              <a:rPr lang="en-US" dirty="0"/>
              <a:t>Property, Plant, and Equipment</a:t>
            </a:r>
          </a:p>
          <a:p>
            <a:pPr lvl="1"/>
            <a:r>
              <a:rPr lang="en-US" dirty="0"/>
              <a:t>Intangible Assets</a:t>
            </a:r>
          </a:p>
          <a:p>
            <a:pPr lvl="1"/>
            <a:r>
              <a:rPr lang="en-US" dirty="0"/>
              <a:t>Other Assets</a:t>
            </a:r>
          </a:p>
        </p:txBody>
      </p:sp>
    </p:spTree>
    <p:extLst>
      <p:ext uri="{BB962C8B-B14F-4D97-AF65-F5344CB8AC3E}">
        <p14:creationId xmlns:p14="http://schemas.microsoft.com/office/powerpoint/2010/main" val="728972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pPr marL="0" indent="0">
              <a:buNone/>
            </a:pPr>
            <a:r>
              <a:rPr lang="en-US" dirty="0"/>
              <a:t>Learning Objective 03-2</a:t>
            </a:r>
          </a:p>
        </p:txBody>
      </p:sp>
      <p:sp>
        <p:nvSpPr>
          <p:cNvPr id="3" name="Title 2"/>
          <p:cNvSpPr>
            <a:spLocks noGrp="1"/>
          </p:cNvSpPr>
          <p:nvPr>
            <p:ph type="title"/>
          </p:nvPr>
        </p:nvSpPr>
        <p:spPr/>
        <p:txBody>
          <a:bodyPr/>
          <a:lstStyle/>
          <a:p>
            <a:r>
              <a:rPr lang="en-US" dirty="0"/>
              <a:t>Long-Term Assets (2 of 2)</a:t>
            </a:r>
          </a:p>
        </p:txBody>
      </p:sp>
      <p:graphicFrame>
        <p:nvGraphicFramePr>
          <p:cNvPr id="9" name="Table 8"/>
          <p:cNvGraphicFramePr>
            <a:graphicFrameLocks noGrp="1"/>
          </p:cNvGraphicFramePr>
          <p:nvPr>
            <p:extLst>
              <p:ext uri="{D42A27DB-BD31-4B8C-83A1-F6EECF244321}">
                <p14:modId xmlns:p14="http://schemas.microsoft.com/office/powerpoint/2010/main" val="1093008119"/>
              </p:ext>
            </p:extLst>
          </p:nvPr>
        </p:nvGraphicFramePr>
        <p:xfrm>
          <a:off x="700320" y="1701428"/>
          <a:ext cx="7714107" cy="3624549"/>
        </p:xfrm>
        <a:graphic>
          <a:graphicData uri="http://schemas.openxmlformats.org/drawingml/2006/table">
            <a:tbl>
              <a:tblPr firstRow="1" firstCol="1" bandRow="1">
                <a:tableStyleId>{5940675A-B579-460E-94D1-54222C63F5DA}</a:tableStyleId>
              </a:tblPr>
              <a:tblGrid>
                <a:gridCol w="4214622">
                  <a:extLst>
                    <a:ext uri="{9D8B030D-6E8A-4147-A177-3AD203B41FA5}">
                      <a16:colId xmlns:a16="http://schemas.microsoft.com/office/drawing/2014/main" val="20000"/>
                    </a:ext>
                  </a:extLst>
                </a:gridCol>
                <a:gridCol w="1906905">
                  <a:extLst>
                    <a:ext uri="{9D8B030D-6E8A-4147-A177-3AD203B41FA5}">
                      <a16:colId xmlns:a16="http://schemas.microsoft.com/office/drawing/2014/main" val="20001"/>
                    </a:ext>
                  </a:extLst>
                </a:gridCol>
                <a:gridCol w="1592580">
                  <a:extLst>
                    <a:ext uri="{9D8B030D-6E8A-4147-A177-3AD203B41FA5}">
                      <a16:colId xmlns:a16="http://schemas.microsoft.com/office/drawing/2014/main" val="20002"/>
                    </a:ext>
                  </a:extLst>
                </a:gridCol>
              </a:tblGrid>
              <a:tr h="724911">
                <a:tc>
                  <a:txBody>
                    <a:bodyPr/>
                    <a:lstStyle/>
                    <a:p>
                      <a:pPr algn="l"/>
                      <a:endParaRPr lang="en-US" sz="1400" b="1" dirty="0">
                        <a:latin typeface="Verdana" pitchFamily="34" charset="0"/>
                        <a:ea typeface="Verdana" pitchFamily="34" charset="0"/>
                        <a:cs typeface="Verdana" pitchFamily="34" charset="0"/>
                      </a:endParaRPr>
                    </a:p>
                  </a:txBody>
                  <a:tcPr anchor="ctr"/>
                </a:tc>
                <a:tc>
                  <a:txBody>
                    <a:bodyPr/>
                    <a:lstStyle/>
                    <a:p>
                      <a:pPr algn="ctr"/>
                      <a:r>
                        <a:rPr lang="en-US" sz="1400" b="1" dirty="0">
                          <a:latin typeface="Verdana" pitchFamily="34" charset="0"/>
                          <a:ea typeface="Verdana" pitchFamily="34" charset="0"/>
                          <a:cs typeface="Verdana" pitchFamily="34" charset="0"/>
                        </a:rPr>
                        <a:t>December</a:t>
                      </a:r>
                      <a:r>
                        <a:rPr lang="en-US" sz="1400" b="1" baseline="0" dirty="0">
                          <a:latin typeface="Verdana" pitchFamily="34" charset="0"/>
                          <a:ea typeface="Verdana" pitchFamily="34" charset="0"/>
                          <a:cs typeface="Verdana" pitchFamily="34" charset="0"/>
                        </a:rPr>
                        <a:t> 26</a:t>
                      </a:r>
                      <a:r>
                        <a:rPr lang="en-US" sz="1400" b="1" dirty="0">
                          <a:latin typeface="Verdana" pitchFamily="34" charset="0"/>
                          <a:ea typeface="Verdana" pitchFamily="34" charset="0"/>
                          <a:cs typeface="Verdana" pitchFamily="34" charset="0"/>
                        </a:rPr>
                        <a:t>, 2015</a:t>
                      </a:r>
                    </a:p>
                  </a:txBody>
                  <a:tcPr anchor="ctr"/>
                </a:tc>
                <a:tc>
                  <a:txBody>
                    <a:bodyPr/>
                    <a:lstStyle/>
                    <a:p>
                      <a:pPr algn="ctr"/>
                      <a:r>
                        <a:rPr lang="en-US" sz="1400" b="1" dirty="0">
                          <a:latin typeface="Verdana" pitchFamily="34" charset="0"/>
                          <a:ea typeface="Verdana" pitchFamily="34" charset="0"/>
                          <a:cs typeface="Verdana" pitchFamily="34" charset="0"/>
                        </a:rPr>
                        <a:t>December</a:t>
                      </a:r>
                      <a:r>
                        <a:rPr lang="en-US" sz="1400" b="1" baseline="0" dirty="0">
                          <a:latin typeface="Verdana" pitchFamily="34" charset="0"/>
                          <a:ea typeface="Verdana" pitchFamily="34" charset="0"/>
                          <a:cs typeface="Verdana" pitchFamily="34" charset="0"/>
                        </a:rPr>
                        <a:t> </a:t>
                      </a:r>
                      <a:r>
                        <a:rPr lang="en-US" sz="1400" b="1" dirty="0">
                          <a:latin typeface="Verdana" pitchFamily="34" charset="0"/>
                          <a:ea typeface="Verdana" pitchFamily="34" charset="0"/>
                          <a:cs typeface="Verdana" pitchFamily="34" charset="0"/>
                        </a:rPr>
                        <a:t>27,</a:t>
                      </a:r>
                      <a:r>
                        <a:rPr lang="en-US" sz="1400" b="1" baseline="0" dirty="0">
                          <a:latin typeface="Verdana" pitchFamily="34" charset="0"/>
                          <a:ea typeface="Verdana" pitchFamily="34" charset="0"/>
                          <a:cs typeface="Verdana" pitchFamily="34" charset="0"/>
                        </a:rPr>
                        <a:t> </a:t>
                      </a:r>
                      <a:r>
                        <a:rPr lang="en-US" sz="1400" b="1" dirty="0">
                          <a:latin typeface="Verdana" pitchFamily="34" charset="0"/>
                          <a:ea typeface="Verdana" pitchFamily="34" charset="0"/>
                          <a:cs typeface="Verdana" pitchFamily="34" charset="0"/>
                        </a:rPr>
                        <a:t>2014</a:t>
                      </a:r>
                    </a:p>
                  </a:txBody>
                  <a:tcPr anchor="ctr"/>
                </a:tc>
                <a:extLst>
                  <a:ext uri="{0D108BD9-81ED-4DB2-BD59-A6C34878D82A}">
                    <a16:rowId xmlns:a16="http://schemas.microsoft.com/office/drawing/2014/main" val="10000"/>
                  </a:ext>
                </a:extLst>
              </a:tr>
              <a:tr h="414234">
                <a:tc>
                  <a:txBody>
                    <a:bodyPr/>
                    <a:lstStyle/>
                    <a:p>
                      <a:pPr algn="l"/>
                      <a:r>
                        <a:rPr lang="en-US" sz="1400" b="1" dirty="0">
                          <a:latin typeface="Verdana" pitchFamily="34" charset="0"/>
                          <a:ea typeface="Verdana" pitchFamily="34" charset="0"/>
                          <a:cs typeface="Verdana" pitchFamily="34" charset="0"/>
                        </a:rPr>
                        <a:t>(In millions)</a:t>
                      </a:r>
                    </a:p>
                  </a:txBody>
                  <a:tcPr anchor="ctr"/>
                </a:tc>
                <a:tc>
                  <a:txBody>
                    <a:bodyPr/>
                    <a:lstStyle/>
                    <a:p>
                      <a:pPr algn="r"/>
                      <a:r>
                        <a:rPr lang="sk-SK" sz="1400" b="1" dirty="0">
                          <a:latin typeface="Verdana" pitchFamily="34" charset="0"/>
                          <a:ea typeface="Verdana" pitchFamily="34" charset="0"/>
                          <a:cs typeface="Verdana" pitchFamily="34" charset="0"/>
                        </a:rPr>
                        <a:t> </a:t>
                      </a:r>
                    </a:p>
                  </a:txBody>
                  <a:tcPr anchor="ctr"/>
                </a:tc>
                <a:tc>
                  <a:txBody>
                    <a:bodyPr/>
                    <a:lstStyle/>
                    <a:p>
                      <a:pPr algn="r"/>
                      <a:r>
                        <a:rPr lang="sk-SK" sz="1400" b="1" dirty="0">
                          <a:latin typeface="Verdana" pitchFamily="34" charset="0"/>
                          <a:ea typeface="Verdana" pitchFamily="34" charset="0"/>
                          <a:cs typeface="Verdana" pitchFamily="34" charset="0"/>
                        </a:rPr>
                        <a:t> </a:t>
                      </a:r>
                    </a:p>
                  </a:txBody>
                  <a:tcPr anchor="ctr"/>
                </a:tc>
                <a:extLst>
                  <a:ext uri="{0D108BD9-81ED-4DB2-BD59-A6C34878D82A}">
                    <a16:rowId xmlns:a16="http://schemas.microsoft.com/office/drawing/2014/main" val="10001"/>
                  </a:ext>
                </a:extLst>
              </a:tr>
              <a:tr h="414234">
                <a:tc>
                  <a:txBody>
                    <a:bodyPr/>
                    <a:lstStyle/>
                    <a:p>
                      <a:pPr algn="l"/>
                      <a:r>
                        <a:rPr lang="en-US" sz="1400" b="1" dirty="0">
                          <a:latin typeface="Verdana" pitchFamily="34" charset="0"/>
                          <a:ea typeface="Verdana" pitchFamily="34" charset="0"/>
                          <a:cs typeface="Verdana" pitchFamily="34" charset="0"/>
                        </a:rPr>
                        <a:t>Long-term assets:</a:t>
                      </a:r>
                    </a:p>
                  </a:txBody>
                  <a:tcPr anchor="ctr"/>
                </a:tc>
                <a:tc>
                  <a:txBody>
                    <a:bodyPr/>
                    <a:lstStyle/>
                    <a:p>
                      <a:pPr algn="r"/>
                      <a:endParaRPr lang="en-US" sz="1400" dirty="0">
                        <a:latin typeface="Verdana" pitchFamily="34" charset="0"/>
                        <a:ea typeface="Verdana" pitchFamily="34" charset="0"/>
                        <a:cs typeface="Verdana" pitchFamily="34" charset="0"/>
                      </a:endParaRPr>
                    </a:p>
                  </a:txBody>
                  <a:tcPr anchor="ctr"/>
                </a:tc>
                <a:tc>
                  <a:txBody>
                    <a:bodyPr/>
                    <a:lstStyle/>
                    <a:p>
                      <a:pPr algn="r"/>
                      <a:endParaRPr lang="en-US" sz="14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2"/>
                  </a:ext>
                </a:extLst>
              </a:tr>
              <a:tr h="414234">
                <a:tc>
                  <a:txBody>
                    <a:bodyPr/>
                    <a:lstStyle/>
                    <a:p>
                      <a:pPr marL="336550" indent="0" algn="l"/>
                      <a:r>
                        <a:rPr lang="en-US" sz="1400" dirty="0">
                          <a:latin typeface="Verdana" pitchFamily="34" charset="0"/>
                          <a:ea typeface="Verdana" pitchFamily="34" charset="0"/>
                          <a:cs typeface="Verdana" pitchFamily="34" charset="0"/>
                        </a:rPr>
                        <a:t>Property,</a:t>
                      </a:r>
                      <a:r>
                        <a:rPr lang="en-US" sz="1400" baseline="0" dirty="0">
                          <a:latin typeface="Verdana" pitchFamily="34" charset="0"/>
                          <a:ea typeface="Verdana" pitchFamily="34" charset="0"/>
                          <a:cs typeface="Verdana" pitchFamily="34" charset="0"/>
                        </a:rPr>
                        <a:t> plant, and equipment, net</a:t>
                      </a:r>
                      <a:endParaRPr lang="en-US" sz="1400" dirty="0">
                        <a:latin typeface="Verdana" pitchFamily="34" charset="0"/>
                        <a:ea typeface="Verdana" pitchFamily="34" charset="0"/>
                        <a:cs typeface="Verdana" pitchFamily="34" charset="0"/>
                      </a:endParaRPr>
                    </a:p>
                  </a:txBody>
                  <a:tcPr anchor="ctr"/>
                </a:tc>
                <a:tc>
                  <a:txBody>
                    <a:bodyPr/>
                    <a:lstStyle/>
                    <a:p>
                      <a:pPr algn="r"/>
                      <a:r>
                        <a:rPr lang="en-US" sz="1400" dirty="0">
                          <a:latin typeface="Verdana" pitchFamily="34" charset="0"/>
                          <a:ea typeface="Verdana" pitchFamily="34" charset="0"/>
                          <a:cs typeface="Verdana" pitchFamily="34" charset="0"/>
                        </a:rPr>
                        <a:t>$ 3,011</a:t>
                      </a:r>
                    </a:p>
                  </a:txBody>
                  <a:tcPr anchor="ctr"/>
                </a:tc>
                <a:tc>
                  <a:txBody>
                    <a:bodyPr/>
                    <a:lstStyle/>
                    <a:p>
                      <a:pPr algn="r"/>
                      <a:r>
                        <a:rPr lang="en-US" sz="1400" dirty="0">
                          <a:latin typeface="Verdana" pitchFamily="34" charset="0"/>
                          <a:ea typeface="Verdana" pitchFamily="34" charset="0"/>
                          <a:cs typeface="Verdana" pitchFamily="34" charset="0"/>
                        </a:rPr>
                        <a:t>$ 2,834</a:t>
                      </a:r>
                    </a:p>
                  </a:txBody>
                  <a:tcPr anchor="ctr"/>
                </a:tc>
                <a:extLst>
                  <a:ext uri="{0D108BD9-81ED-4DB2-BD59-A6C34878D82A}">
                    <a16:rowId xmlns:a16="http://schemas.microsoft.com/office/drawing/2014/main" val="10003"/>
                  </a:ext>
                </a:extLst>
              </a:tr>
              <a:tr h="414234">
                <a:tc>
                  <a:txBody>
                    <a:bodyPr/>
                    <a:lstStyle/>
                    <a:p>
                      <a:pPr marL="336550" indent="0" algn="l"/>
                      <a:r>
                        <a:rPr lang="en-US" sz="1400" dirty="0">
                          <a:latin typeface="Verdana" pitchFamily="34" charset="0"/>
                          <a:ea typeface="Verdana" pitchFamily="34" charset="0"/>
                          <a:cs typeface="Verdana" pitchFamily="34" charset="0"/>
                        </a:rPr>
                        <a:t>Identifiable</a:t>
                      </a:r>
                      <a:r>
                        <a:rPr lang="en-US" sz="1400" baseline="0" dirty="0">
                          <a:latin typeface="Verdana" pitchFamily="34" charset="0"/>
                          <a:ea typeface="Verdana" pitchFamily="34" charset="0"/>
                          <a:cs typeface="Verdana" pitchFamily="34" charset="0"/>
                        </a:rPr>
                        <a:t> intangible assets</a:t>
                      </a:r>
                      <a:endParaRPr lang="en-US" sz="1400" dirty="0">
                        <a:latin typeface="Verdana" pitchFamily="34" charset="0"/>
                        <a:ea typeface="Verdana" pitchFamily="34" charset="0"/>
                        <a:cs typeface="Verdana" pitchFamily="34" charset="0"/>
                      </a:endParaRPr>
                    </a:p>
                  </a:txBody>
                  <a:tcPr anchor="ctr"/>
                </a:tc>
                <a:tc>
                  <a:txBody>
                    <a:bodyPr/>
                    <a:lstStyle/>
                    <a:p>
                      <a:pPr algn="r"/>
                      <a:r>
                        <a:rPr lang="is-IS" sz="1400">
                          <a:latin typeface="Verdana" pitchFamily="34" charset="0"/>
                          <a:ea typeface="Verdana" pitchFamily="34" charset="0"/>
                          <a:cs typeface="Verdana" pitchFamily="34" charset="0"/>
                        </a:rPr>
                        <a:t>281</a:t>
                      </a:r>
                    </a:p>
                  </a:txBody>
                  <a:tcPr anchor="ctr"/>
                </a:tc>
                <a:tc>
                  <a:txBody>
                    <a:bodyPr/>
                    <a:lstStyle/>
                    <a:p>
                      <a:pPr algn="r"/>
                      <a:r>
                        <a:rPr lang="fi-FI" sz="1400" dirty="0">
                          <a:latin typeface="Verdana" pitchFamily="34" charset="0"/>
                          <a:ea typeface="Verdana" pitchFamily="34" charset="0"/>
                          <a:cs typeface="Verdana" pitchFamily="34" charset="0"/>
                        </a:rPr>
                        <a:t>282</a:t>
                      </a:r>
                    </a:p>
                  </a:txBody>
                  <a:tcPr anchor="ctr"/>
                </a:tc>
                <a:extLst>
                  <a:ext uri="{0D108BD9-81ED-4DB2-BD59-A6C34878D82A}">
                    <a16:rowId xmlns:a16="http://schemas.microsoft.com/office/drawing/2014/main" val="10004"/>
                  </a:ext>
                </a:extLst>
              </a:tr>
              <a:tr h="414234">
                <a:tc>
                  <a:txBody>
                    <a:bodyPr/>
                    <a:lstStyle/>
                    <a:p>
                      <a:pPr marL="336550" indent="0" algn="l"/>
                      <a:r>
                        <a:rPr lang="en-US" sz="1400" dirty="0">
                          <a:latin typeface="Verdana" pitchFamily="34" charset="0"/>
                          <a:ea typeface="Verdana" pitchFamily="34" charset="0"/>
                          <a:cs typeface="Verdana" pitchFamily="34" charset="0"/>
                        </a:rPr>
                        <a:t>Goodwill</a:t>
                      </a:r>
                    </a:p>
                  </a:txBody>
                  <a:tcPr anchor="ctr"/>
                </a:tc>
                <a:tc>
                  <a:txBody>
                    <a:bodyPr/>
                    <a:lstStyle/>
                    <a:p>
                      <a:pPr algn="r"/>
                      <a:r>
                        <a:rPr lang="is-IS" sz="1400" u="none">
                          <a:latin typeface="Verdana" pitchFamily="34" charset="0"/>
                          <a:ea typeface="Verdana" pitchFamily="34" charset="0"/>
                          <a:cs typeface="Verdana" pitchFamily="34" charset="0"/>
                        </a:rPr>
                        <a:t>    131</a:t>
                      </a:r>
                      <a:endParaRPr lang="is-IS" sz="1400" u="none" dirty="0">
                        <a:latin typeface="Verdana" pitchFamily="34" charset="0"/>
                        <a:ea typeface="Verdana" pitchFamily="34" charset="0"/>
                        <a:cs typeface="Verdana" pitchFamily="34" charset="0"/>
                      </a:endParaRPr>
                    </a:p>
                  </a:txBody>
                  <a:tcPr anchor="ctr"/>
                </a:tc>
                <a:tc>
                  <a:txBody>
                    <a:bodyPr/>
                    <a:lstStyle/>
                    <a:p>
                      <a:pPr algn="r"/>
                      <a:r>
                        <a:rPr lang="is-IS" sz="1400" u="none">
                          <a:latin typeface="Verdana" pitchFamily="34" charset="0"/>
                          <a:ea typeface="Verdana" pitchFamily="34" charset="0"/>
                          <a:cs typeface="Verdana" pitchFamily="34" charset="0"/>
                        </a:rPr>
                        <a:t>     131</a:t>
                      </a:r>
                      <a:endParaRPr lang="is-IS" sz="1400" u="none"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8"/>
                  </a:ext>
                </a:extLst>
              </a:tr>
              <a:tr h="414234">
                <a:tc>
                  <a:txBody>
                    <a:bodyPr/>
                    <a:lstStyle/>
                    <a:p>
                      <a:pPr marL="336550" indent="0" algn="l"/>
                      <a:r>
                        <a:rPr lang="en-US" sz="1400" dirty="0">
                          <a:latin typeface="Verdana" pitchFamily="34" charset="0"/>
                          <a:ea typeface="Verdana" pitchFamily="34" charset="0"/>
                          <a:cs typeface="Verdana" pitchFamily="34" charset="0"/>
                        </a:rPr>
                        <a:t>Deferred</a:t>
                      </a:r>
                      <a:r>
                        <a:rPr lang="en-US" sz="1400" baseline="0" dirty="0">
                          <a:latin typeface="Verdana" pitchFamily="34" charset="0"/>
                          <a:ea typeface="Verdana" pitchFamily="34" charset="0"/>
                          <a:cs typeface="Verdana" pitchFamily="34" charset="0"/>
                        </a:rPr>
                        <a:t> income taxes and other assets</a:t>
                      </a:r>
                      <a:endParaRPr lang="en-US" sz="1400" dirty="0">
                        <a:latin typeface="Verdana" pitchFamily="34" charset="0"/>
                        <a:ea typeface="Verdana" pitchFamily="34" charset="0"/>
                        <a:cs typeface="Verdana" pitchFamily="34" charset="0"/>
                      </a:endParaRPr>
                    </a:p>
                  </a:txBody>
                  <a:tcPr anchor="ctr"/>
                </a:tc>
                <a:tc>
                  <a:txBody>
                    <a:bodyPr/>
                    <a:lstStyle/>
                    <a:p>
                      <a:pPr algn="r"/>
                      <a:r>
                        <a:rPr lang="is-IS" sz="1400" u="sng" dirty="0">
                          <a:latin typeface="Verdana" pitchFamily="34" charset="0"/>
                          <a:ea typeface="Verdana" pitchFamily="34" charset="0"/>
                          <a:cs typeface="Verdana" pitchFamily="34" charset="0"/>
                        </a:rPr>
                        <a:t>    2,201</a:t>
                      </a:r>
                    </a:p>
                  </a:txBody>
                  <a:tcPr anchor="ctr"/>
                </a:tc>
                <a:tc>
                  <a:txBody>
                    <a:bodyPr/>
                    <a:lstStyle/>
                    <a:p>
                      <a:pPr algn="r"/>
                      <a:r>
                        <a:rPr lang="is-IS" sz="1400" u="sng" dirty="0">
                          <a:latin typeface="Verdana" pitchFamily="34" charset="0"/>
                          <a:ea typeface="Verdana" pitchFamily="34" charset="0"/>
                          <a:cs typeface="Verdana" pitchFamily="34" charset="0"/>
                        </a:rPr>
                        <a:t>     1,651</a:t>
                      </a:r>
                    </a:p>
                  </a:txBody>
                  <a:tcPr anchor="ctr"/>
                </a:tc>
                <a:extLst>
                  <a:ext uri="{0D108BD9-81ED-4DB2-BD59-A6C34878D82A}">
                    <a16:rowId xmlns:a16="http://schemas.microsoft.com/office/drawing/2014/main" val="10006"/>
                  </a:ext>
                </a:extLst>
              </a:tr>
              <a:tr h="414234">
                <a:tc>
                  <a:txBody>
                    <a:bodyPr/>
                    <a:lstStyle/>
                    <a:p>
                      <a:pPr marL="690563" indent="0" algn="l"/>
                      <a:r>
                        <a:rPr lang="en-US" sz="1400" dirty="0">
                          <a:latin typeface="Verdana" pitchFamily="34" charset="0"/>
                          <a:ea typeface="Verdana" pitchFamily="34" charset="0"/>
                          <a:cs typeface="Verdana" pitchFamily="34" charset="0"/>
                        </a:rPr>
                        <a:t>Total long-term assets</a:t>
                      </a:r>
                    </a:p>
                  </a:txBody>
                  <a:tcPr anchor="ctr"/>
                </a:tc>
                <a:tc>
                  <a:txBody>
                    <a:bodyPr/>
                    <a:lstStyle/>
                    <a:p>
                      <a:pPr algn="r"/>
                      <a:r>
                        <a:rPr lang="en-US" sz="1400" u="dbl" baseline="0" dirty="0">
                          <a:latin typeface="Verdana" pitchFamily="34" charset="0"/>
                          <a:ea typeface="Verdana" pitchFamily="34" charset="0"/>
                          <a:cs typeface="Verdana" pitchFamily="34" charset="0"/>
                        </a:rPr>
                        <a:t> $5,624</a:t>
                      </a:r>
                    </a:p>
                  </a:txBody>
                  <a:tcPr anchor="ctr"/>
                </a:tc>
                <a:tc>
                  <a:txBody>
                    <a:bodyPr/>
                    <a:lstStyle/>
                    <a:p>
                      <a:pPr algn="r"/>
                      <a:r>
                        <a:rPr lang="en-US" sz="1400" u="dbl" baseline="0" dirty="0">
                          <a:latin typeface="Verdana" pitchFamily="34" charset="0"/>
                          <a:ea typeface="Verdana" pitchFamily="34" charset="0"/>
                          <a:cs typeface="Verdana" pitchFamily="34" charset="0"/>
                        </a:rPr>
                        <a:t>   $4,898</a:t>
                      </a:r>
                    </a:p>
                  </a:txBody>
                  <a:tcPr anchor="ct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5368689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03-2</a:t>
            </a:r>
          </a:p>
        </p:txBody>
      </p:sp>
      <p:sp>
        <p:nvSpPr>
          <p:cNvPr id="8" name="Title 7"/>
          <p:cNvSpPr>
            <a:spLocks noGrp="1"/>
          </p:cNvSpPr>
          <p:nvPr>
            <p:ph type="title"/>
          </p:nvPr>
        </p:nvSpPr>
        <p:spPr/>
        <p:txBody>
          <a:bodyPr/>
          <a:lstStyle/>
          <a:p>
            <a:r>
              <a:rPr lang="en-US" dirty="0"/>
              <a:t>Investments</a:t>
            </a:r>
          </a:p>
        </p:txBody>
      </p:sp>
      <p:sp>
        <p:nvSpPr>
          <p:cNvPr id="9" name="Content Placeholder 8"/>
          <p:cNvSpPr>
            <a:spLocks noGrp="1"/>
          </p:cNvSpPr>
          <p:nvPr>
            <p:ph sz="quarter" idx="10"/>
          </p:nvPr>
        </p:nvSpPr>
        <p:spPr>
          <a:xfrm>
            <a:off x="548640" y="1575104"/>
            <a:ext cx="8046720" cy="4774592"/>
          </a:xfrm>
        </p:spPr>
        <p:txBody>
          <a:bodyPr/>
          <a:lstStyle/>
          <a:p>
            <a:pPr marL="336550" indent="-336550">
              <a:spcBef>
                <a:spcPts val="600"/>
              </a:spcBef>
            </a:pPr>
            <a:r>
              <a:rPr lang="en-US" dirty="0"/>
              <a:t>Assets that are </a:t>
            </a:r>
            <a:r>
              <a:rPr lang="en-US" b="1" dirty="0"/>
              <a:t>not used directly in the operations of the business</a:t>
            </a:r>
          </a:p>
          <a:p>
            <a:pPr>
              <a:spcBef>
                <a:spcPts val="600"/>
              </a:spcBef>
              <a:buNone/>
            </a:pPr>
            <a:r>
              <a:rPr lang="en-US" b="1" dirty="0"/>
              <a:t>Examples</a:t>
            </a:r>
            <a:endParaRPr lang="en-US" dirty="0"/>
          </a:p>
          <a:p>
            <a:pPr marL="796925" lvl="2" indent="-339725">
              <a:spcBef>
                <a:spcPts val="600"/>
              </a:spcBef>
              <a:buFont typeface="Lucida Grande"/>
              <a:buChar char="–"/>
            </a:pPr>
            <a:r>
              <a:rPr lang="en-US" sz="2400" dirty="0"/>
              <a:t>Investments in equity and debt securities of other corporations</a:t>
            </a:r>
          </a:p>
          <a:p>
            <a:pPr marL="796925" lvl="2" indent="-339725">
              <a:spcBef>
                <a:spcPts val="600"/>
              </a:spcBef>
              <a:buFont typeface="Lucida Grande"/>
              <a:buChar char="–"/>
            </a:pPr>
            <a:r>
              <a:rPr lang="en-US" sz="2400" dirty="0"/>
              <a:t>Land held for speculation</a:t>
            </a:r>
          </a:p>
          <a:p>
            <a:pPr marL="796925" lvl="2" indent="-339725">
              <a:spcBef>
                <a:spcPts val="600"/>
              </a:spcBef>
              <a:buFont typeface="Lucida Grande"/>
              <a:buChar char="–"/>
            </a:pPr>
            <a:r>
              <a:rPr lang="en-US" sz="2400" dirty="0"/>
              <a:t>Long-term receivables</a:t>
            </a:r>
          </a:p>
          <a:p>
            <a:pPr marL="796925" lvl="2" indent="-339725">
              <a:spcBef>
                <a:spcPts val="600"/>
              </a:spcBef>
              <a:buFont typeface="Lucida Grande"/>
              <a:buChar char="–"/>
            </a:pPr>
            <a:r>
              <a:rPr lang="en-US" sz="2400" dirty="0"/>
              <a:t>Cash set aside for special purposes</a:t>
            </a:r>
            <a:endParaRPr lang="en-US" sz="2000" dirty="0"/>
          </a:p>
        </p:txBody>
      </p:sp>
    </p:spTree>
    <p:extLst>
      <p:ext uri="{BB962C8B-B14F-4D97-AF65-F5344CB8AC3E}">
        <p14:creationId xmlns:p14="http://schemas.microsoft.com/office/powerpoint/2010/main" val="2237485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03-2</a:t>
            </a:r>
          </a:p>
        </p:txBody>
      </p:sp>
      <p:sp>
        <p:nvSpPr>
          <p:cNvPr id="8" name="Title 7"/>
          <p:cNvSpPr>
            <a:spLocks noGrp="1"/>
          </p:cNvSpPr>
          <p:nvPr>
            <p:ph type="title"/>
          </p:nvPr>
        </p:nvSpPr>
        <p:spPr/>
        <p:txBody>
          <a:bodyPr/>
          <a:lstStyle/>
          <a:p>
            <a:r>
              <a:rPr lang="en-US" dirty="0"/>
              <a:t>Property, Plant, and Equipment</a:t>
            </a:r>
          </a:p>
        </p:txBody>
      </p:sp>
      <p:sp>
        <p:nvSpPr>
          <p:cNvPr id="9" name="Content Placeholder 8"/>
          <p:cNvSpPr>
            <a:spLocks noGrp="1"/>
          </p:cNvSpPr>
          <p:nvPr>
            <p:ph sz="quarter" idx="10"/>
          </p:nvPr>
        </p:nvSpPr>
        <p:spPr>
          <a:xfrm>
            <a:off x="548640" y="1575104"/>
            <a:ext cx="8046720" cy="4774592"/>
          </a:xfrm>
        </p:spPr>
        <p:txBody>
          <a:bodyPr/>
          <a:lstStyle/>
          <a:p>
            <a:pPr marL="336550" lvl="1" indent="-336550">
              <a:spcBef>
                <a:spcPts val="600"/>
              </a:spcBef>
              <a:buFont typeface="Arial" charset="0"/>
              <a:buChar char="•"/>
            </a:pPr>
            <a:r>
              <a:rPr lang="en-IN" sz="2600" dirty="0"/>
              <a:t>Tangible, long-lived assets </a:t>
            </a:r>
            <a:r>
              <a:rPr lang="en-IN" sz="2600" b="1" dirty="0"/>
              <a:t>used in the operations </a:t>
            </a:r>
            <a:r>
              <a:rPr lang="en-IN" sz="2600" dirty="0"/>
              <a:t>of the business</a:t>
            </a:r>
          </a:p>
          <a:p>
            <a:pPr marL="336550" lvl="1" indent="-336550">
              <a:spcBef>
                <a:spcPts val="600"/>
              </a:spcBef>
              <a:buFont typeface="Arial" charset="0"/>
              <a:buChar char="•"/>
            </a:pPr>
            <a:r>
              <a:rPr lang="en-IN" sz="2600" dirty="0"/>
              <a:t>Reported as a single amount in the balance sheet, at </a:t>
            </a:r>
            <a:r>
              <a:rPr lang="en-IN" sz="2600" b="1" dirty="0"/>
              <a:t>original cost less accumulated depreciation</a:t>
            </a:r>
            <a:endParaRPr lang="en-IN" sz="2600" dirty="0"/>
          </a:p>
          <a:p>
            <a:pPr lvl="0">
              <a:spcBef>
                <a:spcPts val="600"/>
              </a:spcBef>
              <a:buNone/>
            </a:pPr>
            <a:r>
              <a:rPr lang="en-US" b="1" dirty="0"/>
              <a:t>Examples</a:t>
            </a:r>
          </a:p>
          <a:p>
            <a:pPr marL="117475" lvl="0" indent="0">
              <a:spcBef>
                <a:spcPts val="600"/>
              </a:spcBef>
              <a:buNone/>
            </a:pPr>
            <a:r>
              <a:rPr lang="en-US" dirty="0"/>
              <a:t>Land, buildings, equipment, machinery, and furniture, as well as natural resources, such as mineral mines, timber tracts, and oil wells</a:t>
            </a:r>
          </a:p>
        </p:txBody>
      </p:sp>
    </p:spTree>
    <p:extLst>
      <p:ext uri="{BB962C8B-B14F-4D97-AF65-F5344CB8AC3E}">
        <p14:creationId xmlns:p14="http://schemas.microsoft.com/office/powerpoint/2010/main" val="17041076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03-2</a:t>
            </a:r>
          </a:p>
        </p:txBody>
      </p:sp>
      <p:sp>
        <p:nvSpPr>
          <p:cNvPr id="8" name="Title 7"/>
          <p:cNvSpPr>
            <a:spLocks noGrp="1"/>
          </p:cNvSpPr>
          <p:nvPr>
            <p:ph type="title"/>
          </p:nvPr>
        </p:nvSpPr>
        <p:spPr>
          <a:xfrm>
            <a:off x="685800" y="570899"/>
            <a:ext cx="8001000" cy="687003"/>
          </a:xfrm>
        </p:spPr>
        <p:txBody>
          <a:bodyPr/>
          <a:lstStyle/>
          <a:p>
            <a:r>
              <a:rPr lang="en-US" dirty="0"/>
              <a:t>Intangible Assets</a:t>
            </a:r>
          </a:p>
        </p:txBody>
      </p:sp>
      <p:sp>
        <p:nvSpPr>
          <p:cNvPr id="9" name="Content Placeholder 8"/>
          <p:cNvSpPr>
            <a:spLocks noGrp="1"/>
          </p:cNvSpPr>
          <p:nvPr>
            <p:ph sz="quarter" idx="10"/>
          </p:nvPr>
        </p:nvSpPr>
        <p:spPr>
          <a:xfrm>
            <a:off x="567690" y="1490779"/>
            <a:ext cx="8046720" cy="5216825"/>
          </a:xfrm>
        </p:spPr>
        <p:txBody>
          <a:bodyPr/>
          <a:lstStyle/>
          <a:p>
            <a:pPr marL="336550" lvl="1" indent="-336550">
              <a:buFont typeface="Arial" charset="0"/>
              <a:buChar char="•"/>
            </a:pPr>
            <a:r>
              <a:rPr lang="en-US" sz="2600" dirty="0"/>
              <a:t>Generally represent exclusive rights</a:t>
            </a:r>
          </a:p>
          <a:p>
            <a:pPr marL="336550" lvl="1" indent="-336550">
              <a:buFont typeface="Arial" charset="0"/>
              <a:buChar char="•"/>
            </a:pPr>
            <a:r>
              <a:rPr lang="en-IN" sz="2600" dirty="0"/>
              <a:t>Valuable resources in generating future revenues</a:t>
            </a:r>
          </a:p>
          <a:p>
            <a:pPr marL="336550" lvl="1" indent="-336550">
              <a:buFont typeface="Arial" charset="0"/>
              <a:buChar char="•"/>
            </a:pPr>
            <a:r>
              <a:rPr lang="en-IN" sz="2600" dirty="0"/>
              <a:t>Reported in the balance sheet </a:t>
            </a:r>
            <a:r>
              <a:rPr lang="en-IN" sz="2600" b="1" dirty="0"/>
              <a:t>net of accumulated </a:t>
            </a:r>
            <a:r>
              <a:rPr lang="en-US" sz="2600" b="1" dirty="0"/>
              <a:t>amortization</a:t>
            </a:r>
          </a:p>
          <a:p>
            <a:pPr marL="336550" lvl="1" indent="-336550">
              <a:buFont typeface="Arial" charset="0"/>
              <a:buChar char="•"/>
            </a:pPr>
            <a:r>
              <a:rPr lang="en-IN" sz="2600" dirty="0"/>
              <a:t>Much of the value is not reported in the balance sheet</a:t>
            </a:r>
            <a:endParaRPr lang="en-IN" sz="2600" b="1" dirty="0"/>
          </a:p>
          <a:p>
            <a:pPr marL="0" indent="0">
              <a:buNone/>
            </a:pPr>
            <a:r>
              <a:rPr lang="en-IN" b="1" dirty="0"/>
              <a:t>Examples</a:t>
            </a:r>
          </a:p>
          <a:p>
            <a:r>
              <a:rPr lang="en-US" dirty="0"/>
              <a:t>Patents, copyrights, trademarks, and franchises</a:t>
            </a:r>
          </a:p>
        </p:txBody>
      </p:sp>
    </p:spTree>
    <p:extLst>
      <p:ext uri="{BB962C8B-B14F-4D97-AF65-F5344CB8AC3E}">
        <p14:creationId xmlns:p14="http://schemas.microsoft.com/office/powerpoint/2010/main" val="794570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03-2</a:t>
            </a:r>
          </a:p>
        </p:txBody>
      </p:sp>
      <p:sp>
        <p:nvSpPr>
          <p:cNvPr id="8" name="Title 7"/>
          <p:cNvSpPr>
            <a:spLocks noGrp="1"/>
          </p:cNvSpPr>
          <p:nvPr>
            <p:ph type="title"/>
          </p:nvPr>
        </p:nvSpPr>
        <p:spPr>
          <a:xfrm>
            <a:off x="685800" y="570899"/>
            <a:ext cx="8001000" cy="687003"/>
          </a:xfrm>
        </p:spPr>
        <p:txBody>
          <a:bodyPr/>
          <a:lstStyle/>
          <a:p>
            <a:r>
              <a:rPr lang="en-US" dirty="0"/>
              <a:t>Other Long-Term Assets</a:t>
            </a:r>
          </a:p>
        </p:txBody>
      </p:sp>
      <p:sp>
        <p:nvSpPr>
          <p:cNvPr id="9" name="Content Placeholder 8"/>
          <p:cNvSpPr>
            <a:spLocks noGrp="1"/>
          </p:cNvSpPr>
          <p:nvPr>
            <p:ph sz="quarter" idx="10"/>
          </p:nvPr>
        </p:nvSpPr>
        <p:spPr>
          <a:xfrm>
            <a:off x="567690" y="1298275"/>
            <a:ext cx="8046720" cy="5216825"/>
          </a:xfrm>
        </p:spPr>
        <p:txBody>
          <a:bodyPr/>
          <a:lstStyle/>
          <a:p>
            <a:r>
              <a:rPr lang="en-US" dirty="0"/>
              <a:t>Represents a catch-all classification of long-term assets that were not reported separately in one of the other long-term classifications </a:t>
            </a:r>
          </a:p>
          <a:p>
            <a:pPr lvl="1">
              <a:buFont typeface="Calibri"/>
              <a:buChar char="–"/>
            </a:pPr>
            <a:r>
              <a:rPr lang="en-US" sz="2600" dirty="0"/>
              <a:t>Often includes long-term prepaid expenses (</a:t>
            </a:r>
            <a:r>
              <a:rPr lang="en-US" sz="2600" b="1" i="1" dirty="0"/>
              <a:t>deferred charges</a:t>
            </a:r>
            <a:r>
              <a:rPr lang="en-US" sz="2600" dirty="0"/>
              <a:t>)</a:t>
            </a:r>
          </a:p>
          <a:p>
            <a:pPr lvl="1">
              <a:buFont typeface="Calibri"/>
              <a:buChar char="–"/>
            </a:pPr>
            <a:r>
              <a:rPr lang="en-US" sz="2600" dirty="0"/>
              <a:t>Might also include long-term investments not material in nature</a:t>
            </a:r>
          </a:p>
          <a:p>
            <a:r>
              <a:rPr lang="en-US" sz="2800" dirty="0"/>
              <a:t>A key to understanding which category an asset is reported is </a:t>
            </a:r>
            <a:r>
              <a:rPr lang="en-US" sz="2800" b="1" i="1" dirty="0"/>
              <a:t>management intent</a:t>
            </a:r>
            <a:r>
              <a:rPr lang="en-US" sz="2800" dirty="0"/>
              <a:t> </a:t>
            </a:r>
          </a:p>
        </p:txBody>
      </p:sp>
    </p:spTree>
    <p:extLst>
      <p:ext uri="{BB962C8B-B14F-4D97-AF65-F5344CB8AC3E}">
        <p14:creationId xmlns:p14="http://schemas.microsoft.com/office/powerpoint/2010/main" val="17551603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03-2</a:t>
            </a:r>
          </a:p>
        </p:txBody>
      </p:sp>
      <p:sp>
        <p:nvSpPr>
          <p:cNvPr id="8" name="Title 7"/>
          <p:cNvSpPr>
            <a:spLocks noGrp="1"/>
          </p:cNvSpPr>
          <p:nvPr>
            <p:ph type="title"/>
          </p:nvPr>
        </p:nvSpPr>
        <p:spPr>
          <a:xfrm>
            <a:off x="685800" y="476250"/>
            <a:ext cx="8001000" cy="914400"/>
          </a:xfrm>
        </p:spPr>
        <p:txBody>
          <a:bodyPr>
            <a:noAutofit/>
          </a:bodyPr>
          <a:lstStyle/>
          <a:p>
            <a:r>
              <a:rPr lang="en-US" altLang="en-US" dirty="0"/>
              <a:t>Concept Check: Long-Term Assets (1 of 2) </a:t>
            </a:r>
            <a:endParaRPr lang="en-US" dirty="0"/>
          </a:p>
        </p:txBody>
      </p:sp>
      <p:sp>
        <p:nvSpPr>
          <p:cNvPr id="9" name="Content Placeholder 8"/>
          <p:cNvSpPr>
            <a:spLocks noGrp="1"/>
          </p:cNvSpPr>
          <p:nvPr>
            <p:ph sz="quarter" idx="10"/>
          </p:nvPr>
        </p:nvSpPr>
        <p:spPr>
          <a:xfrm>
            <a:off x="548639" y="1707047"/>
            <a:ext cx="8065971" cy="4806047"/>
          </a:xfrm>
        </p:spPr>
        <p:txBody>
          <a:bodyPr/>
          <a:lstStyle/>
          <a:p>
            <a:pPr marL="0" lvl="0" indent="0">
              <a:buClr>
                <a:srgbClr val="3333CC"/>
              </a:buClr>
              <a:buNone/>
            </a:pPr>
            <a:r>
              <a:rPr lang="en-US" sz="2400" kern="0" dirty="0">
                <a:solidFill>
                  <a:srgbClr val="000000"/>
                </a:solidFill>
              </a:rPr>
              <a:t>Which of the following is most likely to be reported as a long-term asset?</a:t>
            </a:r>
          </a:p>
          <a:p>
            <a:pPr marL="514350" lvl="0" indent="-514350">
              <a:buFont typeface="+mj-lt"/>
              <a:buAutoNum type="alphaLcPeriod"/>
            </a:pPr>
            <a:r>
              <a:rPr lang="en-US" sz="2400" kern="0" dirty="0">
                <a:solidFill>
                  <a:srgbClr val="000000"/>
                </a:solidFill>
              </a:rPr>
              <a:t>Accounts receivable</a:t>
            </a:r>
          </a:p>
          <a:p>
            <a:pPr marL="514350" lvl="0" indent="-514350">
              <a:buFont typeface="+mj-lt"/>
              <a:buAutoNum type="alphaLcPeriod"/>
            </a:pPr>
            <a:r>
              <a:rPr lang="en-US" sz="2400" kern="0" dirty="0">
                <a:solidFill>
                  <a:srgbClr val="000000"/>
                </a:solidFill>
              </a:rPr>
              <a:t>Buildings</a:t>
            </a:r>
          </a:p>
          <a:p>
            <a:pPr marL="514350" lvl="0" indent="-514350">
              <a:buFont typeface="+mj-lt"/>
              <a:buAutoNum type="alphaLcPeriod"/>
            </a:pPr>
            <a:r>
              <a:rPr lang="en-US" sz="2400" kern="0" dirty="0">
                <a:solidFill>
                  <a:srgbClr val="000000"/>
                </a:solidFill>
              </a:rPr>
              <a:t>Prepaid rent</a:t>
            </a:r>
          </a:p>
          <a:p>
            <a:pPr marL="514350" lvl="0" indent="-514350">
              <a:buFont typeface="+mj-lt"/>
              <a:buAutoNum type="alphaLcPeriod"/>
            </a:pPr>
            <a:r>
              <a:rPr lang="en-US" sz="2400" kern="0" dirty="0">
                <a:solidFill>
                  <a:srgbClr val="000000"/>
                </a:solidFill>
              </a:rPr>
              <a:t>Inventories</a:t>
            </a:r>
          </a:p>
          <a:p>
            <a:pPr marL="0" indent="0">
              <a:buNone/>
            </a:pPr>
            <a:r>
              <a:rPr lang="en-US" sz="2400" kern="0" dirty="0">
                <a:solidFill>
                  <a:srgbClr val="000000"/>
                </a:solidFill>
              </a:rPr>
              <a:t>The correct answer is </a:t>
            </a:r>
            <a:r>
              <a:rPr lang="en-US" sz="2400" i="1" kern="0" dirty="0">
                <a:solidFill>
                  <a:srgbClr val="000000"/>
                </a:solidFill>
              </a:rPr>
              <a:t>b</a:t>
            </a:r>
            <a:r>
              <a:rPr lang="en-US" sz="2400" kern="0" dirty="0">
                <a:solidFill>
                  <a:srgbClr val="000000"/>
                </a:solidFill>
              </a:rPr>
              <a:t>. </a:t>
            </a:r>
          </a:p>
          <a:p>
            <a:pPr marL="0" indent="0">
              <a:buNone/>
            </a:pPr>
            <a:r>
              <a:rPr lang="en-US" sz="2400" kern="0" dirty="0">
                <a:solidFill>
                  <a:srgbClr val="000000"/>
                </a:solidFill>
              </a:rPr>
              <a:t>Buildings generally benefit the company for several years. The other items listed above are generally realized as cash or consumed within one year.</a:t>
            </a:r>
            <a:endParaRPr lang="en-US" sz="2400" dirty="0"/>
          </a:p>
        </p:txBody>
      </p:sp>
    </p:spTree>
    <p:extLst>
      <p:ext uri="{BB962C8B-B14F-4D97-AF65-F5344CB8AC3E}">
        <p14:creationId xmlns:p14="http://schemas.microsoft.com/office/powerpoint/2010/main" val="11052842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03-2</a:t>
            </a:r>
          </a:p>
        </p:txBody>
      </p:sp>
      <p:sp>
        <p:nvSpPr>
          <p:cNvPr id="8" name="Title 7"/>
          <p:cNvSpPr>
            <a:spLocks noGrp="1"/>
          </p:cNvSpPr>
          <p:nvPr>
            <p:ph type="title"/>
          </p:nvPr>
        </p:nvSpPr>
        <p:spPr>
          <a:xfrm>
            <a:off x="685800" y="476250"/>
            <a:ext cx="8001000" cy="914400"/>
          </a:xfrm>
        </p:spPr>
        <p:txBody>
          <a:bodyPr>
            <a:noAutofit/>
          </a:bodyPr>
          <a:lstStyle/>
          <a:p>
            <a:r>
              <a:rPr lang="en-US" altLang="en-US" dirty="0"/>
              <a:t>Concept Check: Long-Term Assets (2 of 2)</a:t>
            </a:r>
            <a:endParaRPr lang="en-US" dirty="0"/>
          </a:p>
        </p:txBody>
      </p:sp>
      <p:sp>
        <p:nvSpPr>
          <p:cNvPr id="9" name="Content Placeholder 8"/>
          <p:cNvSpPr>
            <a:spLocks noGrp="1"/>
          </p:cNvSpPr>
          <p:nvPr>
            <p:ph sz="quarter" idx="10"/>
          </p:nvPr>
        </p:nvSpPr>
        <p:spPr>
          <a:xfrm>
            <a:off x="548639" y="1727257"/>
            <a:ext cx="8130139" cy="4577290"/>
          </a:xfrm>
        </p:spPr>
        <p:txBody>
          <a:bodyPr/>
          <a:lstStyle/>
          <a:p>
            <a:pPr marL="0" lvl="0" indent="0">
              <a:buClr>
                <a:srgbClr val="3333CC"/>
              </a:buClr>
              <a:buNone/>
            </a:pPr>
            <a:r>
              <a:rPr lang="en-US" sz="2400" kern="0" dirty="0">
                <a:solidFill>
                  <a:srgbClr val="000000"/>
                </a:solidFill>
              </a:rPr>
              <a:t>Which of the following represents </a:t>
            </a:r>
            <a:r>
              <a:rPr lang="en-IN" sz="2400" dirty="0"/>
              <a:t>tangible, long-lived assets used in the operations of the business?</a:t>
            </a:r>
            <a:endParaRPr lang="en-US" sz="2400" kern="0" dirty="0">
              <a:solidFill>
                <a:srgbClr val="000000"/>
              </a:solidFill>
            </a:endParaRPr>
          </a:p>
          <a:p>
            <a:pPr marL="514350" lvl="0" indent="-514350">
              <a:buFont typeface="+mj-lt"/>
              <a:buAutoNum type="alphaLcPeriod"/>
            </a:pPr>
            <a:r>
              <a:rPr lang="en-US" sz="2400" kern="0" dirty="0">
                <a:solidFill>
                  <a:srgbClr val="000000"/>
                </a:solidFill>
              </a:rPr>
              <a:t>Current assets</a:t>
            </a:r>
          </a:p>
          <a:p>
            <a:pPr marL="514350" lvl="0" indent="-514350">
              <a:buFont typeface="+mj-lt"/>
              <a:buAutoNum type="alphaLcPeriod"/>
            </a:pPr>
            <a:r>
              <a:rPr lang="en-US" sz="2400" kern="0" dirty="0">
                <a:solidFill>
                  <a:srgbClr val="000000"/>
                </a:solidFill>
              </a:rPr>
              <a:t>Investments</a:t>
            </a:r>
          </a:p>
          <a:p>
            <a:pPr marL="514350" lvl="0" indent="-514350">
              <a:buFont typeface="+mj-lt"/>
              <a:buAutoNum type="alphaLcPeriod"/>
            </a:pPr>
            <a:r>
              <a:rPr lang="en-US" sz="2400" kern="0" dirty="0">
                <a:solidFill>
                  <a:srgbClr val="000000"/>
                </a:solidFill>
              </a:rPr>
              <a:t>Property, plant, and equipment</a:t>
            </a:r>
          </a:p>
          <a:p>
            <a:pPr marL="514350" lvl="0" indent="-514350">
              <a:buFont typeface="+mj-lt"/>
              <a:buAutoNum type="alphaLcPeriod"/>
            </a:pPr>
            <a:r>
              <a:rPr lang="en-US" sz="2400" kern="0" dirty="0">
                <a:solidFill>
                  <a:srgbClr val="000000"/>
                </a:solidFill>
              </a:rPr>
              <a:t>Intangible assets</a:t>
            </a:r>
          </a:p>
          <a:p>
            <a:pPr marL="0" indent="0">
              <a:buNone/>
            </a:pPr>
            <a:r>
              <a:rPr lang="en-US" sz="2400" kern="0" dirty="0">
                <a:solidFill>
                  <a:srgbClr val="000000"/>
                </a:solidFill>
              </a:rPr>
              <a:t>The correct answer is </a:t>
            </a:r>
            <a:r>
              <a:rPr lang="en-US" sz="2400" i="1" kern="0" dirty="0">
                <a:solidFill>
                  <a:srgbClr val="000000"/>
                </a:solidFill>
              </a:rPr>
              <a:t>c</a:t>
            </a:r>
            <a:r>
              <a:rPr lang="en-US" sz="2400" kern="0" dirty="0">
                <a:solidFill>
                  <a:srgbClr val="000000"/>
                </a:solidFill>
              </a:rPr>
              <a:t>. Current assets are not long-lived, investments are not used directly in operations, and intangible assets have no physical substance.</a:t>
            </a:r>
            <a:endParaRPr lang="en-US" sz="2400" dirty="0"/>
          </a:p>
        </p:txBody>
      </p:sp>
    </p:spTree>
    <p:extLst>
      <p:ext uri="{BB962C8B-B14F-4D97-AF65-F5344CB8AC3E}">
        <p14:creationId xmlns:p14="http://schemas.microsoft.com/office/powerpoint/2010/main" val="8641380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pPr marL="0" indent="0">
              <a:buNone/>
            </a:pPr>
            <a:r>
              <a:rPr lang="en-US" dirty="0"/>
              <a:t>Learning Objective 03-3</a:t>
            </a:r>
          </a:p>
        </p:txBody>
      </p:sp>
      <p:sp>
        <p:nvSpPr>
          <p:cNvPr id="3" name="Title 2"/>
          <p:cNvSpPr>
            <a:spLocks noGrp="1"/>
          </p:cNvSpPr>
          <p:nvPr>
            <p:ph type="title"/>
          </p:nvPr>
        </p:nvSpPr>
        <p:spPr>
          <a:xfrm>
            <a:off x="685800" y="498449"/>
            <a:ext cx="8001000" cy="755703"/>
          </a:xfrm>
        </p:spPr>
        <p:txBody>
          <a:bodyPr/>
          <a:lstStyle/>
          <a:p>
            <a:r>
              <a:rPr lang="en-US" dirty="0"/>
              <a:t>Liabilities</a:t>
            </a:r>
          </a:p>
        </p:txBody>
      </p:sp>
      <p:sp>
        <p:nvSpPr>
          <p:cNvPr id="4" name="Content Placeholder 3"/>
          <p:cNvSpPr>
            <a:spLocks noGrp="1"/>
          </p:cNvSpPr>
          <p:nvPr>
            <p:ph sz="quarter" idx="10"/>
          </p:nvPr>
        </p:nvSpPr>
        <p:spPr>
          <a:xfrm>
            <a:off x="548640" y="1303662"/>
            <a:ext cx="8046720" cy="440677"/>
          </a:xfrm>
        </p:spPr>
        <p:txBody>
          <a:bodyPr/>
          <a:lstStyle/>
          <a:p>
            <a:pPr marL="0" indent="0">
              <a:buNone/>
            </a:pPr>
            <a:r>
              <a:rPr lang="en-US" dirty="0"/>
              <a:t>Represent </a:t>
            </a:r>
            <a:r>
              <a:rPr lang="en-US" b="1" dirty="0"/>
              <a:t>obligations</a:t>
            </a:r>
            <a:r>
              <a:rPr lang="en-US" dirty="0"/>
              <a:t> to other entities</a:t>
            </a:r>
          </a:p>
        </p:txBody>
      </p:sp>
      <p:graphicFrame>
        <p:nvGraphicFramePr>
          <p:cNvPr id="9" name="Table 8"/>
          <p:cNvGraphicFramePr>
            <a:graphicFrameLocks noGrp="1"/>
          </p:cNvGraphicFramePr>
          <p:nvPr>
            <p:extLst>
              <p:ext uri="{D42A27DB-BD31-4B8C-83A1-F6EECF244321}">
                <p14:modId xmlns:p14="http://schemas.microsoft.com/office/powerpoint/2010/main" val="3512886410"/>
              </p:ext>
            </p:extLst>
          </p:nvPr>
        </p:nvGraphicFramePr>
        <p:xfrm>
          <a:off x="700880" y="1881537"/>
          <a:ext cx="7690560" cy="4135732"/>
        </p:xfrm>
        <a:graphic>
          <a:graphicData uri="http://schemas.openxmlformats.org/drawingml/2006/table">
            <a:tbl>
              <a:tblPr firstRow="1" bandRow="1">
                <a:tableStyleId>{5940675A-B579-460E-94D1-54222C63F5DA}</a:tableStyleId>
              </a:tblPr>
              <a:tblGrid>
                <a:gridCol w="4590542">
                  <a:extLst>
                    <a:ext uri="{9D8B030D-6E8A-4147-A177-3AD203B41FA5}">
                      <a16:colId xmlns:a16="http://schemas.microsoft.com/office/drawing/2014/main" val="20000"/>
                    </a:ext>
                  </a:extLst>
                </a:gridCol>
                <a:gridCol w="1550009">
                  <a:extLst>
                    <a:ext uri="{9D8B030D-6E8A-4147-A177-3AD203B41FA5}">
                      <a16:colId xmlns:a16="http://schemas.microsoft.com/office/drawing/2014/main" val="20001"/>
                    </a:ext>
                  </a:extLst>
                </a:gridCol>
                <a:gridCol w="1550009">
                  <a:extLst>
                    <a:ext uri="{9D8B030D-6E8A-4147-A177-3AD203B41FA5}">
                      <a16:colId xmlns:a16="http://schemas.microsoft.com/office/drawing/2014/main" val="20002"/>
                    </a:ext>
                  </a:extLst>
                </a:gridCol>
              </a:tblGrid>
              <a:tr h="497790">
                <a:tc>
                  <a:txBody>
                    <a:bodyPr/>
                    <a:lstStyle/>
                    <a:p>
                      <a:pPr algn="l"/>
                      <a:endParaRPr lang="en-US" sz="1400" b="1" dirty="0">
                        <a:latin typeface="Verdana" pitchFamily="34" charset="0"/>
                        <a:ea typeface="Verdana" pitchFamily="34" charset="0"/>
                        <a:cs typeface="Verdana" pitchFamily="34" charset="0"/>
                      </a:endParaRPr>
                    </a:p>
                  </a:txBody>
                  <a:tcPr anchor="ctr"/>
                </a:tc>
                <a:tc>
                  <a:txBody>
                    <a:bodyPr/>
                    <a:lstStyle/>
                    <a:p>
                      <a:pPr algn="ctr"/>
                      <a:r>
                        <a:rPr lang="en-US" sz="1400" b="1" dirty="0">
                          <a:latin typeface="Verdana" pitchFamily="34" charset="0"/>
                          <a:ea typeface="Verdana" pitchFamily="34" charset="0"/>
                          <a:cs typeface="Verdana" pitchFamily="34" charset="0"/>
                        </a:rPr>
                        <a:t>May 31, 2015</a:t>
                      </a:r>
                    </a:p>
                  </a:txBody>
                  <a:tcPr anchor="ctr"/>
                </a:tc>
                <a:tc>
                  <a:txBody>
                    <a:bodyPr/>
                    <a:lstStyle/>
                    <a:p>
                      <a:pPr algn="ctr"/>
                      <a:r>
                        <a:rPr lang="en-US" sz="1400" b="1" dirty="0">
                          <a:latin typeface="Verdana" pitchFamily="34" charset="0"/>
                          <a:ea typeface="Verdana" pitchFamily="34" charset="0"/>
                          <a:cs typeface="Verdana" pitchFamily="34" charset="0"/>
                        </a:rPr>
                        <a:t>May 31, 2014</a:t>
                      </a:r>
                    </a:p>
                  </a:txBody>
                  <a:tcPr anchor="ctr"/>
                </a:tc>
                <a:extLst>
                  <a:ext uri="{0D108BD9-81ED-4DB2-BD59-A6C34878D82A}">
                    <a16:rowId xmlns:a16="http://schemas.microsoft.com/office/drawing/2014/main" val="10000"/>
                  </a:ext>
                </a:extLst>
              </a:tr>
              <a:tr h="330722">
                <a:tc>
                  <a:txBody>
                    <a:bodyPr/>
                    <a:lstStyle/>
                    <a:p>
                      <a:pPr algn="l"/>
                      <a:r>
                        <a:rPr lang="en-US" sz="1400" b="1" dirty="0">
                          <a:latin typeface="Verdana" pitchFamily="34" charset="0"/>
                          <a:ea typeface="Verdana" pitchFamily="34" charset="0"/>
                          <a:cs typeface="Verdana" pitchFamily="34" charset="0"/>
                        </a:rPr>
                        <a:t>(In millions)</a:t>
                      </a:r>
                    </a:p>
                  </a:txBody>
                  <a:tcPr anchor="ctr"/>
                </a:tc>
                <a:tc>
                  <a:txBody>
                    <a:bodyPr/>
                    <a:lstStyle/>
                    <a:p>
                      <a:pPr algn="r"/>
                      <a:r>
                        <a:rPr lang="sk-SK" sz="1400" b="1" dirty="0">
                          <a:latin typeface="Verdana" pitchFamily="34" charset="0"/>
                          <a:ea typeface="Verdana" pitchFamily="34" charset="0"/>
                          <a:cs typeface="Verdana" pitchFamily="34" charset="0"/>
                        </a:rPr>
                        <a:t> </a:t>
                      </a:r>
                    </a:p>
                  </a:txBody>
                  <a:tcPr anchor="ctr"/>
                </a:tc>
                <a:tc>
                  <a:txBody>
                    <a:bodyPr/>
                    <a:lstStyle/>
                    <a:p>
                      <a:pPr algn="r"/>
                      <a:r>
                        <a:rPr lang="sk-SK" sz="1400" b="1" dirty="0">
                          <a:latin typeface="Verdana" pitchFamily="34" charset="0"/>
                          <a:ea typeface="Verdana" pitchFamily="34" charset="0"/>
                          <a:cs typeface="Verdana" pitchFamily="34" charset="0"/>
                        </a:rPr>
                        <a:t> </a:t>
                      </a:r>
                    </a:p>
                  </a:txBody>
                  <a:tcPr anchor="ctr"/>
                </a:tc>
                <a:extLst>
                  <a:ext uri="{0D108BD9-81ED-4DB2-BD59-A6C34878D82A}">
                    <a16:rowId xmlns:a16="http://schemas.microsoft.com/office/drawing/2014/main" val="10001"/>
                  </a:ext>
                </a:extLst>
              </a:tr>
              <a:tr h="330722">
                <a:tc>
                  <a:txBody>
                    <a:bodyPr/>
                    <a:lstStyle/>
                    <a:p>
                      <a:pPr algn="l"/>
                      <a:r>
                        <a:rPr lang="en-US" sz="1400" dirty="0">
                          <a:latin typeface="Verdana" pitchFamily="34" charset="0"/>
                          <a:ea typeface="Verdana" pitchFamily="34" charset="0"/>
                          <a:cs typeface="Verdana" pitchFamily="34" charset="0"/>
                        </a:rPr>
                        <a:t>Current liabilities:</a:t>
                      </a:r>
                    </a:p>
                  </a:txBody>
                  <a:tcPr anchor="ctr"/>
                </a:tc>
                <a:tc>
                  <a:txBody>
                    <a:bodyPr/>
                    <a:lstStyle/>
                    <a:p>
                      <a:pPr algn="l"/>
                      <a:r>
                        <a:rPr lang="sk-SK" sz="1400" dirty="0">
                          <a:latin typeface="Verdana" pitchFamily="34" charset="0"/>
                          <a:ea typeface="Verdana" pitchFamily="34" charset="0"/>
                          <a:cs typeface="Verdana" pitchFamily="34" charset="0"/>
                        </a:rPr>
                        <a:t> </a:t>
                      </a:r>
                    </a:p>
                  </a:txBody>
                  <a:tcPr anchor="ctr"/>
                </a:tc>
                <a:tc>
                  <a:txBody>
                    <a:bodyPr/>
                    <a:lstStyle/>
                    <a:p>
                      <a:pPr algn="l"/>
                      <a:r>
                        <a:rPr lang="sk-SK" sz="1400" dirty="0">
                          <a:latin typeface="Verdana" pitchFamily="34" charset="0"/>
                          <a:ea typeface="Verdana" pitchFamily="34" charset="0"/>
                          <a:cs typeface="Verdana" pitchFamily="34" charset="0"/>
                        </a:rPr>
                        <a:t> </a:t>
                      </a:r>
                    </a:p>
                  </a:txBody>
                  <a:tcPr anchor="ctr"/>
                </a:tc>
                <a:extLst>
                  <a:ext uri="{0D108BD9-81ED-4DB2-BD59-A6C34878D82A}">
                    <a16:rowId xmlns:a16="http://schemas.microsoft.com/office/drawing/2014/main" val="10002"/>
                  </a:ext>
                </a:extLst>
              </a:tr>
              <a:tr h="330722">
                <a:tc>
                  <a:txBody>
                    <a:bodyPr/>
                    <a:lstStyle/>
                    <a:p>
                      <a:pPr algn="l"/>
                      <a:r>
                        <a:rPr lang="en-US" sz="1400" dirty="0">
                          <a:latin typeface="Verdana" pitchFamily="34" charset="0"/>
                          <a:ea typeface="Verdana" pitchFamily="34" charset="0"/>
                          <a:cs typeface="Verdana" pitchFamily="34" charset="0"/>
                        </a:rPr>
                        <a:t>    Current portion of long-term debt</a:t>
                      </a:r>
                    </a:p>
                  </a:txBody>
                  <a:tcPr anchor="ctr"/>
                </a:tc>
                <a:tc>
                  <a:txBody>
                    <a:bodyPr/>
                    <a:lstStyle/>
                    <a:p>
                      <a:pPr algn="r"/>
                      <a:r>
                        <a:rPr lang="is-IS" sz="1400" dirty="0">
                          <a:latin typeface="Verdana" pitchFamily="34" charset="0"/>
                          <a:ea typeface="Verdana" pitchFamily="34" charset="0"/>
                          <a:cs typeface="Verdana" pitchFamily="34" charset="0"/>
                        </a:rPr>
                        <a:t>$    107</a:t>
                      </a:r>
                    </a:p>
                  </a:txBody>
                  <a:tcPr anchor="ctr"/>
                </a:tc>
                <a:tc>
                  <a:txBody>
                    <a:bodyPr/>
                    <a:lstStyle/>
                    <a:p>
                      <a:pPr algn="r"/>
                      <a:r>
                        <a:rPr lang="is-IS" sz="1400" dirty="0">
                          <a:latin typeface="Verdana" pitchFamily="34" charset="0"/>
                          <a:ea typeface="Verdana" pitchFamily="34" charset="0"/>
                          <a:cs typeface="Verdana" pitchFamily="34" charset="0"/>
                        </a:rPr>
                        <a:t>$       7</a:t>
                      </a:r>
                    </a:p>
                  </a:txBody>
                  <a:tcPr anchor="ctr"/>
                </a:tc>
                <a:extLst>
                  <a:ext uri="{0D108BD9-81ED-4DB2-BD59-A6C34878D82A}">
                    <a16:rowId xmlns:a16="http://schemas.microsoft.com/office/drawing/2014/main" val="10003"/>
                  </a:ext>
                </a:extLst>
              </a:tr>
              <a:tr h="330722">
                <a:tc>
                  <a:txBody>
                    <a:bodyPr/>
                    <a:lstStyle/>
                    <a:p>
                      <a:pPr algn="l"/>
                      <a:r>
                        <a:rPr lang="en-US" sz="1400" dirty="0">
                          <a:latin typeface="Verdana" pitchFamily="34" charset="0"/>
                          <a:ea typeface="Verdana" pitchFamily="34" charset="0"/>
                          <a:cs typeface="Verdana" pitchFamily="34" charset="0"/>
                        </a:rPr>
                        <a:t>    Notes payable</a:t>
                      </a:r>
                    </a:p>
                  </a:txBody>
                  <a:tcPr anchor="ctr"/>
                </a:tc>
                <a:tc>
                  <a:txBody>
                    <a:bodyPr/>
                    <a:lstStyle/>
                    <a:p>
                      <a:pPr algn="r"/>
                      <a:r>
                        <a:rPr lang="ru-RU" sz="1400" dirty="0">
                          <a:latin typeface="Verdana" pitchFamily="34" charset="0"/>
                          <a:ea typeface="Verdana" pitchFamily="34" charset="0"/>
                          <a:cs typeface="Verdana" pitchFamily="34" charset="0"/>
                        </a:rPr>
                        <a:t>74</a:t>
                      </a:r>
                    </a:p>
                  </a:txBody>
                  <a:tcPr anchor="ctr"/>
                </a:tc>
                <a:tc>
                  <a:txBody>
                    <a:bodyPr/>
                    <a:lstStyle/>
                    <a:p>
                      <a:pPr algn="r"/>
                      <a:r>
                        <a:rPr lang="is-IS" sz="1400" dirty="0">
                          <a:latin typeface="Verdana" pitchFamily="34" charset="0"/>
                          <a:ea typeface="Verdana" pitchFamily="34" charset="0"/>
                          <a:cs typeface="Verdana" pitchFamily="34" charset="0"/>
                        </a:rPr>
                        <a:t>167</a:t>
                      </a:r>
                    </a:p>
                  </a:txBody>
                  <a:tcPr anchor="ctr"/>
                </a:tc>
                <a:extLst>
                  <a:ext uri="{0D108BD9-81ED-4DB2-BD59-A6C34878D82A}">
                    <a16:rowId xmlns:a16="http://schemas.microsoft.com/office/drawing/2014/main" val="10004"/>
                  </a:ext>
                </a:extLst>
              </a:tr>
              <a:tr h="330722">
                <a:tc>
                  <a:txBody>
                    <a:bodyPr/>
                    <a:lstStyle/>
                    <a:p>
                      <a:pPr algn="l"/>
                      <a:r>
                        <a:rPr lang="en-US" sz="1400" dirty="0">
                          <a:latin typeface="Verdana" pitchFamily="34" charset="0"/>
                          <a:ea typeface="Verdana" pitchFamily="34" charset="0"/>
                          <a:cs typeface="Verdana" pitchFamily="34" charset="0"/>
                        </a:rPr>
                        <a:t>    Accounts payable</a:t>
                      </a:r>
                    </a:p>
                  </a:txBody>
                  <a:tcPr anchor="ctr"/>
                </a:tc>
                <a:tc>
                  <a:txBody>
                    <a:bodyPr/>
                    <a:lstStyle/>
                    <a:p>
                      <a:pPr algn="r"/>
                      <a:r>
                        <a:rPr lang="fi-FI" sz="1400" dirty="0">
                          <a:latin typeface="Verdana" pitchFamily="34" charset="0"/>
                          <a:ea typeface="Verdana" pitchFamily="34" charset="0"/>
                          <a:cs typeface="Verdana" pitchFamily="34" charset="0"/>
                        </a:rPr>
                        <a:t>2,131</a:t>
                      </a:r>
                    </a:p>
                  </a:txBody>
                  <a:tcPr anchor="ctr"/>
                </a:tc>
                <a:tc>
                  <a:txBody>
                    <a:bodyPr/>
                    <a:lstStyle/>
                    <a:p>
                      <a:pPr algn="r"/>
                      <a:r>
                        <a:rPr lang="fi-FI" sz="1400" dirty="0">
                          <a:latin typeface="Verdana" pitchFamily="34" charset="0"/>
                          <a:ea typeface="Verdana" pitchFamily="34" charset="0"/>
                          <a:cs typeface="Verdana" pitchFamily="34" charset="0"/>
                        </a:rPr>
                        <a:t>1,930</a:t>
                      </a:r>
                    </a:p>
                  </a:txBody>
                  <a:tcPr anchor="ctr"/>
                </a:tc>
                <a:extLst>
                  <a:ext uri="{0D108BD9-81ED-4DB2-BD59-A6C34878D82A}">
                    <a16:rowId xmlns:a16="http://schemas.microsoft.com/office/drawing/2014/main" val="10005"/>
                  </a:ext>
                </a:extLst>
              </a:tr>
              <a:tr h="330722">
                <a:tc>
                  <a:txBody>
                    <a:bodyPr/>
                    <a:lstStyle/>
                    <a:p>
                      <a:pPr algn="l"/>
                      <a:r>
                        <a:rPr lang="en-US" sz="1400" dirty="0">
                          <a:latin typeface="Verdana" pitchFamily="34" charset="0"/>
                          <a:ea typeface="Verdana" pitchFamily="34" charset="0"/>
                          <a:cs typeface="Verdana" pitchFamily="34" charset="0"/>
                        </a:rPr>
                        <a:t>    Accrued liabilities</a:t>
                      </a:r>
                    </a:p>
                  </a:txBody>
                  <a:tcPr anchor="ctr"/>
                </a:tc>
                <a:tc>
                  <a:txBody>
                    <a:bodyPr/>
                    <a:lstStyle/>
                    <a:p>
                      <a:pPr algn="r"/>
                      <a:r>
                        <a:rPr lang="fi-FI" sz="1400" dirty="0">
                          <a:latin typeface="Verdana" pitchFamily="34" charset="0"/>
                          <a:ea typeface="Verdana" pitchFamily="34" charset="0"/>
                          <a:cs typeface="Verdana" pitchFamily="34" charset="0"/>
                        </a:rPr>
                        <a:t>3,951</a:t>
                      </a:r>
                    </a:p>
                  </a:txBody>
                  <a:tcPr anchor="ctr"/>
                </a:tc>
                <a:tc>
                  <a:txBody>
                    <a:bodyPr/>
                    <a:lstStyle/>
                    <a:p>
                      <a:pPr algn="r"/>
                      <a:r>
                        <a:rPr lang="cs-CZ" sz="1400" dirty="0">
                          <a:latin typeface="Verdana" pitchFamily="34" charset="0"/>
                          <a:ea typeface="Verdana" pitchFamily="34" charset="0"/>
                          <a:cs typeface="Verdana" pitchFamily="34" charset="0"/>
                        </a:rPr>
                        <a:t>2,491</a:t>
                      </a:r>
                    </a:p>
                  </a:txBody>
                  <a:tcPr anchor="ctr"/>
                </a:tc>
                <a:extLst>
                  <a:ext uri="{0D108BD9-81ED-4DB2-BD59-A6C34878D82A}">
                    <a16:rowId xmlns:a16="http://schemas.microsoft.com/office/drawing/2014/main" val="10006"/>
                  </a:ext>
                </a:extLst>
              </a:tr>
              <a:tr h="330722">
                <a:tc>
                  <a:txBody>
                    <a:bodyPr/>
                    <a:lstStyle/>
                    <a:p>
                      <a:pPr algn="l"/>
                      <a:r>
                        <a:rPr lang="en-US" sz="1400" dirty="0">
                          <a:latin typeface="Verdana" pitchFamily="34" charset="0"/>
                          <a:ea typeface="Verdana" pitchFamily="34" charset="0"/>
                          <a:cs typeface="Verdana" pitchFamily="34" charset="0"/>
                        </a:rPr>
                        <a:t>    Income tax payable</a:t>
                      </a:r>
                    </a:p>
                  </a:txBody>
                  <a:tcPr anchor="ctr"/>
                </a:tc>
                <a:tc>
                  <a:txBody>
                    <a:bodyPr/>
                    <a:lstStyle/>
                    <a:p>
                      <a:pPr algn="r"/>
                      <a:r>
                        <a:rPr lang="is-IS" sz="1400" u="sng" dirty="0">
                          <a:latin typeface="Verdana" pitchFamily="34" charset="0"/>
                          <a:ea typeface="Verdana" pitchFamily="34" charset="0"/>
                          <a:cs typeface="Verdana" pitchFamily="34" charset="0"/>
                        </a:rPr>
                        <a:t>        71</a:t>
                      </a:r>
                    </a:p>
                  </a:txBody>
                  <a:tcPr anchor="ctr"/>
                </a:tc>
                <a:tc>
                  <a:txBody>
                    <a:bodyPr/>
                    <a:lstStyle/>
                    <a:p>
                      <a:pPr algn="r"/>
                      <a:r>
                        <a:rPr lang="is-IS" sz="1400" u="sng" dirty="0">
                          <a:latin typeface="Verdana" pitchFamily="34" charset="0"/>
                          <a:ea typeface="Verdana" pitchFamily="34" charset="0"/>
                          <a:cs typeface="Verdana" pitchFamily="34" charset="0"/>
                        </a:rPr>
                        <a:t>    432</a:t>
                      </a:r>
                    </a:p>
                  </a:txBody>
                  <a:tcPr anchor="ctr"/>
                </a:tc>
                <a:extLst>
                  <a:ext uri="{0D108BD9-81ED-4DB2-BD59-A6C34878D82A}">
                    <a16:rowId xmlns:a16="http://schemas.microsoft.com/office/drawing/2014/main" val="10007"/>
                  </a:ext>
                </a:extLst>
              </a:tr>
              <a:tr h="330722">
                <a:tc>
                  <a:txBody>
                    <a:bodyPr/>
                    <a:lstStyle/>
                    <a:p>
                      <a:pPr algn="l"/>
                      <a:r>
                        <a:rPr lang="en-US" sz="1400" dirty="0">
                          <a:latin typeface="Verdana" pitchFamily="34" charset="0"/>
                          <a:ea typeface="Verdana" pitchFamily="34" charset="0"/>
                          <a:cs typeface="Verdana" pitchFamily="34" charset="0"/>
                        </a:rPr>
                        <a:t>        Total current liabilities</a:t>
                      </a:r>
                    </a:p>
                  </a:txBody>
                  <a:tcPr anchor="ctr"/>
                </a:tc>
                <a:tc>
                  <a:txBody>
                    <a:bodyPr/>
                    <a:lstStyle/>
                    <a:p>
                      <a:pPr algn="r"/>
                      <a:r>
                        <a:rPr lang="uk-UA" sz="1400">
                          <a:latin typeface="Verdana" pitchFamily="34" charset="0"/>
                          <a:ea typeface="Verdana" pitchFamily="34" charset="0"/>
                          <a:cs typeface="Verdana" pitchFamily="34" charset="0"/>
                        </a:rPr>
                        <a:t>6,334</a:t>
                      </a:r>
                    </a:p>
                  </a:txBody>
                  <a:tcPr anchor="ctr"/>
                </a:tc>
                <a:tc>
                  <a:txBody>
                    <a:bodyPr/>
                    <a:lstStyle/>
                    <a:p>
                      <a:pPr algn="r"/>
                      <a:r>
                        <a:rPr lang="en-US" sz="1400" dirty="0">
                          <a:latin typeface="Verdana" pitchFamily="34" charset="0"/>
                          <a:ea typeface="Verdana" pitchFamily="34" charset="0"/>
                          <a:cs typeface="Verdana" pitchFamily="34" charset="0"/>
                        </a:rPr>
                        <a:t>5,027</a:t>
                      </a:r>
                    </a:p>
                  </a:txBody>
                  <a:tcPr anchor="ctr"/>
                </a:tc>
                <a:extLst>
                  <a:ext uri="{0D108BD9-81ED-4DB2-BD59-A6C34878D82A}">
                    <a16:rowId xmlns:a16="http://schemas.microsoft.com/office/drawing/2014/main" val="10008"/>
                  </a:ext>
                </a:extLst>
              </a:tr>
              <a:tr h="330722">
                <a:tc>
                  <a:txBody>
                    <a:bodyPr/>
                    <a:lstStyle/>
                    <a:p>
                      <a:pPr algn="l"/>
                      <a:r>
                        <a:rPr lang="en-US" sz="1400" dirty="0">
                          <a:latin typeface="Verdana" pitchFamily="34" charset="0"/>
                          <a:ea typeface="Verdana" pitchFamily="34" charset="0"/>
                          <a:cs typeface="Verdana" pitchFamily="34" charset="0"/>
                        </a:rPr>
                        <a:t>Long-term debt</a:t>
                      </a:r>
                    </a:p>
                  </a:txBody>
                  <a:tcPr anchor="ctr"/>
                </a:tc>
                <a:tc>
                  <a:txBody>
                    <a:bodyPr/>
                    <a:lstStyle/>
                    <a:p>
                      <a:pPr algn="r"/>
                      <a:r>
                        <a:rPr lang="is-IS" sz="1400">
                          <a:latin typeface="Verdana" pitchFamily="34" charset="0"/>
                          <a:ea typeface="Verdana" pitchFamily="34" charset="0"/>
                          <a:cs typeface="Verdana" pitchFamily="34" charset="0"/>
                        </a:rPr>
                        <a:t>1,079</a:t>
                      </a:r>
                    </a:p>
                  </a:txBody>
                  <a:tcPr anchor="ctr"/>
                </a:tc>
                <a:tc>
                  <a:txBody>
                    <a:bodyPr/>
                    <a:lstStyle/>
                    <a:p>
                      <a:pPr algn="r"/>
                      <a:r>
                        <a:rPr lang="fi-FI" sz="1400" dirty="0">
                          <a:latin typeface="Verdana" pitchFamily="34" charset="0"/>
                          <a:ea typeface="Verdana" pitchFamily="34" charset="0"/>
                          <a:cs typeface="Verdana" pitchFamily="34" charset="0"/>
                        </a:rPr>
                        <a:t>1,199</a:t>
                      </a:r>
                    </a:p>
                  </a:txBody>
                  <a:tcPr anchor="ctr"/>
                </a:tc>
                <a:extLst>
                  <a:ext uri="{0D108BD9-81ED-4DB2-BD59-A6C34878D82A}">
                    <a16:rowId xmlns:a16="http://schemas.microsoft.com/office/drawing/2014/main" val="10009"/>
                  </a:ext>
                </a:extLst>
              </a:tr>
              <a:tr h="330722">
                <a:tc>
                  <a:txBody>
                    <a:bodyPr/>
                    <a:lstStyle/>
                    <a:p>
                      <a:pPr algn="l"/>
                      <a:r>
                        <a:rPr lang="en-US" sz="1400" dirty="0">
                          <a:latin typeface="Verdana" pitchFamily="34" charset="0"/>
                          <a:ea typeface="Verdana" pitchFamily="34" charset="0"/>
                          <a:cs typeface="Verdana" pitchFamily="34" charset="0"/>
                        </a:rPr>
                        <a:t>Deferred income taxes and other liabilities</a:t>
                      </a:r>
                    </a:p>
                  </a:txBody>
                  <a:tcPr anchor="ctr"/>
                </a:tc>
                <a:tc>
                  <a:txBody>
                    <a:bodyPr/>
                    <a:lstStyle/>
                    <a:p>
                      <a:pPr algn="r"/>
                      <a:r>
                        <a:rPr lang="is-IS" sz="1400" u="sng" dirty="0">
                          <a:latin typeface="Verdana" pitchFamily="34" charset="0"/>
                          <a:ea typeface="Verdana" pitchFamily="34" charset="0"/>
                          <a:cs typeface="Verdana" pitchFamily="34" charset="0"/>
                        </a:rPr>
                        <a:t>   1,480</a:t>
                      </a:r>
                    </a:p>
                  </a:txBody>
                  <a:tcPr anchor="ctr"/>
                </a:tc>
                <a:tc>
                  <a:txBody>
                    <a:bodyPr/>
                    <a:lstStyle/>
                    <a:p>
                      <a:pPr algn="r"/>
                      <a:r>
                        <a:rPr lang="pl-PL" sz="1400" u="sng" dirty="0">
                          <a:latin typeface="Verdana" pitchFamily="34" charset="0"/>
                          <a:ea typeface="Verdana" pitchFamily="34" charset="0"/>
                          <a:cs typeface="Verdana" pitchFamily="34" charset="0"/>
                        </a:rPr>
                        <a:t>  1,544</a:t>
                      </a:r>
                    </a:p>
                  </a:txBody>
                  <a:tcPr anchor="ctr"/>
                </a:tc>
                <a:extLst>
                  <a:ext uri="{0D108BD9-81ED-4DB2-BD59-A6C34878D82A}">
                    <a16:rowId xmlns:a16="http://schemas.microsoft.com/office/drawing/2014/main" val="10010"/>
                  </a:ext>
                </a:extLst>
              </a:tr>
              <a:tr h="330722">
                <a:tc>
                  <a:txBody>
                    <a:bodyPr/>
                    <a:lstStyle/>
                    <a:p>
                      <a:pPr algn="l"/>
                      <a:r>
                        <a:rPr lang="en-US" sz="1400" dirty="0">
                          <a:latin typeface="Verdana" pitchFamily="34" charset="0"/>
                          <a:ea typeface="Verdana" pitchFamily="34" charset="0"/>
                          <a:cs typeface="Verdana" pitchFamily="34" charset="0"/>
                        </a:rPr>
                        <a:t>        Total liabilities</a:t>
                      </a:r>
                    </a:p>
                  </a:txBody>
                  <a:tcPr anchor="ctr"/>
                </a:tc>
                <a:tc>
                  <a:txBody>
                    <a:bodyPr/>
                    <a:lstStyle/>
                    <a:p>
                      <a:pPr algn="r"/>
                      <a:r>
                        <a:rPr lang="en-US" sz="1400" u="dbl" baseline="0" dirty="0">
                          <a:latin typeface="Verdana" pitchFamily="34" charset="0"/>
                          <a:ea typeface="Verdana" pitchFamily="34" charset="0"/>
                          <a:cs typeface="Verdana" pitchFamily="34" charset="0"/>
                        </a:rPr>
                        <a:t>$8,893</a:t>
                      </a:r>
                    </a:p>
                  </a:txBody>
                  <a:tcPr anchor="ctr"/>
                </a:tc>
                <a:tc>
                  <a:txBody>
                    <a:bodyPr/>
                    <a:lstStyle/>
                    <a:p>
                      <a:pPr algn="r"/>
                      <a:r>
                        <a:rPr lang="en-US" sz="1400" u="dbl" baseline="0" dirty="0">
                          <a:latin typeface="Verdana" pitchFamily="34" charset="0"/>
                          <a:ea typeface="Verdana" pitchFamily="34" charset="0"/>
                          <a:cs typeface="Verdana" pitchFamily="34" charset="0"/>
                        </a:rPr>
                        <a:t>$7,770</a:t>
                      </a:r>
                    </a:p>
                  </a:txBody>
                  <a:tcPr anchor="ct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26506653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a:xfrm>
            <a:off x="4419600" y="-3175"/>
            <a:ext cx="4724400" cy="384175"/>
          </a:xfrm>
        </p:spPr>
        <p:txBody>
          <a:bodyPr/>
          <a:lstStyle/>
          <a:p>
            <a:pPr marL="0" indent="0">
              <a:buNone/>
            </a:pPr>
            <a:r>
              <a:rPr lang="en-US" dirty="0"/>
              <a:t>Learning Objective 03-1</a:t>
            </a:r>
          </a:p>
        </p:txBody>
      </p:sp>
      <p:sp>
        <p:nvSpPr>
          <p:cNvPr id="8" name="Title 7"/>
          <p:cNvSpPr>
            <a:spLocks noGrp="1"/>
          </p:cNvSpPr>
          <p:nvPr>
            <p:ph type="title"/>
          </p:nvPr>
        </p:nvSpPr>
        <p:spPr>
          <a:xfrm>
            <a:off x="685800" y="457200"/>
            <a:ext cx="8229600" cy="990600"/>
          </a:xfrm>
        </p:spPr>
        <p:txBody>
          <a:bodyPr>
            <a:noAutofit/>
          </a:bodyPr>
          <a:lstStyle/>
          <a:p>
            <a:r>
              <a:rPr lang="en-US" dirty="0"/>
              <a:t>Balance Sheet Example: Asset Section</a:t>
            </a:r>
          </a:p>
        </p:txBody>
      </p:sp>
      <p:pic>
        <p:nvPicPr>
          <p:cNvPr id="1026" name="Picture 2" descr="Reproduced assets section of the Under Armour balance sheet from page 110 of the text"/>
          <p:cNvPicPr>
            <a:picLocks noGrp="1" noChangeAspect="1" noChangeArrowheads="1"/>
          </p:cNvPicPr>
          <p:nvPr>
            <p:ph type="pic" sz="quarter" idx="14"/>
          </p:nvPr>
        </p:nvPicPr>
        <p:blipFill>
          <a:blip r:embed="rId3">
            <a:extLst>
              <a:ext uri="{28A0092B-C50C-407E-A947-70E740481C1C}">
                <a14:useLocalDpi xmlns:a14="http://schemas.microsoft.com/office/drawing/2010/main" val="0"/>
              </a:ext>
            </a:extLst>
          </a:blip>
          <a:stretch>
            <a:fillRect/>
          </a:stretch>
        </p:blipFill>
        <p:spPr bwMode="auto">
          <a:xfrm>
            <a:off x="1282016" y="1672806"/>
            <a:ext cx="6558915" cy="46520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85469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03-3</a:t>
            </a:r>
          </a:p>
        </p:txBody>
      </p:sp>
      <p:sp>
        <p:nvSpPr>
          <p:cNvPr id="8" name="Title 7"/>
          <p:cNvSpPr>
            <a:spLocks noGrp="1"/>
          </p:cNvSpPr>
          <p:nvPr>
            <p:ph type="title"/>
          </p:nvPr>
        </p:nvSpPr>
        <p:spPr/>
        <p:txBody>
          <a:bodyPr/>
          <a:lstStyle/>
          <a:p>
            <a:r>
              <a:rPr lang="en-US" dirty="0"/>
              <a:t>Current Liabilities</a:t>
            </a:r>
          </a:p>
        </p:txBody>
      </p:sp>
      <p:sp>
        <p:nvSpPr>
          <p:cNvPr id="9" name="Content Placeholder 8"/>
          <p:cNvSpPr>
            <a:spLocks noGrp="1"/>
          </p:cNvSpPr>
          <p:nvPr>
            <p:ph sz="quarter" idx="10"/>
          </p:nvPr>
        </p:nvSpPr>
        <p:spPr>
          <a:xfrm>
            <a:off x="567689" y="1441211"/>
            <a:ext cx="8046921" cy="4927506"/>
          </a:xfrm>
        </p:spPr>
        <p:txBody>
          <a:bodyPr/>
          <a:lstStyle/>
          <a:p>
            <a:r>
              <a:rPr lang="en-US" sz="2400" dirty="0"/>
              <a:t>Obligations that are expected to be </a:t>
            </a:r>
            <a:r>
              <a:rPr lang="en-US" sz="2400" b="1" dirty="0"/>
              <a:t>satisfied through the use of current assets or the creation of other current liabilities</a:t>
            </a:r>
          </a:p>
          <a:p>
            <a:r>
              <a:rPr lang="en-US" sz="2400" dirty="0"/>
              <a:t>Expected to be satisfied within one year or the operating cycle, whichever is longer</a:t>
            </a:r>
          </a:p>
          <a:p>
            <a:r>
              <a:rPr lang="en-IN" sz="2400" b="1" dirty="0"/>
              <a:t>Examples</a:t>
            </a:r>
          </a:p>
          <a:p>
            <a:pPr lvl="1">
              <a:buFont typeface="Calibri"/>
              <a:buChar char="–"/>
            </a:pPr>
            <a:r>
              <a:rPr lang="en-US" sz="2200" dirty="0"/>
              <a:t>Accounts payable</a:t>
            </a:r>
          </a:p>
          <a:p>
            <a:pPr lvl="1">
              <a:buFont typeface="Calibri"/>
              <a:buChar char="–"/>
            </a:pPr>
            <a:r>
              <a:rPr lang="en-US" sz="2200" dirty="0"/>
              <a:t>Notes payable (short-term borrowings)</a:t>
            </a:r>
          </a:p>
          <a:p>
            <a:pPr lvl="1">
              <a:buFont typeface="Calibri"/>
              <a:buChar char="–"/>
            </a:pPr>
            <a:r>
              <a:rPr lang="en-US" sz="2200" dirty="0"/>
              <a:t>Deferred revenues </a:t>
            </a:r>
          </a:p>
          <a:p>
            <a:pPr lvl="1">
              <a:buFont typeface="Calibri"/>
              <a:buChar char="–"/>
            </a:pPr>
            <a:r>
              <a:rPr lang="en-US" sz="2200" dirty="0"/>
              <a:t>Accrued liabilities</a:t>
            </a:r>
          </a:p>
          <a:p>
            <a:pPr lvl="1">
              <a:buFont typeface="Calibri"/>
              <a:buChar char="–"/>
            </a:pPr>
            <a:r>
              <a:rPr lang="en-US" sz="2200" dirty="0"/>
              <a:t>Currently maturing portion of long-term debt</a:t>
            </a:r>
          </a:p>
        </p:txBody>
      </p:sp>
    </p:spTree>
    <p:extLst>
      <p:ext uri="{BB962C8B-B14F-4D97-AF65-F5344CB8AC3E}">
        <p14:creationId xmlns:p14="http://schemas.microsoft.com/office/powerpoint/2010/main" val="10733849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03-3</a:t>
            </a:r>
          </a:p>
        </p:txBody>
      </p:sp>
      <p:sp>
        <p:nvSpPr>
          <p:cNvPr id="8" name="Title 7"/>
          <p:cNvSpPr>
            <a:spLocks noGrp="1"/>
          </p:cNvSpPr>
          <p:nvPr>
            <p:ph type="title"/>
          </p:nvPr>
        </p:nvSpPr>
        <p:spPr>
          <a:xfrm>
            <a:off x="685800" y="517499"/>
            <a:ext cx="8001000" cy="755703"/>
          </a:xfrm>
        </p:spPr>
        <p:txBody>
          <a:bodyPr/>
          <a:lstStyle/>
          <a:p>
            <a:r>
              <a:rPr lang="en-US" dirty="0"/>
              <a:t>Types of Current Liabilities</a:t>
            </a:r>
          </a:p>
        </p:txBody>
      </p:sp>
      <p:sp>
        <p:nvSpPr>
          <p:cNvPr id="9" name="Content Placeholder 8"/>
          <p:cNvSpPr>
            <a:spLocks noGrp="1"/>
          </p:cNvSpPr>
          <p:nvPr>
            <p:ph sz="quarter" idx="10"/>
          </p:nvPr>
        </p:nvSpPr>
        <p:spPr>
          <a:xfrm>
            <a:off x="548640" y="1431625"/>
            <a:ext cx="8233410" cy="4950125"/>
          </a:xfrm>
        </p:spPr>
        <p:txBody>
          <a:bodyPr/>
          <a:lstStyle/>
          <a:p>
            <a:pPr marL="0" lvl="2" indent="0">
              <a:buNone/>
            </a:pPr>
            <a:r>
              <a:rPr lang="en-US" sz="2600" b="1" dirty="0"/>
              <a:t>ACCOUNTS PAYABLE</a:t>
            </a:r>
          </a:p>
          <a:p>
            <a:pPr marL="228600" lvl="1" indent="-228600">
              <a:buFont typeface="Arial" panose="020B0604020202020204" pitchFamily="34" charset="0"/>
              <a:buChar char="•"/>
            </a:pPr>
            <a:r>
              <a:rPr lang="en-IN" sz="2600" dirty="0"/>
              <a:t>Obligations to suppliers of merchandise or services </a:t>
            </a:r>
            <a:r>
              <a:rPr lang="en-US" sz="2600" b="1" dirty="0"/>
              <a:t>purchased on account</a:t>
            </a:r>
          </a:p>
          <a:p>
            <a:pPr marL="228600" lvl="1" indent="-228600">
              <a:buFont typeface="Arial" panose="020B0604020202020204" pitchFamily="34" charset="0"/>
              <a:buChar char="•"/>
            </a:pPr>
            <a:r>
              <a:rPr lang="en-IN" sz="2600" dirty="0"/>
              <a:t>Payment usually due in 30 to 60 days</a:t>
            </a:r>
          </a:p>
          <a:p>
            <a:pPr marL="0" lvl="2" indent="0">
              <a:buNone/>
            </a:pPr>
            <a:r>
              <a:rPr lang="en-US" sz="2600" b="1" dirty="0"/>
              <a:t>NOTES PAYABLE</a:t>
            </a:r>
          </a:p>
          <a:p>
            <a:pPr marL="228600" lvl="1" indent="-228600">
              <a:buFont typeface="Arial" panose="020B0604020202020204" pitchFamily="34" charset="0"/>
              <a:buChar char="•"/>
            </a:pPr>
            <a:r>
              <a:rPr lang="en-IN" sz="2600" b="1" dirty="0"/>
              <a:t>Written promises </a:t>
            </a:r>
            <a:r>
              <a:rPr lang="en-IN" sz="2600" dirty="0"/>
              <a:t>to pay cash at some future date</a:t>
            </a:r>
          </a:p>
          <a:p>
            <a:pPr marL="228600" lvl="1" indent="-228600">
              <a:buFont typeface="Arial" panose="020B0604020202020204" pitchFamily="34" charset="0"/>
              <a:buChar char="•"/>
            </a:pPr>
            <a:r>
              <a:rPr lang="en-IN" sz="2600" dirty="0"/>
              <a:t>Usually require the payment of </a:t>
            </a:r>
            <a:r>
              <a:rPr lang="en-IN" sz="2600" b="1" dirty="0"/>
              <a:t>explicit interest </a:t>
            </a:r>
            <a:r>
              <a:rPr lang="en-IN" sz="2600" dirty="0"/>
              <a:t>in addition to the original obligation amount</a:t>
            </a:r>
            <a:endParaRPr lang="en-US" sz="2600" dirty="0"/>
          </a:p>
        </p:txBody>
      </p:sp>
    </p:spTree>
    <p:extLst>
      <p:ext uri="{BB962C8B-B14F-4D97-AF65-F5344CB8AC3E}">
        <p14:creationId xmlns:p14="http://schemas.microsoft.com/office/powerpoint/2010/main" val="5817551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03-3</a:t>
            </a:r>
          </a:p>
        </p:txBody>
      </p:sp>
      <p:sp>
        <p:nvSpPr>
          <p:cNvPr id="8" name="Title 7"/>
          <p:cNvSpPr>
            <a:spLocks noGrp="1"/>
          </p:cNvSpPr>
          <p:nvPr>
            <p:ph type="title"/>
          </p:nvPr>
        </p:nvSpPr>
        <p:spPr>
          <a:xfrm>
            <a:off x="685800" y="418338"/>
            <a:ext cx="8001000" cy="1106424"/>
          </a:xfrm>
        </p:spPr>
        <p:txBody>
          <a:bodyPr>
            <a:noAutofit/>
          </a:bodyPr>
          <a:lstStyle/>
          <a:p>
            <a:r>
              <a:rPr lang="en-US" dirty="0"/>
              <a:t>Other Types of Current Liabilities</a:t>
            </a:r>
          </a:p>
        </p:txBody>
      </p:sp>
      <p:sp>
        <p:nvSpPr>
          <p:cNvPr id="9" name="Content Placeholder 8"/>
          <p:cNvSpPr>
            <a:spLocks noGrp="1"/>
          </p:cNvSpPr>
          <p:nvPr>
            <p:ph sz="quarter" idx="10"/>
          </p:nvPr>
        </p:nvSpPr>
        <p:spPr>
          <a:xfrm>
            <a:off x="548640" y="1505234"/>
            <a:ext cx="8233410" cy="4500114"/>
          </a:xfrm>
        </p:spPr>
        <p:txBody>
          <a:bodyPr/>
          <a:lstStyle/>
          <a:p>
            <a:pPr marL="0" lvl="2" indent="0">
              <a:buNone/>
            </a:pPr>
            <a:r>
              <a:rPr lang="en-US" sz="2400" b="1" dirty="0"/>
              <a:t>DEFERRED REVENUES</a:t>
            </a:r>
          </a:p>
          <a:p>
            <a:pPr marL="320040" lvl="1">
              <a:buFont typeface="Arial" panose="020B0604020202020204" pitchFamily="34" charset="0"/>
              <a:buChar char="•"/>
            </a:pPr>
            <a:r>
              <a:rPr lang="en-IN" dirty="0"/>
              <a:t>Represent cash received from a customer for goods or services to be provided </a:t>
            </a:r>
            <a:r>
              <a:rPr lang="en-IN" b="1" dirty="0"/>
              <a:t>in a future period</a:t>
            </a:r>
          </a:p>
          <a:p>
            <a:pPr marL="0" lvl="2" indent="0">
              <a:buNone/>
            </a:pPr>
            <a:r>
              <a:rPr lang="en-US" sz="2400" b="1" dirty="0"/>
              <a:t>Example: </a:t>
            </a:r>
            <a:r>
              <a:rPr lang="en-US" sz="2400" dirty="0"/>
              <a:t>Purchase of a gift card</a:t>
            </a:r>
            <a:endParaRPr lang="en-US" sz="2400" b="1" dirty="0"/>
          </a:p>
          <a:p>
            <a:pPr marL="0" lvl="2" indent="0">
              <a:buNone/>
            </a:pPr>
            <a:r>
              <a:rPr lang="en-US" sz="2400" b="1" dirty="0"/>
              <a:t>ACCRUED LIABILITIES</a:t>
            </a:r>
          </a:p>
          <a:p>
            <a:pPr marL="411480" lvl="1">
              <a:buFont typeface="Arial" panose="020B0604020202020204" pitchFamily="34" charset="0"/>
              <a:buChar char="•"/>
            </a:pPr>
            <a:r>
              <a:rPr lang="en-IN" dirty="0"/>
              <a:t>Represent obligations created when expenses have been incurred but </a:t>
            </a:r>
            <a:r>
              <a:rPr lang="en-IN" b="1" dirty="0"/>
              <a:t>will not be paid until a subsequent reporting period</a:t>
            </a:r>
          </a:p>
          <a:p>
            <a:pPr marL="411480" lvl="1">
              <a:buFont typeface="Arial" panose="020B0604020202020204" pitchFamily="34" charset="0"/>
              <a:buChar char="•"/>
            </a:pPr>
            <a:r>
              <a:rPr lang="en-IN" b="1" dirty="0"/>
              <a:t>Examples: </a:t>
            </a:r>
            <a:r>
              <a:rPr lang="en-IN" dirty="0"/>
              <a:t>Accrued salaries payable, accrued interest payable, and accrued taxes payable</a:t>
            </a:r>
            <a:endParaRPr lang="en-US" dirty="0"/>
          </a:p>
        </p:txBody>
      </p:sp>
    </p:spTree>
    <p:extLst>
      <p:ext uri="{BB962C8B-B14F-4D97-AF65-F5344CB8AC3E}">
        <p14:creationId xmlns:p14="http://schemas.microsoft.com/office/powerpoint/2010/main" val="33926833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03-3</a:t>
            </a:r>
          </a:p>
        </p:txBody>
      </p:sp>
      <p:sp>
        <p:nvSpPr>
          <p:cNvPr id="3" name="Title 2"/>
          <p:cNvSpPr>
            <a:spLocks noGrp="1"/>
          </p:cNvSpPr>
          <p:nvPr>
            <p:ph type="title"/>
          </p:nvPr>
        </p:nvSpPr>
        <p:spPr>
          <a:xfrm>
            <a:off x="685800" y="449580"/>
            <a:ext cx="8001000" cy="1005840"/>
          </a:xfrm>
        </p:spPr>
        <p:txBody>
          <a:bodyPr>
            <a:noAutofit/>
          </a:bodyPr>
          <a:lstStyle/>
          <a:p>
            <a:r>
              <a:rPr lang="en-US" dirty="0"/>
              <a:t>Current Maturities of Long-Term Debt</a:t>
            </a:r>
          </a:p>
        </p:txBody>
      </p:sp>
      <p:sp>
        <p:nvSpPr>
          <p:cNvPr id="4" name="Content Placeholder 3"/>
          <p:cNvSpPr>
            <a:spLocks noGrp="1"/>
          </p:cNvSpPr>
          <p:nvPr>
            <p:ph sz="quarter" idx="10"/>
          </p:nvPr>
        </p:nvSpPr>
        <p:spPr>
          <a:xfrm>
            <a:off x="548640" y="1723494"/>
            <a:ext cx="8049928" cy="4725432"/>
          </a:xfrm>
        </p:spPr>
        <p:txBody>
          <a:bodyPr/>
          <a:lstStyle/>
          <a:p>
            <a:pPr marL="0" lvl="2" indent="0">
              <a:buNone/>
            </a:pPr>
            <a:r>
              <a:rPr lang="en-IN" sz="2600" dirty="0"/>
              <a:t>Long-term notes, loans, mortgages, bonds payable, and </a:t>
            </a:r>
            <a:r>
              <a:rPr lang="en-US" sz="2600" dirty="0"/>
              <a:t>long-term debt</a:t>
            </a:r>
            <a:r>
              <a:rPr lang="en-IN" sz="2600" dirty="0"/>
              <a:t> </a:t>
            </a:r>
            <a:r>
              <a:rPr lang="en-US" sz="2600" dirty="0"/>
              <a:t>payable in installments</a:t>
            </a:r>
            <a:endParaRPr lang="en-IN" sz="2600" b="1" dirty="0"/>
          </a:p>
          <a:p>
            <a:pPr marL="0" lvl="2" indent="0">
              <a:buNone/>
            </a:pPr>
            <a:r>
              <a:rPr lang="en-IN" sz="2600" b="1" dirty="0"/>
              <a:t>Example </a:t>
            </a:r>
          </a:p>
          <a:p>
            <a:pPr marL="0" lvl="2" indent="0">
              <a:buNone/>
            </a:pPr>
            <a:r>
              <a:rPr lang="en-IN" sz="2600" dirty="0"/>
              <a:t>A $1,000,000 note payable requiring $100,000 in principal payments to be made in each of the next 10 years</a:t>
            </a:r>
          </a:p>
          <a:p>
            <a:r>
              <a:rPr lang="en-IN" dirty="0"/>
              <a:t>$1,000,000</a:t>
            </a:r>
            <a:endParaRPr lang="en-US" dirty="0"/>
          </a:p>
          <a:p>
            <a:pPr lvl="1"/>
            <a:r>
              <a:rPr lang="en-US" dirty="0"/>
              <a:t>$100,000 Current liability</a:t>
            </a:r>
          </a:p>
          <a:p>
            <a:pPr lvl="1"/>
            <a:r>
              <a:rPr lang="en-US" dirty="0"/>
              <a:t>$900,000 Long-term liability</a:t>
            </a:r>
          </a:p>
        </p:txBody>
      </p:sp>
    </p:spTree>
    <p:extLst>
      <p:ext uri="{BB962C8B-B14F-4D97-AF65-F5344CB8AC3E}">
        <p14:creationId xmlns:p14="http://schemas.microsoft.com/office/powerpoint/2010/main" val="314381311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03-3</a:t>
            </a:r>
          </a:p>
        </p:txBody>
      </p:sp>
      <p:sp>
        <p:nvSpPr>
          <p:cNvPr id="3" name="Title 2"/>
          <p:cNvSpPr>
            <a:spLocks noGrp="1"/>
          </p:cNvSpPr>
          <p:nvPr>
            <p:ph type="title"/>
          </p:nvPr>
        </p:nvSpPr>
        <p:spPr/>
        <p:txBody>
          <a:bodyPr/>
          <a:lstStyle/>
          <a:p>
            <a:r>
              <a:rPr lang="en-US" dirty="0"/>
              <a:t>Long-Term Liabilities</a:t>
            </a:r>
          </a:p>
        </p:txBody>
      </p:sp>
      <p:sp>
        <p:nvSpPr>
          <p:cNvPr id="4" name="Content Placeholder 3"/>
          <p:cNvSpPr>
            <a:spLocks noGrp="1"/>
          </p:cNvSpPr>
          <p:nvPr>
            <p:ph sz="quarter" idx="10"/>
          </p:nvPr>
        </p:nvSpPr>
        <p:spPr>
          <a:xfrm>
            <a:off x="548640" y="1517954"/>
            <a:ext cx="8046720" cy="4774592"/>
          </a:xfrm>
        </p:spPr>
        <p:txBody>
          <a:bodyPr/>
          <a:lstStyle/>
          <a:p>
            <a:r>
              <a:rPr lang="en-US" sz="2400" dirty="0"/>
              <a:t>Obligations that will </a:t>
            </a:r>
            <a:r>
              <a:rPr lang="en-US" sz="2400" b="1" dirty="0"/>
              <a:t>not be satisfied in the next year or operating cycle</a:t>
            </a:r>
            <a:r>
              <a:rPr lang="en-US" sz="2400" dirty="0"/>
              <a:t>, whichever is longer</a:t>
            </a:r>
          </a:p>
          <a:p>
            <a:r>
              <a:rPr lang="en-US" sz="2400" dirty="0"/>
              <a:t>Do not require use of current assets or the creation of current liabilities for payment</a:t>
            </a:r>
          </a:p>
          <a:p>
            <a:r>
              <a:rPr lang="en-US" sz="2400" dirty="0"/>
              <a:t>Impact on future cash flows and long-term solvency is assessed by reporting </a:t>
            </a:r>
            <a:r>
              <a:rPr lang="en-US" sz="2400" b="1" dirty="0"/>
              <a:t>payment terms, interest rates, and other details in a disclosure note</a:t>
            </a:r>
          </a:p>
          <a:p>
            <a:pPr marL="0" indent="0">
              <a:buNone/>
            </a:pPr>
            <a:r>
              <a:rPr lang="en-US" sz="2400" b="1" dirty="0"/>
              <a:t>Examples</a:t>
            </a:r>
            <a:endParaRPr lang="en-US" sz="2400" dirty="0"/>
          </a:p>
          <a:p>
            <a:pPr marL="117475" indent="0">
              <a:buNone/>
            </a:pPr>
            <a:r>
              <a:rPr lang="en-US" sz="2400" dirty="0"/>
              <a:t>Long-term notes, bonds, pension obligations, and lease obligations, among others</a:t>
            </a:r>
          </a:p>
        </p:txBody>
      </p:sp>
    </p:spTree>
    <p:extLst>
      <p:ext uri="{BB962C8B-B14F-4D97-AF65-F5344CB8AC3E}">
        <p14:creationId xmlns:p14="http://schemas.microsoft.com/office/powerpoint/2010/main" val="39756695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03-3</a:t>
            </a:r>
          </a:p>
        </p:txBody>
      </p:sp>
      <p:sp>
        <p:nvSpPr>
          <p:cNvPr id="3" name="Title 2"/>
          <p:cNvSpPr>
            <a:spLocks noGrp="1"/>
          </p:cNvSpPr>
          <p:nvPr>
            <p:ph type="title"/>
          </p:nvPr>
        </p:nvSpPr>
        <p:spPr>
          <a:xfrm>
            <a:off x="685800" y="457200"/>
            <a:ext cx="8134350" cy="914400"/>
          </a:xfrm>
        </p:spPr>
        <p:txBody>
          <a:bodyPr>
            <a:normAutofit/>
          </a:bodyPr>
          <a:lstStyle/>
          <a:p>
            <a:r>
              <a:rPr lang="en-US" altLang="en-US" dirty="0"/>
              <a:t>Concept Check: Liabilities </a:t>
            </a:r>
            <a:r>
              <a:rPr lang="en-US" dirty="0"/>
              <a:t>(1 of 2)</a:t>
            </a:r>
          </a:p>
        </p:txBody>
      </p:sp>
      <p:sp>
        <p:nvSpPr>
          <p:cNvPr id="4" name="Content Placeholder 3"/>
          <p:cNvSpPr>
            <a:spLocks noGrp="1"/>
          </p:cNvSpPr>
          <p:nvPr>
            <p:ph sz="quarter" idx="10"/>
          </p:nvPr>
        </p:nvSpPr>
        <p:spPr>
          <a:xfrm>
            <a:off x="548640" y="1550990"/>
            <a:ext cx="8046720" cy="4673295"/>
          </a:xfrm>
        </p:spPr>
        <p:txBody>
          <a:bodyPr/>
          <a:lstStyle/>
          <a:p>
            <a:pPr marL="0" lvl="0" indent="0">
              <a:buClr>
                <a:srgbClr val="3333CC"/>
              </a:buClr>
              <a:buNone/>
            </a:pPr>
            <a:r>
              <a:rPr lang="en-US" kern="0" dirty="0">
                <a:solidFill>
                  <a:srgbClr val="000000"/>
                </a:solidFill>
              </a:rPr>
              <a:t>The key distinction between current liabilities and long-term liabilities is:</a:t>
            </a:r>
          </a:p>
          <a:p>
            <a:pPr marL="514350" lvl="0" indent="-514350">
              <a:buFont typeface="+mj-lt"/>
              <a:buAutoNum type="alphaLcPeriod"/>
            </a:pPr>
            <a:r>
              <a:rPr lang="en-US" kern="0" dirty="0">
                <a:solidFill>
                  <a:srgbClr val="000000"/>
                </a:solidFill>
              </a:rPr>
              <a:t>The amount of the obligation to be satisfied—large versus small</a:t>
            </a:r>
          </a:p>
          <a:p>
            <a:pPr marL="514350" lvl="0" indent="-514350">
              <a:buFont typeface="+mj-lt"/>
              <a:buAutoNum type="alphaLcPeriod"/>
            </a:pPr>
            <a:r>
              <a:rPr lang="en-US" kern="0" dirty="0">
                <a:solidFill>
                  <a:srgbClr val="000000"/>
                </a:solidFill>
              </a:rPr>
              <a:t>To whom the obligation is owed—those inside versus those outside of the company</a:t>
            </a:r>
          </a:p>
          <a:p>
            <a:pPr marL="514350" lvl="0" indent="-514350">
              <a:buFont typeface="+mj-lt"/>
              <a:buAutoNum type="alphaLcPeriod"/>
            </a:pPr>
            <a:r>
              <a:rPr lang="en-US" kern="0" dirty="0">
                <a:solidFill>
                  <a:srgbClr val="000000"/>
                </a:solidFill>
              </a:rPr>
              <a:t>The length of time until the obligation is expected to be satisfied—less than one year versus more than one year, or operating cycle if longer</a:t>
            </a:r>
          </a:p>
        </p:txBody>
      </p:sp>
    </p:spTree>
    <p:extLst>
      <p:ext uri="{BB962C8B-B14F-4D97-AF65-F5344CB8AC3E}">
        <p14:creationId xmlns:p14="http://schemas.microsoft.com/office/powerpoint/2010/main" val="16151832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03-3</a:t>
            </a:r>
          </a:p>
        </p:txBody>
      </p:sp>
      <p:sp>
        <p:nvSpPr>
          <p:cNvPr id="3" name="Title 2"/>
          <p:cNvSpPr>
            <a:spLocks noGrp="1"/>
          </p:cNvSpPr>
          <p:nvPr>
            <p:ph type="title"/>
          </p:nvPr>
        </p:nvSpPr>
        <p:spPr>
          <a:xfrm>
            <a:off x="685800" y="457200"/>
            <a:ext cx="8115300" cy="914400"/>
          </a:xfrm>
        </p:spPr>
        <p:txBody>
          <a:bodyPr>
            <a:normAutofit/>
          </a:bodyPr>
          <a:lstStyle/>
          <a:p>
            <a:r>
              <a:rPr lang="en-US" altLang="en-US" dirty="0"/>
              <a:t>Concept Check: Liabilities </a:t>
            </a:r>
            <a:r>
              <a:rPr lang="en-US" dirty="0"/>
              <a:t>(2 of 2)</a:t>
            </a:r>
          </a:p>
        </p:txBody>
      </p:sp>
      <p:sp>
        <p:nvSpPr>
          <p:cNvPr id="4" name="Content Placeholder 3"/>
          <p:cNvSpPr>
            <a:spLocks noGrp="1"/>
          </p:cNvSpPr>
          <p:nvPr>
            <p:ph sz="quarter" idx="10"/>
          </p:nvPr>
        </p:nvSpPr>
        <p:spPr>
          <a:xfrm>
            <a:off x="586739" y="1483896"/>
            <a:ext cx="8092039" cy="4916904"/>
          </a:xfrm>
        </p:spPr>
        <p:txBody>
          <a:bodyPr/>
          <a:lstStyle/>
          <a:p>
            <a:pPr marL="514350" lvl="0" indent="-514350">
              <a:buFont typeface="+mj-lt"/>
              <a:buAutoNum type="alphaLcPeriod" startAt="4"/>
            </a:pPr>
            <a:r>
              <a:rPr lang="en-US" kern="0" dirty="0">
                <a:solidFill>
                  <a:srgbClr val="000000"/>
                </a:solidFill>
              </a:rPr>
              <a:t>The nature of the obligation—determinable amount versus estimated amount</a:t>
            </a:r>
          </a:p>
          <a:p>
            <a:pPr marL="0" indent="0">
              <a:buNone/>
            </a:pPr>
            <a:r>
              <a:rPr lang="en-US" kern="0" dirty="0">
                <a:solidFill>
                  <a:srgbClr val="000000"/>
                </a:solidFill>
              </a:rPr>
              <a:t>The correct answer is </a:t>
            </a:r>
            <a:r>
              <a:rPr lang="en-US" i="1" kern="0" dirty="0">
                <a:solidFill>
                  <a:srgbClr val="000000"/>
                </a:solidFill>
              </a:rPr>
              <a:t>c</a:t>
            </a:r>
            <a:r>
              <a:rPr lang="en-US" kern="0" dirty="0">
                <a:solidFill>
                  <a:srgbClr val="000000"/>
                </a:solidFill>
              </a:rPr>
              <a:t>. </a:t>
            </a:r>
          </a:p>
          <a:p>
            <a:pPr marL="0" indent="0">
              <a:buNone/>
            </a:pPr>
            <a:r>
              <a:rPr lang="en-US" kern="0" dirty="0">
                <a:solidFill>
                  <a:srgbClr val="000000"/>
                </a:solidFill>
              </a:rPr>
              <a:t>The key distinction is the time period in which the obligation will be satisfied. If it will be satisfied within one year or operating cycle, it should be classified as current rather than long-term. </a:t>
            </a:r>
          </a:p>
        </p:txBody>
      </p:sp>
    </p:spTree>
    <p:extLst>
      <p:ext uri="{BB962C8B-B14F-4D97-AF65-F5344CB8AC3E}">
        <p14:creationId xmlns:p14="http://schemas.microsoft.com/office/powerpoint/2010/main" val="20231519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03-3</a:t>
            </a:r>
          </a:p>
        </p:txBody>
      </p:sp>
      <p:sp>
        <p:nvSpPr>
          <p:cNvPr id="3" name="Title 2"/>
          <p:cNvSpPr>
            <a:spLocks noGrp="1"/>
          </p:cNvSpPr>
          <p:nvPr>
            <p:ph type="title"/>
          </p:nvPr>
        </p:nvSpPr>
        <p:spPr>
          <a:xfrm>
            <a:off x="685800" y="475649"/>
            <a:ext cx="8001000" cy="687003"/>
          </a:xfrm>
        </p:spPr>
        <p:txBody>
          <a:bodyPr/>
          <a:lstStyle/>
          <a:p>
            <a:r>
              <a:rPr lang="en-US" dirty="0"/>
              <a:t>Shareholders’ Equity</a:t>
            </a:r>
          </a:p>
        </p:txBody>
      </p:sp>
      <p:sp>
        <p:nvSpPr>
          <p:cNvPr id="4" name="Content Placeholder 3"/>
          <p:cNvSpPr>
            <a:spLocks noGrp="1"/>
          </p:cNvSpPr>
          <p:nvPr>
            <p:ph sz="quarter" idx="10"/>
          </p:nvPr>
        </p:nvSpPr>
        <p:spPr>
          <a:xfrm>
            <a:off x="548639" y="1279225"/>
            <a:ext cx="8210349" cy="5057407"/>
          </a:xfrm>
        </p:spPr>
        <p:txBody>
          <a:bodyPr/>
          <a:lstStyle/>
          <a:p>
            <a:r>
              <a:rPr lang="en-US" sz="2400" dirty="0"/>
              <a:t>Residual amount derived by subtracting liabilities from assets:</a:t>
            </a:r>
          </a:p>
          <a:p>
            <a:pPr marL="457200" lvl="1" indent="0" algn="ctr">
              <a:buClr>
                <a:schemeClr val="tx1"/>
              </a:buClr>
              <a:buNone/>
            </a:pPr>
            <a:r>
              <a:rPr lang="en-US" b="1" dirty="0"/>
              <a:t>Assets − Liabilities = Shareholders’ Equity</a:t>
            </a:r>
          </a:p>
          <a:p>
            <a:r>
              <a:rPr lang="en-US" sz="2400" dirty="0"/>
              <a:t>Arises primarily from</a:t>
            </a:r>
          </a:p>
          <a:p>
            <a:pPr marL="971550" lvl="1" indent="-514350">
              <a:buClr>
                <a:schemeClr val="tx1"/>
              </a:buClr>
              <a:buFont typeface="+mj-lt"/>
              <a:buAutoNum type="arabicPeriod"/>
            </a:pPr>
            <a:r>
              <a:rPr lang="en-US" b="1" dirty="0"/>
              <a:t>Paid-in capital</a:t>
            </a:r>
            <a:r>
              <a:rPr lang="en-US" dirty="0"/>
              <a:t> and </a:t>
            </a:r>
          </a:p>
          <a:p>
            <a:pPr marL="971550" lvl="1" indent="-514350">
              <a:buClr>
                <a:schemeClr val="tx1"/>
              </a:buClr>
              <a:buFont typeface="+mj-lt"/>
              <a:buAutoNum type="arabicPeriod"/>
            </a:pPr>
            <a:r>
              <a:rPr lang="en-US" b="1" dirty="0"/>
              <a:t>Retained earnings</a:t>
            </a:r>
          </a:p>
          <a:p>
            <a:r>
              <a:rPr lang="en-US" sz="2400" dirty="0"/>
              <a:t>Sometimes referred to as </a:t>
            </a:r>
            <a:r>
              <a:rPr lang="en-US" sz="2400" b="1" dirty="0"/>
              <a:t>net assets </a:t>
            </a:r>
            <a:r>
              <a:rPr lang="en-US" sz="2400" dirty="0"/>
              <a:t>or </a:t>
            </a:r>
            <a:r>
              <a:rPr lang="en-US" sz="2400" b="1" dirty="0"/>
              <a:t>book value</a:t>
            </a:r>
            <a:endParaRPr lang="en-US" sz="2400" dirty="0"/>
          </a:p>
          <a:p>
            <a:r>
              <a:rPr lang="en-US" sz="2400" dirty="0"/>
              <a:t>Includes other equity components such as </a:t>
            </a:r>
            <a:r>
              <a:rPr lang="en-US" sz="2400" b="1" dirty="0"/>
              <a:t>accumulated other comprehensive income </a:t>
            </a:r>
            <a:r>
              <a:rPr lang="en-US" sz="2400" dirty="0"/>
              <a:t>(AOCI)</a:t>
            </a:r>
          </a:p>
        </p:txBody>
      </p:sp>
    </p:spTree>
    <p:extLst>
      <p:ext uri="{BB962C8B-B14F-4D97-AF65-F5344CB8AC3E}">
        <p14:creationId xmlns:p14="http://schemas.microsoft.com/office/powerpoint/2010/main" val="395677646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pPr marL="0" indent="0">
              <a:buNone/>
            </a:pPr>
            <a:r>
              <a:rPr lang="en-US" dirty="0"/>
              <a:t>Learning Objective 03-3</a:t>
            </a:r>
          </a:p>
        </p:txBody>
      </p:sp>
      <p:sp>
        <p:nvSpPr>
          <p:cNvPr id="3" name="Title 2"/>
          <p:cNvSpPr>
            <a:spLocks noGrp="1"/>
          </p:cNvSpPr>
          <p:nvPr>
            <p:ph type="title"/>
          </p:nvPr>
        </p:nvSpPr>
        <p:spPr>
          <a:xfrm>
            <a:off x="685800" y="476250"/>
            <a:ext cx="8001000" cy="914400"/>
          </a:xfrm>
        </p:spPr>
        <p:txBody>
          <a:bodyPr/>
          <a:lstStyle/>
          <a:p>
            <a:r>
              <a:rPr lang="en-US" dirty="0"/>
              <a:t>Shareholders’ Equity—Nike, Inc.</a:t>
            </a:r>
          </a:p>
        </p:txBody>
      </p:sp>
      <p:graphicFrame>
        <p:nvGraphicFramePr>
          <p:cNvPr id="9" name="Table 8"/>
          <p:cNvGraphicFramePr>
            <a:graphicFrameLocks noGrp="1"/>
          </p:cNvGraphicFramePr>
          <p:nvPr>
            <p:extLst>
              <p:ext uri="{D42A27DB-BD31-4B8C-83A1-F6EECF244321}">
                <p14:modId xmlns:p14="http://schemas.microsoft.com/office/powerpoint/2010/main" val="2775863031"/>
              </p:ext>
            </p:extLst>
          </p:nvPr>
        </p:nvGraphicFramePr>
        <p:xfrm>
          <a:off x="907553" y="1707477"/>
          <a:ext cx="7683996" cy="4003515"/>
        </p:xfrm>
        <a:graphic>
          <a:graphicData uri="http://schemas.openxmlformats.org/drawingml/2006/table">
            <a:tbl>
              <a:tblPr firstRow="1" firstCol="1" bandRow="1">
                <a:tableStyleId>{5940675A-B579-460E-94D1-54222C63F5DA}</a:tableStyleId>
              </a:tblPr>
              <a:tblGrid>
                <a:gridCol w="5398052">
                  <a:extLst>
                    <a:ext uri="{9D8B030D-6E8A-4147-A177-3AD203B41FA5}">
                      <a16:colId xmlns:a16="http://schemas.microsoft.com/office/drawing/2014/main" val="20000"/>
                    </a:ext>
                  </a:extLst>
                </a:gridCol>
                <a:gridCol w="1142972">
                  <a:extLst>
                    <a:ext uri="{9D8B030D-6E8A-4147-A177-3AD203B41FA5}">
                      <a16:colId xmlns:a16="http://schemas.microsoft.com/office/drawing/2014/main" val="20001"/>
                    </a:ext>
                  </a:extLst>
                </a:gridCol>
                <a:gridCol w="1142972">
                  <a:extLst>
                    <a:ext uri="{9D8B030D-6E8A-4147-A177-3AD203B41FA5}">
                      <a16:colId xmlns:a16="http://schemas.microsoft.com/office/drawing/2014/main" val="20002"/>
                    </a:ext>
                  </a:extLst>
                </a:gridCol>
              </a:tblGrid>
              <a:tr h="1085551">
                <a:tc>
                  <a:txBody>
                    <a:bodyPr/>
                    <a:lstStyle/>
                    <a:p>
                      <a:pPr algn="l"/>
                      <a:endParaRPr lang="en-US" sz="1400" b="1" dirty="0">
                        <a:latin typeface="Verdana" pitchFamily="34" charset="0"/>
                        <a:ea typeface="Verdana" pitchFamily="34" charset="0"/>
                        <a:cs typeface="Verdana" pitchFamily="34" charset="0"/>
                      </a:endParaRPr>
                    </a:p>
                  </a:txBody>
                  <a:tcPr anchor="ctr"/>
                </a:tc>
                <a:tc>
                  <a:txBody>
                    <a:bodyPr/>
                    <a:lstStyle/>
                    <a:p>
                      <a:pPr algn="ctr"/>
                      <a:r>
                        <a:rPr lang="en-US" sz="1400" b="1" dirty="0">
                          <a:latin typeface="Verdana" pitchFamily="34" charset="0"/>
                          <a:ea typeface="Verdana" pitchFamily="34" charset="0"/>
                          <a:cs typeface="Verdana" pitchFamily="34" charset="0"/>
                        </a:rPr>
                        <a:t>May 31, 2015</a:t>
                      </a:r>
                    </a:p>
                  </a:txBody>
                  <a:tcPr anchor="ctr"/>
                </a:tc>
                <a:tc>
                  <a:txBody>
                    <a:bodyPr/>
                    <a:lstStyle/>
                    <a:p>
                      <a:pPr algn="ctr"/>
                      <a:r>
                        <a:rPr lang="en-US" sz="1400" b="1" dirty="0">
                          <a:latin typeface="Verdana" pitchFamily="34" charset="0"/>
                          <a:ea typeface="Verdana" pitchFamily="34" charset="0"/>
                          <a:cs typeface="Verdana" pitchFamily="34" charset="0"/>
                        </a:rPr>
                        <a:t>May 31, 2014</a:t>
                      </a:r>
                    </a:p>
                  </a:txBody>
                  <a:tcPr anchor="ctr"/>
                </a:tc>
                <a:extLst>
                  <a:ext uri="{0D108BD9-81ED-4DB2-BD59-A6C34878D82A}">
                    <a16:rowId xmlns:a16="http://schemas.microsoft.com/office/drawing/2014/main" val="10000"/>
                  </a:ext>
                </a:extLst>
              </a:tr>
              <a:tr h="416852">
                <a:tc>
                  <a:txBody>
                    <a:bodyPr/>
                    <a:lstStyle/>
                    <a:p>
                      <a:pPr algn="l"/>
                      <a:r>
                        <a:rPr lang="en-US" sz="1400" b="1" dirty="0">
                          <a:latin typeface="Verdana" pitchFamily="34" charset="0"/>
                          <a:ea typeface="Verdana" pitchFamily="34" charset="0"/>
                          <a:cs typeface="Verdana" pitchFamily="34" charset="0"/>
                        </a:rPr>
                        <a:t>(In millions)</a:t>
                      </a:r>
                    </a:p>
                  </a:txBody>
                  <a:tcPr anchor="ctr"/>
                </a:tc>
                <a:tc>
                  <a:txBody>
                    <a:bodyPr/>
                    <a:lstStyle/>
                    <a:p>
                      <a:pPr algn="r"/>
                      <a:r>
                        <a:rPr lang="sk-SK" sz="1400" b="1" dirty="0">
                          <a:latin typeface="Verdana" pitchFamily="34" charset="0"/>
                          <a:ea typeface="Verdana" pitchFamily="34" charset="0"/>
                          <a:cs typeface="Verdana" pitchFamily="34" charset="0"/>
                        </a:rPr>
                        <a:t> </a:t>
                      </a:r>
                    </a:p>
                  </a:txBody>
                  <a:tcPr anchor="ctr"/>
                </a:tc>
                <a:tc>
                  <a:txBody>
                    <a:bodyPr/>
                    <a:lstStyle/>
                    <a:p>
                      <a:pPr algn="r"/>
                      <a:r>
                        <a:rPr lang="sk-SK" sz="1400" b="1" dirty="0">
                          <a:latin typeface="Verdana" pitchFamily="34" charset="0"/>
                          <a:ea typeface="Verdana" pitchFamily="34" charset="0"/>
                          <a:cs typeface="Verdana" pitchFamily="34" charset="0"/>
                        </a:rPr>
                        <a:t> </a:t>
                      </a:r>
                    </a:p>
                  </a:txBody>
                  <a:tcPr anchor="ctr"/>
                </a:tc>
                <a:extLst>
                  <a:ext uri="{0D108BD9-81ED-4DB2-BD59-A6C34878D82A}">
                    <a16:rowId xmlns:a16="http://schemas.microsoft.com/office/drawing/2014/main" val="10001"/>
                  </a:ext>
                </a:extLst>
              </a:tr>
              <a:tr h="416852">
                <a:tc>
                  <a:txBody>
                    <a:bodyPr/>
                    <a:lstStyle/>
                    <a:p>
                      <a:pPr algn="l"/>
                      <a:r>
                        <a:rPr lang="en-US" sz="1400" dirty="0">
                          <a:latin typeface="Verdana" pitchFamily="34" charset="0"/>
                          <a:ea typeface="Verdana" pitchFamily="34" charset="0"/>
                          <a:cs typeface="Verdana" pitchFamily="34" charset="0"/>
                        </a:rPr>
                        <a:t>Stockholders’ equity:</a:t>
                      </a:r>
                    </a:p>
                  </a:txBody>
                  <a:tcPr anchor="ctr"/>
                </a:tc>
                <a:tc>
                  <a:txBody>
                    <a:bodyPr/>
                    <a:lstStyle/>
                    <a:p>
                      <a:pPr algn="l"/>
                      <a:r>
                        <a:rPr lang="sk-SK" sz="1400" dirty="0">
                          <a:latin typeface="Verdana" pitchFamily="34" charset="0"/>
                          <a:ea typeface="Verdana" pitchFamily="34" charset="0"/>
                          <a:cs typeface="Verdana" pitchFamily="34" charset="0"/>
                        </a:rPr>
                        <a:t> </a:t>
                      </a:r>
                    </a:p>
                  </a:txBody>
                  <a:tcPr anchor="ctr"/>
                </a:tc>
                <a:tc>
                  <a:txBody>
                    <a:bodyPr/>
                    <a:lstStyle/>
                    <a:p>
                      <a:pPr algn="l"/>
                      <a:r>
                        <a:rPr lang="sk-SK" sz="1400" dirty="0">
                          <a:latin typeface="Verdana" pitchFamily="34" charset="0"/>
                          <a:ea typeface="Verdana" pitchFamily="34" charset="0"/>
                          <a:cs typeface="Verdana" pitchFamily="34" charset="0"/>
                        </a:rPr>
                        <a:t> </a:t>
                      </a:r>
                    </a:p>
                  </a:txBody>
                  <a:tcPr anchor="ctr"/>
                </a:tc>
                <a:extLst>
                  <a:ext uri="{0D108BD9-81ED-4DB2-BD59-A6C34878D82A}">
                    <a16:rowId xmlns:a16="http://schemas.microsoft.com/office/drawing/2014/main" val="10002"/>
                  </a:ext>
                </a:extLst>
              </a:tr>
              <a:tr h="416852">
                <a:tc>
                  <a:txBody>
                    <a:bodyPr/>
                    <a:lstStyle/>
                    <a:p>
                      <a:pPr algn="l"/>
                      <a:r>
                        <a:rPr lang="en-US" sz="1400" dirty="0">
                          <a:latin typeface="Verdana" pitchFamily="34" charset="0"/>
                          <a:ea typeface="Verdana" pitchFamily="34" charset="0"/>
                          <a:cs typeface="Verdana" pitchFamily="34" charset="0"/>
                        </a:rPr>
                        <a:t>    Common stock, 679 and 692 shares outstanding</a:t>
                      </a:r>
                    </a:p>
                  </a:txBody>
                  <a:tcPr anchor="ctr"/>
                </a:tc>
                <a:tc>
                  <a:txBody>
                    <a:bodyPr/>
                    <a:lstStyle/>
                    <a:p>
                      <a:pPr algn="r"/>
                      <a:r>
                        <a:rPr lang="is-IS" sz="1400">
                          <a:latin typeface="Verdana" pitchFamily="34" charset="0"/>
                          <a:ea typeface="Verdana" pitchFamily="34" charset="0"/>
                          <a:cs typeface="Verdana" pitchFamily="34" charset="0"/>
                        </a:rPr>
                        <a:t>$         3</a:t>
                      </a:r>
                    </a:p>
                  </a:txBody>
                  <a:tcPr anchor="ctr"/>
                </a:tc>
                <a:tc>
                  <a:txBody>
                    <a:bodyPr/>
                    <a:lstStyle/>
                    <a:p>
                      <a:pPr algn="r"/>
                      <a:r>
                        <a:rPr lang="is-IS" sz="1400">
                          <a:latin typeface="Verdana" pitchFamily="34" charset="0"/>
                          <a:ea typeface="Verdana" pitchFamily="34" charset="0"/>
                          <a:cs typeface="Verdana" pitchFamily="34" charset="0"/>
                        </a:rPr>
                        <a:t>$         3</a:t>
                      </a:r>
                    </a:p>
                  </a:txBody>
                  <a:tcPr anchor="ctr"/>
                </a:tc>
                <a:extLst>
                  <a:ext uri="{0D108BD9-81ED-4DB2-BD59-A6C34878D82A}">
                    <a16:rowId xmlns:a16="http://schemas.microsoft.com/office/drawing/2014/main" val="10003"/>
                  </a:ext>
                </a:extLst>
              </a:tr>
              <a:tr h="416852">
                <a:tc>
                  <a:txBody>
                    <a:bodyPr/>
                    <a:lstStyle/>
                    <a:p>
                      <a:pPr algn="l"/>
                      <a:r>
                        <a:rPr lang="en-US" sz="1400" dirty="0">
                          <a:latin typeface="Verdana" pitchFamily="34" charset="0"/>
                          <a:ea typeface="Verdana" pitchFamily="34" charset="0"/>
                          <a:cs typeface="Verdana" pitchFamily="34" charset="0"/>
                        </a:rPr>
                        <a:t>    Additional paid-in capital</a:t>
                      </a:r>
                    </a:p>
                  </a:txBody>
                  <a:tcPr anchor="ctr"/>
                </a:tc>
                <a:tc>
                  <a:txBody>
                    <a:bodyPr/>
                    <a:lstStyle/>
                    <a:p>
                      <a:pPr algn="r"/>
                      <a:r>
                        <a:rPr lang="fi-FI" sz="1400" dirty="0">
                          <a:latin typeface="Verdana" pitchFamily="34" charset="0"/>
                          <a:ea typeface="Verdana" pitchFamily="34" charset="0"/>
                          <a:cs typeface="Verdana" pitchFamily="34" charset="0"/>
                        </a:rPr>
                        <a:t>6,773</a:t>
                      </a:r>
                    </a:p>
                  </a:txBody>
                  <a:tcPr anchor="ctr"/>
                </a:tc>
                <a:tc>
                  <a:txBody>
                    <a:bodyPr/>
                    <a:lstStyle/>
                    <a:p>
                      <a:pPr algn="r"/>
                      <a:r>
                        <a:rPr lang="uk-UA" sz="1400" dirty="0">
                          <a:latin typeface="Verdana" pitchFamily="34" charset="0"/>
                          <a:ea typeface="Verdana" pitchFamily="34" charset="0"/>
                          <a:cs typeface="Verdana" pitchFamily="34" charset="0"/>
                        </a:rPr>
                        <a:t>5,865</a:t>
                      </a:r>
                    </a:p>
                  </a:txBody>
                  <a:tcPr anchor="ctr"/>
                </a:tc>
                <a:extLst>
                  <a:ext uri="{0D108BD9-81ED-4DB2-BD59-A6C34878D82A}">
                    <a16:rowId xmlns:a16="http://schemas.microsoft.com/office/drawing/2014/main" val="10004"/>
                  </a:ext>
                </a:extLst>
              </a:tr>
              <a:tr h="416852">
                <a:tc>
                  <a:txBody>
                    <a:bodyPr/>
                    <a:lstStyle/>
                    <a:p>
                      <a:pPr algn="l"/>
                      <a:r>
                        <a:rPr lang="en-US" sz="1400" dirty="0">
                          <a:latin typeface="Verdana" pitchFamily="34" charset="0"/>
                          <a:ea typeface="Verdana" pitchFamily="34" charset="0"/>
                          <a:cs typeface="Verdana" pitchFamily="34" charset="0"/>
                        </a:rPr>
                        <a:t>    Retained earnings</a:t>
                      </a:r>
                    </a:p>
                  </a:txBody>
                  <a:tcPr anchor="ctr"/>
                </a:tc>
                <a:tc>
                  <a:txBody>
                    <a:bodyPr/>
                    <a:lstStyle/>
                    <a:p>
                      <a:pPr algn="r"/>
                      <a:r>
                        <a:rPr lang="is-IS" sz="1400">
                          <a:latin typeface="Verdana" pitchFamily="34" charset="0"/>
                          <a:ea typeface="Verdana" pitchFamily="34" charset="0"/>
                          <a:cs typeface="Verdana" pitchFamily="34" charset="0"/>
                        </a:rPr>
                        <a:t>4,685</a:t>
                      </a:r>
                    </a:p>
                  </a:txBody>
                  <a:tcPr anchor="ctr"/>
                </a:tc>
                <a:tc>
                  <a:txBody>
                    <a:bodyPr/>
                    <a:lstStyle/>
                    <a:p>
                      <a:pPr algn="r"/>
                      <a:r>
                        <a:rPr lang="fi-FI" sz="1400" dirty="0">
                          <a:latin typeface="Verdana" pitchFamily="34" charset="0"/>
                          <a:ea typeface="Verdana" pitchFamily="34" charset="0"/>
                          <a:cs typeface="Verdana" pitchFamily="34" charset="0"/>
                        </a:rPr>
                        <a:t>4,871</a:t>
                      </a:r>
                    </a:p>
                  </a:txBody>
                  <a:tcPr anchor="ctr"/>
                </a:tc>
                <a:extLst>
                  <a:ext uri="{0D108BD9-81ED-4DB2-BD59-A6C34878D82A}">
                    <a16:rowId xmlns:a16="http://schemas.microsoft.com/office/drawing/2014/main" val="10005"/>
                  </a:ext>
                </a:extLst>
              </a:tr>
              <a:tr h="416852">
                <a:tc>
                  <a:txBody>
                    <a:bodyPr/>
                    <a:lstStyle/>
                    <a:p>
                      <a:pPr algn="l"/>
                      <a:r>
                        <a:rPr lang="en-US" sz="1400" dirty="0">
                          <a:latin typeface="Verdana" pitchFamily="34" charset="0"/>
                          <a:ea typeface="Verdana" pitchFamily="34" charset="0"/>
                          <a:cs typeface="Verdana" pitchFamily="34" charset="0"/>
                        </a:rPr>
                        <a:t>    Accumulated other comprehensive income</a:t>
                      </a:r>
                    </a:p>
                  </a:txBody>
                  <a:tcPr anchor="ctr"/>
                </a:tc>
                <a:tc>
                  <a:txBody>
                    <a:bodyPr/>
                    <a:lstStyle/>
                    <a:p>
                      <a:pPr algn="r"/>
                      <a:r>
                        <a:rPr lang="is-IS" sz="1400" u="sng" dirty="0">
                          <a:latin typeface="Verdana" pitchFamily="34" charset="0"/>
                          <a:ea typeface="Verdana" pitchFamily="34" charset="0"/>
                          <a:cs typeface="Verdana" pitchFamily="34" charset="0"/>
                        </a:rPr>
                        <a:t>     1,246</a:t>
                      </a:r>
                    </a:p>
                  </a:txBody>
                  <a:tcPr anchor="ctr"/>
                </a:tc>
                <a:tc>
                  <a:txBody>
                    <a:bodyPr/>
                    <a:lstStyle/>
                    <a:p>
                      <a:pPr algn="r"/>
                      <a:r>
                        <a:rPr lang="is-IS" sz="1400" u="sng" dirty="0">
                          <a:latin typeface="Verdana" pitchFamily="34" charset="0"/>
                          <a:ea typeface="Verdana" pitchFamily="34" charset="0"/>
                          <a:cs typeface="Verdana" pitchFamily="34" charset="0"/>
                        </a:rPr>
                        <a:t>         85</a:t>
                      </a:r>
                    </a:p>
                  </a:txBody>
                  <a:tcPr anchor="ctr"/>
                </a:tc>
                <a:extLst>
                  <a:ext uri="{0D108BD9-81ED-4DB2-BD59-A6C34878D82A}">
                    <a16:rowId xmlns:a16="http://schemas.microsoft.com/office/drawing/2014/main" val="10006"/>
                  </a:ext>
                </a:extLst>
              </a:tr>
              <a:tr h="416852">
                <a:tc>
                  <a:txBody>
                    <a:bodyPr/>
                    <a:lstStyle/>
                    <a:p>
                      <a:pPr algn="l"/>
                      <a:r>
                        <a:rPr lang="en-US" sz="1400" dirty="0">
                          <a:latin typeface="Verdana" pitchFamily="34" charset="0"/>
                          <a:ea typeface="Verdana" pitchFamily="34" charset="0"/>
                          <a:cs typeface="Verdana" pitchFamily="34" charset="0"/>
                        </a:rPr>
                        <a:t>        Total stockholders’ equity</a:t>
                      </a:r>
                    </a:p>
                  </a:txBody>
                  <a:tcPr anchor="ctr"/>
                </a:tc>
                <a:tc>
                  <a:txBody>
                    <a:bodyPr/>
                    <a:lstStyle/>
                    <a:p>
                      <a:pPr algn="r"/>
                      <a:r>
                        <a:rPr lang="en-US" sz="1400" u="dbl" baseline="0" dirty="0">
                          <a:latin typeface="Verdana" pitchFamily="34" charset="0"/>
                          <a:ea typeface="Verdana" pitchFamily="34" charset="0"/>
                          <a:cs typeface="Verdana" pitchFamily="34" charset="0"/>
                        </a:rPr>
                        <a:t>$12,707</a:t>
                      </a:r>
                    </a:p>
                  </a:txBody>
                  <a:tcPr anchor="ctr"/>
                </a:tc>
                <a:tc>
                  <a:txBody>
                    <a:bodyPr/>
                    <a:lstStyle/>
                    <a:p>
                      <a:pPr algn="r"/>
                      <a:r>
                        <a:rPr lang="en-US" sz="1400" u="dbl" baseline="0" dirty="0">
                          <a:latin typeface="Verdana" pitchFamily="34" charset="0"/>
                          <a:ea typeface="Verdana" pitchFamily="34" charset="0"/>
                          <a:cs typeface="Verdana" pitchFamily="34" charset="0"/>
                        </a:rPr>
                        <a:t>$10,824</a:t>
                      </a:r>
                    </a:p>
                  </a:txBody>
                  <a:tcPr anchor="ct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411302711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03-3</a:t>
            </a:r>
          </a:p>
        </p:txBody>
      </p:sp>
      <p:sp>
        <p:nvSpPr>
          <p:cNvPr id="3" name="Title 2"/>
          <p:cNvSpPr>
            <a:spLocks noGrp="1"/>
          </p:cNvSpPr>
          <p:nvPr>
            <p:ph type="title"/>
          </p:nvPr>
        </p:nvSpPr>
        <p:spPr>
          <a:xfrm>
            <a:off x="533400" y="418338"/>
            <a:ext cx="8553450" cy="1106424"/>
          </a:xfrm>
        </p:spPr>
        <p:txBody>
          <a:bodyPr>
            <a:noAutofit/>
          </a:bodyPr>
          <a:lstStyle/>
          <a:p>
            <a:r>
              <a:rPr lang="en-US" dirty="0"/>
              <a:t>International Financial Reporting Standards: Balance Sheet (1 of 2)</a:t>
            </a:r>
          </a:p>
        </p:txBody>
      </p:sp>
      <p:sp>
        <p:nvSpPr>
          <p:cNvPr id="4" name="Content Placeholder 3"/>
          <p:cNvSpPr>
            <a:spLocks noGrp="1"/>
          </p:cNvSpPr>
          <p:nvPr>
            <p:ph sz="quarter" idx="10"/>
          </p:nvPr>
        </p:nvSpPr>
        <p:spPr>
          <a:xfrm>
            <a:off x="548639" y="1805708"/>
            <a:ext cx="8065971" cy="4579050"/>
          </a:xfrm>
        </p:spPr>
        <p:txBody>
          <a:bodyPr/>
          <a:lstStyle/>
          <a:p>
            <a:r>
              <a:rPr lang="en-US" dirty="0"/>
              <a:t>Differences in balance sheet presentation according to U.S. GAAP and those prepared applying IFRS differences include:</a:t>
            </a:r>
          </a:p>
          <a:p>
            <a:pPr lvl="1">
              <a:buFont typeface="Calibri"/>
              <a:buChar char="–"/>
            </a:pPr>
            <a:r>
              <a:rPr lang="en-US" dirty="0"/>
              <a:t>International standards specify a minimum list of items to be presented in the balance sheet </a:t>
            </a:r>
          </a:p>
          <a:p>
            <a:pPr lvl="2"/>
            <a:r>
              <a:rPr lang="en-US" dirty="0"/>
              <a:t>U.S. GAAP has no minimum requirements</a:t>
            </a:r>
          </a:p>
          <a:p>
            <a:pPr lvl="1">
              <a:buFont typeface="Calibri"/>
              <a:buChar char="–"/>
            </a:pPr>
            <a:r>
              <a:rPr lang="en-US" i="1" dirty="0"/>
              <a:t>IAS No. 1, revised,</a:t>
            </a:r>
            <a:r>
              <a:rPr lang="en-US" dirty="0"/>
              <a:t> changed the title of the balance sheet to </a:t>
            </a:r>
            <a:r>
              <a:rPr lang="en-US" i="1" dirty="0"/>
              <a:t>statement of financial position</a:t>
            </a:r>
          </a:p>
          <a:p>
            <a:pPr lvl="2"/>
            <a:r>
              <a:rPr lang="en-US" i="1" dirty="0"/>
              <a:t>Some U.S. companies use this title as well</a:t>
            </a:r>
          </a:p>
        </p:txBody>
      </p:sp>
    </p:spTree>
    <p:extLst>
      <p:ext uri="{BB962C8B-B14F-4D97-AF65-F5344CB8AC3E}">
        <p14:creationId xmlns:p14="http://schemas.microsoft.com/office/powerpoint/2010/main" val="1924016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03-1</a:t>
            </a:r>
          </a:p>
        </p:txBody>
      </p:sp>
      <p:sp>
        <p:nvSpPr>
          <p:cNvPr id="3" name="Title 2"/>
          <p:cNvSpPr>
            <a:spLocks noGrp="1"/>
          </p:cNvSpPr>
          <p:nvPr>
            <p:ph type="title"/>
          </p:nvPr>
        </p:nvSpPr>
        <p:spPr>
          <a:xfrm>
            <a:off x="285750" y="404041"/>
            <a:ext cx="8801100" cy="1619915"/>
          </a:xfrm>
        </p:spPr>
        <p:txBody>
          <a:bodyPr>
            <a:noAutofit/>
          </a:bodyPr>
          <a:lstStyle/>
          <a:p>
            <a:r>
              <a:rPr lang="en-US" dirty="0"/>
              <a:t>Balance Sheet Example: Liabilities and Shareholders’ Equity Sections</a:t>
            </a:r>
          </a:p>
        </p:txBody>
      </p:sp>
      <p:pic>
        <p:nvPicPr>
          <p:cNvPr id="9" name="Picture 2" descr="Reproduced liabilities and stockholders' equity section of the Under Armour balance sheet from page 110 of the text"/>
          <p:cNvPicPr>
            <a:picLocks noGrp="1" noChangeAspect="1" noChangeArrowheads="1"/>
          </p:cNvPicPr>
          <p:nvPr>
            <p:ph type="pic" sz="quarter" idx="14"/>
          </p:nvPr>
        </p:nvPicPr>
        <p:blipFill>
          <a:blip r:embed="rId3">
            <a:extLst>
              <a:ext uri="{28A0092B-C50C-407E-A947-70E740481C1C}">
                <a14:useLocalDpi xmlns:a14="http://schemas.microsoft.com/office/drawing/2010/main" val="0"/>
              </a:ext>
            </a:extLst>
          </a:blip>
          <a:stretch>
            <a:fillRect/>
          </a:stretch>
        </p:blipFill>
        <p:spPr bwMode="auto">
          <a:xfrm>
            <a:off x="1583392" y="2131849"/>
            <a:ext cx="5962650" cy="431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6635964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03-3</a:t>
            </a:r>
          </a:p>
        </p:txBody>
      </p:sp>
      <p:sp>
        <p:nvSpPr>
          <p:cNvPr id="3" name="Title 2"/>
          <p:cNvSpPr>
            <a:spLocks noGrp="1"/>
          </p:cNvSpPr>
          <p:nvPr>
            <p:ph type="title"/>
          </p:nvPr>
        </p:nvSpPr>
        <p:spPr>
          <a:xfrm>
            <a:off x="533400" y="411480"/>
            <a:ext cx="8553450" cy="1005840"/>
          </a:xfrm>
        </p:spPr>
        <p:txBody>
          <a:bodyPr>
            <a:noAutofit/>
          </a:bodyPr>
          <a:lstStyle/>
          <a:p>
            <a:r>
              <a:rPr lang="en-US" dirty="0"/>
              <a:t>International Financial Reporting Standards: Balance Sheet (2 of 2)</a:t>
            </a:r>
          </a:p>
        </p:txBody>
      </p:sp>
      <p:sp>
        <p:nvSpPr>
          <p:cNvPr id="4" name="Content Placeholder 3"/>
          <p:cNvSpPr>
            <a:spLocks noGrp="1"/>
          </p:cNvSpPr>
          <p:nvPr>
            <p:ph sz="quarter" idx="10"/>
          </p:nvPr>
        </p:nvSpPr>
        <p:spPr>
          <a:xfrm>
            <a:off x="567690" y="1680839"/>
            <a:ext cx="8046720" cy="4340538"/>
          </a:xfrm>
        </p:spPr>
        <p:txBody>
          <a:bodyPr/>
          <a:lstStyle/>
          <a:p>
            <a:pPr lvl="1">
              <a:buFont typeface="Calibri"/>
              <a:buChar char="–"/>
            </a:pPr>
            <a:r>
              <a:rPr lang="en-US" dirty="0"/>
              <a:t>Balance sheets prepared using IFRS often report noncurrent items first </a:t>
            </a:r>
            <a:endParaRPr lang="en-US" sz="2800" dirty="0"/>
          </a:p>
          <a:p>
            <a:pPr lvl="2"/>
            <a:r>
              <a:rPr lang="en-US" i="1" dirty="0"/>
              <a:t>U.S. GAAP </a:t>
            </a:r>
            <a:r>
              <a:rPr lang="en-US" dirty="0"/>
              <a:t>presents current assets before noncurrent assets, and current liabilities before noncurrent liabilities</a:t>
            </a:r>
          </a:p>
        </p:txBody>
      </p:sp>
    </p:spTree>
    <p:extLst>
      <p:ext uri="{BB962C8B-B14F-4D97-AF65-F5344CB8AC3E}">
        <p14:creationId xmlns:p14="http://schemas.microsoft.com/office/powerpoint/2010/main" val="35480542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03-9</a:t>
            </a:r>
          </a:p>
        </p:txBody>
      </p:sp>
      <p:sp>
        <p:nvSpPr>
          <p:cNvPr id="3" name="Title 2"/>
          <p:cNvSpPr>
            <a:spLocks noGrp="1"/>
          </p:cNvSpPr>
          <p:nvPr>
            <p:ph type="title"/>
          </p:nvPr>
        </p:nvSpPr>
        <p:spPr>
          <a:xfrm>
            <a:off x="685800" y="392430"/>
            <a:ext cx="7848600" cy="1005840"/>
          </a:xfrm>
        </p:spPr>
        <p:txBody>
          <a:bodyPr>
            <a:noAutofit/>
          </a:bodyPr>
          <a:lstStyle/>
          <a:p>
            <a:r>
              <a:rPr lang="en-US" altLang="en-US" dirty="0"/>
              <a:t>Concept Check: GAAP versus IFRS (1 of 2)</a:t>
            </a:r>
            <a:endParaRPr lang="en-US" dirty="0"/>
          </a:p>
        </p:txBody>
      </p:sp>
      <p:sp>
        <p:nvSpPr>
          <p:cNvPr id="4" name="Content Placeholder 3"/>
          <p:cNvSpPr>
            <a:spLocks noGrp="1"/>
          </p:cNvSpPr>
          <p:nvPr>
            <p:ph sz="quarter" idx="10"/>
          </p:nvPr>
        </p:nvSpPr>
        <p:spPr>
          <a:xfrm>
            <a:off x="567690" y="1722584"/>
            <a:ext cx="8046720" cy="4473587"/>
          </a:xfrm>
        </p:spPr>
        <p:txBody>
          <a:bodyPr/>
          <a:lstStyle/>
          <a:p>
            <a:pPr marL="0" lvl="0" indent="0">
              <a:spcAft>
                <a:spcPts val="1200"/>
              </a:spcAft>
              <a:buClr>
                <a:srgbClr val="3333CC"/>
              </a:buClr>
              <a:buNone/>
            </a:pPr>
            <a:r>
              <a:rPr lang="en-US" kern="0" dirty="0">
                <a:solidFill>
                  <a:srgbClr val="000000"/>
                </a:solidFill>
              </a:rPr>
              <a:t>Which of the following is true regarding GAAP and IFRS?</a:t>
            </a:r>
          </a:p>
          <a:p>
            <a:pPr marL="457200" lvl="0" indent="-457200">
              <a:buFont typeface="+mj-lt"/>
              <a:buAutoNum type="alphaLcPeriod"/>
            </a:pPr>
            <a:r>
              <a:rPr lang="en-US" kern="0" dirty="0">
                <a:solidFill>
                  <a:srgbClr val="000000"/>
                </a:solidFill>
              </a:rPr>
              <a:t>There are more differences than similarities between U.S. GAAP and IFRS</a:t>
            </a:r>
          </a:p>
          <a:p>
            <a:pPr marL="457200" lvl="0" indent="-457200">
              <a:buFont typeface="+mj-lt"/>
              <a:buAutoNum type="alphaLcPeriod"/>
            </a:pPr>
            <a:r>
              <a:rPr lang="en-US" kern="0" dirty="0">
                <a:solidFill>
                  <a:srgbClr val="000000"/>
                </a:solidFill>
              </a:rPr>
              <a:t>IFRS specifies a maximum number of items to be reported in the balance sheet</a:t>
            </a:r>
          </a:p>
          <a:p>
            <a:pPr marL="457200" lvl="0" indent="-457200">
              <a:buFont typeface="+mj-lt"/>
              <a:buAutoNum type="alphaLcPeriod"/>
            </a:pPr>
            <a:r>
              <a:rPr lang="en-US" kern="0" dirty="0">
                <a:solidFill>
                  <a:srgbClr val="000000"/>
                </a:solidFill>
              </a:rPr>
              <a:t>Many companies reporting under IFRS present noncurrent assets before current assets in the balance sheet</a:t>
            </a:r>
          </a:p>
        </p:txBody>
      </p:sp>
    </p:spTree>
    <p:extLst>
      <p:ext uri="{BB962C8B-B14F-4D97-AF65-F5344CB8AC3E}">
        <p14:creationId xmlns:p14="http://schemas.microsoft.com/office/powerpoint/2010/main" val="355330474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03-9</a:t>
            </a:r>
          </a:p>
        </p:txBody>
      </p:sp>
      <p:sp>
        <p:nvSpPr>
          <p:cNvPr id="3" name="Title 2"/>
          <p:cNvSpPr>
            <a:spLocks noGrp="1"/>
          </p:cNvSpPr>
          <p:nvPr>
            <p:ph type="title"/>
          </p:nvPr>
        </p:nvSpPr>
        <p:spPr>
          <a:xfrm>
            <a:off x="685800" y="411480"/>
            <a:ext cx="7867650" cy="1005840"/>
          </a:xfrm>
        </p:spPr>
        <p:txBody>
          <a:bodyPr>
            <a:noAutofit/>
          </a:bodyPr>
          <a:lstStyle/>
          <a:p>
            <a:r>
              <a:rPr lang="en-US" altLang="en-US" dirty="0"/>
              <a:t>Concept Check: GAAP versus IFRS (2 of 2)</a:t>
            </a:r>
            <a:endParaRPr lang="en-US" dirty="0"/>
          </a:p>
        </p:txBody>
      </p:sp>
      <p:sp>
        <p:nvSpPr>
          <p:cNvPr id="4" name="Content Placeholder 3"/>
          <p:cNvSpPr>
            <a:spLocks noGrp="1"/>
          </p:cNvSpPr>
          <p:nvPr>
            <p:ph sz="quarter" idx="10"/>
          </p:nvPr>
        </p:nvSpPr>
        <p:spPr>
          <a:xfrm>
            <a:off x="548639" y="1661285"/>
            <a:ext cx="8098055" cy="4643262"/>
          </a:xfrm>
        </p:spPr>
        <p:txBody>
          <a:bodyPr/>
          <a:lstStyle/>
          <a:p>
            <a:pPr marL="514350" lvl="0" indent="-514350">
              <a:buFont typeface="+mj-lt"/>
              <a:buAutoNum type="alphaLcPeriod" startAt="4"/>
            </a:pPr>
            <a:r>
              <a:rPr lang="en-US" kern="0" dirty="0">
                <a:solidFill>
                  <a:srgbClr val="000000"/>
                </a:solidFill>
              </a:rPr>
              <a:t>U.S. GAAP specifies a minimum number of items to be reported in the balance sheet</a:t>
            </a:r>
          </a:p>
          <a:p>
            <a:pPr marL="0" indent="0">
              <a:buNone/>
            </a:pPr>
            <a:r>
              <a:rPr lang="en-US" kern="0" dirty="0">
                <a:solidFill>
                  <a:srgbClr val="000000"/>
                </a:solidFill>
              </a:rPr>
              <a:t>The correct answer is </a:t>
            </a:r>
            <a:r>
              <a:rPr lang="en-US" i="1" kern="0" dirty="0">
                <a:solidFill>
                  <a:srgbClr val="000000"/>
                </a:solidFill>
              </a:rPr>
              <a:t>c</a:t>
            </a:r>
            <a:r>
              <a:rPr lang="en-US" kern="0" dirty="0">
                <a:solidFill>
                  <a:srgbClr val="000000"/>
                </a:solidFill>
              </a:rPr>
              <a:t>. </a:t>
            </a:r>
          </a:p>
          <a:p>
            <a:pPr marL="0" indent="0">
              <a:buNone/>
            </a:pPr>
            <a:r>
              <a:rPr lang="en-US" kern="0" dirty="0">
                <a:solidFill>
                  <a:srgbClr val="000000"/>
                </a:solidFill>
              </a:rPr>
              <a:t>There are more similarities than differences between GAAP and IFRS; IFRS specifies a minimum number of items to be reported in the balance sheet; most IFRS filers present noncurrent assets before current assets on the balance sheet which is a direct contrast to the presentation under U.S. GAAP.</a:t>
            </a:r>
            <a:endParaRPr lang="en-US" dirty="0"/>
          </a:p>
        </p:txBody>
      </p:sp>
    </p:spTree>
    <p:extLst>
      <p:ext uri="{BB962C8B-B14F-4D97-AF65-F5344CB8AC3E}">
        <p14:creationId xmlns:p14="http://schemas.microsoft.com/office/powerpoint/2010/main" val="371613075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03-4</a:t>
            </a:r>
          </a:p>
        </p:txBody>
      </p:sp>
      <p:sp>
        <p:nvSpPr>
          <p:cNvPr id="3" name="Title 2"/>
          <p:cNvSpPr>
            <a:spLocks noGrp="1"/>
          </p:cNvSpPr>
          <p:nvPr>
            <p:ph type="title"/>
          </p:nvPr>
        </p:nvSpPr>
        <p:spPr/>
        <p:txBody>
          <a:bodyPr>
            <a:normAutofit/>
          </a:bodyPr>
          <a:lstStyle/>
          <a:p>
            <a:r>
              <a:rPr lang="en-US" dirty="0"/>
              <a:t>Financial Disclosures</a:t>
            </a:r>
          </a:p>
        </p:txBody>
      </p:sp>
      <p:sp>
        <p:nvSpPr>
          <p:cNvPr id="4" name="Content Placeholder 3"/>
          <p:cNvSpPr>
            <a:spLocks noGrp="1"/>
          </p:cNvSpPr>
          <p:nvPr>
            <p:ph sz="quarter" idx="10"/>
          </p:nvPr>
        </p:nvSpPr>
        <p:spPr>
          <a:xfrm>
            <a:off x="548640" y="1517954"/>
            <a:ext cx="8046720" cy="4774592"/>
          </a:xfrm>
        </p:spPr>
        <p:txBody>
          <a:bodyPr/>
          <a:lstStyle/>
          <a:p>
            <a:r>
              <a:rPr lang="en-US" dirty="0"/>
              <a:t>At the end of each fiscal year, companies with public securities are required to provide shareholders with an </a:t>
            </a:r>
            <a:r>
              <a:rPr lang="en-US" b="1" i="1" dirty="0"/>
              <a:t>annual report</a:t>
            </a:r>
            <a:r>
              <a:rPr lang="en-US" dirty="0"/>
              <a:t> </a:t>
            </a:r>
          </a:p>
          <a:p>
            <a:pPr lvl="1">
              <a:buFont typeface="Calibri"/>
              <a:buChar char="–"/>
            </a:pPr>
            <a:r>
              <a:rPr lang="en-US" dirty="0"/>
              <a:t>The annual report includes</a:t>
            </a:r>
          </a:p>
          <a:p>
            <a:pPr lvl="2"/>
            <a:r>
              <a:rPr lang="en-US" b="1" dirty="0"/>
              <a:t>Financial statements </a:t>
            </a:r>
            <a:r>
              <a:rPr lang="en-US" dirty="0"/>
              <a:t>such as the balance sheet</a:t>
            </a:r>
          </a:p>
          <a:p>
            <a:pPr lvl="2"/>
            <a:r>
              <a:rPr lang="en-US" b="1" dirty="0"/>
              <a:t>Additional disclosures</a:t>
            </a:r>
            <a:r>
              <a:rPr lang="en-US" dirty="0"/>
              <a:t>, which may include items such as relating to business conditions, risk factors, legal proceedings, stock performance, and internal control procedures</a:t>
            </a:r>
            <a:endParaRPr lang="en-US" b="1" dirty="0"/>
          </a:p>
        </p:txBody>
      </p:sp>
    </p:spTree>
    <p:extLst>
      <p:ext uri="{BB962C8B-B14F-4D97-AF65-F5344CB8AC3E}">
        <p14:creationId xmlns:p14="http://schemas.microsoft.com/office/powerpoint/2010/main" val="13517468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03-4</a:t>
            </a:r>
          </a:p>
        </p:txBody>
      </p:sp>
      <p:sp>
        <p:nvSpPr>
          <p:cNvPr id="3" name="Title 2"/>
          <p:cNvSpPr>
            <a:spLocks noGrp="1"/>
          </p:cNvSpPr>
          <p:nvPr>
            <p:ph type="title"/>
          </p:nvPr>
        </p:nvSpPr>
        <p:spPr/>
        <p:txBody>
          <a:bodyPr>
            <a:normAutofit/>
          </a:bodyPr>
          <a:lstStyle/>
          <a:p>
            <a:r>
              <a:rPr lang="en-US" dirty="0"/>
              <a:t>Disclosure Notes (1 of 2)</a:t>
            </a:r>
          </a:p>
        </p:txBody>
      </p:sp>
      <p:sp>
        <p:nvSpPr>
          <p:cNvPr id="4" name="Content Placeholder 3"/>
          <p:cNvSpPr>
            <a:spLocks noGrp="1"/>
          </p:cNvSpPr>
          <p:nvPr>
            <p:ph sz="quarter" idx="10"/>
          </p:nvPr>
        </p:nvSpPr>
        <p:spPr>
          <a:xfrm>
            <a:off x="567690" y="1537004"/>
            <a:ext cx="8046720" cy="4774592"/>
          </a:xfrm>
        </p:spPr>
        <p:txBody>
          <a:bodyPr/>
          <a:lstStyle/>
          <a:p>
            <a:r>
              <a:rPr lang="en-IN" sz="2400" dirty="0"/>
              <a:t>Explain data presented in financial statements themselves, or provide information not directly related to any specific item in the statements</a:t>
            </a:r>
          </a:p>
          <a:p>
            <a:r>
              <a:rPr lang="en-IN" sz="2400" b="1" dirty="0"/>
              <a:t>Examples</a:t>
            </a:r>
          </a:p>
          <a:p>
            <a:pPr lvl="1"/>
            <a:r>
              <a:rPr lang="en-IN" sz="2200" dirty="0"/>
              <a:t>Pension plans</a:t>
            </a:r>
          </a:p>
          <a:p>
            <a:pPr lvl="1"/>
            <a:r>
              <a:rPr lang="en-IN" sz="2200" dirty="0"/>
              <a:t>Leases</a:t>
            </a:r>
          </a:p>
          <a:p>
            <a:pPr lvl="1"/>
            <a:r>
              <a:rPr lang="en-IN" sz="2200" dirty="0"/>
              <a:t>Long-term debt</a:t>
            </a:r>
          </a:p>
          <a:p>
            <a:pPr lvl="1"/>
            <a:r>
              <a:rPr lang="en-IN" sz="2200" dirty="0"/>
              <a:t>Investments</a:t>
            </a:r>
            <a:endParaRPr lang="en-US" sz="2200" b="1" dirty="0"/>
          </a:p>
          <a:p>
            <a:pPr lvl="1"/>
            <a:r>
              <a:rPr lang="en-IN" sz="2200" dirty="0"/>
              <a:t>Income taxes</a:t>
            </a:r>
          </a:p>
          <a:p>
            <a:pPr lvl="1"/>
            <a:r>
              <a:rPr lang="en-IN" sz="2200" dirty="0"/>
              <a:t>Employee benefit plan</a:t>
            </a:r>
          </a:p>
          <a:p>
            <a:pPr lvl="1"/>
            <a:r>
              <a:rPr lang="en-IN" sz="2200" dirty="0"/>
              <a:t>Property, plant, and equipment</a:t>
            </a:r>
            <a:endParaRPr lang="en-US" sz="2200" dirty="0"/>
          </a:p>
        </p:txBody>
      </p:sp>
    </p:spTree>
    <p:extLst>
      <p:ext uri="{BB962C8B-B14F-4D97-AF65-F5344CB8AC3E}">
        <p14:creationId xmlns:p14="http://schemas.microsoft.com/office/powerpoint/2010/main" val="371098800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03-4</a:t>
            </a:r>
          </a:p>
        </p:txBody>
      </p:sp>
      <p:sp>
        <p:nvSpPr>
          <p:cNvPr id="3" name="Title 2"/>
          <p:cNvSpPr>
            <a:spLocks noGrp="1"/>
          </p:cNvSpPr>
          <p:nvPr>
            <p:ph type="title"/>
          </p:nvPr>
        </p:nvSpPr>
        <p:spPr/>
        <p:txBody>
          <a:bodyPr>
            <a:normAutofit/>
          </a:bodyPr>
          <a:lstStyle/>
          <a:p>
            <a:r>
              <a:rPr lang="en-US" dirty="0"/>
              <a:t>Disclosure Notes (2 of 2)</a:t>
            </a:r>
          </a:p>
        </p:txBody>
      </p:sp>
      <p:sp>
        <p:nvSpPr>
          <p:cNvPr id="4" name="Content Placeholder 3"/>
          <p:cNvSpPr>
            <a:spLocks noGrp="1"/>
          </p:cNvSpPr>
          <p:nvPr>
            <p:ph sz="quarter" idx="10"/>
          </p:nvPr>
        </p:nvSpPr>
        <p:spPr>
          <a:xfrm>
            <a:off x="567690" y="1537004"/>
            <a:ext cx="8046720" cy="4774592"/>
          </a:xfrm>
        </p:spPr>
        <p:txBody>
          <a:bodyPr/>
          <a:lstStyle/>
          <a:p>
            <a:pPr marL="457200" lvl="1" indent="-457200">
              <a:spcBef>
                <a:spcPts val="1000"/>
              </a:spcBef>
              <a:buFont typeface="Arial" pitchFamily="34" charset="0"/>
              <a:buChar char="•"/>
            </a:pPr>
            <a:r>
              <a:rPr lang="en-US" sz="2600" dirty="0"/>
              <a:t>Must include a </a:t>
            </a:r>
            <a:r>
              <a:rPr lang="en-IN" sz="2600" dirty="0"/>
              <a:t>summary of significant accounting policies, descriptions of subsequent events, and related third-party transactions</a:t>
            </a:r>
            <a:endParaRPr lang="en-US" sz="2600" dirty="0"/>
          </a:p>
        </p:txBody>
      </p:sp>
    </p:spTree>
    <p:extLst>
      <p:ext uri="{BB962C8B-B14F-4D97-AF65-F5344CB8AC3E}">
        <p14:creationId xmlns:p14="http://schemas.microsoft.com/office/powerpoint/2010/main" val="315841951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03-4</a:t>
            </a:r>
          </a:p>
        </p:txBody>
      </p:sp>
      <p:sp>
        <p:nvSpPr>
          <p:cNvPr id="3" name="Title 2"/>
          <p:cNvSpPr>
            <a:spLocks noGrp="1"/>
          </p:cNvSpPr>
          <p:nvPr>
            <p:ph type="title"/>
          </p:nvPr>
        </p:nvSpPr>
        <p:spPr/>
        <p:txBody>
          <a:bodyPr>
            <a:normAutofit/>
          </a:bodyPr>
          <a:lstStyle/>
          <a:p>
            <a:r>
              <a:rPr lang="en-US" dirty="0"/>
              <a:t>Specific Disclosure Notes (1 of 2)</a:t>
            </a:r>
          </a:p>
        </p:txBody>
      </p:sp>
      <p:sp>
        <p:nvSpPr>
          <p:cNvPr id="4" name="Content Placeholder 3"/>
          <p:cNvSpPr>
            <a:spLocks noGrp="1"/>
          </p:cNvSpPr>
          <p:nvPr>
            <p:ph sz="quarter" idx="10"/>
          </p:nvPr>
        </p:nvSpPr>
        <p:spPr>
          <a:xfrm>
            <a:off x="647900" y="1575104"/>
            <a:ext cx="7822332" cy="4681317"/>
          </a:xfrm>
        </p:spPr>
        <p:txBody>
          <a:bodyPr/>
          <a:lstStyle/>
          <a:p>
            <a:pPr marL="0" indent="0">
              <a:buNone/>
            </a:pPr>
            <a:r>
              <a:rPr lang="en-IN" b="1" dirty="0"/>
              <a:t>Summary of Significant Accounting Policies</a:t>
            </a:r>
          </a:p>
          <a:p>
            <a:pPr marL="457200" lvl="1" indent="-457200">
              <a:buFont typeface="Arial" pitchFamily="34" charset="0"/>
              <a:buChar char="•"/>
            </a:pPr>
            <a:r>
              <a:rPr lang="en-IN" sz="2600" dirty="0"/>
              <a:t>Conveys valuable information about a company’s choices from among various alternative accounting methods</a:t>
            </a:r>
          </a:p>
          <a:p>
            <a:pPr marL="228600" lvl="1">
              <a:buNone/>
            </a:pPr>
            <a:r>
              <a:rPr lang="en-US" sz="2600" b="1" dirty="0"/>
              <a:t>Subsequent Events</a:t>
            </a:r>
          </a:p>
          <a:p>
            <a:pPr marL="457200" lvl="1" indent="-457200">
              <a:buFont typeface="Arial" pitchFamily="34" charset="0"/>
              <a:buChar char="•"/>
            </a:pPr>
            <a:r>
              <a:rPr lang="en-IN" sz="2600" dirty="0"/>
              <a:t>Occurs after a company’s fiscal year-end but before the financial statements are issued</a:t>
            </a:r>
          </a:p>
        </p:txBody>
      </p:sp>
    </p:spTree>
    <p:extLst>
      <p:ext uri="{BB962C8B-B14F-4D97-AF65-F5344CB8AC3E}">
        <p14:creationId xmlns:p14="http://schemas.microsoft.com/office/powerpoint/2010/main" val="246851242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03-4</a:t>
            </a:r>
          </a:p>
        </p:txBody>
      </p:sp>
      <p:sp>
        <p:nvSpPr>
          <p:cNvPr id="3" name="Title 2"/>
          <p:cNvSpPr>
            <a:spLocks noGrp="1"/>
          </p:cNvSpPr>
          <p:nvPr>
            <p:ph type="title"/>
          </p:nvPr>
        </p:nvSpPr>
        <p:spPr/>
        <p:txBody>
          <a:bodyPr>
            <a:normAutofit/>
          </a:bodyPr>
          <a:lstStyle/>
          <a:p>
            <a:r>
              <a:rPr lang="en-US" dirty="0"/>
              <a:t>Specific Disclosure Notes (2 of 2)</a:t>
            </a:r>
          </a:p>
        </p:txBody>
      </p:sp>
      <p:sp>
        <p:nvSpPr>
          <p:cNvPr id="4" name="Content Placeholder 3"/>
          <p:cNvSpPr>
            <a:spLocks noGrp="1"/>
          </p:cNvSpPr>
          <p:nvPr>
            <p:ph sz="quarter" idx="10"/>
          </p:nvPr>
        </p:nvSpPr>
        <p:spPr>
          <a:xfrm>
            <a:off x="567690" y="1575104"/>
            <a:ext cx="8046720" cy="4774592"/>
          </a:xfrm>
        </p:spPr>
        <p:txBody>
          <a:bodyPr/>
          <a:lstStyle/>
          <a:p>
            <a:pPr marL="228600" lvl="1">
              <a:buNone/>
            </a:pPr>
            <a:r>
              <a:rPr lang="en-IN" sz="2600" b="1" dirty="0"/>
              <a:t>Examples</a:t>
            </a:r>
          </a:p>
          <a:p>
            <a:pPr marL="793750" lvl="2" indent="-457200">
              <a:buFont typeface="Arial" pitchFamily="34" charset="0"/>
              <a:buChar char="•"/>
            </a:pPr>
            <a:r>
              <a:rPr lang="en-IN" sz="2600" dirty="0"/>
              <a:t>Issuance of debt or equity securities </a:t>
            </a:r>
          </a:p>
          <a:p>
            <a:pPr marL="793750" lvl="2" indent="-457200">
              <a:buFont typeface="Arial" pitchFamily="34" charset="0"/>
              <a:buChar char="•"/>
            </a:pPr>
            <a:r>
              <a:rPr lang="en-IN" sz="2600" dirty="0"/>
              <a:t>Business combination or the sale of a business</a:t>
            </a:r>
          </a:p>
          <a:p>
            <a:pPr marL="793750" lvl="2" indent="-457200">
              <a:buFont typeface="Arial" pitchFamily="34" charset="0"/>
              <a:buChar char="•"/>
            </a:pPr>
            <a:r>
              <a:rPr lang="en-IN" sz="2600" dirty="0"/>
              <a:t>Sale of assets</a:t>
            </a:r>
          </a:p>
          <a:p>
            <a:pPr marL="793750" lvl="2" indent="-457200">
              <a:buFont typeface="Arial" pitchFamily="34" charset="0"/>
              <a:buChar char="•"/>
            </a:pPr>
            <a:r>
              <a:rPr lang="en-IN" sz="2600" dirty="0"/>
              <a:t>Event that sheds light on the outcome of a loss contingency</a:t>
            </a:r>
            <a:endParaRPr lang="en-US" sz="2600" dirty="0"/>
          </a:p>
        </p:txBody>
      </p:sp>
    </p:spTree>
    <p:extLst>
      <p:ext uri="{BB962C8B-B14F-4D97-AF65-F5344CB8AC3E}">
        <p14:creationId xmlns:p14="http://schemas.microsoft.com/office/powerpoint/2010/main" val="273266316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03-4</a:t>
            </a:r>
          </a:p>
        </p:txBody>
      </p:sp>
      <p:sp>
        <p:nvSpPr>
          <p:cNvPr id="3" name="Title 2"/>
          <p:cNvSpPr>
            <a:spLocks noGrp="1"/>
          </p:cNvSpPr>
          <p:nvPr>
            <p:ph type="title"/>
          </p:nvPr>
        </p:nvSpPr>
        <p:spPr>
          <a:xfrm>
            <a:off x="685800" y="430530"/>
            <a:ext cx="8001000" cy="1005840"/>
          </a:xfrm>
        </p:spPr>
        <p:txBody>
          <a:bodyPr>
            <a:noAutofit/>
          </a:bodyPr>
          <a:lstStyle/>
          <a:p>
            <a:r>
              <a:rPr lang="en-US" dirty="0"/>
              <a:t>Noteworthy Events and Transactions (1 of 2)</a:t>
            </a:r>
          </a:p>
        </p:txBody>
      </p:sp>
      <p:sp>
        <p:nvSpPr>
          <p:cNvPr id="4" name="Content Placeholder 3"/>
          <p:cNvSpPr>
            <a:spLocks noGrp="1"/>
          </p:cNvSpPr>
          <p:nvPr>
            <p:ph sz="quarter" idx="10"/>
          </p:nvPr>
        </p:nvSpPr>
        <p:spPr>
          <a:xfrm>
            <a:off x="567690" y="1613204"/>
            <a:ext cx="8046720" cy="4882846"/>
          </a:xfrm>
        </p:spPr>
        <p:txBody>
          <a:bodyPr/>
          <a:lstStyle/>
          <a:p>
            <a:pPr>
              <a:spcBef>
                <a:spcPts val="400"/>
              </a:spcBef>
            </a:pPr>
            <a:r>
              <a:rPr lang="en-US" dirty="0"/>
              <a:t>Some transactions and events occur only occasionally but are potentially important to evaluating a company’s financial statements</a:t>
            </a:r>
          </a:p>
          <a:p>
            <a:pPr>
              <a:spcBef>
                <a:spcPts val="400"/>
              </a:spcBef>
            </a:pPr>
            <a:r>
              <a:rPr lang="en-US" dirty="0"/>
              <a:t>In this category are: </a:t>
            </a:r>
          </a:p>
          <a:p>
            <a:pPr marL="971550" lvl="1" indent="-514350">
              <a:spcBef>
                <a:spcPts val="400"/>
              </a:spcBef>
              <a:buClr>
                <a:schemeClr val="tx1"/>
              </a:buClr>
              <a:buFont typeface="+mj-lt"/>
              <a:buAutoNum type="arabicPeriod"/>
            </a:pPr>
            <a:r>
              <a:rPr lang="en-US" b="1" dirty="0"/>
              <a:t>Related-party transactions</a:t>
            </a:r>
            <a:r>
              <a:rPr lang="en-US" dirty="0"/>
              <a:t>—Transactions between the company and owners, management, families of owners, etc. </a:t>
            </a:r>
          </a:p>
          <a:p>
            <a:pPr marL="971550" lvl="1" indent="-514350">
              <a:spcBef>
                <a:spcPts val="400"/>
              </a:spcBef>
              <a:buClr>
                <a:schemeClr val="tx1"/>
              </a:buClr>
              <a:buFont typeface="+mj-lt"/>
              <a:buAutoNum type="arabicPeriod"/>
            </a:pPr>
            <a:r>
              <a:rPr lang="en-US" b="1" dirty="0"/>
              <a:t>Errors and fraud</a:t>
            </a:r>
            <a:r>
              <a:rPr lang="en-US" dirty="0"/>
              <a:t>—Misstatements that are unintentional (errors) or intentional (fraud)</a:t>
            </a:r>
          </a:p>
          <a:p>
            <a:pPr marL="971550" lvl="1" indent="-514350">
              <a:spcBef>
                <a:spcPts val="400"/>
              </a:spcBef>
              <a:buClr>
                <a:schemeClr val="tx1"/>
              </a:buClr>
              <a:buFont typeface="+mj-lt"/>
              <a:buAutoNum type="arabicPeriod"/>
            </a:pPr>
            <a:r>
              <a:rPr lang="en-US" b="1" dirty="0"/>
              <a:t>Illegal acts</a:t>
            </a:r>
            <a:r>
              <a:rPr lang="en-US" dirty="0"/>
              <a:t>—Bribes, kickbacks, illegal contributions to political candidates, and other violations of the law</a:t>
            </a:r>
          </a:p>
        </p:txBody>
      </p:sp>
    </p:spTree>
    <p:extLst>
      <p:ext uri="{BB962C8B-B14F-4D97-AF65-F5344CB8AC3E}">
        <p14:creationId xmlns:p14="http://schemas.microsoft.com/office/powerpoint/2010/main" val="34457435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03-4</a:t>
            </a:r>
          </a:p>
        </p:txBody>
      </p:sp>
      <p:sp>
        <p:nvSpPr>
          <p:cNvPr id="3" name="Title 2"/>
          <p:cNvSpPr>
            <a:spLocks noGrp="1"/>
          </p:cNvSpPr>
          <p:nvPr>
            <p:ph type="title"/>
          </p:nvPr>
        </p:nvSpPr>
        <p:spPr>
          <a:xfrm>
            <a:off x="685800" y="430530"/>
            <a:ext cx="8001000" cy="1005840"/>
          </a:xfrm>
        </p:spPr>
        <p:txBody>
          <a:bodyPr>
            <a:noAutofit/>
          </a:bodyPr>
          <a:lstStyle/>
          <a:p>
            <a:r>
              <a:rPr lang="en-US" dirty="0"/>
              <a:t>Noteworthy Events and Transactions (2 of 2)</a:t>
            </a:r>
          </a:p>
        </p:txBody>
      </p:sp>
      <p:sp>
        <p:nvSpPr>
          <p:cNvPr id="4" name="Content Placeholder 3"/>
          <p:cNvSpPr>
            <a:spLocks noGrp="1"/>
          </p:cNvSpPr>
          <p:nvPr>
            <p:ph sz="quarter" idx="10"/>
          </p:nvPr>
        </p:nvSpPr>
        <p:spPr>
          <a:xfrm>
            <a:off x="567690" y="1603679"/>
            <a:ext cx="8046720" cy="4774592"/>
          </a:xfrm>
        </p:spPr>
        <p:txBody>
          <a:bodyPr/>
          <a:lstStyle/>
          <a:p>
            <a:pPr marL="349250" lvl="1">
              <a:buFont typeface="Arial" panose="020B0604020202020204" pitchFamily="34" charset="0"/>
              <a:buChar char="•"/>
            </a:pPr>
            <a:r>
              <a:rPr lang="en-US" sz="2600" dirty="0"/>
              <a:t>The more frequent of these is related-party transactions</a:t>
            </a:r>
          </a:p>
        </p:txBody>
      </p:sp>
    </p:spTree>
    <p:extLst>
      <p:ext uri="{BB962C8B-B14F-4D97-AF65-F5344CB8AC3E}">
        <p14:creationId xmlns:p14="http://schemas.microsoft.com/office/powerpoint/2010/main" val="13415890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03-1</a:t>
            </a:r>
          </a:p>
        </p:txBody>
      </p:sp>
      <p:sp>
        <p:nvSpPr>
          <p:cNvPr id="8" name="Title 7"/>
          <p:cNvSpPr>
            <a:spLocks noGrp="1"/>
          </p:cNvSpPr>
          <p:nvPr>
            <p:ph type="title"/>
          </p:nvPr>
        </p:nvSpPr>
        <p:spPr/>
        <p:txBody>
          <a:bodyPr/>
          <a:lstStyle/>
          <a:p>
            <a:r>
              <a:rPr lang="en-IN" dirty="0">
                <a:ea typeface="Adobe Fan Heiti Std B"/>
                <a:cs typeface="Adobe Fan Heiti Std B"/>
              </a:rPr>
              <a:t>Balance Sheet: </a:t>
            </a:r>
            <a:r>
              <a:rPr lang="en-US" dirty="0"/>
              <a:t>Usefulness</a:t>
            </a:r>
          </a:p>
        </p:txBody>
      </p:sp>
      <p:sp>
        <p:nvSpPr>
          <p:cNvPr id="9" name="Content Placeholder 8"/>
          <p:cNvSpPr>
            <a:spLocks noGrp="1"/>
          </p:cNvSpPr>
          <p:nvPr>
            <p:ph sz="quarter" idx="10"/>
          </p:nvPr>
        </p:nvSpPr>
        <p:spPr>
          <a:xfrm>
            <a:off x="583188" y="1487894"/>
            <a:ext cx="8046720" cy="4774592"/>
          </a:xfrm>
        </p:spPr>
        <p:txBody>
          <a:bodyPr/>
          <a:lstStyle/>
          <a:p>
            <a:r>
              <a:rPr lang="en-IN" dirty="0"/>
              <a:t>Assets are grouped according to </a:t>
            </a:r>
            <a:r>
              <a:rPr lang="en-IN" b="1" dirty="0"/>
              <a:t>common characteristics</a:t>
            </a:r>
            <a:endParaRPr lang="en-IN" dirty="0"/>
          </a:p>
          <a:p>
            <a:r>
              <a:rPr lang="en-IN" dirty="0"/>
              <a:t>Grouping provides useful information about:</a:t>
            </a:r>
          </a:p>
          <a:p>
            <a:pPr lvl="1">
              <a:buFont typeface="Calibri"/>
              <a:buChar char="–"/>
            </a:pPr>
            <a:r>
              <a:rPr lang="en-IN" b="1" dirty="0"/>
              <a:t>Liquidity</a:t>
            </a:r>
            <a:r>
              <a:rPr lang="en-IN" dirty="0"/>
              <a:t>—the ability of a company to convert its assets to cash</a:t>
            </a:r>
          </a:p>
          <a:p>
            <a:pPr lvl="1">
              <a:buFont typeface="Calibri"/>
              <a:buChar char="–"/>
            </a:pPr>
            <a:r>
              <a:rPr lang="en-IN" b="1" dirty="0"/>
              <a:t>Long-term solvency</a:t>
            </a:r>
            <a:r>
              <a:rPr lang="en-IN" dirty="0"/>
              <a:t>—whether a company will be able to pay its long-term debts</a:t>
            </a:r>
          </a:p>
          <a:p>
            <a:pPr lvl="2"/>
            <a:r>
              <a:rPr lang="en-IN" b="1" dirty="0"/>
              <a:t>Financial flexibility</a:t>
            </a:r>
            <a:r>
              <a:rPr lang="en-IN" dirty="0"/>
              <a:t>—the ability of a company to alter cash flows in order to take advantage of unexpected investment opportunities and needs</a:t>
            </a:r>
            <a:endParaRPr lang="en-US" dirty="0"/>
          </a:p>
        </p:txBody>
      </p:sp>
    </p:spTree>
    <p:extLst>
      <p:ext uri="{BB962C8B-B14F-4D97-AF65-F5344CB8AC3E}">
        <p14:creationId xmlns:p14="http://schemas.microsoft.com/office/powerpoint/2010/main" val="97693548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03-4</a:t>
            </a:r>
          </a:p>
        </p:txBody>
      </p:sp>
      <p:sp>
        <p:nvSpPr>
          <p:cNvPr id="3" name="Title 2"/>
          <p:cNvSpPr>
            <a:spLocks noGrp="1"/>
          </p:cNvSpPr>
          <p:nvPr>
            <p:ph type="title"/>
          </p:nvPr>
        </p:nvSpPr>
        <p:spPr>
          <a:xfrm>
            <a:off x="685800" y="430530"/>
            <a:ext cx="8001000" cy="1005840"/>
          </a:xfrm>
        </p:spPr>
        <p:txBody>
          <a:bodyPr>
            <a:noAutofit/>
          </a:bodyPr>
          <a:lstStyle/>
          <a:p>
            <a:r>
              <a:rPr lang="en-US" altLang="en-US" dirty="0"/>
              <a:t>Concept Check: SSAP </a:t>
            </a:r>
            <a:r>
              <a:rPr lang="en-US" dirty="0"/>
              <a:t>(1 of 2)</a:t>
            </a:r>
          </a:p>
        </p:txBody>
      </p:sp>
      <p:sp>
        <p:nvSpPr>
          <p:cNvPr id="4" name="Content Placeholder 3"/>
          <p:cNvSpPr>
            <a:spLocks noGrp="1"/>
          </p:cNvSpPr>
          <p:nvPr>
            <p:ph sz="quarter" idx="10"/>
          </p:nvPr>
        </p:nvSpPr>
        <p:spPr>
          <a:xfrm>
            <a:off x="567690" y="1603679"/>
            <a:ext cx="8046720" cy="4774592"/>
          </a:xfrm>
        </p:spPr>
        <p:txBody>
          <a:bodyPr/>
          <a:lstStyle/>
          <a:p>
            <a:pPr marL="0" lvl="0" indent="0">
              <a:buClr>
                <a:srgbClr val="3333CC"/>
              </a:buClr>
              <a:buNone/>
            </a:pPr>
            <a:r>
              <a:rPr lang="en-US" kern="0" dirty="0">
                <a:solidFill>
                  <a:srgbClr val="000000"/>
                </a:solidFill>
              </a:rPr>
              <a:t>Which of the following would be commonly reported in the summary of significant accounting policies note?</a:t>
            </a:r>
          </a:p>
          <a:p>
            <a:pPr marL="457200" lvl="0" indent="-457200">
              <a:buFont typeface="+mj-lt"/>
              <a:buAutoNum type="alphaLcPeriod"/>
            </a:pPr>
            <a:r>
              <a:rPr lang="en-US" kern="0" dirty="0">
                <a:solidFill>
                  <a:srgbClr val="000000"/>
                </a:solidFill>
              </a:rPr>
              <a:t>Errors and fraud</a:t>
            </a:r>
          </a:p>
          <a:p>
            <a:pPr marL="457200" lvl="0" indent="-457200">
              <a:buFont typeface="+mj-lt"/>
              <a:buAutoNum type="alphaLcPeriod"/>
            </a:pPr>
            <a:r>
              <a:rPr lang="en-US" kern="0" dirty="0">
                <a:solidFill>
                  <a:srgbClr val="000000"/>
                </a:solidFill>
              </a:rPr>
              <a:t>Method used to record depreciation </a:t>
            </a:r>
          </a:p>
          <a:p>
            <a:pPr marL="457200" lvl="0" indent="-457200">
              <a:buFont typeface="+mj-lt"/>
              <a:buAutoNum type="alphaLcPeriod"/>
            </a:pPr>
            <a:r>
              <a:rPr lang="en-US" kern="0" dirty="0">
                <a:solidFill>
                  <a:srgbClr val="000000"/>
                </a:solidFill>
              </a:rPr>
              <a:t>Subsequent events </a:t>
            </a:r>
          </a:p>
          <a:p>
            <a:pPr marL="457200" lvl="0" indent="-457200">
              <a:buFont typeface="+mj-lt"/>
              <a:buAutoNum type="alphaLcPeriod"/>
            </a:pPr>
            <a:r>
              <a:rPr lang="en-US" kern="0" dirty="0">
                <a:solidFill>
                  <a:srgbClr val="000000"/>
                </a:solidFill>
              </a:rPr>
              <a:t>Related-party transactions</a:t>
            </a:r>
            <a:endParaRPr lang="en-US" kern="0" dirty="0">
              <a:solidFill>
                <a:srgbClr val="000000"/>
              </a:solidFill>
              <a:latin typeface="Tahoma"/>
            </a:endParaRPr>
          </a:p>
        </p:txBody>
      </p:sp>
    </p:spTree>
    <p:extLst>
      <p:ext uri="{BB962C8B-B14F-4D97-AF65-F5344CB8AC3E}">
        <p14:creationId xmlns:p14="http://schemas.microsoft.com/office/powerpoint/2010/main" val="55262313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03-4</a:t>
            </a:r>
          </a:p>
        </p:txBody>
      </p:sp>
      <p:sp>
        <p:nvSpPr>
          <p:cNvPr id="3" name="Title 2"/>
          <p:cNvSpPr>
            <a:spLocks noGrp="1"/>
          </p:cNvSpPr>
          <p:nvPr>
            <p:ph type="title"/>
          </p:nvPr>
        </p:nvSpPr>
        <p:spPr>
          <a:xfrm>
            <a:off x="685800" y="430530"/>
            <a:ext cx="8001000" cy="1005840"/>
          </a:xfrm>
        </p:spPr>
        <p:txBody>
          <a:bodyPr>
            <a:noAutofit/>
          </a:bodyPr>
          <a:lstStyle/>
          <a:p>
            <a:r>
              <a:rPr lang="en-US" altLang="en-US" dirty="0"/>
              <a:t>Concept Check: SSAP </a:t>
            </a:r>
            <a:r>
              <a:rPr lang="en-US" dirty="0"/>
              <a:t>(2 of 2)</a:t>
            </a:r>
          </a:p>
        </p:txBody>
      </p:sp>
      <p:sp>
        <p:nvSpPr>
          <p:cNvPr id="4" name="Content Placeholder 3"/>
          <p:cNvSpPr>
            <a:spLocks noGrp="1"/>
          </p:cNvSpPr>
          <p:nvPr>
            <p:ph sz="quarter" idx="10"/>
          </p:nvPr>
        </p:nvSpPr>
        <p:spPr>
          <a:xfrm>
            <a:off x="567690" y="1603679"/>
            <a:ext cx="8046720" cy="4774592"/>
          </a:xfrm>
        </p:spPr>
        <p:txBody>
          <a:bodyPr/>
          <a:lstStyle/>
          <a:p>
            <a:pPr marL="0" lvl="0" indent="0">
              <a:spcAft>
                <a:spcPts val="600"/>
              </a:spcAft>
              <a:buClr>
                <a:srgbClr val="3333CC"/>
              </a:buClr>
              <a:buNone/>
            </a:pPr>
            <a:r>
              <a:rPr lang="en-US" kern="0" dirty="0">
                <a:solidFill>
                  <a:srgbClr val="000000"/>
                </a:solidFill>
              </a:rPr>
              <a:t>The correct answer is </a:t>
            </a:r>
            <a:r>
              <a:rPr lang="en-US" i="1" kern="0" dirty="0">
                <a:solidFill>
                  <a:srgbClr val="000000"/>
                </a:solidFill>
              </a:rPr>
              <a:t>b</a:t>
            </a:r>
            <a:r>
              <a:rPr lang="en-US" kern="0" dirty="0">
                <a:solidFill>
                  <a:srgbClr val="000000"/>
                </a:solidFill>
              </a:rPr>
              <a:t>. </a:t>
            </a:r>
          </a:p>
          <a:p>
            <a:pPr marL="0" lvl="0" indent="0">
              <a:spcAft>
                <a:spcPts val="600"/>
              </a:spcAft>
              <a:buClr>
                <a:srgbClr val="3333CC"/>
              </a:buClr>
              <a:buNone/>
            </a:pPr>
            <a:r>
              <a:rPr lang="en-US" kern="0" dirty="0">
                <a:solidFill>
                  <a:srgbClr val="000000"/>
                </a:solidFill>
              </a:rPr>
              <a:t>The summary of significant accounting policies details key policies and methods including inventory costing, depreciation methods, and revenue recognition. Events such as subsequent events, related-party transactions, and errors or fraud, if relevant, are explained in a separate note.</a:t>
            </a:r>
            <a:endParaRPr lang="en-US" kern="0" dirty="0">
              <a:solidFill>
                <a:srgbClr val="000000"/>
              </a:solidFill>
              <a:latin typeface="Tahoma"/>
            </a:endParaRPr>
          </a:p>
        </p:txBody>
      </p:sp>
    </p:spTree>
    <p:extLst>
      <p:ext uri="{BB962C8B-B14F-4D97-AF65-F5344CB8AC3E}">
        <p14:creationId xmlns:p14="http://schemas.microsoft.com/office/powerpoint/2010/main" val="186505066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03-5</a:t>
            </a:r>
          </a:p>
        </p:txBody>
      </p:sp>
      <p:sp>
        <p:nvSpPr>
          <p:cNvPr id="3" name="Title 2"/>
          <p:cNvSpPr>
            <a:spLocks noGrp="1"/>
          </p:cNvSpPr>
          <p:nvPr>
            <p:ph type="title"/>
          </p:nvPr>
        </p:nvSpPr>
        <p:spPr>
          <a:xfrm>
            <a:off x="685800" y="449580"/>
            <a:ext cx="8210550" cy="1005840"/>
          </a:xfrm>
        </p:spPr>
        <p:txBody>
          <a:bodyPr>
            <a:noAutofit/>
          </a:bodyPr>
          <a:lstStyle/>
          <a:p>
            <a:r>
              <a:rPr lang="en-US" dirty="0"/>
              <a:t>Management’s Discussion and Analysis &amp; Responsibilities (1 of 2)</a:t>
            </a:r>
          </a:p>
        </p:txBody>
      </p:sp>
      <p:sp>
        <p:nvSpPr>
          <p:cNvPr id="4" name="Content Placeholder 3"/>
          <p:cNvSpPr>
            <a:spLocks noGrp="1"/>
          </p:cNvSpPr>
          <p:nvPr>
            <p:ph sz="quarter" idx="10"/>
          </p:nvPr>
        </p:nvSpPr>
        <p:spPr>
          <a:xfrm>
            <a:off x="567690" y="1838467"/>
            <a:ext cx="7966710" cy="4498165"/>
          </a:xfrm>
        </p:spPr>
        <p:txBody>
          <a:bodyPr/>
          <a:lstStyle/>
          <a:p>
            <a:pPr marL="0" indent="0">
              <a:buNone/>
            </a:pPr>
            <a:r>
              <a:rPr lang="en-US" b="1" dirty="0"/>
              <a:t>Management’s Discussion and Analysis</a:t>
            </a:r>
          </a:p>
          <a:p>
            <a:r>
              <a:rPr lang="en-US" dirty="0"/>
              <a:t>Provides management’s views on </a:t>
            </a:r>
            <a:r>
              <a:rPr lang="en-US" b="1" dirty="0"/>
              <a:t>significant events, trends, and uncertainties</a:t>
            </a:r>
            <a:r>
              <a:rPr lang="en-US" dirty="0"/>
              <a:t> pertaining to: </a:t>
            </a:r>
          </a:p>
          <a:p>
            <a:pPr marL="914400" lvl="2" indent="-449263">
              <a:buFont typeface="+mj-lt"/>
              <a:buAutoNum type="alphaLcParenR"/>
            </a:pPr>
            <a:r>
              <a:rPr lang="en-US" sz="2400" dirty="0"/>
              <a:t>Operations</a:t>
            </a:r>
          </a:p>
          <a:p>
            <a:pPr marL="914400" lvl="2" indent="-449263">
              <a:buFont typeface="+mj-lt"/>
              <a:buAutoNum type="alphaLcParenR"/>
            </a:pPr>
            <a:r>
              <a:rPr lang="en-US" sz="2400" dirty="0"/>
              <a:t>Liquidity </a:t>
            </a:r>
          </a:p>
          <a:p>
            <a:pPr marL="914400" lvl="2" indent="-449263">
              <a:buFont typeface="+mj-lt"/>
              <a:buAutoNum type="alphaLcParenR"/>
            </a:pPr>
            <a:r>
              <a:rPr lang="en-US" sz="2400" dirty="0"/>
              <a:t>Capital resources</a:t>
            </a:r>
          </a:p>
        </p:txBody>
      </p:sp>
    </p:spTree>
    <p:extLst>
      <p:ext uri="{BB962C8B-B14F-4D97-AF65-F5344CB8AC3E}">
        <p14:creationId xmlns:p14="http://schemas.microsoft.com/office/powerpoint/2010/main" val="331547230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03-5</a:t>
            </a:r>
          </a:p>
        </p:txBody>
      </p:sp>
      <p:sp>
        <p:nvSpPr>
          <p:cNvPr id="3" name="Title 2"/>
          <p:cNvSpPr>
            <a:spLocks noGrp="1"/>
          </p:cNvSpPr>
          <p:nvPr>
            <p:ph type="title"/>
          </p:nvPr>
        </p:nvSpPr>
        <p:spPr>
          <a:xfrm>
            <a:off x="685800" y="437388"/>
            <a:ext cx="8248650" cy="1106424"/>
          </a:xfrm>
        </p:spPr>
        <p:txBody>
          <a:bodyPr>
            <a:noAutofit/>
          </a:bodyPr>
          <a:lstStyle/>
          <a:p>
            <a:r>
              <a:rPr lang="en-US" dirty="0"/>
              <a:t>Management’s Discussion and Analysis &amp; Responsibilities (2 of 2)</a:t>
            </a:r>
          </a:p>
        </p:txBody>
      </p:sp>
      <p:sp>
        <p:nvSpPr>
          <p:cNvPr id="4" name="Content Placeholder 3"/>
          <p:cNvSpPr>
            <a:spLocks noGrp="1"/>
          </p:cNvSpPr>
          <p:nvPr>
            <p:ph sz="quarter" idx="10"/>
          </p:nvPr>
        </p:nvSpPr>
        <p:spPr>
          <a:xfrm>
            <a:off x="586740" y="1725456"/>
            <a:ext cx="8046720" cy="4340538"/>
          </a:xfrm>
        </p:spPr>
        <p:txBody>
          <a:bodyPr/>
          <a:lstStyle/>
          <a:p>
            <a:pPr marL="228600" lvl="1">
              <a:buNone/>
            </a:pPr>
            <a:r>
              <a:rPr lang="en-US" sz="2600" b="1" dirty="0"/>
              <a:t>Management’s Responsibilities Section</a:t>
            </a:r>
          </a:p>
          <a:p>
            <a:pPr marL="457200" lvl="1" indent="-457200">
              <a:buFont typeface="Arial" panose="020B0604020202020204" pitchFamily="34" charset="0"/>
              <a:buChar char="•"/>
            </a:pPr>
            <a:r>
              <a:rPr lang="en-US" sz="2600" dirty="0"/>
              <a:t>Asserts</a:t>
            </a:r>
            <a:r>
              <a:rPr lang="en-IN" sz="2600" dirty="0"/>
              <a:t> the responsibility of management for the company’s annual report and internal control procedures</a:t>
            </a:r>
            <a:endParaRPr lang="en-US" sz="2600" dirty="0"/>
          </a:p>
          <a:p>
            <a:pPr marL="457200" lvl="1" indent="-457200">
              <a:buFont typeface="Arial" panose="020B0604020202020204" pitchFamily="34" charset="0"/>
              <a:buChar char="•"/>
            </a:pPr>
            <a:r>
              <a:rPr lang="en-IN" sz="2600" dirty="0"/>
              <a:t>Requires corporate executives to personally certify the financial statements as per the Sarbanes-Oxley Act of 2002</a:t>
            </a:r>
            <a:endParaRPr lang="en-US" sz="2600" dirty="0"/>
          </a:p>
        </p:txBody>
      </p:sp>
    </p:spTree>
    <p:extLst>
      <p:ext uri="{BB962C8B-B14F-4D97-AF65-F5344CB8AC3E}">
        <p14:creationId xmlns:p14="http://schemas.microsoft.com/office/powerpoint/2010/main" val="70025269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03-5</a:t>
            </a:r>
          </a:p>
        </p:txBody>
      </p:sp>
      <p:sp>
        <p:nvSpPr>
          <p:cNvPr id="3" name="Title 2"/>
          <p:cNvSpPr>
            <a:spLocks noGrp="1"/>
          </p:cNvSpPr>
          <p:nvPr>
            <p:ph type="title"/>
          </p:nvPr>
        </p:nvSpPr>
        <p:spPr>
          <a:xfrm>
            <a:off x="685800" y="437388"/>
            <a:ext cx="8001000" cy="1106424"/>
          </a:xfrm>
        </p:spPr>
        <p:txBody>
          <a:bodyPr>
            <a:noAutofit/>
          </a:bodyPr>
          <a:lstStyle/>
          <a:p>
            <a:r>
              <a:rPr lang="en-US" dirty="0"/>
              <a:t>Compensation of Directors and Top Executives</a:t>
            </a:r>
          </a:p>
        </p:txBody>
      </p:sp>
      <p:sp>
        <p:nvSpPr>
          <p:cNvPr id="4" name="Content Placeholder 3"/>
          <p:cNvSpPr>
            <a:spLocks noGrp="1"/>
          </p:cNvSpPr>
          <p:nvPr>
            <p:ph sz="quarter" idx="10"/>
          </p:nvPr>
        </p:nvSpPr>
        <p:spPr>
          <a:xfrm>
            <a:off x="586740" y="1725456"/>
            <a:ext cx="7995786" cy="4707428"/>
          </a:xfrm>
        </p:spPr>
        <p:txBody>
          <a:bodyPr/>
          <a:lstStyle/>
          <a:p>
            <a:pPr marL="0" indent="0">
              <a:buNone/>
            </a:pPr>
            <a:r>
              <a:rPr lang="en-US" dirty="0"/>
              <a:t>SEC requirements provide for disclosures on compensation to directors and executives</a:t>
            </a:r>
          </a:p>
          <a:p>
            <a:r>
              <a:rPr lang="en-US" dirty="0"/>
              <a:t>A </a:t>
            </a:r>
            <a:r>
              <a:rPr lang="en-US" b="1" dirty="0"/>
              <a:t>proxy statement</a:t>
            </a:r>
            <a:r>
              <a:rPr lang="en-US" dirty="0"/>
              <a:t> must be reported each year to all shareholders, usually along with the annual report </a:t>
            </a:r>
          </a:p>
          <a:p>
            <a:pPr lvl="1">
              <a:buFont typeface="Calibri"/>
              <a:buChar char="–"/>
            </a:pPr>
            <a:r>
              <a:rPr lang="en-US" dirty="0"/>
              <a:t>Statement invites shareholders to the annual meeting to elect board members and to vote on issues or to vote by proxy </a:t>
            </a:r>
          </a:p>
          <a:p>
            <a:pPr lvl="1">
              <a:buFont typeface="Calibri"/>
              <a:buChar char="–"/>
            </a:pPr>
            <a:r>
              <a:rPr lang="en-US" dirty="0"/>
              <a:t>Includes compensation and stock option information for directors and top executives</a:t>
            </a:r>
          </a:p>
        </p:txBody>
      </p:sp>
    </p:spTree>
    <p:extLst>
      <p:ext uri="{BB962C8B-B14F-4D97-AF65-F5344CB8AC3E}">
        <p14:creationId xmlns:p14="http://schemas.microsoft.com/office/powerpoint/2010/main" val="98368183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03-5</a:t>
            </a:r>
          </a:p>
        </p:txBody>
      </p:sp>
      <p:sp>
        <p:nvSpPr>
          <p:cNvPr id="3" name="Title 2"/>
          <p:cNvSpPr>
            <a:spLocks noGrp="1"/>
          </p:cNvSpPr>
          <p:nvPr>
            <p:ph type="title"/>
          </p:nvPr>
        </p:nvSpPr>
        <p:spPr>
          <a:xfrm>
            <a:off x="685800" y="449580"/>
            <a:ext cx="8001000" cy="1005840"/>
          </a:xfrm>
        </p:spPr>
        <p:txBody>
          <a:bodyPr>
            <a:noAutofit/>
          </a:bodyPr>
          <a:lstStyle/>
          <a:p>
            <a:r>
              <a:rPr lang="en-US" altLang="en-US" dirty="0"/>
              <a:t>Concept Check: Financial Disclosures </a:t>
            </a:r>
            <a:r>
              <a:rPr lang="en-US" dirty="0"/>
              <a:t>(1 of 2)</a:t>
            </a:r>
          </a:p>
        </p:txBody>
      </p:sp>
      <p:sp>
        <p:nvSpPr>
          <p:cNvPr id="4" name="Content Placeholder 3"/>
          <p:cNvSpPr>
            <a:spLocks noGrp="1"/>
          </p:cNvSpPr>
          <p:nvPr>
            <p:ph sz="quarter" idx="10"/>
          </p:nvPr>
        </p:nvSpPr>
        <p:spPr>
          <a:xfrm>
            <a:off x="548640" y="1671356"/>
            <a:ext cx="8258476" cy="4681318"/>
          </a:xfrm>
        </p:spPr>
        <p:txBody>
          <a:bodyPr/>
          <a:lstStyle/>
          <a:p>
            <a:pPr marL="0" lvl="0" indent="0">
              <a:buClr>
                <a:srgbClr val="3333CC"/>
              </a:buClr>
              <a:buNone/>
            </a:pPr>
            <a:r>
              <a:rPr lang="en-US" kern="0" dirty="0">
                <a:solidFill>
                  <a:srgbClr val="000000"/>
                </a:solidFill>
              </a:rPr>
              <a:t>Where is management’s discussion and analysis located?</a:t>
            </a:r>
          </a:p>
          <a:p>
            <a:pPr marL="457200" lvl="0" indent="-457200">
              <a:buFont typeface="+mj-lt"/>
              <a:buAutoNum type="alphaLcPeriod"/>
            </a:pPr>
            <a:r>
              <a:rPr lang="en-US" kern="0" dirty="0">
                <a:solidFill>
                  <a:srgbClr val="000000"/>
                </a:solidFill>
              </a:rPr>
              <a:t>Preceding the financial statements and audit report in the annual report</a:t>
            </a:r>
          </a:p>
          <a:p>
            <a:pPr marL="457200" lvl="0" indent="-457200">
              <a:buFont typeface="+mj-lt"/>
              <a:buAutoNum type="alphaLcPeriod"/>
            </a:pPr>
            <a:r>
              <a:rPr lang="en-US" kern="0" dirty="0">
                <a:solidFill>
                  <a:srgbClr val="000000"/>
                </a:solidFill>
              </a:rPr>
              <a:t>In the annual chairman’s letter to shareholders </a:t>
            </a:r>
          </a:p>
          <a:p>
            <a:pPr marL="457200" lvl="0" indent="-457200">
              <a:buFont typeface="+mj-lt"/>
              <a:buAutoNum type="alphaLcPeriod"/>
            </a:pPr>
            <a:r>
              <a:rPr lang="en-US" kern="0" dirty="0">
                <a:solidFill>
                  <a:srgbClr val="000000"/>
                </a:solidFill>
              </a:rPr>
              <a:t>At the end of the annual report as an appendix </a:t>
            </a:r>
          </a:p>
          <a:p>
            <a:pPr marL="457200" lvl="0" indent="-457200">
              <a:buFont typeface="+mj-lt"/>
              <a:buAutoNum type="alphaLcPeriod"/>
            </a:pPr>
            <a:r>
              <a:rPr lang="en-US" kern="0" dirty="0">
                <a:solidFill>
                  <a:srgbClr val="000000"/>
                </a:solidFill>
              </a:rPr>
              <a:t>At the beginning of the proxy statement</a:t>
            </a:r>
          </a:p>
        </p:txBody>
      </p:sp>
    </p:spTree>
    <p:extLst>
      <p:ext uri="{BB962C8B-B14F-4D97-AF65-F5344CB8AC3E}">
        <p14:creationId xmlns:p14="http://schemas.microsoft.com/office/powerpoint/2010/main" val="372900584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03-5</a:t>
            </a:r>
          </a:p>
        </p:txBody>
      </p:sp>
      <p:sp>
        <p:nvSpPr>
          <p:cNvPr id="3" name="Title 2"/>
          <p:cNvSpPr>
            <a:spLocks noGrp="1"/>
          </p:cNvSpPr>
          <p:nvPr>
            <p:ph type="title"/>
          </p:nvPr>
        </p:nvSpPr>
        <p:spPr>
          <a:xfrm>
            <a:off x="685800" y="449580"/>
            <a:ext cx="8001000" cy="1005840"/>
          </a:xfrm>
        </p:spPr>
        <p:txBody>
          <a:bodyPr>
            <a:noAutofit/>
          </a:bodyPr>
          <a:lstStyle/>
          <a:p>
            <a:r>
              <a:rPr lang="en-US" altLang="en-US" dirty="0"/>
              <a:t>Concept Check: Financial Disclosures </a:t>
            </a:r>
            <a:r>
              <a:rPr lang="en-US" dirty="0"/>
              <a:t>(2 of 2)</a:t>
            </a:r>
          </a:p>
        </p:txBody>
      </p:sp>
      <p:sp>
        <p:nvSpPr>
          <p:cNvPr id="4" name="Content Placeholder 3"/>
          <p:cNvSpPr>
            <a:spLocks noGrp="1"/>
          </p:cNvSpPr>
          <p:nvPr>
            <p:ph sz="quarter" idx="10"/>
          </p:nvPr>
        </p:nvSpPr>
        <p:spPr>
          <a:xfrm>
            <a:off x="548640" y="1734981"/>
            <a:ext cx="8049928" cy="4505398"/>
          </a:xfrm>
        </p:spPr>
        <p:txBody>
          <a:bodyPr/>
          <a:lstStyle/>
          <a:p>
            <a:pPr marL="0" lvl="0" indent="0" eaLnBrk="0" hangingPunct="0">
              <a:buClrTx/>
              <a:buNone/>
              <a:defRPr/>
            </a:pPr>
            <a:r>
              <a:rPr lang="en-US" kern="0" dirty="0">
                <a:solidFill>
                  <a:srgbClr val="000000"/>
                </a:solidFill>
              </a:rPr>
              <a:t>The correct answer is </a:t>
            </a:r>
            <a:r>
              <a:rPr lang="en-US" i="1" kern="0" dirty="0">
                <a:solidFill>
                  <a:srgbClr val="000000"/>
                </a:solidFill>
              </a:rPr>
              <a:t>a</a:t>
            </a:r>
            <a:r>
              <a:rPr lang="en-US" kern="0" dirty="0">
                <a:solidFill>
                  <a:srgbClr val="000000"/>
                </a:solidFill>
              </a:rPr>
              <a:t>. </a:t>
            </a:r>
          </a:p>
          <a:p>
            <a:pPr marL="0" lvl="0" indent="0" eaLnBrk="0" hangingPunct="0">
              <a:buClrTx/>
              <a:buNone/>
              <a:defRPr/>
            </a:pPr>
            <a:r>
              <a:rPr lang="en-US" kern="0" dirty="0">
                <a:solidFill>
                  <a:srgbClr val="000000"/>
                </a:solidFill>
              </a:rPr>
              <a:t>Management’s discussion and analysis is presented in the company’s annual 10-K filing with the SEC. It will precede the consolidated financial statements and audit report.</a:t>
            </a:r>
          </a:p>
        </p:txBody>
      </p:sp>
    </p:spTree>
    <p:extLst>
      <p:ext uri="{BB962C8B-B14F-4D97-AF65-F5344CB8AC3E}">
        <p14:creationId xmlns:p14="http://schemas.microsoft.com/office/powerpoint/2010/main" val="219018579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03-6</a:t>
            </a:r>
          </a:p>
        </p:txBody>
      </p:sp>
      <p:sp>
        <p:nvSpPr>
          <p:cNvPr id="3" name="Title 2"/>
          <p:cNvSpPr>
            <a:spLocks noGrp="1"/>
          </p:cNvSpPr>
          <p:nvPr>
            <p:ph type="title"/>
          </p:nvPr>
        </p:nvSpPr>
        <p:spPr>
          <a:xfrm>
            <a:off x="685800" y="449580"/>
            <a:ext cx="8001000" cy="1005840"/>
          </a:xfrm>
        </p:spPr>
        <p:txBody>
          <a:bodyPr>
            <a:noAutofit/>
          </a:bodyPr>
          <a:lstStyle/>
          <a:p>
            <a:r>
              <a:rPr lang="en-US" dirty="0"/>
              <a:t>Auditors’ Report</a:t>
            </a:r>
          </a:p>
        </p:txBody>
      </p:sp>
      <p:sp>
        <p:nvSpPr>
          <p:cNvPr id="4" name="Content Placeholder 3"/>
          <p:cNvSpPr>
            <a:spLocks noGrp="1"/>
          </p:cNvSpPr>
          <p:nvPr>
            <p:ph sz="quarter" idx="10"/>
          </p:nvPr>
        </p:nvSpPr>
        <p:spPr>
          <a:xfrm>
            <a:off x="548640" y="1562070"/>
            <a:ext cx="8046720" cy="4774592"/>
          </a:xfrm>
        </p:spPr>
        <p:txBody>
          <a:bodyPr/>
          <a:lstStyle/>
          <a:p>
            <a:r>
              <a:rPr lang="en-US" dirty="0"/>
              <a:t>Auditors </a:t>
            </a:r>
            <a:r>
              <a:rPr lang="en-US" b="1" dirty="0"/>
              <a:t>examine</a:t>
            </a:r>
            <a:r>
              <a:rPr lang="en-US" dirty="0"/>
              <a:t> financial statements and the internal control procedures</a:t>
            </a:r>
          </a:p>
          <a:p>
            <a:pPr lvl="1">
              <a:buFont typeface="Calibri"/>
              <a:buChar char="–"/>
            </a:pPr>
            <a:r>
              <a:rPr lang="en-US" dirty="0"/>
              <a:t>They </a:t>
            </a:r>
            <a:r>
              <a:rPr lang="en-US" b="1" dirty="0"/>
              <a:t>attest</a:t>
            </a:r>
            <a:r>
              <a:rPr lang="en-US" dirty="0"/>
              <a:t> to the fairness of the financial statements</a:t>
            </a:r>
          </a:p>
          <a:p>
            <a:pPr lvl="1">
              <a:buFont typeface="Calibri"/>
              <a:buChar char="–"/>
            </a:pPr>
            <a:r>
              <a:rPr lang="en-US" dirty="0"/>
              <a:t>Results in an opinion stated in the </a:t>
            </a:r>
            <a:r>
              <a:rPr lang="en-US" b="1" dirty="0"/>
              <a:t>auditor’s report</a:t>
            </a:r>
            <a:endParaRPr lang="en-US" dirty="0"/>
          </a:p>
          <a:p>
            <a:r>
              <a:rPr lang="en-US" dirty="0"/>
              <a:t>Four basic types of auditor’s reports:</a:t>
            </a:r>
          </a:p>
          <a:p>
            <a:pPr marL="914400" lvl="1" indent="-457200">
              <a:buFont typeface="+mj-lt"/>
              <a:buAutoNum type="arabicPeriod"/>
            </a:pPr>
            <a:r>
              <a:rPr lang="en-US" dirty="0"/>
              <a:t>Unqualified</a:t>
            </a:r>
          </a:p>
          <a:p>
            <a:pPr marL="914400" lvl="1" indent="-457200">
              <a:buFont typeface="+mj-lt"/>
              <a:buAutoNum type="arabicPeriod"/>
            </a:pPr>
            <a:r>
              <a:rPr lang="en-US" dirty="0"/>
              <a:t>Unqualified with an explanatory paragraph</a:t>
            </a:r>
          </a:p>
          <a:p>
            <a:pPr marL="914400" lvl="1" indent="-457200">
              <a:buFont typeface="+mj-lt"/>
              <a:buAutoNum type="arabicPeriod"/>
            </a:pPr>
            <a:r>
              <a:rPr lang="en-US" dirty="0"/>
              <a:t>Qualified</a:t>
            </a:r>
          </a:p>
          <a:p>
            <a:pPr marL="914400" lvl="1" indent="-457200">
              <a:buFont typeface="+mj-lt"/>
              <a:buAutoNum type="arabicPeriod"/>
            </a:pPr>
            <a:r>
              <a:rPr lang="en-US" dirty="0"/>
              <a:t>Adverse or disclaimer</a:t>
            </a:r>
            <a:endParaRPr lang="en-US" kern="0" dirty="0"/>
          </a:p>
        </p:txBody>
      </p:sp>
    </p:spTree>
    <p:extLst>
      <p:ext uri="{BB962C8B-B14F-4D97-AF65-F5344CB8AC3E}">
        <p14:creationId xmlns:p14="http://schemas.microsoft.com/office/powerpoint/2010/main" val="281641216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03-6</a:t>
            </a:r>
          </a:p>
        </p:txBody>
      </p:sp>
      <p:sp>
        <p:nvSpPr>
          <p:cNvPr id="3" name="Title 2"/>
          <p:cNvSpPr>
            <a:spLocks noGrp="1"/>
          </p:cNvSpPr>
          <p:nvPr>
            <p:ph type="title"/>
          </p:nvPr>
        </p:nvSpPr>
        <p:spPr>
          <a:xfrm>
            <a:off x="1049482" y="437388"/>
            <a:ext cx="7273636" cy="1106424"/>
          </a:xfrm>
        </p:spPr>
        <p:txBody>
          <a:bodyPr>
            <a:noAutofit/>
          </a:bodyPr>
          <a:lstStyle/>
          <a:p>
            <a:r>
              <a:rPr lang="en-US" dirty="0"/>
              <a:t>Unqualified Auditors’ Reports</a:t>
            </a:r>
          </a:p>
        </p:txBody>
      </p:sp>
      <p:sp>
        <p:nvSpPr>
          <p:cNvPr id="4" name="Content Placeholder 3"/>
          <p:cNvSpPr>
            <a:spLocks noGrp="1"/>
          </p:cNvSpPr>
          <p:nvPr>
            <p:ph sz="quarter" idx="10"/>
          </p:nvPr>
        </p:nvSpPr>
        <p:spPr>
          <a:xfrm>
            <a:off x="567690" y="1565078"/>
            <a:ext cx="8159215" cy="4771554"/>
          </a:xfrm>
        </p:spPr>
        <p:txBody>
          <a:bodyPr/>
          <a:lstStyle/>
          <a:p>
            <a:r>
              <a:rPr lang="en-US" sz="2400" dirty="0"/>
              <a:t>An auditor issues an </a:t>
            </a:r>
            <a:r>
              <a:rPr lang="en-US" sz="2400" i="1" dirty="0"/>
              <a:t>unqualified</a:t>
            </a:r>
            <a:r>
              <a:rPr lang="en-US" sz="2400" dirty="0"/>
              <a:t> (or “</a:t>
            </a:r>
            <a:r>
              <a:rPr lang="en-US" sz="2400" b="1" dirty="0"/>
              <a:t>clean</a:t>
            </a:r>
            <a:r>
              <a:rPr lang="en-US" sz="2400" dirty="0"/>
              <a:t>”) opinion when the auditor has undertaken professional care to ensure that the financial statements are presented in conformity with generally accepted accounting principles (GAAP)</a:t>
            </a:r>
          </a:p>
          <a:p>
            <a:r>
              <a:rPr lang="en-US" sz="2400" dirty="0"/>
              <a:t> Professional care would include: </a:t>
            </a:r>
          </a:p>
          <a:p>
            <a:pPr lvl="1">
              <a:buFont typeface="Calibri"/>
              <a:buChar char="–"/>
            </a:pPr>
            <a:r>
              <a:rPr lang="en-US" sz="2200" dirty="0"/>
              <a:t>Sufficient planning of the audit</a:t>
            </a:r>
          </a:p>
          <a:p>
            <a:pPr lvl="1">
              <a:buFont typeface="Calibri"/>
              <a:buChar char="–"/>
            </a:pPr>
            <a:r>
              <a:rPr lang="en-US" sz="2200" dirty="0"/>
              <a:t>Understanding the company’s internal control procedures</a:t>
            </a:r>
          </a:p>
          <a:p>
            <a:pPr lvl="1">
              <a:buFont typeface="Calibri"/>
              <a:buChar char="–"/>
            </a:pPr>
            <a:r>
              <a:rPr lang="en-US" sz="2200" dirty="0"/>
              <a:t>Gathering evidence to attest to the accuracy of the amounts reported in the financial statements</a:t>
            </a:r>
            <a:endParaRPr lang="en-US" sz="2200" kern="0" dirty="0"/>
          </a:p>
        </p:txBody>
      </p:sp>
    </p:spTree>
    <p:extLst>
      <p:ext uri="{BB962C8B-B14F-4D97-AF65-F5344CB8AC3E}">
        <p14:creationId xmlns:p14="http://schemas.microsoft.com/office/powerpoint/2010/main" val="82384055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03-6</a:t>
            </a:r>
          </a:p>
        </p:txBody>
      </p:sp>
      <p:sp>
        <p:nvSpPr>
          <p:cNvPr id="3" name="Title 2"/>
          <p:cNvSpPr>
            <a:spLocks noGrp="1"/>
          </p:cNvSpPr>
          <p:nvPr>
            <p:ph type="title"/>
          </p:nvPr>
        </p:nvSpPr>
        <p:spPr>
          <a:xfrm>
            <a:off x="685800" y="449580"/>
            <a:ext cx="8001000" cy="1005840"/>
          </a:xfrm>
        </p:spPr>
        <p:txBody>
          <a:bodyPr>
            <a:noAutofit/>
          </a:bodyPr>
          <a:lstStyle/>
          <a:p>
            <a:r>
              <a:rPr lang="en-US" dirty="0"/>
              <a:t>Unqualified with an Explanatory Paragraph</a:t>
            </a:r>
          </a:p>
        </p:txBody>
      </p:sp>
      <p:sp>
        <p:nvSpPr>
          <p:cNvPr id="4" name="Content Placeholder 3"/>
          <p:cNvSpPr>
            <a:spLocks noGrp="1"/>
          </p:cNvSpPr>
          <p:nvPr>
            <p:ph sz="quarter" idx="10"/>
          </p:nvPr>
        </p:nvSpPr>
        <p:spPr>
          <a:xfrm>
            <a:off x="567690" y="1786658"/>
            <a:ext cx="7982752" cy="4549974"/>
          </a:xfrm>
        </p:spPr>
        <p:txBody>
          <a:bodyPr/>
          <a:lstStyle/>
          <a:p>
            <a:r>
              <a:rPr lang="en-US" dirty="0"/>
              <a:t>Circumstances where the auditor believes the financial statements are in conformity with GAAP (unqualified), but other important information needs to be emphasized to financial statement users</a:t>
            </a:r>
          </a:p>
          <a:p>
            <a:r>
              <a:rPr lang="en-US" dirty="0"/>
              <a:t>Situations include: </a:t>
            </a:r>
          </a:p>
          <a:p>
            <a:pPr lvl="1">
              <a:buFont typeface="Calibri"/>
              <a:buChar char="–"/>
            </a:pPr>
            <a:r>
              <a:rPr lang="en-US" i="1" dirty="0"/>
              <a:t>Lack of consistency</a:t>
            </a:r>
            <a:r>
              <a:rPr lang="en-US" dirty="0"/>
              <a:t> </a:t>
            </a:r>
          </a:p>
          <a:p>
            <a:pPr lvl="1">
              <a:buFont typeface="Calibri"/>
              <a:buChar char="–"/>
            </a:pPr>
            <a:r>
              <a:rPr lang="en-US" i="1" dirty="0"/>
              <a:t>Going concern</a:t>
            </a:r>
            <a:r>
              <a:rPr lang="en-US" dirty="0"/>
              <a:t> </a:t>
            </a:r>
          </a:p>
          <a:p>
            <a:pPr lvl="1">
              <a:buFont typeface="Calibri"/>
              <a:buChar char="–"/>
            </a:pPr>
            <a:r>
              <a:rPr lang="en-US" i="1" dirty="0"/>
              <a:t>Emphasis</a:t>
            </a:r>
            <a:r>
              <a:rPr lang="en-US" dirty="0"/>
              <a:t> </a:t>
            </a:r>
            <a:r>
              <a:rPr lang="en-US" i="1" dirty="0"/>
              <a:t>of a matter</a:t>
            </a:r>
            <a:endParaRPr lang="en-US" sz="1800" kern="0" dirty="0"/>
          </a:p>
        </p:txBody>
      </p:sp>
    </p:spTree>
    <p:extLst>
      <p:ext uri="{BB962C8B-B14F-4D97-AF65-F5344CB8AC3E}">
        <p14:creationId xmlns:p14="http://schemas.microsoft.com/office/powerpoint/2010/main" val="12856007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03-1</a:t>
            </a:r>
          </a:p>
        </p:txBody>
      </p:sp>
      <p:sp>
        <p:nvSpPr>
          <p:cNvPr id="3" name="Title 2"/>
          <p:cNvSpPr>
            <a:spLocks noGrp="1"/>
          </p:cNvSpPr>
          <p:nvPr>
            <p:ph type="title"/>
          </p:nvPr>
        </p:nvSpPr>
        <p:spPr>
          <a:xfrm>
            <a:off x="685800" y="457200"/>
            <a:ext cx="8134350" cy="914400"/>
          </a:xfrm>
        </p:spPr>
        <p:txBody>
          <a:bodyPr>
            <a:normAutofit/>
          </a:bodyPr>
          <a:lstStyle/>
          <a:p>
            <a:r>
              <a:rPr lang="en-US" dirty="0"/>
              <a:t>Balance Sheet Limitations</a:t>
            </a:r>
          </a:p>
        </p:txBody>
      </p:sp>
      <p:sp>
        <p:nvSpPr>
          <p:cNvPr id="4" name="Content Placeholder 3"/>
          <p:cNvSpPr>
            <a:spLocks noGrp="1"/>
          </p:cNvSpPr>
          <p:nvPr>
            <p:ph sz="quarter" idx="10"/>
          </p:nvPr>
        </p:nvSpPr>
        <p:spPr>
          <a:xfrm>
            <a:off x="554656" y="1498904"/>
            <a:ext cx="8046720" cy="4774592"/>
          </a:xfrm>
        </p:spPr>
        <p:txBody>
          <a:bodyPr/>
          <a:lstStyle/>
          <a:p>
            <a:pPr>
              <a:spcBef>
                <a:spcPts val="600"/>
              </a:spcBef>
            </a:pPr>
            <a:r>
              <a:rPr lang="en-US" sz="2400" dirty="0"/>
              <a:t>A company’s book value, assets minus liabilities, as shown in the balance sheet usually will not directly measure the company’s </a:t>
            </a:r>
            <a:r>
              <a:rPr lang="en-US" sz="2400" b="1" dirty="0"/>
              <a:t>market value</a:t>
            </a:r>
          </a:p>
          <a:p>
            <a:pPr>
              <a:spcBef>
                <a:spcPts val="600"/>
              </a:spcBef>
            </a:pPr>
            <a:r>
              <a:rPr lang="en-US" sz="2400" dirty="0"/>
              <a:t>Two primary reasons that the balance sheet does not portray the company’s market value are:</a:t>
            </a:r>
          </a:p>
          <a:p>
            <a:pPr marL="922338" indent="-457200">
              <a:buFont typeface="+mj-lt"/>
              <a:buAutoNum type="arabicPeriod"/>
            </a:pPr>
            <a:r>
              <a:rPr lang="en-US" sz="2200" dirty="0"/>
              <a:t>Many assets are measured at their </a:t>
            </a:r>
            <a:r>
              <a:rPr lang="en-US" sz="2200" b="1" dirty="0"/>
              <a:t>historical costs</a:t>
            </a:r>
            <a:r>
              <a:rPr lang="en-US" sz="2200" dirty="0"/>
              <a:t> rather than their fair values </a:t>
            </a:r>
          </a:p>
          <a:p>
            <a:pPr marL="922338" indent="-457200">
              <a:buFont typeface="+mj-lt"/>
              <a:buAutoNum type="arabicPeriod"/>
            </a:pPr>
            <a:r>
              <a:rPr lang="en-US" sz="2200" dirty="0"/>
              <a:t>Many aspects of a company may represent valuable resources, but these items are </a:t>
            </a:r>
            <a:r>
              <a:rPr lang="en-US" sz="2200" b="1" dirty="0"/>
              <a:t>not recorded </a:t>
            </a:r>
            <a:r>
              <a:rPr lang="en-US" sz="2200" dirty="0"/>
              <a:t>as assets in the balance sheet</a:t>
            </a:r>
          </a:p>
        </p:txBody>
      </p:sp>
    </p:spTree>
    <p:extLst>
      <p:ext uri="{BB962C8B-B14F-4D97-AF65-F5344CB8AC3E}">
        <p14:creationId xmlns:p14="http://schemas.microsoft.com/office/powerpoint/2010/main" val="222480620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03-6</a:t>
            </a:r>
          </a:p>
        </p:txBody>
      </p:sp>
      <p:sp>
        <p:nvSpPr>
          <p:cNvPr id="3" name="Title 2"/>
          <p:cNvSpPr>
            <a:spLocks noGrp="1"/>
          </p:cNvSpPr>
          <p:nvPr>
            <p:ph type="title"/>
          </p:nvPr>
        </p:nvSpPr>
        <p:spPr>
          <a:xfrm>
            <a:off x="685800" y="449580"/>
            <a:ext cx="8001000" cy="1005840"/>
          </a:xfrm>
        </p:spPr>
        <p:txBody>
          <a:bodyPr>
            <a:noAutofit/>
          </a:bodyPr>
          <a:lstStyle/>
          <a:p>
            <a:r>
              <a:rPr lang="en-US" dirty="0"/>
              <a:t>Other Audit Reports (1 of 2)</a:t>
            </a:r>
          </a:p>
        </p:txBody>
      </p:sp>
      <p:sp>
        <p:nvSpPr>
          <p:cNvPr id="4" name="Content Placeholder 3"/>
          <p:cNvSpPr>
            <a:spLocks noGrp="1"/>
          </p:cNvSpPr>
          <p:nvPr>
            <p:ph sz="quarter" idx="10"/>
          </p:nvPr>
        </p:nvSpPr>
        <p:spPr>
          <a:xfrm>
            <a:off x="567690" y="1556054"/>
            <a:ext cx="7985760" cy="4774592"/>
          </a:xfrm>
        </p:spPr>
        <p:txBody>
          <a:bodyPr/>
          <a:lstStyle/>
          <a:p>
            <a:r>
              <a:rPr lang="en-US" dirty="0"/>
              <a:t>Some audits result in the need to issue other than an unqualified opinion due to exceptions such as: </a:t>
            </a:r>
          </a:p>
          <a:p>
            <a:pPr marL="971550" lvl="1" indent="-514350">
              <a:buFont typeface="+mj-lt"/>
              <a:buAutoNum type="alphaLcParenR"/>
            </a:pPr>
            <a:r>
              <a:rPr lang="en-US" dirty="0"/>
              <a:t>Nonconformity with generally accepted accounting principles</a:t>
            </a:r>
          </a:p>
          <a:p>
            <a:pPr marL="971550" lvl="1" indent="-514350">
              <a:buFont typeface="+mj-lt"/>
              <a:buAutoNum type="alphaLcParenR"/>
            </a:pPr>
            <a:r>
              <a:rPr lang="en-US" dirty="0"/>
              <a:t>Inadequate disclosures</a:t>
            </a:r>
          </a:p>
          <a:p>
            <a:pPr marL="971550" lvl="1" indent="-514350">
              <a:buFont typeface="+mj-lt"/>
              <a:buAutoNum type="alphaLcParenR"/>
            </a:pPr>
            <a:r>
              <a:rPr lang="en-US" dirty="0"/>
              <a:t>A limitation or restriction of the scope of the audit examination</a:t>
            </a:r>
          </a:p>
        </p:txBody>
      </p:sp>
    </p:spTree>
    <p:extLst>
      <p:ext uri="{BB962C8B-B14F-4D97-AF65-F5344CB8AC3E}">
        <p14:creationId xmlns:p14="http://schemas.microsoft.com/office/powerpoint/2010/main" val="107670269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03-6</a:t>
            </a:r>
          </a:p>
        </p:txBody>
      </p:sp>
      <p:sp>
        <p:nvSpPr>
          <p:cNvPr id="3" name="Title 2"/>
          <p:cNvSpPr>
            <a:spLocks noGrp="1"/>
          </p:cNvSpPr>
          <p:nvPr>
            <p:ph type="title"/>
          </p:nvPr>
        </p:nvSpPr>
        <p:spPr>
          <a:xfrm>
            <a:off x="685800" y="449580"/>
            <a:ext cx="8001000" cy="1005840"/>
          </a:xfrm>
        </p:spPr>
        <p:txBody>
          <a:bodyPr>
            <a:noAutofit/>
          </a:bodyPr>
          <a:lstStyle/>
          <a:p>
            <a:r>
              <a:rPr lang="en-US" dirty="0"/>
              <a:t>Other Audit Reports (2 of 2)</a:t>
            </a:r>
          </a:p>
        </p:txBody>
      </p:sp>
      <p:sp>
        <p:nvSpPr>
          <p:cNvPr id="4" name="Content Placeholder 3"/>
          <p:cNvSpPr>
            <a:spLocks noGrp="1"/>
          </p:cNvSpPr>
          <p:nvPr>
            <p:ph sz="quarter" idx="10"/>
          </p:nvPr>
        </p:nvSpPr>
        <p:spPr>
          <a:xfrm>
            <a:off x="567690" y="1556054"/>
            <a:ext cx="7985760" cy="4774592"/>
          </a:xfrm>
        </p:spPr>
        <p:txBody>
          <a:bodyPr/>
          <a:lstStyle/>
          <a:p>
            <a:r>
              <a:rPr lang="en-US" dirty="0"/>
              <a:t>In these situations the auditor will issue a(n):</a:t>
            </a:r>
          </a:p>
          <a:p>
            <a:pPr lvl="1">
              <a:buFont typeface="Calibri"/>
              <a:buChar char="–"/>
            </a:pPr>
            <a:r>
              <a:rPr lang="en-US" i="1" dirty="0"/>
              <a:t>Qualified opinion</a:t>
            </a:r>
            <a:r>
              <a:rPr lang="en-US" dirty="0"/>
              <a:t> </a:t>
            </a:r>
          </a:p>
          <a:p>
            <a:pPr lvl="1">
              <a:buFont typeface="Calibri"/>
              <a:buChar char="–"/>
            </a:pPr>
            <a:r>
              <a:rPr lang="en-US" i="1" dirty="0"/>
              <a:t>Adverse opinion</a:t>
            </a:r>
            <a:r>
              <a:rPr lang="en-US" dirty="0"/>
              <a:t> </a:t>
            </a:r>
          </a:p>
          <a:p>
            <a:pPr lvl="1">
              <a:buFont typeface="Calibri"/>
              <a:buChar char="–"/>
            </a:pPr>
            <a:r>
              <a:rPr lang="en-US" i="1" dirty="0"/>
              <a:t>Disclaimer</a:t>
            </a:r>
            <a:endParaRPr lang="en-US" dirty="0"/>
          </a:p>
        </p:txBody>
      </p:sp>
    </p:spTree>
    <p:extLst>
      <p:ext uri="{BB962C8B-B14F-4D97-AF65-F5344CB8AC3E}">
        <p14:creationId xmlns:p14="http://schemas.microsoft.com/office/powerpoint/2010/main" val="66198407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03-6</a:t>
            </a:r>
          </a:p>
        </p:txBody>
      </p:sp>
      <p:sp>
        <p:nvSpPr>
          <p:cNvPr id="3" name="Title 2"/>
          <p:cNvSpPr>
            <a:spLocks noGrp="1"/>
          </p:cNvSpPr>
          <p:nvPr>
            <p:ph type="title"/>
          </p:nvPr>
        </p:nvSpPr>
        <p:spPr>
          <a:xfrm>
            <a:off x="876300" y="449580"/>
            <a:ext cx="7124700" cy="1005840"/>
          </a:xfrm>
        </p:spPr>
        <p:txBody>
          <a:bodyPr>
            <a:noAutofit/>
          </a:bodyPr>
          <a:lstStyle/>
          <a:p>
            <a:r>
              <a:rPr lang="en-US" altLang="en-US" dirty="0"/>
              <a:t>Concept Check: Disclosures </a:t>
            </a:r>
            <a:r>
              <a:rPr lang="en-US" dirty="0"/>
              <a:t>(1 of 2)</a:t>
            </a:r>
            <a:endParaRPr lang="en-US" altLang="en-US" dirty="0"/>
          </a:p>
        </p:txBody>
      </p:sp>
      <p:sp>
        <p:nvSpPr>
          <p:cNvPr id="4" name="Content Placeholder 3"/>
          <p:cNvSpPr>
            <a:spLocks noGrp="1"/>
          </p:cNvSpPr>
          <p:nvPr>
            <p:ph sz="quarter" idx="10"/>
          </p:nvPr>
        </p:nvSpPr>
        <p:spPr>
          <a:xfrm>
            <a:off x="567689" y="1796684"/>
            <a:ext cx="8159215" cy="4572032"/>
          </a:xfrm>
        </p:spPr>
        <p:txBody>
          <a:bodyPr/>
          <a:lstStyle/>
          <a:p>
            <a:pPr marL="0" lvl="0" indent="0">
              <a:buClr>
                <a:srgbClr val="3333CC"/>
              </a:buClr>
              <a:buNone/>
            </a:pPr>
            <a:r>
              <a:rPr lang="en-US" kern="0" dirty="0">
                <a:solidFill>
                  <a:srgbClr val="000000"/>
                </a:solidFill>
              </a:rPr>
              <a:t>Which disclosure provides an </a:t>
            </a:r>
            <a:r>
              <a:rPr lang="en-US" dirty="0"/>
              <a:t>independent and professional opinion about the fairness of the representations in the financial statements and about the effectiveness of internal controls?</a:t>
            </a:r>
            <a:endParaRPr lang="en-US" kern="0" dirty="0">
              <a:solidFill>
                <a:srgbClr val="000000"/>
              </a:solidFill>
            </a:endParaRPr>
          </a:p>
          <a:p>
            <a:pPr marL="457200" lvl="0" indent="-457200">
              <a:buFont typeface="+mj-lt"/>
              <a:buAutoNum type="alphaLcPeriod"/>
            </a:pPr>
            <a:r>
              <a:rPr lang="en-US" kern="0" dirty="0">
                <a:solidFill>
                  <a:srgbClr val="000000"/>
                </a:solidFill>
              </a:rPr>
              <a:t>Auditors’ report</a:t>
            </a:r>
          </a:p>
          <a:p>
            <a:pPr marL="457200" lvl="0" indent="-457200">
              <a:buFont typeface="+mj-lt"/>
              <a:buAutoNum type="alphaLcPeriod"/>
            </a:pPr>
            <a:r>
              <a:rPr lang="en-US" kern="0" dirty="0">
                <a:solidFill>
                  <a:srgbClr val="000000"/>
                </a:solidFill>
              </a:rPr>
              <a:t>Proxy statement </a:t>
            </a:r>
          </a:p>
          <a:p>
            <a:pPr marL="457200" lvl="0" indent="-457200">
              <a:buFont typeface="+mj-lt"/>
              <a:buAutoNum type="alphaLcPeriod"/>
            </a:pPr>
            <a:r>
              <a:rPr lang="en-US" kern="0" dirty="0">
                <a:solidFill>
                  <a:srgbClr val="000000"/>
                </a:solidFill>
              </a:rPr>
              <a:t>Management’s discussion and analysis</a:t>
            </a:r>
          </a:p>
          <a:p>
            <a:pPr marL="457200" lvl="0" indent="-457200">
              <a:buFont typeface="+mj-lt"/>
              <a:buAutoNum type="alphaLcPeriod"/>
            </a:pPr>
            <a:r>
              <a:rPr lang="en-US" kern="0" dirty="0">
                <a:solidFill>
                  <a:srgbClr val="000000"/>
                </a:solidFill>
              </a:rPr>
              <a:t>Summary of significant accounting policies</a:t>
            </a:r>
            <a:endParaRPr lang="en-US" kern="0" dirty="0">
              <a:solidFill>
                <a:srgbClr val="000000"/>
              </a:solidFill>
              <a:latin typeface="Tahoma"/>
            </a:endParaRPr>
          </a:p>
        </p:txBody>
      </p:sp>
    </p:spTree>
    <p:extLst>
      <p:ext uri="{BB962C8B-B14F-4D97-AF65-F5344CB8AC3E}">
        <p14:creationId xmlns:p14="http://schemas.microsoft.com/office/powerpoint/2010/main" val="424773331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03-6</a:t>
            </a:r>
          </a:p>
        </p:txBody>
      </p:sp>
      <p:sp>
        <p:nvSpPr>
          <p:cNvPr id="3" name="Title 2"/>
          <p:cNvSpPr>
            <a:spLocks noGrp="1"/>
          </p:cNvSpPr>
          <p:nvPr>
            <p:ph type="title"/>
          </p:nvPr>
        </p:nvSpPr>
        <p:spPr>
          <a:xfrm>
            <a:off x="1030432" y="497546"/>
            <a:ext cx="6892636" cy="1106424"/>
          </a:xfrm>
        </p:spPr>
        <p:txBody>
          <a:bodyPr>
            <a:noAutofit/>
          </a:bodyPr>
          <a:lstStyle/>
          <a:p>
            <a:r>
              <a:rPr lang="en-US" altLang="en-US" dirty="0"/>
              <a:t>Concept Check: Disclosures </a:t>
            </a:r>
            <a:r>
              <a:rPr lang="en-US" dirty="0"/>
              <a:t>(2 of 2)</a:t>
            </a:r>
            <a:endParaRPr lang="en-US" altLang="en-US" dirty="0"/>
          </a:p>
        </p:txBody>
      </p:sp>
      <p:sp>
        <p:nvSpPr>
          <p:cNvPr id="4" name="Content Placeholder 3"/>
          <p:cNvSpPr>
            <a:spLocks noGrp="1"/>
          </p:cNvSpPr>
          <p:nvPr>
            <p:ph sz="quarter" idx="10"/>
          </p:nvPr>
        </p:nvSpPr>
        <p:spPr>
          <a:xfrm>
            <a:off x="567689" y="1814732"/>
            <a:ext cx="8127131" cy="4521900"/>
          </a:xfrm>
        </p:spPr>
        <p:txBody>
          <a:bodyPr/>
          <a:lstStyle/>
          <a:p>
            <a:pPr marL="0" lvl="0" indent="0" eaLnBrk="0" hangingPunct="0">
              <a:buClrTx/>
              <a:buNone/>
              <a:defRPr/>
            </a:pPr>
            <a:r>
              <a:rPr lang="en-US" kern="0" dirty="0">
                <a:solidFill>
                  <a:srgbClr val="000000"/>
                </a:solidFill>
              </a:rPr>
              <a:t>The correct answer is </a:t>
            </a:r>
            <a:r>
              <a:rPr lang="en-US" i="1" kern="0" dirty="0">
                <a:solidFill>
                  <a:srgbClr val="000000"/>
                </a:solidFill>
              </a:rPr>
              <a:t>a</a:t>
            </a:r>
            <a:r>
              <a:rPr lang="en-US" kern="0" dirty="0">
                <a:solidFill>
                  <a:srgbClr val="000000"/>
                </a:solidFill>
              </a:rPr>
              <a:t>. </a:t>
            </a:r>
          </a:p>
          <a:p>
            <a:pPr marL="0" lvl="0" indent="0" eaLnBrk="0" hangingPunct="0">
              <a:buClrTx/>
              <a:buNone/>
              <a:defRPr/>
            </a:pPr>
            <a:r>
              <a:rPr lang="en-US" kern="0" dirty="0">
                <a:solidFill>
                  <a:srgbClr val="000000"/>
                </a:solidFill>
              </a:rPr>
              <a:t>Only the auditors’ report would represent an independent opinion. The other items are prepared by management and thus are not considered independent. </a:t>
            </a:r>
          </a:p>
        </p:txBody>
      </p:sp>
    </p:spTree>
    <p:extLst>
      <p:ext uri="{BB962C8B-B14F-4D97-AF65-F5344CB8AC3E}">
        <p14:creationId xmlns:p14="http://schemas.microsoft.com/office/powerpoint/2010/main" val="28824794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03-7</a:t>
            </a:r>
          </a:p>
        </p:txBody>
      </p:sp>
      <p:sp>
        <p:nvSpPr>
          <p:cNvPr id="3" name="Title 2"/>
          <p:cNvSpPr>
            <a:spLocks noGrp="1"/>
          </p:cNvSpPr>
          <p:nvPr>
            <p:ph type="title"/>
          </p:nvPr>
        </p:nvSpPr>
        <p:spPr>
          <a:xfrm>
            <a:off x="685800" y="450422"/>
            <a:ext cx="8001000" cy="1106424"/>
          </a:xfrm>
        </p:spPr>
        <p:txBody>
          <a:bodyPr>
            <a:noAutofit/>
          </a:bodyPr>
          <a:lstStyle/>
          <a:p>
            <a:r>
              <a:rPr lang="en-US" dirty="0"/>
              <a:t>Using Financial Statement Information</a:t>
            </a:r>
            <a:endParaRPr lang="en-US" altLang="en-US" dirty="0"/>
          </a:p>
        </p:txBody>
      </p:sp>
      <p:sp>
        <p:nvSpPr>
          <p:cNvPr id="4" name="Content Placeholder 3"/>
          <p:cNvSpPr>
            <a:spLocks noGrp="1"/>
          </p:cNvSpPr>
          <p:nvPr>
            <p:ph sz="quarter" idx="10"/>
          </p:nvPr>
        </p:nvSpPr>
        <p:spPr>
          <a:xfrm>
            <a:off x="567689" y="1802700"/>
            <a:ext cx="8030879" cy="4501847"/>
          </a:xfrm>
        </p:spPr>
        <p:txBody>
          <a:bodyPr/>
          <a:lstStyle/>
          <a:p>
            <a:r>
              <a:rPr lang="en-US" dirty="0"/>
              <a:t>Investors and others use information that companies provide to make decisions</a:t>
            </a:r>
          </a:p>
          <a:p>
            <a:pPr lvl="1">
              <a:buFont typeface="Calibri"/>
              <a:buChar char="–"/>
            </a:pPr>
            <a:r>
              <a:rPr lang="en-US" dirty="0"/>
              <a:t>Users are most interested in the </a:t>
            </a:r>
            <a:r>
              <a:rPr lang="en-US" b="1" dirty="0"/>
              <a:t>outlook</a:t>
            </a:r>
            <a:r>
              <a:rPr lang="en-US" dirty="0"/>
              <a:t> for the future</a:t>
            </a:r>
          </a:p>
          <a:p>
            <a:r>
              <a:rPr lang="en-US" dirty="0"/>
              <a:t>Investors are interested in </a:t>
            </a:r>
          </a:p>
          <a:p>
            <a:pPr lvl="1">
              <a:buFont typeface="Calibri"/>
              <a:buChar char="–"/>
            </a:pPr>
            <a:r>
              <a:rPr lang="en-US" b="1" dirty="0"/>
              <a:t>Default risk</a:t>
            </a:r>
            <a:r>
              <a:rPr lang="en-US" dirty="0"/>
              <a:t>, the risk the company cannot pay its obligations when they come due</a:t>
            </a:r>
          </a:p>
          <a:p>
            <a:pPr lvl="1">
              <a:buFont typeface="Calibri"/>
              <a:buChar char="–"/>
            </a:pPr>
            <a:r>
              <a:rPr lang="en-US" b="1" dirty="0"/>
              <a:t>Operational risk</a:t>
            </a:r>
            <a:r>
              <a:rPr lang="en-US" dirty="0"/>
              <a:t>, which relates to how a company can withstand various events</a:t>
            </a:r>
          </a:p>
        </p:txBody>
      </p:sp>
    </p:spTree>
    <p:extLst>
      <p:ext uri="{BB962C8B-B14F-4D97-AF65-F5344CB8AC3E}">
        <p14:creationId xmlns:p14="http://schemas.microsoft.com/office/powerpoint/2010/main" val="35133521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03-7</a:t>
            </a:r>
          </a:p>
        </p:txBody>
      </p:sp>
      <p:sp>
        <p:nvSpPr>
          <p:cNvPr id="3" name="Title 2"/>
          <p:cNvSpPr>
            <a:spLocks noGrp="1"/>
          </p:cNvSpPr>
          <p:nvPr>
            <p:ph type="title"/>
          </p:nvPr>
        </p:nvSpPr>
        <p:spPr>
          <a:xfrm>
            <a:off x="685800" y="441614"/>
            <a:ext cx="8001000" cy="831273"/>
          </a:xfrm>
        </p:spPr>
        <p:txBody>
          <a:bodyPr>
            <a:noAutofit/>
          </a:bodyPr>
          <a:lstStyle/>
          <a:p>
            <a:r>
              <a:rPr lang="en-US" dirty="0"/>
              <a:t>Risk Analysis</a:t>
            </a:r>
            <a:endParaRPr lang="en-US" altLang="en-US" dirty="0"/>
          </a:p>
        </p:txBody>
      </p:sp>
      <p:sp>
        <p:nvSpPr>
          <p:cNvPr id="4" name="Content Placeholder 3"/>
          <p:cNvSpPr>
            <a:spLocks noGrp="1"/>
          </p:cNvSpPr>
          <p:nvPr>
            <p:ph sz="quarter" idx="10"/>
          </p:nvPr>
        </p:nvSpPr>
        <p:spPr>
          <a:xfrm>
            <a:off x="567689" y="1336375"/>
            <a:ext cx="8175257" cy="5064425"/>
          </a:xfrm>
        </p:spPr>
        <p:txBody>
          <a:bodyPr/>
          <a:lstStyle/>
          <a:p>
            <a:pPr marL="0" indent="0">
              <a:buNone/>
            </a:pPr>
            <a:r>
              <a:rPr lang="en-US" sz="2400" dirty="0"/>
              <a:t>Various tools and techniques are needed to </a:t>
            </a:r>
            <a:r>
              <a:rPr lang="en-US" sz="2400" b="1" dirty="0"/>
              <a:t>formulate predictions-</a:t>
            </a:r>
            <a:r>
              <a:rPr lang="en-US" sz="2400" dirty="0"/>
              <a:t>Common methods include:</a:t>
            </a:r>
          </a:p>
          <a:p>
            <a:pPr marL="465138" lvl="2" indent="-465138">
              <a:buClr>
                <a:schemeClr val="tx1"/>
              </a:buClr>
              <a:buFont typeface="+mj-lt"/>
              <a:buAutoNum type="arabicPeriod"/>
            </a:pPr>
            <a:r>
              <a:rPr lang="en-US" sz="2400" b="1" dirty="0"/>
              <a:t>Comparative financial statements</a:t>
            </a:r>
            <a:r>
              <a:rPr lang="en-US" sz="2400" dirty="0"/>
              <a:t>—financial statements are presented for the previous two or three years</a:t>
            </a:r>
          </a:p>
          <a:p>
            <a:pPr marL="465138" lvl="2" indent="-465138">
              <a:buClr>
                <a:schemeClr val="tx1"/>
              </a:buClr>
              <a:buFont typeface="+mj-lt"/>
              <a:buAutoNum type="arabicPeriod"/>
            </a:pPr>
            <a:r>
              <a:rPr lang="en-US" sz="2400" b="1" dirty="0"/>
              <a:t>Horizontal analysis</a:t>
            </a:r>
            <a:r>
              <a:rPr lang="en-US" sz="2400" dirty="0"/>
              <a:t>—each item is presented as a percentage of a base year amount</a:t>
            </a:r>
          </a:p>
          <a:p>
            <a:pPr marL="465138" lvl="2" indent="-465138">
              <a:buClr>
                <a:schemeClr val="tx1"/>
              </a:buClr>
              <a:buFont typeface="+mj-lt"/>
              <a:buAutoNum type="arabicPeriod"/>
            </a:pPr>
            <a:r>
              <a:rPr lang="en-US" sz="2400" b="1" dirty="0"/>
              <a:t>Vertical analysis</a:t>
            </a:r>
            <a:r>
              <a:rPr lang="en-US" sz="2400" dirty="0"/>
              <a:t>—each item is presented as a percentage of a total</a:t>
            </a:r>
          </a:p>
          <a:p>
            <a:pPr marL="465138" lvl="2" indent="-465138">
              <a:buClr>
                <a:schemeClr val="tx1"/>
              </a:buClr>
              <a:buFont typeface="+mj-lt"/>
              <a:buAutoNum type="arabicPeriod"/>
            </a:pPr>
            <a:r>
              <a:rPr lang="en-US" sz="2400" b="1" dirty="0"/>
              <a:t>Ratio analysis</a:t>
            </a:r>
            <a:r>
              <a:rPr lang="en-US" sz="2400" dirty="0"/>
              <a:t>—financial statement items are converted to ratios</a:t>
            </a:r>
          </a:p>
        </p:txBody>
      </p:sp>
    </p:spTree>
    <p:extLst>
      <p:ext uri="{BB962C8B-B14F-4D97-AF65-F5344CB8AC3E}">
        <p14:creationId xmlns:p14="http://schemas.microsoft.com/office/powerpoint/2010/main" val="252590224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03-7</a:t>
            </a:r>
          </a:p>
        </p:txBody>
      </p:sp>
      <p:sp>
        <p:nvSpPr>
          <p:cNvPr id="3" name="Title 2"/>
          <p:cNvSpPr>
            <a:spLocks noGrp="1"/>
          </p:cNvSpPr>
          <p:nvPr>
            <p:ph type="title"/>
          </p:nvPr>
        </p:nvSpPr>
        <p:spPr>
          <a:xfrm>
            <a:off x="685800" y="441614"/>
            <a:ext cx="8001000" cy="831273"/>
          </a:xfrm>
        </p:spPr>
        <p:txBody>
          <a:bodyPr>
            <a:noAutofit/>
          </a:bodyPr>
          <a:lstStyle/>
          <a:p>
            <a:r>
              <a:rPr lang="en-US" altLang="en-US" dirty="0"/>
              <a:t>Concept Check: Risk</a:t>
            </a:r>
          </a:p>
        </p:txBody>
      </p:sp>
      <p:sp>
        <p:nvSpPr>
          <p:cNvPr id="4" name="Content Placeholder 3"/>
          <p:cNvSpPr>
            <a:spLocks noGrp="1"/>
          </p:cNvSpPr>
          <p:nvPr>
            <p:ph sz="quarter" idx="10"/>
          </p:nvPr>
        </p:nvSpPr>
        <p:spPr>
          <a:xfrm>
            <a:off x="567689" y="1336375"/>
            <a:ext cx="7998795" cy="5000257"/>
          </a:xfrm>
        </p:spPr>
        <p:txBody>
          <a:bodyPr/>
          <a:lstStyle/>
          <a:p>
            <a:pPr marL="0" lvl="0" indent="0">
              <a:buClr>
                <a:srgbClr val="3333CC"/>
              </a:buClr>
              <a:buNone/>
            </a:pPr>
            <a:r>
              <a:rPr lang="en-US" sz="2400" kern="0" dirty="0">
                <a:solidFill>
                  <a:srgbClr val="000000"/>
                </a:solidFill>
              </a:rPr>
              <a:t>Which of the following describes </a:t>
            </a:r>
            <a:r>
              <a:rPr lang="en-US" sz="2400" dirty="0"/>
              <a:t>the risk that the company cannot pay its obligations when they come due?</a:t>
            </a:r>
            <a:endParaRPr lang="en-US" sz="2400" kern="0" dirty="0">
              <a:solidFill>
                <a:srgbClr val="000000"/>
              </a:solidFill>
            </a:endParaRPr>
          </a:p>
          <a:p>
            <a:pPr marL="920750" lvl="1" indent="-457200">
              <a:buFont typeface="+mj-lt"/>
              <a:buAutoNum type="alphaLcPeriod"/>
            </a:pPr>
            <a:r>
              <a:rPr lang="en-US" kern="0" dirty="0">
                <a:solidFill>
                  <a:srgbClr val="000000"/>
                </a:solidFill>
              </a:rPr>
              <a:t>Operational risk</a:t>
            </a:r>
          </a:p>
          <a:p>
            <a:pPr marL="920750" lvl="1" indent="-457200">
              <a:buFont typeface="+mj-lt"/>
              <a:buAutoNum type="alphaLcPeriod"/>
            </a:pPr>
            <a:r>
              <a:rPr lang="en-US" kern="0" dirty="0">
                <a:solidFill>
                  <a:srgbClr val="000000"/>
                </a:solidFill>
              </a:rPr>
              <a:t>Cash management risk </a:t>
            </a:r>
          </a:p>
          <a:p>
            <a:pPr marL="920750" lvl="1" indent="-457200">
              <a:buFont typeface="+mj-lt"/>
              <a:buAutoNum type="alphaLcPeriod"/>
            </a:pPr>
            <a:r>
              <a:rPr lang="en-US" kern="0" dirty="0">
                <a:solidFill>
                  <a:srgbClr val="000000"/>
                </a:solidFill>
              </a:rPr>
              <a:t>Horizontal risk</a:t>
            </a:r>
          </a:p>
          <a:p>
            <a:pPr marL="920750" lvl="1" indent="-457200">
              <a:buFont typeface="+mj-lt"/>
              <a:buAutoNum type="alphaLcPeriod"/>
            </a:pPr>
            <a:r>
              <a:rPr lang="en-US" kern="0" dirty="0">
                <a:solidFill>
                  <a:srgbClr val="000000"/>
                </a:solidFill>
              </a:rPr>
              <a:t>Default risk</a:t>
            </a:r>
          </a:p>
          <a:p>
            <a:pPr marL="0" indent="0">
              <a:buNone/>
            </a:pPr>
            <a:r>
              <a:rPr lang="en-US" sz="2400" kern="0" dirty="0">
                <a:solidFill>
                  <a:srgbClr val="000000"/>
                </a:solidFill>
              </a:rPr>
              <a:t>The correct answer is </a:t>
            </a:r>
            <a:r>
              <a:rPr lang="en-US" sz="2400" i="1" kern="0" dirty="0">
                <a:solidFill>
                  <a:srgbClr val="000000"/>
                </a:solidFill>
              </a:rPr>
              <a:t>d</a:t>
            </a:r>
            <a:r>
              <a:rPr lang="en-US" sz="2400" kern="0" dirty="0">
                <a:solidFill>
                  <a:srgbClr val="000000"/>
                </a:solidFill>
              </a:rPr>
              <a:t>.</a:t>
            </a:r>
          </a:p>
          <a:p>
            <a:pPr marL="0" indent="0">
              <a:buNone/>
            </a:pPr>
            <a:r>
              <a:rPr lang="en-US" sz="2400" kern="0" dirty="0">
                <a:solidFill>
                  <a:srgbClr val="000000"/>
                </a:solidFill>
              </a:rPr>
              <a:t>Default risk describes the risk the company cannot pay its obligations when they come due, and operational risk relates to how a company can withstand various events.</a:t>
            </a:r>
          </a:p>
        </p:txBody>
      </p:sp>
    </p:spTree>
    <p:extLst>
      <p:ext uri="{BB962C8B-B14F-4D97-AF65-F5344CB8AC3E}">
        <p14:creationId xmlns:p14="http://schemas.microsoft.com/office/powerpoint/2010/main" val="62731068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03-8</a:t>
            </a:r>
          </a:p>
        </p:txBody>
      </p:sp>
      <p:sp>
        <p:nvSpPr>
          <p:cNvPr id="3" name="Title 2"/>
          <p:cNvSpPr>
            <a:spLocks noGrp="1"/>
          </p:cNvSpPr>
          <p:nvPr>
            <p:ph type="title"/>
          </p:nvPr>
        </p:nvSpPr>
        <p:spPr/>
        <p:txBody>
          <a:bodyPr/>
          <a:lstStyle/>
          <a:p>
            <a:r>
              <a:rPr lang="en-US" dirty="0"/>
              <a:t>Liquidity Ratios</a:t>
            </a:r>
          </a:p>
        </p:txBody>
      </p:sp>
      <p:sp>
        <p:nvSpPr>
          <p:cNvPr id="4" name="Content Placeholder 3"/>
          <p:cNvSpPr>
            <a:spLocks noGrp="1"/>
          </p:cNvSpPr>
          <p:nvPr>
            <p:ph sz="quarter" idx="10"/>
          </p:nvPr>
        </p:nvSpPr>
        <p:spPr>
          <a:xfrm>
            <a:off x="564682" y="1524301"/>
            <a:ext cx="8046720" cy="1383030"/>
          </a:xfrm>
        </p:spPr>
        <p:txBody>
          <a:bodyPr/>
          <a:lstStyle/>
          <a:p>
            <a:pPr>
              <a:buClr>
                <a:schemeClr val="tx1"/>
              </a:buClr>
            </a:pPr>
            <a:r>
              <a:rPr lang="en-US" b="1" dirty="0"/>
              <a:t>Liquidity</a:t>
            </a:r>
            <a:r>
              <a:rPr lang="en-US" dirty="0"/>
              <a:t>—refers to the</a:t>
            </a:r>
            <a:r>
              <a:rPr lang="en-US" b="1" dirty="0"/>
              <a:t> </a:t>
            </a:r>
            <a:r>
              <a:rPr lang="en-IN" dirty="0"/>
              <a:t>readiness of assets to be converted to cash</a:t>
            </a:r>
          </a:p>
          <a:p>
            <a:r>
              <a:rPr lang="en-US" dirty="0"/>
              <a:t>Common measures of liquidity are:</a:t>
            </a:r>
          </a:p>
        </p:txBody>
      </p:sp>
      <p:graphicFrame>
        <p:nvGraphicFramePr>
          <p:cNvPr id="8" name="Object 7"/>
          <p:cNvGraphicFramePr>
            <a:graphicFrameLocks noChangeAspect="1"/>
          </p:cNvGraphicFramePr>
          <p:nvPr>
            <p:extLst>
              <p:ext uri="{D42A27DB-BD31-4B8C-83A1-F6EECF244321}">
                <p14:modId xmlns:p14="http://schemas.microsoft.com/office/powerpoint/2010/main" val="3825279797"/>
              </p:ext>
            </p:extLst>
          </p:nvPr>
        </p:nvGraphicFramePr>
        <p:xfrm>
          <a:off x="918911" y="3093762"/>
          <a:ext cx="7425826" cy="1584876"/>
        </p:xfrm>
        <a:graphic>
          <a:graphicData uri="http://schemas.openxmlformats.org/presentationml/2006/ole">
            <mc:AlternateContent xmlns:mc="http://schemas.openxmlformats.org/markup-compatibility/2006">
              <mc:Choice xmlns:v="urn:schemas-microsoft-com:vml" Requires="v">
                <p:oleObj spid="_x0000_s11398" name="Equation" r:id="rId4" imgW="3809880" imgH="812520" progId="Equation.3">
                  <p:embed/>
                </p:oleObj>
              </mc:Choice>
              <mc:Fallback>
                <p:oleObj name="Equation" r:id="rId4" imgW="3809880" imgH="812520" progId="Equation.3">
                  <p:embed/>
                  <p:pic>
                    <p:nvPicPr>
                      <p:cNvPr id="0" name=""/>
                      <p:cNvPicPr/>
                      <p:nvPr/>
                    </p:nvPicPr>
                    <p:blipFill>
                      <a:blip r:embed="rId5"/>
                      <a:stretch>
                        <a:fillRect/>
                      </a:stretch>
                    </p:blipFill>
                    <p:spPr>
                      <a:xfrm>
                        <a:off x="918911" y="3093762"/>
                        <a:ext cx="7425826" cy="1584876"/>
                      </a:xfrm>
                      <a:prstGeom prst="rect">
                        <a:avLst/>
                      </a:prstGeom>
                    </p:spPr>
                  </p:pic>
                </p:oleObj>
              </mc:Fallback>
            </mc:AlternateContent>
          </a:graphicData>
        </a:graphic>
      </p:graphicFrame>
      <p:sp>
        <p:nvSpPr>
          <p:cNvPr id="5" name="Content Placeholder 4"/>
          <p:cNvSpPr>
            <a:spLocks noGrp="1"/>
          </p:cNvSpPr>
          <p:nvPr>
            <p:ph sz="quarter" idx="11"/>
          </p:nvPr>
        </p:nvSpPr>
        <p:spPr>
          <a:xfrm>
            <a:off x="548640" y="4971230"/>
            <a:ext cx="8046720" cy="1246909"/>
          </a:xfrm>
        </p:spPr>
        <p:txBody>
          <a:bodyPr/>
          <a:lstStyle/>
          <a:p>
            <a:r>
              <a:rPr lang="en-IN" dirty="0"/>
              <a:t>These ratios provide information about a company’s ability to pay its </a:t>
            </a:r>
            <a:r>
              <a:rPr lang="en-IN" b="1" dirty="0"/>
              <a:t>short-term</a:t>
            </a:r>
            <a:r>
              <a:rPr lang="en-IN" dirty="0"/>
              <a:t> obligations</a:t>
            </a:r>
            <a:endParaRPr lang="en-US" dirty="0"/>
          </a:p>
        </p:txBody>
      </p:sp>
    </p:spTree>
    <p:extLst>
      <p:ext uri="{BB962C8B-B14F-4D97-AF65-F5344CB8AC3E}">
        <p14:creationId xmlns:p14="http://schemas.microsoft.com/office/powerpoint/2010/main" val="85581553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03-8</a:t>
            </a:r>
          </a:p>
        </p:txBody>
      </p:sp>
      <p:sp>
        <p:nvSpPr>
          <p:cNvPr id="3" name="Title 2"/>
          <p:cNvSpPr>
            <a:spLocks noGrp="1"/>
          </p:cNvSpPr>
          <p:nvPr>
            <p:ph type="title"/>
          </p:nvPr>
        </p:nvSpPr>
        <p:spPr/>
        <p:txBody>
          <a:bodyPr/>
          <a:lstStyle/>
          <a:p>
            <a:r>
              <a:rPr lang="en-US" dirty="0"/>
              <a:t>Current Ratio</a:t>
            </a:r>
          </a:p>
        </p:txBody>
      </p:sp>
      <p:sp>
        <p:nvSpPr>
          <p:cNvPr id="4" name="Content Placeholder 3"/>
          <p:cNvSpPr>
            <a:spLocks noGrp="1"/>
          </p:cNvSpPr>
          <p:nvPr>
            <p:ph sz="quarter" idx="10"/>
          </p:nvPr>
        </p:nvSpPr>
        <p:spPr>
          <a:xfrm>
            <a:off x="548639" y="1489477"/>
            <a:ext cx="8178265" cy="2890018"/>
          </a:xfrm>
        </p:spPr>
        <p:txBody>
          <a:bodyPr/>
          <a:lstStyle/>
          <a:p>
            <a:pPr marL="457200" lvl="1" indent="-457200">
              <a:spcBef>
                <a:spcPts val="1000"/>
              </a:spcBef>
              <a:buFont typeface="Arial" panose="020B0604020202020204" pitchFamily="34" charset="0"/>
              <a:buChar char="•"/>
            </a:pPr>
            <a:r>
              <a:rPr lang="en-IN" dirty="0"/>
              <a:t>A popular measure of a company’s ability to </a:t>
            </a:r>
            <a:r>
              <a:rPr lang="en-IN" b="1" dirty="0"/>
              <a:t>satisfy its short-term obligations</a:t>
            </a:r>
            <a:r>
              <a:rPr lang="en-IN" dirty="0"/>
              <a:t> is the relation between current assets and current liabilities</a:t>
            </a:r>
            <a:endParaRPr lang="en-IN" b="1" dirty="0"/>
          </a:p>
          <a:p>
            <a:pPr marL="0" lvl="1" indent="0">
              <a:spcBef>
                <a:spcPts val="1000"/>
              </a:spcBef>
              <a:buNone/>
            </a:pPr>
            <a:r>
              <a:rPr lang="en-IN" b="1" dirty="0"/>
              <a:t>Example: </a:t>
            </a:r>
            <a:r>
              <a:rPr lang="en-US" dirty="0"/>
              <a:t>Nike reported current assets of </a:t>
            </a:r>
            <a:r>
              <a:rPr lang="en-US" b="1" dirty="0"/>
              <a:t>$15,976 </a:t>
            </a:r>
            <a:r>
              <a:rPr lang="en-US" dirty="0"/>
              <a:t>and current liabilities of </a:t>
            </a:r>
            <a:r>
              <a:rPr lang="en-US" b="1" dirty="0"/>
              <a:t>$6,334 </a:t>
            </a:r>
            <a:r>
              <a:rPr lang="en-US" dirty="0"/>
              <a:t>for the fiscal year ended May 31, 2015</a:t>
            </a:r>
          </a:p>
        </p:txBody>
      </p:sp>
      <p:graphicFrame>
        <p:nvGraphicFramePr>
          <p:cNvPr id="8" name="Object 7"/>
          <p:cNvGraphicFramePr>
            <a:graphicFrameLocks noChangeAspect="1"/>
          </p:cNvGraphicFramePr>
          <p:nvPr>
            <p:extLst>
              <p:ext uri="{D42A27DB-BD31-4B8C-83A1-F6EECF244321}">
                <p14:modId xmlns:p14="http://schemas.microsoft.com/office/powerpoint/2010/main" val="15113578"/>
              </p:ext>
            </p:extLst>
          </p:nvPr>
        </p:nvGraphicFramePr>
        <p:xfrm>
          <a:off x="2104240" y="4568316"/>
          <a:ext cx="4700905" cy="869633"/>
        </p:xfrm>
        <a:graphic>
          <a:graphicData uri="http://schemas.openxmlformats.org/presentationml/2006/ole">
            <mc:AlternateContent xmlns:mc="http://schemas.openxmlformats.org/markup-compatibility/2006">
              <mc:Choice xmlns:v="urn:schemas-microsoft-com:vml" Requires="v">
                <p:oleObj spid="_x0000_s12420" name="Equation" r:id="rId4" imgW="1993680" imgH="368280" progId="Equation.3">
                  <p:embed/>
                </p:oleObj>
              </mc:Choice>
              <mc:Fallback>
                <p:oleObj name="Equation" r:id="rId4" imgW="1993680" imgH="368280" progId="Equation.3">
                  <p:embed/>
                  <p:pic>
                    <p:nvPicPr>
                      <p:cNvPr id="0" name=""/>
                      <p:cNvPicPr/>
                      <p:nvPr/>
                    </p:nvPicPr>
                    <p:blipFill>
                      <a:blip r:embed="rId5"/>
                      <a:stretch>
                        <a:fillRect/>
                      </a:stretch>
                    </p:blipFill>
                    <p:spPr>
                      <a:xfrm>
                        <a:off x="2104240" y="4568316"/>
                        <a:ext cx="4700905" cy="869633"/>
                      </a:xfrm>
                      <a:prstGeom prst="rect">
                        <a:avLst/>
                      </a:prstGeom>
                    </p:spPr>
                  </p:pic>
                </p:oleObj>
              </mc:Fallback>
            </mc:AlternateContent>
          </a:graphicData>
        </a:graphic>
      </p:graphicFrame>
      <p:sp>
        <p:nvSpPr>
          <p:cNvPr id="9" name="Content Placeholder 8"/>
          <p:cNvSpPr>
            <a:spLocks noGrp="1"/>
          </p:cNvSpPr>
          <p:nvPr>
            <p:ph sz="quarter" idx="11"/>
          </p:nvPr>
        </p:nvSpPr>
        <p:spPr>
          <a:xfrm>
            <a:off x="548640" y="5632072"/>
            <a:ext cx="8046720" cy="851656"/>
          </a:xfrm>
        </p:spPr>
        <p:txBody>
          <a:bodyPr/>
          <a:lstStyle/>
          <a:p>
            <a:pPr marL="342900" lvl="1" indent="-342900">
              <a:buFont typeface="Arial" panose="020B0604020202020204" pitchFamily="34" charset="0"/>
              <a:buChar char="•"/>
            </a:pPr>
            <a:r>
              <a:rPr lang="en-US" b="1" dirty="0"/>
              <a:t>Working Capital </a:t>
            </a:r>
            <a:r>
              <a:rPr lang="en-US" dirty="0"/>
              <a:t>= Current Assets − Current Liabilities</a:t>
            </a:r>
          </a:p>
        </p:txBody>
      </p:sp>
    </p:spTree>
    <p:extLst>
      <p:ext uri="{BB962C8B-B14F-4D97-AF65-F5344CB8AC3E}">
        <p14:creationId xmlns:p14="http://schemas.microsoft.com/office/powerpoint/2010/main" val="128476189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03-8</a:t>
            </a:r>
          </a:p>
        </p:txBody>
      </p:sp>
      <p:sp>
        <p:nvSpPr>
          <p:cNvPr id="3" name="Title 2"/>
          <p:cNvSpPr>
            <a:spLocks noGrp="1"/>
          </p:cNvSpPr>
          <p:nvPr>
            <p:ph type="title"/>
          </p:nvPr>
        </p:nvSpPr>
        <p:spPr/>
        <p:txBody>
          <a:bodyPr/>
          <a:lstStyle/>
          <a:p>
            <a:r>
              <a:rPr lang="en-US" dirty="0"/>
              <a:t>Acid-Test (or Quick) Ratio</a:t>
            </a:r>
          </a:p>
        </p:txBody>
      </p:sp>
      <p:sp>
        <p:nvSpPr>
          <p:cNvPr id="4" name="Content Placeholder 3"/>
          <p:cNvSpPr>
            <a:spLocks noGrp="1"/>
          </p:cNvSpPr>
          <p:nvPr>
            <p:ph sz="quarter" idx="10"/>
          </p:nvPr>
        </p:nvSpPr>
        <p:spPr>
          <a:xfrm>
            <a:off x="548640" y="1556054"/>
            <a:ext cx="8258476" cy="4074725"/>
          </a:xfrm>
        </p:spPr>
        <p:txBody>
          <a:bodyPr/>
          <a:lstStyle/>
          <a:p>
            <a:r>
              <a:rPr lang="en-US" sz="2400" dirty="0"/>
              <a:t>Provides a more stringent indication of a company’s ability to pay its current obligations</a:t>
            </a:r>
          </a:p>
          <a:p>
            <a:r>
              <a:rPr lang="en-US" sz="2400" dirty="0"/>
              <a:t>Numerator </a:t>
            </a:r>
            <a:r>
              <a:rPr lang="en-US" sz="2400" b="1" dirty="0"/>
              <a:t>excludes</a:t>
            </a:r>
            <a:r>
              <a:rPr lang="en-US" sz="2400" dirty="0"/>
              <a:t> inventories, prepaid items, restricted cash, and deferred taxes</a:t>
            </a:r>
          </a:p>
          <a:p>
            <a:r>
              <a:rPr lang="en-US" sz="2400" dirty="0"/>
              <a:t>Numerator </a:t>
            </a:r>
            <a:r>
              <a:rPr lang="en-US" sz="2400" b="1" dirty="0"/>
              <a:t>includes</a:t>
            </a:r>
            <a:r>
              <a:rPr lang="en-US" sz="2400" dirty="0"/>
              <a:t> cash, short-term investments, and accounts receivable</a:t>
            </a:r>
          </a:p>
          <a:p>
            <a:pPr marL="0" indent="0">
              <a:buNone/>
            </a:pPr>
            <a:r>
              <a:rPr lang="en-US" sz="2400" b="1" dirty="0"/>
              <a:t>Example </a:t>
            </a:r>
          </a:p>
          <a:p>
            <a:pPr marL="0" indent="0">
              <a:buNone/>
            </a:pPr>
            <a:r>
              <a:rPr lang="en-US" sz="2400" dirty="0"/>
              <a:t>Nike’s quick assets total $9,282 ($3,852 + 2,072 + 3,358). The acid-test ratio can be computed as follows:</a:t>
            </a:r>
          </a:p>
        </p:txBody>
      </p:sp>
      <p:graphicFrame>
        <p:nvGraphicFramePr>
          <p:cNvPr id="2" name="Object 1"/>
          <p:cNvGraphicFramePr>
            <a:graphicFrameLocks noChangeAspect="1"/>
          </p:cNvGraphicFramePr>
          <p:nvPr>
            <p:extLst>
              <p:ext uri="{D42A27DB-BD31-4B8C-83A1-F6EECF244321}">
                <p14:modId xmlns:p14="http://schemas.microsoft.com/office/powerpoint/2010/main" val="2637098773"/>
              </p:ext>
            </p:extLst>
          </p:nvPr>
        </p:nvGraphicFramePr>
        <p:xfrm>
          <a:off x="2122629" y="5542578"/>
          <a:ext cx="4850535" cy="842818"/>
        </p:xfrm>
        <a:graphic>
          <a:graphicData uri="http://schemas.openxmlformats.org/presentationml/2006/ole">
            <mc:AlternateContent xmlns:mc="http://schemas.openxmlformats.org/markup-compatibility/2006">
              <mc:Choice xmlns:v="urn:schemas-microsoft-com:vml" Requires="v">
                <p:oleObj spid="_x0000_s21531" name="Equation" r:id="rId4" imgW="2489040" imgH="431640" progId="Equation.3">
                  <p:embed/>
                </p:oleObj>
              </mc:Choice>
              <mc:Fallback>
                <p:oleObj name="Equation" r:id="rId4" imgW="2489040" imgH="431640" progId="Equation.3">
                  <p:embed/>
                  <p:pic>
                    <p:nvPicPr>
                      <p:cNvPr id="0" name="Object 7"/>
                      <p:cNvPicPr>
                        <a:picLocks noChangeAspect="1" noChangeArrowheads="1"/>
                      </p:cNvPicPr>
                      <p:nvPr/>
                    </p:nvPicPr>
                    <p:blipFill>
                      <a:blip r:embed="rId5"/>
                      <a:srcRect/>
                      <a:stretch>
                        <a:fillRect/>
                      </a:stretch>
                    </p:blipFill>
                    <p:spPr bwMode="auto">
                      <a:xfrm>
                        <a:off x="2122629" y="5542578"/>
                        <a:ext cx="4850535" cy="842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8495280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03-1</a:t>
            </a:r>
          </a:p>
        </p:txBody>
      </p:sp>
      <p:sp>
        <p:nvSpPr>
          <p:cNvPr id="3" name="Title 2"/>
          <p:cNvSpPr>
            <a:spLocks noGrp="1"/>
          </p:cNvSpPr>
          <p:nvPr>
            <p:ph type="title"/>
          </p:nvPr>
        </p:nvSpPr>
        <p:spPr/>
        <p:txBody>
          <a:bodyPr>
            <a:noAutofit/>
          </a:bodyPr>
          <a:lstStyle/>
          <a:p>
            <a:r>
              <a:rPr lang="en-US" dirty="0"/>
              <a:t>Classification of Elements within a Balance Sheet</a:t>
            </a:r>
          </a:p>
        </p:txBody>
      </p:sp>
      <p:sp>
        <p:nvSpPr>
          <p:cNvPr id="4" name="Content Placeholder 3"/>
          <p:cNvSpPr>
            <a:spLocks noGrp="1"/>
          </p:cNvSpPr>
          <p:nvPr>
            <p:ph sz="quarter" idx="10"/>
          </p:nvPr>
        </p:nvSpPr>
        <p:spPr>
          <a:xfrm>
            <a:off x="548640" y="1648559"/>
            <a:ext cx="8046720" cy="2227383"/>
          </a:xfrm>
        </p:spPr>
        <p:txBody>
          <a:bodyPr/>
          <a:lstStyle/>
          <a:p>
            <a:pPr marL="0" indent="0">
              <a:buNone/>
            </a:pPr>
            <a:r>
              <a:rPr lang="en-US" dirty="0"/>
              <a:t>The diagram below shows the relationship among assets, liabilities, and shareholders’ equity, often referred to as the accounting equation. Included in the illustration are the </a:t>
            </a:r>
            <a:r>
              <a:rPr lang="en-US" dirty="0" err="1"/>
              <a:t>subclassifications</a:t>
            </a:r>
            <a:r>
              <a:rPr lang="en-US" dirty="0"/>
              <a:t> of each element.</a:t>
            </a:r>
          </a:p>
        </p:txBody>
      </p:sp>
      <p:graphicFrame>
        <p:nvGraphicFramePr>
          <p:cNvPr id="8" name="Table 7" descr="Diagram lists elements of a balance sheet. The headings in the diagram are the accounting equation: Assets equals liabilities plus shareholders’ equity. Under assets are (1) current assets and (2) long-term assets. Under liabilities are (1) current liabilities and (2) long-term liabilities. Under shareholders’ equity are (1) paid-in capital and (2) retained earnings.&#10;"/>
          <p:cNvGraphicFramePr>
            <a:graphicFrameLocks noGrp="1"/>
          </p:cNvGraphicFramePr>
          <p:nvPr>
            <p:extLst>
              <p:ext uri="{D42A27DB-BD31-4B8C-83A1-F6EECF244321}">
                <p14:modId xmlns:p14="http://schemas.microsoft.com/office/powerpoint/2010/main" val="2181438217"/>
              </p:ext>
            </p:extLst>
          </p:nvPr>
        </p:nvGraphicFramePr>
        <p:xfrm>
          <a:off x="819825" y="4204101"/>
          <a:ext cx="7936724" cy="1402080"/>
        </p:xfrm>
        <a:graphic>
          <a:graphicData uri="http://schemas.openxmlformats.org/drawingml/2006/table">
            <a:tbl>
              <a:tblPr firstRow="1" bandRow="1">
                <a:tableStyleId>{5940675A-B579-460E-94D1-54222C63F5DA}</a:tableStyleId>
              </a:tblPr>
              <a:tblGrid>
                <a:gridCol w="2398297">
                  <a:extLst>
                    <a:ext uri="{9D8B030D-6E8A-4147-A177-3AD203B41FA5}">
                      <a16:colId xmlns:a16="http://schemas.microsoft.com/office/drawing/2014/main" val="20000"/>
                    </a:ext>
                  </a:extLst>
                </a:gridCol>
                <a:gridCol w="368968">
                  <a:extLst>
                    <a:ext uri="{9D8B030D-6E8A-4147-A177-3AD203B41FA5}">
                      <a16:colId xmlns:a16="http://schemas.microsoft.com/office/drawing/2014/main" val="20001"/>
                    </a:ext>
                  </a:extLst>
                </a:gridCol>
                <a:gridCol w="2416962">
                  <a:extLst>
                    <a:ext uri="{9D8B030D-6E8A-4147-A177-3AD203B41FA5}">
                      <a16:colId xmlns:a16="http://schemas.microsoft.com/office/drawing/2014/main" val="20002"/>
                    </a:ext>
                  </a:extLst>
                </a:gridCol>
                <a:gridCol w="264904">
                  <a:extLst>
                    <a:ext uri="{9D8B030D-6E8A-4147-A177-3AD203B41FA5}">
                      <a16:colId xmlns:a16="http://schemas.microsoft.com/office/drawing/2014/main" val="20003"/>
                    </a:ext>
                  </a:extLst>
                </a:gridCol>
                <a:gridCol w="2487593">
                  <a:extLst>
                    <a:ext uri="{9D8B030D-6E8A-4147-A177-3AD203B41FA5}">
                      <a16:colId xmlns:a16="http://schemas.microsoft.com/office/drawing/2014/main" val="20004"/>
                    </a:ext>
                  </a:extLst>
                </a:gridCol>
              </a:tblGrid>
              <a:tr h="370840">
                <a:tc>
                  <a:txBody>
                    <a:bodyPr/>
                    <a:lstStyle/>
                    <a:p>
                      <a:pPr algn="ctr"/>
                      <a:r>
                        <a:rPr lang="en-US" sz="1600" b="1" dirty="0">
                          <a:latin typeface="Verdana" pitchFamily="34" charset="0"/>
                          <a:ea typeface="Verdana" pitchFamily="34" charset="0"/>
                          <a:cs typeface="Verdana" pitchFamily="34" charset="0"/>
                        </a:rPr>
                        <a:t>Assets</a:t>
                      </a:r>
                      <a:endParaRPr lang="en-US" sz="1600" b="1" dirty="0">
                        <a:solidFill>
                          <a:sysClr val="windowText" lastClr="000000"/>
                        </a:solidFill>
                        <a:latin typeface="Verdana" pitchFamily="34" charset="0"/>
                        <a:ea typeface="Verdana" pitchFamily="34" charset="0"/>
                        <a:cs typeface="Verdana" pitchFamily="34" charset="0"/>
                      </a:endParaRPr>
                    </a:p>
                  </a:txBody>
                  <a:tcPr anchor="ctr"/>
                </a:tc>
                <a:tc>
                  <a:txBody>
                    <a:bodyPr/>
                    <a:lstStyle/>
                    <a:p>
                      <a:pPr algn="ctr"/>
                      <a:r>
                        <a:rPr lang="en-US" sz="1600" b="1" dirty="0">
                          <a:latin typeface="Verdana" pitchFamily="34" charset="0"/>
                          <a:ea typeface="Verdana" pitchFamily="34" charset="0"/>
                          <a:cs typeface="Verdana" pitchFamily="34" charset="0"/>
                        </a:rPr>
                        <a:t>=</a:t>
                      </a:r>
                      <a:endParaRPr lang="en-US" sz="1600" b="1" dirty="0">
                        <a:solidFill>
                          <a:sysClr val="windowText" lastClr="000000"/>
                        </a:solidFill>
                        <a:latin typeface="Verdana" pitchFamily="34" charset="0"/>
                        <a:ea typeface="Verdana" pitchFamily="34" charset="0"/>
                        <a:cs typeface="Verdana" pitchFamily="34" charset="0"/>
                      </a:endParaRPr>
                    </a:p>
                  </a:txBody>
                  <a:tcPr anchor="ctr"/>
                </a:tc>
                <a:tc>
                  <a:txBody>
                    <a:bodyPr/>
                    <a:lstStyle/>
                    <a:p>
                      <a:pPr algn="ctr"/>
                      <a:r>
                        <a:rPr lang="en-US" sz="1600" b="1" dirty="0">
                          <a:latin typeface="Verdana" pitchFamily="34" charset="0"/>
                          <a:ea typeface="Verdana" pitchFamily="34" charset="0"/>
                          <a:cs typeface="Verdana" pitchFamily="34" charset="0"/>
                        </a:rPr>
                        <a:t>Liabilities</a:t>
                      </a:r>
                      <a:endParaRPr lang="en-US" sz="1600" b="1" dirty="0">
                        <a:solidFill>
                          <a:sysClr val="windowText" lastClr="000000"/>
                        </a:solidFill>
                        <a:latin typeface="Verdana" pitchFamily="34" charset="0"/>
                        <a:ea typeface="Verdana" pitchFamily="34" charset="0"/>
                        <a:cs typeface="Verdana" pitchFamily="34" charset="0"/>
                      </a:endParaRPr>
                    </a:p>
                  </a:txBody>
                  <a:tcPr anchor="ctr"/>
                </a:tc>
                <a:tc>
                  <a:txBody>
                    <a:bodyPr/>
                    <a:lstStyle/>
                    <a:p>
                      <a:pPr algn="ctr"/>
                      <a:r>
                        <a:rPr lang="en-US" sz="1600" b="1" dirty="0">
                          <a:latin typeface="Verdana" pitchFamily="34" charset="0"/>
                          <a:ea typeface="Verdana" pitchFamily="34" charset="0"/>
                          <a:cs typeface="Verdana" pitchFamily="34" charset="0"/>
                        </a:rPr>
                        <a:t>+</a:t>
                      </a:r>
                      <a:endParaRPr lang="en-US" sz="1600" b="1" dirty="0">
                        <a:solidFill>
                          <a:sysClr val="windowText" lastClr="000000"/>
                        </a:solidFill>
                        <a:latin typeface="Verdana" pitchFamily="34" charset="0"/>
                        <a:ea typeface="Verdana" pitchFamily="34" charset="0"/>
                        <a:cs typeface="Verdana" pitchFamily="34" charset="0"/>
                      </a:endParaRPr>
                    </a:p>
                  </a:txBody>
                  <a:tcPr anchor="ctr"/>
                </a:tc>
                <a:tc>
                  <a:txBody>
                    <a:bodyPr/>
                    <a:lstStyle/>
                    <a:p>
                      <a:pPr algn="ctr"/>
                      <a:r>
                        <a:rPr lang="en-US" sz="1600" b="1" dirty="0">
                          <a:latin typeface="Verdana" pitchFamily="34" charset="0"/>
                          <a:ea typeface="Verdana" pitchFamily="34" charset="0"/>
                          <a:cs typeface="Verdana" pitchFamily="34" charset="0"/>
                        </a:rPr>
                        <a:t>Shareholders’ Equity</a:t>
                      </a:r>
                      <a:endParaRPr lang="en-US" sz="1600" b="1" dirty="0">
                        <a:solidFill>
                          <a:sysClr val="windowText" lastClr="000000"/>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0"/>
                  </a:ext>
                </a:extLst>
              </a:tr>
              <a:tr h="370840">
                <a:tc>
                  <a:txBody>
                    <a:bodyPr/>
                    <a:lstStyle/>
                    <a:p>
                      <a:pPr marL="342900" indent="-342900">
                        <a:buAutoNum type="arabicPeriod"/>
                      </a:pPr>
                      <a:r>
                        <a:rPr lang="en-US" sz="1600" dirty="0">
                          <a:latin typeface="Verdana" pitchFamily="34" charset="0"/>
                          <a:ea typeface="Verdana" pitchFamily="34" charset="0"/>
                          <a:cs typeface="Verdana" pitchFamily="34" charset="0"/>
                        </a:rPr>
                        <a:t>Current assets</a:t>
                      </a:r>
                    </a:p>
                    <a:p>
                      <a:pPr marL="342900" indent="-342900">
                        <a:buAutoNum type="arabicPeriod"/>
                      </a:pPr>
                      <a:r>
                        <a:rPr lang="en-US" sz="1600" dirty="0">
                          <a:latin typeface="Verdana" pitchFamily="34" charset="0"/>
                          <a:ea typeface="Verdana" pitchFamily="34" charset="0"/>
                          <a:cs typeface="Verdana" pitchFamily="34" charset="0"/>
                        </a:rPr>
                        <a:t>Long-term assets</a:t>
                      </a:r>
                      <a:endParaRPr lang="en-US" sz="1600" dirty="0">
                        <a:solidFill>
                          <a:sysClr val="windowText" lastClr="000000"/>
                        </a:solidFill>
                        <a:latin typeface="Verdana" pitchFamily="34" charset="0"/>
                        <a:ea typeface="Verdana" pitchFamily="34" charset="0"/>
                        <a:cs typeface="Verdana" pitchFamily="34" charset="0"/>
                      </a:endParaRPr>
                    </a:p>
                  </a:txBody>
                  <a:tcPr anchor="ctr"/>
                </a:tc>
                <a:tc>
                  <a:txBody>
                    <a:bodyPr/>
                    <a:lstStyle/>
                    <a:p>
                      <a:endParaRPr lang="en-US" sz="1600" dirty="0">
                        <a:solidFill>
                          <a:sysClr val="windowText" lastClr="000000"/>
                        </a:solidFill>
                        <a:latin typeface="Verdana" pitchFamily="34" charset="0"/>
                        <a:ea typeface="Verdana" pitchFamily="34" charset="0"/>
                        <a:cs typeface="Verdana" pitchFamily="34" charset="0"/>
                      </a:endParaRPr>
                    </a:p>
                  </a:txBody>
                  <a:tcPr anchor="ctr"/>
                </a:tc>
                <a:tc>
                  <a:txBody>
                    <a:bodyPr/>
                    <a:lstStyle/>
                    <a:p>
                      <a:pPr marL="342900" indent="-342900">
                        <a:buAutoNum type="arabicPeriod"/>
                      </a:pPr>
                      <a:r>
                        <a:rPr lang="en-US" sz="1600" dirty="0">
                          <a:latin typeface="Verdana" pitchFamily="34" charset="0"/>
                          <a:ea typeface="Verdana" pitchFamily="34" charset="0"/>
                          <a:cs typeface="Verdana" pitchFamily="34" charset="0"/>
                        </a:rPr>
                        <a:t>Current liabilities</a:t>
                      </a:r>
                    </a:p>
                    <a:p>
                      <a:pPr marL="342900" indent="-342900">
                        <a:buAutoNum type="arabicPeriod"/>
                      </a:pPr>
                      <a:r>
                        <a:rPr lang="en-US" sz="1600" dirty="0">
                          <a:latin typeface="Verdana" pitchFamily="34" charset="0"/>
                          <a:ea typeface="Verdana" pitchFamily="34" charset="0"/>
                          <a:cs typeface="Verdana" pitchFamily="34" charset="0"/>
                        </a:rPr>
                        <a:t>Long-term liabilities</a:t>
                      </a:r>
                      <a:endParaRPr lang="en-US" sz="1600" dirty="0">
                        <a:solidFill>
                          <a:sysClr val="windowText" lastClr="000000"/>
                        </a:solidFill>
                        <a:latin typeface="Verdana" pitchFamily="34" charset="0"/>
                        <a:ea typeface="Verdana" pitchFamily="34" charset="0"/>
                        <a:cs typeface="Verdana" pitchFamily="34" charset="0"/>
                      </a:endParaRPr>
                    </a:p>
                  </a:txBody>
                  <a:tcPr anchor="ctr"/>
                </a:tc>
                <a:tc>
                  <a:txBody>
                    <a:bodyPr/>
                    <a:lstStyle/>
                    <a:p>
                      <a:endParaRPr lang="en-US" sz="1600" dirty="0">
                        <a:solidFill>
                          <a:sysClr val="windowText" lastClr="000000"/>
                        </a:solidFill>
                        <a:latin typeface="Verdana" pitchFamily="34" charset="0"/>
                        <a:ea typeface="Verdana" pitchFamily="34" charset="0"/>
                        <a:cs typeface="Verdana" pitchFamily="34" charset="0"/>
                      </a:endParaRPr>
                    </a:p>
                  </a:txBody>
                  <a:tcPr anchor="ctr"/>
                </a:tc>
                <a:tc>
                  <a:txBody>
                    <a:bodyPr/>
                    <a:lstStyle/>
                    <a:p>
                      <a:pPr marL="342900" indent="-342900">
                        <a:buAutoNum type="arabicPeriod"/>
                      </a:pPr>
                      <a:r>
                        <a:rPr lang="en-US" sz="1600" dirty="0">
                          <a:latin typeface="Verdana" pitchFamily="34" charset="0"/>
                          <a:ea typeface="Verdana" pitchFamily="34" charset="0"/>
                          <a:cs typeface="Verdana" pitchFamily="34" charset="0"/>
                        </a:rPr>
                        <a:t>Paid-in capital</a:t>
                      </a:r>
                    </a:p>
                    <a:p>
                      <a:pPr marL="342900" indent="-342900">
                        <a:buAutoNum type="arabicPeriod"/>
                      </a:pPr>
                      <a:r>
                        <a:rPr lang="en-US" sz="1600" dirty="0">
                          <a:latin typeface="Verdana" pitchFamily="34" charset="0"/>
                          <a:ea typeface="Verdana" pitchFamily="34" charset="0"/>
                          <a:cs typeface="Verdana" pitchFamily="34" charset="0"/>
                        </a:rPr>
                        <a:t>Retained earnings</a:t>
                      </a:r>
                      <a:endParaRPr lang="en-US" sz="1600" dirty="0">
                        <a:solidFill>
                          <a:sysClr val="windowText" lastClr="000000"/>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71590936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03-8</a:t>
            </a:r>
          </a:p>
        </p:txBody>
      </p:sp>
      <p:sp>
        <p:nvSpPr>
          <p:cNvPr id="3" name="Title 2"/>
          <p:cNvSpPr>
            <a:spLocks noGrp="1"/>
          </p:cNvSpPr>
          <p:nvPr>
            <p:ph type="title"/>
          </p:nvPr>
        </p:nvSpPr>
        <p:spPr>
          <a:xfrm>
            <a:off x="685800" y="380238"/>
            <a:ext cx="8001000" cy="1106424"/>
          </a:xfrm>
        </p:spPr>
        <p:txBody>
          <a:bodyPr>
            <a:noAutofit/>
          </a:bodyPr>
          <a:lstStyle/>
          <a:p>
            <a:r>
              <a:rPr lang="en-US" dirty="0"/>
              <a:t>Are These Liquidity Ratios Adequate?</a:t>
            </a:r>
          </a:p>
        </p:txBody>
      </p:sp>
      <p:sp>
        <p:nvSpPr>
          <p:cNvPr id="4" name="Content Placeholder 3"/>
          <p:cNvSpPr>
            <a:spLocks noGrp="1"/>
          </p:cNvSpPr>
          <p:nvPr>
            <p:ph sz="quarter" idx="10"/>
          </p:nvPr>
        </p:nvSpPr>
        <p:spPr>
          <a:xfrm>
            <a:off x="548640" y="1657350"/>
            <a:ext cx="8046720" cy="1257300"/>
          </a:xfrm>
        </p:spPr>
        <p:txBody>
          <a:bodyPr/>
          <a:lstStyle/>
          <a:p>
            <a:r>
              <a:rPr lang="en-US" sz="2400" dirty="0"/>
              <a:t>Common standards for such comparisons are industry averages for similar ratios or ratios of the same company in prior years</a:t>
            </a:r>
          </a:p>
        </p:txBody>
      </p:sp>
      <p:graphicFrame>
        <p:nvGraphicFramePr>
          <p:cNvPr id="8" name="Table 7"/>
          <p:cNvGraphicFramePr>
            <a:graphicFrameLocks noGrp="1"/>
          </p:cNvGraphicFramePr>
          <p:nvPr>
            <p:extLst>
              <p:ext uri="{D42A27DB-BD31-4B8C-83A1-F6EECF244321}">
                <p14:modId xmlns:p14="http://schemas.microsoft.com/office/powerpoint/2010/main" val="4273373040"/>
              </p:ext>
            </p:extLst>
          </p:nvPr>
        </p:nvGraphicFramePr>
        <p:xfrm>
          <a:off x="1951459" y="3062059"/>
          <a:ext cx="5291170" cy="914400"/>
        </p:xfrm>
        <a:graphic>
          <a:graphicData uri="http://schemas.openxmlformats.org/drawingml/2006/table">
            <a:tbl>
              <a:tblPr firstRow="1" bandRow="1">
                <a:tableStyleId>{5940675A-B579-460E-94D1-54222C63F5DA}</a:tableStyleId>
              </a:tblPr>
              <a:tblGrid>
                <a:gridCol w="3131993">
                  <a:extLst>
                    <a:ext uri="{9D8B030D-6E8A-4147-A177-3AD203B41FA5}">
                      <a16:colId xmlns:a16="http://schemas.microsoft.com/office/drawing/2014/main" val="20000"/>
                    </a:ext>
                  </a:extLst>
                </a:gridCol>
                <a:gridCol w="812331">
                  <a:extLst>
                    <a:ext uri="{9D8B030D-6E8A-4147-A177-3AD203B41FA5}">
                      <a16:colId xmlns:a16="http://schemas.microsoft.com/office/drawing/2014/main" val="20001"/>
                    </a:ext>
                  </a:extLst>
                </a:gridCol>
                <a:gridCol w="1346846">
                  <a:extLst>
                    <a:ext uri="{9D8B030D-6E8A-4147-A177-3AD203B41FA5}">
                      <a16:colId xmlns:a16="http://schemas.microsoft.com/office/drawing/2014/main" val="20002"/>
                    </a:ext>
                  </a:extLst>
                </a:gridCol>
              </a:tblGrid>
              <a:tr h="0">
                <a:tc>
                  <a:txBody>
                    <a:bodyPr/>
                    <a:lstStyle/>
                    <a:p>
                      <a:pPr algn="ctr" fontAlgn="b"/>
                      <a:r>
                        <a:rPr lang="en-US" sz="1400" b="1" u="none" strike="noStrike" dirty="0">
                          <a:effectLst/>
                          <a:latin typeface="Verdana" panose="020B0604030504040204" pitchFamily="34" charset="0"/>
                          <a:ea typeface="Verdana" panose="020B0604030504040204" pitchFamily="34" charset="0"/>
                          <a:cs typeface="Verdana" panose="020B0604030504040204" pitchFamily="34" charset="0"/>
                        </a:rPr>
                        <a:t>Industry Average</a:t>
                      </a:r>
                      <a:endParaRPr lang="en-US" sz="1400" b="1" i="0" u="none" strike="noStrike" dirty="0">
                        <a:solidFill>
                          <a:srgbClr val="C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fontAlgn="b"/>
                      <a:endParaRPr lang="en-US" sz="1400" b="1" i="0" u="none" strike="noStrike" dirty="0">
                        <a:solidFill>
                          <a:srgbClr val="C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0">
                <a:tc>
                  <a:txBody>
                    <a:bodyPr/>
                    <a:lstStyle/>
                    <a:p>
                      <a:pPr algn="l" fontAlgn="b"/>
                      <a:r>
                        <a:rPr lang="en-US" sz="1400" u="none" strike="noStrike" dirty="0">
                          <a:effectLst/>
                          <a:latin typeface="Verdana" panose="020B0604030504040204" pitchFamily="34" charset="0"/>
                          <a:ea typeface="Verdana" panose="020B0604030504040204" pitchFamily="34" charset="0"/>
                          <a:cs typeface="Verdana" panose="020B0604030504040204" pitchFamily="34" charset="0"/>
                        </a:rPr>
                        <a:t>Current ratio</a:t>
                      </a:r>
                      <a:endParaRPr lang="en-US"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fontAlgn="b"/>
                      <a:r>
                        <a:rPr lang="en-US"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a:t>
                      </a:r>
                    </a:p>
                  </a:txBody>
                  <a:tcPr anchor="ctr"/>
                </a:tc>
                <a:tc>
                  <a:txBody>
                    <a:bodyPr/>
                    <a:lstStyle/>
                    <a:p>
                      <a:pPr algn="r" fontAlgn="b"/>
                      <a:r>
                        <a:rPr lang="en-US" sz="1400" b="0" i="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1.41</a:t>
                      </a:r>
                      <a:endParaRPr lang="en-US"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1"/>
                  </a:ext>
                </a:extLst>
              </a:tr>
              <a:tr h="0">
                <a:tc>
                  <a:txBody>
                    <a:bodyPr/>
                    <a:lstStyle/>
                    <a:p>
                      <a:pPr algn="l" fontAlgn="b"/>
                      <a:r>
                        <a:rPr lang="en-US" sz="1400" u="none" strike="noStrike" dirty="0">
                          <a:effectLst/>
                          <a:latin typeface="Verdana" panose="020B0604030504040204" pitchFamily="34" charset="0"/>
                          <a:ea typeface="Verdana" panose="020B0604030504040204" pitchFamily="34" charset="0"/>
                          <a:cs typeface="Verdana" panose="020B0604030504040204" pitchFamily="34" charset="0"/>
                        </a:rPr>
                        <a:t>Acid-test ratio</a:t>
                      </a:r>
                      <a:endParaRPr lang="en-US"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fontAlgn="b"/>
                      <a:r>
                        <a:rPr lang="en-US"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a:t>
                      </a:r>
                    </a:p>
                  </a:txBody>
                  <a:tcPr anchor="ctr"/>
                </a:tc>
                <a:tc>
                  <a:txBody>
                    <a:bodyPr/>
                    <a:lstStyle/>
                    <a:p>
                      <a:pPr algn="r" fontAlgn="b"/>
                      <a:r>
                        <a:rPr lang="en-US" sz="1400" u="none" strike="noStrike" dirty="0">
                          <a:effectLst/>
                          <a:latin typeface="Verdana" panose="020B0604030504040204" pitchFamily="34" charset="0"/>
                          <a:ea typeface="Verdana" panose="020B0604030504040204" pitchFamily="34" charset="0"/>
                          <a:cs typeface="Verdana" panose="020B0604030504040204" pitchFamily="34" charset="0"/>
                        </a:rPr>
                        <a:t>1.12</a:t>
                      </a:r>
                      <a:endParaRPr lang="en-US"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2"/>
                  </a:ext>
                </a:extLst>
              </a:tr>
            </a:tbl>
          </a:graphicData>
        </a:graphic>
      </p:graphicFrame>
      <p:sp>
        <p:nvSpPr>
          <p:cNvPr id="5" name="Content Placeholder 4"/>
          <p:cNvSpPr>
            <a:spLocks noGrp="1"/>
          </p:cNvSpPr>
          <p:nvPr>
            <p:ph sz="quarter" idx="11"/>
          </p:nvPr>
        </p:nvSpPr>
        <p:spPr>
          <a:xfrm>
            <a:off x="548640" y="4108972"/>
            <a:ext cx="8017844" cy="1168881"/>
          </a:xfrm>
        </p:spPr>
        <p:txBody>
          <a:bodyPr/>
          <a:lstStyle/>
          <a:p>
            <a:r>
              <a:rPr lang="en-US" sz="2400" dirty="0"/>
              <a:t>Nike’s ratios are higher than the industry average, so Nike’s liquidity appears to be in good shape</a:t>
            </a:r>
          </a:p>
        </p:txBody>
      </p:sp>
      <p:graphicFrame>
        <p:nvGraphicFramePr>
          <p:cNvPr id="10" name="Table 9"/>
          <p:cNvGraphicFramePr>
            <a:graphicFrameLocks noGrp="1"/>
          </p:cNvGraphicFramePr>
          <p:nvPr>
            <p:extLst>
              <p:ext uri="{D42A27DB-BD31-4B8C-83A1-F6EECF244321}">
                <p14:modId xmlns:p14="http://schemas.microsoft.com/office/powerpoint/2010/main" val="4276569494"/>
              </p:ext>
            </p:extLst>
          </p:nvPr>
        </p:nvGraphicFramePr>
        <p:xfrm>
          <a:off x="1943439" y="5444297"/>
          <a:ext cx="5291170" cy="914400"/>
        </p:xfrm>
        <a:graphic>
          <a:graphicData uri="http://schemas.openxmlformats.org/drawingml/2006/table">
            <a:tbl>
              <a:tblPr firstRow="1" bandRow="1">
                <a:tableStyleId>{5940675A-B579-460E-94D1-54222C63F5DA}</a:tableStyleId>
              </a:tblPr>
              <a:tblGrid>
                <a:gridCol w="3131993">
                  <a:extLst>
                    <a:ext uri="{9D8B030D-6E8A-4147-A177-3AD203B41FA5}">
                      <a16:colId xmlns:a16="http://schemas.microsoft.com/office/drawing/2014/main" val="20000"/>
                    </a:ext>
                  </a:extLst>
                </a:gridCol>
                <a:gridCol w="812331">
                  <a:extLst>
                    <a:ext uri="{9D8B030D-6E8A-4147-A177-3AD203B41FA5}">
                      <a16:colId xmlns:a16="http://schemas.microsoft.com/office/drawing/2014/main" val="20001"/>
                    </a:ext>
                  </a:extLst>
                </a:gridCol>
                <a:gridCol w="1346846">
                  <a:extLst>
                    <a:ext uri="{9D8B030D-6E8A-4147-A177-3AD203B41FA5}">
                      <a16:colId xmlns:a16="http://schemas.microsoft.com/office/drawing/2014/main" val="20002"/>
                    </a:ext>
                  </a:extLst>
                </a:gridCol>
              </a:tblGrid>
              <a:tr h="0">
                <a:tc>
                  <a:txBody>
                    <a:bodyPr/>
                    <a:lstStyle/>
                    <a:p>
                      <a:pPr algn="ctr" fontAlgn="b"/>
                      <a:r>
                        <a:rPr lang="en-US" sz="1400" b="1" u="none" strike="noStrike" dirty="0">
                          <a:effectLst/>
                          <a:latin typeface="Verdana" panose="020B0604030504040204" pitchFamily="34" charset="0"/>
                          <a:ea typeface="Verdana" panose="020B0604030504040204" pitchFamily="34" charset="0"/>
                          <a:cs typeface="Verdana" panose="020B0604030504040204" pitchFamily="34" charset="0"/>
                        </a:rPr>
                        <a:t>Nike</a:t>
                      </a:r>
                      <a:endParaRPr lang="en-US" sz="1400" b="1" i="0" u="none" strike="noStrike" dirty="0">
                        <a:solidFill>
                          <a:srgbClr val="C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fontAlgn="b"/>
                      <a:endParaRPr lang="en-US" sz="1400" b="1" i="0" u="none" strike="noStrike" dirty="0">
                        <a:solidFill>
                          <a:srgbClr val="C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0">
                <a:tc>
                  <a:txBody>
                    <a:bodyPr/>
                    <a:lstStyle/>
                    <a:p>
                      <a:pPr algn="l" fontAlgn="b"/>
                      <a:r>
                        <a:rPr lang="en-US" sz="1400" u="none" strike="noStrike" dirty="0">
                          <a:effectLst/>
                          <a:latin typeface="Verdana" panose="020B0604030504040204" pitchFamily="34" charset="0"/>
                          <a:ea typeface="Verdana" panose="020B0604030504040204" pitchFamily="34" charset="0"/>
                          <a:cs typeface="Verdana" panose="020B0604030504040204" pitchFamily="34" charset="0"/>
                        </a:rPr>
                        <a:t>Current ratio</a:t>
                      </a:r>
                      <a:endParaRPr lang="en-US"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fontAlgn="b"/>
                      <a:r>
                        <a:rPr lang="en-US"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a:t>
                      </a:r>
                    </a:p>
                  </a:txBody>
                  <a:tcPr anchor="ctr"/>
                </a:tc>
                <a:tc>
                  <a:txBody>
                    <a:bodyPr/>
                    <a:lstStyle/>
                    <a:p>
                      <a:pPr algn="r" fontAlgn="b"/>
                      <a:r>
                        <a:rPr lang="en-US" sz="1400" b="0" i="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2.52</a:t>
                      </a:r>
                      <a:endParaRPr lang="en-US"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1"/>
                  </a:ext>
                </a:extLst>
              </a:tr>
              <a:tr h="0">
                <a:tc>
                  <a:txBody>
                    <a:bodyPr/>
                    <a:lstStyle/>
                    <a:p>
                      <a:pPr algn="l" fontAlgn="b"/>
                      <a:r>
                        <a:rPr lang="en-US" sz="1400" u="none" strike="noStrike" dirty="0">
                          <a:effectLst/>
                          <a:latin typeface="Verdana" panose="020B0604030504040204" pitchFamily="34" charset="0"/>
                          <a:ea typeface="Verdana" panose="020B0604030504040204" pitchFamily="34" charset="0"/>
                          <a:cs typeface="Verdana" panose="020B0604030504040204" pitchFamily="34" charset="0"/>
                        </a:rPr>
                        <a:t>Acid-test ratio</a:t>
                      </a:r>
                      <a:endParaRPr lang="en-US"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fontAlgn="b"/>
                      <a:r>
                        <a:rPr lang="en-US"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a:t>
                      </a:r>
                    </a:p>
                  </a:txBody>
                  <a:tcPr anchor="ctr"/>
                </a:tc>
                <a:tc>
                  <a:txBody>
                    <a:bodyPr/>
                    <a:lstStyle/>
                    <a:p>
                      <a:pPr algn="r" fontAlgn="b"/>
                      <a:r>
                        <a:rPr lang="en-US" sz="1400" u="none" strike="noStrike" dirty="0">
                          <a:effectLst/>
                          <a:latin typeface="Verdana" panose="020B0604030504040204" pitchFamily="34" charset="0"/>
                          <a:ea typeface="Verdana" panose="020B0604030504040204" pitchFamily="34" charset="0"/>
                          <a:cs typeface="Verdana" panose="020B0604030504040204" pitchFamily="34" charset="0"/>
                        </a:rPr>
                        <a:t>1.47</a:t>
                      </a:r>
                      <a:endParaRPr lang="en-US"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31989488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03-8</a:t>
            </a:r>
          </a:p>
        </p:txBody>
      </p:sp>
      <p:sp>
        <p:nvSpPr>
          <p:cNvPr id="3" name="Title 2"/>
          <p:cNvSpPr>
            <a:spLocks noGrp="1"/>
          </p:cNvSpPr>
          <p:nvPr>
            <p:ph type="title"/>
          </p:nvPr>
        </p:nvSpPr>
        <p:spPr>
          <a:xfrm>
            <a:off x="685800" y="475488"/>
            <a:ext cx="7734300" cy="1106424"/>
          </a:xfrm>
        </p:spPr>
        <p:txBody>
          <a:bodyPr>
            <a:noAutofit/>
          </a:bodyPr>
          <a:lstStyle/>
          <a:p>
            <a:r>
              <a:rPr lang="en-US" altLang="en-US" dirty="0"/>
              <a:t>Concept Check: Liquidity Ratio </a:t>
            </a:r>
            <a:r>
              <a:rPr lang="en-US" dirty="0"/>
              <a:t>(1 of 2)</a:t>
            </a:r>
          </a:p>
        </p:txBody>
      </p:sp>
      <p:sp>
        <p:nvSpPr>
          <p:cNvPr id="4" name="Content Placeholder 3"/>
          <p:cNvSpPr>
            <a:spLocks noGrp="1"/>
          </p:cNvSpPr>
          <p:nvPr>
            <p:ph sz="quarter" idx="10"/>
          </p:nvPr>
        </p:nvSpPr>
        <p:spPr>
          <a:xfrm>
            <a:off x="548640" y="1869876"/>
            <a:ext cx="8114098" cy="4434671"/>
          </a:xfrm>
        </p:spPr>
        <p:txBody>
          <a:bodyPr/>
          <a:lstStyle/>
          <a:p>
            <a:pPr marL="0" lvl="0" indent="0">
              <a:buClr>
                <a:srgbClr val="3333CC"/>
              </a:buClr>
              <a:buNone/>
            </a:pPr>
            <a:r>
              <a:rPr lang="en-US" kern="0" dirty="0">
                <a:solidFill>
                  <a:srgbClr val="000000"/>
                </a:solidFill>
              </a:rPr>
              <a:t>Which of the following transactions would </a:t>
            </a:r>
            <a:r>
              <a:rPr lang="en-US" u="sng" kern="0" dirty="0">
                <a:solidFill>
                  <a:srgbClr val="000000"/>
                </a:solidFill>
              </a:rPr>
              <a:t>increase</a:t>
            </a:r>
            <a:r>
              <a:rPr lang="en-US" kern="0" dirty="0">
                <a:solidFill>
                  <a:srgbClr val="000000"/>
                </a:solidFill>
              </a:rPr>
              <a:t> a company’s liquidity ratios</a:t>
            </a:r>
            <a:r>
              <a:rPr lang="en-US" dirty="0"/>
              <a:t>?</a:t>
            </a:r>
            <a:endParaRPr lang="en-US" kern="0" dirty="0">
              <a:solidFill>
                <a:srgbClr val="000000"/>
              </a:solidFill>
            </a:endParaRPr>
          </a:p>
          <a:p>
            <a:pPr marL="457200" lvl="0" indent="-457200">
              <a:buFont typeface="+mj-lt"/>
              <a:buAutoNum type="alphaLcPeriod"/>
            </a:pPr>
            <a:r>
              <a:rPr lang="en-US" kern="0" dirty="0">
                <a:solidFill>
                  <a:srgbClr val="000000"/>
                </a:solidFill>
              </a:rPr>
              <a:t>Receive cash from customers on accounts receivable</a:t>
            </a:r>
          </a:p>
          <a:p>
            <a:pPr marL="457200" lvl="0" indent="-457200">
              <a:buFont typeface="+mj-lt"/>
              <a:buAutoNum type="alphaLcPeriod"/>
            </a:pPr>
            <a:r>
              <a:rPr lang="en-US" kern="0" dirty="0">
                <a:solidFill>
                  <a:srgbClr val="000000"/>
                </a:solidFill>
              </a:rPr>
              <a:t>Purchase office supplies with cash </a:t>
            </a:r>
          </a:p>
          <a:p>
            <a:pPr marL="457200" lvl="0" indent="-457200">
              <a:buFont typeface="+mj-lt"/>
              <a:buAutoNum type="alphaLcPeriod"/>
            </a:pPr>
            <a:r>
              <a:rPr lang="en-US" kern="0" dirty="0">
                <a:solidFill>
                  <a:srgbClr val="000000"/>
                </a:solidFill>
              </a:rPr>
              <a:t>Pay dividends to shareholders</a:t>
            </a:r>
          </a:p>
          <a:p>
            <a:pPr marL="457200" lvl="0" indent="-457200">
              <a:buFont typeface="+mj-lt"/>
              <a:buAutoNum type="alphaLcPeriod"/>
            </a:pPr>
            <a:r>
              <a:rPr lang="en-US" kern="0" dirty="0">
                <a:solidFill>
                  <a:srgbClr val="000000"/>
                </a:solidFill>
              </a:rPr>
              <a:t>Borrow cash by signing a three-year note</a:t>
            </a:r>
            <a:endParaRPr lang="en-US" kern="0" dirty="0">
              <a:solidFill>
                <a:srgbClr val="000000"/>
              </a:solidFill>
              <a:latin typeface="Tahoma"/>
            </a:endParaRPr>
          </a:p>
        </p:txBody>
      </p:sp>
    </p:spTree>
    <p:extLst>
      <p:ext uri="{BB962C8B-B14F-4D97-AF65-F5344CB8AC3E}">
        <p14:creationId xmlns:p14="http://schemas.microsoft.com/office/powerpoint/2010/main" val="377454773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03-8</a:t>
            </a:r>
          </a:p>
        </p:txBody>
      </p:sp>
      <p:sp>
        <p:nvSpPr>
          <p:cNvPr id="3" name="Title 2"/>
          <p:cNvSpPr>
            <a:spLocks noGrp="1"/>
          </p:cNvSpPr>
          <p:nvPr>
            <p:ph type="title"/>
          </p:nvPr>
        </p:nvSpPr>
        <p:spPr>
          <a:xfrm>
            <a:off x="1049482" y="446572"/>
            <a:ext cx="7273636" cy="1005840"/>
          </a:xfrm>
        </p:spPr>
        <p:txBody>
          <a:bodyPr>
            <a:noAutofit/>
          </a:bodyPr>
          <a:lstStyle/>
          <a:p>
            <a:r>
              <a:rPr lang="en-US" altLang="en-US" dirty="0"/>
              <a:t>Concept Check: Liquidity Ratio </a:t>
            </a:r>
            <a:r>
              <a:rPr lang="en-US" dirty="0"/>
              <a:t>(2 of 2)</a:t>
            </a:r>
          </a:p>
        </p:txBody>
      </p:sp>
      <p:sp>
        <p:nvSpPr>
          <p:cNvPr id="4" name="Content Placeholder 3"/>
          <p:cNvSpPr>
            <a:spLocks noGrp="1"/>
          </p:cNvSpPr>
          <p:nvPr>
            <p:ph sz="quarter" idx="10"/>
          </p:nvPr>
        </p:nvSpPr>
        <p:spPr>
          <a:xfrm>
            <a:off x="548639" y="1821750"/>
            <a:ext cx="8178265" cy="4498839"/>
          </a:xfrm>
        </p:spPr>
        <p:txBody>
          <a:bodyPr/>
          <a:lstStyle/>
          <a:p>
            <a:pPr marL="0" lvl="0" indent="0" eaLnBrk="0" hangingPunct="0">
              <a:buClrTx/>
              <a:buNone/>
              <a:defRPr/>
            </a:pPr>
            <a:r>
              <a:rPr lang="en-US" kern="0" dirty="0">
                <a:solidFill>
                  <a:srgbClr val="000000"/>
                </a:solidFill>
              </a:rPr>
              <a:t>The correct answer is </a:t>
            </a:r>
            <a:r>
              <a:rPr lang="en-US" i="1" kern="0" dirty="0">
                <a:solidFill>
                  <a:srgbClr val="000000"/>
                </a:solidFill>
              </a:rPr>
              <a:t>d</a:t>
            </a:r>
            <a:r>
              <a:rPr lang="en-US" kern="0" dirty="0">
                <a:solidFill>
                  <a:srgbClr val="000000"/>
                </a:solidFill>
              </a:rPr>
              <a:t>. </a:t>
            </a:r>
          </a:p>
          <a:p>
            <a:pPr marL="0" lvl="0" indent="0" eaLnBrk="0" hangingPunct="0">
              <a:buClrTx/>
              <a:buNone/>
              <a:defRPr/>
            </a:pPr>
            <a:r>
              <a:rPr lang="en-US" kern="0" dirty="0">
                <a:solidFill>
                  <a:srgbClr val="000000"/>
                </a:solidFill>
              </a:rPr>
              <a:t>Cash increases while </a:t>
            </a:r>
            <a:r>
              <a:rPr lang="en-US" i="1" kern="0" dirty="0">
                <a:solidFill>
                  <a:srgbClr val="000000"/>
                </a:solidFill>
              </a:rPr>
              <a:t>current</a:t>
            </a:r>
            <a:r>
              <a:rPr lang="en-US" kern="0" dirty="0">
                <a:solidFill>
                  <a:srgbClr val="000000"/>
                </a:solidFill>
              </a:rPr>
              <a:t> liabilities remain the same, thus increasing the company’s ability to pay existing short-term debt.</a:t>
            </a:r>
          </a:p>
        </p:txBody>
      </p:sp>
    </p:spTree>
    <p:extLst>
      <p:ext uri="{BB962C8B-B14F-4D97-AF65-F5344CB8AC3E}">
        <p14:creationId xmlns:p14="http://schemas.microsoft.com/office/powerpoint/2010/main" val="303227913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03-8</a:t>
            </a:r>
          </a:p>
        </p:txBody>
      </p:sp>
      <p:sp>
        <p:nvSpPr>
          <p:cNvPr id="3" name="Title 2"/>
          <p:cNvSpPr>
            <a:spLocks noGrp="1"/>
          </p:cNvSpPr>
          <p:nvPr>
            <p:ph type="title"/>
          </p:nvPr>
        </p:nvSpPr>
        <p:spPr/>
        <p:txBody>
          <a:bodyPr>
            <a:normAutofit/>
          </a:bodyPr>
          <a:lstStyle/>
          <a:p>
            <a:r>
              <a:rPr lang="en-US" dirty="0"/>
              <a:t>Solvency Ratios</a:t>
            </a:r>
          </a:p>
        </p:txBody>
      </p:sp>
      <p:sp>
        <p:nvSpPr>
          <p:cNvPr id="4" name="Content Placeholder 3"/>
          <p:cNvSpPr>
            <a:spLocks noGrp="1"/>
          </p:cNvSpPr>
          <p:nvPr>
            <p:ph sz="quarter" idx="10"/>
          </p:nvPr>
        </p:nvSpPr>
        <p:spPr>
          <a:xfrm>
            <a:off x="548640" y="1537044"/>
            <a:ext cx="8226392" cy="2168682"/>
          </a:xfrm>
        </p:spPr>
        <p:txBody>
          <a:bodyPr/>
          <a:lstStyle/>
          <a:p>
            <a:r>
              <a:rPr lang="en-IN" dirty="0"/>
              <a:t>Provide some indication of the riskiness of a company with regard to its ability to pay its </a:t>
            </a:r>
            <a:r>
              <a:rPr lang="en-IN" b="1" dirty="0"/>
              <a:t>long-term</a:t>
            </a:r>
            <a:r>
              <a:rPr lang="en-IN" dirty="0"/>
              <a:t> debts</a:t>
            </a:r>
          </a:p>
          <a:p>
            <a:r>
              <a:rPr lang="en-US" dirty="0"/>
              <a:t>Common solvency ratios are:</a:t>
            </a:r>
            <a:endParaRPr lang="en-US" kern="0" dirty="0"/>
          </a:p>
        </p:txBody>
      </p:sp>
      <p:graphicFrame>
        <p:nvGraphicFramePr>
          <p:cNvPr id="2" name="Object 1"/>
          <p:cNvGraphicFramePr>
            <a:graphicFrameLocks noChangeAspect="1"/>
          </p:cNvGraphicFramePr>
          <p:nvPr>
            <p:extLst>
              <p:ext uri="{D42A27DB-BD31-4B8C-83A1-F6EECF244321}">
                <p14:modId xmlns:p14="http://schemas.microsoft.com/office/powerpoint/2010/main" val="613875601"/>
              </p:ext>
            </p:extLst>
          </p:nvPr>
        </p:nvGraphicFramePr>
        <p:xfrm>
          <a:off x="771526" y="3971918"/>
          <a:ext cx="7998167" cy="1456417"/>
        </p:xfrm>
        <a:graphic>
          <a:graphicData uri="http://schemas.openxmlformats.org/presentationml/2006/ole">
            <mc:AlternateContent xmlns:mc="http://schemas.openxmlformats.org/markup-compatibility/2006">
              <mc:Choice xmlns:v="urn:schemas-microsoft-com:vml" Requires="v">
                <p:oleObj spid="_x0000_s14460" name="Equation" r:id="rId4" imgW="4876560" imgH="888840" progId="Equation.3">
                  <p:embed/>
                </p:oleObj>
              </mc:Choice>
              <mc:Fallback>
                <p:oleObj name="Equation" r:id="rId4" imgW="4876560" imgH="888840" progId="Equation.3">
                  <p:embed/>
                  <p:pic>
                    <p:nvPicPr>
                      <p:cNvPr id="0" name=""/>
                      <p:cNvPicPr/>
                      <p:nvPr/>
                    </p:nvPicPr>
                    <p:blipFill>
                      <a:blip r:embed="rId5"/>
                      <a:stretch>
                        <a:fillRect/>
                      </a:stretch>
                    </p:blipFill>
                    <p:spPr>
                      <a:xfrm>
                        <a:off x="771526" y="3971918"/>
                        <a:ext cx="7998167" cy="1456417"/>
                      </a:xfrm>
                      <a:prstGeom prst="rect">
                        <a:avLst/>
                      </a:prstGeom>
                    </p:spPr>
                  </p:pic>
                </p:oleObj>
              </mc:Fallback>
            </mc:AlternateContent>
          </a:graphicData>
        </a:graphic>
      </p:graphicFrame>
    </p:spTree>
    <p:extLst>
      <p:ext uri="{BB962C8B-B14F-4D97-AF65-F5344CB8AC3E}">
        <p14:creationId xmlns:p14="http://schemas.microsoft.com/office/powerpoint/2010/main" val="211425159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03-8</a:t>
            </a:r>
          </a:p>
        </p:txBody>
      </p:sp>
      <p:sp>
        <p:nvSpPr>
          <p:cNvPr id="3" name="Title 2"/>
          <p:cNvSpPr>
            <a:spLocks noGrp="1"/>
          </p:cNvSpPr>
          <p:nvPr>
            <p:ph type="title"/>
          </p:nvPr>
        </p:nvSpPr>
        <p:spPr/>
        <p:txBody>
          <a:bodyPr/>
          <a:lstStyle/>
          <a:p>
            <a:r>
              <a:rPr lang="en-US" dirty="0"/>
              <a:t>Debt to Equity Ratio</a:t>
            </a:r>
          </a:p>
        </p:txBody>
      </p:sp>
      <p:sp>
        <p:nvSpPr>
          <p:cNvPr id="4" name="Content Placeholder 3"/>
          <p:cNvSpPr>
            <a:spLocks noGrp="1"/>
          </p:cNvSpPr>
          <p:nvPr>
            <p:ph sz="quarter" idx="10"/>
          </p:nvPr>
        </p:nvSpPr>
        <p:spPr>
          <a:xfrm>
            <a:off x="548640" y="1517954"/>
            <a:ext cx="8046720" cy="4774592"/>
          </a:xfrm>
        </p:spPr>
        <p:txBody>
          <a:bodyPr/>
          <a:lstStyle/>
          <a:p>
            <a:r>
              <a:rPr lang="en-US" dirty="0"/>
              <a:t>Compares resources provided by </a:t>
            </a:r>
            <a:r>
              <a:rPr lang="en-US" b="1" dirty="0"/>
              <a:t>creditors</a:t>
            </a:r>
            <a:r>
              <a:rPr lang="en-US" dirty="0"/>
              <a:t> with resources provided by </a:t>
            </a:r>
            <a:r>
              <a:rPr lang="en-US" b="1" dirty="0"/>
              <a:t>owners</a:t>
            </a:r>
            <a:endParaRPr lang="en-US" dirty="0"/>
          </a:p>
          <a:p>
            <a:pPr>
              <a:lnSpc>
                <a:spcPct val="100000"/>
              </a:lnSpc>
            </a:pPr>
            <a:r>
              <a:rPr lang="en-US" dirty="0"/>
              <a:t>Indicates the extent of </a:t>
            </a:r>
            <a:r>
              <a:rPr lang="en-IN" dirty="0"/>
              <a:t>reliance on creditors, rather than owners</a:t>
            </a:r>
          </a:p>
          <a:p>
            <a:pPr>
              <a:lnSpc>
                <a:spcPct val="100000"/>
              </a:lnSpc>
            </a:pPr>
            <a:r>
              <a:rPr lang="en-IN" dirty="0"/>
              <a:t>Provides a measure of </a:t>
            </a:r>
            <a:r>
              <a:rPr lang="en-IN" b="1" dirty="0"/>
              <a:t>creditors’ protection </a:t>
            </a:r>
            <a:r>
              <a:rPr lang="en-IN" dirty="0"/>
              <a:t>in the event of insolvency</a:t>
            </a:r>
          </a:p>
          <a:p>
            <a:pPr>
              <a:lnSpc>
                <a:spcPct val="100000"/>
              </a:lnSpc>
            </a:pPr>
            <a:r>
              <a:rPr lang="en-US" dirty="0"/>
              <a:t>Other </a:t>
            </a:r>
            <a:r>
              <a:rPr lang="en-IN" dirty="0"/>
              <a:t>things being equal:</a:t>
            </a:r>
          </a:p>
          <a:p>
            <a:pPr lvl="1"/>
            <a:r>
              <a:rPr lang="en-IN" dirty="0"/>
              <a:t>the higher the ratio, the higher the risk</a:t>
            </a:r>
            <a:endParaRPr lang="en-US" dirty="0"/>
          </a:p>
        </p:txBody>
      </p:sp>
    </p:spTree>
    <p:extLst>
      <p:ext uri="{BB962C8B-B14F-4D97-AF65-F5344CB8AC3E}">
        <p14:creationId xmlns:p14="http://schemas.microsoft.com/office/powerpoint/2010/main" val="265865452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03-8</a:t>
            </a:r>
          </a:p>
        </p:txBody>
      </p:sp>
      <p:sp>
        <p:nvSpPr>
          <p:cNvPr id="3" name="Title 2"/>
          <p:cNvSpPr>
            <a:spLocks noGrp="1"/>
          </p:cNvSpPr>
          <p:nvPr>
            <p:ph type="title"/>
          </p:nvPr>
        </p:nvSpPr>
        <p:spPr>
          <a:xfrm>
            <a:off x="1049482" y="430530"/>
            <a:ext cx="7273636" cy="1005840"/>
          </a:xfrm>
        </p:spPr>
        <p:txBody>
          <a:bodyPr>
            <a:noAutofit/>
          </a:bodyPr>
          <a:lstStyle/>
          <a:p>
            <a:r>
              <a:rPr lang="en-US" dirty="0"/>
              <a:t>Debt to Equity Ratio Example</a:t>
            </a:r>
          </a:p>
        </p:txBody>
      </p:sp>
      <p:sp>
        <p:nvSpPr>
          <p:cNvPr id="4" name="Content Placeholder 3"/>
          <p:cNvSpPr>
            <a:spLocks noGrp="1"/>
          </p:cNvSpPr>
          <p:nvPr>
            <p:ph sz="quarter" idx="10"/>
          </p:nvPr>
        </p:nvSpPr>
        <p:spPr>
          <a:xfrm>
            <a:off x="548640" y="1739575"/>
            <a:ext cx="8146182" cy="1613225"/>
          </a:xfrm>
        </p:spPr>
        <p:txBody>
          <a:bodyPr/>
          <a:lstStyle/>
          <a:p>
            <a:r>
              <a:rPr lang="en-US" sz="2400" dirty="0"/>
              <a:t>Nike’s liabilities (in millions) are $8,893 and stockholders’ equity is $12,707 </a:t>
            </a:r>
          </a:p>
          <a:p>
            <a:r>
              <a:rPr lang="en-US" sz="2400" dirty="0"/>
              <a:t>The debt to equity ratio can be computed as follows:</a:t>
            </a:r>
          </a:p>
        </p:txBody>
      </p:sp>
      <p:graphicFrame>
        <p:nvGraphicFramePr>
          <p:cNvPr id="6" name="Object 5"/>
          <p:cNvGraphicFramePr>
            <a:graphicFrameLocks noChangeAspect="1"/>
          </p:cNvGraphicFramePr>
          <p:nvPr>
            <p:extLst>
              <p:ext uri="{D42A27DB-BD31-4B8C-83A1-F6EECF244321}">
                <p14:modId xmlns:p14="http://schemas.microsoft.com/office/powerpoint/2010/main" val="272088641"/>
              </p:ext>
            </p:extLst>
          </p:nvPr>
        </p:nvGraphicFramePr>
        <p:xfrm>
          <a:off x="1706397" y="3592762"/>
          <a:ext cx="5640387" cy="842963"/>
        </p:xfrm>
        <a:graphic>
          <a:graphicData uri="http://schemas.openxmlformats.org/presentationml/2006/ole">
            <mc:AlternateContent xmlns:mc="http://schemas.openxmlformats.org/markup-compatibility/2006">
              <mc:Choice xmlns:v="urn:schemas-microsoft-com:vml" Requires="v">
                <p:oleObj spid="_x0000_s15476" name="Equation" r:id="rId4" imgW="2895480" imgH="431640" progId="Equation.3">
                  <p:embed/>
                </p:oleObj>
              </mc:Choice>
              <mc:Fallback>
                <p:oleObj name="Equation" r:id="rId4" imgW="2895480" imgH="431640" progId="Equation.3">
                  <p:embed/>
                  <p:pic>
                    <p:nvPicPr>
                      <p:cNvPr id="0" name=""/>
                      <p:cNvPicPr/>
                      <p:nvPr/>
                    </p:nvPicPr>
                    <p:blipFill>
                      <a:blip r:embed="rId5"/>
                      <a:stretch>
                        <a:fillRect/>
                      </a:stretch>
                    </p:blipFill>
                    <p:spPr>
                      <a:xfrm>
                        <a:off x="1706397" y="3592762"/>
                        <a:ext cx="5640387" cy="842963"/>
                      </a:xfrm>
                      <a:prstGeom prst="rect">
                        <a:avLst/>
                      </a:prstGeom>
                    </p:spPr>
                  </p:pic>
                </p:oleObj>
              </mc:Fallback>
            </mc:AlternateContent>
          </a:graphicData>
        </a:graphic>
      </p:graphicFrame>
      <p:sp>
        <p:nvSpPr>
          <p:cNvPr id="2" name="Content Placeholder 1"/>
          <p:cNvSpPr>
            <a:spLocks noGrp="1"/>
          </p:cNvSpPr>
          <p:nvPr>
            <p:ph sz="quarter" idx="11"/>
          </p:nvPr>
        </p:nvSpPr>
        <p:spPr>
          <a:xfrm>
            <a:off x="605790" y="4639732"/>
            <a:ext cx="8169242" cy="1680857"/>
          </a:xfrm>
        </p:spPr>
        <p:txBody>
          <a:bodyPr/>
          <a:lstStyle/>
          <a:p>
            <a:r>
              <a:rPr lang="en-IN" sz="2400" dirty="0"/>
              <a:t>Industry average debt to equity ratio 0.95 &gt; Nike’s debt to equity ratio 0.70</a:t>
            </a:r>
            <a:endParaRPr lang="en-US" sz="2400" dirty="0">
              <a:solidFill>
                <a:srgbClr val="0000FF"/>
              </a:solidFill>
            </a:endParaRPr>
          </a:p>
          <a:p>
            <a:pPr lvl="1"/>
            <a:r>
              <a:rPr lang="en-IN" sz="2200" dirty="0"/>
              <a:t>Nike has </a:t>
            </a:r>
            <a:r>
              <a:rPr lang="en-IN" sz="2200" b="1" dirty="0"/>
              <a:t>lower</a:t>
            </a:r>
            <a:r>
              <a:rPr lang="en-IN" sz="2200" dirty="0"/>
              <a:t> default risk</a:t>
            </a:r>
            <a:endParaRPr lang="en-US" sz="2200" dirty="0"/>
          </a:p>
        </p:txBody>
      </p:sp>
    </p:spTree>
    <p:extLst>
      <p:ext uri="{BB962C8B-B14F-4D97-AF65-F5344CB8AC3E}">
        <p14:creationId xmlns:p14="http://schemas.microsoft.com/office/powerpoint/2010/main" val="287059843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03-8</a:t>
            </a:r>
          </a:p>
        </p:txBody>
      </p:sp>
      <p:sp>
        <p:nvSpPr>
          <p:cNvPr id="3" name="Title 2"/>
          <p:cNvSpPr>
            <a:spLocks noGrp="1"/>
          </p:cNvSpPr>
          <p:nvPr>
            <p:ph type="title"/>
          </p:nvPr>
        </p:nvSpPr>
        <p:spPr>
          <a:xfrm>
            <a:off x="878304" y="411480"/>
            <a:ext cx="7429500" cy="1005840"/>
          </a:xfrm>
        </p:spPr>
        <p:txBody>
          <a:bodyPr>
            <a:noAutofit/>
          </a:bodyPr>
          <a:lstStyle/>
          <a:p>
            <a:r>
              <a:rPr lang="en-US" dirty="0"/>
              <a:t>Times Interest Earned Ratio</a:t>
            </a:r>
          </a:p>
        </p:txBody>
      </p:sp>
      <p:sp>
        <p:nvSpPr>
          <p:cNvPr id="4" name="Content Placeholder 3"/>
          <p:cNvSpPr>
            <a:spLocks noGrp="1"/>
          </p:cNvSpPr>
          <p:nvPr>
            <p:ph sz="quarter" idx="10"/>
          </p:nvPr>
        </p:nvSpPr>
        <p:spPr>
          <a:xfrm>
            <a:off x="548640" y="1736556"/>
            <a:ext cx="8049928" cy="942476"/>
          </a:xfrm>
        </p:spPr>
        <p:txBody>
          <a:bodyPr/>
          <a:lstStyle/>
          <a:p>
            <a:r>
              <a:rPr lang="en-US" sz="2400" dirty="0"/>
              <a:t>Used in conjunction with the debt to equity ratio</a:t>
            </a:r>
          </a:p>
          <a:p>
            <a:r>
              <a:rPr lang="en-US" sz="2400" dirty="0"/>
              <a:t>Calculated as</a:t>
            </a:r>
          </a:p>
        </p:txBody>
      </p:sp>
      <p:graphicFrame>
        <p:nvGraphicFramePr>
          <p:cNvPr id="6" name="Object 5"/>
          <p:cNvGraphicFramePr>
            <a:graphicFrameLocks noChangeAspect="1"/>
          </p:cNvGraphicFramePr>
          <p:nvPr>
            <p:extLst>
              <p:ext uri="{D42A27DB-BD31-4B8C-83A1-F6EECF244321}">
                <p14:modId xmlns:p14="http://schemas.microsoft.com/office/powerpoint/2010/main" val="3372427852"/>
              </p:ext>
            </p:extLst>
          </p:nvPr>
        </p:nvGraphicFramePr>
        <p:xfrm>
          <a:off x="835025" y="2827839"/>
          <a:ext cx="7548563" cy="841375"/>
        </p:xfrm>
        <a:graphic>
          <a:graphicData uri="http://schemas.openxmlformats.org/presentationml/2006/ole">
            <mc:AlternateContent xmlns:mc="http://schemas.openxmlformats.org/markup-compatibility/2006">
              <mc:Choice xmlns:v="urn:schemas-microsoft-com:vml" Requires="v">
                <p:oleObj spid="_x0000_s16497" name="Equation" r:id="rId4" imgW="3873240" imgH="431640" progId="Equation.3">
                  <p:embed/>
                </p:oleObj>
              </mc:Choice>
              <mc:Fallback>
                <p:oleObj name="Equation" r:id="rId4" imgW="3873240" imgH="431640" progId="Equation.3">
                  <p:embed/>
                  <p:pic>
                    <p:nvPicPr>
                      <p:cNvPr id="0" name=""/>
                      <p:cNvPicPr/>
                      <p:nvPr/>
                    </p:nvPicPr>
                    <p:blipFill>
                      <a:blip r:embed="rId5"/>
                      <a:stretch>
                        <a:fillRect/>
                      </a:stretch>
                    </p:blipFill>
                    <p:spPr>
                      <a:xfrm>
                        <a:off x="835025" y="2827839"/>
                        <a:ext cx="7548563" cy="841375"/>
                      </a:xfrm>
                      <a:prstGeom prst="rect">
                        <a:avLst/>
                      </a:prstGeom>
                    </p:spPr>
                  </p:pic>
                </p:oleObj>
              </mc:Fallback>
            </mc:AlternateContent>
          </a:graphicData>
        </a:graphic>
      </p:graphicFrame>
      <p:sp>
        <p:nvSpPr>
          <p:cNvPr id="2" name="Content Placeholder 1"/>
          <p:cNvSpPr>
            <a:spLocks noGrp="1"/>
          </p:cNvSpPr>
          <p:nvPr>
            <p:ph sz="quarter" idx="11"/>
          </p:nvPr>
        </p:nvSpPr>
        <p:spPr>
          <a:xfrm>
            <a:off x="605790" y="3776697"/>
            <a:ext cx="8217368" cy="2688271"/>
          </a:xfrm>
        </p:spPr>
        <p:txBody>
          <a:bodyPr/>
          <a:lstStyle/>
          <a:p>
            <a:r>
              <a:rPr lang="en-US" sz="2400" dirty="0"/>
              <a:t>To remain solvent or take on more debt, a company needs to have funds available to pay interest charges</a:t>
            </a:r>
          </a:p>
          <a:p>
            <a:r>
              <a:rPr lang="en-US" sz="2400" dirty="0"/>
              <a:t>If income is </a:t>
            </a:r>
            <a:r>
              <a:rPr lang="en-US" sz="2400" b="1" dirty="0"/>
              <a:t>many times greater than interest expense</a:t>
            </a:r>
            <a:r>
              <a:rPr lang="en-US" sz="2400" dirty="0"/>
              <a:t>, creditors’</a:t>
            </a:r>
            <a:r>
              <a:rPr lang="en-US" sz="2400" b="1" dirty="0"/>
              <a:t> interests are more protected</a:t>
            </a:r>
            <a:r>
              <a:rPr lang="en-US" sz="2400" dirty="0"/>
              <a:t> than if income just barely covers this expense</a:t>
            </a:r>
          </a:p>
        </p:txBody>
      </p:sp>
    </p:spTree>
    <p:extLst>
      <p:ext uri="{BB962C8B-B14F-4D97-AF65-F5344CB8AC3E}">
        <p14:creationId xmlns:p14="http://schemas.microsoft.com/office/powerpoint/2010/main" val="265091658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03-8</a:t>
            </a:r>
          </a:p>
        </p:txBody>
      </p:sp>
      <p:sp>
        <p:nvSpPr>
          <p:cNvPr id="3" name="Title 2"/>
          <p:cNvSpPr>
            <a:spLocks noGrp="1"/>
          </p:cNvSpPr>
          <p:nvPr>
            <p:ph type="title"/>
          </p:nvPr>
        </p:nvSpPr>
        <p:spPr>
          <a:xfrm>
            <a:off x="685800" y="437388"/>
            <a:ext cx="8001000" cy="1106424"/>
          </a:xfrm>
        </p:spPr>
        <p:txBody>
          <a:bodyPr>
            <a:noAutofit/>
          </a:bodyPr>
          <a:lstStyle/>
          <a:p>
            <a:r>
              <a:rPr lang="en-US" dirty="0"/>
              <a:t>Times Interest Earned Ratio Example</a:t>
            </a:r>
          </a:p>
        </p:txBody>
      </p:sp>
      <p:sp>
        <p:nvSpPr>
          <p:cNvPr id="4" name="Content Placeholder 3"/>
          <p:cNvSpPr>
            <a:spLocks noGrp="1"/>
          </p:cNvSpPr>
          <p:nvPr>
            <p:ph sz="quarter" idx="10"/>
          </p:nvPr>
        </p:nvSpPr>
        <p:spPr>
          <a:xfrm>
            <a:off x="548640" y="1738828"/>
            <a:ext cx="8046720" cy="484745"/>
          </a:xfrm>
        </p:spPr>
        <p:txBody>
          <a:bodyPr/>
          <a:lstStyle/>
          <a:p>
            <a:r>
              <a:rPr lang="en-US" sz="2400" dirty="0"/>
              <a:t>Nike reports the following (in millions):</a:t>
            </a:r>
          </a:p>
        </p:txBody>
      </p:sp>
      <p:graphicFrame>
        <p:nvGraphicFramePr>
          <p:cNvPr id="12" name="Table 11"/>
          <p:cNvGraphicFramePr>
            <a:graphicFrameLocks noGrp="1"/>
          </p:cNvGraphicFramePr>
          <p:nvPr>
            <p:extLst>
              <p:ext uri="{D42A27DB-BD31-4B8C-83A1-F6EECF244321}">
                <p14:modId xmlns:p14="http://schemas.microsoft.com/office/powerpoint/2010/main" val="2581559759"/>
              </p:ext>
            </p:extLst>
          </p:nvPr>
        </p:nvGraphicFramePr>
        <p:xfrm>
          <a:off x="1743575" y="2504908"/>
          <a:ext cx="5764128" cy="1483360"/>
        </p:xfrm>
        <a:graphic>
          <a:graphicData uri="http://schemas.openxmlformats.org/drawingml/2006/table">
            <a:tbl>
              <a:tblPr firstRow="1" bandRow="1">
                <a:tableStyleId>{5940675A-B579-460E-94D1-54222C63F5DA}</a:tableStyleId>
              </a:tblPr>
              <a:tblGrid>
                <a:gridCol w="3769043">
                  <a:extLst>
                    <a:ext uri="{9D8B030D-6E8A-4147-A177-3AD203B41FA5}">
                      <a16:colId xmlns:a16="http://schemas.microsoft.com/office/drawing/2014/main" val="20000"/>
                    </a:ext>
                  </a:extLst>
                </a:gridCol>
                <a:gridCol w="1995085">
                  <a:extLst>
                    <a:ext uri="{9D8B030D-6E8A-4147-A177-3AD203B41FA5}">
                      <a16:colId xmlns:a16="http://schemas.microsoft.com/office/drawing/2014/main" val="20001"/>
                    </a:ext>
                  </a:extLst>
                </a:gridCol>
              </a:tblGrid>
              <a:tr h="370840">
                <a:tc>
                  <a:txBody>
                    <a:bodyPr/>
                    <a:lstStyle/>
                    <a:p>
                      <a:r>
                        <a:rPr lang="en-US" sz="1600" dirty="0">
                          <a:latin typeface="Verdana" pitchFamily="34" charset="0"/>
                          <a:ea typeface="Verdana" pitchFamily="34" charset="0"/>
                          <a:cs typeface="Verdana" pitchFamily="34" charset="0"/>
                        </a:rPr>
                        <a:t>Net income</a:t>
                      </a:r>
                    </a:p>
                  </a:txBody>
                  <a:tcPr/>
                </a:tc>
                <a:tc>
                  <a:txBody>
                    <a:bodyPr/>
                    <a:lstStyle/>
                    <a:p>
                      <a:pPr algn="r"/>
                      <a:r>
                        <a:rPr lang="en-US" sz="1600" dirty="0">
                          <a:latin typeface="Verdana" pitchFamily="34" charset="0"/>
                          <a:ea typeface="Verdana" pitchFamily="34" charset="0"/>
                          <a:cs typeface="Verdana" pitchFamily="34" charset="0"/>
                        </a:rPr>
                        <a:t>$ 3,273</a:t>
                      </a:r>
                    </a:p>
                  </a:txBody>
                  <a:tcPr/>
                </a:tc>
                <a:extLst>
                  <a:ext uri="{0D108BD9-81ED-4DB2-BD59-A6C34878D82A}">
                    <a16:rowId xmlns:a16="http://schemas.microsoft.com/office/drawing/2014/main" val="10000"/>
                  </a:ext>
                </a:extLst>
              </a:tr>
              <a:tr h="370840">
                <a:tc>
                  <a:txBody>
                    <a:bodyPr/>
                    <a:lstStyle/>
                    <a:p>
                      <a:r>
                        <a:rPr lang="en-US" sz="1600" dirty="0">
                          <a:latin typeface="Verdana" pitchFamily="34" charset="0"/>
                          <a:ea typeface="Verdana" pitchFamily="34" charset="0"/>
                          <a:cs typeface="Verdana" pitchFamily="34" charset="0"/>
                        </a:rPr>
                        <a:t>Interest expense</a:t>
                      </a:r>
                    </a:p>
                  </a:txBody>
                  <a:tcPr/>
                </a:tc>
                <a:tc>
                  <a:txBody>
                    <a:bodyPr/>
                    <a:lstStyle/>
                    <a:p>
                      <a:pPr algn="r"/>
                      <a:r>
                        <a:rPr lang="en-US" sz="1600" dirty="0">
                          <a:latin typeface="Verdana" pitchFamily="34" charset="0"/>
                          <a:ea typeface="Verdana" pitchFamily="34" charset="0"/>
                          <a:cs typeface="Verdana" pitchFamily="34" charset="0"/>
                        </a:rPr>
                        <a:t>+ 34</a:t>
                      </a:r>
                    </a:p>
                  </a:txBody>
                  <a:tcPr/>
                </a:tc>
                <a:extLst>
                  <a:ext uri="{0D108BD9-81ED-4DB2-BD59-A6C34878D82A}">
                    <a16:rowId xmlns:a16="http://schemas.microsoft.com/office/drawing/2014/main" val="10001"/>
                  </a:ext>
                </a:extLst>
              </a:tr>
              <a:tr h="370840">
                <a:tc>
                  <a:txBody>
                    <a:bodyPr/>
                    <a:lstStyle/>
                    <a:p>
                      <a:r>
                        <a:rPr lang="en-US" sz="1600" dirty="0">
                          <a:latin typeface="Verdana" pitchFamily="34" charset="0"/>
                          <a:ea typeface="Verdana" pitchFamily="34" charset="0"/>
                          <a:cs typeface="Verdana" pitchFamily="34" charset="0"/>
                        </a:rPr>
                        <a:t>Income taxes</a:t>
                      </a:r>
                    </a:p>
                  </a:txBody>
                  <a:tcPr/>
                </a:tc>
                <a:tc>
                  <a:txBody>
                    <a:bodyPr/>
                    <a:lstStyle/>
                    <a:p>
                      <a:pPr algn="r"/>
                      <a:r>
                        <a:rPr lang="en-US" sz="1600" u="sng" dirty="0">
                          <a:latin typeface="Verdana" pitchFamily="34" charset="0"/>
                          <a:ea typeface="Verdana" pitchFamily="34" charset="0"/>
                          <a:cs typeface="Verdana" pitchFamily="34" charset="0"/>
                        </a:rPr>
                        <a:t>+ 932</a:t>
                      </a:r>
                    </a:p>
                  </a:txBody>
                  <a:tcPr/>
                </a:tc>
                <a:extLst>
                  <a:ext uri="{0D108BD9-81ED-4DB2-BD59-A6C34878D82A}">
                    <a16:rowId xmlns:a16="http://schemas.microsoft.com/office/drawing/2014/main" val="10002"/>
                  </a:ext>
                </a:extLst>
              </a:tr>
              <a:tr h="370840">
                <a:tc>
                  <a:txBody>
                    <a:bodyPr/>
                    <a:lstStyle/>
                    <a:p>
                      <a:pPr marL="336550" indent="0"/>
                      <a:r>
                        <a:rPr lang="en-US" sz="1600" dirty="0">
                          <a:latin typeface="Verdana" pitchFamily="34" charset="0"/>
                          <a:ea typeface="Verdana" pitchFamily="34" charset="0"/>
                          <a:cs typeface="Verdana" pitchFamily="34" charset="0"/>
                        </a:rPr>
                        <a:t>Income before interest</a:t>
                      </a:r>
                      <a:r>
                        <a:rPr lang="en-US" sz="1600" baseline="0" dirty="0">
                          <a:latin typeface="Verdana" pitchFamily="34" charset="0"/>
                          <a:ea typeface="Verdana" pitchFamily="34" charset="0"/>
                          <a:cs typeface="Verdana" pitchFamily="34" charset="0"/>
                        </a:rPr>
                        <a:t> and tax</a:t>
                      </a:r>
                      <a:endParaRPr lang="en-US" sz="1600" dirty="0">
                        <a:latin typeface="Verdana" pitchFamily="34" charset="0"/>
                        <a:ea typeface="Verdana" pitchFamily="34" charset="0"/>
                        <a:cs typeface="Verdana" pitchFamily="34" charset="0"/>
                      </a:endParaRPr>
                    </a:p>
                  </a:txBody>
                  <a:tcPr/>
                </a:tc>
                <a:tc>
                  <a:txBody>
                    <a:bodyPr/>
                    <a:lstStyle/>
                    <a:p>
                      <a:pPr algn="r"/>
                      <a:r>
                        <a:rPr lang="en-US" sz="1600" dirty="0">
                          <a:latin typeface="Verdana" pitchFamily="34" charset="0"/>
                          <a:ea typeface="Verdana" pitchFamily="34" charset="0"/>
                          <a:cs typeface="Verdana" pitchFamily="34" charset="0"/>
                        </a:rPr>
                        <a:t>$4,239</a:t>
                      </a:r>
                    </a:p>
                  </a:txBody>
                  <a:tcPr/>
                </a:tc>
                <a:extLst>
                  <a:ext uri="{0D108BD9-81ED-4DB2-BD59-A6C34878D82A}">
                    <a16:rowId xmlns:a16="http://schemas.microsoft.com/office/drawing/2014/main" val="10003"/>
                  </a:ext>
                </a:extLst>
              </a:tr>
            </a:tbl>
          </a:graphicData>
        </a:graphic>
      </p:graphicFrame>
      <p:sp>
        <p:nvSpPr>
          <p:cNvPr id="5" name="Content Placeholder 4"/>
          <p:cNvSpPr>
            <a:spLocks noGrp="1"/>
          </p:cNvSpPr>
          <p:nvPr>
            <p:ph sz="quarter" idx="12"/>
          </p:nvPr>
        </p:nvSpPr>
        <p:spPr>
          <a:xfrm>
            <a:off x="525479" y="4255094"/>
            <a:ext cx="8144510" cy="944628"/>
          </a:xfrm>
        </p:spPr>
        <p:txBody>
          <a:bodyPr/>
          <a:lstStyle/>
          <a:p>
            <a:r>
              <a:rPr lang="en-US" sz="2400" dirty="0"/>
              <a:t>The times interest earned ratio for Nike can be computed as follows:</a:t>
            </a:r>
          </a:p>
        </p:txBody>
      </p:sp>
      <p:graphicFrame>
        <p:nvGraphicFramePr>
          <p:cNvPr id="8" name="Object 7"/>
          <p:cNvGraphicFramePr>
            <a:graphicFrameLocks noChangeAspect="1"/>
          </p:cNvGraphicFramePr>
          <p:nvPr>
            <p:extLst>
              <p:ext uri="{D42A27DB-BD31-4B8C-83A1-F6EECF244321}">
                <p14:modId xmlns:p14="http://schemas.microsoft.com/office/powerpoint/2010/main" val="1590879829"/>
              </p:ext>
            </p:extLst>
          </p:nvPr>
        </p:nvGraphicFramePr>
        <p:xfrm>
          <a:off x="1223690" y="5371366"/>
          <a:ext cx="6929896" cy="839669"/>
        </p:xfrm>
        <a:graphic>
          <a:graphicData uri="http://schemas.openxmlformats.org/presentationml/2006/ole">
            <mc:AlternateContent xmlns:mc="http://schemas.openxmlformats.org/markup-compatibility/2006">
              <mc:Choice xmlns:v="urn:schemas-microsoft-com:vml" Requires="v">
                <p:oleObj spid="_x0000_s17519" name="Equation" r:id="rId4" imgW="3555720" imgH="431640" progId="Equation.3">
                  <p:embed/>
                </p:oleObj>
              </mc:Choice>
              <mc:Fallback>
                <p:oleObj name="Equation" r:id="rId4" imgW="3555720" imgH="431640" progId="Equation.3">
                  <p:embed/>
                  <p:pic>
                    <p:nvPicPr>
                      <p:cNvPr id="0" name="Object 5"/>
                      <p:cNvPicPr>
                        <a:picLocks noChangeAspect="1" noChangeArrowheads="1"/>
                      </p:cNvPicPr>
                      <p:nvPr/>
                    </p:nvPicPr>
                    <p:blipFill>
                      <a:blip r:embed="rId5"/>
                      <a:srcRect/>
                      <a:stretch>
                        <a:fillRect/>
                      </a:stretch>
                    </p:blipFill>
                    <p:spPr bwMode="auto">
                      <a:xfrm>
                        <a:off x="1223690" y="5371366"/>
                        <a:ext cx="6929896" cy="839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98701188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03-8</a:t>
            </a:r>
          </a:p>
        </p:txBody>
      </p:sp>
      <p:sp>
        <p:nvSpPr>
          <p:cNvPr id="8" name="Title 7"/>
          <p:cNvSpPr>
            <a:spLocks noGrp="1"/>
          </p:cNvSpPr>
          <p:nvPr>
            <p:ph type="title"/>
          </p:nvPr>
        </p:nvSpPr>
        <p:spPr>
          <a:xfrm>
            <a:off x="685800" y="437388"/>
            <a:ext cx="8001000" cy="1106424"/>
          </a:xfrm>
        </p:spPr>
        <p:txBody>
          <a:bodyPr>
            <a:noAutofit/>
          </a:bodyPr>
          <a:lstStyle/>
          <a:p>
            <a:r>
              <a:rPr lang="en-US" dirty="0"/>
              <a:t>Relationship Between Risk and Profitability</a:t>
            </a:r>
          </a:p>
        </p:txBody>
      </p:sp>
      <p:sp>
        <p:nvSpPr>
          <p:cNvPr id="9" name="Content Placeholder 8"/>
          <p:cNvSpPr>
            <a:spLocks noGrp="1"/>
          </p:cNvSpPr>
          <p:nvPr>
            <p:ph sz="quarter" idx="10"/>
          </p:nvPr>
        </p:nvSpPr>
        <p:spPr>
          <a:xfrm>
            <a:off x="564681" y="1792674"/>
            <a:ext cx="8194307" cy="4576042"/>
          </a:xfrm>
        </p:spPr>
        <p:txBody>
          <a:bodyPr/>
          <a:lstStyle/>
          <a:p>
            <a:r>
              <a:rPr lang="en-US" dirty="0"/>
              <a:t>While there are default risks associated with borrowing, a company can use those borrowed funds to </a:t>
            </a:r>
            <a:r>
              <a:rPr lang="en-US" b="1" dirty="0"/>
              <a:t>provide greater returns to its shareholders</a:t>
            </a:r>
            <a:endParaRPr lang="en-US" dirty="0"/>
          </a:p>
          <a:p>
            <a:pPr lvl="1">
              <a:buFont typeface="Calibri"/>
              <a:buChar char="–"/>
            </a:pPr>
            <a:r>
              <a:rPr lang="en-US" dirty="0"/>
              <a:t>This is referred to as </a:t>
            </a:r>
            <a:r>
              <a:rPr lang="en-US" b="1" dirty="0"/>
              <a:t>favorable financial leverage</a:t>
            </a:r>
            <a:r>
              <a:rPr lang="en-US" dirty="0"/>
              <a:t> and is a very common (but </a:t>
            </a:r>
            <a:r>
              <a:rPr lang="en-US" b="1" dirty="0"/>
              <a:t>risky</a:t>
            </a:r>
            <a:r>
              <a:rPr lang="en-US" dirty="0"/>
              <a:t>) business activity</a:t>
            </a:r>
          </a:p>
          <a:p>
            <a:r>
              <a:rPr lang="en-US" dirty="0"/>
              <a:t>When a company needs money, the alternatives are debt and equity</a:t>
            </a:r>
          </a:p>
          <a:p>
            <a:pPr lvl="1">
              <a:buFont typeface="Calibri"/>
              <a:buChar char="–"/>
            </a:pPr>
            <a:r>
              <a:rPr lang="en-US" dirty="0"/>
              <a:t>Sometimes </a:t>
            </a:r>
            <a:r>
              <a:rPr lang="en-US" b="1" dirty="0"/>
              <a:t>more debt</a:t>
            </a:r>
            <a:r>
              <a:rPr lang="en-US" dirty="0"/>
              <a:t> can mean a </a:t>
            </a:r>
            <a:r>
              <a:rPr lang="en-US" b="1" dirty="0"/>
              <a:t>higher return</a:t>
            </a:r>
            <a:r>
              <a:rPr lang="en-US" dirty="0"/>
              <a:t> on shareholders’ equity</a:t>
            </a:r>
          </a:p>
        </p:txBody>
      </p:sp>
    </p:spTree>
    <p:extLst>
      <p:ext uri="{BB962C8B-B14F-4D97-AF65-F5344CB8AC3E}">
        <p14:creationId xmlns:p14="http://schemas.microsoft.com/office/powerpoint/2010/main" val="200964857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03-8</a:t>
            </a:r>
          </a:p>
        </p:txBody>
      </p:sp>
      <p:sp>
        <p:nvSpPr>
          <p:cNvPr id="8" name="Title 7"/>
          <p:cNvSpPr>
            <a:spLocks noGrp="1"/>
          </p:cNvSpPr>
          <p:nvPr>
            <p:ph type="title"/>
          </p:nvPr>
        </p:nvSpPr>
        <p:spPr>
          <a:xfrm>
            <a:off x="1049482" y="456438"/>
            <a:ext cx="7273636" cy="1106424"/>
          </a:xfrm>
        </p:spPr>
        <p:txBody>
          <a:bodyPr>
            <a:noAutofit/>
          </a:bodyPr>
          <a:lstStyle/>
          <a:p>
            <a:r>
              <a:rPr lang="en-IN" dirty="0" err="1"/>
              <a:t>Favorable</a:t>
            </a:r>
            <a:r>
              <a:rPr lang="en-IN" dirty="0"/>
              <a:t> Financial Leverage </a:t>
            </a:r>
            <a:r>
              <a:rPr lang="en-US" dirty="0"/>
              <a:t>(1 of 3)</a:t>
            </a:r>
          </a:p>
        </p:txBody>
      </p:sp>
      <p:sp>
        <p:nvSpPr>
          <p:cNvPr id="9" name="Content Placeholder 8"/>
          <p:cNvSpPr>
            <a:spLocks noGrp="1"/>
          </p:cNvSpPr>
          <p:nvPr>
            <p:ph sz="quarter" idx="10"/>
          </p:nvPr>
        </p:nvSpPr>
        <p:spPr>
          <a:xfrm>
            <a:off x="660934" y="1648296"/>
            <a:ext cx="8046720" cy="4774592"/>
          </a:xfrm>
        </p:spPr>
        <p:txBody>
          <a:bodyPr/>
          <a:lstStyle/>
          <a:p>
            <a:pPr marL="0" indent="0">
              <a:buNone/>
            </a:pPr>
            <a:r>
              <a:rPr lang="en-IN" sz="2400" dirty="0"/>
              <a:t>A newly formed corporation is attempting to determine the appropriate mix of debt and equity. The initial capitalization goal is $50 million. The capitalization mix alternatives have been narrowed to two:</a:t>
            </a:r>
          </a:p>
          <a:p>
            <a:pPr marL="514350" indent="-514350">
              <a:buAutoNum type="arabicParenBoth"/>
            </a:pPr>
            <a:r>
              <a:rPr lang="en-IN" sz="2400" u="sng" dirty="0"/>
              <a:t>$10 million in debt</a:t>
            </a:r>
            <a:r>
              <a:rPr lang="en-IN" sz="2400" dirty="0"/>
              <a:t> and </a:t>
            </a:r>
            <a:r>
              <a:rPr lang="en-IN" sz="2400" u="sng" dirty="0"/>
              <a:t>$40 million in equity </a:t>
            </a:r>
            <a:r>
              <a:rPr lang="en-IN" sz="2400" dirty="0"/>
              <a:t>and </a:t>
            </a:r>
          </a:p>
          <a:p>
            <a:pPr marL="514350" indent="-514350">
              <a:buAutoNum type="arabicParenBoth"/>
            </a:pPr>
            <a:r>
              <a:rPr lang="en-IN" sz="2400" u="sng" dirty="0"/>
              <a:t>$30 million in debt </a:t>
            </a:r>
            <a:r>
              <a:rPr lang="en-IN" sz="2400" dirty="0"/>
              <a:t>and </a:t>
            </a:r>
            <a:r>
              <a:rPr lang="en-IN" sz="2400" u="sng" dirty="0"/>
              <a:t>$20 million in equity</a:t>
            </a:r>
            <a:r>
              <a:rPr lang="en-IN" sz="2400" dirty="0"/>
              <a:t>. Income before interest and taxes will be </a:t>
            </a:r>
            <a:r>
              <a:rPr lang="en-IN" sz="2400" b="1" dirty="0"/>
              <a:t>$8 </a:t>
            </a:r>
            <a:r>
              <a:rPr lang="en-US" sz="2400" b="1" dirty="0"/>
              <a:t>million</a:t>
            </a:r>
            <a:r>
              <a:rPr lang="en-US" sz="2400" dirty="0"/>
              <a:t>. </a:t>
            </a:r>
            <a:r>
              <a:rPr lang="en-IN" sz="2400" dirty="0"/>
              <a:t>The </a:t>
            </a:r>
            <a:r>
              <a:rPr lang="en-IN" sz="2400" u="sng" dirty="0"/>
              <a:t>interest rate on debt is 8% </a:t>
            </a:r>
            <a:r>
              <a:rPr lang="en-IN" sz="2400" dirty="0"/>
              <a:t>and the income tax rate is </a:t>
            </a:r>
            <a:r>
              <a:rPr lang="en-US" sz="2400" dirty="0"/>
              <a:t>40%. Calculate the net income and return on shareholders’ equity for both alternatives.</a:t>
            </a:r>
          </a:p>
        </p:txBody>
      </p:sp>
    </p:spTree>
    <p:extLst>
      <p:ext uri="{BB962C8B-B14F-4D97-AF65-F5344CB8AC3E}">
        <p14:creationId xmlns:p14="http://schemas.microsoft.com/office/powerpoint/2010/main" val="24392542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03-1</a:t>
            </a:r>
          </a:p>
        </p:txBody>
      </p:sp>
      <p:sp>
        <p:nvSpPr>
          <p:cNvPr id="3" name="Title 2"/>
          <p:cNvSpPr>
            <a:spLocks noGrp="1"/>
          </p:cNvSpPr>
          <p:nvPr>
            <p:ph type="title"/>
          </p:nvPr>
        </p:nvSpPr>
        <p:spPr>
          <a:xfrm>
            <a:off x="685800" y="438678"/>
            <a:ext cx="8001000" cy="1106424"/>
          </a:xfrm>
        </p:spPr>
        <p:txBody>
          <a:bodyPr>
            <a:noAutofit/>
          </a:bodyPr>
          <a:lstStyle/>
          <a:p>
            <a:r>
              <a:rPr lang="en-US" altLang="en-US" dirty="0"/>
              <a:t>Concept Check: Balance Sheet Classification (1 of 2)</a:t>
            </a:r>
            <a:endParaRPr lang="en-US" dirty="0"/>
          </a:p>
        </p:txBody>
      </p:sp>
      <p:sp>
        <p:nvSpPr>
          <p:cNvPr id="4" name="Content Placeholder 3"/>
          <p:cNvSpPr>
            <a:spLocks noGrp="1"/>
          </p:cNvSpPr>
          <p:nvPr>
            <p:ph sz="quarter" idx="10"/>
          </p:nvPr>
        </p:nvSpPr>
        <p:spPr>
          <a:xfrm>
            <a:off x="611720" y="1817763"/>
            <a:ext cx="8034975" cy="4502826"/>
          </a:xfrm>
        </p:spPr>
        <p:txBody>
          <a:bodyPr/>
          <a:lstStyle/>
          <a:p>
            <a:pPr marL="0" lvl="0" indent="0">
              <a:buClr>
                <a:srgbClr val="3333CC"/>
              </a:buClr>
              <a:buNone/>
            </a:pPr>
            <a:r>
              <a:rPr lang="en-US" kern="0" dirty="0">
                <a:solidFill>
                  <a:srgbClr val="000000"/>
                </a:solidFill>
              </a:rPr>
              <a:t>Which of the following is a </a:t>
            </a:r>
            <a:r>
              <a:rPr lang="en-US" kern="0" dirty="0" err="1">
                <a:solidFill>
                  <a:srgbClr val="000000"/>
                </a:solidFill>
              </a:rPr>
              <a:t>subclassification</a:t>
            </a:r>
            <a:r>
              <a:rPr lang="en-US" kern="0" dirty="0">
                <a:solidFill>
                  <a:srgbClr val="000000"/>
                </a:solidFill>
              </a:rPr>
              <a:t> of assets in the balance sheet?</a:t>
            </a:r>
          </a:p>
          <a:p>
            <a:pPr marL="514350" lvl="0" indent="-514350">
              <a:buFont typeface="+mj-lt"/>
              <a:buAutoNum type="alphaLcPeriod"/>
            </a:pPr>
            <a:r>
              <a:rPr lang="en-US" kern="0" dirty="0">
                <a:solidFill>
                  <a:srgbClr val="000000"/>
                </a:solidFill>
              </a:rPr>
              <a:t>Cash and cash equivalents</a:t>
            </a:r>
          </a:p>
          <a:p>
            <a:pPr marL="514350" lvl="0" indent="-514350">
              <a:buFont typeface="+mj-lt"/>
              <a:buAutoNum type="alphaLcPeriod"/>
            </a:pPr>
            <a:r>
              <a:rPr lang="en-US" kern="0" dirty="0">
                <a:solidFill>
                  <a:srgbClr val="000000"/>
                </a:solidFill>
              </a:rPr>
              <a:t>Revenue</a:t>
            </a:r>
          </a:p>
          <a:p>
            <a:pPr marL="514350" lvl="0" indent="-514350">
              <a:buFont typeface="+mj-lt"/>
              <a:buAutoNum type="alphaLcPeriod"/>
            </a:pPr>
            <a:r>
              <a:rPr lang="en-US" kern="0" dirty="0">
                <a:solidFill>
                  <a:srgbClr val="000000"/>
                </a:solidFill>
              </a:rPr>
              <a:t>Current assets</a:t>
            </a:r>
          </a:p>
          <a:p>
            <a:pPr marL="514350" lvl="0" indent="-514350">
              <a:buFont typeface="+mj-lt"/>
              <a:buAutoNum type="alphaLcPeriod"/>
            </a:pPr>
            <a:r>
              <a:rPr lang="en-US" kern="0" dirty="0">
                <a:solidFill>
                  <a:srgbClr val="000000"/>
                </a:solidFill>
              </a:rPr>
              <a:t>Disposable assets</a:t>
            </a:r>
            <a:endParaRPr lang="en-US" dirty="0"/>
          </a:p>
        </p:txBody>
      </p:sp>
    </p:spTree>
    <p:extLst>
      <p:ext uri="{BB962C8B-B14F-4D97-AF65-F5344CB8AC3E}">
        <p14:creationId xmlns:p14="http://schemas.microsoft.com/office/powerpoint/2010/main" val="406357183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pPr marL="0" indent="0">
              <a:buNone/>
            </a:pPr>
            <a:r>
              <a:rPr lang="en-US" dirty="0"/>
              <a:t>Learning Objective 03-8</a:t>
            </a:r>
          </a:p>
        </p:txBody>
      </p:sp>
      <p:sp>
        <p:nvSpPr>
          <p:cNvPr id="3" name="Title 2"/>
          <p:cNvSpPr>
            <a:spLocks noGrp="1"/>
          </p:cNvSpPr>
          <p:nvPr>
            <p:ph type="title"/>
          </p:nvPr>
        </p:nvSpPr>
        <p:spPr>
          <a:xfrm>
            <a:off x="1049482" y="399288"/>
            <a:ext cx="7273636" cy="1106424"/>
          </a:xfrm>
        </p:spPr>
        <p:txBody>
          <a:bodyPr>
            <a:noAutofit/>
          </a:bodyPr>
          <a:lstStyle/>
          <a:p>
            <a:r>
              <a:rPr lang="en-IN" dirty="0" err="1"/>
              <a:t>Favorable</a:t>
            </a:r>
            <a:r>
              <a:rPr lang="en-IN" dirty="0"/>
              <a:t> Financial Leverage </a:t>
            </a:r>
            <a:r>
              <a:rPr lang="en-US" dirty="0"/>
              <a:t>(2 of 3)</a:t>
            </a:r>
          </a:p>
        </p:txBody>
      </p:sp>
      <p:graphicFrame>
        <p:nvGraphicFramePr>
          <p:cNvPr id="10" name="Table 9"/>
          <p:cNvGraphicFramePr>
            <a:graphicFrameLocks noGrp="1"/>
          </p:cNvGraphicFramePr>
          <p:nvPr>
            <p:extLst>
              <p:ext uri="{D42A27DB-BD31-4B8C-83A1-F6EECF244321}">
                <p14:modId xmlns:p14="http://schemas.microsoft.com/office/powerpoint/2010/main" val="3837111340"/>
              </p:ext>
            </p:extLst>
          </p:nvPr>
        </p:nvGraphicFramePr>
        <p:xfrm>
          <a:off x="821066" y="1692443"/>
          <a:ext cx="7980035" cy="2865119"/>
        </p:xfrm>
        <a:graphic>
          <a:graphicData uri="http://schemas.openxmlformats.org/drawingml/2006/table">
            <a:tbl>
              <a:tblPr firstRow="1" bandRow="1">
                <a:tableStyleId>{5940675A-B579-460E-94D1-54222C63F5DA}</a:tableStyleId>
              </a:tblPr>
              <a:tblGrid>
                <a:gridCol w="4492083">
                  <a:extLst>
                    <a:ext uri="{9D8B030D-6E8A-4147-A177-3AD203B41FA5}">
                      <a16:colId xmlns:a16="http://schemas.microsoft.com/office/drawing/2014/main" val="20000"/>
                    </a:ext>
                  </a:extLst>
                </a:gridCol>
                <a:gridCol w="1743976">
                  <a:extLst>
                    <a:ext uri="{9D8B030D-6E8A-4147-A177-3AD203B41FA5}">
                      <a16:colId xmlns:a16="http://schemas.microsoft.com/office/drawing/2014/main" val="20001"/>
                    </a:ext>
                  </a:extLst>
                </a:gridCol>
                <a:gridCol w="1743976">
                  <a:extLst>
                    <a:ext uri="{9D8B030D-6E8A-4147-A177-3AD203B41FA5}">
                      <a16:colId xmlns:a16="http://schemas.microsoft.com/office/drawing/2014/main" val="20002"/>
                    </a:ext>
                  </a:extLst>
                </a:gridCol>
              </a:tblGrid>
              <a:tr h="425896">
                <a:tc>
                  <a:txBody>
                    <a:bodyPr/>
                    <a:lstStyle/>
                    <a:p>
                      <a:pPr algn="l"/>
                      <a:endParaRPr lang="en-US" sz="1600"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a:solidFill>
                            <a:schemeClr val="tx1"/>
                          </a:solidFill>
                          <a:latin typeface="Verdana" pitchFamily="34" charset="0"/>
                          <a:ea typeface="Verdana" pitchFamily="34" charset="0"/>
                          <a:cs typeface="Verdana" pitchFamily="34" charset="0"/>
                        </a:rPr>
                        <a:t>Alternative 1</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a:solidFill>
                            <a:schemeClr val="tx1"/>
                          </a:solidFill>
                          <a:latin typeface="Verdana" pitchFamily="34" charset="0"/>
                          <a:ea typeface="Verdana" pitchFamily="34" charset="0"/>
                          <a:cs typeface="Verdana" pitchFamily="34" charset="0"/>
                        </a:rPr>
                        <a:t>Alternative 2</a:t>
                      </a:r>
                    </a:p>
                  </a:txBody>
                  <a:tcPr anchor="ctr"/>
                </a:tc>
                <a:extLst>
                  <a:ext uri="{0D108BD9-81ED-4DB2-BD59-A6C34878D82A}">
                    <a16:rowId xmlns:a16="http://schemas.microsoft.com/office/drawing/2014/main" val="10000"/>
                  </a:ext>
                </a:extLst>
              </a:tr>
              <a:tr h="7356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itchFamily="34" charset="0"/>
                          <a:ea typeface="Verdana" pitchFamily="34" charset="0"/>
                          <a:cs typeface="Verdana" pitchFamily="34" charset="0"/>
                        </a:rPr>
                        <a:t>Income before interest and income taxes</a:t>
                      </a:r>
                    </a:p>
                  </a:txBody>
                  <a:tcPr anchor="ctr"/>
                </a:tc>
                <a:tc>
                  <a:txBody>
                    <a:bodyPr/>
                    <a:lstStyle/>
                    <a:p>
                      <a:pPr algn="r"/>
                      <a:r>
                        <a:rPr lang="en-US" sz="1600" dirty="0">
                          <a:solidFill>
                            <a:schemeClr val="tx1"/>
                          </a:solidFill>
                          <a:latin typeface="Verdana" pitchFamily="34" charset="0"/>
                          <a:ea typeface="Verdana" pitchFamily="34" charset="0"/>
                          <a:cs typeface="Verdana" pitchFamily="34" charset="0"/>
                        </a:rPr>
                        <a:t>$8,000,000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itchFamily="34" charset="0"/>
                          <a:ea typeface="Verdana" pitchFamily="34" charset="0"/>
                          <a:cs typeface="Verdana" pitchFamily="34" charset="0"/>
                        </a:rPr>
                        <a:t>$8,000,000</a:t>
                      </a:r>
                    </a:p>
                  </a:txBody>
                  <a:tcPr anchor="ctr"/>
                </a:tc>
                <a:extLst>
                  <a:ext uri="{0D108BD9-81ED-4DB2-BD59-A6C34878D82A}">
                    <a16:rowId xmlns:a16="http://schemas.microsoft.com/office/drawing/2014/main" val="10001"/>
                  </a:ext>
                </a:extLst>
              </a:tr>
              <a:tr h="425896">
                <a:tc>
                  <a:txBody>
                    <a:bodyPr/>
                    <a:lstStyle/>
                    <a:p>
                      <a:pPr algn="l"/>
                      <a:r>
                        <a:rPr lang="en-US" sz="1600" dirty="0">
                          <a:solidFill>
                            <a:schemeClr val="tx1"/>
                          </a:solidFill>
                          <a:latin typeface="Verdana" pitchFamily="34" charset="0"/>
                          <a:ea typeface="Verdana" pitchFamily="34" charset="0"/>
                          <a:cs typeface="Verdana" pitchFamily="34" charset="0"/>
                        </a:rPr>
                        <a:t>Less: Interest expense</a:t>
                      </a:r>
                    </a:p>
                  </a:txBody>
                  <a:tcPr anchor="ctr"/>
                </a:tc>
                <a:tc>
                  <a:txBody>
                    <a:bodyPr/>
                    <a:lstStyle/>
                    <a:p>
                      <a:pPr algn="r"/>
                      <a:r>
                        <a:rPr lang="en-US" sz="1600" u="sng" dirty="0">
                          <a:solidFill>
                            <a:schemeClr val="tx1"/>
                          </a:solidFill>
                          <a:latin typeface="Verdana" pitchFamily="34" charset="0"/>
                          <a:ea typeface="Verdana" pitchFamily="34" charset="0"/>
                          <a:cs typeface="Verdana" pitchFamily="34" charset="0"/>
                        </a:rPr>
                        <a:t>(800,000)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u="sng" dirty="0">
                          <a:solidFill>
                            <a:schemeClr val="tx1"/>
                          </a:solidFill>
                          <a:latin typeface="Verdana" pitchFamily="34" charset="0"/>
                          <a:ea typeface="Verdana" pitchFamily="34" charset="0"/>
                          <a:cs typeface="Verdana" pitchFamily="34" charset="0"/>
                        </a:rPr>
                        <a:t>(2,400,000)</a:t>
                      </a:r>
                    </a:p>
                  </a:txBody>
                  <a:tcPr anchor="ctr"/>
                </a:tc>
                <a:extLst>
                  <a:ext uri="{0D108BD9-81ED-4DB2-BD59-A6C34878D82A}">
                    <a16:rowId xmlns:a16="http://schemas.microsoft.com/office/drawing/2014/main" val="10002"/>
                  </a:ext>
                </a:extLst>
              </a:tr>
              <a:tr h="425896">
                <a:tc>
                  <a:txBody>
                    <a:bodyPr/>
                    <a:lstStyle/>
                    <a:p>
                      <a:pPr algn="l"/>
                      <a:r>
                        <a:rPr lang="en-US" sz="1600" dirty="0">
                          <a:solidFill>
                            <a:schemeClr val="tx1"/>
                          </a:solidFill>
                          <a:latin typeface="Verdana" pitchFamily="34" charset="0"/>
                          <a:ea typeface="Verdana" pitchFamily="34" charset="0"/>
                          <a:cs typeface="Verdana" pitchFamily="34" charset="0"/>
                        </a:rPr>
                        <a:t>Income before income taxes</a:t>
                      </a:r>
                    </a:p>
                  </a:txBody>
                  <a:tcPr anchor="ctr"/>
                </a:tc>
                <a:tc>
                  <a:txBody>
                    <a:bodyPr/>
                    <a:lstStyle/>
                    <a:p>
                      <a:pPr algn="r"/>
                      <a:r>
                        <a:rPr lang="en-US" sz="1600" dirty="0">
                          <a:solidFill>
                            <a:schemeClr val="tx1"/>
                          </a:solidFill>
                          <a:latin typeface="Verdana" pitchFamily="34" charset="0"/>
                          <a:ea typeface="Verdana" pitchFamily="34" charset="0"/>
                          <a:cs typeface="Verdana" pitchFamily="34" charset="0"/>
                        </a:rPr>
                        <a:t>$7,200,000</a:t>
                      </a:r>
                    </a:p>
                  </a:txBody>
                  <a:tcPr anchor="ctr"/>
                </a:tc>
                <a:tc>
                  <a:txBody>
                    <a:bodyPr/>
                    <a:lstStyle/>
                    <a:p>
                      <a:pPr algn="r"/>
                      <a:r>
                        <a:rPr lang="en-US" sz="1600" dirty="0">
                          <a:solidFill>
                            <a:schemeClr val="tx1"/>
                          </a:solidFill>
                          <a:latin typeface="Verdana" pitchFamily="34" charset="0"/>
                          <a:ea typeface="Verdana" pitchFamily="34" charset="0"/>
                          <a:cs typeface="Verdana" pitchFamily="34" charset="0"/>
                        </a:rPr>
                        <a:t>$5,600,000</a:t>
                      </a:r>
                    </a:p>
                  </a:txBody>
                  <a:tcPr anchor="ctr"/>
                </a:tc>
                <a:extLst>
                  <a:ext uri="{0D108BD9-81ED-4DB2-BD59-A6C34878D82A}">
                    <a16:rowId xmlns:a16="http://schemas.microsoft.com/office/drawing/2014/main" val="10003"/>
                  </a:ext>
                </a:extLst>
              </a:tr>
              <a:tr h="425896">
                <a:tc>
                  <a:txBody>
                    <a:bodyPr/>
                    <a:lstStyle/>
                    <a:p>
                      <a:pPr algn="l"/>
                      <a:r>
                        <a:rPr lang="en-US" sz="1600" dirty="0">
                          <a:solidFill>
                            <a:schemeClr val="tx1"/>
                          </a:solidFill>
                          <a:latin typeface="Verdana" pitchFamily="34" charset="0"/>
                          <a:ea typeface="Verdana" pitchFamily="34" charset="0"/>
                          <a:cs typeface="Verdana" pitchFamily="34" charset="0"/>
                        </a:rPr>
                        <a:t>Less: Income tax expense (40%)</a:t>
                      </a:r>
                    </a:p>
                  </a:txBody>
                  <a:tcPr anchor="ctr"/>
                </a:tc>
                <a:tc>
                  <a:txBody>
                    <a:bodyPr/>
                    <a:lstStyle/>
                    <a:p>
                      <a:pPr algn="r"/>
                      <a:r>
                        <a:rPr lang="en-US" sz="1600" u="sng" dirty="0">
                          <a:solidFill>
                            <a:schemeClr val="tx1"/>
                          </a:solidFill>
                          <a:latin typeface="Verdana" pitchFamily="34" charset="0"/>
                          <a:ea typeface="Verdana" pitchFamily="34" charset="0"/>
                          <a:cs typeface="Verdana" pitchFamily="34" charset="0"/>
                        </a:rPr>
                        <a:t>(2,880,000)</a:t>
                      </a:r>
                    </a:p>
                  </a:txBody>
                  <a:tcPr anchor="ctr"/>
                </a:tc>
                <a:tc>
                  <a:txBody>
                    <a:bodyPr/>
                    <a:lstStyle/>
                    <a:p>
                      <a:pPr algn="r"/>
                      <a:r>
                        <a:rPr lang="en-US" sz="1600" u="sng" dirty="0">
                          <a:solidFill>
                            <a:schemeClr val="tx1"/>
                          </a:solidFill>
                          <a:latin typeface="Verdana" pitchFamily="34" charset="0"/>
                          <a:ea typeface="Verdana" pitchFamily="34" charset="0"/>
                          <a:cs typeface="Verdana" pitchFamily="34" charset="0"/>
                        </a:rPr>
                        <a:t>(2,240,000)</a:t>
                      </a:r>
                    </a:p>
                  </a:txBody>
                  <a:tcPr anchor="ctr"/>
                </a:tc>
                <a:extLst>
                  <a:ext uri="{0D108BD9-81ED-4DB2-BD59-A6C34878D82A}">
                    <a16:rowId xmlns:a16="http://schemas.microsoft.com/office/drawing/2014/main" val="10004"/>
                  </a:ext>
                </a:extLst>
              </a:tr>
              <a:tr h="425896">
                <a:tc>
                  <a:txBody>
                    <a:bodyPr/>
                    <a:lstStyle/>
                    <a:p>
                      <a:pPr algn="l"/>
                      <a:r>
                        <a:rPr lang="en-US" sz="1600" dirty="0">
                          <a:solidFill>
                            <a:schemeClr val="tx1"/>
                          </a:solidFill>
                          <a:latin typeface="Verdana" pitchFamily="34" charset="0"/>
                          <a:ea typeface="Verdana" pitchFamily="34" charset="0"/>
                          <a:cs typeface="Verdana" pitchFamily="34" charset="0"/>
                        </a:rPr>
                        <a:t>Net income</a:t>
                      </a:r>
                    </a:p>
                  </a:txBody>
                  <a:tcPr anchor="ctr"/>
                </a:tc>
                <a:tc>
                  <a:txBody>
                    <a:bodyPr/>
                    <a:lstStyle/>
                    <a:p>
                      <a:pPr algn="r"/>
                      <a:r>
                        <a:rPr lang="en-US" sz="1600" b="1" u="sng" dirty="0">
                          <a:solidFill>
                            <a:schemeClr val="tx1"/>
                          </a:solidFill>
                          <a:latin typeface="Verdana" pitchFamily="34" charset="0"/>
                          <a:ea typeface="Verdana" pitchFamily="34" charset="0"/>
                          <a:cs typeface="Verdana" pitchFamily="34" charset="0"/>
                        </a:rPr>
                        <a:t>$4,320,000</a:t>
                      </a:r>
                    </a:p>
                  </a:txBody>
                  <a:tcPr anchor="ctr"/>
                </a:tc>
                <a:tc>
                  <a:txBody>
                    <a:bodyPr/>
                    <a:lstStyle/>
                    <a:p>
                      <a:pPr algn="r"/>
                      <a:r>
                        <a:rPr lang="en-US" sz="1600" b="1" u="sng" dirty="0">
                          <a:solidFill>
                            <a:schemeClr val="tx1"/>
                          </a:solidFill>
                          <a:latin typeface="Verdana" pitchFamily="34" charset="0"/>
                          <a:ea typeface="Verdana" pitchFamily="34" charset="0"/>
                          <a:cs typeface="Verdana" pitchFamily="34" charset="0"/>
                        </a:rPr>
                        <a:t>$3,360,000</a:t>
                      </a:r>
                    </a:p>
                  </a:txBody>
                  <a:tcPr anchor="ctr"/>
                </a:tc>
                <a:extLst>
                  <a:ext uri="{0D108BD9-81ED-4DB2-BD59-A6C34878D82A}">
                    <a16:rowId xmlns:a16="http://schemas.microsoft.com/office/drawing/2014/main" val="10005"/>
                  </a:ext>
                </a:extLst>
              </a:tr>
            </a:tbl>
          </a:graphicData>
        </a:graphic>
      </p:graphicFrame>
      <p:sp>
        <p:nvSpPr>
          <p:cNvPr id="11" name="Content Placeholder 10"/>
          <p:cNvSpPr>
            <a:spLocks noGrp="1"/>
          </p:cNvSpPr>
          <p:nvPr>
            <p:ph sz="quarter" idx="10"/>
          </p:nvPr>
        </p:nvSpPr>
        <p:spPr>
          <a:xfrm>
            <a:off x="605790" y="4798781"/>
            <a:ext cx="8366760" cy="1546689"/>
          </a:xfrm>
        </p:spPr>
        <p:txBody>
          <a:bodyPr/>
          <a:lstStyle/>
          <a:p>
            <a:r>
              <a:rPr lang="en-IN" dirty="0"/>
              <a:t>$8 </a:t>
            </a:r>
            <a:r>
              <a:rPr lang="en-US" dirty="0"/>
              <a:t>million: </a:t>
            </a:r>
            <a:r>
              <a:rPr lang="en-US" b="1" dirty="0"/>
              <a:t>Alternative 1</a:t>
            </a:r>
            <a:r>
              <a:rPr lang="en-US" dirty="0"/>
              <a:t> $8,000,000</a:t>
            </a:r>
          </a:p>
          <a:p>
            <a:r>
              <a:rPr lang="en-US" dirty="0"/>
              <a:t>10,000,000 × 8%:</a:t>
            </a:r>
            <a:r>
              <a:rPr lang="en-US" b="1" dirty="0"/>
              <a:t> Alternative 1 </a:t>
            </a:r>
            <a:r>
              <a:rPr lang="en-US" dirty="0"/>
              <a:t>(800,000)</a:t>
            </a:r>
          </a:p>
          <a:p>
            <a:r>
              <a:rPr lang="en-US" dirty="0"/>
              <a:t>30,000,000 × 8%: </a:t>
            </a:r>
            <a:r>
              <a:rPr lang="en-US" b="1" dirty="0"/>
              <a:t>Alternative 2</a:t>
            </a:r>
            <a:r>
              <a:rPr lang="en-US" dirty="0"/>
              <a:t> (2,400,000)</a:t>
            </a:r>
          </a:p>
        </p:txBody>
      </p:sp>
    </p:spTree>
    <p:extLst>
      <p:ext uri="{BB962C8B-B14F-4D97-AF65-F5344CB8AC3E}">
        <p14:creationId xmlns:p14="http://schemas.microsoft.com/office/powerpoint/2010/main" val="427493442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03-8</a:t>
            </a:r>
          </a:p>
        </p:txBody>
      </p:sp>
      <p:sp>
        <p:nvSpPr>
          <p:cNvPr id="8" name="Title 7"/>
          <p:cNvSpPr>
            <a:spLocks noGrp="1"/>
          </p:cNvSpPr>
          <p:nvPr>
            <p:ph type="title"/>
          </p:nvPr>
        </p:nvSpPr>
        <p:spPr>
          <a:xfrm>
            <a:off x="1049482" y="437388"/>
            <a:ext cx="7273636" cy="1106424"/>
          </a:xfrm>
        </p:spPr>
        <p:txBody>
          <a:bodyPr>
            <a:noAutofit/>
          </a:bodyPr>
          <a:lstStyle/>
          <a:p>
            <a:r>
              <a:rPr lang="en-IN" dirty="0" err="1"/>
              <a:t>Favorable</a:t>
            </a:r>
            <a:r>
              <a:rPr lang="en-IN" dirty="0"/>
              <a:t> Financial Leverage </a:t>
            </a:r>
            <a:r>
              <a:rPr lang="en-US" dirty="0"/>
              <a:t>(3 of 3)</a:t>
            </a:r>
          </a:p>
        </p:txBody>
      </p:sp>
      <p:graphicFrame>
        <p:nvGraphicFramePr>
          <p:cNvPr id="2" name="Object 1"/>
          <p:cNvGraphicFramePr>
            <a:graphicFrameLocks noChangeAspect="1"/>
          </p:cNvGraphicFramePr>
          <p:nvPr>
            <p:extLst>
              <p:ext uri="{D42A27DB-BD31-4B8C-83A1-F6EECF244321}">
                <p14:modId xmlns:p14="http://schemas.microsoft.com/office/powerpoint/2010/main" val="1989006063"/>
              </p:ext>
            </p:extLst>
          </p:nvPr>
        </p:nvGraphicFramePr>
        <p:xfrm>
          <a:off x="640898" y="2153251"/>
          <a:ext cx="7949285" cy="1796755"/>
        </p:xfrm>
        <a:graphic>
          <a:graphicData uri="http://schemas.openxmlformats.org/presentationml/2006/ole">
            <mc:AlternateContent xmlns:mc="http://schemas.openxmlformats.org/markup-compatibility/2006">
              <mc:Choice xmlns:v="urn:schemas-microsoft-com:vml" Requires="v">
                <p:oleObj spid="_x0000_s18534" name="Equation" r:id="rId4" imgW="3708360" imgH="838080" progId="Equation.3">
                  <p:embed/>
                </p:oleObj>
              </mc:Choice>
              <mc:Fallback>
                <p:oleObj name="Equation" r:id="rId4" imgW="3708360" imgH="838080" progId="Equation.3">
                  <p:embed/>
                  <p:pic>
                    <p:nvPicPr>
                      <p:cNvPr id="0" name=""/>
                      <p:cNvPicPr/>
                      <p:nvPr/>
                    </p:nvPicPr>
                    <p:blipFill>
                      <a:blip r:embed="rId5"/>
                      <a:stretch>
                        <a:fillRect/>
                      </a:stretch>
                    </p:blipFill>
                    <p:spPr>
                      <a:xfrm>
                        <a:off x="640898" y="2153251"/>
                        <a:ext cx="7949285" cy="1796755"/>
                      </a:xfrm>
                      <a:prstGeom prst="rect">
                        <a:avLst/>
                      </a:prstGeom>
                    </p:spPr>
                  </p:pic>
                </p:oleObj>
              </mc:Fallback>
            </mc:AlternateContent>
          </a:graphicData>
        </a:graphic>
      </p:graphicFrame>
    </p:spTree>
    <p:extLst>
      <p:ext uri="{BB962C8B-B14F-4D97-AF65-F5344CB8AC3E}">
        <p14:creationId xmlns:p14="http://schemas.microsoft.com/office/powerpoint/2010/main" val="13320635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03-8</a:t>
            </a:r>
          </a:p>
        </p:txBody>
      </p:sp>
      <p:sp>
        <p:nvSpPr>
          <p:cNvPr id="8" name="Title 7"/>
          <p:cNvSpPr>
            <a:spLocks noGrp="1"/>
          </p:cNvSpPr>
          <p:nvPr>
            <p:ph type="title"/>
          </p:nvPr>
        </p:nvSpPr>
        <p:spPr>
          <a:xfrm>
            <a:off x="584264" y="440396"/>
            <a:ext cx="7966180" cy="1099646"/>
          </a:xfrm>
        </p:spPr>
        <p:txBody>
          <a:bodyPr>
            <a:noAutofit/>
          </a:bodyPr>
          <a:lstStyle/>
          <a:p>
            <a:r>
              <a:rPr lang="en-IN" dirty="0" err="1"/>
              <a:t>Unfavorable</a:t>
            </a:r>
            <a:r>
              <a:rPr lang="en-IN" dirty="0"/>
              <a:t> Financial Leverage </a:t>
            </a:r>
            <a:r>
              <a:rPr lang="en-US" dirty="0"/>
              <a:t>(1 of 3)</a:t>
            </a:r>
          </a:p>
        </p:txBody>
      </p:sp>
      <p:sp>
        <p:nvSpPr>
          <p:cNvPr id="9" name="Content Placeholder 8"/>
          <p:cNvSpPr>
            <a:spLocks noGrp="1"/>
          </p:cNvSpPr>
          <p:nvPr>
            <p:ph sz="quarter" idx="10"/>
          </p:nvPr>
        </p:nvSpPr>
        <p:spPr>
          <a:xfrm>
            <a:off x="548640" y="1784654"/>
            <a:ext cx="8176260" cy="4635196"/>
          </a:xfrm>
        </p:spPr>
        <p:txBody>
          <a:bodyPr/>
          <a:lstStyle/>
          <a:p>
            <a:pPr marL="0" indent="0">
              <a:buNone/>
            </a:pPr>
            <a:r>
              <a:rPr lang="en-IN" sz="2400" dirty="0"/>
              <a:t>A newly formed corporation is attempting to determine the appropriate mix of debt and equity. The initial capitalization goal is $50 million. The capitalization mix alternatives have been narrowed to two: </a:t>
            </a:r>
          </a:p>
          <a:p>
            <a:pPr marL="457200" indent="-457200">
              <a:buAutoNum type="arabicParenBoth"/>
            </a:pPr>
            <a:r>
              <a:rPr lang="en-IN" sz="2400" dirty="0"/>
              <a:t>$10 million in debt and $40 million in equity and </a:t>
            </a:r>
          </a:p>
          <a:p>
            <a:pPr marL="457200" indent="-457200">
              <a:buAutoNum type="arabicParenBoth"/>
            </a:pPr>
            <a:r>
              <a:rPr lang="en-IN" sz="2400" dirty="0"/>
              <a:t>$30 million in debt and $20 million in equity. Income before interest and taxes will be </a:t>
            </a:r>
            <a:r>
              <a:rPr lang="en-IN" sz="2400" b="1" dirty="0"/>
              <a:t>$3 </a:t>
            </a:r>
            <a:r>
              <a:rPr lang="en-US" sz="2400" b="1" dirty="0"/>
              <a:t>million</a:t>
            </a:r>
            <a:r>
              <a:rPr lang="en-US" sz="2400" dirty="0"/>
              <a:t>. </a:t>
            </a:r>
            <a:r>
              <a:rPr lang="en-IN" sz="2400" dirty="0"/>
              <a:t>The interest rate on debt is 8% and the income tax rate is </a:t>
            </a:r>
            <a:r>
              <a:rPr lang="en-US" sz="2400" dirty="0"/>
              <a:t>40%. Calculate the net income and return on shareholders’ equity for both alternatives.</a:t>
            </a:r>
          </a:p>
        </p:txBody>
      </p:sp>
    </p:spTree>
    <p:extLst>
      <p:ext uri="{BB962C8B-B14F-4D97-AF65-F5344CB8AC3E}">
        <p14:creationId xmlns:p14="http://schemas.microsoft.com/office/powerpoint/2010/main" val="6599678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pPr marL="0" indent="0">
              <a:buNone/>
            </a:pPr>
            <a:r>
              <a:rPr lang="en-US" dirty="0"/>
              <a:t>Learning Objective 03-8</a:t>
            </a:r>
          </a:p>
        </p:txBody>
      </p:sp>
      <p:sp>
        <p:nvSpPr>
          <p:cNvPr id="3" name="Title 2"/>
          <p:cNvSpPr>
            <a:spLocks noGrp="1"/>
          </p:cNvSpPr>
          <p:nvPr>
            <p:ph type="title"/>
          </p:nvPr>
        </p:nvSpPr>
        <p:spPr>
          <a:xfrm>
            <a:off x="704850" y="443564"/>
            <a:ext cx="7772400" cy="1005840"/>
          </a:xfrm>
        </p:spPr>
        <p:txBody>
          <a:bodyPr>
            <a:noAutofit/>
          </a:bodyPr>
          <a:lstStyle/>
          <a:p>
            <a:r>
              <a:rPr lang="en-IN" dirty="0" err="1"/>
              <a:t>Unfavorable</a:t>
            </a:r>
            <a:r>
              <a:rPr lang="en-IN" dirty="0"/>
              <a:t> Financial Leverage </a:t>
            </a:r>
            <a:r>
              <a:rPr lang="en-US" dirty="0"/>
              <a:t>(2 of 3)</a:t>
            </a:r>
          </a:p>
        </p:txBody>
      </p:sp>
      <p:graphicFrame>
        <p:nvGraphicFramePr>
          <p:cNvPr id="10" name="Table 9"/>
          <p:cNvGraphicFramePr>
            <a:graphicFrameLocks noGrp="1"/>
          </p:cNvGraphicFramePr>
          <p:nvPr>
            <p:extLst>
              <p:ext uri="{D42A27DB-BD31-4B8C-83A1-F6EECF244321}">
                <p14:modId xmlns:p14="http://schemas.microsoft.com/office/powerpoint/2010/main" val="2521358934"/>
              </p:ext>
            </p:extLst>
          </p:nvPr>
        </p:nvGraphicFramePr>
        <p:xfrm>
          <a:off x="821066" y="1676401"/>
          <a:ext cx="7980035" cy="2865119"/>
        </p:xfrm>
        <a:graphic>
          <a:graphicData uri="http://schemas.openxmlformats.org/drawingml/2006/table">
            <a:tbl>
              <a:tblPr firstRow="1" bandRow="1">
                <a:tableStyleId>{5940675A-B579-460E-94D1-54222C63F5DA}</a:tableStyleId>
              </a:tblPr>
              <a:tblGrid>
                <a:gridCol w="4492083">
                  <a:extLst>
                    <a:ext uri="{9D8B030D-6E8A-4147-A177-3AD203B41FA5}">
                      <a16:colId xmlns:a16="http://schemas.microsoft.com/office/drawing/2014/main" val="20000"/>
                    </a:ext>
                  </a:extLst>
                </a:gridCol>
                <a:gridCol w="1743976">
                  <a:extLst>
                    <a:ext uri="{9D8B030D-6E8A-4147-A177-3AD203B41FA5}">
                      <a16:colId xmlns:a16="http://schemas.microsoft.com/office/drawing/2014/main" val="20001"/>
                    </a:ext>
                  </a:extLst>
                </a:gridCol>
                <a:gridCol w="1743976">
                  <a:extLst>
                    <a:ext uri="{9D8B030D-6E8A-4147-A177-3AD203B41FA5}">
                      <a16:colId xmlns:a16="http://schemas.microsoft.com/office/drawing/2014/main" val="20002"/>
                    </a:ext>
                  </a:extLst>
                </a:gridCol>
              </a:tblGrid>
              <a:tr h="425896">
                <a:tc>
                  <a:txBody>
                    <a:bodyPr/>
                    <a:lstStyle/>
                    <a:p>
                      <a:pPr algn="l"/>
                      <a:endParaRPr lang="en-US" sz="1600"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a:solidFill>
                            <a:schemeClr val="tx1"/>
                          </a:solidFill>
                          <a:latin typeface="Verdana" pitchFamily="34" charset="0"/>
                          <a:ea typeface="Verdana" pitchFamily="34" charset="0"/>
                          <a:cs typeface="Verdana" pitchFamily="34" charset="0"/>
                        </a:rPr>
                        <a:t>Alternative 1</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a:solidFill>
                            <a:schemeClr val="tx1"/>
                          </a:solidFill>
                          <a:latin typeface="Verdana" pitchFamily="34" charset="0"/>
                          <a:ea typeface="Verdana" pitchFamily="34" charset="0"/>
                          <a:cs typeface="Verdana" pitchFamily="34" charset="0"/>
                        </a:rPr>
                        <a:t>Alternative 2</a:t>
                      </a:r>
                    </a:p>
                  </a:txBody>
                  <a:tcPr anchor="ctr"/>
                </a:tc>
                <a:extLst>
                  <a:ext uri="{0D108BD9-81ED-4DB2-BD59-A6C34878D82A}">
                    <a16:rowId xmlns:a16="http://schemas.microsoft.com/office/drawing/2014/main" val="10000"/>
                  </a:ext>
                </a:extLst>
              </a:tr>
              <a:tr h="7356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itchFamily="34" charset="0"/>
                          <a:ea typeface="Verdana" pitchFamily="34" charset="0"/>
                          <a:cs typeface="Verdana" pitchFamily="34" charset="0"/>
                        </a:rPr>
                        <a:t>Income before interest and income taxes</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itchFamily="34" charset="0"/>
                          <a:ea typeface="Verdana" pitchFamily="34" charset="0"/>
                          <a:cs typeface="Verdana" pitchFamily="34" charset="0"/>
                        </a:rPr>
                        <a:t>$3,000,000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itchFamily="34" charset="0"/>
                          <a:ea typeface="Verdana" pitchFamily="34" charset="0"/>
                          <a:cs typeface="Verdana" pitchFamily="34" charset="0"/>
                        </a:rPr>
                        <a:t>$3,000,000</a:t>
                      </a:r>
                    </a:p>
                  </a:txBody>
                  <a:tcPr anchor="ctr"/>
                </a:tc>
                <a:extLst>
                  <a:ext uri="{0D108BD9-81ED-4DB2-BD59-A6C34878D82A}">
                    <a16:rowId xmlns:a16="http://schemas.microsoft.com/office/drawing/2014/main" val="10001"/>
                  </a:ext>
                </a:extLst>
              </a:tr>
              <a:tr h="425896">
                <a:tc>
                  <a:txBody>
                    <a:bodyPr/>
                    <a:lstStyle/>
                    <a:p>
                      <a:pPr algn="l"/>
                      <a:r>
                        <a:rPr lang="en-US" sz="1600" dirty="0">
                          <a:solidFill>
                            <a:schemeClr val="tx1"/>
                          </a:solidFill>
                          <a:latin typeface="Verdana" pitchFamily="34" charset="0"/>
                          <a:ea typeface="Verdana" pitchFamily="34" charset="0"/>
                          <a:cs typeface="Verdana" pitchFamily="34" charset="0"/>
                        </a:rPr>
                        <a:t>Less: Interest expense</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u="sng" dirty="0">
                          <a:solidFill>
                            <a:schemeClr val="tx1"/>
                          </a:solidFill>
                          <a:latin typeface="Verdana" pitchFamily="34" charset="0"/>
                          <a:ea typeface="Verdana" pitchFamily="34" charset="0"/>
                          <a:cs typeface="Verdana" pitchFamily="34" charset="0"/>
                        </a:rPr>
                        <a:t>(800,000)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u="sng" dirty="0">
                          <a:solidFill>
                            <a:schemeClr val="tx1"/>
                          </a:solidFill>
                          <a:latin typeface="Verdana" pitchFamily="34" charset="0"/>
                          <a:ea typeface="Verdana" pitchFamily="34" charset="0"/>
                          <a:cs typeface="Verdana" pitchFamily="34" charset="0"/>
                        </a:rPr>
                        <a:t>(2,400,000)</a:t>
                      </a:r>
                    </a:p>
                  </a:txBody>
                  <a:tcPr anchor="ctr"/>
                </a:tc>
                <a:extLst>
                  <a:ext uri="{0D108BD9-81ED-4DB2-BD59-A6C34878D82A}">
                    <a16:rowId xmlns:a16="http://schemas.microsoft.com/office/drawing/2014/main" val="10002"/>
                  </a:ext>
                </a:extLst>
              </a:tr>
              <a:tr h="425896">
                <a:tc>
                  <a:txBody>
                    <a:bodyPr/>
                    <a:lstStyle/>
                    <a:p>
                      <a:pPr algn="l"/>
                      <a:r>
                        <a:rPr lang="en-US" sz="1600" dirty="0">
                          <a:solidFill>
                            <a:schemeClr val="tx1"/>
                          </a:solidFill>
                          <a:latin typeface="Verdana" pitchFamily="34" charset="0"/>
                          <a:ea typeface="Verdana" pitchFamily="34" charset="0"/>
                          <a:cs typeface="Verdana" pitchFamily="34" charset="0"/>
                        </a:rPr>
                        <a:t>Income before income taxes</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itchFamily="34" charset="0"/>
                          <a:ea typeface="Verdana" pitchFamily="34" charset="0"/>
                          <a:cs typeface="Verdana" pitchFamily="34" charset="0"/>
                        </a:rPr>
                        <a:t>$2,200,000</a:t>
                      </a:r>
                    </a:p>
                  </a:txBody>
                  <a:tcPr anchor="ctr"/>
                </a:tc>
                <a:tc>
                  <a:txBody>
                    <a:bodyPr/>
                    <a:lstStyle/>
                    <a:p>
                      <a:pPr algn="r"/>
                      <a:r>
                        <a:rPr lang="en-US" sz="1600" dirty="0">
                          <a:solidFill>
                            <a:schemeClr val="tx1"/>
                          </a:solidFill>
                          <a:latin typeface="Verdana" pitchFamily="34" charset="0"/>
                          <a:ea typeface="Verdana" pitchFamily="34" charset="0"/>
                          <a:cs typeface="Verdana" pitchFamily="34" charset="0"/>
                        </a:rPr>
                        <a:t>$600,000</a:t>
                      </a:r>
                    </a:p>
                  </a:txBody>
                  <a:tcPr anchor="ctr"/>
                </a:tc>
                <a:extLst>
                  <a:ext uri="{0D108BD9-81ED-4DB2-BD59-A6C34878D82A}">
                    <a16:rowId xmlns:a16="http://schemas.microsoft.com/office/drawing/2014/main" val="10003"/>
                  </a:ext>
                </a:extLst>
              </a:tr>
              <a:tr h="425896">
                <a:tc>
                  <a:txBody>
                    <a:bodyPr/>
                    <a:lstStyle/>
                    <a:p>
                      <a:pPr algn="l"/>
                      <a:r>
                        <a:rPr lang="en-US" sz="1600" dirty="0">
                          <a:solidFill>
                            <a:schemeClr val="tx1"/>
                          </a:solidFill>
                          <a:latin typeface="Verdana" pitchFamily="34" charset="0"/>
                          <a:ea typeface="Verdana" pitchFamily="34" charset="0"/>
                          <a:cs typeface="Verdana" pitchFamily="34" charset="0"/>
                        </a:rPr>
                        <a:t>Less: Income tax expense (40%)</a:t>
                      </a:r>
                    </a:p>
                  </a:txBody>
                  <a:tcPr anchor="ctr"/>
                </a:tc>
                <a:tc>
                  <a:txBody>
                    <a:bodyPr/>
                    <a:lstStyle/>
                    <a:p>
                      <a:pPr algn="r"/>
                      <a:r>
                        <a:rPr lang="en-US" sz="1600" u="sng" dirty="0">
                          <a:solidFill>
                            <a:schemeClr val="tx1"/>
                          </a:solidFill>
                          <a:latin typeface="Verdana" pitchFamily="34" charset="0"/>
                          <a:ea typeface="Verdana" pitchFamily="34" charset="0"/>
                          <a:cs typeface="Verdana" pitchFamily="34" charset="0"/>
                        </a:rPr>
                        <a:t>(880,000)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u="sng" dirty="0">
                          <a:solidFill>
                            <a:schemeClr val="tx1"/>
                          </a:solidFill>
                          <a:latin typeface="Verdana" pitchFamily="34" charset="0"/>
                          <a:ea typeface="Verdana" pitchFamily="34" charset="0"/>
                          <a:cs typeface="Verdana" pitchFamily="34" charset="0"/>
                        </a:rPr>
                        <a:t>(240,000)</a:t>
                      </a:r>
                    </a:p>
                  </a:txBody>
                  <a:tcPr anchor="ctr"/>
                </a:tc>
                <a:extLst>
                  <a:ext uri="{0D108BD9-81ED-4DB2-BD59-A6C34878D82A}">
                    <a16:rowId xmlns:a16="http://schemas.microsoft.com/office/drawing/2014/main" val="10004"/>
                  </a:ext>
                </a:extLst>
              </a:tr>
              <a:tr h="425896">
                <a:tc>
                  <a:txBody>
                    <a:bodyPr/>
                    <a:lstStyle/>
                    <a:p>
                      <a:pPr algn="l"/>
                      <a:r>
                        <a:rPr lang="en-US" sz="1600" dirty="0">
                          <a:solidFill>
                            <a:schemeClr val="tx1"/>
                          </a:solidFill>
                          <a:latin typeface="Verdana" pitchFamily="34" charset="0"/>
                          <a:ea typeface="Verdana" pitchFamily="34" charset="0"/>
                          <a:cs typeface="Verdana" pitchFamily="34" charset="0"/>
                        </a:rPr>
                        <a:t>Net income</a:t>
                      </a:r>
                    </a:p>
                  </a:txBody>
                  <a:tcPr anchor="ctr"/>
                </a:tc>
                <a:tc>
                  <a:txBody>
                    <a:bodyPr/>
                    <a:lstStyle/>
                    <a:p>
                      <a:pPr algn="r"/>
                      <a:r>
                        <a:rPr lang="en-US" sz="1600" b="1" u="sng" dirty="0">
                          <a:solidFill>
                            <a:schemeClr val="tx1"/>
                          </a:solidFill>
                          <a:latin typeface="Verdana" pitchFamily="34" charset="0"/>
                          <a:ea typeface="Verdana" pitchFamily="34" charset="0"/>
                          <a:cs typeface="Verdana" pitchFamily="34" charset="0"/>
                        </a:rPr>
                        <a:t>$1,320,000</a:t>
                      </a:r>
                    </a:p>
                  </a:txBody>
                  <a:tcPr anchor="ctr"/>
                </a:tc>
                <a:tc>
                  <a:txBody>
                    <a:bodyPr/>
                    <a:lstStyle/>
                    <a:p>
                      <a:pPr algn="r"/>
                      <a:r>
                        <a:rPr lang="en-US" sz="1600" b="1" u="sng" dirty="0">
                          <a:solidFill>
                            <a:schemeClr val="tx1"/>
                          </a:solidFill>
                          <a:latin typeface="Verdana" pitchFamily="34" charset="0"/>
                          <a:ea typeface="Verdana" pitchFamily="34" charset="0"/>
                          <a:cs typeface="Verdana" pitchFamily="34" charset="0"/>
                        </a:rPr>
                        <a:t>$360,000</a:t>
                      </a:r>
                    </a:p>
                  </a:txBody>
                  <a:tcPr anchor="ctr"/>
                </a:tc>
                <a:extLst>
                  <a:ext uri="{0D108BD9-81ED-4DB2-BD59-A6C34878D82A}">
                    <a16:rowId xmlns:a16="http://schemas.microsoft.com/office/drawing/2014/main" val="10005"/>
                  </a:ext>
                </a:extLst>
              </a:tr>
            </a:tbl>
          </a:graphicData>
        </a:graphic>
      </p:graphicFrame>
      <p:sp>
        <p:nvSpPr>
          <p:cNvPr id="11" name="Content Placeholder 10"/>
          <p:cNvSpPr>
            <a:spLocks noGrp="1"/>
          </p:cNvSpPr>
          <p:nvPr>
            <p:ph sz="quarter" idx="10"/>
          </p:nvPr>
        </p:nvSpPr>
        <p:spPr>
          <a:xfrm>
            <a:off x="605790" y="4798781"/>
            <a:ext cx="8366760" cy="1546689"/>
          </a:xfrm>
        </p:spPr>
        <p:txBody>
          <a:bodyPr/>
          <a:lstStyle/>
          <a:p>
            <a:r>
              <a:rPr lang="en-IN" dirty="0"/>
              <a:t>$3 </a:t>
            </a:r>
            <a:r>
              <a:rPr lang="en-US" dirty="0"/>
              <a:t>million: </a:t>
            </a:r>
            <a:r>
              <a:rPr lang="en-US" b="1" dirty="0"/>
              <a:t>Alternative 1</a:t>
            </a:r>
            <a:r>
              <a:rPr lang="en-US" dirty="0"/>
              <a:t> $3,000,000</a:t>
            </a:r>
          </a:p>
          <a:p>
            <a:r>
              <a:rPr lang="en-US" dirty="0"/>
              <a:t>10,000,000 × 8%:</a:t>
            </a:r>
            <a:r>
              <a:rPr lang="en-US" b="1" dirty="0"/>
              <a:t> Alternative 1 </a:t>
            </a:r>
            <a:r>
              <a:rPr lang="en-US" dirty="0"/>
              <a:t>(800,000)</a:t>
            </a:r>
          </a:p>
          <a:p>
            <a:r>
              <a:rPr lang="en-US" dirty="0"/>
              <a:t>30,000,000 × 8%: </a:t>
            </a:r>
            <a:r>
              <a:rPr lang="en-US" b="1" dirty="0"/>
              <a:t>Alternative 2</a:t>
            </a:r>
            <a:r>
              <a:rPr lang="en-US" dirty="0"/>
              <a:t> (2,400,000)</a:t>
            </a:r>
          </a:p>
        </p:txBody>
      </p:sp>
    </p:spTree>
    <p:extLst>
      <p:ext uri="{BB962C8B-B14F-4D97-AF65-F5344CB8AC3E}">
        <p14:creationId xmlns:p14="http://schemas.microsoft.com/office/powerpoint/2010/main" val="315818748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03-8</a:t>
            </a:r>
          </a:p>
        </p:txBody>
      </p:sp>
      <p:sp>
        <p:nvSpPr>
          <p:cNvPr id="8" name="Title 7"/>
          <p:cNvSpPr>
            <a:spLocks noGrp="1"/>
          </p:cNvSpPr>
          <p:nvPr>
            <p:ph type="title"/>
          </p:nvPr>
        </p:nvSpPr>
        <p:spPr>
          <a:xfrm>
            <a:off x="762000" y="456438"/>
            <a:ext cx="7715250" cy="1106424"/>
          </a:xfrm>
        </p:spPr>
        <p:txBody>
          <a:bodyPr>
            <a:noAutofit/>
          </a:bodyPr>
          <a:lstStyle/>
          <a:p>
            <a:r>
              <a:rPr lang="en-IN" dirty="0" err="1"/>
              <a:t>Unfavorable</a:t>
            </a:r>
            <a:r>
              <a:rPr lang="en-IN" dirty="0"/>
              <a:t> Financial Leverage </a:t>
            </a:r>
            <a:r>
              <a:rPr lang="en-US" dirty="0"/>
              <a:t>(3 of 3)</a:t>
            </a:r>
          </a:p>
        </p:txBody>
      </p:sp>
      <p:graphicFrame>
        <p:nvGraphicFramePr>
          <p:cNvPr id="2" name="Object 1"/>
          <p:cNvGraphicFramePr>
            <a:graphicFrameLocks noChangeAspect="1"/>
          </p:cNvGraphicFramePr>
          <p:nvPr>
            <p:extLst>
              <p:ext uri="{D42A27DB-BD31-4B8C-83A1-F6EECF244321}">
                <p14:modId xmlns:p14="http://schemas.microsoft.com/office/powerpoint/2010/main" val="4103264862"/>
              </p:ext>
            </p:extLst>
          </p:nvPr>
        </p:nvGraphicFramePr>
        <p:xfrm>
          <a:off x="642938" y="2007693"/>
          <a:ext cx="7947025" cy="1797050"/>
        </p:xfrm>
        <a:graphic>
          <a:graphicData uri="http://schemas.openxmlformats.org/presentationml/2006/ole">
            <mc:AlternateContent xmlns:mc="http://schemas.openxmlformats.org/markup-compatibility/2006">
              <mc:Choice xmlns:v="urn:schemas-microsoft-com:vml" Requires="v">
                <p:oleObj spid="_x0000_s19556" name="Equation" r:id="rId4" imgW="3708360" imgH="838080" progId="Equation.3">
                  <p:embed/>
                </p:oleObj>
              </mc:Choice>
              <mc:Fallback>
                <p:oleObj name="Equation" r:id="rId4" imgW="3708360" imgH="838080" progId="Equation.3">
                  <p:embed/>
                  <p:pic>
                    <p:nvPicPr>
                      <p:cNvPr id="0" name="Object 1"/>
                      <p:cNvPicPr>
                        <a:picLocks noChangeAspect="1" noChangeArrowheads="1"/>
                      </p:cNvPicPr>
                      <p:nvPr/>
                    </p:nvPicPr>
                    <p:blipFill>
                      <a:blip r:embed="rId5"/>
                      <a:srcRect/>
                      <a:stretch>
                        <a:fillRect/>
                      </a:stretch>
                    </p:blipFill>
                    <p:spPr bwMode="auto">
                      <a:xfrm>
                        <a:off x="642938" y="2007693"/>
                        <a:ext cx="7947025" cy="179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93056855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03-8</a:t>
            </a:r>
          </a:p>
        </p:txBody>
      </p:sp>
      <p:sp>
        <p:nvSpPr>
          <p:cNvPr id="8" name="Title 7"/>
          <p:cNvSpPr>
            <a:spLocks noGrp="1"/>
          </p:cNvSpPr>
          <p:nvPr>
            <p:ph type="title"/>
          </p:nvPr>
        </p:nvSpPr>
        <p:spPr>
          <a:xfrm>
            <a:off x="685800" y="487680"/>
            <a:ext cx="8001000" cy="1005840"/>
          </a:xfrm>
        </p:spPr>
        <p:txBody>
          <a:bodyPr>
            <a:noAutofit/>
          </a:bodyPr>
          <a:lstStyle/>
          <a:p>
            <a:r>
              <a:rPr lang="en-US" altLang="en-US" dirty="0"/>
              <a:t>Concept Check: Debt to Equity Ratio</a:t>
            </a:r>
            <a:r>
              <a:rPr lang="en-US" dirty="0"/>
              <a:t> (1 of 2)</a:t>
            </a:r>
          </a:p>
        </p:txBody>
      </p:sp>
      <p:sp>
        <p:nvSpPr>
          <p:cNvPr id="9" name="Content Placeholder 8"/>
          <p:cNvSpPr>
            <a:spLocks noGrp="1"/>
          </p:cNvSpPr>
          <p:nvPr>
            <p:ph sz="quarter" idx="10"/>
          </p:nvPr>
        </p:nvSpPr>
        <p:spPr>
          <a:xfrm>
            <a:off x="647901" y="1853732"/>
            <a:ext cx="7934626" cy="4450816"/>
          </a:xfrm>
        </p:spPr>
        <p:txBody>
          <a:bodyPr/>
          <a:lstStyle/>
          <a:p>
            <a:pPr marL="0" lvl="0" indent="0">
              <a:buClr>
                <a:srgbClr val="3333CC"/>
              </a:buClr>
              <a:buNone/>
            </a:pPr>
            <a:r>
              <a:rPr lang="en-US" sz="2400" kern="0" dirty="0" err="1">
                <a:solidFill>
                  <a:srgbClr val="000000"/>
                </a:solidFill>
              </a:rPr>
              <a:t>Geisner</a:t>
            </a:r>
            <a:r>
              <a:rPr lang="en-US" sz="2400" kern="0" dirty="0">
                <a:solidFill>
                  <a:srgbClr val="000000"/>
                </a:solidFill>
              </a:rPr>
              <a:t> Inc. has total assets of $1,000,000 and total liabilities of $600,000. The industry average debt to equity ratio is 1.20. Calculate </a:t>
            </a:r>
            <a:r>
              <a:rPr lang="en-US" sz="2400" kern="0" dirty="0" err="1">
                <a:solidFill>
                  <a:srgbClr val="000000"/>
                </a:solidFill>
              </a:rPr>
              <a:t>Geisner’s</a:t>
            </a:r>
            <a:r>
              <a:rPr lang="en-US" sz="2400" kern="0" dirty="0">
                <a:solidFill>
                  <a:srgbClr val="000000"/>
                </a:solidFill>
              </a:rPr>
              <a:t> debt to equity ratio and indicate whether the company’s default risk is higher or lower than the average of other companies in the industry.</a:t>
            </a:r>
          </a:p>
          <a:p>
            <a:pPr marL="465138" lvl="0" indent="-465138">
              <a:buFont typeface="+mj-lt"/>
              <a:buAutoNum type="alphaLcPeriod"/>
            </a:pPr>
            <a:r>
              <a:rPr lang="en-US" sz="2400" kern="0" dirty="0">
                <a:solidFill>
                  <a:srgbClr val="000000"/>
                </a:solidFill>
              </a:rPr>
              <a:t>0.60; Higher default risk</a:t>
            </a:r>
          </a:p>
          <a:p>
            <a:pPr marL="465138" lvl="0" indent="-465138">
              <a:buFont typeface="+mj-lt"/>
              <a:buAutoNum type="alphaLcPeriod"/>
            </a:pPr>
            <a:r>
              <a:rPr lang="en-US" sz="2400" kern="0" dirty="0">
                <a:solidFill>
                  <a:srgbClr val="000000"/>
                </a:solidFill>
              </a:rPr>
              <a:t>0.60; Lower default risk </a:t>
            </a:r>
          </a:p>
          <a:p>
            <a:pPr marL="465138" lvl="0" indent="-465138">
              <a:buFont typeface="+mj-lt"/>
              <a:buAutoNum type="alphaLcPeriod"/>
            </a:pPr>
            <a:r>
              <a:rPr lang="en-US" sz="2400" kern="0" dirty="0">
                <a:solidFill>
                  <a:srgbClr val="000000"/>
                </a:solidFill>
              </a:rPr>
              <a:t>1.50; Higher default risk</a:t>
            </a:r>
          </a:p>
          <a:p>
            <a:pPr marL="465138" lvl="0" indent="-465138">
              <a:buFont typeface="+mj-lt"/>
              <a:buAutoNum type="alphaLcPeriod"/>
            </a:pPr>
            <a:r>
              <a:rPr lang="en-US" sz="2400" kern="0" dirty="0">
                <a:solidFill>
                  <a:srgbClr val="000000"/>
                </a:solidFill>
              </a:rPr>
              <a:t>1.50; Lower default risk </a:t>
            </a:r>
          </a:p>
        </p:txBody>
      </p:sp>
    </p:spTree>
    <p:extLst>
      <p:ext uri="{BB962C8B-B14F-4D97-AF65-F5344CB8AC3E}">
        <p14:creationId xmlns:p14="http://schemas.microsoft.com/office/powerpoint/2010/main" val="162549314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03-8</a:t>
            </a:r>
          </a:p>
        </p:txBody>
      </p:sp>
      <p:sp>
        <p:nvSpPr>
          <p:cNvPr id="8" name="Title 7"/>
          <p:cNvSpPr>
            <a:spLocks noGrp="1"/>
          </p:cNvSpPr>
          <p:nvPr>
            <p:ph type="title"/>
          </p:nvPr>
        </p:nvSpPr>
        <p:spPr>
          <a:xfrm>
            <a:off x="685800" y="487680"/>
            <a:ext cx="8001000" cy="1005840"/>
          </a:xfrm>
        </p:spPr>
        <p:txBody>
          <a:bodyPr>
            <a:noAutofit/>
          </a:bodyPr>
          <a:lstStyle/>
          <a:p>
            <a:r>
              <a:rPr lang="en-US" altLang="en-US" dirty="0"/>
              <a:t>Concept Check: Debt to Equity Ratio </a:t>
            </a:r>
            <a:r>
              <a:rPr lang="en-US" dirty="0"/>
              <a:t>(2 of 2)</a:t>
            </a:r>
          </a:p>
        </p:txBody>
      </p:sp>
      <p:sp>
        <p:nvSpPr>
          <p:cNvPr id="9" name="Content Placeholder 8"/>
          <p:cNvSpPr>
            <a:spLocks noGrp="1"/>
          </p:cNvSpPr>
          <p:nvPr>
            <p:ph sz="quarter" idx="10"/>
          </p:nvPr>
        </p:nvSpPr>
        <p:spPr>
          <a:xfrm>
            <a:off x="567690" y="1856741"/>
            <a:ext cx="8062963" cy="4463848"/>
          </a:xfrm>
        </p:spPr>
        <p:txBody>
          <a:bodyPr/>
          <a:lstStyle/>
          <a:p>
            <a:pPr marL="0" lvl="0" indent="0" eaLnBrk="0" hangingPunct="0">
              <a:buClrTx/>
              <a:buNone/>
              <a:defRPr/>
            </a:pPr>
            <a:r>
              <a:rPr lang="en-US" kern="0" dirty="0">
                <a:solidFill>
                  <a:srgbClr val="000000"/>
                </a:solidFill>
              </a:rPr>
              <a:t>The correct answer is </a:t>
            </a:r>
            <a:r>
              <a:rPr lang="en-US" i="1" kern="0" dirty="0">
                <a:solidFill>
                  <a:srgbClr val="000000"/>
                </a:solidFill>
              </a:rPr>
              <a:t>c</a:t>
            </a:r>
            <a:r>
              <a:rPr lang="en-US" kern="0" dirty="0">
                <a:solidFill>
                  <a:srgbClr val="000000"/>
                </a:solidFill>
              </a:rPr>
              <a:t>:</a:t>
            </a:r>
          </a:p>
          <a:p>
            <a:pPr marL="0" lvl="0" indent="0" eaLnBrk="0" hangingPunct="0">
              <a:buClrTx/>
              <a:buNone/>
              <a:defRPr/>
            </a:pPr>
            <a:r>
              <a:rPr lang="en-US" kern="0" dirty="0">
                <a:solidFill>
                  <a:srgbClr val="000000"/>
                </a:solidFill>
              </a:rPr>
              <a:t>Debt to equity ratio = $600,000 ÷ $400,000* = 1.50</a:t>
            </a:r>
          </a:p>
          <a:p>
            <a:pPr marL="0" lvl="0" indent="0" eaLnBrk="0" hangingPunct="0">
              <a:buClrTx/>
              <a:buNone/>
              <a:defRPr/>
            </a:pPr>
            <a:r>
              <a:rPr lang="en-US" kern="0" dirty="0">
                <a:solidFill>
                  <a:srgbClr val="000000"/>
                </a:solidFill>
              </a:rPr>
              <a:t>* Equity = Assets − Liabilities = $1,000,000 − $600,000 = $400,000</a:t>
            </a:r>
          </a:p>
        </p:txBody>
      </p:sp>
    </p:spTree>
    <p:extLst>
      <p:ext uri="{BB962C8B-B14F-4D97-AF65-F5344CB8AC3E}">
        <p14:creationId xmlns:p14="http://schemas.microsoft.com/office/powerpoint/2010/main" val="331784387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IN" dirty="0"/>
              <a:t>APPENDIX 3</a:t>
            </a:r>
          </a:p>
        </p:txBody>
      </p:sp>
      <p:sp>
        <p:nvSpPr>
          <p:cNvPr id="3" name="Title 2"/>
          <p:cNvSpPr>
            <a:spLocks noGrp="1"/>
          </p:cNvSpPr>
          <p:nvPr>
            <p:ph type="title"/>
          </p:nvPr>
        </p:nvSpPr>
        <p:spPr>
          <a:xfrm>
            <a:off x="685800" y="343967"/>
            <a:ext cx="8001000" cy="1217066"/>
          </a:xfrm>
        </p:spPr>
        <p:txBody>
          <a:bodyPr>
            <a:normAutofit/>
          </a:bodyPr>
          <a:lstStyle/>
          <a:p>
            <a:r>
              <a:rPr lang="en-US" dirty="0"/>
              <a:t>Reporting Segment Information (1 of 2)</a:t>
            </a:r>
          </a:p>
        </p:txBody>
      </p:sp>
      <p:sp>
        <p:nvSpPr>
          <p:cNvPr id="4" name="Content Placeholder 3"/>
          <p:cNvSpPr>
            <a:spLocks noGrp="1"/>
          </p:cNvSpPr>
          <p:nvPr>
            <p:ph sz="quarter" idx="10"/>
          </p:nvPr>
        </p:nvSpPr>
        <p:spPr>
          <a:xfrm>
            <a:off x="567689" y="1757582"/>
            <a:ext cx="8175257" cy="4563007"/>
          </a:xfrm>
        </p:spPr>
        <p:txBody>
          <a:bodyPr/>
          <a:lstStyle/>
          <a:p>
            <a:pPr marL="228600" lvl="1" indent="-228600">
              <a:buFont typeface="Arial" charset="0"/>
              <a:buChar char="•"/>
            </a:pPr>
            <a:r>
              <a:rPr lang="en-US" sz="2600" dirty="0"/>
              <a:t>Facilitates the financial statement analysis of diversified companies</a:t>
            </a:r>
          </a:p>
          <a:p>
            <a:pPr marL="0" lvl="1" indent="0">
              <a:buNone/>
            </a:pPr>
            <a:r>
              <a:rPr lang="en-IN" sz="2600" b="1" dirty="0"/>
              <a:t>WHAT IS A REPORTABLE OPERATING SEGMENT?</a:t>
            </a:r>
          </a:p>
          <a:p>
            <a:pPr marL="228600" lvl="1" indent="-228600">
              <a:buFont typeface="Arial" charset="0"/>
              <a:buChar char="•"/>
            </a:pPr>
            <a:r>
              <a:rPr lang="en-US" sz="2600" dirty="0"/>
              <a:t>Determined by using a management approach</a:t>
            </a:r>
          </a:p>
          <a:p>
            <a:pPr marL="228600" lvl="1" indent="-228600">
              <a:buFont typeface="Arial" charset="0"/>
              <a:buChar char="•"/>
            </a:pPr>
            <a:r>
              <a:rPr lang="en-IN" sz="2600" dirty="0"/>
              <a:t>Evident from the structure of the enterprise’s internal organization</a:t>
            </a:r>
          </a:p>
        </p:txBody>
      </p:sp>
    </p:spTree>
    <p:extLst>
      <p:ext uri="{BB962C8B-B14F-4D97-AF65-F5344CB8AC3E}">
        <p14:creationId xmlns:p14="http://schemas.microsoft.com/office/powerpoint/2010/main" val="133006245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IN" dirty="0"/>
              <a:t>APPENDIX 3</a:t>
            </a:r>
          </a:p>
        </p:txBody>
      </p:sp>
      <p:sp>
        <p:nvSpPr>
          <p:cNvPr id="3" name="Title 2"/>
          <p:cNvSpPr>
            <a:spLocks noGrp="1"/>
          </p:cNvSpPr>
          <p:nvPr>
            <p:ph type="title"/>
          </p:nvPr>
        </p:nvSpPr>
        <p:spPr>
          <a:xfrm>
            <a:off x="685800" y="401117"/>
            <a:ext cx="8001000" cy="1217066"/>
          </a:xfrm>
        </p:spPr>
        <p:txBody>
          <a:bodyPr>
            <a:normAutofit/>
          </a:bodyPr>
          <a:lstStyle/>
          <a:p>
            <a:r>
              <a:rPr lang="en-US" dirty="0"/>
              <a:t>Reporting Segment Information (2 of 2)</a:t>
            </a:r>
          </a:p>
        </p:txBody>
      </p:sp>
      <p:sp>
        <p:nvSpPr>
          <p:cNvPr id="4" name="Content Placeholder 3"/>
          <p:cNvSpPr>
            <a:spLocks noGrp="1"/>
          </p:cNvSpPr>
          <p:nvPr>
            <p:ph sz="quarter" idx="10"/>
          </p:nvPr>
        </p:nvSpPr>
        <p:spPr>
          <a:xfrm>
            <a:off x="548640" y="1843808"/>
            <a:ext cx="8178265" cy="4444697"/>
          </a:xfrm>
        </p:spPr>
        <p:txBody>
          <a:bodyPr/>
          <a:lstStyle/>
          <a:p>
            <a:pPr marL="228600" lvl="1" indent="-228600">
              <a:buFont typeface="Arial" charset="0"/>
              <a:buChar char="•"/>
            </a:pPr>
            <a:r>
              <a:rPr lang="en-US" sz="2600" dirty="0"/>
              <a:t>Component of an enterprise—</a:t>
            </a:r>
            <a:r>
              <a:rPr lang="en-IN" sz="2600" dirty="0"/>
              <a:t>formally defined by characteristics:</a:t>
            </a:r>
            <a:endParaRPr lang="en-US" sz="2600" dirty="0"/>
          </a:p>
          <a:p>
            <a:pPr marL="800100" lvl="2" indent="-342900">
              <a:spcBef>
                <a:spcPts val="1000"/>
              </a:spcBef>
              <a:buFont typeface="Lucida Grande"/>
              <a:buChar char="–"/>
            </a:pPr>
            <a:r>
              <a:rPr lang="en-IN" sz="2400" dirty="0"/>
              <a:t>Engages in business activities from which it may recognize revenues and incur expenses</a:t>
            </a:r>
          </a:p>
          <a:p>
            <a:pPr marL="800100" lvl="2" indent="-342900">
              <a:spcBef>
                <a:spcPts val="1000"/>
              </a:spcBef>
              <a:buFont typeface="Lucida Grande"/>
              <a:buChar char="–"/>
            </a:pPr>
            <a:r>
              <a:rPr lang="en-IN" sz="2400" dirty="0"/>
              <a:t>Whose operating results are regularly reviewed by the enterprise’s chief operating decision maker</a:t>
            </a:r>
          </a:p>
          <a:p>
            <a:pPr marL="800100" lvl="2" indent="-342900">
              <a:spcBef>
                <a:spcPts val="1000"/>
              </a:spcBef>
              <a:buFont typeface="Lucida Grande"/>
              <a:buChar char="–"/>
            </a:pPr>
            <a:r>
              <a:rPr lang="en-IN" sz="2400" dirty="0"/>
              <a:t>For which discrete financial information is available</a:t>
            </a:r>
            <a:endParaRPr lang="en-US" sz="2400" dirty="0"/>
          </a:p>
        </p:txBody>
      </p:sp>
    </p:spTree>
    <p:extLst>
      <p:ext uri="{BB962C8B-B14F-4D97-AF65-F5344CB8AC3E}">
        <p14:creationId xmlns:p14="http://schemas.microsoft.com/office/powerpoint/2010/main" val="160812520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IN" dirty="0"/>
              <a:t>APPENDIX 3</a:t>
            </a:r>
          </a:p>
        </p:txBody>
      </p:sp>
      <p:sp>
        <p:nvSpPr>
          <p:cNvPr id="3" name="Title 2"/>
          <p:cNvSpPr>
            <a:spLocks noGrp="1"/>
          </p:cNvSpPr>
          <p:nvPr>
            <p:ph type="title"/>
          </p:nvPr>
        </p:nvSpPr>
        <p:spPr>
          <a:xfrm>
            <a:off x="685800" y="437388"/>
            <a:ext cx="8001000" cy="1106424"/>
          </a:xfrm>
        </p:spPr>
        <p:txBody>
          <a:bodyPr>
            <a:noAutofit/>
          </a:bodyPr>
          <a:lstStyle/>
          <a:p>
            <a:r>
              <a:rPr lang="en-IN" dirty="0"/>
              <a:t>What Amounts Are Reported by an Operating Segment?</a:t>
            </a:r>
            <a:endParaRPr lang="en-US" dirty="0"/>
          </a:p>
        </p:txBody>
      </p:sp>
      <p:sp>
        <p:nvSpPr>
          <p:cNvPr id="4" name="Content Placeholder 3"/>
          <p:cNvSpPr>
            <a:spLocks noGrp="1"/>
          </p:cNvSpPr>
          <p:nvPr>
            <p:ph sz="quarter" idx="10"/>
          </p:nvPr>
        </p:nvSpPr>
        <p:spPr>
          <a:xfrm>
            <a:off x="548640" y="1853834"/>
            <a:ext cx="8274518" cy="4498840"/>
          </a:xfrm>
        </p:spPr>
        <p:txBody>
          <a:bodyPr/>
          <a:lstStyle/>
          <a:p>
            <a:pPr marL="0" indent="0">
              <a:buNone/>
            </a:pPr>
            <a:r>
              <a:rPr lang="en-US" b="1" dirty="0"/>
              <a:t>Required disclosures:</a:t>
            </a:r>
          </a:p>
          <a:p>
            <a:pPr marL="465138" lvl="1" indent="-465138">
              <a:buFont typeface="+mj-lt"/>
              <a:buAutoNum type="alphaLcParenR"/>
            </a:pPr>
            <a:r>
              <a:rPr lang="en-US" sz="2600" dirty="0"/>
              <a:t>General information about the operating segment</a:t>
            </a:r>
          </a:p>
          <a:p>
            <a:pPr marL="465138" lvl="1" indent="-465138">
              <a:buFont typeface="+mj-lt"/>
              <a:buAutoNum type="alphaLcParenR"/>
            </a:pPr>
            <a:r>
              <a:rPr lang="en-US" sz="2600" dirty="0"/>
              <a:t>Information about reported segment profit or loss and segment assets</a:t>
            </a:r>
          </a:p>
          <a:p>
            <a:pPr marL="465138" lvl="1" indent="-465138">
              <a:buFont typeface="+mj-lt"/>
              <a:buAutoNum type="alphaLcParenR"/>
            </a:pPr>
            <a:r>
              <a:rPr lang="en-US" sz="2600" dirty="0"/>
              <a:t>Reconciliations of the totals of segment revenues, reported profit or loss, assets, and other items to corresponding enterprise amounts</a:t>
            </a:r>
          </a:p>
          <a:p>
            <a:pPr marL="465138" lvl="1" indent="-465138">
              <a:buFont typeface="+mj-lt"/>
              <a:buAutoNum type="alphaLcParenR"/>
            </a:pPr>
            <a:r>
              <a:rPr lang="en-US" sz="2600" dirty="0"/>
              <a:t>Interim period information</a:t>
            </a:r>
          </a:p>
        </p:txBody>
      </p:sp>
    </p:spTree>
    <p:extLst>
      <p:ext uri="{BB962C8B-B14F-4D97-AF65-F5344CB8AC3E}">
        <p14:creationId xmlns:p14="http://schemas.microsoft.com/office/powerpoint/2010/main" val="16349952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03-1</a:t>
            </a:r>
          </a:p>
        </p:txBody>
      </p:sp>
      <p:sp>
        <p:nvSpPr>
          <p:cNvPr id="3" name="Title 2"/>
          <p:cNvSpPr>
            <a:spLocks noGrp="1"/>
          </p:cNvSpPr>
          <p:nvPr>
            <p:ph type="title"/>
          </p:nvPr>
        </p:nvSpPr>
        <p:spPr>
          <a:xfrm>
            <a:off x="685800" y="457974"/>
            <a:ext cx="8001000" cy="1005840"/>
          </a:xfrm>
        </p:spPr>
        <p:txBody>
          <a:bodyPr>
            <a:noAutofit/>
          </a:bodyPr>
          <a:lstStyle/>
          <a:p>
            <a:r>
              <a:rPr lang="en-US" altLang="en-US" dirty="0"/>
              <a:t>Concept Check: Balance Sheet Classification (2 of 2)</a:t>
            </a:r>
            <a:endParaRPr lang="en-US" dirty="0"/>
          </a:p>
        </p:txBody>
      </p:sp>
      <p:sp>
        <p:nvSpPr>
          <p:cNvPr id="4" name="Content Placeholder 3"/>
          <p:cNvSpPr>
            <a:spLocks noGrp="1"/>
          </p:cNvSpPr>
          <p:nvPr>
            <p:ph sz="quarter" idx="10"/>
          </p:nvPr>
        </p:nvSpPr>
        <p:spPr>
          <a:xfrm>
            <a:off x="579636" y="1747238"/>
            <a:ext cx="8034975" cy="4605436"/>
          </a:xfrm>
        </p:spPr>
        <p:txBody>
          <a:bodyPr/>
          <a:lstStyle/>
          <a:p>
            <a:pPr marL="0" indent="0">
              <a:buNone/>
            </a:pPr>
            <a:r>
              <a:rPr lang="en-US" kern="0" dirty="0">
                <a:solidFill>
                  <a:srgbClr val="000000"/>
                </a:solidFill>
              </a:rPr>
              <a:t>The correct answer is </a:t>
            </a:r>
            <a:r>
              <a:rPr lang="en-US" i="1" kern="0" dirty="0">
                <a:solidFill>
                  <a:srgbClr val="000000"/>
                </a:solidFill>
              </a:rPr>
              <a:t>c</a:t>
            </a:r>
            <a:r>
              <a:rPr lang="en-US" kern="0" dirty="0">
                <a:solidFill>
                  <a:srgbClr val="000000"/>
                </a:solidFill>
              </a:rPr>
              <a:t>. </a:t>
            </a:r>
          </a:p>
          <a:p>
            <a:pPr marL="0" indent="0">
              <a:buNone/>
            </a:pPr>
            <a:r>
              <a:rPr lang="en-US" kern="0" dirty="0">
                <a:solidFill>
                  <a:srgbClr val="000000"/>
                </a:solidFill>
              </a:rPr>
              <a:t>Current assets are the first </a:t>
            </a:r>
            <a:r>
              <a:rPr lang="en-US" kern="0" dirty="0" err="1">
                <a:solidFill>
                  <a:srgbClr val="000000"/>
                </a:solidFill>
              </a:rPr>
              <a:t>subclassification</a:t>
            </a:r>
            <a:r>
              <a:rPr lang="en-US" kern="0" dirty="0">
                <a:solidFill>
                  <a:srgbClr val="000000"/>
                </a:solidFill>
              </a:rPr>
              <a:t> of assets presented in the balance sheet. Cash and cash equivalents are reported within the category of current assets. Revenue is reported in the income statement rather than the balance sheet. Although companies may dispose of many assets at will, accountants do not classify assets as “disposable.”</a:t>
            </a:r>
            <a:endParaRPr lang="en-US" dirty="0"/>
          </a:p>
        </p:txBody>
      </p:sp>
    </p:spTree>
    <p:extLst>
      <p:ext uri="{BB962C8B-B14F-4D97-AF65-F5344CB8AC3E}">
        <p14:creationId xmlns:p14="http://schemas.microsoft.com/office/powerpoint/2010/main" val="335683002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pPr marL="0" indent="0" fontAlgn="auto">
              <a:spcAft>
                <a:spcPts val="0"/>
              </a:spcAft>
              <a:buNone/>
              <a:defRPr/>
            </a:pPr>
            <a:r>
              <a:rPr lang="en-IN" dirty="0"/>
              <a:t>APPENDIX 3</a:t>
            </a:r>
          </a:p>
        </p:txBody>
      </p:sp>
      <p:sp>
        <p:nvSpPr>
          <p:cNvPr id="3" name="Title 2"/>
          <p:cNvSpPr>
            <a:spLocks noGrp="1"/>
          </p:cNvSpPr>
          <p:nvPr>
            <p:ph type="title"/>
          </p:nvPr>
        </p:nvSpPr>
        <p:spPr>
          <a:xfrm>
            <a:off x="669758" y="463825"/>
            <a:ext cx="8217568" cy="1541438"/>
          </a:xfrm>
        </p:spPr>
        <p:txBody>
          <a:bodyPr>
            <a:noAutofit/>
          </a:bodyPr>
          <a:lstStyle/>
          <a:p>
            <a:r>
              <a:rPr lang="en-US" dirty="0"/>
              <a:t>Business Segment Information Disclosure— Abbott Laboratories, Inc. (1 of 2)</a:t>
            </a:r>
          </a:p>
        </p:txBody>
      </p:sp>
      <p:sp>
        <p:nvSpPr>
          <p:cNvPr id="10" name="Content Placeholder 9"/>
          <p:cNvSpPr>
            <a:spLocks noGrp="1"/>
          </p:cNvSpPr>
          <p:nvPr>
            <p:ph sz="quarter" idx="10"/>
          </p:nvPr>
        </p:nvSpPr>
        <p:spPr>
          <a:xfrm>
            <a:off x="643889" y="2412594"/>
            <a:ext cx="8360625" cy="532084"/>
          </a:xfrm>
        </p:spPr>
        <p:txBody>
          <a:bodyPr/>
          <a:lstStyle/>
          <a:p>
            <a:pPr marL="0" indent="0">
              <a:buNone/>
            </a:pPr>
            <a:r>
              <a:rPr lang="en-US" b="1" dirty="0"/>
              <a:t>Business Segment Information </a:t>
            </a:r>
            <a:r>
              <a:rPr lang="en-US" dirty="0"/>
              <a:t>($ in millions)</a:t>
            </a:r>
          </a:p>
        </p:txBody>
      </p:sp>
      <p:graphicFrame>
        <p:nvGraphicFramePr>
          <p:cNvPr id="9" name="Table 8"/>
          <p:cNvGraphicFramePr>
            <a:graphicFrameLocks noGrp="1"/>
          </p:cNvGraphicFramePr>
          <p:nvPr>
            <p:extLst>
              <p:ext uri="{D42A27DB-BD31-4B8C-83A1-F6EECF244321}">
                <p14:modId xmlns:p14="http://schemas.microsoft.com/office/powerpoint/2010/main" val="3219118252"/>
              </p:ext>
            </p:extLst>
          </p:nvPr>
        </p:nvGraphicFramePr>
        <p:xfrm>
          <a:off x="747961" y="3184064"/>
          <a:ext cx="8181476" cy="2897352"/>
        </p:xfrm>
        <a:graphic>
          <a:graphicData uri="http://schemas.openxmlformats.org/drawingml/2006/table">
            <a:tbl>
              <a:tblPr firstRow="1" bandRow="1">
                <a:tableStyleId>{5940675A-B579-460E-94D1-54222C63F5DA}</a:tableStyleId>
              </a:tblPr>
              <a:tblGrid>
                <a:gridCol w="1716507">
                  <a:extLst>
                    <a:ext uri="{9D8B030D-6E8A-4147-A177-3AD203B41FA5}">
                      <a16:colId xmlns:a16="http://schemas.microsoft.com/office/drawing/2014/main" val="20000"/>
                    </a:ext>
                  </a:extLst>
                </a:gridCol>
                <a:gridCol w="1254493">
                  <a:extLst>
                    <a:ext uri="{9D8B030D-6E8A-4147-A177-3AD203B41FA5}">
                      <a16:colId xmlns:a16="http://schemas.microsoft.com/office/drawing/2014/main" val="20001"/>
                    </a:ext>
                  </a:extLst>
                </a:gridCol>
                <a:gridCol w="1254493">
                  <a:extLst>
                    <a:ext uri="{9D8B030D-6E8A-4147-A177-3AD203B41FA5}">
                      <a16:colId xmlns:a16="http://schemas.microsoft.com/office/drawing/2014/main" val="20002"/>
                    </a:ext>
                  </a:extLst>
                </a:gridCol>
                <a:gridCol w="1254493">
                  <a:extLst>
                    <a:ext uri="{9D8B030D-6E8A-4147-A177-3AD203B41FA5}">
                      <a16:colId xmlns:a16="http://schemas.microsoft.com/office/drawing/2014/main" val="20003"/>
                    </a:ext>
                  </a:extLst>
                </a:gridCol>
                <a:gridCol w="1183506">
                  <a:extLst>
                    <a:ext uri="{9D8B030D-6E8A-4147-A177-3AD203B41FA5}">
                      <a16:colId xmlns:a16="http://schemas.microsoft.com/office/drawing/2014/main" val="20004"/>
                    </a:ext>
                  </a:extLst>
                </a:gridCol>
                <a:gridCol w="1517984">
                  <a:extLst>
                    <a:ext uri="{9D8B030D-6E8A-4147-A177-3AD203B41FA5}">
                      <a16:colId xmlns:a16="http://schemas.microsoft.com/office/drawing/2014/main" val="20005"/>
                    </a:ext>
                  </a:extLst>
                </a:gridCol>
              </a:tblGrid>
              <a:tr h="685146">
                <a:tc>
                  <a:txBody>
                    <a:bodyPr/>
                    <a:lstStyle/>
                    <a:p>
                      <a:pPr algn="ctr"/>
                      <a:r>
                        <a:rPr lang="en-US" sz="1400" b="1" dirty="0">
                          <a:latin typeface="Verdana" pitchFamily="34" charset="0"/>
                          <a:ea typeface="Verdana" pitchFamily="34" charset="0"/>
                          <a:cs typeface="Verdana" pitchFamily="34" charset="0"/>
                        </a:rPr>
                        <a:t>Segments</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itchFamily="34" charset="0"/>
                          <a:ea typeface="Verdana" pitchFamily="34" charset="0"/>
                          <a:cs typeface="Verdana" pitchFamily="34" charset="0"/>
                        </a:rPr>
                        <a:t>Net Sales</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itchFamily="34" charset="0"/>
                          <a:ea typeface="Verdana" pitchFamily="34" charset="0"/>
                          <a:cs typeface="Verdana" pitchFamily="34" charset="0"/>
                        </a:rPr>
                        <a:t>Operating Earnings</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itchFamily="34" charset="0"/>
                          <a:ea typeface="Verdana" pitchFamily="34" charset="0"/>
                          <a:cs typeface="Verdana" pitchFamily="34" charset="0"/>
                        </a:rPr>
                        <a:t>Total Assets</a:t>
                      </a:r>
                    </a:p>
                  </a:txBody>
                  <a:tcPr anchor="ctr"/>
                </a:tc>
                <a:tc>
                  <a:txBody>
                    <a:bodyPr/>
                    <a:lstStyle/>
                    <a:p>
                      <a:pPr algn="ctr"/>
                      <a:r>
                        <a:rPr lang="en-US" sz="1400" b="1" dirty="0">
                          <a:latin typeface="Verdana" pitchFamily="34" charset="0"/>
                          <a:ea typeface="Verdana" pitchFamily="34" charset="0"/>
                          <a:cs typeface="Verdana" pitchFamily="34" charset="0"/>
                        </a:rPr>
                        <a:t>Depr. and Amort.</a:t>
                      </a:r>
                      <a:endParaRPr lang="en-US" sz="1400" b="1"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itchFamily="34" charset="0"/>
                          <a:ea typeface="Verdana" pitchFamily="34" charset="0"/>
                          <a:cs typeface="Verdana" pitchFamily="34" charset="0"/>
                        </a:rPr>
                        <a:t>Capital Expenditures</a:t>
                      </a:r>
                    </a:p>
                  </a:txBody>
                  <a:tcPr anchor="ctr"/>
                </a:tc>
                <a:extLst>
                  <a:ext uri="{0D108BD9-81ED-4DB2-BD59-A6C34878D82A}">
                    <a16:rowId xmlns:a16="http://schemas.microsoft.com/office/drawing/2014/main" val="10001"/>
                  </a:ext>
                </a:extLst>
              </a:tr>
              <a:tr h="625642">
                <a:tc>
                  <a:txBody>
                    <a:bodyPr/>
                    <a:lstStyle/>
                    <a:p>
                      <a:r>
                        <a:rPr lang="en-US" sz="1400" dirty="0">
                          <a:latin typeface="Verdana" pitchFamily="34" charset="0"/>
                          <a:ea typeface="Verdana" pitchFamily="34" charset="0"/>
                          <a:cs typeface="Verdana" pitchFamily="34" charset="0"/>
                        </a:rPr>
                        <a:t>Established Pharmaceuticals</a:t>
                      </a:r>
                      <a:endParaRPr lang="en-US" sz="1400" dirty="0">
                        <a:solidFill>
                          <a:schemeClr val="tx1"/>
                        </a:solidFill>
                        <a:latin typeface="Verdana" pitchFamily="34" charset="0"/>
                        <a:ea typeface="Verdana" pitchFamily="34" charset="0"/>
                        <a:cs typeface="Verdana" pitchFamily="34" charset="0"/>
                      </a:endParaRPr>
                    </a:p>
                  </a:txBody>
                  <a:tcPr anchor="ctr"/>
                </a:tc>
                <a:tc>
                  <a:txBody>
                    <a:bodyPr/>
                    <a:lstStyle/>
                    <a:p>
                      <a:pPr algn="r"/>
                      <a:r>
                        <a:rPr lang="is-IS" sz="1400" dirty="0">
                          <a:latin typeface="Verdana" pitchFamily="34" charset="0"/>
                          <a:ea typeface="Verdana" pitchFamily="34" charset="0"/>
                          <a:cs typeface="Verdana" pitchFamily="34" charset="0"/>
                        </a:rPr>
                        <a:t>$  3,720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s-IS" sz="1400" dirty="0">
                          <a:latin typeface="Verdana" pitchFamily="34" charset="0"/>
                          <a:ea typeface="Verdana" pitchFamily="34" charset="0"/>
                          <a:cs typeface="Verdana" pitchFamily="34" charset="0"/>
                        </a:rPr>
                        <a:t>$  658</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s-IS" sz="1400" dirty="0">
                          <a:latin typeface="Verdana" pitchFamily="34" charset="0"/>
                          <a:ea typeface="Verdana" pitchFamily="34" charset="0"/>
                          <a:cs typeface="Verdana" pitchFamily="34" charset="0"/>
                        </a:rPr>
                        <a:t>$  2,210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s-IS" sz="1400" dirty="0">
                          <a:latin typeface="Verdana" pitchFamily="34" charset="0"/>
                          <a:ea typeface="Verdana" pitchFamily="34" charset="0"/>
                          <a:cs typeface="Verdana" pitchFamily="34" charset="0"/>
                        </a:rPr>
                        <a:t>$  83</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s-IS" sz="1400" dirty="0">
                          <a:latin typeface="Verdana" pitchFamily="34" charset="0"/>
                          <a:ea typeface="Verdana" pitchFamily="34" charset="0"/>
                          <a:cs typeface="Verdana" pitchFamily="34" charset="0"/>
                        </a:rPr>
                        <a:t>$  112</a:t>
                      </a:r>
                    </a:p>
                  </a:txBody>
                  <a:tcPr anchor="ctr"/>
                </a:tc>
                <a:extLst>
                  <a:ext uri="{0D108BD9-81ED-4DB2-BD59-A6C34878D82A}">
                    <a16:rowId xmlns:a16="http://schemas.microsoft.com/office/drawing/2014/main" val="10002"/>
                  </a:ext>
                </a:extLst>
              </a:tr>
              <a:tr h="207366">
                <a:tc>
                  <a:txBody>
                    <a:bodyPr/>
                    <a:lstStyle/>
                    <a:p>
                      <a:r>
                        <a:rPr lang="en-US" sz="1400" dirty="0">
                          <a:latin typeface="Verdana" pitchFamily="34" charset="0"/>
                          <a:ea typeface="Verdana" pitchFamily="34" charset="0"/>
                          <a:cs typeface="Verdana" pitchFamily="34" charset="0"/>
                        </a:rPr>
                        <a:t>Nutritionals</a:t>
                      </a:r>
                      <a:endParaRPr lang="en-US" sz="1400" dirty="0">
                        <a:solidFill>
                          <a:schemeClr val="tx1"/>
                        </a:solidFill>
                        <a:latin typeface="Verdana" pitchFamily="34" charset="0"/>
                        <a:ea typeface="Verdana" pitchFamily="34" charset="0"/>
                        <a:cs typeface="Verdana" pitchFamily="34" charset="0"/>
                      </a:endParaRPr>
                    </a:p>
                  </a:txBody>
                  <a:tcPr anchor="ctr"/>
                </a:tc>
                <a:tc>
                  <a:txBody>
                    <a:bodyPr/>
                    <a:lstStyle/>
                    <a:p>
                      <a:pPr algn="r"/>
                      <a:r>
                        <a:rPr lang="fi-FI" sz="1400" dirty="0">
                          <a:latin typeface="Verdana" pitchFamily="34" charset="0"/>
                          <a:ea typeface="Verdana" pitchFamily="34" charset="0"/>
                          <a:cs typeface="Verdana" pitchFamily="34" charset="0"/>
                        </a:rPr>
                        <a:t>6,975</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fi-FI" sz="1400" dirty="0">
                          <a:latin typeface="Verdana" pitchFamily="34" charset="0"/>
                          <a:ea typeface="Verdana" pitchFamily="34" charset="0"/>
                          <a:cs typeface="Verdana" pitchFamily="34" charset="0"/>
                        </a:rPr>
                        <a:t>1,741</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fi-FI" sz="1400" dirty="0">
                          <a:latin typeface="Verdana" pitchFamily="34" charset="0"/>
                          <a:ea typeface="Verdana" pitchFamily="34" charset="0"/>
                          <a:cs typeface="Verdana" pitchFamily="34" charset="0"/>
                        </a:rPr>
                        <a:t>3,187</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fi-FI" sz="1400" dirty="0">
                          <a:latin typeface="Verdana" pitchFamily="34" charset="0"/>
                          <a:ea typeface="Verdana" pitchFamily="34" charset="0"/>
                          <a:cs typeface="Verdana" pitchFamily="34" charset="0"/>
                        </a:rPr>
                        <a:t>157</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fi-FI" sz="1400" dirty="0">
                          <a:latin typeface="Verdana" pitchFamily="34" charset="0"/>
                          <a:ea typeface="Verdana" pitchFamily="34" charset="0"/>
                          <a:cs typeface="Verdana" pitchFamily="34" charset="0"/>
                        </a:rPr>
                        <a:t>142</a:t>
                      </a:r>
                    </a:p>
                  </a:txBody>
                  <a:tcPr anchor="ctr"/>
                </a:tc>
                <a:extLst>
                  <a:ext uri="{0D108BD9-81ED-4DB2-BD59-A6C34878D82A}">
                    <a16:rowId xmlns:a16="http://schemas.microsoft.com/office/drawing/2014/main" val="10003"/>
                  </a:ext>
                </a:extLst>
              </a:tr>
              <a:tr h="293570">
                <a:tc>
                  <a:txBody>
                    <a:bodyPr/>
                    <a:lstStyle/>
                    <a:p>
                      <a:r>
                        <a:rPr lang="en-US" sz="1400" dirty="0">
                          <a:latin typeface="Verdana" pitchFamily="34" charset="0"/>
                          <a:ea typeface="Verdana" pitchFamily="34" charset="0"/>
                          <a:cs typeface="Verdana" pitchFamily="34" charset="0"/>
                        </a:rPr>
                        <a:t>Diagnostics</a:t>
                      </a:r>
                      <a:endParaRPr lang="en-US" sz="1400" dirty="0">
                        <a:solidFill>
                          <a:schemeClr val="tx1"/>
                        </a:solidFill>
                        <a:latin typeface="Verdana" pitchFamily="34" charset="0"/>
                        <a:ea typeface="Verdana" pitchFamily="34" charset="0"/>
                        <a:cs typeface="Verdana" pitchFamily="34" charset="0"/>
                      </a:endParaRPr>
                    </a:p>
                  </a:txBody>
                  <a:tcPr anchor="ctr"/>
                </a:tc>
                <a:tc>
                  <a:txBody>
                    <a:bodyPr/>
                    <a:lstStyle/>
                    <a:p>
                      <a:pPr algn="r"/>
                      <a:r>
                        <a:rPr lang="is-IS" sz="1400" dirty="0">
                          <a:latin typeface="Verdana" pitchFamily="34" charset="0"/>
                          <a:ea typeface="Verdana" pitchFamily="34" charset="0"/>
                          <a:cs typeface="Verdana" pitchFamily="34" charset="0"/>
                        </a:rPr>
                        <a:t>4,646</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s-IS" sz="1400" dirty="0">
                          <a:latin typeface="Verdana" pitchFamily="34" charset="0"/>
                          <a:ea typeface="Verdana" pitchFamily="34" charset="0"/>
                          <a:cs typeface="Verdana" pitchFamily="34" charset="0"/>
                        </a:rPr>
                        <a:t>1,171</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s-IS" sz="1400" dirty="0">
                          <a:latin typeface="Verdana" pitchFamily="34" charset="0"/>
                          <a:ea typeface="Verdana" pitchFamily="34" charset="0"/>
                          <a:cs typeface="Verdana" pitchFamily="34" charset="0"/>
                        </a:rPr>
                        <a:t>2,844</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s-IS" sz="1400" dirty="0">
                          <a:latin typeface="Verdana" pitchFamily="34" charset="0"/>
                          <a:ea typeface="Verdana" pitchFamily="34" charset="0"/>
                          <a:cs typeface="Verdana" pitchFamily="34" charset="0"/>
                        </a:rPr>
                        <a:t>310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s-IS" sz="1400" dirty="0">
                          <a:latin typeface="Verdana" pitchFamily="34" charset="0"/>
                          <a:ea typeface="Verdana" pitchFamily="34" charset="0"/>
                          <a:cs typeface="Verdana" pitchFamily="34" charset="0"/>
                        </a:rPr>
                        <a:t>321</a:t>
                      </a:r>
                    </a:p>
                  </a:txBody>
                  <a:tcPr anchor="ctr"/>
                </a:tc>
                <a:extLst>
                  <a:ext uri="{0D108BD9-81ED-4DB2-BD59-A6C34878D82A}">
                    <a16:rowId xmlns:a16="http://schemas.microsoft.com/office/drawing/2014/main" val="10004"/>
                  </a:ext>
                </a:extLst>
              </a:tr>
              <a:tr h="182880">
                <a:tc>
                  <a:txBody>
                    <a:bodyPr/>
                    <a:lstStyle/>
                    <a:p>
                      <a:r>
                        <a:rPr lang="en-US" sz="1400" dirty="0">
                          <a:latin typeface="Verdana" pitchFamily="34" charset="0"/>
                          <a:ea typeface="Verdana" pitchFamily="34" charset="0"/>
                          <a:cs typeface="Verdana" pitchFamily="34" charset="0"/>
                        </a:rPr>
                        <a:t>Vascular</a:t>
                      </a:r>
                      <a:endParaRPr lang="en-US" sz="1400" dirty="0">
                        <a:solidFill>
                          <a:schemeClr val="tx1"/>
                        </a:solidFill>
                        <a:latin typeface="Verdana" pitchFamily="34" charset="0"/>
                        <a:ea typeface="Verdana" pitchFamily="34" charset="0"/>
                        <a:cs typeface="Verdana" pitchFamily="34" charset="0"/>
                      </a:endParaRPr>
                    </a:p>
                  </a:txBody>
                  <a:tcPr anchor="ctr"/>
                </a:tc>
                <a:tc>
                  <a:txBody>
                    <a:bodyPr/>
                    <a:lstStyle/>
                    <a:p>
                      <a:pPr algn="r"/>
                      <a:r>
                        <a:rPr lang="fi-FI" sz="1400" dirty="0">
                          <a:latin typeface="Verdana" pitchFamily="34" charset="0"/>
                          <a:ea typeface="Verdana" pitchFamily="34" charset="0"/>
                          <a:cs typeface="Verdana" pitchFamily="34" charset="0"/>
                        </a:rPr>
                        <a:t>2,792</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fi-FI" sz="1400" dirty="0">
                          <a:latin typeface="Verdana" pitchFamily="34" charset="0"/>
                          <a:ea typeface="Verdana" pitchFamily="34" charset="0"/>
                          <a:cs typeface="Verdana" pitchFamily="34" charset="0"/>
                        </a:rPr>
                        <a:t>1,061</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fi-FI" sz="1400" dirty="0">
                          <a:latin typeface="Verdana" pitchFamily="34" charset="0"/>
                          <a:ea typeface="Verdana" pitchFamily="34" charset="0"/>
                          <a:cs typeface="Verdana" pitchFamily="34" charset="0"/>
                        </a:rPr>
                        <a:t>1,536</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fi-FI" sz="1400" dirty="0">
                          <a:latin typeface="Verdana" pitchFamily="34" charset="0"/>
                          <a:ea typeface="Verdana" pitchFamily="34" charset="0"/>
                          <a:cs typeface="Verdana" pitchFamily="34" charset="0"/>
                        </a:rPr>
                        <a:t>74</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fi-FI" sz="1400" dirty="0">
                          <a:latin typeface="Verdana" pitchFamily="34" charset="0"/>
                          <a:ea typeface="Verdana" pitchFamily="34" charset="0"/>
                          <a:cs typeface="Verdana" pitchFamily="34" charset="0"/>
                        </a:rPr>
                        <a:t>32</a:t>
                      </a:r>
                    </a:p>
                  </a:txBody>
                  <a:tcPr anchor="ctr"/>
                </a:tc>
                <a:extLst>
                  <a:ext uri="{0D108BD9-81ED-4DB2-BD59-A6C34878D82A}">
                    <a16:rowId xmlns:a16="http://schemas.microsoft.com/office/drawing/2014/main" val="10005"/>
                  </a:ext>
                </a:extLst>
              </a:tr>
              <a:tr h="283945">
                <a:tc>
                  <a:txBody>
                    <a:bodyPr/>
                    <a:lstStyle/>
                    <a:p>
                      <a:r>
                        <a:rPr lang="en-US" sz="1400" dirty="0">
                          <a:latin typeface="Verdana" pitchFamily="34" charset="0"/>
                          <a:ea typeface="Verdana" pitchFamily="34" charset="0"/>
                          <a:cs typeface="Verdana" pitchFamily="34" charset="0"/>
                        </a:rPr>
                        <a:t>Other</a:t>
                      </a:r>
                      <a:endParaRPr lang="en-US" sz="1400" dirty="0">
                        <a:solidFill>
                          <a:schemeClr val="tx1"/>
                        </a:solidFill>
                        <a:latin typeface="Verdana" pitchFamily="34" charset="0"/>
                        <a:ea typeface="Verdana" pitchFamily="34" charset="0"/>
                        <a:cs typeface="Verdana" pitchFamily="34" charset="0"/>
                      </a:endParaRPr>
                    </a:p>
                  </a:txBody>
                  <a:tcPr anchor="ctr"/>
                </a:tc>
                <a:tc>
                  <a:txBody>
                    <a:bodyPr/>
                    <a:lstStyle/>
                    <a:p>
                      <a:pPr algn="r"/>
                      <a:r>
                        <a:rPr lang="is-IS" sz="1400" u="sng" dirty="0">
                          <a:latin typeface="Verdana" pitchFamily="34" charset="0"/>
                          <a:ea typeface="Verdana" pitchFamily="34" charset="0"/>
                          <a:cs typeface="Verdana" pitchFamily="34" charset="0"/>
                        </a:rPr>
                        <a:t>    2,272</a:t>
                      </a:r>
                      <a:endParaRPr lang="en-US" sz="1400" u="sng"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s-IS" sz="1400" u="sng" dirty="0">
                          <a:latin typeface="Verdana" pitchFamily="34" charset="0"/>
                          <a:ea typeface="Verdana" pitchFamily="34" charset="0"/>
                          <a:cs typeface="Verdana" pitchFamily="34" charset="0"/>
                        </a:rPr>
                        <a:t> (1,448)</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s-IS" sz="1400" u="sng" dirty="0">
                          <a:latin typeface="Verdana" pitchFamily="34" charset="0"/>
                          <a:ea typeface="Verdana" pitchFamily="34" charset="0"/>
                          <a:cs typeface="Verdana" pitchFamily="34" charset="0"/>
                        </a:rPr>
                        <a:t> 31,470</a:t>
                      </a:r>
                      <a:r>
                        <a:rPr lang="is-IS" sz="1400" u="sng" baseline="30000" dirty="0">
                          <a:latin typeface="Verdana" pitchFamily="34" charset="0"/>
                          <a:ea typeface="Verdana" pitchFamily="34" charset="0"/>
                          <a:cs typeface="Verdana" pitchFamily="34" charset="0"/>
                        </a:rPr>
                        <a:t>a</a:t>
                      </a:r>
                      <a:endParaRPr lang="is-IS" sz="1400" u="sng"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s-IS" sz="1400" u="sng" dirty="0">
                          <a:latin typeface="Verdana" pitchFamily="34" charset="0"/>
                          <a:ea typeface="Verdana" pitchFamily="34" charset="0"/>
                          <a:cs typeface="Verdana" pitchFamily="34" charset="0"/>
                        </a:rPr>
                        <a:t>     247</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s-IS" sz="1400" u="sng" dirty="0">
                          <a:latin typeface="Verdana" pitchFamily="34" charset="0"/>
                          <a:ea typeface="Verdana" pitchFamily="34" charset="0"/>
                          <a:cs typeface="Verdana" pitchFamily="34" charset="0"/>
                        </a:rPr>
                        <a:t>      747</a:t>
                      </a:r>
                    </a:p>
                  </a:txBody>
                  <a:tcPr anchor="ctr"/>
                </a:tc>
                <a:extLst>
                  <a:ext uri="{0D108BD9-81ED-4DB2-BD59-A6C34878D82A}">
                    <a16:rowId xmlns:a16="http://schemas.microsoft.com/office/drawing/2014/main" val="10006"/>
                  </a:ext>
                </a:extLst>
              </a:tr>
              <a:tr h="367364">
                <a:tc>
                  <a:txBody>
                    <a:bodyPr/>
                    <a:lstStyle/>
                    <a:p>
                      <a:r>
                        <a:rPr lang="en-US" sz="1400" dirty="0">
                          <a:latin typeface="Verdana" pitchFamily="34" charset="0"/>
                          <a:ea typeface="Verdana" pitchFamily="34" charset="0"/>
                          <a:cs typeface="Verdana" pitchFamily="34" charset="0"/>
                        </a:rPr>
                        <a:t>Total</a:t>
                      </a:r>
                      <a:endParaRPr lang="en-US" sz="1400" dirty="0">
                        <a:solidFill>
                          <a:schemeClr val="tx1"/>
                        </a:solidFill>
                        <a:latin typeface="Verdana" pitchFamily="34" charset="0"/>
                        <a:ea typeface="Verdana" pitchFamily="34" charset="0"/>
                        <a:cs typeface="Verdana" pitchFamily="34" charset="0"/>
                      </a:endParaRPr>
                    </a:p>
                  </a:txBody>
                  <a:tcPr anchor="ctr"/>
                </a:tc>
                <a:tc>
                  <a:txBody>
                    <a:bodyPr/>
                    <a:lstStyle/>
                    <a:p>
                      <a:pPr algn="r"/>
                      <a:r>
                        <a:rPr lang="en-US" sz="1400" u="dbl" baseline="0" dirty="0">
                          <a:uFill>
                            <a:solidFill>
                              <a:schemeClr val="tx1"/>
                            </a:solidFill>
                          </a:uFill>
                          <a:latin typeface="Verdana" pitchFamily="34" charset="0"/>
                          <a:ea typeface="Verdana" pitchFamily="34" charset="0"/>
                          <a:cs typeface="Verdana" pitchFamily="34" charset="0"/>
                        </a:rPr>
                        <a:t>$20,405</a:t>
                      </a:r>
                      <a:endParaRPr lang="en-US" sz="1400" u="dbl" baseline="0" dirty="0">
                        <a:solidFill>
                          <a:srgbClr val="C00000"/>
                        </a:solidFill>
                        <a:uFill>
                          <a:solidFill>
                            <a:schemeClr val="tx1"/>
                          </a:solidFill>
                        </a:uFill>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dbl" baseline="0" dirty="0">
                          <a:uFill>
                            <a:solidFill>
                              <a:schemeClr val="tx1"/>
                            </a:solidFill>
                          </a:uFill>
                          <a:latin typeface="Verdana" pitchFamily="34" charset="0"/>
                          <a:ea typeface="Verdana" pitchFamily="34" charset="0"/>
                          <a:cs typeface="Verdana" pitchFamily="34" charset="0"/>
                        </a:rPr>
                        <a:t>$ 3,183</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dbl" baseline="0" dirty="0">
                          <a:uFill>
                            <a:solidFill>
                              <a:schemeClr val="tx1"/>
                            </a:solidFill>
                          </a:uFill>
                          <a:latin typeface="Verdana" pitchFamily="34" charset="0"/>
                          <a:ea typeface="Verdana" pitchFamily="34" charset="0"/>
                          <a:cs typeface="Verdana" pitchFamily="34" charset="0"/>
                        </a:rPr>
                        <a:t>$41,247</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dbl" baseline="0" dirty="0">
                          <a:uFill>
                            <a:solidFill>
                              <a:schemeClr val="tx1"/>
                            </a:solidFill>
                          </a:uFill>
                          <a:latin typeface="Verdana" pitchFamily="34" charset="0"/>
                          <a:ea typeface="Verdana" pitchFamily="34" charset="0"/>
                          <a:cs typeface="Verdana" pitchFamily="34" charset="0"/>
                        </a:rPr>
                        <a:t>$   871</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dbl" baseline="0" dirty="0">
                          <a:uFill>
                            <a:solidFill>
                              <a:schemeClr val="tx1"/>
                            </a:solidFill>
                          </a:uFill>
                          <a:latin typeface="Verdana" pitchFamily="34" charset="0"/>
                          <a:ea typeface="Verdana" pitchFamily="34" charset="0"/>
                          <a:cs typeface="Verdana" pitchFamily="34" charset="0"/>
                        </a:rPr>
                        <a:t>$1,354</a:t>
                      </a:r>
                    </a:p>
                  </a:txBody>
                  <a:tcPr anchor="ct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48249334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fontAlgn="auto">
              <a:spcAft>
                <a:spcPts val="0"/>
              </a:spcAft>
              <a:buNone/>
              <a:defRPr/>
            </a:pPr>
            <a:r>
              <a:rPr lang="en-IN" dirty="0"/>
              <a:t>APPENDIX 3</a:t>
            </a:r>
          </a:p>
        </p:txBody>
      </p:sp>
      <p:sp>
        <p:nvSpPr>
          <p:cNvPr id="8" name="Title 7"/>
          <p:cNvSpPr>
            <a:spLocks noGrp="1"/>
          </p:cNvSpPr>
          <p:nvPr>
            <p:ph type="title"/>
          </p:nvPr>
        </p:nvSpPr>
        <p:spPr>
          <a:xfrm>
            <a:off x="685800" y="482875"/>
            <a:ext cx="8001000" cy="1472650"/>
          </a:xfrm>
        </p:spPr>
        <p:txBody>
          <a:bodyPr>
            <a:noAutofit/>
          </a:bodyPr>
          <a:lstStyle/>
          <a:p>
            <a:r>
              <a:rPr lang="en-US" dirty="0"/>
              <a:t>Business Segment Information Disclosure— Abbott Laboratories, Inc. (2 of 2)</a:t>
            </a:r>
          </a:p>
        </p:txBody>
      </p:sp>
      <p:sp>
        <p:nvSpPr>
          <p:cNvPr id="9" name="Content Placeholder 8"/>
          <p:cNvSpPr>
            <a:spLocks noGrp="1"/>
          </p:cNvSpPr>
          <p:nvPr>
            <p:ph sz="quarter" idx="10"/>
          </p:nvPr>
        </p:nvSpPr>
        <p:spPr>
          <a:xfrm>
            <a:off x="586740" y="2436600"/>
            <a:ext cx="8046720" cy="3945944"/>
          </a:xfrm>
        </p:spPr>
        <p:txBody>
          <a:bodyPr/>
          <a:lstStyle/>
          <a:p>
            <a:r>
              <a:rPr lang="en-US" baseline="30000" dirty="0" err="1"/>
              <a:t>a</a:t>
            </a:r>
            <a:r>
              <a:rPr lang="en-US" dirty="0" err="1"/>
              <a:t>This</a:t>
            </a:r>
            <a:r>
              <a:rPr lang="en-US" dirty="0"/>
              <a:t> amount includes items such as cash and investments, assets of non-reportable segments, goodwill and other intangible assets, and deferred income taxes.</a:t>
            </a:r>
            <a:endParaRPr lang="en-US" dirty="0">
              <a:solidFill>
                <a:schemeClr val="accent4"/>
              </a:solidFill>
            </a:endParaRPr>
          </a:p>
        </p:txBody>
      </p:sp>
    </p:spTree>
    <p:extLst>
      <p:ext uri="{BB962C8B-B14F-4D97-AF65-F5344CB8AC3E}">
        <p14:creationId xmlns:p14="http://schemas.microsoft.com/office/powerpoint/2010/main" val="351110310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fontAlgn="auto">
              <a:spcAft>
                <a:spcPts val="0"/>
              </a:spcAft>
              <a:buNone/>
              <a:defRPr/>
            </a:pPr>
            <a:r>
              <a:rPr lang="en-IN" dirty="0"/>
              <a:t>APPENDIX 3</a:t>
            </a:r>
          </a:p>
        </p:txBody>
      </p:sp>
      <p:sp>
        <p:nvSpPr>
          <p:cNvPr id="8" name="Title 7"/>
          <p:cNvSpPr>
            <a:spLocks noGrp="1"/>
          </p:cNvSpPr>
          <p:nvPr>
            <p:ph type="title"/>
          </p:nvPr>
        </p:nvSpPr>
        <p:spPr>
          <a:xfrm>
            <a:off x="685800" y="494538"/>
            <a:ext cx="8001000" cy="1106424"/>
          </a:xfrm>
        </p:spPr>
        <p:txBody>
          <a:bodyPr>
            <a:noAutofit/>
          </a:bodyPr>
          <a:lstStyle/>
          <a:p>
            <a:r>
              <a:rPr lang="en-US" dirty="0"/>
              <a:t>Reporting by Geographic Area</a:t>
            </a:r>
          </a:p>
        </p:txBody>
      </p:sp>
      <p:sp>
        <p:nvSpPr>
          <p:cNvPr id="9" name="Content Placeholder 8"/>
          <p:cNvSpPr>
            <a:spLocks noGrp="1"/>
          </p:cNvSpPr>
          <p:nvPr>
            <p:ph sz="quarter" idx="10"/>
          </p:nvPr>
        </p:nvSpPr>
        <p:spPr>
          <a:xfrm>
            <a:off x="586740" y="1564314"/>
            <a:ext cx="8204334" cy="4708149"/>
          </a:xfrm>
        </p:spPr>
        <p:txBody>
          <a:bodyPr/>
          <a:lstStyle/>
          <a:p>
            <a:r>
              <a:rPr lang="en-US" dirty="0"/>
              <a:t>U.S. GAAP requires reporting certain geographic information</a:t>
            </a:r>
          </a:p>
          <a:p>
            <a:pPr lvl="1">
              <a:buFont typeface="Calibri"/>
              <a:buChar char="–"/>
            </a:pPr>
            <a:r>
              <a:rPr lang="en-US" b="1" dirty="0"/>
              <a:t>Revenues</a:t>
            </a:r>
            <a:r>
              <a:rPr lang="en-US" dirty="0"/>
              <a:t> from external customers: </a:t>
            </a:r>
          </a:p>
          <a:p>
            <a:pPr marL="1371600" lvl="2" indent="-457200">
              <a:buFont typeface="+mj-lt"/>
              <a:buAutoNum type="arabicPeriod"/>
            </a:pPr>
            <a:r>
              <a:rPr lang="en-US" dirty="0"/>
              <a:t>Domestically </a:t>
            </a:r>
          </a:p>
          <a:p>
            <a:pPr marL="1371600" lvl="2" indent="-457200">
              <a:buFont typeface="+mj-lt"/>
              <a:buAutoNum type="arabicPeriod"/>
            </a:pPr>
            <a:r>
              <a:rPr lang="en-US" dirty="0"/>
              <a:t>Attributed to foreign countries</a:t>
            </a:r>
          </a:p>
          <a:p>
            <a:pPr lvl="1">
              <a:buFont typeface="Calibri"/>
              <a:buChar char="–"/>
            </a:pPr>
            <a:r>
              <a:rPr lang="en-US" b="1" dirty="0"/>
              <a:t>Long-lived assets</a:t>
            </a:r>
            <a:r>
              <a:rPr lang="en-US" dirty="0"/>
              <a:t>, long-term customer relationships, and other policies</a:t>
            </a:r>
          </a:p>
        </p:txBody>
      </p:sp>
    </p:spTree>
    <p:extLst>
      <p:ext uri="{BB962C8B-B14F-4D97-AF65-F5344CB8AC3E}">
        <p14:creationId xmlns:p14="http://schemas.microsoft.com/office/powerpoint/2010/main" val="54790776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fontAlgn="auto">
              <a:spcAft>
                <a:spcPts val="0"/>
              </a:spcAft>
              <a:buNone/>
              <a:defRPr/>
            </a:pPr>
            <a:r>
              <a:rPr lang="en-IN" dirty="0"/>
              <a:t>APPENDIX 3</a:t>
            </a:r>
          </a:p>
        </p:txBody>
      </p:sp>
      <p:sp>
        <p:nvSpPr>
          <p:cNvPr id="8" name="Title 7"/>
          <p:cNvSpPr>
            <a:spLocks noGrp="1"/>
          </p:cNvSpPr>
          <p:nvPr>
            <p:ph type="title"/>
          </p:nvPr>
        </p:nvSpPr>
        <p:spPr>
          <a:xfrm>
            <a:off x="685800" y="437388"/>
            <a:ext cx="8001000" cy="1106424"/>
          </a:xfrm>
        </p:spPr>
        <p:txBody>
          <a:bodyPr>
            <a:noAutofit/>
          </a:bodyPr>
          <a:lstStyle/>
          <a:p>
            <a:r>
              <a:rPr lang="en-US" dirty="0"/>
              <a:t>Information About Major Customers</a:t>
            </a:r>
          </a:p>
        </p:txBody>
      </p:sp>
      <p:sp>
        <p:nvSpPr>
          <p:cNvPr id="9" name="Content Placeholder 8"/>
          <p:cNvSpPr>
            <a:spLocks noGrp="1"/>
          </p:cNvSpPr>
          <p:nvPr>
            <p:ph sz="quarter" idx="10"/>
          </p:nvPr>
        </p:nvSpPr>
        <p:spPr>
          <a:xfrm>
            <a:off x="643890" y="1783547"/>
            <a:ext cx="8163226" cy="4553085"/>
          </a:xfrm>
        </p:spPr>
        <p:txBody>
          <a:bodyPr/>
          <a:lstStyle/>
          <a:p>
            <a:pPr marL="457200" lvl="1" indent="-457200">
              <a:buFont typeface="Arial" panose="020B0604020202020204" pitchFamily="34" charset="0"/>
              <a:buChar char="•"/>
            </a:pPr>
            <a:r>
              <a:rPr lang="en-US" dirty="0"/>
              <a:t>Helps the financial analysts in providing information concerning the extent to which a company’s prosperity depends on one or more major customers </a:t>
            </a:r>
          </a:p>
          <a:p>
            <a:pPr marL="457200" lvl="1" indent="-457200">
              <a:buFont typeface="Arial" panose="020B0604020202020204" pitchFamily="34" charset="0"/>
              <a:buChar char="•"/>
            </a:pPr>
            <a:r>
              <a:rPr lang="en-US" dirty="0"/>
              <a:t>If 10% or more of the revenue of an enterprise is derived from transactions with a single customer, the enterprise must disclose that fact, along with:</a:t>
            </a:r>
          </a:p>
          <a:p>
            <a:pPr marL="801688" lvl="2" indent="-336550">
              <a:buFont typeface="+mj-lt"/>
              <a:buAutoNum type="arabicPeriod"/>
            </a:pPr>
            <a:r>
              <a:rPr lang="en-US" dirty="0"/>
              <a:t>Total amount of revenue from each such customer </a:t>
            </a:r>
          </a:p>
          <a:p>
            <a:pPr marL="801688" lvl="2" indent="-336550">
              <a:buFont typeface="+mj-lt"/>
              <a:buAutoNum type="arabicPeriod"/>
            </a:pPr>
            <a:r>
              <a:rPr lang="en-US" dirty="0"/>
              <a:t>Identity of the operating segment or segments reporting the revenue </a:t>
            </a:r>
          </a:p>
        </p:txBody>
      </p:sp>
    </p:spTree>
    <p:extLst>
      <p:ext uri="{BB962C8B-B14F-4D97-AF65-F5344CB8AC3E}">
        <p14:creationId xmlns:p14="http://schemas.microsoft.com/office/powerpoint/2010/main" val="40617066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03-9</a:t>
            </a:r>
          </a:p>
        </p:txBody>
      </p:sp>
      <p:sp>
        <p:nvSpPr>
          <p:cNvPr id="8" name="Title 7"/>
          <p:cNvSpPr>
            <a:spLocks noGrp="1"/>
          </p:cNvSpPr>
          <p:nvPr>
            <p:ph type="title"/>
          </p:nvPr>
        </p:nvSpPr>
        <p:spPr>
          <a:xfrm>
            <a:off x="685800" y="437388"/>
            <a:ext cx="8001000" cy="1106424"/>
          </a:xfrm>
        </p:spPr>
        <p:txBody>
          <a:bodyPr>
            <a:noAutofit/>
          </a:bodyPr>
          <a:lstStyle/>
          <a:p>
            <a:r>
              <a:rPr lang="en-US" dirty="0"/>
              <a:t>International Financial Reporting Standards: Segment Reporting</a:t>
            </a:r>
          </a:p>
        </p:txBody>
      </p:sp>
      <p:sp>
        <p:nvSpPr>
          <p:cNvPr id="9" name="Content Placeholder 8"/>
          <p:cNvSpPr>
            <a:spLocks noGrp="1"/>
          </p:cNvSpPr>
          <p:nvPr>
            <p:ph sz="quarter" idx="10"/>
          </p:nvPr>
        </p:nvSpPr>
        <p:spPr>
          <a:xfrm>
            <a:off x="624840" y="1863309"/>
            <a:ext cx="8046720" cy="4482795"/>
          </a:xfrm>
        </p:spPr>
        <p:txBody>
          <a:bodyPr/>
          <a:lstStyle/>
          <a:p>
            <a:r>
              <a:rPr lang="en-US" dirty="0"/>
              <a:t>U.S. GAAP requires </a:t>
            </a:r>
            <a:r>
              <a:rPr lang="en-IN" dirty="0"/>
              <a:t>companies to report information about reported segment profit or loss, including certain revenues and expenses, segment assets, and the basis of measurement</a:t>
            </a:r>
          </a:p>
          <a:p>
            <a:r>
              <a:rPr lang="en-IN" dirty="0"/>
              <a:t>IFRS </a:t>
            </a:r>
            <a:r>
              <a:rPr lang="en-US" dirty="0"/>
              <a:t>requires that companies also disclose total liabilities of its reportable segments in addition to the U.S. GAAP item requirements</a:t>
            </a:r>
            <a:endParaRPr lang="en-US" sz="2400" dirty="0"/>
          </a:p>
        </p:txBody>
      </p:sp>
    </p:spTree>
    <p:extLst>
      <p:ext uri="{BB962C8B-B14F-4D97-AF65-F5344CB8AC3E}">
        <p14:creationId xmlns:p14="http://schemas.microsoft.com/office/powerpoint/2010/main" val="148567832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2772906"/>
            <a:ext cx="8229600" cy="1143000"/>
          </a:xfrm>
        </p:spPr>
        <p:txBody>
          <a:bodyPr/>
          <a:lstStyle/>
          <a:p>
            <a:r>
              <a:rPr lang="en-US" dirty="0"/>
              <a:t>End of Presentation</a:t>
            </a:r>
          </a:p>
        </p:txBody>
      </p:sp>
    </p:spTree>
    <p:extLst>
      <p:ext uri="{BB962C8B-B14F-4D97-AF65-F5344CB8AC3E}">
        <p14:creationId xmlns:p14="http://schemas.microsoft.com/office/powerpoint/2010/main" val="83915535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21185</TotalTime>
  <Words>14405</Words>
  <Application>Microsoft Office PowerPoint</Application>
  <PresentationFormat>On-screen Show (4:3)</PresentationFormat>
  <Paragraphs>1151</Paragraphs>
  <Slides>95</Slides>
  <Notes>85</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95</vt:i4>
      </vt:variant>
    </vt:vector>
  </HeadingPairs>
  <TitlesOfParts>
    <vt:vector size="105" baseType="lpstr">
      <vt:lpstr>Adobe Fan Heiti Std B</vt:lpstr>
      <vt:lpstr>Arial</vt:lpstr>
      <vt:lpstr>Calibri</vt:lpstr>
      <vt:lpstr>Courier New</vt:lpstr>
      <vt:lpstr>Lucida Grande</vt:lpstr>
      <vt:lpstr>Tahoma</vt:lpstr>
      <vt:lpstr>Verdana</vt:lpstr>
      <vt:lpstr>Wingdings</vt:lpstr>
      <vt:lpstr>Office Theme</vt:lpstr>
      <vt:lpstr>Equation</vt:lpstr>
      <vt:lpstr>Chapter 3</vt:lpstr>
      <vt:lpstr>Balance Sheet</vt:lpstr>
      <vt:lpstr>Balance Sheet Example: Asset Section</vt:lpstr>
      <vt:lpstr>Balance Sheet Example: Liabilities and Shareholders’ Equity Sections</vt:lpstr>
      <vt:lpstr>Balance Sheet: Usefulness</vt:lpstr>
      <vt:lpstr>Balance Sheet Limitations</vt:lpstr>
      <vt:lpstr>Classification of Elements within a Balance Sheet</vt:lpstr>
      <vt:lpstr>Concept Check: Balance Sheet Classification (1 of 2)</vt:lpstr>
      <vt:lpstr>Concept Check: Balance Sheet Classification (2 of 2)</vt:lpstr>
      <vt:lpstr>Current Assets</vt:lpstr>
      <vt:lpstr>Elements of Current Assets</vt:lpstr>
      <vt:lpstr>Current Assets—Nike, Inc.</vt:lpstr>
      <vt:lpstr>Cash and Cash Equivalents</vt:lpstr>
      <vt:lpstr>Short-Term Investments</vt:lpstr>
      <vt:lpstr>Accounts Receivable</vt:lpstr>
      <vt:lpstr>Inventories (1 of 2)</vt:lpstr>
      <vt:lpstr>Inventories (2 of 2)</vt:lpstr>
      <vt:lpstr>Prepaid Expenses</vt:lpstr>
      <vt:lpstr>Concept Check: Current Assets (1 of 2)</vt:lpstr>
      <vt:lpstr>Concept Check: Current Assets (2 of 2)</vt:lpstr>
      <vt:lpstr>Long-Term Assets (1 of 2)</vt:lpstr>
      <vt:lpstr>Long-Term Assets (2 of 2)</vt:lpstr>
      <vt:lpstr>Investments</vt:lpstr>
      <vt:lpstr>Property, Plant, and Equipment</vt:lpstr>
      <vt:lpstr>Intangible Assets</vt:lpstr>
      <vt:lpstr>Other Long-Term Assets</vt:lpstr>
      <vt:lpstr>Concept Check: Long-Term Assets (1 of 2) </vt:lpstr>
      <vt:lpstr>Concept Check: Long-Term Assets (2 of 2)</vt:lpstr>
      <vt:lpstr>Liabilities</vt:lpstr>
      <vt:lpstr>Current Liabilities</vt:lpstr>
      <vt:lpstr>Types of Current Liabilities</vt:lpstr>
      <vt:lpstr>Other Types of Current Liabilities</vt:lpstr>
      <vt:lpstr>Current Maturities of Long-Term Debt</vt:lpstr>
      <vt:lpstr>Long-Term Liabilities</vt:lpstr>
      <vt:lpstr>Concept Check: Liabilities (1 of 2)</vt:lpstr>
      <vt:lpstr>Concept Check: Liabilities (2 of 2)</vt:lpstr>
      <vt:lpstr>Shareholders’ Equity</vt:lpstr>
      <vt:lpstr>Shareholders’ Equity—Nike, Inc.</vt:lpstr>
      <vt:lpstr>International Financial Reporting Standards: Balance Sheet (1 of 2)</vt:lpstr>
      <vt:lpstr>International Financial Reporting Standards: Balance Sheet (2 of 2)</vt:lpstr>
      <vt:lpstr>Concept Check: GAAP versus IFRS (1 of 2)</vt:lpstr>
      <vt:lpstr>Concept Check: GAAP versus IFRS (2 of 2)</vt:lpstr>
      <vt:lpstr>Financial Disclosures</vt:lpstr>
      <vt:lpstr>Disclosure Notes (1 of 2)</vt:lpstr>
      <vt:lpstr>Disclosure Notes (2 of 2)</vt:lpstr>
      <vt:lpstr>Specific Disclosure Notes (1 of 2)</vt:lpstr>
      <vt:lpstr>Specific Disclosure Notes (2 of 2)</vt:lpstr>
      <vt:lpstr>Noteworthy Events and Transactions (1 of 2)</vt:lpstr>
      <vt:lpstr>Noteworthy Events and Transactions (2 of 2)</vt:lpstr>
      <vt:lpstr>Concept Check: SSAP (1 of 2)</vt:lpstr>
      <vt:lpstr>Concept Check: SSAP (2 of 2)</vt:lpstr>
      <vt:lpstr>Management’s Discussion and Analysis &amp; Responsibilities (1 of 2)</vt:lpstr>
      <vt:lpstr>Management’s Discussion and Analysis &amp; Responsibilities (2 of 2)</vt:lpstr>
      <vt:lpstr>Compensation of Directors and Top Executives</vt:lpstr>
      <vt:lpstr>Concept Check: Financial Disclosures (1 of 2)</vt:lpstr>
      <vt:lpstr>Concept Check: Financial Disclosures (2 of 2)</vt:lpstr>
      <vt:lpstr>Auditors’ Report</vt:lpstr>
      <vt:lpstr>Unqualified Auditors’ Reports</vt:lpstr>
      <vt:lpstr>Unqualified with an Explanatory Paragraph</vt:lpstr>
      <vt:lpstr>Other Audit Reports (1 of 2)</vt:lpstr>
      <vt:lpstr>Other Audit Reports (2 of 2)</vt:lpstr>
      <vt:lpstr>Concept Check: Disclosures (1 of 2)</vt:lpstr>
      <vt:lpstr>Concept Check: Disclosures (2 of 2)</vt:lpstr>
      <vt:lpstr>Using Financial Statement Information</vt:lpstr>
      <vt:lpstr>Risk Analysis</vt:lpstr>
      <vt:lpstr>Concept Check: Risk</vt:lpstr>
      <vt:lpstr>Liquidity Ratios</vt:lpstr>
      <vt:lpstr>Current Ratio</vt:lpstr>
      <vt:lpstr>Acid-Test (or Quick) Ratio</vt:lpstr>
      <vt:lpstr>Are These Liquidity Ratios Adequate?</vt:lpstr>
      <vt:lpstr>Concept Check: Liquidity Ratio (1 of 2)</vt:lpstr>
      <vt:lpstr>Concept Check: Liquidity Ratio (2 of 2)</vt:lpstr>
      <vt:lpstr>Solvency Ratios</vt:lpstr>
      <vt:lpstr>Debt to Equity Ratio</vt:lpstr>
      <vt:lpstr>Debt to Equity Ratio Example</vt:lpstr>
      <vt:lpstr>Times Interest Earned Ratio</vt:lpstr>
      <vt:lpstr>Times Interest Earned Ratio Example</vt:lpstr>
      <vt:lpstr>Relationship Between Risk and Profitability</vt:lpstr>
      <vt:lpstr>Favorable Financial Leverage (1 of 3)</vt:lpstr>
      <vt:lpstr>Favorable Financial Leverage (2 of 3)</vt:lpstr>
      <vt:lpstr>Favorable Financial Leverage (3 of 3)</vt:lpstr>
      <vt:lpstr>Unfavorable Financial Leverage (1 of 3)</vt:lpstr>
      <vt:lpstr>Unfavorable Financial Leverage (2 of 3)</vt:lpstr>
      <vt:lpstr>Unfavorable Financial Leverage (3 of 3)</vt:lpstr>
      <vt:lpstr>Concept Check: Debt to Equity Ratio (1 of 2)</vt:lpstr>
      <vt:lpstr>Concept Check: Debt to Equity Ratio (2 of 2)</vt:lpstr>
      <vt:lpstr>Reporting Segment Information (1 of 2)</vt:lpstr>
      <vt:lpstr>Reporting Segment Information (2 of 2)</vt:lpstr>
      <vt:lpstr>What Amounts Are Reported by an Operating Segment?</vt:lpstr>
      <vt:lpstr>Business Segment Information Disclosure— Abbott Laboratories, Inc. (1 of 2)</vt:lpstr>
      <vt:lpstr>Business Segment Information Disclosure— Abbott Laboratories, Inc. (2 of 2)</vt:lpstr>
      <vt:lpstr>Reporting by Geographic Area</vt:lpstr>
      <vt:lpstr>Information About Major Customers</vt:lpstr>
      <vt:lpstr>International Financial Reporting Standards: Segment Reporting</vt:lpstr>
      <vt:lpstr>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The Balance Sheet and Financial Disclosures</dc:title>
  <dc:creator>Spiceland</dc:creator>
  <cp:lastModifiedBy>Malvine Litten</cp:lastModifiedBy>
  <cp:revision>2166</cp:revision>
  <dcterms:created xsi:type="dcterms:W3CDTF">2014-07-25T10:46:51Z</dcterms:created>
  <dcterms:modified xsi:type="dcterms:W3CDTF">2017-06-23T19:31:59Z</dcterms:modified>
</cp:coreProperties>
</file>