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9" r:id="rId2"/>
    <p:sldMasterId id="2147483694" r:id="rId3"/>
  </p:sldMasterIdLst>
  <p:notesMasterIdLst>
    <p:notesMasterId r:id="rId142"/>
  </p:notesMasterIdLst>
  <p:sldIdLst>
    <p:sldId id="847" r:id="rId4"/>
    <p:sldId id="706" r:id="rId5"/>
    <p:sldId id="707" r:id="rId6"/>
    <p:sldId id="708" r:id="rId7"/>
    <p:sldId id="709" r:id="rId8"/>
    <p:sldId id="710" r:id="rId9"/>
    <p:sldId id="711" r:id="rId10"/>
    <p:sldId id="712" r:id="rId11"/>
    <p:sldId id="713" r:id="rId12"/>
    <p:sldId id="714" r:id="rId13"/>
    <p:sldId id="715" r:id="rId14"/>
    <p:sldId id="716" r:id="rId15"/>
    <p:sldId id="717" r:id="rId16"/>
    <p:sldId id="718" r:id="rId17"/>
    <p:sldId id="719" r:id="rId18"/>
    <p:sldId id="720" r:id="rId19"/>
    <p:sldId id="721" r:id="rId20"/>
    <p:sldId id="724" r:id="rId21"/>
    <p:sldId id="722" r:id="rId22"/>
    <p:sldId id="726" r:id="rId23"/>
    <p:sldId id="727" r:id="rId24"/>
    <p:sldId id="728" r:id="rId25"/>
    <p:sldId id="729" r:id="rId26"/>
    <p:sldId id="730" r:id="rId27"/>
    <p:sldId id="731" r:id="rId28"/>
    <p:sldId id="732" r:id="rId29"/>
    <p:sldId id="733" r:id="rId30"/>
    <p:sldId id="734" r:id="rId31"/>
    <p:sldId id="735" r:id="rId32"/>
    <p:sldId id="736" r:id="rId33"/>
    <p:sldId id="737" r:id="rId34"/>
    <p:sldId id="738" r:id="rId35"/>
    <p:sldId id="739" r:id="rId36"/>
    <p:sldId id="740" r:id="rId37"/>
    <p:sldId id="741" r:id="rId38"/>
    <p:sldId id="742" r:id="rId39"/>
    <p:sldId id="743" r:id="rId40"/>
    <p:sldId id="744" r:id="rId41"/>
    <p:sldId id="745" r:id="rId42"/>
    <p:sldId id="746" r:id="rId43"/>
    <p:sldId id="747" r:id="rId44"/>
    <p:sldId id="748" r:id="rId45"/>
    <p:sldId id="749" r:id="rId46"/>
    <p:sldId id="750" r:id="rId47"/>
    <p:sldId id="751" r:id="rId48"/>
    <p:sldId id="752" r:id="rId49"/>
    <p:sldId id="753" r:id="rId50"/>
    <p:sldId id="754" r:id="rId51"/>
    <p:sldId id="755" r:id="rId52"/>
    <p:sldId id="756" r:id="rId53"/>
    <p:sldId id="757" r:id="rId54"/>
    <p:sldId id="758" r:id="rId55"/>
    <p:sldId id="759" r:id="rId56"/>
    <p:sldId id="760" r:id="rId57"/>
    <p:sldId id="761" r:id="rId58"/>
    <p:sldId id="762" r:id="rId59"/>
    <p:sldId id="763" r:id="rId60"/>
    <p:sldId id="764" r:id="rId61"/>
    <p:sldId id="765" r:id="rId62"/>
    <p:sldId id="766" r:id="rId63"/>
    <p:sldId id="767" r:id="rId64"/>
    <p:sldId id="768" r:id="rId65"/>
    <p:sldId id="769" r:id="rId66"/>
    <p:sldId id="770" r:id="rId67"/>
    <p:sldId id="771" r:id="rId68"/>
    <p:sldId id="772" r:id="rId69"/>
    <p:sldId id="773" r:id="rId70"/>
    <p:sldId id="774" r:id="rId71"/>
    <p:sldId id="775" r:id="rId72"/>
    <p:sldId id="776" r:id="rId73"/>
    <p:sldId id="777" r:id="rId74"/>
    <p:sldId id="778" r:id="rId75"/>
    <p:sldId id="779" r:id="rId76"/>
    <p:sldId id="780" r:id="rId77"/>
    <p:sldId id="781" r:id="rId78"/>
    <p:sldId id="782" r:id="rId79"/>
    <p:sldId id="783" r:id="rId80"/>
    <p:sldId id="784" r:id="rId81"/>
    <p:sldId id="786" r:id="rId82"/>
    <p:sldId id="787" r:id="rId83"/>
    <p:sldId id="788" r:id="rId84"/>
    <p:sldId id="789" r:id="rId85"/>
    <p:sldId id="790" r:id="rId86"/>
    <p:sldId id="791" r:id="rId87"/>
    <p:sldId id="792" r:id="rId88"/>
    <p:sldId id="793" r:id="rId89"/>
    <p:sldId id="794" r:id="rId90"/>
    <p:sldId id="795" r:id="rId91"/>
    <p:sldId id="796" r:id="rId92"/>
    <p:sldId id="797" r:id="rId93"/>
    <p:sldId id="798" r:id="rId94"/>
    <p:sldId id="799" r:id="rId95"/>
    <p:sldId id="800" r:id="rId96"/>
    <p:sldId id="801" r:id="rId97"/>
    <p:sldId id="802" r:id="rId98"/>
    <p:sldId id="803" r:id="rId99"/>
    <p:sldId id="804" r:id="rId100"/>
    <p:sldId id="805" r:id="rId101"/>
    <p:sldId id="807" r:id="rId102"/>
    <p:sldId id="808" r:id="rId103"/>
    <p:sldId id="809" r:id="rId104"/>
    <p:sldId id="810" r:id="rId105"/>
    <p:sldId id="811" r:id="rId106"/>
    <p:sldId id="812" r:id="rId107"/>
    <p:sldId id="813" r:id="rId108"/>
    <p:sldId id="814" r:id="rId109"/>
    <p:sldId id="815" r:id="rId110"/>
    <p:sldId id="816" r:id="rId111"/>
    <p:sldId id="817" r:id="rId112"/>
    <p:sldId id="818" r:id="rId113"/>
    <p:sldId id="819" r:id="rId114"/>
    <p:sldId id="820" r:id="rId115"/>
    <p:sldId id="821" r:id="rId116"/>
    <p:sldId id="822" r:id="rId117"/>
    <p:sldId id="823" r:id="rId118"/>
    <p:sldId id="824" r:id="rId119"/>
    <p:sldId id="825" r:id="rId120"/>
    <p:sldId id="826" r:id="rId121"/>
    <p:sldId id="827" r:id="rId122"/>
    <p:sldId id="828" r:id="rId123"/>
    <p:sldId id="829" r:id="rId124"/>
    <p:sldId id="830" r:id="rId125"/>
    <p:sldId id="831" r:id="rId126"/>
    <p:sldId id="832" r:id="rId127"/>
    <p:sldId id="834" r:id="rId128"/>
    <p:sldId id="833" r:id="rId129"/>
    <p:sldId id="835" r:id="rId130"/>
    <p:sldId id="836" r:id="rId131"/>
    <p:sldId id="837" r:id="rId132"/>
    <p:sldId id="838" r:id="rId133"/>
    <p:sldId id="839" r:id="rId134"/>
    <p:sldId id="840" r:id="rId135"/>
    <p:sldId id="841" r:id="rId136"/>
    <p:sldId id="842" r:id="rId137"/>
    <p:sldId id="843" r:id="rId138"/>
    <p:sldId id="844" r:id="rId139"/>
    <p:sldId id="845" r:id="rId140"/>
    <p:sldId id="848" r:id="rId14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4320" userDrawn="1">
          <p15:clr>
            <a:srgbClr val="A4A3A4"/>
          </p15:clr>
        </p15:guide>
        <p15:guide id="2" pos="5572">
          <p15:clr>
            <a:srgbClr val="A4A3A4"/>
          </p15:clr>
        </p15:guide>
        <p15:guide id="3" pos="522">
          <p15:clr>
            <a:srgbClr val="A4A3A4"/>
          </p15:clr>
        </p15:guide>
        <p15:guide id="4" orient="horz" pos="3672" userDrawn="1">
          <p15:clr>
            <a:srgbClr val="A4A3A4"/>
          </p15:clr>
        </p15:guide>
        <p15:guide id="5" orient="horz" pos="672" userDrawn="1">
          <p15:clr>
            <a:srgbClr val="A4A3A4"/>
          </p15:clr>
        </p15:guide>
        <p15:guide id="6" pos="1425">
          <p15:clr>
            <a:srgbClr val="A4A3A4"/>
          </p15:clr>
        </p15:guide>
        <p15:guide id="7" orient="horz" pos="4176">
          <p15:clr>
            <a:srgbClr val="A4A3A4"/>
          </p15:clr>
        </p15:guide>
        <p15:guide id="8" orient="horz" pos="3492">
          <p15:clr>
            <a:srgbClr val="A4A3A4"/>
          </p15:clr>
        </p15:guide>
        <p15:guide id="9" orient="horz" pos="394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gate 10" initials="A1" lastIdx="10" clrIdx="6"/>
  <p:cmAuthor id="1" name="Keerthana C K" initials="KCK" lastIdx="2" clrIdx="0">
    <p:extLst/>
  </p:cmAuthor>
  <p:cmAuthor id="2" name="Danielle McLimore" initials="DM" lastIdx="2" clrIdx="1">
    <p:extLst/>
  </p:cmAuthor>
  <p:cmAuthor id="3" name="Colton Gigot" initials="CG" lastIdx="40" clrIdx="2"/>
  <p:cmAuthor id="4" name="Brandy" initials="B" lastIdx="31" clrIdx="3">
    <p:extLst/>
  </p:cmAuthor>
  <p:cmAuthor id="5" name="Sarah Wood" initials="SW" lastIdx="25" clrIdx="4"/>
  <p:cmAuthor id="6" name="Christina S" initials="CS" lastIdx="12"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C00000"/>
    <a:srgbClr val="F79646"/>
    <a:srgbClr val="CC0000"/>
    <a:srgbClr val="FFFAC3"/>
    <a:srgbClr val="FFFE86"/>
    <a:srgbClr val="FFFAC2"/>
    <a:srgbClr val="CC9900"/>
    <a:srgbClr val="CCFFCC"/>
    <a:srgbClr val="66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28" autoAdjust="0"/>
    <p:restoredTop sz="90502" autoAdjust="0"/>
  </p:normalViewPr>
  <p:slideViewPr>
    <p:cSldViewPr snapToGrid="0">
      <p:cViewPr varScale="1">
        <p:scale>
          <a:sx n="103" d="100"/>
          <a:sy n="103" d="100"/>
        </p:scale>
        <p:origin x="1068" y="114"/>
      </p:cViewPr>
      <p:guideLst>
        <p:guide orient="horz" pos="4320"/>
        <p:guide pos="5572"/>
        <p:guide pos="522"/>
        <p:guide orient="horz" pos="3672"/>
        <p:guide orient="horz" pos="672"/>
        <p:guide pos="1425"/>
        <p:guide orient="horz" pos="4176"/>
        <p:guide orient="horz" pos="3492"/>
        <p:guide orient="horz" pos="3948"/>
      </p:guideLst>
    </p:cSldViewPr>
  </p:slideViewPr>
  <p:outlineViewPr>
    <p:cViewPr>
      <p:scale>
        <a:sx n="33" d="100"/>
        <a:sy n="33" d="100"/>
      </p:scale>
      <p:origin x="48" y="75060"/>
    </p:cViewPr>
  </p:outlineViewPr>
  <p:notesTextViewPr>
    <p:cViewPr>
      <p:scale>
        <a:sx n="125" d="100"/>
        <a:sy n="125" d="100"/>
      </p:scale>
      <p:origin x="0" y="0"/>
    </p:cViewPr>
  </p:notesTextViewPr>
  <p:sorterViewPr>
    <p:cViewPr>
      <p:scale>
        <a:sx n="42" d="100"/>
        <a:sy n="42" d="100"/>
      </p:scale>
      <p:origin x="0" y="120"/>
    </p:cViewPr>
  </p:sorterViewPr>
  <p:notesViewPr>
    <p:cSldViewPr snapToGrid="0">
      <p:cViewPr varScale="1">
        <p:scale>
          <a:sx n="53" d="100"/>
          <a:sy n="53" d="100"/>
        </p:scale>
        <p:origin x="-285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38" Type="http://schemas.openxmlformats.org/officeDocument/2006/relationships/slide" Target="slides/slide135.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slide" Target="slides/slide125.xml"/><Relationship Id="rId144" Type="http://schemas.openxmlformats.org/officeDocument/2006/relationships/presProps" Target="presProps.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slide" Target="slides/slide131.xml"/><Relationship Id="rId139" Type="http://schemas.openxmlformats.org/officeDocument/2006/relationships/slide" Target="slides/slide136.xml"/><Relationship Id="rId80" Type="http://schemas.openxmlformats.org/officeDocument/2006/relationships/slide" Target="slides/slide77.xml"/><Relationship Id="rId85" Type="http://schemas.openxmlformats.org/officeDocument/2006/relationships/slide" Target="slides/slide82.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slide" Target="slides/slide100.xml"/><Relationship Id="rId108" Type="http://schemas.openxmlformats.org/officeDocument/2006/relationships/slide" Target="slides/slide105.xml"/><Relationship Id="rId116" Type="http://schemas.openxmlformats.org/officeDocument/2006/relationships/slide" Target="slides/slide113.xml"/><Relationship Id="rId124" Type="http://schemas.openxmlformats.org/officeDocument/2006/relationships/slide" Target="slides/slide121.xml"/><Relationship Id="rId129" Type="http://schemas.openxmlformats.org/officeDocument/2006/relationships/slide" Target="slides/slide126.xml"/><Relationship Id="rId137" Type="http://schemas.openxmlformats.org/officeDocument/2006/relationships/slide" Target="slides/slide13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slide" Target="slides/slide108.xml"/><Relationship Id="rId132" Type="http://schemas.openxmlformats.org/officeDocument/2006/relationships/slide" Target="slides/slide129.xml"/><Relationship Id="rId140" Type="http://schemas.openxmlformats.org/officeDocument/2006/relationships/slide" Target="slides/slide137.xml"/><Relationship Id="rId14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slide" Target="slides/slide116.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30" Type="http://schemas.openxmlformats.org/officeDocument/2006/relationships/slide" Target="slides/slide127.xml"/><Relationship Id="rId135" Type="http://schemas.openxmlformats.org/officeDocument/2006/relationships/slide" Target="slides/slide132.xml"/><Relationship Id="rId143" Type="http://schemas.openxmlformats.org/officeDocument/2006/relationships/commentAuthors" Target="commentAuthors.xml"/><Relationship Id="rId148" Type="http://schemas.microsoft.com/office/2015/10/relationships/revisionInfo" Target="revisionInfo.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07-07-2017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purpose of this chapter is to review the fundamental accounting process used to produce the financial statements. This review establishes a framework for the study of the concepts covered in intermediate accounting. </a:t>
            </a:r>
          </a:p>
          <a:p>
            <a:endParaRPr lang="en-US" baseline="0" dirty="0"/>
          </a:p>
          <a:p>
            <a:r>
              <a:rPr lang="en-IN" sz="1200" b="0" i="0" u="none" strike="noStrike" kern="1200" baseline="0" dirty="0">
                <a:solidFill>
                  <a:schemeClr val="tx1"/>
                </a:solidFill>
                <a:latin typeface="+mn-lt"/>
                <a:ea typeface="+mn-ea"/>
                <a:cs typeface="+mn-cs"/>
              </a:rPr>
              <a:t>This accounting process identifies, </a:t>
            </a:r>
            <a:r>
              <a:rPr lang="en-IN" sz="1200" b="0" i="0" u="none" strike="noStrike" kern="1200" baseline="0" dirty="0" err="1">
                <a:solidFill>
                  <a:schemeClr val="tx1"/>
                </a:solidFill>
                <a:latin typeface="+mn-lt"/>
                <a:ea typeface="+mn-ea"/>
                <a:cs typeface="+mn-cs"/>
              </a:rPr>
              <a:t>analyzes</a:t>
            </a:r>
            <a:r>
              <a:rPr lang="en-IN" sz="1200" b="0" i="0" u="none" strike="noStrike" kern="1200" baseline="0" dirty="0">
                <a:solidFill>
                  <a:schemeClr val="tx1"/>
                </a:solidFill>
                <a:latin typeface="+mn-lt"/>
                <a:ea typeface="+mn-ea"/>
                <a:cs typeface="+mn-cs"/>
              </a:rPr>
              <a:t>, records, summarizes, and then reports any economic event that affects a company’s financial position. </a:t>
            </a:r>
            <a:r>
              <a:rPr lang="en-US" sz="1200" b="0" i="0" u="none" strike="noStrike" kern="1200" baseline="0" dirty="0">
                <a:solidFill>
                  <a:schemeClr val="tx1"/>
                </a:solidFill>
                <a:latin typeface="+mn-lt"/>
                <a:ea typeface="+mn-ea"/>
                <a:cs typeface="+mn-cs"/>
              </a:rPr>
              <a:t>We describe and illustrate a manual accounting information system to provide an overview of the basic model that underlies the computer software programs actually used to process accounting information.</a:t>
            </a:r>
            <a:endParaRPr lang="en-US" i="0" dirty="0"/>
          </a:p>
        </p:txBody>
      </p:sp>
      <p:sp>
        <p:nvSpPr>
          <p:cNvPr id="4" name="Slide Number Placeholder 3"/>
          <p:cNvSpPr>
            <a:spLocks noGrp="1"/>
          </p:cNvSpPr>
          <p:nvPr>
            <p:ph type="sldNum" sz="quarter" idx="10"/>
          </p:nvPr>
        </p:nvSpPr>
        <p:spPr/>
        <p:txBody>
          <a:bodyPr/>
          <a:lstStyle/>
          <a:p>
            <a:fld id="{E5D5A280-AB61-4228-B8B9-B2988F4D0222}"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7616122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transaction involves a payment made on account to the supplies vendor for $1,000.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cash payment decreases assets, cash, by $1,000 and a liability, accounts payable, is reduced by </a:t>
            </a:r>
            <a:r>
              <a:rPr lang="en-US" sz="1200" b="0" i="0" u="none" strike="noStrike" kern="1200" baseline="0" dirty="0">
                <a:solidFill>
                  <a:schemeClr val="tx1"/>
                </a:solidFill>
                <a:latin typeface="+mn-lt"/>
                <a:ea typeface="+mn-ea"/>
                <a:cs typeface="+mn-cs"/>
              </a:rPr>
              <a:t>the same amount.</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purpose of the </a:t>
            </a:r>
            <a:r>
              <a:rPr lang="en-US" sz="1200" b="1" i="0" u="none" strike="noStrike" kern="1200" baseline="0" dirty="0">
                <a:solidFill>
                  <a:schemeClr val="tx1"/>
                </a:solidFill>
                <a:latin typeface="+mn-lt"/>
                <a:ea typeface="+mn-ea"/>
                <a:cs typeface="+mn-cs"/>
              </a:rPr>
              <a:t>statement of cash flows</a:t>
            </a:r>
            <a:r>
              <a:rPr lang="en-US" sz="1200" b="0" i="0" u="none" strike="noStrike" kern="1200" baseline="0" dirty="0">
                <a:solidFill>
                  <a:schemeClr val="tx1"/>
                </a:solidFill>
                <a:latin typeface="+mn-lt"/>
                <a:ea typeface="+mn-ea"/>
                <a:cs typeface="+mn-cs"/>
              </a:rPr>
              <a:t> is to report the events that caused cash to change during the period.</a:t>
            </a:r>
          </a:p>
          <a:p>
            <a:endParaRPr lang="en-US" sz="1200" b="0" i="0" u="none" strike="noStrike" kern="1200" baseline="0" dirty="0">
              <a:solidFill>
                <a:schemeClr val="tx1"/>
              </a:solidFill>
              <a:latin typeface="+mn-lt"/>
              <a:ea typeface="+mn-ea"/>
              <a:cs typeface="+mn-cs"/>
            </a:endParaRPr>
          </a:p>
          <a:p>
            <a:r>
              <a:rPr lang="en-US" i="0" dirty="0"/>
              <a:t>The statement classifies all transactions affecting cash into one of three categories: (1) </a:t>
            </a:r>
            <a:r>
              <a:rPr lang="en-US" b="1" i="0" dirty="0"/>
              <a:t>operating</a:t>
            </a:r>
            <a:r>
              <a:rPr lang="en-US" b="1" i="0" baseline="0" dirty="0"/>
              <a:t> </a:t>
            </a:r>
            <a:r>
              <a:rPr lang="en-US" b="1" i="0" dirty="0"/>
              <a:t>activities</a:t>
            </a:r>
            <a:r>
              <a:rPr lang="en-US" i="0" dirty="0"/>
              <a:t>, (2) </a:t>
            </a:r>
            <a:r>
              <a:rPr lang="en-US" b="1" i="0" dirty="0"/>
              <a:t>investing activities</a:t>
            </a:r>
            <a:r>
              <a:rPr lang="en-US" i="0" dirty="0"/>
              <a:t>, and (3) </a:t>
            </a:r>
            <a:r>
              <a:rPr lang="en-US" b="1" i="0" dirty="0"/>
              <a:t>financing activities</a:t>
            </a:r>
            <a:r>
              <a:rPr lang="en-US" i="0" dirty="0"/>
              <a:t>.</a:t>
            </a:r>
          </a:p>
          <a:p>
            <a:endParaRPr lang="en-US" i="0" dirty="0"/>
          </a:p>
          <a:p>
            <a:r>
              <a:rPr lang="en-US" i="0" dirty="0"/>
              <a:t>Operating activities are inflows and outflows of cash related to transactions entering into the</a:t>
            </a:r>
            <a:r>
              <a:rPr lang="en-US" i="0" baseline="0" dirty="0"/>
              <a:t> </a:t>
            </a:r>
            <a:r>
              <a:rPr lang="en-US" i="0" dirty="0"/>
              <a:t>determination of net income.</a:t>
            </a:r>
          </a:p>
          <a:p>
            <a:endParaRPr lang="en-US" i="0" dirty="0"/>
          </a:p>
          <a:p>
            <a:r>
              <a:rPr lang="en-US" i="0" dirty="0"/>
              <a:t>Investing activities involve the acquisition and sale of (1) long-term assets used in the business and (2)</a:t>
            </a:r>
            <a:r>
              <a:rPr lang="en-US" i="0" baseline="0" dirty="0"/>
              <a:t> </a:t>
            </a:r>
            <a:r>
              <a:rPr lang="en-US" i="0" dirty="0" err="1"/>
              <a:t>nonoperating</a:t>
            </a:r>
            <a:r>
              <a:rPr lang="en-US" i="0" dirty="0"/>
              <a:t> investment assets.</a:t>
            </a:r>
          </a:p>
          <a:p>
            <a:endParaRPr lang="en-US" i="0" dirty="0"/>
          </a:p>
          <a:p>
            <a:r>
              <a:rPr lang="en-US" i="0" dirty="0"/>
              <a:t>Financing activities involve cash inflows and outflows from transactions</a:t>
            </a:r>
            <a:r>
              <a:rPr lang="en-US" i="0" baseline="0" dirty="0"/>
              <a:t> </a:t>
            </a:r>
            <a:r>
              <a:rPr lang="en-US" i="0" dirty="0"/>
              <a:t>with creditors and owners.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100</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purpose of the </a:t>
            </a:r>
            <a:r>
              <a:rPr lang="en-US" sz="1200" b="1" i="0" u="none" strike="noStrike" kern="1200" baseline="0" dirty="0">
                <a:solidFill>
                  <a:schemeClr val="tx1"/>
                </a:solidFill>
                <a:latin typeface="+mn-lt"/>
                <a:ea typeface="+mn-ea"/>
                <a:cs typeface="+mn-cs"/>
              </a:rPr>
              <a:t>statement of cash flows</a:t>
            </a:r>
            <a:r>
              <a:rPr lang="en-US" sz="1200" b="0" i="0" u="none" strike="noStrike" kern="1200" baseline="0" dirty="0">
                <a:solidFill>
                  <a:schemeClr val="tx1"/>
                </a:solidFill>
                <a:latin typeface="+mn-lt"/>
                <a:ea typeface="+mn-ea"/>
                <a:cs typeface="+mn-cs"/>
              </a:rPr>
              <a:t> is to report the events that caused cash to change during the period.</a:t>
            </a:r>
          </a:p>
          <a:p>
            <a:endParaRPr lang="en-US" sz="1200" b="0" i="0" u="none" strike="noStrike" kern="1200" baseline="0" dirty="0">
              <a:solidFill>
                <a:schemeClr val="tx1"/>
              </a:solidFill>
              <a:latin typeface="+mn-lt"/>
              <a:ea typeface="+mn-ea"/>
              <a:cs typeface="+mn-cs"/>
            </a:endParaRPr>
          </a:p>
          <a:p>
            <a:r>
              <a:rPr lang="en-US" i="0" dirty="0"/>
              <a:t>The statement classifies all transactions affecting cash into one of three categories: (1) </a:t>
            </a:r>
            <a:r>
              <a:rPr lang="en-US" b="1" i="0" dirty="0"/>
              <a:t>operating</a:t>
            </a:r>
            <a:r>
              <a:rPr lang="en-US" b="1" i="0" baseline="0" dirty="0"/>
              <a:t> </a:t>
            </a:r>
            <a:r>
              <a:rPr lang="en-US" b="1" i="0" dirty="0"/>
              <a:t>activities</a:t>
            </a:r>
            <a:r>
              <a:rPr lang="en-US" i="0" dirty="0"/>
              <a:t>, (2) </a:t>
            </a:r>
            <a:r>
              <a:rPr lang="en-US" b="1" i="0" dirty="0"/>
              <a:t>investing activities</a:t>
            </a:r>
            <a:r>
              <a:rPr lang="en-US" i="0" dirty="0"/>
              <a:t>, and (3) </a:t>
            </a:r>
            <a:r>
              <a:rPr lang="en-US" b="1" i="0" dirty="0"/>
              <a:t>financing activities</a:t>
            </a:r>
            <a:r>
              <a:rPr lang="en-US" i="0" dirty="0"/>
              <a:t>.</a:t>
            </a:r>
          </a:p>
          <a:p>
            <a:endParaRPr lang="en-US" i="0" dirty="0"/>
          </a:p>
          <a:p>
            <a:r>
              <a:rPr lang="en-US" i="0" dirty="0"/>
              <a:t>Operating activities are inflows and outflows of cash related to transactions entering into the</a:t>
            </a:r>
            <a:r>
              <a:rPr lang="en-US" i="0" baseline="0" dirty="0"/>
              <a:t> </a:t>
            </a:r>
            <a:r>
              <a:rPr lang="en-US" i="0" dirty="0"/>
              <a:t>determination of net income.</a:t>
            </a:r>
          </a:p>
          <a:p>
            <a:endParaRPr lang="en-US" i="0" dirty="0"/>
          </a:p>
          <a:p>
            <a:r>
              <a:rPr lang="en-US" i="0" dirty="0"/>
              <a:t>Investing activities involve the acquisition and sale of (1) long-term assets used in the business and (2)</a:t>
            </a:r>
            <a:r>
              <a:rPr lang="en-US" i="0" baseline="0" dirty="0"/>
              <a:t> </a:t>
            </a:r>
            <a:r>
              <a:rPr lang="en-US" i="0" dirty="0" err="1"/>
              <a:t>nonoperating</a:t>
            </a:r>
            <a:r>
              <a:rPr lang="en-US" i="0" dirty="0"/>
              <a:t> investment assets.</a:t>
            </a:r>
          </a:p>
          <a:p>
            <a:endParaRPr lang="en-US" i="0" dirty="0"/>
          </a:p>
          <a:p>
            <a:r>
              <a:rPr lang="en-US" i="0" dirty="0"/>
              <a:t>Financing activities involve cash inflows and outflows from transactions</a:t>
            </a:r>
            <a:r>
              <a:rPr lang="en-US" i="0" baseline="0" dirty="0"/>
              <a:t> </a:t>
            </a:r>
            <a:r>
              <a:rPr lang="en-US" i="0" dirty="0"/>
              <a:t>with creditors and owners.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101</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this is the first period of operations for Dress Right, the cash balance at the beginning of the period is zero. The net increase in cash of $68,500, therefore, equals the ending balance of cash disclosed in</a:t>
            </a:r>
            <a:r>
              <a:rPr lang="en-US" baseline="0" dirty="0"/>
              <a:t> </a:t>
            </a:r>
            <a:r>
              <a:rPr lang="en-US" dirty="0"/>
              <a:t>the balance sheet.</a:t>
            </a:r>
          </a:p>
          <a:p>
            <a:endParaRPr lang="en-US" dirty="0"/>
          </a:p>
          <a:p>
            <a:r>
              <a:rPr lang="en-US" dirty="0"/>
              <a:t>There are two generally accepted formats that can be used to report operating</a:t>
            </a:r>
            <a:r>
              <a:rPr lang="en-US" baseline="0" dirty="0"/>
              <a:t> </a:t>
            </a:r>
            <a:r>
              <a:rPr lang="en-US" dirty="0"/>
              <a:t>activities, the direct method and the indirect method. In this illustration, the direct method is used. </a:t>
            </a:r>
          </a:p>
          <a:p>
            <a:endParaRPr lang="en-US" dirty="0"/>
          </a:p>
          <a:p>
            <a:r>
              <a:rPr lang="en-US" dirty="0"/>
              <a:t>Illustration 2-15 Statement of Cash</a:t>
            </a:r>
            <a:r>
              <a:rPr lang="en-US" baseline="0" dirty="0"/>
              <a:t> Flows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102</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final statement, the </a:t>
            </a:r>
            <a:r>
              <a:rPr lang="en-US" sz="1200" b="1" i="0" u="none" strike="noStrike" kern="1200" baseline="0" dirty="0">
                <a:solidFill>
                  <a:schemeClr val="tx1"/>
                </a:solidFill>
                <a:latin typeface="+mn-lt"/>
                <a:ea typeface="+mn-ea"/>
                <a:cs typeface="+mn-cs"/>
              </a:rPr>
              <a:t>statement of shareholders’ equity</a:t>
            </a:r>
            <a:r>
              <a:rPr lang="en-US" sz="1200" b="0" i="0" u="none" strike="noStrike" kern="1200" baseline="0" dirty="0">
                <a:solidFill>
                  <a:schemeClr val="tx1"/>
                </a:solidFill>
                <a:latin typeface="+mn-lt"/>
                <a:ea typeface="+mn-ea"/>
                <a:cs typeface="+mn-cs"/>
              </a:rPr>
              <a:t>, also is a change statement. Its purpose is to disclose the sources of the changes in the various permanent shareholders’ equity accounts that occurred during the period from investments by owners, distributions to owners, net income, and other comprehensive income.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individual profit-generating transactions causing retained earnings to change are summarized in the income statement. Therefore, the statement of shareholders’ equity only shows the net effect of these transactions on retained earnings, in this case an increase of </a:t>
            </a:r>
            <a:r>
              <a:rPr lang="en-US" sz="1200" b="1" i="0" u="none" strike="noStrike" kern="1200" baseline="0" dirty="0">
                <a:solidFill>
                  <a:schemeClr val="tx1"/>
                </a:solidFill>
                <a:latin typeface="+mn-lt"/>
                <a:ea typeface="+mn-ea"/>
                <a:cs typeface="+mn-cs"/>
              </a:rPr>
              <a:t>$2,917</a:t>
            </a:r>
            <a:r>
              <a:rPr lang="en-US" sz="1200" b="0" i="0" u="none" strike="noStrike" kern="1200" baseline="0" dirty="0">
                <a:solidFill>
                  <a:schemeClr val="tx1"/>
                </a:solidFill>
                <a:latin typeface="+mn-lt"/>
                <a:ea typeface="+mn-ea"/>
                <a:cs typeface="+mn-cs"/>
              </a:rPr>
              <a:t>. In addition, the company paid its shareholders a cash dividend that reduced retained earnings.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2-16 Statement of Shareholders’ Equity</a:t>
            </a:r>
            <a:endParaRPr lang="en-US" sz="1200" b="1"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103</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final statement, the </a:t>
            </a:r>
            <a:r>
              <a:rPr lang="en-US" sz="1200" b="1" i="0" u="none" strike="noStrike" kern="1200" baseline="0" dirty="0">
                <a:solidFill>
                  <a:schemeClr val="tx1"/>
                </a:solidFill>
                <a:latin typeface="+mn-lt"/>
                <a:ea typeface="+mn-ea"/>
                <a:cs typeface="+mn-cs"/>
              </a:rPr>
              <a:t>statement of shareholders’ equity</a:t>
            </a:r>
            <a:r>
              <a:rPr lang="en-US" sz="1200" b="0" i="0" u="none" strike="noStrike" kern="1200" baseline="0" dirty="0">
                <a:solidFill>
                  <a:schemeClr val="tx1"/>
                </a:solidFill>
                <a:latin typeface="+mn-lt"/>
                <a:ea typeface="+mn-ea"/>
                <a:cs typeface="+mn-cs"/>
              </a:rPr>
              <a:t>, also is a change statement. Its purpose is to disclose the sources of the changes in the various permanent shareholders’ equity accounts that occurred during the period from investments by owners, distributions to owners, net income, and other comprehensive income.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individual profit-generating transactions causing retained earnings to change are summarized in the income statement. Therefore, the statement of shareholders’ equity only shows the net effect of these transactions on retained earnings, in this case an increase of </a:t>
            </a:r>
            <a:r>
              <a:rPr lang="en-US" sz="1200" b="1" i="0" u="none" strike="noStrike" kern="1200" baseline="0" dirty="0">
                <a:solidFill>
                  <a:schemeClr val="tx1"/>
                </a:solidFill>
                <a:latin typeface="+mn-lt"/>
                <a:ea typeface="+mn-ea"/>
                <a:cs typeface="+mn-cs"/>
              </a:rPr>
              <a:t>$2,917</a:t>
            </a:r>
            <a:r>
              <a:rPr lang="en-US" sz="1200" b="0" i="0" u="none" strike="noStrike" kern="1200" baseline="0" dirty="0">
                <a:solidFill>
                  <a:schemeClr val="tx1"/>
                </a:solidFill>
                <a:latin typeface="+mn-lt"/>
                <a:ea typeface="+mn-ea"/>
                <a:cs typeface="+mn-cs"/>
              </a:rPr>
              <a:t>. In addition, the company paid its shareholders a cash dividend that reduced retained earnings.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2-16 Statement of Shareholders’ Equity</a:t>
            </a:r>
            <a:endParaRPr lang="en-US" sz="1200" b="1"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104</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a:t>
            </a:r>
            <a:r>
              <a:rPr lang="en-US" baseline="0" dirty="0"/>
              <a:t> final two steps in the </a:t>
            </a:r>
            <a:r>
              <a:rPr lang="en-US" sz="1200" b="0" i="0" u="none" strike="noStrike" kern="1200" baseline="0" dirty="0">
                <a:solidFill>
                  <a:schemeClr val="tx1"/>
                </a:solidFill>
                <a:latin typeface="+mn-lt"/>
                <a:ea typeface="+mn-ea"/>
                <a:cs typeface="+mn-cs"/>
              </a:rPr>
              <a:t>accounting processing cycle are </a:t>
            </a:r>
            <a:r>
              <a:rPr lang="en-IN" sz="1200" b="0" i="0" u="none" strike="noStrike" kern="1200" baseline="0" dirty="0">
                <a:solidFill>
                  <a:schemeClr val="tx1"/>
                </a:solidFill>
                <a:latin typeface="+mn-lt"/>
                <a:ea typeface="+mn-ea"/>
                <a:cs typeface="+mn-cs"/>
              </a:rPr>
              <a:t>closing the temporary accounts, step 9, and preparing a post-closing trial </a:t>
            </a:r>
            <a:r>
              <a:rPr lang="en-US" sz="1200" b="0" i="0" u="none" strike="noStrike" kern="1200" baseline="0" dirty="0">
                <a:solidFill>
                  <a:schemeClr val="tx1"/>
                </a:solidFill>
                <a:latin typeface="+mn-lt"/>
                <a:ea typeface="+mn-ea"/>
                <a:cs typeface="+mn-cs"/>
              </a:rPr>
              <a:t>balance, step 10.</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t>
            </a:r>
            <a:r>
              <a:rPr lang="en-US" sz="1200" b="1" i="0" u="none" strike="noStrike" kern="1200" baseline="0" dirty="0">
                <a:solidFill>
                  <a:schemeClr val="tx1"/>
                </a:solidFill>
                <a:latin typeface="+mn-lt"/>
                <a:ea typeface="+mn-ea"/>
                <a:cs typeface="+mn-cs"/>
              </a:rPr>
              <a:t>closing process</a:t>
            </a:r>
            <a:r>
              <a:rPr lang="en-US" sz="1200" b="0" i="0" u="none" strike="noStrike" kern="1200" baseline="0" dirty="0">
                <a:solidFill>
                  <a:schemeClr val="tx1"/>
                </a:solidFill>
                <a:latin typeface="+mn-lt"/>
                <a:ea typeface="+mn-ea"/>
                <a:cs typeface="+mn-cs"/>
              </a:rPr>
              <a:t> serves a dual purpose: (1) the temporary accounts (revenues, expenses, gains, and losses) are reduced to zero balances, ready to measure activity in the upcoming accounting period, and (2) these temporary account balances are closed (transferred) to retained earnings to reflect the changes that have occurred in that account during the period.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Often, an intermediate step is to close revenues and expenses to </a:t>
            </a:r>
            <a:r>
              <a:rPr lang="en-US" sz="1200" b="1" i="0" u="none" strike="noStrike" kern="1200" baseline="0" dirty="0">
                <a:solidFill>
                  <a:schemeClr val="tx1"/>
                </a:solidFill>
                <a:latin typeface="+mn-lt"/>
                <a:ea typeface="+mn-ea"/>
                <a:cs typeface="+mn-cs"/>
              </a:rPr>
              <a:t>income summary</a:t>
            </a:r>
            <a:r>
              <a:rPr lang="en-US" sz="1200" b="0" i="0" u="none" strike="noStrike" kern="1200" baseline="0" dirty="0">
                <a:solidFill>
                  <a:schemeClr val="tx1"/>
                </a:solidFill>
                <a:latin typeface="+mn-lt"/>
                <a:ea typeface="+mn-ea"/>
                <a:cs typeface="+mn-cs"/>
              </a:rPr>
              <a:t>, and then income summary is closed to retained earnings. The use of the income summary account is just a bookkeeping convenience that provides a check that all temporary accounts have been properly closed (that is, the balance equals net income or loss).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105</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a:t>
            </a:r>
            <a:r>
              <a:rPr lang="en-US" baseline="0" dirty="0"/>
              <a:t> final two steps in the </a:t>
            </a:r>
            <a:r>
              <a:rPr lang="en-US" sz="1200" b="0" i="0" u="none" strike="noStrike" kern="1200" baseline="0" dirty="0">
                <a:solidFill>
                  <a:schemeClr val="tx1"/>
                </a:solidFill>
                <a:latin typeface="+mn-lt"/>
                <a:ea typeface="+mn-ea"/>
                <a:cs typeface="+mn-cs"/>
              </a:rPr>
              <a:t>accounting processing cycle are </a:t>
            </a:r>
            <a:r>
              <a:rPr lang="en-IN" sz="1200" b="0" i="0" u="none" strike="noStrike" kern="1200" baseline="0" dirty="0">
                <a:solidFill>
                  <a:schemeClr val="tx1"/>
                </a:solidFill>
                <a:latin typeface="+mn-lt"/>
                <a:ea typeface="+mn-ea"/>
                <a:cs typeface="+mn-cs"/>
              </a:rPr>
              <a:t>closing the temporary accounts, step 9, and preparing a post-closing trial </a:t>
            </a:r>
            <a:r>
              <a:rPr lang="en-US" sz="1200" b="0" i="0" u="none" strike="noStrike" kern="1200" baseline="0" dirty="0">
                <a:solidFill>
                  <a:schemeClr val="tx1"/>
                </a:solidFill>
                <a:latin typeface="+mn-lt"/>
                <a:ea typeface="+mn-ea"/>
                <a:cs typeface="+mn-cs"/>
              </a:rPr>
              <a:t>balance, step 10.</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t>
            </a:r>
            <a:r>
              <a:rPr lang="en-US" sz="1200" b="1" i="0" u="none" strike="noStrike" kern="1200" baseline="0" dirty="0">
                <a:solidFill>
                  <a:schemeClr val="tx1"/>
                </a:solidFill>
                <a:latin typeface="+mn-lt"/>
                <a:ea typeface="+mn-ea"/>
                <a:cs typeface="+mn-cs"/>
              </a:rPr>
              <a:t>closing process</a:t>
            </a:r>
            <a:r>
              <a:rPr lang="en-US" sz="1200" b="0" i="0" u="none" strike="noStrike" kern="1200" baseline="0" dirty="0">
                <a:solidFill>
                  <a:schemeClr val="tx1"/>
                </a:solidFill>
                <a:latin typeface="+mn-lt"/>
                <a:ea typeface="+mn-ea"/>
                <a:cs typeface="+mn-cs"/>
              </a:rPr>
              <a:t> serves a dual purpose: (1) the temporary accounts (revenues, expenses, gains, and losses) are reduced to zero balances, ready to measure activity in the upcoming accounting period, and (2) these temporary account balances are closed (transferred) to retained earnings to reflect the changes that have occurred in that account during the period.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Often, an intermediate step is to close revenues and expenses to </a:t>
            </a:r>
            <a:r>
              <a:rPr lang="en-US" sz="1200" b="1" i="0" u="none" strike="noStrike" kern="1200" baseline="0" dirty="0">
                <a:solidFill>
                  <a:schemeClr val="tx1"/>
                </a:solidFill>
                <a:latin typeface="+mn-lt"/>
                <a:ea typeface="+mn-ea"/>
                <a:cs typeface="+mn-cs"/>
              </a:rPr>
              <a:t>income summary</a:t>
            </a:r>
            <a:r>
              <a:rPr lang="en-US" sz="1200" b="0" i="0" u="none" strike="noStrike" kern="1200" baseline="0" dirty="0">
                <a:solidFill>
                  <a:schemeClr val="tx1"/>
                </a:solidFill>
                <a:latin typeface="+mn-lt"/>
                <a:ea typeface="+mn-ea"/>
                <a:cs typeface="+mn-cs"/>
              </a:rPr>
              <a:t>, and then income summary is closed to retained earnings. The use of the income summary account is just a bookkeeping convenience that provides a check that all temporary accounts have been properly closed (that is, the balance equals net income or loss).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106</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adjusted trial balance of Dress Right Clothing Corporation shown in Illustration 2-12 is referenced to begin the closing process.</a:t>
            </a:r>
          </a:p>
          <a:p>
            <a:endParaRPr lang="en-US" baseline="0" dirty="0"/>
          </a:p>
          <a:p>
            <a:r>
              <a:rPr lang="en-US" baseline="0" dirty="0"/>
              <a:t>The first closing entry transfers the revenue account balances to income summary. Because revenue accounts have credit balances, they are debited to bring them to zero. After this entry is posted to the accounts, both revenue accounts have a zero balance. The journal entry shown here is recorded to close the revenue accounts to income summary.</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107</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The second closing entry transfers the expense account balances to income summary. As expense accounts have debit balances, they are credited to bring them to zero. The journal entry shown here is recorded to close the expense accounts to income summary.</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108</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third entry closes the income summary account to retained earnings.</a:t>
            </a:r>
          </a:p>
          <a:p>
            <a:endParaRPr lang="en-US" dirty="0"/>
          </a:p>
          <a:p>
            <a:r>
              <a:rPr lang="en-US" dirty="0"/>
              <a:t>After the revenue accounts and expenses accounts are closed to a zero balance, the income summary account has a credit balance equal to net income for the period, in this case $2,917. The journal entry shown here closes the income summary account to retained earnings.</a:t>
            </a:r>
          </a:p>
          <a:p>
            <a:endParaRPr lang="en-US" dirty="0"/>
          </a:p>
          <a:p>
            <a:r>
              <a:rPr lang="en-US" dirty="0"/>
              <a:t>After this entry is posted to the accounts, the temporary accounts have zero balances and retained</a:t>
            </a:r>
            <a:r>
              <a:rPr lang="en-US" baseline="0" dirty="0"/>
              <a:t> </a:t>
            </a:r>
            <a:r>
              <a:rPr lang="en-US" dirty="0"/>
              <a:t>earnings has increased by the amount of net income. It is important to remember that the</a:t>
            </a:r>
            <a:r>
              <a:rPr lang="en-US" baseline="0" dirty="0"/>
              <a:t> </a:t>
            </a:r>
            <a:r>
              <a:rPr lang="en-US" dirty="0"/>
              <a:t>temporary accounts are closed only at year-end and not at the end of any interim period. Closing the</a:t>
            </a:r>
            <a:r>
              <a:rPr lang="en-US" baseline="0" dirty="0"/>
              <a:t> </a:t>
            </a:r>
            <a:r>
              <a:rPr lang="en-US" dirty="0"/>
              <a:t>temporary accounts during the year would make it difficult to prepare the annual income statement.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109</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Since owners of a corporation are its shareholders, the owners’ equity for a corporation can also be referred to as shareholders’ equity. Shareholders’ equity for a corporation arises primarily from two sources: (1) amounts invested by shareholders in the corporation and (2) amounts earned by the corporation (on behalf of its shareholders). These are reported as </a:t>
            </a:r>
            <a:r>
              <a:rPr lang="en-US" sz="1200" b="1" i="0" u="none" strike="noStrike" kern="1200" baseline="0" dirty="0">
                <a:solidFill>
                  <a:schemeClr val="tx1"/>
                </a:solidFill>
                <a:latin typeface="+mn-lt"/>
                <a:ea typeface="+mn-ea"/>
                <a:cs typeface="+mn-cs"/>
              </a:rPr>
              <a:t>paid-in capital </a:t>
            </a:r>
            <a:r>
              <a:rPr lang="en-US" sz="1200" b="0" i="0" u="none" strike="noStrike" kern="1200" baseline="0" dirty="0">
                <a:solidFill>
                  <a:schemeClr val="tx1"/>
                </a:solidFill>
                <a:latin typeface="+mn-lt"/>
                <a:ea typeface="+mn-ea"/>
                <a:cs typeface="+mn-cs"/>
              </a:rPr>
              <a:t>and </a:t>
            </a:r>
            <a:r>
              <a:rPr lang="en-US" sz="1200" b="1" i="0" u="none" strike="noStrike" kern="1200" baseline="0" dirty="0">
                <a:solidFill>
                  <a:schemeClr val="tx1"/>
                </a:solidFill>
                <a:latin typeface="+mn-lt"/>
                <a:ea typeface="+mn-ea"/>
                <a:cs typeface="+mn-cs"/>
              </a:rPr>
              <a:t>retained earnings</a:t>
            </a:r>
            <a:r>
              <a:rPr lang="en-US" sz="1200" b="0" i="0" u="none" strike="noStrike" kern="1200" baseline="0" dirty="0">
                <a:solidFill>
                  <a:schemeClr val="tx1"/>
                </a:solidFill>
                <a:latin typeface="+mn-lt"/>
                <a:ea typeface="+mn-ea"/>
                <a:cs typeface="+mn-cs"/>
              </a:rPr>
              <a:t>, respectively. Retained earnings is calculated as net income less distributions to shareholders (primarily dividends) since the inception of the corporation.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2-2</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110</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111</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alternative method of recording a cash dividend is to debit a temporary account called dividends. The dividends account is later closed (transferred) to retained earnings along with the other temporary accounts at the end of the fiscal year.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112</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After the closing entries are posted to the ledger accounts, a post-closing trial balance is prepared. Its purpose is to verify that the closing entries were prepared and posted correctly and that the accounts are now ready for next year’s transactions. The post-closing trial balance for Dress Right at July 31, 2018, is shown in this illustration.</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Illustration 2-17 Post-Closing Trial Balance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113</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Cash basis accounting produces a measure called net operating cash flow. This measure is the difference between cash receipts and cash disbursements during a reporting period from transactions related to providing goods and services to customers. On the other hand, the accrual accounting model measures an entity’s accomplishments and resource sacrifices during the period, regardless of when cash is received or paid. Accountants sometimes are called upon to convert cash basis financial statements to accrual basis financial statements, particularly for small businesses.</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Adjusting entries, for the most part, are conversions from cash basis to accrual basis. Prepayments and accruals occur when cash flow precedes or follows expense or revenue </a:t>
            </a:r>
            <a:r>
              <a:rPr lang="en-US" sz="1200" b="0" i="0" u="none" strike="noStrike" kern="1200" baseline="0" dirty="0">
                <a:solidFill>
                  <a:schemeClr val="tx1"/>
                </a:solidFill>
                <a:latin typeface="+mn-lt"/>
                <a:ea typeface="+mn-ea"/>
                <a:cs typeface="+mn-cs"/>
              </a:rPr>
              <a:t>recognition.</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114</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if a company paid $20,000 cash for insurance during the fiscal year and you determine that there was $5,000 in prepaid insurance at the beginning of the year and $3,000 at the end of the year, then you can determine (accrual basis) insurance expense for the year. Prepaid insurance decreased by $2,000 during the year, so insurance expense must be $22,000 ($20,000 in cash paid plus the decrease in prepaid insurance). You can visualize as shown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Insurance expense of $22,000 completes the explanation of the change in the balance of prepaid insurance. Prepaid insurance of $3,000 is reported as an asset in an accrual basis balance sheet.</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115</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Suppose a company paid $150,000 for salaries to employees during the year and you determine that there were $12,000 and $18,000 in salaries payable at the beginning and end of the year, respectively. How do we determine salaries expense for the year?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Salaries payable increased by $6,000 during the year, so </a:t>
            </a:r>
            <a:r>
              <a:rPr lang="en-US" sz="1200" b="0" i="1" u="none" strike="noStrike" kern="1200" baseline="0" dirty="0">
                <a:solidFill>
                  <a:schemeClr val="tx1"/>
                </a:solidFill>
                <a:latin typeface="+mn-lt"/>
                <a:ea typeface="+mn-ea"/>
                <a:cs typeface="+mn-cs"/>
              </a:rPr>
              <a:t>salaries expense </a:t>
            </a:r>
            <a:r>
              <a:rPr lang="en-US" sz="1200" b="0" i="0" u="none" strike="noStrike" kern="1200" baseline="0" dirty="0">
                <a:solidFill>
                  <a:schemeClr val="tx1"/>
                </a:solidFill>
                <a:latin typeface="+mn-lt"/>
                <a:ea typeface="+mn-ea"/>
                <a:cs typeface="+mn-cs"/>
              </a:rPr>
              <a:t>must be $156,000, that is, $150,000 in cash paid </a:t>
            </a:r>
            <a:r>
              <a:rPr lang="en-US" sz="1200" b="0" i="1" u="none" strike="noStrike" kern="1200" baseline="0" dirty="0">
                <a:solidFill>
                  <a:schemeClr val="tx1"/>
                </a:solidFill>
                <a:latin typeface="+mn-lt"/>
                <a:ea typeface="+mn-ea"/>
                <a:cs typeface="+mn-cs"/>
              </a:rPr>
              <a:t>plus </a:t>
            </a:r>
            <a:r>
              <a:rPr lang="en-US" sz="1200" b="0" i="0" u="none" strike="noStrike" kern="1200" baseline="0" dirty="0">
                <a:solidFill>
                  <a:schemeClr val="tx1"/>
                </a:solidFill>
                <a:latin typeface="+mn-lt"/>
                <a:ea typeface="+mn-ea"/>
                <a:cs typeface="+mn-cs"/>
              </a:rPr>
              <a:t>the increase in salaries payable. Salaries payable of $18,000 is reported as a liability in an accrual basis balance sheet.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Using T-accounts is a convenient approach for converting from cash to accrual accounting. The debit to salaries expense and credit to salaries payable must have been $156,000 to balance the salaries payable account.</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116</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Suppose a company paid $150,000 for salaries to employees during the year and you determine that there were $12,000 and $18,000 in salaries payable at the beginning and end of the year, respectively. How do we determine salaries expense for the year?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Salaries payable increased by $6,000 during the year, so </a:t>
            </a:r>
            <a:r>
              <a:rPr lang="en-US" sz="1200" b="0" i="1" u="none" strike="noStrike" kern="1200" baseline="0" dirty="0">
                <a:solidFill>
                  <a:schemeClr val="tx1"/>
                </a:solidFill>
                <a:latin typeface="+mn-lt"/>
                <a:ea typeface="+mn-ea"/>
                <a:cs typeface="+mn-cs"/>
              </a:rPr>
              <a:t>salaries expense </a:t>
            </a:r>
            <a:r>
              <a:rPr lang="en-US" sz="1200" b="0" i="0" u="none" strike="noStrike" kern="1200" baseline="0" dirty="0">
                <a:solidFill>
                  <a:schemeClr val="tx1"/>
                </a:solidFill>
                <a:latin typeface="+mn-lt"/>
                <a:ea typeface="+mn-ea"/>
                <a:cs typeface="+mn-cs"/>
              </a:rPr>
              <a:t>must be $156,000, that is, $150,000 in cash paid </a:t>
            </a:r>
            <a:r>
              <a:rPr lang="en-US" sz="1200" b="0" i="1" u="none" strike="noStrike" kern="1200" baseline="0" dirty="0">
                <a:solidFill>
                  <a:schemeClr val="tx1"/>
                </a:solidFill>
                <a:latin typeface="+mn-lt"/>
                <a:ea typeface="+mn-ea"/>
                <a:cs typeface="+mn-cs"/>
              </a:rPr>
              <a:t>plus </a:t>
            </a:r>
            <a:r>
              <a:rPr lang="en-US" sz="1200" b="0" i="0" u="none" strike="noStrike" kern="1200" baseline="0" dirty="0">
                <a:solidFill>
                  <a:schemeClr val="tx1"/>
                </a:solidFill>
                <a:latin typeface="+mn-lt"/>
                <a:ea typeface="+mn-ea"/>
                <a:cs typeface="+mn-cs"/>
              </a:rPr>
              <a:t>the increase in salaries payable. Salaries payable of $18,000 is reported as a liability in an accrual basis balance sheet.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Using T-accounts is a convenient approach for converting from cash to accrual accounting. The debit to salaries expense and credit to salaries payable must have been $156,000 to balance the salaries payable account.</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117</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another example using T-accounts, assume that the amount of</a:t>
            </a:r>
            <a:r>
              <a:rPr lang="en-US" baseline="0" dirty="0"/>
              <a:t> cash collected from customers during the year </a:t>
            </a:r>
            <a:r>
              <a:rPr lang="en-US" sz="1200" dirty="0"/>
              <a:t>was $220,000, and you know that accounts receivable at the beginning of the year was $45,000 and $33,000 at the end of the year.</a:t>
            </a:r>
          </a:p>
          <a:p>
            <a:endParaRPr lang="en-US" sz="1200" dirty="0"/>
          </a:p>
          <a:p>
            <a:r>
              <a:rPr lang="en-US" sz="1200" dirty="0"/>
              <a:t>You</a:t>
            </a:r>
            <a:r>
              <a:rPr lang="en-US" sz="1200" baseline="0" dirty="0"/>
              <a:t> can use T-accounts to determine that sales revenue for the year must have been $208,000, the necessary debit to accounts receivable, and credit sales to sales revenue to balance the accounts receivable account.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118</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2–19 Converting Cash Basis to Accrual Basis Income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This illustration summarizes the adjustments required while converting from cash basis net income to </a:t>
            </a:r>
            <a:r>
              <a:rPr lang="en-US" sz="1200" b="0" i="0" u="none" strike="noStrike" kern="1200" baseline="0" dirty="0">
                <a:solidFill>
                  <a:schemeClr val="tx1"/>
                </a:solidFill>
                <a:latin typeface="+mn-lt"/>
                <a:ea typeface="+mn-ea"/>
                <a:cs typeface="+mn-cs"/>
              </a:rPr>
              <a:t>accrual basis net income.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As such, we add increases and deduct decreases in assets. Conversely, we add decreases and deduct increases in accrued liabilities.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119</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term </a:t>
            </a:r>
            <a:r>
              <a:rPr lang="en-US" sz="1200" b="1" i="0" u="none" strike="noStrike" kern="1200" baseline="0" dirty="0">
                <a:solidFill>
                  <a:schemeClr val="tx1"/>
                </a:solidFill>
                <a:latin typeface="+mn-lt"/>
                <a:ea typeface="+mn-ea"/>
                <a:cs typeface="+mn-cs"/>
              </a:rPr>
              <a:t>double-entry</a:t>
            </a:r>
            <a:r>
              <a:rPr lang="en-US" sz="1200" b="0" i="0" u="none" strike="noStrike" kern="1200" baseline="0" dirty="0">
                <a:solidFill>
                  <a:schemeClr val="tx1"/>
                </a:solidFill>
                <a:latin typeface="+mn-lt"/>
                <a:ea typeface="+mn-ea"/>
                <a:cs typeface="+mn-cs"/>
              </a:rPr>
              <a:t> refers to the dual effect that each transaction has on the accounting equation.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All transactions could be recorded in columnar fashion as increases or decreases to elements of the accounting equation. However, even for a very small company with few transactions, this would become cumbersome. So, most companies use a process called the double-entry system.</a:t>
            </a:r>
          </a:p>
          <a:p>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Elements of the accounting equation are represented by </a:t>
            </a:r>
            <a:r>
              <a:rPr lang="en-US" sz="1200" b="1" i="0" u="none" strike="noStrike" kern="1200" baseline="0" dirty="0">
                <a:solidFill>
                  <a:schemeClr val="tx1"/>
                </a:solidFill>
                <a:latin typeface="+mn-lt"/>
                <a:ea typeface="+mn-ea"/>
                <a:cs typeface="+mn-cs"/>
              </a:rPr>
              <a:t>accounts</a:t>
            </a:r>
            <a:r>
              <a:rPr lang="en-US" sz="1200" b="0" i="0" u="none" strike="noStrike" kern="1200" baseline="0" dirty="0">
                <a:solidFill>
                  <a:schemeClr val="tx1"/>
                </a:solidFill>
                <a:latin typeface="+mn-lt"/>
                <a:ea typeface="+mn-ea"/>
                <a:cs typeface="+mn-cs"/>
              </a:rPr>
              <a:t> which are contained in a general ledger. The number of accounts depends on the complexity of the company’s operations. Increases and decreases in each element of a company’s financial position are recorded in these accounts separately.</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 </a:t>
            </a:r>
            <a:r>
              <a:rPr lang="en-US" sz="1200" b="1" i="0" u="none" strike="noStrike" kern="1200" baseline="0" dirty="0">
                <a:solidFill>
                  <a:schemeClr val="tx1"/>
                </a:solidFill>
                <a:latin typeface="+mn-lt"/>
                <a:ea typeface="+mn-ea"/>
                <a:cs typeface="+mn-cs"/>
              </a:rPr>
              <a:t>general ledger </a:t>
            </a:r>
            <a:r>
              <a:rPr lang="en-US" sz="1200" b="0" i="0" u="none" strike="noStrike" kern="1200" baseline="0" dirty="0">
                <a:solidFill>
                  <a:schemeClr val="tx1"/>
                </a:solidFill>
                <a:latin typeface="+mn-lt"/>
                <a:ea typeface="+mn-ea"/>
                <a:cs typeface="+mn-cs"/>
              </a:rPr>
              <a:t>is a collection of storage areas, called accounts, used to keep track of increases and decreases in financial position elements.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120</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121</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122</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a:t>
            </a:r>
            <a:r>
              <a:rPr lang="en-US" sz="1200" b="1" i="0" u="none" strike="noStrike" kern="1200" baseline="0" dirty="0">
                <a:solidFill>
                  <a:schemeClr val="tx1"/>
                </a:solidFill>
                <a:latin typeface="+mn-lt"/>
                <a:ea typeface="+mn-ea"/>
                <a:cs typeface="+mn-cs"/>
              </a:rPr>
              <a:t>worksheet </a:t>
            </a:r>
            <a:r>
              <a:rPr lang="en-US" sz="1200" b="0" i="0" u="none" strike="noStrike" kern="1200" baseline="0" dirty="0">
                <a:solidFill>
                  <a:schemeClr val="tx1"/>
                </a:solidFill>
                <a:latin typeface="+mn-lt"/>
                <a:ea typeface="+mn-ea"/>
                <a:cs typeface="+mn-cs"/>
              </a:rPr>
              <a:t>often is used to organize the accounting information needed to prepare adjusting and closing entries and the financial statements.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first step is to enter account titles in column A and the unadjusted account balances in columns B and C.</a:t>
            </a:r>
          </a:p>
          <a:p>
            <a:r>
              <a:rPr lang="en-US" sz="1200" b="0" i="0" u="none" strike="noStrike" kern="1200" baseline="0" dirty="0">
                <a:solidFill>
                  <a:schemeClr val="tx1"/>
                </a:solidFill>
                <a:latin typeface="+mn-lt"/>
                <a:ea typeface="+mn-ea"/>
                <a:cs typeface="+mn-cs"/>
              </a:rPr>
              <a:t>The second step is to determine end-of-period adjusting entries and enter them in columns E and G.</a:t>
            </a:r>
          </a:p>
          <a:p>
            <a:r>
              <a:rPr lang="en-US" sz="1200" b="0" i="0" u="none" strike="noStrike" kern="1200" baseline="0" dirty="0">
                <a:solidFill>
                  <a:schemeClr val="tx1"/>
                </a:solidFill>
                <a:latin typeface="+mn-lt"/>
                <a:ea typeface="+mn-ea"/>
                <a:cs typeface="+mn-cs"/>
              </a:rPr>
              <a:t>The third step adds or deducts the effects of the adjusting entries on the account balances.</a:t>
            </a:r>
          </a:p>
          <a:p>
            <a:r>
              <a:rPr lang="en-US" sz="1200" b="0" i="0" u="none" strike="noStrike" kern="1200" baseline="0" dirty="0">
                <a:solidFill>
                  <a:schemeClr val="tx1"/>
                </a:solidFill>
                <a:latin typeface="+mn-lt"/>
                <a:ea typeface="+mn-ea"/>
                <a:cs typeface="+mn-cs"/>
              </a:rPr>
              <a:t>The fourth step is to transfer the temporary retained earnings account balances to columns J and K.</a:t>
            </a:r>
          </a:p>
          <a:p>
            <a:r>
              <a:rPr lang="en-US" sz="1200" b="0" i="0" u="none" strike="noStrike" kern="1200" baseline="0" dirty="0">
                <a:solidFill>
                  <a:schemeClr val="tx1"/>
                </a:solidFill>
                <a:latin typeface="+mn-lt"/>
                <a:ea typeface="+mn-ea"/>
                <a:cs typeface="+mn-cs"/>
              </a:rPr>
              <a:t>The fifth step is to transfer the balances in the permanent accounts to columns L and M.</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2A-1</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123</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a:t>
            </a:r>
            <a:r>
              <a:rPr lang="en-US" sz="1200" b="1" i="0" u="none" strike="noStrike" kern="1200" baseline="0" dirty="0">
                <a:solidFill>
                  <a:schemeClr val="tx1"/>
                </a:solidFill>
                <a:latin typeface="+mn-lt"/>
                <a:ea typeface="+mn-ea"/>
                <a:cs typeface="+mn-cs"/>
              </a:rPr>
              <a:t>worksheet </a:t>
            </a:r>
            <a:r>
              <a:rPr lang="en-US" sz="1200" b="0" i="0" u="none" strike="noStrike" kern="1200" baseline="0" dirty="0">
                <a:solidFill>
                  <a:schemeClr val="tx1"/>
                </a:solidFill>
                <a:latin typeface="+mn-lt"/>
                <a:ea typeface="+mn-ea"/>
                <a:cs typeface="+mn-cs"/>
              </a:rPr>
              <a:t>often is used to organize the accounting information needed to prepare adjusting and closing entries and the financial statements.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first step is to enter account titles in column A and the unadjusted account balances in columns B and C.</a:t>
            </a:r>
          </a:p>
          <a:p>
            <a:r>
              <a:rPr lang="en-US" sz="1200" b="0" i="0" u="none" strike="noStrike" kern="1200" baseline="0" dirty="0">
                <a:solidFill>
                  <a:schemeClr val="tx1"/>
                </a:solidFill>
                <a:latin typeface="+mn-lt"/>
                <a:ea typeface="+mn-ea"/>
                <a:cs typeface="+mn-cs"/>
              </a:rPr>
              <a:t>The second step is to determine end-of-period adjusting entries and enter them in columns E and G.</a:t>
            </a:r>
          </a:p>
          <a:p>
            <a:r>
              <a:rPr lang="en-US" sz="1200" b="0" i="0" u="none" strike="noStrike" kern="1200" baseline="0" dirty="0">
                <a:solidFill>
                  <a:schemeClr val="tx1"/>
                </a:solidFill>
                <a:latin typeface="+mn-lt"/>
                <a:ea typeface="+mn-ea"/>
                <a:cs typeface="+mn-cs"/>
              </a:rPr>
              <a:t>The third step adds or deducts the effects of the adjusting entries on the account balances.</a:t>
            </a:r>
          </a:p>
          <a:p>
            <a:r>
              <a:rPr lang="en-US" sz="1200" b="0" i="0" u="none" strike="noStrike" kern="1200" baseline="0" dirty="0">
                <a:solidFill>
                  <a:schemeClr val="tx1"/>
                </a:solidFill>
                <a:latin typeface="+mn-lt"/>
                <a:ea typeface="+mn-ea"/>
                <a:cs typeface="+mn-cs"/>
              </a:rPr>
              <a:t>The fourth step is to transfer the temporary retained earnings account balances to columns J and K.</a:t>
            </a:r>
          </a:p>
          <a:p>
            <a:r>
              <a:rPr lang="en-US" sz="1200" b="0" i="0" u="none" strike="noStrike" kern="1200" baseline="0" dirty="0">
                <a:solidFill>
                  <a:schemeClr val="tx1"/>
                </a:solidFill>
                <a:latin typeface="+mn-lt"/>
                <a:ea typeface="+mn-ea"/>
                <a:cs typeface="+mn-cs"/>
              </a:rPr>
              <a:t>The fifth step is to transfer the balances in the permanent accounts to columns L and M.</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2A-1</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124</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Accountants </a:t>
            </a:r>
            <a:r>
              <a:rPr lang="en-IN" sz="1200" b="0" i="0" u="none" strike="noStrike" kern="1200" baseline="0" dirty="0">
                <a:solidFill>
                  <a:schemeClr val="tx1"/>
                </a:solidFill>
                <a:latin typeface="+mn-lt"/>
                <a:ea typeface="+mn-ea"/>
                <a:cs typeface="+mn-cs"/>
              </a:rPr>
              <a:t>sometimes use optional entries called </a:t>
            </a:r>
            <a:r>
              <a:rPr lang="en-IN" sz="1200" b="1" i="0" u="none" strike="noStrike" kern="1200" baseline="0" dirty="0">
                <a:solidFill>
                  <a:schemeClr val="tx1"/>
                </a:solidFill>
                <a:latin typeface="+mn-lt"/>
                <a:ea typeface="+mn-ea"/>
                <a:cs typeface="+mn-cs"/>
              </a:rPr>
              <a:t>reversing entries</a:t>
            </a:r>
            <a:r>
              <a:rPr lang="en-IN" sz="1200" b="0" i="0" u="none" strike="noStrike" kern="1200" baseline="0" dirty="0">
                <a:solidFill>
                  <a:schemeClr val="tx1"/>
                </a:solidFill>
                <a:latin typeface="+mn-lt"/>
                <a:ea typeface="+mn-ea"/>
                <a:cs typeface="+mn-cs"/>
              </a:rPr>
              <a:t> at the beginning of a reporting period to remove the effects of some of the adjusting entries recorded at the end of the previous reporting period. The sole purpose of these entries is to simplify journal entries recorded </a:t>
            </a:r>
            <a:r>
              <a:rPr lang="en-US" sz="1200" b="0" i="0" u="none" strike="noStrike" kern="1200" baseline="0" dirty="0">
                <a:solidFill>
                  <a:schemeClr val="tx1"/>
                </a:solidFill>
                <a:latin typeface="+mn-lt"/>
                <a:ea typeface="+mn-ea"/>
                <a:cs typeface="+mn-cs"/>
              </a:rPr>
              <a:t>during the new period. They</a:t>
            </a:r>
            <a:r>
              <a:rPr lang="en-IN" sz="1200" b="0" i="0" u="none" strike="noStrike" kern="1200" baseline="0" dirty="0">
                <a:solidFill>
                  <a:schemeClr val="tx1"/>
                </a:solidFill>
                <a:latin typeface="+mn-lt"/>
                <a:ea typeface="+mn-ea"/>
                <a:cs typeface="+mn-cs"/>
              </a:rPr>
              <a:t> are used most often with accruals.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the adjusting entry for accrued salaries recorded at the end of July 2018 for the Dress Right Clothing Corporation was a debit to salaries expense and a credit to salaries payable.</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Notice that if reversing entries are not used, when the salaries actually are paid in August, the accountant needs to remember to debit salaries payable instead of salaries expense.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account balances before and after salary payment can be seen with the use of these </a:t>
            </a:r>
            <a:r>
              <a:rPr lang="en-US" sz="1200" b="0" i="0" u="none" strike="noStrike" kern="1200" baseline="0" dirty="0">
                <a:solidFill>
                  <a:schemeClr val="tx1"/>
                </a:solidFill>
                <a:latin typeface="+mn-lt"/>
                <a:ea typeface="+mn-ea"/>
                <a:cs typeface="+mn-cs"/>
              </a:rPr>
              <a:t>T-accounts.</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125</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Accountants </a:t>
            </a:r>
            <a:r>
              <a:rPr lang="en-IN" sz="1200" b="0" i="0" u="none" strike="noStrike" kern="1200" baseline="0" dirty="0">
                <a:solidFill>
                  <a:schemeClr val="tx1"/>
                </a:solidFill>
                <a:latin typeface="+mn-lt"/>
                <a:ea typeface="+mn-ea"/>
                <a:cs typeface="+mn-cs"/>
              </a:rPr>
              <a:t>sometimes use optional entries called </a:t>
            </a:r>
            <a:r>
              <a:rPr lang="en-IN" sz="1200" b="1" i="0" u="none" strike="noStrike" kern="1200" baseline="0" dirty="0">
                <a:solidFill>
                  <a:schemeClr val="tx1"/>
                </a:solidFill>
                <a:latin typeface="+mn-lt"/>
                <a:ea typeface="+mn-ea"/>
                <a:cs typeface="+mn-cs"/>
              </a:rPr>
              <a:t>reversing entries</a:t>
            </a:r>
            <a:r>
              <a:rPr lang="en-IN" sz="1200" b="0" i="0" u="none" strike="noStrike" kern="1200" baseline="0" dirty="0">
                <a:solidFill>
                  <a:schemeClr val="tx1"/>
                </a:solidFill>
                <a:latin typeface="+mn-lt"/>
                <a:ea typeface="+mn-ea"/>
                <a:cs typeface="+mn-cs"/>
              </a:rPr>
              <a:t> at the beginning of a reporting period to remove the effects of some of the adjusting entries recorded at the end of the previous reporting period. The sole purpose of these entries is to simplify journal entries recorded </a:t>
            </a:r>
            <a:r>
              <a:rPr lang="en-US" sz="1200" b="0" i="0" u="none" strike="noStrike" kern="1200" baseline="0" dirty="0">
                <a:solidFill>
                  <a:schemeClr val="tx1"/>
                </a:solidFill>
                <a:latin typeface="+mn-lt"/>
                <a:ea typeface="+mn-ea"/>
                <a:cs typeface="+mn-cs"/>
              </a:rPr>
              <a:t>during the new period. They</a:t>
            </a:r>
            <a:r>
              <a:rPr lang="en-IN" sz="1200" b="0" i="0" u="none" strike="noStrike" kern="1200" baseline="0" dirty="0">
                <a:solidFill>
                  <a:schemeClr val="tx1"/>
                </a:solidFill>
                <a:latin typeface="+mn-lt"/>
                <a:ea typeface="+mn-ea"/>
                <a:cs typeface="+mn-cs"/>
              </a:rPr>
              <a:t> are used most often with accruals.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the adjusting entry for accrued salaries recorded at the end of July 2018 for the Dress Right Clothing Corporation was a debit to salaries expense and a credit to salaries payable.</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Notice that if reversing entries are not used, when the salaries actually are paid in August, the accountant needs to remember to debit salaries payable instead of salaries expense.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account balances before and after salary payment can be seen with the use of these </a:t>
            </a:r>
            <a:r>
              <a:rPr lang="en-US" sz="1200" b="0" i="0" u="none" strike="noStrike" kern="1200" baseline="0" dirty="0">
                <a:solidFill>
                  <a:schemeClr val="tx1"/>
                </a:solidFill>
                <a:latin typeface="+mn-lt"/>
                <a:ea typeface="+mn-ea"/>
                <a:cs typeface="+mn-cs"/>
              </a:rPr>
              <a:t>T-accounts.</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126</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the accountant for Dress Right employs reversing entries, the salaries payable account is reduced to zero and the salaries expense account is reduced by $5,500. When salaries actually are paid in August, the debit is to salaries expense, thus increasing the account by $5,500.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can see that balances in the accounts after cash payment is made are identical. The use of reversing entries for accruals, which is optional, simply allows cash payments or cash receipts to be entered directly into the temporary expense or revenue accounts without regard to the accruals recorded at the end of the previous period.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127</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the accountant for Dress Right employs reversing entries, the salaries payable account is reduced to zero and the salaries expense account is reduced by $5,500. When salaries actually are paid in August, the debit is to salaries expense, thus increasing the account by $5,500.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can see that balances in the accounts after cash payment is made are identical. The use of reversing entries for accruals, which is optional, simply allows cash payments or cash receipts to be entered directly into the temporary expense or revenue accounts without regard to the accruals recorded at the end of the previous period.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128</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general ledger contains what are referred to as control accounts. In addition to the general ledger, a </a:t>
            </a:r>
            <a:r>
              <a:rPr lang="en-US" sz="1200" b="1" i="0" u="none" strike="noStrike" kern="1200" baseline="0" dirty="0">
                <a:solidFill>
                  <a:schemeClr val="tx1"/>
                </a:solidFill>
                <a:latin typeface="+mn-lt"/>
                <a:ea typeface="+mn-ea"/>
                <a:cs typeface="+mn-cs"/>
              </a:rPr>
              <a:t>subsidiary ledger </a:t>
            </a:r>
            <a:r>
              <a:rPr lang="en-US" sz="1200" b="0" i="0" u="none" strike="noStrike" kern="1200" baseline="0" dirty="0">
                <a:solidFill>
                  <a:schemeClr val="tx1"/>
                </a:solidFill>
                <a:latin typeface="+mn-lt"/>
                <a:ea typeface="+mn-ea"/>
                <a:cs typeface="+mn-cs"/>
              </a:rPr>
              <a:t>contains a group of subsidiary accounts associated with a particular general ledger control account. For example, there will be a subsidiary ledger for accounts receivable that keeps track of the increases and decreases in the account receivable balance for each of the company’s customers purchasing goods or services on credit. After all of the postings are made from the appropriate journals, the balance in the accounts receivable control account should equal the sum of the balances in the accounts receivable subsidiary ledger accounts. Subsidiary ledgers also are used for accounts payable, property and equipment, investments, and other accounts.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129</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account includes the account title, an account number to aid the processing task, and columns or fields for increases, decreases, the cumulative balance, and the date. For instructional purposes we use </a:t>
            </a:r>
            <a:r>
              <a:rPr lang="en-US" sz="1200" b="1" i="0" u="none" strike="noStrike" kern="1200" baseline="0" dirty="0">
                <a:solidFill>
                  <a:schemeClr val="tx1"/>
                </a:solidFill>
                <a:latin typeface="+mn-lt"/>
                <a:ea typeface="+mn-ea"/>
                <a:cs typeface="+mn-cs"/>
              </a:rPr>
              <a:t>T-accounts </a:t>
            </a:r>
            <a:r>
              <a:rPr lang="en-US" sz="1200" b="0" i="0" u="none" strike="noStrike" kern="1200" baseline="0" dirty="0">
                <a:solidFill>
                  <a:schemeClr val="tx1"/>
                </a:solidFill>
                <a:latin typeface="+mn-lt"/>
                <a:ea typeface="+mn-ea"/>
                <a:cs typeface="+mn-cs"/>
              </a:rPr>
              <a:t>instead of formal ledger accounts. A T-account has space at the top for the account title and two sides for recording increases and decreases.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double-entry system, debit means left side of an account and credit means right side of an account.</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general ledger contains what are referred to as control accounts. In addition to the general ledger, a </a:t>
            </a:r>
            <a:r>
              <a:rPr lang="en-US" sz="1200" b="1" i="0" u="none" strike="noStrike" kern="1200" baseline="0" dirty="0">
                <a:solidFill>
                  <a:schemeClr val="tx1"/>
                </a:solidFill>
                <a:latin typeface="+mn-lt"/>
                <a:ea typeface="+mn-ea"/>
                <a:cs typeface="+mn-cs"/>
              </a:rPr>
              <a:t>subsidiary ledger </a:t>
            </a:r>
            <a:r>
              <a:rPr lang="en-US" sz="1200" b="0" i="0" u="none" strike="noStrike" kern="1200" baseline="0" dirty="0">
                <a:solidFill>
                  <a:schemeClr val="tx1"/>
                </a:solidFill>
                <a:latin typeface="+mn-lt"/>
                <a:ea typeface="+mn-ea"/>
                <a:cs typeface="+mn-cs"/>
              </a:rPr>
              <a:t>contains a group of subsidiary accounts associated with a particular general ledger control account. For example, there will be a subsidiary ledger for accounts receivable that keeps track of the increases and decreases in the account receivable balance for each of the company’s customers purchasing goods or services on credit. After all of the postings are made from the appropriate journals, the balance in the accounts receivable control account should equal the sum of the balances in the accounts receivable subsidiary ledger accounts. </a:t>
            </a:r>
            <a:r>
              <a:rPr lang="en-US" sz="1200" b="0" i="0" u="none" strike="noStrike" kern="1200" baseline="0">
                <a:solidFill>
                  <a:schemeClr val="tx1"/>
                </a:solidFill>
                <a:latin typeface="+mn-lt"/>
                <a:ea typeface="+mn-ea"/>
                <a:cs typeface="+mn-cs"/>
              </a:rPr>
              <a:t>Subsidiary ledgers also are used for accounts payable, property and equipment, investments, and other accounts.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130</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Special journals capture the dual effect of repetitive types of transactions. For example, cash receipts are recorded in a </a:t>
            </a:r>
            <a:r>
              <a:rPr lang="en-US" sz="1200" b="1" i="0" u="none" strike="noStrike" kern="1200" baseline="0" dirty="0">
                <a:solidFill>
                  <a:schemeClr val="tx1"/>
                </a:solidFill>
                <a:latin typeface="+mn-lt"/>
                <a:ea typeface="+mn-ea"/>
                <a:cs typeface="+mn-cs"/>
              </a:rPr>
              <a:t>cash receipts journal</a:t>
            </a:r>
            <a:r>
              <a:rPr lang="en-US" sz="1200" b="0" i="0" u="none" strike="noStrike" kern="1200" baseline="0" dirty="0">
                <a:solidFill>
                  <a:schemeClr val="tx1"/>
                </a:solidFill>
                <a:latin typeface="+mn-lt"/>
                <a:ea typeface="+mn-ea"/>
                <a:cs typeface="+mn-cs"/>
              </a:rPr>
              <a:t>, cash disbursements in a </a:t>
            </a:r>
            <a:r>
              <a:rPr lang="en-US" sz="1200" b="1" i="0" u="none" strike="noStrike" kern="1200" baseline="0" dirty="0">
                <a:solidFill>
                  <a:schemeClr val="tx1"/>
                </a:solidFill>
                <a:latin typeface="+mn-lt"/>
                <a:ea typeface="+mn-ea"/>
                <a:cs typeface="+mn-cs"/>
              </a:rPr>
              <a:t>cash disbursements journal</a:t>
            </a:r>
            <a:r>
              <a:rPr lang="en-US" sz="1200" b="0" i="0" u="none" strike="noStrike" kern="1200" baseline="0" dirty="0">
                <a:solidFill>
                  <a:schemeClr val="tx1"/>
                </a:solidFill>
                <a:latin typeface="+mn-lt"/>
                <a:ea typeface="+mn-ea"/>
                <a:cs typeface="+mn-cs"/>
              </a:rPr>
              <a:t>, credit sales in a </a:t>
            </a:r>
            <a:r>
              <a:rPr lang="en-US" sz="1200" b="1" i="0" u="none" strike="noStrike" kern="1200" baseline="0" dirty="0">
                <a:solidFill>
                  <a:schemeClr val="tx1"/>
                </a:solidFill>
                <a:latin typeface="+mn-lt"/>
                <a:ea typeface="+mn-ea"/>
                <a:cs typeface="+mn-cs"/>
              </a:rPr>
              <a:t>sales journal</a:t>
            </a:r>
            <a:r>
              <a:rPr lang="en-US" sz="1200" b="0" i="0" u="none" strike="noStrike" kern="1200" baseline="0" dirty="0">
                <a:solidFill>
                  <a:schemeClr val="tx1"/>
                </a:solidFill>
                <a:latin typeface="+mn-lt"/>
                <a:ea typeface="+mn-ea"/>
                <a:cs typeface="+mn-cs"/>
              </a:rPr>
              <a:t>, and the purchase of merchandise on account in a </a:t>
            </a:r>
            <a:r>
              <a:rPr lang="en-US" sz="1200" b="1" i="0" u="none" strike="noStrike" kern="1200" baseline="0" dirty="0">
                <a:solidFill>
                  <a:schemeClr val="tx1"/>
                </a:solidFill>
                <a:latin typeface="+mn-lt"/>
                <a:ea typeface="+mn-ea"/>
                <a:cs typeface="+mn-cs"/>
              </a:rPr>
              <a:t>purchases journal</a:t>
            </a:r>
            <a:r>
              <a:rPr lang="en-US" sz="1200" b="0" i="0" u="none" strike="noStrike" kern="1200" baseline="0" dirty="0">
                <a:solidFill>
                  <a:schemeClr val="tx1"/>
                </a:solidFill>
                <a:latin typeface="+mn-lt"/>
                <a:ea typeface="+mn-ea"/>
                <a:cs typeface="+mn-cs"/>
              </a:rPr>
              <a:t>. Special journals simplify the recording process in the following ways:</a:t>
            </a:r>
          </a:p>
          <a:p>
            <a:pPr marL="0" indent="0">
              <a:buNone/>
            </a:pPr>
            <a:endParaRPr lang="en-US" sz="1200" b="0" i="0" u="none" strike="noStrike" kern="1200" baseline="0" dirty="0">
              <a:solidFill>
                <a:schemeClr val="tx1"/>
              </a:solidFill>
              <a:latin typeface="+mn-lt"/>
              <a:ea typeface="+mn-ea"/>
              <a:cs typeface="+mn-cs"/>
            </a:endParaRPr>
          </a:p>
          <a:p>
            <a:pPr marL="0" indent="0">
              <a:buNone/>
            </a:pPr>
            <a:r>
              <a:rPr lang="en-US" sz="1200" b="0" i="0" u="none" strike="noStrike" kern="1200" baseline="0" dirty="0">
                <a:solidFill>
                  <a:schemeClr val="tx1"/>
                </a:solidFill>
                <a:latin typeface="+mn-lt"/>
                <a:ea typeface="+mn-ea"/>
                <a:cs typeface="+mn-cs"/>
              </a:rPr>
              <a:t>1. Journalizing the effects of a particular transaction is made more efficient through the use of specifically designed formats.</a:t>
            </a:r>
          </a:p>
          <a:p>
            <a:pPr marL="0" indent="0">
              <a:buNone/>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2. Individual transactions are not posted to the general ledger accounts but are accumulated in the special journals and a summary posting is made on a periodic basis.</a:t>
            </a:r>
          </a:p>
          <a:p>
            <a:endParaRPr lang="en-US" dirty="0"/>
          </a:p>
          <a:p>
            <a:r>
              <a:rPr lang="en-US" dirty="0"/>
              <a:t>3. The responsibility for recording journal entries for the repetitive types of transactions is placed on individuals who have specialized training in handling them.</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131</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Special journals capture the dual effect of repetitive types of transactions. For example, cash receipts are recorded in a </a:t>
            </a:r>
            <a:r>
              <a:rPr lang="en-US" sz="1200" b="1" i="0" u="none" strike="noStrike" kern="1200" baseline="0" dirty="0">
                <a:solidFill>
                  <a:schemeClr val="tx1"/>
                </a:solidFill>
                <a:latin typeface="+mn-lt"/>
                <a:ea typeface="+mn-ea"/>
                <a:cs typeface="+mn-cs"/>
              </a:rPr>
              <a:t>cash receipts journal</a:t>
            </a:r>
            <a:r>
              <a:rPr lang="en-US" sz="1200" b="0" i="0" u="none" strike="noStrike" kern="1200" baseline="0" dirty="0">
                <a:solidFill>
                  <a:schemeClr val="tx1"/>
                </a:solidFill>
                <a:latin typeface="+mn-lt"/>
                <a:ea typeface="+mn-ea"/>
                <a:cs typeface="+mn-cs"/>
              </a:rPr>
              <a:t>, cash disbursements in a </a:t>
            </a:r>
            <a:r>
              <a:rPr lang="en-US" sz="1200" b="1" i="0" u="none" strike="noStrike" kern="1200" baseline="0" dirty="0">
                <a:solidFill>
                  <a:schemeClr val="tx1"/>
                </a:solidFill>
                <a:latin typeface="+mn-lt"/>
                <a:ea typeface="+mn-ea"/>
                <a:cs typeface="+mn-cs"/>
              </a:rPr>
              <a:t>cash disbursements journal</a:t>
            </a:r>
            <a:r>
              <a:rPr lang="en-US" sz="1200" b="0" i="0" u="none" strike="noStrike" kern="1200" baseline="0" dirty="0">
                <a:solidFill>
                  <a:schemeClr val="tx1"/>
                </a:solidFill>
                <a:latin typeface="+mn-lt"/>
                <a:ea typeface="+mn-ea"/>
                <a:cs typeface="+mn-cs"/>
              </a:rPr>
              <a:t>, credit sales in a </a:t>
            </a:r>
            <a:r>
              <a:rPr lang="en-US" sz="1200" b="1" i="0" u="none" strike="noStrike" kern="1200" baseline="0" dirty="0">
                <a:solidFill>
                  <a:schemeClr val="tx1"/>
                </a:solidFill>
                <a:latin typeface="+mn-lt"/>
                <a:ea typeface="+mn-ea"/>
                <a:cs typeface="+mn-cs"/>
              </a:rPr>
              <a:t>sales journal</a:t>
            </a:r>
            <a:r>
              <a:rPr lang="en-US" sz="1200" b="0" i="0" u="none" strike="noStrike" kern="1200" baseline="0" dirty="0">
                <a:solidFill>
                  <a:schemeClr val="tx1"/>
                </a:solidFill>
                <a:latin typeface="+mn-lt"/>
                <a:ea typeface="+mn-ea"/>
                <a:cs typeface="+mn-cs"/>
              </a:rPr>
              <a:t>, and the purchase of merchandise on account in a </a:t>
            </a:r>
            <a:r>
              <a:rPr lang="en-US" sz="1200" b="1" i="0" u="none" strike="noStrike" kern="1200" baseline="0" dirty="0">
                <a:solidFill>
                  <a:schemeClr val="tx1"/>
                </a:solidFill>
                <a:latin typeface="+mn-lt"/>
                <a:ea typeface="+mn-ea"/>
                <a:cs typeface="+mn-cs"/>
              </a:rPr>
              <a:t>purchases journal</a:t>
            </a:r>
            <a:r>
              <a:rPr lang="en-US" sz="1200" b="0" i="0" u="none" strike="noStrike" kern="1200" baseline="0" dirty="0">
                <a:solidFill>
                  <a:schemeClr val="tx1"/>
                </a:solidFill>
                <a:latin typeface="+mn-lt"/>
                <a:ea typeface="+mn-ea"/>
                <a:cs typeface="+mn-cs"/>
              </a:rPr>
              <a:t>. Special journals simplify the recording process in the following ways:</a:t>
            </a:r>
          </a:p>
          <a:p>
            <a:pPr marL="0" indent="0">
              <a:buNone/>
            </a:pPr>
            <a:endParaRPr lang="en-US" sz="1200" b="0" i="0" u="none" strike="noStrike" kern="1200" baseline="0" dirty="0">
              <a:solidFill>
                <a:schemeClr val="tx1"/>
              </a:solidFill>
              <a:latin typeface="+mn-lt"/>
              <a:ea typeface="+mn-ea"/>
              <a:cs typeface="+mn-cs"/>
            </a:endParaRPr>
          </a:p>
          <a:p>
            <a:pPr marL="0" indent="0">
              <a:buNone/>
            </a:pPr>
            <a:r>
              <a:rPr lang="en-US" sz="1200" b="0" i="0" u="none" strike="noStrike" kern="1200" baseline="0" dirty="0">
                <a:solidFill>
                  <a:schemeClr val="tx1"/>
                </a:solidFill>
                <a:latin typeface="+mn-lt"/>
                <a:ea typeface="+mn-ea"/>
                <a:cs typeface="+mn-cs"/>
              </a:rPr>
              <a:t>1. Journalizing the effects of a particular transaction is made more efficient through the use of specifically designed formats.</a:t>
            </a:r>
          </a:p>
          <a:p>
            <a:pPr marL="0" indent="0">
              <a:buNone/>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2. Individual transactions are not posted to the general ledger accounts but are accumulated in the special journals and a summary posting is made on a periodic basis.</a:t>
            </a:r>
          </a:p>
          <a:p>
            <a:endParaRPr lang="en-US" dirty="0"/>
          </a:p>
          <a:p>
            <a:r>
              <a:rPr lang="en-US" dirty="0"/>
              <a:t>3. The responsibility for recording journal entries for the repetitive types of transactions is placed on individuals who have specialized training in handling them.</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132</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purpose of the </a:t>
            </a:r>
            <a:r>
              <a:rPr lang="en-US" sz="1200" b="1" i="0" u="none" strike="noStrike" kern="1200" baseline="0" dirty="0">
                <a:solidFill>
                  <a:schemeClr val="tx1"/>
                </a:solidFill>
                <a:latin typeface="+mn-lt"/>
                <a:ea typeface="+mn-ea"/>
                <a:cs typeface="+mn-cs"/>
              </a:rPr>
              <a:t>sales journal </a:t>
            </a:r>
            <a:r>
              <a:rPr lang="en-US" sz="1200" b="0" i="0" u="none" strike="noStrike" kern="1200" baseline="0" dirty="0">
                <a:solidFill>
                  <a:schemeClr val="tx1"/>
                </a:solidFill>
                <a:latin typeface="+mn-lt"/>
                <a:ea typeface="+mn-ea"/>
                <a:cs typeface="+mn-cs"/>
              </a:rPr>
              <a:t>is to record all credit sales. Cash sales are recorded in the cash receipts journal. Every entry in the sales journal has exactly the same effect on the accounts; the sales revenue account is credited and the accounts receivable control account is debited. Therefore, there is only one column needed to record the debit/credit effect of these transactions. Other columns are needed to capture information for updating the accounts receivable subsidiary ledger.</a:t>
            </a:r>
            <a:endParaRPr lang="en-US" b="0" i="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133</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2C–1 Sales Journal, Dress Right Clothing Corporation, August 2018</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During</a:t>
            </a:r>
            <a:r>
              <a:rPr lang="en-US" baseline="0" dirty="0"/>
              <a:t> the month of August, the company makes five credit sales, totaling $3,295. This amount is posted as a debit to the accounts receivable control account, account number 110, and a credit to the sales revenue account, account number 400. </a:t>
            </a:r>
            <a:r>
              <a:rPr lang="en-IN" sz="1200" b="0" i="0" u="none" strike="noStrike" kern="1200" baseline="0" dirty="0">
                <a:solidFill>
                  <a:schemeClr val="tx1"/>
                </a:solidFill>
                <a:latin typeface="+mn-lt"/>
                <a:ea typeface="+mn-ea"/>
                <a:cs typeface="+mn-cs"/>
              </a:rPr>
              <a:t>The reference SJ1 refers to page 1 of the sales journal.</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134</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The first credit sale of the month is to Leland High School for $1,500. The sales invoice number for this sale is 10-221 and the customer’s subsidiary account number is 801. As this transaction is entered, the subsidiary account 801 for Leland High School is debited for $1,500.</a:t>
            </a:r>
          </a:p>
          <a:p>
            <a:endParaRPr lang="en-US" dirty="0"/>
          </a:p>
          <a:p>
            <a:endParaRPr lang="en-US" dirty="0"/>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135</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purpose of the </a:t>
            </a:r>
            <a:r>
              <a:rPr lang="en-US" sz="1200" b="1" i="0" u="none" strike="noStrike" kern="1200" baseline="0" dirty="0">
                <a:solidFill>
                  <a:schemeClr val="tx1"/>
                </a:solidFill>
                <a:latin typeface="+mn-lt"/>
                <a:ea typeface="+mn-ea"/>
                <a:cs typeface="+mn-cs"/>
              </a:rPr>
              <a:t>cash receipts journal </a:t>
            </a:r>
            <a:r>
              <a:rPr lang="en-US" sz="1200" b="0" i="0" u="none" strike="noStrike" kern="1200" baseline="0" dirty="0">
                <a:solidFill>
                  <a:schemeClr val="tx1"/>
                </a:solidFill>
                <a:latin typeface="+mn-lt"/>
                <a:ea typeface="+mn-ea"/>
                <a:cs typeface="+mn-cs"/>
              </a:rPr>
              <a:t>is to record all cash receipts, regardless of the source. Every transaction recorded in this journal produces a debit to the cash account and credits to various other accounts.</a:t>
            </a:r>
            <a:endParaRPr lang="en-US" b="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136</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Illustration 2C–2 Cash Receipts Journal, Dress Right Clothing Corporation, August 2018</a:t>
            </a:r>
          </a:p>
          <a:p>
            <a:endParaRPr lang="en-US" b="0" i="0" dirty="0"/>
          </a:p>
          <a:p>
            <a:r>
              <a:rPr lang="en-US" sz="1200" b="0" i="0" u="none" strike="noStrike" kern="1200" baseline="0" dirty="0">
                <a:solidFill>
                  <a:schemeClr val="tx1"/>
                </a:solidFill>
                <a:latin typeface="+mn-lt"/>
                <a:ea typeface="+mn-ea"/>
                <a:cs typeface="+mn-cs"/>
              </a:rPr>
              <a:t>Because every transaction results in a debit to the cash account, No. 100, a column is provided for that account. At the end of August, an $11,750 debit is posted to the general ledger cash account with the source labeled CR1, cash receipts journal, page 1.</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Because cash and credit sales are common, separate columns are provided for these accounts. At the end of August, a $950 credit is posted to the accounts receivable general ledger account, No. 110, and an $800 credit is posted to the sales revenue account, No. 400. Two additional credit columns are provided for uncommon cash receipt transactions, one for the credit amount and one for the account being credited. We can see that in August, Dress Right borrowed $10,000 requiring a credit to the note payable account, No. 220.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addition to the postings to the general ledger control accounts, each time an entry is recorded in the accounts receivable column, a credit is posted to the accounts receivable subsidiary ledger account for the customer making the payment. For example, on August 17, Leland High School paid $750 on account. The subsidiary ledger account for Leland High School is credited for $750.</a:t>
            </a:r>
          </a:p>
          <a:p>
            <a:endParaRPr lang="en-US" b="0"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137</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Whether a debit or a credit represents an increase or a decrease depends on the type of account. Accounts on the left side of the accounting equation (assets) are </a:t>
            </a:r>
            <a:r>
              <a:rPr lang="en-US" sz="1200" i="1" kern="1200" dirty="0">
                <a:solidFill>
                  <a:schemeClr val="tx1"/>
                </a:solidFill>
                <a:effectLst/>
                <a:latin typeface="+mn-lt"/>
                <a:ea typeface="+mn-ea"/>
                <a:cs typeface="+mn-cs"/>
              </a:rPr>
              <a:t>increased </a:t>
            </a:r>
            <a:r>
              <a:rPr lang="en-US" sz="1200" kern="1200" dirty="0">
                <a:solidFill>
                  <a:schemeClr val="tx1"/>
                </a:solidFill>
                <a:effectLst/>
                <a:latin typeface="+mn-lt"/>
                <a:ea typeface="+mn-ea"/>
                <a:cs typeface="+mn-cs"/>
              </a:rPr>
              <a:t>(+) by </a:t>
            </a:r>
            <a:r>
              <a:rPr lang="en-US" sz="1200" i="1" kern="1200" dirty="0">
                <a:solidFill>
                  <a:schemeClr val="tx1"/>
                </a:solidFill>
                <a:effectLst/>
                <a:latin typeface="+mn-lt"/>
                <a:ea typeface="+mn-ea"/>
                <a:cs typeface="+mn-cs"/>
              </a:rPr>
              <a:t>debit </a:t>
            </a:r>
            <a:r>
              <a:rPr lang="en-US" sz="1200" kern="1200" dirty="0">
                <a:solidFill>
                  <a:schemeClr val="tx1"/>
                </a:solidFill>
                <a:effectLst/>
                <a:latin typeface="+mn-lt"/>
                <a:ea typeface="+mn-ea"/>
                <a:cs typeface="+mn-cs"/>
              </a:rPr>
              <a:t>entries and </a:t>
            </a:r>
            <a:r>
              <a:rPr lang="en-US" sz="1200" i="1" kern="1200" dirty="0">
                <a:solidFill>
                  <a:schemeClr val="tx1"/>
                </a:solidFill>
                <a:effectLst/>
                <a:latin typeface="+mn-lt"/>
                <a:ea typeface="+mn-ea"/>
                <a:cs typeface="+mn-cs"/>
              </a:rPr>
              <a:t>decreased </a:t>
            </a:r>
            <a:r>
              <a:rPr lang="en-US" sz="1200" kern="1200" dirty="0">
                <a:solidFill>
                  <a:schemeClr val="tx1"/>
                </a:solidFill>
                <a:effectLst/>
                <a:latin typeface="+mn-lt"/>
                <a:ea typeface="+mn-ea"/>
                <a:cs typeface="+mn-cs"/>
              </a:rPr>
              <a:t>(−) by </a:t>
            </a:r>
            <a:r>
              <a:rPr lang="en-US" sz="1200" i="1" kern="1200" dirty="0">
                <a:solidFill>
                  <a:schemeClr val="tx1"/>
                </a:solidFill>
                <a:effectLst/>
                <a:latin typeface="+mn-lt"/>
                <a:ea typeface="+mn-ea"/>
                <a:cs typeface="+mn-cs"/>
              </a:rPr>
              <a:t>credit </a:t>
            </a:r>
            <a:r>
              <a:rPr lang="en-US" sz="1200" kern="1200" dirty="0">
                <a:solidFill>
                  <a:schemeClr val="tx1"/>
                </a:solidFill>
                <a:effectLst/>
                <a:latin typeface="+mn-lt"/>
                <a:ea typeface="+mn-ea"/>
                <a:cs typeface="+mn-cs"/>
              </a:rPr>
              <a:t>entries. Accounts on the right side of the accounting equation (liabilities and shareholders’ equity) are </a:t>
            </a:r>
            <a:r>
              <a:rPr lang="en-US" sz="1200" i="1" kern="1200" dirty="0">
                <a:solidFill>
                  <a:schemeClr val="tx1"/>
                </a:solidFill>
                <a:effectLst/>
                <a:latin typeface="+mn-lt"/>
                <a:ea typeface="+mn-ea"/>
                <a:cs typeface="+mn-cs"/>
              </a:rPr>
              <a:t>increased </a:t>
            </a:r>
            <a:r>
              <a:rPr lang="en-US" sz="1200" kern="1200" dirty="0">
                <a:solidFill>
                  <a:schemeClr val="tx1"/>
                </a:solidFill>
                <a:effectLst/>
                <a:latin typeface="+mn-lt"/>
                <a:ea typeface="+mn-ea"/>
                <a:cs typeface="+mn-cs"/>
              </a:rPr>
              <a:t>(+) by </a:t>
            </a:r>
            <a:r>
              <a:rPr lang="en-US" sz="1200" i="1" kern="1200" dirty="0">
                <a:solidFill>
                  <a:schemeClr val="tx1"/>
                </a:solidFill>
                <a:effectLst/>
                <a:latin typeface="+mn-lt"/>
                <a:ea typeface="+mn-ea"/>
                <a:cs typeface="+mn-cs"/>
              </a:rPr>
              <a:t>credit </a:t>
            </a:r>
            <a:r>
              <a:rPr lang="en-US" sz="1200" kern="1200" dirty="0">
                <a:solidFill>
                  <a:schemeClr val="tx1"/>
                </a:solidFill>
                <a:effectLst/>
                <a:latin typeface="+mn-lt"/>
                <a:ea typeface="+mn-ea"/>
                <a:cs typeface="+mn-cs"/>
              </a:rPr>
              <a:t>entries and </a:t>
            </a:r>
            <a:r>
              <a:rPr lang="en-US" sz="1200" i="1" kern="1200" dirty="0">
                <a:solidFill>
                  <a:schemeClr val="tx1"/>
                </a:solidFill>
                <a:effectLst/>
                <a:latin typeface="+mn-lt"/>
                <a:ea typeface="+mn-ea"/>
                <a:cs typeface="+mn-cs"/>
              </a:rPr>
              <a:t>decreased </a:t>
            </a:r>
            <a:r>
              <a:rPr lang="en-US" sz="1200" kern="1200" dirty="0">
                <a:solidFill>
                  <a:schemeClr val="tx1"/>
                </a:solidFill>
                <a:effectLst/>
                <a:latin typeface="+mn-lt"/>
                <a:ea typeface="+mn-ea"/>
                <a:cs typeface="+mn-cs"/>
              </a:rPr>
              <a:t>(−) by </a:t>
            </a:r>
            <a:r>
              <a:rPr lang="en-US" sz="1200" i="1" kern="1200" dirty="0">
                <a:solidFill>
                  <a:schemeClr val="tx1"/>
                </a:solidFill>
                <a:effectLst/>
                <a:latin typeface="+mn-lt"/>
                <a:ea typeface="+mn-ea"/>
                <a:cs typeface="+mn-cs"/>
              </a:rPr>
              <a:t>debit </a:t>
            </a:r>
            <a:r>
              <a:rPr lang="en-US" sz="1200" kern="1200" dirty="0">
                <a:solidFill>
                  <a:schemeClr val="tx1"/>
                </a:solidFill>
                <a:effectLst/>
                <a:latin typeface="+mn-lt"/>
                <a:ea typeface="+mn-ea"/>
                <a:cs typeface="+mn-cs"/>
              </a:rPr>
              <a:t>entries.</a:t>
            </a:r>
            <a:r>
              <a:rPr lang="en-US" sz="1200" kern="1200" baseline="0" dirty="0">
                <a:solidFill>
                  <a:schemeClr val="tx1"/>
                </a:solidFill>
                <a:effectLst/>
                <a:latin typeface="+mn-lt"/>
                <a:ea typeface="+mn-ea"/>
                <a:cs typeface="+mn-cs"/>
              </a:rPr>
              <a:t> </a:t>
            </a:r>
            <a:r>
              <a:rPr lang="en-US" dirty="0"/>
              <a:t>This arbitrary, but effective, procedure ensures that for each transaction the net impact on the left sides of accounts always equals the net impact on the right sides of accounts.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2000" dirty="0"/>
              <a:t>We will better understand</a:t>
            </a:r>
            <a:r>
              <a:rPr lang="en-IN" sz="2000" baseline="0" dirty="0"/>
              <a:t> this concept with an example. </a:t>
            </a:r>
          </a:p>
          <a:p>
            <a:endParaRPr lang="en-IN" sz="2000" baseline="0" dirty="0"/>
          </a:p>
          <a:p>
            <a:r>
              <a:rPr lang="en-IN" sz="2000" dirty="0"/>
              <a:t>Let’s assume that $40,000 was borrowed from a bank and a note payable was signed. This increases cash, </a:t>
            </a:r>
            <a:r>
              <a:rPr lang="en-US" sz="1200" b="0" i="0" u="none" strike="noStrike" kern="1200" baseline="0" dirty="0">
                <a:solidFill>
                  <a:schemeClr val="tx1"/>
                </a:solidFill>
                <a:latin typeface="+mn-lt"/>
                <a:ea typeface="+mn-ea"/>
                <a:cs typeface="+mn-cs"/>
              </a:rPr>
              <a:t>an asset, </a:t>
            </a:r>
            <a:r>
              <a:rPr lang="en-IN" sz="1200" b="0" i="0" u="none" strike="noStrike" kern="1200" baseline="0" dirty="0">
                <a:solidFill>
                  <a:schemeClr val="tx1"/>
                </a:solidFill>
                <a:latin typeface="+mn-lt"/>
                <a:ea typeface="+mn-ea"/>
                <a:cs typeface="+mn-cs"/>
              </a:rPr>
              <a:t>by $40,000. Increases in assets are </a:t>
            </a:r>
            <a:r>
              <a:rPr lang="en-IN" sz="1200" b="0" i="1" u="none" strike="noStrike" kern="1200" baseline="0" dirty="0">
                <a:solidFill>
                  <a:schemeClr val="tx1"/>
                </a:solidFill>
                <a:latin typeface="+mn-lt"/>
                <a:ea typeface="+mn-ea"/>
                <a:cs typeface="+mn-cs"/>
              </a:rPr>
              <a:t>debits. </a:t>
            </a:r>
            <a:r>
              <a:rPr lang="en-IN" sz="1200" b="0" i="0" u="none" strike="noStrike" kern="1200" baseline="0" dirty="0">
                <a:solidFill>
                  <a:schemeClr val="tx1"/>
                </a:solidFill>
                <a:latin typeface="+mn-lt"/>
                <a:ea typeface="+mn-ea"/>
                <a:cs typeface="+mn-cs"/>
              </a:rPr>
              <a:t>The counter effect of this transaction is an increase in notes payable, a liability, by $40,000. Increases in </a:t>
            </a:r>
            <a:r>
              <a:rPr lang="en-US" sz="1200" b="0" i="0" u="none" strike="noStrike" kern="1200" baseline="0" dirty="0">
                <a:solidFill>
                  <a:schemeClr val="tx1"/>
                </a:solidFill>
                <a:latin typeface="+mn-lt"/>
                <a:ea typeface="+mn-ea"/>
                <a:cs typeface="+mn-cs"/>
              </a:rPr>
              <a:t>liabilities are </a:t>
            </a:r>
            <a:r>
              <a:rPr lang="en-US" sz="1200" b="0" i="1" u="none" strike="noStrike" kern="1200" baseline="0" dirty="0">
                <a:solidFill>
                  <a:schemeClr val="tx1"/>
                </a:solidFill>
                <a:latin typeface="+mn-lt"/>
                <a:ea typeface="+mn-ea"/>
                <a:cs typeface="+mn-cs"/>
              </a:rPr>
              <a:t>credits.</a:t>
            </a:r>
          </a:p>
          <a:p>
            <a:endParaRPr lang="en-US" sz="1200" b="0" i="1"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a:t>
            </a:r>
            <a:r>
              <a:rPr lang="en-IN" sz="1200" b="0" i="0" u="none" strike="noStrike" kern="1200" baseline="0" dirty="0">
                <a:solidFill>
                  <a:schemeClr val="tx1"/>
                </a:solidFill>
                <a:latin typeface="+mn-lt"/>
                <a:ea typeface="+mn-ea"/>
                <a:cs typeface="+mn-cs"/>
              </a:rPr>
              <a:t>he debits must equal the credits in every transaction, keeping the accounting equation in balance.</a:t>
            </a:r>
            <a:endParaRPr lang="en-IN" sz="36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a:t>Illustration 2–3 Accounting Equation, Debits and Credits, Increases and Decreases</a:t>
            </a:r>
          </a:p>
          <a:p>
            <a:endParaRPr lang="en-US" sz="2000" dirty="0"/>
          </a:p>
          <a:p>
            <a:r>
              <a:rPr lang="en-US" sz="2000" dirty="0"/>
              <a:t>Notice that increases and decreases in retained earnings are recorded </a:t>
            </a:r>
            <a:r>
              <a:rPr lang="en-US" sz="2000" i="1" dirty="0"/>
              <a:t>indirectly</a:t>
            </a:r>
            <a:r>
              <a:rPr lang="en-US" sz="2000" dirty="0"/>
              <a:t>. For example, an expense represents a decrease in retained earnings, which requires a debit. That debit, however, is recorded in an appropriate expense account rather than in retained earnings itself. This allows the company to maintain a separate record of expenses incurred during an accounting period. The debit to retained earnings for the expense is recorded in a closing entry (reviewed later) at the end of the period, only after the expense total is reflected in the income statement. Similarly, an increase in retained earnings due to revenue is recorded indirectly with a credit to a revenue account, which is later reflected as a credit to retained earnings.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general ledger accounts serve as control accounts. Subsidiary accounts associated with a particular general ledger control account are maintained in separate subsidiary ledgers.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a subsidiary ledger for accounts receivable contains individual account receivable accounts for each of the company’s credit customers and the total of all subsidiary accounts would equal the amount in the control account.</a:t>
            </a:r>
          </a:p>
          <a:p>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Each general ledger account can be classified as either </a:t>
            </a:r>
            <a:r>
              <a:rPr lang="en-US" sz="1200" i="1" kern="1200" dirty="0">
                <a:solidFill>
                  <a:schemeClr val="tx1"/>
                </a:solidFill>
                <a:effectLst/>
                <a:latin typeface="+mn-lt"/>
                <a:ea typeface="+mn-ea"/>
                <a:cs typeface="+mn-cs"/>
              </a:rPr>
              <a:t>permanent </a:t>
            </a:r>
            <a:r>
              <a:rPr lang="en-US" sz="1200" kern="1200" dirty="0">
                <a:solidFill>
                  <a:schemeClr val="tx1"/>
                </a:solidFill>
                <a:effectLst/>
                <a:latin typeface="+mn-lt"/>
                <a:ea typeface="+mn-ea"/>
                <a:cs typeface="+mn-cs"/>
              </a:rPr>
              <a:t>or </a:t>
            </a:r>
            <a:r>
              <a:rPr lang="en-US" sz="1200" i="1" kern="1200" dirty="0">
                <a:solidFill>
                  <a:schemeClr val="tx1"/>
                </a:solidFill>
                <a:effectLst/>
                <a:latin typeface="+mn-lt"/>
                <a:ea typeface="+mn-ea"/>
                <a:cs typeface="+mn-cs"/>
              </a:rPr>
              <a:t>temporary. </a:t>
            </a:r>
            <a:r>
              <a:rPr lang="en-US" sz="1200" b="1" kern="1200" dirty="0">
                <a:solidFill>
                  <a:schemeClr val="tx1"/>
                </a:solidFill>
                <a:effectLst/>
                <a:latin typeface="+mn-lt"/>
                <a:ea typeface="+mn-ea"/>
                <a:cs typeface="+mn-cs"/>
              </a:rPr>
              <a:t>Permanent accounts </a:t>
            </a:r>
            <a:r>
              <a:rPr lang="en-US" sz="1200" kern="1200" dirty="0">
                <a:solidFill>
                  <a:schemeClr val="tx1"/>
                </a:solidFill>
                <a:effectLst/>
                <a:latin typeface="+mn-lt"/>
                <a:ea typeface="+mn-ea"/>
                <a:cs typeface="+mn-cs"/>
              </a:rPr>
              <a:t>represent assets, liabilities, and shareholders’ equity at a point in time. </a:t>
            </a:r>
            <a:r>
              <a:rPr lang="en-US" sz="1200" b="1" kern="1200" dirty="0">
                <a:solidFill>
                  <a:schemeClr val="tx1"/>
                </a:solidFill>
                <a:effectLst/>
                <a:latin typeface="+mn-lt"/>
                <a:ea typeface="+mn-ea"/>
                <a:cs typeface="+mn-cs"/>
              </a:rPr>
              <a:t>Temporary accounts </a:t>
            </a:r>
            <a:r>
              <a:rPr lang="en-US" sz="1200" kern="1200" dirty="0">
                <a:solidFill>
                  <a:schemeClr val="tx1"/>
                </a:solidFill>
                <a:effectLst/>
                <a:latin typeface="+mn-lt"/>
                <a:ea typeface="+mn-ea"/>
                <a:cs typeface="+mn-cs"/>
              </a:rPr>
              <a:t>represent changes in the retained earnings component of shareholders’ equity for a corporation caused by revenue, expense, gain, and loss transactions. It would be cumbersome to record each revenue/expense, gain/loss transaction directly into the retained earnings account. The different types of events affecting retained earnings should be kept separate to facilitate the preparation of the financial statements. The balances in these temporary accounts are periodically, usually once a year, closed (zeroed out), and the net effect is recorded in the permanent retained earnings account. The temporary accounts need to be zeroed out to measure income on an annual basis.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17</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general ledger accounts serve as control accounts. Subsidiary accounts associated with a particular general ledger control account are maintained in separate subsidiary ledgers.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a subsidiary ledger for accounts receivable contains individual account receivable accounts for each of the company’s credit customers and the total of all subsidiary accounts would equal the amount in the control account.</a:t>
            </a:r>
          </a:p>
          <a:p>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Each general ledger account can be classified as either </a:t>
            </a:r>
            <a:r>
              <a:rPr lang="en-US" sz="1200" i="1" kern="1200" dirty="0">
                <a:solidFill>
                  <a:schemeClr val="tx1"/>
                </a:solidFill>
                <a:effectLst/>
                <a:latin typeface="+mn-lt"/>
                <a:ea typeface="+mn-ea"/>
                <a:cs typeface="+mn-cs"/>
              </a:rPr>
              <a:t>permanent </a:t>
            </a:r>
            <a:r>
              <a:rPr lang="en-US" sz="1200" kern="1200" dirty="0">
                <a:solidFill>
                  <a:schemeClr val="tx1"/>
                </a:solidFill>
                <a:effectLst/>
                <a:latin typeface="+mn-lt"/>
                <a:ea typeface="+mn-ea"/>
                <a:cs typeface="+mn-cs"/>
              </a:rPr>
              <a:t>or </a:t>
            </a:r>
            <a:r>
              <a:rPr lang="en-US" sz="1200" i="1" kern="1200" dirty="0">
                <a:solidFill>
                  <a:schemeClr val="tx1"/>
                </a:solidFill>
                <a:effectLst/>
                <a:latin typeface="+mn-lt"/>
                <a:ea typeface="+mn-ea"/>
                <a:cs typeface="+mn-cs"/>
              </a:rPr>
              <a:t>temporary. </a:t>
            </a:r>
            <a:r>
              <a:rPr lang="en-US" sz="1200" b="1" kern="1200" dirty="0">
                <a:solidFill>
                  <a:schemeClr val="tx1"/>
                </a:solidFill>
                <a:effectLst/>
                <a:latin typeface="+mn-lt"/>
                <a:ea typeface="+mn-ea"/>
                <a:cs typeface="+mn-cs"/>
              </a:rPr>
              <a:t>Permanent accounts </a:t>
            </a:r>
            <a:r>
              <a:rPr lang="en-US" sz="1200" kern="1200" dirty="0">
                <a:solidFill>
                  <a:schemeClr val="tx1"/>
                </a:solidFill>
                <a:effectLst/>
                <a:latin typeface="+mn-lt"/>
                <a:ea typeface="+mn-ea"/>
                <a:cs typeface="+mn-cs"/>
              </a:rPr>
              <a:t>represent assets, liabilities, and shareholders’ equity at a point in time. </a:t>
            </a:r>
            <a:r>
              <a:rPr lang="en-US" sz="1200" b="1" kern="1200" dirty="0">
                <a:solidFill>
                  <a:schemeClr val="tx1"/>
                </a:solidFill>
                <a:effectLst/>
                <a:latin typeface="+mn-lt"/>
                <a:ea typeface="+mn-ea"/>
                <a:cs typeface="+mn-cs"/>
              </a:rPr>
              <a:t>Temporary accounts </a:t>
            </a:r>
            <a:r>
              <a:rPr lang="en-US" sz="1200" kern="1200" dirty="0">
                <a:solidFill>
                  <a:schemeClr val="tx1"/>
                </a:solidFill>
                <a:effectLst/>
                <a:latin typeface="+mn-lt"/>
                <a:ea typeface="+mn-ea"/>
                <a:cs typeface="+mn-cs"/>
              </a:rPr>
              <a:t>represent changes in the retained earnings component of shareholders’ equity for a corporation caused by revenue, expense, gain, and loss transactions. It would be cumbersome to record each revenue/expense, gain/loss transaction directly into the retained earnings account. The different types of events affecting retained earnings should be kept separate to facilitate the preparation of the financial statements. The balances in these temporary accounts are periodically, usually once a year, closed (zeroed out), and the net effect is recorded in the permanent retained earnings account. The temporary accounts need to be zeroed out to measure income on an annual basis.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first objective of any accounting system is to identify the </a:t>
            </a:r>
            <a:r>
              <a:rPr lang="en-US" sz="1200" b="1" kern="1200" dirty="0">
                <a:solidFill>
                  <a:schemeClr val="tx1"/>
                </a:solidFill>
                <a:effectLst/>
                <a:latin typeface="+mn-lt"/>
                <a:ea typeface="+mn-ea"/>
                <a:cs typeface="+mn-cs"/>
              </a:rPr>
              <a:t>economic events </a:t>
            </a:r>
            <a:r>
              <a:rPr lang="en-US" sz="1200" kern="1200" dirty="0">
                <a:solidFill>
                  <a:schemeClr val="tx1"/>
                </a:solidFill>
                <a:effectLst/>
                <a:latin typeface="+mn-lt"/>
                <a:ea typeface="+mn-ea"/>
                <a:cs typeface="+mn-cs"/>
              </a:rPr>
              <a:t>that can be expressed in financial terms by the system. An economic event for accounting purposes is any event that </a:t>
            </a:r>
            <a:r>
              <a:rPr lang="en-US" sz="1200" i="1" kern="1200" dirty="0">
                <a:solidFill>
                  <a:schemeClr val="tx1"/>
                </a:solidFill>
                <a:effectLst/>
                <a:latin typeface="+mn-lt"/>
                <a:ea typeface="+mn-ea"/>
                <a:cs typeface="+mn-cs"/>
              </a:rPr>
              <a:t>directly </a:t>
            </a:r>
            <a:r>
              <a:rPr lang="en-US" sz="1200" kern="1200" dirty="0">
                <a:solidFill>
                  <a:schemeClr val="tx1"/>
                </a:solidFill>
                <a:effectLst/>
                <a:latin typeface="+mn-lt"/>
                <a:ea typeface="+mn-ea"/>
                <a:cs typeface="+mn-cs"/>
              </a:rPr>
              <a:t>affects the financial position of the company. Recall from Chapter 1 that financial position comprises assets, liabilities, and owners’ equity. Broad and specific accounting principles determine which events should be recorded, when the events should be recorded, and the dollar amount at which they should be measured.</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Economic events can be classified as either external events or internal events. </a:t>
            </a:r>
            <a:r>
              <a:rPr lang="en-US" sz="1200" b="1" kern="1200" dirty="0">
                <a:solidFill>
                  <a:schemeClr val="tx1"/>
                </a:solidFill>
                <a:effectLst/>
                <a:latin typeface="+mn-lt"/>
                <a:ea typeface="+mn-ea"/>
                <a:cs typeface="+mn-cs"/>
              </a:rPr>
              <a:t>External events </a:t>
            </a:r>
            <a:r>
              <a:rPr lang="en-US" sz="1200" kern="1200" dirty="0">
                <a:solidFill>
                  <a:schemeClr val="tx1"/>
                </a:solidFill>
                <a:effectLst/>
                <a:latin typeface="+mn-lt"/>
                <a:ea typeface="+mn-ea"/>
                <a:cs typeface="+mn-cs"/>
              </a:rPr>
              <a:t>involve an exchange between the company and a separate economic entity. Examples are purchasing merchandise inventory for cash, borrowing cash from a bank, and paying salaries to employees. In each instance, the company receives something (merchandise, cash, and services) in exchange for something else (cash, assumption of a liability, or</a:t>
            </a:r>
            <a:r>
              <a:rPr lang="en-US" sz="1200" kern="1200" baseline="0" dirty="0">
                <a:solidFill>
                  <a:schemeClr val="tx1"/>
                </a:solidFill>
                <a:effectLst/>
                <a:latin typeface="+mn-lt"/>
                <a:ea typeface="+mn-ea"/>
                <a:cs typeface="+mn-cs"/>
              </a:rPr>
              <a:t> both</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On the other hand, </a:t>
            </a:r>
            <a:r>
              <a:rPr lang="en-US" sz="1200" b="1" kern="1200" dirty="0">
                <a:solidFill>
                  <a:schemeClr val="tx1"/>
                </a:solidFill>
                <a:effectLst/>
                <a:latin typeface="+mn-lt"/>
                <a:ea typeface="+mn-ea"/>
                <a:cs typeface="+mn-cs"/>
              </a:rPr>
              <a:t>internal events </a:t>
            </a:r>
            <a:r>
              <a:rPr lang="en-US" sz="1200" kern="1200" dirty="0">
                <a:solidFill>
                  <a:schemeClr val="tx1"/>
                </a:solidFill>
                <a:effectLst/>
                <a:latin typeface="+mn-lt"/>
                <a:ea typeface="+mn-ea"/>
                <a:cs typeface="+mn-cs"/>
              </a:rPr>
              <a:t>directly affect the financial position of the company but don’t involve an exchange transaction with another entity. Examples are the depreciation of equipment and the use of supplies. As we will see later in the chapter, these events must be recorded to properly reflect a company’s financial position and results of operations in accordance with the accrual accounting model.</a:t>
            </a:r>
          </a:p>
          <a:p>
            <a:r>
              <a:rPr lang="en-US" sz="1200" b="0" i="0" u="none" strike="noStrike" kern="1200" baseline="0" dirty="0">
                <a:solidFill>
                  <a:schemeClr val="tx1"/>
                </a:solidFill>
                <a:latin typeface="+mn-lt"/>
                <a:ea typeface="+mn-ea"/>
                <a:cs typeface="+mn-cs"/>
              </a:rPr>
              <a:t>	</a:t>
            </a:r>
            <a:endParaRPr lang="en-IN"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a:t>
            </a:fld>
            <a:endParaRPr lang="en-IN" dirty="0"/>
          </a:p>
        </p:txBody>
      </p:sp>
    </p:spTree>
    <p:extLst>
      <p:ext uri="{BB962C8B-B14F-4D97-AF65-F5344CB8AC3E}">
        <p14:creationId xmlns:p14="http://schemas.microsoft.com/office/powerpoint/2010/main" val="10423629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2–4 The Accounting Processing Cycle</a:t>
            </a:r>
          </a:p>
          <a:p>
            <a:endParaRPr lang="en-US" dirty="0"/>
          </a:p>
          <a:p>
            <a:r>
              <a:rPr lang="en-US" dirty="0"/>
              <a:t>Now that we’ve reviewed the basics of the double-entry system, let’s look closer at the process used to identify, analyze, record, and summarize transactions and prepare financial statements. This section deals only with </a:t>
            </a:r>
            <a:r>
              <a:rPr lang="en-US" i="1" dirty="0"/>
              <a:t>external transactions,</a:t>
            </a:r>
            <a:r>
              <a:rPr lang="en-US" dirty="0"/>
              <a:t> those that involve an exchange transaction with another entity. Internal transactions are discussed in a later section.</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20</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2–4 The Accounting Processing Cycle</a:t>
            </a:r>
          </a:p>
          <a:p>
            <a:endParaRPr lang="en-US" dirty="0"/>
          </a:p>
          <a:p>
            <a:r>
              <a:rPr lang="en-US" dirty="0"/>
              <a:t>Now that we’ve reviewed the basics of the double-entry system, let’s look closer at the process used to identify, analyze, record, and summarize transactions and prepare financial statements. This section deals only with </a:t>
            </a:r>
            <a:r>
              <a:rPr lang="en-US" i="1" dirty="0"/>
              <a:t>external transactions,</a:t>
            </a:r>
            <a:r>
              <a:rPr lang="en-US" dirty="0"/>
              <a:t> those that involve an exchange transaction with another entity. Internal transactions are discussed in a later section.</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21</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first step in the process is to </a:t>
            </a:r>
            <a:r>
              <a:rPr lang="en-US" sz="1200" i="1" kern="1200" dirty="0">
                <a:solidFill>
                  <a:schemeClr val="tx1"/>
                </a:solidFill>
                <a:effectLst/>
                <a:latin typeface="+mn-lt"/>
                <a:ea typeface="+mn-ea"/>
                <a:cs typeface="+mn-cs"/>
              </a:rPr>
              <a:t>identify </a:t>
            </a:r>
            <a:r>
              <a:rPr lang="en-US" sz="1200" kern="1200" dirty="0">
                <a:solidFill>
                  <a:schemeClr val="tx1"/>
                </a:solidFill>
                <a:effectLst/>
                <a:latin typeface="+mn-lt"/>
                <a:ea typeface="+mn-ea"/>
                <a:cs typeface="+mn-cs"/>
              </a:rPr>
              <a:t>external transactions affecting the accounting equation. An accountant usually does not directly witness business transactions. A mechanism is needed to relay the essential information about each transaction to the accountant. </a:t>
            </a:r>
            <a:r>
              <a:rPr lang="en-US" sz="1200" b="1" kern="1200" dirty="0">
                <a:solidFill>
                  <a:schemeClr val="tx1"/>
                </a:solidFill>
                <a:effectLst/>
                <a:latin typeface="+mn-lt"/>
                <a:ea typeface="+mn-ea"/>
                <a:cs typeface="+mn-cs"/>
              </a:rPr>
              <a:t>Source documents </a:t>
            </a:r>
            <a:r>
              <a:rPr lang="en-US" sz="1200" kern="1200" dirty="0">
                <a:solidFill>
                  <a:schemeClr val="tx1"/>
                </a:solidFill>
                <a:effectLst/>
                <a:latin typeface="+mn-lt"/>
                <a:ea typeface="+mn-ea"/>
                <a:cs typeface="+mn-cs"/>
              </a:rPr>
              <a:t>such as sales invoices, bills from suppliers, and cash register tapes serve this need. These source documents usually identify the date and nature of each transaction, the participating parties, and the monetary terms. For example, a sales invoice identifies the date of sale, the customer, the specific goods sold, the dollar amount of the sale, and the payment terms.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With this information, the second step in the processing cycle, </a:t>
            </a:r>
            <a:r>
              <a:rPr lang="en-US" sz="1200" b="1" kern="1200" dirty="0">
                <a:solidFill>
                  <a:schemeClr val="tx1"/>
                </a:solidFill>
                <a:effectLst/>
                <a:latin typeface="+mn-lt"/>
                <a:ea typeface="+mn-ea"/>
                <a:cs typeface="+mn-cs"/>
              </a:rPr>
              <a:t>transaction analysis</a:t>
            </a:r>
            <a:r>
              <a:rPr lang="en-US" sz="1200" kern="1200" dirty="0">
                <a:solidFill>
                  <a:schemeClr val="tx1"/>
                </a:solidFill>
                <a:effectLst/>
                <a:latin typeface="+mn-lt"/>
                <a:ea typeface="+mn-ea"/>
                <a:cs typeface="+mn-cs"/>
              </a:rPr>
              <a:t>, can be accomplished. Transaction analysis is the process of reviewing the source documents to determine the dual effect on the accounting equation and the specific elements involved.</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22</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first step in the process is to </a:t>
            </a:r>
            <a:r>
              <a:rPr lang="en-US" sz="1200" i="1" kern="1200" dirty="0">
                <a:solidFill>
                  <a:schemeClr val="tx1"/>
                </a:solidFill>
                <a:effectLst/>
                <a:latin typeface="+mn-lt"/>
                <a:ea typeface="+mn-ea"/>
                <a:cs typeface="+mn-cs"/>
              </a:rPr>
              <a:t>identify </a:t>
            </a:r>
            <a:r>
              <a:rPr lang="en-US" sz="1200" kern="1200" dirty="0">
                <a:solidFill>
                  <a:schemeClr val="tx1"/>
                </a:solidFill>
                <a:effectLst/>
                <a:latin typeface="+mn-lt"/>
                <a:ea typeface="+mn-ea"/>
                <a:cs typeface="+mn-cs"/>
              </a:rPr>
              <a:t>external transactions affecting the accounting equation. An accountant usually does not directly witness business transactions. A mechanism is needed to relay the essential information about each transaction to the accountant. </a:t>
            </a:r>
            <a:r>
              <a:rPr lang="en-US" sz="1200" b="1" kern="1200" dirty="0">
                <a:solidFill>
                  <a:schemeClr val="tx1"/>
                </a:solidFill>
                <a:effectLst/>
                <a:latin typeface="+mn-lt"/>
                <a:ea typeface="+mn-ea"/>
                <a:cs typeface="+mn-cs"/>
              </a:rPr>
              <a:t>Source documents </a:t>
            </a:r>
            <a:r>
              <a:rPr lang="en-US" sz="1200" kern="1200" dirty="0">
                <a:solidFill>
                  <a:schemeClr val="tx1"/>
                </a:solidFill>
                <a:effectLst/>
                <a:latin typeface="+mn-lt"/>
                <a:ea typeface="+mn-ea"/>
                <a:cs typeface="+mn-cs"/>
              </a:rPr>
              <a:t>such as sales invoices, bills from suppliers, and cash register tapes serve this need. These source documents usually identify the date and nature of each transaction, the participating parties, and the monetary terms. For example, a sales invoice identifies the date of sale, the customer, the specific goods sold, the dollar amount of the sale, and the payment terms.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With this information, the second step in the processing cycle, </a:t>
            </a:r>
            <a:r>
              <a:rPr lang="en-US" sz="1200" b="1" kern="1200" dirty="0">
                <a:solidFill>
                  <a:schemeClr val="tx1"/>
                </a:solidFill>
                <a:effectLst/>
                <a:latin typeface="+mn-lt"/>
                <a:ea typeface="+mn-ea"/>
                <a:cs typeface="+mn-cs"/>
              </a:rPr>
              <a:t>transaction analysis</a:t>
            </a:r>
            <a:r>
              <a:rPr lang="en-US" sz="1200" kern="1200" dirty="0">
                <a:solidFill>
                  <a:schemeClr val="tx1"/>
                </a:solidFill>
                <a:effectLst/>
                <a:latin typeface="+mn-lt"/>
                <a:ea typeface="+mn-ea"/>
                <a:cs typeface="+mn-cs"/>
              </a:rPr>
              <a:t>, can be accomplished. Transaction analysis is the process of reviewing the source documents to determine the dual effect on the accounting equation and the specific elements involved.</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23</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2000" dirty="0"/>
              <a:t>Illustration 2–5 Transaction Analysis, the Accounting Equation, and Debits and Credits</a:t>
            </a:r>
            <a:endParaRPr lang="en-US" sz="2000" b="0" i="0" u="none" strike="noStrike" kern="1200" baseline="0" dirty="0">
              <a:solidFill>
                <a:schemeClr val="tx1"/>
              </a:solidFill>
              <a:latin typeface="+mn-lt"/>
              <a:ea typeface="+mn-ea"/>
              <a:cs typeface="+mn-cs"/>
            </a:endParaRPr>
          </a:p>
          <a:p>
            <a:pPr marL="0" indent="0">
              <a:buNone/>
            </a:pPr>
            <a:endParaRPr lang="en-US" sz="2000" b="0" i="0" u="none" strike="noStrike" kern="1200" baseline="0" dirty="0">
              <a:solidFill>
                <a:schemeClr val="tx1"/>
              </a:solidFill>
              <a:latin typeface="+mn-lt"/>
              <a:ea typeface="+mn-ea"/>
              <a:cs typeface="+mn-cs"/>
            </a:endParaRPr>
          </a:p>
          <a:p>
            <a:pPr marL="0" indent="0">
              <a:buNone/>
            </a:pPr>
            <a:r>
              <a:rPr lang="en-US" sz="2000" b="0" i="0" u="none" strike="noStrike" kern="1200" baseline="0" dirty="0">
                <a:solidFill>
                  <a:schemeClr val="tx1"/>
                </a:solidFill>
                <a:latin typeface="+mn-lt"/>
                <a:ea typeface="+mn-ea"/>
                <a:cs typeface="+mn-cs"/>
              </a:rPr>
              <a:t>Let’s look at the account entries for the transactions illustrated earlier. </a:t>
            </a:r>
          </a:p>
          <a:p>
            <a:pPr marL="0" indent="0">
              <a:buNone/>
            </a:pPr>
            <a:endParaRPr lang="en-US" sz="2000" b="0" i="0" u="none" strike="noStrike" kern="1200" baseline="0" dirty="0">
              <a:solidFill>
                <a:schemeClr val="tx1"/>
              </a:solidFill>
              <a:latin typeface="+mn-lt"/>
              <a:ea typeface="+mn-ea"/>
              <a:cs typeface="+mn-cs"/>
            </a:endParaRPr>
          </a:p>
          <a:p>
            <a:pPr marL="228600" indent="-228600">
              <a:buAutoNum type="arabicPeriod"/>
            </a:pPr>
            <a:r>
              <a:rPr lang="en-US" sz="2000" b="0" i="0" u="none" strike="noStrike" kern="1200" baseline="0" dirty="0">
                <a:solidFill>
                  <a:schemeClr val="tx1"/>
                </a:solidFill>
                <a:latin typeface="+mn-lt"/>
                <a:ea typeface="+mn-ea"/>
                <a:cs typeface="+mn-cs"/>
              </a:rPr>
              <a:t>An attorney invested $50,000 to open a law office.</a:t>
            </a:r>
          </a:p>
          <a:p>
            <a:r>
              <a:rPr lang="en-US" sz="2000" b="0" i="0" u="none" strike="noStrike" kern="1200" baseline="0" dirty="0">
                <a:solidFill>
                  <a:schemeClr val="tx1"/>
                </a:solidFill>
                <a:latin typeface="+mn-lt"/>
                <a:ea typeface="+mn-ea"/>
                <a:cs typeface="+mn-cs"/>
              </a:rPr>
              <a:t>Increase in cash is a debit entry on the left side of the cash account and increase in owners’ equity is entered as a credit on the right side of the owners’ equity account.</a:t>
            </a:r>
          </a:p>
          <a:p>
            <a:endParaRPr lang="en-US" sz="2000" b="0" i="0" u="none" strike="noStrike" kern="1200" baseline="0" dirty="0">
              <a:solidFill>
                <a:schemeClr val="tx1"/>
              </a:solidFill>
              <a:latin typeface="+mn-lt"/>
              <a:ea typeface="+mn-ea"/>
              <a:cs typeface="+mn-cs"/>
            </a:endParaRPr>
          </a:p>
          <a:p>
            <a:endParaRPr lang="en-US" sz="20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24</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2000" dirty="0"/>
              <a:t>Illustration 2–5 Transaction Analysis, the Accounting Equation, and Debits and Credits</a:t>
            </a:r>
            <a:endParaRPr lang="en-US" sz="2000" b="0" i="0" u="none" strike="noStrike" kern="1200" baseline="0" dirty="0">
              <a:solidFill>
                <a:schemeClr val="tx1"/>
              </a:solidFill>
              <a:latin typeface="+mn-lt"/>
              <a:ea typeface="+mn-ea"/>
              <a:cs typeface="+mn-cs"/>
            </a:endParaRPr>
          </a:p>
          <a:p>
            <a:endParaRPr lang="en-US" sz="2000" b="0" i="0" u="none" strike="noStrike" kern="1200" baseline="0" dirty="0">
              <a:solidFill>
                <a:schemeClr val="tx1"/>
              </a:solidFill>
              <a:latin typeface="+mn-lt"/>
              <a:ea typeface="+mn-ea"/>
              <a:cs typeface="+mn-cs"/>
            </a:endParaRPr>
          </a:p>
          <a:p>
            <a:r>
              <a:rPr lang="en-US" sz="2000" b="0" i="0" u="none" strike="noStrike" kern="1200" baseline="0" dirty="0">
                <a:solidFill>
                  <a:schemeClr val="tx1"/>
                </a:solidFill>
                <a:latin typeface="+mn-lt"/>
                <a:ea typeface="+mn-ea"/>
                <a:cs typeface="+mn-cs"/>
              </a:rPr>
              <a:t>2. $40,000 was borrowed from a bank and a note payable was signed.</a:t>
            </a:r>
          </a:p>
          <a:p>
            <a:endParaRPr lang="en-US" sz="2000" b="0" i="0" u="none" strike="noStrike" kern="1200" baseline="0" dirty="0">
              <a:solidFill>
                <a:schemeClr val="tx1"/>
              </a:solidFill>
              <a:latin typeface="+mn-lt"/>
              <a:ea typeface="+mn-ea"/>
              <a:cs typeface="+mn-cs"/>
            </a:endParaRPr>
          </a:p>
          <a:p>
            <a:r>
              <a:rPr lang="en-US" sz="2000" b="0" i="0" u="none" strike="noStrike" kern="1200" baseline="0" dirty="0">
                <a:solidFill>
                  <a:schemeClr val="tx1"/>
                </a:solidFill>
                <a:latin typeface="+mn-lt"/>
                <a:ea typeface="+mn-ea"/>
                <a:cs typeface="+mn-cs"/>
              </a:rPr>
              <a:t>$40,000 of a loan granted by the bank is entered on the debit side of the cash account and increase in liability is entered on the credit side of the notes payable account.</a:t>
            </a:r>
          </a:p>
          <a:p>
            <a:endParaRPr lang="en-US" sz="2000" b="0" i="0" u="none" strike="noStrike" kern="1200" baseline="0" dirty="0">
              <a:solidFill>
                <a:schemeClr val="tx1"/>
              </a:solidFill>
              <a:latin typeface="+mn-lt"/>
              <a:ea typeface="+mn-ea"/>
              <a:cs typeface="+mn-cs"/>
            </a:endParaRPr>
          </a:p>
          <a:p>
            <a:endParaRPr lang="en-US" sz="20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25</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a:t>Illustration 2–5 Transaction Analysis, the Accounting Equation, and Debits and Credits</a:t>
            </a:r>
          </a:p>
          <a:p>
            <a:endParaRPr lang="en-US" sz="2000" dirty="0"/>
          </a:p>
          <a:p>
            <a:r>
              <a:rPr lang="en-US" sz="2000" dirty="0"/>
              <a:t>3.</a:t>
            </a:r>
            <a:r>
              <a:rPr lang="en-US" sz="2000" baseline="0" dirty="0"/>
              <a:t> </a:t>
            </a:r>
            <a:r>
              <a:rPr lang="en-US" sz="2000" b="0" i="0" u="none" strike="noStrike" kern="1200" baseline="0" dirty="0">
                <a:solidFill>
                  <a:schemeClr val="tx1"/>
                </a:solidFill>
                <a:latin typeface="+mn-lt"/>
                <a:ea typeface="+mn-ea"/>
                <a:cs typeface="+mn-cs"/>
              </a:rPr>
              <a:t>Supplies costing $3,000 were purchased on account.</a:t>
            </a:r>
          </a:p>
          <a:p>
            <a:endParaRPr lang="en-US" sz="2000" b="0" i="0" u="none" strike="noStrike" kern="1200" baseline="0" dirty="0">
              <a:solidFill>
                <a:schemeClr val="tx1"/>
              </a:solidFill>
              <a:latin typeface="+mn-lt"/>
              <a:ea typeface="+mn-ea"/>
              <a:cs typeface="+mn-cs"/>
            </a:endParaRPr>
          </a:p>
          <a:p>
            <a:r>
              <a:rPr lang="en-US" sz="2000" b="0" i="0" u="none" strike="noStrike" kern="1200" baseline="0" dirty="0">
                <a:solidFill>
                  <a:schemeClr val="tx1"/>
                </a:solidFill>
                <a:latin typeface="+mn-lt"/>
                <a:ea typeface="+mn-ea"/>
                <a:cs typeface="+mn-cs"/>
              </a:rPr>
              <a:t>This creates a debit entry of $3,000 on the left side of supplies, an asset account, and a credit entry in accounts payable, a liability account. </a:t>
            </a:r>
            <a:endParaRPr lang="en-US" sz="20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26</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a:t>Illustration 2–5 Transaction Analysis, the Accounting Equation, and Debits and Credits</a:t>
            </a:r>
          </a:p>
          <a:p>
            <a:endParaRPr lang="en-US" sz="2000" b="0" i="0" u="none" strike="noStrike" kern="1200" baseline="0" dirty="0">
              <a:solidFill>
                <a:schemeClr val="tx1"/>
              </a:solidFill>
              <a:latin typeface="+mn-lt"/>
              <a:ea typeface="+mn-ea"/>
              <a:cs typeface="+mn-cs"/>
            </a:endParaRPr>
          </a:p>
          <a:p>
            <a:r>
              <a:rPr lang="en-US" sz="2000" b="0" i="0" u="none" strike="noStrike" kern="1200" baseline="0" dirty="0">
                <a:solidFill>
                  <a:schemeClr val="tx1"/>
                </a:solidFill>
                <a:latin typeface="+mn-lt"/>
                <a:ea typeface="+mn-ea"/>
                <a:cs typeface="+mn-cs"/>
              </a:rPr>
              <a:t>4. Services were performed on account for $10,000.</a:t>
            </a:r>
          </a:p>
          <a:p>
            <a:endParaRPr lang="en-US" sz="2000" b="0" i="0" u="none" strike="noStrike" kern="1200" baseline="0" dirty="0">
              <a:solidFill>
                <a:schemeClr val="tx1"/>
              </a:solidFill>
              <a:latin typeface="+mn-lt"/>
              <a:ea typeface="+mn-ea"/>
              <a:cs typeface="+mn-cs"/>
            </a:endParaRPr>
          </a:p>
          <a:p>
            <a:r>
              <a:rPr lang="en-US" sz="2000" b="0" i="0" u="none" strike="noStrike" kern="1200" baseline="0" dirty="0">
                <a:solidFill>
                  <a:schemeClr val="tx1"/>
                </a:solidFill>
                <a:latin typeface="+mn-lt"/>
                <a:ea typeface="+mn-ea"/>
                <a:cs typeface="+mn-cs"/>
              </a:rPr>
              <a:t>Service revenue is recorded with a credit entry for $10,000 indirectly increasing the owners’ equity. Increase in accounts receivable is a debit entry on the left side of the account.</a:t>
            </a:r>
            <a:endParaRPr lang="en-US" sz="20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27</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a:t>Illustration 2–5 Transaction Analysis, the Accounting Equation, and Debits and Credits</a:t>
            </a:r>
          </a:p>
          <a:p>
            <a:endParaRPr lang="en-US" sz="2000" b="0" i="0" u="none" strike="noStrike" kern="1200" baseline="0" dirty="0">
              <a:solidFill>
                <a:schemeClr val="tx1"/>
              </a:solidFill>
              <a:latin typeface="+mn-lt"/>
              <a:ea typeface="+mn-ea"/>
              <a:cs typeface="+mn-cs"/>
            </a:endParaRPr>
          </a:p>
          <a:p>
            <a:r>
              <a:rPr lang="en-US" sz="2000" b="0" i="0" u="none" strike="noStrike" kern="1200" baseline="0" dirty="0">
                <a:solidFill>
                  <a:schemeClr val="tx1"/>
                </a:solidFill>
                <a:latin typeface="+mn-lt"/>
                <a:ea typeface="+mn-ea"/>
                <a:cs typeface="+mn-cs"/>
              </a:rPr>
              <a:t>5. Salaries of $5,000 were paid to employees.</a:t>
            </a:r>
          </a:p>
          <a:p>
            <a:endParaRPr lang="en-US" sz="2000" b="0" i="0" u="none" strike="noStrike" kern="1200" baseline="0" dirty="0">
              <a:solidFill>
                <a:schemeClr val="tx1"/>
              </a:solidFill>
              <a:latin typeface="+mn-lt"/>
              <a:ea typeface="+mn-ea"/>
              <a:cs typeface="+mn-cs"/>
            </a:endParaRPr>
          </a:p>
          <a:p>
            <a:r>
              <a:rPr lang="en-US" sz="2000" b="0" i="0" u="none" strike="noStrike" kern="1200" baseline="0" dirty="0">
                <a:solidFill>
                  <a:schemeClr val="tx1"/>
                </a:solidFill>
                <a:latin typeface="+mn-lt"/>
                <a:ea typeface="+mn-ea"/>
                <a:cs typeface="+mn-cs"/>
              </a:rPr>
              <a:t>The salaries expense account has a debit entry of $5,000 on the left side. Cash decreases with credit entry for the same amount on the right side of the cash account.</a:t>
            </a:r>
            <a:endParaRPr lang="en-US" sz="20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28</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a:t>Illustration 2–5 Transaction Analysis, the Accounting Equation, and Debits and Credits</a:t>
            </a:r>
          </a:p>
          <a:p>
            <a:endParaRPr lang="en-US" sz="2000" b="0" i="0" u="none" strike="noStrike" kern="1200" baseline="0" dirty="0">
              <a:solidFill>
                <a:schemeClr val="tx1"/>
              </a:solidFill>
              <a:latin typeface="+mn-lt"/>
              <a:ea typeface="+mn-ea"/>
              <a:cs typeface="+mn-cs"/>
            </a:endParaRPr>
          </a:p>
          <a:p>
            <a:r>
              <a:rPr lang="en-US" sz="2000" b="0" i="0" u="none" strike="noStrike" kern="1200" baseline="0" dirty="0">
                <a:solidFill>
                  <a:schemeClr val="tx1"/>
                </a:solidFill>
                <a:latin typeface="+mn-lt"/>
                <a:ea typeface="+mn-ea"/>
                <a:cs typeface="+mn-cs"/>
              </a:rPr>
              <a:t>6. $500 of supplies were used.</a:t>
            </a:r>
          </a:p>
          <a:p>
            <a:endParaRPr lang="en-US" sz="2000" b="0" i="0" u="none" strike="noStrike" kern="1200" baseline="0" dirty="0">
              <a:solidFill>
                <a:schemeClr val="tx1"/>
              </a:solidFill>
              <a:latin typeface="+mn-lt"/>
              <a:ea typeface="+mn-ea"/>
              <a:cs typeface="+mn-cs"/>
            </a:endParaRPr>
          </a:p>
          <a:p>
            <a:r>
              <a:rPr lang="en-US" sz="2000" b="0" i="0" u="none" strike="noStrike" kern="1200" baseline="0" dirty="0">
                <a:solidFill>
                  <a:schemeClr val="tx1"/>
                </a:solidFill>
                <a:latin typeface="+mn-lt"/>
                <a:ea typeface="+mn-ea"/>
                <a:cs typeface="+mn-cs"/>
              </a:rPr>
              <a:t>Decrease in supplies is entered as a credit entry on the right side of the asset account and increase in supplies expense is recorded with a debit entry on the left side of the expense account. </a:t>
            </a:r>
            <a:endParaRPr lang="en-US" sz="20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29</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a:t>
            </a:r>
            <a:r>
              <a:rPr lang="en-US" sz="1200" b="1" kern="1200" dirty="0">
                <a:solidFill>
                  <a:schemeClr val="tx1"/>
                </a:solidFill>
                <a:effectLst/>
                <a:latin typeface="+mn-lt"/>
                <a:ea typeface="+mn-ea"/>
                <a:cs typeface="+mn-cs"/>
              </a:rPr>
              <a:t>accounting equation </a:t>
            </a:r>
            <a:r>
              <a:rPr lang="en-US" sz="1200" kern="1200" dirty="0">
                <a:solidFill>
                  <a:schemeClr val="tx1"/>
                </a:solidFill>
                <a:effectLst/>
                <a:latin typeface="+mn-lt"/>
                <a:ea typeface="+mn-ea"/>
                <a:cs typeface="+mn-cs"/>
              </a:rPr>
              <a:t>underlies the process used to capture the effect of economic events.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accounting equation portrays the equality between the total economic resources of an entity (its assets)—shown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on the left side of the equation—and the total claims against the entity (liabilities and equity)—shown on the right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side. </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The equation also implies that each economic event affecting this equation will have a dual effect because resources always must equal claims.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a:t>Illustration 2–5 Transaction Analysis, the Accounting Equation, and Debits and Credits</a:t>
            </a:r>
          </a:p>
          <a:p>
            <a:endParaRPr lang="en-US" sz="2000" b="0" i="0" u="none" strike="noStrike" kern="1200" baseline="0" dirty="0">
              <a:solidFill>
                <a:schemeClr val="tx1"/>
              </a:solidFill>
              <a:latin typeface="+mn-lt"/>
              <a:ea typeface="+mn-ea"/>
              <a:cs typeface="+mn-cs"/>
            </a:endParaRPr>
          </a:p>
          <a:p>
            <a:r>
              <a:rPr lang="en-US" sz="2000" b="0" i="0" u="none" strike="noStrike" kern="1200" baseline="0" dirty="0">
                <a:solidFill>
                  <a:schemeClr val="tx1"/>
                </a:solidFill>
                <a:latin typeface="+mn-lt"/>
                <a:ea typeface="+mn-ea"/>
                <a:cs typeface="+mn-cs"/>
              </a:rPr>
              <a:t>7. $1,000 was paid on account to the supplies vendor.</a:t>
            </a:r>
          </a:p>
          <a:p>
            <a:endParaRPr lang="en-US" sz="2000" b="0" i="0" u="none" strike="noStrike" kern="1200" baseline="0" dirty="0">
              <a:solidFill>
                <a:schemeClr val="tx1"/>
              </a:solidFill>
              <a:latin typeface="+mn-lt"/>
              <a:ea typeface="+mn-ea"/>
              <a:cs typeface="+mn-cs"/>
            </a:endParaRPr>
          </a:p>
          <a:p>
            <a:r>
              <a:rPr lang="en-US" sz="2000" b="0" i="0" u="none" strike="noStrike" kern="1200" baseline="0" dirty="0">
                <a:solidFill>
                  <a:schemeClr val="tx1"/>
                </a:solidFill>
                <a:latin typeface="+mn-lt"/>
                <a:ea typeface="+mn-ea"/>
                <a:cs typeface="+mn-cs"/>
              </a:rPr>
              <a:t>Cash decreases as does the liability, accounts payable. Accounts payable is debited and cash is credited, reducing both accounts.</a:t>
            </a:r>
            <a:endParaRPr lang="en-US" sz="20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30</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third step in the process is to record the transaction in a </a:t>
            </a:r>
            <a:r>
              <a:rPr lang="en-US" sz="1200" b="1" i="0" u="none" strike="noStrike" kern="1200" baseline="0" dirty="0">
                <a:solidFill>
                  <a:schemeClr val="tx1"/>
                </a:solidFill>
                <a:latin typeface="+mn-lt"/>
                <a:ea typeface="+mn-ea"/>
                <a:cs typeface="+mn-cs"/>
              </a:rPr>
              <a:t>journal</a:t>
            </a:r>
            <a:r>
              <a:rPr lang="en-US" sz="1200" b="0" i="0" u="none" strike="noStrike" kern="1200" baseline="0" dirty="0">
                <a:solidFill>
                  <a:schemeClr val="tx1"/>
                </a:solidFill>
                <a:latin typeface="+mn-lt"/>
                <a:ea typeface="+mn-ea"/>
                <a:cs typeface="+mn-cs"/>
              </a:rPr>
              <a:t>. </a:t>
            </a:r>
          </a:p>
          <a:p>
            <a:endParaRPr lang="en-IN" dirty="0">
              <a:solidFill>
                <a:srgbClr val="0000FF"/>
              </a:solidFill>
            </a:endParaRPr>
          </a:p>
          <a:p>
            <a:r>
              <a:rPr lang="en-US" sz="1200" b="0" i="0" u="none" strike="noStrike" kern="1200" baseline="0" dirty="0">
                <a:solidFill>
                  <a:srgbClr val="0000FF"/>
                </a:solidFill>
                <a:latin typeface="+mn-lt"/>
                <a:ea typeface="+mn-ea"/>
                <a:cs typeface="+mn-cs"/>
              </a:rPr>
              <a:t>Journals provide a chronological record of all economic events affecting a firm. Each journal entry is expressed in terms of equal debits and credits to accounts affected by the transaction being recorded. Debits and credits represent increases or decreases to specific accounts, depending on the type of account, as explained earlier. A sales journal is an example of a special journal used to record a repetitive type of transaction, sales to customers.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31</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ct val="30000"/>
              </a:spcBef>
              <a:spcAft>
                <a:spcPct val="0"/>
              </a:spcAft>
              <a:buClrTx/>
              <a:buSzTx/>
              <a:buFontTx/>
              <a:buNone/>
              <a:tabLst/>
              <a:defRPr/>
            </a:pPr>
            <a:r>
              <a:rPr lang="en-US" sz="2800" dirty="0"/>
              <a:t>For example, if </a:t>
            </a:r>
            <a:r>
              <a:rPr lang="en-IN" sz="2800" dirty="0"/>
              <a:t>$40,000 was borrowed from a bank by</a:t>
            </a:r>
            <a:r>
              <a:rPr lang="en-IN" sz="2800" baseline="0" dirty="0"/>
              <a:t> signing a</a:t>
            </a:r>
            <a:r>
              <a:rPr lang="en-IN" sz="2800" dirty="0"/>
              <a:t> note payable, the journal entry for this is a debit of</a:t>
            </a:r>
            <a:r>
              <a:rPr lang="en-IN" sz="2800" baseline="0" dirty="0"/>
              <a:t> $40,000 to the cash account </a:t>
            </a:r>
            <a:r>
              <a:rPr lang="en-IN" sz="2800" dirty="0"/>
              <a:t>increasing </a:t>
            </a:r>
            <a:r>
              <a:rPr lang="en-IN" sz="1200" b="0" i="0" u="none" strike="noStrike" kern="1200" baseline="0" dirty="0">
                <a:solidFill>
                  <a:schemeClr val="tx1"/>
                </a:solidFill>
                <a:latin typeface="+mn-lt"/>
                <a:ea typeface="+mn-ea"/>
                <a:cs typeface="+mn-cs"/>
              </a:rPr>
              <a:t>assets and a credit to notes payable for the same amount, which increases the liability. </a:t>
            </a:r>
            <a:endParaRPr lang="en-IN" sz="28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32</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a:t>
            </a:r>
            <a:r>
              <a:rPr lang="en-US" baseline="0" dirty="0"/>
              <a:t> </a:t>
            </a:r>
            <a:r>
              <a:rPr lang="en-US" dirty="0"/>
              <a:t>first four steps in the processing cycle are illustrated</a:t>
            </a:r>
            <a:r>
              <a:rPr lang="en-US" baseline="0" dirty="0"/>
              <a:t> </a:t>
            </a:r>
            <a:r>
              <a:rPr lang="en-IN" sz="1200" b="0" i="0" u="none" strike="noStrike" kern="1200" baseline="0" dirty="0">
                <a:solidFill>
                  <a:schemeClr val="tx1"/>
                </a:solidFill>
                <a:latin typeface="+mn-lt"/>
                <a:ea typeface="+mn-ea"/>
                <a:cs typeface="+mn-cs"/>
              </a:rPr>
              <a:t>using the external transactions which occurred during the month of July 2018, the first month of operations for Dress Right Clothing Corporation. The company operates a retail store that sells </a:t>
            </a:r>
            <a:r>
              <a:rPr lang="en-US" sz="1200" b="0" i="0" u="none" strike="noStrike" kern="1200" baseline="0" dirty="0">
                <a:solidFill>
                  <a:schemeClr val="tx1"/>
                </a:solidFill>
                <a:latin typeface="+mn-lt"/>
                <a:ea typeface="+mn-ea"/>
                <a:cs typeface="+mn-cs"/>
              </a:rPr>
              <a:t>men’s and women’s clothing. </a:t>
            </a:r>
            <a:r>
              <a:rPr lang="en-IN" sz="1200" b="0" i="0" u="none" strike="noStrike" kern="1200" baseline="0" dirty="0">
                <a:solidFill>
                  <a:schemeClr val="tx1"/>
                </a:solidFill>
                <a:latin typeface="+mn-lt"/>
                <a:ea typeface="+mn-ea"/>
                <a:cs typeface="+mn-cs"/>
              </a:rPr>
              <a:t>Dress Right is organized as a corporation so owners’ equity is classified by source as either paid-in capital or retained earnings.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each transaction, a source document provides the necessary information to complete steps two and three in the processing cycle, transaction analysis, and recording the appropriate journal entry.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2-6</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33</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This first transaction is an investment by owners that increases an asset, Cash, and also increases shareholders’ equity. Increases in assets are recorded as debits and increases in shareholders’ equity are recorded as credits. We use the paid-in capital account called common stock because stock was issued in exchange for cash received from owners.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34</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This transaction causes increases in both cash and the liability, notes payable. Increases in assets are debits and increases in liabilities are credits. The note requires payment of principal and interest.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However, at this point we are concerned only with the external transactions that occur when the cash is borrowed and the note is signed. Later we discuss how the interest is recorded.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35</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the company paid $24,000 in advance for one year’s rent, this transaction increases an asset called prepaid rent, which is debited, and decreases the asset cash (a credit).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Dress Right acquired the right to use the building for one year. This is an asset because it represents a future benefit to the company. As we will see later, this asset expires over the one-year rental period.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36</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corporation purchased office equipment from </a:t>
            </a:r>
            <a:r>
              <a:rPr lang="en-IN" sz="1200" b="0" i="0" u="none" strike="noStrike" kern="1200" baseline="0" dirty="0" err="1">
                <a:solidFill>
                  <a:schemeClr val="tx1"/>
                </a:solidFill>
                <a:latin typeface="+mn-lt"/>
                <a:ea typeface="+mn-ea"/>
                <a:cs typeface="+mn-cs"/>
              </a:rPr>
              <a:t>eTronics</a:t>
            </a:r>
            <a:r>
              <a:rPr lang="en-IN" sz="1200" b="0" i="0" u="none" strike="noStrike" kern="1200" baseline="0" dirty="0">
                <a:solidFill>
                  <a:schemeClr val="tx1"/>
                </a:solidFill>
                <a:latin typeface="+mn-lt"/>
                <a:ea typeface="+mn-ea"/>
                <a:cs typeface="+mn-cs"/>
              </a:rPr>
              <a:t> for $12,000 cash.</a:t>
            </a:r>
          </a:p>
          <a:p>
            <a:r>
              <a:rPr lang="en-IN" sz="1200" b="0" i="0" u="none" strike="noStrike" kern="1200" baseline="0" dirty="0">
                <a:solidFill>
                  <a:schemeClr val="tx1"/>
                </a:solidFill>
                <a:latin typeface="+mn-lt"/>
                <a:ea typeface="+mn-ea"/>
                <a:cs typeface="+mn-cs"/>
              </a:rPr>
              <a:t>This transaction increases one asset, office equipment, and decreases another, cash.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37</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On July 3, </a:t>
            </a:r>
            <a:r>
              <a:rPr lang="en-US" sz="1200" b="0" i="0" u="none" strike="noStrike" kern="1200" baseline="0" dirty="0">
                <a:solidFill>
                  <a:schemeClr val="tx1"/>
                </a:solidFill>
                <a:latin typeface="+mn-lt"/>
                <a:ea typeface="+mn-ea"/>
                <a:cs typeface="+mn-cs"/>
              </a:rPr>
              <a:t>Dress Right </a:t>
            </a:r>
            <a:r>
              <a:rPr lang="en-IN" sz="1200" b="0" i="0" u="none" strike="noStrike" kern="1200" baseline="0" dirty="0">
                <a:solidFill>
                  <a:schemeClr val="tx1"/>
                </a:solidFill>
                <a:latin typeface="+mn-lt"/>
                <a:ea typeface="+mn-ea"/>
                <a:cs typeface="+mn-cs"/>
              </a:rPr>
              <a:t>purchased $60,000 of clothing inventory on account from the Birdwell </a:t>
            </a:r>
            <a:r>
              <a:rPr lang="en-US" sz="1200" b="0" i="0" u="none" strike="noStrike" kern="1200" baseline="0" dirty="0">
                <a:solidFill>
                  <a:schemeClr val="tx1"/>
                </a:solidFill>
                <a:latin typeface="+mn-lt"/>
                <a:ea typeface="+mn-ea"/>
                <a:cs typeface="+mn-cs"/>
              </a:rPr>
              <a:t>Wholesale Clothing Company.</a:t>
            </a:r>
          </a:p>
          <a:p>
            <a:r>
              <a:rPr lang="en-US" sz="1200" b="0" i="0" u="none" strike="noStrike" kern="1200" baseline="0" dirty="0">
                <a:solidFill>
                  <a:schemeClr val="tx1"/>
                </a:solidFill>
                <a:latin typeface="+mn-lt"/>
                <a:ea typeface="+mn-ea"/>
                <a:cs typeface="+mn-cs"/>
              </a:rPr>
              <a:t>This purchase of merchandise on account is recorded by a debit to inventory, an asset, and a credit to accounts payable, a liability. Increases in assets are debits, and increases in liabilities are credits.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38</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corporation purchased $2,000 of supplies for cash on July 6.</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acquisition of supplies is recorded as a debit to the asset account supplies, which increases, and a credit to the asset cash, which decreases. Supplies are recorded as an asset because they represent future benefits.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39</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dirty="0">
                <a:solidFill>
                  <a:schemeClr val="tx1"/>
                </a:solidFill>
                <a:effectLst/>
                <a:latin typeface="+mn-lt"/>
                <a:ea typeface="+mn-ea"/>
                <a:cs typeface="+mn-cs"/>
              </a:rPr>
              <a:t>Now, let’s understand how each transaction or event is </a:t>
            </a:r>
            <a:r>
              <a:rPr lang="en-IN" sz="1200" kern="1200" dirty="0" err="1">
                <a:solidFill>
                  <a:schemeClr val="tx1"/>
                </a:solidFill>
                <a:effectLst/>
                <a:latin typeface="+mn-lt"/>
                <a:ea typeface="+mn-ea"/>
                <a:cs typeface="+mn-cs"/>
              </a:rPr>
              <a:t>analyzed</a:t>
            </a:r>
            <a:r>
              <a:rPr lang="en-IN" sz="1200" kern="1200" dirty="0">
                <a:solidFill>
                  <a:schemeClr val="tx1"/>
                </a:solidFill>
                <a:effectLst/>
                <a:latin typeface="+mn-lt"/>
                <a:ea typeface="+mn-ea"/>
                <a:cs typeface="+mn-cs"/>
              </a:rPr>
              <a:t> to determine its effect on the equation and on the specific financial position elements.</a:t>
            </a:r>
            <a:endParaRPr lang="en-US" sz="1200" kern="1200" dirty="0">
              <a:solidFill>
                <a:schemeClr val="tx1"/>
              </a:solidFill>
              <a:effectLst/>
              <a:latin typeface="+mn-lt"/>
              <a:ea typeface="+mn-ea"/>
              <a:cs typeface="+mn-cs"/>
            </a:endParaRP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Consider the first transaction where an attorney invested $50,000 to open a law office.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investment made by the attorney increases cash, an asset, in the company. This also increases the owners’ equity by the same amount</a:t>
            </a:r>
            <a:r>
              <a:rPr lang="en-IN" sz="1200" kern="1200" dirty="0">
                <a:solidFill>
                  <a:schemeClr val="tx1"/>
                </a:solidFill>
                <a:effectLst/>
                <a:latin typeface="+mn-lt"/>
                <a:ea typeface="+mn-ea"/>
                <a:cs typeface="+mn-cs"/>
              </a:rPr>
              <a:t>. Note that the transaction has a dual effect on the accounting equation and that the equation is in balance.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During the month of July, cash sales to customers totaled $35,000. This is recorded as an increase in sales revenue, temporary account, which increases owners’ equity. Since the merchandise was sold for cash, the cash account is increased for the same amount.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the same time, an asset, inventory, decreases and retained earnings decreases. Recall that expenses are outflows or using up of assets from providing goods and services. Dress Right incurred an expense equal to the cost of the inventory sold. The temporary account cost of goods sold increases.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40</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On July 9, the corporation </a:t>
            </a:r>
            <a:r>
              <a:rPr lang="en-IN" sz="1200" b="0" i="0" u="none" strike="noStrike" kern="1200" baseline="0" dirty="0">
                <a:solidFill>
                  <a:schemeClr val="tx1"/>
                </a:solidFill>
                <a:latin typeface="+mn-lt"/>
                <a:ea typeface="+mn-ea"/>
                <a:cs typeface="+mn-cs"/>
              </a:rPr>
              <a:t>sold clothing on account to </a:t>
            </a:r>
            <a:r>
              <a:rPr lang="en-IN" sz="1200" b="0" i="0" u="none" strike="noStrike" kern="1200" baseline="0" dirty="0" err="1">
                <a:solidFill>
                  <a:schemeClr val="tx1"/>
                </a:solidFill>
                <a:latin typeface="+mn-lt"/>
                <a:ea typeface="+mn-ea"/>
                <a:cs typeface="+mn-cs"/>
              </a:rPr>
              <a:t>Briarfield</a:t>
            </a:r>
            <a:r>
              <a:rPr lang="en-IN" sz="1200" b="0" i="0" u="none" strike="noStrike" kern="1200" baseline="0" dirty="0">
                <a:solidFill>
                  <a:schemeClr val="tx1"/>
                </a:solidFill>
                <a:latin typeface="+mn-lt"/>
                <a:ea typeface="+mn-ea"/>
                <a:cs typeface="+mn-cs"/>
              </a:rPr>
              <a:t> School for Girls for $3,500. The </a:t>
            </a:r>
            <a:r>
              <a:rPr lang="en-US" sz="1200" b="0" i="0" u="none" strike="noStrike" kern="1200" baseline="0" dirty="0">
                <a:solidFill>
                  <a:schemeClr val="tx1"/>
                </a:solidFill>
                <a:latin typeface="+mn-lt"/>
                <a:ea typeface="+mn-ea"/>
                <a:cs typeface="+mn-cs"/>
              </a:rPr>
              <a:t>clothing costs $2,000.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transaction, the </a:t>
            </a:r>
            <a:r>
              <a:rPr lang="en-IN" sz="1200" b="0" i="0" u="none" strike="noStrike" kern="1200" baseline="0" dirty="0">
                <a:solidFill>
                  <a:schemeClr val="tx1"/>
                </a:solidFill>
                <a:latin typeface="+mn-lt"/>
                <a:ea typeface="+mn-ea"/>
                <a:cs typeface="+mn-cs"/>
              </a:rPr>
              <a:t>merchandise is sold on account, thus increasing accounts receivable by the amount of sale. </a:t>
            </a:r>
          </a:p>
          <a:p>
            <a:r>
              <a:rPr lang="en-IN" sz="1200" b="0" i="0" u="none" strike="noStrike" kern="1200" baseline="0" dirty="0">
                <a:solidFill>
                  <a:schemeClr val="tx1"/>
                </a:solidFill>
                <a:latin typeface="+mn-lt"/>
                <a:ea typeface="+mn-ea"/>
                <a:cs typeface="+mn-cs"/>
              </a:rPr>
              <a:t>Therefore, we increase sales revenue and accounts receivable for $3,500.</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Recall that expenses are outflows or using up of assets from providing goods and services. Dress Right incurred an expense equal to the cost of the inventory sold. The temporary account cost of goods sold increases and Inventory decreases.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41</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principal alternative to the perpetual inventory system is the periodic system. This system requires that the cost of merchandise purchased be recorded in a temporary account called purchases. When inventory is sold, the inventory account is not decreased and cost of goods sold is not recorded. Cost of goods sold for a period is determined and the inventory account is adjusted only at the end of a reporting period.</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42</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company </a:t>
            </a:r>
            <a:r>
              <a:rPr lang="en-US" sz="1200" dirty="0"/>
              <a:t>subleased a portion of the building to a jewelry store. It</a:t>
            </a:r>
            <a:r>
              <a:rPr lang="en-US" sz="1200" baseline="0" dirty="0"/>
              <a:t> r</a:t>
            </a:r>
            <a:r>
              <a:rPr lang="en-US" sz="1200" dirty="0"/>
              <a:t>eceived $1,000 in advance for</a:t>
            </a:r>
            <a:r>
              <a:rPr lang="en-US" sz="1200" baseline="0" dirty="0"/>
              <a:t> </a:t>
            </a:r>
            <a:r>
              <a:rPr lang="en-US" sz="1200" dirty="0"/>
              <a:t>the first two months’ rent beginning on July 16.</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Cash increases by $1,000 so the cash account is debited. At this point, Dress Right does not recognize revenue even though cash has been received. Dress Right does not recognize the revenue until it has provided the jewelry store with the use of facilities; that is, as the rental period expires. On receipt of the cash, a liability called </a:t>
            </a:r>
            <a:r>
              <a:rPr lang="en-US" sz="1200" b="0" i="1" u="none" strike="noStrike" kern="1200" baseline="0" dirty="0">
                <a:solidFill>
                  <a:schemeClr val="tx1"/>
                </a:solidFill>
                <a:latin typeface="+mn-lt"/>
                <a:ea typeface="+mn-ea"/>
                <a:cs typeface="+mn-cs"/>
              </a:rPr>
              <a:t>deferred rent revenue </a:t>
            </a:r>
            <a:r>
              <a:rPr lang="en-US" sz="1200" b="0" i="0" u="none" strike="noStrike" kern="1200" baseline="0" dirty="0">
                <a:solidFill>
                  <a:schemeClr val="tx1"/>
                </a:solidFill>
                <a:latin typeface="+mn-lt"/>
                <a:ea typeface="+mn-ea"/>
                <a:cs typeface="+mn-cs"/>
              </a:rPr>
              <a:t>increases and is credited. This liability represents Dress Right’s obligation to provide the use of facilities to the jewelry store.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43</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next transaction occurred on July 20, where the corporation paid Birdwell Wholesale Clothing $25,000 on account.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This transaction decreases both an asset, cash, and a liability, accounts payable. We know that decreases in assets are credits and decreases in liabilities are debits. Hence, the journal entry for this transaction would be a debit to accounts payable of $25,000 and a credit to cash for the same amount.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44</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Employees were paid for services rendered during the first half of the month. The cash expenditure did not create an asset since no future benefits resulted. Cash decreases and is credited; shareholders’ equity decreases and is debited. The debit is recorded in the temporary account, salaries expense.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45</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On July 25, the corporation received $1,500 on account from </a:t>
            </a:r>
            <a:r>
              <a:rPr lang="en-IN" sz="1200" b="0" i="0" u="none" strike="noStrike" kern="1200" baseline="0" dirty="0" err="1">
                <a:solidFill>
                  <a:schemeClr val="tx1"/>
                </a:solidFill>
                <a:latin typeface="+mn-lt"/>
                <a:ea typeface="+mn-ea"/>
                <a:cs typeface="+mn-cs"/>
              </a:rPr>
              <a:t>Briarfield</a:t>
            </a:r>
            <a:r>
              <a:rPr lang="en-IN" sz="1200" b="0" i="0" u="none" strike="noStrike" kern="1200" baseline="0" dirty="0">
                <a:solidFill>
                  <a:schemeClr val="tx1"/>
                </a:solidFill>
                <a:latin typeface="+mn-lt"/>
                <a:ea typeface="+mn-ea"/>
                <a:cs typeface="+mn-cs"/>
              </a:rPr>
              <a:t>. </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transaction is an exchange of one asset, accounts receivable, for another asset, cash.</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46</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next transaction occurred on July 30, when the corporation paid its shareholders a cash dividend of $1,000.</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payment of a cash dividend is a distribution to owners that reduces both cash and </a:t>
            </a:r>
            <a:r>
              <a:rPr lang="en-US" sz="1200" b="0" i="0" u="none" strike="noStrike" kern="1200" baseline="0" dirty="0">
                <a:solidFill>
                  <a:schemeClr val="tx1"/>
                </a:solidFill>
                <a:latin typeface="+mn-lt"/>
                <a:ea typeface="+mn-ea"/>
                <a:cs typeface="+mn-cs"/>
              </a:rPr>
              <a:t>retained earnings. This is recorded with a credit entry to the cash account for $1,000 and a debit to retained earnings for the same amount.</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47</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48</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49</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In the second transaction, $40,000 was borrowed from a bank and a note payable was signed.</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loan granted by the bank increases cash by $40,000 while creating an obligation to repay it. This increases both assets and liabilities by the same amount.</a:t>
            </a:r>
            <a:endParaRPr lang="en-US" b="1"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50</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Step 4 in the processing cycle is to transfer (post) the debit/credit information from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journal to the general ledger accounts. The illustration contains the ledger accounts (in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T-account form) for Dress Right after all the general journal transactions have been posted.</a:t>
            </a:r>
          </a:p>
          <a:p>
            <a:r>
              <a:rPr lang="en-US" sz="1200" kern="1200" dirty="0">
                <a:solidFill>
                  <a:schemeClr val="tx1"/>
                </a:solidFill>
                <a:effectLst/>
                <a:latin typeface="+mn-lt"/>
                <a:ea typeface="+mn-ea"/>
                <a:cs typeface="+mn-cs"/>
              </a:rPr>
              <a:t>The reference GJ1 next to each of the posted amounts indicates that the source of the entry is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page 1 of the general journal. The ledger accounts also contain a posting reference, usually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page number of the journal in which the journal entry was recorded. This allows for easy cross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referencing between the journal and the ledger.</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51</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This illustration shows the summary of all the balance sheet accounts posted in the general ledger.</a:t>
            </a:r>
          </a:p>
          <a:p>
            <a:endParaRPr lang="en-US" sz="1200" b="0" i="0" u="none" strike="noStrike" kern="1200" baseline="0" dirty="0">
              <a:solidFill>
                <a:schemeClr val="tx1"/>
              </a:solidFill>
              <a:latin typeface="+mn-lt"/>
              <a:ea typeface="+mn-ea"/>
              <a:cs typeface="+mn-cs"/>
            </a:endParaRPr>
          </a:p>
          <a:p>
            <a:r>
              <a:rPr lang="en-US" sz="1200" kern="1200" dirty="0">
                <a:solidFill>
                  <a:schemeClr val="tx1"/>
                </a:solidFill>
                <a:effectLst/>
                <a:latin typeface="+mn-lt"/>
                <a:ea typeface="+mn-ea"/>
                <a:cs typeface="+mn-cs"/>
              </a:rPr>
              <a:t>Illustration 2–8 General Ledger Accounts (partial)</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52</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This illustration shows the summary of all the income statement accounts posted in the general ledger.</a:t>
            </a:r>
          </a:p>
          <a:p>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Illustration 2–8 General Ledger Accounts (partial)</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53</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Step 5 involves the preparation of an </a:t>
            </a:r>
            <a:r>
              <a:rPr lang="en-US" sz="1200" b="1" i="0" u="none" strike="noStrike" kern="1200" baseline="0" dirty="0">
                <a:solidFill>
                  <a:schemeClr val="tx1"/>
                </a:solidFill>
                <a:latin typeface="+mn-lt"/>
                <a:ea typeface="+mn-ea"/>
                <a:cs typeface="+mn-cs"/>
              </a:rPr>
              <a:t>unadjusted trial balance </a:t>
            </a:r>
            <a:r>
              <a:rPr lang="en-US" sz="1200" b="0" i="0" u="none" strike="noStrike" kern="1200" baseline="0" dirty="0">
                <a:solidFill>
                  <a:schemeClr val="tx1"/>
                </a:solidFill>
                <a:latin typeface="+mn-lt"/>
                <a:ea typeface="+mn-ea"/>
                <a:cs typeface="+mn-cs"/>
              </a:rPr>
              <a:t>which is required</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before the preparation of financial statements and before adjusting entries (internal transactions) are recorded at the end of an accounting period.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trial balance is simply a list of the general ledger accounts, listed in the order that they appear in the ledger, along with their balances at a particular date. Its purpose is to allow us to check for completeness and to prove that the sum of the accounts with debit balances equals the sum of the accounts with credit balances, that is, the accounting equation is in balance. The fact that the debits and credits are equal, though, does not necessarily ensure that the equal balances are correct. The trial balance could contain offsetting errors. We will later learn how the trial balance also facilitates the preparation of adjusting entries.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54</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2–9 Unadjusted Trial Balance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unadjusted trial balance at July 31, 2018, for the Dress Right Clothing Corporation appears in this illustration. Notice that retained earnings has a debit balance of $1,000. This reflects the payment of the cash dividend to shareholders. The increases and decreases in retained earnings from revenue, expense, gain, and loss transactions are recorded indirectly in temporary accounts. Before the start of the next year, these increases and decreases are transferred to the retained earnings account. </a:t>
            </a:r>
            <a:r>
              <a:rPr lang="en-IN" sz="1200" kern="1200" dirty="0">
                <a:solidFill>
                  <a:schemeClr val="tx1"/>
                </a:solidFill>
                <a:effectLst/>
                <a:latin typeface="+mn-lt"/>
                <a:ea typeface="+mn-ea"/>
                <a:cs typeface="+mn-cs"/>
              </a:rPr>
              <a:t>Notice that the sum of all the debit balances is equal to the sum of all the credit balances.</a:t>
            </a:r>
          </a:p>
          <a:p>
            <a:endParaRPr lang="en-IN"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55</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Step 6 in the processing cycle is to record in the general journal and post to the ledger accounts the effect of internal events on the accounting equation. These transactions do not involve an exchange transaction with another entity and, therefore, are not initiated by a source document. </a:t>
            </a:r>
            <a:r>
              <a:rPr lang="en-US" dirty="0"/>
              <a:t>They are recorded at the end of any period when financial</a:t>
            </a:r>
            <a:r>
              <a:rPr lang="en-US" baseline="0" dirty="0"/>
              <a:t> </a:t>
            </a:r>
            <a:r>
              <a:rPr lang="en-US" dirty="0"/>
              <a:t>statements are prepared. </a:t>
            </a:r>
            <a:r>
              <a:rPr lang="en-US" sz="1200" b="0" i="0" u="none" strike="noStrike" kern="1200" baseline="0" dirty="0">
                <a:solidFill>
                  <a:schemeClr val="tx1"/>
                </a:solidFill>
                <a:latin typeface="+mn-lt"/>
                <a:ea typeface="+mn-ea"/>
                <a:cs typeface="+mn-cs"/>
              </a:rPr>
              <a:t>These transactions are commonly referred to as </a:t>
            </a:r>
            <a:r>
              <a:rPr lang="en-US" sz="1200" b="1" i="0" u="none" strike="noStrike" kern="1200" baseline="0" dirty="0">
                <a:solidFill>
                  <a:schemeClr val="tx1"/>
                </a:solidFill>
                <a:latin typeface="+mn-lt"/>
                <a:ea typeface="+mn-ea"/>
                <a:cs typeface="+mn-cs"/>
              </a:rPr>
              <a:t>adjusting entries</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Adjusting entries are required to implement the accrual accounting model. More specifically, these entries help ensure that all revenues earned and expenses incurred are recognized during their respective period, regardless of when the cash is received or paid.</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56</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Adjusting entries are necessary for three situations: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1. Prepayments, sometimes referred to as deferrals</a:t>
            </a:r>
          </a:p>
          <a:p>
            <a:r>
              <a:rPr lang="en-US" sz="1200" b="0" i="0" u="none" strike="noStrike" kern="1200" baseline="0" dirty="0">
                <a:solidFill>
                  <a:schemeClr val="tx1"/>
                </a:solidFill>
                <a:latin typeface="+mn-lt"/>
                <a:ea typeface="+mn-ea"/>
                <a:cs typeface="+mn-cs"/>
              </a:rPr>
              <a:t>2. Accruals</a:t>
            </a:r>
          </a:p>
          <a:p>
            <a:r>
              <a:rPr lang="en-US" sz="1200" b="0" i="0" u="none" strike="noStrike" kern="1200" baseline="0" dirty="0">
                <a:solidFill>
                  <a:schemeClr val="tx1"/>
                </a:solidFill>
                <a:latin typeface="+mn-lt"/>
                <a:ea typeface="+mn-ea"/>
                <a:cs typeface="+mn-cs"/>
              </a:rPr>
              <a:t>3. Estimates</a:t>
            </a:r>
          </a:p>
          <a:p>
            <a:endParaRPr lang="en-US" sz="1200" b="0" i="0" u="none" strike="noStrike" kern="1200" baseline="0" dirty="0">
              <a:solidFill>
                <a:schemeClr val="tx1"/>
              </a:solidFill>
              <a:latin typeface="+mn-lt"/>
              <a:ea typeface="+mn-ea"/>
              <a:cs typeface="+mn-cs"/>
            </a:endParaRPr>
          </a:p>
          <a:p>
            <a:r>
              <a:rPr lang="en-US" b="1" dirty="0"/>
              <a:t>Prepayments</a:t>
            </a:r>
            <a:r>
              <a:rPr lang="en-US" dirty="0"/>
              <a:t> are transactions in which the cash flow precedes expense or revenue recognition. Prepayments include</a:t>
            </a:r>
            <a:r>
              <a:rPr lang="en-US" baseline="0" dirty="0"/>
              <a:t> prepaid expenses and deferred revenues.</a:t>
            </a:r>
          </a:p>
          <a:p>
            <a:endParaRPr lang="en-US" baseline="0" dirty="0"/>
          </a:p>
          <a:p>
            <a:r>
              <a:rPr lang="en-US" b="1" dirty="0"/>
              <a:t>Accruals </a:t>
            </a:r>
            <a:r>
              <a:rPr lang="en-US" dirty="0"/>
              <a:t>involve transactions where the cash outflow or inflow takes place in a period subsequent</a:t>
            </a:r>
            <a:r>
              <a:rPr lang="en-US" baseline="0" dirty="0"/>
              <a:t> </a:t>
            </a:r>
            <a:r>
              <a:rPr lang="en-US" dirty="0"/>
              <a:t>to expense</a:t>
            </a:r>
            <a:r>
              <a:rPr lang="en-US" baseline="0" dirty="0"/>
              <a:t> </a:t>
            </a:r>
            <a:r>
              <a:rPr lang="en-US" dirty="0"/>
              <a:t>or revenue recognition. Accruals</a:t>
            </a:r>
            <a:r>
              <a:rPr lang="en-US" baseline="0" dirty="0"/>
              <a:t> include accrued liabilities and accrued receivables.</a:t>
            </a:r>
          </a:p>
          <a:p>
            <a:endParaRPr lang="en-US" baseline="0" dirty="0"/>
          </a:p>
          <a:p>
            <a:r>
              <a:rPr lang="en-US" dirty="0"/>
              <a:t>Accountants often must make </a:t>
            </a:r>
            <a:r>
              <a:rPr lang="en-US" b="1" dirty="0"/>
              <a:t>estimates</a:t>
            </a:r>
            <a:r>
              <a:rPr lang="en-US" dirty="0"/>
              <a:t> of future events in order to comply with the accrual accounting model.</a:t>
            </a:r>
          </a:p>
          <a:p>
            <a:endParaRPr lang="en-US" dirty="0"/>
          </a:p>
          <a:p>
            <a:r>
              <a:rPr lang="en-US" dirty="0"/>
              <a:t>We’ll discuss these in detail</a:t>
            </a:r>
            <a:r>
              <a:rPr lang="en-US" baseline="0" dirty="0"/>
              <a:t> in the upcoming slides.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57</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Prepayments </a:t>
            </a:r>
            <a:r>
              <a:rPr lang="en-US" sz="1200" b="0" i="0" u="none" strike="noStrike" kern="1200" baseline="0" dirty="0">
                <a:solidFill>
                  <a:schemeClr val="tx1"/>
                </a:solidFill>
                <a:latin typeface="+mn-lt"/>
                <a:ea typeface="+mn-ea"/>
                <a:cs typeface="+mn-cs"/>
              </a:rPr>
              <a:t>occur when the cash flow precedes</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either expense or revenue recognition. For example, a company may buy supplies in one period but use them in a later period.</a:t>
            </a:r>
          </a:p>
          <a:p>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dirty="0">
                <a:solidFill>
                  <a:srgbClr val="00B0F0"/>
                </a:solidFill>
                <a:latin typeface="+mn-lt"/>
                <a:cs typeface="+mn-cs"/>
              </a:rPr>
              <a:t>Prepaid expenses</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cost of assets acquired in one period and expensed in a future period. For example, payment made by a company for insurance for future periods is an asset to the company, prepaid insurance. The asset is expensed in the future period when the asset expires.</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58</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adjusting entry for a prepaid expense is a </a:t>
            </a:r>
            <a:r>
              <a:rPr lang="en-US" sz="1200" b="0" i="1" u="none" strike="noStrike" kern="1200" baseline="0" dirty="0">
                <a:solidFill>
                  <a:schemeClr val="tx1"/>
                </a:solidFill>
                <a:latin typeface="+mn-lt"/>
                <a:ea typeface="+mn-ea"/>
                <a:cs typeface="+mn-cs"/>
              </a:rPr>
              <a:t>debit to an expense </a:t>
            </a:r>
            <a:r>
              <a:rPr lang="en-US" sz="1200" b="0" i="0" u="none" strike="noStrike" kern="1200" baseline="0" dirty="0">
                <a:solidFill>
                  <a:schemeClr val="tx1"/>
                </a:solidFill>
                <a:latin typeface="+mn-lt"/>
                <a:ea typeface="+mn-ea"/>
                <a:cs typeface="+mn-cs"/>
              </a:rPr>
              <a:t>and a </a:t>
            </a:r>
            <a:r>
              <a:rPr lang="en-US" sz="1200" b="0" i="1" u="none" strike="noStrike" kern="1200" baseline="0" dirty="0">
                <a:solidFill>
                  <a:schemeClr val="tx1"/>
                </a:solidFill>
                <a:latin typeface="+mn-lt"/>
                <a:ea typeface="+mn-ea"/>
                <a:cs typeface="+mn-cs"/>
              </a:rPr>
              <a:t>credit to an asset.</a:t>
            </a:r>
            <a:endParaRPr lang="en-US" sz="1200" b="0" i="0" u="none" strike="noStrike" kern="1200" baseline="0" dirty="0">
              <a:solidFill>
                <a:schemeClr val="tx1"/>
              </a:solidFill>
              <a:latin typeface="+mn-lt"/>
              <a:ea typeface="+mn-ea"/>
              <a:cs typeface="+mn-cs"/>
            </a:endParaRPr>
          </a:p>
          <a:p>
            <a:endParaRPr lang="en-US" b="0" i="0" dirty="0"/>
          </a:p>
          <a:p>
            <a:r>
              <a:rPr lang="en-US" b="0" i="0" dirty="0"/>
              <a:t>Illustration 2-10</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59</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This transaction states that supplies costing $3,000 were purchased on account.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purchase increases supplies by $3,000. However, the purchase was made on credit increasing a liability for the same amount.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Let’s look at a few instances of how</a:t>
            </a:r>
            <a:r>
              <a:rPr lang="en-US" baseline="0" dirty="0"/>
              <a:t> information from unadjusted trial balance may be used to record the adjusting entries.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From the unadjusted trial balance of </a:t>
            </a:r>
            <a:r>
              <a:rPr lang="en-IN" dirty="0"/>
              <a:t>the Dress Right Clothing Corporation we find that </a:t>
            </a:r>
            <a:r>
              <a:rPr lang="en-IN" baseline="0" dirty="0"/>
              <a:t>s</a:t>
            </a:r>
            <a:r>
              <a:rPr lang="en-IN" dirty="0"/>
              <a:t>upplies of $2,000 were purchased during the month of July.</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p>
          <a:p>
            <a:r>
              <a:rPr lang="en-US" sz="1200" b="0" i="0" u="none" strike="noStrike" kern="1200" baseline="0" dirty="0">
                <a:solidFill>
                  <a:schemeClr val="tx1"/>
                </a:solidFill>
                <a:latin typeface="+mn-lt"/>
                <a:ea typeface="+mn-ea"/>
                <a:cs typeface="+mn-cs"/>
              </a:rPr>
              <a:t>This transaction created an asset as the supplies will be used in future periods. The company could either track the supplies used or simply count the supplies at the end of the period and determine the dollar amount of supplies remaining. Assume that Dress Right determines that at the end of July, $1,200 of supplies remain.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With the help of the relevant T-accounts we can determine that the company used $800 of supplies during the period. The adjusting journal entry to record this is a debit to the supplies expense account and a credit to the supplies account for $800. After this entry is recorded and posted to the ledger accounts, the supplies account is reduced to a $1,200 debit balance, and the supplies expense account will have an $800 debit balance.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60</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Let’s look at a few instances of how</a:t>
            </a:r>
            <a:r>
              <a:rPr lang="en-US" baseline="0" dirty="0"/>
              <a:t> information from unadjusted trial balance may be used to record the adjusting entries.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From the unadjusted trial balance of </a:t>
            </a:r>
            <a:r>
              <a:rPr lang="en-IN" dirty="0"/>
              <a:t>the Dress Right Clothing Corporation we find that </a:t>
            </a:r>
            <a:r>
              <a:rPr lang="en-IN" baseline="0" dirty="0"/>
              <a:t>s</a:t>
            </a:r>
            <a:r>
              <a:rPr lang="en-IN" dirty="0"/>
              <a:t>upplies of $2,000 were purchased during the month of July.</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p>
          <a:p>
            <a:r>
              <a:rPr lang="en-US" sz="1200" b="0" i="0" u="none" strike="noStrike" kern="1200" baseline="0" dirty="0">
                <a:solidFill>
                  <a:schemeClr val="tx1"/>
                </a:solidFill>
                <a:latin typeface="+mn-lt"/>
                <a:ea typeface="+mn-ea"/>
                <a:cs typeface="+mn-cs"/>
              </a:rPr>
              <a:t>This transaction created an asset as the supplies will be used in future periods. The company could either track the supplies used or simply count the supplies at the end of the period and determine the dollar amount of supplies remaining. Assume that Dress Right determines that at the end of July, $1,200 of supplies remain.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With the help of the relevant T-accounts we can determine that the company used $800 of supplies during the period. The adjusting journal entry to record this is a debit to the supplies expense account and a credit to the supplies account for $800. After this entry is recorded and posted to the ledger accounts, the supplies account is reduced to a $1,200 debit balance, and the supplies expense account will have an $800 debit balance.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61</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Next, at the beginning of July, the company paid $24,000 to its landlord representing one year’s rent paid in advance.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As it is reasonable to assume that the rent services provided for each period are equal, the monthly rent is</a:t>
            </a:r>
            <a:r>
              <a:rPr lang="en-US" baseline="0" dirty="0"/>
              <a:t> </a:t>
            </a:r>
            <a:r>
              <a:rPr lang="en-US" dirty="0"/>
              <a:t>$2,000. At the end of July 2018, one month’s prepaid rent has expired and must be recognized as</a:t>
            </a:r>
            <a:r>
              <a:rPr lang="en-US" baseline="0" dirty="0"/>
              <a:t> </a:t>
            </a:r>
            <a:r>
              <a:rPr lang="en-US" dirty="0"/>
              <a:t>expense. The adjusting journal entry for this is a debit to rent expense </a:t>
            </a:r>
            <a:r>
              <a:rPr lang="en-US" baseline="0" dirty="0"/>
              <a:t>and credit to prepaid rent </a:t>
            </a:r>
            <a:r>
              <a:rPr lang="en-US" dirty="0"/>
              <a:t>for $2,000.</a:t>
            </a:r>
            <a:r>
              <a:rPr lang="en-US" baseline="0" dirty="0"/>
              <a:t> This records the cost of expired rent for the month of July.</a:t>
            </a:r>
            <a:endParaRPr lang="en-IN" dirty="0"/>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After this entry is recorded and posted to the ledger accounts, the prepaid rent account will have a debit balance of $22,000, representing 11 remaining months remaining at $2,000 per month, and the rent expense account will have a $2,000 debit balance.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62</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Next, at the beginning of July, the company paid $24,000 to its landlord representing one year’s rent paid in advance.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As it is reasonable to assume that the rent services provided for each period are equal, the monthly rent is</a:t>
            </a:r>
            <a:r>
              <a:rPr lang="en-US" baseline="0" dirty="0"/>
              <a:t> </a:t>
            </a:r>
            <a:r>
              <a:rPr lang="en-US" dirty="0"/>
              <a:t>$2,000. At the end of July 2018, one month’s prepaid rent has expired and must be recognized as</a:t>
            </a:r>
            <a:r>
              <a:rPr lang="en-US" baseline="0" dirty="0"/>
              <a:t> </a:t>
            </a:r>
            <a:r>
              <a:rPr lang="en-US" dirty="0"/>
              <a:t>expense. The adjusting journal entry for this is a debit to rent expense </a:t>
            </a:r>
            <a:r>
              <a:rPr lang="en-US" baseline="0" dirty="0"/>
              <a:t>and credit to prepaid rent </a:t>
            </a:r>
            <a:r>
              <a:rPr lang="en-US" dirty="0"/>
              <a:t>for $2,000.</a:t>
            </a:r>
            <a:r>
              <a:rPr lang="en-US" baseline="0" dirty="0"/>
              <a:t> This records the cost of expired rent for the month of July.</a:t>
            </a:r>
            <a:endParaRPr lang="en-IN" dirty="0"/>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After this entry is recorded and posted to the ledger accounts, the prepaid rent account will have a debit balance of $22,000, representing 11 remaining months remaining at $2,000 per month, and the rent expense account will have a $2,000 debit balance.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63</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The final prepayment involves the asset represented by office equipment that was purchased for $12,000. </a:t>
            </a:r>
            <a:r>
              <a:rPr lang="en-US" sz="1200" b="0" i="0" u="none" strike="noStrike" kern="1200" baseline="0" dirty="0">
                <a:solidFill>
                  <a:schemeClr val="tx1"/>
                </a:solidFill>
                <a:latin typeface="+mn-lt"/>
                <a:ea typeface="+mn-ea"/>
                <a:cs typeface="+mn-cs"/>
              </a:rPr>
              <a:t>This asset has a long life but nevertheless will expire over time. </a:t>
            </a: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amount of monthly expense, called depreciation expense, is</a:t>
            </a:r>
            <a:r>
              <a:rPr lang="en-US" baseline="0" dirty="0"/>
              <a:t> </a:t>
            </a:r>
            <a:r>
              <a:rPr lang="en-US" dirty="0"/>
              <a:t>$200 which</a:t>
            </a:r>
            <a:r>
              <a:rPr lang="en-US" baseline="0" dirty="0"/>
              <a:t> is </a:t>
            </a:r>
            <a:r>
              <a:rPr lang="en-US" dirty="0"/>
              <a:t>$12,000 ÷ 60 months. The required adjusting entry </a:t>
            </a:r>
            <a:r>
              <a:rPr lang="en-US" baseline="0" dirty="0"/>
              <a:t>is a debit to depreciation expense for $200 and a credit to accumulated depreciation for the same amount.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entry reduces an asset, office equipment, by $200. However, the asset account is not reduced</a:t>
            </a:r>
            <a:r>
              <a:rPr lang="en-US" baseline="0" dirty="0"/>
              <a:t> </a:t>
            </a:r>
            <a:r>
              <a:rPr lang="en-US" dirty="0"/>
              <a:t>directly. Instead, the credit is to an account called </a:t>
            </a:r>
            <a:r>
              <a:rPr lang="en-US" b="0" i="1" dirty="0"/>
              <a:t>accumulated depreciation</a:t>
            </a:r>
            <a:r>
              <a:rPr lang="en-US" dirty="0"/>
              <a:t>. This is a contra account to</a:t>
            </a:r>
            <a:r>
              <a:rPr lang="en-US" baseline="0" dirty="0"/>
              <a:t> </a:t>
            </a:r>
            <a:r>
              <a:rPr lang="en-US" dirty="0"/>
              <a:t>office equipment.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Contra asset account</a:t>
            </a:r>
            <a:r>
              <a:rPr lang="en-US" dirty="0"/>
              <a:t>: The normal balance in a contra asset account will be a credit, that is, “contra,”</a:t>
            </a:r>
            <a:r>
              <a:rPr lang="en-US" baseline="0" dirty="0"/>
              <a:t> </a:t>
            </a:r>
            <a:r>
              <a:rPr lang="en-US" dirty="0"/>
              <a:t>or opposite, to the normal debit balance in an asset account. The purpose of the contra account is to keep the original cost of the asset intact while reducing it indirectly. In the balance sheet, office equipment</a:t>
            </a:r>
            <a:r>
              <a:rPr lang="en-US" baseline="0" dirty="0"/>
              <a:t> </a:t>
            </a:r>
            <a:r>
              <a:rPr lang="en-US" dirty="0"/>
              <a:t>is reported net of accumulated depreciation.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After this entry is recorded and posted to the ledger accounts, the accumulated depreciation account</a:t>
            </a:r>
            <a:r>
              <a:rPr lang="en-US" baseline="0" dirty="0"/>
              <a:t> </a:t>
            </a:r>
            <a:r>
              <a:rPr lang="en-US" dirty="0"/>
              <a:t>will have a credit balance of $200 and the depreciation expense account will have a $200 debit balance.</a:t>
            </a:r>
            <a:r>
              <a:rPr lang="en-US" baseline="0" dirty="0"/>
              <a:t>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Note that </a:t>
            </a:r>
            <a:r>
              <a:rPr lang="en-US" dirty="0"/>
              <a:t>if a required adjusting entry for a prepaid expense is not recorded, net income, assets, and</a:t>
            </a:r>
            <a:r>
              <a:rPr lang="en-US" baseline="0" dirty="0"/>
              <a:t> </a:t>
            </a:r>
            <a:r>
              <a:rPr lang="en-US" dirty="0"/>
              <a:t>shareholders’ equity (retained earnings) will be overstated.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64</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The final prepayment involves the asset represented by office equipment that was purchased for $12,000. </a:t>
            </a:r>
            <a:r>
              <a:rPr lang="en-US" sz="1200" b="0" i="0" u="none" strike="noStrike" kern="1200" baseline="0" dirty="0">
                <a:solidFill>
                  <a:schemeClr val="tx1"/>
                </a:solidFill>
                <a:latin typeface="+mn-lt"/>
                <a:ea typeface="+mn-ea"/>
                <a:cs typeface="+mn-cs"/>
              </a:rPr>
              <a:t>This asset has a long life but nevertheless will expire over time. </a:t>
            </a: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amount of monthly expense, called depreciation expense, is</a:t>
            </a:r>
            <a:r>
              <a:rPr lang="en-US" baseline="0" dirty="0"/>
              <a:t> </a:t>
            </a:r>
            <a:r>
              <a:rPr lang="en-US" dirty="0"/>
              <a:t>$200 which</a:t>
            </a:r>
            <a:r>
              <a:rPr lang="en-US" baseline="0" dirty="0"/>
              <a:t> is </a:t>
            </a:r>
            <a:r>
              <a:rPr lang="en-US" dirty="0"/>
              <a:t>$12,000 ÷ 60 months. The required adjusting entry </a:t>
            </a:r>
            <a:r>
              <a:rPr lang="en-US" baseline="0" dirty="0"/>
              <a:t>is a debit to depreciation expense for $200 and a credit to accumulated depreciation for the same amount.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entry reduces an asset, office equipment, by $200. However, the asset account is not reduced</a:t>
            </a:r>
            <a:r>
              <a:rPr lang="en-US" baseline="0" dirty="0"/>
              <a:t> </a:t>
            </a:r>
            <a:r>
              <a:rPr lang="en-US" dirty="0"/>
              <a:t>directly. Instead, the credit is to an account called </a:t>
            </a:r>
            <a:r>
              <a:rPr lang="en-US" b="0" i="1" dirty="0"/>
              <a:t>accumulated depreciation</a:t>
            </a:r>
            <a:r>
              <a:rPr lang="en-US" dirty="0"/>
              <a:t>. This is a contra account to</a:t>
            </a:r>
            <a:r>
              <a:rPr lang="en-US" baseline="0" dirty="0"/>
              <a:t> </a:t>
            </a:r>
            <a:r>
              <a:rPr lang="en-US" dirty="0"/>
              <a:t>office equipment.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Contra asset account</a:t>
            </a:r>
            <a:r>
              <a:rPr lang="en-US" dirty="0"/>
              <a:t>: The normal balance in a contra asset account will be a credit, that is, “contra,”</a:t>
            </a:r>
            <a:r>
              <a:rPr lang="en-US" baseline="0" dirty="0"/>
              <a:t> </a:t>
            </a:r>
            <a:r>
              <a:rPr lang="en-US" dirty="0"/>
              <a:t>or opposite, to the normal debit balance in an asset account. The purpose of the contra account is to keep the original cost of the asset intact while reducing it indirectly. In the balance sheet, office equipment</a:t>
            </a:r>
            <a:r>
              <a:rPr lang="en-US" baseline="0" dirty="0"/>
              <a:t> </a:t>
            </a:r>
            <a:r>
              <a:rPr lang="en-US" dirty="0"/>
              <a:t>is reported net of accumulated depreciation.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After this entry is recorded and posted to the ledger accounts, the accumulated depreciation account</a:t>
            </a:r>
            <a:r>
              <a:rPr lang="en-US" baseline="0" dirty="0"/>
              <a:t> </a:t>
            </a:r>
            <a:r>
              <a:rPr lang="en-US" dirty="0"/>
              <a:t>will have a credit balance of $200 and the depreciation expense account will have a $200 debit balance.</a:t>
            </a:r>
            <a:r>
              <a:rPr lang="en-US" baseline="0" dirty="0"/>
              <a:t>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a:t>Note that </a:t>
            </a:r>
            <a:r>
              <a:rPr lang="en-US"/>
              <a:t>if a required adjusting entry for a prepaid expense is not recorded, net income, assets, and</a:t>
            </a:r>
            <a:r>
              <a:rPr lang="en-US" baseline="0"/>
              <a:t> </a:t>
            </a:r>
            <a:r>
              <a:rPr lang="en-US"/>
              <a:t>shareholders’ equity (retained earnings) will be overstated.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65</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66</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67</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Deferred revenues </a:t>
            </a:r>
            <a:r>
              <a:rPr lang="en-US" sz="1200" b="0" i="0" u="none" strike="noStrike" kern="1200" baseline="0" dirty="0">
                <a:solidFill>
                  <a:schemeClr val="tx1"/>
                </a:solidFill>
                <a:latin typeface="+mn-lt"/>
                <a:ea typeface="+mn-ea"/>
                <a:cs typeface="+mn-cs"/>
              </a:rPr>
              <a:t>are created when a company receives cash from a customer in one period for goods or services to be provided in a future period. The cash receipt, an external transaction, is recorded as a debit to cash and a credit to a liability, deferred revenue. This liability reflects the company’s obligation to provide goods or services in the future.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2-10</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68</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Once again, the unadjusted trial balance provides information concerning deferred revenues. For Dress Right Clothing Corporation, the only deferred revenue in the trial balance is deferred rent revenue. Recall that the company subleased a portion of its building to a jewelry store for $500 per month. On July 16, the jewelry store paid Dress Right $1,000 in advance for the first two months’ rent. The external transaction was recorded as a debit to cash and a credit to deferred rent revenue.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the end of July, one-half of one month’s rent service has been provided, or $250. The required adjusting journal entry reduces deferred rent revenue with a debit and increases rent revenue with a credit for $250.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After this entry is recorded and posted to the ledger accounts, the deferred rent revenue account is reduced to a credit balance of $750 for the remaining one and one-half months’ rent, and the rent revenue account will have a $250 credit balance. If this entry is not recorded, net income and shareholders’ equity (retained earnings) will be understated, and liabilities will be overstated.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69</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Recall that </a:t>
            </a:r>
            <a:r>
              <a:rPr lang="en-US" sz="1200" b="0" i="0" u="none" strike="noStrike" kern="1200" baseline="0" dirty="0">
                <a:solidFill>
                  <a:schemeClr val="tx1"/>
                </a:solidFill>
                <a:latin typeface="+mn-lt"/>
                <a:ea typeface="+mn-ea"/>
                <a:cs typeface="+mn-cs"/>
              </a:rPr>
              <a:t>revenues and expenses (and gains and losses) are events that cause owners’ equity to change. Revenues and gains describe inflows of assets, causing owners’ equity to increase. Expenses and losses describe outflows of assets (or increases in liabilities), causing owners’ equity to decrease.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The transaction states that services were performed on account for $10,000. Service revenue recognized increases owners’ equity by $10,000. Since the amount is yet to be received for the service performed, accounts receivable increases by the same amount.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Once again, the unadjusted trial balance provides information concerning deferred revenues. For Dress Right Clothing Corporation, the only deferred revenue in the trial balance is deferred rent revenue. Recall that the company subleased a portion of its building to a jewelry store for $500 per month. On July 16, the jewelry store paid Dress Right $1,000 in advance for the first two months’ rent. The external transaction was recorded as a debit to cash and a credit to deferred rent revenue.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the end of July, one-half of one month’s rent service has been provided, or $250. The required adjusting journal entry reduces deferred rent revenue with a debit and increases rent revenue with a credit for $250.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After this entry is recorded and posted to the ledger accounts, the deferred rent revenue account is reduced to a credit balance of $750 for the remaining one and one-half months’ rent, and the rent revenue account will have a $250 credit balance. If this entry is not recorded, net income and shareholders’ equity (retained earnings) will be understated, and liabilities will be overstated.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70</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71</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72</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alternative approach can be applied to achieve the same end result for prepayments by recording the external transaction directly into an expense or revenue account. The adjusting entry then records the </a:t>
            </a:r>
            <a:r>
              <a:rPr lang="en-US" sz="1200" b="0" i="1" u="none" strike="noStrike" kern="1200" baseline="0" dirty="0">
                <a:solidFill>
                  <a:schemeClr val="tx1"/>
                </a:solidFill>
                <a:latin typeface="+mn-lt"/>
                <a:ea typeface="+mn-ea"/>
                <a:cs typeface="+mn-cs"/>
              </a:rPr>
              <a:t>unexpired </a:t>
            </a:r>
            <a:r>
              <a:rPr lang="en-US" sz="1200" b="0" i="0" u="none" strike="noStrike" kern="1200" baseline="0" dirty="0">
                <a:solidFill>
                  <a:schemeClr val="tx1"/>
                </a:solidFill>
                <a:latin typeface="+mn-lt"/>
                <a:ea typeface="+mn-ea"/>
                <a:cs typeface="+mn-cs"/>
              </a:rPr>
              <a:t>prepaid expense (asset) or </a:t>
            </a:r>
            <a:r>
              <a:rPr lang="en-US" sz="1200" b="0" i="1" u="none" strike="noStrike" kern="1200" baseline="0" dirty="0">
                <a:solidFill>
                  <a:schemeClr val="tx1"/>
                </a:solidFill>
                <a:latin typeface="+mn-lt"/>
                <a:ea typeface="+mn-ea"/>
                <a:cs typeface="+mn-cs"/>
              </a:rPr>
              <a:t>deferred </a:t>
            </a:r>
            <a:r>
              <a:rPr lang="en-US" sz="1200" b="0" i="0" u="none" strike="noStrike" kern="1200" baseline="0" dirty="0">
                <a:solidFill>
                  <a:schemeClr val="tx1"/>
                </a:solidFill>
                <a:latin typeface="+mn-lt"/>
                <a:ea typeface="+mn-ea"/>
                <a:cs typeface="+mn-cs"/>
              </a:rPr>
              <a:t>revenue (liability) as of the end of the period.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on July 1, 2018, Dress Right paid $24,000 in cash for one year’s rent on its building</a:t>
            </a:r>
            <a:r>
              <a:rPr lang="en-US" baseline="0" dirty="0"/>
              <a:t>. The can be recorded as a debit to rent expense and a credit to cash.</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The adjusting entry then records the amount of Prepaid rent as of the end of July, $22,000, and reduces Rent expense to $2,000, the cost of rent for the month of July.</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net effect of handling the transactions in this manner is the same as the previous treatment. Either</a:t>
            </a:r>
            <a:r>
              <a:rPr lang="en-US" baseline="0" dirty="0"/>
              <a:t> </a:t>
            </a:r>
            <a:r>
              <a:rPr lang="en-US" dirty="0"/>
              <a:t>way, the prepaid rent account will have a debit balance at the end of July of $22,000, and the rent</a:t>
            </a:r>
            <a:r>
              <a:rPr lang="en-US" baseline="0" dirty="0"/>
              <a:t> </a:t>
            </a:r>
            <a:r>
              <a:rPr lang="en-US" dirty="0"/>
              <a:t>expense account will have a debit balance of $2,000.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What’s important is that an adjusting entry is</a:t>
            </a:r>
            <a:r>
              <a:rPr lang="en-US" baseline="0" dirty="0"/>
              <a:t> </a:t>
            </a:r>
            <a:r>
              <a:rPr lang="en-US" dirty="0"/>
              <a:t>recorded to ensure the appropriate amounts are reflected in both the expense and asset </a:t>
            </a:r>
            <a:r>
              <a:rPr lang="en-US" dirty="0">
                <a:solidFill>
                  <a:srgbClr val="0000FF"/>
                </a:solidFill>
              </a:rPr>
              <a:t>before</a:t>
            </a:r>
            <a:r>
              <a:rPr lang="en-US" baseline="0" dirty="0">
                <a:solidFill>
                  <a:srgbClr val="0000FF"/>
                </a:solidFill>
              </a:rPr>
              <a:t> </a:t>
            </a:r>
            <a:r>
              <a:rPr lang="en-US" dirty="0">
                <a:solidFill>
                  <a:srgbClr val="0000FF"/>
                </a:solidFill>
              </a:rPr>
              <a:t>financial statements are prepared</a:t>
            </a:r>
            <a:r>
              <a:rPr lang="en-US" dirty="0"/>
              <a: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73</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alternative approach can be applied to achieve the same end result for prepayments by recording the external transaction directly into an expense or revenue account. The adjusting entry then records the </a:t>
            </a:r>
            <a:r>
              <a:rPr lang="en-US" sz="1200" b="0" i="1" u="none" strike="noStrike" kern="1200" baseline="0" dirty="0">
                <a:solidFill>
                  <a:schemeClr val="tx1"/>
                </a:solidFill>
                <a:latin typeface="+mn-lt"/>
                <a:ea typeface="+mn-ea"/>
                <a:cs typeface="+mn-cs"/>
              </a:rPr>
              <a:t>unexpired </a:t>
            </a:r>
            <a:r>
              <a:rPr lang="en-US" sz="1200" b="0" i="0" u="none" strike="noStrike" kern="1200" baseline="0" dirty="0">
                <a:solidFill>
                  <a:schemeClr val="tx1"/>
                </a:solidFill>
                <a:latin typeface="+mn-lt"/>
                <a:ea typeface="+mn-ea"/>
                <a:cs typeface="+mn-cs"/>
              </a:rPr>
              <a:t>prepaid expense (asset) or </a:t>
            </a:r>
            <a:r>
              <a:rPr lang="en-US" sz="1200" b="0" i="1" u="none" strike="noStrike" kern="1200" baseline="0" dirty="0">
                <a:solidFill>
                  <a:schemeClr val="tx1"/>
                </a:solidFill>
                <a:latin typeface="+mn-lt"/>
                <a:ea typeface="+mn-ea"/>
                <a:cs typeface="+mn-cs"/>
              </a:rPr>
              <a:t>deferred </a:t>
            </a:r>
            <a:r>
              <a:rPr lang="en-US" sz="1200" b="0" i="0" u="none" strike="noStrike" kern="1200" baseline="0" dirty="0">
                <a:solidFill>
                  <a:schemeClr val="tx1"/>
                </a:solidFill>
                <a:latin typeface="+mn-lt"/>
                <a:ea typeface="+mn-ea"/>
                <a:cs typeface="+mn-cs"/>
              </a:rPr>
              <a:t>revenue (liability) as of the end of the period.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on July 1, 2018, Dress Right paid $24,000 in cash for one year’s rent on its building</a:t>
            </a:r>
            <a:r>
              <a:rPr lang="en-US" baseline="0" dirty="0"/>
              <a:t>. The can be recorded as a debit to rent expense and a credit to cash.</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The adjusting entry then records the amount of Prepaid rent as of the end of July, $22,000, and reduces Rent expense to $2,000, the cost of rent for the month of July.</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net effect of handling the transactions in this manner is the same as the previous treatment. Either</a:t>
            </a:r>
            <a:r>
              <a:rPr lang="en-US" baseline="0" dirty="0"/>
              <a:t> </a:t>
            </a:r>
            <a:r>
              <a:rPr lang="en-US" dirty="0"/>
              <a:t>way, the prepaid rent account will have a debit balance at the end of July of $22,000, and the rent</a:t>
            </a:r>
            <a:r>
              <a:rPr lang="en-US" baseline="0" dirty="0"/>
              <a:t> </a:t>
            </a:r>
            <a:r>
              <a:rPr lang="en-US" dirty="0"/>
              <a:t>expense account will have a debit balance of $2,000.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What’s important is that an adjusting entry is</a:t>
            </a:r>
            <a:r>
              <a:rPr lang="en-US" baseline="0" dirty="0"/>
              <a:t> </a:t>
            </a:r>
            <a:r>
              <a:rPr lang="en-US" dirty="0"/>
              <a:t>recorded to ensure the appropriate amounts are reflected in both the expense and asset </a:t>
            </a:r>
            <a:r>
              <a:rPr lang="en-US" dirty="0">
                <a:solidFill>
                  <a:srgbClr val="0000FF"/>
                </a:solidFill>
              </a:rPr>
              <a:t>before</a:t>
            </a:r>
            <a:r>
              <a:rPr lang="en-US" baseline="0" dirty="0">
                <a:solidFill>
                  <a:srgbClr val="0000FF"/>
                </a:solidFill>
              </a:rPr>
              <a:t> </a:t>
            </a:r>
            <a:r>
              <a:rPr lang="en-US" dirty="0">
                <a:solidFill>
                  <a:srgbClr val="0000FF"/>
                </a:solidFill>
              </a:rPr>
              <a:t>financial statements are prepared</a:t>
            </a:r>
            <a:r>
              <a:rPr lang="en-US" dirty="0"/>
              <a: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74</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Let’s look at the alternative approach for deferred revenue. Recall the example of deferred rent revenue covered earlier. The July 16 cash receipt from the jewelry store representing an advance for two months’ rent could have been recorded by Dress Right as a credit to rent revenue instead of deferred rent revenue (a liability).</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If Dress Right records the entire $1,000 as rent revenue in this way, it would then prepare an adjusting entry to record the amount of deferred revenue as of the end of July, $750 to represent the one and one-half month of rent revenue remaining and collected in advance, and the rent revenue account will have a credit balance of $250, the amount of revenue recognized during the one-half month of July that has passed in the current period.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75</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Let’s look at the alternative approach for deferred revenue. Recall the example of deferred rent revenue covered earlier. The July 16 cash receipt from the jewelry store representing an advance for two months’ rent could have been recorded by Dress Right as a credit to rent revenue instead of deferred rent revenue (a liability).</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If Dress Right records the entire $1,000 as rent revenue in this way, it would then prepare an adjusting entry to record the amount of deferred revenue as of the end of July, $750 to represent the one and one-half month of rent revenue remaining and collected in advance, and the rent revenue account will have a credit balance of $250, the amount of revenue recognized during the one-half month of July that has passed in the current period.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76</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Accruals</a:t>
            </a:r>
            <a:r>
              <a:rPr lang="en-US" sz="1200" b="0" i="0" u="none" strike="noStrike" kern="1200" baseline="0" dirty="0">
                <a:solidFill>
                  <a:schemeClr val="tx1"/>
                </a:solidFill>
                <a:latin typeface="+mn-lt"/>
                <a:ea typeface="+mn-ea"/>
                <a:cs typeface="+mn-cs"/>
              </a:rPr>
              <a:t> involve transactions where the cash outflow or inflow takes place in a period subsequent to expense or revenue recognition.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a company often uses the services of another entity in one period and pays for them in a subsequent period. An expense must be recognized in the period incurred and an accrued liability recorded. Also, goods and services often are provided to customers on credit. In such instances, a revenue is recognized in the period goods or services are transferred to customers and an asset, a receivable, is recorded.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Many accruals involve external transactions that automatically are recorded from a source document. For example, a sales invoice for a credit sale provides all the information necessary to record the debit to accounts receivable and the credit to sales revenue. However, there are some accruals that involve internal transactions and thus require adjusting entries. Because accruals involve recognition of expense or revenue before cash flow, the unadjusted trial balance will not be as helpful in identifying required adjusting entries as with prepayments.</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77</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Accrued liabilities </a:t>
            </a:r>
            <a:r>
              <a:rPr lang="en-US" sz="1200" b="0" i="0" u="none" strike="noStrike" kern="1200" baseline="0" dirty="0">
                <a:solidFill>
                  <a:schemeClr val="tx1"/>
                </a:solidFill>
                <a:latin typeface="+mn-lt"/>
                <a:ea typeface="+mn-ea"/>
                <a:cs typeface="+mn-cs"/>
              </a:rPr>
              <a:t>represent liabilities recorded when an expense has been incurred prior to cash payment.</a:t>
            </a:r>
          </a:p>
          <a:p>
            <a:endParaRPr lang="en-US" sz="1200" b="0" i="0" u="none" strike="noStrike" kern="1200" baseline="0" dirty="0">
              <a:solidFill>
                <a:schemeClr val="tx1"/>
              </a:solidFill>
              <a:latin typeface="+mn-lt"/>
              <a:ea typeface="+mn-ea"/>
              <a:cs typeface="+mn-cs"/>
            </a:endParaRPr>
          </a:p>
          <a:p>
            <a:r>
              <a:rPr lang="en-US" b="0" i="0" dirty="0"/>
              <a:t>The adjusting entry required to record an accrued liability is a debit to an expense and a credit to a</a:t>
            </a:r>
            <a:r>
              <a:rPr lang="en-US" b="0" i="0" baseline="0" dirty="0"/>
              <a:t> </a:t>
            </a:r>
            <a:r>
              <a:rPr lang="en-US" b="0" i="0" dirty="0"/>
              <a:t>liability.</a:t>
            </a:r>
          </a:p>
          <a:p>
            <a:endParaRPr lang="en-US" b="0" i="0" dirty="0"/>
          </a:p>
          <a:p>
            <a:r>
              <a:rPr lang="en-US" b="0" i="0" dirty="0"/>
              <a:t>Illustration 2-10</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78</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On July 20 the company paid employees $5,000 for salaries for the first half of the month.</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Salaries for the second half of July will be paid in early August.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Nevertheless, the company incurred an expense in July for services provided to it by its employees. Also, there exists an obligation at the end of July to pay the salaries earned by employees. An adjusting entry is required to increase salaries expense (decrease shareholders’ equity) and to increase liabilities for the salaries payable. The adjusting entry for an accrued liability always includes a debit to an expense, and a credit to a liability.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After this entry is recorded and posted to the general ledger, the salaries expense account will have a debit balance of $10,500 ($5,000 + $5,500), and the salaries payable account will have a credit balance of $5,500.</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79</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This transaction states that the company paid salaries of $5,000 to employees. </a:t>
            </a:r>
            <a:r>
              <a:rPr lang="en-US" sz="1200" b="0" i="0" u="none" strike="noStrike" kern="1200" baseline="0" dirty="0">
                <a:solidFill>
                  <a:schemeClr val="tx1"/>
                </a:solidFill>
                <a:latin typeface="+mn-lt"/>
                <a:ea typeface="+mn-ea"/>
                <a:cs typeface="+mn-cs"/>
              </a:rPr>
              <a:t>This is an expense to the entity thus reducing owners’ equity and decreasing cash by $5,000. </a:t>
            </a:r>
            <a:endParaRPr lang="en-US" b="1"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On July 20 the company paid employees $5,000 for salaries for the first half of the month.</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Salaries for the second half of July will be paid in early August.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Nevertheless, the company incurred an expense in July for services provided to it by its employees. Also, there exists an obligation at the end of July to pay the salaries earned by employees. An adjusting entry is required to increase salaries expense (decrease shareholders’ equity) and to increase liabilities for the salaries payable. The adjusting entry for an accrued liability always includes a debit to an expense, and a credit to a liability.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After this entry is recorded and posted to the general ledger, the salaries expense account will have a debit balance of $10,500 ($5,000 + $5,500), and the salaries payable account will have a credit balance of $5,500.</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80</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Whenever the trial balance reveals interest-bearing debt, and interest is not paid on the last day of the period, an adjusting entry is required for the amount of interest that has built up (accrued) since the last payment date or the last date interest was accrued.</a:t>
            </a:r>
          </a:p>
          <a:p>
            <a:endParaRPr lang="en-US" sz="1200" b="0" i="0" u="none" strike="noStrike" kern="1200" baseline="0" dirty="0">
              <a:solidFill>
                <a:schemeClr val="tx1"/>
              </a:solidFill>
              <a:latin typeface="+mn-lt"/>
              <a:ea typeface="+mn-ea"/>
              <a:cs typeface="+mn-cs"/>
            </a:endParaRPr>
          </a:p>
          <a:p>
            <a:r>
              <a:rPr lang="en-US" dirty="0"/>
              <a:t>Interest rates usually are stated as the annual rate.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trial balance, in our case, has a balance in the notes payable account of $40,000. The company borrowed this amount on July 1, 2018, evidenced by two notes, each requiring the payment of 10% interest.</a:t>
            </a:r>
          </a:p>
          <a:p>
            <a:endParaRPr lang="en-US" dirty="0"/>
          </a:p>
          <a:p>
            <a:r>
              <a:rPr lang="en-US" dirty="0"/>
              <a:t>In this case, we calculate interest as annual rate multiplied by the principal amount multiplied by the</a:t>
            </a:r>
            <a:r>
              <a:rPr lang="en-US" baseline="0" dirty="0"/>
              <a:t> </a:t>
            </a:r>
            <a:r>
              <a:rPr lang="en-US" dirty="0"/>
              <a:t>amount of time outstanding, in this case one month, or one-twelfth of a year.</a:t>
            </a:r>
          </a:p>
          <a:p>
            <a:endParaRPr lang="en-US" dirty="0"/>
          </a:p>
          <a:p>
            <a:r>
              <a:rPr lang="en-US" dirty="0"/>
              <a:t>The</a:t>
            </a:r>
            <a:r>
              <a:rPr lang="en-US" baseline="0" dirty="0"/>
              <a:t> adjusting entry debits the Interest expense and credits Interest payable. This entry records the interest expense accrued for July on notes payable.</a:t>
            </a:r>
          </a:p>
          <a:p>
            <a:endParaRPr lang="en-US" baseline="0" dirty="0"/>
          </a:p>
          <a:p>
            <a:r>
              <a:rPr lang="en-US" dirty="0"/>
              <a:t>After this entry is recorded and posted to the ledger accounts, the interest expense account will have a</a:t>
            </a:r>
            <a:r>
              <a:rPr lang="en-US" baseline="0" dirty="0"/>
              <a:t> </a:t>
            </a:r>
            <a:r>
              <a:rPr lang="en-US" dirty="0"/>
              <a:t>debit balance of $333, and the interest payable account will have a credit balance of $333. Failure to</a:t>
            </a:r>
            <a:r>
              <a:rPr lang="en-US" baseline="0" dirty="0"/>
              <a:t> </a:t>
            </a:r>
            <a:r>
              <a:rPr lang="en-US" dirty="0"/>
              <a:t>record a required adjusting entry for an accrued liability will cause net income and shareholders’ equity</a:t>
            </a:r>
            <a:r>
              <a:rPr lang="en-US" baseline="0" dirty="0"/>
              <a:t> </a:t>
            </a:r>
            <a:r>
              <a:rPr lang="en-US" dirty="0"/>
              <a:t>(retained earnings) to be overstated, and liabilities to be understated.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81</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Whenever the trial balance reveals interest-bearing debt, and interest is not paid on the last day of the period, an adjusting entry is required for the amount of interest that has built up (accrued) since the last payment date or the last date interest was accrued.</a:t>
            </a:r>
          </a:p>
          <a:p>
            <a:endParaRPr lang="en-US" sz="1200" b="0" i="0" u="none" strike="noStrike" kern="1200" baseline="0" dirty="0">
              <a:solidFill>
                <a:schemeClr val="tx1"/>
              </a:solidFill>
              <a:latin typeface="+mn-lt"/>
              <a:ea typeface="+mn-ea"/>
              <a:cs typeface="+mn-cs"/>
            </a:endParaRPr>
          </a:p>
          <a:p>
            <a:r>
              <a:rPr lang="en-US" dirty="0"/>
              <a:t>Interest rates usually are stated as the annual rate.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trial balance, in our case, has a balance in the notes payable account of $40,000. The company borrowed this amount on July 1, 2018, evidenced by two notes, each requiring the payment of 10% interest.</a:t>
            </a:r>
          </a:p>
          <a:p>
            <a:endParaRPr lang="en-US" dirty="0"/>
          </a:p>
          <a:p>
            <a:r>
              <a:rPr lang="en-US" dirty="0"/>
              <a:t>In this case, we calculate interest as annual rate multiplied by the principal amount multiplied by the</a:t>
            </a:r>
            <a:r>
              <a:rPr lang="en-US" baseline="0" dirty="0"/>
              <a:t> </a:t>
            </a:r>
            <a:r>
              <a:rPr lang="en-US" dirty="0"/>
              <a:t>amount of time outstanding, in this case one month, or one-twelfth of a year.</a:t>
            </a:r>
          </a:p>
          <a:p>
            <a:endParaRPr lang="en-US" dirty="0"/>
          </a:p>
          <a:p>
            <a:r>
              <a:rPr lang="en-US" dirty="0"/>
              <a:t>The</a:t>
            </a:r>
            <a:r>
              <a:rPr lang="en-US" baseline="0" dirty="0"/>
              <a:t> adjusting entry debits the Interest expense and credits Interest payable. This entry records the interest expense accrued for July on notes payable.</a:t>
            </a:r>
          </a:p>
          <a:p>
            <a:endParaRPr lang="en-US" baseline="0" dirty="0"/>
          </a:p>
          <a:p>
            <a:r>
              <a:rPr lang="en-US" dirty="0"/>
              <a:t>After this entry is recorded and posted to the ledger accounts, the interest expense account will have a</a:t>
            </a:r>
            <a:r>
              <a:rPr lang="en-US" baseline="0" dirty="0"/>
              <a:t> </a:t>
            </a:r>
            <a:r>
              <a:rPr lang="en-US" dirty="0"/>
              <a:t>debit balance of $333, and the interest payable account will have a credit balance of $333. Failure to</a:t>
            </a:r>
            <a:r>
              <a:rPr lang="en-US" baseline="0" dirty="0"/>
              <a:t> </a:t>
            </a:r>
            <a:r>
              <a:rPr lang="en-US" dirty="0"/>
              <a:t>record a required adjusting entry for an accrued liability will cause net income and shareholders’ equity</a:t>
            </a:r>
            <a:r>
              <a:rPr lang="en-US" baseline="0" dirty="0"/>
              <a:t> </a:t>
            </a:r>
            <a:r>
              <a:rPr lang="en-US" dirty="0"/>
              <a:t>(retained earnings) to be overstated, and liabilities to be understated.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82</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83</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84</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Accrued receivables </a:t>
            </a:r>
            <a:r>
              <a:rPr lang="en-US" sz="1200" b="0" i="0" u="none" strike="noStrike" kern="1200" baseline="0" dirty="0">
                <a:solidFill>
                  <a:schemeClr val="tx1"/>
                </a:solidFill>
                <a:latin typeface="+mn-lt"/>
                <a:ea typeface="+mn-ea"/>
                <a:cs typeface="+mn-cs"/>
              </a:rPr>
              <a:t>involve the recognition of revenue for goods or services transferred to customers before cash is received.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adjusting entry required to record an accrued revenue is a debit to an asset, a receivable, and a credit to revenue.</a:t>
            </a: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b="0" i="0" dirty="0"/>
              <a:t>Illustration 2-10</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85</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Assume that Dress Right loaned another corporation $30,000 at the beginning of August, evidenced by a note receivable. Terms of the note call for the payment of principal, $30,000, and interest at 8% in three months. An external transaction records the cash disbursement—a debit to note receivable and a credit to cash of $30,000.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Dress Right must record the interest revenue earned, but not yet received, along with the corresponding receivable. Interest receivable increases and interest revenue (shareholders’ equity) also increases.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case, at the end of August Dress Right recognizes $200 in interest revenue, $30,000 × 8% × 1/12. </a:t>
            </a:r>
            <a:r>
              <a:rPr lang="en-US" dirty="0"/>
              <a:t>The</a:t>
            </a:r>
            <a:r>
              <a:rPr lang="en-US" baseline="0" dirty="0"/>
              <a:t> adjusting entry is a debit to interest receivable and a credit to interest revenue for $200. </a:t>
            </a:r>
          </a:p>
          <a:p>
            <a:endParaRPr lang="en-US" baseline="0" dirty="0"/>
          </a:p>
          <a:p>
            <a:r>
              <a:rPr lang="en-US" dirty="0"/>
              <a:t>If this entry is not recorded, net income, assets, and shareholders’ equity (retained earnings) will be</a:t>
            </a:r>
            <a:r>
              <a:rPr lang="en-US" baseline="0" dirty="0"/>
              <a:t> </a:t>
            </a:r>
            <a:r>
              <a:rPr lang="en-US" dirty="0"/>
              <a:t>understated.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86</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Assume that Dress Right loaned another corporation $30,000 at the beginning of August, evidenced by a note receivable. Terms of the note call for the payment of principal, $30,000, and interest at 8% in three months. An external transaction records the cash disbursement—a debit to note receivable and a credit to cash of $30,000.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Dress Right must record the interest revenue earned, but not yet received, along with the corresponding receivable. Interest receivable increases and interest revenue (shareholders’ equity) also increases.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case, at the end of August Dress Right recognizes $200 in interest revenue, $30,000 × 8% × 1/12. </a:t>
            </a:r>
            <a:r>
              <a:rPr lang="en-US" dirty="0"/>
              <a:t>The</a:t>
            </a:r>
            <a:r>
              <a:rPr lang="en-US" baseline="0" dirty="0"/>
              <a:t> adjusting entry is a debit to interest receivable and a credit to interest revenue for $200. </a:t>
            </a:r>
          </a:p>
          <a:p>
            <a:endParaRPr lang="en-US" baseline="0" dirty="0"/>
          </a:p>
          <a:p>
            <a:r>
              <a:rPr lang="en-US" dirty="0"/>
              <a:t>If this entry is not recorded, net income, assets, and shareholders’ equity (retained earnings) will be</a:t>
            </a:r>
            <a:r>
              <a:rPr lang="en-US" baseline="0" dirty="0"/>
              <a:t> </a:t>
            </a:r>
            <a:r>
              <a:rPr lang="en-US" dirty="0"/>
              <a:t>understated.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87</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third classification of adjusting entries is </a:t>
            </a:r>
            <a:r>
              <a:rPr lang="en-US" sz="1200" b="1" i="0" u="none" strike="noStrike" kern="1200" baseline="0" dirty="0">
                <a:solidFill>
                  <a:schemeClr val="tx1"/>
                </a:solidFill>
                <a:latin typeface="+mn-lt"/>
                <a:ea typeface="+mn-ea"/>
                <a:cs typeface="+mn-cs"/>
              </a:rPr>
              <a:t>estimates</a:t>
            </a:r>
            <a:r>
              <a:rPr lang="en-US" sz="1200" b="0" i="0" u="none" strike="noStrike" kern="1200" baseline="0" dirty="0">
                <a:solidFill>
                  <a:schemeClr val="tx1"/>
                </a:solidFill>
                <a:latin typeface="+mn-lt"/>
                <a:ea typeface="+mn-ea"/>
                <a:cs typeface="+mn-cs"/>
              </a:rPr>
              <a:t>. Accountants often must make estimates of future events to comply with the accrual accounting </a:t>
            </a:r>
            <a:r>
              <a:rPr lang="en-US" sz="1200" b="0" i="0" u="none" strike="noStrike" kern="1200" baseline="0" dirty="0">
                <a:solidFill>
                  <a:srgbClr val="FF0000"/>
                </a:solidFill>
                <a:latin typeface="+mn-lt"/>
                <a:ea typeface="+mn-ea"/>
                <a:cs typeface="+mn-cs"/>
              </a:rPr>
              <a:t>model</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the calculation of depreciation expense requires an estimate of expected useful life of the asset being depreciated as well as its expected residual value.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One adjusting-entry situation involving an estimate that does not fit neatly into either the prepayment or accrual classification is bad debts. Accounting for bad debts requires a company to estimate the amount of accounts receivable that ultimately will prove to be uncollectible and to reduce accounts receivable by that estimated amount. This is neither a prepayment nor an accrual because it does not involve the payment of cash either before or after income is reduced.</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88</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After the adjusting entries are posted to the general ledger accounts, the next step in the processing cycle—step 7—is to prepare an </a:t>
            </a:r>
            <a:r>
              <a:rPr lang="en-US" sz="1200" b="1" i="0" u="none" strike="noStrike" kern="1200" baseline="0" dirty="0">
                <a:solidFill>
                  <a:schemeClr val="tx1"/>
                </a:solidFill>
                <a:latin typeface="+mn-lt"/>
                <a:ea typeface="+mn-ea"/>
                <a:cs typeface="+mn-cs"/>
              </a:rPr>
              <a:t>adjusted trial balance</a:t>
            </a:r>
            <a:r>
              <a:rPr lang="en-US" sz="1200" b="0" i="0" u="none" strike="noStrike" kern="1200" baseline="0" dirty="0">
                <a:solidFill>
                  <a:schemeClr val="tx1"/>
                </a:solidFill>
                <a:latin typeface="+mn-lt"/>
                <a:ea typeface="+mn-ea"/>
                <a:cs typeface="+mn-cs"/>
              </a:rPr>
              <a:t>. The term adjusted refers to the fact that adjusting entries have now been posted to the accounts.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89</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company used $500 of supplies that were purchased earlier. Assets, supplies, decrease by $500 and owners’ equity, supplies expense, also decreases.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a:t>
            </a:fld>
            <a:endParaRPr lang="en-IN" dirty="0"/>
          </a:p>
        </p:txBody>
      </p:sp>
    </p:spTree>
    <p:extLst>
      <p:ext uri="{BB962C8B-B14F-4D97-AF65-F5344CB8AC3E}">
        <p14:creationId xmlns:p14="http://schemas.microsoft.com/office/powerpoint/2010/main" val="345368156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adjusted trial balance is illustrated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Remember in a trial balance, at any time, the total of all debit balances should equal the total of all credit balances.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Recall the unadjusted trial balance we discussed earlier: notice, after the adjusting entries, the total differs between the unadjusted trial balance and adjusted trial balance.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Also, the total of all debit balances still equals the total of all credit balances.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2-12 Adjusted Trial Balance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90</a:t>
            </a:fld>
            <a:endParaRPr lang="en-IN" dirty="0"/>
          </a:p>
        </p:txBody>
      </p:sp>
    </p:spTree>
    <p:extLst>
      <p:ext uri="{BB962C8B-B14F-4D97-AF65-F5344CB8AC3E}">
        <p14:creationId xmlns:p14="http://schemas.microsoft.com/office/powerpoint/2010/main" val="68446904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adjusted trial balance is illustrated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Remember in a trial balance, at any time, the total of all debit balances should equal the total of all credit balances.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Recall the unadjusted trial balance we discussed earlier: notice, after the adjusting entries, the total differs between the unadjusted trial balance and adjusted trial balance.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Also, the total of all debit balances still equals the total of all credit balances.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2-12 Adjusted Trial Balance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91</a:t>
            </a:fld>
            <a:endParaRPr lang="en-IN" dirty="0"/>
          </a:p>
        </p:txBody>
      </p:sp>
    </p:spTree>
    <p:extLst>
      <p:ext uri="{BB962C8B-B14F-4D97-AF65-F5344CB8AC3E}">
        <p14:creationId xmlns:p14="http://schemas.microsoft.com/office/powerpoint/2010/main" val="68446904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purpose of each of the steps in the processing cycle to this point is to provide information for step 8, the preparation of the </a:t>
            </a:r>
            <a:r>
              <a:rPr lang="en-IN" sz="1200" b="1" i="0" u="none" strike="noStrike" kern="1200" baseline="0" dirty="0">
                <a:solidFill>
                  <a:schemeClr val="tx1"/>
                </a:solidFill>
                <a:latin typeface="+mn-lt"/>
                <a:ea typeface="+mn-ea"/>
                <a:cs typeface="+mn-cs"/>
              </a:rPr>
              <a:t>financial statements</a:t>
            </a:r>
            <a:r>
              <a:rPr lang="en-IN" sz="1200" b="0" i="0" u="none" strike="noStrike" kern="1200" baseline="0" dirty="0">
                <a:solidFill>
                  <a:schemeClr val="tx1"/>
                </a:solidFill>
                <a:latin typeface="+mn-lt"/>
                <a:ea typeface="+mn-ea"/>
                <a:cs typeface="+mn-cs"/>
              </a:rPr>
              <a:t>. The adjusted trial balance contains the necessary information. The financial statements are the primary means of communicating </a:t>
            </a:r>
            <a:r>
              <a:rPr lang="en-US" sz="1200" b="0" i="0" u="none" strike="noStrike" kern="1200" baseline="0" dirty="0">
                <a:solidFill>
                  <a:schemeClr val="tx1"/>
                </a:solidFill>
                <a:latin typeface="+mn-lt"/>
                <a:ea typeface="+mn-ea"/>
                <a:cs typeface="+mn-cs"/>
              </a:rPr>
              <a:t>financial information to external parties.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t>
            </a:r>
            <a:r>
              <a:rPr lang="en-US" sz="1200" b="1" i="0" u="none" strike="noStrike" kern="1200" baseline="0" dirty="0">
                <a:solidFill>
                  <a:schemeClr val="tx1"/>
                </a:solidFill>
                <a:latin typeface="+mn-lt"/>
                <a:ea typeface="+mn-ea"/>
                <a:cs typeface="+mn-cs"/>
              </a:rPr>
              <a:t>income statement </a:t>
            </a:r>
            <a:r>
              <a:rPr lang="en-US" sz="1200" b="0" i="0" u="none" strike="noStrike" kern="1200" baseline="0" dirty="0">
                <a:solidFill>
                  <a:schemeClr val="tx1"/>
                </a:solidFill>
                <a:latin typeface="+mn-lt"/>
                <a:ea typeface="+mn-ea"/>
                <a:cs typeface="+mn-cs"/>
              </a:rPr>
              <a:t>is a change statement that summarizes the profit-generating transactions that caused shareholders’ equity (retained earnings) to change during the period.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purpose of the </a:t>
            </a:r>
            <a:r>
              <a:rPr lang="en-US" sz="1200" b="1" i="0" u="none" strike="noStrike" kern="1200" baseline="0" dirty="0">
                <a:solidFill>
                  <a:schemeClr val="tx1"/>
                </a:solidFill>
                <a:latin typeface="+mn-lt"/>
                <a:ea typeface="+mn-ea"/>
                <a:cs typeface="+mn-cs"/>
              </a:rPr>
              <a:t>statement of comprehensive income </a:t>
            </a:r>
            <a:r>
              <a:rPr lang="en-US" sz="1200" b="0" i="0" u="none" strike="noStrike" kern="1200" baseline="0" dirty="0">
                <a:solidFill>
                  <a:schemeClr val="tx1"/>
                </a:solidFill>
                <a:latin typeface="+mn-lt"/>
                <a:ea typeface="+mn-ea"/>
                <a:cs typeface="+mn-cs"/>
              </a:rPr>
              <a:t>is to report the changes in shareholders’ equity during the period that were not a result of transactions with owners.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t>
            </a:r>
            <a:r>
              <a:rPr lang="en-US" sz="1200" b="1" i="0" u="none" strike="noStrike" kern="1200" baseline="0" dirty="0">
                <a:solidFill>
                  <a:schemeClr val="tx1"/>
                </a:solidFill>
                <a:latin typeface="+mn-lt"/>
                <a:ea typeface="+mn-ea"/>
                <a:cs typeface="+mn-cs"/>
              </a:rPr>
              <a:t>balance sheet</a:t>
            </a:r>
            <a:r>
              <a:rPr lang="en-US" sz="1200" b="0" i="0" u="none" strike="noStrike" kern="1200" baseline="0" dirty="0">
                <a:solidFill>
                  <a:schemeClr val="tx1"/>
                </a:solidFill>
                <a:latin typeface="+mn-lt"/>
                <a:ea typeface="+mn-ea"/>
                <a:cs typeface="+mn-cs"/>
              </a:rPr>
              <a:t> is a position statement that presents an organized list of assets, liabilities, and equity at a particular point in time. Balance sheet items usually are classified (grouped) according to common characteristics.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purpose of the </a:t>
            </a:r>
            <a:r>
              <a:rPr lang="en-US" sz="1200" b="1" i="0" u="none" strike="noStrike" kern="1200" baseline="0" dirty="0">
                <a:solidFill>
                  <a:schemeClr val="tx1"/>
                </a:solidFill>
                <a:latin typeface="+mn-lt"/>
                <a:ea typeface="+mn-ea"/>
                <a:cs typeface="+mn-cs"/>
              </a:rPr>
              <a:t>statement of cash flows </a:t>
            </a:r>
            <a:r>
              <a:rPr lang="en-US" sz="1200" b="0" i="0" u="none" strike="noStrike" kern="1200" baseline="0" dirty="0">
                <a:solidFill>
                  <a:schemeClr val="tx1"/>
                </a:solidFill>
                <a:latin typeface="+mn-lt"/>
                <a:ea typeface="+mn-ea"/>
                <a:cs typeface="+mn-cs"/>
              </a:rPr>
              <a:t>is to summarize the transactions that caused cash to change during the period.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final statement, the </a:t>
            </a:r>
            <a:r>
              <a:rPr lang="en-US" sz="1200" b="1" i="0" u="none" strike="noStrike" kern="1200" baseline="0" dirty="0">
                <a:solidFill>
                  <a:schemeClr val="tx1"/>
                </a:solidFill>
                <a:latin typeface="+mn-lt"/>
                <a:ea typeface="+mn-ea"/>
                <a:cs typeface="+mn-cs"/>
              </a:rPr>
              <a:t>statement of shareholders’ equity</a:t>
            </a:r>
            <a:r>
              <a:rPr lang="en-US" sz="1200" b="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discloses the sources of the changes in the various permanent shareholders’ equity accounts that occurred during the period from investments by owners, distributions to owners, net income, and other comprehensive income.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92</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purpose of the </a:t>
            </a:r>
            <a:r>
              <a:rPr lang="en-US" sz="1200" b="1" i="0" u="none" strike="noStrike" kern="1200" baseline="0" dirty="0">
                <a:solidFill>
                  <a:schemeClr val="tx1"/>
                </a:solidFill>
                <a:latin typeface="+mn-lt"/>
                <a:ea typeface="+mn-ea"/>
                <a:cs typeface="+mn-cs"/>
              </a:rPr>
              <a:t>income statement </a:t>
            </a:r>
            <a:r>
              <a:rPr lang="en-US" sz="1200" b="0" i="0" u="none" strike="noStrike" kern="1200" baseline="0" dirty="0">
                <a:solidFill>
                  <a:schemeClr val="tx1"/>
                </a:solidFill>
                <a:latin typeface="+mn-lt"/>
                <a:ea typeface="+mn-ea"/>
                <a:cs typeface="+mn-cs"/>
              </a:rPr>
              <a:t>is to summarize the profit-generating activities of a company that occurred during a particular period of time. It is a change statement in that it reports the changes in shareholders’ equity (retained earnings) that occurred during the period as a result of revenues, expenses, gains, and losses.</a:t>
            </a: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components of the income statement usually are classified, that is, grouped according to common characteristics. A common classification scheme is to separate operating items from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items, as we do in Dress Right’s income statement.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Companies like Dress Right that sell products often report a subtotal within operating income, sales less cost of goods sold, called gross profit. The </a:t>
            </a:r>
            <a:r>
              <a:rPr lang="en-IN" sz="1200" b="0" i="0" u="none" strike="noStrike" kern="1200" baseline="0" dirty="0">
                <a:solidFill>
                  <a:schemeClr val="tx1"/>
                </a:solidFill>
                <a:latin typeface="+mn-lt"/>
                <a:ea typeface="+mn-ea"/>
                <a:cs typeface="+mn-cs"/>
              </a:rPr>
              <a:t>income statement for Dress Right Clothing Corporation for the month of July 2018 indicates a net profit </a:t>
            </a:r>
            <a:r>
              <a:rPr lang="en-US" sz="1200" b="0" i="0" u="none" strike="noStrike" kern="1200" baseline="0" dirty="0">
                <a:solidFill>
                  <a:schemeClr val="tx1"/>
                </a:solidFill>
                <a:latin typeface="+mn-lt"/>
                <a:ea typeface="+mn-ea"/>
                <a:cs typeface="+mn-cs"/>
              </a:rPr>
              <a:t>of $2,917.</a:t>
            </a:r>
            <a:r>
              <a:rPr lang="en-US" sz="1200" b="1"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Dress Right is a corporation and subject to the payment of income tax </a:t>
            </a:r>
            <a:r>
              <a:rPr lang="en-US" sz="1200" b="0" i="0" u="none" strike="noStrike" kern="1200" baseline="0" dirty="0">
                <a:solidFill>
                  <a:schemeClr val="tx1"/>
                </a:solidFill>
                <a:latin typeface="+mn-lt"/>
                <a:ea typeface="+mn-ea"/>
                <a:cs typeface="+mn-cs"/>
              </a:rPr>
              <a:t>on its profits. We ignore this required accrual here and address income taxes in a later chapter.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common classification scheme is to separate operating items from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items, as we do in Dress Right’s income statement. Operating items include revenues and expenses directly related to the principal revenue-generating activities of the company.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items include certain gains, losses, revenues, and expenses from peripheral activities. For Dress Right Clothing, rent revenue and interest expense are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items because they do not relate to the principal revenue-generating activity of the company, selling clothes.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2–13 Income Statement</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93</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purpose of the </a:t>
            </a:r>
            <a:r>
              <a:rPr lang="en-US" sz="1200" b="1" i="0" u="none" strike="noStrike" kern="1200" baseline="0" dirty="0">
                <a:solidFill>
                  <a:schemeClr val="tx1"/>
                </a:solidFill>
                <a:latin typeface="+mn-lt"/>
                <a:ea typeface="+mn-ea"/>
                <a:cs typeface="+mn-cs"/>
              </a:rPr>
              <a:t>income statement </a:t>
            </a:r>
            <a:r>
              <a:rPr lang="en-US" sz="1200" b="0" i="0" u="none" strike="noStrike" kern="1200" baseline="0" dirty="0">
                <a:solidFill>
                  <a:schemeClr val="tx1"/>
                </a:solidFill>
                <a:latin typeface="+mn-lt"/>
                <a:ea typeface="+mn-ea"/>
                <a:cs typeface="+mn-cs"/>
              </a:rPr>
              <a:t>is to summarize the profit-generating activities of a company that occurred during a particular period of time. It is a change statement in that it reports the changes in shareholders’ equity (retained earnings) that occurred during the period as a result of revenues, expenses, gains, and losses.</a:t>
            </a: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components of the income statement usually are classified, that is, grouped according to common characteristics. A common classification scheme is to separate operating items from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items, as we do in Dress Right’s income statement.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Companies like Dress Right that sell products often report a subtotal within operating income, sales less cost of goods sold, called gross profit. The </a:t>
            </a:r>
            <a:r>
              <a:rPr lang="en-IN" sz="1200" b="0" i="0" u="none" strike="noStrike" kern="1200" baseline="0" dirty="0">
                <a:solidFill>
                  <a:schemeClr val="tx1"/>
                </a:solidFill>
                <a:latin typeface="+mn-lt"/>
                <a:ea typeface="+mn-ea"/>
                <a:cs typeface="+mn-cs"/>
              </a:rPr>
              <a:t>income statement for Dress Right Clothing Corporation for the month of July 2018 indicates a net profit </a:t>
            </a:r>
            <a:r>
              <a:rPr lang="en-US" sz="1200" b="0" i="0" u="none" strike="noStrike" kern="1200" baseline="0" dirty="0">
                <a:solidFill>
                  <a:schemeClr val="tx1"/>
                </a:solidFill>
                <a:latin typeface="+mn-lt"/>
                <a:ea typeface="+mn-ea"/>
                <a:cs typeface="+mn-cs"/>
              </a:rPr>
              <a:t>of $2,917.</a:t>
            </a:r>
            <a:r>
              <a:rPr lang="en-US" sz="1200" b="1"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Dress Right is a corporation and subject to the payment of income tax </a:t>
            </a:r>
            <a:r>
              <a:rPr lang="en-US" sz="1200" b="0" i="0" u="none" strike="noStrike" kern="1200" baseline="0" dirty="0">
                <a:solidFill>
                  <a:schemeClr val="tx1"/>
                </a:solidFill>
                <a:latin typeface="+mn-lt"/>
                <a:ea typeface="+mn-ea"/>
                <a:cs typeface="+mn-cs"/>
              </a:rPr>
              <a:t>on its profits. We ignore this required accrual here and address income taxes in a later chapter.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common classification scheme is to separate operating items from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items, as we do in Dress Right’s income statement. Operating items include revenues and expenses directly related to the principal revenue-generating activities of the company.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items include certain gains, losses, revenues, and expenses from peripheral activities. For Dress Right Clothing, rent revenue and interest expense are </a:t>
            </a:r>
            <a:r>
              <a:rPr lang="en-US" sz="1200" b="0" i="0" u="none" strike="noStrike" kern="1200" baseline="0" dirty="0" err="1">
                <a:solidFill>
                  <a:schemeClr val="tx1"/>
                </a:solidFill>
                <a:latin typeface="+mn-lt"/>
                <a:ea typeface="+mn-ea"/>
                <a:cs typeface="+mn-cs"/>
              </a:rPr>
              <a:t>nonoperating</a:t>
            </a:r>
            <a:r>
              <a:rPr lang="en-US" sz="1200" b="0" i="0" u="none" strike="noStrike" kern="1200" baseline="0" dirty="0">
                <a:solidFill>
                  <a:schemeClr val="tx1"/>
                </a:solidFill>
                <a:latin typeface="+mn-lt"/>
                <a:ea typeface="+mn-ea"/>
                <a:cs typeface="+mn-cs"/>
              </a:rPr>
              <a:t> items because they do not relate to the principal revenue-generating activity of the company, selling clothes.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2–13 Income Statement</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94</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a:t>
            </a:r>
            <a:r>
              <a:rPr lang="en-US" sz="1200" b="1" i="0" u="none" strike="noStrike" kern="1200" baseline="0" dirty="0">
                <a:solidFill>
                  <a:schemeClr val="tx1"/>
                </a:solidFill>
                <a:latin typeface="+mn-lt"/>
                <a:ea typeface="+mn-ea"/>
                <a:cs typeface="+mn-cs"/>
              </a:rPr>
              <a:t>statement of comprehensive income </a:t>
            </a:r>
            <a:r>
              <a:rPr lang="en-US" sz="1200" b="0" i="0" u="none" strike="noStrike" kern="1200" baseline="0" dirty="0">
                <a:solidFill>
                  <a:schemeClr val="tx1"/>
                </a:solidFill>
                <a:latin typeface="+mn-lt"/>
                <a:ea typeface="+mn-ea"/>
                <a:cs typeface="+mn-cs"/>
              </a:rPr>
              <a:t>extends the income statement by reporting the changes in shareholders’ equity during the period that were not a result of transactions with owners. A few types of gains and losses, called </a:t>
            </a:r>
            <a:r>
              <a:rPr lang="en-US" sz="1200" b="1" i="0" u="none" strike="noStrike" kern="1200" baseline="0" dirty="0">
                <a:solidFill>
                  <a:schemeClr val="tx1"/>
                </a:solidFill>
                <a:latin typeface="+mn-lt"/>
                <a:ea typeface="+mn-ea"/>
                <a:cs typeface="+mn-cs"/>
              </a:rPr>
              <a:t>other comprehensive income (OCI) or loss </a:t>
            </a:r>
            <a:r>
              <a:rPr lang="en-US" sz="1200" b="0" i="0" u="none" strike="noStrike" kern="1200" baseline="0" dirty="0">
                <a:solidFill>
                  <a:schemeClr val="tx1"/>
                </a:solidFill>
                <a:latin typeface="+mn-lt"/>
                <a:ea typeface="+mn-ea"/>
                <a:cs typeface="+mn-cs"/>
              </a:rPr>
              <a:t>items, are excluded from the determination of net income and the income statement, but are included in the broader concept of </a:t>
            </a:r>
            <a:r>
              <a:rPr lang="en-US" sz="1200" b="1" i="0" u="none" strike="noStrike" kern="1200" baseline="0" dirty="0">
                <a:solidFill>
                  <a:schemeClr val="tx1"/>
                </a:solidFill>
                <a:latin typeface="+mn-lt"/>
                <a:ea typeface="+mn-ea"/>
                <a:cs typeface="+mn-cs"/>
              </a:rPr>
              <a:t>comprehensive income</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Comprehensive income can be reported in one of two ways: (1) in a single, continuous statement of comprehensive income, or (2) in two separate, but consecutive statements.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single statement approach, net income is a subtotal within the statement followed by these OCI items, culminating in a final total of comprehensive income. In the two statement approach, a company presents an income statement immediately followed by a statement of comprehensive income. This second statement begins with net income as the first component followed by OCI items to arrive at comprehensive income.</a:t>
            </a:r>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95</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a:t>
            </a:r>
            <a:r>
              <a:rPr lang="en-US" sz="1200" b="1" i="0" u="none" strike="noStrike" kern="1200" baseline="0" dirty="0">
                <a:solidFill>
                  <a:schemeClr val="tx1"/>
                </a:solidFill>
                <a:latin typeface="+mn-lt"/>
                <a:ea typeface="+mn-ea"/>
                <a:cs typeface="+mn-cs"/>
              </a:rPr>
              <a:t>statement of comprehensive income </a:t>
            </a:r>
            <a:r>
              <a:rPr lang="en-US" sz="1200" b="0" i="0" u="none" strike="noStrike" kern="1200" baseline="0" dirty="0">
                <a:solidFill>
                  <a:schemeClr val="tx1"/>
                </a:solidFill>
                <a:latin typeface="+mn-lt"/>
                <a:ea typeface="+mn-ea"/>
                <a:cs typeface="+mn-cs"/>
              </a:rPr>
              <a:t>extends the income statement by reporting the changes in shareholders’ equity during the period that were not a result of transactions with owners. A few types of gains and losses, called </a:t>
            </a:r>
            <a:r>
              <a:rPr lang="en-US" sz="1200" b="1" i="0" u="none" strike="noStrike" kern="1200" baseline="0" dirty="0">
                <a:solidFill>
                  <a:schemeClr val="tx1"/>
                </a:solidFill>
                <a:latin typeface="+mn-lt"/>
                <a:ea typeface="+mn-ea"/>
                <a:cs typeface="+mn-cs"/>
              </a:rPr>
              <a:t>other comprehensive income (OCI) or loss </a:t>
            </a:r>
            <a:r>
              <a:rPr lang="en-US" sz="1200" b="0" i="0" u="none" strike="noStrike" kern="1200" baseline="0" dirty="0">
                <a:solidFill>
                  <a:schemeClr val="tx1"/>
                </a:solidFill>
                <a:latin typeface="+mn-lt"/>
                <a:ea typeface="+mn-ea"/>
                <a:cs typeface="+mn-cs"/>
              </a:rPr>
              <a:t>items, are excluded from the determination of net income and the income statement, but are included in the broader concept of </a:t>
            </a:r>
            <a:r>
              <a:rPr lang="en-US" sz="1200" b="1" i="0" u="none" strike="noStrike" kern="1200" baseline="0" dirty="0">
                <a:solidFill>
                  <a:schemeClr val="tx1"/>
                </a:solidFill>
                <a:latin typeface="+mn-lt"/>
                <a:ea typeface="+mn-ea"/>
                <a:cs typeface="+mn-cs"/>
              </a:rPr>
              <a:t>comprehensive income</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Comprehensive income can be reported in one of two ways: (1) in a single, continuous statement of comprehensive income, or (2) in two separate, but consecutive statements.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single statement approach, net income is a subtotal within the statement followed by these OCI items, culminating in a final total of comprehensive income. In the two statement approach, a company presents an income statement immediately followed by a statement of comprehensive income. This second statement begins with net income as the first component followed by OCI items to arrive at comprehensive income.</a:t>
            </a:r>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96</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purpose of the </a:t>
            </a:r>
            <a:r>
              <a:rPr lang="en-IN" sz="1200" b="1" i="0" u="none" strike="noStrike" kern="1200" baseline="0" dirty="0">
                <a:solidFill>
                  <a:schemeClr val="tx1"/>
                </a:solidFill>
                <a:latin typeface="+mn-lt"/>
                <a:ea typeface="+mn-ea"/>
                <a:cs typeface="+mn-cs"/>
              </a:rPr>
              <a:t>balance sheet </a:t>
            </a:r>
            <a:r>
              <a:rPr lang="en-IN" sz="1200" b="0" i="0" u="none" strike="noStrike" kern="1200" baseline="0" dirty="0">
                <a:solidFill>
                  <a:schemeClr val="tx1"/>
                </a:solidFill>
                <a:latin typeface="+mn-lt"/>
                <a:ea typeface="+mn-ea"/>
                <a:cs typeface="+mn-cs"/>
              </a:rPr>
              <a:t>is to present the financial position of the company on a </a:t>
            </a:r>
            <a:r>
              <a:rPr lang="en-US" sz="1200" b="0" i="0" u="none" strike="noStrike" kern="1200" baseline="0" dirty="0">
                <a:solidFill>
                  <a:schemeClr val="tx1"/>
                </a:solidFill>
                <a:latin typeface="+mn-lt"/>
                <a:ea typeface="+mn-ea"/>
                <a:cs typeface="+mn-cs"/>
              </a:rPr>
              <a:t>particular date with </a:t>
            </a:r>
            <a:r>
              <a:rPr lang="en-IN" sz="1200" b="0" i="0" u="none" strike="noStrike" kern="1200" baseline="0" dirty="0">
                <a:solidFill>
                  <a:schemeClr val="tx1"/>
                </a:solidFill>
                <a:latin typeface="+mn-lt"/>
                <a:ea typeface="+mn-ea"/>
                <a:cs typeface="+mn-cs"/>
              </a:rPr>
              <a:t>an organized list of assets, liabilities, and shareholders’ equity at a point in time.</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Most balance sheets usually are classified (grouped) according to common characteristics. The first asset group is current assets and the first liability group is current liabilities.</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Current assets are those assets that are cash, will be converted into cash, or will be used up within one year or the operating cycle, whichever is longer. Current liabilities are those liabilities that will be satisfied within one year or the operating cycle, </a:t>
            </a:r>
            <a:r>
              <a:rPr lang="en-US" sz="1200" b="0" i="0" u="none" strike="noStrike" kern="1200" baseline="0" dirty="0">
                <a:solidFill>
                  <a:schemeClr val="tx1"/>
                </a:solidFill>
                <a:latin typeface="+mn-lt"/>
                <a:ea typeface="+mn-ea"/>
                <a:cs typeface="+mn-cs"/>
              </a:rPr>
              <a:t>whichever is longer.</a:t>
            </a:r>
          </a:p>
          <a:p>
            <a:r>
              <a:rPr lang="en-IN" sz="1200" b="0" i="0" u="none" strike="noStrike" kern="1200" baseline="0" dirty="0">
                <a:solidFill>
                  <a:schemeClr val="tx1"/>
                </a:solidFill>
                <a:latin typeface="+mn-lt"/>
                <a:ea typeface="+mn-ea"/>
                <a:cs typeface="+mn-cs"/>
              </a:rPr>
              <a:t>For a manufacturing company, the operating cycle refers to the period of time necessary to convert cash to raw materials, raw materials to a finished product, the finished product to receivables, and then finally receivables back to cash. For most companies, the operating cycle is less than a year.</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97</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purpose of the </a:t>
            </a:r>
            <a:r>
              <a:rPr lang="en-IN" sz="1200" b="1" i="0" u="none" strike="noStrike" kern="1200" baseline="0" dirty="0">
                <a:solidFill>
                  <a:schemeClr val="tx1"/>
                </a:solidFill>
                <a:latin typeface="+mn-lt"/>
                <a:ea typeface="+mn-ea"/>
                <a:cs typeface="+mn-cs"/>
              </a:rPr>
              <a:t>balance sheet </a:t>
            </a:r>
            <a:r>
              <a:rPr lang="en-IN" sz="1200" b="0" i="0" u="none" strike="noStrike" kern="1200" baseline="0" dirty="0">
                <a:solidFill>
                  <a:schemeClr val="tx1"/>
                </a:solidFill>
                <a:latin typeface="+mn-lt"/>
                <a:ea typeface="+mn-ea"/>
                <a:cs typeface="+mn-cs"/>
              </a:rPr>
              <a:t>is to present the financial position of the company on a </a:t>
            </a:r>
            <a:r>
              <a:rPr lang="en-US" sz="1200" b="0" i="0" u="none" strike="noStrike" kern="1200" baseline="0" dirty="0">
                <a:solidFill>
                  <a:schemeClr val="tx1"/>
                </a:solidFill>
                <a:latin typeface="+mn-lt"/>
                <a:ea typeface="+mn-ea"/>
                <a:cs typeface="+mn-cs"/>
              </a:rPr>
              <a:t>particular date with </a:t>
            </a:r>
            <a:r>
              <a:rPr lang="en-IN" sz="1200" b="0" i="0" u="none" strike="noStrike" kern="1200" baseline="0" dirty="0">
                <a:solidFill>
                  <a:schemeClr val="tx1"/>
                </a:solidFill>
                <a:latin typeface="+mn-lt"/>
                <a:ea typeface="+mn-ea"/>
                <a:cs typeface="+mn-cs"/>
              </a:rPr>
              <a:t>an organized list of assets, liabilities, and shareholders’ equity at a point in time.</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Most balance sheets usually are classified (grouped) according to common characteristics. The first asset group is current assets and the first liability group is current liabilities.</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Current assets are those assets that are cash, will be converted into cash, or will be used up within one year or the operating cycle, whichever is longer. Current liabilities are those liabilities that will be satisfied within one year or the operating cycle, </a:t>
            </a:r>
            <a:r>
              <a:rPr lang="en-US" sz="1200" b="0" i="0" u="none" strike="noStrike" kern="1200" baseline="0" dirty="0">
                <a:solidFill>
                  <a:schemeClr val="tx1"/>
                </a:solidFill>
                <a:latin typeface="+mn-lt"/>
                <a:ea typeface="+mn-ea"/>
                <a:cs typeface="+mn-cs"/>
              </a:rPr>
              <a:t>whichever is longer.</a:t>
            </a:r>
          </a:p>
          <a:p>
            <a:r>
              <a:rPr lang="en-IN" sz="1200" b="0" i="0" u="none" strike="noStrike" kern="1200" baseline="0" dirty="0">
                <a:solidFill>
                  <a:schemeClr val="tx1"/>
                </a:solidFill>
                <a:latin typeface="+mn-lt"/>
                <a:ea typeface="+mn-ea"/>
                <a:cs typeface="+mn-cs"/>
              </a:rPr>
              <a:t>For a manufacturing company, the operating cycle refers to the period of time necessary to convert cash to raw materials, raw materials to a finished product, the finished product to receivables, and then finally receivables back to cash. </a:t>
            </a:r>
            <a:r>
              <a:rPr lang="en-IN" sz="1200" b="0" i="0" u="none" strike="noStrike" kern="1200" baseline="0">
                <a:solidFill>
                  <a:schemeClr val="tx1"/>
                </a:solidFill>
                <a:latin typeface="+mn-lt"/>
                <a:ea typeface="+mn-ea"/>
                <a:cs typeface="+mn-cs"/>
              </a:rPr>
              <a:t>For most companies, the operating cycle is less than a year.</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98</a:t>
            </a:fld>
            <a:endParaRPr lang="en-IN" dirty="0"/>
          </a:p>
        </p:txBody>
      </p:sp>
    </p:spTree>
    <p:extLst>
      <p:ext uri="{BB962C8B-B14F-4D97-AF65-F5344CB8AC3E}">
        <p14:creationId xmlns:p14="http://schemas.microsoft.com/office/powerpoint/2010/main" val="343013015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2–14 Balance Sheet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Notice that the income statement we looked at in earlier illustration ties in to the balance sheet through retained earnings. Specifically, the revenue, expense, gain, and loss transactions that make up net income in the income statement ($2,917) are closed to retained earnings.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During the month, retained earnings, which increased by the amount of net income, also decreased by the amount of the cash dividend paid to shareholders, $1,000. The net effect of these two changes is an increase in retained earnings from zero at the beginning of the period to $1,917 ($2,917 − 1,000) at the end of the period and also is reported in the statement of shareholders’ equity. The illustration for statement of shareholders’ equity is explained in an upcoming slide.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99</a:t>
            </a:fld>
            <a:endParaRPr lang="en-IN" dirty="0"/>
          </a:p>
        </p:txBody>
      </p:sp>
    </p:spTree>
    <p:extLst>
      <p:ext uri="{BB962C8B-B14F-4D97-AF65-F5344CB8AC3E}">
        <p14:creationId xmlns:p14="http://schemas.microsoft.com/office/powerpoint/2010/main" val="34301301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 Conten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algn="r">
              <a:defRPr sz="1800"/>
            </a:lvl1pPr>
            <a:lvl2pPr algn="r">
              <a:defRPr sz="1800"/>
            </a:lvl2pPr>
            <a:lvl3pPr algn="r">
              <a:defRPr sz="1800"/>
            </a:lvl3pPr>
            <a:lvl4pPr algn="r">
              <a:defRPr sz="1800"/>
            </a:lvl4pPr>
            <a:lvl5pPr algn="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3"/>
          <p:cNvSpPr txBox="1">
            <a:spLocks/>
          </p:cNvSpPr>
          <p:nvPr/>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4203928673"/>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End Slide">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a:t>Click to edit Master title style</a:t>
            </a:r>
            <a:endParaRPr lang="en-US" dirty="0"/>
          </a:p>
        </p:txBody>
      </p:sp>
      <p:sp>
        <p:nvSpPr>
          <p:cNvPr id="4" name="Text Placeholder 3"/>
          <p:cNvSpPr txBox="1">
            <a:spLocks/>
          </p:cNvSpPr>
          <p:nvPr/>
        </p:nvSpPr>
        <p:spPr>
          <a:xfrm>
            <a:off x="314795" y="6295868"/>
            <a:ext cx="8604355" cy="637082"/>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
        <p:nvSpPr>
          <p:cNvPr id="7" name="Slide Number Placeholder 5"/>
          <p:cNvSpPr txBox="1">
            <a:spLocks/>
          </p:cNvSpPr>
          <p:nvPr/>
        </p:nvSpPr>
        <p:spPr>
          <a:xfrm>
            <a:off x="8439460" y="631086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75656335"/>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Figure + Conten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4"/>
          <p:cNvSpPr>
            <a:spLocks noGrp="1"/>
          </p:cNvSpPr>
          <p:nvPr>
            <p:ph type="pic" sz="quarter" idx="14"/>
          </p:nvPr>
        </p:nvSpPr>
        <p:spPr>
          <a:xfrm>
            <a:off x="1600200" y="3048000"/>
            <a:ext cx="2362200" cy="1524000"/>
          </a:xfrm>
        </p:spPr>
        <p:txBody>
          <a:bodyPr/>
          <a:lstStyle/>
          <a:p>
            <a:r>
              <a:rPr lang="en-US"/>
              <a:t>Click icon to add picture</a:t>
            </a:r>
          </a:p>
        </p:txBody>
      </p:sp>
      <p:sp>
        <p:nvSpPr>
          <p:cNvPr id="11" name="Picture Placeholder 10"/>
          <p:cNvSpPr>
            <a:spLocks noGrp="1"/>
          </p:cNvSpPr>
          <p:nvPr>
            <p:ph type="pic" sz="quarter" idx="15"/>
          </p:nvPr>
        </p:nvSpPr>
        <p:spPr>
          <a:xfrm>
            <a:off x="5562600" y="3124200"/>
            <a:ext cx="2514600" cy="1295400"/>
          </a:xfrm>
        </p:spPr>
        <p:txBody>
          <a:bodyPr/>
          <a:lstStyle/>
          <a:p>
            <a:r>
              <a:rPr lang="en-US"/>
              <a:t>Click icon to add picture</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3"/>
          <p:cNvSpPr txBox="1">
            <a:spLocks/>
          </p:cNvSpPr>
          <p:nvPr/>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3921314790"/>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fontAlgn="auto">
              <a:spcBef>
                <a:spcPts val="0"/>
              </a:spcBef>
              <a:spcAft>
                <a:spcPts val="0"/>
              </a:spcAf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fontAlgn="auto">
                <a:spcBef>
                  <a:spcPts val="0"/>
                </a:spcBef>
                <a:spcAft>
                  <a:spcPts val="0"/>
                </a:spcAft>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fontAlgn="auto">
              <a:spcAft>
                <a:spcPts val="0"/>
              </a:spcAft>
            </a:pPr>
            <a:r>
              <a:rPr lang="en-US" dirty="0">
                <a:solidFill>
                  <a:prstClr val="black"/>
                </a:solidFill>
              </a:rPr>
              <a:t>© McGraw-Hill Education.</a:t>
            </a:r>
          </a:p>
        </p:txBody>
      </p:sp>
    </p:spTree>
    <p:extLst>
      <p:ext uri="{BB962C8B-B14F-4D97-AF65-F5344CB8AC3E}">
        <p14:creationId xmlns:p14="http://schemas.microsoft.com/office/powerpoint/2010/main" val="40480785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7"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fontAlgn="auto">
              <a:spcBef>
                <a:spcPts val="0"/>
              </a:spcBef>
              <a:spcAft>
                <a:spcPts val="0"/>
              </a:spcAf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fontAlgn="auto">
                <a:spcBef>
                  <a:spcPts val="0"/>
                </a:spcBef>
                <a:spcAft>
                  <a:spcPts val="0"/>
                </a:spcAft>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fontAlgn="auto">
              <a:spcAft>
                <a:spcPts val="0"/>
              </a:spcAft>
            </a:pPr>
            <a:r>
              <a:rPr lang="en-US" dirty="0">
                <a:solidFill>
                  <a:prstClr val="black"/>
                </a:solidFill>
              </a:rPr>
              <a:t>© McGraw-Hill Education.</a:t>
            </a:r>
          </a:p>
        </p:txBody>
      </p:sp>
    </p:spTree>
    <p:extLst>
      <p:ext uri="{BB962C8B-B14F-4D97-AF65-F5344CB8AC3E}">
        <p14:creationId xmlns:p14="http://schemas.microsoft.com/office/powerpoint/2010/main" val="2991164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fontAlgn="auto">
              <a:spcBef>
                <a:spcPts val="0"/>
              </a:spcBef>
              <a:spcAft>
                <a:spcPts val="0"/>
              </a:spcAf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fontAlgn="auto">
                <a:spcBef>
                  <a:spcPts val="0"/>
                </a:spcBef>
                <a:spcAft>
                  <a:spcPts val="0"/>
                </a:spcAft>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fontAlgn="auto">
              <a:spcAft>
                <a:spcPts val="0"/>
              </a:spcAft>
            </a:pPr>
            <a:r>
              <a:rPr lang="en-US" dirty="0">
                <a:solidFill>
                  <a:prstClr val="black"/>
                </a:solidFill>
              </a:rPr>
              <a:t>© McGraw-Hill Education.</a:t>
            </a:r>
          </a:p>
        </p:txBody>
      </p:sp>
    </p:spTree>
    <p:extLst>
      <p:ext uri="{BB962C8B-B14F-4D97-AF65-F5344CB8AC3E}">
        <p14:creationId xmlns:p14="http://schemas.microsoft.com/office/powerpoint/2010/main" val="19790617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dirty="0"/>
              <a:t>Click to edit Master title style</a:t>
            </a:r>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Text Placeholder 6"/>
          <p:cNvSpPr>
            <a:spLocks noGrp="1"/>
          </p:cNvSpPr>
          <p:nvPr>
            <p:ph type="body" sz="quarter" idx="11"/>
          </p:nvPr>
        </p:nvSpPr>
        <p:spPr>
          <a:xfrm>
            <a:off x="609600" y="6476999"/>
            <a:ext cx="8533645" cy="37680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64363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4" name="Text Placeholder 3"/>
          <p:cNvSpPr txBox="1">
            <a:spLocks/>
          </p:cNvSpPr>
          <p:nvPr userDrawn="1"/>
        </p:nvSpPr>
        <p:spPr>
          <a:xfrm>
            <a:off x="1192802" y="6248400"/>
            <a:ext cx="6835582" cy="6096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 All rights reserved. Authorized only for instructor use in the classroom. No reproduction or further distribution permitted without the prior written consent of McGraw-Hill Education.</a:t>
            </a:r>
          </a:p>
        </p:txBody>
      </p:sp>
      <p:sp>
        <p:nvSpPr>
          <p:cNvPr id="6"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595398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1066263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sldNum="0" hdr="0" dt="0"/>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Tree>
    <p:extLst>
      <p:ext uri="{BB962C8B-B14F-4D97-AF65-F5344CB8AC3E}">
        <p14:creationId xmlns:p14="http://schemas.microsoft.com/office/powerpoint/2010/main" val="2207310585"/>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53094806"/>
      </p:ext>
    </p:extLst>
  </p:cSld>
  <p:clrMap bg1="lt1" tx1="dk1" bg2="lt2" tx2="dk2" accent1="accent1" accent2="accent2" accent3="accent3" accent4="accent4" accent5="accent5" accent6="accent6" hlink="hlink" folHlink="folHlink"/>
  <p:sldLayoutIdLst>
    <p:sldLayoutId id="2147483695" r:id="rId1"/>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9250" indent="-349250" algn="l" defTabSz="914400" rtl="0" eaLnBrk="1" latinLnBrk="0" hangingPunct="1">
        <a:spcBef>
          <a:spcPts val="6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lgn="l" defTabSz="914400" rtl="0" eaLnBrk="1" latinLnBrk="0" hangingPunct="1">
        <a:spcBef>
          <a:spcPts val="600"/>
        </a:spcBef>
        <a:buClr>
          <a:schemeClr val="tx1"/>
        </a:buClr>
        <a:buFont typeface="Verdana" panose="020B060403050404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lgn="l" defTabSz="914400" rtl="0" eaLnBrk="1" latinLnBrk="0" hangingPunct="1">
        <a:spcBef>
          <a:spcPts val="600"/>
        </a:spcBef>
        <a:buClr>
          <a:schemeClr val="tx1"/>
        </a:buClr>
        <a:buFont typeface="Wingdings" panose="05000000000000000000" pitchFamily="2" charset="2"/>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lgn="l" defTabSz="914400" rtl="0" eaLnBrk="1" latinLnBrk="0" hangingPunct="1">
        <a:spcBef>
          <a:spcPts val="600"/>
        </a:spcBef>
        <a:buClr>
          <a:schemeClr val="tx1"/>
        </a:buClr>
        <a:buFont typeface="Courier New" panose="02070309020205020404" pitchFamily="49" charset="0"/>
        <a:buChar char="o"/>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14550" indent="-285750" algn="l" defTabSz="914400" rtl="0" eaLnBrk="1" latinLnBrk="0" hangingPunct="1">
        <a:spcBef>
          <a:spcPts val="600"/>
        </a:spcBef>
        <a:buClr>
          <a:schemeClr val="tx1"/>
        </a:buClr>
        <a:buFont typeface="Wingdings" panose="05000000000000000000" pitchFamily="2" charset="2"/>
        <a:buChar char="Ø"/>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104.xm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108.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notesSlide" Target="../notesSlides/notesSlide109.xml"/><Relationship Id="rId1" Type="http://schemas.openxmlformats.org/officeDocument/2006/relationships/slideLayout" Target="../slideLayouts/slideLayout3.xml"/><Relationship Id="rId4" Type="http://schemas.openxmlformats.org/officeDocument/2006/relationships/image" Target="../media/image65.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112.xml"/><Relationship Id="rId1" Type="http://schemas.openxmlformats.org/officeDocument/2006/relationships/slideLayout" Target="../slideLayouts/slideLayout3.xml"/><Relationship Id="rId4" Type="http://schemas.openxmlformats.org/officeDocument/2006/relationships/image" Target="../media/image67.emf"/></Relationships>
</file>

<file path=ppt/slides/_rels/slide113.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notesSlide" Target="../notesSlides/notesSlide117.xml"/><Relationship Id="rId1" Type="http://schemas.openxmlformats.org/officeDocument/2006/relationships/slideLayout" Target="../slideLayouts/slideLayout3.xml"/><Relationship Id="rId4" Type="http://schemas.openxmlformats.org/officeDocument/2006/relationships/image" Target="../media/image70.emf"/></Relationships>
</file>

<file path=ppt/slides/_rels/slide118.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notesSlide" Target="../notesSlides/notesSlide118.xml"/><Relationship Id="rId1" Type="http://schemas.openxmlformats.org/officeDocument/2006/relationships/slideLayout" Target="../slideLayouts/slideLayout3.xml"/><Relationship Id="rId4" Type="http://schemas.openxmlformats.org/officeDocument/2006/relationships/image" Target="../media/image72.emf"/></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notesSlide" Target="../notesSlides/notesSlide124.xml"/><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notesSlide" Target="../notesSlides/notesSlide125.xml"/><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notesSlide" Target="../notesSlides/notesSlide126.xml"/><Relationship Id="rId1" Type="http://schemas.openxmlformats.org/officeDocument/2006/relationships/slideLayout" Target="../slideLayouts/slideLayout3.xml"/><Relationship Id="rId4" Type="http://schemas.openxmlformats.org/officeDocument/2006/relationships/image" Target="../media/image76.emf"/></Relationships>
</file>

<file path=ppt/slides/_rels/slide127.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notesSlide" Target="../notesSlides/notesSlide127.xml"/><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notesSlide" Target="../notesSlides/notesSlide128.xml"/><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notesSlide" Target="../notesSlides/notesSlide12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3" Type="http://schemas.openxmlformats.org/officeDocument/2006/relationships/image" Target="../media/image80.emf"/><Relationship Id="rId2" Type="http://schemas.openxmlformats.org/officeDocument/2006/relationships/notesSlide" Target="../notesSlides/notesSlide130.xml"/><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notesSlide" Target="../notesSlides/notesSlide134.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3" Type="http://schemas.openxmlformats.org/officeDocument/2006/relationships/image" Target="../media/image82.emf"/><Relationship Id="rId2" Type="http://schemas.openxmlformats.org/officeDocument/2006/relationships/notesSlide" Target="../notesSlides/notesSlide135.xml"/><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notesSlide" Target="../notesSlides/notesSlide137.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1.xm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62.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3.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64.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0.xml"/><Relationship Id="rId1" Type="http://schemas.openxmlformats.org/officeDocument/2006/relationships/slideLayout" Target="../slideLayouts/slideLayout3.xml"/><Relationship Id="rId4" Type="http://schemas.openxmlformats.org/officeDocument/2006/relationships/image" Target="../media/image42.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4.xml"/><Relationship Id="rId1" Type="http://schemas.openxmlformats.org/officeDocument/2006/relationships/slideLayout" Target="../slideLayouts/slideLayout3.xml"/><Relationship Id="rId4" Type="http://schemas.openxmlformats.org/officeDocument/2006/relationships/image" Target="../media/image45.png"/></Relationships>
</file>

<file path=ppt/slides/_rels/slide75.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6.xml"/><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0.xml"/><Relationship Id="rId1" Type="http://schemas.openxmlformats.org/officeDocument/2006/relationships/slideLayout" Target="../slideLayouts/slideLayout3.xml"/><Relationship Id="rId4" Type="http://schemas.openxmlformats.org/officeDocument/2006/relationships/image" Target="../media/image52.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762000" y="1600200"/>
            <a:ext cx="7848600" cy="990600"/>
          </a:xfrm>
        </p:spPr>
        <p:txBody>
          <a:bodyPr>
            <a:normAutofit/>
          </a:bodyPr>
          <a:lstStyle/>
          <a:p>
            <a:r>
              <a:rPr lang="en-IN" dirty="0"/>
              <a:t>Chapter 2</a:t>
            </a:r>
            <a:endParaRPr lang="en-US" dirty="0"/>
          </a:p>
        </p:txBody>
      </p:sp>
      <p:sp>
        <p:nvSpPr>
          <p:cNvPr id="20" name="Subtitle 19"/>
          <p:cNvSpPr>
            <a:spLocks noGrp="1"/>
          </p:cNvSpPr>
          <p:nvPr>
            <p:ph type="subTitle" idx="1"/>
          </p:nvPr>
        </p:nvSpPr>
        <p:spPr>
          <a:xfrm>
            <a:off x="838200" y="2667000"/>
            <a:ext cx="7848600" cy="1590207"/>
          </a:xfrm>
        </p:spPr>
        <p:txBody>
          <a:bodyPr/>
          <a:lstStyle/>
          <a:p>
            <a:r>
              <a:rPr lang="en-IN" dirty="0"/>
              <a:t>Review of the Accounting Process</a:t>
            </a:r>
          </a:p>
        </p:txBody>
      </p:sp>
      <p:sp>
        <p:nvSpPr>
          <p:cNvPr id="6" name="Text Placeholder 8"/>
          <p:cNvSpPr>
            <a:spLocks noGrp="1"/>
          </p:cNvSpPr>
          <p:nvPr>
            <p:ph type="body" sz="quarter" idx="11"/>
          </p:nvPr>
        </p:nvSpPr>
        <p:spPr>
          <a:xfrm>
            <a:off x="1108364" y="6248400"/>
            <a:ext cx="6927273" cy="609600"/>
          </a:xfrm>
        </p:spPr>
        <p:txBody>
          <a:bodyPr anchor="ctr">
            <a:noAutofit/>
          </a:body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391380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noAutofit/>
          </a:bodyPr>
          <a:lstStyle/>
          <a:p>
            <a:r>
              <a:rPr lang="en-IN" dirty="0">
                <a:ea typeface="Adobe Fan Heiti Std B"/>
                <a:cs typeface="Adobe Fan Heiti Std B"/>
              </a:rPr>
              <a:t>Accounting Equation—Transaction Analysis</a:t>
            </a:r>
            <a:endParaRPr lang="en-US" dirty="0"/>
          </a:p>
        </p:txBody>
      </p:sp>
      <p:sp>
        <p:nvSpPr>
          <p:cNvPr id="5" name="Content Placeholder 4"/>
          <p:cNvSpPr>
            <a:spLocks noGrp="1"/>
          </p:cNvSpPr>
          <p:nvPr>
            <p:ph sz="quarter" idx="10"/>
          </p:nvPr>
        </p:nvSpPr>
        <p:spPr>
          <a:xfrm>
            <a:off x="593610" y="1676399"/>
            <a:ext cx="8070704" cy="4829331"/>
          </a:xfrm>
        </p:spPr>
        <p:txBody>
          <a:bodyPr/>
          <a:lstStyle/>
          <a:p>
            <a:pPr marL="514350" indent="-514350">
              <a:buFont typeface="+mj-lt"/>
              <a:buAutoNum type="arabicPeriod" startAt="7"/>
            </a:pPr>
            <a:r>
              <a:rPr lang="en-IN" b="1" dirty="0"/>
              <a:t>$1,000 </a:t>
            </a:r>
            <a:r>
              <a:rPr lang="en-IN" dirty="0"/>
              <a:t>was paid on account to the supplies vendor.</a:t>
            </a:r>
          </a:p>
          <a:p>
            <a:pPr marL="0" indent="0">
              <a:buNone/>
            </a:pPr>
            <a:r>
              <a:rPr lang="en-IN" b="1" dirty="0"/>
              <a:t>Assets (-$1,000 (Cash)) = Liabilities + Owners’ Equity (-$1,000 (Accounts payable))</a:t>
            </a:r>
            <a:endParaRPr lang="en-IN" dirty="0"/>
          </a:p>
          <a:p>
            <a:pPr marL="0" indent="0">
              <a:buNone/>
            </a:pPr>
            <a:r>
              <a:rPr lang="en-IN" dirty="0"/>
              <a:t>This transaction causes assets and liabilities to decrease.</a:t>
            </a:r>
            <a:endParaRPr/>
          </a:p>
        </p:txBody>
      </p:sp>
    </p:spTree>
    <p:extLst>
      <p:ext uri="{BB962C8B-B14F-4D97-AF65-F5344CB8AC3E}">
        <p14:creationId xmlns:p14="http://schemas.microsoft.com/office/powerpoint/2010/main" val="189855405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02-6</a:t>
            </a:r>
          </a:p>
        </p:txBody>
      </p:sp>
      <p:sp>
        <p:nvSpPr>
          <p:cNvPr id="4" name="Title 3"/>
          <p:cNvSpPr>
            <a:spLocks noGrp="1"/>
          </p:cNvSpPr>
          <p:nvPr>
            <p:ph type="title"/>
          </p:nvPr>
        </p:nvSpPr>
        <p:spPr/>
        <p:txBody>
          <a:bodyPr>
            <a:noAutofit/>
          </a:bodyPr>
          <a:lstStyle/>
          <a:p>
            <a:r>
              <a:rPr lang="en-IN" dirty="0"/>
              <a:t>Statement of Cash Flows (1 of 2)</a:t>
            </a:r>
            <a:endParaRPr lang="en-US" dirty="0"/>
          </a:p>
        </p:txBody>
      </p:sp>
      <p:sp>
        <p:nvSpPr>
          <p:cNvPr id="3" name="Content Placeholder 2"/>
          <p:cNvSpPr>
            <a:spLocks noGrp="1"/>
          </p:cNvSpPr>
          <p:nvPr>
            <p:ph sz="quarter" idx="10"/>
          </p:nvPr>
        </p:nvSpPr>
        <p:spPr>
          <a:xfrm>
            <a:off x="548640" y="1676400"/>
            <a:ext cx="8046720" cy="4673600"/>
          </a:xfrm>
        </p:spPr>
        <p:txBody>
          <a:bodyPr/>
          <a:lstStyle/>
          <a:p>
            <a:pPr marL="347472">
              <a:spcBef>
                <a:spcPts val="0"/>
              </a:spcBef>
            </a:pPr>
            <a:r>
              <a:rPr lang="en-IN" dirty="0"/>
              <a:t>Provides information about </a:t>
            </a:r>
            <a:r>
              <a:rPr lang="en-IN" b="1" dirty="0"/>
              <a:t>cash receipts </a:t>
            </a:r>
            <a:r>
              <a:rPr lang="en-IN" dirty="0"/>
              <a:t>and </a:t>
            </a:r>
            <a:r>
              <a:rPr lang="en-IN" b="1" dirty="0"/>
              <a:t>cash disbursements</a:t>
            </a:r>
          </a:p>
          <a:p>
            <a:pPr marL="347472">
              <a:spcBef>
                <a:spcPts val="0"/>
              </a:spcBef>
            </a:pPr>
            <a:r>
              <a:rPr lang="en-US" dirty="0"/>
              <a:t>Cash refers to </a:t>
            </a:r>
            <a:r>
              <a:rPr lang="en-US" b="1" dirty="0"/>
              <a:t>cash</a:t>
            </a:r>
            <a:r>
              <a:rPr lang="en-US" dirty="0"/>
              <a:t> plus </a:t>
            </a:r>
            <a:r>
              <a:rPr lang="en-US" b="1" dirty="0"/>
              <a:t>cash equivalents</a:t>
            </a:r>
          </a:p>
          <a:p>
            <a:pPr marL="347472">
              <a:spcBef>
                <a:spcPts val="0"/>
              </a:spcBef>
            </a:pPr>
            <a:r>
              <a:rPr lang="en-US" dirty="0"/>
              <a:t>Three categories of transactions </a:t>
            </a:r>
            <a:r>
              <a:rPr lang="en-IN" dirty="0"/>
              <a:t>affecting cash</a:t>
            </a:r>
            <a:endParaRPr lang="en-US" dirty="0"/>
          </a:p>
        </p:txBody>
      </p:sp>
    </p:spTree>
    <p:extLst>
      <p:ext uri="{BB962C8B-B14F-4D97-AF65-F5344CB8AC3E}">
        <p14:creationId xmlns:p14="http://schemas.microsoft.com/office/powerpoint/2010/main" val="148743999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02-6</a:t>
            </a:r>
          </a:p>
        </p:txBody>
      </p:sp>
      <p:sp>
        <p:nvSpPr>
          <p:cNvPr id="4" name="Title 3"/>
          <p:cNvSpPr>
            <a:spLocks noGrp="1"/>
          </p:cNvSpPr>
          <p:nvPr>
            <p:ph type="title"/>
          </p:nvPr>
        </p:nvSpPr>
        <p:spPr/>
        <p:txBody>
          <a:bodyPr>
            <a:noAutofit/>
          </a:bodyPr>
          <a:lstStyle/>
          <a:p>
            <a:r>
              <a:rPr lang="en-IN" dirty="0"/>
              <a:t>Statement of Cash Flows (2 of 2)</a:t>
            </a:r>
            <a:endParaRPr lang="en-US" dirty="0"/>
          </a:p>
        </p:txBody>
      </p:sp>
      <p:sp>
        <p:nvSpPr>
          <p:cNvPr id="3" name="Content Placeholder 2"/>
          <p:cNvSpPr>
            <a:spLocks noGrp="1"/>
          </p:cNvSpPr>
          <p:nvPr>
            <p:ph sz="quarter" idx="10"/>
          </p:nvPr>
        </p:nvSpPr>
        <p:spPr>
          <a:xfrm>
            <a:off x="548640" y="1676400"/>
            <a:ext cx="8046720" cy="4673600"/>
          </a:xfrm>
        </p:spPr>
        <p:txBody>
          <a:bodyPr/>
          <a:lstStyle/>
          <a:p>
            <a:pPr lvl="0" defTabSz="1155700">
              <a:lnSpc>
                <a:spcPct val="90000"/>
              </a:lnSpc>
              <a:spcBef>
                <a:spcPct val="0"/>
              </a:spcBef>
              <a:spcAft>
                <a:spcPct val="35000"/>
              </a:spcAft>
            </a:pPr>
            <a:r>
              <a:rPr lang="en-US" b="1" dirty="0"/>
              <a:t>Operating activities</a:t>
            </a:r>
          </a:p>
          <a:p>
            <a:pPr marL="798513" lvl="1" indent="-341313" defTabSz="1155700">
              <a:lnSpc>
                <a:spcPct val="90000"/>
              </a:lnSpc>
              <a:spcBef>
                <a:spcPct val="0"/>
              </a:spcBef>
              <a:spcAft>
                <a:spcPct val="35000"/>
              </a:spcAft>
            </a:pPr>
            <a:r>
              <a:rPr lang="en-IN" dirty="0"/>
              <a:t>Inflows and outflows of cash related to transactions entering into the determination </a:t>
            </a:r>
            <a:r>
              <a:rPr lang="en-US" dirty="0"/>
              <a:t>of net income</a:t>
            </a:r>
          </a:p>
          <a:p>
            <a:pPr marL="457200" lvl="1" indent="-457200" defTabSz="1155700">
              <a:lnSpc>
                <a:spcPct val="90000"/>
              </a:lnSpc>
              <a:spcBef>
                <a:spcPct val="0"/>
              </a:spcBef>
              <a:spcAft>
                <a:spcPct val="35000"/>
              </a:spcAft>
              <a:buFont typeface="Arial" panose="020B0604020202020204" pitchFamily="34" charset="0"/>
              <a:buChar char="•"/>
            </a:pPr>
            <a:r>
              <a:rPr lang="en-US" sz="2600" b="1" dirty="0"/>
              <a:t>Investing activities</a:t>
            </a:r>
          </a:p>
          <a:p>
            <a:pPr marL="798513" lvl="2" indent="-341313" defTabSz="1155700">
              <a:lnSpc>
                <a:spcPct val="90000"/>
              </a:lnSpc>
              <a:spcBef>
                <a:spcPct val="0"/>
              </a:spcBef>
              <a:spcAft>
                <a:spcPct val="35000"/>
              </a:spcAft>
              <a:buFont typeface="Verdana" panose="020B0604030504040204" pitchFamily="34" charset="0"/>
              <a:buChar char="–"/>
            </a:pPr>
            <a:r>
              <a:rPr lang="en-IN" sz="2400" dirty="0"/>
              <a:t>Involve the acquisition and sale of (1) long-term assets used in the business and (2) </a:t>
            </a:r>
            <a:r>
              <a:rPr lang="en-US" sz="2400" dirty="0" err="1"/>
              <a:t>nonoperating</a:t>
            </a:r>
            <a:r>
              <a:rPr lang="en-IN" sz="2400" dirty="0"/>
              <a:t> investment assets</a:t>
            </a:r>
          </a:p>
          <a:p>
            <a:pPr marL="457200" lvl="2" indent="-457200" defTabSz="1155700">
              <a:lnSpc>
                <a:spcPct val="90000"/>
              </a:lnSpc>
              <a:spcBef>
                <a:spcPct val="0"/>
              </a:spcBef>
              <a:spcAft>
                <a:spcPct val="35000"/>
              </a:spcAft>
              <a:buFont typeface="Arial" panose="020B0604020202020204" pitchFamily="34" charset="0"/>
              <a:buChar char="•"/>
            </a:pPr>
            <a:r>
              <a:rPr lang="en-US" sz="2600" b="1" dirty="0"/>
              <a:t>Financing activities</a:t>
            </a:r>
          </a:p>
          <a:p>
            <a:pPr marL="798513" lvl="3" indent="-341313" defTabSz="1155700">
              <a:lnSpc>
                <a:spcPct val="90000"/>
              </a:lnSpc>
              <a:spcBef>
                <a:spcPct val="0"/>
              </a:spcBef>
              <a:spcAft>
                <a:spcPct val="35000"/>
              </a:spcAft>
              <a:buFont typeface="Verdana" panose="020B0604030504040204" pitchFamily="34" charset="0"/>
              <a:buChar char="–"/>
            </a:pPr>
            <a:r>
              <a:rPr lang="en-IN" sz="2400" dirty="0"/>
              <a:t>Involve cash inflows and outflows from transactions with creditors and owners</a:t>
            </a:r>
            <a:endParaRPr lang="en-US" sz="2400" dirty="0"/>
          </a:p>
        </p:txBody>
      </p:sp>
    </p:spTree>
    <p:extLst>
      <p:ext uri="{BB962C8B-B14F-4D97-AF65-F5344CB8AC3E}">
        <p14:creationId xmlns:p14="http://schemas.microsoft.com/office/powerpoint/2010/main" val="248555701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02-6</a:t>
            </a:r>
          </a:p>
        </p:txBody>
      </p:sp>
      <p:sp>
        <p:nvSpPr>
          <p:cNvPr id="4" name="Title 3"/>
          <p:cNvSpPr>
            <a:spLocks noGrp="1"/>
          </p:cNvSpPr>
          <p:nvPr>
            <p:ph type="title"/>
          </p:nvPr>
        </p:nvSpPr>
        <p:spPr/>
        <p:txBody>
          <a:bodyPr>
            <a:noAutofit/>
          </a:bodyPr>
          <a:lstStyle/>
          <a:p>
            <a:r>
              <a:rPr lang="en-IN" dirty="0"/>
              <a:t>Statement of Cash Flows Example</a:t>
            </a:r>
            <a:endParaRPr lang="en-US" dirty="0"/>
          </a:p>
        </p:txBody>
      </p:sp>
      <p:pic>
        <p:nvPicPr>
          <p:cNvPr id="29698" name="Picture 2" descr="Illustration 2-15 from the text, of a statement of cash flows for the month of July 2018 for Dress Right Clothing. "/>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2187360" y="1529607"/>
            <a:ext cx="5313984" cy="4946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496601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02-6</a:t>
            </a:r>
          </a:p>
        </p:txBody>
      </p:sp>
      <p:sp>
        <p:nvSpPr>
          <p:cNvPr id="4" name="Title 3"/>
          <p:cNvSpPr>
            <a:spLocks noGrp="1"/>
          </p:cNvSpPr>
          <p:nvPr>
            <p:ph type="title"/>
          </p:nvPr>
        </p:nvSpPr>
        <p:spPr/>
        <p:txBody>
          <a:bodyPr>
            <a:noAutofit/>
          </a:bodyPr>
          <a:lstStyle/>
          <a:p>
            <a:r>
              <a:rPr lang="en-US" dirty="0"/>
              <a:t>Statement of Shareholders’ Equity (1 of 2)</a:t>
            </a:r>
          </a:p>
        </p:txBody>
      </p:sp>
      <p:sp>
        <p:nvSpPr>
          <p:cNvPr id="2" name="Content Placeholder 1"/>
          <p:cNvSpPr>
            <a:spLocks noGrp="1"/>
          </p:cNvSpPr>
          <p:nvPr>
            <p:ph sz="quarter" idx="10"/>
          </p:nvPr>
        </p:nvSpPr>
        <p:spPr>
          <a:xfrm>
            <a:off x="548640" y="1676399"/>
            <a:ext cx="8046720" cy="3258457"/>
          </a:xfrm>
        </p:spPr>
        <p:txBody>
          <a:bodyPr/>
          <a:lstStyle/>
          <a:p>
            <a:r>
              <a:rPr lang="en-US" dirty="0"/>
              <a:t>Discloses the sources of the changes in the various permanent shareholders’ equity accounts from:</a:t>
            </a:r>
          </a:p>
          <a:p>
            <a:pPr lvl="1">
              <a:buFont typeface="Calibri"/>
              <a:buChar char="–"/>
            </a:pPr>
            <a:r>
              <a:rPr lang="en-US" dirty="0"/>
              <a:t>Investments by owners   </a:t>
            </a:r>
          </a:p>
          <a:p>
            <a:pPr lvl="1">
              <a:buFont typeface="Calibri"/>
              <a:buChar char="–"/>
            </a:pPr>
            <a:r>
              <a:rPr lang="en-US" dirty="0"/>
              <a:t>Distributions to owners</a:t>
            </a:r>
          </a:p>
          <a:p>
            <a:pPr lvl="1">
              <a:buFont typeface="Calibri"/>
              <a:buChar char="–"/>
            </a:pPr>
            <a:r>
              <a:rPr lang="en-US" dirty="0"/>
              <a:t>Net income                       </a:t>
            </a:r>
          </a:p>
          <a:p>
            <a:pPr lvl="1">
              <a:buFont typeface="Calibri"/>
              <a:buChar char="–"/>
            </a:pPr>
            <a:r>
              <a:rPr lang="en-US" dirty="0"/>
              <a:t>Other comprehensive income</a:t>
            </a:r>
          </a:p>
        </p:txBody>
      </p:sp>
    </p:spTree>
    <p:extLst>
      <p:ext uri="{BB962C8B-B14F-4D97-AF65-F5344CB8AC3E}">
        <p14:creationId xmlns:p14="http://schemas.microsoft.com/office/powerpoint/2010/main" val="228689910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02-6</a:t>
            </a:r>
          </a:p>
        </p:txBody>
      </p:sp>
      <p:sp>
        <p:nvSpPr>
          <p:cNvPr id="4" name="Title 3"/>
          <p:cNvSpPr>
            <a:spLocks noGrp="1"/>
          </p:cNvSpPr>
          <p:nvPr>
            <p:ph type="title"/>
          </p:nvPr>
        </p:nvSpPr>
        <p:spPr/>
        <p:txBody>
          <a:bodyPr>
            <a:noAutofit/>
          </a:bodyPr>
          <a:lstStyle/>
          <a:p>
            <a:r>
              <a:rPr lang="en-US" dirty="0"/>
              <a:t>Statement of Shareholders’ Equity (2 of 2)</a:t>
            </a:r>
          </a:p>
        </p:txBody>
      </p:sp>
      <p:pic>
        <p:nvPicPr>
          <p:cNvPr id="30722" name="Picture 2" descr="Illustration 2-16 from the text, of a statement of shareholders' equity for the month of July 2018 for Dress Right Clothing. "/>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110918" y="2351328"/>
            <a:ext cx="7613357" cy="312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430011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02-7</a:t>
            </a:r>
          </a:p>
        </p:txBody>
      </p:sp>
      <p:sp>
        <p:nvSpPr>
          <p:cNvPr id="4" name="Title 3"/>
          <p:cNvSpPr>
            <a:spLocks noGrp="1"/>
          </p:cNvSpPr>
          <p:nvPr>
            <p:ph type="title"/>
          </p:nvPr>
        </p:nvSpPr>
        <p:spPr/>
        <p:txBody>
          <a:bodyPr>
            <a:noAutofit/>
          </a:bodyPr>
          <a:lstStyle/>
          <a:p>
            <a:r>
              <a:rPr lang="en-US" dirty="0"/>
              <a:t>Step 9: Closing Process (1 of 2)</a:t>
            </a:r>
          </a:p>
        </p:txBody>
      </p:sp>
      <p:sp>
        <p:nvSpPr>
          <p:cNvPr id="2" name="Content Placeholder 1"/>
          <p:cNvSpPr>
            <a:spLocks noGrp="1"/>
          </p:cNvSpPr>
          <p:nvPr>
            <p:ph sz="quarter" idx="10"/>
          </p:nvPr>
        </p:nvSpPr>
        <p:spPr>
          <a:xfrm>
            <a:off x="548640" y="1676399"/>
            <a:ext cx="8046720" cy="4695372"/>
          </a:xfrm>
        </p:spPr>
        <p:txBody>
          <a:bodyPr/>
          <a:lstStyle/>
          <a:p>
            <a:pPr marL="0" indent="0">
              <a:buNone/>
            </a:pPr>
            <a:r>
              <a:rPr lang="en-US" dirty="0"/>
              <a:t>Serves a </a:t>
            </a:r>
            <a:r>
              <a:rPr lang="en-US" b="1" i="1" dirty="0"/>
              <a:t>dual purpose</a:t>
            </a:r>
          </a:p>
          <a:p>
            <a:pPr marL="514350" lvl="0" indent="-514350">
              <a:buAutoNum type="arabicParenBoth"/>
            </a:pPr>
            <a:r>
              <a:rPr lang="en-IN" b="1" dirty="0"/>
              <a:t>Temporary accounts are reduced to zero balances</a:t>
            </a:r>
          </a:p>
          <a:p>
            <a:pPr marL="228600" lvl="1" indent="-228600" defTabSz="1066800">
              <a:lnSpc>
                <a:spcPct val="90000"/>
              </a:lnSpc>
              <a:spcBef>
                <a:spcPct val="0"/>
              </a:spcBef>
              <a:spcAft>
                <a:spcPct val="15000"/>
              </a:spcAft>
              <a:buChar char="••"/>
            </a:pPr>
            <a:r>
              <a:rPr lang="en-US" dirty="0"/>
              <a:t>To measure activity in the upcoming accounting period</a:t>
            </a:r>
          </a:p>
          <a:p>
            <a:pPr marL="228600" lvl="1" indent="-228600" defTabSz="1066800">
              <a:lnSpc>
                <a:spcPct val="90000"/>
              </a:lnSpc>
              <a:spcBef>
                <a:spcPct val="0"/>
              </a:spcBef>
              <a:spcAft>
                <a:spcPct val="15000"/>
              </a:spcAft>
              <a:buChar char="••"/>
            </a:pPr>
            <a:r>
              <a:rPr lang="en-US" dirty="0"/>
              <a:t>Revenues and expenses are closed to income summary</a:t>
            </a:r>
          </a:p>
          <a:p>
            <a:pPr marL="0" lvl="1" indent="0" defTabSz="1066800">
              <a:lnSpc>
                <a:spcPct val="90000"/>
              </a:lnSpc>
              <a:spcBef>
                <a:spcPct val="0"/>
              </a:spcBef>
              <a:spcAft>
                <a:spcPct val="15000"/>
              </a:spcAft>
              <a:buNone/>
            </a:pPr>
            <a:r>
              <a:rPr lang="en-IN" sz="2600" b="1" dirty="0"/>
              <a:t>(2) Temporary account balances are closed (transferred) to </a:t>
            </a:r>
            <a:r>
              <a:rPr lang="en-US" sz="2600" b="1" dirty="0"/>
              <a:t>retained earnings</a:t>
            </a:r>
          </a:p>
          <a:p>
            <a:pPr marL="228600" lvl="1" indent="-228600" defTabSz="1066800">
              <a:lnSpc>
                <a:spcPct val="90000"/>
              </a:lnSpc>
              <a:spcBef>
                <a:spcPct val="0"/>
              </a:spcBef>
              <a:spcAft>
                <a:spcPct val="15000"/>
              </a:spcAft>
              <a:buChar char="••"/>
            </a:pPr>
            <a:r>
              <a:rPr lang="en-US" dirty="0"/>
              <a:t>To reflect the changes that have occurred</a:t>
            </a:r>
          </a:p>
          <a:p>
            <a:pPr marL="228600" lvl="1" indent="-228600" defTabSz="1066800">
              <a:lnSpc>
                <a:spcPct val="90000"/>
              </a:lnSpc>
              <a:spcBef>
                <a:spcPct val="0"/>
              </a:spcBef>
              <a:spcAft>
                <a:spcPct val="15000"/>
              </a:spcAft>
              <a:buChar char="••"/>
            </a:pPr>
            <a:r>
              <a:rPr lang="en-US" dirty="0"/>
              <a:t>Income summary is closed to retained earnings</a:t>
            </a:r>
            <a:endParaRPr lang="en-US" b="1" i="1" dirty="0"/>
          </a:p>
        </p:txBody>
      </p:sp>
    </p:spTree>
    <p:extLst>
      <p:ext uri="{BB962C8B-B14F-4D97-AF65-F5344CB8AC3E}">
        <p14:creationId xmlns:p14="http://schemas.microsoft.com/office/powerpoint/2010/main" val="213613948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02-7</a:t>
            </a:r>
          </a:p>
        </p:txBody>
      </p:sp>
      <p:sp>
        <p:nvSpPr>
          <p:cNvPr id="4" name="Title 3"/>
          <p:cNvSpPr>
            <a:spLocks noGrp="1"/>
          </p:cNvSpPr>
          <p:nvPr>
            <p:ph type="title"/>
          </p:nvPr>
        </p:nvSpPr>
        <p:spPr/>
        <p:txBody>
          <a:bodyPr>
            <a:noAutofit/>
          </a:bodyPr>
          <a:lstStyle/>
          <a:p>
            <a:r>
              <a:rPr lang="en-US" dirty="0"/>
              <a:t>Step 9: Closing Process (2 of 2)</a:t>
            </a:r>
          </a:p>
        </p:txBody>
      </p:sp>
      <p:sp>
        <p:nvSpPr>
          <p:cNvPr id="2" name="Content Placeholder 1"/>
          <p:cNvSpPr>
            <a:spLocks noGrp="1"/>
          </p:cNvSpPr>
          <p:nvPr>
            <p:ph sz="quarter" idx="10"/>
          </p:nvPr>
        </p:nvSpPr>
        <p:spPr>
          <a:xfrm>
            <a:off x="548640" y="1676399"/>
            <a:ext cx="8046720" cy="4695372"/>
          </a:xfrm>
        </p:spPr>
        <p:txBody>
          <a:bodyPr/>
          <a:lstStyle/>
          <a:p>
            <a:r>
              <a:rPr lang="en-US" b="1" dirty="0"/>
              <a:t>Income summary: </a:t>
            </a:r>
          </a:p>
          <a:p>
            <a:pPr lvl="1"/>
            <a:r>
              <a:rPr lang="en-US" dirty="0"/>
              <a:t>A bookkeeping convenience that provides a check that all temporary accounts have been properly closed</a:t>
            </a:r>
          </a:p>
        </p:txBody>
      </p:sp>
    </p:spTree>
    <p:extLst>
      <p:ext uri="{BB962C8B-B14F-4D97-AF65-F5344CB8AC3E}">
        <p14:creationId xmlns:p14="http://schemas.microsoft.com/office/powerpoint/2010/main" val="207027828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02-7</a:t>
            </a:r>
          </a:p>
        </p:txBody>
      </p:sp>
      <p:sp>
        <p:nvSpPr>
          <p:cNvPr id="4" name="Title 3"/>
          <p:cNvSpPr>
            <a:spLocks noGrp="1"/>
          </p:cNvSpPr>
          <p:nvPr>
            <p:ph type="title"/>
          </p:nvPr>
        </p:nvSpPr>
        <p:spPr>
          <a:xfrm>
            <a:off x="685800" y="457200"/>
            <a:ext cx="8001000" cy="914400"/>
          </a:xfrm>
        </p:spPr>
        <p:txBody>
          <a:bodyPr>
            <a:noAutofit/>
          </a:bodyPr>
          <a:lstStyle/>
          <a:p>
            <a:r>
              <a:rPr lang="en-US" dirty="0"/>
              <a:t>Closing Revenue Accounts to Income Summary</a:t>
            </a:r>
          </a:p>
        </p:txBody>
      </p:sp>
      <p:sp>
        <p:nvSpPr>
          <p:cNvPr id="3" name="Content Placeholder 2"/>
          <p:cNvSpPr>
            <a:spLocks noGrp="1"/>
          </p:cNvSpPr>
          <p:nvPr>
            <p:ph sz="quarter" idx="10"/>
          </p:nvPr>
        </p:nvSpPr>
        <p:spPr>
          <a:xfrm>
            <a:off x="548640" y="1676399"/>
            <a:ext cx="8046720" cy="2503715"/>
          </a:xfrm>
        </p:spPr>
        <p:txBody>
          <a:bodyPr/>
          <a:lstStyle/>
          <a:p>
            <a:r>
              <a:rPr lang="en-US" dirty="0"/>
              <a:t>Assume that the fiscal year-end for Dress Right is July 31</a:t>
            </a:r>
          </a:p>
          <a:p>
            <a:pPr lvl="1">
              <a:buFont typeface="Calibri"/>
              <a:buChar char="–"/>
            </a:pPr>
            <a:r>
              <a:rPr lang="en-US" dirty="0"/>
              <a:t>Using the adjusted trial balance, we prepare the following entry to close revenues to income summary</a:t>
            </a:r>
          </a:p>
        </p:txBody>
      </p:sp>
      <p:pic>
        <p:nvPicPr>
          <p:cNvPr id="31746" name="Picture 2" descr="Journal entry for July 31 debiting Sales Revenue for 38,500 and Rent Revenue for 250 and crediting Income Summary for 38,75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711201" y="4052669"/>
            <a:ext cx="7721600" cy="1859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485746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02-7</a:t>
            </a:r>
          </a:p>
        </p:txBody>
      </p:sp>
      <p:sp>
        <p:nvSpPr>
          <p:cNvPr id="4" name="Title 3"/>
          <p:cNvSpPr>
            <a:spLocks noGrp="1"/>
          </p:cNvSpPr>
          <p:nvPr>
            <p:ph type="title"/>
          </p:nvPr>
        </p:nvSpPr>
        <p:spPr>
          <a:xfrm>
            <a:off x="685800" y="457200"/>
            <a:ext cx="8001000" cy="914400"/>
          </a:xfrm>
        </p:spPr>
        <p:txBody>
          <a:bodyPr>
            <a:noAutofit/>
          </a:bodyPr>
          <a:lstStyle/>
          <a:p>
            <a:r>
              <a:rPr lang="en-US" dirty="0"/>
              <a:t>Closing Expense Accounts to Income Summary</a:t>
            </a:r>
          </a:p>
        </p:txBody>
      </p:sp>
      <p:sp>
        <p:nvSpPr>
          <p:cNvPr id="3" name="Content Placeholder 2"/>
          <p:cNvSpPr>
            <a:spLocks noGrp="1"/>
          </p:cNvSpPr>
          <p:nvPr>
            <p:ph sz="quarter" idx="10"/>
          </p:nvPr>
        </p:nvSpPr>
        <p:spPr>
          <a:xfrm>
            <a:off x="548640" y="1676399"/>
            <a:ext cx="8046720" cy="1458687"/>
          </a:xfrm>
        </p:spPr>
        <p:txBody>
          <a:bodyPr/>
          <a:lstStyle/>
          <a:p>
            <a:r>
              <a:rPr lang="en-US" dirty="0"/>
              <a:t>The second closing entry transfers the expense account balances to income summary</a:t>
            </a:r>
          </a:p>
        </p:txBody>
      </p:sp>
      <p:pic>
        <p:nvPicPr>
          <p:cNvPr id="32770" name="Picture 2" descr="Journal entry dated July 31 debiting Income Summary for 35,833 and crediting the following accounts:&#10;Cost of Goods Sold, 22,000&#10;Salaries Expense, 10,500&#10;Supplies Expense, 800&#10;Rent Expense, 2,000&#10;Depreciation Expense, 200&#10;Interest Expense, 333"/>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748613" y="3149601"/>
            <a:ext cx="7646776" cy="3207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449967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02-7</a:t>
            </a:r>
          </a:p>
        </p:txBody>
      </p:sp>
      <p:sp>
        <p:nvSpPr>
          <p:cNvPr id="4" name="Title 3"/>
          <p:cNvSpPr>
            <a:spLocks noGrp="1"/>
          </p:cNvSpPr>
          <p:nvPr>
            <p:ph type="title"/>
          </p:nvPr>
        </p:nvSpPr>
        <p:spPr>
          <a:xfrm>
            <a:off x="685800" y="457200"/>
            <a:ext cx="8001000" cy="914400"/>
          </a:xfrm>
        </p:spPr>
        <p:txBody>
          <a:bodyPr>
            <a:noAutofit/>
          </a:bodyPr>
          <a:lstStyle/>
          <a:p>
            <a:r>
              <a:rPr lang="en-US" dirty="0"/>
              <a:t>Closing Income Summary to Retained Earnings</a:t>
            </a:r>
          </a:p>
        </p:txBody>
      </p:sp>
      <p:sp>
        <p:nvSpPr>
          <p:cNvPr id="3" name="Content Placeholder 2"/>
          <p:cNvSpPr>
            <a:spLocks noGrp="1"/>
          </p:cNvSpPr>
          <p:nvPr>
            <p:ph sz="quarter" idx="10"/>
          </p:nvPr>
        </p:nvSpPr>
        <p:spPr>
          <a:xfrm>
            <a:off x="548640" y="1676399"/>
            <a:ext cx="8046720" cy="1458687"/>
          </a:xfrm>
        </p:spPr>
        <p:txBody>
          <a:bodyPr/>
          <a:lstStyle/>
          <a:p>
            <a:r>
              <a:rPr lang="en-US" dirty="0"/>
              <a:t>The third entry closes the income summary account to retained earnings</a:t>
            </a:r>
          </a:p>
        </p:txBody>
      </p:sp>
      <p:pic>
        <p:nvPicPr>
          <p:cNvPr id="33794" name="Picture 2" descr="T account for Income Summary debiting Expenses for 35,833 and crediting Revenues for 38,750. Balance is to Net income, a credit of 2,917."/>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575191" y="2772234"/>
            <a:ext cx="5993619" cy="1788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795" name="Picture 3" descr="Journal entry dated July 31 debiting Income Summary for 2,917 and crediting Retained Earnings for the same."/>
          <p:cNvPicPr>
            <a:picLocks noGrp="1" noChangeAspect="1" noChangeArrowheads="1"/>
          </p:cNvPicPr>
          <p:nvPr>
            <p:ph type="pic" sz="quarter" idx="14"/>
          </p:nvPr>
        </p:nvPicPr>
        <p:blipFill>
          <a:blip r:embed="rId4" cstate="print">
            <a:extLst>
              <a:ext uri="{28A0092B-C50C-407E-A947-70E740481C1C}">
                <a14:useLocalDpi xmlns:a14="http://schemas.microsoft.com/office/drawing/2010/main" val="0"/>
              </a:ext>
            </a:extLst>
          </a:blip>
          <a:stretch>
            <a:fillRect/>
          </a:stretch>
        </p:blipFill>
        <p:spPr bwMode="auto">
          <a:xfrm>
            <a:off x="653143" y="4600263"/>
            <a:ext cx="7837714" cy="1576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11008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noAutofit/>
          </a:bodyPr>
          <a:lstStyle/>
          <a:p>
            <a:r>
              <a:rPr lang="en-US" dirty="0">
                <a:ea typeface="Adobe Fan Heiti Std B"/>
                <a:cs typeface="Adobe Fan Heiti Std B"/>
              </a:rPr>
              <a:t> Accounting Equation for a Corporation</a:t>
            </a:r>
            <a:endParaRPr lang="en-US" dirty="0"/>
          </a:p>
        </p:txBody>
      </p:sp>
      <p:sp>
        <p:nvSpPr>
          <p:cNvPr id="5" name="Content Placeholder 4"/>
          <p:cNvSpPr>
            <a:spLocks noGrp="1"/>
          </p:cNvSpPr>
          <p:nvPr>
            <p:ph sz="quarter" idx="10"/>
          </p:nvPr>
        </p:nvSpPr>
        <p:spPr>
          <a:xfrm>
            <a:off x="548640" y="1676400"/>
            <a:ext cx="8046720" cy="604092"/>
          </a:xfrm>
        </p:spPr>
        <p:txBody>
          <a:bodyPr/>
          <a:lstStyle/>
          <a:p>
            <a:pPr marL="338138" indent="-338138" algn="ctr">
              <a:buNone/>
            </a:pPr>
            <a:r>
              <a:rPr lang="en-IN" b="1" dirty="0"/>
              <a:t>A = L + SE</a:t>
            </a:r>
          </a:p>
        </p:txBody>
      </p:sp>
      <p:sp>
        <p:nvSpPr>
          <p:cNvPr id="6" name="Content Placeholder 4"/>
          <p:cNvSpPr>
            <a:spLocks noGrp="1"/>
          </p:cNvSpPr>
          <p:nvPr>
            <p:ph sz="quarter" idx="10"/>
          </p:nvPr>
        </p:nvSpPr>
        <p:spPr>
          <a:xfrm>
            <a:off x="1066800" y="2472547"/>
            <a:ext cx="1158607" cy="579126"/>
          </a:xfrm>
        </p:spPr>
        <p:txBody>
          <a:bodyPr/>
          <a:lstStyle/>
          <a:p>
            <a:pPr marL="0" indent="0">
              <a:buNone/>
            </a:pPr>
            <a:r>
              <a:rPr lang="en-US" dirty="0"/>
              <a:t>SE</a:t>
            </a:r>
            <a:r>
              <a:rPr lang="en-US" dirty="0">
                <a:cs typeface="Arial" panose="020B0604020202020204" pitchFamily="34" charset="0"/>
                <a:sym typeface="Symbol"/>
              </a:rPr>
              <a:t> </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922607467"/>
              </p:ext>
            </p:extLst>
          </p:nvPr>
        </p:nvGraphicFramePr>
        <p:xfrm>
          <a:off x="2063833" y="2520734"/>
          <a:ext cx="6096000" cy="370840"/>
        </p:xfrm>
        <a:graphic>
          <a:graphicData uri="http://schemas.openxmlformats.org/drawingml/2006/table">
            <a:tbl>
              <a:tblPr firstRow="1" bandRow="1">
                <a:tableStyleId>{5940675A-B579-460E-94D1-54222C63F5DA}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rPr>
                        <a:t>+ Paid-In Capital</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rPr>
                        <a:t>+ Retained Earnings</a:t>
                      </a:r>
                    </a:p>
                  </a:txBody>
                  <a:tcPr/>
                </a:tc>
                <a:extLst>
                  <a:ext uri="{0D108BD9-81ED-4DB2-BD59-A6C34878D82A}">
                    <a16:rowId xmlns:a16="http://schemas.microsoft.com/office/drawing/2014/main" val="10000"/>
                  </a:ext>
                </a:extLst>
              </a:tr>
            </a:tbl>
          </a:graphicData>
        </a:graphic>
      </p:graphicFrame>
      <p:sp>
        <p:nvSpPr>
          <p:cNvPr id="9" name="Content Placeholder 4"/>
          <p:cNvSpPr>
            <a:spLocks noGrp="1"/>
          </p:cNvSpPr>
          <p:nvPr>
            <p:ph sz="quarter" idx="10"/>
          </p:nvPr>
        </p:nvSpPr>
        <p:spPr>
          <a:xfrm>
            <a:off x="1012947" y="3043593"/>
            <a:ext cx="7666357" cy="389156"/>
          </a:xfrm>
        </p:spPr>
        <p:txBody>
          <a:bodyPr/>
          <a:lstStyle/>
          <a:p>
            <a:pPr marL="0" indent="0">
              <a:buNone/>
            </a:pPr>
            <a:r>
              <a:rPr>
                <a:cs typeface="Arial" panose="020B0604020202020204" pitchFamily="34" charset="0"/>
                <a:sym typeface="Symbol"/>
              </a:rPr>
              <a:t>Retained Earnings</a:t>
            </a:r>
            <a:r>
              <a:rPr lang="en-US" dirty="0">
                <a:cs typeface="Arial" panose="020B0604020202020204" pitchFamily="34" charset="0"/>
                <a:sym typeface="Symbol"/>
              </a:rPr>
              <a:t> </a:t>
            </a:r>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val="2734874993"/>
              </p:ext>
            </p:extLst>
          </p:nvPr>
        </p:nvGraphicFramePr>
        <p:xfrm>
          <a:off x="2117080" y="3785293"/>
          <a:ext cx="6096000" cy="74168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032000">
                  <a:extLst>
                    <a:ext uri="{9D8B030D-6E8A-4147-A177-3AD203B41FA5}">
                      <a16:colId xmlns:a16="http://schemas.microsoft.com/office/drawing/2014/main" val="20002"/>
                    </a:ext>
                  </a:extLst>
                </a:gridCol>
              </a:tblGrid>
              <a:tr h="370840">
                <a:tc>
                  <a:txBody>
                    <a:bodyPr/>
                    <a:lstStyle/>
                    <a:p>
                      <a:r>
                        <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rPr>
                        <a:t>+ Revenues</a:t>
                      </a:r>
                    </a:p>
                  </a:txBody>
                  <a:tcPr/>
                </a:tc>
                <a:tc>
                  <a:txBody>
                    <a:bodyPr/>
                    <a:lstStyle/>
                    <a:p>
                      <a:r>
                        <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rPr>
                        <a:t>–Expenses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rPr>
                        <a:t>–Dividends</a:t>
                      </a:r>
                    </a:p>
                  </a:txBody>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rPr>
                        <a:t>+ Gains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rPr>
                        <a:t>–Losses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9235834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02-7</a:t>
            </a:r>
          </a:p>
        </p:txBody>
      </p:sp>
      <p:sp>
        <p:nvSpPr>
          <p:cNvPr id="4" name="Title 3"/>
          <p:cNvSpPr>
            <a:spLocks noGrp="1"/>
          </p:cNvSpPr>
          <p:nvPr>
            <p:ph type="title"/>
          </p:nvPr>
        </p:nvSpPr>
        <p:spPr/>
        <p:txBody>
          <a:bodyPr>
            <a:noAutofit/>
          </a:bodyPr>
          <a:lstStyle/>
          <a:p>
            <a:r>
              <a:rPr lang="en-US" altLang="en-US" dirty="0"/>
              <a:t>Concept Check: Income Summary (1 of 2)</a:t>
            </a:r>
            <a:endParaRPr lang="en-US" dirty="0"/>
          </a:p>
        </p:txBody>
      </p:sp>
      <p:sp>
        <p:nvSpPr>
          <p:cNvPr id="13" name="Content Placeholder 12"/>
          <p:cNvSpPr>
            <a:spLocks noGrp="1"/>
          </p:cNvSpPr>
          <p:nvPr>
            <p:ph sz="quarter" idx="10"/>
          </p:nvPr>
        </p:nvSpPr>
        <p:spPr>
          <a:xfrm>
            <a:off x="548640" y="1676398"/>
            <a:ext cx="8046720" cy="4648201"/>
          </a:xfrm>
        </p:spPr>
        <p:txBody>
          <a:bodyPr/>
          <a:lstStyle/>
          <a:p>
            <a:pPr marL="0" indent="0">
              <a:spcAft>
                <a:spcPts val="1200"/>
              </a:spcAft>
              <a:buNone/>
            </a:pPr>
            <a:r>
              <a:rPr lang="en-US" dirty="0"/>
              <a:t>If expenses exceed revenues for the accounting period, the income summary account: </a:t>
            </a:r>
          </a:p>
          <a:p>
            <a:pPr marL="457200" indent="-457200">
              <a:buFont typeface="+mj-lt"/>
              <a:buAutoNum type="alphaLcPeriod"/>
            </a:pPr>
            <a:r>
              <a:rPr lang="en-US" dirty="0"/>
              <a:t>Will have a debit balance after closing </a:t>
            </a:r>
          </a:p>
          <a:p>
            <a:pPr marL="457200" indent="-457200">
              <a:buFont typeface="+mj-lt"/>
              <a:buAutoNum type="alphaLcPeriod"/>
            </a:pPr>
            <a:r>
              <a:rPr lang="en-US" dirty="0"/>
              <a:t>Will have a debit balance prior to closing </a:t>
            </a:r>
          </a:p>
          <a:p>
            <a:pPr marL="457200" indent="-457200">
              <a:buFont typeface="+mj-lt"/>
              <a:buAutoNum type="alphaLcPeriod"/>
            </a:pPr>
            <a:r>
              <a:rPr lang="en-US" dirty="0"/>
              <a:t>Will have a credit balance prior to closing </a:t>
            </a:r>
          </a:p>
          <a:p>
            <a:pPr marL="457200" indent="-457200">
              <a:buFont typeface="+mj-lt"/>
              <a:buAutoNum type="alphaLcPeriod"/>
            </a:pPr>
            <a:r>
              <a:rPr lang="en-US" dirty="0"/>
              <a:t>All of these answer choices are incorrect</a:t>
            </a:r>
          </a:p>
        </p:txBody>
      </p:sp>
    </p:spTree>
    <p:extLst>
      <p:ext uri="{BB962C8B-B14F-4D97-AF65-F5344CB8AC3E}">
        <p14:creationId xmlns:p14="http://schemas.microsoft.com/office/powerpoint/2010/main" val="30029823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02-7</a:t>
            </a:r>
          </a:p>
        </p:txBody>
      </p:sp>
      <p:sp>
        <p:nvSpPr>
          <p:cNvPr id="4" name="Title 3"/>
          <p:cNvSpPr>
            <a:spLocks noGrp="1"/>
          </p:cNvSpPr>
          <p:nvPr>
            <p:ph type="title"/>
          </p:nvPr>
        </p:nvSpPr>
        <p:spPr/>
        <p:txBody>
          <a:bodyPr>
            <a:noAutofit/>
          </a:bodyPr>
          <a:lstStyle/>
          <a:p>
            <a:r>
              <a:rPr lang="en-US" altLang="en-US" dirty="0"/>
              <a:t>Concept Check: Income Summary (2 of 2)</a:t>
            </a:r>
            <a:endParaRPr lang="en-US" dirty="0"/>
          </a:p>
        </p:txBody>
      </p:sp>
      <p:sp>
        <p:nvSpPr>
          <p:cNvPr id="13" name="Content Placeholder 12"/>
          <p:cNvSpPr>
            <a:spLocks noGrp="1"/>
          </p:cNvSpPr>
          <p:nvPr>
            <p:ph sz="quarter" idx="10"/>
          </p:nvPr>
        </p:nvSpPr>
        <p:spPr>
          <a:xfrm>
            <a:off x="548640" y="1676399"/>
            <a:ext cx="8046720" cy="3737430"/>
          </a:xfrm>
        </p:spPr>
        <p:txBody>
          <a:bodyPr/>
          <a:lstStyle/>
          <a:p>
            <a:pPr marL="0" indent="0">
              <a:buNone/>
            </a:pPr>
            <a:r>
              <a:rPr lang="en-US" dirty="0"/>
              <a:t>The correct answer is </a:t>
            </a:r>
            <a:r>
              <a:rPr lang="en-US" i="1" dirty="0"/>
              <a:t>a</a:t>
            </a:r>
            <a:r>
              <a:rPr lang="en-US" dirty="0"/>
              <a:t>. Revenues are debited to reduce them to zero and the income summary account is </a:t>
            </a:r>
            <a:r>
              <a:rPr lang="en-US" b="1" dirty="0"/>
              <a:t>credited</a:t>
            </a:r>
            <a:r>
              <a:rPr lang="en-US" dirty="0"/>
              <a:t>. Expenses are credited to reduce them to zero and the income summary account is </a:t>
            </a:r>
            <a:r>
              <a:rPr lang="en-US" b="1" dirty="0"/>
              <a:t>debited</a:t>
            </a:r>
            <a:r>
              <a:rPr lang="en-US" dirty="0"/>
              <a:t>. So, a debit balance in income summary results from expenses for the period exceeding revenues.</a:t>
            </a:r>
          </a:p>
        </p:txBody>
      </p:sp>
    </p:spTree>
    <p:extLst>
      <p:ext uri="{BB962C8B-B14F-4D97-AF65-F5344CB8AC3E}">
        <p14:creationId xmlns:p14="http://schemas.microsoft.com/office/powerpoint/2010/main" val="219230716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02-7</a:t>
            </a:r>
          </a:p>
        </p:txBody>
      </p:sp>
      <p:sp>
        <p:nvSpPr>
          <p:cNvPr id="4" name="Title 3"/>
          <p:cNvSpPr>
            <a:spLocks noGrp="1"/>
          </p:cNvSpPr>
          <p:nvPr>
            <p:ph type="title"/>
          </p:nvPr>
        </p:nvSpPr>
        <p:spPr>
          <a:xfrm>
            <a:off x="685800" y="457200"/>
            <a:ext cx="8001000" cy="914400"/>
          </a:xfrm>
        </p:spPr>
        <p:txBody>
          <a:bodyPr>
            <a:noAutofit/>
          </a:bodyPr>
          <a:lstStyle/>
          <a:p>
            <a:r>
              <a:rPr lang="en-US" dirty="0"/>
              <a:t>Additional Consideration: Closing Dividends</a:t>
            </a:r>
          </a:p>
        </p:txBody>
      </p:sp>
      <p:sp>
        <p:nvSpPr>
          <p:cNvPr id="3" name="Content Placeholder 2"/>
          <p:cNvSpPr>
            <a:spLocks noGrp="1"/>
          </p:cNvSpPr>
          <p:nvPr>
            <p:ph sz="quarter" idx="10"/>
          </p:nvPr>
        </p:nvSpPr>
        <p:spPr>
          <a:xfrm>
            <a:off x="548640" y="1676399"/>
            <a:ext cx="8046720" cy="674915"/>
          </a:xfrm>
        </p:spPr>
        <p:txBody>
          <a:bodyPr/>
          <a:lstStyle/>
          <a:p>
            <a:pPr>
              <a:spcAft>
                <a:spcPts val="2400"/>
              </a:spcAft>
            </a:pPr>
            <a:r>
              <a:rPr lang="en-US" dirty="0"/>
              <a:t>The journal entry to record a cash dividend:</a:t>
            </a:r>
          </a:p>
        </p:txBody>
      </p:sp>
      <p:pic>
        <p:nvPicPr>
          <p:cNvPr id="34818" name="Picture 2" descr="Journal entry debiting Dividends for 1,000 and crediting Cash for the same."/>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667658" y="2411392"/>
            <a:ext cx="7808686" cy="1569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Content Placeholder 2"/>
          <p:cNvSpPr>
            <a:spLocks noGrp="1"/>
          </p:cNvSpPr>
          <p:nvPr>
            <p:ph sz="quarter" idx="10"/>
          </p:nvPr>
        </p:nvSpPr>
        <p:spPr>
          <a:xfrm>
            <a:off x="548640" y="4034927"/>
            <a:ext cx="8046720" cy="674915"/>
          </a:xfrm>
        </p:spPr>
        <p:txBody>
          <a:bodyPr/>
          <a:lstStyle/>
          <a:p>
            <a:r>
              <a:rPr lang="en-US" dirty="0"/>
              <a:t>The journal entry to close the dividends account into retained earnings:</a:t>
            </a:r>
          </a:p>
        </p:txBody>
      </p:sp>
      <p:pic>
        <p:nvPicPr>
          <p:cNvPr id="34819" name="Picture 3" descr="Journal entry dated July 31 debiting Retained Earnings for 1,000 and crediting Dividends for the same."/>
          <p:cNvPicPr>
            <a:picLocks noGrp="1" noChangeAspect="1" noChangeArrowheads="1"/>
          </p:cNvPicPr>
          <p:nvPr>
            <p:ph type="pic" sz="quarter" idx="14"/>
          </p:nvPr>
        </p:nvPicPr>
        <p:blipFill>
          <a:blip r:embed="rId4" cstate="print">
            <a:extLst>
              <a:ext uri="{28A0092B-C50C-407E-A947-70E740481C1C}">
                <a14:useLocalDpi xmlns:a14="http://schemas.microsoft.com/office/drawing/2010/main" val="0"/>
              </a:ext>
            </a:extLst>
          </a:blip>
          <a:stretch>
            <a:fillRect/>
          </a:stretch>
        </p:blipFill>
        <p:spPr bwMode="auto">
          <a:xfrm>
            <a:off x="696687" y="4913909"/>
            <a:ext cx="7750628" cy="155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701601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02-7</a:t>
            </a:r>
          </a:p>
        </p:txBody>
      </p:sp>
      <p:sp>
        <p:nvSpPr>
          <p:cNvPr id="4" name="Title 3"/>
          <p:cNvSpPr>
            <a:spLocks noGrp="1"/>
          </p:cNvSpPr>
          <p:nvPr>
            <p:ph type="title"/>
          </p:nvPr>
        </p:nvSpPr>
        <p:spPr>
          <a:xfrm>
            <a:off x="685800" y="457200"/>
            <a:ext cx="8001000" cy="914400"/>
          </a:xfrm>
        </p:spPr>
        <p:txBody>
          <a:bodyPr>
            <a:noAutofit/>
          </a:bodyPr>
          <a:lstStyle/>
          <a:p>
            <a:r>
              <a:rPr lang="en-US" dirty="0"/>
              <a:t>Step 10: Prepare a Post-Closing Trial Balance</a:t>
            </a:r>
          </a:p>
        </p:txBody>
      </p:sp>
      <p:sp>
        <p:nvSpPr>
          <p:cNvPr id="3" name="Content Placeholder 2"/>
          <p:cNvSpPr>
            <a:spLocks noGrp="1"/>
          </p:cNvSpPr>
          <p:nvPr>
            <p:ph sz="quarter" idx="10"/>
          </p:nvPr>
        </p:nvSpPr>
        <p:spPr>
          <a:xfrm>
            <a:off x="548640" y="1676399"/>
            <a:ext cx="8046720" cy="674915"/>
          </a:xfrm>
        </p:spPr>
        <p:txBody>
          <a:bodyPr/>
          <a:lstStyle/>
          <a:p>
            <a:pPr marL="0" indent="0">
              <a:buNone/>
            </a:pPr>
            <a:r>
              <a:rPr lang="en-US" dirty="0"/>
              <a:t>Prepared at </a:t>
            </a:r>
            <a:r>
              <a:rPr lang="en-US" b="1" dirty="0"/>
              <a:t>year-end only </a:t>
            </a:r>
            <a:r>
              <a:rPr lang="en-US" dirty="0"/>
              <a:t>to verify that the closing entries were prepared and posted correctly.</a:t>
            </a:r>
          </a:p>
        </p:txBody>
      </p:sp>
      <p:pic>
        <p:nvPicPr>
          <p:cNvPr id="35842" name="Picture 2" descr="Illustration 2-18 from the text, of Dress Right Clothing's Post-Closing Trial Balance dated July 31, 2018"/>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2605509" y="2704457"/>
            <a:ext cx="4424877" cy="3728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365906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02-8</a:t>
            </a:r>
          </a:p>
        </p:txBody>
      </p:sp>
      <p:sp>
        <p:nvSpPr>
          <p:cNvPr id="4" name="Title 3"/>
          <p:cNvSpPr>
            <a:spLocks noGrp="1"/>
          </p:cNvSpPr>
          <p:nvPr>
            <p:ph type="title"/>
          </p:nvPr>
        </p:nvSpPr>
        <p:spPr/>
        <p:txBody>
          <a:bodyPr>
            <a:noAutofit/>
          </a:bodyPr>
          <a:lstStyle/>
          <a:p>
            <a:r>
              <a:rPr lang="en-IN" dirty="0"/>
              <a:t>Conversion from Cash Basis to Accrual Basis</a:t>
            </a:r>
            <a:endParaRPr lang="en-US" dirty="0"/>
          </a:p>
        </p:txBody>
      </p:sp>
      <p:sp>
        <p:nvSpPr>
          <p:cNvPr id="13" name="Content Placeholder 12"/>
          <p:cNvSpPr>
            <a:spLocks noGrp="1"/>
          </p:cNvSpPr>
          <p:nvPr>
            <p:ph sz="quarter" idx="10"/>
          </p:nvPr>
        </p:nvSpPr>
        <p:spPr>
          <a:xfrm>
            <a:off x="548640" y="1676399"/>
            <a:ext cx="8046720" cy="4790502"/>
          </a:xfrm>
        </p:spPr>
        <p:txBody>
          <a:bodyPr/>
          <a:lstStyle/>
          <a:p>
            <a:pPr lvl="0" defTabSz="1244600">
              <a:lnSpc>
                <a:spcPct val="90000"/>
              </a:lnSpc>
              <a:spcBef>
                <a:spcPct val="0"/>
              </a:spcBef>
              <a:spcAft>
                <a:spcPct val="35000"/>
              </a:spcAft>
            </a:pPr>
            <a:r>
              <a:rPr lang="en-IN" b="1" dirty="0"/>
              <a:t>Cash basis accounting </a:t>
            </a:r>
          </a:p>
          <a:p>
            <a:pPr lvl="1" defTabSz="1244600">
              <a:lnSpc>
                <a:spcPct val="90000"/>
              </a:lnSpc>
              <a:spcBef>
                <a:spcPct val="0"/>
              </a:spcBef>
              <a:spcAft>
                <a:spcPct val="35000"/>
              </a:spcAft>
            </a:pPr>
            <a:r>
              <a:rPr lang="en-IN" dirty="0"/>
              <a:t>Produces a measure called </a:t>
            </a:r>
            <a:r>
              <a:rPr lang="en-IN" b="1" dirty="0"/>
              <a:t>net operating cash flow</a:t>
            </a:r>
            <a:endParaRPr lang="en-US" b="1" dirty="0"/>
          </a:p>
          <a:p>
            <a:pPr lvl="1" defTabSz="1244600">
              <a:lnSpc>
                <a:spcPct val="90000"/>
              </a:lnSpc>
              <a:spcBef>
                <a:spcPct val="0"/>
              </a:spcBef>
              <a:spcAft>
                <a:spcPct val="35000"/>
              </a:spcAft>
            </a:pPr>
            <a:r>
              <a:rPr lang="en-US" dirty="0"/>
              <a:t>Calculated as: </a:t>
            </a:r>
            <a:r>
              <a:rPr lang="en-US" b="1" dirty="0"/>
              <a:t>Cash receipts − Cash disbursements (from operating activities)</a:t>
            </a:r>
          </a:p>
          <a:p>
            <a:pPr marL="341313" lvl="1" indent="-341313" defTabSz="1244600">
              <a:lnSpc>
                <a:spcPct val="90000"/>
              </a:lnSpc>
              <a:spcBef>
                <a:spcPct val="0"/>
              </a:spcBef>
              <a:spcAft>
                <a:spcPct val="35000"/>
              </a:spcAft>
              <a:buFont typeface="Arial" panose="020B0604020202020204" pitchFamily="34" charset="0"/>
              <a:buChar char="•"/>
            </a:pPr>
            <a:r>
              <a:rPr lang="en-IN" sz="2600" b="1" dirty="0"/>
              <a:t>Accrual basis accounting</a:t>
            </a:r>
          </a:p>
          <a:p>
            <a:pPr marL="800100" lvl="2" indent="-342900" defTabSz="1244600">
              <a:lnSpc>
                <a:spcPct val="90000"/>
              </a:lnSpc>
              <a:spcBef>
                <a:spcPct val="0"/>
              </a:spcBef>
              <a:spcAft>
                <a:spcPct val="35000"/>
              </a:spcAft>
              <a:buFont typeface="Verdana" panose="020B0604030504040204" pitchFamily="34" charset="0"/>
              <a:buChar char="–"/>
            </a:pPr>
            <a:r>
              <a:rPr lang="en-IN" sz="2400" dirty="0"/>
              <a:t>Measures an entity’s accomplishments and resource sacrifices during the period, regardless of when cash is received or paid</a:t>
            </a:r>
            <a:endParaRPr lang="en-US" sz="2400" b="1" dirty="0"/>
          </a:p>
        </p:txBody>
      </p:sp>
    </p:spTree>
    <p:extLst>
      <p:ext uri="{BB962C8B-B14F-4D97-AF65-F5344CB8AC3E}">
        <p14:creationId xmlns:p14="http://schemas.microsoft.com/office/powerpoint/2010/main" val="115056363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02-8</a:t>
            </a:r>
          </a:p>
        </p:txBody>
      </p:sp>
      <p:sp>
        <p:nvSpPr>
          <p:cNvPr id="4" name="Title 3"/>
          <p:cNvSpPr>
            <a:spLocks noGrp="1"/>
          </p:cNvSpPr>
          <p:nvPr>
            <p:ph type="title"/>
          </p:nvPr>
        </p:nvSpPr>
        <p:spPr>
          <a:xfrm>
            <a:off x="685800" y="457200"/>
            <a:ext cx="8001000" cy="914400"/>
          </a:xfrm>
        </p:spPr>
        <p:txBody>
          <a:bodyPr>
            <a:noAutofit/>
          </a:bodyPr>
          <a:lstStyle/>
          <a:p>
            <a:r>
              <a:rPr lang="en-IN" dirty="0"/>
              <a:t>Example One of Conversion from Cash Basis to Accrual Basis</a:t>
            </a:r>
            <a:endParaRPr lang="en-US" dirty="0"/>
          </a:p>
        </p:txBody>
      </p:sp>
      <p:sp>
        <p:nvSpPr>
          <p:cNvPr id="3" name="Content Placeholder 2"/>
          <p:cNvSpPr>
            <a:spLocks noGrp="1"/>
          </p:cNvSpPr>
          <p:nvPr>
            <p:ph sz="quarter" idx="10"/>
          </p:nvPr>
        </p:nvSpPr>
        <p:spPr>
          <a:xfrm>
            <a:off x="548640" y="1676399"/>
            <a:ext cx="8046720" cy="3016787"/>
          </a:xfrm>
        </p:spPr>
        <p:txBody>
          <a:bodyPr/>
          <a:lstStyle/>
          <a:p>
            <a:pPr marL="0" lvl="0" indent="0">
              <a:buNone/>
            </a:pPr>
            <a:r>
              <a:rPr lang="en-US" b="1" dirty="0"/>
              <a:t>Example:</a:t>
            </a:r>
          </a:p>
          <a:p>
            <a:pPr marL="0" indent="0">
              <a:buNone/>
            </a:pPr>
            <a:r>
              <a:rPr lang="en-US" dirty="0"/>
              <a:t>Suppose a company paid $20,000 cash for insurance during the fiscal year and you determine that there was $5,000 in prepaid insurance at the beginning of the year and $3,000 at the end of the year. You can determine insurance expense for the year.</a:t>
            </a:r>
          </a:p>
        </p:txBody>
      </p:sp>
      <p:graphicFrame>
        <p:nvGraphicFramePr>
          <p:cNvPr id="6" name="Table 5"/>
          <p:cNvGraphicFramePr>
            <a:graphicFrameLocks noGrp="1"/>
          </p:cNvGraphicFramePr>
          <p:nvPr/>
        </p:nvGraphicFramePr>
        <p:xfrm>
          <a:off x="1404077" y="4737890"/>
          <a:ext cx="6630650" cy="1602950"/>
        </p:xfrm>
        <a:graphic>
          <a:graphicData uri="http://schemas.openxmlformats.org/drawingml/2006/table">
            <a:tbl>
              <a:tblPr firstRow="1" bandRow="1">
                <a:tableStyleId>{5940675A-B579-460E-94D1-54222C63F5DA}</a:tableStyleId>
              </a:tblPr>
              <a:tblGrid>
                <a:gridCol w="3315325">
                  <a:extLst>
                    <a:ext uri="{9D8B030D-6E8A-4147-A177-3AD203B41FA5}">
                      <a16:colId xmlns:a16="http://schemas.microsoft.com/office/drawing/2014/main" val="20000"/>
                    </a:ext>
                  </a:extLst>
                </a:gridCol>
                <a:gridCol w="3315325">
                  <a:extLst>
                    <a:ext uri="{9D8B030D-6E8A-4147-A177-3AD203B41FA5}">
                      <a16:colId xmlns:a16="http://schemas.microsoft.com/office/drawing/2014/main" val="20001"/>
                    </a:ext>
                  </a:extLst>
                </a:gridCol>
              </a:tblGrid>
              <a:tr h="320590">
                <a:tc>
                  <a:txBody>
                    <a:bodyPr/>
                    <a:lstStyle/>
                    <a:p>
                      <a:endParaRPr lang="en-IN" sz="1400" dirty="0">
                        <a:latin typeface="Verdana" pitchFamily="34" charset="0"/>
                        <a:ea typeface="Verdana" pitchFamily="34" charset="0"/>
                        <a:cs typeface="Verdana" pitchFamily="34" charset="0"/>
                      </a:endParaRPr>
                    </a:p>
                  </a:txBody>
                  <a:tcPr/>
                </a:tc>
                <a:tc>
                  <a:txBody>
                    <a:bodyPr/>
                    <a:lstStyle/>
                    <a:p>
                      <a:pPr algn="ctr"/>
                      <a:r>
                        <a:rPr lang="en-IN" sz="1400" b="1" dirty="0">
                          <a:latin typeface="Verdana" pitchFamily="34" charset="0"/>
                          <a:ea typeface="Verdana" pitchFamily="34" charset="0"/>
                          <a:cs typeface="Verdana" pitchFamily="34" charset="0"/>
                        </a:rPr>
                        <a:t>Prepaid Insurance</a:t>
                      </a:r>
                    </a:p>
                  </a:txBody>
                  <a:tcPr/>
                </a:tc>
                <a:extLst>
                  <a:ext uri="{0D108BD9-81ED-4DB2-BD59-A6C34878D82A}">
                    <a16:rowId xmlns:a16="http://schemas.microsoft.com/office/drawing/2014/main" val="10000"/>
                  </a:ext>
                </a:extLst>
              </a:tr>
              <a:tr h="320590">
                <a:tc>
                  <a:txBody>
                    <a:bodyPr/>
                    <a:lstStyle/>
                    <a:p>
                      <a:r>
                        <a:rPr lang="en-IN" sz="1400" dirty="0">
                          <a:latin typeface="Verdana" pitchFamily="34" charset="0"/>
                          <a:ea typeface="Verdana" pitchFamily="34" charset="0"/>
                          <a:cs typeface="Verdana" pitchFamily="34" charset="0"/>
                        </a:rPr>
                        <a:t>Balance, beginning</a:t>
                      </a:r>
                      <a:r>
                        <a:rPr lang="en-IN" sz="1400" baseline="0" dirty="0">
                          <a:latin typeface="Verdana" pitchFamily="34" charset="0"/>
                          <a:ea typeface="Verdana" pitchFamily="34" charset="0"/>
                          <a:cs typeface="Verdana" pitchFamily="34" charset="0"/>
                        </a:rPr>
                        <a:t> of year</a:t>
                      </a:r>
                      <a:endParaRPr lang="en-IN" sz="1400" dirty="0">
                        <a:latin typeface="Verdana" pitchFamily="34" charset="0"/>
                        <a:ea typeface="Verdana" pitchFamily="34" charset="0"/>
                        <a:cs typeface="Verdana" pitchFamily="34" charset="0"/>
                      </a:endParaRPr>
                    </a:p>
                  </a:txBody>
                  <a:tcPr/>
                </a:tc>
                <a:tc>
                  <a:txBody>
                    <a:bodyPr/>
                    <a:lstStyle/>
                    <a:p>
                      <a:pPr algn="r"/>
                      <a:r>
                        <a:rPr lang="en-IN" sz="1400" dirty="0">
                          <a:latin typeface="Verdana" pitchFamily="34" charset="0"/>
                          <a:ea typeface="Verdana" pitchFamily="34" charset="0"/>
                          <a:cs typeface="Verdana" pitchFamily="34" charset="0"/>
                        </a:rPr>
                        <a:t>$5,000</a:t>
                      </a:r>
                    </a:p>
                  </a:txBody>
                  <a:tcPr/>
                </a:tc>
                <a:extLst>
                  <a:ext uri="{0D108BD9-81ED-4DB2-BD59-A6C34878D82A}">
                    <a16:rowId xmlns:a16="http://schemas.microsoft.com/office/drawing/2014/main" val="10001"/>
                  </a:ext>
                </a:extLst>
              </a:tr>
              <a:tr h="320590">
                <a:tc>
                  <a:txBody>
                    <a:bodyPr/>
                    <a:lstStyle/>
                    <a:p>
                      <a:r>
                        <a:rPr lang="en-IN" sz="1400" dirty="0">
                          <a:latin typeface="Verdana" pitchFamily="34" charset="0"/>
                          <a:ea typeface="Verdana" pitchFamily="34" charset="0"/>
                          <a:cs typeface="Verdana" pitchFamily="34" charset="0"/>
                        </a:rPr>
                        <a:t>Plus: Cash paid</a:t>
                      </a:r>
                    </a:p>
                  </a:txBody>
                  <a:tcPr/>
                </a:tc>
                <a:tc>
                  <a:txBody>
                    <a:bodyPr/>
                    <a:lstStyle/>
                    <a:p>
                      <a:pPr algn="r"/>
                      <a:r>
                        <a:rPr lang="en-IN" sz="1400" dirty="0">
                          <a:latin typeface="Verdana" pitchFamily="34" charset="0"/>
                          <a:ea typeface="Verdana" pitchFamily="34" charset="0"/>
                          <a:cs typeface="Verdana" pitchFamily="34" charset="0"/>
                        </a:rPr>
                        <a:t>20,000</a:t>
                      </a:r>
                    </a:p>
                  </a:txBody>
                  <a:tcPr/>
                </a:tc>
                <a:extLst>
                  <a:ext uri="{0D108BD9-81ED-4DB2-BD59-A6C34878D82A}">
                    <a16:rowId xmlns:a16="http://schemas.microsoft.com/office/drawing/2014/main" val="10002"/>
                  </a:ext>
                </a:extLst>
              </a:tr>
              <a:tr h="320590">
                <a:tc>
                  <a:txBody>
                    <a:bodyPr/>
                    <a:lstStyle/>
                    <a:p>
                      <a:r>
                        <a:rPr lang="en-IN" sz="1400" dirty="0">
                          <a:latin typeface="Verdana" pitchFamily="34" charset="0"/>
                          <a:ea typeface="Verdana" pitchFamily="34" charset="0"/>
                          <a:cs typeface="Verdana" pitchFamily="34" charset="0"/>
                        </a:rPr>
                        <a:t>Less: Insurance expense</a:t>
                      </a:r>
                    </a:p>
                  </a:txBody>
                  <a:tcPr/>
                </a:tc>
                <a:tc>
                  <a:txBody>
                    <a:bodyPr/>
                    <a:lstStyle/>
                    <a:p>
                      <a:pPr algn="r"/>
                      <a:r>
                        <a:rPr lang="en-IN" sz="1400" u="sng" dirty="0">
                          <a:latin typeface="Verdana" pitchFamily="34" charset="0"/>
                          <a:ea typeface="Verdana" pitchFamily="34" charset="0"/>
                          <a:cs typeface="Verdana" pitchFamily="34" charset="0"/>
                        </a:rPr>
                        <a:t>(22,000)</a:t>
                      </a:r>
                    </a:p>
                  </a:txBody>
                  <a:tcPr/>
                </a:tc>
                <a:extLst>
                  <a:ext uri="{0D108BD9-81ED-4DB2-BD59-A6C34878D82A}">
                    <a16:rowId xmlns:a16="http://schemas.microsoft.com/office/drawing/2014/main" val="10003"/>
                  </a:ext>
                </a:extLst>
              </a:tr>
              <a:tr h="320590">
                <a:tc>
                  <a:txBody>
                    <a:bodyPr/>
                    <a:lstStyle/>
                    <a:p>
                      <a:r>
                        <a:rPr lang="en-IN" sz="1400" dirty="0">
                          <a:latin typeface="Verdana" pitchFamily="34" charset="0"/>
                          <a:ea typeface="Verdana" pitchFamily="34" charset="0"/>
                          <a:cs typeface="Verdana" pitchFamily="34" charset="0"/>
                        </a:rPr>
                        <a:t>Balance, end of year</a:t>
                      </a:r>
                    </a:p>
                  </a:txBody>
                  <a:tcPr/>
                </a:tc>
                <a:tc>
                  <a:txBody>
                    <a:bodyPr/>
                    <a:lstStyle/>
                    <a:p>
                      <a:pPr algn="r"/>
                      <a:r>
                        <a:rPr lang="en-IN" sz="1400" u="sng" dirty="0">
                          <a:latin typeface="Verdana" pitchFamily="34" charset="0"/>
                          <a:ea typeface="Verdana" pitchFamily="34" charset="0"/>
                          <a:cs typeface="Verdana" pitchFamily="34" charset="0"/>
                        </a:rPr>
                        <a:t>$3,000</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73893977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02-8</a:t>
            </a:r>
          </a:p>
        </p:txBody>
      </p:sp>
      <p:sp>
        <p:nvSpPr>
          <p:cNvPr id="4" name="Title 3"/>
          <p:cNvSpPr>
            <a:spLocks noGrp="1"/>
          </p:cNvSpPr>
          <p:nvPr>
            <p:ph type="title"/>
          </p:nvPr>
        </p:nvSpPr>
        <p:spPr>
          <a:xfrm>
            <a:off x="285750" y="457200"/>
            <a:ext cx="8801100" cy="914400"/>
          </a:xfrm>
        </p:spPr>
        <p:txBody>
          <a:bodyPr>
            <a:noAutofit/>
          </a:bodyPr>
          <a:lstStyle/>
          <a:p>
            <a:r>
              <a:rPr lang="en-US" dirty="0"/>
              <a:t>Example Two of Conversion from Cash Basis to Accrual Basis (1 of 2)</a:t>
            </a:r>
          </a:p>
        </p:txBody>
      </p:sp>
      <p:sp>
        <p:nvSpPr>
          <p:cNvPr id="3" name="Content Placeholder 2"/>
          <p:cNvSpPr>
            <a:spLocks noGrp="1"/>
          </p:cNvSpPr>
          <p:nvPr>
            <p:ph sz="quarter" idx="10"/>
          </p:nvPr>
        </p:nvSpPr>
        <p:spPr>
          <a:xfrm>
            <a:off x="548640" y="1676399"/>
            <a:ext cx="8046720" cy="3016787"/>
          </a:xfrm>
        </p:spPr>
        <p:txBody>
          <a:bodyPr/>
          <a:lstStyle/>
          <a:p>
            <a:pPr marL="0" lvl="0" indent="0">
              <a:buNone/>
            </a:pPr>
            <a:r>
              <a:rPr lang="en-US" b="1" dirty="0"/>
              <a:t>Example:</a:t>
            </a:r>
          </a:p>
          <a:p>
            <a:pPr marL="0" indent="0">
              <a:spcBef>
                <a:spcPts val="0"/>
              </a:spcBef>
              <a:buNone/>
            </a:pPr>
            <a:r>
              <a:rPr lang="en-US" dirty="0"/>
              <a:t>Suppose a company paid $150,000 for salaries to employees during the year and you determine that there were $12,000 and $18,000 in salaries payable at the beginning and end of the year, respectively.</a:t>
            </a:r>
          </a:p>
        </p:txBody>
      </p:sp>
      <p:graphicFrame>
        <p:nvGraphicFramePr>
          <p:cNvPr id="6" name="Table 5"/>
          <p:cNvGraphicFramePr>
            <a:graphicFrameLocks noGrp="1"/>
          </p:cNvGraphicFramePr>
          <p:nvPr/>
        </p:nvGraphicFramePr>
        <p:xfrm>
          <a:off x="1494000" y="4528028"/>
          <a:ext cx="6630650" cy="1602950"/>
        </p:xfrm>
        <a:graphic>
          <a:graphicData uri="http://schemas.openxmlformats.org/drawingml/2006/table">
            <a:tbl>
              <a:tblPr firstRow="1" bandRow="1">
                <a:tableStyleId>{5940675A-B579-460E-94D1-54222C63F5DA}</a:tableStyleId>
              </a:tblPr>
              <a:tblGrid>
                <a:gridCol w="3315325">
                  <a:extLst>
                    <a:ext uri="{9D8B030D-6E8A-4147-A177-3AD203B41FA5}">
                      <a16:colId xmlns:a16="http://schemas.microsoft.com/office/drawing/2014/main" val="20000"/>
                    </a:ext>
                  </a:extLst>
                </a:gridCol>
                <a:gridCol w="3315325">
                  <a:extLst>
                    <a:ext uri="{9D8B030D-6E8A-4147-A177-3AD203B41FA5}">
                      <a16:colId xmlns:a16="http://schemas.microsoft.com/office/drawing/2014/main" val="20001"/>
                    </a:ext>
                  </a:extLst>
                </a:gridCol>
              </a:tblGrid>
              <a:tr h="320590">
                <a:tc>
                  <a:txBody>
                    <a:bodyPr/>
                    <a:lstStyle/>
                    <a:p>
                      <a:endParaRPr lang="en-IN" sz="1400" dirty="0">
                        <a:latin typeface="Verdana" pitchFamily="34" charset="0"/>
                        <a:ea typeface="Verdana" pitchFamily="34" charset="0"/>
                        <a:cs typeface="Verdana" pitchFamily="34" charset="0"/>
                      </a:endParaRPr>
                    </a:p>
                  </a:txBody>
                  <a:tcPr/>
                </a:tc>
                <a:tc>
                  <a:txBody>
                    <a:bodyPr/>
                    <a:lstStyle/>
                    <a:p>
                      <a:pPr algn="ctr"/>
                      <a:r>
                        <a:rPr lang="en-IN" sz="1400" b="1" dirty="0">
                          <a:latin typeface="Verdana" pitchFamily="34" charset="0"/>
                          <a:ea typeface="Verdana" pitchFamily="34" charset="0"/>
                          <a:cs typeface="Verdana" pitchFamily="34" charset="0"/>
                        </a:rPr>
                        <a:t>Prepaid Insurance</a:t>
                      </a:r>
                    </a:p>
                  </a:txBody>
                  <a:tcPr/>
                </a:tc>
                <a:extLst>
                  <a:ext uri="{0D108BD9-81ED-4DB2-BD59-A6C34878D82A}">
                    <a16:rowId xmlns:a16="http://schemas.microsoft.com/office/drawing/2014/main" val="10000"/>
                  </a:ext>
                </a:extLst>
              </a:tr>
              <a:tr h="320590">
                <a:tc>
                  <a:txBody>
                    <a:bodyPr/>
                    <a:lstStyle/>
                    <a:p>
                      <a:r>
                        <a:rPr lang="en-IN" sz="1400" dirty="0">
                          <a:latin typeface="Verdana" pitchFamily="34" charset="0"/>
                          <a:ea typeface="Verdana" pitchFamily="34" charset="0"/>
                          <a:cs typeface="Verdana" pitchFamily="34" charset="0"/>
                        </a:rPr>
                        <a:t>Balance, beginning</a:t>
                      </a:r>
                      <a:r>
                        <a:rPr lang="en-IN" sz="1400" baseline="0" dirty="0">
                          <a:latin typeface="Verdana" pitchFamily="34" charset="0"/>
                          <a:ea typeface="Verdana" pitchFamily="34" charset="0"/>
                          <a:cs typeface="Verdana" pitchFamily="34" charset="0"/>
                        </a:rPr>
                        <a:t> of year</a:t>
                      </a:r>
                      <a:endParaRPr lang="en-IN" sz="1400" dirty="0">
                        <a:latin typeface="Verdana" pitchFamily="34" charset="0"/>
                        <a:ea typeface="Verdana" pitchFamily="34" charset="0"/>
                        <a:cs typeface="Verdana" pitchFamily="34" charset="0"/>
                      </a:endParaRPr>
                    </a:p>
                  </a:txBody>
                  <a:tcPr/>
                </a:tc>
                <a:tc>
                  <a:txBody>
                    <a:bodyPr/>
                    <a:lstStyle/>
                    <a:p>
                      <a:pPr algn="r"/>
                      <a:r>
                        <a:rPr lang="en-IN" sz="1400" dirty="0">
                          <a:latin typeface="Verdana" pitchFamily="34" charset="0"/>
                          <a:ea typeface="Verdana" pitchFamily="34" charset="0"/>
                          <a:cs typeface="Verdana" pitchFamily="34" charset="0"/>
                        </a:rPr>
                        <a:t>$12,000</a:t>
                      </a:r>
                    </a:p>
                  </a:txBody>
                  <a:tcPr/>
                </a:tc>
                <a:extLst>
                  <a:ext uri="{0D108BD9-81ED-4DB2-BD59-A6C34878D82A}">
                    <a16:rowId xmlns:a16="http://schemas.microsoft.com/office/drawing/2014/main" val="10001"/>
                  </a:ext>
                </a:extLst>
              </a:tr>
              <a:tr h="320590">
                <a:tc>
                  <a:txBody>
                    <a:bodyPr/>
                    <a:lstStyle/>
                    <a:p>
                      <a:r>
                        <a:rPr lang="en-IN" sz="1400" dirty="0">
                          <a:latin typeface="Verdana" pitchFamily="34" charset="0"/>
                          <a:ea typeface="Verdana" pitchFamily="34" charset="0"/>
                          <a:cs typeface="Verdana" pitchFamily="34" charset="0"/>
                        </a:rPr>
                        <a:t>Plus: </a:t>
                      </a:r>
                      <a:r>
                        <a:rPr lang="en-IN" sz="1400" baseline="0" dirty="0">
                          <a:latin typeface="Verdana" pitchFamily="34" charset="0"/>
                          <a:ea typeface="Verdana" pitchFamily="34" charset="0"/>
                          <a:cs typeface="Verdana" pitchFamily="34" charset="0"/>
                        </a:rPr>
                        <a:t> Salaries expense</a:t>
                      </a:r>
                      <a:endParaRPr lang="en-IN" sz="1400" dirty="0">
                        <a:latin typeface="Verdana" pitchFamily="34" charset="0"/>
                        <a:ea typeface="Verdana" pitchFamily="34" charset="0"/>
                        <a:cs typeface="Verdana" pitchFamily="34" charset="0"/>
                      </a:endParaRPr>
                    </a:p>
                  </a:txBody>
                  <a:tcPr/>
                </a:tc>
                <a:tc>
                  <a:txBody>
                    <a:bodyPr/>
                    <a:lstStyle/>
                    <a:p>
                      <a:pPr algn="r"/>
                      <a:r>
                        <a:rPr lang="en-IN" sz="1400" dirty="0">
                          <a:latin typeface="Verdana" pitchFamily="34" charset="0"/>
                          <a:ea typeface="Verdana" pitchFamily="34" charset="0"/>
                          <a:cs typeface="Verdana" pitchFamily="34" charset="0"/>
                        </a:rPr>
                        <a:t>156,000</a:t>
                      </a:r>
                    </a:p>
                  </a:txBody>
                  <a:tcPr/>
                </a:tc>
                <a:extLst>
                  <a:ext uri="{0D108BD9-81ED-4DB2-BD59-A6C34878D82A}">
                    <a16:rowId xmlns:a16="http://schemas.microsoft.com/office/drawing/2014/main" val="10002"/>
                  </a:ext>
                </a:extLst>
              </a:tr>
              <a:tr h="320590">
                <a:tc>
                  <a:txBody>
                    <a:bodyPr/>
                    <a:lstStyle/>
                    <a:p>
                      <a:r>
                        <a:rPr lang="en-IN" sz="1400" dirty="0">
                          <a:latin typeface="Verdana" pitchFamily="34" charset="0"/>
                          <a:ea typeface="Verdana" pitchFamily="34" charset="0"/>
                          <a:cs typeface="Verdana" pitchFamily="34" charset="0"/>
                        </a:rPr>
                        <a:t>Less: Cash</a:t>
                      </a:r>
                      <a:r>
                        <a:rPr lang="en-IN" sz="1400" baseline="0" dirty="0">
                          <a:latin typeface="Verdana" pitchFamily="34" charset="0"/>
                          <a:ea typeface="Verdana" pitchFamily="34" charset="0"/>
                          <a:cs typeface="Verdana" pitchFamily="34" charset="0"/>
                        </a:rPr>
                        <a:t> paid</a:t>
                      </a:r>
                      <a:endParaRPr lang="en-IN" sz="1400" dirty="0">
                        <a:latin typeface="Verdana" pitchFamily="34" charset="0"/>
                        <a:ea typeface="Verdana" pitchFamily="34" charset="0"/>
                        <a:cs typeface="Verdana" pitchFamily="34" charset="0"/>
                      </a:endParaRPr>
                    </a:p>
                  </a:txBody>
                  <a:tcPr/>
                </a:tc>
                <a:tc>
                  <a:txBody>
                    <a:bodyPr/>
                    <a:lstStyle/>
                    <a:p>
                      <a:pPr algn="r"/>
                      <a:r>
                        <a:rPr lang="en-IN" sz="1400" u="sng" dirty="0">
                          <a:latin typeface="Verdana" pitchFamily="34" charset="0"/>
                          <a:ea typeface="Verdana" pitchFamily="34" charset="0"/>
                          <a:cs typeface="Verdana" pitchFamily="34" charset="0"/>
                        </a:rPr>
                        <a:t>(150,000)</a:t>
                      </a:r>
                    </a:p>
                  </a:txBody>
                  <a:tcPr/>
                </a:tc>
                <a:extLst>
                  <a:ext uri="{0D108BD9-81ED-4DB2-BD59-A6C34878D82A}">
                    <a16:rowId xmlns:a16="http://schemas.microsoft.com/office/drawing/2014/main" val="10003"/>
                  </a:ext>
                </a:extLst>
              </a:tr>
              <a:tr h="320590">
                <a:tc>
                  <a:txBody>
                    <a:bodyPr/>
                    <a:lstStyle/>
                    <a:p>
                      <a:r>
                        <a:rPr lang="en-IN" sz="1400" dirty="0">
                          <a:latin typeface="Verdana" pitchFamily="34" charset="0"/>
                          <a:ea typeface="Verdana" pitchFamily="34" charset="0"/>
                          <a:cs typeface="Verdana" pitchFamily="34" charset="0"/>
                        </a:rPr>
                        <a:t>Balance, end of year</a:t>
                      </a:r>
                    </a:p>
                  </a:txBody>
                  <a:tcPr/>
                </a:tc>
                <a:tc>
                  <a:txBody>
                    <a:bodyPr/>
                    <a:lstStyle/>
                    <a:p>
                      <a:pPr algn="r"/>
                      <a:r>
                        <a:rPr lang="en-IN" sz="1400" u="sng" dirty="0">
                          <a:latin typeface="Verdana" pitchFamily="34" charset="0"/>
                          <a:ea typeface="Verdana" pitchFamily="34" charset="0"/>
                          <a:cs typeface="Verdana" pitchFamily="34" charset="0"/>
                        </a:rPr>
                        <a:t>$18,000</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93996136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02-8</a:t>
            </a:r>
          </a:p>
        </p:txBody>
      </p:sp>
      <p:sp>
        <p:nvSpPr>
          <p:cNvPr id="4" name="Title 3"/>
          <p:cNvSpPr>
            <a:spLocks noGrp="1"/>
          </p:cNvSpPr>
          <p:nvPr>
            <p:ph type="title"/>
          </p:nvPr>
        </p:nvSpPr>
        <p:spPr>
          <a:xfrm>
            <a:off x="285750" y="457200"/>
            <a:ext cx="8801100" cy="914400"/>
          </a:xfrm>
        </p:spPr>
        <p:txBody>
          <a:bodyPr>
            <a:noAutofit/>
          </a:bodyPr>
          <a:lstStyle/>
          <a:p>
            <a:r>
              <a:rPr lang="en-US" dirty="0"/>
              <a:t>Example Two of Conversion from Cash Basis to Accrual Basis (2 of 2)</a:t>
            </a:r>
          </a:p>
        </p:txBody>
      </p:sp>
      <p:pic>
        <p:nvPicPr>
          <p:cNvPr id="38914" name="Picture 2" descr="Salaries Payable T account with Beginning balance of 12,000 on the right side, followed by an entry on the left side for Cash paid of 150,000. Then Salaries expense of 156,000 is entered on the right side, leaving an ending credit balance of 18,000. "/>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589422" y="3048000"/>
            <a:ext cx="5277008" cy="2030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915" name="Picture 3" descr="Salaries Expense T account with an entry for 156,000 on the debit side. This leaves an ending debit balance of 156,000. "/>
          <p:cNvPicPr>
            <a:picLocks noGrp="1" noChangeAspect="1" noChangeArrowheads="1"/>
          </p:cNvPicPr>
          <p:nvPr>
            <p:ph type="pic" sz="quarter" idx="14"/>
          </p:nvPr>
        </p:nvPicPr>
        <p:blipFill>
          <a:blip r:embed="rId4" cstate="print">
            <a:extLst>
              <a:ext uri="{28A0092B-C50C-407E-A947-70E740481C1C}">
                <a14:useLocalDpi xmlns:a14="http://schemas.microsoft.com/office/drawing/2010/main" val="0"/>
              </a:ext>
            </a:extLst>
          </a:blip>
          <a:stretch>
            <a:fillRect/>
          </a:stretch>
        </p:blipFill>
        <p:spPr bwMode="auto">
          <a:xfrm>
            <a:off x="5772211" y="3089612"/>
            <a:ext cx="2645365" cy="1909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447205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02-8</a:t>
            </a:r>
          </a:p>
        </p:txBody>
      </p:sp>
      <p:sp>
        <p:nvSpPr>
          <p:cNvPr id="4" name="Title 3"/>
          <p:cNvSpPr>
            <a:spLocks noGrp="1"/>
          </p:cNvSpPr>
          <p:nvPr>
            <p:ph type="title"/>
          </p:nvPr>
        </p:nvSpPr>
        <p:spPr>
          <a:xfrm>
            <a:off x="285750" y="457200"/>
            <a:ext cx="8801100" cy="914400"/>
          </a:xfrm>
        </p:spPr>
        <p:txBody>
          <a:bodyPr>
            <a:noAutofit/>
          </a:bodyPr>
          <a:lstStyle/>
          <a:p>
            <a:r>
              <a:rPr lang="en-IN" dirty="0"/>
              <a:t>Example Three of Conversion from Cash Basis to Accrual Basis</a:t>
            </a:r>
            <a:endParaRPr lang="en-US" dirty="0"/>
          </a:p>
        </p:txBody>
      </p:sp>
      <p:sp>
        <p:nvSpPr>
          <p:cNvPr id="3" name="Content Placeholder 2"/>
          <p:cNvSpPr>
            <a:spLocks noGrp="1"/>
          </p:cNvSpPr>
          <p:nvPr>
            <p:ph sz="quarter" idx="10"/>
          </p:nvPr>
        </p:nvSpPr>
        <p:spPr>
          <a:xfrm>
            <a:off x="548640" y="1676399"/>
            <a:ext cx="8046720" cy="3016787"/>
          </a:xfrm>
        </p:spPr>
        <p:txBody>
          <a:bodyPr/>
          <a:lstStyle/>
          <a:p>
            <a:pPr marL="0" indent="0">
              <a:buNone/>
            </a:pPr>
            <a:r>
              <a:rPr lang="en-US" b="1" dirty="0"/>
              <a:t>Example:</a:t>
            </a:r>
          </a:p>
          <a:p>
            <a:pPr marL="0" indent="0">
              <a:buNone/>
            </a:pPr>
            <a:r>
              <a:rPr lang="en-US" dirty="0"/>
              <a:t>Using T-accounts, assume that the amount of cash collected from customers during the year was $220,000, and you know that accounts receivable at the beginning of the year was $45,000 and $33,000 at the end of the year. Determine the sales revenue.</a:t>
            </a:r>
          </a:p>
        </p:txBody>
      </p:sp>
      <p:pic>
        <p:nvPicPr>
          <p:cNvPr id="39938" name="Picture 2" descr="Accounts Receivable T account with Beginning balance of 45,000 on the right side, followed by an entry for 208,000 of Credit sales. On the right is credited Cash collections for 220,000. This leaves an ending debit balance of 33,000. "/>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731353" y="4607604"/>
            <a:ext cx="5279588" cy="178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39" name="Picture 3" descr="Sales Revenue T account with an entry for 208,000 on the right"/>
          <p:cNvPicPr>
            <a:picLocks noGrp="1" noChangeAspect="1" noChangeArrowheads="1"/>
          </p:cNvPicPr>
          <p:nvPr>
            <p:ph type="pic" sz="quarter" idx="14"/>
          </p:nvPr>
        </p:nvPicPr>
        <p:blipFill>
          <a:blip r:embed="rId4" cstate="print">
            <a:extLst>
              <a:ext uri="{28A0092B-C50C-407E-A947-70E740481C1C}">
                <a14:useLocalDpi xmlns:a14="http://schemas.microsoft.com/office/drawing/2010/main" val="0"/>
              </a:ext>
            </a:extLst>
          </a:blip>
          <a:stretch>
            <a:fillRect/>
          </a:stretch>
        </p:blipFill>
        <p:spPr bwMode="auto">
          <a:xfrm>
            <a:off x="5481210" y="4572000"/>
            <a:ext cx="3578793" cy="1693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398068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02-8</a:t>
            </a:r>
          </a:p>
        </p:txBody>
      </p:sp>
      <p:sp>
        <p:nvSpPr>
          <p:cNvPr id="4" name="Title 3"/>
          <p:cNvSpPr>
            <a:spLocks noGrp="1"/>
          </p:cNvSpPr>
          <p:nvPr>
            <p:ph type="title"/>
          </p:nvPr>
        </p:nvSpPr>
        <p:spPr/>
        <p:txBody>
          <a:bodyPr>
            <a:noAutofit/>
          </a:bodyPr>
          <a:lstStyle/>
          <a:p>
            <a:r>
              <a:rPr lang="en-US" dirty="0"/>
              <a:t>Converting Cash Basis to Accrual Basis Income</a:t>
            </a:r>
          </a:p>
        </p:txBody>
      </p:sp>
      <p:sp>
        <p:nvSpPr>
          <p:cNvPr id="6" name="Content Placeholder 5"/>
          <p:cNvSpPr>
            <a:spLocks noGrp="1"/>
          </p:cNvSpPr>
          <p:nvPr>
            <p:ph sz="quarter" idx="10"/>
          </p:nvPr>
        </p:nvSpPr>
        <p:spPr>
          <a:xfrm>
            <a:off x="914399" y="1676400"/>
            <a:ext cx="7929797" cy="976859"/>
          </a:xfrm>
        </p:spPr>
        <p:txBody>
          <a:bodyPr/>
          <a:lstStyle/>
          <a:p>
            <a:pPr marL="0" indent="0" algn="ctr">
              <a:buNone/>
            </a:pPr>
            <a:r>
              <a:rPr lang="en-IN" dirty="0"/>
              <a:t>Converting Cash Basis Income to Accrual Basis Income</a:t>
            </a:r>
          </a:p>
        </p:txBody>
      </p:sp>
      <p:graphicFrame>
        <p:nvGraphicFramePr>
          <p:cNvPr id="10" name="Table 9"/>
          <p:cNvGraphicFramePr>
            <a:graphicFrameLocks noGrp="1"/>
          </p:cNvGraphicFramePr>
          <p:nvPr/>
        </p:nvGraphicFramePr>
        <p:xfrm>
          <a:off x="1628931" y="3135863"/>
          <a:ext cx="6096000" cy="111252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032000">
                  <a:extLst>
                    <a:ext uri="{9D8B030D-6E8A-4147-A177-3AD203B41FA5}">
                      <a16:colId xmlns:a16="http://schemas.microsoft.com/office/drawing/2014/main" val="20002"/>
                    </a:ext>
                  </a:extLst>
                </a:gridCol>
              </a:tblGrid>
              <a:tr h="370840">
                <a:tc>
                  <a:txBody>
                    <a:bodyPr/>
                    <a:lstStyle/>
                    <a:p>
                      <a:endParaRPr lang="en-IN" dirty="0">
                        <a:latin typeface="Verdana" pitchFamily="34" charset="0"/>
                        <a:ea typeface="Verdana" pitchFamily="34" charset="0"/>
                        <a:cs typeface="Verdana" pitchFamily="34" charset="0"/>
                      </a:endParaRPr>
                    </a:p>
                  </a:txBody>
                  <a:tcPr/>
                </a:tc>
                <a:tc>
                  <a:txBody>
                    <a:bodyPr/>
                    <a:lstStyle/>
                    <a:p>
                      <a:pPr algn="ctr"/>
                      <a:r>
                        <a:rPr lang="en-IN" b="1" dirty="0">
                          <a:latin typeface="Verdana" pitchFamily="34" charset="0"/>
                          <a:ea typeface="Verdana" pitchFamily="34" charset="0"/>
                          <a:cs typeface="Verdana" pitchFamily="34" charset="0"/>
                        </a:rPr>
                        <a:t>Increases</a:t>
                      </a:r>
                    </a:p>
                  </a:txBody>
                  <a:tcPr/>
                </a:tc>
                <a:tc>
                  <a:txBody>
                    <a:bodyPr/>
                    <a:lstStyle/>
                    <a:p>
                      <a:pPr algn="ctr"/>
                      <a:r>
                        <a:rPr lang="en-IN" b="1" dirty="0">
                          <a:latin typeface="Verdana" pitchFamily="34" charset="0"/>
                          <a:ea typeface="Verdana" pitchFamily="34" charset="0"/>
                          <a:cs typeface="Verdana" pitchFamily="34" charset="0"/>
                        </a:rPr>
                        <a:t>Decreases</a:t>
                      </a:r>
                    </a:p>
                  </a:txBody>
                  <a:tcPr/>
                </a:tc>
                <a:extLst>
                  <a:ext uri="{0D108BD9-81ED-4DB2-BD59-A6C34878D82A}">
                    <a16:rowId xmlns:a16="http://schemas.microsoft.com/office/drawing/2014/main" val="10000"/>
                  </a:ext>
                </a:extLst>
              </a:tr>
              <a:tr h="370840">
                <a:tc>
                  <a:txBody>
                    <a:bodyPr/>
                    <a:lstStyle/>
                    <a:p>
                      <a:r>
                        <a:rPr lang="en-IN" dirty="0">
                          <a:latin typeface="Verdana" pitchFamily="34" charset="0"/>
                          <a:ea typeface="Verdana" pitchFamily="34" charset="0"/>
                          <a:cs typeface="Verdana" pitchFamily="34" charset="0"/>
                        </a:rPr>
                        <a:t>Assets</a:t>
                      </a:r>
                    </a:p>
                  </a:txBody>
                  <a:tcPr/>
                </a:tc>
                <a:tc>
                  <a:txBody>
                    <a:bodyPr/>
                    <a:lstStyle/>
                    <a:p>
                      <a:pPr algn="ctr"/>
                      <a:r>
                        <a:rPr lang="en-IN" b="1" dirty="0">
                          <a:latin typeface="Verdana" pitchFamily="34" charset="0"/>
                          <a:ea typeface="Verdana" pitchFamily="34" charset="0"/>
                          <a:cs typeface="Verdana" pitchFamily="34" charset="0"/>
                        </a:rPr>
                        <a:t>Add</a:t>
                      </a:r>
                    </a:p>
                  </a:txBody>
                  <a:tcPr/>
                </a:tc>
                <a:tc>
                  <a:txBody>
                    <a:bodyPr/>
                    <a:lstStyle/>
                    <a:p>
                      <a:pPr algn="ctr"/>
                      <a:r>
                        <a:rPr lang="en-IN" b="1" dirty="0">
                          <a:latin typeface="Verdana" pitchFamily="34" charset="0"/>
                          <a:ea typeface="Verdana" pitchFamily="34" charset="0"/>
                          <a:cs typeface="Verdana" pitchFamily="34" charset="0"/>
                        </a:rPr>
                        <a:t>Deduct</a:t>
                      </a:r>
                    </a:p>
                  </a:txBody>
                  <a:tcPr/>
                </a:tc>
                <a:extLst>
                  <a:ext uri="{0D108BD9-81ED-4DB2-BD59-A6C34878D82A}">
                    <a16:rowId xmlns:a16="http://schemas.microsoft.com/office/drawing/2014/main" val="10001"/>
                  </a:ext>
                </a:extLst>
              </a:tr>
              <a:tr h="370840">
                <a:tc>
                  <a:txBody>
                    <a:bodyPr/>
                    <a:lstStyle/>
                    <a:p>
                      <a:r>
                        <a:rPr lang="en-IN" dirty="0">
                          <a:latin typeface="Verdana" pitchFamily="34" charset="0"/>
                          <a:ea typeface="Verdana" pitchFamily="34" charset="0"/>
                          <a:cs typeface="Verdana" pitchFamily="34" charset="0"/>
                        </a:rPr>
                        <a:t>Liabilities</a:t>
                      </a:r>
                    </a:p>
                  </a:txBody>
                  <a:tcPr/>
                </a:tc>
                <a:tc>
                  <a:txBody>
                    <a:bodyPr/>
                    <a:lstStyle/>
                    <a:p>
                      <a:pPr algn="ctr"/>
                      <a:r>
                        <a:rPr lang="en-IN" b="1" dirty="0">
                          <a:latin typeface="Verdana" pitchFamily="34" charset="0"/>
                          <a:ea typeface="Verdana" pitchFamily="34" charset="0"/>
                          <a:cs typeface="Verdana" pitchFamily="34" charset="0"/>
                        </a:rPr>
                        <a:t>Deduct</a:t>
                      </a:r>
                    </a:p>
                  </a:txBody>
                  <a:tcPr/>
                </a:tc>
                <a:tc>
                  <a:txBody>
                    <a:bodyPr/>
                    <a:lstStyle/>
                    <a:p>
                      <a:pPr algn="ctr"/>
                      <a:r>
                        <a:rPr lang="en-IN" b="1" dirty="0">
                          <a:latin typeface="Verdana" pitchFamily="34" charset="0"/>
                          <a:ea typeface="Verdana" pitchFamily="34" charset="0"/>
                          <a:cs typeface="Verdana" pitchFamily="34" charset="0"/>
                        </a:rPr>
                        <a:t>Add</a:t>
                      </a: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1724166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noAutofit/>
          </a:bodyPr>
          <a:lstStyle/>
          <a:p>
            <a:r>
              <a:rPr lang="en-US" dirty="0"/>
              <a:t>Account Relationships</a:t>
            </a:r>
          </a:p>
        </p:txBody>
      </p:sp>
      <p:sp>
        <p:nvSpPr>
          <p:cNvPr id="13" name="Content Placeholder 12"/>
          <p:cNvSpPr>
            <a:spLocks noGrp="1"/>
          </p:cNvSpPr>
          <p:nvPr>
            <p:ph sz="quarter" idx="10"/>
          </p:nvPr>
        </p:nvSpPr>
        <p:spPr>
          <a:xfrm>
            <a:off x="548640" y="1676399"/>
            <a:ext cx="8046720" cy="4673601"/>
          </a:xfrm>
        </p:spPr>
        <p:txBody>
          <a:bodyPr/>
          <a:lstStyle/>
          <a:p>
            <a:pPr lvl="0"/>
            <a:r>
              <a:rPr lang="en-US" b="1" dirty="0"/>
              <a:t>Account Relationships</a:t>
            </a:r>
          </a:p>
          <a:p>
            <a:pPr lvl="1" defTabSz="1244600">
              <a:lnSpc>
                <a:spcPct val="90000"/>
              </a:lnSpc>
              <a:spcBef>
                <a:spcPct val="0"/>
              </a:spcBef>
              <a:spcAft>
                <a:spcPct val="35000"/>
              </a:spcAft>
            </a:pPr>
            <a:r>
              <a:rPr lang="en-US" b="1" dirty="0"/>
              <a:t>Accounts</a:t>
            </a:r>
          </a:p>
          <a:p>
            <a:pPr lvl="2" defTabSz="1244600">
              <a:lnSpc>
                <a:spcPct val="90000"/>
              </a:lnSpc>
              <a:spcBef>
                <a:spcPct val="0"/>
              </a:spcBef>
              <a:spcAft>
                <a:spcPct val="35000"/>
              </a:spcAft>
            </a:pPr>
            <a:r>
              <a:rPr lang="en-US" dirty="0"/>
              <a:t>Represent elements of the accounting equation</a:t>
            </a:r>
            <a:endParaRPr lang="en-US" b="1" dirty="0"/>
          </a:p>
          <a:p>
            <a:pPr lvl="1" defTabSz="1244600">
              <a:lnSpc>
                <a:spcPct val="90000"/>
              </a:lnSpc>
              <a:spcBef>
                <a:spcPct val="0"/>
              </a:spcBef>
              <a:spcAft>
                <a:spcPct val="35000"/>
              </a:spcAft>
            </a:pPr>
            <a:r>
              <a:rPr lang="en-US" b="1" dirty="0"/>
              <a:t>T-accounts</a:t>
            </a:r>
          </a:p>
          <a:p>
            <a:pPr lvl="2" defTabSz="1244600">
              <a:lnSpc>
                <a:spcPct val="90000"/>
              </a:lnSpc>
              <a:spcBef>
                <a:spcPct val="0"/>
              </a:spcBef>
              <a:spcAft>
                <a:spcPct val="35000"/>
              </a:spcAft>
            </a:pPr>
            <a:r>
              <a:rPr lang="en-US" dirty="0"/>
              <a:t>Used for instructional purposes instead of formal ledger accounts</a:t>
            </a:r>
            <a:endParaRPr lang="en-US" b="1" dirty="0"/>
          </a:p>
          <a:p>
            <a:pPr lvl="1" defTabSz="1244600">
              <a:lnSpc>
                <a:spcPct val="90000"/>
              </a:lnSpc>
              <a:spcBef>
                <a:spcPct val="0"/>
              </a:spcBef>
              <a:spcAft>
                <a:spcPct val="35000"/>
              </a:spcAft>
            </a:pPr>
            <a:r>
              <a:rPr lang="en-US" b="1" dirty="0"/>
              <a:t>General ledger</a:t>
            </a:r>
          </a:p>
          <a:p>
            <a:pPr lvl="2" defTabSz="1244600">
              <a:lnSpc>
                <a:spcPct val="90000"/>
              </a:lnSpc>
              <a:spcBef>
                <a:spcPct val="0"/>
              </a:spcBef>
              <a:spcAft>
                <a:spcPct val="35000"/>
              </a:spcAft>
            </a:pPr>
            <a:r>
              <a:rPr lang="en-US" dirty="0"/>
              <a:t>Collection of accounts</a:t>
            </a:r>
          </a:p>
          <a:p>
            <a:pPr lvl="1" defTabSz="1244600">
              <a:lnSpc>
                <a:spcPct val="90000"/>
              </a:lnSpc>
              <a:spcBef>
                <a:spcPct val="0"/>
              </a:spcBef>
              <a:spcAft>
                <a:spcPct val="35000"/>
              </a:spcAft>
            </a:pPr>
            <a:r>
              <a:rPr b="1"/>
              <a:t>Double-entry system</a:t>
            </a:r>
          </a:p>
          <a:p>
            <a:pPr lvl="2" defTabSz="1244600">
              <a:lnSpc>
                <a:spcPct val="90000"/>
              </a:lnSpc>
              <a:spcBef>
                <a:spcPct val="0"/>
              </a:spcBef>
              <a:spcAft>
                <a:spcPct val="35000"/>
              </a:spcAft>
            </a:pPr>
            <a:r>
              <a:t>Refers to the dual effect that each transaction has on the accounting equation</a:t>
            </a:r>
          </a:p>
        </p:txBody>
      </p:sp>
    </p:spTree>
    <p:extLst>
      <p:ext uri="{BB962C8B-B14F-4D97-AF65-F5344CB8AC3E}">
        <p14:creationId xmlns:p14="http://schemas.microsoft.com/office/powerpoint/2010/main" val="183014257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02-8</a:t>
            </a:r>
          </a:p>
        </p:txBody>
      </p:sp>
      <p:sp>
        <p:nvSpPr>
          <p:cNvPr id="4" name="Title 3"/>
          <p:cNvSpPr>
            <a:spLocks noGrp="1"/>
          </p:cNvSpPr>
          <p:nvPr>
            <p:ph type="title"/>
          </p:nvPr>
        </p:nvSpPr>
        <p:spPr/>
        <p:txBody>
          <a:bodyPr>
            <a:noAutofit/>
          </a:bodyPr>
          <a:lstStyle/>
          <a:p>
            <a:r>
              <a:rPr lang="en-US" altLang="en-US" dirty="0"/>
              <a:t>Concept Check: Cash to Accrual Basis (1 of 3)</a:t>
            </a:r>
            <a:endParaRPr lang="en-US" dirty="0"/>
          </a:p>
        </p:txBody>
      </p:sp>
      <p:sp>
        <p:nvSpPr>
          <p:cNvPr id="13" name="Content Placeholder 12"/>
          <p:cNvSpPr>
            <a:spLocks noGrp="1"/>
          </p:cNvSpPr>
          <p:nvPr>
            <p:ph sz="quarter" idx="10"/>
          </p:nvPr>
        </p:nvSpPr>
        <p:spPr>
          <a:xfrm>
            <a:off x="548640" y="1676398"/>
            <a:ext cx="8046720" cy="4648201"/>
          </a:xfrm>
        </p:spPr>
        <p:txBody>
          <a:bodyPr/>
          <a:lstStyle/>
          <a:p>
            <a:pPr marL="0" indent="0">
              <a:spcAft>
                <a:spcPts val="1200"/>
              </a:spcAft>
              <a:buNone/>
            </a:pPr>
            <a:r>
              <a:rPr lang="en-US" dirty="0"/>
              <a:t>Dan White Draperies maintains its records on a cash basis. During 2018, the company collected $75,000 from customers and paid $21,000 in expenses. Depreciation expense of $8,000 would have been recorded on an accrual basis. Over the course of the year, accounts receivable increased $7,000, prepaid expenses decreased $5,000, and accrued liabilities decreased $4,000. Dan’s accrual basis net income was: </a:t>
            </a:r>
          </a:p>
        </p:txBody>
      </p:sp>
    </p:spTree>
    <p:extLst>
      <p:ext uri="{BB962C8B-B14F-4D97-AF65-F5344CB8AC3E}">
        <p14:creationId xmlns:p14="http://schemas.microsoft.com/office/powerpoint/2010/main" val="426708241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02-8</a:t>
            </a:r>
          </a:p>
        </p:txBody>
      </p:sp>
      <p:sp>
        <p:nvSpPr>
          <p:cNvPr id="4" name="Title 3"/>
          <p:cNvSpPr>
            <a:spLocks noGrp="1"/>
          </p:cNvSpPr>
          <p:nvPr>
            <p:ph type="title"/>
          </p:nvPr>
        </p:nvSpPr>
        <p:spPr/>
        <p:txBody>
          <a:bodyPr>
            <a:noAutofit/>
          </a:bodyPr>
          <a:lstStyle/>
          <a:p>
            <a:r>
              <a:rPr lang="en-US" altLang="en-US" dirty="0"/>
              <a:t>Concept Check: Cash to Accrual Basis (2 of 3)</a:t>
            </a:r>
            <a:endParaRPr lang="en-US" dirty="0"/>
          </a:p>
        </p:txBody>
      </p:sp>
      <p:sp>
        <p:nvSpPr>
          <p:cNvPr id="13" name="Content Placeholder 12"/>
          <p:cNvSpPr>
            <a:spLocks noGrp="1"/>
          </p:cNvSpPr>
          <p:nvPr>
            <p:ph sz="quarter" idx="10"/>
          </p:nvPr>
        </p:nvSpPr>
        <p:spPr>
          <a:xfrm>
            <a:off x="548640" y="1676398"/>
            <a:ext cx="8046720" cy="4746435"/>
          </a:xfrm>
        </p:spPr>
        <p:txBody>
          <a:bodyPr/>
          <a:lstStyle/>
          <a:p>
            <a:pPr marL="457200" indent="-457200">
              <a:buFont typeface="+mj-lt"/>
              <a:buAutoNum type="alphaLcPeriod"/>
            </a:pPr>
            <a:r>
              <a:rPr lang="en-US" dirty="0"/>
              <a:t>$41,000 </a:t>
            </a:r>
          </a:p>
          <a:p>
            <a:pPr marL="457200" indent="-457200">
              <a:buFont typeface="+mj-lt"/>
              <a:buAutoNum type="alphaLcPeriod"/>
            </a:pPr>
            <a:r>
              <a:rPr lang="en-US" dirty="0"/>
              <a:t>$57,000</a:t>
            </a:r>
          </a:p>
          <a:p>
            <a:pPr marL="457200" indent="-457200">
              <a:buFont typeface="+mj-lt"/>
              <a:buAutoNum type="alphaLcPeriod"/>
            </a:pPr>
            <a:r>
              <a:rPr lang="en-US" dirty="0"/>
              <a:t>$52,000</a:t>
            </a:r>
          </a:p>
          <a:p>
            <a:pPr marL="457200" indent="-457200">
              <a:buFont typeface="+mj-lt"/>
              <a:buAutoNum type="alphaLcPeriod"/>
            </a:pPr>
            <a:r>
              <a:rPr lang="en-US" dirty="0"/>
              <a:t>$45,000</a:t>
            </a:r>
          </a:p>
        </p:txBody>
      </p:sp>
    </p:spTree>
    <p:extLst>
      <p:ext uri="{BB962C8B-B14F-4D97-AF65-F5344CB8AC3E}">
        <p14:creationId xmlns:p14="http://schemas.microsoft.com/office/powerpoint/2010/main" val="83347484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02-8</a:t>
            </a:r>
          </a:p>
        </p:txBody>
      </p:sp>
      <p:sp>
        <p:nvSpPr>
          <p:cNvPr id="4" name="Title 3"/>
          <p:cNvSpPr>
            <a:spLocks noGrp="1"/>
          </p:cNvSpPr>
          <p:nvPr>
            <p:ph type="title"/>
          </p:nvPr>
        </p:nvSpPr>
        <p:spPr/>
        <p:txBody>
          <a:bodyPr>
            <a:noAutofit/>
          </a:bodyPr>
          <a:lstStyle/>
          <a:p>
            <a:r>
              <a:rPr lang="en-US" altLang="en-US" dirty="0"/>
              <a:t>Concept Check: Cash to Accrual Basis (3 of 3)</a:t>
            </a:r>
            <a:endParaRPr lang="en-US" dirty="0"/>
          </a:p>
        </p:txBody>
      </p:sp>
      <p:sp>
        <p:nvSpPr>
          <p:cNvPr id="13" name="Content Placeholder 12"/>
          <p:cNvSpPr>
            <a:spLocks noGrp="1"/>
          </p:cNvSpPr>
          <p:nvPr>
            <p:ph sz="quarter" idx="10"/>
          </p:nvPr>
        </p:nvSpPr>
        <p:spPr>
          <a:xfrm>
            <a:off x="548639" y="1687416"/>
            <a:ext cx="8355517" cy="606080"/>
          </a:xfrm>
        </p:spPr>
        <p:txBody>
          <a:bodyPr/>
          <a:lstStyle/>
          <a:p>
            <a:pPr marL="0" indent="0">
              <a:buNone/>
            </a:pPr>
            <a:r>
              <a:rPr lang="en-US" dirty="0">
                <a:solidFill>
                  <a:prstClr val="black"/>
                </a:solidFill>
              </a:rPr>
              <a:t>The correct answer is </a:t>
            </a:r>
            <a:r>
              <a:rPr lang="en-US" i="1" dirty="0">
                <a:solidFill>
                  <a:prstClr val="black"/>
                </a:solidFill>
              </a:rPr>
              <a:t>c</a:t>
            </a:r>
            <a:r>
              <a:rPr lang="en-US" dirty="0">
                <a:solidFill>
                  <a:prstClr val="black"/>
                </a:solidFill>
              </a:rPr>
              <a:t>:</a:t>
            </a:r>
          </a:p>
        </p:txBody>
      </p:sp>
      <p:graphicFrame>
        <p:nvGraphicFramePr>
          <p:cNvPr id="5" name="Table 4"/>
          <p:cNvGraphicFramePr>
            <a:graphicFrameLocks noGrp="1"/>
          </p:cNvGraphicFramePr>
          <p:nvPr/>
        </p:nvGraphicFramePr>
        <p:xfrm>
          <a:off x="1229192" y="2656173"/>
          <a:ext cx="7270230" cy="3066500"/>
        </p:xfrm>
        <a:graphic>
          <a:graphicData uri="http://schemas.openxmlformats.org/drawingml/2006/table">
            <a:tbl>
              <a:tblPr firstRow="1" bandRow="1">
                <a:tableStyleId>{5940675A-B579-460E-94D1-54222C63F5DA}</a:tableStyleId>
              </a:tblPr>
              <a:tblGrid>
                <a:gridCol w="4646952">
                  <a:extLst>
                    <a:ext uri="{9D8B030D-6E8A-4147-A177-3AD203B41FA5}">
                      <a16:colId xmlns:a16="http://schemas.microsoft.com/office/drawing/2014/main" val="20000"/>
                    </a:ext>
                  </a:extLst>
                </a:gridCol>
                <a:gridCol w="2623278">
                  <a:extLst>
                    <a:ext uri="{9D8B030D-6E8A-4147-A177-3AD203B41FA5}">
                      <a16:colId xmlns:a16="http://schemas.microsoft.com/office/drawing/2014/main" val="20001"/>
                    </a:ext>
                  </a:extLst>
                </a:gridCol>
              </a:tblGrid>
              <a:tr h="276212">
                <a:tc>
                  <a:txBody>
                    <a:bodyPr/>
                    <a:lstStyle/>
                    <a:p>
                      <a:r>
                        <a:rPr lang="en-US" sz="1600" dirty="0">
                          <a:solidFill>
                            <a:prstClr val="black"/>
                          </a:solidFill>
                          <a:latin typeface="Verdana" pitchFamily="34" charset="0"/>
                          <a:ea typeface="Verdana" pitchFamily="34" charset="0"/>
                          <a:cs typeface="Verdana" pitchFamily="34" charset="0"/>
                        </a:rPr>
                        <a:t>Cash receipts</a:t>
                      </a:r>
                      <a:endParaRPr lang="en-IN" sz="1600" dirty="0">
                        <a:latin typeface="Verdana" pitchFamily="34" charset="0"/>
                        <a:ea typeface="Verdana" pitchFamily="34" charset="0"/>
                        <a:cs typeface="Verdana" pitchFamily="34" charset="0"/>
                      </a:endParaRPr>
                    </a:p>
                  </a:txBody>
                  <a:tcPr/>
                </a:tc>
                <a:tc>
                  <a:txBody>
                    <a:bodyPr/>
                    <a:lstStyle/>
                    <a:p>
                      <a:pPr algn="r"/>
                      <a:r>
                        <a:rPr lang="en-US" sz="1600" dirty="0">
                          <a:solidFill>
                            <a:prstClr val="black"/>
                          </a:solidFill>
                          <a:latin typeface="Verdana" pitchFamily="34" charset="0"/>
                          <a:ea typeface="Verdana" pitchFamily="34" charset="0"/>
                          <a:cs typeface="Verdana" pitchFamily="34" charset="0"/>
                        </a:rPr>
                        <a:t>$75,000</a:t>
                      </a:r>
                      <a:endParaRPr lang="en-IN" sz="16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0"/>
                  </a:ext>
                </a:extLst>
              </a:tr>
              <a:tr h="276212">
                <a:tc>
                  <a:txBody>
                    <a:bodyPr/>
                    <a:lstStyle/>
                    <a:p>
                      <a:r>
                        <a:rPr lang="en-US" sz="1600" dirty="0">
                          <a:solidFill>
                            <a:prstClr val="black"/>
                          </a:solidFill>
                          <a:latin typeface="Verdana" pitchFamily="34" charset="0"/>
                          <a:ea typeface="Verdana" pitchFamily="34" charset="0"/>
                          <a:cs typeface="Verdana" pitchFamily="34" charset="0"/>
                        </a:rPr>
                        <a:t>Less cash disbursements</a:t>
                      </a:r>
                      <a:endParaRPr lang="en-IN" sz="1600" dirty="0">
                        <a:latin typeface="Verdana" pitchFamily="34" charset="0"/>
                        <a:ea typeface="Verdana" pitchFamily="34" charset="0"/>
                        <a:cs typeface="Verdana" pitchFamily="34" charset="0"/>
                      </a:endParaRPr>
                    </a:p>
                  </a:txBody>
                  <a:tcPr/>
                </a:tc>
                <a:tc>
                  <a:txBody>
                    <a:bodyPr/>
                    <a:lstStyle/>
                    <a:p>
                      <a:pPr algn="r"/>
                      <a:r>
                        <a:rPr lang="en-US" sz="1600" u="sng" dirty="0">
                          <a:solidFill>
                            <a:prstClr val="black"/>
                          </a:solidFill>
                          <a:latin typeface="Verdana" pitchFamily="34" charset="0"/>
                          <a:ea typeface="Verdana" pitchFamily="34" charset="0"/>
                          <a:cs typeface="Verdana" pitchFamily="34" charset="0"/>
                        </a:rPr>
                        <a:t>21,000</a:t>
                      </a:r>
                      <a:endParaRPr lang="en-IN" sz="16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1"/>
                  </a:ext>
                </a:extLst>
              </a:tr>
              <a:tr h="276212">
                <a:tc>
                  <a:txBody>
                    <a:bodyPr/>
                    <a:lstStyle/>
                    <a:p>
                      <a:r>
                        <a:rPr lang="en-US" sz="1600" dirty="0">
                          <a:solidFill>
                            <a:prstClr val="black"/>
                          </a:solidFill>
                          <a:latin typeface="Verdana" pitchFamily="34" charset="0"/>
                          <a:ea typeface="Verdana" pitchFamily="34" charset="0"/>
                          <a:cs typeface="Verdana" pitchFamily="34" charset="0"/>
                        </a:rPr>
                        <a:t>Cash basis net income </a:t>
                      </a:r>
                      <a:endParaRPr lang="en-IN" sz="1600" dirty="0">
                        <a:latin typeface="Verdana" pitchFamily="34" charset="0"/>
                        <a:ea typeface="Verdana" pitchFamily="34" charset="0"/>
                        <a:cs typeface="Verdana" pitchFamily="34" charset="0"/>
                      </a:endParaRPr>
                    </a:p>
                  </a:txBody>
                  <a:tcPr/>
                </a:tc>
                <a:tc>
                  <a:txBody>
                    <a:bodyPr/>
                    <a:lstStyle/>
                    <a:p>
                      <a:pPr algn="r"/>
                      <a:r>
                        <a:rPr lang="en-US" sz="1600" dirty="0">
                          <a:solidFill>
                            <a:prstClr val="black"/>
                          </a:solidFill>
                          <a:latin typeface="Verdana" pitchFamily="34" charset="0"/>
                          <a:ea typeface="Verdana" pitchFamily="34" charset="0"/>
                          <a:cs typeface="Verdana" pitchFamily="34" charset="0"/>
                        </a:rPr>
                        <a:t>54,000</a:t>
                      </a:r>
                      <a:endParaRPr lang="en-IN" sz="16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2"/>
                  </a:ext>
                </a:extLst>
              </a:tr>
              <a:tr h="431345">
                <a:tc>
                  <a:txBody>
                    <a:bodyPr/>
                    <a:lstStyle/>
                    <a:p>
                      <a:r>
                        <a:rPr lang="en-US" sz="1600" dirty="0">
                          <a:solidFill>
                            <a:prstClr val="black"/>
                          </a:solidFill>
                          <a:latin typeface="Verdana" pitchFamily="34" charset="0"/>
                          <a:ea typeface="Verdana" pitchFamily="34" charset="0"/>
                          <a:cs typeface="Verdana" pitchFamily="34" charset="0"/>
                        </a:rPr>
                        <a:t>Deduct: Depreciation expense</a:t>
                      </a:r>
                      <a:endParaRPr lang="en-IN" sz="1600" dirty="0">
                        <a:latin typeface="Verdana" pitchFamily="34" charset="0"/>
                        <a:ea typeface="Verdana" pitchFamily="34" charset="0"/>
                        <a:cs typeface="Verdana" pitchFamily="34" charset="0"/>
                      </a:endParaRPr>
                    </a:p>
                  </a:txBody>
                  <a:tcPr/>
                </a:tc>
                <a:tc>
                  <a:txBody>
                    <a:bodyPr/>
                    <a:lstStyle/>
                    <a:p>
                      <a:pPr algn="r"/>
                      <a:r>
                        <a:rPr lang="en-US" sz="1600" dirty="0">
                          <a:solidFill>
                            <a:prstClr val="black"/>
                          </a:solidFill>
                          <a:latin typeface="Verdana" pitchFamily="34" charset="0"/>
                          <a:ea typeface="Verdana" pitchFamily="34" charset="0"/>
                          <a:cs typeface="Verdana" pitchFamily="34" charset="0"/>
                        </a:rPr>
                        <a:t>(8,000)</a:t>
                      </a:r>
                      <a:endParaRPr lang="en-IN" sz="16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3"/>
                  </a:ext>
                </a:extLst>
              </a:tr>
              <a:tr h="431345">
                <a:tc>
                  <a:txBody>
                    <a:bodyPr/>
                    <a:lstStyle/>
                    <a:p>
                      <a:pPr marL="900113" indent="0"/>
                      <a:r>
                        <a:rPr lang="en-US" sz="1600" dirty="0">
                          <a:solidFill>
                            <a:prstClr val="black"/>
                          </a:solidFill>
                          <a:latin typeface="Verdana" pitchFamily="34" charset="0"/>
                          <a:ea typeface="Verdana" pitchFamily="34" charset="0"/>
                          <a:cs typeface="Verdana" pitchFamily="34" charset="0"/>
                        </a:rPr>
                        <a:t>Decrease in prepaid expenses </a:t>
                      </a:r>
                      <a:endParaRPr lang="en-IN" sz="1600" dirty="0">
                        <a:latin typeface="Verdana" pitchFamily="34" charset="0"/>
                        <a:ea typeface="Verdana" pitchFamily="34" charset="0"/>
                        <a:cs typeface="Verdana" pitchFamily="34" charset="0"/>
                      </a:endParaRPr>
                    </a:p>
                  </a:txBody>
                  <a:tcPr/>
                </a:tc>
                <a:tc>
                  <a:txBody>
                    <a:bodyPr/>
                    <a:lstStyle/>
                    <a:p>
                      <a:pPr algn="r"/>
                      <a:r>
                        <a:rPr lang="en-US" sz="1600" dirty="0">
                          <a:solidFill>
                            <a:prstClr val="black"/>
                          </a:solidFill>
                          <a:latin typeface="Verdana" pitchFamily="34" charset="0"/>
                          <a:ea typeface="Verdana" pitchFamily="34" charset="0"/>
                          <a:cs typeface="Verdana" pitchFamily="34" charset="0"/>
                        </a:rPr>
                        <a:t>(5,000)</a:t>
                      </a:r>
                      <a:endParaRPr lang="en-IN" sz="16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4"/>
                  </a:ext>
                </a:extLst>
              </a:tr>
              <a:tr h="431345">
                <a:tc>
                  <a:txBody>
                    <a:bodyPr/>
                    <a:lstStyle/>
                    <a:p>
                      <a:r>
                        <a:rPr lang="en-US" sz="1600" dirty="0">
                          <a:solidFill>
                            <a:prstClr val="black"/>
                          </a:solidFill>
                          <a:latin typeface="Verdana" pitchFamily="34" charset="0"/>
                          <a:ea typeface="Verdana" pitchFamily="34" charset="0"/>
                          <a:cs typeface="Verdana" pitchFamily="34" charset="0"/>
                        </a:rPr>
                        <a:t>Add: Increase in accounts receivable </a:t>
                      </a:r>
                      <a:endParaRPr lang="en-IN" sz="1600" dirty="0">
                        <a:latin typeface="Verdana" pitchFamily="34" charset="0"/>
                        <a:ea typeface="Verdana" pitchFamily="34" charset="0"/>
                        <a:cs typeface="Verdana" pitchFamily="34" charset="0"/>
                      </a:endParaRPr>
                    </a:p>
                  </a:txBody>
                  <a:tcPr/>
                </a:tc>
                <a:tc>
                  <a:txBody>
                    <a:bodyPr/>
                    <a:lstStyle/>
                    <a:p>
                      <a:pPr algn="r"/>
                      <a:r>
                        <a:rPr lang="en-US" sz="1600" dirty="0">
                          <a:solidFill>
                            <a:prstClr val="black"/>
                          </a:solidFill>
                          <a:latin typeface="Verdana" pitchFamily="34" charset="0"/>
                          <a:ea typeface="Verdana" pitchFamily="34" charset="0"/>
                          <a:cs typeface="Verdana" pitchFamily="34" charset="0"/>
                        </a:rPr>
                        <a:t>7,000</a:t>
                      </a:r>
                      <a:endParaRPr lang="en-IN" sz="16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5"/>
                  </a:ext>
                </a:extLst>
              </a:tr>
              <a:tr h="431345">
                <a:tc>
                  <a:txBody>
                    <a:bodyPr/>
                    <a:lstStyle/>
                    <a:p>
                      <a:pPr marL="539750" indent="0"/>
                      <a:r>
                        <a:rPr lang="en-US" sz="1600" dirty="0">
                          <a:solidFill>
                            <a:prstClr val="black"/>
                          </a:solidFill>
                          <a:latin typeface="Verdana" pitchFamily="34" charset="0"/>
                          <a:ea typeface="Verdana" pitchFamily="34" charset="0"/>
                          <a:cs typeface="Verdana" pitchFamily="34" charset="0"/>
                        </a:rPr>
                        <a:t>Decrease in accrued liabilities </a:t>
                      </a:r>
                      <a:endParaRPr lang="en-IN" sz="1600" dirty="0">
                        <a:latin typeface="Verdana" pitchFamily="34" charset="0"/>
                        <a:ea typeface="Verdana" pitchFamily="34" charset="0"/>
                        <a:cs typeface="Verdana" pitchFamily="34" charset="0"/>
                      </a:endParaRPr>
                    </a:p>
                  </a:txBody>
                  <a:tcPr/>
                </a:tc>
                <a:tc>
                  <a:txBody>
                    <a:bodyPr/>
                    <a:lstStyle/>
                    <a:p>
                      <a:pPr algn="r"/>
                      <a:r>
                        <a:rPr lang="en-US" sz="1600" u="sng" dirty="0">
                          <a:solidFill>
                            <a:prstClr val="black"/>
                          </a:solidFill>
                          <a:latin typeface="Verdana" pitchFamily="34" charset="0"/>
                          <a:ea typeface="Verdana" pitchFamily="34" charset="0"/>
                          <a:cs typeface="Verdana" pitchFamily="34" charset="0"/>
                        </a:rPr>
                        <a:t>4,000</a:t>
                      </a:r>
                      <a:endParaRPr lang="en-IN" sz="16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6"/>
                  </a:ext>
                </a:extLst>
              </a:tr>
              <a:tr h="276212">
                <a:tc>
                  <a:txBody>
                    <a:bodyPr/>
                    <a:lstStyle/>
                    <a:p>
                      <a:r>
                        <a:rPr lang="en-US" sz="1600" dirty="0">
                          <a:solidFill>
                            <a:prstClr val="black"/>
                          </a:solidFill>
                          <a:latin typeface="Verdana" pitchFamily="34" charset="0"/>
                          <a:ea typeface="Verdana" pitchFamily="34" charset="0"/>
                          <a:cs typeface="Verdana" pitchFamily="34" charset="0"/>
                        </a:rPr>
                        <a:t>Accrual basis net </a:t>
                      </a:r>
                      <a:r>
                        <a:rPr lang="en-US" sz="1600" dirty="0">
                          <a:solidFill>
                            <a:srgbClr val="000000"/>
                          </a:solidFill>
                          <a:latin typeface="Verdana" pitchFamily="34" charset="0"/>
                          <a:ea typeface="Verdana" pitchFamily="34" charset="0"/>
                          <a:cs typeface="Verdana" pitchFamily="34" charset="0"/>
                        </a:rPr>
                        <a:t>income </a:t>
                      </a:r>
                      <a:endParaRPr lang="en-IN" sz="1600" dirty="0">
                        <a:latin typeface="Verdana" pitchFamily="34" charset="0"/>
                        <a:ea typeface="Verdana" pitchFamily="34" charset="0"/>
                        <a:cs typeface="Verdana" pitchFamily="34" charset="0"/>
                      </a:endParaRPr>
                    </a:p>
                  </a:txBody>
                  <a:tcPr/>
                </a:tc>
                <a:tc>
                  <a:txBody>
                    <a:bodyPr/>
                    <a:lstStyle/>
                    <a:p>
                      <a:pPr algn="r"/>
                      <a:r>
                        <a:rPr lang="en-US" sz="1600" b="1" dirty="0">
                          <a:solidFill>
                            <a:srgbClr val="000000"/>
                          </a:solidFill>
                          <a:latin typeface="Verdana" pitchFamily="34" charset="0"/>
                          <a:ea typeface="Verdana" pitchFamily="34" charset="0"/>
                          <a:cs typeface="Verdana" pitchFamily="34" charset="0"/>
                        </a:rPr>
                        <a:t>$52,000</a:t>
                      </a:r>
                      <a:endParaRPr lang="en-IN" sz="16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87574395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2A</a:t>
            </a:r>
          </a:p>
        </p:txBody>
      </p:sp>
      <p:sp>
        <p:nvSpPr>
          <p:cNvPr id="4" name="Title 3"/>
          <p:cNvSpPr>
            <a:spLocks noGrp="1"/>
          </p:cNvSpPr>
          <p:nvPr>
            <p:ph type="title"/>
          </p:nvPr>
        </p:nvSpPr>
        <p:spPr/>
        <p:txBody>
          <a:bodyPr>
            <a:noAutofit/>
          </a:bodyPr>
          <a:lstStyle/>
          <a:p>
            <a:r>
              <a:rPr lang="en-US" dirty="0"/>
              <a:t>Use of a Worksheet (1 of 2)</a:t>
            </a:r>
          </a:p>
        </p:txBody>
      </p:sp>
      <p:sp>
        <p:nvSpPr>
          <p:cNvPr id="2" name="Content Placeholder 1"/>
          <p:cNvSpPr>
            <a:spLocks noGrp="1"/>
          </p:cNvSpPr>
          <p:nvPr>
            <p:ph sz="quarter" idx="10"/>
          </p:nvPr>
        </p:nvSpPr>
        <p:spPr>
          <a:xfrm>
            <a:off x="548640" y="1676400"/>
            <a:ext cx="8046720" cy="1409700"/>
          </a:xfrm>
        </p:spPr>
        <p:txBody>
          <a:bodyPr/>
          <a:lstStyle/>
          <a:p>
            <a:r>
              <a:rPr lang="en-US" dirty="0"/>
              <a:t>Often used to organize the accounting information needed to prepare adjusting and closing entries and the financial statements</a:t>
            </a:r>
          </a:p>
        </p:txBody>
      </p:sp>
    </p:spTree>
    <p:extLst>
      <p:ext uri="{BB962C8B-B14F-4D97-AF65-F5344CB8AC3E}">
        <p14:creationId xmlns:p14="http://schemas.microsoft.com/office/powerpoint/2010/main" val="367516088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2A</a:t>
            </a:r>
          </a:p>
        </p:txBody>
      </p:sp>
      <p:sp>
        <p:nvSpPr>
          <p:cNvPr id="4" name="Title 3"/>
          <p:cNvSpPr>
            <a:spLocks noGrp="1"/>
          </p:cNvSpPr>
          <p:nvPr>
            <p:ph type="title"/>
          </p:nvPr>
        </p:nvSpPr>
        <p:spPr/>
        <p:txBody>
          <a:bodyPr>
            <a:noAutofit/>
          </a:bodyPr>
          <a:lstStyle/>
          <a:p>
            <a:r>
              <a:rPr lang="en-US" dirty="0"/>
              <a:t>Use of a Worksheet (2 of 2)</a:t>
            </a:r>
          </a:p>
        </p:txBody>
      </p:sp>
      <p:pic>
        <p:nvPicPr>
          <p:cNvPr id="25602" name="Picture 2" descr="An Excel spreadsheet provides a worksheet that organizes the adjusting and closing entries needed for preparing financial statements. The worksheet includes the account title as well as debit and credit columns for each of the following: unadjusted trial balance; adjusting entries; adjusted trial balance; income statement; and balance sheet. Column totals are provided for unadjusted trial balance, adjusting entries, and adjusted trial balance. For the income statement and balance sheet, the net income, as well as column totals, is provided."/>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794832" y="1281809"/>
            <a:ext cx="8052203" cy="5178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36284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2B</a:t>
            </a:r>
          </a:p>
        </p:txBody>
      </p:sp>
      <p:sp>
        <p:nvSpPr>
          <p:cNvPr id="4" name="Title 3"/>
          <p:cNvSpPr>
            <a:spLocks noGrp="1"/>
          </p:cNvSpPr>
          <p:nvPr>
            <p:ph type="title"/>
          </p:nvPr>
        </p:nvSpPr>
        <p:spPr/>
        <p:txBody>
          <a:bodyPr>
            <a:noAutofit/>
          </a:bodyPr>
          <a:lstStyle/>
          <a:p>
            <a:r>
              <a:rPr lang="en-US" sz="4000" dirty="0"/>
              <a:t>Adjusting Entry to be Reversed (1 of 2)</a:t>
            </a:r>
          </a:p>
        </p:txBody>
      </p:sp>
      <p:sp>
        <p:nvSpPr>
          <p:cNvPr id="2" name="Content Placeholder 1"/>
          <p:cNvSpPr>
            <a:spLocks noGrp="1"/>
          </p:cNvSpPr>
          <p:nvPr>
            <p:ph sz="quarter" idx="10"/>
          </p:nvPr>
        </p:nvSpPr>
        <p:spPr>
          <a:xfrm>
            <a:off x="548640" y="1676400"/>
            <a:ext cx="8046720" cy="2190750"/>
          </a:xfrm>
        </p:spPr>
        <p:txBody>
          <a:bodyPr/>
          <a:lstStyle/>
          <a:p>
            <a:pPr marL="0" indent="0">
              <a:buNone/>
            </a:pPr>
            <a:r>
              <a:rPr lang="en-US" b="1" dirty="0"/>
              <a:t>Example:</a:t>
            </a:r>
          </a:p>
          <a:p>
            <a:pPr marL="0" indent="0">
              <a:buNone/>
            </a:pPr>
            <a:r>
              <a:rPr lang="en-US" dirty="0"/>
              <a:t>The following adjusting entry for accrued salaries was prepared for the Dress Right Clothing Corporation to record accrued salaries at the end of July.</a:t>
            </a:r>
          </a:p>
        </p:txBody>
      </p:sp>
      <p:pic>
        <p:nvPicPr>
          <p:cNvPr id="27650" name="Picture 2" descr="Journal entry, dated July 31, showing Salaries Expense debited for 5,500 and Salaries Payable credited for 5,5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685800" y="4056663"/>
            <a:ext cx="7772400" cy="1574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962747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2B</a:t>
            </a:r>
          </a:p>
        </p:txBody>
      </p:sp>
      <p:sp>
        <p:nvSpPr>
          <p:cNvPr id="4" name="Title 3"/>
          <p:cNvSpPr>
            <a:spLocks noGrp="1"/>
          </p:cNvSpPr>
          <p:nvPr>
            <p:ph type="title"/>
          </p:nvPr>
        </p:nvSpPr>
        <p:spPr/>
        <p:txBody>
          <a:bodyPr>
            <a:noAutofit/>
          </a:bodyPr>
          <a:lstStyle/>
          <a:p>
            <a:r>
              <a:rPr lang="en-US" sz="4000" dirty="0"/>
              <a:t>Adjusting Entry to be Reversed (2 of 2)</a:t>
            </a:r>
          </a:p>
        </p:txBody>
      </p:sp>
      <p:pic>
        <p:nvPicPr>
          <p:cNvPr id="26627" name="Picture 3" descr="Salaries Expense T account with an entry on the left of Balance July 31 for 10,5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704419" y="3048000"/>
            <a:ext cx="3560189" cy="1550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8" name="Picture 4" descr="Salaries Payable T account with an entry on the right of Balance July 31 for 5,500. An entry then for Cash payment of 5,500 is made on the left, leaving the balance of zero on the right."/>
          <p:cNvPicPr>
            <a:picLocks noGrp="1" noChangeAspect="1" noChangeArrowheads="1"/>
          </p:cNvPicPr>
          <p:nvPr>
            <p:ph type="pic" sz="quarter" idx="15"/>
          </p:nvPr>
        </p:nvPicPr>
        <p:blipFill>
          <a:blip r:embed="rId4" cstate="print">
            <a:extLst>
              <a:ext uri="{28A0092B-C50C-407E-A947-70E740481C1C}">
                <a14:useLocalDpi xmlns:a14="http://schemas.microsoft.com/office/drawing/2010/main" val="0"/>
              </a:ext>
            </a:extLst>
          </a:blip>
          <a:stretch>
            <a:fillRect/>
          </a:stretch>
        </p:blipFill>
        <p:spPr bwMode="auto">
          <a:xfrm>
            <a:off x="4318629" y="3124200"/>
            <a:ext cx="4619859" cy="167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450096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2B</a:t>
            </a:r>
          </a:p>
        </p:txBody>
      </p:sp>
      <p:sp>
        <p:nvSpPr>
          <p:cNvPr id="4" name="Title 3"/>
          <p:cNvSpPr>
            <a:spLocks noGrp="1"/>
          </p:cNvSpPr>
          <p:nvPr>
            <p:ph type="title"/>
          </p:nvPr>
        </p:nvSpPr>
        <p:spPr/>
        <p:txBody>
          <a:bodyPr>
            <a:noAutofit/>
          </a:bodyPr>
          <a:lstStyle/>
          <a:p>
            <a:r>
              <a:rPr lang="en-US" sz="4000" dirty="0"/>
              <a:t>Reversing Entry (1 of 2)</a:t>
            </a:r>
          </a:p>
        </p:txBody>
      </p:sp>
      <p:sp>
        <p:nvSpPr>
          <p:cNvPr id="2" name="Content Placeholder 1"/>
          <p:cNvSpPr>
            <a:spLocks noGrp="1"/>
          </p:cNvSpPr>
          <p:nvPr>
            <p:ph sz="quarter" idx="10"/>
          </p:nvPr>
        </p:nvSpPr>
        <p:spPr>
          <a:xfrm>
            <a:off x="548640" y="1676400"/>
            <a:ext cx="8046720" cy="1993900"/>
          </a:xfrm>
        </p:spPr>
        <p:txBody>
          <a:bodyPr/>
          <a:lstStyle/>
          <a:p>
            <a:pPr marL="0" indent="0">
              <a:buNone/>
            </a:pPr>
            <a:r>
              <a:rPr lang="en-US" b="1" dirty="0"/>
              <a:t>Example:</a:t>
            </a:r>
          </a:p>
          <a:p>
            <a:pPr marL="0" indent="0">
              <a:buNone/>
            </a:pPr>
            <a:r>
              <a:rPr lang="en-US" dirty="0"/>
              <a:t>The following reversing entry for accrued salaries is recorded for accrued salaries at the beginning of August.</a:t>
            </a:r>
          </a:p>
        </p:txBody>
      </p:sp>
      <p:pic>
        <p:nvPicPr>
          <p:cNvPr id="28674" name="Picture 2" descr="Journal entry dated August 1 with a debit to Salaries Payable and a credit to Salaries Expense for 5,5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50901" y="3561945"/>
            <a:ext cx="7442200" cy="1530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2479958"/>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2B</a:t>
            </a:r>
          </a:p>
        </p:txBody>
      </p:sp>
      <p:sp>
        <p:nvSpPr>
          <p:cNvPr id="4" name="Title 3"/>
          <p:cNvSpPr>
            <a:spLocks noGrp="1"/>
          </p:cNvSpPr>
          <p:nvPr>
            <p:ph type="title"/>
          </p:nvPr>
        </p:nvSpPr>
        <p:spPr/>
        <p:txBody>
          <a:bodyPr>
            <a:noAutofit/>
          </a:bodyPr>
          <a:lstStyle/>
          <a:p>
            <a:r>
              <a:rPr lang="en-US" sz="4000" dirty="0"/>
              <a:t>Reversing Entry (2 of 2)</a:t>
            </a:r>
          </a:p>
        </p:txBody>
      </p:sp>
      <p:pic>
        <p:nvPicPr>
          <p:cNvPr id="29698" name="Picture 2" descr="Salaries Expense T account with an entry on the left of Balance July 31 for 10,500. An entry then is made on the right for 5,500, and Cash payment of 5,500 is made on the left, leaving the balance of 10,500 on the debit side. Salaries Payable T account has a 5,500 balance July 31 entered on the right, followed by a reversing entry on the left of 5,500. This leaves a balance of zero on the credit side. "/>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647701" y="2649668"/>
            <a:ext cx="7848600" cy="1832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976304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2C</a:t>
            </a:r>
          </a:p>
        </p:txBody>
      </p:sp>
      <p:sp>
        <p:nvSpPr>
          <p:cNvPr id="4" name="Title 3"/>
          <p:cNvSpPr>
            <a:spLocks noGrp="1"/>
          </p:cNvSpPr>
          <p:nvPr>
            <p:ph type="title"/>
          </p:nvPr>
        </p:nvSpPr>
        <p:spPr/>
        <p:txBody>
          <a:bodyPr>
            <a:noAutofit/>
          </a:bodyPr>
          <a:lstStyle/>
          <a:p>
            <a:r>
              <a:rPr lang="en-US" sz="4000" dirty="0"/>
              <a:t>Subsidiary Ledger and Control Account Example (1 of 2)</a:t>
            </a:r>
          </a:p>
        </p:txBody>
      </p:sp>
      <p:sp>
        <p:nvSpPr>
          <p:cNvPr id="2" name="Content Placeholder 1"/>
          <p:cNvSpPr>
            <a:spLocks noGrp="1"/>
          </p:cNvSpPr>
          <p:nvPr>
            <p:ph sz="quarter" idx="10"/>
          </p:nvPr>
        </p:nvSpPr>
        <p:spPr>
          <a:xfrm>
            <a:off x="548640" y="1676400"/>
            <a:ext cx="8046720" cy="2171700"/>
          </a:xfrm>
        </p:spPr>
        <p:txBody>
          <a:bodyPr/>
          <a:lstStyle/>
          <a:p>
            <a:r>
              <a:rPr lang="en-US" dirty="0"/>
              <a:t>Contain a group of subsidiary accounts associated with a particular general ledger control accounts</a:t>
            </a:r>
          </a:p>
          <a:p>
            <a:pPr lvl="1">
              <a:buFont typeface="Calibri"/>
              <a:buChar char="–"/>
            </a:pPr>
            <a:r>
              <a:rPr lang="en-US" dirty="0"/>
              <a:t>Accounts receivable, accounts payable, property and equipment, investments</a:t>
            </a:r>
          </a:p>
        </p:txBody>
      </p:sp>
      <p:pic>
        <p:nvPicPr>
          <p:cNvPr id="30722" name="Picture 2" descr="General Ledger Accounts Receivable T account, account number 110, with Balance July 31 for 2,000 entered on the left followed by August 31, SJ1, in the amount of 3,295. "/>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2742353" y="3835399"/>
            <a:ext cx="4268204" cy="1546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2"/>
          </p:nvPr>
        </p:nvSpPr>
        <p:spPr>
          <a:xfrm>
            <a:off x="499745" y="5549991"/>
            <a:ext cx="8144510" cy="825409"/>
          </a:xfrm>
        </p:spPr>
        <p:txBody>
          <a:bodyPr/>
          <a:lstStyle/>
          <a:p>
            <a:pPr marL="0" indent="0">
              <a:buNone/>
            </a:pPr>
            <a:r>
              <a:rPr lang="en-US" b="1" dirty="0"/>
              <a:t>General Ledger </a:t>
            </a:r>
            <a:r>
              <a:rPr lang="en-US" dirty="0"/>
              <a:t>Accounts Receivable </a:t>
            </a:r>
            <a:r>
              <a:rPr lang="en-US" dirty="0">
                <a:cs typeface="Arial" panose="020B0604020202020204" pitchFamily="34" charset="0"/>
                <a:sym typeface="Symbol"/>
              </a:rPr>
              <a:t> </a:t>
            </a:r>
            <a:r>
              <a:rPr lang="en-US" dirty="0">
                <a:cs typeface="Arial" panose="020B0604020202020204" pitchFamily="34" charset="0"/>
              </a:rPr>
              <a:t>Control account</a:t>
            </a:r>
            <a:endParaRPr lang="en-US" dirty="0"/>
          </a:p>
        </p:txBody>
      </p:sp>
    </p:spTree>
    <p:extLst>
      <p:ext uri="{BB962C8B-B14F-4D97-AF65-F5344CB8AC3E}">
        <p14:creationId xmlns:p14="http://schemas.microsoft.com/office/powerpoint/2010/main" val="10653653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lstStyle/>
          <a:p>
            <a:r>
              <a:rPr lang="en-US" dirty="0"/>
              <a:t>T-Account Introduction</a:t>
            </a:r>
          </a:p>
        </p:txBody>
      </p:sp>
      <p:sp>
        <p:nvSpPr>
          <p:cNvPr id="5" name="Content Placeholder 4"/>
          <p:cNvSpPr>
            <a:spLocks noGrp="1"/>
          </p:cNvSpPr>
          <p:nvPr>
            <p:ph sz="quarter" idx="10"/>
          </p:nvPr>
        </p:nvSpPr>
        <p:spPr>
          <a:xfrm>
            <a:off x="548640" y="1676400"/>
            <a:ext cx="8046720" cy="2324100"/>
          </a:xfrm>
        </p:spPr>
        <p:txBody>
          <a:bodyPr/>
          <a:lstStyle/>
          <a:p>
            <a:r>
              <a:rPr lang="en-US" dirty="0"/>
              <a:t>Account title at the top</a:t>
            </a:r>
          </a:p>
          <a:p>
            <a:r>
              <a:rPr lang="en-US" dirty="0"/>
              <a:t>Two sides for recording increases and decreases</a:t>
            </a:r>
          </a:p>
          <a:p>
            <a:pPr lvl="1"/>
            <a:r>
              <a:rPr lang="en-US" b="1" dirty="0"/>
              <a:t>Debits </a:t>
            </a:r>
            <a:r>
              <a:rPr lang="en-US" dirty="0"/>
              <a:t>represent the left side</a:t>
            </a:r>
          </a:p>
          <a:p>
            <a:pPr lvl="1"/>
            <a:r>
              <a:rPr lang="en-US" b="1" dirty="0"/>
              <a:t>Credits </a:t>
            </a:r>
            <a:r>
              <a:rPr lang="en-US" dirty="0"/>
              <a:t>represent the right side</a:t>
            </a:r>
          </a:p>
        </p:txBody>
      </p:sp>
      <p:pic>
        <p:nvPicPr>
          <p:cNvPr id="16386" name="Picture 2" descr="T account indicating Account Title at the top and debit side on the left of the vertical rule and credit side on the right"/>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2291040" y="4316962"/>
            <a:ext cx="4561920" cy="1666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550437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2C</a:t>
            </a:r>
          </a:p>
        </p:txBody>
      </p:sp>
      <p:sp>
        <p:nvSpPr>
          <p:cNvPr id="4" name="Title 3"/>
          <p:cNvSpPr>
            <a:spLocks noGrp="1"/>
          </p:cNvSpPr>
          <p:nvPr>
            <p:ph type="title"/>
          </p:nvPr>
        </p:nvSpPr>
        <p:spPr/>
        <p:txBody>
          <a:bodyPr>
            <a:noAutofit/>
          </a:bodyPr>
          <a:lstStyle/>
          <a:p>
            <a:r>
              <a:rPr lang="en-US" sz="4000" dirty="0"/>
              <a:t>Subsidiary Ledger and Control Account Example (2 of 2)</a:t>
            </a:r>
          </a:p>
        </p:txBody>
      </p:sp>
      <p:pic>
        <p:nvPicPr>
          <p:cNvPr id="31746" name="Picture 2" descr="Accounts Receivable Subsidiary Ledger Leland High School T account, account number 801, with entry on August 5, SJ1, in the amount of 1,500. "/>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298084" y="2209800"/>
            <a:ext cx="6835549" cy="1267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2"/>
          </p:nvPr>
        </p:nvSpPr>
        <p:spPr>
          <a:xfrm>
            <a:off x="499745" y="3876693"/>
            <a:ext cx="8144510" cy="1933558"/>
          </a:xfrm>
        </p:spPr>
        <p:txBody>
          <a:bodyPr/>
          <a:lstStyle/>
          <a:p>
            <a:pPr marL="0" indent="0">
              <a:buNone/>
            </a:pPr>
            <a:r>
              <a:rPr lang="en-US" b="1" dirty="0"/>
              <a:t>Accounts Receivable Subsidiary Ledger</a:t>
            </a:r>
          </a:p>
          <a:p>
            <a:pPr marL="0" indent="0">
              <a:buNone/>
            </a:pPr>
            <a:r>
              <a:rPr lang="en-US" dirty="0"/>
              <a:t>Leland High School </a:t>
            </a:r>
            <a:r>
              <a:rPr lang="en-US" dirty="0">
                <a:cs typeface="Arial" panose="020B0604020202020204" pitchFamily="34" charset="0"/>
                <a:sym typeface="Symbol"/>
              </a:rPr>
              <a:t> </a:t>
            </a:r>
            <a:r>
              <a:rPr lang="en-US" dirty="0">
                <a:cs typeface="Arial" panose="020B0604020202020204" pitchFamily="34" charset="0"/>
              </a:rPr>
              <a:t>Subsidiary account</a:t>
            </a:r>
            <a:endParaRPr lang="en-US" dirty="0"/>
          </a:p>
        </p:txBody>
      </p:sp>
    </p:spTree>
    <p:extLst>
      <p:ext uri="{BB962C8B-B14F-4D97-AF65-F5344CB8AC3E}">
        <p14:creationId xmlns:p14="http://schemas.microsoft.com/office/powerpoint/2010/main" val="247158660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2C</a:t>
            </a:r>
          </a:p>
        </p:txBody>
      </p:sp>
      <p:sp>
        <p:nvSpPr>
          <p:cNvPr id="4" name="Title 3"/>
          <p:cNvSpPr>
            <a:spLocks noGrp="1"/>
          </p:cNvSpPr>
          <p:nvPr>
            <p:ph type="title"/>
          </p:nvPr>
        </p:nvSpPr>
        <p:spPr/>
        <p:txBody>
          <a:bodyPr>
            <a:noAutofit/>
          </a:bodyPr>
          <a:lstStyle/>
          <a:p>
            <a:r>
              <a:rPr lang="en-US" dirty="0"/>
              <a:t>Special Journals (1 of 2)</a:t>
            </a:r>
          </a:p>
        </p:txBody>
      </p:sp>
      <p:sp>
        <p:nvSpPr>
          <p:cNvPr id="2" name="Content Placeholder 1"/>
          <p:cNvSpPr>
            <a:spLocks noGrp="1"/>
          </p:cNvSpPr>
          <p:nvPr>
            <p:ph sz="quarter" idx="10"/>
          </p:nvPr>
        </p:nvSpPr>
        <p:spPr>
          <a:xfrm>
            <a:off x="548640" y="1676400"/>
            <a:ext cx="8046720" cy="4133850"/>
          </a:xfrm>
        </p:spPr>
        <p:txBody>
          <a:bodyPr/>
          <a:lstStyle/>
          <a:p>
            <a:r>
              <a:rPr lang="en-US" dirty="0"/>
              <a:t>Used to capture the dual effect of repetitive transactions in debit/credit form </a:t>
            </a:r>
          </a:p>
          <a:p>
            <a:pPr lvl="1">
              <a:buFont typeface="Calibri"/>
              <a:buChar char="–"/>
            </a:pPr>
            <a:r>
              <a:rPr lang="en-US" dirty="0"/>
              <a:t>Cash receipts journal, cash disbursements journal, sales journal, purchases journal</a:t>
            </a:r>
          </a:p>
          <a:p>
            <a:r>
              <a:rPr lang="en-US" dirty="0"/>
              <a:t>Simplify the recording process:</a:t>
            </a:r>
          </a:p>
          <a:p>
            <a:pPr marL="971550" lvl="1" indent="-514350">
              <a:buFont typeface="+mj-lt"/>
              <a:buAutoNum type="arabicPeriod"/>
            </a:pPr>
            <a:r>
              <a:rPr lang="en-US" dirty="0"/>
              <a:t>Journalizing is made </a:t>
            </a:r>
            <a:r>
              <a:rPr lang="en-US" b="1" dirty="0"/>
              <a:t>more efficient </a:t>
            </a:r>
            <a:r>
              <a:rPr lang="en-US" dirty="0"/>
              <a:t>through the use of specifically designed formats</a:t>
            </a:r>
          </a:p>
        </p:txBody>
      </p:sp>
    </p:spTree>
    <p:extLst>
      <p:ext uri="{BB962C8B-B14F-4D97-AF65-F5344CB8AC3E}">
        <p14:creationId xmlns:p14="http://schemas.microsoft.com/office/powerpoint/2010/main" val="2098730732"/>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2C</a:t>
            </a:r>
          </a:p>
        </p:txBody>
      </p:sp>
      <p:sp>
        <p:nvSpPr>
          <p:cNvPr id="4" name="Title 3"/>
          <p:cNvSpPr>
            <a:spLocks noGrp="1"/>
          </p:cNvSpPr>
          <p:nvPr>
            <p:ph type="title"/>
          </p:nvPr>
        </p:nvSpPr>
        <p:spPr/>
        <p:txBody>
          <a:bodyPr>
            <a:noAutofit/>
          </a:bodyPr>
          <a:lstStyle/>
          <a:p>
            <a:r>
              <a:rPr lang="en-US" dirty="0"/>
              <a:t>Special Journals (2 of 2)</a:t>
            </a:r>
          </a:p>
        </p:txBody>
      </p:sp>
      <p:sp>
        <p:nvSpPr>
          <p:cNvPr id="2" name="Content Placeholder 1"/>
          <p:cNvSpPr>
            <a:spLocks noGrp="1"/>
          </p:cNvSpPr>
          <p:nvPr>
            <p:ph sz="quarter" idx="10"/>
          </p:nvPr>
        </p:nvSpPr>
        <p:spPr>
          <a:xfrm>
            <a:off x="548640" y="1676400"/>
            <a:ext cx="8046720" cy="3162300"/>
          </a:xfrm>
        </p:spPr>
        <p:txBody>
          <a:bodyPr/>
          <a:lstStyle/>
          <a:p>
            <a:pPr marL="971550" lvl="1" indent="-514350">
              <a:buFont typeface="+mj-lt"/>
              <a:buAutoNum type="arabicPeriod" startAt="2"/>
            </a:pPr>
            <a:r>
              <a:rPr lang="en-US" dirty="0"/>
              <a:t>Individual transactions are not posted to the general ledger accounts, they are accumulated and a summary posting is made periodically</a:t>
            </a:r>
          </a:p>
          <a:p>
            <a:pPr marL="971550" lvl="1" indent="-514350">
              <a:buFont typeface="+mj-lt"/>
              <a:buAutoNum type="arabicPeriod" startAt="2"/>
            </a:pPr>
            <a:r>
              <a:rPr lang="en-US" dirty="0"/>
              <a:t>Responsibility for recording entries for repetitive transactions is placed on </a:t>
            </a:r>
            <a:r>
              <a:rPr lang="en-US" b="1" dirty="0"/>
              <a:t>individuals with specialized training</a:t>
            </a:r>
            <a:endParaRPr lang="en-US" dirty="0"/>
          </a:p>
        </p:txBody>
      </p:sp>
    </p:spTree>
    <p:extLst>
      <p:ext uri="{BB962C8B-B14F-4D97-AF65-F5344CB8AC3E}">
        <p14:creationId xmlns:p14="http://schemas.microsoft.com/office/powerpoint/2010/main" val="63769675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2C</a:t>
            </a:r>
          </a:p>
        </p:txBody>
      </p:sp>
      <p:sp>
        <p:nvSpPr>
          <p:cNvPr id="4" name="Title 3"/>
          <p:cNvSpPr>
            <a:spLocks noGrp="1"/>
          </p:cNvSpPr>
          <p:nvPr>
            <p:ph type="title"/>
          </p:nvPr>
        </p:nvSpPr>
        <p:spPr/>
        <p:txBody>
          <a:bodyPr>
            <a:noAutofit/>
          </a:bodyPr>
          <a:lstStyle/>
          <a:p>
            <a:r>
              <a:rPr lang="en-US" dirty="0"/>
              <a:t>Sales Journal</a:t>
            </a:r>
          </a:p>
        </p:txBody>
      </p:sp>
      <p:sp>
        <p:nvSpPr>
          <p:cNvPr id="2" name="Content Placeholder 1"/>
          <p:cNvSpPr>
            <a:spLocks noGrp="1"/>
          </p:cNvSpPr>
          <p:nvPr>
            <p:ph sz="quarter" idx="10"/>
          </p:nvPr>
        </p:nvSpPr>
        <p:spPr>
          <a:xfrm>
            <a:off x="548640" y="1676400"/>
            <a:ext cx="8046720" cy="4419600"/>
          </a:xfrm>
        </p:spPr>
        <p:txBody>
          <a:bodyPr/>
          <a:lstStyle/>
          <a:p>
            <a:r>
              <a:rPr lang="en-US" dirty="0"/>
              <a:t>Purpose is to record all </a:t>
            </a:r>
            <a:r>
              <a:rPr lang="en-US" b="1" dirty="0"/>
              <a:t>credit sales</a:t>
            </a:r>
            <a:endParaRPr lang="en-US" dirty="0"/>
          </a:p>
          <a:p>
            <a:pPr lvl="1">
              <a:buFont typeface="Calibri"/>
              <a:buChar char="–"/>
            </a:pPr>
            <a:r>
              <a:rPr lang="en-US" dirty="0"/>
              <a:t>Cash sales are recorded in the cash receipts journal</a:t>
            </a:r>
          </a:p>
          <a:p>
            <a:r>
              <a:rPr lang="en-US" dirty="0"/>
              <a:t>Every entry has the </a:t>
            </a:r>
            <a:r>
              <a:rPr lang="en-US" b="1" dirty="0"/>
              <a:t>same effect</a:t>
            </a:r>
            <a:endParaRPr lang="en-US" dirty="0"/>
          </a:p>
          <a:p>
            <a:pPr lvl="1">
              <a:buFont typeface="Calibri"/>
              <a:buChar char="–"/>
            </a:pPr>
            <a:r>
              <a:rPr lang="en-US" dirty="0"/>
              <a:t>Accounts receivable control is debited</a:t>
            </a:r>
          </a:p>
          <a:p>
            <a:pPr lvl="1">
              <a:buFont typeface="Calibri"/>
              <a:buChar char="–"/>
            </a:pPr>
            <a:r>
              <a:rPr lang="en-US" dirty="0"/>
              <a:t>Sales revenue is credited</a:t>
            </a:r>
          </a:p>
          <a:p>
            <a:pPr lvl="1">
              <a:buFont typeface="Calibri"/>
              <a:buChar char="–"/>
            </a:pPr>
            <a:r>
              <a:rPr lang="en-US" dirty="0"/>
              <a:t>Only one column needed</a:t>
            </a:r>
          </a:p>
          <a:p>
            <a:r>
              <a:rPr lang="en-US" dirty="0"/>
              <a:t>Other columns have information needed for the </a:t>
            </a:r>
            <a:r>
              <a:rPr lang="en-US" b="1" dirty="0"/>
              <a:t>accounts receivable subsidiary ledger</a:t>
            </a:r>
            <a:endParaRPr lang="en-US" dirty="0"/>
          </a:p>
        </p:txBody>
      </p:sp>
    </p:spTree>
    <p:extLst>
      <p:ext uri="{BB962C8B-B14F-4D97-AF65-F5344CB8AC3E}">
        <p14:creationId xmlns:p14="http://schemas.microsoft.com/office/powerpoint/2010/main" val="1741206659"/>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2C</a:t>
            </a:r>
          </a:p>
        </p:txBody>
      </p:sp>
      <p:sp>
        <p:nvSpPr>
          <p:cNvPr id="4" name="Title 3"/>
          <p:cNvSpPr>
            <a:spLocks noGrp="1"/>
          </p:cNvSpPr>
          <p:nvPr>
            <p:ph type="title"/>
          </p:nvPr>
        </p:nvSpPr>
        <p:spPr>
          <a:xfrm>
            <a:off x="1380102" y="457200"/>
            <a:ext cx="6612396" cy="914400"/>
          </a:xfrm>
        </p:spPr>
        <p:txBody>
          <a:bodyPr>
            <a:noAutofit/>
          </a:bodyPr>
          <a:lstStyle/>
          <a:p>
            <a:r>
              <a:rPr lang="en-US" sz="4000" dirty="0"/>
              <a:t>Sales Journal Example (1 of 2)</a:t>
            </a:r>
          </a:p>
        </p:txBody>
      </p:sp>
      <p:pic>
        <p:nvPicPr>
          <p:cNvPr id="32770" name="Picture 2" descr="Illustration 2C-1 from the text is repeated here of a sales journal for Dress Rigiht Clothing. The corresponding general ledger accounts of Accounts Receivable and Sales Revenue are given below this. The Page 1 of the sales journal points to the entry in the AR T account for August 31 SJI. The account numbers listed in the journal entry of 400 and 110 point to the applicable account numbers under General Ledger."/>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168856" y="1570091"/>
            <a:ext cx="7024600" cy="4950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2142193"/>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2C</a:t>
            </a:r>
          </a:p>
        </p:txBody>
      </p:sp>
      <p:sp>
        <p:nvSpPr>
          <p:cNvPr id="4" name="Title 3"/>
          <p:cNvSpPr>
            <a:spLocks noGrp="1"/>
          </p:cNvSpPr>
          <p:nvPr>
            <p:ph type="title"/>
          </p:nvPr>
        </p:nvSpPr>
        <p:spPr>
          <a:xfrm>
            <a:off x="1380102" y="457200"/>
            <a:ext cx="6612396" cy="914400"/>
          </a:xfrm>
        </p:spPr>
        <p:txBody>
          <a:bodyPr>
            <a:noAutofit/>
          </a:bodyPr>
          <a:lstStyle/>
          <a:p>
            <a:r>
              <a:rPr lang="en-US" sz="4000" dirty="0"/>
              <a:t>Sales Journal Example (2 of 2)</a:t>
            </a:r>
          </a:p>
        </p:txBody>
      </p:sp>
      <p:pic>
        <p:nvPicPr>
          <p:cNvPr id="33794" name="Picture 2" descr="Same sales journal as previous slide but now the T account below it is for Leland High School from the Accounts Receivable Subsidiary Ledger. The account number 801 in the sales journal points to the account number in the T account, and the amount 1,500 in the top row last column of the sales journal points to the 1,500 in the lone entry on the Leland T account."/>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734884" y="1569600"/>
            <a:ext cx="6573547" cy="4876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1949634"/>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2C</a:t>
            </a:r>
          </a:p>
        </p:txBody>
      </p:sp>
      <p:sp>
        <p:nvSpPr>
          <p:cNvPr id="4" name="Title 3"/>
          <p:cNvSpPr>
            <a:spLocks noGrp="1"/>
          </p:cNvSpPr>
          <p:nvPr>
            <p:ph type="title"/>
          </p:nvPr>
        </p:nvSpPr>
        <p:spPr/>
        <p:txBody>
          <a:bodyPr>
            <a:noAutofit/>
          </a:bodyPr>
          <a:lstStyle/>
          <a:p>
            <a:r>
              <a:rPr lang="en-US" dirty="0"/>
              <a:t>Cash Receipts Journal</a:t>
            </a:r>
          </a:p>
        </p:txBody>
      </p:sp>
      <p:sp>
        <p:nvSpPr>
          <p:cNvPr id="2" name="Content Placeholder 1"/>
          <p:cNvSpPr>
            <a:spLocks noGrp="1"/>
          </p:cNvSpPr>
          <p:nvPr>
            <p:ph sz="quarter" idx="10"/>
          </p:nvPr>
        </p:nvSpPr>
        <p:spPr>
          <a:xfrm>
            <a:off x="548640" y="1676400"/>
            <a:ext cx="8386040" cy="4762500"/>
          </a:xfrm>
        </p:spPr>
        <p:txBody>
          <a:bodyPr/>
          <a:lstStyle/>
          <a:p>
            <a:r>
              <a:rPr lang="en-US" dirty="0"/>
              <a:t>Purpose is to record all </a:t>
            </a:r>
            <a:r>
              <a:rPr lang="en-US" b="1" dirty="0"/>
              <a:t>cash receipts</a:t>
            </a:r>
            <a:r>
              <a:rPr lang="en-US" dirty="0"/>
              <a:t>, regardless of the source</a:t>
            </a:r>
          </a:p>
          <a:p>
            <a:r>
              <a:rPr lang="en-US" dirty="0"/>
              <a:t>Every transaction recorded here produces a </a:t>
            </a:r>
            <a:r>
              <a:rPr lang="en-US" b="1" dirty="0"/>
              <a:t>debit to the cash account</a:t>
            </a:r>
            <a:endParaRPr lang="en-US" dirty="0"/>
          </a:p>
          <a:p>
            <a:pPr lvl="1">
              <a:buFont typeface="Calibri"/>
              <a:buChar char="–"/>
            </a:pPr>
            <a:r>
              <a:rPr lang="en-US" dirty="0"/>
              <a:t>Credit to various accounts</a:t>
            </a:r>
          </a:p>
          <a:p>
            <a:pPr lvl="1">
              <a:buFont typeface="Calibri"/>
              <a:buChar char="–"/>
            </a:pPr>
            <a:r>
              <a:rPr lang="en-US" dirty="0"/>
              <a:t>Column keeps track of the various accounts</a:t>
            </a:r>
          </a:p>
          <a:p>
            <a:r>
              <a:rPr lang="en-US" dirty="0"/>
              <a:t>If an entry uses the accounts receivable column, a </a:t>
            </a:r>
            <a:r>
              <a:rPr lang="en-US" b="1" dirty="0"/>
              <a:t>credit is posted to the accounts receivable subsidiary ledger </a:t>
            </a:r>
            <a:r>
              <a:rPr lang="en-US" dirty="0"/>
              <a:t>for that customer</a:t>
            </a:r>
          </a:p>
        </p:txBody>
      </p:sp>
    </p:spTree>
    <p:extLst>
      <p:ext uri="{BB962C8B-B14F-4D97-AF65-F5344CB8AC3E}">
        <p14:creationId xmlns:p14="http://schemas.microsoft.com/office/powerpoint/2010/main" val="408204470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2C</a:t>
            </a:r>
          </a:p>
        </p:txBody>
      </p:sp>
      <p:sp>
        <p:nvSpPr>
          <p:cNvPr id="4" name="Title 3"/>
          <p:cNvSpPr>
            <a:spLocks noGrp="1"/>
          </p:cNvSpPr>
          <p:nvPr>
            <p:ph type="title"/>
          </p:nvPr>
        </p:nvSpPr>
        <p:spPr>
          <a:xfrm>
            <a:off x="1380102" y="457200"/>
            <a:ext cx="6612396" cy="914400"/>
          </a:xfrm>
        </p:spPr>
        <p:txBody>
          <a:bodyPr>
            <a:noAutofit/>
          </a:bodyPr>
          <a:lstStyle/>
          <a:p>
            <a:r>
              <a:rPr lang="en-US" sz="4000" dirty="0"/>
              <a:t>Cash Receipts Journal Example</a:t>
            </a:r>
          </a:p>
        </p:txBody>
      </p:sp>
      <p:pic>
        <p:nvPicPr>
          <p:cNvPr id="34818" name="Picture 2" descr="Illustration C2-2 from the text of cash receipts journal. Below this is the Leland High School subsidiary ledger account. The entry for Leland of 750 debit to Cash and 750 credit to Accounts Receivable in the journal is boxed."/>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316766" y="1556690"/>
            <a:ext cx="7495708" cy="4889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483028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2772906"/>
            <a:ext cx="8229600" cy="1143000"/>
          </a:xfrm>
        </p:spPr>
        <p:txBody>
          <a:bodyPr/>
          <a:lstStyle/>
          <a:p>
            <a:r>
              <a:rPr lang="en-US" dirty="0"/>
              <a:t>End of Presentation</a:t>
            </a:r>
          </a:p>
        </p:txBody>
      </p:sp>
    </p:spTree>
    <p:extLst>
      <p:ext uri="{BB962C8B-B14F-4D97-AF65-F5344CB8AC3E}">
        <p14:creationId xmlns:p14="http://schemas.microsoft.com/office/powerpoint/2010/main" val="23403328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lstStyle/>
          <a:p>
            <a:r>
              <a:rPr lang="en-US" dirty="0"/>
              <a:t>T-Account Rules</a:t>
            </a:r>
          </a:p>
        </p:txBody>
      </p:sp>
      <p:sp>
        <p:nvSpPr>
          <p:cNvPr id="5" name="Content Placeholder 4"/>
          <p:cNvSpPr>
            <a:spLocks noGrp="1"/>
          </p:cNvSpPr>
          <p:nvPr>
            <p:ph sz="quarter" idx="10"/>
          </p:nvPr>
        </p:nvSpPr>
        <p:spPr>
          <a:xfrm>
            <a:off x="548640" y="1676400"/>
            <a:ext cx="8046720" cy="2349500"/>
          </a:xfrm>
        </p:spPr>
        <p:txBody>
          <a:bodyPr/>
          <a:lstStyle/>
          <a:p>
            <a:r>
              <a:rPr lang="en-US" dirty="0"/>
              <a:t>Account title at the top</a:t>
            </a:r>
          </a:p>
          <a:p>
            <a:r>
              <a:rPr lang="en-US" dirty="0"/>
              <a:t>Two sides for recording increases and decreases</a:t>
            </a:r>
          </a:p>
          <a:p>
            <a:pPr lvl="1"/>
            <a:r>
              <a:rPr lang="en-US" b="1" dirty="0"/>
              <a:t>Debits </a:t>
            </a:r>
            <a:r>
              <a:rPr lang="en-US" dirty="0"/>
              <a:t>represent the left side</a:t>
            </a:r>
          </a:p>
          <a:p>
            <a:pPr lvl="1"/>
            <a:r>
              <a:rPr lang="en-US" b="1" dirty="0"/>
              <a:t>Credits </a:t>
            </a:r>
            <a:r>
              <a:rPr lang="en-US" dirty="0"/>
              <a:t>represent the right side</a:t>
            </a:r>
          </a:p>
        </p:txBody>
      </p:sp>
      <p:pic>
        <p:nvPicPr>
          <p:cNvPr id="17410" name="Picture 2" descr="T account for Assets showing an arrow pointing upwards on the left, indicating debits represent increases, and an arrow pointing down on the right. Then, another T account representing Liabilities and Shareholders' Equitiy has reverse arrows."/>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2819943" y="4107547"/>
            <a:ext cx="3504114" cy="2200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24282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lstStyle/>
          <a:p>
            <a:r>
              <a:rPr lang="en-US" dirty="0"/>
              <a:t>Example: Account Relationships</a:t>
            </a:r>
          </a:p>
        </p:txBody>
      </p:sp>
      <p:sp>
        <p:nvSpPr>
          <p:cNvPr id="5" name="Content Placeholder 4"/>
          <p:cNvSpPr>
            <a:spLocks noGrp="1"/>
          </p:cNvSpPr>
          <p:nvPr>
            <p:ph sz="quarter" idx="10"/>
          </p:nvPr>
        </p:nvSpPr>
        <p:spPr>
          <a:xfrm>
            <a:off x="548640" y="1676400"/>
            <a:ext cx="8046720" cy="1727812"/>
          </a:xfrm>
        </p:spPr>
        <p:txBody>
          <a:bodyPr/>
          <a:lstStyle/>
          <a:p>
            <a:pPr marL="0" indent="0">
              <a:buNone/>
            </a:pPr>
            <a:r>
              <a:rPr lang="en-IN" b="1" dirty="0"/>
              <a:t>Example:</a:t>
            </a:r>
            <a:r>
              <a:rPr lang="en-IN" dirty="0"/>
              <a:t> </a:t>
            </a:r>
          </a:p>
          <a:p>
            <a:pPr marL="0" indent="0">
              <a:buNone/>
            </a:pPr>
            <a:r>
              <a:rPr lang="en-IN" b="1" dirty="0"/>
              <a:t>$40,000</a:t>
            </a:r>
            <a:r>
              <a:rPr lang="en-IN" dirty="0"/>
              <a:t> was borrowed from a bank and a note payable was signed. </a:t>
            </a:r>
            <a:endParaRPr lang="en-US" dirty="0"/>
          </a:p>
        </p:txBody>
      </p:sp>
      <p:pic>
        <p:nvPicPr>
          <p:cNvPr id="18434" name="Picture 2" descr="Accounting equation Assets equals Liabilities plus Owners' Equity appears above a T account for Cash below the Assets head and a Notes Payable T account below the Liabilities head. Cash is debited for $40,000 and Notes Payable is credited for $4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927652" y="3354230"/>
            <a:ext cx="7368208" cy="2004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43309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noAutofit/>
          </a:bodyPr>
          <a:lstStyle/>
          <a:p>
            <a:r>
              <a:rPr lang="en-US" dirty="0"/>
              <a:t>Accounting Equation, Debits and Credits, Increases and Decreases</a:t>
            </a:r>
          </a:p>
        </p:txBody>
      </p:sp>
      <p:pic>
        <p:nvPicPr>
          <p:cNvPr id="19458" name="Picture 2" descr="At the top of the diagram are two boxes. The box on the left contains Assets equals Liabilities. A plus sign occupies the space between the two boxes, and the box on the right holds Shareholders’ Equity.&#10;Below each of these boxes is another box. On the left of the first of these boxes is the Assets T-account; it has a plus sign in the Debit column and a minus sign in the Credit column. On the right is the Liabilities T-account; it has a minus sign in the Debit column and a plus sign in the Credit column. Between the two T-account titles is an equal sign, as in the box above it. Between this box and the box below Shareholders’ Equity is a plus sign. In this box, a bracket indicates that two T-accounts make up shareholders’ equity: Paid-In Capital (minus sign in Debit column and plus sign in Credit column) and Retained Earnings (minus sign in Debit column and plus sign in Credit column) with a plus sign between the two account titles. Another bracket indicates that Retained Earnings consists of two T-accounts: Expenses and Losses (plus sign in Debit column and minus sign in Credit column) and Revenues and Gains (minus sign in Debit column and plus sign in Credit column).&#1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03103" y="1841499"/>
            <a:ext cx="7905468" cy="44194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80187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a:xfrm>
            <a:off x="685800" y="457200"/>
            <a:ext cx="8001000" cy="914400"/>
          </a:xfrm>
        </p:spPr>
        <p:txBody>
          <a:bodyPr>
            <a:noAutofit/>
          </a:bodyPr>
          <a:lstStyle/>
          <a:p>
            <a:r>
              <a:rPr lang="en-US" dirty="0"/>
              <a:t>General Ledger Accounts (1 of 2)</a:t>
            </a:r>
          </a:p>
        </p:txBody>
      </p:sp>
      <p:sp>
        <p:nvSpPr>
          <p:cNvPr id="13" name="Content Placeholder 12"/>
          <p:cNvSpPr>
            <a:spLocks noGrp="1"/>
          </p:cNvSpPr>
          <p:nvPr>
            <p:ph sz="quarter" idx="10"/>
          </p:nvPr>
        </p:nvSpPr>
        <p:spPr>
          <a:xfrm>
            <a:off x="621210" y="1676399"/>
            <a:ext cx="8046720" cy="4559301"/>
          </a:xfrm>
        </p:spPr>
        <p:txBody>
          <a:bodyPr/>
          <a:lstStyle/>
          <a:p>
            <a:r>
              <a:rPr lang="en-US" dirty="0"/>
              <a:t>Serve as control accounts</a:t>
            </a:r>
          </a:p>
          <a:p>
            <a:pPr>
              <a:buClr>
                <a:schemeClr val="tx1"/>
              </a:buClr>
            </a:pPr>
            <a:r>
              <a:rPr lang="en-US" b="1" dirty="0"/>
              <a:t>Subsidiary accounts: </a:t>
            </a:r>
            <a:r>
              <a:rPr lang="en-US" dirty="0"/>
              <a:t>Maintained in separate subsidiary ledgers. </a:t>
            </a:r>
            <a:r>
              <a:rPr lang="en-US" b="1" dirty="0"/>
              <a:t>Example:</a:t>
            </a:r>
            <a:r>
              <a:rPr lang="en-US" dirty="0"/>
              <a:t> Individual account receivable accounts for each of the company’s credit customers</a:t>
            </a:r>
          </a:p>
        </p:txBody>
      </p:sp>
    </p:spTree>
    <p:extLst>
      <p:ext uri="{BB962C8B-B14F-4D97-AF65-F5344CB8AC3E}">
        <p14:creationId xmlns:p14="http://schemas.microsoft.com/office/powerpoint/2010/main" val="14166230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noAutofit/>
          </a:bodyPr>
          <a:lstStyle/>
          <a:p>
            <a:r>
              <a:rPr lang="en-US" dirty="0"/>
              <a:t>General Ledger Accounts (2 of 2)</a:t>
            </a:r>
          </a:p>
        </p:txBody>
      </p:sp>
      <p:sp>
        <p:nvSpPr>
          <p:cNvPr id="13" name="Content Placeholder 12"/>
          <p:cNvSpPr>
            <a:spLocks noGrp="1"/>
          </p:cNvSpPr>
          <p:nvPr>
            <p:ph sz="quarter" idx="10"/>
          </p:nvPr>
        </p:nvSpPr>
        <p:spPr>
          <a:xfrm>
            <a:off x="548640" y="1676399"/>
            <a:ext cx="8046720" cy="4559301"/>
          </a:xfrm>
        </p:spPr>
        <p:txBody>
          <a:bodyPr/>
          <a:lstStyle/>
          <a:p>
            <a:r>
              <a:rPr lang="en-US" dirty="0"/>
              <a:t>Classified as:</a:t>
            </a:r>
          </a:p>
          <a:p>
            <a:pPr lvl="1"/>
            <a:r>
              <a:rPr lang="en-US" b="1" dirty="0"/>
              <a:t>Permanent accounts</a:t>
            </a:r>
            <a:endParaRPr lang="en-US" dirty="0"/>
          </a:p>
          <a:p>
            <a:pPr lvl="2"/>
            <a:r>
              <a:rPr lang="en-IN" dirty="0"/>
              <a:t>Represent the basic financial position elements (</a:t>
            </a:r>
            <a:r>
              <a:rPr lang="en-US" dirty="0"/>
              <a:t>Assets, liabilities, and shareholders’ equity)</a:t>
            </a:r>
          </a:p>
          <a:p>
            <a:pPr lvl="1"/>
            <a:r>
              <a:rPr lang="en-US" b="1" dirty="0"/>
              <a:t>Temporary accounts</a:t>
            </a:r>
            <a:endParaRPr lang="en-US" dirty="0"/>
          </a:p>
          <a:p>
            <a:pPr marL="1257300" lvl="3" indent="-342900" defTabSz="1066800">
              <a:lnSpc>
                <a:spcPct val="90000"/>
              </a:lnSpc>
              <a:spcAft>
                <a:spcPct val="15000"/>
              </a:spcAft>
              <a:buFont typeface="Wingdings" panose="05000000000000000000" pitchFamily="2" charset="2"/>
              <a:buChar char="§"/>
            </a:pPr>
            <a:r>
              <a:rPr lang="en-US" sz="2200" dirty="0"/>
              <a:t>Represent changes in the RE component of shareholders’ equity caused by revenue, expense, gain, and loss transactions</a:t>
            </a:r>
          </a:p>
          <a:p>
            <a:pPr marL="1257300" lvl="3" indent="-342900" defTabSz="1066800">
              <a:lnSpc>
                <a:spcPct val="90000"/>
              </a:lnSpc>
              <a:spcBef>
                <a:spcPct val="0"/>
              </a:spcBef>
              <a:spcAft>
                <a:spcPct val="15000"/>
              </a:spcAft>
              <a:buFont typeface="Wingdings" panose="05000000000000000000" pitchFamily="2" charset="2"/>
              <a:buChar char="§"/>
            </a:pPr>
            <a:r>
              <a:rPr lang="en-IN" sz="2200" dirty="0"/>
              <a:t>Balances are closed or zeroed out—closing process</a:t>
            </a:r>
            <a:endParaRPr lang="en-US" sz="2200" dirty="0"/>
          </a:p>
        </p:txBody>
      </p:sp>
    </p:spTree>
    <p:extLst>
      <p:ext uri="{BB962C8B-B14F-4D97-AF65-F5344CB8AC3E}">
        <p14:creationId xmlns:p14="http://schemas.microsoft.com/office/powerpoint/2010/main" val="6025574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noAutofit/>
          </a:bodyPr>
          <a:lstStyle/>
          <a:p>
            <a:r>
              <a:rPr lang="en-US" altLang="en-US" dirty="0"/>
              <a:t>Concept Check: Temporary Accounts</a:t>
            </a:r>
            <a:endParaRPr lang="en-US" dirty="0"/>
          </a:p>
        </p:txBody>
      </p:sp>
      <p:sp>
        <p:nvSpPr>
          <p:cNvPr id="13" name="Content Placeholder 12"/>
          <p:cNvSpPr>
            <a:spLocks noGrp="1"/>
          </p:cNvSpPr>
          <p:nvPr>
            <p:ph sz="quarter" idx="10"/>
          </p:nvPr>
        </p:nvSpPr>
        <p:spPr>
          <a:xfrm>
            <a:off x="548640" y="1676399"/>
            <a:ext cx="8046720" cy="2521028"/>
          </a:xfrm>
        </p:spPr>
        <p:txBody>
          <a:bodyPr/>
          <a:lstStyle/>
          <a:p>
            <a:pPr marL="0" indent="0">
              <a:spcAft>
                <a:spcPts val="1200"/>
              </a:spcAft>
              <a:buNone/>
            </a:pPr>
            <a:r>
              <a:rPr lang="en-US" dirty="0"/>
              <a:t>Temporary accounts would not include:</a:t>
            </a:r>
          </a:p>
          <a:p>
            <a:pPr marL="457200" indent="-457200">
              <a:buFont typeface="+mj-lt"/>
              <a:buAutoNum type="alphaLcPeriod"/>
            </a:pPr>
            <a:r>
              <a:rPr lang="en-US" dirty="0"/>
              <a:t>Salaries expense </a:t>
            </a:r>
          </a:p>
          <a:p>
            <a:pPr marL="457200" indent="-457200">
              <a:buFont typeface="+mj-lt"/>
              <a:buAutoNum type="alphaLcPeriod"/>
            </a:pPr>
            <a:r>
              <a:rPr lang="en-US" dirty="0"/>
              <a:t>Accounts receivable </a:t>
            </a:r>
          </a:p>
          <a:p>
            <a:pPr marL="457200" indent="-457200">
              <a:buFont typeface="+mj-lt"/>
              <a:buAutoNum type="alphaLcPeriod"/>
            </a:pPr>
            <a:r>
              <a:rPr lang="en-US" dirty="0"/>
              <a:t>Rent revenue</a:t>
            </a:r>
          </a:p>
          <a:p>
            <a:pPr marL="457200" indent="-457200">
              <a:buFont typeface="+mj-lt"/>
              <a:buAutoNum type="alphaLcPeriod"/>
            </a:pPr>
            <a:r>
              <a:rPr lang="en-US" dirty="0"/>
              <a:t>All of these answers are incorrect </a:t>
            </a:r>
          </a:p>
        </p:txBody>
      </p:sp>
      <p:sp>
        <p:nvSpPr>
          <p:cNvPr id="5" name="Content Placeholder 12"/>
          <p:cNvSpPr>
            <a:spLocks noGrp="1"/>
          </p:cNvSpPr>
          <p:nvPr>
            <p:ph sz="quarter" idx="10"/>
          </p:nvPr>
        </p:nvSpPr>
        <p:spPr>
          <a:xfrm>
            <a:off x="548640" y="4473244"/>
            <a:ext cx="8046720" cy="883310"/>
          </a:xfrm>
        </p:spPr>
        <p:txBody>
          <a:bodyPr/>
          <a:lstStyle/>
          <a:p>
            <a:pPr marL="0" indent="0">
              <a:spcAft>
                <a:spcPts val="1200"/>
              </a:spcAft>
              <a:buNone/>
            </a:pPr>
            <a:r>
              <a:rPr lang="en-US" dirty="0">
                <a:solidFill>
                  <a:prstClr val="black"/>
                </a:solidFill>
              </a:rPr>
              <a:t>The correct answer is </a:t>
            </a:r>
            <a:r>
              <a:rPr lang="en-US" i="1" dirty="0">
                <a:solidFill>
                  <a:prstClr val="black"/>
                </a:solidFill>
              </a:rPr>
              <a:t>b</a:t>
            </a:r>
            <a:r>
              <a:rPr lang="en-US" dirty="0">
                <a:solidFill>
                  <a:prstClr val="black"/>
                </a:solidFill>
              </a:rPr>
              <a:t>. Accounts receivable is a permanent asset account.</a:t>
            </a:r>
            <a:endParaRPr lang="en-US" dirty="0"/>
          </a:p>
        </p:txBody>
      </p:sp>
    </p:spTree>
    <p:extLst>
      <p:ext uri="{BB962C8B-B14F-4D97-AF65-F5344CB8AC3E}">
        <p14:creationId xmlns:p14="http://schemas.microsoft.com/office/powerpoint/2010/main" val="2088916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lstStyle/>
          <a:p>
            <a:r>
              <a:rPr lang="en-IN" dirty="0">
                <a:ea typeface="Adobe Fan Heiti Std B"/>
                <a:cs typeface="Adobe Fan Heiti Std B"/>
              </a:rPr>
              <a:t>The Basic Model</a:t>
            </a:r>
            <a:endParaRPr lang="en-US" dirty="0"/>
          </a:p>
        </p:txBody>
      </p:sp>
      <p:sp>
        <p:nvSpPr>
          <p:cNvPr id="5" name="Content Placeholder 4"/>
          <p:cNvSpPr>
            <a:spLocks noGrp="1"/>
          </p:cNvSpPr>
          <p:nvPr>
            <p:ph sz="quarter" idx="10"/>
          </p:nvPr>
        </p:nvSpPr>
        <p:spPr>
          <a:xfrm>
            <a:off x="548640" y="1676400"/>
            <a:ext cx="8046720" cy="4635500"/>
          </a:xfrm>
        </p:spPr>
        <p:txBody>
          <a:bodyPr/>
          <a:lstStyle/>
          <a:p>
            <a:r>
              <a:rPr lang="en-US" b="1" dirty="0"/>
              <a:t>Economic Events </a:t>
            </a:r>
            <a:r>
              <a:rPr lang="en-US" dirty="0"/>
              <a:t>(</a:t>
            </a:r>
            <a:r>
              <a:rPr lang="en-US" dirty="0">
                <a:cs typeface="Arial" panose="020B0604020202020204" pitchFamily="34" charset="0"/>
              </a:rPr>
              <a:t>Cause changes in the financial position of the company)</a:t>
            </a:r>
          </a:p>
          <a:p>
            <a:pPr lvl="1"/>
            <a:r>
              <a:rPr lang="en-US" b="1" dirty="0"/>
              <a:t>External Events</a:t>
            </a:r>
          </a:p>
          <a:p>
            <a:pPr lvl="2"/>
            <a:r>
              <a:rPr lang="en-US" dirty="0"/>
              <a:t>Involve an exchange transaction with another entity</a:t>
            </a:r>
            <a:endParaRPr lang="en-US" b="1" dirty="0"/>
          </a:p>
          <a:p>
            <a:pPr lvl="1"/>
            <a:r>
              <a:rPr lang="en-US" b="1" dirty="0"/>
              <a:t>Internal Events</a:t>
            </a:r>
          </a:p>
          <a:p>
            <a:pPr lvl="2"/>
            <a:r>
              <a:rPr lang="en-US" b="1" dirty="0"/>
              <a:t>Do not </a:t>
            </a:r>
            <a:r>
              <a:rPr lang="en-US" dirty="0"/>
              <a:t>involve an exchange transaction with another entity</a:t>
            </a:r>
          </a:p>
        </p:txBody>
      </p:sp>
    </p:spTree>
    <p:extLst>
      <p:ext uri="{BB962C8B-B14F-4D97-AF65-F5344CB8AC3E}">
        <p14:creationId xmlns:p14="http://schemas.microsoft.com/office/powerpoint/2010/main" val="29926521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noAutofit/>
          </a:bodyPr>
          <a:lstStyle/>
          <a:p>
            <a:r>
              <a:rPr lang="en-US" dirty="0"/>
              <a:t>The Steps of the Accounting Processing Cycle (1 of 2)</a:t>
            </a:r>
          </a:p>
        </p:txBody>
      </p:sp>
      <p:sp>
        <p:nvSpPr>
          <p:cNvPr id="13" name="Content Placeholder 12"/>
          <p:cNvSpPr>
            <a:spLocks noGrp="1"/>
          </p:cNvSpPr>
          <p:nvPr>
            <p:ph sz="quarter" idx="10"/>
          </p:nvPr>
        </p:nvSpPr>
        <p:spPr>
          <a:xfrm>
            <a:off x="548640" y="1676399"/>
            <a:ext cx="8046720" cy="4622801"/>
          </a:xfrm>
        </p:spPr>
        <p:txBody>
          <a:bodyPr/>
          <a:lstStyle/>
          <a:p>
            <a:pPr>
              <a:spcAft>
                <a:spcPts val="1200"/>
              </a:spcAft>
            </a:pPr>
            <a:r>
              <a:rPr lang="en-US" dirty="0"/>
              <a:t>During the accounting period</a:t>
            </a:r>
          </a:p>
          <a:p>
            <a:pPr lvl="1">
              <a:spcAft>
                <a:spcPts val="1200"/>
              </a:spcAft>
            </a:pPr>
            <a:r>
              <a:rPr lang="en-US" dirty="0"/>
              <a:t>Step 1 Obtain information about external transactions from </a:t>
            </a:r>
            <a:r>
              <a:rPr lang="en-US" b="1" dirty="0"/>
              <a:t>source documents</a:t>
            </a:r>
          </a:p>
          <a:p>
            <a:pPr lvl="1">
              <a:spcAft>
                <a:spcPts val="1200"/>
              </a:spcAft>
            </a:pPr>
            <a:r>
              <a:rPr lang="en-US" dirty="0"/>
              <a:t>Step 2 </a:t>
            </a:r>
            <a:r>
              <a:rPr lang="en-US" b="1" dirty="0"/>
              <a:t>Analyze the transaction</a:t>
            </a:r>
          </a:p>
          <a:p>
            <a:pPr lvl="1" fontAlgn="t"/>
            <a:r>
              <a:rPr lang="en-US" dirty="0"/>
              <a:t>Step 3 Record the transaction in a </a:t>
            </a:r>
            <a:r>
              <a:rPr lang="en-US" b="1" dirty="0"/>
              <a:t>journal</a:t>
            </a:r>
          </a:p>
          <a:p>
            <a:pPr lvl="1" fontAlgn="t"/>
            <a:r>
              <a:rPr lang="en-US" dirty="0"/>
              <a:t>Step 4 </a:t>
            </a:r>
            <a:r>
              <a:rPr lang="en-US" b="1" dirty="0"/>
              <a:t>Post</a:t>
            </a:r>
            <a:r>
              <a:rPr lang="en-US" dirty="0"/>
              <a:t> from the journal to the general ledger accounts</a:t>
            </a:r>
          </a:p>
        </p:txBody>
      </p:sp>
    </p:spTree>
    <p:extLst>
      <p:ext uri="{BB962C8B-B14F-4D97-AF65-F5344CB8AC3E}">
        <p14:creationId xmlns:p14="http://schemas.microsoft.com/office/powerpoint/2010/main" val="9361857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noAutofit/>
          </a:bodyPr>
          <a:lstStyle/>
          <a:p>
            <a:r>
              <a:rPr lang="en-US" dirty="0"/>
              <a:t>The Steps of the Accounting Processing Cycle (2 of 2)</a:t>
            </a:r>
          </a:p>
        </p:txBody>
      </p:sp>
      <p:sp>
        <p:nvSpPr>
          <p:cNvPr id="13" name="Content Placeholder 12"/>
          <p:cNvSpPr>
            <a:spLocks noGrp="1"/>
          </p:cNvSpPr>
          <p:nvPr>
            <p:ph sz="quarter" idx="10"/>
          </p:nvPr>
        </p:nvSpPr>
        <p:spPr>
          <a:xfrm>
            <a:off x="650238" y="1676399"/>
            <a:ext cx="8046720" cy="4622801"/>
          </a:xfrm>
        </p:spPr>
        <p:txBody>
          <a:bodyPr/>
          <a:lstStyle/>
          <a:p>
            <a:r>
              <a:rPr lang="en-US" dirty="0"/>
              <a:t>At the end of the accounting period</a:t>
            </a:r>
          </a:p>
          <a:p>
            <a:pPr lvl="1" fontAlgn="t"/>
            <a:r>
              <a:rPr lang="en-US" dirty="0"/>
              <a:t>Step 5 Prepare an </a:t>
            </a:r>
            <a:r>
              <a:rPr lang="en-US" b="1" dirty="0"/>
              <a:t>unadjusted trial balance</a:t>
            </a:r>
          </a:p>
          <a:p>
            <a:pPr lvl="1" fontAlgn="t"/>
            <a:r>
              <a:rPr lang="en-US" dirty="0"/>
              <a:t>Step 6 Record </a:t>
            </a:r>
            <a:r>
              <a:rPr lang="en-US" b="1" dirty="0"/>
              <a:t>adjusting entries</a:t>
            </a:r>
            <a:r>
              <a:rPr lang="en-US" dirty="0"/>
              <a:t> and post to the general ledger accounts</a:t>
            </a:r>
          </a:p>
          <a:p>
            <a:pPr lvl="1" fontAlgn="t"/>
            <a:r>
              <a:rPr lang="en-US" dirty="0"/>
              <a:t>Step 7 Prepare an </a:t>
            </a:r>
            <a:r>
              <a:rPr lang="en-US" b="1" dirty="0"/>
              <a:t>adjusted trial balance</a:t>
            </a:r>
          </a:p>
          <a:p>
            <a:pPr lvl="1" fontAlgn="t"/>
            <a:r>
              <a:rPr lang="en-US" dirty="0"/>
              <a:t>Step 8 Prepare </a:t>
            </a:r>
            <a:r>
              <a:rPr lang="en-US" b="1" dirty="0"/>
              <a:t>financial statements</a:t>
            </a:r>
          </a:p>
          <a:p>
            <a:pPr marL="342900" lvl="1" indent="-342900" fontAlgn="t">
              <a:buFont typeface="Arial" panose="020B0604020202020204" pitchFamily="34" charset="0"/>
              <a:buChar char="•"/>
            </a:pPr>
            <a:r>
              <a:rPr lang="en-US" sz="2600" dirty="0"/>
              <a:t>At the end of the year</a:t>
            </a:r>
          </a:p>
          <a:p>
            <a:pPr lvl="1" fontAlgn="t"/>
            <a:r>
              <a:rPr lang="en-US" dirty="0"/>
              <a:t>Step 9 </a:t>
            </a:r>
            <a:r>
              <a:rPr lang="en-US" b="1" dirty="0"/>
              <a:t>Close</a:t>
            </a:r>
            <a:r>
              <a:rPr lang="en-US" dirty="0"/>
              <a:t> the temporary accounts to retained earnings</a:t>
            </a:r>
          </a:p>
          <a:p>
            <a:pPr lvl="1" fontAlgn="t"/>
            <a:r>
              <a:rPr lang="en-US" dirty="0"/>
              <a:t>Step 10 Prepare a </a:t>
            </a:r>
            <a:r>
              <a:rPr lang="en-US" b="1" dirty="0"/>
              <a:t>post-closing trial balance</a:t>
            </a:r>
          </a:p>
        </p:txBody>
      </p:sp>
    </p:spTree>
    <p:extLst>
      <p:ext uri="{BB962C8B-B14F-4D97-AF65-F5344CB8AC3E}">
        <p14:creationId xmlns:p14="http://schemas.microsoft.com/office/powerpoint/2010/main" val="33196479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noAutofit/>
          </a:bodyPr>
          <a:lstStyle/>
          <a:p>
            <a:r>
              <a:rPr lang="en-US" dirty="0"/>
              <a:t>The Accounting Cycle Process: Steps 1 and 2 (1 of 2)</a:t>
            </a:r>
          </a:p>
        </p:txBody>
      </p:sp>
      <p:sp>
        <p:nvSpPr>
          <p:cNvPr id="13" name="Content Placeholder 12"/>
          <p:cNvSpPr>
            <a:spLocks noGrp="1"/>
          </p:cNvSpPr>
          <p:nvPr>
            <p:ph sz="quarter" idx="10"/>
          </p:nvPr>
        </p:nvSpPr>
        <p:spPr>
          <a:xfrm>
            <a:off x="548640" y="1676399"/>
            <a:ext cx="8046720" cy="4622801"/>
          </a:xfrm>
        </p:spPr>
        <p:txBody>
          <a:bodyPr/>
          <a:lstStyle/>
          <a:p>
            <a:r>
              <a:rPr lang="en-US" b="1" dirty="0"/>
              <a:t>Step1:</a:t>
            </a:r>
          </a:p>
          <a:p>
            <a:pPr lvl="1"/>
            <a:r>
              <a:rPr lang="en-US" dirty="0"/>
              <a:t>To </a:t>
            </a:r>
            <a:r>
              <a:rPr lang="en-US" i="1" dirty="0"/>
              <a:t>identify </a:t>
            </a:r>
            <a:r>
              <a:rPr lang="en-US" dirty="0"/>
              <a:t>external transactions affecting the accounting equation</a:t>
            </a:r>
          </a:p>
          <a:p>
            <a:pPr lvl="1"/>
            <a:r>
              <a:rPr lang="en-US" dirty="0"/>
              <a:t>Obtain information about transactions from </a:t>
            </a:r>
            <a:r>
              <a:rPr lang="en-US" b="1" dirty="0"/>
              <a:t>source documents</a:t>
            </a:r>
          </a:p>
          <a:p>
            <a:pPr lvl="2"/>
            <a:r>
              <a:rPr lang="en-US" dirty="0"/>
              <a:t>Examples: Sales invoices, bills from suppliers, and cash register tapes</a:t>
            </a:r>
          </a:p>
          <a:p>
            <a:pPr lvl="2"/>
            <a:r>
              <a:rPr lang="en-US" dirty="0"/>
              <a:t>Identify the date and nature of each transaction, the participating parties, and the monetary terms</a:t>
            </a:r>
            <a:endParaRPr lang="en-US" b="1" dirty="0"/>
          </a:p>
        </p:txBody>
      </p:sp>
    </p:spTree>
    <p:extLst>
      <p:ext uri="{BB962C8B-B14F-4D97-AF65-F5344CB8AC3E}">
        <p14:creationId xmlns:p14="http://schemas.microsoft.com/office/powerpoint/2010/main" val="13883635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noAutofit/>
          </a:bodyPr>
          <a:lstStyle/>
          <a:p>
            <a:r>
              <a:rPr lang="en-US" dirty="0"/>
              <a:t>The Accounting Cycle Process: Steps 1 and 2 (2 of 2)</a:t>
            </a:r>
          </a:p>
        </p:txBody>
      </p:sp>
      <p:sp>
        <p:nvSpPr>
          <p:cNvPr id="13" name="Content Placeholder 12"/>
          <p:cNvSpPr>
            <a:spLocks noGrp="1"/>
          </p:cNvSpPr>
          <p:nvPr>
            <p:ph sz="quarter" idx="10"/>
          </p:nvPr>
        </p:nvSpPr>
        <p:spPr>
          <a:xfrm>
            <a:off x="548640" y="1676399"/>
            <a:ext cx="8046720" cy="4622801"/>
          </a:xfrm>
        </p:spPr>
        <p:txBody>
          <a:bodyPr/>
          <a:lstStyle/>
          <a:p>
            <a:pPr marL="342900" lvl="1" indent="-342900">
              <a:buFont typeface="Arial" panose="020B0604020202020204" pitchFamily="34" charset="0"/>
              <a:buChar char="•"/>
            </a:pPr>
            <a:r>
              <a:rPr lang="en-US" sz="2600" b="1" dirty="0"/>
              <a:t>Step 2:</a:t>
            </a:r>
          </a:p>
          <a:p>
            <a:pPr marL="800100" lvl="2" indent="-342900">
              <a:buFont typeface="Verdana" panose="020B0604030504040204" pitchFamily="34" charset="0"/>
              <a:buChar char="–"/>
            </a:pPr>
            <a:r>
              <a:rPr lang="en-US" sz="2400" b="1" dirty="0"/>
              <a:t>Transaction analysis</a:t>
            </a:r>
            <a:r>
              <a:rPr lang="en-US" sz="2400" dirty="0"/>
              <a:t>—The process of reviewing the source documents to determine the dual effect on the accounting equation and the specific elements involved</a:t>
            </a:r>
            <a:endParaRPr lang="en-US" sz="2400" b="1" dirty="0"/>
          </a:p>
        </p:txBody>
      </p:sp>
    </p:spTree>
    <p:extLst>
      <p:ext uri="{BB962C8B-B14F-4D97-AF65-F5344CB8AC3E}">
        <p14:creationId xmlns:p14="http://schemas.microsoft.com/office/powerpoint/2010/main" val="13320787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lstStyle/>
          <a:p>
            <a:r>
              <a:rPr lang="en-US" dirty="0"/>
              <a:t>Transaction 1</a:t>
            </a:r>
          </a:p>
        </p:txBody>
      </p:sp>
      <p:sp>
        <p:nvSpPr>
          <p:cNvPr id="5" name="Content Placeholder 4"/>
          <p:cNvSpPr>
            <a:spLocks noGrp="1"/>
          </p:cNvSpPr>
          <p:nvPr>
            <p:ph sz="quarter" idx="10"/>
          </p:nvPr>
        </p:nvSpPr>
        <p:spPr>
          <a:xfrm>
            <a:off x="548640" y="1676400"/>
            <a:ext cx="8046720" cy="1066800"/>
          </a:xfrm>
        </p:spPr>
        <p:txBody>
          <a:bodyPr/>
          <a:lstStyle/>
          <a:p>
            <a:pPr marL="514350" indent="-514350">
              <a:buFont typeface="+mj-lt"/>
              <a:buAutoNum type="arabicPeriod"/>
            </a:pPr>
            <a:r>
              <a:rPr lang="en-IN" dirty="0"/>
              <a:t>An attorney invested </a:t>
            </a:r>
            <a:r>
              <a:rPr lang="en-IN" b="1" dirty="0"/>
              <a:t>$50,000 </a:t>
            </a:r>
            <a:r>
              <a:rPr lang="en-IN" dirty="0"/>
              <a:t>to open a law office.</a:t>
            </a:r>
            <a:r>
              <a:rPr lang="en-US" dirty="0"/>
              <a:t> </a:t>
            </a:r>
          </a:p>
        </p:txBody>
      </p:sp>
      <p:pic>
        <p:nvPicPr>
          <p:cNvPr id="20482" name="Picture 2" descr="Accounting equation showing plus 50,000 below Assets head and plus 50,000 below Owners' Equity head. T accounts to the right show the corresponding account entries. "/>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406095" y="2656113"/>
            <a:ext cx="6721904" cy="3709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99494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lstStyle/>
          <a:p>
            <a:r>
              <a:rPr lang="en-US" dirty="0"/>
              <a:t>Transaction 2</a:t>
            </a:r>
          </a:p>
        </p:txBody>
      </p:sp>
      <p:sp>
        <p:nvSpPr>
          <p:cNvPr id="5" name="Content Placeholder 4"/>
          <p:cNvSpPr>
            <a:spLocks noGrp="1"/>
          </p:cNvSpPr>
          <p:nvPr>
            <p:ph sz="quarter" idx="10"/>
          </p:nvPr>
        </p:nvSpPr>
        <p:spPr>
          <a:xfrm>
            <a:off x="548640" y="1676400"/>
            <a:ext cx="8046720" cy="1066800"/>
          </a:xfrm>
        </p:spPr>
        <p:txBody>
          <a:bodyPr/>
          <a:lstStyle/>
          <a:p>
            <a:pPr marL="514350" indent="-514350">
              <a:buClr>
                <a:schemeClr val="tx1"/>
              </a:buClr>
              <a:buFont typeface="+mj-lt"/>
              <a:buAutoNum type="arabicPeriod" startAt="2"/>
            </a:pPr>
            <a:r>
              <a:rPr lang="en-IN" b="1" dirty="0"/>
              <a:t>$40,000 </a:t>
            </a:r>
            <a:r>
              <a:rPr lang="en-IN" dirty="0"/>
              <a:t>was borrowed from a bank and a note payable was signed.</a:t>
            </a:r>
            <a:endParaRPr lang="en-US" dirty="0"/>
          </a:p>
        </p:txBody>
      </p:sp>
      <p:pic>
        <p:nvPicPr>
          <p:cNvPr id="21506" name="Picture 2" descr="Same as previous slide but added to the accounting equation are another plus 40,000 under Assets, subtotaling to 90,000, and under Liabilities is a plus 40,000, subtotal. T accounts for Cash, debiting the 40,000, and Notes Payable, crediting 40,000, are shown."/>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348740" y="2777997"/>
            <a:ext cx="6446520" cy="3512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07128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lstStyle/>
          <a:p>
            <a:r>
              <a:rPr lang="en-US" dirty="0"/>
              <a:t>Transaction 3</a:t>
            </a:r>
          </a:p>
        </p:txBody>
      </p:sp>
      <p:sp>
        <p:nvSpPr>
          <p:cNvPr id="5" name="Content Placeholder 4"/>
          <p:cNvSpPr>
            <a:spLocks noGrp="1"/>
          </p:cNvSpPr>
          <p:nvPr>
            <p:ph sz="quarter" idx="10"/>
          </p:nvPr>
        </p:nvSpPr>
        <p:spPr>
          <a:xfrm>
            <a:off x="548640" y="1676400"/>
            <a:ext cx="8046720" cy="1066800"/>
          </a:xfrm>
        </p:spPr>
        <p:txBody>
          <a:bodyPr/>
          <a:lstStyle/>
          <a:p>
            <a:pPr marL="514350" lvl="0" indent="-514350">
              <a:buFont typeface="+mj-lt"/>
              <a:buAutoNum type="arabicPeriod" startAt="3"/>
            </a:pPr>
            <a:r>
              <a:rPr lang="en-IN" dirty="0"/>
              <a:t>Supplies costing </a:t>
            </a:r>
            <a:r>
              <a:rPr lang="en-IN" b="1" dirty="0"/>
              <a:t>$3,000 </a:t>
            </a:r>
            <a:r>
              <a:rPr lang="en-IN" dirty="0"/>
              <a:t>were purchased on account.</a:t>
            </a:r>
            <a:endParaRPr lang="en-US" dirty="0"/>
          </a:p>
        </p:txBody>
      </p:sp>
      <p:pic>
        <p:nvPicPr>
          <p:cNvPr id="14338" name="Picture 2" descr="Same as previous accounting equation only now are added plus 3,000 under Assets and plus 3,000 under Liabilities, with subtotals carried down respectively of 93,000 and 43,000 and then 50,000 still subtotal of Owners' Equity. Account entry T accounts show Supplies debited for 3,000 and Accounts Payable credited for 3,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278250" y="2728701"/>
            <a:ext cx="6587500" cy="3623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0026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lstStyle/>
          <a:p>
            <a:r>
              <a:rPr lang="en-US" dirty="0"/>
              <a:t>Transaction 4</a:t>
            </a:r>
          </a:p>
        </p:txBody>
      </p:sp>
      <p:sp>
        <p:nvSpPr>
          <p:cNvPr id="5" name="Content Placeholder 4"/>
          <p:cNvSpPr>
            <a:spLocks noGrp="1"/>
          </p:cNvSpPr>
          <p:nvPr>
            <p:ph sz="quarter" idx="10"/>
          </p:nvPr>
        </p:nvSpPr>
        <p:spPr>
          <a:xfrm>
            <a:off x="548640" y="1676400"/>
            <a:ext cx="8046720" cy="1066800"/>
          </a:xfrm>
        </p:spPr>
        <p:txBody>
          <a:bodyPr/>
          <a:lstStyle/>
          <a:p>
            <a:pPr marL="514350" lvl="0" indent="-514350">
              <a:buFont typeface="+mj-lt"/>
              <a:buAutoNum type="arabicPeriod" startAt="4"/>
            </a:pPr>
            <a:r>
              <a:rPr lang="en-IN" dirty="0"/>
              <a:t>Services were performed on account for </a:t>
            </a:r>
            <a:r>
              <a:rPr lang="en-IN" b="1" dirty="0"/>
              <a:t>$10,000</a:t>
            </a:r>
            <a:r>
              <a:rPr lang="en-IN" dirty="0"/>
              <a:t>.</a:t>
            </a:r>
            <a:endParaRPr lang="en-US" dirty="0"/>
          </a:p>
        </p:txBody>
      </p:sp>
      <p:pic>
        <p:nvPicPr>
          <p:cNvPr id="15362" name="Picture 2" descr="Building off of accounting equation from previous slide, now Assets are increased 10,000 and Owners' Equity also 10,000, leaving subtotal of A + L + OE of 103,000, 43,000, and 60,000. T accounts are to Accounts Receivable, debiting the 10,000, and Owners' Equity (Revenue) crediting 1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161143" y="2657604"/>
            <a:ext cx="6821714" cy="3765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66762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lstStyle/>
          <a:p>
            <a:r>
              <a:rPr lang="en-US" dirty="0"/>
              <a:t>Transaction 5</a:t>
            </a:r>
          </a:p>
        </p:txBody>
      </p:sp>
      <p:sp>
        <p:nvSpPr>
          <p:cNvPr id="5" name="Content Placeholder 4"/>
          <p:cNvSpPr>
            <a:spLocks noGrp="1"/>
          </p:cNvSpPr>
          <p:nvPr>
            <p:ph sz="quarter" idx="10"/>
          </p:nvPr>
        </p:nvSpPr>
        <p:spPr>
          <a:xfrm>
            <a:off x="548640" y="1676400"/>
            <a:ext cx="8046720" cy="1066800"/>
          </a:xfrm>
        </p:spPr>
        <p:txBody>
          <a:bodyPr/>
          <a:lstStyle/>
          <a:p>
            <a:pPr marL="514350" lvl="0" indent="-514350">
              <a:buFont typeface="+mj-lt"/>
              <a:buAutoNum type="arabicPeriod" startAt="5"/>
            </a:pPr>
            <a:r>
              <a:rPr lang="en-IN" dirty="0"/>
              <a:t>Salaries of </a:t>
            </a:r>
            <a:r>
              <a:rPr lang="en-IN" b="1" dirty="0"/>
              <a:t>$5,000</a:t>
            </a:r>
            <a:r>
              <a:rPr lang="en-IN" dirty="0"/>
              <a:t> were paid to employees.</a:t>
            </a:r>
            <a:endParaRPr lang="en-US" dirty="0"/>
          </a:p>
        </p:txBody>
      </p:sp>
      <p:pic>
        <p:nvPicPr>
          <p:cNvPr id="16386" name="Picture 2" descr="Building off of previous slide, now assets are decreased by 5,000, represented by a credit for 5,000 in the Cash T account, and Owners' equity is decreased by 5,000, represented by a debit to Owners' Equity (Salaries Expense) for 5,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304080" y="2708135"/>
            <a:ext cx="6535840" cy="3562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68775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lstStyle/>
          <a:p>
            <a:r>
              <a:rPr lang="en-US" dirty="0"/>
              <a:t>Transaction 6</a:t>
            </a:r>
          </a:p>
        </p:txBody>
      </p:sp>
      <p:sp>
        <p:nvSpPr>
          <p:cNvPr id="5" name="Content Placeholder 4"/>
          <p:cNvSpPr>
            <a:spLocks noGrp="1"/>
          </p:cNvSpPr>
          <p:nvPr>
            <p:ph sz="quarter" idx="10"/>
          </p:nvPr>
        </p:nvSpPr>
        <p:spPr>
          <a:xfrm>
            <a:off x="548640" y="1676400"/>
            <a:ext cx="8046720" cy="1066800"/>
          </a:xfrm>
        </p:spPr>
        <p:txBody>
          <a:bodyPr/>
          <a:lstStyle/>
          <a:p>
            <a:pPr marL="514350" lvl="0" indent="-514350">
              <a:buFont typeface="+mj-lt"/>
              <a:buAutoNum type="arabicPeriod" startAt="6"/>
            </a:pPr>
            <a:r>
              <a:rPr lang="en-IN" b="1" dirty="0"/>
              <a:t>$500 </a:t>
            </a:r>
            <a:r>
              <a:rPr lang="en-IN" dirty="0"/>
              <a:t>of supplies were used.</a:t>
            </a:r>
            <a:endParaRPr lang="en-US" dirty="0"/>
          </a:p>
        </p:txBody>
      </p:sp>
      <p:pic>
        <p:nvPicPr>
          <p:cNvPr id="17410" name="Picture 2" descr="Building off of previous slide, now assets are decreased by 500, represented by a credit for 5,000 in the Supplies T account, and Owners' equity is decreased by 500, represented by a debit to Owners' Equity (Supplies Expense) for 5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926708" y="2368125"/>
            <a:ext cx="7290584" cy="3980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6781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lstStyle/>
          <a:p>
            <a:r>
              <a:rPr lang="en-IN" dirty="0">
                <a:ea typeface="Adobe Fan Heiti Std B"/>
                <a:cs typeface="Adobe Fan Heiti Std B"/>
              </a:rPr>
              <a:t>The Accounting Equation</a:t>
            </a:r>
            <a:endParaRPr lang="en-US" dirty="0"/>
          </a:p>
        </p:txBody>
      </p:sp>
      <p:sp>
        <p:nvSpPr>
          <p:cNvPr id="5" name="Content Placeholder 4"/>
          <p:cNvSpPr>
            <a:spLocks noGrp="1"/>
          </p:cNvSpPr>
          <p:nvPr>
            <p:ph sz="quarter" idx="10"/>
          </p:nvPr>
        </p:nvSpPr>
        <p:spPr>
          <a:xfrm>
            <a:off x="643235" y="1644867"/>
            <a:ext cx="8075095" cy="4724401"/>
          </a:xfrm>
        </p:spPr>
        <p:txBody>
          <a:bodyPr/>
          <a:lstStyle/>
          <a:p>
            <a:r>
              <a:rPr lang="en-US" dirty="0"/>
              <a:t>Underlies the process used to capture the effect of economic events:</a:t>
            </a:r>
          </a:p>
          <a:p>
            <a:pPr marL="0" indent="0" algn="ctr">
              <a:buNone/>
            </a:pPr>
            <a:r>
              <a:rPr lang="en-US" b="1" dirty="0"/>
              <a:t>Assets = Liabilities + Owners’ Equity</a:t>
            </a:r>
          </a:p>
          <a:p>
            <a:pPr marL="0" indent="0">
              <a:buNone/>
            </a:pPr>
            <a:r>
              <a:rPr lang="en-US" dirty="0"/>
              <a:t>Assets </a:t>
            </a:r>
            <a:r>
              <a:rPr lang="en-US" dirty="0">
                <a:cs typeface="Arial" panose="020B0604020202020204" pitchFamily="34" charset="0"/>
                <a:sym typeface="Symbol"/>
              </a:rPr>
              <a:t> </a:t>
            </a:r>
            <a:r>
              <a:rPr lang="en-IN" dirty="0"/>
              <a:t>Total Economic Resources</a:t>
            </a:r>
          </a:p>
          <a:p>
            <a:pPr marL="0" indent="0">
              <a:buNone/>
            </a:pPr>
            <a:r>
              <a:rPr lang="en-US" dirty="0"/>
              <a:t>Liabilities + Owners’ Equity</a:t>
            </a:r>
            <a:r>
              <a:rPr lang="en-US" dirty="0">
                <a:cs typeface="Arial" panose="020B0604020202020204" pitchFamily="34" charset="0"/>
                <a:sym typeface="Symbol"/>
              </a:rPr>
              <a:t>  </a:t>
            </a:r>
            <a:r>
              <a:rPr lang="en-IN" dirty="0"/>
              <a:t>Total Claims</a:t>
            </a:r>
            <a:endParaRPr lang="en-US" dirty="0">
              <a:cs typeface="Arial" panose="020B0604020202020204" pitchFamily="34" charset="0"/>
            </a:endParaRPr>
          </a:p>
          <a:p>
            <a:pPr marL="0" indent="0">
              <a:buNone/>
            </a:pPr>
            <a:r>
              <a:rPr lang="en-US" dirty="0">
                <a:cs typeface="Arial" panose="020B0604020202020204" pitchFamily="34" charset="0"/>
              </a:rPr>
              <a:t>Each event, or transaction, has a dual effect on the accounting equation</a:t>
            </a:r>
            <a:endParaRPr lang="en-US" dirty="0"/>
          </a:p>
        </p:txBody>
      </p:sp>
    </p:spTree>
    <p:extLst>
      <p:ext uri="{BB962C8B-B14F-4D97-AF65-F5344CB8AC3E}">
        <p14:creationId xmlns:p14="http://schemas.microsoft.com/office/powerpoint/2010/main" val="25777322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lstStyle/>
          <a:p>
            <a:r>
              <a:rPr lang="en-US" dirty="0"/>
              <a:t>Transaction 7</a:t>
            </a:r>
          </a:p>
        </p:txBody>
      </p:sp>
      <p:sp>
        <p:nvSpPr>
          <p:cNvPr id="5" name="Content Placeholder 4"/>
          <p:cNvSpPr>
            <a:spLocks noGrp="1"/>
          </p:cNvSpPr>
          <p:nvPr>
            <p:ph sz="quarter" idx="10"/>
          </p:nvPr>
        </p:nvSpPr>
        <p:spPr>
          <a:xfrm>
            <a:off x="548640" y="1676400"/>
            <a:ext cx="8046720" cy="1066800"/>
          </a:xfrm>
        </p:spPr>
        <p:txBody>
          <a:bodyPr/>
          <a:lstStyle/>
          <a:p>
            <a:pPr marL="514350" indent="-514350">
              <a:buClr>
                <a:schemeClr val="tx1"/>
              </a:buClr>
              <a:buFont typeface="+mj-lt"/>
              <a:buAutoNum type="arabicPeriod" startAt="7"/>
            </a:pPr>
            <a:r>
              <a:rPr lang="en-IN" b="1" dirty="0"/>
              <a:t>$1,000 </a:t>
            </a:r>
            <a:r>
              <a:rPr lang="en-IN" dirty="0"/>
              <a:t>was paid on account to the supplies vendor.</a:t>
            </a:r>
            <a:endParaRPr lang="en-US" dirty="0"/>
          </a:p>
        </p:txBody>
      </p:sp>
      <p:pic>
        <p:nvPicPr>
          <p:cNvPr id="18434" name="Picture 2" descr="Building off of previous slide, now assets are decreased by 1,000, represented by a credit for 1,000 in the Cash T account, and Liabilities is decreased by 1,000, represented by a debit to Accounts Payable for 1,000. New totals for A = L + OE are 96,500, 42,000, and 54,5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116611" y="2652784"/>
            <a:ext cx="6910778" cy="3761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26566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02-2</a:t>
            </a:r>
          </a:p>
        </p:txBody>
      </p:sp>
      <p:sp>
        <p:nvSpPr>
          <p:cNvPr id="4" name="Title 3"/>
          <p:cNvSpPr>
            <a:spLocks noGrp="1"/>
          </p:cNvSpPr>
          <p:nvPr>
            <p:ph type="title"/>
          </p:nvPr>
        </p:nvSpPr>
        <p:spPr/>
        <p:txBody>
          <a:bodyPr>
            <a:noAutofit/>
          </a:bodyPr>
          <a:lstStyle/>
          <a:p>
            <a:r>
              <a:rPr lang="en-IN" dirty="0"/>
              <a:t>Step 3: Record the Transaction in a Journal</a:t>
            </a:r>
            <a:endParaRPr lang="en-US" dirty="0"/>
          </a:p>
        </p:txBody>
      </p:sp>
      <p:sp>
        <p:nvSpPr>
          <p:cNvPr id="13" name="Content Placeholder 12"/>
          <p:cNvSpPr>
            <a:spLocks noGrp="1"/>
          </p:cNvSpPr>
          <p:nvPr>
            <p:ph sz="quarter" idx="10"/>
          </p:nvPr>
        </p:nvSpPr>
        <p:spPr>
          <a:xfrm>
            <a:off x="548640" y="1676399"/>
            <a:ext cx="8046720" cy="4622801"/>
          </a:xfrm>
        </p:spPr>
        <p:txBody>
          <a:bodyPr/>
          <a:lstStyle/>
          <a:p>
            <a:r>
              <a:rPr lang="en-US" b="1" dirty="0"/>
              <a:t>Journals:</a:t>
            </a:r>
          </a:p>
          <a:p>
            <a:pPr lvl="1"/>
            <a:r>
              <a:rPr lang="en-US" dirty="0"/>
              <a:t>Provide a chronological record of all economic events affecting a company</a:t>
            </a:r>
          </a:p>
          <a:p>
            <a:pPr lvl="1"/>
            <a:r>
              <a:rPr lang="en-US" dirty="0"/>
              <a:t>Each entry is expressed </a:t>
            </a:r>
            <a:r>
              <a:rPr lang="en-IN" dirty="0"/>
              <a:t>in terms of equal debits and credits</a:t>
            </a:r>
          </a:p>
          <a:p>
            <a:pPr lvl="0"/>
            <a:r>
              <a:rPr lang="en-IN" b="1" dirty="0"/>
              <a:t>Special journal</a:t>
            </a:r>
            <a:endParaRPr lang="en-US" dirty="0"/>
          </a:p>
          <a:p>
            <a:pPr lvl="1"/>
            <a:r>
              <a:rPr lang="en-IN" dirty="0"/>
              <a:t>Records a repetitive type of </a:t>
            </a:r>
            <a:r>
              <a:rPr lang="en-US" dirty="0"/>
              <a:t>transaction</a:t>
            </a:r>
          </a:p>
          <a:p>
            <a:pPr lvl="1"/>
            <a:r>
              <a:rPr lang="en-US" dirty="0"/>
              <a:t>Example: Sales </a:t>
            </a:r>
          </a:p>
          <a:p>
            <a:pPr lvl="0"/>
            <a:r>
              <a:rPr lang="en-IN" b="1" dirty="0"/>
              <a:t>General journal</a:t>
            </a:r>
            <a:endParaRPr lang="en-US" dirty="0"/>
          </a:p>
          <a:p>
            <a:pPr lvl="1"/>
            <a:r>
              <a:rPr lang="en-US" dirty="0"/>
              <a:t>Any transaction not recorded in a special journal</a:t>
            </a:r>
            <a:endParaRPr lang="en-IN" dirty="0"/>
          </a:p>
        </p:txBody>
      </p:sp>
    </p:spTree>
    <p:extLst>
      <p:ext uri="{BB962C8B-B14F-4D97-AF65-F5344CB8AC3E}">
        <p14:creationId xmlns:p14="http://schemas.microsoft.com/office/powerpoint/2010/main" val="14094974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02-2</a:t>
            </a:r>
          </a:p>
        </p:txBody>
      </p:sp>
      <p:sp>
        <p:nvSpPr>
          <p:cNvPr id="4" name="Title 3"/>
          <p:cNvSpPr>
            <a:spLocks noGrp="1"/>
          </p:cNvSpPr>
          <p:nvPr>
            <p:ph type="title"/>
          </p:nvPr>
        </p:nvSpPr>
        <p:spPr/>
        <p:txBody>
          <a:bodyPr/>
          <a:lstStyle/>
          <a:p>
            <a:r>
              <a:rPr lang="en-IN" dirty="0"/>
              <a:t>Example Recording in the Journal</a:t>
            </a:r>
            <a:endParaRPr lang="en-US" dirty="0"/>
          </a:p>
        </p:txBody>
      </p:sp>
      <p:sp>
        <p:nvSpPr>
          <p:cNvPr id="5" name="Content Placeholder 4"/>
          <p:cNvSpPr>
            <a:spLocks noGrp="1"/>
          </p:cNvSpPr>
          <p:nvPr>
            <p:ph sz="quarter" idx="10"/>
          </p:nvPr>
        </p:nvSpPr>
        <p:spPr>
          <a:xfrm>
            <a:off x="548640" y="1676399"/>
            <a:ext cx="8046720" cy="2735943"/>
          </a:xfrm>
        </p:spPr>
        <p:txBody>
          <a:bodyPr/>
          <a:lstStyle/>
          <a:p>
            <a:pPr marL="0" indent="0">
              <a:buNone/>
            </a:pPr>
            <a:r>
              <a:rPr lang="en-US" b="1" dirty="0"/>
              <a:t>Journal:</a:t>
            </a:r>
          </a:p>
          <a:p>
            <a:pPr marL="0" indent="0">
              <a:buNone/>
            </a:pPr>
            <a:r>
              <a:rPr lang="en-US" dirty="0"/>
              <a:t>Each entry is expressed </a:t>
            </a:r>
            <a:r>
              <a:rPr lang="en-IN" dirty="0"/>
              <a:t>in terms of equal debits and credits</a:t>
            </a:r>
          </a:p>
          <a:p>
            <a:pPr marL="0" lvl="1" indent="0">
              <a:spcBef>
                <a:spcPts val="1000"/>
              </a:spcBef>
              <a:buNone/>
            </a:pPr>
            <a:r>
              <a:rPr lang="en-IN" sz="2600" b="1" dirty="0"/>
              <a:t>Example: </a:t>
            </a:r>
          </a:p>
          <a:p>
            <a:pPr marL="0" lvl="1" indent="0">
              <a:spcBef>
                <a:spcPts val="1000"/>
              </a:spcBef>
              <a:buNone/>
            </a:pPr>
            <a:r>
              <a:rPr lang="en-IN" sz="2600" dirty="0"/>
              <a:t>$40,000 borrowed from a bank by signing a note payable</a:t>
            </a:r>
            <a:endParaRPr lang="en-IN" sz="2800" dirty="0"/>
          </a:p>
        </p:txBody>
      </p:sp>
      <p:pic>
        <p:nvPicPr>
          <p:cNvPr id="19458" name="Picture 2" descr="Journal entry debiting Cash for 40,000 and crediting Notes Payable for 4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51763" y="4759126"/>
            <a:ext cx="7440474" cy="1495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633593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02-2</a:t>
            </a:r>
          </a:p>
        </p:txBody>
      </p:sp>
      <p:sp>
        <p:nvSpPr>
          <p:cNvPr id="4" name="Title 3"/>
          <p:cNvSpPr>
            <a:spLocks noGrp="1"/>
          </p:cNvSpPr>
          <p:nvPr>
            <p:ph type="title"/>
          </p:nvPr>
        </p:nvSpPr>
        <p:spPr>
          <a:xfrm>
            <a:off x="685800" y="157400"/>
            <a:ext cx="8001000" cy="914400"/>
          </a:xfrm>
        </p:spPr>
        <p:txBody>
          <a:bodyPr/>
          <a:lstStyle/>
          <a:p>
            <a:r>
              <a:rPr lang="en-US" dirty="0"/>
              <a:t>External Transactions in 2018</a:t>
            </a:r>
          </a:p>
        </p:txBody>
      </p:sp>
      <p:graphicFrame>
        <p:nvGraphicFramePr>
          <p:cNvPr id="6" name="Table 5"/>
          <p:cNvGraphicFramePr>
            <a:graphicFrameLocks noGrp="1"/>
          </p:cNvGraphicFramePr>
          <p:nvPr>
            <p:extLst>
              <p:ext uri="{D42A27DB-BD31-4B8C-83A1-F6EECF244321}">
                <p14:modId xmlns:p14="http://schemas.microsoft.com/office/powerpoint/2010/main" val="2594981836"/>
              </p:ext>
            </p:extLst>
          </p:nvPr>
        </p:nvGraphicFramePr>
        <p:xfrm>
          <a:off x="941403" y="1117779"/>
          <a:ext cx="7692932" cy="5286135"/>
        </p:xfrm>
        <a:graphic>
          <a:graphicData uri="http://schemas.openxmlformats.org/drawingml/2006/table">
            <a:tbl>
              <a:tblPr firstRow="1" bandRow="1">
                <a:tableStyleId>{5940675A-B579-460E-94D1-54222C63F5DA}</a:tableStyleId>
              </a:tblPr>
              <a:tblGrid>
                <a:gridCol w="613205">
                  <a:extLst>
                    <a:ext uri="{9D8B030D-6E8A-4147-A177-3AD203B41FA5}">
                      <a16:colId xmlns:a16="http://schemas.microsoft.com/office/drawing/2014/main" val="20000"/>
                    </a:ext>
                  </a:extLst>
                </a:gridCol>
                <a:gridCol w="978649">
                  <a:extLst>
                    <a:ext uri="{9D8B030D-6E8A-4147-A177-3AD203B41FA5}">
                      <a16:colId xmlns:a16="http://schemas.microsoft.com/office/drawing/2014/main" val="20001"/>
                    </a:ext>
                  </a:extLst>
                </a:gridCol>
                <a:gridCol w="6101078">
                  <a:extLst>
                    <a:ext uri="{9D8B030D-6E8A-4147-A177-3AD203B41FA5}">
                      <a16:colId xmlns:a16="http://schemas.microsoft.com/office/drawing/2014/main" val="20002"/>
                    </a:ext>
                  </a:extLst>
                </a:gridCol>
              </a:tblGrid>
              <a:tr h="420486">
                <a:tc>
                  <a:txBody>
                    <a:bodyPr/>
                    <a:lstStyle/>
                    <a:p>
                      <a:pPr marL="0" marR="95250" algn="r">
                        <a:lnSpc>
                          <a:spcPts val="161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July </a:t>
                      </a:r>
                    </a:p>
                  </a:txBody>
                  <a:tcPr/>
                </a:tc>
                <a:tc>
                  <a:txBody>
                    <a:bodyPr/>
                    <a:lstStyle/>
                    <a:p>
                      <a:pPr marL="0" marR="95250" algn="r">
                        <a:lnSpc>
                          <a:spcPts val="161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1</a:t>
                      </a:r>
                    </a:p>
                  </a:txBody>
                  <a:tcPr/>
                </a:tc>
                <a:tc>
                  <a:txBody>
                    <a:bodyPr/>
                    <a:lstStyle/>
                    <a:p>
                      <a:pPr marL="0" marR="0">
                        <a:lnSpc>
                          <a:spcPts val="161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Two individuals each invested $30,000 in the corporation. Each investor was issued 3,000 shares of common stock.</a:t>
                      </a:r>
                    </a:p>
                  </a:txBody>
                  <a:tcPr/>
                </a:tc>
                <a:extLst>
                  <a:ext uri="{0D108BD9-81ED-4DB2-BD59-A6C34878D82A}">
                    <a16:rowId xmlns:a16="http://schemas.microsoft.com/office/drawing/2014/main" val="10000"/>
                  </a:ext>
                </a:extLst>
              </a:tr>
              <a:tr h="881734">
                <a:tc>
                  <a:txBody>
                    <a:bodyPr/>
                    <a:lstStyle/>
                    <a:p>
                      <a:pPr marL="0" marR="95250" algn="r">
                        <a:spcBef>
                          <a:spcPts val="0"/>
                        </a:spcBef>
                        <a:spcAft>
                          <a:spcPts val="0"/>
                        </a:spcAft>
                      </a:pPr>
                      <a:endParaRPr lang="en-US" sz="1200" dirty="0">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95250" algn="r">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1</a:t>
                      </a:r>
                    </a:p>
                  </a:txBody>
                  <a:tcPr/>
                </a:tc>
                <a:tc>
                  <a:txBody>
                    <a:bodyPr/>
                    <a:lstStyle/>
                    <a:p>
                      <a:pPr marL="0" marR="0">
                        <a:lnSpc>
                          <a:spcPts val="1505"/>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Borrowed $40,000 from a local bark and signed two notes. The first note for $10,000 requires payment of principal and 10% Interest In six months. The second note for $30,000 requires the payment of principal in two years. Interest at 10% is payable each year on July 1,2019, and July 1, 2020.</a:t>
                      </a:r>
                    </a:p>
                  </a:txBody>
                  <a:tcPr/>
                </a:tc>
                <a:extLst>
                  <a:ext uri="{0D108BD9-81ED-4DB2-BD59-A6C34878D82A}">
                    <a16:rowId xmlns:a16="http://schemas.microsoft.com/office/drawing/2014/main" val="10001"/>
                  </a:ext>
                </a:extLst>
              </a:tr>
              <a:tr h="248859">
                <a:tc>
                  <a:txBody>
                    <a:bodyPr/>
                    <a:lstStyle/>
                    <a:p>
                      <a:pPr marL="0" marR="95250" algn="r">
                        <a:spcBef>
                          <a:spcPts val="0"/>
                        </a:spcBef>
                        <a:spcAft>
                          <a:spcPts val="0"/>
                        </a:spcAft>
                      </a:pPr>
                      <a:endParaRPr lang="en-US" sz="1200">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95250" algn="r">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1</a:t>
                      </a:r>
                    </a:p>
                  </a:txBody>
                  <a:tcPr/>
                </a:tc>
                <a:tc>
                  <a:txBody>
                    <a:bodyPr/>
                    <a:lstStyle/>
                    <a:p>
                      <a:pPr marL="0" marR="0">
                        <a:lnSpc>
                          <a:spcPts val="161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Paid $24,000 in advance for one year's rent on the store building.</a:t>
                      </a:r>
                    </a:p>
                  </a:txBody>
                  <a:tcPr/>
                </a:tc>
                <a:extLst>
                  <a:ext uri="{0D108BD9-81ED-4DB2-BD59-A6C34878D82A}">
                    <a16:rowId xmlns:a16="http://schemas.microsoft.com/office/drawing/2014/main" val="10002"/>
                  </a:ext>
                </a:extLst>
              </a:tr>
              <a:tr h="248859">
                <a:tc>
                  <a:txBody>
                    <a:bodyPr/>
                    <a:lstStyle/>
                    <a:p>
                      <a:pPr marL="0" marR="95250" algn="r">
                        <a:spcBef>
                          <a:spcPts val="0"/>
                        </a:spcBef>
                        <a:spcAft>
                          <a:spcPts val="0"/>
                        </a:spcAft>
                      </a:pPr>
                      <a:endParaRPr lang="en-US" sz="1200">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95250" algn="r">
                        <a:spcBef>
                          <a:spcPts val="0"/>
                        </a:spcBef>
                        <a:spcAft>
                          <a:spcPts val="0"/>
                        </a:spcAft>
                      </a:pPr>
                      <a:r>
                        <a:rPr lang="en-US" sz="1200">
                          <a:effectLst/>
                          <a:latin typeface="Verdana" panose="020B0604030504040204" pitchFamily="34" charset="0"/>
                          <a:ea typeface="Verdana" panose="020B0604030504040204" pitchFamily="34" charset="0"/>
                          <a:cs typeface="Verdana" panose="020B0604030504040204" pitchFamily="34" charset="0"/>
                        </a:rPr>
                        <a:t>1</a:t>
                      </a:r>
                    </a:p>
                  </a:txBody>
                  <a:tcPr/>
                </a:tc>
                <a:tc>
                  <a:txBody>
                    <a:bodyPr/>
                    <a:lstStyle/>
                    <a:p>
                      <a:pPr marL="0" marR="0">
                        <a:lnSpc>
                          <a:spcPts val="1610"/>
                        </a:lnSpc>
                        <a:spcBef>
                          <a:spcPts val="0"/>
                        </a:spcBef>
                        <a:spcAft>
                          <a:spcPts val="0"/>
                        </a:spcAft>
                      </a:pPr>
                      <a:r>
                        <a:rPr lang="en-US" sz="1200">
                          <a:effectLst/>
                          <a:latin typeface="Verdana" panose="020B0604030504040204" pitchFamily="34" charset="0"/>
                          <a:ea typeface="Verdana" panose="020B0604030504040204" pitchFamily="34" charset="0"/>
                          <a:cs typeface="Verdana" panose="020B0604030504040204" pitchFamily="34" charset="0"/>
                        </a:rPr>
                        <a:t>Purchased office equipment from eTronics for $12,000 cash.</a:t>
                      </a:r>
                    </a:p>
                  </a:txBody>
                  <a:tcPr/>
                </a:tc>
                <a:extLst>
                  <a:ext uri="{0D108BD9-81ED-4DB2-BD59-A6C34878D82A}">
                    <a16:rowId xmlns:a16="http://schemas.microsoft.com/office/drawing/2014/main" val="10003"/>
                  </a:ext>
                </a:extLst>
              </a:tr>
              <a:tr h="420486">
                <a:tc>
                  <a:txBody>
                    <a:bodyPr/>
                    <a:lstStyle/>
                    <a:p>
                      <a:pPr marL="0" marR="81915" algn="r">
                        <a:lnSpc>
                          <a:spcPts val="1610"/>
                        </a:lnSpc>
                        <a:spcBef>
                          <a:spcPts val="0"/>
                        </a:spcBef>
                        <a:spcAft>
                          <a:spcPts val="0"/>
                        </a:spcAft>
                      </a:pPr>
                      <a:endParaRPr lang="en-US" sz="1200">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81915" algn="r">
                        <a:lnSpc>
                          <a:spcPts val="1610"/>
                        </a:lnSpc>
                        <a:spcBef>
                          <a:spcPts val="0"/>
                        </a:spcBef>
                        <a:spcAft>
                          <a:spcPts val="0"/>
                        </a:spcAft>
                      </a:pPr>
                      <a:r>
                        <a:rPr lang="en-US" sz="1200">
                          <a:effectLst/>
                          <a:latin typeface="Verdana" panose="020B0604030504040204" pitchFamily="34" charset="0"/>
                          <a:ea typeface="Verdana" panose="020B0604030504040204" pitchFamily="34" charset="0"/>
                          <a:cs typeface="Verdana" panose="020B0604030504040204" pitchFamily="34" charset="0"/>
                        </a:rPr>
                        <a:t>3</a:t>
                      </a:r>
                    </a:p>
                  </a:txBody>
                  <a:tcPr/>
                </a:tc>
                <a:tc>
                  <a:txBody>
                    <a:bodyPr/>
                    <a:lstStyle/>
                    <a:p>
                      <a:pPr marL="0" marR="0">
                        <a:lnSpc>
                          <a:spcPts val="161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Purchased $60,000 of clothing inventory on account from the Birdwell Wholesale Clothing Company.</a:t>
                      </a:r>
                    </a:p>
                  </a:txBody>
                  <a:tcPr/>
                </a:tc>
                <a:extLst>
                  <a:ext uri="{0D108BD9-81ED-4DB2-BD59-A6C34878D82A}">
                    <a16:rowId xmlns:a16="http://schemas.microsoft.com/office/drawing/2014/main" val="10004"/>
                  </a:ext>
                </a:extLst>
              </a:tr>
              <a:tr h="248859">
                <a:tc>
                  <a:txBody>
                    <a:bodyPr/>
                    <a:lstStyle/>
                    <a:p>
                      <a:pPr marL="0" marR="81915" algn="r">
                        <a:spcBef>
                          <a:spcPts val="0"/>
                        </a:spcBef>
                        <a:spcAft>
                          <a:spcPts val="0"/>
                        </a:spcAft>
                      </a:pPr>
                      <a:endParaRPr lang="en-US" sz="1200">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81915" algn="r">
                        <a:spcBef>
                          <a:spcPts val="0"/>
                        </a:spcBef>
                        <a:spcAft>
                          <a:spcPts val="0"/>
                        </a:spcAft>
                      </a:pPr>
                      <a:r>
                        <a:rPr lang="en-US" sz="1200">
                          <a:effectLst/>
                          <a:latin typeface="Verdana" panose="020B0604030504040204" pitchFamily="34" charset="0"/>
                          <a:ea typeface="Verdana" panose="020B0604030504040204" pitchFamily="34" charset="0"/>
                          <a:cs typeface="Verdana" panose="020B0604030504040204" pitchFamily="34" charset="0"/>
                        </a:rPr>
                        <a:t>6</a:t>
                      </a:r>
                    </a:p>
                  </a:txBody>
                  <a:tcPr/>
                </a:tc>
                <a:tc>
                  <a:txBody>
                    <a:bodyPr/>
                    <a:lstStyle/>
                    <a:p>
                      <a:pPr marL="0" marR="0">
                        <a:lnSpc>
                          <a:spcPts val="161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Purchased $2,000 of supplies for cash.</a:t>
                      </a:r>
                    </a:p>
                  </a:txBody>
                  <a:tcPr/>
                </a:tc>
                <a:extLst>
                  <a:ext uri="{0D108BD9-81ED-4DB2-BD59-A6C34878D82A}">
                    <a16:rowId xmlns:a16="http://schemas.microsoft.com/office/drawing/2014/main" val="10005"/>
                  </a:ext>
                </a:extLst>
              </a:tr>
              <a:tr h="339360">
                <a:tc>
                  <a:txBody>
                    <a:bodyPr/>
                    <a:lstStyle/>
                    <a:p>
                      <a:pPr marL="0" marR="95250" algn="r">
                        <a:spcBef>
                          <a:spcPts val="0"/>
                        </a:spcBef>
                        <a:spcAft>
                          <a:spcPts val="0"/>
                        </a:spcAft>
                      </a:pPr>
                      <a:endParaRPr lang="en-US" sz="1200">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95250" algn="r">
                        <a:spcBef>
                          <a:spcPts val="0"/>
                        </a:spcBef>
                        <a:spcAft>
                          <a:spcPts val="0"/>
                        </a:spcAft>
                      </a:pPr>
                      <a:r>
                        <a:rPr lang="en-US" sz="1200">
                          <a:effectLst/>
                          <a:latin typeface="Verdana" panose="020B0604030504040204" pitchFamily="34" charset="0"/>
                          <a:ea typeface="Verdana" panose="020B0604030504040204" pitchFamily="34" charset="0"/>
                          <a:cs typeface="Verdana" panose="020B0604030504040204" pitchFamily="34" charset="0"/>
                        </a:rPr>
                        <a:t>4-31</a:t>
                      </a:r>
                    </a:p>
                  </a:txBody>
                  <a:tcPr/>
                </a:tc>
                <a:tc>
                  <a:txBody>
                    <a:bodyPr/>
                    <a:lstStyle/>
                    <a:p>
                      <a:pPr marL="0" marR="0">
                        <a:lnSpc>
                          <a:spcPts val="161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During the month, sold merchandise costing $20,000 for $35,000 cash.</a:t>
                      </a:r>
                    </a:p>
                  </a:txBody>
                  <a:tcPr/>
                </a:tc>
                <a:extLst>
                  <a:ext uri="{0D108BD9-81ED-4DB2-BD59-A6C34878D82A}">
                    <a16:rowId xmlns:a16="http://schemas.microsoft.com/office/drawing/2014/main" val="10006"/>
                  </a:ext>
                </a:extLst>
              </a:tr>
              <a:tr h="420486">
                <a:tc>
                  <a:txBody>
                    <a:bodyPr/>
                    <a:lstStyle/>
                    <a:p>
                      <a:pPr marL="0" marR="81915" algn="r">
                        <a:lnSpc>
                          <a:spcPts val="1610"/>
                        </a:lnSpc>
                        <a:spcBef>
                          <a:spcPts val="0"/>
                        </a:spcBef>
                        <a:spcAft>
                          <a:spcPts val="0"/>
                        </a:spcAft>
                      </a:pPr>
                      <a:endParaRPr lang="en-US" sz="1200">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81915" algn="r">
                        <a:lnSpc>
                          <a:spcPts val="1610"/>
                        </a:lnSpc>
                        <a:spcBef>
                          <a:spcPts val="0"/>
                        </a:spcBef>
                        <a:spcAft>
                          <a:spcPts val="0"/>
                        </a:spcAft>
                      </a:pPr>
                      <a:r>
                        <a:rPr lang="en-US" sz="1200">
                          <a:effectLst/>
                          <a:latin typeface="Verdana" panose="020B0604030504040204" pitchFamily="34" charset="0"/>
                          <a:ea typeface="Verdana" panose="020B0604030504040204" pitchFamily="34" charset="0"/>
                          <a:cs typeface="Verdana" panose="020B0604030504040204" pitchFamily="34" charset="0"/>
                        </a:rPr>
                        <a:t>9</a:t>
                      </a:r>
                    </a:p>
                  </a:txBody>
                  <a:tcPr/>
                </a:tc>
                <a:tc>
                  <a:txBody>
                    <a:bodyPr/>
                    <a:lstStyle/>
                    <a:p>
                      <a:pPr marL="0" marR="0">
                        <a:lnSpc>
                          <a:spcPts val="161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Sold clothing on account to </a:t>
                      </a:r>
                      <a:r>
                        <a:rPr lang="en-US" sz="1200" dirty="0" err="1">
                          <a:effectLst/>
                          <a:latin typeface="Verdana" panose="020B0604030504040204" pitchFamily="34" charset="0"/>
                          <a:ea typeface="Verdana" panose="020B0604030504040204" pitchFamily="34" charset="0"/>
                          <a:cs typeface="Verdana" panose="020B0604030504040204" pitchFamily="34" charset="0"/>
                        </a:rPr>
                        <a:t>Briarfield</a:t>
                      </a:r>
                      <a:r>
                        <a:rPr lang="en-US" sz="1200" dirty="0">
                          <a:effectLst/>
                          <a:latin typeface="Verdana" panose="020B0604030504040204" pitchFamily="34" charset="0"/>
                          <a:ea typeface="Verdana" panose="020B0604030504040204" pitchFamily="34" charset="0"/>
                          <a:cs typeface="Verdana" panose="020B0604030504040204" pitchFamily="34" charset="0"/>
                        </a:rPr>
                        <a:t> School for Girls for $3,500. The clothing cost $2,000.</a:t>
                      </a:r>
                    </a:p>
                  </a:txBody>
                  <a:tcPr/>
                </a:tc>
                <a:extLst>
                  <a:ext uri="{0D108BD9-81ED-4DB2-BD59-A6C34878D82A}">
                    <a16:rowId xmlns:a16="http://schemas.microsoft.com/office/drawing/2014/main" val="10007"/>
                  </a:ext>
                </a:extLst>
              </a:tr>
              <a:tr h="509041">
                <a:tc>
                  <a:txBody>
                    <a:bodyPr/>
                    <a:lstStyle/>
                    <a:p>
                      <a:pPr marL="0" marR="81915" algn="r">
                        <a:lnSpc>
                          <a:spcPts val="1610"/>
                        </a:lnSpc>
                        <a:spcBef>
                          <a:spcPts val="0"/>
                        </a:spcBef>
                        <a:spcAft>
                          <a:spcPts val="0"/>
                        </a:spcAft>
                      </a:pPr>
                      <a:endParaRPr lang="en-US" sz="1200">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81915" algn="r">
                        <a:lnSpc>
                          <a:spcPts val="1610"/>
                        </a:lnSpc>
                        <a:spcBef>
                          <a:spcPts val="0"/>
                        </a:spcBef>
                        <a:spcAft>
                          <a:spcPts val="0"/>
                        </a:spcAft>
                      </a:pPr>
                      <a:r>
                        <a:rPr lang="en-US" sz="1200">
                          <a:effectLst/>
                          <a:latin typeface="Verdana" panose="020B0604030504040204" pitchFamily="34" charset="0"/>
                          <a:ea typeface="Verdana" panose="020B0604030504040204" pitchFamily="34" charset="0"/>
                          <a:cs typeface="Verdana" panose="020B0604030504040204" pitchFamily="34" charset="0"/>
                        </a:rPr>
                        <a:t>16</a:t>
                      </a:r>
                    </a:p>
                  </a:txBody>
                  <a:tcPr/>
                </a:tc>
                <a:tc>
                  <a:txBody>
                    <a:bodyPr/>
                    <a:lstStyle/>
                    <a:p>
                      <a:pPr marL="0" marR="0">
                        <a:lnSpc>
                          <a:spcPts val="161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Subleased a portion of the building to a jewelry store. Received $1,000 </a:t>
                      </a:r>
                      <a:r>
                        <a:rPr lang="en-US" sz="1200" spc="-100" dirty="0">
                          <a:effectLst/>
                          <a:latin typeface="Verdana" panose="020B0604030504040204" pitchFamily="34" charset="0"/>
                          <a:ea typeface="Verdana" panose="020B0604030504040204" pitchFamily="34" charset="0"/>
                          <a:cs typeface="Verdana" panose="020B0604030504040204" pitchFamily="34" charset="0"/>
                        </a:rPr>
                        <a:t>in</a:t>
                      </a:r>
                      <a:r>
                        <a:rPr lang="en-US" sz="1200" dirty="0">
                          <a:effectLst/>
                          <a:latin typeface="Verdana" panose="020B0604030504040204" pitchFamily="34" charset="0"/>
                          <a:ea typeface="Verdana" panose="020B0604030504040204" pitchFamily="34" charset="0"/>
                          <a:cs typeface="Verdana" panose="020B0604030504040204" pitchFamily="34" charset="0"/>
                        </a:rPr>
                        <a:t> advance for the first two months' rent beginning on July 16.</a:t>
                      </a:r>
                    </a:p>
                  </a:txBody>
                  <a:tcPr/>
                </a:tc>
                <a:extLst>
                  <a:ext uri="{0D108BD9-81ED-4DB2-BD59-A6C34878D82A}">
                    <a16:rowId xmlns:a16="http://schemas.microsoft.com/office/drawing/2014/main" val="10008"/>
                  </a:ext>
                </a:extLst>
              </a:tr>
              <a:tr h="248859">
                <a:tc>
                  <a:txBody>
                    <a:bodyPr/>
                    <a:lstStyle/>
                    <a:p>
                      <a:pPr marL="0" marR="67945" algn="r">
                        <a:lnSpc>
                          <a:spcPts val="1610"/>
                        </a:lnSpc>
                        <a:spcBef>
                          <a:spcPts val="0"/>
                        </a:spcBef>
                        <a:spcAft>
                          <a:spcPts val="0"/>
                        </a:spcAft>
                      </a:pPr>
                      <a:endParaRPr lang="en-US" sz="1200">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67945" algn="r">
                        <a:lnSpc>
                          <a:spcPts val="1610"/>
                        </a:lnSpc>
                        <a:spcBef>
                          <a:spcPts val="0"/>
                        </a:spcBef>
                        <a:spcAft>
                          <a:spcPts val="0"/>
                        </a:spcAft>
                      </a:pPr>
                      <a:r>
                        <a:rPr lang="en-US" sz="1200">
                          <a:effectLst/>
                          <a:latin typeface="Verdana" panose="020B0604030504040204" pitchFamily="34" charset="0"/>
                          <a:ea typeface="Verdana" panose="020B0604030504040204" pitchFamily="34" charset="0"/>
                          <a:cs typeface="Verdana" panose="020B0604030504040204" pitchFamily="34" charset="0"/>
                        </a:rPr>
                        <a:t>20</a:t>
                      </a:r>
                    </a:p>
                  </a:txBody>
                  <a:tcPr/>
                </a:tc>
                <a:tc>
                  <a:txBody>
                    <a:bodyPr/>
                    <a:lstStyle/>
                    <a:p>
                      <a:pPr marL="0" marR="0">
                        <a:lnSpc>
                          <a:spcPts val="161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Paid Birdwell Wholesale Clothing $25,000 on account..</a:t>
                      </a:r>
                    </a:p>
                  </a:txBody>
                  <a:tcPr/>
                </a:tc>
                <a:extLst>
                  <a:ext uri="{0D108BD9-81ED-4DB2-BD59-A6C34878D82A}">
                    <a16:rowId xmlns:a16="http://schemas.microsoft.com/office/drawing/2014/main" val="10009"/>
                  </a:ext>
                </a:extLst>
              </a:tr>
              <a:tr h="248859">
                <a:tc>
                  <a:txBody>
                    <a:bodyPr/>
                    <a:lstStyle/>
                    <a:p>
                      <a:pPr marL="0" marR="67945" algn="r">
                        <a:lnSpc>
                          <a:spcPts val="1610"/>
                        </a:lnSpc>
                        <a:spcBef>
                          <a:spcPts val="0"/>
                        </a:spcBef>
                        <a:spcAft>
                          <a:spcPts val="0"/>
                        </a:spcAft>
                      </a:pPr>
                      <a:endParaRPr lang="en-US" sz="1200">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67945" algn="r">
                        <a:lnSpc>
                          <a:spcPts val="1610"/>
                        </a:lnSpc>
                        <a:spcBef>
                          <a:spcPts val="0"/>
                        </a:spcBef>
                        <a:spcAft>
                          <a:spcPts val="0"/>
                        </a:spcAft>
                      </a:pPr>
                      <a:r>
                        <a:rPr lang="en-US" sz="1200">
                          <a:effectLst/>
                          <a:latin typeface="Verdana" panose="020B0604030504040204" pitchFamily="34" charset="0"/>
                          <a:ea typeface="Verdana" panose="020B0604030504040204" pitchFamily="34" charset="0"/>
                          <a:cs typeface="Verdana" panose="020B0604030504040204" pitchFamily="34" charset="0"/>
                        </a:rPr>
                        <a:t>20</a:t>
                      </a:r>
                    </a:p>
                  </a:txBody>
                  <a:tcPr/>
                </a:tc>
                <a:tc>
                  <a:txBody>
                    <a:bodyPr/>
                    <a:lstStyle/>
                    <a:p>
                      <a:pPr marL="0" marR="0">
                        <a:lnSpc>
                          <a:spcPts val="161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Paid salaries to employees  for the first half of </a:t>
                      </a:r>
                      <a:r>
                        <a:rPr lang="en-US" sz="1200" spc="-100" dirty="0">
                          <a:effectLst/>
                          <a:latin typeface="Verdana" panose="020B0604030504040204" pitchFamily="34" charset="0"/>
                          <a:ea typeface="Verdana" panose="020B0604030504040204" pitchFamily="34" charset="0"/>
                          <a:cs typeface="Verdana" panose="020B0604030504040204" pitchFamily="34" charset="0"/>
                        </a:rPr>
                        <a:t>the</a:t>
                      </a:r>
                      <a:r>
                        <a:rPr lang="en-US" sz="1200" dirty="0">
                          <a:effectLst/>
                          <a:latin typeface="Verdana" panose="020B0604030504040204" pitchFamily="34" charset="0"/>
                          <a:ea typeface="Verdana" panose="020B0604030504040204" pitchFamily="34" charset="0"/>
                          <a:cs typeface="Verdana" panose="020B0604030504040204" pitchFamily="34" charset="0"/>
                        </a:rPr>
                        <a:t> month, $5,000.</a:t>
                      </a:r>
                    </a:p>
                  </a:txBody>
                  <a:tcPr/>
                </a:tc>
                <a:extLst>
                  <a:ext uri="{0D108BD9-81ED-4DB2-BD59-A6C34878D82A}">
                    <a16:rowId xmlns:a16="http://schemas.microsoft.com/office/drawing/2014/main" val="10010"/>
                  </a:ext>
                </a:extLst>
              </a:tr>
              <a:tr h="248859">
                <a:tc>
                  <a:txBody>
                    <a:bodyPr/>
                    <a:lstStyle/>
                    <a:p>
                      <a:pPr marL="0" marR="81915" algn="r">
                        <a:lnSpc>
                          <a:spcPts val="1610"/>
                        </a:lnSpc>
                        <a:spcBef>
                          <a:spcPts val="0"/>
                        </a:spcBef>
                        <a:spcAft>
                          <a:spcPts val="0"/>
                        </a:spcAft>
                      </a:pPr>
                      <a:endParaRPr lang="en-US" sz="1200">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81915" algn="r">
                        <a:lnSpc>
                          <a:spcPts val="161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   25</a:t>
                      </a:r>
                    </a:p>
                  </a:txBody>
                  <a:tcPr/>
                </a:tc>
                <a:tc>
                  <a:txBody>
                    <a:bodyPr/>
                    <a:lstStyle/>
                    <a:p>
                      <a:pPr marL="0" marR="0">
                        <a:lnSpc>
                          <a:spcPts val="1610"/>
                        </a:lnSpc>
                        <a:spcBef>
                          <a:spcPts val="0"/>
                        </a:spcBef>
                        <a:spcAft>
                          <a:spcPts val="0"/>
                        </a:spcAft>
                      </a:pPr>
                      <a:r>
                        <a:rPr lang="en-US" sz="1200">
                          <a:effectLst/>
                          <a:latin typeface="Verdana" panose="020B0604030504040204" pitchFamily="34" charset="0"/>
                          <a:ea typeface="Verdana" panose="020B0604030504040204" pitchFamily="34" charset="0"/>
                          <a:cs typeface="Verdana" panose="020B0604030504040204" pitchFamily="34" charset="0"/>
                        </a:rPr>
                        <a:t>Received $1,500 on account from Briarfield.</a:t>
                      </a:r>
                    </a:p>
                  </a:txBody>
                  <a:tcPr/>
                </a:tc>
                <a:extLst>
                  <a:ext uri="{0D108BD9-81ED-4DB2-BD59-A6C34878D82A}">
                    <a16:rowId xmlns:a16="http://schemas.microsoft.com/office/drawing/2014/main" val="10011"/>
                  </a:ext>
                </a:extLst>
              </a:tr>
              <a:tr h="273619">
                <a:tc>
                  <a:txBody>
                    <a:bodyPr/>
                    <a:lstStyle/>
                    <a:p>
                      <a:pPr marL="0" marR="67945" algn="r">
                        <a:lnSpc>
                          <a:spcPts val="1610"/>
                        </a:lnSpc>
                        <a:spcBef>
                          <a:spcPts val="0"/>
                        </a:spcBef>
                        <a:spcAft>
                          <a:spcPts val="0"/>
                        </a:spcAft>
                      </a:pPr>
                      <a:endParaRPr lang="en-US" sz="1200" dirty="0">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67945" algn="r">
                        <a:lnSpc>
                          <a:spcPts val="1610"/>
                        </a:lnSpc>
                        <a:spcBef>
                          <a:spcPts val="0"/>
                        </a:spcBef>
                        <a:spcAft>
                          <a:spcPts val="0"/>
                        </a:spcAft>
                      </a:pPr>
                      <a:r>
                        <a:rPr lang="en-US" sz="1200" spc="-100" dirty="0">
                          <a:effectLst/>
                          <a:latin typeface="Verdana" panose="020B0604030504040204" pitchFamily="34" charset="0"/>
                          <a:ea typeface="Verdana" panose="020B0604030504040204" pitchFamily="34" charset="0"/>
                          <a:cs typeface="Verdana" panose="020B0604030504040204" pitchFamily="34" charset="0"/>
                        </a:rPr>
                        <a:t>30</a:t>
                      </a:r>
                      <a:endParaRPr lang="en-US" sz="1200" dirty="0">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a:lnSpc>
                          <a:spcPts val="161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The corporation paid its shareholders a cash dividend of $1,000.</a:t>
                      </a:r>
                    </a:p>
                  </a:txBody>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21397375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02-2</a:t>
            </a:r>
          </a:p>
        </p:txBody>
      </p:sp>
      <p:sp>
        <p:nvSpPr>
          <p:cNvPr id="4" name="Title 3"/>
          <p:cNvSpPr>
            <a:spLocks noGrp="1"/>
          </p:cNvSpPr>
          <p:nvPr>
            <p:ph type="title"/>
          </p:nvPr>
        </p:nvSpPr>
        <p:spPr/>
        <p:txBody>
          <a:bodyPr>
            <a:noAutofit/>
          </a:bodyPr>
          <a:lstStyle/>
          <a:p>
            <a:r>
              <a:rPr lang="en-IN" dirty="0"/>
              <a:t>Record Investment Transaction in a Journal</a:t>
            </a:r>
            <a:endParaRPr lang="en-US" dirty="0"/>
          </a:p>
        </p:txBody>
      </p:sp>
      <p:sp>
        <p:nvSpPr>
          <p:cNvPr id="5" name="Content Placeholder 4"/>
          <p:cNvSpPr>
            <a:spLocks noGrp="1"/>
          </p:cNvSpPr>
          <p:nvPr>
            <p:ph sz="quarter" idx="10"/>
          </p:nvPr>
        </p:nvSpPr>
        <p:spPr>
          <a:xfrm>
            <a:off x="548640" y="1676399"/>
            <a:ext cx="8046720" cy="1882049"/>
          </a:xfrm>
        </p:spPr>
        <p:txBody>
          <a:bodyPr/>
          <a:lstStyle/>
          <a:p>
            <a:pPr marL="0" indent="0" fontAlgn="base">
              <a:spcBef>
                <a:spcPct val="0"/>
              </a:spcBef>
              <a:spcAft>
                <a:spcPct val="0"/>
              </a:spcAft>
              <a:buNone/>
            </a:pPr>
            <a:r>
              <a:rPr lang="en-IN" b="1" dirty="0"/>
              <a:t>July 1 </a:t>
            </a:r>
          </a:p>
          <a:p>
            <a:pPr marL="0" indent="0">
              <a:buNone/>
            </a:pPr>
            <a:r>
              <a:rPr lang="en-IN" dirty="0"/>
              <a:t>Two individuals each invested $30,000 in the corporation. Each investor was issued 3,000 shares of common stock.</a:t>
            </a:r>
            <a:endParaRPr lang="en-US" dirty="0"/>
          </a:p>
        </p:txBody>
      </p:sp>
      <p:pic>
        <p:nvPicPr>
          <p:cNvPr id="21506" name="Picture 2" descr="Journal entry, dated July 1, debiting Cash for 60,000 and crediting Common Stock for 6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26265" y="3675797"/>
            <a:ext cx="7491470" cy="1533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67183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02-2</a:t>
            </a:r>
          </a:p>
        </p:txBody>
      </p:sp>
      <p:sp>
        <p:nvSpPr>
          <p:cNvPr id="4" name="Title 3"/>
          <p:cNvSpPr>
            <a:spLocks noGrp="1"/>
          </p:cNvSpPr>
          <p:nvPr>
            <p:ph type="title"/>
          </p:nvPr>
        </p:nvSpPr>
        <p:spPr/>
        <p:txBody>
          <a:bodyPr>
            <a:noAutofit/>
          </a:bodyPr>
          <a:lstStyle/>
          <a:p>
            <a:r>
              <a:rPr lang="en-IN" dirty="0"/>
              <a:t>Record Borrowing Transaction in a Journal</a:t>
            </a:r>
            <a:endParaRPr lang="en-US" dirty="0"/>
          </a:p>
        </p:txBody>
      </p:sp>
      <p:sp>
        <p:nvSpPr>
          <p:cNvPr id="5" name="Content Placeholder 4"/>
          <p:cNvSpPr>
            <a:spLocks noGrp="1"/>
          </p:cNvSpPr>
          <p:nvPr>
            <p:ph sz="quarter" idx="10"/>
          </p:nvPr>
        </p:nvSpPr>
        <p:spPr>
          <a:xfrm>
            <a:off x="548640" y="1676399"/>
            <a:ext cx="8046720" cy="3126955"/>
          </a:xfrm>
        </p:spPr>
        <p:txBody>
          <a:bodyPr/>
          <a:lstStyle/>
          <a:p>
            <a:pPr marL="0" indent="0" fontAlgn="base">
              <a:spcBef>
                <a:spcPct val="0"/>
              </a:spcBef>
              <a:spcAft>
                <a:spcPct val="0"/>
              </a:spcAft>
              <a:buNone/>
            </a:pPr>
            <a:r>
              <a:rPr lang="en-IN" b="1" dirty="0"/>
              <a:t>July 1 </a:t>
            </a:r>
          </a:p>
          <a:p>
            <a:pPr marL="0" indent="0">
              <a:buNone/>
            </a:pPr>
            <a:r>
              <a:rPr lang="en-IN" dirty="0"/>
              <a:t>Borrowed $40,000 from a local bank and signed two notes. The first note for $10,000 requires payment of principal and 10% interest in six months. The second note for $30,000 requires the payment of principal in two years. Interest at 10% is payable each year on July 1, 2019, and July 1, 2020.</a:t>
            </a:r>
            <a:endParaRPr lang="en-US" dirty="0"/>
          </a:p>
        </p:txBody>
      </p:sp>
      <p:pic>
        <p:nvPicPr>
          <p:cNvPr id="22530" name="Picture 2" descr="Journal entry, dated July 1, debiting Cash for 40,000 and crediting Notes Payable for 4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376470" y="5053209"/>
            <a:ext cx="6391060" cy="1306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95680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02-2</a:t>
            </a:r>
          </a:p>
        </p:txBody>
      </p:sp>
      <p:sp>
        <p:nvSpPr>
          <p:cNvPr id="4" name="Title 3"/>
          <p:cNvSpPr>
            <a:spLocks noGrp="1"/>
          </p:cNvSpPr>
          <p:nvPr>
            <p:ph type="title"/>
          </p:nvPr>
        </p:nvSpPr>
        <p:spPr/>
        <p:txBody>
          <a:bodyPr>
            <a:noAutofit/>
          </a:bodyPr>
          <a:lstStyle/>
          <a:p>
            <a:r>
              <a:rPr lang="en-IN" dirty="0"/>
              <a:t>Record Rent Prepayment in a Journal</a:t>
            </a:r>
            <a:endParaRPr lang="en-US" dirty="0"/>
          </a:p>
        </p:txBody>
      </p:sp>
      <p:sp>
        <p:nvSpPr>
          <p:cNvPr id="5" name="Content Placeholder 4"/>
          <p:cNvSpPr>
            <a:spLocks noGrp="1"/>
          </p:cNvSpPr>
          <p:nvPr>
            <p:ph sz="quarter" idx="10"/>
          </p:nvPr>
        </p:nvSpPr>
        <p:spPr>
          <a:xfrm>
            <a:off x="548640" y="1676400"/>
            <a:ext cx="8046720" cy="1386290"/>
          </a:xfrm>
        </p:spPr>
        <p:txBody>
          <a:bodyPr/>
          <a:lstStyle/>
          <a:p>
            <a:pPr marL="0" indent="0" fontAlgn="base">
              <a:spcBef>
                <a:spcPct val="0"/>
              </a:spcBef>
              <a:spcAft>
                <a:spcPct val="0"/>
              </a:spcAft>
              <a:buNone/>
            </a:pPr>
            <a:r>
              <a:rPr lang="en-IN" b="1" dirty="0"/>
              <a:t>July 1 </a:t>
            </a:r>
          </a:p>
          <a:p>
            <a:pPr marL="0" indent="0">
              <a:buNone/>
            </a:pPr>
            <a:r>
              <a:rPr lang="en-IN" dirty="0"/>
              <a:t>Paid $24,000 in advance for one year’s rent on the store building.</a:t>
            </a:r>
            <a:endParaRPr lang="en-US" dirty="0"/>
          </a:p>
        </p:txBody>
      </p:sp>
      <p:pic>
        <p:nvPicPr>
          <p:cNvPr id="23554" name="Picture 2" descr="Journal entry, dated July 1, debiting Prepaid Rent for 24,000 and crediting Cash for 24,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903383" y="3304267"/>
            <a:ext cx="7337234" cy="1492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42735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02-2</a:t>
            </a:r>
          </a:p>
        </p:txBody>
      </p:sp>
      <p:sp>
        <p:nvSpPr>
          <p:cNvPr id="4" name="Title 3"/>
          <p:cNvSpPr>
            <a:spLocks noGrp="1"/>
          </p:cNvSpPr>
          <p:nvPr>
            <p:ph type="title"/>
          </p:nvPr>
        </p:nvSpPr>
        <p:spPr/>
        <p:txBody>
          <a:bodyPr>
            <a:noAutofit/>
          </a:bodyPr>
          <a:lstStyle/>
          <a:p>
            <a:r>
              <a:rPr lang="en-IN" dirty="0"/>
              <a:t>Record Asset Purchases in a Journal</a:t>
            </a:r>
            <a:endParaRPr lang="en-US" dirty="0"/>
          </a:p>
        </p:txBody>
      </p:sp>
      <p:sp>
        <p:nvSpPr>
          <p:cNvPr id="5" name="Content Placeholder 4"/>
          <p:cNvSpPr>
            <a:spLocks noGrp="1"/>
          </p:cNvSpPr>
          <p:nvPr>
            <p:ph sz="quarter" idx="10"/>
          </p:nvPr>
        </p:nvSpPr>
        <p:spPr>
          <a:xfrm>
            <a:off x="548640" y="1676400"/>
            <a:ext cx="8046720" cy="1386290"/>
          </a:xfrm>
        </p:spPr>
        <p:txBody>
          <a:bodyPr/>
          <a:lstStyle/>
          <a:p>
            <a:pPr marL="0" indent="0" fontAlgn="base">
              <a:spcBef>
                <a:spcPct val="0"/>
              </a:spcBef>
              <a:spcAft>
                <a:spcPct val="0"/>
              </a:spcAft>
              <a:buNone/>
            </a:pPr>
            <a:r>
              <a:rPr lang="en-IN" b="1" dirty="0"/>
              <a:t>July 1 </a:t>
            </a:r>
          </a:p>
          <a:p>
            <a:pPr marL="0" indent="0">
              <a:buNone/>
            </a:pPr>
            <a:r>
              <a:rPr lang="en-IN" dirty="0"/>
              <a:t>Purchased office equipment from </a:t>
            </a:r>
            <a:r>
              <a:rPr lang="en-IN" dirty="0" err="1"/>
              <a:t>eTronics</a:t>
            </a:r>
            <a:r>
              <a:rPr lang="en-IN" dirty="0"/>
              <a:t> for $12,000 cash.</a:t>
            </a:r>
          </a:p>
        </p:txBody>
      </p:sp>
      <p:pic>
        <p:nvPicPr>
          <p:cNvPr id="24578" name="Picture 2" descr="Journal entry, dated July 1, debiting Office Equipment for 12,000 and crediting Cash for 12,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973161" y="3234165"/>
            <a:ext cx="7197678" cy="1482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31962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02-2</a:t>
            </a:r>
          </a:p>
        </p:txBody>
      </p:sp>
      <p:sp>
        <p:nvSpPr>
          <p:cNvPr id="4" name="Title 3"/>
          <p:cNvSpPr>
            <a:spLocks noGrp="1"/>
          </p:cNvSpPr>
          <p:nvPr>
            <p:ph type="title"/>
          </p:nvPr>
        </p:nvSpPr>
        <p:spPr/>
        <p:txBody>
          <a:bodyPr>
            <a:noAutofit/>
          </a:bodyPr>
          <a:lstStyle/>
          <a:p>
            <a:r>
              <a:rPr lang="en-IN" dirty="0"/>
              <a:t>Record Purchase of Inventory in a Journal</a:t>
            </a:r>
            <a:endParaRPr lang="en-US" dirty="0"/>
          </a:p>
        </p:txBody>
      </p:sp>
      <p:sp>
        <p:nvSpPr>
          <p:cNvPr id="5" name="Content Placeholder 4"/>
          <p:cNvSpPr>
            <a:spLocks noGrp="1"/>
          </p:cNvSpPr>
          <p:nvPr>
            <p:ph sz="quarter" idx="10"/>
          </p:nvPr>
        </p:nvSpPr>
        <p:spPr>
          <a:xfrm>
            <a:off x="548640" y="1676400"/>
            <a:ext cx="8046720" cy="1848998"/>
          </a:xfrm>
        </p:spPr>
        <p:txBody>
          <a:bodyPr/>
          <a:lstStyle/>
          <a:p>
            <a:pPr marL="0" indent="0" fontAlgn="base">
              <a:spcBef>
                <a:spcPct val="0"/>
              </a:spcBef>
              <a:spcAft>
                <a:spcPct val="0"/>
              </a:spcAft>
              <a:buNone/>
            </a:pPr>
            <a:r>
              <a:rPr lang="en-IN" b="1" dirty="0"/>
              <a:t>July 3</a:t>
            </a:r>
          </a:p>
          <a:p>
            <a:pPr marL="0" indent="0">
              <a:buNone/>
            </a:pPr>
            <a:r>
              <a:rPr lang="en-IN" dirty="0"/>
              <a:t>Purchased $60,000 of clothing inventory on account from the Birdwell </a:t>
            </a:r>
            <a:r>
              <a:rPr lang="en-US" dirty="0"/>
              <a:t>Wholesale Clothing Company.</a:t>
            </a:r>
          </a:p>
        </p:txBody>
      </p:sp>
      <p:pic>
        <p:nvPicPr>
          <p:cNvPr id="25602" name="Picture 2" descr="Journal entry, dated July 3, debiting Inventory for 60,000 and crediting Accounts Payable for 6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774859" y="3633854"/>
            <a:ext cx="7594282" cy="1564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67543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02-2</a:t>
            </a:r>
          </a:p>
        </p:txBody>
      </p:sp>
      <p:sp>
        <p:nvSpPr>
          <p:cNvPr id="4" name="Title 3"/>
          <p:cNvSpPr>
            <a:spLocks noGrp="1"/>
          </p:cNvSpPr>
          <p:nvPr>
            <p:ph type="title"/>
          </p:nvPr>
        </p:nvSpPr>
        <p:spPr/>
        <p:txBody>
          <a:bodyPr>
            <a:noAutofit/>
          </a:bodyPr>
          <a:lstStyle/>
          <a:p>
            <a:r>
              <a:rPr lang="en-IN" dirty="0"/>
              <a:t>Record Purchase of Supplies in a Journal</a:t>
            </a:r>
            <a:endParaRPr lang="en-US" dirty="0"/>
          </a:p>
        </p:txBody>
      </p:sp>
      <p:sp>
        <p:nvSpPr>
          <p:cNvPr id="5" name="Content Placeholder 4"/>
          <p:cNvSpPr>
            <a:spLocks noGrp="1"/>
          </p:cNvSpPr>
          <p:nvPr>
            <p:ph sz="quarter" idx="10"/>
          </p:nvPr>
        </p:nvSpPr>
        <p:spPr>
          <a:xfrm>
            <a:off x="548640" y="1676400"/>
            <a:ext cx="8046720" cy="1199002"/>
          </a:xfrm>
        </p:spPr>
        <p:txBody>
          <a:bodyPr/>
          <a:lstStyle/>
          <a:p>
            <a:pPr marL="0" indent="0" fontAlgn="base">
              <a:spcBef>
                <a:spcPct val="0"/>
              </a:spcBef>
              <a:spcAft>
                <a:spcPct val="0"/>
              </a:spcAft>
              <a:buNone/>
            </a:pPr>
            <a:r>
              <a:rPr lang="en-IN" b="1" dirty="0"/>
              <a:t>July 6</a:t>
            </a:r>
          </a:p>
          <a:p>
            <a:pPr marL="0" indent="0">
              <a:buNone/>
            </a:pPr>
            <a:r>
              <a:rPr lang="en-IN" dirty="0"/>
              <a:t>Purchased $2,000 of supplies for cash.</a:t>
            </a:r>
            <a:endParaRPr lang="en-US" dirty="0"/>
          </a:p>
        </p:txBody>
      </p:sp>
      <p:pic>
        <p:nvPicPr>
          <p:cNvPr id="26626" name="Picture 2" descr="Journal entry, dated July 6, debiting Supplies for 2,000 and crediting Cash  for 2,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038041" y="3159155"/>
            <a:ext cx="7067918" cy="1454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99448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noAutofit/>
          </a:bodyPr>
          <a:lstStyle/>
          <a:p>
            <a:r>
              <a:rPr lang="en-IN" dirty="0">
                <a:ea typeface="Adobe Fan Heiti Std B"/>
                <a:cs typeface="Adobe Fan Heiti Std B"/>
              </a:rPr>
              <a:t>Accounting Equation—Owner Investment</a:t>
            </a:r>
            <a:endParaRPr lang="en-US" dirty="0"/>
          </a:p>
        </p:txBody>
      </p:sp>
      <p:sp>
        <p:nvSpPr>
          <p:cNvPr id="5" name="Content Placeholder 4"/>
          <p:cNvSpPr>
            <a:spLocks noGrp="1"/>
          </p:cNvSpPr>
          <p:nvPr>
            <p:ph sz="quarter" idx="10"/>
          </p:nvPr>
        </p:nvSpPr>
        <p:spPr>
          <a:xfrm>
            <a:off x="595937" y="1676400"/>
            <a:ext cx="8059331" cy="4724400"/>
          </a:xfrm>
        </p:spPr>
        <p:txBody>
          <a:bodyPr/>
          <a:lstStyle/>
          <a:p>
            <a:pPr marL="514350" indent="-514350">
              <a:buAutoNum type="arabicPeriod"/>
            </a:pPr>
            <a:r>
              <a:rPr lang="en-IN" dirty="0"/>
              <a:t>An attorney invested </a:t>
            </a:r>
            <a:r>
              <a:rPr lang="en-IN" b="1" dirty="0"/>
              <a:t>$50,000</a:t>
            </a:r>
            <a:r>
              <a:rPr lang="en-IN" dirty="0"/>
              <a:t> to open a law office.</a:t>
            </a:r>
          </a:p>
          <a:p>
            <a:pPr marL="0" indent="0">
              <a:buNone/>
            </a:pPr>
            <a:r>
              <a:rPr b="1"/>
              <a:t>Assets (+$50,000 (Cash)) = Liabilities + Owners’ Equity </a:t>
            </a:r>
            <a:r>
              <a:rPr lang="en-IN" b="1" dirty="0"/>
              <a:t>(+$50,000 (Investment by owner))</a:t>
            </a:r>
            <a:endParaRPr b="1"/>
          </a:p>
          <a:p>
            <a:pPr marL="0" indent="0">
              <a:buNone/>
            </a:pPr>
            <a:r>
              <a:rPr lang="en-IN" dirty="0"/>
              <a:t>An investment by the owner causes both assets and owners’ equity to increase.</a:t>
            </a:r>
            <a:endParaRPr/>
          </a:p>
        </p:txBody>
      </p:sp>
    </p:spTree>
    <p:extLst>
      <p:ext uri="{BB962C8B-B14F-4D97-AF65-F5344CB8AC3E}">
        <p14:creationId xmlns:p14="http://schemas.microsoft.com/office/powerpoint/2010/main" val="22176103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02-2</a:t>
            </a:r>
          </a:p>
        </p:txBody>
      </p:sp>
      <p:sp>
        <p:nvSpPr>
          <p:cNvPr id="4" name="Title 3"/>
          <p:cNvSpPr>
            <a:spLocks noGrp="1"/>
          </p:cNvSpPr>
          <p:nvPr>
            <p:ph type="title"/>
          </p:nvPr>
        </p:nvSpPr>
        <p:spPr/>
        <p:txBody>
          <a:bodyPr>
            <a:noAutofit/>
          </a:bodyPr>
          <a:lstStyle/>
          <a:p>
            <a:r>
              <a:rPr lang="en-IN" dirty="0"/>
              <a:t>Record Sales for Cash in a Journal</a:t>
            </a:r>
            <a:endParaRPr lang="en-US" dirty="0"/>
          </a:p>
        </p:txBody>
      </p:sp>
      <p:sp>
        <p:nvSpPr>
          <p:cNvPr id="5" name="Content Placeholder 4"/>
          <p:cNvSpPr>
            <a:spLocks noGrp="1"/>
          </p:cNvSpPr>
          <p:nvPr>
            <p:ph sz="quarter" idx="10"/>
          </p:nvPr>
        </p:nvSpPr>
        <p:spPr>
          <a:xfrm>
            <a:off x="548640" y="1676399"/>
            <a:ext cx="8046720" cy="1408323"/>
          </a:xfrm>
        </p:spPr>
        <p:txBody>
          <a:bodyPr/>
          <a:lstStyle/>
          <a:p>
            <a:pPr marL="0" indent="0" fontAlgn="base">
              <a:spcBef>
                <a:spcPct val="0"/>
              </a:spcBef>
              <a:spcAft>
                <a:spcPct val="0"/>
              </a:spcAft>
              <a:buNone/>
            </a:pPr>
            <a:r>
              <a:rPr lang="en-IN" b="1" dirty="0"/>
              <a:t>July 4 – 31</a:t>
            </a:r>
          </a:p>
          <a:p>
            <a:pPr marL="0" indent="0">
              <a:buNone/>
            </a:pPr>
            <a:r>
              <a:rPr lang="en-IN" dirty="0"/>
              <a:t>During the month, sold merchandise costing $20,000 for $35,000 cash.</a:t>
            </a:r>
            <a:endParaRPr lang="en-US" dirty="0"/>
          </a:p>
        </p:txBody>
      </p:sp>
      <p:pic>
        <p:nvPicPr>
          <p:cNvPr id="27650" name="Picture 2" descr="Journal entries, dated July 4 through 31,  with Cash debited and Sales Revenue credited for 35,000 and then Cost of Goods Sold (Expense) debited and Inventory credited, both for $2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973407" y="3192395"/>
            <a:ext cx="7197186" cy="2171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1200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02-2</a:t>
            </a:r>
          </a:p>
        </p:txBody>
      </p:sp>
      <p:sp>
        <p:nvSpPr>
          <p:cNvPr id="4" name="Title 3"/>
          <p:cNvSpPr>
            <a:spLocks noGrp="1"/>
          </p:cNvSpPr>
          <p:nvPr>
            <p:ph type="title"/>
          </p:nvPr>
        </p:nvSpPr>
        <p:spPr/>
        <p:txBody>
          <a:bodyPr>
            <a:noAutofit/>
          </a:bodyPr>
          <a:lstStyle/>
          <a:p>
            <a:r>
              <a:rPr lang="en-IN" dirty="0"/>
              <a:t>Record Sales on Account in a Journal</a:t>
            </a:r>
            <a:endParaRPr lang="en-US" dirty="0"/>
          </a:p>
        </p:txBody>
      </p:sp>
      <p:sp>
        <p:nvSpPr>
          <p:cNvPr id="5" name="Content Placeholder 4"/>
          <p:cNvSpPr>
            <a:spLocks noGrp="1"/>
          </p:cNvSpPr>
          <p:nvPr>
            <p:ph sz="quarter" idx="10"/>
          </p:nvPr>
        </p:nvSpPr>
        <p:spPr>
          <a:xfrm>
            <a:off x="548640" y="1676399"/>
            <a:ext cx="8046720" cy="1408323"/>
          </a:xfrm>
        </p:spPr>
        <p:txBody>
          <a:bodyPr/>
          <a:lstStyle/>
          <a:p>
            <a:pPr marL="0" indent="0" fontAlgn="base">
              <a:spcBef>
                <a:spcPct val="0"/>
              </a:spcBef>
              <a:spcAft>
                <a:spcPct val="0"/>
              </a:spcAft>
              <a:buNone/>
            </a:pPr>
            <a:r>
              <a:rPr lang="en-IN" b="1" dirty="0"/>
              <a:t>July 9</a:t>
            </a:r>
          </a:p>
          <a:p>
            <a:pPr marL="0" indent="0">
              <a:buNone/>
            </a:pPr>
            <a:r>
              <a:rPr lang="en-IN" dirty="0"/>
              <a:t>Sold clothing on account to </a:t>
            </a:r>
            <a:r>
              <a:rPr lang="en-IN" dirty="0" err="1"/>
              <a:t>Briarfield</a:t>
            </a:r>
            <a:r>
              <a:rPr lang="en-IN" dirty="0"/>
              <a:t> School for Girls for $3,500. The </a:t>
            </a:r>
            <a:r>
              <a:rPr lang="en-US" dirty="0"/>
              <a:t>clothing cost $2,000.</a:t>
            </a:r>
          </a:p>
        </p:txBody>
      </p:sp>
      <p:pic>
        <p:nvPicPr>
          <p:cNvPr id="28675" name="Picture 3" descr="Journal entries, dated July 9, with Accounts Receivable debited and Sales Revenue credited for 3,500 and then Cost of Goods Sold debited and Inventory credited, both for $2,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985616" y="3195968"/>
            <a:ext cx="7172768" cy="2166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66503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02-2</a:t>
            </a:r>
          </a:p>
        </p:txBody>
      </p:sp>
      <p:sp>
        <p:nvSpPr>
          <p:cNvPr id="4" name="Title 3"/>
          <p:cNvSpPr>
            <a:spLocks noGrp="1"/>
          </p:cNvSpPr>
          <p:nvPr>
            <p:ph type="title"/>
          </p:nvPr>
        </p:nvSpPr>
        <p:spPr/>
        <p:txBody>
          <a:bodyPr>
            <a:noAutofit/>
          </a:bodyPr>
          <a:lstStyle/>
          <a:p>
            <a:r>
              <a:rPr lang="en-US" dirty="0"/>
              <a:t>Additional Consideration—Sales of Inventory</a:t>
            </a:r>
          </a:p>
        </p:txBody>
      </p:sp>
      <p:sp>
        <p:nvSpPr>
          <p:cNvPr id="13" name="Content Placeholder 12"/>
          <p:cNvSpPr>
            <a:spLocks noGrp="1"/>
          </p:cNvSpPr>
          <p:nvPr>
            <p:ph sz="quarter" idx="10"/>
          </p:nvPr>
        </p:nvSpPr>
        <p:spPr>
          <a:xfrm>
            <a:off x="548640" y="1676399"/>
            <a:ext cx="8046720" cy="4622801"/>
          </a:xfrm>
        </p:spPr>
        <p:txBody>
          <a:bodyPr/>
          <a:lstStyle/>
          <a:p>
            <a:pPr lvl="0"/>
            <a:r>
              <a:rPr lang="en-US" b="1" dirty="0">
                <a:solidFill>
                  <a:srgbClr val="000000"/>
                </a:solidFill>
              </a:rPr>
              <a:t>Perpetual inventory system</a:t>
            </a:r>
          </a:p>
          <a:p>
            <a:pPr lvl="1"/>
            <a:r>
              <a:rPr lang="en-US" dirty="0"/>
              <a:t>Inventory and cost of goods sold accounts are continuously updated for purchase, sale, and return of merchandise</a:t>
            </a:r>
          </a:p>
          <a:p>
            <a:pPr lvl="0"/>
            <a:r>
              <a:rPr lang="en-US" b="1" dirty="0">
                <a:solidFill>
                  <a:srgbClr val="000000"/>
                </a:solidFill>
              </a:rPr>
              <a:t>Periodic inventory system</a:t>
            </a:r>
          </a:p>
          <a:p>
            <a:pPr lvl="1"/>
            <a:r>
              <a:rPr lang="en-US" dirty="0"/>
              <a:t>Inventory and cost of goods sold are updated at the end of the reporting period</a:t>
            </a:r>
          </a:p>
        </p:txBody>
      </p:sp>
    </p:spTree>
    <p:extLst>
      <p:ext uri="{BB962C8B-B14F-4D97-AF65-F5344CB8AC3E}">
        <p14:creationId xmlns:p14="http://schemas.microsoft.com/office/powerpoint/2010/main" val="23930218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02-2</a:t>
            </a:r>
          </a:p>
        </p:txBody>
      </p:sp>
      <p:sp>
        <p:nvSpPr>
          <p:cNvPr id="4" name="Title 3"/>
          <p:cNvSpPr>
            <a:spLocks noGrp="1"/>
          </p:cNvSpPr>
          <p:nvPr>
            <p:ph type="title"/>
          </p:nvPr>
        </p:nvSpPr>
        <p:spPr/>
        <p:txBody>
          <a:bodyPr>
            <a:noAutofit/>
          </a:bodyPr>
          <a:lstStyle/>
          <a:p>
            <a:r>
              <a:rPr lang="en-IN" dirty="0"/>
              <a:t>Record Receipt of Prepaid Rent in a Journal</a:t>
            </a:r>
            <a:endParaRPr lang="en-US" dirty="0"/>
          </a:p>
        </p:txBody>
      </p:sp>
      <p:sp>
        <p:nvSpPr>
          <p:cNvPr id="5" name="Content Placeholder 4"/>
          <p:cNvSpPr>
            <a:spLocks noGrp="1"/>
          </p:cNvSpPr>
          <p:nvPr>
            <p:ph sz="quarter" idx="10"/>
          </p:nvPr>
        </p:nvSpPr>
        <p:spPr>
          <a:xfrm>
            <a:off x="548640" y="1676399"/>
            <a:ext cx="8046720" cy="2212555"/>
          </a:xfrm>
        </p:spPr>
        <p:txBody>
          <a:bodyPr/>
          <a:lstStyle/>
          <a:p>
            <a:pPr marL="0" indent="0" fontAlgn="base">
              <a:spcBef>
                <a:spcPct val="0"/>
              </a:spcBef>
              <a:spcAft>
                <a:spcPct val="0"/>
              </a:spcAft>
              <a:buNone/>
            </a:pPr>
            <a:r>
              <a:rPr lang="en-IN" b="1" dirty="0"/>
              <a:t>July 16</a:t>
            </a:r>
          </a:p>
          <a:p>
            <a:pPr marL="0" indent="0">
              <a:buNone/>
            </a:pPr>
            <a:r>
              <a:rPr lang="en-US" dirty="0"/>
              <a:t>Subleased a portion of the building to a jewelry store. Received $1,000 in advance for the first two months’ rent beginning on July 16.</a:t>
            </a:r>
          </a:p>
        </p:txBody>
      </p:sp>
      <p:pic>
        <p:nvPicPr>
          <p:cNvPr id="29698" name="Picture 2" descr="Journal entry, dated July 16, with Cash debited and Deferred Rent Revenue credited for $1,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627961" y="3934147"/>
            <a:ext cx="7888078" cy="1623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51757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02-2</a:t>
            </a:r>
          </a:p>
        </p:txBody>
      </p:sp>
      <p:sp>
        <p:nvSpPr>
          <p:cNvPr id="4" name="Title 3"/>
          <p:cNvSpPr>
            <a:spLocks noGrp="1"/>
          </p:cNvSpPr>
          <p:nvPr>
            <p:ph type="title"/>
          </p:nvPr>
        </p:nvSpPr>
        <p:spPr/>
        <p:txBody>
          <a:bodyPr>
            <a:noAutofit/>
          </a:bodyPr>
          <a:lstStyle/>
          <a:p>
            <a:r>
              <a:rPr lang="en-IN" dirty="0"/>
              <a:t>Record Payment on Account in a Journal</a:t>
            </a:r>
            <a:endParaRPr lang="en-US" dirty="0"/>
          </a:p>
        </p:txBody>
      </p:sp>
      <p:sp>
        <p:nvSpPr>
          <p:cNvPr id="5" name="Content Placeholder 4"/>
          <p:cNvSpPr>
            <a:spLocks noGrp="1"/>
          </p:cNvSpPr>
          <p:nvPr>
            <p:ph sz="quarter" idx="10"/>
          </p:nvPr>
        </p:nvSpPr>
        <p:spPr>
          <a:xfrm>
            <a:off x="548640" y="1676399"/>
            <a:ext cx="8046720" cy="1727813"/>
          </a:xfrm>
        </p:spPr>
        <p:txBody>
          <a:bodyPr/>
          <a:lstStyle/>
          <a:p>
            <a:pPr marL="0" indent="0" fontAlgn="base">
              <a:spcBef>
                <a:spcPct val="0"/>
              </a:spcBef>
              <a:spcAft>
                <a:spcPct val="0"/>
              </a:spcAft>
              <a:buNone/>
            </a:pPr>
            <a:r>
              <a:rPr lang="en-IN" b="1" dirty="0"/>
              <a:t>July 20</a:t>
            </a:r>
          </a:p>
          <a:p>
            <a:pPr marL="0" indent="0">
              <a:buNone/>
            </a:pPr>
            <a:r>
              <a:rPr lang="en-IN" dirty="0"/>
              <a:t>Paid Birdwell Wholesale Clothing $25,000 on account.</a:t>
            </a:r>
            <a:endParaRPr lang="en-US" dirty="0"/>
          </a:p>
        </p:txBody>
      </p:sp>
      <p:pic>
        <p:nvPicPr>
          <p:cNvPr id="30722" name="Picture 2" descr="Journal entry, dated July 20, with Accounts Payable debited and Cash credited for 25,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649995" y="3552513"/>
            <a:ext cx="7844010" cy="1614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0234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02-2</a:t>
            </a:r>
          </a:p>
        </p:txBody>
      </p:sp>
      <p:sp>
        <p:nvSpPr>
          <p:cNvPr id="4" name="Title 3"/>
          <p:cNvSpPr>
            <a:spLocks noGrp="1"/>
          </p:cNvSpPr>
          <p:nvPr>
            <p:ph type="title"/>
          </p:nvPr>
        </p:nvSpPr>
        <p:spPr/>
        <p:txBody>
          <a:bodyPr>
            <a:noAutofit/>
          </a:bodyPr>
          <a:lstStyle/>
          <a:p>
            <a:r>
              <a:rPr lang="en-IN" dirty="0"/>
              <a:t>Record Payment of Salaries in a Journal</a:t>
            </a:r>
            <a:endParaRPr lang="en-US" dirty="0"/>
          </a:p>
        </p:txBody>
      </p:sp>
      <p:sp>
        <p:nvSpPr>
          <p:cNvPr id="5" name="Content Placeholder 4"/>
          <p:cNvSpPr>
            <a:spLocks noGrp="1"/>
          </p:cNvSpPr>
          <p:nvPr>
            <p:ph sz="quarter" idx="10"/>
          </p:nvPr>
        </p:nvSpPr>
        <p:spPr>
          <a:xfrm>
            <a:off x="548640" y="1676399"/>
            <a:ext cx="8046720" cy="1727813"/>
          </a:xfrm>
        </p:spPr>
        <p:txBody>
          <a:bodyPr/>
          <a:lstStyle/>
          <a:p>
            <a:pPr marL="0" indent="0" fontAlgn="base">
              <a:spcBef>
                <a:spcPct val="0"/>
              </a:spcBef>
              <a:spcAft>
                <a:spcPct val="0"/>
              </a:spcAft>
              <a:buNone/>
            </a:pPr>
            <a:r>
              <a:rPr lang="en-IN" b="1" dirty="0"/>
              <a:t>July 20</a:t>
            </a:r>
          </a:p>
          <a:p>
            <a:pPr marL="0" indent="0">
              <a:buNone/>
            </a:pPr>
            <a:r>
              <a:rPr lang="en-IN" dirty="0"/>
              <a:t>Paid salaries to employees for the first half of the month, $5,000.</a:t>
            </a:r>
            <a:endParaRPr lang="en-US" dirty="0"/>
          </a:p>
        </p:txBody>
      </p:sp>
      <p:pic>
        <p:nvPicPr>
          <p:cNvPr id="31746" name="Picture 2" descr="Journal entry, dated July 20, with Salaries Expense debited and Cash credited for $5,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26266" y="3159697"/>
            <a:ext cx="7491470" cy="1543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036040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02-2</a:t>
            </a:r>
          </a:p>
        </p:txBody>
      </p:sp>
      <p:sp>
        <p:nvSpPr>
          <p:cNvPr id="4" name="Title 3"/>
          <p:cNvSpPr>
            <a:spLocks noGrp="1"/>
          </p:cNvSpPr>
          <p:nvPr>
            <p:ph type="title"/>
          </p:nvPr>
        </p:nvSpPr>
        <p:spPr/>
        <p:txBody>
          <a:bodyPr>
            <a:noAutofit/>
          </a:bodyPr>
          <a:lstStyle/>
          <a:p>
            <a:r>
              <a:rPr lang="en-IN" dirty="0"/>
              <a:t>Record Receipt of Cash on Account in a Journal</a:t>
            </a:r>
            <a:endParaRPr lang="en-US" dirty="0"/>
          </a:p>
        </p:txBody>
      </p:sp>
      <p:sp>
        <p:nvSpPr>
          <p:cNvPr id="5" name="Content Placeholder 4"/>
          <p:cNvSpPr>
            <a:spLocks noGrp="1"/>
          </p:cNvSpPr>
          <p:nvPr>
            <p:ph sz="quarter" idx="10"/>
          </p:nvPr>
        </p:nvSpPr>
        <p:spPr>
          <a:xfrm>
            <a:off x="548640" y="1676400"/>
            <a:ext cx="8046720" cy="1176970"/>
          </a:xfrm>
        </p:spPr>
        <p:txBody>
          <a:bodyPr/>
          <a:lstStyle/>
          <a:p>
            <a:pPr marL="0" indent="0">
              <a:buNone/>
            </a:pPr>
            <a:r>
              <a:rPr lang="en-IN" b="1" dirty="0"/>
              <a:t>July 25</a:t>
            </a:r>
          </a:p>
          <a:p>
            <a:pPr marL="0" indent="0">
              <a:buNone/>
            </a:pPr>
            <a:r>
              <a:rPr lang="en-IN" dirty="0"/>
              <a:t>Received $1,500 on account from </a:t>
            </a:r>
            <a:r>
              <a:rPr lang="en-IN" dirty="0" err="1"/>
              <a:t>Briarfield</a:t>
            </a:r>
            <a:r>
              <a:rPr lang="en-IN" dirty="0"/>
              <a:t>.</a:t>
            </a:r>
            <a:endParaRPr lang="en-US" dirty="0"/>
          </a:p>
        </p:txBody>
      </p:sp>
      <p:pic>
        <p:nvPicPr>
          <p:cNvPr id="32770" name="Picture 2" descr="Journal entry, dated July 25, with Cash debited and Accounts Receivable credited for $1,5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763699" y="3095741"/>
            <a:ext cx="7616602" cy="1535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63702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02-2</a:t>
            </a:r>
          </a:p>
        </p:txBody>
      </p:sp>
      <p:sp>
        <p:nvSpPr>
          <p:cNvPr id="4" name="Title 3"/>
          <p:cNvSpPr>
            <a:spLocks noGrp="1"/>
          </p:cNvSpPr>
          <p:nvPr>
            <p:ph type="title"/>
          </p:nvPr>
        </p:nvSpPr>
        <p:spPr/>
        <p:txBody>
          <a:bodyPr>
            <a:noAutofit/>
          </a:bodyPr>
          <a:lstStyle/>
          <a:p>
            <a:r>
              <a:rPr lang="en-IN" dirty="0"/>
              <a:t>Record Payment of Dividends in a Journal</a:t>
            </a:r>
            <a:endParaRPr lang="en-US" dirty="0"/>
          </a:p>
        </p:txBody>
      </p:sp>
      <p:sp>
        <p:nvSpPr>
          <p:cNvPr id="5" name="Content Placeholder 4"/>
          <p:cNvSpPr>
            <a:spLocks noGrp="1"/>
          </p:cNvSpPr>
          <p:nvPr>
            <p:ph sz="quarter" idx="10"/>
          </p:nvPr>
        </p:nvSpPr>
        <p:spPr>
          <a:xfrm>
            <a:off x="548640" y="1676399"/>
            <a:ext cx="8046720" cy="1331205"/>
          </a:xfrm>
        </p:spPr>
        <p:txBody>
          <a:bodyPr/>
          <a:lstStyle/>
          <a:p>
            <a:pPr marL="0" indent="0">
              <a:buNone/>
            </a:pPr>
            <a:r>
              <a:rPr lang="en-IN" b="1" dirty="0"/>
              <a:t>July 30</a:t>
            </a:r>
          </a:p>
          <a:p>
            <a:pPr marL="0" indent="0">
              <a:buNone/>
            </a:pPr>
            <a:r>
              <a:rPr lang="en-IN" dirty="0"/>
              <a:t>The corporation paid its shareholders a cash dividend of $1,000.</a:t>
            </a:r>
            <a:endParaRPr lang="en-US" dirty="0"/>
          </a:p>
        </p:txBody>
      </p:sp>
      <p:pic>
        <p:nvPicPr>
          <p:cNvPr id="33794" name="Picture 2" descr="Journal entry, dated July 30, with Retained Earnings debited and Cash credited for $1,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82687" y="3287575"/>
            <a:ext cx="7378626" cy="148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55559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02-2</a:t>
            </a:r>
          </a:p>
        </p:txBody>
      </p:sp>
      <p:sp>
        <p:nvSpPr>
          <p:cNvPr id="4" name="Title 3"/>
          <p:cNvSpPr>
            <a:spLocks noGrp="1"/>
          </p:cNvSpPr>
          <p:nvPr>
            <p:ph type="title"/>
          </p:nvPr>
        </p:nvSpPr>
        <p:spPr>
          <a:xfrm>
            <a:off x="685800" y="457200"/>
            <a:ext cx="8001000" cy="914400"/>
          </a:xfrm>
        </p:spPr>
        <p:txBody>
          <a:bodyPr>
            <a:noAutofit/>
          </a:bodyPr>
          <a:lstStyle/>
          <a:p>
            <a:r>
              <a:rPr lang="en-US" altLang="en-US" dirty="0"/>
              <a:t>Concept Check: Recording an Expense</a:t>
            </a:r>
            <a:endParaRPr lang="en-US" dirty="0"/>
          </a:p>
        </p:txBody>
      </p:sp>
      <p:sp>
        <p:nvSpPr>
          <p:cNvPr id="13" name="Content Placeholder 12"/>
          <p:cNvSpPr>
            <a:spLocks noGrp="1"/>
          </p:cNvSpPr>
          <p:nvPr>
            <p:ph sz="quarter" idx="10"/>
          </p:nvPr>
        </p:nvSpPr>
        <p:spPr>
          <a:xfrm>
            <a:off x="548640" y="1676398"/>
            <a:ext cx="8046720" cy="3027803"/>
          </a:xfrm>
        </p:spPr>
        <p:txBody>
          <a:bodyPr/>
          <a:lstStyle/>
          <a:p>
            <a:pPr marL="0" indent="0">
              <a:spcAft>
                <a:spcPts val="1200"/>
              </a:spcAft>
              <a:buNone/>
            </a:pPr>
            <a:r>
              <a:rPr lang="en-US" dirty="0"/>
              <a:t>Recording an expense for salaries incurred and paid in cash would be recorded by: </a:t>
            </a:r>
          </a:p>
          <a:p>
            <a:pPr marL="457200" indent="-457200">
              <a:buFont typeface="+mj-lt"/>
              <a:buAutoNum type="alphaLcPeriod"/>
            </a:pPr>
            <a:r>
              <a:rPr lang="en-US" dirty="0"/>
              <a:t>Debiting a liability </a:t>
            </a:r>
          </a:p>
          <a:p>
            <a:pPr marL="457200" indent="-457200">
              <a:buFont typeface="+mj-lt"/>
              <a:buAutoNum type="alphaLcPeriod"/>
            </a:pPr>
            <a:r>
              <a:rPr lang="en-US" dirty="0"/>
              <a:t>Debiting an expense </a:t>
            </a:r>
          </a:p>
          <a:p>
            <a:pPr marL="457200" indent="-457200">
              <a:buFont typeface="+mj-lt"/>
              <a:buAutoNum type="alphaLcPeriod"/>
            </a:pPr>
            <a:r>
              <a:rPr lang="en-US" dirty="0"/>
              <a:t>Debiting cash </a:t>
            </a:r>
          </a:p>
          <a:p>
            <a:pPr marL="457200" indent="-457200">
              <a:buFont typeface="+mj-lt"/>
              <a:buAutoNum type="alphaLcPeriod"/>
            </a:pPr>
            <a:r>
              <a:rPr lang="en-US" dirty="0"/>
              <a:t>Crediting an expense</a:t>
            </a:r>
          </a:p>
        </p:txBody>
      </p:sp>
      <p:sp>
        <p:nvSpPr>
          <p:cNvPr id="5" name="Content Placeholder 12"/>
          <p:cNvSpPr>
            <a:spLocks noGrp="1"/>
          </p:cNvSpPr>
          <p:nvPr>
            <p:ph sz="quarter" idx="10"/>
          </p:nvPr>
        </p:nvSpPr>
        <p:spPr>
          <a:xfrm>
            <a:off x="548640" y="4638499"/>
            <a:ext cx="8046720" cy="1630094"/>
          </a:xfrm>
        </p:spPr>
        <p:txBody>
          <a:bodyPr/>
          <a:lstStyle/>
          <a:p>
            <a:pPr marL="0" indent="0">
              <a:buNone/>
            </a:pPr>
            <a:r>
              <a:rPr lang="en-US" dirty="0">
                <a:solidFill>
                  <a:prstClr val="black"/>
                </a:solidFill>
              </a:rPr>
              <a:t>The correct answer is </a:t>
            </a:r>
            <a:r>
              <a:rPr lang="en-US" i="1" dirty="0">
                <a:solidFill>
                  <a:prstClr val="black"/>
                </a:solidFill>
              </a:rPr>
              <a:t>b</a:t>
            </a:r>
            <a:r>
              <a:rPr lang="en-US" dirty="0">
                <a:solidFill>
                  <a:prstClr val="black"/>
                </a:solidFill>
              </a:rPr>
              <a:t>. When an expense is incurred, it is recorded as a debit to a temporary owners’ equity account, in this case salaries expense.</a:t>
            </a:r>
          </a:p>
        </p:txBody>
      </p:sp>
    </p:spTree>
    <p:extLst>
      <p:ext uri="{BB962C8B-B14F-4D97-AF65-F5344CB8AC3E}">
        <p14:creationId xmlns:p14="http://schemas.microsoft.com/office/powerpoint/2010/main" val="30270887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02-2</a:t>
            </a:r>
          </a:p>
        </p:txBody>
      </p:sp>
      <p:sp>
        <p:nvSpPr>
          <p:cNvPr id="4" name="Title 3"/>
          <p:cNvSpPr>
            <a:spLocks noGrp="1"/>
          </p:cNvSpPr>
          <p:nvPr>
            <p:ph type="title"/>
          </p:nvPr>
        </p:nvSpPr>
        <p:spPr/>
        <p:txBody>
          <a:bodyPr>
            <a:noAutofit/>
          </a:bodyPr>
          <a:lstStyle/>
          <a:p>
            <a:r>
              <a:rPr lang="en-US" altLang="en-US" dirty="0"/>
              <a:t>Concept Check: Recording Common Stock (1 of 2)</a:t>
            </a:r>
            <a:endParaRPr lang="en-US" dirty="0"/>
          </a:p>
        </p:txBody>
      </p:sp>
      <p:sp>
        <p:nvSpPr>
          <p:cNvPr id="13" name="Content Placeholder 12"/>
          <p:cNvSpPr>
            <a:spLocks noGrp="1"/>
          </p:cNvSpPr>
          <p:nvPr>
            <p:ph sz="quarter" idx="10"/>
          </p:nvPr>
        </p:nvSpPr>
        <p:spPr>
          <a:xfrm>
            <a:off x="548640" y="1676398"/>
            <a:ext cx="8046720" cy="3027803"/>
          </a:xfrm>
        </p:spPr>
        <p:txBody>
          <a:bodyPr/>
          <a:lstStyle/>
          <a:p>
            <a:pPr marL="0" indent="0">
              <a:spcAft>
                <a:spcPts val="1200"/>
              </a:spcAft>
              <a:buNone/>
            </a:pPr>
            <a:r>
              <a:rPr lang="en-US" dirty="0"/>
              <a:t>The journal entry to record the issuance of common stock in exchange for cash involves:</a:t>
            </a:r>
          </a:p>
          <a:p>
            <a:pPr marL="457200" indent="-457200">
              <a:buFont typeface="+mj-lt"/>
              <a:buAutoNum type="alphaLcPeriod"/>
            </a:pPr>
            <a:r>
              <a:rPr lang="en-US" dirty="0"/>
              <a:t>A debit to common stock and a credit to cash </a:t>
            </a:r>
          </a:p>
          <a:p>
            <a:pPr marL="457200" indent="-457200">
              <a:buFont typeface="+mj-lt"/>
              <a:buAutoNum type="alphaLcPeriod"/>
            </a:pPr>
            <a:r>
              <a:rPr lang="en-US" dirty="0"/>
              <a:t>A debit to cash and credits to common stock and retained earnings </a:t>
            </a:r>
          </a:p>
          <a:p>
            <a:pPr marL="457200" indent="-457200">
              <a:buFont typeface="+mj-lt"/>
              <a:buAutoNum type="alphaLcPeriod"/>
            </a:pPr>
            <a:r>
              <a:rPr lang="en-US" dirty="0"/>
              <a:t>A debit to cash and a credit to common stock </a:t>
            </a:r>
          </a:p>
          <a:p>
            <a:pPr marL="457200" indent="-457200">
              <a:buFont typeface="+mj-lt"/>
              <a:buAutoNum type="alphaLcPeriod"/>
            </a:pPr>
            <a:r>
              <a:rPr lang="en-US" dirty="0"/>
              <a:t>All of these answer choices are incorrect</a:t>
            </a:r>
          </a:p>
        </p:txBody>
      </p:sp>
    </p:spTree>
    <p:extLst>
      <p:ext uri="{BB962C8B-B14F-4D97-AF65-F5344CB8AC3E}">
        <p14:creationId xmlns:p14="http://schemas.microsoft.com/office/powerpoint/2010/main" val="25097104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noAutofit/>
          </a:bodyPr>
          <a:lstStyle/>
          <a:p>
            <a:r>
              <a:rPr lang="en-IN" dirty="0">
                <a:ea typeface="Adobe Fan Heiti Std B"/>
                <a:cs typeface="Adobe Fan Heiti Std B"/>
              </a:rPr>
              <a:t>Accounting Equation—Borrowing Money from the Bank</a:t>
            </a:r>
            <a:endParaRPr lang="en-US" dirty="0"/>
          </a:p>
        </p:txBody>
      </p:sp>
      <p:sp>
        <p:nvSpPr>
          <p:cNvPr id="5" name="Content Placeholder 4"/>
          <p:cNvSpPr>
            <a:spLocks noGrp="1"/>
          </p:cNvSpPr>
          <p:nvPr>
            <p:ph sz="quarter" idx="10"/>
          </p:nvPr>
        </p:nvSpPr>
        <p:spPr>
          <a:xfrm>
            <a:off x="693783" y="1734457"/>
            <a:ext cx="8201222" cy="4708634"/>
          </a:xfrm>
        </p:spPr>
        <p:txBody>
          <a:bodyPr/>
          <a:lstStyle/>
          <a:p>
            <a:pPr marL="514350" indent="-514350">
              <a:buFont typeface="+mj-lt"/>
              <a:buAutoNum type="arabicPeriod" startAt="2"/>
            </a:pPr>
            <a:r>
              <a:rPr lang="en-IN" b="1" dirty="0"/>
              <a:t>$40,000 </a:t>
            </a:r>
            <a:r>
              <a:rPr lang="en-IN" dirty="0"/>
              <a:t>was borrowed from a bank and a note payable was signed.</a:t>
            </a:r>
          </a:p>
          <a:p>
            <a:pPr marL="0" indent="0">
              <a:buNone/>
            </a:pPr>
            <a:r>
              <a:rPr lang="en-IN" b="1" dirty="0"/>
              <a:t>Assets (+$40,000 (Cash)) = Liabilities (+$40,000 (Note Payable)) + Owners’ Equity</a:t>
            </a:r>
          </a:p>
          <a:p>
            <a:pPr marL="0" indent="0">
              <a:buNone/>
            </a:pPr>
            <a:r>
              <a:t>This transaction causes assets and liabilities to increase. A bank loan increases cash and creates an obligation to repay it.</a:t>
            </a:r>
            <a:endParaRPr lang="en-IN" b="1" dirty="0"/>
          </a:p>
        </p:txBody>
      </p:sp>
    </p:spTree>
    <p:extLst>
      <p:ext uri="{BB962C8B-B14F-4D97-AF65-F5344CB8AC3E}">
        <p14:creationId xmlns:p14="http://schemas.microsoft.com/office/powerpoint/2010/main" val="26787401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02-2</a:t>
            </a:r>
          </a:p>
        </p:txBody>
      </p:sp>
      <p:sp>
        <p:nvSpPr>
          <p:cNvPr id="4" name="Title 3"/>
          <p:cNvSpPr>
            <a:spLocks noGrp="1"/>
          </p:cNvSpPr>
          <p:nvPr>
            <p:ph type="title"/>
          </p:nvPr>
        </p:nvSpPr>
        <p:spPr/>
        <p:txBody>
          <a:bodyPr>
            <a:noAutofit/>
          </a:bodyPr>
          <a:lstStyle/>
          <a:p>
            <a:r>
              <a:rPr lang="en-US" altLang="en-US" dirty="0"/>
              <a:t>Concept Check: Recording Common Stock (2 of 2)</a:t>
            </a:r>
            <a:endParaRPr lang="en-US" dirty="0"/>
          </a:p>
        </p:txBody>
      </p:sp>
      <p:sp>
        <p:nvSpPr>
          <p:cNvPr id="13" name="Content Placeholder 12"/>
          <p:cNvSpPr>
            <a:spLocks noGrp="1"/>
          </p:cNvSpPr>
          <p:nvPr>
            <p:ph sz="quarter" idx="10"/>
          </p:nvPr>
        </p:nvSpPr>
        <p:spPr>
          <a:xfrm>
            <a:off x="548640" y="1676399"/>
            <a:ext cx="8046720" cy="1727814"/>
          </a:xfrm>
        </p:spPr>
        <p:txBody>
          <a:bodyPr/>
          <a:lstStyle/>
          <a:p>
            <a:pPr marL="0" indent="0">
              <a:buNone/>
            </a:pPr>
            <a:r>
              <a:rPr lang="en-US" dirty="0">
                <a:solidFill>
                  <a:prstClr val="black"/>
                </a:solidFill>
              </a:rPr>
              <a:t>The correct answer is </a:t>
            </a:r>
            <a:r>
              <a:rPr lang="en-US" i="1" dirty="0">
                <a:solidFill>
                  <a:prstClr val="black"/>
                </a:solidFill>
              </a:rPr>
              <a:t>c</a:t>
            </a:r>
            <a:r>
              <a:rPr lang="en-US" dirty="0">
                <a:solidFill>
                  <a:prstClr val="black"/>
                </a:solidFill>
              </a:rPr>
              <a:t>. Cash is an asset, so it is increased with a debit and common stock is a permanent equity account, so it is increased with a credit.</a:t>
            </a:r>
          </a:p>
        </p:txBody>
      </p:sp>
    </p:spTree>
    <p:extLst>
      <p:ext uri="{BB962C8B-B14F-4D97-AF65-F5344CB8AC3E}">
        <p14:creationId xmlns:p14="http://schemas.microsoft.com/office/powerpoint/2010/main" val="325088796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02-3</a:t>
            </a:r>
          </a:p>
        </p:txBody>
      </p:sp>
      <p:sp>
        <p:nvSpPr>
          <p:cNvPr id="4" name="Title 3"/>
          <p:cNvSpPr>
            <a:spLocks noGrp="1"/>
          </p:cNvSpPr>
          <p:nvPr>
            <p:ph type="title"/>
          </p:nvPr>
        </p:nvSpPr>
        <p:spPr/>
        <p:txBody>
          <a:bodyPr>
            <a:noAutofit/>
          </a:bodyPr>
          <a:lstStyle/>
          <a:p>
            <a:r>
              <a:rPr lang="en-IN" dirty="0"/>
              <a:t>Step 4: Posting Example</a:t>
            </a:r>
            <a:endParaRPr lang="en-US" dirty="0"/>
          </a:p>
        </p:txBody>
      </p:sp>
      <p:pic>
        <p:nvPicPr>
          <p:cNvPr id="34818" name="Picture 2" descr="Partial general journal entry showing Prepaid Rent debited for 24,000 and Cash credited for 24,000. Below that are general ledger accounts showing those debits and credits carried over."/>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024569" y="1755431"/>
            <a:ext cx="7094862" cy="4348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750689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02-3</a:t>
            </a:r>
          </a:p>
        </p:txBody>
      </p:sp>
      <p:sp>
        <p:nvSpPr>
          <p:cNvPr id="4" name="Title 3"/>
          <p:cNvSpPr>
            <a:spLocks noGrp="1"/>
          </p:cNvSpPr>
          <p:nvPr>
            <p:ph type="title"/>
          </p:nvPr>
        </p:nvSpPr>
        <p:spPr>
          <a:xfrm>
            <a:off x="685800" y="370116"/>
            <a:ext cx="8001000" cy="914400"/>
          </a:xfrm>
        </p:spPr>
        <p:txBody>
          <a:bodyPr>
            <a:noAutofit/>
          </a:bodyPr>
          <a:lstStyle/>
          <a:p>
            <a:r>
              <a:rPr lang="en-US" dirty="0"/>
              <a:t>Step 4: General Ledger </a:t>
            </a:r>
            <a:br>
              <a:rPr lang="en-US" dirty="0"/>
            </a:br>
            <a:r>
              <a:rPr lang="en-US" dirty="0"/>
              <a:t>Accounts</a:t>
            </a:r>
          </a:p>
        </p:txBody>
      </p:sp>
      <p:pic>
        <p:nvPicPr>
          <p:cNvPr id="35842" name="Picture 2" descr="Balance sheet accounts T accounts listed for Cash through Retained Earnings"/>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2249714" y="1376161"/>
            <a:ext cx="4521426" cy="5111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24156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02-3</a:t>
            </a:r>
          </a:p>
        </p:txBody>
      </p:sp>
      <p:sp>
        <p:nvSpPr>
          <p:cNvPr id="4" name="Title 3"/>
          <p:cNvSpPr>
            <a:spLocks noGrp="1"/>
          </p:cNvSpPr>
          <p:nvPr>
            <p:ph type="title"/>
          </p:nvPr>
        </p:nvSpPr>
        <p:spPr/>
        <p:txBody>
          <a:bodyPr>
            <a:noAutofit/>
          </a:bodyPr>
          <a:lstStyle/>
          <a:p>
            <a:r>
              <a:rPr lang="en-IN" dirty="0"/>
              <a:t>Step 4: Posting from the Journal to the General Ledger Accounts</a:t>
            </a:r>
            <a:endParaRPr lang="en-US" dirty="0"/>
          </a:p>
        </p:txBody>
      </p:sp>
      <p:pic>
        <p:nvPicPr>
          <p:cNvPr id="36866" name="Picture 2" descr="Income statement T accounts for Sales Revenue, Cost of Goods Sold, and Salaries Expense listed"/>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143187" y="2324712"/>
            <a:ext cx="6857626" cy="2852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423321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02-3</a:t>
            </a:r>
          </a:p>
        </p:txBody>
      </p:sp>
      <p:sp>
        <p:nvSpPr>
          <p:cNvPr id="4" name="Title 3"/>
          <p:cNvSpPr>
            <a:spLocks noGrp="1"/>
          </p:cNvSpPr>
          <p:nvPr>
            <p:ph type="title"/>
          </p:nvPr>
        </p:nvSpPr>
        <p:spPr/>
        <p:txBody>
          <a:bodyPr>
            <a:noAutofit/>
          </a:bodyPr>
          <a:lstStyle/>
          <a:p>
            <a:r>
              <a:rPr lang="en-US" dirty="0"/>
              <a:t>Step 5: Prepare an Unadjusted Trial Balance</a:t>
            </a:r>
          </a:p>
        </p:txBody>
      </p:sp>
      <p:sp>
        <p:nvSpPr>
          <p:cNvPr id="13" name="Content Placeholder 12"/>
          <p:cNvSpPr>
            <a:spLocks noGrp="1"/>
          </p:cNvSpPr>
          <p:nvPr>
            <p:ph sz="quarter" idx="10"/>
          </p:nvPr>
        </p:nvSpPr>
        <p:spPr>
          <a:xfrm>
            <a:off x="548640" y="1676399"/>
            <a:ext cx="8174446" cy="4796972"/>
          </a:xfrm>
        </p:spPr>
        <p:txBody>
          <a:bodyPr/>
          <a:lstStyle/>
          <a:p>
            <a:r>
              <a:rPr lang="en-US" b="1" dirty="0"/>
              <a:t>Unadjusted trial balance</a:t>
            </a:r>
          </a:p>
          <a:p>
            <a:pPr lvl="1"/>
            <a:r>
              <a:rPr lang="en-US" dirty="0"/>
              <a:t>List of the general ledger accounts along with their balances</a:t>
            </a:r>
          </a:p>
          <a:p>
            <a:pPr lvl="1"/>
            <a:r>
              <a:rPr lang="en-US" dirty="0"/>
              <a:t>Purpose:</a:t>
            </a:r>
          </a:p>
          <a:p>
            <a:pPr lvl="2"/>
            <a:r>
              <a:rPr lang="en-US" dirty="0"/>
              <a:t>To check for completeness and prove that accounting equation is in balance</a:t>
            </a:r>
          </a:p>
          <a:p>
            <a:pPr marL="0" indent="0" algn="ctr">
              <a:buNone/>
            </a:pPr>
            <a:r>
              <a:rPr lang="en-US" sz="2000" b="1" dirty="0"/>
              <a:t>Total debit balances = Total credit balances</a:t>
            </a:r>
            <a:endParaRPr lang="en-IN" sz="2000" dirty="0"/>
          </a:p>
          <a:p>
            <a:pPr lvl="1"/>
            <a:r>
              <a:rPr lang="en-IN" dirty="0"/>
              <a:t>May contain offsetting </a:t>
            </a:r>
            <a:r>
              <a:rPr lang="en-US" dirty="0"/>
              <a:t>errors</a:t>
            </a:r>
          </a:p>
          <a:p>
            <a:pPr lvl="1"/>
            <a:r>
              <a:rPr lang="en-US" dirty="0"/>
              <a:t>Facilitates the preparation of adjusting entries</a:t>
            </a:r>
          </a:p>
        </p:txBody>
      </p:sp>
    </p:spTree>
    <p:extLst>
      <p:ext uri="{BB962C8B-B14F-4D97-AF65-F5344CB8AC3E}">
        <p14:creationId xmlns:p14="http://schemas.microsoft.com/office/powerpoint/2010/main" val="30220198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02-3</a:t>
            </a:r>
          </a:p>
        </p:txBody>
      </p:sp>
      <p:sp>
        <p:nvSpPr>
          <p:cNvPr id="4" name="Title 3"/>
          <p:cNvSpPr>
            <a:spLocks noGrp="1"/>
          </p:cNvSpPr>
          <p:nvPr>
            <p:ph type="title"/>
          </p:nvPr>
        </p:nvSpPr>
        <p:spPr/>
        <p:txBody>
          <a:bodyPr>
            <a:noAutofit/>
          </a:bodyPr>
          <a:lstStyle/>
          <a:p>
            <a:r>
              <a:rPr lang="en-US" dirty="0"/>
              <a:t>Unadjusted Trial Balance</a:t>
            </a:r>
          </a:p>
        </p:txBody>
      </p:sp>
      <p:pic>
        <p:nvPicPr>
          <p:cNvPr id="37890" name="Picture 2" descr="Dress Right Clothing Corporation Unadjusted Trial Balance for July 31, 2018, from Illustration 2-9 of the text. The debit and credit totals, 174,500, are circled."/>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2161440" y="1384029"/>
            <a:ext cx="4821120" cy="5072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408308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02-4</a:t>
            </a:r>
          </a:p>
        </p:txBody>
      </p:sp>
      <p:sp>
        <p:nvSpPr>
          <p:cNvPr id="4" name="Title 3"/>
          <p:cNvSpPr>
            <a:spLocks noGrp="1"/>
          </p:cNvSpPr>
          <p:nvPr>
            <p:ph type="title"/>
          </p:nvPr>
        </p:nvSpPr>
        <p:spPr/>
        <p:txBody>
          <a:bodyPr>
            <a:noAutofit/>
          </a:bodyPr>
          <a:lstStyle/>
          <a:p>
            <a:r>
              <a:rPr lang="en-US" dirty="0"/>
              <a:t>Step 6: Record Adjusting Entries and Post to the Ledger Accounts</a:t>
            </a:r>
          </a:p>
        </p:txBody>
      </p:sp>
      <p:sp>
        <p:nvSpPr>
          <p:cNvPr id="13" name="Content Placeholder 12"/>
          <p:cNvSpPr>
            <a:spLocks noGrp="1"/>
          </p:cNvSpPr>
          <p:nvPr>
            <p:ph sz="quarter" idx="10"/>
          </p:nvPr>
        </p:nvSpPr>
        <p:spPr>
          <a:xfrm>
            <a:off x="548640" y="1676399"/>
            <a:ext cx="8046720" cy="4735418"/>
          </a:xfrm>
        </p:spPr>
        <p:txBody>
          <a:bodyPr/>
          <a:lstStyle/>
          <a:p>
            <a:r>
              <a:rPr lang="en-US" dirty="0"/>
              <a:t>Record the effect of internal events on the accounting equation</a:t>
            </a:r>
          </a:p>
          <a:p>
            <a:pPr lvl="1">
              <a:buFont typeface="Calibri"/>
              <a:buChar char="–"/>
            </a:pPr>
            <a:r>
              <a:rPr lang="en-US" dirty="0"/>
              <a:t>Recorded at the end of any period when financial statements are prepared</a:t>
            </a:r>
          </a:p>
          <a:p>
            <a:pPr>
              <a:buClr>
                <a:schemeClr val="tx1"/>
              </a:buClr>
            </a:pPr>
            <a:r>
              <a:rPr lang="en-US" b="1" dirty="0"/>
              <a:t>Objective:</a:t>
            </a:r>
          </a:p>
          <a:p>
            <a:pPr lvl="1">
              <a:buFont typeface="Calibri"/>
              <a:buChar char="–"/>
            </a:pPr>
            <a:r>
              <a:rPr lang="en-US" dirty="0"/>
              <a:t>To implement the accrual accounting model</a:t>
            </a:r>
          </a:p>
          <a:p>
            <a:pPr marL="1371600" lvl="2" indent="-457200">
              <a:buFont typeface="+mj-lt"/>
              <a:buAutoNum type="arabicPeriod"/>
            </a:pPr>
            <a:r>
              <a:rPr lang="en-US" sz="2400" dirty="0"/>
              <a:t>To ensure that all revenues are recognized in the period goods or services are transferred to customers </a:t>
            </a:r>
          </a:p>
          <a:p>
            <a:pPr marL="1371600" lvl="2" indent="-457200">
              <a:buFont typeface="+mj-lt"/>
              <a:buAutoNum type="arabicPeriod"/>
            </a:pPr>
            <a:r>
              <a:rPr lang="en-US" sz="2400" dirty="0"/>
              <a:t>To ensure that all expenses are recognized in the period incurred</a:t>
            </a:r>
            <a:endParaRPr lang="en-US" dirty="0"/>
          </a:p>
        </p:txBody>
      </p:sp>
    </p:spTree>
    <p:extLst>
      <p:ext uri="{BB962C8B-B14F-4D97-AF65-F5344CB8AC3E}">
        <p14:creationId xmlns:p14="http://schemas.microsoft.com/office/powerpoint/2010/main" val="306018262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02-4</a:t>
            </a:r>
          </a:p>
        </p:txBody>
      </p:sp>
      <p:sp>
        <p:nvSpPr>
          <p:cNvPr id="4" name="Title 3"/>
          <p:cNvSpPr>
            <a:spLocks noGrp="1"/>
          </p:cNvSpPr>
          <p:nvPr>
            <p:ph type="title"/>
          </p:nvPr>
        </p:nvSpPr>
        <p:spPr/>
        <p:txBody>
          <a:bodyPr>
            <a:noAutofit/>
          </a:bodyPr>
          <a:lstStyle/>
          <a:p>
            <a:r>
              <a:rPr lang="en-US" dirty="0"/>
              <a:t>Adjusting Entries</a:t>
            </a:r>
          </a:p>
        </p:txBody>
      </p:sp>
      <p:sp>
        <p:nvSpPr>
          <p:cNvPr id="13" name="Content Placeholder 12"/>
          <p:cNvSpPr>
            <a:spLocks noGrp="1"/>
          </p:cNvSpPr>
          <p:nvPr>
            <p:ph sz="quarter" idx="10"/>
          </p:nvPr>
        </p:nvSpPr>
        <p:spPr>
          <a:xfrm>
            <a:off x="548640" y="1676399"/>
            <a:ext cx="8046720" cy="4735418"/>
          </a:xfrm>
        </p:spPr>
        <p:txBody>
          <a:bodyPr/>
          <a:lstStyle/>
          <a:p>
            <a:r>
              <a:rPr lang="en-US" dirty="0"/>
              <a:t>Adjusting Entries</a:t>
            </a:r>
          </a:p>
          <a:p>
            <a:pPr lvl="1"/>
            <a:r>
              <a:rPr lang="en-US" dirty="0"/>
              <a:t>Prepayments</a:t>
            </a:r>
          </a:p>
          <a:p>
            <a:pPr marL="1144588" lvl="2" indent="-223838"/>
            <a:r>
              <a:rPr lang="en-US" dirty="0"/>
              <a:t>Prepaid Expenses</a:t>
            </a:r>
          </a:p>
          <a:p>
            <a:pPr marL="1144588" lvl="2" indent="-223838"/>
            <a:r>
              <a:rPr lang="en-US" dirty="0"/>
              <a:t>Deferred Revenues</a:t>
            </a:r>
          </a:p>
          <a:p>
            <a:pPr lvl="1"/>
            <a:r>
              <a:rPr lang="en-US" dirty="0"/>
              <a:t>Accruals</a:t>
            </a:r>
          </a:p>
          <a:p>
            <a:pPr marL="1144588" lvl="2" indent="-223838"/>
            <a:r>
              <a:rPr lang="en-US" dirty="0"/>
              <a:t>Accrued Liabilities</a:t>
            </a:r>
          </a:p>
          <a:p>
            <a:pPr marL="1144588" lvl="2" indent="-223838"/>
            <a:r>
              <a:rPr lang="en-US" dirty="0"/>
              <a:t>Accrued Receivables</a:t>
            </a:r>
          </a:p>
          <a:p>
            <a:pPr lvl="1"/>
            <a:r>
              <a:rPr lang="en-US" dirty="0"/>
              <a:t>Estimates</a:t>
            </a:r>
          </a:p>
        </p:txBody>
      </p:sp>
    </p:spTree>
    <p:extLst>
      <p:ext uri="{BB962C8B-B14F-4D97-AF65-F5344CB8AC3E}">
        <p14:creationId xmlns:p14="http://schemas.microsoft.com/office/powerpoint/2010/main" val="217948834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02-4</a:t>
            </a:r>
          </a:p>
        </p:txBody>
      </p:sp>
      <p:sp>
        <p:nvSpPr>
          <p:cNvPr id="4" name="Title 3"/>
          <p:cNvSpPr>
            <a:spLocks noGrp="1"/>
          </p:cNvSpPr>
          <p:nvPr>
            <p:ph type="title"/>
          </p:nvPr>
        </p:nvSpPr>
        <p:spPr/>
        <p:txBody>
          <a:bodyPr>
            <a:noAutofit/>
          </a:bodyPr>
          <a:lstStyle/>
          <a:p>
            <a:r>
              <a:rPr lang="en-US" dirty="0"/>
              <a:t>Prepayments</a:t>
            </a:r>
          </a:p>
        </p:txBody>
      </p:sp>
      <p:sp>
        <p:nvSpPr>
          <p:cNvPr id="13" name="Content Placeholder 12"/>
          <p:cNvSpPr>
            <a:spLocks noGrp="1"/>
          </p:cNvSpPr>
          <p:nvPr>
            <p:ph sz="quarter" idx="10"/>
          </p:nvPr>
        </p:nvSpPr>
        <p:spPr>
          <a:xfrm>
            <a:off x="548640" y="1676399"/>
            <a:ext cx="8046720" cy="4735418"/>
          </a:xfrm>
        </p:spPr>
        <p:txBody>
          <a:bodyPr/>
          <a:lstStyle/>
          <a:p>
            <a:r>
              <a:rPr lang="en-US" dirty="0"/>
              <a:t>Occur when the cash </a:t>
            </a:r>
            <a:r>
              <a:rPr lang="en-US" b="1" i="1" dirty="0"/>
              <a:t>precedes </a:t>
            </a:r>
            <a:r>
              <a:rPr lang="en-US" dirty="0"/>
              <a:t>either expense or revenue recognition</a:t>
            </a:r>
          </a:p>
          <a:p>
            <a:r>
              <a:rPr lang="en-US" dirty="0"/>
              <a:t>Sometimes referred to as </a:t>
            </a:r>
            <a:r>
              <a:rPr lang="en-US" b="1" i="1" dirty="0"/>
              <a:t>deferrals </a:t>
            </a:r>
            <a:endParaRPr lang="en-US" dirty="0"/>
          </a:p>
          <a:p>
            <a:r>
              <a:rPr lang="en-US" dirty="0"/>
              <a:t>Includes:</a:t>
            </a:r>
          </a:p>
          <a:p>
            <a:pPr lvl="1">
              <a:buFont typeface="Calibri"/>
              <a:buChar char="–"/>
            </a:pPr>
            <a:r>
              <a:rPr lang="en-US" b="1" dirty="0"/>
              <a:t>Prepaid expenses</a:t>
            </a:r>
          </a:p>
          <a:p>
            <a:pPr lvl="1">
              <a:buFont typeface="Calibri"/>
              <a:buChar char="–"/>
            </a:pPr>
            <a:r>
              <a:rPr lang="en-US" b="1" dirty="0"/>
              <a:t>Deferred revenues</a:t>
            </a:r>
          </a:p>
        </p:txBody>
      </p:sp>
    </p:spTree>
    <p:extLst>
      <p:ext uri="{BB962C8B-B14F-4D97-AF65-F5344CB8AC3E}">
        <p14:creationId xmlns:p14="http://schemas.microsoft.com/office/powerpoint/2010/main" val="281988673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p:txBody>
          <a:bodyPr>
            <a:noAutofit/>
          </a:bodyPr>
          <a:lstStyle/>
          <a:p>
            <a:r>
              <a:rPr lang="en-US" dirty="0"/>
              <a:t>Prepaid Expenses</a:t>
            </a:r>
          </a:p>
        </p:txBody>
      </p:sp>
      <p:sp>
        <p:nvSpPr>
          <p:cNvPr id="5" name="Content Placeholder 4"/>
          <p:cNvSpPr>
            <a:spLocks noGrp="1"/>
          </p:cNvSpPr>
          <p:nvPr>
            <p:ph sz="quarter" idx="10"/>
          </p:nvPr>
        </p:nvSpPr>
        <p:spPr>
          <a:xfrm>
            <a:off x="548640" y="1676399"/>
            <a:ext cx="8046720" cy="965201"/>
          </a:xfrm>
        </p:spPr>
        <p:txBody>
          <a:bodyPr/>
          <a:lstStyle/>
          <a:p>
            <a:r>
              <a:rPr lang="en-US" dirty="0"/>
              <a:t>Cost of assets </a:t>
            </a:r>
            <a:r>
              <a:rPr lang="en-US" i="1" dirty="0"/>
              <a:t>acquired</a:t>
            </a:r>
            <a:r>
              <a:rPr lang="en-US" dirty="0"/>
              <a:t> in one period and </a:t>
            </a:r>
            <a:r>
              <a:rPr lang="en-US" i="1" dirty="0"/>
              <a:t>expensed</a:t>
            </a:r>
            <a:r>
              <a:rPr lang="en-US" dirty="0"/>
              <a:t> in a future period</a:t>
            </a:r>
            <a:endParaRPr lang="en-IN" dirty="0"/>
          </a:p>
        </p:txBody>
      </p:sp>
      <p:sp>
        <p:nvSpPr>
          <p:cNvPr id="8" name="Content Placeholder 4"/>
          <p:cNvSpPr>
            <a:spLocks noGrp="1"/>
          </p:cNvSpPr>
          <p:nvPr>
            <p:ph sz="quarter" idx="10"/>
          </p:nvPr>
        </p:nvSpPr>
        <p:spPr>
          <a:xfrm>
            <a:off x="548640" y="2666999"/>
            <a:ext cx="8046720" cy="584201"/>
          </a:xfrm>
        </p:spPr>
        <p:txBody>
          <a:bodyPr/>
          <a:lstStyle/>
          <a:p>
            <a:pPr marL="0" indent="0">
              <a:buNone/>
            </a:pPr>
            <a:r>
              <a:rPr lang="en-US" b="1" dirty="0">
                <a:cs typeface="Arial" panose="020B0604020202020204" pitchFamily="34" charset="0"/>
              </a:rPr>
              <a:t>Adjusting entries</a:t>
            </a:r>
          </a:p>
        </p:txBody>
      </p:sp>
      <p:pic>
        <p:nvPicPr>
          <p:cNvPr id="14338" name="Picture 2" descr="In the diagram, adjusting entries shows the effects for prepayments. For Prepaid Expenses, adjusting entries have a credit to asset accounts and a debit to expense accounts. The resulting financial statement effects are reduction in Income Statement income and a reduction in Balance Sheet assets. For Deferred Revenues, adjusting entries have a debit to liability accounts and a credit to revenue accounts. The resulting financial statement effects are increase in Income Statement income and a reduction in Balance Sheet liabilities.&#10;Adjusting entries also show the effects for accruals. For Accrued Expenses, adjusting entries have a debit to expense accounts and a credit to liability accounts. The resulting financial statement effects are reduction in Income Statement income and an increase in Balance Sheet liabilities. For Accrued Receivables, adjusting entries have a debit to asset accounts and a credit to revenue accounts. The resulting financial statement effects are increase in Income Statement income and an increase in Balance Sheet assets."/>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77638" y="3543300"/>
            <a:ext cx="7388725" cy="2221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83199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noAutofit/>
          </a:bodyPr>
          <a:lstStyle/>
          <a:p>
            <a:r>
              <a:rPr lang="en-IN" dirty="0">
                <a:ea typeface="Adobe Fan Heiti Std B"/>
                <a:cs typeface="Adobe Fan Heiti Std B"/>
              </a:rPr>
              <a:t>Accounting Equation—Supplies</a:t>
            </a:r>
            <a:r>
              <a:rPr lang="en-IN" baseline="0" dirty="0">
                <a:ea typeface="Adobe Fan Heiti Std B"/>
                <a:cs typeface="Adobe Fan Heiti Std B"/>
              </a:rPr>
              <a:t> </a:t>
            </a:r>
            <a:r>
              <a:rPr lang="en-IN" dirty="0">
                <a:ea typeface="Adobe Fan Heiti Std B"/>
                <a:cs typeface="Adobe Fan Heiti Std B"/>
              </a:rPr>
              <a:t>Purchased on Account</a:t>
            </a:r>
            <a:endParaRPr lang="en-US" dirty="0"/>
          </a:p>
        </p:txBody>
      </p:sp>
      <p:sp>
        <p:nvSpPr>
          <p:cNvPr id="5" name="Content Placeholder 4"/>
          <p:cNvSpPr>
            <a:spLocks noGrp="1"/>
          </p:cNvSpPr>
          <p:nvPr>
            <p:ph sz="quarter" idx="10"/>
          </p:nvPr>
        </p:nvSpPr>
        <p:spPr>
          <a:xfrm>
            <a:off x="548640" y="1676399"/>
            <a:ext cx="8188960" cy="4782457"/>
          </a:xfrm>
        </p:spPr>
        <p:txBody>
          <a:bodyPr/>
          <a:lstStyle/>
          <a:p>
            <a:pPr marL="514350" indent="-514350">
              <a:buFont typeface="+mj-lt"/>
              <a:buAutoNum type="arabicPeriod" startAt="3"/>
            </a:pPr>
            <a:r>
              <a:rPr lang="en-IN" dirty="0"/>
              <a:t>Supplies costing </a:t>
            </a:r>
            <a:r>
              <a:rPr lang="en-IN" b="1" dirty="0"/>
              <a:t>$3,000 </a:t>
            </a:r>
            <a:r>
              <a:rPr lang="en-IN" dirty="0"/>
              <a:t>were purchased on account.</a:t>
            </a:r>
          </a:p>
          <a:p>
            <a:pPr marL="0" indent="0">
              <a:buNone/>
            </a:pPr>
            <a:r>
              <a:rPr lang="en-IN" b="1" dirty="0"/>
              <a:t>Assets (+$3,000 (Supplies)) = Liabilities (+$3,000 (Accounts payable)) + Owners’ Equity</a:t>
            </a:r>
            <a:endParaRPr lang="en-IN" dirty="0"/>
          </a:p>
          <a:p>
            <a:pPr marL="0" indent="0">
              <a:buNone/>
            </a:pPr>
            <a:r>
              <a:rPr lang="en-IN" dirty="0"/>
              <a:t>Buying supplies on credit also increases both assets and liabilities.</a:t>
            </a:r>
            <a:endParaRPr/>
          </a:p>
        </p:txBody>
      </p:sp>
    </p:spTree>
    <p:extLst>
      <p:ext uri="{BB962C8B-B14F-4D97-AF65-F5344CB8AC3E}">
        <p14:creationId xmlns:p14="http://schemas.microsoft.com/office/powerpoint/2010/main" val="127779823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p:txBody>
          <a:bodyPr>
            <a:noAutofit/>
          </a:bodyPr>
          <a:lstStyle/>
          <a:p>
            <a:r>
              <a:rPr lang="en-US" dirty="0"/>
              <a:t>Adjustment for Supplies—Prepaid Expense (1 of 2)</a:t>
            </a:r>
          </a:p>
        </p:txBody>
      </p:sp>
      <p:sp>
        <p:nvSpPr>
          <p:cNvPr id="3" name="Content Placeholder 2"/>
          <p:cNvSpPr>
            <a:spLocks noGrp="1"/>
          </p:cNvSpPr>
          <p:nvPr>
            <p:ph sz="quarter" idx="10"/>
          </p:nvPr>
        </p:nvSpPr>
        <p:spPr>
          <a:xfrm>
            <a:off x="548640" y="1676400"/>
            <a:ext cx="8046720" cy="2273300"/>
          </a:xfrm>
        </p:spPr>
        <p:txBody>
          <a:bodyPr/>
          <a:lstStyle/>
          <a:p>
            <a:pPr marL="0" indent="0">
              <a:buNone/>
            </a:pPr>
            <a:r>
              <a:rPr lang="en-IN" sz="2800" b="1" dirty="0"/>
              <a:t>Example:</a:t>
            </a:r>
          </a:p>
          <a:p>
            <a:pPr marL="0" indent="0">
              <a:buNone/>
            </a:pPr>
            <a:r>
              <a:rPr lang="en-IN" dirty="0"/>
              <a:t>The Dress Right Clothing Corporation purchased $2,000 of supplies in July. </a:t>
            </a:r>
            <a:r>
              <a:rPr lang="en-US" dirty="0"/>
              <a:t>Assume that Dress Right </a:t>
            </a:r>
            <a:r>
              <a:rPr lang="en-IN" dirty="0"/>
              <a:t>determines that at the end of July, $1,200 of supplies remain.</a:t>
            </a:r>
            <a:endParaRPr lang="en-US" dirty="0"/>
          </a:p>
        </p:txBody>
      </p:sp>
      <p:pic>
        <p:nvPicPr>
          <p:cNvPr id="15362" name="Picture 2" descr="Journal entry, dated July 31, showing Supplies Expense debited for 800 and Supplies credited for 8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696198" y="4114800"/>
            <a:ext cx="7751605" cy="16313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19982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p:txBody>
          <a:bodyPr>
            <a:noAutofit/>
          </a:bodyPr>
          <a:lstStyle/>
          <a:p>
            <a:r>
              <a:rPr lang="en-US" dirty="0"/>
              <a:t>Adjustment for Supplies—Prepaid Expense (2 of 2)</a:t>
            </a:r>
          </a:p>
        </p:txBody>
      </p:sp>
      <p:pic>
        <p:nvPicPr>
          <p:cNvPr id="6" name="Picture Placeholder 5" descr="Supplies T account with Beginning balance of zero on the left side, followed by an entry for 2,000, and then an entry on the right for 800. This leaves an ending balance of 1,200. "/>
          <p:cNvPicPr>
            <a:picLocks noGrp="1" noChangeAspect="1"/>
          </p:cNvPicPr>
          <p:nvPr>
            <p:ph type="pic" sz="quarter" idx="14"/>
          </p:nvPr>
        </p:nvPicPr>
        <p:blipFill>
          <a:blip r:embed="rId3">
            <a:extLst>
              <a:ext uri="{28A0092B-C50C-407E-A947-70E740481C1C}">
                <a14:useLocalDpi xmlns:a14="http://schemas.microsoft.com/office/drawing/2010/main" val="0"/>
              </a:ext>
            </a:extLst>
          </a:blip>
          <a:stretch>
            <a:fillRect/>
          </a:stretch>
        </p:blipFill>
        <p:spPr>
          <a:xfrm>
            <a:off x="899230" y="2985020"/>
            <a:ext cx="3391308" cy="1278342"/>
          </a:xfrm>
        </p:spPr>
      </p:pic>
      <p:pic>
        <p:nvPicPr>
          <p:cNvPr id="10" name="Picture Placeholder 9" descr="Supplies Expense T account with Beginning balance of zero on the left side, followed by an entry for 800. This leaves an ending balance of 800. "/>
          <p:cNvPicPr>
            <a:picLocks noGrp="1" noChangeAspect="1"/>
          </p:cNvPicPr>
          <p:nvPr>
            <p:ph type="pic" sz="quarter" idx="14"/>
          </p:nvPr>
        </p:nvPicPr>
        <p:blipFill>
          <a:blip r:embed="rId4">
            <a:extLst>
              <a:ext uri="{28A0092B-C50C-407E-A947-70E740481C1C}">
                <a14:useLocalDpi xmlns:a14="http://schemas.microsoft.com/office/drawing/2010/main" val="0"/>
              </a:ext>
            </a:extLst>
          </a:blip>
          <a:stretch>
            <a:fillRect/>
          </a:stretch>
        </p:blipFill>
        <p:spPr>
          <a:xfrm>
            <a:off x="5009802" y="2984500"/>
            <a:ext cx="3422998" cy="1288906"/>
          </a:xfrm>
        </p:spPr>
      </p:pic>
    </p:spTree>
    <p:extLst>
      <p:ext uri="{BB962C8B-B14F-4D97-AF65-F5344CB8AC3E}">
        <p14:creationId xmlns:p14="http://schemas.microsoft.com/office/powerpoint/2010/main" val="166247152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a:xfrm>
            <a:off x="1049482" y="457200"/>
            <a:ext cx="7273636" cy="914400"/>
          </a:xfrm>
        </p:spPr>
        <p:txBody>
          <a:bodyPr>
            <a:noAutofit/>
          </a:bodyPr>
          <a:lstStyle/>
          <a:p>
            <a:r>
              <a:rPr lang="en-US" dirty="0"/>
              <a:t>Adjustment for Prepaid Rent (1 of 2)</a:t>
            </a:r>
          </a:p>
        </p:txBody>
      </p:sp>
      <p:sp>
        <p:nvSpPr>
          <p:cNvPr id="3" name="Content Placeholder 2"/>
          <p:cNvSpPr>
            <a:spLocks noGrp="1"/>
          </p:cNvSpPr>
          <p:nvPr>
            <p:ph sz="quarter" idx="10"/>
          </p:nvPr>
        </p:nvSpPr>
        <p:spPr>
          <a:xfrm>
            <a:off x="548640" y="1676400"/>
            <a:ext cx="8046720" cy="2273300"/>
          </a:xfrm>
        </p:spPr>
        <p:txBody>
          <a:bodyPr/>
          <a:lstStyle/>
          <a:p>
            <a:pPr marL="0" indent="0">
              <a:buNone/>
            </a:pPr>
            <a:r>
              <a:rPr lang="en-IN" b="1" dirty="0"/>
              <a:t>Example:</a:t>
            </a:r>
            <a:endParaRPr lang="en-US" b="1" dirty="0"/>
          </a:p>
          <a:p>
            <a:pPr marL="0" indent="0">
              <a:buNone/>
            </a:pPr>
            <a:r>
              <a:rPr lang="en-US" dirty="0"/>
              <a:t>At the beginning of July, Dress Right Clothing Corporation paid $24,000 to its landlord representing one year’s rent paid in advance.</a:t>
            </a:r>
          </a:p>
        </p:txBody>
      </p:sp>
      <p:pic>
        <p:nvPicPr>
          <p:cNvPr id="16386" name="Picture 2" descr="Journal entry, dated July 31, showing Rent Expense (24,000 divided by 12) debited for 2,000 and Prepaid Rent credited for 2,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626061" y="3898900"/>
            <a:ext cx="7891878" cy="1623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691047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a:xfrm>
            <a:off x="1049482" y="457200"/>
            <a:ext cx="7273636" cy="914400"/>
          </a:xfrm>
        </p:spPr>
        <p:txBody>
          <a:bodyPr>
            <a:noAutofit/>
          </a:bodyPr>
          <a:lstStyle/>
          <a:p>
            <a:r>
              <a:rPr lang="en-US" dirty="0"/>
              <a:t>Adjustment for Prepaid Rent (2 of 2)</a:t>
            </a:r>
          </a:p>
        </p:txBody>
      </p:sp>
      <p:pic>
        <p:nvPicPr>
          <p:cNvPr id="3" name="Picture Placeholder 2" descr="Prepaid Rent T account with Beginning balance of zero on the left side, followed by an entry for 24,000, and then an entry on the right for 2,000. This leaves an ending balance of 22,000. "/>
          <p:cNvPicPr>
            <a:picLocks noGrp="1" noChangeAspect="1"/>
          </p:cNvPicPr>
          <p:nvPr>
            <p:ph type="pic" sz="quarter" idx="14"/>
          </p:nvPr>
        </p:nvPicPr>
        <p:blipFill>
          <a:blip r:embed="rId3">
            <a:extLst>
              <a:ext uri="{28A0092B-C50C-407E-A947-70E740481C1C}">
                <a14:useLocalDpi xmlns:a14="http://schemas.microsoft.com/office/drawing/2010/main" val="0"/>
              </a:ext>
            </a:extLst>
          </a:blip>
          <a:stretch>
            <a:fillRect/>
          </a:stretch>
        </p:blipFill>
        <p:spPr>
          <a:xfrm>
            <a:off x="1180540" y="3048000"/>
            <a:ext cx="3000000" cy="1180952"/>
          </a:xfrm>
        </p:spPr>
      </p:pic>
      <p:pic>
        <p:nvPicPr>
          <p:cNvPr id="8" name="Picture Placeholder 7" descr="Rent Expense T account with Beginning balance of zero on the left side, followed by an entry for 2,000. This leaves an ending balance of 2,000. "/>
          <p:cNvPicPr>
            <a:picLocks noGrp="1" noChangeAspect="1"/>
          </p:cNvPicPr>
          <p:nvPr>
            <p:ph type="pic" sz="quarter" idx="14"/>
          </p:nvPr>
        </p:nvPicPr>
        <p:blipFill>
          <a:blip r:embed="rId4">
            <a:extLst>
              <a:ext uri="{28A0092B-C50C-407E-A947-70E740481C1C}">
                <a14:useLocalDpi xmlns:a14="http://schemas.microsoft.com/office/drawing/2010/main" val="0"/>
              </a:ext>
            </a:extLst>
          </a:blip>
          <a:stretch>
            <a:fillRect/>
          </a:stretch>
        </p:blipFill>
        <p:spPr>
          <a:xfrm>
            <a:off x="4899400" y="3048000"/>
            <a:ext cx="3000000" cy="1142857"/>
          </a:xfrm>
        </p:spPr>
      </p:pic>
    </p:spTree>
    <p:extLst>
      <p:ext uri="{BB962C8B-B14F-4D97-AF65-F5344CB8AC3E}">
        <p14:creationId xmlns:p14="http://schemas.microsoft.com/office/powerpoint/2010/main" val="305629972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a:xfrm>
            <a:off x="1049482" y="457200"/>
            <a:ext cx="7273636" cy="914400"/>
          </a:xfrm>
        </p:spPr>
        <p:txBody>
          <a:bodyPr>
            <a:noAutofit/>
          </a:bodyPr>
          <a:lstStyle/>
          <a:p>
            <a:r>
              <a:rPr lang="en-US" dirty="0"/>
              <a:t>Adjustment for Long Lived Assets—Depreciation (1 of 2)</a:t>
            </a:r>
          </a:p>
        </p:txBody>
      </p:sp>
      <p:sp>
        <p:nvSpPr>
          <p:cNvPr id="3" name="Content Placeholder 2"/>
          <p:cNvSpPr>
            <a:spLocks noGrp="1"/>
          </p:cNvSpPr>
          <p:nvPr>
            <p:ph sz="quarter" idx="10"/>
          </p:nvPr>
        </p:nvSpPr>
        <p:spPr>
          <a:xfrm>
            <a:off x="548640" y="1676400"/>
            <a:ext cx="8046720" cy="2273300"/>
          </a:xfrm>
        </p:spPr>
        <p:txBody>
          <a:bodyPr/>
          <a:lstStyle/>
          <a:p>
            <a:pPr marL="0" indent="0">
              <a:buNone/>
            </a:pPr>
            <a:r>
              <a:rPr lang="en-IN" b="1" dirty="0"/>
              <a:t>Example:</a:t>
            </a:r>
            <a:endParaRPr lang="en-US" dirty="0"/>
          </a:p>
          <a:p>
            <a:pPr marL="0" indent="0">
              <a:buNone/>
            </a:pPr>
            <a:r>
              <a:rPr lang="en-US" dirty="0"/>
              <a:t>Office equipment was purchased during the month of July for $12,000. Assume that its useful life is five years (60 months) and  it will be worthless at the end of that period.</a:t>
            </a:r>
          </a:p>
        </p:txBody>
      </p:sp>
      <p:pic>
        <p:nvPicPr>
          <p:cNvPr id="17410" name="Picture 2" descr="Journal entry, dated July 31, showing Depreciation Expense debited for 200 and Accumulated Depreciation--Office Equipment credited for 2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749300" y="3996173"/>
            <a:ext cx="7645400" cy="1910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891343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p:txBody>
          <a:bodyPr>
            <a:noAutofit/>
          </a:bodyPr>
          <a:lstStyle/>
          <a:p>
            <a:r>
              <a:rPr lang="en-US" dirty="0"/>
              <a:t>Adjustment for Long Lived Assets—Depreciation (2 of 2)</a:t>
            </a:r>
          </a:p>
        </p:txBody>
      </p:sp>
      <p:sp>
        <p:nvSpPr>
          <p:cNvPr id="8" name="Content Placeholder 7"/>
          <p:cNvSpPr>
            <a:spLocks noGrp="1"/>
          </p:cNvSpPr>
          <p:nvPr>
            <p:ph sz="quarter" idx="10"/>
          </p:nvPr>
        </p:nvSpPr>
        <p:spPr>
          <a:xfrm>
            <a:off x="914399" y="1676399"/>
            <a:ext cx="7866743" cy="4695371"/>
          </a:xfrm>
        </p:spPr>
        <p:txBody>
          <a:bodyPr/>
          <a:lstStyle/>
          <a:p>
            <a:pPr marL="457200" lvl="1" indent="-457200">
              <a:buFont typeface="Arial" panose="020B0604020202020204" pitchFamily="34" charset="0"/>
              <a:buChar char="•"/>
            </a:pPr>
            <a:r>
              <a:rPr lang="en-US" sz="2600" b="1" dirty="0"/>
              <a:t>Contra asset account</a:t>
            </a:r>
            <a:r>
              <a:rPr lang="en-US" sz="2600" dirty="0">
                <a:sym typeface="Symbol"/>
              </a:rPr>
              <a:t> </a:t>
            </a:r>
            <a:r>
              <a:rPr lang="en-IN" sz="2600" dirty="0"/>
              <a:t>Accumulated depreciation—office equipment</a:t>
            </a:r>
          </a:p>
          <a:p>
            <a:pPr marL="457200" lvl="1" indent="-457200">
              <a:buFont typeface="Arial" panose="020B0604020202020204" pitchFamily="34" charset="0"/>
              <a:buChar char="•"/>
            </a:pPr>
            <a:r>
              <a:rPr lang="en-IN" sz="2600" dirty="0"/>
              <a:t>12,000 </a:t>
            </a:r>
            <a:r>
              <a:rPr lang="sv-SE" sz="2600" dirty="0"/>
              <a:t>÷</a:t>
            </a:r>
            <a:r>
              <a:rPr lang="en-IN" sz="2600" dirty="0"/>
              <a:t> 60 months</a:t>
            </a:r>
            <a:r>
              <a:rPr lang="en-US" sz="2600" dirty="0">
                <a:sym typeface="Symbol"/>
              </a:rPr>
              <a:t> Debit </a:t>
            </a:r>
            <a:r>
              <a:rPr lang="en-IN" sz="2600" dirty="0"/>
              <a:t>200</a:t>
            </a:r>
            <a:endParaRPr lang="en-US" sz="2600" dirty="0"/>
          </a:p>
        </p:txBody>
      </p:sp>
    </p:spTree>
    <p:extLst>
      <p:ext uri="{BB962C8B-B14F-4D97-AF65-F5344CB8AC3E}">
        <p14:creationId xmlns:p14="http://schemas.microsoft.com/office/powerpoint/2010/main" val="61278202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p:txBody>
          <a:bodyPr>
            <a:noAutofit/>
          </a:bodyPr>
          <a:lstStyle/>
          <a:p>
            <a:r>
              <a:rPr lang="en-US" altLang="en-US" dirty="0"/>
              <a:t>Concept Check: Prepaid Expenses (1 of 2)</a:t>
            </a:r>
            <a:endParaRPr lang="en-US" dirty="0"/>
          </a:p>
        </p:txBody>
      </p:sp>
      <p:sp>
        <p:nvSpPr>
          <p:cNvPr id="13" name="Content Placeholder 12"/>
          <p:cNvSpPr>
            <a:spLocks noGrp="1"/>
          </p:cNvSpPr>
          <p:nvPr>
            <p:ph sz="quarter" idx="10"/>
          </p:nvPr>
        </p:nvSpPr>
        <p:spPr>
          <a:xfrm>
            <a:off x="548639" y="1676398"/>
            <a:ext cx="8408073" cy="4648201"/>
          </a:xfrm>
        </p:spPr>
        <p:txBody>
          <a:bodyPr/>
          <a:lstStyle/>
          <a:p>
            <a:pPr marL="0" indent="0">
              <a:spcAft>
                <a:spcPts val="1200"/>
              </a:spcAft>
              <a:buNone/>
            </a:pPr>
            <a:r>
              <a:rPr lang="en-US" dirty="0"/>
              <a:t>The correct amount of prepaid insurance shown on a company’s December 31, 2018, balance sheet was $1,400. On May 1, 2019, the company paid an additional insurance premium of $1,100. In the December 31, 2019, balance sheet, the amount of prepaid insurance was correctly shown as $1,000. The amount of </a:t>
            </a:r>
            <a:r>
              <a:rPr lang="en-US" i="1" dirty="0"/>
              <a:t>insurance expense</a:t>
            </a:r>
            <a:r>
              <a:rPr lang="en-US" dirty="0"/>
              <a:t> that should appear in the company’s 2019 income statement is:</a:t>
            </a:r>
          </a:p>
        </p:txBody>
      </p:sp>
    </p:spTree>
    <p:extLst>
      <p:ext uri="{BB962C8B-B14F-4D97-AF65-F5344CB8AC3E}">
        <p14:creationId xmlns:p14="http://schemas.microsoft.com/office/powerpoint/2010/main" val="358618318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p:txBody>
          <a:bodyPr>
            <a:noAutofit/>
          </a:bodyPr>
          <a:lstStyle/>
          <a:p>
            <a:r>
              <a:rPr lang="en-US" altLang="en-US" dirty="0"/>
              <a:t>Concept Check: Prepaid Expenses (2 of 2)</a:t>
            </a:r>
            <a:endParaRPr lang="en-US" dirty="0"/>
          </a:p>
        </p:txBody>
      </p:sp>
      <p:sp>
        <p:nvSpPr>
          <p:cNvPr id="13" name="Content Placeholder 12"/>
          <p:cNvSpPr>
            <a:spLocks noGrp="1"/>
          </p:cNvSpPr>
          <p:nvPr>
            <p:ph sz="quarter" idx="10"/>
          </p:nvPr>
        </p:nvSpPr>
        <p:spPr>
          <a:xfrm>
            <a:off x="548640" y="1676399"/>
            <a:ext cx="8046720" cy="1879602"/>
          </a:xfrm>
        </p:spPr>
        <p:txBody>
          <a:bodyPr/>
          <a:lstStyle/>
          <a:p>
            <a:pPr marL="457200" indent="-457200">
              <a:buFont typeface="+mj-lt"/>
              <a:buAutoNum type="alphaLcPeriod"/>
            </a:pPr>
            <a:r>
              <a:rPr lang="en-US" dirty="0"/>
              <a:t>$2,000 </a:t>
            </a:r>
          </a:p>
          <a:p>
            <a:pPr marL="457200" indent="-457200">
              <a:buFont typeface="+mj-lt"/>
              <a:buAutoNum type="alphaLcPeriod"/>
            </a:pPr>
            <a:r>
              <a:rPr lang="en-US" dirty="0"/>
              <a:t>$1,900</a:t>
            </a:r>
          </a:p>
          <a:p>
            <a:pPr marL="457200" indent="-457200">
              <a:buFont typeface="+mj-lt"/>
              <a:buAutoNum type="alphaLcPeriod"/>
            </a:pPr>
            <a:r>
              <a:rPr lang="en-US" dirty="0"/>
              <a:t>$1,500</a:t>
            </a:r>
          </a:p>
          <a:p>
            <a:pPr marL="457200" indent="-457200">
              <a:buFont typeface="+mj-lt"/>
              <a:buAutoNum type="alphaLcPeriod"/>
            </a:pPr>
            <a:r>
              <a:rPr lang="en-US" dirty="0"/>
              <a:t>$1,600</a:t>
            </a:r>
          </a:p>
        </p:txBody>
      </p:sp>
      <p:sp>
        <p:nvSpPr>
          <p:cNvPr id="5" name="Content Placeholder 12"/>
          <p:cNvSpPr>
            <a:spLocks noGrp="1"/>
          </p:cNvSpPr>
          <p:nvPr>
            <p:ph sz="quarter" idx="10"/>
          </p:nvPr>
        </p:nvSpPr>
        <p:spPr>
          <a:xfrm>
            <a:off x="548640" y="3628535"/>
            <a:ext cx="8046720" cy="1879602"/>
          </a:xfrm>
        </p:spPr>
        <p:txBody>
          <a:bodyPr/>
          <a:lstStyle/>
          <a:p>
            <a:pPr marL="0" indent="0">
              <a:buNone/>
            </a:pPr>
            <a:r>
              <a:rPr lang="en-US" dirty="0">
                <a:solidFill>
                  <a:prstClr val="black"/>
                </a:solidFill>
              </a:rPr>
              <a:t>The correct answer is </a:t>
            </a:r>
            <a:r>
              <a:rPr lang="en-US" i="1" dirty="0">
                <a:solidFill>
                  <a:prstClr val="black"/>
                </a:solidFill>
              </a:rPr>
              <a:t>c</a:t>
            </a:r>
            <a:r>
              <a:rPr lang="en-US" dirty="0">
                <a:solidFill>
                  <a:prstClr val="black"/>
                </a:solidFill>
              </a:rPr>
              <a:t>:</a:t>
            </a:r>
          </a:p>
          <a:p>
            <a:pPr marL="0" indent="0">
              <a:buNone/>
            </a:pPr>
            <a:r>
              <a:rPr lang="en-US" dirty="0">
                <a:solidFill>
                  <a:prstClr val="black"/>
                </a:solidFill>
              </a:rPr>
              <a:t>[$1,400 (beginning balance) + $1,100 (additional payment) − $1,000 (ending balance)] = </a:t>
            </a:r>
            <a:r>
              <a:rPr lang="en-US" b="1" dirty="0"/>
              <a:t>$1,500</a:t>
            </a:r>
          </a:p>
        </p:txBody>
      </p:sp>
    </p:spTree>
    <p:extLst>
      <p:ext uri="{BB962C8B-B14F-4D97-AF65-F5344CB8AC3E}">
        <p14:creationId xmlns:p14="http://schemas.microsoft.com/office/powerpoint/2010/main" val="44149531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a:xfrm>
            <a:off x="1049482" y="457200"/>
            <a:ext cx="7273636" cy="914400"/>
          </a:xfrm>
        </p:spPr>
        <p:txBody>
          <a:bodyPr>
            <a:noAutofit/>
          </a:bodyPr>
          <a:lstStyle/>
          <a:p>
            <a:r>
              <a:rPr lang="en-US" dirty="0"/>
              <a:t>Deferred Revenues</a:t>
            </a:r>
          </a:p>
        </p:txBody>
      </p:sp>
      <p:sp>
        <p:nvSpPr>
          <p:cNvPr id="3" name="Content Placeholder 2"/>
          <p:cNvSpPr>
            <a:spLocks noGrp="1"/>
          </p:cNvSpPr>
          <p:nvPr>
            <p:ph sz="quarter" idx="10"/>
          </p:nvPr>
        </p:nvSpPr>
        <p:spPr>
          <a:xfrm>
            <a:off x="548640" y="1676400"/>
            <a:ext cx="8046720" cy="1937657"/>
          </a:xfrm>
        </p:spPr>
        <p:txBody>
          <a:bodyPr/>
          <a:lstStyle/>
          <a:p>
            <a:r>
              <a:rPr lang="en-US" dirty="0"/>
              <a:t>Cash received from customers in advance of providing a good or service</a:t>
            </a:r>
          </a:p>
          <a:p>
            <a:r>
              <a:rPr lang="en-US" dirty="0"/>
              <a:t>Represent a company’s obligation to provide goods or services in the future</a:t>
            </a:r>
          </a:p>
        </p:txBody>
      </p:sp>
      <p:sp>
        <p:nvSpPr>
          <p:cNvPr id="8" name="Content Placeholder 2"/>
          <p:cNvSpPr>
            <a:spLocks noGrp="1"/>
          </p:cNvSpPr>
          <p:nvPr>
            <p:ph sz="quarter" idx="10"/>
          </p:nvPr>
        </p:nvSpPr>
        <p:spPr>
          <a:xfrm>
            <a:off x="548640" y="3591994"/>
            <a:ext cx="8046720" cy="617396"/>
          </a:xfrm>
        </p:spPr>
        <p:txBody>
          <a:bodyPr/>
          <a:lstStyle/>
          <a:p>
            <a:pPr marL="0" indent="0">
              <a:buNone/>
            </a:pPr>
            <a:r>
              <a:rPr lang="en-US" b="1" dirty="0">
                <a:cs typeface="Arial" panose="020B0604020202020204" pitchFamily="34" charset="0"/>
              </a:rPr>
              <a:t>Adjusting entries</a:t>
            </a:r>
          </a:p>
        </p:txBody>
      </p:sp>
      <p:pic>
        <p:nvPicPr>
          <p:cNvPr id="18434" name="Picture 2" descr="In the diagram, adjusting entries shows the effects for prepayments.  For Deferred Revenues, adjusting entries have a debit to liability accounts and a credit to revenue accounts. The resulting financial statement effects are increase in Income Statement income and a reduction in Balance Sheet liabilities."/>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411114" y="4223661"/>
            <a:ext cx="6321772" cy="2077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091976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a:xfrm>
            <a:off x="1049482" y="457200"/>
            <a:ext cx="7273636" cy="914400"/>
          </a:xfrm>
        </p:spPr>
        <p:txBody>
          <a:bodyPr>
            <a:noAutofit/>
          </a:bodyPr>
          <a:lstStyle/>
          <a:p>
            <a:r>
              <a:rPr lang="en-US" dirty="0"/>
              <a:t>Deferred Revenue Adjusting Entry (1 of 2)</a:t>
            </a:r>
          </a:p>
        </p:txBody>
      </p:sp>
      <p:sp>
        <p:nvSpPr>
          <p:cNvPr id="3" name="Content Placeholder 2"/>
          <p:cNvSpPr>
            <a:spLocks noGrp="1"/>
          </p:cNvSpPr>
          <p:nvPr>
            <p:ph sz="quarter" idx="10"/>
          </p:nvPr>
        </p:nvSpPr>
        <p:spPr>
          <a:xfrm>
            <a:off x="548640" y="1676399"/>
            <a:ext cx="8046720" cy="3040743"/>
          </a:xfrm>
        </p:spPr>
        <p:txBody>
          <a:bodyPr/>
          <a:lstStyle/>
          <a:p>
            <a:pPr marL="0" indent="0">
              <a:buNone/>
            </a:pPr>
            <a:r>
              <a:rPr lang="en-US" b="1" dirty="0"/>
              <a:t>Example:</a:t>
            </a:r>
          </a:p>
          <a:p>
            <a:pPr marL="0" indent="0">
              <a:buNone/>
            </a:pPr>
            <a:r>
              <a:rPr lang="en-US" dirty="0"/>
              <a:t>Dress Right Clothing Corporation subleased space to a jewelry store for $500 per month. On July 16, the jewelry store paid Dress Right $1,000 in advance for the first two months’ rent. By the end of July, one half of one month’s rent service has been provided.</a:t>
            </a:r>
          </a:p>
        </p:txBody>
      </p:sp>
      <p:pic>
        <p:nvPicPr>
          <p:cNvPr id="19458" name="Picture 2" descr="Journal entry, dated July 31, showing Deferred Rent Revenue debited for 250 and Rent Revenue credited for 25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597854" y="4732332"/>
            <a:ext cx="7948292" cy="1597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66980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noAutofit/>
          </a:bodyPr>
          <a:lstStyle/>
          <a:p>
            <a:r>
              <a:rPr lang="en-IN" dirty="0">
                <a:ea typeface="Adobe Fan Heiti Std B"/>
                <a:cs typeface="Adobe Fan Heiti Std B"/>
              </a:rPr>
              <a:t>Accounting Equation—Services Performed on Account</a:t>
            </a:r>
            <a:endParaRPr lang="en-US" dirty="0"/>
          </a:p>
        </p:txBody>
      </p:sp>
      <p:sp>
        <p:nvSpPr>
          <p:cNvPr id="5" name="Content Placeholder 4"/>
          <p:cNvSpPr>
            <a:spLocks noGrp="1"/>
          </p:cNvSpPr>
          <p:nvPr>
            <p:ph sz="quarter" idx="10"/>
          </p:nvPr>
        </p:nvSpPr>
        <p:spPr>
          <a:xfrm>
            <a:off x="577667" y="1676399"/>
            <a:ext cx="8101875" cy="4782457"/>
          </a:xfrm>
        </p:spPr>
        <p:txBody>
          <a:bodyPr/>
          <a:lstStyle/>
          <a:p>
            <a:pPr marL="514350" indent="-514350">
              <a:buFont typeface="+mj-lt"/>
              <a:buAutoNum type="arabicPeriod" startAt="4"/>
            </a:pPr>
            <a:r>
              <a:rPr lang="en-IN" dirty="0"/>
              <a:t>Services were performed on account for </a:t>
            </a:r>
            <a:r>
              <a:rPr lang="en-IN" b="1" dirty="0"/>
              <a:t>$10,000</a:t>
            </a:r>
            <a:r>
              <a:rPr lang="en-IN" dirty="0"/>
              <a:t>.</a:t>
            </a:r>
          </a:p>
          <a:p>
            <a:pPr marL="0" indent="0">
              <a:buNone/>
            </a:pPr>
            <a:r>
              <a:rPr lang="en-IN" b="1" dirty="0"/>
              <a:t>Assets (+$10,000 (Accounts Receivable)) = Liabilities + Owners’ Equity (+$10,000 (Service revenue))</a:t>
            </a:r>
            <a:endParaRPr lang="en-IN" dirty="0"/>
          </a:p>
          <a:p>
            <a:pPr marL="0" indent="0">
              <a:buNone/>
            </a:pPr>
            <a:r>
              <a:rPr lang="en-IN" dirty="0"/>
              <a:t>Revenues and gains describe inflows of assets, causing owners’ equity to increase.</a:t>
            </a:r>
            <a:endParaRPr/>
          </a:p>
        </p:txBody>
      </p:sp>
    </p:spTree>
    <p:extLst>
      <p:ext uri="{BB962C8B-B14F-4D97-AF65-F5344CB8AC3E}">
        <p14:creationId xmlns:p14="http://schemas.microsoft.com/office/powerpoint/2010/main" val="330347388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a:xfrm>
            <a:off x="1049482" y="457200"/>
            <a:ext cx="7273636" cy="914400"/>
          </a:xfrm>
        </p:spPr>
        <p:txBody>
          <a:bodyPr>
            <a:noAutofit/>
          </a:bodyPr>
          <a:lstStyle/>
          <a:p>
            <a:r>
              <a:rPr lang="en-US" dirty="0"/>
              <a:t>Deferred Revenue Adjusting Entry (2 of 2)</a:t>
            </a:r>
          </a:p>
        </p:txBody>
      </p:sp>
      <p:pic>
        <p:nvPicPr>
          <p:cNvPr id="5" name="Picture Placeholder 4" descr="Deferred Rent Revenue T account with Beginning balance of zero on the right side, followed by an entry for 1,000, and then an entry on the left for 250. This leaves an ending balance of 750. "/>
          <p:cNvPicPr>
            <a:picLocks noGrp="1" noChangeAspect="1"/>
          </p:cNvPicPr>
          <p:nvPr>
            <p:ph type="pic" sz="quarter" idx="14"/>
          </p:nvPr>
        </p:nvPicPr>
        <p:blipFill>
          <a:blip r:embed="rId3">
            <a:extLst>
              <a:ext uri="{28A0092B-C50C-407E-A947-70E740481C1C}">
                <a14:useLocalDpi xmlns:a14="http://schemas.microsoft.com/office/drawing/2010/main" val="0"/>
              </a:ext>
            </a:extLst>
          </a:blip>
          <a:stretch>
            <a:fillRect/>
          </a:stretch>
        </p:blipFill>
        <p:spPr>
          <a:xfrm>
            <a:off x="718588" y="2769470"/>
            <a:ext cx="3903472" cy="1785632"/>
          </a:xfrm>
        </p:spPr>
      </p:pic>
      <p:pic>
        <p:nvPicPr>
          <p:cNvPr id="9" name="Picture Placeholder 8" descr="Rent Revenue T account with Beginning balance of zero on the right side, followed by an entry for 250. This leaves an ending balance of 250."/>
          <p:cNvPicPr>
            <a:picLocks noGrp="1" noChangeAspect="1"/>
          </p:cNvPicPr>
          <p:nvPr>
            <p:ph type="pic" sz="quarter" idx="14"/>
          </p:nvPr>
        </p:nvPicPr>
        <p:blipFill>
          <a:blip r:embed="rId4">
            <a:extLst>
              <a:ext uri="{28A0092B-C50C-407E-A947-70E740481C1C}">
                <a14:useLocalDpi xmlns:a14="http://schemas.microsoft.com/office/drawing/2010/main" val="0"/>
              </a:ext>
            </a:extLst>
          </a:blip>
          <a:stretch>
            <a:fillRect/>
          </a:stretch>
        </p:blipFill>
        <p:spPr>
          <a:xfrm>
            <a:off x="4734058" y="2786744"/>
            <a:ext cx="4000372" cy="1674894"/>
          </a:xfrm>
        </p:spPr>
      </p:pic>
    </p:spTree>
    <p:extLst>
      <p:ext uri="{BB962C8B-B14F-4D97-AF65-F5344CB8AC3E}">
        <p14:creationId xmlns:p14="http://schemas.microsoft.com/office/powerpoint/2010/main" val="196127697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p:txBody>
          <a:bodyPr>
            <a:noAutofit/>
          </a:bodyPr>
          <a:lstStyle/>
          <a:p>
            <a:r>
              <a:rPr lang="en-US" altLang="en-US" dirty="0"/>
              <a:t>Concept Check: Deferred Revenue (1 of 2)</a:t>
            </a:r>
            <a:endParaRPr lang="en-US" dirty="0"/>
          </a:p>
        </p:txBody>
      </p:sp>
      <p:sp>
        <p:nvSpPr>
          <p:cNvPr id="13" name="Content Placeholder 12"/>
          <p:cNvSpPr>
            <a:spLocks noGrp="1"/>
          </p:cNvSpPr>
          <p:nvPr>
            <p:ph sz="quarter" idx="10"/>
          </p:nvPr>
        </p:nvSpPr>
        <p:spPr>
          <a:xfrm>
            <a:off x="548640" y="1676398"/>
            <a:ext cx="8397056" cy="4648201"/>
          </a:xfrm>
        </p:spPr>
        <p:txBody>
          <a:bodyPr/>
          <a:lstStyle/>
          <a:p>
            <a:pPr marL="0" indent="0">
              <a:spcAft>
                <a:spcPts val="1200"/>
              </a:spcAft>
              <a:buNone/>
            </a:pPr>
            <a:r>
              <a:rPr lang="en-US" dirty="0"/>
              <a:t>The Contra Costa Times Company reported a $17,200 liability in its 2018 balance sheet for subscription revenue received in advance. During 2019, $68,000 was received from customers for subscriptions and the 2019 income statement reported subscription revenue of $69,700. What is the liability amount for deferred subscription revenue that will appear in the 2019 balance sheet? </a:t>
            </a:r>
          </a:p>
        </p:txBody>
      </p:sp>
    </p:spTree>
    <p:extLst>
      <p:ext uri="{BB962C8B-B14F-4D97-AF65-F5344CB8AC3E}">
        <p14:creationId xmlns:p14="http://schemas.microsoft.com/office/powerpoint/2010/main" val="54986369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p:txBody>
          <a:bodyPr>
            <a:noAutofit/>
          </a:bodyPr>
          <a:lstStyle/>
          <a:p>
            <a:r>
              <a:rPr lang="en-US" altLang="en-US" dirty="0"/>
              <a:t>Concept Check: Deferred Revenue (2 of 2)</a:t>
            </a:r>
            <a:endParaRPr lang="en-US" dirty="0"/>
          </a:p>
        </p:txBody>
      </p:sp>
      <p:sp>
        <p:nvSpPr>
          <p:cNvPr id="13" name="Content Placeholder 12"/>
          <p:cNvSpPr>
            <a:spLocks noGrp="1"/>
          </p:cNvSpPr>
          <p:nvPr>
            <p:ph sz="quarter" idx="10"/>
          </p:nvPr>
        </p:nvSpPr>
        <p:spPr>
          <a:xfrm>
            <a:off x="548640" y="1676399"/>
            <a:ext cx="8046720" cy="1981201"/>
          </a:xfrm>
        </p:spPr>
        <p:txBody>
          <a:bodyPr/>
          <a:lstStyle/>
          <a:p>
            <a:pPr marL="457200" indent="-457200">
              <a:buFont typeface="+mj-lt"/>
              <a:buAutoNum type="alphaLcPeriod"/>
            </a:pPr>
            <a:r>
              <a:rPr lang="en-US" dirty="0"/>
              <a:t>$0 </a:t>
            </a:r>
          </a:p>
          <a:p>
            <a:pPr marL="457200" indent="-457200">
              <a:buFont typeface="+mj-lt"/>
              <a:buAutoNum type="alphaLcPeriod"/>
            </a:pPr>
            <a:r>
              <a:rPr lang="en-US" dirty="0"/>
              <a:t>$17,200 </a:t>
            </a:r>
          </a:p>
          <a:p>
            <a:pPr marL="457200" indent="-457200">
              <a:buFont typeface="+mj-lt"/>
              <a:buAutoNum type="alphaLcPeriod"/>
            </a:pPr>
            <a:r>
              <a:rPr lang="en-US" dirty="0"/>
              <a:t>$18,900 </a:t>
            </a:r>
          </a:p>
          <a:p>
            <a:pPr marL="457200" indent="-457200">
              <a:buFont typeface="+mj-lt"/>
              <a:buAutoNum type="alphaLcPeriod"/>
            </a:pPr>
            <a:r>
              <a:rPr lang="en-US" dirty="0"/>
              <a:t>$15,500</a:t>
            </a:r>
          </a:p>
        </p:txBody>
      </p:sp>
      <p:sp>
        <p:nvSpPr>
          <p:cNvPr id="5" name="Content Placeholder 12"/>
          <p:cNvSpPr>
            <a:spLocks noGrp="1"/>
          </p:cNvSpPr>
          <p:nvPr>
            <p:ph sz="quarter" idx="10"/>
          </p:nvPr>
        </p:nvSpPr>
        <p:spPr>
          <a:xfrm>
            <a:off x="548640" y="3657562"/>
            <a:ext cx="8046720" cy="2844837"/>
          </a:xfrm>
        </p:spPr>
        <p:txBody>
          <a:bodyPr/>
          <a:lstStyle/>
          <a:p>
            <a:pPr marL="0" indent="0">
              <a:buNone/>
            </a:pPr>
            <a:r>
              <a:rPr lang="en-US" dirty="0"/>
              <a:t>The correct answer is </a:t>
            </a:r>
            <a:r>
              <a:rPr lang="en-US" i="1" dirty="0"/>
              <a:t>d</a:t>
            </a:r>
            <a:r>
              <a:rPr lang="en-US" dirty="0"/>
              <a:t>:</a:t>
            </a:r>
          </a:p>
          <a:p>
            <a:pPr marL="0" indent="0">
              <a:buNone/>
              <a:tabLst>
                <a:tab pos="1371600" algn="dec"/>
              </a:tabLst>
            </a:pPr>
            <a:r>
              <a:rPr lang="en-US" dirty="0"/>
              <a:t>	$17,200 beginning balance</a:t>
            </a:r>
          </a:p>
          <a:p>
            <a:pPr marL="0" indent="0">
              <a:buNone/>
              <a:tabLst>
                <a:tab pos="1371600" algn="dec"/>
              </a:tabLst>
            </a:pPr>
            <a:r>
              <a:rPr lang="en-US" dirty="0"/>
              <a:t>	68,000 additional receipts</a:t>
            </a:r>
          </a:p>
          <a:p>
            <a:pPr marL="0" indent="0">
              <a:buNone/>
              <a:tabLst>
                <a:tab pos="1371600" algn="dec"/>
              </a:tabLst>
            </a:pPr>
            <a:r>
              <a:rPr lang="en-US" dirty="0"/>
              <a:t>	</a:t>
            </a:r>
            <a:r>
              <a:rPr lang="en-US" u="sng" dirty="0"/>
              <a:t>(69,700) </a:t>
            </a:r>
            <a:r>
              <a:rPr lang="en-US" dirty="0"/>
              <a:t>subscription revenue recognized</a:t>
            </a:r>
          </a:p>
          <a:p>
            <a:pPr marL="0" indent="0">
              <a:buNone/>
              <a:tabLst>
                <a:tab pos="1371600" algn="dec"/>
              </a:tabLst>
            </a:pPr>
            <a:r>
              <a:rPr lang="en-US" b="1" dirty="0"/>
              <a:t>	$15,500</a:t>
            </a:r>
          </a:p>
        </p:txBody>
      </p:sp>
    </p:spTree>
    <p:extLst>
      <p:ext uri="{BB962C8B-B14F-4D97-AF65-F5344CB8AC3E}">
        <p14:creationId xmlns:p14="http://schemas.microsoft.com/office/powerpoint/2010/main" val="311188282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a:xfrm>
            <a:off x="685800" y="457200"/>
            <a:ext cx="8001000" cy="914400"/>
          </a:xfrm>
        </p:spPr>
        <p:txBody>
          <a:bodyPr>
            <a:noAutofit/>
          </a:bodyPr>
          <a:lstStyle/>
          <a:p>
            <a:r>
              <a:rPr lang="en-US" dirty="0"/>
              <a:t>Alternative Approach to Record Prepaid Expenses (1 of 2)</a:t>
            </a:r>
          </a:p>
        </p:txBody>
      </p:sp>
      <p:sp>
        <p:nvSpPr>
          <p:cNvPr id="3" name="Content Placeholder 2"/>
          <p:cNvSpPr>
            <a:spLocks noGrp="1"/>
          </p:cNvSpPr>
          <p:nvPr>
            <p:ph sz="quarter" idx="10"/>
          </p:nvPr>
        </p:nvSpPr>
        <p:spPr>
          <a:xfrm>
            <a:off x="548640" y="1676399"/>
            <a:ext cx="8046720" cy="3040743"/>
          </a:xfrm>
        </p:spPr>
        <p:txBody>
          <a:bodyPr/>
          <a:lstStyle/>
          <a:p>
            <a:pPr marL="0" indent="0">
              <a:buNone/>
            </a:pPr>
            <a:r>
              <a:rPr lang="en-US" b="1" dirty="0"/>
              <a:t>Example:</a:t>
            </a:r>
          </a:p>
          <a:p>
            <a:pPr marL="0" indent="0">
              <a:buNone/>
            </a:pPr>
            <a:r>
              <a:rPr lang="en-US" dirty="0"/>
              <a:t>On July 1, 2018, Dress Right paid $24,000 in cash for one year’s rent on its building. The company could have debited rent expense, and the adjusting entry records the prepaid rent as of the end of July.</a:t>
            </a:r>
          </a:p>
        </p:txBody>
      </p:sp>
      <p:pic>
        <p:nvPicPr>
          <p:cNvPr id="20482" name="Picture 2" descr="Journal entries debiting Rent Expense and crediting Cash for $24,000 on July 1 and then debiting Prepaid Rent and crediting Rent Expense for 22,000 on July 31."/>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731473" y="4325471"/>
            <a:ext cx="5681055" cy="1934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106276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a:xfrm>
            <a:off x="685800" y="457200"/>
            <a:ext cx="8001000" cy="914400"/>
          </a:xfrm>
        </p:spPr>
        <p:txBody>
          <a:bodyPr>
            <a:noAutofit/>
          </a:bodyPr>
          <a:lstStyle/>
          <a:p>
            <a:r>
              <a:rPr lang="en-US" dirty="0"/>
              <a:t>Alternative Approach to Record Prepaid Expenses (2 of 2)</a:t>
            </a:r>
          </a:p>
        </p:txBody>
      </p:sp>
      <p:pic>
        <p:nvPicPr>
          <p:cNvPr id="3" name="Picture Placeholder 2" descr="Rent Expense T account with Beginning balance of zero on the left side, followed by an entry for 24,000. On the right side is a credit for 22,000. This leaves an ending debit balance of 2,000."/>
          <p:cNvPicPr>
            <a:picLocks noGrp="1" noChangeAspect="1"/>
          </p:cNvPicPr>
          <p:nvPr>
            <p:ph type="pic" sz="quarter" idx="14"/>
          </p:nvPr>
        </p:nvPicPr>
        <p:blipFill>
          <a:blip r:embed="rId3">
            <a:extLst>
              <a:ext uri="{28A0092B-C50C-407E-A947-70E740481C1C}">
                <a14:useLocalDpi xmlns:a14="http://schemas.microsoft.com/office/drawing/2010/main" val="0"/>
              </a:ext>
            </a:extLst>
          </a:blip>
          <a:stretch>
            <a:fillRect/>
          </a:stretch>
        </p:blipFill>
        <p:spPr>
          <a:xfrm>
            <a:off x="821659" y="2911834"/>
            <a:ext cx="3454610" cy="1377094"/>
          </a:xfrm>
        </p:spPr>
      </p:pic>
      <p:pic>
        <p:nvPicPr>
          <p:cNvPr id="8" name="Picture Placeholder 7" descr="Prepaid Rent T account with Beginning balance of zero on the left side, followed by an entry for 22,000. This leaves an ending balance of 22,000."/>
          <p:cNvPicPr>
            <a:picLocks noGrp="1" noChangeAspect="1"/>
          </p:cNvPicPr>
          <p:nvPr>
            <p:ph type="pic" sz="quarter" idx="14"/>
          </p:nvPr>
        </p:nvPicPr>
        <p:blipFill>
          <a:blip r:embed="rId4">
            <a:extLst>
              <a:ext uri="{28A0092B-C50C-407E-A947-70E740481C1C}">
                <a14:useLocalDpi xmlns:a14="http://schemas.microsoft.com/office/drawing/2010/main" val="0"/>
              </a:ext>
            </a:extLst>
          </a:blip>
          <a:stretch>
            <a:fillRect/>
          </a:stretch>
        </p:blipFill>
        <p:spPr>
          <a:xfrm>
            <a:off x="4577453" y="2913007"/>
            <a:ext cx="3229050" cy="1365224"/>
          </a:xfrm>
        </p:spPr>
      </p:pic>
    </p:spTree>
    <p:extLst>
      <p:ext uri="{BB962C8B-B14F-4D97-AF65-F5344CB8AC3E}">
        <p14:creationId xmlns:p14="http://schemas.microsoft.com/office/powerpoint/2010/main" val="382843671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a:xfrm>
            <a:off x="685800" y="457200"/>
            <a:ext cx="8001000" cy="914400"/>
          </a:xfrm>
        </p:spPr>
        <p:txBody>
          <a:bodyPr>
            <a:noAutofit/>
          </a:bodyPr>
          <a:lstStyle/>
          <a:p>
            <a:r>
              <a:rPr lang="en-US" dirty="0"/>
              <a:t>Alternative Approach to Deferred Revenues (1 of 2)</a:t>
            </a:r>
          </a:p>
        </p:txBody>
      </p:sp>
      <p:sp>
        <p:nvSpPr>
          <p:cNvPr id="3" name="Content Placeholder 2"/>
          <p:cNvSpPr>
            <a:spLocks noGrp="1"/>
          </p:cNvSpPr>
          <p:nvPr>
            <p:ph sz="quarter" idx="10"/>
          </p:nvPr>
        </p:nvSpPr>
        <p:spPr>
          <a:xfrm>
            <a:off x="548640" y="1676399"/>
            <a:ext cx="8046720" cy="2503715"/>
          </a:xfrm>
        </p:spPr>
        <p:txBody>
          <a:bodyPr/>
          <a:lstStyle/>
          <a:p>
            <a:pPr marL="0" indent="0">
              <a:buNone/>
            </a:pPr>
            <a:r>
              <a:rPr lang="en-US" b="1" dirty="0"/>
              <a:t>Example:</a:t>
            </a:r>
          </a:p>
          <a:p>
            <a:pPr marL="0" indent="0">
              <a:spcBef>
                <a:spcPts val="400"/>
              </a:spcBef>
              <a:buNone/>
            </a:pPr>
            <a:r>
              <a:rPr lang="en-US" dirty="0"/>
              <a:t>Dress Right Clothing Corporation subleased a portion of its building for $500 per month. On July 16, the jewelry store paid Dress Right $1,000 in advance for the first two months’ rent.</a:t>
            </a:r>
          </a:p>
        </p:txBody>
      </p:sp>
      <p:pic>
        <p:nvPicPr>
          <p:cNvPr id="14338" name="Picture 2" descr="Journal entries debiting Cash and crediting Rent Revenue for $1,000 on July 16 and then debiting Rent Revenue and crediting Deferred Rent Revenue for 750 on July 31."/>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795303" y="4238148"/>
            <a:ext cx="7553394" cy="2160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186313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a:xfrm>
            <a:off x="685800" y="457200"/>
            <a:ext cx="8001000" cy="914400"/>
          </a:xfrm>
        </p:spPr>
        <p:txBody>
          <a:bodyPr>
            <a:noAutofit/>
          </a:bodyPr>
          <a:lstStyle/>
          <a:p>
            <a:r>
              <a:rPr lang="en-US" dirty="0"/>
              <a:t>Alternative Approach to Deferred Revenues (2 of 2)</a:t>
            </a:r>
          </a:p>
        </p:txBody>
      </p:sp>
      <p:pic>
        <p:nvPicPr>
          <p:cNvPr id="9" name="Picture Placeholder 8" descr="Deferred Rent Revenue T account with Beginning balance of zero on the right side, followed by an entry for 750. This leaves an ending credit balance of 750. "/>
          <p:cNvPicPr>
            <a:picLocks noGrp="1" noChangeAspect="1"/>
          </p:cNvPicPr>
          <p:nvPr>
            <p:ph type="pic" sz="quarter" idx="14"/>
          </p:nvPr>
        </p:nvPicPr>
        <p:blipFill>
          <a:blip r:embed="rId3">
            <a:extLst>
              <a:ext uri="{28A0092B-C50C-407E-A947-70E740481C1C}">
                <a14:useLocalDpi xmlns:a14="http://schemas.microsoft.com/office/drawing/2010/main" val="0"/>
              </a:ext>
            </a:extLst>
          </a:blip>
          <a:stretch>
            <a:fillRect/>
          </a:stretch>
        </p:blipFill>
        <p:spPr>
          <a:xfrm>
            <a:off x="4751955" y="3060700"/>
            <a:ext cx="3884043" cy="1604865"/>
          </a:xfrm>
        </p:spPr>
      </p:pic>
      <p:pic>
        <p:nvPicPr>
          <p:cNvPr id="11" name="Picture Placeholder 10" descr="Rent Revenue T account with Beginning balance of zero on the right side, followed by an entry for 1,000, and then an entry on the left for 750. This leaves an ending credit balance of 250. "/>
          <p:cNvPicPr>
            <a:picLocks noGrp="1" noChangeAspect="1"/>
          </p:cNvPicPr>
          <p:nvPr>
            <p:ph type="pic" sz="quarter" idx="14"/>
          </p:nvPr>
        </p:nvPicPr>
        <p:blipFill>
          <a:blip r:embed="rId4">
            <a:extLst>
              <a:ext uri="{28A0092B-C50C-407E-A947-70E740481C1C}">
                <a14:useLocalDpi xmlns:a14="http://schemas.microsoft.com/office/drawing/2010/main" val="0"/>
              </a:ext>
            </a:extLst>
          </a:blip>
          <a:stretch>
            <a:fillRect/>
          </a:stretch>
        </p:blipFill>
        <p:spPr>
          <a:xfrm>
            <a:off x="651349" y="3062514"/>
            <a:ext cx="4164836" cy="1683657"/>
          </a:xfrm>
        </p:spPr>
      </p:pic>
    </p:spTree>
    <p:extLst>
      <p:ext uri="{BB962C8B-B14F-4D97-AF65-F5344CB8AC3E}">
        <p14:creationId xmlns:p14="http://schemas.microsoft.com/office/powerpoint/2010/main" val="402837228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p:txBody>
          <a:bodyPr>
            <a:noAutofit/>
          </a:bodyPr>
          <a:lstStyle/>
          <a:p>
            <a:r>
              <a:rPr lang="en-US" dirty="0"/>
              <a:t>Accruals</a:t>
            </a:r>
          </a:p>
        </p:txBody>
      </p:sp>
      <p:sp>
        <p:nvSpPr>
          <p:cNvPr id="13" name="Content Placeholder 12"/>
          <p:cNvSpPr>
            <a:spLocks noGrp="1"/>
          </p:cNvSpPr>
          <p:nvPr>
            <p:ph sz="quarter" idx="10"/>
          </p:nvPr>
        </p:nvSpPr>
        <p:spPr>
          <a:xfrm>
            <a:off x="548639" y="1676400"/>
            <a:ext cx="8217989" cy="4593772"/>
          </a:xfrm>
        </p:spPr>
        <p:txBody>
          <a:bodyPr/>
          <a:lstStyle/>
          <a:p>
            <a:r>
              <a:rPr lang="en-US" dirty="0"/>
              <a:t>Involve cash flows that occur </a:t>
            </a:r>
            <a:r>
              <a:rPr lang="en-US" b="1" i="1" dirty="0"/>
              <a:t>after</a:t>
            </a:r>
            <a:r>
              <a:rPr lang="en-US" i="1" dirty="0"/>
              <a:t> </a:t>
            </a:r>
            <a:r>
              <a:rPr lang="en-US" dirty="0"/>
              <a:t>either</a:t>
            </a:r>
            <a:r>
              <a:rPr lang="en-US" i="1" dirty="0"/>
              <a:t> </a:t>
            </a:r>
            <a:r>
              <a:rPr lang="en-US" dirty="0"/>
              <a:t>expense or revenue recognition</a:t>
            </a:r>
          </a:p>
          <a:p>
            <a:r>
              <a:rPr lang="en-US" dirty="0"/>
              <a:t>Includes:</a:t>
            </a:r>
          </a:p>
          <a:p>
            <a:pPr lvl="1"/>
            <a:r>
              <a:rPr lang="en-US" b="1" dirty="0">
                <a:cs typeface="Arial" charset="0"/>
              </a:rPr>
              <a:t>Accrued Liabilities                </a:t>
            </a:r>
          </a:p>
          <a:p>
            <a:pPr lvl="1"/>
            <a:r>
              <a:rPr lang="en-US" b="1" dirty="0">
                <a:cs typeface="Arial" charset="0"/>
              </a:rPr>
              <a:t>Accrued Receivables</a:t>
            </a:r>
            <a:endParaRPr lang="en-US" dirty="0"/>
          </a:p>
          <a:p>
            <a:r>
              <a:rPr lang="en-US" dirty="0"/>
              <a:t>Many accruals involve </a:t>
            </a:r>
            <a:r>
              <a:rPr lang="en-US" b="1" dirty="0"/>
              <a:t>external transactions</a:t>
            </a:r>
            <a:r>
              <a:rPr lang="en-US" dirty="0"/>
              <a:t> that automatically are recorded from a source document</a:t>
            </a:r>
          </a:p>
          <a:p>
            <a:r>
              <a:rPr lang="en-US" dirty="0"/>
              <a:t>Some accruals involve </a:t>
            </a:r>
            <a:r>
              <a:rPr lang="en-US" b="1" dirty="0"/>
              <a:t>internal transactions </a:t>
            </a:r>
            <a:r>
              <a:rPr lang="en-US" dirty="0"/>
              <a:t>and require adjusting entries</a:t>
            </a:r>
          </a:p>
        </p:txBody>
      </p:sp>
    </p:spTree>
    <p:extLst>
      <p:ext uri="{BB962C8B-B14F-4D97-AF65-F5344CB8AC3E}">
        <p14:creationId xmlns:p14="http://schemas.microsoft.com/office/powerpoint/2010/main" val="303455292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a:xfrm>
            <a:off x="1049482" y="457200"/>
            <a:ext cx="7273636" cy="914400"/>
          </a:xfrm>
        </p:spPr>
        <p:txBody>
          <a:bodyPr>
            <a:noAutofit/>
          </a:bodyPr>
          <a:lstStyle/>
          <a:p>
            <a:r>
              <a:rPr lang="en-US" dirty="0"/>
              <a:t>Accrued Liabilities</a:t>
            </a:r>
          </a:p>
        </p:txBody>
      </p:sp>
      <p:sp>
        <p:nvSpPr>
          <p:cNvPr id="3" name="Content Placeholder 2"/>
          <p:cNvSpPr>
            <a:spLocks noGrp="1"/>
          </p:cNvSpPr>
          <p:nvPr>
            <p:ph sz="quarter" idx="10"/>
          </p:nvPr>
        </p:nvSpPr>
        <p:spPr>
          <a:xfrm>
            <a:off x="548640" y="1676401"/>
            <a:ext cx="8046720" cy="1447800"/>
          </a:xfrm>
        </p:spPr>
        <p:txBody>
          <a:bodyPr/>
          <a:lstStyle/>
          <a:p>
            <a:r>
              <a:rPr lang="en-US" dirty="0"/>
              <a:t>Represent liabilities recorded when an expense has been incurred prior to cash payment</a:t>
            </a:r>
            <a:endParaRPr lang="en-IN" dirty="0"/>
          </a:p>
        </p:txBody>
      </p:sp>
      <p:sp>
        <p:nvSpPr>
          <p:cNvPr id="8" name="Content Placeholder 2"/>
          <p:cNvSpPr>
            <a:spLocks noGrp="1"/>
          </p:cNvSpPr>
          <p:nvPr>
            <p:ph sz="quarter" idx="10"/>
          </p:nvPr>
        </p:nvSpPr>
        <p:spPr>
          <a:xfrm>
            <a:off x="548640" y="3147494"/>
            <a:ext cx="8046720" cy="617396"/>
          </a:xfrm>
        </p:spPr>
        <p:txBody>
          <a:bodyPr/>
          <a:lstStyle/>
          <a:p>
            <a:pPr marL="0" indent="0">
              <a:buNone/>
            </a:pPr>
            <a:r>
              <a:rPr lang="en-US" b="1" dirty="0">
                <a:cs typeface="Arial" panose="020B0604020202020204" pitchFamily="34" charset="0"/>
              </a:rPr>
              <a:t>Adjusting entries</a:t>
            </a:r>
          </a:p>
        </p:txBody>
      </p:sp>
      <p:pic>
        <p:nvPicPr>
          <p:cNvPr id="15362" name="Picture 2" descr="In the diagram, adjusting entries shows the effects for prepayments.    For Accrued Expenses, adjusting entries have a debit to expense accounts and a credit to liability accounts. The resulting financial statement effects are reduction in Income Statement income and an increase in Balance Sheet liabilities. "/>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056497" y="3823041"/>
            <a:ext cx="7031006" cy="2359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803015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a:xfrm>
            <a:off x="1380102" y="457200"/>
            <a:ext cx="6612396" cy="914400"/>
          </a:xfrm>
        </p:spPr>
        <p:txBody>
          <a:bodyPr>
            <a:noAutofit/>
          </a:bodyPr>
          <a:lstStyle/>
          <a:p>
            <a:r>
              <a:rPr lang="en-US" dirty="0"/>
              <a:t>Accrued Liabilities—Salaries (1 of 2)</a:t>
            </a:r>
          </a:p>
        </p:txBody>
      </p:sp>
      <p:sp>
        <p:nvSpPr>
          <p:cNvPr id="3" name="Content Placeholder 2"/>
          <p:cNvSpPr>
            <a:spLocks noGrp="1"/>
          </p:cNvSpPr>
          <p:nvPr>
            <p:ph sz="quarter" idx="10"/>
          </p:nvPr>
        </p:nvSpPr>
        <p:spPr>
          <a:xfrm>
            <a:off x="548640" y="1676399"/>
            <a:ext cx="8046720" cy="2503715"/>
          </a:xfrm>
        </p:spPr>
        <p:txBody>
          <a:bodyPr/>
          <a:lstStyle/>
          <a:p>
            <a:pPr marL="0" indent="0">
              <a:buNone/>
            </a:pPr>
            <a:r>
              <a:rPr lang="en-US" b="1" dirty="0"/>
              <a:t>Example:</a:t>
            </a:r>
          </a:p>
          <a:p>
            <a:pPr marL="0" indent="0">
              <a:buNone/>
            </a:pPr>
            <a:r>
              <a:rPr lang="en-US" dirty="0"/>
              <a:t>On July 20, Dress Right Clothing Corporation paid employees $5,000 for salaries for the first half of the month. Assume that salaries for the second half of July are $5,500 and will be paid in early August.</a:t>
            </a:r>
          </a:p>
        </p:txBody>
      </p:sp>
      <p:pic>
        <p:nvPicPr>
          <p:cNvPr id="17410" name="Picture 2" descr="Journal entry, dated July 1, debiting Salaries Expense for 5,500 and crediting Salaries Payable for the same."/>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706980" y="4515757"/>
            <a:ext cx="5869475" cy="1481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75053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noAutofit/>
          </a:bodyPr>
          <a:lstStyle/>
          <a:p>
            <a:r>
              <a:rPr lang="en-IN" dirty="0">
                <a:ea typeface="Adobe Fan Heiti Std B"/>
                <a:cs typeface="Adobe Fan Heiti Std B"/>
              </a:rPr>
              <a:t>Accounting Equation—Salaries Paid to Employees</a:t>
            </a:r>
            <a:endParaRPr lang="en-US" dirty="0"/>
          </a:p>
        </p:txBody>
      </p:sp>
      <p:sp>
        <p:nvSpPr>
          <p:cNvPr id="5" name="Content Placeholder 4"/>
          <p:cNvSpPr>
            <a:spLocks noGrp="1"/>
          </p:cNvSpPr>
          <p:nvPr>
            <p:ph sz="quarter" idx="10"/>
          </p:nvPr>
        </p:nvSpPr>
        <p:spPr>
          <a:xfrm>
            <a:off x="606695" y="1676399"/>
            <a:ext cx="8188961" cy="4796971"/>
          </a:xfrm>
        </p:spPr>
        <p:txBody>
          <a:bodyPr/>
          <a:lstStyle/>
          <a:p>
            <a:pPr marL="514350" indent="-514350">
              <a:buFont typeface="+mj-lt"/>
              <a:buAutoNum type="arabicPeriod" startAt="5"/>
            </a:pPr>
            <a:r>
              <a:rPr lang="en-IN" dirty="0"/>
              <a:t>Salaries of </a:t>
            </a:r>
            <a:r>
              <a:rPr lang="en-IN" b="1" dirty="0"/>
              <a:t>$5,000 </a:t>
            </a:r>
            <a:r>
              <a:rPr lang="en-IN" dirty="0"/>
              <a:t>were paid to employees.</a:t>
            </a:r>
          </a:p>
          <a:p>
            <a:pPr marL="0" indent="0">
              <a:buNone/>
            </a:pPr>
            <a:r>
              <a:rPr lang="en-IN" b="1" dirty="0"/>
              <a:t>Assets (+$5,000 (Cash)) = Liabilities + Owners’ Equity (-$5,000 (Salaries expense))</a:t>
            </a:r>
            <a:endParaRPr lang="en-IN" dirty="0"/>
          </a:p>
          <a:p>
            <a:pPr marL="0" indent="0">
              <a:buNone/>
            </a:pPr>
            <a:r>
              <a:rPr lang="en-IN" dirty="0"/>
              <a:t>Expenses and losses describe outflows of assets (or increases in liabilities) causing owners’ equity to decrease.</a:t>
            </a:r>
            <a:endParaRPr/>
          </a:p>
        </p:txBody>
      </p:sp>
    </p:spTree>
    <p:extLst>
      <p:ext uri="{BB962C8B-B14F-4D97-AF65-F5344CB8AC3E}">
        <p14:creationId xmlns:p14="http://schemas.microsoft.com/office/powerpoint/2010/main" val="256720889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a:xfrm>
            <a:off x="1380102" y="457200"/>
            <a:ext cx="6612396" cy="914400"/>
          </a:xfrm>
        </p:spPr>
        <p:txBody>
          <a:bodyPr>
            <a:noAutofit/>
          </a:bodyPr>
          <a:lstStyle/>
          <a:p>
            <a:r>
              <a:rPr lang="en-US" dirty="0"/>
              <a:t>Accrued Liabilities—Salaries (2 of 2)</a:t>
            </a:r>
          </a:p>
        </p:txBody>
      </p:sp>
      <p:pic>
        <p:nvPicPr>
          <p:cNvPr id="3" name="Picture Placeholder 2" descr="Salaries Payable T account with Beginning balance of zero on the right side, followed by an entry for 5,500. This leaves an ending credit balance of 5,500. "/>
          <p:cNvPicPr>
            <a:picLocks noGrp="1" noChangeAspect="1"/>
          </p:cNvPicPr>
          <p:nvPr>
            <p:ph type="pic" sz="quarter" idx="14"/>
          </p:nvPr>
        </p:nvPicPr>
        <p:blipFill>
          <a:blip r:embed="rId3">
            <a:extLst>
              <a:ext uri="{28A0092B-C50C-407E-A947-70E740481C1C}">
                <a14:useLocalDpi xmlns:a14="http://schemas.microsoft.com/office/drawing/2010/main" val="0"/>
              </a:ext>
            </a:extLst>
          </a:blip>
          <a:stretch>
            <a:fillRect/>
          </a:stretch>
        </p:blipFill>
        <p:spPr>
          <a:xfrm>
            <a:off x="1098062" y="3106056"/>
            <a:ext cx="3902180" cy="1698171"/>
          </a:xfrm>
        </p:spPr>
      </p:pic>
      <p:pic>
        <p:nvPicPr>
          <p:cNvPr id="6" name="Picture Placeholder 5" descr="Salaries Expense T account with Beginning balance of zero on the left side, followed by a July 20 entry for 5,000 and then another for 5,500. This leaves an ending debit balance of 10,500. "/>
          <p:cNvPicPr>
            <a:picLocks noGrp="1" noChangeAspect="1"/>
          </p:cNvPicPr>
          <p:nvPr>
            <p:ph type="pic" sz="quarter" idx="14"/>
          </p:nvPr>
        </p:nvPicPr>
        <p:blipFill>
          <a:blip r:embed="rId4">
            <a:extLst>
              <a:ext uri="{28A0092B-C50C-407E-A947-70E740481C1C}">
                <a14:useLocalDpi xmlns:a14="http://schemas.microsoft.com/office/drawing/2010/main" val="0"/>
              </a:ext>
            </a:extLst>
          </a:blip>
          <a:stretch>
            <a:fillRect/>
          </a:stretch>
        </p:blipFill>
        <p:spPr>
          <a:xfrm>
            <a:off x="4978136" y="3009899"/>
            <a:ext cx="3614314" cy="1818109"/>
          </a:xfrm>
        </p:spPr>
      </p:pic>
    </p:spTree>
    <p:extLst>
      <p:ext uri="{BB962C8B-B14F-4D97-AF65-F5344CB8AC3E}">
        <p14:creationId xmlns:p14="http://schemas.microsoft.com/office/powerpoint/2010/main" val="3552062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p:txBody>
          <a:bodyPr>
            <a:noAutofit/>
          </a:bodyPr>
          <a:lstStyle/>
          <a:p>
            <a:r>
              <a:rPr lang="en-US" dirty="0"/>
              <a:t>Accrued Liabilities—Interest Payable (1 of 2)</a:t>
            </a:r>
          </a:p>
        </p:txBody>
      </p:sp>
      <p:sp>
        <p:nvSpPr>
          <p:cNvPr id="3" name="Content Placeholder 2"/>
          <p:cNvSpPr>
            <a:spLocks noGrp="1"/>
          </p:cNvSpPr>
          <p:nvPr>
            <p:ph sz="quarter" idx="10"/>
          </p:nvPr>
        </p:nvSpPr>
        <p:spPr>
          <a:xfrm>
            <a:off x="548639" y="1676399"/>
            <a:ext cx="8159931" cy="4666343"/>
          </a:xfrm>
        </p:spPr>
        <p:txBody>
          <a:bodyPr/>
          <a:lstStyle/>
          <a:p>
            <a:pPr marL="0" indent="0">
              <a:buNone/>
            </a:pPr>
            <a:r>
              <a:rPr lang="en-US" b="1" dirty="0"/>
              <a:t>Example:</a:t>
            </a:r>
          </a:p>
          <a:p>
            <a:pPr marL="0" indent="0">
              <a:buNone/>
            </a:pPr>
            <a:r>
              <a:rPr lang="en-US" dirty="0"/>
              <a:t>The unadjusted trial balance of Dress Right reflects a balance in the notes payable account of $40,000. The company borrowed this amount on July 1, 2018, evidenced by two notes, each requiring the payment of 10% interest.</a:t>
            </a:r>
          </a:p>
          <a:p>
            <a:pPr marL="0" indent="0">
              <a:buNone/>
            </a:pPr>
            <a:r>
              <a:t>Principal </a:t>
            </a:r>
            <a:r>
              <a:rPr lang="en-IN" dirty="0"/>
              <a:t>× Interest rate × Time = Interest</a:t>
            </a:r>
          </a:p>
          <a:p>
            <a:pPr marL="0" indent="0">
              <a:buNone/>
            </a:pPr>
            <a:r>
              <a:rPr lang="en-IN" dirty="0"/>
              <a:t>$40,000 × 10% × 1/12 = $333 (rounded)</a:t>
            </a:r>
            <a:endParaRPr/>
          </a:p>
        </p:txBody>
      </p:sp>
    </p:spTree>
    <p:extLst>
      <p:ext uri="{BB962C8B-B14F-4D97-AF65-F5344CB8AC3E}">
        <p14:creationId xmlns:p14="http://schemas.microsoft.com/office/powerpoint/2010/main" val="372759152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a:xfrm>
            <a:off x="1380102" y="457200"/>
            <a:ext cx="6612396" cy="914400"/>
          </a:xfrm>
        </p:spPr>
        <p:txBody>
          <a:bodyPr>
            <a:noAutofit/>
          </a:bodyPr>
          <a:lstStyle/>
          <a:p>
            <a:r>
              <a:rPr lang="en-US" dirty="0"/>
              <a:t>Accrued Liabilities—Interest Payable (2 of 2)</a:t>
            </a:r>
          </a:p>
        </p:txBody>
      </p:sp>
      <p:pic>
        <p:nvPicPr>
          <p:cNvPr id="20482" name="Picture 2" descr="Journal entry dated July 31 debiting Interest Expense for 333 and crediting Interest Payable for the same."/>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19800" y="3109754"/>
            <a:ext cx="7504400" cy="1507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211549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p:txBody>
          <a:bodyPr>
            <a:noAutofit/>
          </a:bodyPr>
          <a:lstStyle/>
          <a:p>
            <a:r>
              <a:rPr lang="en-US" altLang="en-US" dirty="0"/>
              <a:t>Concept Check: Interest Expense (1 of 2)</a:t>
            </a:r>
            <a:endParaRPr lang="en-US" dirty="0"/>
          </a:p>
        </p:txBody>
      </p:sp>
      <p:sp>
        <p:nvSpPr>
          <p:cNvPr id="13" name="Content Placeholder 12"/>
          <p:cNvSpPr>
            <a:spLocks noGrp="1"/>
          </p:cNvSpPr>
          <p:nvPr>
            <p:ph sz="quarter" idx="10"/>
          </p:nvPr>
        </p:nvSpPr>
        <p:spPr>
          <a:xfrm>
            <a:off x="548640" y="1676398"/>
            <a:ext cx="8046720" cy="4648201"/>
          </a:xfrm>
        </p:spPr>
        <p:txBody>
          <a:bodyPr/>
          <a:lstStyle/>
          <a:p>
            <a:pPr marL="0" indent="0">
              <a:spcAft>
                <a:spcPts val="1200"/>
              </a:spcAft>
              <a:buNone/>
            </a:pPr>
            <a:r>
              <a:rPr lang="en-US" dirty="0"/>
              <a:t>Gary’s Grocery borrowed $12,000 at 8% interest on May 1, 2018, with principal and interest due on April 31, 2019. The company’s fiscal year ends December 31. What amount of interest expense would appear in the company’s income statement for the year ended December 31, 2018, related to this loan?</a:t>
            </a:r>
          </a:p>
        </p:txBody>
      </p:sp>
    </p:spTree>
    <p:extLst>
      <p:ext uri="{BB962C8B-B14F-4D97-AF65-F5344CB8AC3E}">
        <p14:creationId xmlns:p14="http://schemas.microsoft.com/office/powerpoint/2010/main" val="11379463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p:txBody>
          <a:bodyPr>
            <a:noAutofit/>
          </a:bodyPr>
          <a:lstStyle/>
          <a:p>
            <a:r>
              <a:rPr lang="en-US" altLang="en-US" dirty="0"/>
              <a:t>Concept Check: Interest Expense (2 of 2)</a:t>
            </a:r>
            <a:endParaRPr lang="en-US" dirty="0"/>
          </a:p>
        </p:txBody>
      </p:sp>
      <p:sp>
        <p:nvSpPr>
          <p:cNvPr id="13" name="Content Placeholder 12"/>
          <p:cNvSpPr>
            <a:spLocks noGrp="1"/>
          </p:cNvSpPr>
          <p:nvPr>
            <p:ph sz="quarter" idx="10"/>
          </p:nvPr>
        </p:nvSpPr>
        <p:spPr>
          <a:xfrm>
            <a:off x="548640" y="1676399"/>
            <a:ext cx="8046720" cy="2095502"/>
          </a:xfrm>
        </p:spPr>
        <p:txBody>
          <a:bodyPr/>
          <a:lstStyle/>
          <a:p>
            <a:pPr marL="457200" indent="-457200">
              <a:buFont typeface="+mj-lt"/>
              <a:buAutoNum type="alphaLcPeriod"/>
            </a:pPr>
            <a:r>
              <a:rPr lang="en-US" sz="2800" dirty="0"/>
              <a:t>$480 </a:t>
            </a:r>
          </a:p>
          <a:p>
            <a:pPr marL="457200" indent="-457200">
              <a:buFont typeface="+mj-lt"/>
              <a:buAutoNum type="alphaLcPeriod"/>
            </a:pPr>
            <a:r>
              <a:rPr lang="en-US" sz="2800" dirty="0"/>
              <a:t>$640 </a:t>
            </a:r>
          </a:p>
          <a:p>
            <a:pPr marL="457200" indent="-457200">
              <a:buFont typeface="+mj-lt"/>
              <a:buAutoNum type="alphaLcPeriod"/>
            </a:pPr>
            <a:r>
              <a:rPr lang="en-US" sz="2800" dirty="0"/>
              <a:t>$960 </a:t>
            </a:r>
          </a:p>
          <a:p>
            <a:pPr marL="457200" indent="-457200">
              <a:buFont typeface="+mj-lt"/>
              <a:buAutoNum type="alphaLcPeriod"/>
            </a:pPr>
            <a:r>
              <a:rPr lang="en-US" sz="2800" dirty="0"/>
              <a:t>$560</a:t>
            </a:r>
            <a:endParaRPr lang="en-US" sz="2000" dirty="0"/>
          </a:p>
        </p:txBody>
      </p:sp>
      <p:sp>
        <p:nvSpPr>
          <p:cNvPr id="5" name="Content Placeholder 12"/>
          <p:cNvSpPr>
            <a:spLocks noGrp="1"/>
          </p:cNvSpPr>
          <p:nvPr>
            <p:ph sz="quarter" idx="10"/>
          </p:nvPr>
        </p:nvSpPr>
        <p:spPr>
          <a:xfrm>
            <a:off x="548640" y="3771899"/>
            <a:ext cx="8046720" cy="2095502"/>
          </a:xfrm>
        </p:spPr>
        <p:txBody>
          <a:bodyPr/>
          <a:lstStyle/>
          <a:p>
            <a:pPr marL="0" indent="0">
              <a:buNone/>
            </a:pPr>
            <a:r>
              <a:rPr lang="en-US" dirty="0"/>
              <a:t>The correct answer is </a:t>
            </a:r>
            <a:r>
              <a:rPr lang="en-US" i="1" dirty="0"/>
              <a:t>b</a:t>
            </a:r>
            <a:r>
              <a:rPr lang="en-US" dirty="0"/>
              <a:t>:</a:t>
            </a:r>
          </a:p>
          <a:p>
            <a:pPr marL="0" indent="0">
              <a:buNone/>
            </a:pPr>
            <a:r>
              <a:rPr lang="en-US" dirty="0"/>
              <a:t>$12,000 × 8% × 8/12 = </a:t>
            </a:r>
            <a:r>
              <a:rPr lang="en-US" b="1" dirty="0"/>
              <a:t>$640</a:t>
            </a:r>
            <a:endParaRPr lang="en-US" dirty="0"/>
          </a:p>
        </p:txBody>
      </p:sp>
    </p:spTree>
    <p:extLst>
      <p:ext uri="{BB962C8B-B14F-4D97-AF65-F5344CB8AC3E}">
        <p14:creationId xmlns:p14="http://schemas.microsoft.com/office/powerpoint/2010/main" val="204452590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a:xfrm>
            <a:off x="1049482" y="457200"/>
            <a:ext cx="7273636" cy="914400"/>
          </a:xfrm>
        </p:spPr>
        <p:txBody>
          <a:bodyPr>
            <a:noAutofit/>
          </a:bodyPr>
          <a:lstStyle/>
          <a:p>
            <a:r>
              <a:rPr lang="en-US" dirty="0"/>
              <a:t>Accrued Receivables</a:t>
            </a:r>
          </a:p>
        </p:txBody>
      </p:sp>
      <p:sp>
        <p:nvSpPr>
          <p:cNvPr id="3" name="Content Placeholder 2"/>
          <p:cNvSpPr>
            <a:spLocks noGrp="1"/>
          </p:cNvSpPr>
          <p:nvPr>
            <p:ph sz="quarter" idx="10"/>
          </p:nvPr>
        </p:nvSpPr>
        <p:spPr>
          <a:xfrm>
            <a:off x="548640" y="1676401"/>
            <a:ext cx="8046720" cy="1447800"/>
          </a:xfrm>
        </p:spPr>
        <p:txBody>
          <a:bodyPr/>
          <a:lstStyle/>
          <a:p>
            <a:r>
              <a:rPr lang="en-US" dirty="0"/>
              <a:t>Involve situations when revenue is recognized in a period prior to the cash receipt</a:t>
            </a:r>
            <a:endParaRPr lang="en-IN" dirty="0"/>
          </a:p>
        </p:txBody>
      </p:sp>
      <p:sp>
        <p:nvSpPr>
          <p:cNvPr id="8" name="Content Placeholder 2"/>
          <p:cNvSpPr>
            <a:spLocks noGrp="1"/>
          </p:cNvSpPr>
          <p:nvPr>
            <p:ph sz="quarter" idx="10"/>
          </p:nvPr>
        </p:nvSpPr>
        <p:spPr>
          <a:xfrm>
            <a:off x="548640" y="3147494"/>
            <a:ext cx="8046720" cy="617396"/>
          </a:xfrm>
        </p:spPr>
        <p:txBody>
          <a:bodyPr/>
          <a:lstStyle/>
          <a:p>
            <a:pPr marL="0" indent="0">
              <a:buNone/>
            </a:pPr>
            <a:r>
              <a:rPr lang="en-US" b="1" dirty="0">
                <a:cs typeface="Arial" panose="020B0604020202020204" pitchFamily="34" charset="0"/>
              </a:rPr>
              <a:t>Adjusting entries</a:t>
            </a:r>
          </a:p>
        </p:txBody>
      </p:sp>
      <p:pic>
        <p:nvPicPr>
          <p:cNvPr id="21506" name="Picture 2" descr="In the diagram, adjusting entries shows the effects for prepayments.   For Accrued Receivables, adjusting entries have a debit to asset accounts and a credit to revenue accounts. The resulting financial statement effects are increase in Income Statement income and an increase in Balance Sheet assets."/>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749300" y="3775020"/>
            <a:ext cx="7645400" cy="2543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410582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p:txBody>
          <a:bodyPr>
            <a:noAutofit/>
          </a:bodyPr>
          <a:lstStyle/>
          <a:p>
            <a:r>
              <a:rPr lang="en-US" dirty="0"/>
              <a:t>Accrued Receivables—Interest Revenue (1 of 2)</a:t>
            </a:r>
          </a:p>
        </p:txBody>
      </p:sp>
      <p:sp>
        <p:nvSpPr>
          <p:cNvPr id="3" name="Content Placeholder 2"/>
          <p:cNvSpPr>
            <a:spLocks noGrp="1"/>
          </p:cNvSpPr>
          <p:nvPr>
            <p:ph sz="quarter" idx="10"/>
          </p:nvPr>
        </p:nvSpPr>
        <p:spPr>
          <a:xfrm>
            <a:off x="548639" y="1676399"/>
            <a:ext cx="8217989" cy="4666343"/>
          </a:xfrm>
        </p:spPr>
        <p:txBody>
          <a:bodyPr/>
          <a:lstStyle/>
          <a:p>
            <a:pPr marL="0" indent="0">
              <a:buNone/>
            </a:pPr>
            <a:r>
              <a:rPr lang="en-US" b="1" dirty="0"/>
              <a:t>Example:</a:t>
            </a:r>
          </a:p>
          <a:p>
            <a:pPr marL="0" indent="0">
              <a:buNone/>
            </a:pPr>
            <a:r>
              <a:rPr lang="en-US" dirty="0"/>
              <a:t>Assume that Dress Right loaned another corporation $30,000 at the beginning of August. Terms of the note call for the payment of principal, $30,000, and interest at 8% in three months.</a:t>
            </a:r>
          </a:p>
          <a:p>
            <a:pPr marL="0" indent="0">
              <a:buNone/>
            </a:pPr>
            <a:r>
              <a:rPr lang="en-IN" dirty="0"/>
              <a:t>Principal × Interest rate × Time = Interest</a:t>
            </a:r>
          </a:p>
          <a:p>
            <a:pPr marL="0" indent="0">
              <a:buNone/>
            </a:pPr>
            <a:r>
              <a:rPr lang="en-IN" dirty="0"/>
              <a:t>$30,000 × 8% × 1/12 = $200</a:t>
            </a:r>
            <a:endParaRPr lang="en-US" dirty="0"/>
          </a:p>
        </p:txBody>
      </p:sp>
    </p:spTree>
    <p:extLst>
      <p:ext uri="{BB962C8B-B14F-4D97-AF65-F5344CB8AC3E}">
        <p14:creationId xmlns:p14="http://schemas.microsoft.com/office/powerpoint/2010/main" val="270290940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p:txBody>
          <a:bodyPr>
            <a:noAutofit/>
          </a:bodyPr>
          <a:lstStyle/>
          <a:p>
            <a:r>
              <a:rPr lang="en-US" dirty="0"/>
              <a:t>Accrued Receivables—Interest Revenue (2 of 2)</a:t>
            </a:r>
          </a:p>
        </p:txBody>
      </p:sp>
      <p:pic>
        <p:nvPicPr>
          <p:cNvPr id="24578" name="Picture 2" descr="Journal entry, dated August 31, debiting Interest Receivable for 200 and crediting Interest Revenue for the same."/>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036933" y="2795335"/>
            <a:ext cx="7070134" cy="14270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177445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p:txBody>
          <a:bodyPr>
            <a:noAutofit/>
          </a:bodyPr>
          <a:lstStyle/>
          <a:p>
            <a:r>
              <a:rPr lang="en-US" dirty="0"/>
              <a:t>Estimates</a:t>
            </a:r>
          </a:p>
        </p:txBody>
      </p:sp>
      <p:sp>
        <p:nvSpPr>
          <p:cNvPr id="3" name="Content Placeholder 2"/>
          <p:cNvSpPr>
            <a:spLocks noGrp="1"/>
          </p:cNvSpPr>
          <p:nvPr>
            <p:ph sz="quarter" idx="10"/>
          </p:nvPr>
        </p:nvSpPr>
        <p:spPr>
          <a:xfrm>
            <a:off x="548640" y="1676400"/>
            <a:ext cx="8046720" cy="4673600"/>
          </a:xfrm>
        </p:spPr>
        <p:txBody>
          <a:bodyPr/>
          <a:lstStyle/>
          <a:p>
            <a:r>
              <a:rPr lang="en-US" dirty="0"/>
              <a:t>Third classification of adjusting entries</a:t>
            </a:r>
          </a:p>
          <a:p>
            <a:pPr marL="0" indent="0">
              <a:buClr>
                <a:schemeClr val="tx1"/>
              </a:buClr>
              <a:buNone/>
            </a:pPr>
            <a:r>
              <a:rPr lang="en-US" b="1" dirty="0">
                <a:cs typeface="Arial" charset="0"/>
              </a:rPr>
              <a:t>Example:</a:t>
            </a:r>
          </a:p>
          <a:p>
            <a:pPr>
              <a:buClr>
                <a:schemeClr val="tx1"/>
              </a:buClr>
            </a:pPr>
            <a:r>
              <a:rPr lang="en-US" b="1" dirty="0"/>
              <a:t>Depreciation expense</a:t>
            </a:r>
            <a:r>
              <a:rPr lang="en-US" dirty="0"/>
              <a:t> requires an estimate of:</a:t>
            </a:r>
          </a:p>
          <a:p>
            <a:pPr lvl="1"/>
            <a:r>
              <a:rPr lang="en-US" sz="2400" dirty="0"/>
              <a:t>Expected useful life</a:t>
            </a:r>
          </a:p>
          <a:p>
            <a:pPr lvl="1"/>
            <a:r>
              <a:rPr lang="en-US" dirty="0"/>
              <a:t>Expected residual value</a:t>
            </a:r>
          </a:p>
          <a:p>
            <a:pPr>
              <a:buClr>
                <a:schemeClr val="tx1"/>
              </a:buClr>
            </a:pPr>
            <a:r>
              <a:rPr lang="en-US" b="1" dirty="0"/>
              <a:t>Bad debt expense</a:t>
            </a:r>
            <a:r>
              <a:rPr lang="en-US" dirty="0"/>
              <a:t> requires estimate of:</a:t>
            </a:r>
          </a:p>
          <a:p>
            <a:pPr lvl="1"/>
            <a:r>
              <a:rPr lang="en-IN" sz="2400" dirty="0"/>
              <a:t>Amount of accounts receivable uncollectible</a:t>
            </a:r>
          </a:p>
        </p:txBody>
      </p:sp>
    </p:spTree>
    <p:extLst>
      <p:ext uri="{BB962C8B-B14F-4D97-AF65-F5344CB8AC3E}">
        <p14:creationId xmlns:p14="http://schemas.microsoft.com/office/powerpoint/2010/main" val="408081948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p:txBody>
          <a:bodyPr>
            <a:noAutofit/>
          </a:bodyPr>
          <a:lstStyle/>
          <a:p>
            <a:r>
              <a:rPr lang="en-US" dirty="0"/>
              <a:t>Step 7: Prepare an Adjusted Trial Balance</a:t>
            </a:r>
          </a:p>
        </p:txBody>
      </p:sp>
      <p:sp>
        <p:nvSpPr>
          <p:cNvPr id="3" name="Content Placeholder 2"/>
          <p:cNvSpPr>
            <a:spLocks noGrp="1"/>
          </p:cNvSpPr>
          <p:nvPr>
            <p:ph sz="quarter" idx="10"/>
          </p:nvPr>
        </p:nvSpPr>
        <p:spPr>
          <a:xfrm>
            <a:off x="548640" y="1676400"/>
            <a:ext cx="8046720" cy="4673600"/>
          </a:xfrm>
        </p:spPr>
        <p:txBody>
          <a:bodyPr/>
          <a:lstStyle/>
          <a:p>
            <a:pPr marL="0" indent="0">
              <a:buNone/>
            </a:pPr>
            <a:r>
              <a:rPr lang="en-US" b="1" dirty="0">
                <a:cs typeface="Arial" charset="0"/>
              </a:rPr>
              <a:t>Adjusted trial balance</a:t>
            </a:r>
          </a:p>
          <a:p>
            <a:r>
              <a:rPr lang="en-US" dirty="0"/>
              <a:t>Trial balance after adjusting entries have been recorded</a:t>
            </a:r>
          </a:p>
          <a:p>
            <a:pPr lvl="1"/>
            <a:r>
              <a:rPr lang="en-US" u="sng" dirty="0"/>
              <a:t>Step 5</a:t>
            </a:r>
            <a:r>
              <a:rPr lang="en-US" dirty="0"/>
              <a:t> Unadjusted Trial Balance</a:t>
            </a:r>
          </a:p>
          <a:p>
            <a:pPr lvl="1"/>
            <a:r>
              <a:rPr lang="en-US" u="sng" dirty="0"/>
              <a:t>Step 6</a:t>
            </a:r>
            <a:r>
              <a:rPr lang="en-US" dirty="0"/>
              <a:t> Adjusting Entries</a:t>
            </a:r>
          </a:p>
          <a:p>
            <a:pPr lvl="1"/>
            <a:r>
              <a:rPr lang="en-US" u="sng" dirty="0"/>
              <a:t>Step 7</a:t>
            </a:r>
            <a:r>
              <a:rPr lang="en-US" dirty="0"/>
              <a:t> Adjusted Trial Balance</a:t>
            </a:r>
            <a:endParaRPr lang="en-US" sz="2200" dirty="0"/>
          </a:p>
        </p:txBody>
      </p:sp>
    </p:spTree>
    <p:extLst>
      <p:ext uri="{BB962C8B-B14F-4D97-AF65-F5344CB8AC3E}">
        <p14:creationId xmlns:p14="http://schemas.microsoft.com/office/powerpoint/2010/main" val="24579235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02-1</a:t>
            </a:r>
          </a:p>
        </p:txBody>
      </p:sp>
      <p:sp>
        <p:nvSpPr>
          <p:cNvPr id="4" name="Title 3"/>
          <p:cNvSpPr>
            <a:spLocks noGrp="1"/>
          </p:cNvSpPr>
          <p:nvPr>
            <p:ph type="title"/>
          </p:nvPr>
        </p:nvSpPr>
        <p:spPr/>
        <p:txBody>
          <a:bodyPr>
            <a:noAutofit/>
          </a:bodyPr>
          <a:lstStyle/>
          <a:p>
            <a:r>
              <a:rPr lang="en-IN" dirty="0">
                <a:ea typeface="Adobe Fan Heiti Std B"/>
                <a:cs typeface="Adobe Fan Heiti Std B"/>
              </a:rPr>
              <a:t>Accounting Equation—Supplies Used</a:t>
            </a:r>
            <a:endParaRPr lang="en-US" dirty="0"/>
          </a:p>
        </p:txBody>
      </p:sp>
      <p:sp>
        <p:nvSpPr>
          <p:cNvPr id="5" name="Content Placeholder 4"/>
          <p:cNvSpPr>
            <a:spLocks noGrp="1"/>
          </p:cNvSpPr>
          <p:nvPr>
            <p:ph sz="quarter" idx="10"/>
          </p:nvPr>
        </p:nvSpPr>
        <p:spPr>
          <a:xfrm>
            <a:off x="638579" y="1676400"/>
            <a:ext cx="8130665" cy="4754380"/>
          </a:xfrm>
        </p:spPr>
        <p:txBody>
          <a:bodyPr/>
          <a:lstStyle/>
          <a:p>
            <a:pPr marL="514350" indent="-514350">
              <a:buFont typeface="+mj-lt"/>
              <a:buAutoNum type="arabicPeriod" startAt="6"/>
            </a:pPr>
            <a:r>
              <a:rPr lang="en-IN" b="1" dirty="0"/>
              <a:t>$500 </a:t>
            </a:r>
            <a:r>
              <a:rPr lang="en-IN" dirty="0"/>
              <a:t>of supplies were used.</a:t>
            </a:r>
          </a:p>
          <a:p>
            <a:pPr marL="0" indent="0">
              <a:buNone/>
            </a:pPr>
            <a:r>
              <a:rPr lang="en-IN" b="1" dirty="0"/>
              <a:t>Assets (-$500 (Supplies)) = Liabilities + Owners’ Equity (-$500 (Supplies expense))</a:t>
            </a:r>
            <a:endParaRPr lang="en-IN" dirty="0"/>
          </a:p>
          <a:p>
            <a:pPr marL="0" indent="0">
              <a:buNone/>
            </a:pPr>
            <a:r>
              <a:rPr lang="en-IN" dirty="0"/>
              <a:t>Expenses and losses describe outflows of assets (or increases in liabilities) causing owners’ equity to decrease.</a:t>
            </a:r>
            <a:endParaRPr/>
          </a:p>
        </p:txBody>
      </p:sp>
    </p:spTree>
    <p:extLst>
      <p:ext uri="{BB962C8B-B14F-4D97-AF65-F5344CB8AC3E}">
        <p14:creationId xmlns:p14="http://schemas.microsoft.com/office/powerpoint/2010/main" val="284046287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a:xfrm>
            <a:off x="685800" y="312060"/>
            <a:ext cx="8001000" cy="914400"/>
          </a:xfrm>
        </p:spPr>
        <p:txBody>
          <a:bodyPr/>
          <a:lstStyle/>
          <a:p>
            <a:r>
              <a:rPr lang="en-US" dirty="0"/>
              <a:t>Adjusted Trial Balance (1 of 2)</a:t>
            </a:r>
          </a:p>
        </p:txBody>
      </p:sp>
      <p:pic>
        <p:nvPicPr>
          <p:cNvPr id="25602" name="Picture 2" descr="Illustration 2-12 from the text, of an adjusted trial balance for July 31,2018 for Dress Right Clothing. The total amounts, 180,533, are circled."/>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2336800" y="1027218"/>
            <a:ext cx="4251547" cy="5456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545335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02-5</a:t>
            </a:r>
          </a:p>
        </p:txBody>
      </p:sp>
      <p:sp>
        <p:nvSpPr>
          <p:cNvPr id="4" name="Title 3"/>
          <p:cNvSpPr>
            <a:spLocks noGrp="1"/>
          </p:cNvSpPr>
          <p:nvPr>
            <p:ph type="title"/>
          </p:nvPr>
        </p:nvSpPr>
        <p:spPr/>
        <p:txBody>
          <a:bodyPr/>
          <a:lstStyle/>
          <a:p>
            <a:r>
              <a:rPr lang="en-US" dirty="0"/>
              <a:t>Adjusted Trial Balance (2 of 2)</a:t>
            </a:r>
          </a:p>
        </p:txBody>
      </p:sp>
      <p:pic>
        <p:nvPicPr>
          <p:cNvPr id="26626" name="Picture 2" descr="Illustration 2-9 from the text, of an unadjusted trial balance for July 31, 2018 for Dress Right Clothing. The total amounts, 174,500, are circled."/>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2423885" y="1290680"/>
            <a:ext cx="4330804" cy="5139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397842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02-6</a:t>
            </a:r>
          </a:p>
        </p:txBody>
      </p:sp>
      <p:sp>
        <p:nvSpPr>
          <p:cNvPr id="4" name="Title 3"/>
          <p:cNvSpPr>
            <a:spLocks noGrp="1"/>
          </p:cNvSpPr>
          <p:nvPr>
            <p:ph type="title"/>
          </p:nvPr>
        </p:nvSpPr>
        <p:spPr/>
        <p:txBody>
          <a:bodyPr>
            <a:noAutofit/>
          </a:bodyPr>
          <a:lstStyle/>
          <a:p>
            <a:r>
              <a:rPr lang="en-US" dirty="0"/>
              <a:t>Step 8: Preparation of Financial Statements</a:t>
            </a:r>
          </a:p>
        </p:txBody>
      </p:sp>
      <p:sp>
        <p:nvSpPr>
          <p:cNvPr id="3" name="Content Placeholder 2"/>
          <p:cNvSpPr>
            <a:spLocks noGrp="1"/>
          </p:cNvSpPr>
          <p:nvPr>
            <p:ph sz="quarter" idx="10"/>
          </p:nvPr>
        </p:nvSpPr>
        <p:spPr>
          <a:xfrm>
            <a:off x="548640" y="1676400"/>
            <a:ext cx="8046720" cy="4673600"/>
          </a:xfrm>
        </p:spPr>
        <p:txBody>
          <a:bodyPr/>
          <a:lstStyle/>
          <a:p>
            <a:r>
              <a:rPr lang="en-US" b="1" dirty="0"/>
              <a:t>Financial Statements</a:t>
            </a:r>
          </a:p>
          <a:p>
            <a:pPr lvl="1"/>
            <a:r>
              <a:rPr lang="en-US" dirty="0"/>
              <a:t>Primary means of communicating financial information to external parties</a:t>
            </a:r>
          </a:p>
          <a:p>
            <a:pPr lvl="2"/>
            <a:r>
              <a:rPr lang="en-US" dirty="0"/>
              <a:t>Income Statement</a:t>
            </a:r>
          </a:p>
          <a:p>
            <a:pPr lvl="2"/>
            <a:r>
              <a:rPr lang="en-US" dirty="0"/>
              <a:t>Statement of Comprehensive Income</a:t>
            </a:r>
          </a:p>
          <a:p>
            <a:pPr lvl="2"/>
            <a:r>
              <a:rPr lang="en-US" dirty="0"/>
              <a:t>Balance Sheet</a:t>
            </a:r>
          </a:p>
          <a:p>
            <a:pPr lvl="2"/>
            <a:r>
              <a:rPr lang="en-US" dirty="0"/>
              <a:t>Statement of Cash Flows</a:t>
            </a:r>
          </a:p>
          <a:p>
            <a:pPr lvl="2"/>
            <a:r>
              <a:rPr lang="en-US" dirty="0"/>
              <a:t>Statement of Shareholders’ Equity</a:t>
            </a:r>
            <a:endParaRPr lang="en-US" sz="2200" dirty="0"/>
          </a:p>
        </p:txBody>
      </p:sp>
    </p:spTree>
    <p:extLst>
      <p:ext uri="{BB962C8B-B14F-4D97-AF65-F5344CB8AC3E}">
        <p14:creationId xmlns:p14="http://schemas.microsoft.com/office/powerpoint/2010/main" val="192130332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02-6</a:t>
            </a:r>
          </a:p>
        </p:txBody>
      </p:sp>
      <p:sp>
        <p:nvSpPr>
          <p:cNvPr id="4" name="Title 3"/>
          <p:cNvSpPr>
            <a:spLocks noGrp="1"/>
          </p:cNvSpPr>
          <p:nvPr>
            <p:ph type="title"/>
          </p:nvPr>
        </p:nvSpPr>
        <p:spPr/>
        <p:txBody>
          <a:bodyPr>
            <a:noAutofit/>
          </a:bodyPr>
          <a:lstStyle/>
          <a:p>
            <a:r>
              <a:rPr lang="en-US" dirty="0"/>
              <a:t>Income Statement (1 of 2)</a:t>
            </a:r>
          </a:p>
        </p:txBody>
      </p:sp>
      <p:sp>
        <p:nvSpPr>
          <p:cNvPr id="3" name="Content Placeholder 2"/>
          <p:cNvSpPr>
            <a:spLocks noGrp="1"/>
          </p:cNvSpPr>
          <p:nvPr>
            <p:ph sz="quarter" idx="10"/>
          </p:nvPr>
        </p:nvSpPr>
        <p:spPr>
          <a:xfrm>
            <a:off x="548640" y="1676400"/>
            <a:ext cx="8046720" cy="4673600"/>
          </a:xfrm>
        </p:spPr>
        <p:txBody>
          <a:bodyPr/>
          <a:lstStyle/>
          <a:p>
            <a:r>
              <a:rPr lang="en-US" dirty="0"/>
              <a:t>A </a:t>
            </a:r>
            <a:r>
              <a:rPr lang="en-US" b="1" i="1" dirty="0"/>
              <a:t>change</a:t>
            </a:r>
            <a:r>
              <a:rPr lang="en-US" i="1" dirty="0"/>
              <a:t> </a:t>
            </a:r>
            <a:r>
              <a:rPr lang="en-US" dirty="0"/>
              <a:t>statement that reports the change in shareholders’ equity (retained earnings) that occurred during the period as a result of revenues, expenses, gains, and losses</a:t>
            </a:r>
          </a:p>
        </p:txBody>
      </p:sp>
    </p:spTree>
    <p:extLst>
      <p:ext uri="{BB962C8B-B14F-4D97-AF65-F5344CB8AC3E}">
        <p14:creationId xmlns:p14="http://schemas.microsoft.com/office/powerpoint/2010/main" val="112685604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02-6</a:t>
            </a:r>
          </a:p>
        </p:txBody>
      </p:sp>
      <p:sp>
        <p:nvSpPr>
          <p:cNvPr id="4" name="Title 3"/>
          <p:cNvSpPr>
            <a:spLocks noGrp="1"/>
          </p:cNvSpPr>
          <p:nvPr>
            <p:ph type="title"/>
          </p:nvPr>
        </p:nvSpPr>
        <p:spPr/>
        <p:txBody>
          <a:bodyPr>
            <a:noAutofit/>
          </a:bodyPr>
          <a:lstStyle/>
          <a:p>
            <a:r>
              <a:rPr lang="en-US" dirty="0"/>
              <a:t>Income Statement (2 of 2)</a:t>
            </a:r>
          </a:p>
        </p:txBody>
      </p:sp>
      <p:pic>
        <p:nvPicPr>
          <p:cNvPr id="27650" name="Picture 2" descr="Illustration 2-13 from the text, of an income statement for the month of July 2018 for Dress Right Clothing. "/>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2496145" y="1222834"/>
            <a:ext cx="4443009" cy="5216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053782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02-6</a:t>
            </a:r>
          </a:p>
        </p:txBody>
      </p:sp>
      <p:sp>
        <p:nvSpPr>
          <p:cNvPr id="4" name="Title 3"/>
          <p:cNvSpPr>
            <a:spLocks noGrp="1"/>
          </p:cNvSpPr>
          <p:nvPr>
            <p:ph type="title"/>
          </p:nvPr>
        </p:nvSpPr>
        <p:spPr/>
        <p:txBody>
          <a:bodyPr>
            <a:noAutofit/>
          </a:bodyPr>
          <a:lstStyle/>
          <a:p>
            <a:r>
              <a:rPr lang="en-IN" dirty="0"/>
              <a:t>Statement of Comprehensive Income (1 of 2) </a:t>
            </a:r>
            <a:endParaRPr lang="en-US" dirty="0"/>
          </a:p>
        </p:txBody>
      </p:sp>
      <p:sp>
        <p:nvSpPr>
          <p:cNvPr id="3" name="Content Placeholder 2"/>
          <p:cNvSpPr>
            <a:spLocks noGrp="1"/>
          </p:cNvSpPr>
          <p:nvPr>
            <p:ph sz="quarter" idx="10"/>
          </p:nvPr>
        </p:nvSpPr>
        <p:spPr>
          <a:xfrm>
            <a:off x="548640" y="1676400"/>
            <a:ext cx="8046720" cy="4673600"/>
          </a:xfrm>
        </p:spPr>
        <p:txBody>
          <a:bodyPr/>
          <a:lstStyle/>
          <a:p>
            <a:pPr>
              <a:lnSpc>
                <a:spcPct val="110000"/>
              </a:lnSpc>
            </a:pPr>
            <a:r>
              <a:rPr lang="en-IN" dirty="0"/>
              <a:t>Reports the changes in shareholders’ </a:t>
            </a:r>
            <a:r>
              <a:rPr lang="en-US" dirty="0"/>
              <a:t>equity during the period </a:t>
            </a:r>
            <a:r>
              <a:rPr lang="en-IN" dirty="0"/>
              <a:t>that were not a result of </a:t>
            </a:r>
            <a:r>
              <a:rPr lang="en-IN" b="1" dirty="0"/>
              <a:t>transactions with owners</a:t>
            </a:r>
            <a:endParaRPr lang="en-IN" dirty="0"/>
          </a:p>
          <a:p>
            <a:pPr>
              <a:lnSpc>
                <a:spcPct val="110000"/>
              </a:lnSpc>
            </a:pPr>
            <a:r>
              <a:rPr lang="en-IN" dirty="0"/>
              <a:t>A few types of gains and losses, called </a:t>
            </a:r>
            <a:r>
              <a:rPr lang="en-IN" b="1" dirty="0"/>
              <a:t>other comprehensive income (OCI) or loss </a:t>
            </a:r>
            <a:r>
              <a:rPr lang="en-IN" dirty="0"/>
              <a:t>items, are excluded from the determination of net income and the income statement, but are included in the broader concept of comprehensive income</a:t>
            </a:r>
          </a:p>
        </p:txBody>
      </p:sp>
    </p:spTree>
    <p:extLst>
      <p:ext uri="{BB962C8B-B14F-4D97-AF65-F5344CB8AC3E}">
        <p14:creationId xmlns:p14="http://schemas.microsoft.com/office/powerpoint/2010/main" val="104061774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02-6</a:t>
            </a:r>
          </a:p>
        </p:txBody>
      </p:sp>
      <p:sp>
        <p:nvSpPr>
          <p:cNvPr id="4" name="Title 3"/>
          <p:cNvSpPr>
            <a:spLocks noGrp="1"/>
          </p:cNvSpPr>
          <p:nvPr>
            <p:ph type="title"/>
          </p:nvPr>
        </p:nvSpPr>
        <p:spPr/>
        <p:txBody>
          <a:bodyPr>
            <a:noAutofit/>
          </a:bodyPr>
          <a:lstStyle/>
          <a:p>
            <a:r>
              <a:rPr lang="en-IN" dirty="0"/>
              <a:t>Statement of Comprehensive Income (2 of 2) </a:t>
            </a:r>
            <a:endParaRPr lang="en-US" dirty="0"/>
          </a:p>
        </p:txBody>
      </p:sp>
      <p:sp>
        <p:nvSpPr>
          <p:cNvPr id="3" name="Content Placeholder 2"/>
          <p:cNvSpPr>
            <a:spLocks noGrp="1"/>
          </p:cNvSpPr>
          <p:nvPr>
            <p:ph sz="quarter" idx="10"/>
          </p:nvPr>
        </p:nvSpPr>
        <p:spPr>
          <a:xfrm>
            <a:off x="548640" y="1676400"/>
            <a:ext cx="8046720" cy="4673600"/>
          </a:xfrm>
        </p:spPr>
        <p:txBody>
          <a:bodyPr/>
          <a:lstStyle/>
          <a:p>
            <a:pPr>
              <a:lnSpc>
                <a:spcPct val="110000"/>
              </a:lnSpc>
            </a:pPr>
            <a:r>
              <a:rPr lang="en-US" dirty="0"/>
              <a:t>Can be reported </a:t>
            </a:r>
            <a:r>
              <a:rPr lang="en-IN" dirty="0"/>
              <a:t>in one of two ways:</a:t>
            </a:r>
          </a:p>
          <a:p>
            <a:pPr lvl="1">
              <a:lnSpc>
                <a:spcPct val="110000"/>
              </a:lnSpc>
              <a:buFont typeface="Calibri"/>
              <a:buChar char="–"/>
            </a:pPr>
            <a:r>
              <a:rPr lang="en-IN" dirty="0"/>
              <a:t>In a single, continuous statement of comprehensive income</a:t>
            </a:r>
          </a:p>
          <a:p>
            <a:pPr lvl="1">
              <a:lnSpc>
                <a:spcPct val="110000"/>
              </a:lnSpc>
              <a:buFont typeface="Calibri"/>
              <a:buChar char="–"/>
            </a:pPr>
            <a:r>
              <a:rPr lang="en-IN" dirty="0"/>
              <a:t>Two separate but consecutive statements</a:t>
            </a:r>
          </a:p>
          <a:p>
            <a:pPr lvl="2">
              <a:lnSpc>
                <a:spcPct val="110000"/>
              </a:lnSpc>
            </a:pPr>
            <a:r>
              <a:rPr lang="en-IN" dirty="0"/>
              <a:t>The first statement is an income statement </a:t>
            </a:r>
          </a:p>
          <a:p>
            <a:pPr lvl="2">
              <a:lnSpc>
                <a:spcPct val="110000"/>
              </a:lnSpc>
            </a:pPr>
            <a:r>
              <a:rPr lang="en-IN" dirty="0"/>
              <a:t>The second statement, a statement of comprehensive income, begins with net income followed by OCI items to arrive at comprehensive income</a:t>
            </a:r>
            <a:endParaRPr lang="en-US" dirty="0"/>
          </a:p>
        </p:txBody>
      </p:sp>
    </p:spTree>
    <p:extLst>
      <p:ext uri="{BB962C8B-B14F-4D97-AF65-F5344CB8AC3E}">
        <p14:creationId xmlns:p14="http://schemas.microsoft.com/office/powerpoint/2010/main" val="428204731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02-6</a:t>
            </a:r>
          </a:p>
        </p:txBody>
      </p:sp>
      <p:sp>
        <p:nvSpPr>
          <p:cNvPr id="4" name="Title 3"/>
          <p:cNvSpPr>
            <a:spLocks noGrp="1"/>
          </p:cNvSpPr>
          <p:nvPr>
            <p:ph type="title"/>
          </p:nvPr>
        </p:nvSpPr>
        <p:spPr/>
        <p:txBody>
          <a:bodyPr>
            <a:noAutofit/>
          </a:bodyPr>
          <a:lstStyle/>
          <a:p>
            <a:r>
              <a:rPr lang="en-US" dirty="0"/>
              <a:t>Balance Sheet (1 of 2)</a:t>
            </a:r>
          </a:p>
        </p:txBody>
      </p:sp>
      <p:sp>
        <p:nvSpPr>
          <p:cNvPr id="3" name="Content Placeholder 2"/>
          <p:cNvSpPr>
            <a:spLocks noGrp="1"/>
          </p:cNvSpPr>
          <p:nvPr>
            <p:ph sz="quarter" idx="10"/>
          </p:nvPr>
        </p:nvSpPr>
        <p:spPr>
          <a:xfrm>
            <a:off x="548640" y="1676400"/>
            <a:ext cx="8046720" cy="4673600"/>
          </a:xfrm>
        </p:spPr>
        <p:txBody>
          <a:bodyPr/>
          <a:lstStyle/>
          <a:p>
            <a:r>
              <a:rPr lang="en-US" dirty="0"/>
              <a:t>P</a:t>
            </a:r>
            <a:r>
              <a:rPr lang="en-IN" dirty="0"/>
              <a:t>resents the financial position of a company</a:t>
            </a:r>
          </a:p>
          <a:p>
            <a:pPr lvl="1"/>
            <a:r>
              <a:rPr lang="en-US" sz="2400" dirty="0"/>
              <a:t>Organized </a:t>
            </a:r>
            <a:r>
              <a:rPr lang="en-IN" sz="2400" dirty="0"/>
              <a:t>list of assets, liabilities, and shareholders’ equity at a point in time</a:t>
            </a:r>
          </a:p>
          <a:p>
            <a:r>
              <a:rPr lang="en-IN" dirty="0"/>
              <a:t>Classification: according to common characteristics</a:t>
            </a:r>
          </a:p>
          <a:p>
            <a:pPr lvl="1"/>
            <a:r>
              <a:rPr lang="en-US" b="1" dirty="0"/>
              <a:t>Current assets</a:t>
            </a:r>
            <a:endParaRPr lang="en-US" dirty="0"/>
          </a:p>
          <a:p>
            <a:pPr lvl="2"/>
            <a:r>
              <a:rPr lang="en-US" dirty="0"/>
              <a:t>Cash </a:t>
            </a:r>
          </a:p>
          <a:p>
            <a:pPr lvl="2"/>
            <a:r>
              <a:rPr lang="en-US" dirty="0"/>
              <a:t>Will be converted into cash</a:t>
            </a:r>
          </a:p>
          <a:p>
            <a:pPr lvl="2"/>
            <a:r>
              <a:rPr lang="en-US" dirty="0"/>
              <a:t>Will be used up within one year or the operating cycle, whichever is longer</a:t>
            </a:r>
            <a:endParaRPr lang="en-IN" dirty="0"/>
          </a:p>
        </p:txBody>
      </p:sp>
    </p:spTree>
    <p:extLst>
      <p:ext uri="{BB962C8B-B14F-4D97-AF65-F5344CB8AC3E}">
        <p14:creationId xmlns:p14="http://schemas.microsoft.com/office/powerpoint/2010/main" val="9986491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02-6</a:t>
            </a:r>
          </a:p>
        </p:txBody>
      </p:sp>
      <p:sp>
        <p:nvSpPr>
          <p:cNvPr id="4" name="Title 3"/>
          <p:cNvSpPr>
            <a:spLocks noGrp="1"/>
          </p:cNvSpPr>
          <p:nvPr>
            <p:ph type="title"/>
          </p:nvPr>
        </p:nvSpPr>
        <p:spPr/>
        <p:txBody>
          <a:bodyPr>
            <a:noAutofit/>
          </a:bodyPr>
          <a:lstStyle/>
          <a:p>
            <a:r>
              <a:rPr lang="en-US" dirty="0"/>
              <a:t>Balance Sheet (2 of 2)</a:t>
            </a:r>
          </a:p>
        </p:txBody>
      </p:sp>
      <p:sp>
        <p:nvSpPr>
          <p:cNvPr id="3" name="Content Placeholder 2"/>
          <p:cNvSpPr>
            <a:spLocks noGrp="1"/>
          </p:cNvSpPr>
          <p:nvPr>
            <p:ph sz="quarter" idx="10"/>
          </p:nvPr>
        </p:nvSpPr>
        <p:spPr>
          <a:xfrm>
            <a:off x="548640" y="1676400"/>
            <a:ext cx="8046720" cy="4673600"/>
          </a:xfrm>
        </p:spPr>
        <p:txBody>
          <a:bodyPr/>
          <a:lstStyle/>
          <a:p>
            <a:pPr lvl="1" defTabSz="1244600">
              <a:lnSpc>
                <a:spcPct val="90000"/>
              </a:lnSpc>
              <a:spcBef>
                <a:spcPct val="0"/>
              </a:spcBef>
              <a:spcAft>
                <a:spcPct val="35000"/>
              </a:spcAft>
            </a:pPr>
            <a:r>
              <a:rPr lang="en-US" b="1" dirty="0"/>
              <a:t>Current liabilities</a:t>
            </a:r>
          </a:p>
          <a:p>
            <a:pPr lvl="2" defTabSz="1244600">
              <a:lnSpc>
                <a:spcPct val="90000"/>
              </a:lnSpc>
              <a:spcBef>
                <a:spcPct val="0"/>
              </a:spcBef>
              <a:spcAft>
                <a:spcPct val="35000"/>
              </a:spcAft>
            </a:pPr>
            <a:r>
              <a:rPr lang="en-US" dirty="0"/>
              <a:t>Liabilities that will be satisfied within one year or the operating cycle, whichever is longer</a:t>
            </a:r>
          </a:p>
          <a:p>
            <a:pPr lvl="0" defTabSz="1244600">
              <a:lnSpc>
                <a:spcPct val="90000"/>
              </a:lnSpc>
              <a:spcBef>
                <a:spcPct val="0"/>
              </a:spcBef>
              <a:spcAft>
                <a:spcPct val="35000"/>
              </a:spcAft>
            </a:pPr>
            <a:r>
              <a:rPr b="1"/>
              <a:t>Noncurrent assets</a:t>
            </a:r>
          </a:p>
          <a:p>
            <a:pPr lvl="1" defTabSz="1244600">
              <a:lnSpc>
                <a:spcPct val="90000"/>
              </a:lnSpc>
              <a:spcBef>
                <a:spcPct val="0"/>
              </a:spcBef>
              <a:spcAft>
                <a:spcPct val="35000"/>
              </a:spcAft>
            </a:pPr>
            <a:r>
              <a:t>Include property and equipment, long-term receivables, and investments</a:t>
            </a:r>
            <a:endParaRPr b="1"/>
          </a:p>
          <a:p>
            <a:pPr marL="342900" lvl="1" indent="-342900" defTabSz="1244600">
              <a:lnSpc>
                <a:spcPct val="90000"/>
              </a:lnSpc>
              <a:spcBef>
                <a:spcPct val="0"/>
              </a:spcBef>
              <a:spcAft>
                <a:spcPct val="35000"/>
              </a:spcAft>
              <a:buFont typeface="Arial" panose="020B0604020202020204" pitchFamily="34" charset="0"/>
              <a:buChar char="•"/>
            </a:pPr>
            <a:r>
              <a:rPr sz="2600" b="1"/>
              <a:t>Long term liabilities</a:t>
            </a:r>
          </a:p>
          <a:p>
            <a:pPr marL="800100" lvl="2" indent="-342900" defTabSz="1244600">
              <a:lnSpc>
                <a:spcPct val="90000"/>
              </a:lnSpc>
              <a:spcBef>
                <a:spcPct val="0"/>
              </a:spcBef>
              <a:spcAft>
                <a:spcPct val="35000"/>
              </a:spcAft>
              <a:buFont typeface="Verdana" panose="020B0604030504040204" pitchFamily="34" charset="0"/>
              <a:buChar char="–"/>
            </a:pPr>
            <a:r>
              <a:rPr lang="en-IN" sz="2400" dirty="0"/>
              <a:t>Include all liabilities not classified as current</a:t>
            </a:r>
          </a:p>
          <a:p>
            <a:pPr marL="342900" lvl="2" indent="-342900" defTabSz="1244600">
              <a:lnSpc>
                <a:spcPct val="90000"/>
              </a:lnSpc>
              <a:spcBef>
                <a:spcPct val="0"/>
              </a:spcBef>
              <a:spcAft>
                <a:spcPct val="35000"/>
              </a:spcAft>
              <a:buFont typeface="Arial" panose="020B0604020202020204" pitchFamily="34" charset="0"/>
              <a:buChar char="•"/>
            </a:pPr>
            <a:r>
              <a:rPr lang="en-IN" sz="2600" b="1" dirty="0"/>
              <a:t>Shareholders’ equity</a:t>
            </a:r>
            <a:endParaRPr sz="2600" b="1"/>
          </a:p>
          <a:p>
            <a:pPr marL="800100" lvl="3" indent="-342900" defTabSz="1244600">
              <a:lnSpc>
                <a:spcPct val="90000"/>
              </a:lnSpc>
              <a:spcBef>
                <a:spcPct val="0"/>
              </a:spcBef>
              <a:spcAft>
                <a:spcPct val="35000"/>
              </a:spcAft>
              <a:buFont typeface="Verdana" panose="020B0604030504040204" pitchFamily="34" charset="0"/>
              <a:buChar char="–"/>
            </a:pPr>
            <a:r>
              <a:rPr lang="en-IN" sz="2400" dirty="0"/>
              <a:t>Lists the paid-in capital portion of equity—common stock—and </a:t>
            </a:r>
            <a:r>
              <a:rPr sz="2400"/>
              <a:t>retained earnings</a:t>
            </a:r>
          </a:p>
        </p:txBody>
      </p:sp>
    </p:spTree>
    <p:extLst>
      <p:ext uri="{BB962C8B-B14F-4D97-AF65-F5344CB8AC3E}">
        <p14:creationId xmlns:p14="http://schemas.microsoft.com/office/powerpoint/2010/main" val="409664374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02-6</a:t>
            </a:r>
          </a:p>
        </p:txBody>
      </p:sp>
      <p:sp>
        <p:nvSpPr>
          <p:cNvPr id="4" name="Title 3"/>
          <p:cNvSpPr>
            <a:spLocks noGrp="1"/>
          </p:cNvSpPr>
          <p:nvPr>
            <p:ph type="title"/>
          </p:nvPr>
        </p:nvSpPr>
        <p:spPr/>
        <p:txBody>
          <a:bodyPr>
            <a:noAutofit/>
          </a:bodyPr>
          <a:lstStyle/>
          <a:p>
            <a:r>
              <a:rPr lang="en-US" dirty="0"/>
              <a:t>Balance Sheet Example</a:t>
            </a:r>
          </a:p>
        </p:txBody>
      </p:sp>
      <p:pic>
        <p:nvPicPr>
          <p:cNvPr id="185346" name="Picture 2" descr="Illustration 2-14 from the text, of a balance sheet at July 31, 2018 for Dress Right Clothing."/>
          <p:cNvPicPr>
            <a:picLocks noChangeAspect="1" noChangeArrowheads="1"/>
          </p:cNvPicPr>
          <p:nvPr/>
        </p:nvPicPr>
        <p:blipFill>
          <a:blip r:embed="rId3"/>
          <a:srcRect/>
          <a:stretch>
            <a:fillRect/>
          </a:stretch>
        </p:blipFill>
        <p:spPr bwMode="auto">
          <a:xfrm>
            <a:off x="2683239" y="1146748"/>
            <a:ext cx="4422615" cy="5343993"/>
          </a:xfrm>
          <a:prstGeom prst="rect">
            <a:avLst/>
          </a:prstGeom>
          <a:noFill/>
          <a:ln w="9525">
            <a:noFill/>
            <a:miter lim="800000"/>
            <a:headEnd/>
            <a:tailEnd/>
          </a:ln>
          <a:effectLst/>
        </p:spPr>
      </p:pic>
    </p:spTree>
    <p:extLst>
      <p:ext uri="{BB962C8B-B14F-4D97-AF65-F5344CB8AC3E}">
        <p14:creationId xmlns:p14="http://schemas.microsoft.com/office/powerpoint/2010/main" val="1680200641"/>
      </p:ext>
    </p:extLst>
  </p:cSld>
  <p:clrMapOvr>
    <a:masterClrMapping/>
  </p:clrMapOvr>
</p:sld>
</file>

<file path=ppt/theme/theme1.xml><?xml version="1.0" encoding="utf-8"?>
<a:theme xmlns:a="http://schemas.openxmlformats.org/drawingml/2006/main" name="Spiceland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Spiceland_Template</Template>
  <TotalTime>38520</TotalTime>
  <Words>19722</Words>
  <Application>Microsoft Office PowerPoint</Application>
  <PresentationFormat>On-screen Show (4:3)</PresentationFormat>
  <Paragraphs>1425</Paragraphs>
  <Slides>138</Slides>
  <Notes>137</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138</vt:i4>
      </vt:variant>
    </vt:vector>
  </HeadingPairs>
  <TitlesOfParts>
    <vt:vector size="148" baseType="lpstr">
      <vt:lpstr>Adobe Fan Heiti Std B</vt:lpstr>
      <vt:lpstr>Arial</vt:lpstr>
      <vt:lpstr>Calibri</vt:lpstr>
      <vt:lpstr>Courier New</vt:lpstr>
      <vt:lpstr>Symbol</vt:lpstr>
      <vt:lpstr>Verdana</vt:lpstr>
      <vt:lpstr>Wingdings</vt:lpstr>
      <vt:lpstr>Spiceland_Template</vt:lpstr>
      <vt:lpstr>Office Theme</vt:lpstr>
      <vt:lpstr>2_Office Theme</vt:lpstr>
      <vt:lpstr>Chapter 2</vt:lpstr>
      <vt:lpstr>The Basic Model</vt:lpstr>
      <vt:lpstr>The Accounting Equation</vt:lpstr>
      <vt:lpstr>Accounting Equation—Owner Investment</vt:lpstr>
      <vt:lpstr>Accounting Equation—Borrowing Money from the Bank</vt:lpstr>
      <vt:lpstr>Accounting Equation—Supplies Purchased on Account</vt:lpstr>
      <vt:lpstr>Accounting Equation—Services Performed on Account</vt:lpstr>
      <vt:lpstr>Accounting Equation—Salaries Paid to Employees</vt:lpstr>
      <vt:lpstr>Accounting Equation—Supplies Used</vt:lpstr>
      <vt:lpstr>Accounting Equation—Transaction Analysis</vt:lpstr>
      <vt:lpstr> Accounting Equation for a Corporation</vt:lpstr>
      <vt:lpstr>Account Relationships</vt:lpstr>
      <vt:lpstr>T-Account Introduction</vt:lpstr>
      <vt:lpstr>T-Account Rules</vt:lpstr>
      <vt:lpstr>Example: Account Relationships</vt:lpstr>
      <vt:lpstr>Accounting Equation, Debits and Credits, Increases and Decreases</vt:lpstr>
      <vt:lpstr>General Ledger Accounts (1 of 2)</vt:lpstr>
      <vt:lpstr>General Ledger Accounts (2 of 2)</vt:lpstr>
      <vt:lpstr>Concept Check: Temporary Accounts</vt:lpstr>
      <vt:lpstr>The Steps of the Accounting Processing Cycle (1 of 2)</vt:lpstr>
      <vt:lpstr>The Steps of the Accounting Processing Cycle (2 of 2)</vt:lpstr>
      <vt:lpstr>The Accounting Cycle Process: Steps 1 and 2 (1 of 2)</vt:lpstr>
      <vt:lpstr>The Accounting Cycle Process: Steps 1 and 2 (2 of 2)</vt:lpstr>
      <vt:lpstr>Transaction 1</vt:lpstr>
      <vt:lpstr>Transaction 2</vt:lpstr>
      <vt:lpstr>Transaction 3</vt:lpstr>
      <vt:lpstr>Transaction 4</vt:lpstr>
      <vt:lpstr>Transaction 5</vt:lpstr>
      <vt:lpstr>Transaction 6</vt:lpstr>
      <vt:lpstr>Transaction 7</vt:lpstr>
      <vt:lpstr>Step 3: Record the Transaction in a Journal</vt:lpstr>
      <vt:lpstr>Example Recording in the Journal</vt:lpstr>
      <vt:lpstr>External Transactions in 2018</vt:lpstr>
      <vt:lpstr>Record Investment Transaction in a Journal</vt:lpstr>
      <vt:lpstr>Record Borrowing Transaction in a Journal</vt:lpstr>
      <vt:lpstr>Record Rent Prepayment in a Journal</vt:lpstr>
      <vt:lpstr>Record Asset Purchases in a Journal</vt:lpstr>
      <vt:lpstr>Record Purchase of Inventory in a Journal</vt:lpstr>
      <vt:lpstr>Record Purchase of Supplies in a Journal</vt:lpstr>
      <vt:lpstr>Record Sales for Cash in a Journal</vt:lpstr>
      <vt:lpstr>Record Sales on Account in a Journal</vt:lpstr>
      <vt:lpstr>Additional Consideration—Sales of Inventory</vt:lpstr>
      <vt:lpstr>Record Receipt of Prepaid Rent in a Journal</vt:lpstr>
      <vt:lpstr>Record Payment on Account in a Journal</vt:lpstr>
      <vt:lpstr>Record Payment of Salaries in a Journal</vt:lpstr>
      <vt:lpstr>Record Receipt of Cash on Account in a Journal</vt:lpstr>
      <vt:lpstr>Record Payment of Dividends in a Journal</vt:lpstr>
      <vt:lpstr>Concept Check: Recording an Expense</vt:lpstr>
      <vt:lpstr>Concept Check: Recording Common Stock (1 of 2)</vt:lpstr>
      <vt:lpstr>Concept Check: Recording Common Stock (2 of 2)</vt:lpstr>
      <vt:lpstr>Step 4: Posting Example</vt:lpstr>
      <vt:lpstr>Step 4: General Ledger  Accounts</vt:lpstr>
      <vt:lpstr>Step 4: Posting from the Journal to the General Ledger Accounts</vt:lpstr>
      <vt:lpstr>Step 5: Prepare an Unadjusted Trial Balance</vt:lpstr>
      <vt:lpstr>Unadjusted Trial Balance</vt:lpstr>
      <vt:lpstr>Step 6: Record Adjusting Entries and Post to the Ledger Accounts</vt:lpstr>
      <vt:lpstr>Adjusting Entries</vt:lpstr>
      <vt:lpstr>Prepayments</vt:lpstr>
      <vt:lpstr>Prepaid Expenses</vt:lpstr>
      <vt:lpstr>Adjustment for Supplies—Prepaid Expense (1 of 2)</vt:lpstr>
      <vt:lpstr>Adjustment for Supplies—Prepaid Expense (2 of 2)</vt:lpstr>
      <vt:lpstr>Adjustment for Prepaid Rent (1 of 2)</vt:lpstr>
      <vt:lpstr>Adjustment for Prepaid Rent (2 of 2)</vt:lpstr>
      <vt:lpstr>Adjustment for Long Lived Assets—Depreciation (1 of 2)</vt:lpstr>
      <vt:lpstr>Adjustment for Long Lived Assets—Depreciation (2 of 2)</vt:lpstr>
      <vt:lpstr>Concept Check: Prepaid Expenses (1 of 2)</vt:lpstr>
      <vt:lpstr>Concept Check: Prepaid Expenses (2 of 2)</vt:lpstr>
      <vt:lpstr>Deferred Revenues</vt:lpstr>
      <vt:lpstr>Deferred Revenue Adjusting Entry (1 of 2)</vt:lpstr>
      <vt:lpstr>Deferred Revenue Adjusting Entry (2 of 2)</vt:lpstr>
      <vt:lpstr>Concept Check: Deferred Revenue (1 of 2)</vt:lpstr>
      <vt:lpstr>Concept Check: Deferred Revenue (2 of 2)</vt:lpstr>
      <vt:lpstr>Alternative Approach to Record Prepaid Expenses (1 of 2)</vt:lpstr>
      <vt:lpstr>Alternative Approach to Record Prepaid Expenses (2 of 2)</vt:lpstr>
      <vt:lpstr>Alternative Approach to Deferred Revenues (1 of 2)</vt:lpstr>
      <vt:lpstr>Alternative Approach to Deferred Revenues (2 of 2)</vt:lpstr>
      <vt:lpstr>Accruals</vt:lpstr>
      <vt:lpstr>Accrued Liabilities</vt:lpstr>
      <vt:lpstr>Accrued Liabilities—Salaries (1 of 2)</vt:lpstr>
      <vt:lpstr>Accrued Liabilities—Salaries (2 of 2)</vt:lpstr>
      <vt:lpstr>Accrued Liabilities—Interest Payable (1 of 2)</vt:lpstr>
      <vt:lpstr>Accrued Liabilities—Interest Payable (2 of 2)</vt:lpstr>
      <vt:lpstr>Concept Check: Interest Expense (1 of 2)</vt:lpstr>
      <vt:lpstr>Concept Check: Interest Expense (2 of 2)</vt:lpstr>
      <vt:lpstr>Accrued Receivables</vt:lpstr>
      <vt:lpstr>Accrued Receivables—Interest Revenue (1 of 2)</vt:lpstr>
      <vt:lpstr>Accrued Receivables—Interest Revenue (2 of 2)</vt:lpstr>
      <vt:lpstr>Estimates</vt:lpstr>
      <vt:lpstr>Step 7: Prepare an Adjusted Trial Balance</vt:lpstr>
      <vt:lpstr>Adjusted Trial Balance (1 of 2)</vt:lpstr>
      <vt:lpstr>Adjusted Trial Balance (2 of 2)</vt:lpstr>
      <vt:lpstr>Step 8: Preparation of Financial Statements</vt:lpstr>
      <vt:lpstr>Income Statement (1 of 2)</vt:lpstr>
      <vt:lpstr>Income Statement (2 of 2)</vt:lpstr>
      <vt:lpstr>Statement of Comprehensive Income (1 of 2) </vt:lpstr>
      <vt:lpstr>Statement of Comprehensive Income (2 of 2) </vt:lpstr>
      <vt:lpstr>Balance Sheet (1 of 2)</vt:lpstr>
      <vt:lpstr>Balance Sheet (2 of 2)</vt:lpstr>
      <vt:lpstr>Balance Sheet Example</vt:lpstr>
      <vt:lpstr>Statement of Cash Flows (1 of 2)</vt:lpstr>
      <vt:lpstr>Statement of Cash Flows (2 of 2)</vt:lpstr>
      <vt:lpstr>Statement of Cash Flows Example</vt:lpstr>
      <vt:lpstr>Statement of Shareholders’ Equity (1 of 2)</vt:lpstr>
      <vt:lpstr>Statement of Shareholders’ Equity (2 of 2)</vt:lpstr>
      <vt:lpstr>Step 9: Closing Process (1 of 2)</vt:lpstr>
      <vt:lpstr>Step 9: Closing Process (2 of 2)</vt:lpstr>
      <vt:lpstr>Closing Revenue Accounts to Income Summary</vt:lpstr>
      <vt:lpstr>Closing Expense Accounts to Income Summary</vt:lpstr>
      <vt:lpstr>Closing Income Summary to Retained Earnings</vt:lpstr>
      <vt:lpstr>Concept Check: Income Summary (1 of 2)</vt:lpstr>
      <vt:lpstr>Concept Check: Income Summary (2 of 2)</vt:lpstr>
      <vt:lpstr>Additional Consideration: Closing Dividends</vt:lpstr>
      <vt:lpstr>Step 10: Prepare a Post-Closing Trial Balance</vt:lpstr>
      <vt:lpstr>Conversion from Cash Basis to Accrual Basis</vt:lpstr>
      <vt:lpstr>Example One of Conversion from Cash Basis to Accrual Basis</vt:lpstr>
      <vt:lpstr>Example Two of Conversion from Cash Basis to Accrual Basis (1 of 2)</vt:lpstr>
      <vt:lpstr>Example Two of Conversion from Cash Basis to Accrual Basis (2 of 2)</vt:lpstr>
      <vt:lpstr>Example Three of Conversion from Cash Basis to Accrual Basis</vt:lpstr>
      <vt:lpstr>Converting Cash Basis to Accrual Basis Income</vt:lpstr>
      <vt:lpstr>Concept Check: Cash to Accrual Basis (1 of 3)</vt:lpstr>
      <vt:lpstr>Concept Check: Cash to Accrual Basis (2 of 3)</vt:lpstr>
      <vt:lpstr>Concept Check: Cash to Accrual Basis (3 of 3)</vt:lpstr>
      <vt:lpstr>Use of a Worksheet (1 of 2)</vt:lpstr>
      <vt:lpstr>Use of a Worksheet (2 of 2)</vt:lpstr>
      <vt:lpstr>Adjusting Entry to be Reversed (1 of 2)</vt:lpstr>
      <vt:lpstr>Adjusting Entry to be Reversed (2 of 2)</vt:lpstr>
      <vt:lpstr>Reversing Entry (1 of 2)</vt:lpstr>
      <vt:lpstr>Reversing Entry (2 of 2)</vt:lpstr>
      <vt:lpstr>Subsidiary Ledger and Control Account Example (1 of 2)</vt:lpstr>
      <vt:lpstr>Subsidiary Ledger and Control Account Example (2 of 2)</vt:lpstr>
      <vt:lpstr>Special Journals (1 of 2)</vt:lpstr>
      <vt:lpstr>Special Journals (2 of 2)</vt:lpstr>
      <vt:lpstr>Sales Journal</vt:lpstr>
      <vt:lpstr>Sales Journal Example (1 of 2)</vt:lpstr>
      <vt:lpstr>Sales Journal Example (2 of 2)</vt:lpstr>
      <vt:lpstr>Cash Receipts Journal</vt:lpstr>
      <vt:lpstr>Cash Receipts Journal Example</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Review of the Accounting Process</dc:title>
  <dc:creator>Spiceland</dc:creator>
  <cp:lastModifiedBy>Malvine Litten</cp:lastModifiedBy>
  <cp:revision>2925</cp:revision>
  <dcterms:created xsi:type="dcterms:W3CDTF">2014-07-25T10:46:51Z</dcterms:created>
  <dcterms:modified xsi:type="dcterms:W3CDTF">2017-07-07T18:54:45Z</dcterms:modified>
</cp:coreProperties>
</file>