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5" r:id="rId1"/>
    <p:sldMasterId id="2147483670" r:id="rId2"/>
    <p:sldMasterId id="2147483675" r:id="rId3"/>
  </p:sldMasterIdLst>
  <p:notesMasterIdLst>
    <p:notesMasterId r:id="rId87"/>
  </p:notesMasterIdLst>
  <p:sldIdLst>
    <p:sldId id="595" r:id="rId4"/>
    <p:sldId id="511" r:id="rId5"/>
    <p:sldId id="512" r:id="rId6"/>
    <p:sldId id="513" r:id="rId7"/>
    <p:sldId id="514" r:id="rId8"/>
    <p:sldId id="515" r:id="rId9"/>
    <p:sldId id="516" r:id="rId10"/>
    <p:sldId id="517" r:id="rId11"/>
    <p:sldId id="518" r:id="rId12"/>
    <p:sldId id="519" r:id="rId13"/>
    <p:sldId id="520" r:id="rId14"/>
    <p:sldId id="521" r:id="rId15"/>
    <p:sldId id="522" r:id="rId16"/>
    <p:sldId id="523" r:id="rId17"/>
    <p:sldId id="578" r:id="rId18"/>
    <p:sldId id="524" r:id="rId19"/>
    <p:sldId id="525" r:id="rId20"/>
    <p:sldId id="526" r:id="rId21"/>
    <p:sldId id="527" r:id="rId22"/>
    <p:sldId id="579" r:id="rId23"/>
    <p:sldId id="528" r:id="rId24"/>
    <p:sldId id="580" r:id="rId25"/>
    <p:sldId id="529" r:id="rId26"/>
    <p:sldId id="581" r:id="rId27"/>
    <p:sldId id="582" r:id="rId28"/>
    <p:sldId id="530" r:id="rId29"/>
    <p:sldId id="531" r:id="rId30"/>
    <p:sldId id="532" r:id="rId31"/>
    <p:sldId id="583" r:id="rId32"/>
    <p:sldId id="584" r:id="rId33"/>
    <p:sldId id="534" r:id="rId34"/>
    <p:sldId id="535" r:id="rId35"/>
    <p:sldId id="536" r:id="rId36"/>
    <p:sldId id="537" r:id="rId37"/>
    <p:sldId id="538" r:id="rId38"/>
    <p:sldId id="585" r:id="rId39"/>
    <p:sldId id="539" r:id="rId40"/>
    <p:sldId id="540" r:id="rId41"/>
    <p:sldId id="541" r:id="rId42"/>
    <p:sldId id="586" r:id="rId43"/>
    <p:sldId id="542" r:id="rId44"/>
    <p:sldId id="543" r:id="rId45"/>
    <p:sldId id="545" r:id="rId46"/>
    <p:sldId id="544" r:id="rId47"/>
    <p:sldId id="546" r:id="rId48"/>
    <p:sldId id="547" r:id="rId49"/>
    <p:sldId id="548" r:id="rId50"/>
    <p:sldId id="549" r:id="rId51"/>
    <p:sldId id="587" r:id="rId52"/>
    <p:sldId id="550" r:id="rId53"/>
    <p:sldId id="551" r:id="rId54"/>
    <p:sldId id="552" r:id="rId55"/>
    <p:sldId id="553" r:id="rId56"/>
    <p:sldId id="554" r:id="rId57"/>
    <p:sldId id="555" r:id="rId58"/>
    <p:sldId id="556" r:id="rId59"/>
    <p:sldId id="557" r:id="rId60"/>
    <p:sldId id="558" r:id="rId61"/>
    <p:sldId id="559" r:id="rId62"/>
    <p:sldId id="560" r:id="rId63"/>
    <p:sldId id="588" r:id="rId64"/>
    <p:sldId id="561" r:id="rId65"/>
    <p:sldId id="589" r:id="rId66"/>
    <p:sldId id="562" r:id="rId67"/>
    <p:sldId id="590" r:id="rId68"/>
    <p:sldId id="563" r:id="rId69"/>
    <p:sldId id="564" r:id="rId70"/>
    <p:sldId id="591" r:id="rId71"/>
    <p:sldId id="565" r:id="rId72"/>
    <p:sldId id="592" r:id="rId73"/>
    <p:sldId id="566" r:id="rId74"/>
    <p:sldId id="567" r:id="rId75"/>
    <p:sldId id="568" r:id="rId76"/>
    <p:sldId id="569" r:id="rId77"/>
    <p:sldId id="570" r:id="rId78"/>
    <p:sldId id="593" r:id="rId79"/>
    <p:sldId id="571" r:id="rId80"/>
    <p:sldId id="572" r:id="rId81"/>
    <p:sldId id="573" r:id="rId82"/>
    <p:sldId id="594" r:id="rId83"/>
    <p:sldId id="574" r:id="rId84"/>
    <p:sldId id="575" r:id="rId85"/>
    <p:sldId id="596" r:id="rId8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81">
          <p15:clr>
            <a:srgbClr val="A4A3A4"/>
          </p15:clr>
        </p15:guide>
        <p15:guide id="2" orient="horz" pos="1389">
          <p15:clr>
            <a:srgbClr val="A4A3A4"/>
          </p15:clr>
        </p15:guide>
        <p15:guide id="3" pos="703">
          <p15:clr>
            <a:srgbClr val="A4A3A4"/>
          </p15:clr>
        </p15:guide>
        <p15:guide id="4" pos="5511">
          <p15:clr>
            <a:srgbClr val="A4A3A4"/>
          </p15:clr>
        </p15:guide>
        <p15:guide id="5" orient="horz" pos="3702">
          <p15:clr>
            <a:srgbClr val="A4A3A4"/>
          </p15:clr>
        </p15:guide>
        <p15:guide id="6" orient="horz" pos="52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rry" initials="L" lastIdx="33" clrIdx="0"/>
  <p:cmAuthor id="1" name="Sarah Wood" initials="SW" lastIdx="43" clrIdx="1"/>
  <p:cmAuthor id="2" name="Danielle McLimore" initials="DM" lastIdx="1" clrIdx="2">
    <p:extLst/>
  </p:cmAuthor>
  <p:cmAuthor id="3" name="Danielle McLimore" initials="DM [2]" lastIdx="1" clrIdx="3">
    <p:extLst/>
  </p:cmAuthor>
  <p:cmAuthor id="4" name="Danielle McLimore" initials="DM [3]" lastIdx="1" clrIdx="4">
    <p:extLst/>
  </p:cmAuthor>
  <p:cmAuthor id="5" name="Danielle McLimore" initials="DM [4]" lastIdx="1" clrIdx="5">
    <p:extLst/>
  </p:cmAuthor>
  <p:cmAuthor id="6" name="Danielle McLimore" initials="DM [5]" lastIdx="1" clrIdx="6">
    <p:extLst/>
  </p:cmAuthor>
  <p:cmAuthor id="7" name="Danielle McLimore" initials="DM [6]" lastIdx="1" clrIdx="7">
    <p:extLst/>
  </p:cmAuthor>
  <p:cmAuthor id="8" name="Danielle McLimore" initials="DM [7]" lastIdx="1" clrIdx="8">
    <p:extLst/>
  </p:cmAuthor>
  <p:cmAuthor id="9" name="Danielle McLimore" initials="DM [8]" lastIdx="1" clrIdx="9">
    <p:extLst/>
  </p:cmAuthor>
  <p:cmAuthor id="10" name="Danielle McLimore" initials="DM [9]" lastIdx="0" clrIdx="10">
    <p:extLst/>
  </p:cmAuthor>
  <p:cmAuthor id="11" name="Danielle McLimore" initials="DM [10]" lastIdx="1" clrIdx="11">
    <p:extLst/>
  </p:cmAuthor>
  <p:cmAuthor id="12" name="Danielle McLimore" initials="DM [11]" lastIdx="1" clrIdx="12">
    <p:extLst/>
  </p:cmAuthor>
  <p:cmAuthor id="13" name="Brandy" initials="B" lastIdx="25" clrIdx="13">
    <p:extLst/>
  </p:cmAuthor>
  <p:cmAuthor id="14" name="Colton Gigot" initials="CG" lastIdx="2" clrIdx="1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C00000"/>
    <a:srgbClr val="CC0000"/>
    <a:srgbClr val="E4B679"/>
    <a:srgbClr val="000000"/>
    <a:srgbClr val="FFFAB0"/>
    <a:srgbClr val="F79646"/>
    <a:srgbClr val="0FFFAB"/>
    <a:srgbClr val="FFFAC3"/>
    <a:srgbClr val="FDEA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10" autoAdjust="0"/>
    <p:restoredTop sz="90305" autoAdjust="0"/>
  </p:normalViewPr>
  <p:slideViewPr>
    <p:cSldViewPr>
      <p:cViewPr varScale="1">
        <p:scale>
          <a:sx n="103" d="100"/>
          <a:sy n="103" d="100"/>
        </p:scale>
        <p:origin x="882" y="108"/>
      </p:cViewPr>
      <p:guideLst>
        <p:guide orient="horz" pos="981"/>
        <p:guide orient="horz" pos="1389"/>
        <p:guide pos="703"/>
        <p:guide pos="5511"/>
        <p:guide orient="horz" pos="3702"/>
        <p:guide orient="horz" pos="527"/>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p:scale>
          <a:sx n="201" d="100"/>
          <a:sy n="201" d="100"/>
        </p:scale>
        <p:origin x="-296" y="30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slide" Target="slides/slide81.xml"/><Relationship Id="rId89"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viewProps" Target="view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microsoft.com/office/2015/10/relationships/revisionInfo" Target="revisionInfo.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4" Type="http://schemas.openxmlformats.org/officeDocument/2006/relationships/slide" Target="slides/slide1.xml"/><Relationship Id="rId9"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3FFDD9-0776-470B-910B-603FAF87A6E2}" type="datetimeFigureOut">
              <a:rPr lang="en-US" smtClean="0"/>
              <a:pPr/>
              <a:t>6/23/2017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C6E16D-CAFA-4AA7-B962-802FFC832C12}" type="slidenum">
              <a:rPr lang="en-US" smtClean="0"/>
              <a:pPr/>
              <a:t>‹#›</a:t>
            </a:fld>
            <a:endParaRPr lang="en-US" dirty="0"/>
          </a:p>
        </p:txBody>
      </p:sp>
    </p:spTree>
    <p:extLst>
      <p:ext uri="{BB962C8B-B14F-4D97-AF65-F5344CB8AC3E}">
        <p14:creationId xmlns:p14="http://schemas.microsoft.com/office/powerpoint/2010/main" val="1814653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In this chapter, we’ll discuss </a:t>
            </a:r>
            <a:r>
              <a:rPr lang="en-US" sz="1200" b="0" i="0" u="none" strike="noStrike" kern="1200" baseline="0" dirty="0">
                <a:solidFill>
                  <a:schemeClr val="tx1"/>
                </a:solidFill>
                <a:latin typeface="+mn-lt"/>
                <a:ea typeface="+mn-ea"/>
                <a:cs typeface="+mn-cs"/>
              </a:rPr>
              <a:t>why financial accounting provides useful information for decision making, the process by which accounting standards are produced, and the conceptual framework that underlies financial accounting. </a:t>
            </a:r>
            <a:r>
              <a:rPr lang="en-US" sz="1200" b="0" i="0" u="none" strike="noStrike" kern="1200" baseline="0">
                <a:solidFill>
                  <a:schemeClr val="tx1"/>
                </a:solidFill>
                <a:latin typeface="+mn-lt"/>
                <a:ea typeface="+mn-ea"/>
                <a:cs typeface="+mn-cs"/>
              </a:rPr>
              <a:t>The perspective you gain in this chapter serves as a foundation for a more detailed study of financial statements, the way the statement elements are measured, and the concepts underlying these measurements and related disclosures.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812666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else equal, investors and creditors would like to invest in stocks or bonds that provide the highest expected rate of return. However, there are many variables to consider before making an investment decision. For example, the </a:t>
            </a:r>
            <a:r>
              <a:rPr lang="en-US" i="1" dirty="0"/>
              <a:t>uncertainty,</a:t>
            </a:r>
            <a:r>
              <a:rPr lang="en-US" dirty="0"/>
              <a:t> or </a:t>
            </a:r>
            <a:r>
              <a:rPr lang="en-US" i="1" dirty="0"/>
              <a:t>risk,</a:t>
            </a:r>
            <a:r>
              <a:rPr lang="en-US" dirty="0"/>
              <a:t> of that expected return also is important. To illustrate, consider the following two investment options:</a:t>
            </a:r>
          </a:p>
          <a:p>
            <a:endParaRPr lang="en-US" dirty="0"/>
          </a:p>
          <a:p>
            <a:pPr marL="171450" indent="-171450">
              <a:buFont typeface="Arial" panose="020B0604020202020204" pitchFamily="34" charset="0"/>
              <a:buChar char="•"/>
            </a:pPr>
            <a:r>
              <a:rPr lang="en-US" dirty="0"/>
              <a:t>Invest $10,000 in a savings account insured by the U.S. government that will generate a 5% rate of return</a:t>
            </a:r>
          </a:p>
          <a:p>
            <a:pPr marL="171450" indent="-171450">
              <a:buFont typeface="Arial" panose="020B0604020202020204" pitchFamily="34" charset="0"/>
              <a:buChar char="•"/>
            </a:pPr>
            <a:r>
              <a:rPr lang="en-US" dirty="0"/>
              <a:t>Invest $10,000 in a profit-oriented company</a:t>
            </a:r>
          </a:p>
          <a:p>
            <a:endParaRPr lang="en-US" dirty="0"/>
          </a:p>
          <a:p>
            <a:r>
              <a:rPr lang="en-US" dirty="0"/>
              <a:t>While the rate of return from option 1 is known with virtual certainty, the return from option 2 is uncertain. The amount and timing of the cash to be received in the future from option 2 are unknown. The company in option 2 will be able to provide investors with a return only if it can generate a profit. That is, it must be able to use the resources provided by investors and creditors to generate cash receipts from selling a product or service that exceed the cash disbursements necessary to provide that product or service. Therefore, potential investors require information about the company that will help them estimate the potential for future profits, as well as the return they can expect on their investment and the risk that is associated with it. If the potential return is high enough, investors will prefer to invest in the profit-oriented company, even if that return has more risk associated with it.</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10</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summary, the primary objective of financial accounting is to provide investors and creditors with information that will help them make investment and credit decisions. That information should help investors and creditors evaluate the </a:t>
            </a:r>
            <a:r>
              <a:rPr lang="en-US" i="1" dirty="0"/>
              <a:t>amounts, timing,</a:t>
            </a:r>
            <a:r>
              <a:rPr lang="en-US" dirty="0"/>
              <a:t> and </a:t>
            </a:r>
            <a:r>
              <a:rPr lang="en-US" i="1" dirty="0"/>
              <a:t>uncertainty</a:t>
            </a:r>
            <a:r>
              <a:rPr lang="en-US" dirty="0"/>
              <a:t> of the enterprise’s future cash receipts and disbursements. The better this information is, the more efficient will be investor and creditor resource allocation decisions. But financial accounting doesn’t only benefit companies and their investors and creditors. By providing key information to capital market participants, financial accounting plays a vital role that helps direct society’s resources to the companies that will utilize those resources most effectively.</a:t>
            </a:r>
          </a:p>
        </p:txBody>
      </p:sp>
      <p:sp>
        <p:nvSpPr>
          <p:cNvPr id="4" name="Slide Number Placeholder 3"/>
          <p:cNvSpPr>
            <a:spLocks noGrp="1"/>
          </p:cNvSpPr>
          <p:nvPr>
            <p:ph type="sldNum" sz="quarter" idx="10"/>
          </p:nvPr>
        </p:nvSpPr>
        <p:spPr/>
        <p:txBody>
          <a:bodyPr/>
          <a:lstStyle/>
          <a:p>
            <a:fld id="{20C6E16D-CAFA-4AA7-B962-802FFC832C12}" type="slidenum">
              <a:rPr lang="en-US" smtClean="0"/>
              <a:pPr/>
              <a:t>11</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Cash basis accounting </a:t>
            </a:r>
            <a:r>
              <a:rPr lang="en-US" dirty="0"/>
              <a:t>produces a measure called </a:t>
            </a:r>
            <a:r>
              <a:rPr lang="en-US" i="1" dirty="0"/>
              <a:t>net operating cash flow</a:t>
            </a:r>
            <a:r>
              <a:rPr lang="en-US" dirty="0"/>
              <a:t>. This measure is the difference between cash receipts and cash payments from transactions related to providing goods and services to customers during a reporting period.</a:t>
            </a:r>
          </a:p>
          <a:p>
            <a:endParaRPr lang="en-US" dirty="0"/>
          </a:p>
          <a:p>
            <a:r>
              <a:rPr lang="en-US" dirty="0"/>
              <a:t>Over the life of a company, net operating cash flow definitely is the measure of concern. However, over short periods of time, operating cash flows may not be indicative of the company’s long-run cash-generating ability. Sometimes a company pays or receives cash in one period that relates to performance in multiple periods. For example, in one period a company receives cash that relates to prior period sales, or makes advance payments for costs related to future periods.</a:t>
            </a:r>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Accrual-basis accounting doesn’t focus only on cash flows. Instead, it also reflects other resources provided and consumed by operations during a period. </a:t>
            </a:r>
            <a:r>
              <a:rPr lang="en-US" b="0" dirty="0"/>
              <a:t>The accrual accounting model’s measure of resources provided by business operations is called revenues, and the measure of resources sacrificed to produce revenues is called expenses. The difference between revenues and expenses is net income, or net loss if expenses are greater than revenues.</a:t>
            </a:r>
          </a:p>
          <a:p>
            <a:endParaRPr lang="en-US" b="0" dirty="0"/>
          </a:p>
          <a:p>
            <a:endParaRPr lang="en-US" b="0"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12</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1–3 Cash Basis Accounting</a:t>
            </a:r>
          </a:p>
          <a:p>
            <a:endParaRPr lang="en-US" dirty="0"/>
          </a:p>
          <a:p>
            <a:r>
              <a:rPr lang="en-US" dirty="0"/>
              <a:t>Notice that the prepayment of rent is</a:t>
            </a:r>
            <a:r>
              <a:rPr lang="en-US" baseline="0" dirty="0"/>
              <a:t> only shown in year 1. There is no charge against net operating cash flows in years two and three due to rent, because the whole amount was paid in year 1.</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13</a:t>
            </a:fld>
            <a:endParaRPr lang="en-US" dirty="0"/>
          </a:p>
        </p:txBody>
      </p:sp>
    </p:spTree>
    <p:extLst>
      <p:ext uri="{BB962C8B-B14F-4D97-AF65-F5344CB8AC3E}">
        <p14:creationId xmlns:p14="http://schemas.microsoft.com/office/powerpoint/2010/main" val="2096076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1–4 Accrual Accounting</a:t>
            </a:r>
          </a:p>
          <a:p>
            <a:endParaRPr lang="en-US" dirty="0"/>
          </a:p>
          <a:p>
            <a:r>
              <a:rPr lang="en-US" dirty="0"/>
              <a:t>Notice that even though</a:t>
            </a:r>
            <a:r>
              <a:rPr lang="en-US" baseline="0" dirty="0"/>
              <a:t> the rent was paid in year 1, there is a charge against net income in years 2 and 3 because of rent expense. One third of the rent prepayment is a rent expense each year under accrual accounting.</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While this example is somewhat simplistic, it allows us to see the motivation for using the accrual accounting model. Accrual income attempts to measure the resource inflows and outflows generated by operations during the reporting period, which may not correspond to cash inflows and outflows. Does this mean that information about cash flows from operating activities is not useful? No. Indeed, one of the basic financial statements—the statement of cash flows—reports information about cash flows from operating, investing, and financing activities, and provides important information to investors and</a:t>
            </a:r>
            <a:r>
              <a:rPr lang="en-US" baseline="0" dirty="0"/>
              <a:t> </a:t>
            </a:r>
            <a:r>
              <a:rPr lang="en-US" dirty="0"/>
              <a:t>creditors. Focusing on accrual accounting as well as cash flows provides a more complete view of a company and its operations.</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14</a:t>
            </a:fld>
            <a:endParaRPr lang="en-US" dirty="0"/>
          </a:p>
        </p:txBody>
      </p:sp>
    </p:spTree>
    <p:extLst>
      <p:ext uri="{BB962C8B-B14F-4D97-AF65-F5344CB8AC3E}">
        <p14:creationId xmlns:p14="http://schemas.microsoft.com/office/powerpoint/2010/main" val="2096076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1–4 Accrual Accounting</a:t>
            </a:r>
          </a:p>
          <a:p>
            <a:endParaRPr lang="en-US" dirty="0"/>
          </a:p>
          <a:p>
            <a:r>
              <a:rPr lang="en-US" dirty="0"/>
              <a:t>Notice that even though</a:t>
            </a:r>
            <a:r>
              <a:rPr lang="en-US" baseline="0" dirty="0"/>
              <a:t> the rent was paid in year 1, there is a charge against net income in years 2 and 3 because of rent expense. One third of the rent prepayment is a rent expense each year under accrual accounting.</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While this example is somewhat simplistic, it allows us to see the motivation for using the accrual accounting model. Accrual income attempts to measure the resource inflows and outflows generated by operations during the reporting period, which may not correspond to cash inflows and outflows. Does this mean that information about cash flows from operating activities is not useful? No. Indeed, one of the basic financial statements—the statement of cash flows—reports information about cash flows from operating, investing, and financing activities, and provides important information to investors and</a:t>
            </a:r>
            <a:r>
              <a:rPr lang="en-US" baseline="0" dirty="0"/>
              <a:t> </a:t>
            </a:r>
            <a:r>
              <a:rPr lang="en-US" dirty="0"/>
              <a:t>creditors. Focusing on accrual accounting as well as cash flows provides a more complete view of a company and its operations.</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15</a:t>
            </a:fld>
            <a:endParaRPr lang="en-US" dirty="0"/>
          </a:p>
        </p:txBody>
      </p:sp>
    </p:spTree>
    <p:extLst>
      <p:ext uri="{BB962C8B-B14F-4D97-AF65-F5344CB8AC3E}">
        <p14:creationId xmlns:p14="http://schemas.microsoft.com/office/powerpoint/2010/main" val="20960760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16</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Accrual accounting is the financial reporting model used by the majority of profit-oriented companies and by many not-for-profit companies. The fact that companies use the same model is important to investors and creditors, allowing them to </a:t>
            </a:r>
            <a:r>
              <a:rPr lang="en-US" i="1" dirty="0"/>
              <a:t>compare</a:t>
            </a:r>
            <a:r>
              <a:rPr lang="en-US" dirty="0"/>
              <a:t> financial information among companies. To facilitate these comparisons, financial accounting employs a body of standards known as </a:t>
            </a:r>
            <a:r>
              <a:rPr lang="en-US" i="1" dirty="0"/>
              <a:t>generally accepted accounting principles</a:t>
            </a:r>
            <a:r>
              <a:rPr lang="en-US" dirty="0"/>
              <a:t>, often abbreviated as </a:t>
            </a:r>
            <a:r>
              <a:rPr lang="en-US" i="1" dirty="0"/>
              <a:t>GAAP</a:t>
            </a:r>
            <a:r>
              <a:rPr lang="en-US" dirty="0"/>
              <a:t> (and pronounced </a:t>
            </a:r>
            <a:r>
              <a:rPr lang="en-US" i="1" dirty="0"/>
              <a:t>gap</a:t>
            </a:r>
            <a:r>
              <a:rPr lang="en-US" dirty="0"/>
              <a:t>). GAAP is a dynamic set of both broad and specific guidelines that companies should follow when measuring and reporting the information in their financial statements and related notes. The more important concepts underlying GAAP are discussed in a subsequent section of this chapter and revisited throughout this book in the context of particular accounting topics.</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17</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Illustration 1–5</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This illustration shows the hierarchy of accounting standard setting in order of authority. Let’s walk through each of these relationships in more detail.</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18</a:t>
            </a:fld>
            <a:endParaRPr lang="en-US" dirty="0"/>
          </a:p>
        </p:txBody>
      </p:sp>
    </p:spTree>
    <p:extLst>
      <p:ext uri="{BB962C8B-B14F-4D97-AF65-F5344CB8AC3E}">
        <p14:creationId xmlns:p14="http://schemas.microsoft.com/office/powerpoint/2010/main" val="33089820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Pressures on the accounting profession to establish uniform accounting standards began after the stock market crash of 1929. Some felt that insufficient and misleading financial statement information led to inflated stock prices and that this contributed to the stock market crash and the subsequent depression.</a:t>
            </a:r>
          </a:p>
          <a:p>
            <a:endParaRPr lang="en-US" dirty="0"/>
          </a:p>
          <a:p>
            <a:r>
              <a:rPr lang="en-US" dirty="0"/>
              <a:t>The 1933 Securities Act and the 1934 Securities Exchange Act were designed to restore investor confidence. The 1933 Act sets forth accounting and disclosure requirements for initial offerings of securities (stocks and bonds). The 1934 Act applies to secondary market transactions and mandates reporting requirements for companies whose securities are publicly traded on either organized stock exchanges or in over-the-counter markets.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 1934 Act also created the </a:t>
            </a:r>
            <a:r>
              <a:rPr lang="en-US" i="1" dirty="0"/>
              <a:t>Securities and Exchange Commission (SEC)</a:t>
            </a:r>
            <a:r>
              <a:rPr lang="en-US" dirty="0"/>
              <a:t>. Congress gave the SEC the authority to set accounting and reporting standards for companies whose securities are publicly traded. However, the SEC, a government appointed body, has </a:t>
            </a:r>
            <a:r>
              <a:rPr lang="en-US" i="1" dirty="0"/>
              <a:t>delegated</a:t>
            </a:r>
            <a:r>
              <a:rPr lang="en-US" dirty="0"/>
              <a:t> the task of setting accounting standards to the private sector. It is important to understand that the power still lies with the SEC. If the SEC does not agree with a particular standard issued by the private sector, it can force a change in the standard. In fact, it has done so in the past.</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19</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1–1 Pathways Commission visualization: "THIS is accounting!"</a:t>
            </a:r>
          </a:p>
          <a:p>
            <a:endParaRPr lang="en-US" dirty="0"/>
          </a:p>
          <a:p>
            <a:r>
              <a:rPr lang="en-US" sz="1200" b="0" i="0" u="none" strike="noStrike" kern="1200" baseline="0" dirty="0">
                <a:solidFill>
                  <a:schemeClr val="tx1"/>
                </a:solidFill>
                <a:latin typeface="+mn-lt"/>
                <a:ea typeface="+mn-ea"/>
                <a:cs typeface="+mn-cs"/>
              </a:rPr>
              <a:t>Think of accounting as a special “language” that companies like Target use to communicate financial information to help people inside and outside of the business to make decisions. The Pathways Commission of the American Accounting Association developed an illustration to help visualize this important role of accounting. As shown in the illustration, accounting provides useful information about economic activity to help produce good decisions and foster a prosperous society. Economic activity is complex, and decisions have real consequences, so critical thinking and many judgments are needed to produce the most useful accounting information possible.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book focuses on </a:t>
            </a:r>
            <a:r>
              <a:rPr lang="en-US" sz="1200" b="1" i="0" u="none" strike="noStrike" kern="1200" baseline="0" dirty="0">
                <a:solidFill>
                  <a:schemeClr val="tx1"/>
                </a:solidFill>
                <a:latin typeface="+mn-lt"/>
                <a:ea typeface="+mn-ea"/>
                <a:cs typeface="+mn-cs"/>
              </a:rPr>
              <a:t>financial accounting</a:t>
            </a:r>
            <a:r>
              <a:rPr lang="en-US" sz="1200" b="0" i="0" u="none" strike="noStrike" kern="1200" baseline="0" dirty="0">
                <a:solidFill>
                  <a:schemeClr val="tx1"/>
                </a:solidFill>
                <a:latin typeface="+mn-lt"/>
                <a:ea typeface="+mn-ea"/>
                <a:cs typeface="+mn-cs"/>
              </a:rPr>
              <a:t>, which is chiefly concerned with providing financial information to various </a:t>
            </a:r>
            <a:r>
              <a:rPr lang="en-US" sz="1200" b="0" i="1" u="none" strike="noStrike" kern="1200" baseline="0" dirty="0">
                <a:solidFill>
                  <a:schemeClr val="tx1"/>
                </a:solidFill>
                <a:latin typeface="+mn-lt"/>
                <a:ea typeface="+mn-ea"/>
                <a:cs typeface="+mn-cs"/>
              </a:rPr>
              <a:t>external </a:t>
            </a:r>
            <a:r>
              <a:rPr lang="en-US" sz="1200" b="0" i="0" u="none" strike="noStrike" kern="1200" baseline="0" dirty="0">
                <a:solidFill>
                  <a:schemeClr val="tx1"/>
                </a:solidFill>
                <a:latin typeface="+mn-lt"/>
                <a:ea typeface="+mn-ea"/>
                <a:cs typeface="+mn-cs"/>
              </a:rPr>
              <a:t>users.</a:t>
            </a:r>
            <a:endParaRPr lang="en-US"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2</a:t>
            </a:fld>
            <a:endParaRPr lang="en-US" dirty="0"/>
          </a:p>
        </p:txBody>
      </p:sp>
    </p:spTree>
    <p:extLst>
      <p:ext uri="{BB962C8B-B14F-4D97-AF65-F5344CB8AC3E}">
        <p14:creationId xmlns:p14="http://schemas.microsoft.com/office/powerpoint/2010/main" val="3308982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Pressures on the accounting profession to establish uniform accounting standards began after the stock market crash of 1929. Some felt that insufficient and misleading financial statement information led to inflated stock prices and that this contributed to the stock market crash and the subsequent depression.</a:t>
            </a:r>
          </a:p>
          <a:p>
            <a:endParaRPr lang="en-US" dirty="0"/>
          </a:p>
          <a:p>
            <a:r>
              <a:rPr lang="en-US" dirty="0"/>
              <a:t>The 1933 Securities Act and the 1934 Securities Exchange Act were designed to restore investor confidence. The 1933 Act sets forth accounting and disclosure requirements for initial offerings of securities (stocks and bonds). The 1934 Act applies to secondary market transactions and mandates reporting requirements for companies whose securities are publicly traded on either organized stock exchanges or in over-the-counter markets.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 1934 Act also created the </a:t>
            </a:r>
            <a:r>
              <a:rPr lang="en-US" i="1" dirty="0"/>
              <a:t>Securities and Exchange Commission (SEC)</a:t>
            </a:r>
            <a:r>
              <a:rPr lang="en-US" dirty="0"/>
              <a:t>. Congress gave the SEC the authority to set accounting and reporting standards for companies whose securities are publicly traded. However, the SEC, a government appointed body, has </a:t>
            </a:r>
            <a:r>
              <a:rPr lang="en-US" i="1" dirty="0"/>
              <a:t>delegated</a:t>
            </a:r>
            <a:r>
              <a:rPr lang="en-US" dirty="0"/>
              <a:t> the task of setting accounting standards to the private sector. It is important to understand that the power still lies with the SEC. If the SEC does not agree with a particular standard issued by the private sector, it can force a change in the standard. In fact, it has done so in the past.</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20</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private sector body to assume the task of setting accounting standards was the Committee on Accounting Procedure (CAP). The CAP was a committee of the American Institute of Accountants (AIA). The AIA, which was renamed the American Institute of Certified Public Accountants (AICPA) in 1957, is the national professional organization for certified professional public accountants. From 1938 to 1959, the CAP issued 51 Accounting Research Bulletins (ARBs) which dealt with specific accounting and reporting problems.</a:t>
            </a:r>
          </a:p>
          <a:p>
            <a:endParaRPr lang="en-US" dirty="0"/>
          </a:p>
          <a:p>
            <a:r>
              <a:rPr lang="en-US" dirty="0"/>
              <a:t>In 1959 the Accounting Principles Board (APB) replaced the CAP. The APB operated from 1959 through 1973 and issued 31 Accounting Principles Board Opinions (APBOs), various Interpretations, and four Statements. The Opinions also dealt with specific accounting and reporting problems. Many ARBs and APBOs have not been superseded and still represent authoritative GAAP. However, APB was never able to establish a conceptual framework for financial accounting and reporting that was broadly accepted. Also, members served on the APB on a voluntary, part-time basis, so the APB was not able to act quickly enough to keep up with financial reporting issues as they developed.</a:t>
            </a:r>
          </a:p>
        </p:txBody>
      </p:sp>
      <p:sp>
        <p:nvSpPr>
          <p:cNvPr id="4" name="Slide Number Placeholder 3"/>
          <p:cNvSpPr>
            <a:spLocks noGrp="1"/>
          </p:cNvSpPr>
          <p:nvPr>
            <p:ph type="sldNum" sz="quarter" idx="10"/>
          </p:nvPr>
        </p:nvSpPr>
        <p:spPr/>
        <p:txBody>
          <a:bodyPr/>
          <a:lstStyle/>
          <a:p>
            <a:fld id="{20C6E16D-CAFA-4AA7-B962-802FFC832C12}" type="slidenum">
              <a:rPr lang="en-US" smtClean="0"/>
              <a:pPr/>
              <a:t>21</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private sector body to assume the task of setting accounting standards was the Committee on Accounting Procedure (CAP). The CAP was a committee of the American Institute of Accountants (AIA). The AIA, which was renamed the American Institute of Certified Public Accountants (AICPA) in 1957, is the national professional organization for certified professional public accountants. From 1938 to 1959, the CAP issued 51 Accounting Research Bulletins (ARBs) which dealt with specific accounting and reporting problems.</a:t>
            </a:r>
          </a:p>
          <a:p>
            <a:endParaRPr lang="en-US" dirty="0"/>
          </a:p>
          <a:p>
            <a:r>
              <a:rPr lang="en-US" dirty="0"/>
              <a:t>In 1959 the Accounting Principles Board (APB) replaced the CAP. The APB operated from 1959 through 1973 and issued 31 Accounting Principles Board Opinions (APBOs), various Interpretations, and four Statements. The Opinions also dealt with specific accounting and reporting problems. Many ARBs and APBOs have not been superseded and still represent authoritative GAAP. However, APB was never able to establish a conceptual framework for financial accounting and reporting that was broadly accepted. Also, members served on the APB on a voluntary, part-time basis, so the APB was not able to act quickly enough to keep up with financial reporting issues as they developed.</a:t>
            </a:r>
          </a:p>
        </p:txBody>
      </p:sp>
      <p:sp>
        <p:nvSpPr>
          <p:cNvPr id="4" name="Slide Number Placeholder 3"/>
          <p:cNvSpPr>
            <a:spLocks noGrp="1"/>
          </p:cNvSpPr>
          <p:nvPr>
            <p:ph type="sldNum" sz="quarter" idx="10"/>
          </p:nvPr>
        </p:nvSpPr>
        <p:spPr/>
        <p:txBody>
          <a:bodyPr/>
          <a:lstStyle/>
          <a:p>
            <a:fld id="{20C6E16D-CAFA-4AA7-B962-802FFC832C12}" type="slidenum">
              <a:rPr lang="en-US" smtClean="0"/>
              <a:pPr/>
              <a:t>22</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Criticism of the APB led to the creation in 1973 of the </a:t>
            </a:r>
            <a:r>
              <a:rPr lang="en-US" i="1" dirty="0"/>
              <a:t>Financial Accounting Standards Board (FASB)</a:t>
            </a:r>
            <a:r>
              <a:rPr lang="en-US" dirty="0"/>
              <a:t> and its supporting structure. There are seven full-time members of the FASB. FASB members represent various constituencies concerned with accounting standards, and have included representatives from the auditing profession, profit-oriented companies, accounting educators, financial analysts, and government. The FASB is supported by its parent organization, the </a:t>
            </a:r>
            <a:r>
              <a:rPr lang="en-US" i="1" dirty="0"/>
              <a:t>Financial Accounting Foundation (FAF)</a:t>
            </a:r>
            <a:r>
              <a:rPr lang="en-US" dirty="0"/>
              <a:t>, which is responsible for selecting the members of the FASB and its Financial Accounting Standards Advisory Council (FASAC), ensuring adequate funding of FASB activities and exercising general oversight of the FASB’s activities.</a:t>
            </a:r>
          </a:p>
          <a:p>
            <a:endParaRPr lang="en-US" dirty="0"/>
          </a:p>
          <a:p>
            <a:r>
              <a:rPr lang="en-IN" sz="1200" b="0" i="0" u="none" strike="noStrike" kern="1200" baseline="0" dirty="0">
                <a:solidFill>
                  <a:schemeClr val="tx1"/>
                </a:solidFill>
                <a:latin typeface="+mn-lt"/>
                <a:ea typeface="+mn-ea"/>
                <a:cs typeface="+mn-cs"/>
              </a:rPr>
              <a:t>In 1984, the FASB’s Emerging Issues Task Force (EITF) was formed to improve financial reporting by resolving narrowly defined financial accounting issues within the framework of existing GAAP. The EITF primarily addresses implementation issues, thereby speeding up the standard-setting process and allowing the FASB to focus on pervasive long-term problems. EITF rulings are ratified by the FASB and are considered part of GAAP</a:t>
            </a:r>
            <a:r>
              <a:rPr lang="en-US" dirty="0"/>
              <a:t>. </a:t>
            </a:r>
          </a:p>
          <a:p>
            <a:endParaRPr lang="en-US" dirty="0"/>
          </a:p>
          <a:p>
            <a:r>
              <a:rPr lang="en-US" sz="1200" b="0" i="0" u="none" strike="noStrike" kern="1200" baseline="0" dirty="0">
                <a:solidFill>
                  <a:schemeClr val="tx1"/>
                </a:solidFill>
                <a:latin typeface="+mn-lt"/>
                <a:ea typeface="+mn-ea"/>
                <a:cs typeface="+mn-cs"/>
              </a:rPr>
              <a:t>Also in 1984, the </a:t>
            </a:r>
            <a:r>
              <a:rPr lang="en-US" sz="1200" b="1" i="0" u="none" strike="noStrike" kern="1200" baseline="0" dirty="0">
                <a:solidFill>
                  <a:schemeClr val="tx1"/>
                </a:solidFill>
                <a:latin typeface="+mn-lt"/>
                <a:ea typeface="+mn-ea"/>
                <a:cs typeface="+mn-cs"/>
              </a:rPr>
              <a:t>Government Accounting Standards Board (GASB) </a:t>
            </a:r>
            <a:r>
              <a:rPr lang="en-US" sz="1200" b="0" i="0" u="none" strike="noStrike" kern="1200" baseline="0" dirty="0">
                <a:solidFill>
                  <a:schemeClr val="tx1"/>
                </a:solidFill>
                <a:latin typeface="+mn-lt"/>
                <a:ea typeface="+mn-ea"/>
                <a:cs typeface="+mn-cs"/>
              </a:rPr>
              <a:t>was created to develop accounting standards for governmental units such as states and cities. The FAF oversees and funds the GASB, and the Governmental Accounting Standards Advisory Council (GASAC) provides input to it.</a:t>
            </a:r>
            <a:endParaRPr lang="en-IN" dirty="0"/>
          </a:p>
          <a:p>
            <a:endParaRPr lang="en-US"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23</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Criticism of the APB led to the creation in 1973 of the </a:t>
            </a:r>
            <a:r>
              <a:rPr lang="en-US" i="1" dirty="0"/>
              <a:t>Financial Accounting Standards Board (FASB)</a:t>
            </a:r>
            <a:r>
              <a:rPr lang="en-US" dirty="0"/>
              <a:t> and its supporting structure. There are seven full-time members of the FASB. FASB members represent various constituencies concerned with accounting standards, and have included representatives from the auditing profession, profit-oriented companies, accounting educators, financial analysts, and government. The FASB is supported by its parent organization, the </a:t>
            </a:r>
            <a:r>
              <a:rPr lang="en-US" i="1" dirty="0"/>
              <a:t>Financial Accounting Foundation (FAF)</a:t>
            </a:r>
            <a:r>
              <a:rPr lang="en-US" dirty="0"/>
              <a:t>, which is responsible for selecting the members of the FASB and its Financial Accounting Standards Advisory Council (FASAC), ensuring adequate funding of FASB activities and exercising general oversight of the FASB’s activities.</a:t>
            </a:r>
          </a:p>
          <a:p>
            <a:endParaRPr lang="en-US" dirty="0"/>
          </a:p>
          <a:p>
            <a:r>
              <a:rPr lang="en-IN" sz="1200" b="0" i="0" u="none" strike="noStrike" kern="1200" baseline="0" dirty="0">
                <a:solidFill>
                  <a:schemeClr val="tx1"/>
                </a:solidFill>
                <a:latin typeface="+mn-lt"/>
                <a:ea typeface="+mn-ea"/>
                <a:cs typeface="+mn-cs"/>
              </a:rPr>
              <a:t>In 1984, the FASB’s Emerging Issues Task Force (EITF) was formed to improve financial reporting by resolving narrowly defined financial accounting issues within the framework of existing GAAP. The EITF primarily addresses implementation issues, thereby speeding up the standard-setting process and allowing the FASB to focus on pervasive long-term problems. EITF rulings are ratified by the FASB and are considered part of GAAP</a:t>
            </a:r>
            <a:r>
              <a:rPr lang="en-US" dirty="0"/>
              <a:t>. </a:t>
            </a:r>
          </a:p>
          <a:p>
            <a:endParaRPr lang="en-US" dirty="0"/>
          </a:p>
          <a:p>
            <a:r>
              <a:rPr lang="en-US" sz="1200" b="0" i="0" u="none" strike="noStrike" kern="1200" baseline="0" dirty="0">
                <a:solidFill>
                  <a:schemeClr val="tx1"/>
                </a:solidFill>
                <a:latin typeface="+mn-lt"/>
                <a:ea typeface="+mn-ea"/>
                <a:cs typeface="+mn-cs"/>
              </a:rPr>
              <a:t>Also in 1984, the </a:t>
            </a:r>
            <a:r>
              <a:rPr lang="en-US" sz="1200" b="1" i="0" u="none" strike="noStrike" kern="1200" baseline="0" dirty="0">
                <a:solidFill>
                  <a:schemeClr val="tx1"/>
                </a:solidFill>
                <a:latin typeface="+mn-lt"/>
                <a:ea typeface="+mn-ea"/>
                <a:cs typeface="+mn-cs"/>
              </a:rPr>
              <a:t>Government Accounting Standards Board (GASB) </a:t>
            </a:r>
            <a:r>
              <a:rPr lang="en-US" sz="1200" b="0" i="0" u="none" strike="noStrike" kern="1200" baseline="0" dirty="0">
                <a:solidFill>
                  <a:schemeClr val="tx1"/>
                </a:solidFill>
                <a:latin typeface="+mn-lt"/>
                <a:ea typeface="+mn-ea"/>
                <a:cs typeface="+mn-cs"/>
              </a:rPr>
              <a:t>was created to develop accounting standards for governmental units such as states and cities. The FAF oversees and funds the GASB, and the Governmental Accounting Standards Advisory Council (GASAC) provides input to it.</a:t>
            </a:r>
            <a:endParaRPr lang="en-IN" dirty="0"/>
          </a:p>
          <a:p>
            <a:endParaRPr lang="en-US"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24</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Criticism of the APB led to the creation in 1973 of the </a:t>
            </a:r>
            <a:r>
              <a:rPr lang="en-US" i="1" dirty="0"/>
              <a:t>Financial Accounting Standards Board (FASB)</a:t>
            </a:r>
            <a:r>
              <a:rPr lang="en-US" dirty="0"/>
              <a:t> and its supporting structure. There are seven full-time members of the FASB. FASB members represent various constituencies concerned with accounting standards, and have included representatives from the auditing profession, profit-oriented companies, accounting educators, financial analysts, and government. The FASB is supported by its parent organization, the </a:t>
            </a:r>
            <a:r>
              <a:rPr lang="en-US" i="1" dirty="0"/>
              <a:t>Financial Accounting Foundation (FAF)</a:t>
            </a:r>
            <a:r>
              <a:rPr lang="en-US" dirty="0"/>
              <a:t>, which is responsible for selecting the members of the FASB and its Financial Accounting Standards Advisory Council (FASAC), ensuring adequate funding of FASB activities and exercising general oversight of the FASB’s activities.</a:t>
            </a:r>
          </a:p>
          <a:p>
            <a:endParaRPr lang="en-US" dirty="0"/>
          </a:p>
          <a:p>
            <a:r>
              <a:rPr lang="en-IN" sz="1200" b="0" i="0" u="none" strike="noStrike" kern="1200" baseline="0" dirty="0">
                <a:solidFill>
                  <a:schemeClr val="tx1"/>
                </a:solidFill>
                <a:latin typeface="+mn-lt"/>
                <a:ea typeface="+mn-ea"/>
                <a:cs typeface="+mn-cs"/>
              </a:rPr>
              <a:t>In 1984, the FASB’s Emerging Issues Task Force (EITF) was formed to improve financial reporting by resolving narrowly defined financial accounting issues within the framework of existing GAAP. The EITF primarily addresses implementation issues, thereby speeding up the standard-setting process and allowing the FASB to focus on pervasive long-term problems. EITF rulings are ratified by the FASB and are considered part of GAAP</a:t>
            </a:r>
            <a:r>
              <a:rPr lang="en-US" dirty="0"/>
              <a:t>. </a:t>
            </a:r>
          </a:p>
          <a:p>
            <a:endParaRPr lang="en-US" dirty="0"/>
          </a:p>
          <a:p>
            <a:r>
              <a:rPr lang="en-US" sz="1200" b="0" i="0" u="none" strike="noStrike" kern="1200" baseline="0" dirty="0">
                <a:solidFill>
                  <a:schemeClr val="tx1"/>
                </a:solidFill>
                <a:latin typeface="+mn-lt"/>
                <a:ea typeface="+mn-ea"/>
                <a:cs typeface="+mn-cs"/>
              </a:rPr>
              <a:t>Also in 1984, the </a:t>
            </a:r>
            <a:r>
              <a:rPr lang="en-US" sz="1200" b="1" i="0" u="none" strike="noStrike" kern="1200" baseline="0" dirty="0">
                <a:solidFill>
                  <a:schemeClr val="tx1"/>
                </a:solidFill>
                <a:latin typeface="+mn-lt"/>
                <a:ea typeface="+mn-ea"/>
                <a:cs typeface="+mn-cs"/>
              </a:rPr>
              <a:t>Government Accounting Standards Board (GASB) </a:t>
            </a:r>
            <a:r>
              <a:rPr lang="en-US" sz="1200" b="0" i="0" u="none" strike="noStrike" kern="1200" baseline="0" dirty="0">
                <a:solidFill>
                  <a:schemeClr val="tx1"/>
                </a:solidFill>
                <a:latin typeface="+mn-lt"/>
                <a:ea typeface="+mn-ea"/>
                <a:cs typeface="+mn-cs"/>
              </a:rPr>
              <a:t>was created to develop accounting standards for governmental units such as states and cities. The FAF oversees and funds the GASB, and the Governmental Accounting Standards Advisory Council (GASAC) provides input to it.</a:t>
            </a:r>
            <a:endParaRPr lang="en-IN" dirty="0"/>
          </a:p>
          <a:p>
            <a:endParaRPr lang="en-US"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25</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26</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Present-day GAAP includes a huge amount of guidance. The FASB has developed a </a:t>
            </a:r>
            <a:r>
              <a:rPr lang="en-US" i="1" dirty="0"/>
              <a:t>conceptual framework</a:t>
            </a:r>
            <a:r>
              <a:rPr lang="en-US" dirty="0"/>
              <a:t> (discussed in Part B of this chapter) that is not authoritative GAAP but provides an underlying structure for the development of accounting standards. The FASB also has issued many accounting standards, currently called </a:t>
            </a:r>
            <a:r>
              <a:rPr lang="en-US" i="1" dirty="0"/>
              <a:t>Accounting Standards Updates</a:t>
            </a:r>
            <a:r>
              <a:rPr lang="en-US" dirty="0"/>
              <a:t> (</a:t>
            </a:r>
            <a:r>
              <a:rPr lang="en-US" i="1" dirty="0"/>
              <a:t>ASUs</a:t>
            </a:r>
            <a:r>
              <a:rPr lang="en-US" dirty="0"/>
              <a:t>) and previously called </a:t>
            </a:r>
            <a:r>
              <a:rPr lang="en-US" i="1" dirty="0"/>
              <a:t>Statements of Financial Accounting Standards </a:t>
            </a:r>
            <a:r>
              <a:rPr lang="en-US" dirty="0"/>
              <a:t>(</a:t>
            </a:r>
            <a:r>
              <a:rPr lang="en-US" i="1" dirty="0"/>
              <a:t>SFASs</a:t>
            </a:r>
            <a:r>
              <a:rPr lang="en-US" dirty="0"/>
              <a:t>), as well as numerous FASB </a:t>
            </a:r>
            <a:r>
              <a:rPr lang="en-US" i="1" dirty="0"/>
              <a:t>Interpretations, Staff Positions, Technical Bulletins,</a:t>
            </a:r>
            <a:r>
              <a:rPr lang="en-US" dirty="0"/>
              <a:t> and </a:t>
            </a:r>
            <a:r>
              <a:rPr lang="en-US" i="1" dirty="0"/>
              <a:t>EITF Issue Consensuses</a:t>
            </a:r>
            <a:r>
              <a:rPr lang="en-US" dirty="0"/>
              <a:t>. The SEC also has issued various important pronouncements. Determining the appropriate accounting treatment for a particular event or transaction might require an accountant to research several of these sources.</a:t>
            </a:r>
          </a:p>
          <a:p>
            <a:endParaRPr lang="en-US" dirty="0"/>
          </a:p>
          <a:p>
            <a:r>
              <a:rPr lang="en-US" dirty="0"/>
              <a:t>To simplify the task of researching an accounting topic, in 2009 the FASB implemented its </a:t>
            </a:r>
            <a:r>
              <a:rPr lang="en-US" i="1" dirty="0"/>
              <a:t>FASB Accounting Standards Codification.</a:t>
            </a:r>
            <a:r>
              <a:rPr lang="en-US" dirty="0"/>
              <a:t> The Codification integrates and topically organizes all relevant accounting pronouncements comprising GAAP in a searchable, online database. It represents the single source of authoritative nongovernmental U.S. GAAP, and also includes portions of SEC accounting guidance that are relevant to financial reports filed with the SEC. When the FASB issues a new ASU, it becomes authoritative when it is entered into the Codification. The Codification is organized into nine main topics and approximately 90 subtopics. The main topics and related numbering system are presented in Illustration</a:t>
            </a:r>
            <a:r>
              <a:rPr lang="en-US" baseline="0" dirty="0"/>
              <a:t> 1</a:t>
            </a:r>
            <a:r>
              <a:rPr lang="en-US" dirty="0"/>
              <a:t>–</a:t>
            </a:r>
            <a:r>
              <a:rPr lang="en-US" baseline="0" dirty="0"/>
              <a:t>6. </a:t>
            </a:r>
            <a:r>
              <a:rPr lang="en-US" dirty="0"/>
              <a:t>The Codification can be located at</a:t>
            </a:r>
            <a:r>
              <a:rPr lang="en-US" b="1" baseline="0" dirty="0"/>
              <a:t> </a:t>
            </a:r>
            <a:r>
              <a:rPr lang="en-US" b="0" baseline="0" dirty="0"/>
              <a:t>the FASB website.</a:t>
            </a:r>
          </a:p>
          <a:p>
            <a:endParaRPr lang="en-US" b="0" dirty="0"/>
          </a:p>
          <a:p>
            <a:r>
              <a:rPr lang="en-US" dirty="0"/>
              <a:t>Throughout this book, we use the Accounting Standards Codification System (ASC) in footnotes when referencing generally accepted accounting principles (FASB ASC followed by the appropriate number). Each footnote also includes a reference to the original accounting standard that is codified in the ASC.</a:t>
            </a:r>
          </a:p>
          <a:p>
            <a:endParaRPr lang="en-US"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27</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1–6 FASB Accounting Standards Codification Topics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28</a:t>
            </a:fld>
            <a:endParaRPr lang="en-US" dirty="0"/>
          </a:p>
        </p:txBody>
      </p:sp>
    </p:spTree>
    <p:extLst>
      <p:ext uri="{BB962C8B-B14F-4D97-AF65-F5344CB8AC3E}">
        <p14:creationId xmlns:p14="http://schemas.microsoft.com/office/powerpoint/2010/main" val="2096076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industrialized countries have organizations responsible for determining accounting and reporting standards. In some countries, the United Kingdom, for instance, the responsible organization is a private sector body similar to the FASB in the United States. In other countries, the organization is a governmental body. Historically, these different organizations often produced different accounting standards, which complicated accounting by multinational companies, reduced comparability between companies using different standards, and potentially made it harder for companies to raise capital in international markets.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In response to these problems, the </a:t>
            </a:r>
            <a:r>
              <a:rPr lang="en-US" i="1" dirty="0"/>
              <a:t>International Accounting Standards Committee (IASC)</a:t>
            </a:r>
            <a:r>
              <a:rPr lang="en-US" dirty="0"/>
              <a:t> was formed in 1973 to develop global accounting standards. The IASC reorganized itself in 2001 and created a new standard-setting body called the </a:t>
            </a:r>
            <a:r>
              <a:rPr lang="en-US" i="1" dirty="0"/>
              <a:t>International Accounting Standards Board (IASB)</a:t>
            </a:r>
            <a:r>
              <a:rPr lang="en-US" dirty="0"/>
              <a:t>. The IASB’s main objective is to develop a single set of high-quality, understandable, and enforceable global accounting standards to help participants in the world’s capital markets and other users make economic decisions.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IASC issued 41 International Accounting Standards (IASs), and the IASB endorsed these standards when it was formed in 2001. Since then, the IASB has revised many IASs and has issued new standards of its own, called </a:t>
            </a:r>
            <a:r>
              <a:rPr lang="en-US" sz="1200" i="1" kern="1200" dirty="0">
                <a:solidFill>
                  <a:schemeClr val="tx1"/>
                </a:solidFill>
                <a:effectLst/>
                <a:latin typeface="+mn-lt"/>
                <a:ea typeface="+mn-ea"/>
                <a:cs typeface="+mn-cs"/>
              </a:rPr>
              <a:t>International Financial Reporting Standards (IFRS).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29</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primary focus of financial accounting is on the financial information provided by </a:t>
            </a:r>
            <a:r>
              <a:rPr lang="en-US" sz="1200" b="0" i="1" u="none" strike="noStrike" kern="1200" baseline="0" dirty="0">
                <a:solidFill>
                  <a:schemeClr val="tx1"/>
                </a:solidFill>
                <a:latin typeface="+mn-lt"/>
                <a:ea typeface="+mn-ea"/>
                <a:cs typeface="+mn-cs"/>
              </a:rPr>
              <a:t>profit-oriented companies </a:t>
            </a:r>
            <a:r>
              <a:rPr lang="en-US" sz="1200" b="0" i="0" u="none" strike="noStrike" kern="1200" baseline="0" dirty="0">
                <a:solidFill>
                  <a:schemeClr val="tx1"/>
                </a:solidFill>
                <a:latin typeface="+mn-lt"/>
                <a:ea typeface="+mn-ea"/>
                <a:cs typeface="+mn-cs"/>
              </a:rPr>
              <a:t>to their </a:t>
            </a:r>
            <a:r>
              <a:rPr lang="en-US" sz="1200" b="0" i="1" u="none" strike="noStrike" kern="1200" baseline="0" dirty="0">
                <a:solidFill>
                  <a:schemeClr val="tx1"/>
                </a:solidFill>
                <a:latin typeface="+mn-lt"/>
                <a:ea typeface="+mn-ea"/>
                <a:cs typeface="+mn-cs"/>
              </a:rPr>
              <a:t>present and potential investors and creditors</a:t>
            </a:r>
            <a:r>
              <a:rPr lang="en-US" sz="1200" b="0" i="0" u="none" strike="noStrike" kern="1200" baseline="0" dirty="0">
                <a:solidFill>
                  <a:schemeClr val="tx1"/>
                </a:solidFill>
                <a:latin typeface="+mn-lt"/>
                <a:ea typeface="+mn-ea"/>
                <a:cs typeface="+mn-cs"/>
              </a:rPr>
              <a:t>. One external user group, often referred to as </a:t>
            </a:r>
            <a:r>
              <a:rPr lang="en-US" sz="1200" b="0" i="1" u="none" strike="noStrike" kern="1200" baseline="0" dirty="0">
                <a:solidFill>
                  <a:schemeClr val="tx1"/>
                </a:solidFill>
                <a:latin typeface="+mn-lt"/>
                <a:ea typeface="+mn-ea"/>
                <a:cs typeface="+mn-cs"/>
              </a:rPr>
              <a:t>financial intermediaries, </a:t>
            </a:r>
            <a:r>
              <a:rPr lang="en-US" sz="1200" b="0" i="0" u="none" strike="noStrike" kern="1200" baseline="0" dirty="0">
                <a:solidFill>
                  <a:schemeClr val="tx1"/>
                </a:solidFill>
                <a:latin typeface="+mn-lt"/>
                <a:ea typeface="+mn-ea"/>
                <a:cs typeface="+mn-cs"/>
              </a:rPr>
              <a:t>includes financial analysts, stockbrokers, mutual fund managers, and credit rating organizations. These users provide advice to investors and creditors and/or make investment-credit decisions on their behalf.</a:t>
            </a:r>
          </a:p>
          <a:p>
            <a:endParaRPr lang="en-IN" sz="14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Investors and creditors use many different kinds of information before supplying capital to businesses. They might learn about a</a:t>
            </a:r>
            <a:r>
              <a:rPr lang="en-US" sz="1400" baseline="0" dirty="0"/>
              <a:t> company’s products or its management, and consider its competitors and the health of the economy more generally. </a:t>
            </a:r>
            <a:r>
              <a:rPr lang="en-US" sz="1400" dirty="0"/>
              <a:t>Financial information is a key component of their information set.</a:t>
            </a:r>
            <a:endParaRPr lang="en-IN" sz="1400"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3</a:t>
            </a:fld>
            <a:endParaRPr lang="en-US" dirty="0"/>
          </a:p>
        </p:txBody>
      </p:sp>
    </p:spTree>
    <p:extLst>
      <p:ext uri="{BB962C8B-B14F-4D97-AF65-F5344CB8AC3E}">
        <p14:creationId xmlns:p14="http://schemas.microsoft.com/office/powerpoint/2010/main" val="41763305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industrialized countries have organizations responsible for determining accounting and reporting standards. In some countries, the United Kingdom, for instance, the responsible organization is a private sector body similar to the FASB in the United States. In other countries, the organization is a governmental body. Historically, these different organizations often produced different accounting standards, which complicated accounting by multinational companies, reduced comparability between companies using different standards, and potentially made it harder for companies to raise capital in international markets.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In response to these problems, the </a:t>
            </a:r>
            <a:r>
              <a:rPr lang="en-US" i="1" dirty="0"/>
              <a:t>International Accounting Standards Committee (IASC)</a:t>
            </a:r>
            <a:r>
              <a:rPr lang="en-US" dirty="0"/>
              <a:t> was formed in 1973 to develop global accounting standards. The IASC reorganized itself in 2001 and created a new standard-setting body called the </a:t>
            </a:r>
            <a:r>
              <a:rPr lang="en-US" i="1" dirty="0"/>
              <a:t>International Accounting Standards Board (IASB)</a:t>
            </a:r>
            <a:r>
              <a:rPr lang="en-US" dirty="0"/>
              <a:t>. The IASB’s main objective is to develop a single set of high-quality, understandable, and enforceable global accounting standards to help participants in the world’s capital markets and other users make economic decisions.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IASC issued 41 International Accounting Standards (IASs), and the IASB endorsed these standards when it was formed in 2001. Since then, the IASB has revised many IASs and has issued new standards of its own, called </a:t>
            </a:r>
            <a:r>
              <a:rPr lang="en-US" sz="1200" i="1" kern="1200" dirty="0">
                <a:solidFill>
                  <a:schemeClr val="tx1"/>
                </a:solidFill>
                <a:effectLst/>
                <a:latin typeface="+mn-lt"/>
                <a:ea typeface="+mn-ea"/>
                <a:cs typeface="+mn-cs"/>
              </a:rPr>
              <a:t>International Financial Reporting Standards (IFRS).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30</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1–7 Comparison of Organizations of U.S. and International Standard Setters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In this slide, we see that the way international standard setting is structured is similar in many respects to the way standard setting is structured in the U.S.</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31</a:t>
            </a:fld>
            <a:endParaRPr lang="en-US" dirty="0"/>
          </a:p>
        </p:txBody>
      </p:sp>
    </p:spTree>
    <p:extLst>
      <p:ext uri="{BB962C8B-B14F-4D97-AF65-F5344CB8AC3E}">
        <p14:creationId xmlns:p14="http://schemas.microsoft.com/office/powerpoint/2010/main" val="20960760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32</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Should the U.S. also adopt IFRS? Many argue that a single set of global standards will improve comparability of financial reporting and facilitate access to capital. However, others argue that U.S. standards should remain customized to fit the stringent legal and regulatory requirements of the U.S. business environment. There also is concern that differences in implementation and enforcement from country to country will make accounting under IFRS appear more uniform and comparable than actually is the case. Another argument is that competition between alternative standard-setting regimes is healthy and can lead to improved standards.</a:t>
            </a:r>
          </a:p>
          <a:p>
            <a:endParaRPr lang="en-US" dirty="0"/>
          </a:p>
          <a:p>
            <a:r>
              <a:rPr lang="en-US" dirty="0"/>
              <a:t>The FASB and IASB have been working for many years to converge to one global set of accounting standards.</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33</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October 2002:</a:t>
            </a:r>
            <a:r>
              <a:rPr lang="en-US" dirty="0"/>
              <a:t> The FASB and IASB sign the Norwalk Agreement, pledging to remove existing differences between their standards and to coordinate their future standard-setting agendas so that major issues are worked on together.</a:t>
            </a:r>
          </a:p>
          <a:p>
            <a:r>
              <a:rPr lang="en-US" b="1" dirty="0"/>
              <a:t>November 2007:</a:t>
            </a:r>
            <a:r>
              <a:rPr lang="en-US" dirty="0"/>
              <a:t> The SEC signaled its view that IFRS are of high quality by eliminating the requirement for foreign companies that issue stock in the United States to include in their financial statements a reconciliation of IFRS to U.S. GAAP. As a consequence, hundreds of foreign companies have access to U.S. capital markets with IFRS-based financial statements.</a:t>
            </a:r>
          </a:p>
          <a:p>
            <a:r>
              <a:rPr lang="en-US" b="1" dirty="0"/>
              <a:t>April 2008:</a:t>
            </a:r>
            <a:r>
              <a:rPr lang="en-US" dirty="0"/>
              <a:t> The FASB and IASB agreed to accelerate the convergence process and focus on a subset of key convergence projects. Already-converged standards that you will encounter later in this book deal with such topics as revenue recognition, earnings per share, share-based compensation, nonmonetary exchanges, inventory costs, and the calculation of fair value. </a:t>
            </a:r>
            <a:r>
              <a:rPr lang="en-US" b="1" dirty="0"/>
              <a:t>Where We’re Headed</a:t>
            </a:r>
            <a:r>
              <a:rPr lang="en-US" dirty="0"/>
              <a:t> boxes throughout the book describe additional projects that are ongoing.</a:t>
            </a:r>
          </a:p>
          <a:p>
            <a:pPr marL="171450" indent="-171450">
              <a:buFont typeface="Arial" panose="020B0604020202020204" pitchFamily="34" charset="0"/>
              <a:buChar cha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34</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November 2008:</a:t>
            </a:r>
            <a:r>
              <a:rPr lang="en-US" dirty="0"/>
              <a:t> The SEC issues a </a:t>
            </a:r>
            <a:r>
              <a:rPr lang="en-US" i="1" dirty="0"/>
              <a:t>Roadmap</a:t>
            </a:r>
            <a:r>
              <a:rPr lang="en-US" dirty="0"/>
              <a:t> that listed necessary conditions (called “milestones”) that must be achieved before the U.S. will shift to requiring use of IFRS by public companies. Milestones include completion of key convergence projects, improving the structure and funding of the IASB, and updating the education and licensing of U.S. accountants.</a:t>
            </a:r>
          </a:p>
          <a:p>
            <a:r>
              <a:rPr lang="en-US" b="1" dirty="0"/>
              <a:t>November 2011:</a:t>
            </a:r>
            <a:r>
              <a:rPr lang="en-US" dirty="0"/>
              <a:t> The SEC issues two studies comparing U.S. GAAP and IFRS and analyzing how IFRS are applied globally. In these studies, the SEC identifies key differences between U.S. GAAP and IFRS, and notes that U.S. GAAP provides significantly more guidance about particular transactions or industries. The SEC also notes some diversity in the application of IFRS that suggests the potential for non-comparability of financial statements across countries and industries.</a:t>
            </a:r>
          </a:p>
          <a:p>
            <a:r>
              <a:rPr lang="en-US" b="1" dirty="0"/>
              <a:t>July 2012:</a:t>
            </a:r>
            <a:r>
              <a:rPr lang="en-US" dirty="0"/>
              <a:t> The SEC staff issues its Final Staff Report in which it concludes that it is not feasible for the U.S. to simply adopt IFRS, given (1) a need for the U.S. to have strong influence on the standard-setting process and ensure that standards meet U.S. needs, (2) the high costs to companies of converting to IFRS, and (3) the fact that many laws, regulations, and private contracts reference U.S. GAAP.</a:t>
            </a:r>
          </a:p>
        </p:txBody>
      </p:sp>
      <p:sp>
        <p:nvSpPr>
          <p:cNvPr id="4" name="Slide Number Placeholder 3"/>
          <p:cNvSpPr>
            <a:spLocks noGrp="1"/>
          </p:cNvSpPr>
          <p:nvPr>
            <p:ph type="sldNum" sz="quarter" idx="10"/>
          </p:nvPr>
        </p:nvSpPr>
        <p:spPr/>
        <p:txBody>
          <a:bodyPr/>
          <a:lstStyle/>
          <a:p>
            <a:fld id="{20C6E16D-CAFA-4AA7-B962-802FFC832C12}" type="slidenum">
              <a:rPr lang="en-US" smtClean="0"/>
              <a:pPr/>
              <a:t>35</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November 2008:</a:t>
            </a:r>
            <a:r>
              <a:rPr lang="en-US" dirty="0"/>
              <a:t> The SEC issues a </a:t>
            </a:r>
            <a:r>
              <a:rPr lang="en-US" i="1" dirty="0"/>
              <a:t>Roadmap</a:t>
            </a:r>
            <a:r>
              <a:rPr lang="en-US" dirty="0"/>
              <a:t> that listed necessary conditions (called “milestones”) that must be achieved before the U.S. will shift to requiring use of IFRS by public companies. Milestones include completion of key convergence projects, improving the structure and funding of the IASB, and updating the education and licensing of U.S. accountants.</a:t>
            </a:r>
          </a:p>
          <a:p>
            <a:r>
              <a:rPr lang="en-US" b="1" dirty="0"/>
              <a:t>November 2011:</a:t>
            </a:r>
            <a:r>
              <a:rPr lang="en-US" dirty="0"/>
              <a:t> The SEC issues two studies comparing U.S. GAAP and IFRS and analyzing how IFRS are applied globally. In these studies, the SEC identifies key differences between U.S. GAAP and IFRS, and notes that U.S. GAAP provides significantly more guidance about particular transactions or industries. The SEC also notes some diversity in the application of IFRS that suggests the potential for non-comparability of financial statements across countries and industries.</a:t>
            </a:r>
          </a:p>
          <a:p>
            <a:r>
              <a:rPr lang="en-US" b="1" dirty="0"/>
              <a:t>July 2012:</a:t>
            </a:r>
            <a:r>
              <a:rPr lang="en-US" dirty="0"/>
              <a:t> The SEC staff issues its Final Staff Report in which it concludes that it is not feasible for the U.S. to simply adopt IFRS, given (1) a need for the U.S. to have strong influence on the standard-setting process and ensure that standards meet U.S. needs, (2) the high costs to companies of converting to IFRS, and (3) the fact that many laws, regulations, and private contracts reference U.S. GAAP.</a:t>
            </a:r>
          </a:p>
        </p:txBody>
      </p:sp>
      <p:sp>
        <p:nvSpPr>
          <p:cNvPr id="4" name="Slide Number Placeholder 3"/>
          <p:cNvSpPr>
            <a:spLocks noGrp="1"/>
          </p:cNvSpPr>
          <p:nvPr>
            <p:ph type="sldNum" sz="quarter" idx="10"/>
          </p:nvPr>
        </p:nvSpPr>
        <p:spPr/>
        <p:txBody>
          <a:bodyPr/>
          <a:lstStyle/>
          <a:p>
            <a:fld id="{20C6E16D-CAFA-4AA7-B962-802FFC832C12}" type="slidenum">
              <a:rPr lang="en-US" smtClean="0"/>
              <a:pPr/>
              <a:t>36</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tx1"/>
              </a:buClr>
            </a:pPr>
            <a:r>
              <a:rPr lang="en-US" sz="1200" dirty="0">
                <a:solidFill>
                  <a:schemeClr val="tx1"/>
                </a:solidFill>
              </a:rPr>
              <a:t>When developing accounting standards, a standard setter must understand</a:t>
            </a:r>
            <a:r>
              <a:rPr lang="en-US" sz="1200" baseline="0" dirty="0">
                <a:solidFill>
                  <a:schemeClr val="tx1"/>
                </a:solidFill>
              </a:rPr>
              <a:t> t</a:t>
            </a:r>
            <a:r>
              <a:rPr lang="en-US" sz="1200" dirty="0">
                <a:solidFill>
                  <a:schemeClr val="tx1"/>
                </a:solidFill>
              </a:rPr>
              <a:t>he nuances of the economic transactions the standards address</a:t>
            </a:r>
            <a:r>
              <a:rPr lang="en-US" sz="1200" baseline="0" dirty="0">
                <a:solidFill>
                  <a:schemeClr val="tx1"/>
                </a:solidFill>
              </a:rPr>
              <a:t> and t</a:t>
            </a:r>
            <a:r>
              <a:rPr lang="en-US" sz="1200" dirty="0">
                <a:solidFill>
                  <a:schemeClr val="tx1"/>
                </a:solidFill>
              </a:rPr>
              <a:t>he views of key constituents concerning how accounting would best capture that economic reality.</a:t>
            </a:r>
            <a:r>
              <a:rPr lang="en-US" sz="1200" baseline="0" dirty="0">
                <a:solidFill>
                  <a:schemeClr val="tx1"/>
                </a:solidFill>
              </a:rPr>
              <a:t> </a:t>
            </a:r>
            <a:r>
              <a:rPr lang="en-US" sz="1200" dirty="0">
                <a:solidFill>
                  <a:schemeClr val="tx1"/>
                </a:solidFill>
              </a:rPr>
              <a:t>FASB undertakes a series of information-gathering steps including:</a:t>
            </a:r>
            <a:r>
              <a:rPr lang="en-US" sz="1200" baseline="0" dirty="0">
                <a:solidFill>
                  <a:schemeClr val="tx1"/>
                </a:solidFill>
              </a:rPr>
              <a:t> o</a:t>
            </a:r>
            <a:r>
              <a:rPr lang="en-US" sz="1200" dirty="0">
                <a:solidFill>
                  <a:schemeClr val="tx1"/>
                </a:solidFill>
              </a:rPr>
              <a:t>pen hearings,</a:t>
            </a:r>
            <a:r>
              <a:rPr lang="en-US" sz="1200" baseline="0" dirty="0">
                <a:solidFill>
                  <a:schemeClr val="tx1"/>
                </a:solidFill>
              </a:rPr>
              <a:t> d</a:t>
            </a:r>
            <a:r>
              <a:rPr lang="en-US" sz="1200" dirty="0">
                <a:solidFill>
                  <a:schemeClr val="tx1"/>
                </a:solidFill>
              </a:rPr>
              <a:t>eliberations,</a:t>
            </a:r>
            <a:r>
              <a:rPr lang="en-US" sz="1200" baseline="0" dirty="0">
                <a:solidFill>
                  <a:schemeClr val="tx1"/>
                </a:solidFill>
              </a:rPr>
              <a:t> and r</a:t>
            </a:r>
            <a:r>
              <a:rPr lang="en-US" sz="1200" dirty="0">
                <a:solidFill>
                  <a:schemeClr val="tx1"/>
                </a:solidFill>
              </a:rPr>
              <a:t>equests for written comment.</a:t>
            </a:r>
          </a:p>
          <a:p>
            <a:endParaRPr lang="en-US" dirty="0"/>
          </a:p>
          <a:p>
            <a:r>
              <a:rPr lang="en-US" dirty="0"/>
              <a:t>Illustration 1–8 shows</a:t>
            </a:r>
            <a:r>
              <a:rPr lang="en-US" baseline="0" dirty="0"/>
              <a:t> t</a:t>
            </a:r>
            <a:r>
              <a:rPr lang="en-US" dirty="0"/>
              <a:t>he FASB’s Standard-Setting Process. These steps help the FASB acquire information to determine the preferred method of accounting. However, as a practical matter this information gathering also exposes the FASB to much political pressure by various interest groups who want an accounting treatment that serves their economic best interest. As you will see later in this chapter, the FASB’s concepts statements indicate that standards should present information in a neutral manner, rather than being designed to favor particular economic consequences, but sometimes politics intrudes on the standard-setting process.</a:t>
            </a:r>
          </a:p>
        </p:txBody>
      </p:sp>
      <p:sp>
        <p:nvSpPr>
          <p:cNvPr id="4" name="Slide Number Placeholder 3"/>
          <p:cNvSpPr>
            <a:spLocks noGrp="1"/>
          </p:cNvSpPr>
          <p:nvPr>
            <p:ph type="sldNum" sz="quarter" idx="10"/>
          </p:nvPr>
        </p:nvSpPr>
        <p:spPr/>
        <p:txBody>
          <a:bodyPr/>
          <a:lstStyle/>
          <a:p>
            <a:fld id="{20C6E16D-CAFA-4AA7-B962-802FFC832C12}" type="slidenum">
              <a:rPr lang="en-US" smtClean="0"/>
              <a:pPr/>
              <a:t>37</a:t>
            </a:fld>
            <a:endParaRPr lang="en-US" dirty="0"/>
          </a:p>
        </p:txBody>
      </p:sp>
    </p:spTree>
    <p:extLst>
      <p:ext uri="{BB962C8B-B14F-4D97-AF65-F5344CB8AC3E}">
        <p14:creationId xmlns:p14="http://schemas.microsoft.com/office/powerpoint/2010/main" val="20960760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change in accounting standards can result in a substantial redistribution of wealth within our economy. Therefore, it is no surprise that the FASB has had to deal with intense political pressure over controversial accounting standards, and sometimes has changed standards in response to that pressure.</a:t>
            </a:r>
          </a:p>
          <a:p>
            <a:endParaRPr lang="en-US" dirty="0"/>
          </a:p>
          <a:p>
            <a:r>
              <a:rPr lang="en-US" dirty="0"/>
              <a:t>One example of the effect of politics on standard setting occurred in the mid-1990’s with respect to accounting for employee stock options. The accounting standards in place at that time typically did not recognize compensation expense if a company paid their employees with stock options rather than cash. Yet, the company was sacrificing something of value to compensate its employees. Therefore, the FASB proposed that companies recognize compensation expense in an amount equal to the fair value of the options, with some of the expense recognized in each of the periods in which the employee earned the options. Numerous companies (particularly in California’s Silicon Valley, where high-tech companies had been compensating employees with stock options to a great extent) applied intense political pressure against this proposal, and eventually the FASB backed down and required only disclosure of options-related compensation expense in the notes to the financial statements. Nearly a decade later, this contentious issue resurfaced in a more amenable political climate, and the FASB issued a standard requiring expense recognition as originally proposed.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Another example of the political process at work in standard setting is the controversy surrounding the implementation of the fair value accounting standard issued in 2007. Many financial assets and liabilities are reported at fair value in the balance sheet, and many types of fair value changes are included in net income. Some have argued that fair values were estimated in a manner that exacerbated the financial crisis of 2008–2009 by forcing financial institutions to take larger than necessary write-downs of financial assets in the illiquid markets that existed at that time. As discussed further in Chapter 12, pressure from lobbyists and politicians influenced the FASB to revise its guidance on recognizing investment losses in these situations, and ongoing pressure remains to reduce the extent to which fair value changes are included in the determination of net income.</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38</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39</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means of conveying financial information to investors, creditors, and other external users is through financial</a:t>
            </a:r>
            <a:r>
              <a:rPr lang="en-US" baseline="0" dirty="0"/>
              <a:t> </a:t>
            </a:r>
            <a:r>
              <a:rPr lang="en-US" dirty="0"/>
              <a:t>statements and related disclosure notes. The financial statements most frequently provided are (1) the balance sheet, also called the statement of financial position, (2) the income statement, also called the statement of operations, along with the statement of comprehensive income, (3) the statement of cash flows, and (4) the statement of shareholders’ equity.</a:t>
            </a:r>
          </a:p>
          <a:p>
            <a:endParaRPr lang="en-US" dirty="0"/>
          </a:p>
          <a:p>
            <a:r>
              <a:rPr lang="en-US" dirty="0"/>
              <a:t>The</a:t>
            </a:r>
            <a:r>
              <a:rPr lang="en-US" baseline="0" dirty="0"/>
              <a:t> entire process of providing the financial information to external users is called financial reporting.</a:t>
            </a:r>
          </a:p>
          <a:p>
            <a:endParaRPr lang="en-US" baseline="0" dirty="0"/>
          </a:p>
          <a:p>
            <a:r>
              <a:rPr lang="en-US" sz="1200" b="0" i="0" u="none" strike="noStrike" kern="1200" baseline="0" dirty="0">
                <a:solidFill>
                  <a:schemeClr val="tx1"/>
                </a:solidFill>
                <a:latin typeface="+mn-lt"/>
                <a:ea typeface="+mn-ea"/>
                <a:cs typeface="+mn-cs"/>
              </a:rPr>
              <a:t>As we progress through the chapters, we will review and expand our knowledge of the information in these financial statements, the way the elements in these statements are measured, and the concepts underlying these measurements and related disclosures.</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4</a:t>
            </a:fld>
            <a:endParaRPr lang="en-US" dirty="0"/>
          </a:p>
        </p:txBody>
      </p:sp>
    </p:spTree>
    <p:extLst>
      <p:ext uri="{BB962C8B-B14F-4D97-AF65-F5344CB8AC3E}">
        <p14:creationId xmlns:p14="http://schemas.microsoft.com/office/powerpoint/2010/main" val="41763305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40</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 is the responsibility of management to apply GAAP appropriately. Another group, </a:t>
            </a:r>
            <a:r>
              <a:rPr lang="en-US" i="1" dirty="0"/>
              <a:t>auditors</a:t>
            </a:r>
            <a:r>
              <a:rPr lang="en-US" dirty="0"/>
              <a:t>, serves as an independent intermediary to help ensure that management has in fact appropriately applied GAAP in preparing the company’s financial statements. Auditors examine (audit) financial statements to express a professional, independent opinion about whether the statements fairly present the company’s financial position, its results of operations, and its cash flows in compliance with GAAP. Audits add credibility to the financial statements, increasing the confidence of those who rely on the information. Auditors, therefore, play an important role in the capital markets.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In most states, only individuals licensed as </a:t>
            </a:r>
            <a:r>
              <a:rPr lang="en-US" sz="1200" i="1" dirty="0"/>
              <a:t>certified public accountants (CPAs)</a:t>
            </a:r>
            <a:r>
              <a:rPr lang="en-US" sz="1200" dirty="0"/>
              <a:t> can represent that the financial statements have been audited in accordance with generally accepted auditing standards.</a:t>
            </a:r>
            <a:r>
              <a:rPr lang="en-US" sz="1200" baseline="0" dirty="0"/>
              <a:t> </a:t>
            </a:r>
            <a:endParaRPr lang="en-US"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41</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dramatic collapse of Enron in 2001 and the dismantling of the international public accounting firm of Arthur Andersen in 2002 severely shook U.S. capital markets. The credibility of the accounting profession itself as well as of corporate America was called into question. Public outrage over accounting scandals at high-profile companies like WorldCom, Xerox, Merck, Adelphia Communications, and others increased the pressure on lawmakers to pass measures that would restore credibility and investor confidence in the financial reporting process.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Driven by these pressures, Congress acted swiftly and passed the Public Company Accounting Reform and Investor Protection Act of 2002, commonly referred to as the Sarbanes-Oxley Act or SOX for the two congressmen who sponsored the bill.</a:t>
            </a:r>
          </a:p>
        </p:txBody>
      </p:sp>
      <p:sp>
        <p:nvSpPr>
          <p:cNvPr id="4" name="Slide Number Placeholder 3"/>
          <p:cNvSpPr>
            <a:spLocks noGrp="1"/>
          </p:cNvSpPr>
          <p:nvPr>
            <p:ph type="sldNum" sz="quarter" idx="10"/>
          </p:nvPr>
        </p:nvSpPr>
        <p:spPr/>
        <p:txBody>
          <a:bodyPr/>
          <a:lstStyle/>
          <a:p>
            <a:fld id="{20C6E16D-CAFA-4AA7-B962-802FFC832C12}" type="slidenum">
              <a:rPr lang="en-US" smtClean="0"/>
              <a:pPr/>
              <a:t>42</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Key aspects of the Sarbanes-Oxley Act are as follows:</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Oversight board. </a:t>
            </a:r>
            <a:r>
              <a:rPr lang="en-US" sz="1200" b="0" i="0" u="none" strike="noStrike" kern="1200" baseline="0" dirty="0">
                <a:solidFill>
                  <a:schemeClr val="tx1"/>
                </a:solidFill>
                <a:latin typeface="+mn-lt"/>
                <a:ea typeface="+mn-ea"/>
                <a:cs typeface="+mn-cs"/>
              </a:rPr>
              <a:t>The five-member (two accountants) Public Company Accounting Oversight Board has the authority to establish standards dealing with auditing, quality control, ethics, independence, and other activities relating to the preparation of audit reports, or can choose to delegate these responsibilities to the AICPA. Prior to the act, the AICPA set auditing standards. The SEC has oversight and enforcement authority.</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Corporate executive accountability. </a:t>
            </a:r>
            <a:r>
              <a:rPr lang="en-US" sz="1200" b="0" i="0" u="none" strike="noStrike" kern="1200" baseline="0" dirty="0">
                <a:solidFill>
                  <a:schemeClr val="tx1"/>
                </a:solidFill>
                <a:latin typeface="+mn-lt"/>
                <a:ea typeface="+mn-ea"/>
                <a:cs typeface="+mn-cs"/>
              </a:rPr>
              <a:t>Corporate executives must personally certify the financial statements and company disclosures with severe financial penalties and the possibility of imprisonment for fraudulent misstatement.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err="1">
                <a:solidFill>
                  <a:schemeClr val="tx1"/>
                </a:solidFill>
                <a:latin typeface="+mn-lt"/>
                <a:ea typeface="+mn-ea"/>
                <a:cs typeface="+mn-cs"/>
              </a:rPr>
              <a:t>Nonaudit</a:t>
            </a:r>
            <a:r>
              <a:rPr lang="en-US" sz="1200" b="1" i="0" u="none" strike="noStrike" kern="1200" baseline="0" dirty="0">
                <a:solidFill>
                  <a:schemeClr val="tx1"/>
                </a:solidFill>
                <a:latin typeface="+mn-lt"/>
                <a:ea typeface="+mn-ea"/>
                <a:cs typeface="+mn-cs"/>
              </a:rPr>
              <a:t> services. </a:t>
            </a:r>
            <a:r>
              <a:rPr lang="en-US" sz="1200" b="0" i="0" u="none" strike="noStrike" kern="1200" baseline="0" dirty="0">
                <a:solidFill>
                  <a:schemeClr val="tx1"/>
                </a:solidFill>
                <a:latin typeface="+mn-lt"/>
                <a:ea typeface="+mn-ea"/>
                <a:cs typeface="+mn-cs"/>
              </a:rPr>
              <a:t>SOX makes it unlawful for the auditors of public companies to perform a variety of </a:t>
            </a:r>
            <a:r>
              <a:rPr lang="en-US" sz="1200" b="0" i="0" u="none" strike="noStrike" kern="1200" baseline="0" dirty="0" err="1">
                <a:solidFill>
                  <a:schemeClr val="tx1"/>
                </a:solidFill>
                <a:latin typeface="+mn-lt"/>
                <a:ea typeface="+mn-ea"/>
                <a:cs typeface="+mn-cs"/>
              </a:rPr>
              <a:t>nonaudit</a:t>
            </a:r>
            <a:r>
              <a:rPr lang="en-US" sz="1200" b="0" i="0" u="none" strike="noStrike" kern="1200" baseline="0" dirty="0">
                <a:solidFill>
                  <a:schemeClr val="tx1"/>
                </a:solidFill>
                <a:latin typeface="+mn-lt"/>
                <a:ea typeface="+mn-ea"/>
                <a:cs typeface="+mn-cs"/>
              </a:rPr>
              <a:t> services for audit clients. Prohibited services include bookkeeping, internal audit outsourcing, appraisal or valuation services, and various other consulting services. Other </a:t>
            </a:r>
            <a:r>
              <a:rPr lang="en-US" sz="1200" b="0" i="0" u="none" strike="noStrike" kern="1200" baseline="0" dirty="0" err="1">
                <a:solidFill>
                  <a:schemeClr val="tx1"/>
                </a:solidFill>
                <a:latin typeface="+mn-lt"/>
                <a:ea typeface="+mn-ea"/>
                <a:cs typeface="+mn-cs"/>
              </a:rPr>
              <a:t>nonaudit</a:t>
            </a:r>
            <a:r>
              <a:rPr lang="en-US" sz="1200" b="0" i="0" u="none" strike="noStrike" kern="1200" baseline="0" dirty="0">
                <a:solidFill>
                  <a:schemeClr val="tx1"/>
                </a:solidFill>
                <a:latin typeface="+mn-lt"/>
                <a:ea typeface="+mn-ea"/>
                <a:cs typeface="+mn-cs"/>
              </a:rPr>
              <a:t> services, including tax services, require preapproval by the audit committee of the company being audited.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Retention of work papers. </a:t>
            </a:r>
            <a:r>
              <a:rPr lang="en-US" sz="1200" b="0" i="0" u="none" strike="noStrike" kern="1200" baseline="0" dirty="0">
                <a:solidFill>
                  <a:schemeClr val="tx1"/>
                </a:solidFill>
                <a:latin typeface="+mn-lt"/>
                <a:ea typeface="+mn-ea"/>
                <a:cs typeface="+mn-cs"/>
              </a:rPr>
              <a:t>Auditors of public companies must retain all audit or review work papers for seven years or face the threat of a prison term for willful violations.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Auditor rotation. </a:t>
            </a:r>
            <a:r>
              <a:rPr lang="en-US" sz="1200" b="0" i="0" u="none" strike="noStrike" kern="1200" baseline="0" dirty="0">
                <a:solidFill>
                  <a:schemeClr val="tx1"/>
                </a:solidFill>
                <a:latin typeface="+mn-lt"/>
                <a:ea typeface="+mn-ea"/>
                <a:cs typeface="+mn-cs"/>
              </a:rPr>
              <a:t>Lead audit partners are required to rotate every five years. Mandatory rotation of audit firms came under consideration.</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Conflicts of interest. </a:t>
            </a:r>
            <a:r>
              <a:rPr lang="en-US" sz="1200" b="0" i="0" u="none" strike="noStrike" kern="1200" baseline="0" dirty="0">
                <a:solidFill>
                  <a:schemeClr val="tx1"/>
                </a:solidFill>
                <a:latin typeface="+mn-lt"/>
                <a:ea typeface="+mn-ea"/>
                <a:cs typeface="+mn-cs"/>
              </a:rPr>
              <a:t>Audit firms are not allowed to audit public companies whose chief executives worked for the audit firm and participated in that company’s audit during the preceding year.</a:t>
            </a:r>
          </a:p>
          <a:p>
            <a:br>
              <a:rPr lang="en-US" sz="1200" b="0" i="0" u="none" strike="noStrike" kern="1200" baseline="0" dirty="0">
                <a:solidFill>
                  <a:schemeClr val="tx1"/>
                </a:solidFill>
                <a:latin typeface="+mn-lt"/>
                <a:ea typeface="+mn-ea"/>
                <a:cs typeface="+mn-cs"/>
              </a:rPr>
            </a:br>
            <a:r>
              <a:rPr lang="en-US" sz="1200" b="1" i="0" u="none" strike="noStrike" kern="1200" baseline="0" dirty="0">
                <a:solidFill>
                  <a:schemeClr val="tx1"/>
                </a:solidFill>
                <a:latin typeface="+mn-lt"/>
                <a:ea typeface="+mn-ea"/>
                <a:cs typeface="+mn-cs"/>
              </a:rPr>
              <a:t>Hiring of auditor. </a:t>
            </a:r>
            <a:r>
              <a:rPr lang="en-US" sz="1200" b="0" i="0" u="none" strike="noStrike" kern="1200" baseline="0" dirty="0">
                <a:solidFill>
                  <a:schemeClr val="tx1"/>
                </a:solidFill>
                <a:latin typeface="+mn-lt"/>
                <a:ea typeface="+mn-ea"/>
                <a:cs typeface="+mn-cs"/>
              </a:rPr>
              <a:t>Audit firms are hired by the audit committee of the board of directors of the company, not by company management.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Internal control. </a:t>
            </a:r>
            <a:r>
              <a:rPr lang="en-US" sz="1200" b="0" i="0" u="none" strike="noStrike" kern="1200" baseline="0" dirty="0">
                <a:solidFill>
                  <a:schemeClr val="tx1"/>
                </a:solidFill>
                <a:latin typeface="+mn-lt"/>
                <a:ea typeface="+mn-ea"/>
                <a:cs typeface="+mn-cs"/>
              </a:rPr>
              <a:t>Section 404 of the act requires that company management document and assess the effectiveness of all internal control processes that could affect financial reporting. The PCAOB’s </a:t>
            </a:r>
            <a:r>
              <a:rPr lang="en-US" sz="1200" b="0" i="1" u="none" strike="noStrike" kern="1200" baseline="0" dirty="0">
                <a:solidFill>
                  <a:schemeClr val="tx1"/>
                </a:solidFill>
                <a:latin typeface="+mn-lt"/>
                <a:ea typeface="+mn-ea"/>
                <a:cs typeface="+mn-cs"/>
              </a:rPr>
              <a:t>Auditing Standard No. 2 </a:t>
            </a:r>
            <a:r>
              <a:rPr lang="en-US" sz="1200" b="0" i="0" u="none" strike="noStrike" kern="1200" baseline="0" dirty="0">
                <a:solidFill>
                  <a:schemeClr val="tx1"/>
                </a:solidFill>
                <a:latin typeface="+mn-lt"/>
                <a:ea typeface="+mn-ea"/>
                <a:cs typeface="+mn-cs"/>
              </a:rPr>
              <a:t>(since replaced by </a:t>
            </a:r>
            <a:r>
              <a:rPr lang="en-US" sz="1200" b="0" i="1" u="none" strike="noStrike" kern="1200" baseline="0" dirty="0">
                <a:solidFill>
                  <a:schemeClr val="tx1"/>
                </a:solidFill>
                <a:latin typeface="+mn-lt"/>
                <a:ea typeface="+mn-ea"/>
                <a:cs typeface="+mn-cs"/>
              </a:rPr>
              <a:t>Auditing Standard No. 5 </a:t>
            </a:r>
            <a:r>
              <a:rPr lang="en-US" sz="1200" b="0" i="0" u="none" strike="noStrike" kern="1200" baseline="0" dirty="0">
                <a:solidFill>
                  <a:schemeClr val="tx1"/>
                </a:solidFill>
                <a:latin typeface="+mn-lt"/>
                <a:ea typeface="+mn-ea"/>
                <a:cs typeface="+mn-cs"/>
              </a:rPr>
              <a:t>) requires that the company auditors express an opinion on whether the company has maintained effective internal control over financial reporting.</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43</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accounting scandals at Enron and other companies involved managers using elaborately structured transactions to try to circumvent specific rules in accounting standards. One consequence of those scandals was a rekindled debate over </a:t>
            </a:r>
            <a:r>
              <a:rPr lang="en-US" i="1" dirty="0"/>
              <a:t>principles-based</a:t>
            </a:r>
            <a:r>
              <a:rPr lang="en-US" dirty="0"/>
              <a:t>, or more recently termed </a:t>
            </a:r>
            <a:r>
              <a:rPr lang="en-US" i="1" dirty="0"/>
              <a:t>objectives-oriented</a:t>
            </a:r>
            <a:r>
              <a:rPr lang="en-US" dirty="0"/>
              <a:t>, versus </a:t>
            </a:r>
            <a:r>
              <a:rPr lang="en-US" b="0" i="1" dirty="0"/>
              <a:t>r</a:t>
            </a:r>
            <a:r>
              <a:rPr lang="en-US" i="1" dirty="0"/>
              <a:t>ules-based accounting standards</a:t>
            </a:r>
            <a:r>
              <a:rPr lang="en-US" dirty="0"/>
              <a:t>. </a:t>
            </a:r>
          </a:p>
          <a:p>
            <a:endParaRPr lang="en-US" dirty="0"/>
          </a:p>
          <a:p>
            <a:r>
              <a:rPr lang="en-US" dirty="0"/>
              <a:t>Regardless of whether accounting standards are based more on rules or on objectives, prior research highlights that there is some potential for abuse, either by structuring transactions around precise rules or opportunistically interpreting underlying principles. The key is whether management is dedicated to high-quality financial reporting. It appears that poor ethical values on the part of management are at the heart of accounting abuses and scandals, so we now turn to a discussion of ethics in the accounting profession.</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44</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Ethics</a:t>
            </a:r>
            <a:r>
              <a:rPr lang="en-US" dirty="0"/>
              <a:t> is a term that refers to a code or moral system that provides criteria for evaluating right and wrong.</a:t>
            </a:r>
          </a:p>
          <a:p>
            <a:endParaRPr lang="en-US" dirty="0"/>
          </a:p>
          <a:p>
            <a:r>
              <a:rPr lang="en-US" dirty="0"/>
              <a:t>One characteristic that distinguishes a profession from other occupations is the acceptance by its members of a responsibility for the interests of those it serves. Ethical behavior is expected of those engaged in a profession. That expectation often is articulated in a code of ethics. For example, law and medicine are professions that have their own codes of professional ethics. These codes provide guidance and rules to members in the performance of their professional responsibilities.</a:t>
            </a:r>
          </a:p>
          <a:p>
            <a:endParaRPr lang="en-US" dirty="0"/>
          </a:p>
          <a:p>
            <a:r>
              <a:rPr lang="en-US" dirty="0"/>
              <a:t>The AICPA, the national organization of certified public accountants, has its own Code of Professional Conduct that prescribes the ethical conduct members should strive to achieve. Similarly, the </a:t>
            </a:r>
            <a:r>
              <a:rPr lang="en-US" i="1" dirty="0"/>
              <a:t>Institute of Management Accountants (IMA)</a:t>
            </a:r>
            <a:r>
              <a:rPr lang="en-US" dirty="0"/>
              <a:t>—the primary national organization of accountants working in industry and government—has its own code of ethics, as does the </a:t>
            </a:r>
            <a:r>
              <a:rPr lang="en-US" i="1" dirty="0"/>
              <a:t>Institute of Internal Auditors</a:t>
            </a:r>
            <a:r>
              <a:rPr lang="en-US" dirty="0"/>
              <a:t>—the national organization of accountants providing internal auditing services for their own organizations.</a:t>
            </a:r>
          </a:p>
        </p:txBody>
      </p:sp>
      <p:sp>
        <p:nvSpPr>
          <p:cNvPr id="4" name="Slide Number Placeholder 3"/>
          <p:cNvSpPr>
            <a:spLocks noGrp="1"/>
          </p:cNvSpPr>
          <p:nvPr>
            <p:ph type="sldNum" sz="quarter" idx="10"/>
          </p:nvPr>
        </p:nvSpPr>
        <p:spPr/>
        <p:txBody>
          <a:bodyPr/>
          <a:lstStyle/>
          <a:p>
            <a:fld id="{20C6E16D-CAFA-4AA7-B962-802FFC832C12}" type="slidenum">
              <a:rPr lang="en-US" smtClean="0"/>
              <a:pPr/>
              <a:t>45</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Ethical codes are informative and helpful, but the motivation to behave ethically must come from within oneself and not just from the fear of penalties for violating professional codes. Presented below is a sequence of steps that provide a framework for analyzing ethical issues. These steps can help you apply your own sense of right and wrong to ethical dilemmas:</a:t>
            </a:r>
          </a:p>
          <a:p>
            <a:r>
              <a:rPr lang="en-US" b="1" dirty="0"/>
              <a:t>Step 1.</a:t>
            </a:r>
            <a:endParaRPr lang="en-US" dirty="0"/>
          </a:p>
          <a:p>
            <a:r>
              <a:rPr lang="en-US" dirty="0"/>
              <a:t>Determine the facts of the situation. This involves determining the who, what, where, when, and how.</a:t>
            </a:r>
          </a:p>
          <a:p>
            <a:r>
              <a:rPr lang="en-US" b="1" dirty="0"/>
              <a:t>Step 2.</a:t>
            </a:r>
            <a:endParaRPr lang="en-US" dirty="0"/>
          </a:p>
          <a:p>
            <a:r>
              <a:rPr lang="en-US" dirty="0"/>
              <a:t>Identify the ethical issue and the stakeholders. Stakeholders may include shareholders, creditors, management, employees, and the community.</a:t>
            </a:r>
          </a:p>
          <a:p>
            <a:r>
              <a:rPr lang="en-US" b="1" dirty="0"/>
              <a:t>Step 3.</a:t>
            </a:r>
            <a:endParaRPr lang="en-US" dirty="0"/>
          </a:p>
          <a:p>
            <a:r>
              <a:rPr lang="en-US" dirty="0"/>
              <a:t>Identify the values related to the situation. For example, in some situations confidentiality may be an important value that might conflict with the right to know.</a:t>
            </a:r>
          </a:p>
          <a:p>
            <a:r>
              <a:rPr lang="en-US" b="1" dirty="0"/>
              <a:t>Step 4.</a:t>
            </a:r>
            <a:endParaRPr lang="en-US" dirty="0"/>
          </a:p>
          <a:p>
            <a:r>
              <a:rPr lang="en-US" dirty="0"/>
              <a:t>Specify the alternative courses of action.</a:t>
            </a:r>
          </a:p>
          <a:p>
            <a:r>
              <a:rPr lang="en-US" b="1" dirty="0"/>
              <a:t>Step 5.</a:t>
            </a:r>
            <a:endParaRPr lang="en-US" dirty="0"/>
          </a:p>
          <a:p>
            <a:r>
              <a:rPr lang="en-US" dirty="0"/>
              <a:t>Evaluate the courses of action specified in step 4 in terms of their consistency with the values identified in step 3. This step may or may not lead to a suggested course of action.</a:t>
            </a:r>
          </a:p>
          <a:p>
            <a:r>
              <a:rPr lang="en-US" b="1" dirty="0"/>
              <a:t>Step 6.</a:t>
            </a:r>
            <a:endParaRPr lang="en-US" dirty="0"/>
          </a:p>
          <a:p>
            <a:r>
              <a:rPr lang="en-US" dirty="0"/>
              <a:t>Identify the consequences of each possible course of action. If step 5 does not provide a course of action, assess the consequences of each possible course of action for all of the stakeholders involved.</a:t>
            </a:r>
          </a:p>
          <a:p>
            <a:r>
              <a:rPr lang="en-US" b="1" dirty="0"/>
              <a:t>Step 7.</a:t>
            </a:r>
            <a:endParaRPr lang="en-US" dirty="0"/>
          </a:p>
          <a:p>
            <a:r>
              <a:rPr lang="en-US" dirty="0"/>
              <a:t>Make your decision and take any indicated action.</a:t>
            </a:r>
          </a:p>
          <a:p>
            <a:endParaRPr lang="en-US" dirty="0"/>
          </a:p>
          <a:p>
            <a:r>
              <a:rPr lang="en-US" dirty="0"/>
              <a:t>Ethical dilemmas are presented throughout this book. The analytical steps outlined above provide a framework you can use to evaluate these situations.</a:t>
            </a:r>
          </a:p>
        </p:txBody>
      </p:sp>
      <p:sp>
        <p:nvSpPr>
          <p:cNvPr id="4" name="Slide Number Placeholder 3"/>
          <p:cNvSpPr>
            <a:spLocks noGrp="1"/>
          </p:cNvSpPr>
          <p:nvPr>
            <p:ph type="sldNum" sz="quarter" idx="10"/>
          </p:nvPr>
        </p:nvSpPr>
        <p:spPr/>
        <p:txBody>
          <a:bodyPr/>
          <a:lstStyle/>
          <a:p>
            <a:fld id="{20C6E16D-CAFA-4AA7-B962-802FFC832C12}" type="slidenum">
              <a:rPr lang="en-US" smtClean="0"/>
              <a:pPr/>
              <a:t>46</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47</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Sturdy buildings are built on sound foundations. The U.S. Constitution is the foundation for the laws of our land. The </a:t>
            </a:r>
            <a:r>
              <a:rPr lang="en-US" i="1" dirty="0"/>
              <a:t>conceptual framework</a:t>
            </a:r>
            <a:r>
              <a:rPr lang="en-US" dirty="0"/>
              <a:t> has been described as an “Accounting Constitution” because it provides the underlying foundation for U.S. accounting standards. The conceptual framework provides structure and direction to financial accounting and reporting but does not directly prescribe GAAP. It is a coherent system of interrelated objectives and fundamentals that is intended to lead to consistent standards and that prescribes the nature, function, and limits of financial accounting and reporting. The fundamentals are the underlying concepts of accounting that guide the selection of events to be accounted for, the measurement of those events, and the means of summarizing and communicating them to interested parties.</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48</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Sturdy buildings are built on sound foundations. The U.S. Constitution is the foundation for the laws of our land. The </a:t>
            </a:r>
            <a:r>
              <a:rPr lang="en-US" i="1" dirty="0"/>
              <a:t>conceptual framework</a:t>
            </a:r>
            <a:r>
              <a:rPr lang="en-US" dirty="0"/>
              <a:t> has been described as an “Accounting Constitution” because it provides the underlying foundation for U.S. accounting standards. The conceptual framework provides structure and direction to financial accounting and reporting but does not directly prescribe GAAP. It is a coherent system of interrelated objectives and fundamentals that is intended to lead to consistent standards and that prescribes the nature, function, and limits of financial accounting and reporting. The fundamentals are the underlying concepts of accounting that guide the selection of events to be accounted for, the measurement of those events, and the means of summarizing and communicating them to interested parties.</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49</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Illustration 1–2 Financial Information Providers and External User Groups</a:t>
            </a:r>
            <a:endParaRPr lang="en-IN"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t>In this slide, we see the different providers of financial information, and the external</a:t>
            </a:r>
            <a:r>
              <a:rPr lang="en-IN" sz="1200" baseline="0" dirty="0"/>
              <a:t> user groups to which they provide that information.</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5</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financial statements and their elements are most informative when they possess specific qualitative characteristics. Proper recognition and measurement of financial information rely on several assumptions and principles that underlie the financial reporting process.</a:t>
            </a:r>
          </a:p>
          <a:p>
            <a:endParaRPr lang="en-US" b="1" dirty="0"/>
          </a:p>
          <a:p>
            <a:r>
              <a:rPr lang="en-US" b="1" dirty="0"/>
              <a:t>Objective</a:t>
            </a:r>
            <a:r>
              <a:rPr lang="en-US" dirty="0"/>
              <a:t>: To provide financial information that is useful to capital providers.</a:t>
            </a:r>
          </a:p>
          <a:p>
            <a:endParaRPr lang="en-US" dirty="0"/>
          </a:p>
          <a:p>
            <a:r>
              <a:rPr lang="en-US" dirty="0"/>
              <a:t>The rest of this</a:t>
            </a:r>
            <a:r>
              <a:rPr lang="en-US" baseline="0" dirty="0"/>
              <a:t> framework is explained in detail in the upcoming slides.</a:t>
            </a:r>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50</a:t>
            </a:fld>
            <a:endParaRPr lang="en-US" dirty="0"/>
          </a:p>
        </p:txBody>
      </p:sp>
    </p:spTree>
    <p:extLst>
      <p:ext uri="{BB962C8B-B14F-4D97-AF65-F5344CB8AC3E}">
        <p14:creationId xmlns:p14="http://schemas.microsoft.com/office/powerpoint/2010/main" val="39586668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Next let’s think about the qualitative characteristics of decision-useful</a:t>
            </a:r>
            <a:r>
              <a:rPr lang="en-US" b="0" baseline="0" dirty="0"/>
              <a:t> information </a:t>
            </a:r>
            <a:r>
              <a:rPr lang="en-US" b="0" dirty="0"/>
              <a:t>and a key constraint.</a:t>
            </a:r>
          </a:p>
          <a:p>
            <a:endParaRPr lang="en-US" b="0" dirty="0"/>
          </a:p>
          <a:p>
            <a:endParaRPr lang="en-US" b="0"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51</a:t>
            </a:fld>
            <a:endParaRPr lang="en-US" dirty="0"/>
          </a:p>
        </p:txBody>
      </p:sp>
    </p:spTree>
    <p:extLst>
      <p:ext uri="{BB962C8B-B14F-4D97-AF65-F5344CB8AC3E}">
        <p14:creationId xmlns:p14="http://schemas.microsoft.com/office/powerpoint/2010/main" val="39586668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What characteristics should information have to best meet the </a:t>
            </a:r>
            <a:r>
              <a:rPr lang="en-US" dirty="0">
                <a:solidFill>
                  <a:srgbClr val="C00000"/>
                </a:solidFill>
              </a:rPr>
              <a:t>objectives of financial reporting</a:t>
            </a:r>
            <a:r>
              <a:rPr lang="en-US" dirty="0"/>
              <a:t>?</a:t>
            </a:r>
            <a:r>
              <a:rPr lang="en-US" baseline="0" dirty="0"/>
              <a:t> </a:t>
            </a:r>
            <a:r>
              <a:rPr lang="en-US" dirty="0"/>
              <a:t>Illustration 1–11</a:t>
            </a:r>
            <a:r>
              <a:rPr lang="en-US" baseline="0" dirty="0"/>
              <a:t> </a:t>
            </a:r>
            <a:r>
              <a:rPr lang="en-US" kern="1200" dirty="0">
                <a:solidFill>
                  <a:schemeClr val="tx1"/>
                </a:solidFill>
                <a:effectLst/>
              </a:rPr>
              <a:t>indicates the desirable qualitative characteristics of financial reporting information, presented in the form of a hierarchy of their perceived importance. </a:t>
            </a:r>
            <a:r>
              <a:rPr lang="en-US" dirty="0"/>
              <a:t>These characteristics are intended to enhance the </a:t>
            </a:r>
            <a:r>
              <a:rPr lang="en-US" dirty="0">
                <a:solidFill>
                  <a:srgbClr val="C00000"/>
                </a:solidFill>
              </a:rPr>
              <a:t>decision usefulness </a:t>
            </a:r>
            <a:r>
              <a:rPr lang="en-US" dirty="0"/>
              <a:t>of information.</a:t>
            </a:r>
            <a:endParaRPr lang="en-US" kern="1200" dirty="0">
              <a:solidFill>
                <a:schemeClr val="tx1"/>
              </a:solidFill>
              <a:effectLst/>
            </a:endParaRP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Relevance</a:t>
            </a:r>
            <a:r>
              <a:rPr lang="en-US" sz="1200" b="0" i="0" u="none" strike="noStrike" kern="1200" baseline="0" dirty="0">
                <a:solidFill>
                  <a:schemeClr val="tx1"/>
                </a:solidFill>
                <a:latin typeface="+mn-lt"/>
                <a:ea typeface="+mn-ea"/>
                <a:cs typeface="+mn-cs"/>
              </a:rPr>
              <a:t> in the context of financial reporting means that information has </a:t>
            </a:r>
            <a:r>
              <a:rPr lang="en-US" sz="1200" b="1" i="0" u="none" strike="noStrike" kern="1200" baseline="0" dirty="0">
                <a:solidFill>
                  <a:schemeClr val="tx1"/>
                </a:solidFill>
                <a:latin typeface="+mn-lt"/>
                <a:ea typeface="+mn-ea"/>
                <a:cs typeface="+mn-cs"/>
              </a:rPr>
              <a:t>predictive value </a:t>
            </a:r>
            <a:r>
              <a:rPr lang="en-US" sz="1200" b="0" i="0" u="none" strike="noStrike" kern="1200" baseline="0" dirty="0">
                <a:solidFill>
                  <a:schemeClr val="tx1"/>
                </a:solidFill>
                <a:latin typeface="+mn-lt"/>
                <a:ea typeface="+mn-ea"/>
                <a:cs typeface="+mn-cs"/>
              </a:rPr>
              <a:t>and/or </a:t>
            </a:r>
            <a:r>
              <a:rPr lang="en-US" sz="1200" b="1" i="0" u="none" strike="noStrike" kern="1200" baseline="0" dirty="0">
                <a:solidFill>
                  <a:schemeClr val="tx1"/>
                </a:solidFill>
                <a:latin typeface="+mn-lt"/>
                <a:ea typeface="+mn-ea"/>
                <a:cs typeface="+mn-cs"/>
              </a:rPr>
              <a:t>confirmatory value</a:t>
            </a:r>
            <a:r>
              <a:rPr lang="en-US" sz="1200" b="0" i="0" u="none" strike="noStrike" kern="1200" baseline="0" dirty="0">
                <a:solidFill>
                  <a:schemeClr val="tx1"/>
                </a:solidFill>
                <a:latin typeface="+mn-lt"/>
                <a:ea typeface="+mn-ea"/>
                <a:cs typeface="+mn-cs"/>
              </a:rPr>
              <a:t>, typically both. For example, current-period net income has predictive value if it helps users predict a company’s future cash flows, and it has confirmatory value if it helps investors confirm or change their prior assessments regarding a company’s cash-flow generating ability.</a:t>
            </a:r>
            <a:r>
              <a:rPr lang="en-IN" b="0" i="0" dirty="0"/>
              <a:t> Financial information is </a:t>
            </a:r>
            <a:r>
              <a:rPr lang="en-IN" b="1" i="0" dirty="0"/>
              <a:t>material</a:t>
            </a:r>
            <a:r>
              <a:rPr lang="en-IN" b="0" i="0" dirty="0"/>
              <a:t> if omitting it or misstating it could affect users’ decisions. The threshold for materiality has been left to the subjective judgment of the company preparing the financial statements and its auditors.</a:t>
            </a:r>
          </a:p>
          <a:p>
            <a:endParaRPr lang="en-IN" b="0" i="0" dirty="0"/>
          </a:p>
          <a:p>
            <a:r>
              <a:rPr lang="en-IN" b="1" i="0" dirty="0"/>
              <a:t>Faithful representation </a:t>
            </a:r>
            <a:r>
              <a:rPr lang="en-IN" b="0" i="0" dirty="0"/>
              <a:t>exists when there is agreement between a measure or description and the phenomenon it purports to represent. Faithful</a:t>
            </a:r>
            <a:r>
              <a:rPr lang="en-IN" b="0" i="0" baseline="0" dirty="0"/>
              <a:t> representation is enhanced by completeness, neutrality, and being free from error. </a:t>
            </a:r>
            <a:r>
              <a:rPr lang="en-IN" b="0" i="0" dirty="0"/>
              <a:t>A depiction of an economic phenomenon is </a:t>
            </a:r>
            <a:r>
              <a:rPr lang="en-IN" b="1" i="0" dirty="0"/>
              <a:t>complete</a:t>
            </a:r>
            <a:r>
              <a:rPr lang="en-IN" b="0" i="0" dirty="0"/>
              <a:t> if it includes all the information necessary for faithful representation of the economic phenomenon that it purports to represent. A financial accounting standard, and the standard-setting process, is </a:t>
            </a:r>
            <a:r>
              <a:rPr lang="en-IN" b="1" i="0" dirty="0"/>
              <a:t>neutral</a:t>
            </a:r>
            <a:r>
              <a:rPr lang="en-IN" b="0" i="0" dirty="0"/>
              <a:t> if it is free from bias. In other words, it </a:t>
            </a:r>
            <a:r>
              <a:rPr lang="en-US" sz="1200" b="0" i="0" u="none" strike="noStrike" kern="1200" baseline="0" dirty="0">
                <a:solidFill>
                  <a:schemeClr val="tx1"/>
                </a:solidFill>
                <a:latin typeface="+mn-lt"/>
                <a:ea typeface="+mn-ea"/>
                <a:cs typeface="+mn-cs"/>
              </a:rPr>
              <a:t>should try not be intended to achieve particular social outcomes or favor particular groups or companies. </a:t>
            </a:r>
            <a:r>
              <a:rPr lang="en-IN" b="0" i="0" dirty="0"/>
              <a:t>Representational faithfulness also is enhanced if information is </a:t>
            </a:r>
            <a:r>
              <a:rPr lang="en-IN" b="1" i="0" dirty="0"/>
              <a:t>free from error</a:t>
            </a:r>
            <a:r>
              <a:rPr lang="en-IN" b="0" i="0" dirty="0"/>
              <a:t>, meaning that there are no errors or omissions in the description of the amount or the process used to report the amount.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There are also other qualitative characteristics that enhance the usefulness of financial information. </a:t>
            </a:r>
            <a:r>
              <a:rPr lang="en-US" sz="1200" b="1" i="0" u="none" strike="noStrike" kern="1200" baseline="0" dirty="0">
                <a:solidFill>
                  <a:schemeClr val="tx1"/>
                </a:solidFill>
                <a:latin typeface="+mn-lt"/>
                <a:ea typeface="+mn-ea"/>
                <a:cs typeface="+mn-cs"/>
              </a:rPr>
              <a:t>Comparability </a:t>
            </a:r>
            <a:r>
              <a:rPr lang="en-US" sz="1200" b="0" i="0" u="none" strike="noStrike" kern="1200" baseline="0" dirty="0">
                <a:solidFill>
                  <a:schemeClr val="tx1"/>
                </a:solidFill>
                <a:latin typeface="+mn-lt"/>
                <a:ea typeface="+mn-ea"/>
                <a:cs typeface="+mn-cs"/>
              </a:rPr>
              <a:t>helps users see similarities and differences between events and conditions.</a:t>
            </a:r>
            <a:r>
              <a:rPr lang="en-US" sz="1200" b="1" i="0" u="none" strike="noStrike" kern="1200" baseline="0" dirty="0">
                <a:solidFill>
                  <a:schemeClr val="tx1"/>
                </a:solidFill>
                <a:latin typeface="+mn-lt"/>
                <a:ea typeface="+mn-ea"/>
                <a:cs typeface="+mn-cs"/>
              </a:rPr>
              <a:t> Consistency </a:t>
            </a:r>
            <a:r>
              <a:rPr lang="en-US" sz="1200" b="0" i="0" u="none" strike="noStrike" kern="1200" baseline="0" dirty="0">
                <a:solidFill>
                  <a:schemeClr val="tx1"/>
                </a:solidFill>
                <a:latin typeface="+mn-lt"/>
                <a:ea typeface="+mn-ea"/>
                <a:cs typeface="+mn-cs"/>
              </a:rPr>
              <a:t>refers to the same accounting practices being used over time to permit valid comparisons between reporting periods. </a:t>
            </a:r>
            <a:r>
              <a:rPr lang="en-US" sz="1200" b="1" i="0" u="none" strike="noStrike" kern="1200" baseline="0" dirty="0">
                <a:solidFill>
                  <a:schemeClr val="tx1"/>
                </a:solidFill>
                <a:latin typeface="+mn-lt"/>
                <a:ea typeface="+mn-ea"/>
                <a:cs typeface="+mn-cs"/>
              </a:rPr>
              <a:t>Verifiability </a:t>
            </a:r>
            <a:r>
              <a:rPr lang="en-US" sz="1200" b="0" i="0" u="none" strike="noStrike" kern="1200" baseline="0" dirty="0">
                <a:solidFill>
                  <a:schemeClr val="tx1"/>
                </a:solidFill>
                <a:latin typeface="+mn-lt"/>
                <a:ea typeface="+mn-ea"/>
                <a:cs typeface="+mn-cs"/>
              </a:rPr>
              <a:t>implies that different knowledgeable and independent measurers would reach consensus regarding whether information is a faithful representation of what it is intended to depict. </a:t>
            </a:r>
            <a:r>
              <a:rPr lang="en-US" sz="1200" b="1" i="0" u="none" strike="noStrike" kern="1200" baseline="0" dirty="0">
                <a:solidFill>
                  <a:schemeClr val="tx1"/>
                </a:solidFill>
                <a:latin typeface="+mn-lt"/>
                <a:ea typeface="+mn-ea"/>
                <a:cs typeface="+mn-cs"/>
              </a:rPr>
              <a:t>Timeliness</a:t>
            </a:r>
            <a:r>
              <a:rPr lang="en-US" sz="1200" b="0" i="0" u="none" strike="noStrike" kern="1200" baseline="0" dirty="0">
                <a:solidFill>
                  <a:schemeClr val="tx1"/>
                </a:solidFill>
                <a:latin typeface="+mn-lt"/>
                <a:ea typeface="+mn-ea"/>
                <a:cs typeface="+mn-cs"/>
              </a:rPr>
              <a:t> indicates that information is available to users early enough to allow them to use it in their decision process.</a:t>
            </a:r>
            <a:r>
              <a:rPr lang="en-US" sz="1200" b="1" i="0" u="none" strike="noStrike" kern="1200" baseline="0" dirty="0">
                <a:solidFill>
                  <a:schemeClr val="tx1"/>
                </a:solidFill>
                <a:latin typeface="+mn-lt"/>
                <a:ea typeface="+mn-ea"/>
                <a:cs typeface="+mn-cs"/>
              </a:rPr>
              <a:t> Understandability </a:t>
            </a:r>
            <a:r>
              <a:rPr lang="en-US" sz="1200" b="0" i="0" u="none" strike="noStrike" kern="1200" baseline="0" dirty="0">
                <a:solidFill>
                  <a:schemeClr val="tx1"/>
                </a:solidFill>
                <a:latin typeface="+mn-lt"/>
                <a:ea typeface="+mn-ea"/>
                <a:cs typeface="+mn-cs"/>
              </a:rPr>
              <a:t>means that users can comprehend the information within the context of the decision being made. And, underlying all of this framework is a </a:t>
            </a:r>
            <a:r>
              <a:rPr lang="en-US" sz="1200" b="1" i="0" u="none" strike="noStrike" kern="1200" baseline="0" dirty="0">
                <a:solidFill>
                  <a:schemeClr val="tx1"/>
                </a:solidFill>
                <a:latin typeface="+mn-lt"/>
                <a:ea typeface="+mn-ea"/>
                <a:cs typeface="+mn-cs"/>
              </a:rPr>
              <a:t>cost effectiveness </a:t>
            </a:r>
            <a:r>
              <a:rPr lang="en-US" sz="1200" b="0" i="0" u="none" strike="noStrike" kern="1200" baseline="0" dirty="0">
                <a:solidFill>
                  <a:schemeClr val="tx1"/>
                </a:solidFill>
                <a:latin typeface="+mn-lt"/>
                <a:ea typeface="+mn-ea"/>
                <a:cs typeface="+mn-cs"/>
              </a:rPr>
              <a:t>constraint. The benefits of providing information must outweigh the cost.</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52</a:t>
            </a:fld>
            <a:endParaRPr lang="en-US" dirty="0"/>
          </a:p>
        </p:txBody>
      </p:sp>
    </p:spTree>
    <p:extLst>
      <p:ext uri="{BB962C8B-B14F-4D97-AF65-F5344CB8AC3E}">
        <p14:creationId xmlns:p14="http://schemas.microsoft.com/office/powerpoint/2010/main" val="7152508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53</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54</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Next let’s think about the elements</a:t>
            </a:r>
            <a:r>
              <a:rPr lang="en-US" b="0" baseline="0" dirty="0"/>
              <a:t> of financial statements, as well as some assumptions that underlie those financial statements</a:t>
            </a:r>
            <a:r>
              <a:rPr lang="en-US" b="0" dirty="0"/>
              <a:t>.</a:t>
            </a:r>
          </a:p>
          <a:p>
            <a:endParaRPr lang="en-US" b="0"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55</a:t>
            </a:fld>
            <a:endParaRPr lang="en-US" dirty="0"/>
          </a:p>
        </p:txBody>
      </p:sp>
    </p:spTree>
    <p:extLst>
      <p:ext uri="{BB962C8B-B14F-4D97-AF65-F5344CB8AC3E}">
        <p14:creationId xmlns:p14="http://schemas.microsoft.com/office/powerpoint/2010/main" val="39586668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The conceptual framework also defines the basic elements of financial statements.</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Assets: </a:t>
            </a:r>
            <a:r>
              <a:rPr lang="en-US" sz="1200" b="0" i="0" u="none" strike="noStrike" kern="1200" baseline="0" dirty="0">
                <a:solidFill>
                  <a:schemeClr val="tx1"/>
                </a:solidFill>
                <a:latin typeface="+mn-lt"/>
                <a:ea typeface="+mn-ea"/>
                <a:cs typeface="+mn-cs"/>
              </a:rPr>
              <a:t>Probable future economic benefits obtained or controlled by a particular entity as a result of past transactions or events.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Liabilities: </a:t>
            </a:r>
            <a:r>
              <a:rPr lang="en-US" sz="1200" b="0" i="0" u="none" strike="noStrike" kern="1200" baseline="0" dirty="0">
                <a:solidFill>
                  <a:schemeClr val="tx1"/>
                </a:solidFill>
                <a:latin typeface="+mn-lt"/>
                <a:ea typeface="+mn-ea"/>
                <a:cs typeface="+mn-cs"/>
              </a:rPr>
              <a:t>Probable future sacrifices of economic benefits arising from present obligations of a particular entity to transfer assets or provide services to other entities in the future as a result of past transactions or events.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Equity (or net assets): </a:t>
            </a:r>
            <a:r>
              <a:rPr lang="en-US" sz="1200" b="0" i="0" u="none" strike="noStrike" kern="1200" baseline="0" dirty="0">
                <a:solidFill>
                  <a:schemeClr val="tx1"/>
                </a:solidFill>
                <a:latin typeface="+mn-lt"/>
                <a:ea typeface="+mn-ea"/>
                <a:cs typeface="+mn-cs"/>
              </a:rPr>
              <a:t>Called shareholders’ equity or stockholders’ equity for a corporation, it is the residual interest in the assets of an entity that remains after deducting its liabilities.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Investments by owners: </a:t>
            </a:r>
            <a:r>
              <a:rPr lang="en-US" sz="1200" b="0" i="0" u="none" strike="noStrike" kern="1200" baseline="0" dirty="0">
                <a:solidFill>
                  <a:schemeClr val="tx1"/>
                </a:solidFill>
                <a:latin typeface="+mn-lt"/>
                <a:ea typeface="+mn-ea"/>
                <a:cs typeface="+mn-cs"/>
              </a:rPr>
              <a:t>Increases in equity of a particular business enterprise resulting from transfers to it from other entities of something of value to obtain or increase ownership interests in it.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Distributions to owners: </a:t>
            </a:r>
            <a:r>
              <a:rPr lang="en-US" sz="1200" b="0" i="0" u="none" strike="noStrike" kern="1200" baseline="0" dirty="0">
                <a:solidFill>
                  <a:schemeClr val="tx1"/>
                </a:solidFill>
                <a:latin typeface="+mn-lt"/>
                <a:ea typeface="+mn-ea"/>
                <a:cs typeface="+mn-cs"/>
              </a:rPr>
              <a:t>Decreases in equity of a particular enterprise resulting from transfers to owners.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Comprehensive income: </a:t>
            </a:r>
            <a:r>
              <a:rPr lang="en-US" sz="1200" b="0" i="0" u="none" strike="noStrike" kern="1200" baseline="0" dirty="0">
                <a:solidFill>
                  <a:schemeClr val="tx1"/>
                </a:solidFill>
                <a:latin typeface="+mn-lt"/>
                <a:ea typeface="+mn-ea"/>
                <a:cs typeface="+mn-cs"/>
              </a:rPr>
              <a:t>The change in equity of a business enterprise during a period from transactions and other events and circumstances from </a:t>
            </a:r>
            <a:r>
              <a:rPr lang="en-US" sz="1200" b="0" i="0" u="none" strike="noStrike" kern="1200" baseline="0" dirty="0" err="1">
                <a:solidFill>
                  <a:schemeClr val="tx1"/>
                </a:solidFill>
                <a:latin typeface="+mn-lt"/>
                <a:ea typeface="+mn-ea"/>
                <a:cs typeface="+mn-cs"/>
              </a:rPr>
              <a:t>nonowner</a:t>
            </a:r>
            <a:r>
              <a:rPr lang="en-US" sz="1200" b="0" i="0" u="none" strike="noStrike" kern="1200" baseline="0" dirty="0">
                <a:solidFill>
                  <a:schemeClr val="tx1"/>
                </a:solidFill>
                <a:latin typeface="+mn-lt"/>
                <a:ea typeface="+mn-ea"/>
                <a:cs typeface="+mn-cs"/>
              </a:rPr>
              <a:t> sources. It includes all changes in equity during a period except those resulting from investments by owners and distributions to owners.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Revenues: </a:t>
            </a:r>
            <a:r>
              <a:rPr lang="en-US" sz="1200" b="0" i="0" u="none" strike="noStrike" kern="1200" baseline="0" dirty="0">
                <a:solidFill>
                  <a:schemeClr val="tx1"/>
                </a:solidFill>
                <a:latin typeface="+mn-lt"/>
                <a:ea typeface="+mn-ea"/>
                <a:cs typeface="+mn-cs"/>
              </a:rPr>
              <a:t>Inflows or other enhancements of assets of an entity or settlements of its liabilities during a period from delivering or producing goods, rendering services, or other activities that constitute the entity’s ongoing major or central operations.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Expenses: </a:t>
            </a:r>
            <a:r>
              <a:rPr lang="en-US" sz="1200" b="0" i="0" u="none" strike="noStrike" kern="1200" baseline="0" dirty="0">
                <a:solidFill>
                  <a:schemeClr val="tx1"/>
                </a:solidFill>
                <a:latin typeface="+mn-lt"/>
                <a:ea typeface="+mn-ea"/>
                <a:cs typeface="+mn-cs"/>
              </a:rPr>
              <a:t>Outflows or other using up of assets or incurrences of liabilities during a period from delivering or producing goods, rendering services, or other activities that constitute the entity’s ongoing major or central operations.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Gains: </a:t>
            </a:r>
            <a:r>
              <a:rPr lang="en-US" sz="1200" b="0" i="0" u="none" strike="noStrike" kern="1200" baseline="0" dirty="0">
                <a:solidFill>
                  <a:schemeClr val="tx1"/>
                </a:solidFill>
                <a:latin typeface="+mn-lt"/>
                <a:ea typeface="+mn-ea"/>
                <a:cs typeface="+mn-cs"/>
              </a:rPr>
              <a:t>Increases in equity from peripheral or incidental transactions of an entity.</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Losses: </a:t>
            </a:r>
            <a:r>
              <a:rPr lang="en-US" sz="1200" b="0" i="0" u="none" strike="noStrike" kern="1200" baseline="0" dirty="0">
                <a:solidFill>
                  <a:schemeClr val="tx1"/>
                </a:solidFill>
                <a:latin typeface="+mn-lt"/>
                <a:ea typeface="+mn-ea"/>
                <a:cs typeface="+mn-cs"/>
              </a:rPr>
              <a:t>Represent decreases in equity arising from peripheral or incidental transactions of an entity.</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56</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1" dirty="0"/>
              <a:t>economic entity assumption</a:t>
            </a:r>
            <a:r>
              <a:rPr lang="en-US" dirty="0"/>
              <a:t> presumes that all economic events can be identified with a particular </a:t>
            </a:r>
            <a:r>
              <a:rPr lang="en-US" b="1" i="1" dirty="0"/>
              <a:t>economic entity</a:t>
            </a:r>
            <a:r>
              <a:rPr lang="en-US" dirty="0"/>
              <a:t>. Investors desire information about an economic entity that corresponds to their ownership interest. For example, if you were considering buying some ownership stock in </a:t>
            </a:r>
            <a:r>
              <a:rPr lang="en-US" b="1" dirty="0"/>
              <a:t>Google</a:t>
            </a:r>
            <a:r>
              <a:rPr lang="en-US" dirty="0"/>
              <a:t>, you would want information on the various operating units that constitute Google. You would need information not only about its United States operations but also about its European and other international operations. The financial information for the various companies (subsidiaries) in which Google owns a controlling interest (greater than 50% ownership of voting stock) should be combined with that of Google (the parent) to provide a complete picture. The parent and its subsidiaries are separate </a:t>
            </a:r>
            <a:r>
              <a:rPr lang="en-US" i="1" dirty="0"/>
              <a:t>legal</a:t>
            </a:r>
            <a:r>
              <a:rPr lang="en-US" dirty="0"/>
              <a:t> entities but one </a:t>
            </a:r>
            <a:r>
              <a:rPr lang="en-US" i="1" dirty="0"/>
              <a:t>accounting</a:t>
            </a:r>
            <a:r>
              <a:rPr lang="en-US" dirty="0"/>
              <a:t> entity. Another key aspect of this assumption is the distinction between the economic activities of owners and those of the company. For example, the economic activities of a sole proprietorship, Uncle Jim’s Restaurant, should be separated from the activities of its owner, Uncle Jim. Uncle Jim’s personal residence, for instance, is not an asset of the business.</a:t>
            </a:r>
          </a:p>
          <a:p>
            <a:endParaRPr lang="en-US" dirty="0"/>
          </a:p>
          <a:p>
            <a:r>
              <a:rPr lang="en-US" dirty="0"/>
              <a:t>Another necessary assumption is that, in the absence of information to the contrary, we anticipate that a business entity will continue to operate indefinitely. Accountants realize that the </a:t>
            </a:r>
            <a:r>
              <a:rPr lang="en-US" b="1" i="1" dirty="0"/>
              <a:t>going concern assumption</a:t>
            </a:r>
            <a:r>
              <a:rPr lang="en-US" b="1" dirty="0"/>
              <a:t> </a:t>
            </a:r>
            <a:r>
              <a:rPr lang="en-US" dirty="0"/>
              <a:t>does not always hold since there certainly are many business failures. However, this assumption is critical to many broad and specific accounting principles. For example, the assumption provides justification for measuring many assets based on their historical costs. If it were known that an enterprise would cease operations in the near future, assets and liabilities would be measured at their current liquidation values. Similarly, when we depreciate a building over an estimated life of 40 years, we assume the business will operate that long.</a:t>
            </a:r>
          </a:p>
          <a:p>
            <a:endParaRPr lang="en-US" dirty="0"/>
          </a:p>
          <a:p>
            <a:r>
              <a:rPr lang="en-US" dirty="0"/>
              <a:t>The </a:t>
            </a:r>
            <a:r>
              <a:rPr lang="en-US" b="1" i="1" dirty="0"/>
              <a:t>periodicity assumption</a:t>
            </a:r>
            <a:r>
              <a:rPr lang="en-US" b="1" dirty="0"/>
              <a:t> </a:t>
            </a:r>
            <a:r>
              <a:rPr lang="en-US" dirty="0"/>
              <a:t>relates to the qualitative characteristic of </a:t>
            </a:r>
            <a:r>
              <a:rPr lang="en-US" i="1" dirty="0"/>
              <a:t>timeliness.</a:t>
            </a:r>
            <a:r>
              <a:rPr lang="en-US" dirty="0"/>
              <a:t> External users need </a:t>
            </a:r>
            <a:r>
              <a:rPr lang="en-US" i="1" dirty="0"/>
              <a:t>periodic</a:t>
            </a:r>
            <a:r>
              <a:rPr lang="en-US" dirty="0"/>
              <a:t> information to make decisions. This need for periodic information requires that the economic life of a company (presumed to be indefinite) be divided into artificial time periods for financial reporting. Corporations whose securities are publicly traded are required to provide financial information to the SEC on a quarterly and annual basis. Financial statements often are prepared on a monthly basis for banks and others that might need more timely information. For many companies, the annual time period (the fiscal year) is the calendar year. However, other companies have chosen a fiscal year that does not correspond to the calendar year. The accounting profession and the SEC advocate that companies adopt a fiscal year that corresponds to their natural business year. A natural business year is the 12-month period that ends when the business activities of a company reach their lowest point in the annual cycle. For example, many retailers, </a:t>
            </a:r>
            <a:r>
              <a:rPr lang="en-US" b="1" dirty="0"/>
              <a:t>Walmart</a:t>
            </a:r>
            <a:r>
              <a:rPr lang="en-US" dirty="0"/>
              <a:t> for example, have adopted a fiscal year ending on January 31. Business activity in January generally is quite slow following the very busy Christmas period. The </a:t>
            </a:r>
            <a:r>
              <a:rPr lang="en-US" b="1" dirty="0"/>
              <a:t>Campbell Soup Company</a:t>
            </a:r>
            <a:r>
              <a:rPr lang="en-US" dirty="0"/>
              <a:t>’s fiscal year ends in July; </a:t>
            </a:r>
            <a:r>
              <a:rPr lang="en-US" b="1" dirty="0"/>
              <a:t>Clorox</a:t>
            </a:r>
            <a:r>
              <a:rPr lang="en-US" dirty="0"/>
              <a:t>’s in June; and </a:t>
            </a:r>
            <a:r>
              <a:rPr lang="en-US" b="1" dirty="0"/>
              <a:t>Monsanto</a:t>
            </a:r>
            <a:r>
              <a:rPr lang="en-US" dirty="0"/>
              <a:t>’s in August.</a:t>
            </a:r>
          </a:p>
          <a:p>
            <a:endParaRPr lang="en-US" dirty="0"/>
          </a:p>
          <a:p>
            <a:r>
              <a:rPr lang="en-US" dirty="0"/>
              <a:t>The </a:t>
            </a:r>
            <a:r>
              <a:rPr lang="en-US" b="1" i="1" dirty="0"/>
              <a:t>monetary unit assumption</a:t>
            </a:r>
            <a:r>
              <a:rPr lang="en-US" b="1" dirty="0"/>
              <a:t> </a:t>
            </a:r>
            <a:r>
              <a:rPr lang="en-US" dirty="0"/>
              <a:t>requires that financial statement elements be measured in nominal units of money, without any adjustment for changes in purchasing power. In the United States, the U.S. dollar is the monetary unit used in financial statements. In the EU, the euro is the monetary unit. Other countries use other currencies as their monetary units. One problem with use of a monetary unit like the dollar or the euro is that it is presumed to be stable over time. That is, the value of the dollar, in terms of its ability to purchase certain goods and services, is assumed to be constant over time. This assumption obviously does not strictly hold. The U.S. economy has experienced periods of rapidly changing prices. To the extent that prices are unstable, and machines, trucks, and buildings were purchased at different times, the monetary unit used to measure them is not the same. The effect of changing prices on financial information generally is discussed elsewhere in your accounting curriculum, often in an advanced accounting course.</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57</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Now we’ll talk through the recognition and measurement</a:t>
            </a:r>
            <a:r>
              <a:rPr lang="en-US" b="0" baseline="0" dirty="0"/>
              <a:t> concepts that determine when elements appear in the financial statements, as well as the amount at which they appear</a:t>
            </a:r>
            <a:r>
              <a:rPr lang="en-US" b="0" dirty="0"/>
              <a:t>.</a:t>
            </a:r>
          </a:p>
          <a:p>
            <a:endParaRPr lang="en-US" b="0"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58</a:t>
            </a:fld>
            <a:endParaRPr lang="en-US" dirty="0"/>
          </a:p>
        </p:txBody>
      </p:sp>
    </p:spTree>
    <p:extLst>
      <p:ext uri="{BB962C8B-B14F-4D97-AF65-F5344CB8AC3E}">
        <p14:creationId xmlns:p14="http://schemas.microsoft.com/office/powerpoint/2010/main" val="39586668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Recognition </a:t>
            </a:r>
            <a:r>
              <a:rPr lang="en-US" sz="1200" b="0" i="0" u="none" strike="noStrike" kern="1200" baseline="0" dirty="0">
                <a:solidFill>
                  <a:schemeClr val="tx1"/>
                </a:solidFill>
                <a:latin typeface="+mn-lt"/>
                <a:ea typeface="+mn-ea"/>
                <a:cs typeface="+mn-cs"/>
              </a:rPr>
              <a:t>refers to the process of admitting information into the financial statements. When an element is recognized, it is recorded in the accounts and reported on a statement. </a:t>
            </a:r>
            <a:r>
              <a:rPr lang="en-US" sz="1200" b="1" i="0" u="none" strike="noStrike" kern="1200" baseline="0" dirty="0">
                <a:solidFill>
                  <a:schemeClr val="tx1"/>
                </a:solidFill>
                <a:latin typeface="+mn-lt"/>
                <a:ea typeface="+mn-ea"/>
                <a:cs typeface="+mn-cs"/>
              </a:rPr>
              <a:t>Measurement </a:t>
            </a:r>
            <a:r>
              <a:rPr lang="en-US" sz="1200" b="0" i="0" u="none" strike="noStrike" kern="1200" baseline="0" dirty="0">
                <a:solidFill>
                  <a:schemeClr val="tx1"/>
                </a:solidFill>
                <a:latin typeface="+mn-lt"/>
                <a:ea typeface="+mn-ea"/>
                <a:cs typeface="+mn-cs"/>
              </a:rPr>
              <a:t>is the process of associating numerical amounts with the elements. </a:t>
            </a:r>
            <a:r>
              <a:rPr lang="en-US" sz="1200" b="1" i="0" u="none" strike="noStrike" kern="1200" baseline="0" dirty="0">
                <a:solidFill>
                  <a:schemeClr val="tx1"/>
                </a:solidFill>
                <a:latin typeface="+mn-lt"/>
                <a:ea typeface="+mn-ea"/>
                <a:cs typeface="+mn-cs"/>
              </a:rPr>
              <a:t>Disclosure </a:t>
            </a:r>
            <a:r>
              <a:rPr lang="en-US" sz="1200" b="0" i="0" u="none" strike="noStrike" kern="1200" baseline="0" dirty="0">
                <a:solidFill>
                  <a:schemeClr val="tx1"/>
                </a:solidFill>
                <a:latin typeface="+mn-lt"/>
                <a:ea typeface="+mn-ea"/>
                <a:cs typeface="+mn-cs"/>
              </a:rPr>
              <a:t>refers to the process of including additional pertinent information in the financial statements and accompanying notes.</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GENERAL RECOGNITION CRITERIA. </a:t>
            </a:r>
            <a:r>
              <a:rPr lang="en-US" sz="1200" b="0" i="0" u="none" strike="noStrike" kern="1200" baseline="0" dirty="0">
                <a:solidFill>
                  <a:schemeClr val="tx1"/>
                </a:solidFill>
                <a:latin typeface="+mn-lt"/>
                <a:ea typeface="+mn-ea"/>
                <a:cs typeface="+mn-cs"/>
              </a:rPr>
              <a:t>According to </a:t>
            </a:r>
            <a:r>
              <a:rPr lang="en-US" sz="1200" b="0" i="1" u="none" strike="noStrike" kern="1200" baseline="0" dirty="0">
                <a:solidFill>
                  <a:schemeClr val="tx1"/>
                </a:solidFill>
                <a:latin typeface="+mn-lt"/>
                <a:ea typeface="+mn-ea"/>
                <a:cs typeface="+mn-cs"/>
              </a:rPr>
              <a:t>SFAC 5</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an item should be recognized in the basic financial statements when it meets the following four criteria, subject to a cost effectiveness constraint and materiality threshold:</a:t>
            </a:r>
          </a:p>
          <a:p>
            <a:r>
              <a:rPr lang="en-US" sz="1200" b="0" i="0" u="none" strike="noStrike" kern="1200" baseline="0" dirty="0">
                <a:solidFill>
                  <a:schemeClr val="tx1"/>
                </a:solidFill>
                <a:latin typeface="+mn-lt"/>
                <a:ea typeface="+mn-ea"/>
                <a:cs typeface="+mn-cs"/>
              </a:rPr>
              <a:t>1. </a:t>
            </a:r>
            <a:r>
              <a:rPr lang="en-US" sz="1200" b="0" i="1" u="none" strike="noStrike" kern="1200" baseline="0" dirty="0">
                <a:solidFill>
                  <a:schemeClr val="tx1"/>
                </a:solidFill>
                <a:latin typeface="+mn-lt"/>
                <a:ea typeface="+mn-ea"/>
                <a:cs typeface="+mn-cs"/>
              </a:rPr>
              <a:t>Definition. </a:t>
            </a:r>
            <a:r>
              <a:rPr lang="en-US" sz="1200" b="0" i="0" u="none" strike="noStrike" kern="1200" baseline="0" dirty="0">
                <a:solidFill>
                  <a:schemeClr val="tx1"/>
                </a:solidFill>
                <a:latin typeface="+mn-lt"/>
                <a:ea typeface="+mn-ea"/>
                <a:cs typeface="+mn-cs"/>
              </a:rPr>
              <a:t>The item meets the definition of an element of financial statements.</a:t>
            </a:r>
          </a:p>
          <a:p>
            <a:r>
              <a:rPr lang="en-US" sz="1200" b="0" i="0" u="none" strike="noStrike" kern="1200" baseline="0" dirty="0">
                <a:solidFill>
                  <a:schemeClr val="tx1"/>
                </a:solidFill>
                <a:latin typeface="+mn-lt"/>
                <a:ea typeface="+mn-ea"/>
                <a:cs typeface="+mn-cs"/>
              </a:rPr>
              <a:t>2. </a:t>
            </a:r>
            <a:r>
              <a:rPr lang="en-US" sz="1200" b="0" i="1" u="none" strike="noStrike" kern="1200" baseline="0" dirty="0">
                <a:solidFill>
                  <a:schemeClr val="tx1"/>
                </a:solidFill>
                <a:latin typeface="+mn-lt"/>
                <a:ea typeface="+mn-ea"/>
                <a:cs typeface="+mn-cs"/>
              </a:rPr>
              <a:t>Measurability. </a:t>
            </a:r>
            <a:r>
              <a:rPr lang="en-US" sz="1200" b="0" i="0" u="none" strike="noStrike" kern="1200" baseline="0" dirty="0">
                <a:solidFill>
                  <a:schemeClr val="tx1"/>
                </a:solidFill>
                <a:latin typeface="+mn-lt"/>
                <a:ea typeface="+mn-ea"/>
                <a:cs typeface="+mn-cs"/>
              </a:rPr>
              <a:t>The item has a relevant attribute measurable with sufficient reliability.</a:t>
            </a:r>
          </a:p>
          <a:p>
            <a:r>
              <a:rPr lang="en-US" sz="1200" b="0" i="0" u="none" strike="noStrike" kern="1200" baseline="0" dirty="0">
                <a:solidFill>
                  <a:schemeClr val="tx1"/>
                </a:solidFill>
                <a:latin typeface="+mn-lt"/>
                <a:ea typeface="+mn-ea"/>
                <a:cs typeface="+mn-cs"/>
              </a:rPr>
              <a:t>3. </a:t>
            </a:r>
            <a:r>
              <a:rPr lang="en-US" sz="1200" b="0" i="1" u="none" strike="noStrike" kern="1200" baseline="0" dirty="0">
                <a:solidFill>
                  <a:schemeClr val="tx1"/>
                </a:solidFill>
                <a:latin typeface="+mn-lt"/>
                <a:ea typeface="+mn-ea"/>
                <a:cs typeface="+mn-cs"/>
              </a:rPr>
              <a:t>Relevance. </a:t>
            </a:r>
            <a:r>
              <a:rPr lang="en-US" sz="1200" b="0" i="0" u="none" strike="noStrike" kern="1200" baseline="0" dirty="0">
                <a:solidFill>
                  <a:schemeClr val="tx1"/>
                </a:solidFill>
                <a:latin typeface="+mn-lt"/>
                <a:ea typeface="+mn-ea"/>
                <a:cs typeface="+mn-cs"/>
              </a:rPr>
              <a:t>The information about it is capable of making a difference in user decisions.</a:t>
            </a:r>
          </a:p>
          <a:p>
            <a:r>
              <a:rPr lang="en-US" sz="1200" b="0" i="0" u="none" strike="noStrike" kern="1200" baseline="0" dirty="0">
                <a:solidFill>
                  <a:schemeClr val="tx1"/>
                </a:solidFill>
                <a:latin typeface="+mn-lt"/>
                <a:ea typeface="+mn-ea"/>
                <a:cs typeface="+mn-cs"/>
              </a:rPr>
              <a:t>4. </a:t>
            </a:r>
            <a:r>
              <a:rPr lang="en-US" sz="1200" b="0" i="1" u="none" strike="noStrike" kern="1200" baseline="0" dirty="0">
                <a:solidFill>
                  <a:schemeClr val="tx1"/>
                </a:solidFill>
                <a:latin typeface="+mn-lt"/>
                <a:ea typeface="+mn-ea"/>
                <a:cs typeface="+mn-cs"/>
              </a:rPr>
              <a:t>Reliability. </a:t>
            </a:r>
            <a:r>
              <a:rPr lang="en-US" sz="1200" b="0" i="0" u="none" strike="noStrike" kern="1200" baseline="0" dirty="0">
                <a:solidFill>
                  <a:schemeClr val="tx1"/>
                </a:solidFill>
                <a:latin typeface="+mn-lt"/>
                <a:ea typeface="+mn-ea"/>
                <a:cs typeface="+mn-cs"/>
              </a:rPr>
              <a:t>The information is representationally faithful, verifiable, and neutral.</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59</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United States, we have a highly developed free-enterprise economy with the majority of productive resources privately owned rather than government owned. For the economy to operate efficiently, these resources should be allocated to private enterprises that will use them best to provide the goods and services desired by society, and not to enterprises that will waste them. The mechanisms that foster this efficient allocation of resources are the </a:t>
            </a:r>
            <a:r>
              <a:rPr lang="en-US" i="1" dirty="0"/>
              <a:t>capital markets</a:t>
            </a:r>
            <a:r>
              <a:rPr lang="en-US" dirty="0"/>
              <a:t>. We can think of the capital markets simply as a composite of all investors and creditors.</a:t>
            </a:r>
          </a:p>
          <a:p>
            <a:endParaRPr lang="en-US" dirty="0"/>
          </a:p>
          <a:p>
            <a:r>
              <a:rPr lang="en-US" dirty="0"/>
              <a:t>Businesses go to the capital markets to get the cash necessary for them to function. The three primary forms of business organization are the sole proprietorship, the partnership, and the corporation. In the United States, sole proprietorships and partnerships outnumber corporations. However, the dominant form of business organization, in terms of the ownership of productive resources, is the </a:t>
            </a:r>
            <a:r>
              <a:rPr lang="en-US" i="1" dirty="0"/>
              <a:t>corporation</a:t>
            </a:r>
            <a:r>
              <a:rPr lang="en-US" dirty="0"/>
              <a:t>. Investors provide resources, usually cash, to a corporation in exchange for an ownership interest, that is, shares of stock. Creditors lend cash to the corporation, either by making individual loans or by purchasing publicly traded debt such as bonds.</a:t>
            </a:r>
          </a:p>
          <a:p>
            <a:endParaRPr lang="en-US" dirty="0"/>
          </a:p>
          <a:p>
            <a:r>
              <a:rPr lang="en-US" dirty="0"/>
              <a:t>Stocks and bonds usually are traded on organized security markets such as the New York Stock Exchange and the NASDAQ. New cash is provided by </a:t>
            </a:r>
            <a:r>
              <a:rPr lang="en-US" i="1" dirty="0"/>
              <a:t>initial market transactions</a:t>
            </a:r>
            <a:r>
              <a:rPr lang="en-US" dirty="0"/>
              <a:t> in which the corporation sells shares of stock or bonds to individuals or other entities that want to invest in it. For example, </a:t>
            </a:r>
            <a:r>
              <a:rPr lang="en-US" b="1" dirty="0"/>
              <a:t>Target</a:t>
            </a:r>
            <a:r>
              <a:rPr lang="en-US" dirty="0"/>
              <a:t> first “went public” in 1967, selling shares to finance its expansion. Subsequent transfers of these stocks and bonds between investors and creditors are referred to as </a:t>
            </a:r>
            <a:r>
              <a:rPr lang="en-US" i="1" dirty="0"/>
              <a:t>secondary market transactions</a:t>
            </a:r>
            <a:r>
              <a:rPr lang="en-US" dirty="0"/>
              <a:t>. Corporations receive no new cash from secondary market transactions. Nevertheless, secondary market transactions are very important to the efficient allocation of resources in our economy. These transactions help establish market prices for additional shares and for bonds that corporations may wish to issue in the future to acquire additional capital. Also many investors and creditors might be unwilling to buy stocks and bonds if they thought they couldn't eventually sell those securities to others in the future.</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6</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Revenues are inflows of assets or settlements of liabilities resulting from providing a product or service to a customer. An income statement should report the results of these activities only for the time period specified in the financial statements. Therefore, the timing of revenue recognition is a key element of earnings measurement.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Revenue recognition used to be guided by the realization principle, which requires that two criteria be satisfied before revenue can be recognized:</a:t>
            </a:r>
          </a:p>
          <a:p>
            <a:r>
              <a:rPr lang="en-US" sz="1200" b="0" i="0" u="none" strike="noStrike" kern="1200" baseline="0" dirty="0">
                <a:solidFill>
                  <a:schemeClr val="tx1"/>
                </a:solidFill>
                <a:latin typeface="+mn-lt"/>
                <a:ea typeface="+mn-ea"/>
                <a:cs typeface="+mn-cs"/>
              </a:rPr>
              <a:t>1. The earnings process is judged to be complete or virtually complete.</a:t>
            </a:r>
          </a:p>
          <a:p>
            <a:r>
              <a:rPr lang="en-US" sz="1200" b="0" i="0" u="none" strike="noStrike" kern="1200" baseline="0" dirty="0">
                <a:solidFill>
                  <a:schemeClr val="tx1"/>
                </a:solidFill>
                <a:latin typeface="+mn-lt"/>
                <a:ea typeface="+mn-ea"/>
                <a:cs typeface="+mn-cs"/>
              </a:rPr>
              <a:t>2. There is reasonable certainty as to the collectibility of the asset to be received (usually cash).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FASB recently issued ASU No. 2014-09, which changes how we determine the timing and measurement of revenue. That standard requires that companies recognize revenue when goods or services are transferred to customers for the amount the company expects to be entitled to receive in exchange for those goods or services. Revenue is recognized at a point in time or over a period of time, depending on when goods</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or services are transferred to customers.</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60</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Revenues are inflows of assets or settlements of liabilities resulting from providing a product or service to a customer. An income statement should report the results of these activities only for the time period specified in the financial statements. Therefore, the timing of revenue recognition is a key element of earnings measurement.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Revenue recognition used to be guided by the realization principle, which requires that two criteria be satisfied before revenue can be recognized:</a:t>
            </a:r>
          </a:p>
          <a:p>
            <a:r>
              <a:rPr lang="en-US" sz="1200" b="0" i="0" u="none" strike="noStrike" kern="1200" baseline="0" dirty="0">
                <a:solidFill>
                  <a:schemeClr val="tx1"/>
                </a:solidFill>
                <a:latin typeface="+mn-lt"/>
                <a:ea typeface="+mn-ea"/>
                <a:cs typeface="+mn-cs"/>
              </a:rPr>
              <a:t>1. The earnings process is judged to be complete or virtually complete.</a:t>
            </a:r>
          </a:p>
          <a:p>
            <a:r>
              <a:rPr lang="en-US" sz="1200" b="0" i="0" u="none" strike="noStrike" kern="1200" baseline="0" dirty="0">
                <a:solidFill>
                  <a:schemeClr val="tx1"/>
                </a:solidFill>
                <a:latin typeface="+mn-lt"/>
                <a:ea typeface="+mn-ea"/>
                <a:cs typeface="+mn-cs"/>
              </a:rPr>
              <a:t>2. There is reasonable certainty as to the collectibility of the asset to be received (usually cash).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FASB recently issued ASU No. 2014-09, which changes how we determine the timing and measurement of revenue. That standard requires that companies recognize revenue when goods or services are transferred to customers for the amount the company expects to be entitled to receive in exchange for those goods or services. Revenue is recognized at a point in time or over a period of time, depending on when goods</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or services are transferred to customers.</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61</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Expenses a</a:t>
            </a:r>
            <a:r>
              <a:rPr lang="en-US" sz="1200" kern="1200" dirty="0">
                <a:solidFill>
                  <a:schemeClr val="tx1"/>
                </a:solidFill>
                <a:effectLst/>
                <a:latin typeface="+mn-lt"/>
                <a:ea typeface="+mn-ea"/>
                <a:cs typeface="+mn-cs"/>
              </a:rPr>
              <a:t>re outflows or other using up of assets or incurrences of liabilities from providing goods or services. When are expenses recognized? In practice, expense recognition often matches revenues and expenses that arise from the same transactions or other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events. </a:t>
            </a:r>
            <a:r>
              <a:rPr lang="en-US" sz="1200" b="0" i="0" u="none" strike="noStrike" kern="1200" baseline="0" dirty="0">
                <a:solidFill>
                  <a:schemeClr val="tx1"/>
                </a:solidFill>
                <a:latin typeface="+mn-lt"/>
                <a:ea typeface="+mn-ea"/>
                <a:cs typeface="+mn-cs"/>
              </a:rPr>
              <a:t>There is a cause-and-effect relationship between revenue and expense recognition implicit in this approach. The net result is a measure—net income—that identifies the amount of profit or loss for the period provided by operations.</a:t>
            </a:r>
          </a:p>
          <a:p>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Although these concepts are straightforward, their implementation can be difficult, because many expenses are not incurred directly to produce a particular amount of revenue. Instead, the association between revenue and many expenses is indirect. Therefore, expense recognition is implemented by one of four different approaches, depending on the nature of the specific expense: </a:t>
            </a:r>
            <a:endParaRPr lang="en-US" b="1" dirty="0"/>
          </a:p>
          <a:p>
            <a:endParaRPr lang="en-US" b="1" dirty="0"/>
          </a:p>
          <a:p>
            <a:r>
              <a:rPr lang="en-US" b="1" dirty="0"/>
              <a:t>Based on an exact cause-and-effect relationship.</a:t>
            </a:r>
            <a:r>
              <a:rPr lang="en-US" dirty="0"/>
              <a:t> This approach is appropriate for </a:t>
            </a:r>
            <a:r>
              <a:rPr lang="en-US" i="1" dirty="0"/>
              <a:t>cost of goods sold,</a:t>
            </a:r>
            <a:r>
              <a:rPr lang="en-US" dirty="0"/>
              <a:t> as one example. </a:t>
            </a:r>
          </a:p>
          <a:p>
            <a:r>
              <a:rPr lang="en-US" b="1" dirty="0"/>
              <a:t>By associating an expense with the revenues recognized in a specific time period.</a:t>
            </a:r>
            <a:r>
              <a:rPr lang="en-US" b="0" baseline="0" dirty="0"/>
              <a:t> </a:t>
            </a:r>
            <a:r>
              <a:rPr lang="en-US" dirty="0"/>
              <a:t>For example, the monthly salary paid to an office worker is not directly related to any specific revenue event. </a:t>
            </a:r>
          </a:p>
          <a:p>
            <a:r>
              <a:rPr lang="en-US" b="1" dirty="0"/>
              <a:t>By a systematic and rational allocation to specific time periods.</a:t>
            </a:r>
            <a:r>
              <a:rPr lang="en-US" dirty="0"/>
              <a:t> For example, straight-line depreciation is a “systematical and rational” way to allocate the cost of equipment to the periods in which that equipment is used to produce revenue.</a:t>
            </a:r>
          </a:p>
          <a:p>
            <a:r>
              <a:rPr lang="en-US" b="1" dirty="0"/>
              <a:t>In the period incurred, without regard to related revenues.</a:t>
            </a:r>
            <a:r>
              <a:rPr lang="en-US" dirty="0"/>
              <a:t> For example, let’s say </a:t>
            </a:r>
            <a:r>
              <a:rPr lang="en-US" b="1" dirty="0"/>
              <a:t>Google</a:t>
            </a:r>
            <a:r>
              <a:rPr lang="en-US" dirty="0"/>
              <a:t> spends $1 million for a series of television commercials. It’s difficult to determine when, how much, or even whether additional revenues occur as a result of that particular series of ads.</a:t>
            </a:r>
          </a:p>
        </p:txBody>
      </p:sp>
      <p:sp>
        <p:nvSpPr>
          <p:cNvPr id="4" name="Slide Number Placeholder 3"/>
          <p:cNvSpPr>
            <a:spLocks noGrp="1"/>
          </p:cNvSpPr>
          <p:nvPr>
            <p:ph type="sldNum" sz="quarter" idx="10"/>
          </p:nvPr>
        </p:nvSpPr>
        <p:spPr/>
        <p:txBody>
          <a:bodyPr/>
          <a:lstStyle/>
          <a:p>
            <a:fld id="{20C6E16D-CAFA-4AA7-B962-802FFC832C12}" type="slidenum">
              <a:rPr lang="en-US" smtClean="0"/>
              <a:pPr/>
              <a:t>62</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indicated in SFAC 5, GAAP currently employs a “mixed attribute” measurement model. If you look at a balance sheet, for instance, you might see land measured at historical cost, accounts receivable at net realizable value, a liability at the present value of cash payments, and an investment at fair value.</a:t>
            </a:r>
          </a:p>
          <a:p>
            <a:endParaRPr lang="en-US" sz="1200" b="0" i="0" u="none" strike="noStrike" kern="1200" baseline="0" dirty="0">
              <a:solidFill>
                <a:schemeClr val="tx1"/>
              </a:solidFill>
              <a:latin typeface="+mn-lt"/>
              <a:ea typeface="+mn-ea"/>
              <a:cs typeface="+mn-cs"/>
            </a:endParaRPr>
          </a:p>
          <a:p>
            <a:pPr marL="0" indent="0">
              <a:spcBef>
                <a:spcPts val="1000"/>
              </a:spcBef>
              <a:buNone/>
            </a:pPr>
            <a:r>
              <a:rPr lang="en-IN" dirty="0"/>
              <a:t>The five measurement attributes are:</a:t>
            </a:r>
            <a:endParaRPr lang="en-US" b="1" dirty="0">
              <a:solidFill>
                <a:srgbClr val="8A506C"/>
              </a:solidFill>
            </a:endParaRPr>
          </a:p>
          <a:p>
            <a:pPr marL="171450" indent="-171450">
              <a:spcBef>
                <a:spcPts val="1000"/>
              </a:spcBef>
              <a:buFont typeface="Arial" panose="020B0604020202020204" pitchFamily="34" charset="0"/>
              <a:buChar char="•"/>
            </a:pPr>
            <a:r>
              <a:rPr lang="en-US" sz="1200" b="1" dirty="0">
                <a:solidFill>
                  <a:srgbClr val="C00000"/>
                </a:solidFill>
              </a:rPr>
              <a:t>Historical cost: </a:t>
            </a:r>
            <a:r>
              <a:rPr lang="en-US" sz="1200" dirty="0"/>
              <a:t>original transaction value adjusted for depreciation and amortization</a:t>
            </a:r>
          </a:p>
          <a:p>
            <a:pPr marL="171450" indent="-171450">
              <a:spcBef>
                <a:spcPts val="1000"/>
              </a:spcBef>
              <a:buFont typeface="Arial" panose="020B0604020202020204" pitchFamily="34" charset="0"/>
              <a:buChar char="•"/>
            </a:pPr>
            <a:r>
              <a:rPr lang="en-US" sz="1200" b="1" dirty="0">
                <a:solidFill>
                  <a:srgbClr val="C00000"/>
                </a:solidFill>
              </a:rPr>
              <a:t>Net realizable value: </a:t>
            </a:r>
            <a:r>
              <a:rPr lang="en-US" sz="1200" dirty="0"/>
              <a:t>the amount of cash into which an asset is expected to be converted in the ordinary course of business</a:t>
            </a:r>
          </a:p>
          <a:p>
            <a:pPr marL="171450" indent="-171450">
              <a:spcBef>
                <a:spcPts val="1000"/>
              </a:spcBef>
              <a:buFont typeface="Arial" panose="020B0604020202020204" pitchFamily="34" charset="0"/>
              <a:buChar char="•"/>
            </a:pPr>
            <a:r>
              <a:rPr lang="en-US" sz="1200" b="1" dirty="0">
                <a:solidFill>
                  <a:srgbClr val="C00000"/>
                </a:solidFill>
              </a:rPr>
              <a:t>Current cost: </a:t>
            </a:r>
            <a:r>
              <a:rPr lang="en-US" sz="1200" dirty="0"/>
              <a:t>the cost that would be incurred to purchase or reproduce the asset</a:t>
            </a:r>
          </a:p>
          <a:p>
            <a:pPr marL="171450" indent="-171450">
              <a:spcBef>
                <a:spcPts val="1000"/>
              </a:spcBef>
              <a:buFont typeface="Arial" panose="020B0604020202020204" pitchFamily="34" charset="0"/>
              <a:buChar char="•"/>
            </a:pPr>
            <a:r>
              <a:rPr lang="en-US" sz="1200" b="1" dirty="0">
                <a:solidFill>
                  <a:srgbClr val="C00000"/>
                </a:solidFill>
              </a:rPr>
              <a:t>Present (or discounted) value: </a:t>
            </a:r>
            <a:r>
              <a:rPr lang="en-US" sz="1200" dirty="0"/>
              <a:t>calculated by removing the time value of money from future cash flows</a:t>
            </a:r>
          </a:p>
          <a:p>
            <a:pPr marL="171450" indent="-171450">
              <a:spcBef>
                <a:spcPts val="1000"/>
              </a:spcBef>
              <a:buFont typeface="Arial" panose="020B0604020202020204" pitchFamily="34" charset="0"/>
              <a:buChar char="•"/>
            </a:pPr>
            <a:r>
              <a:rPr lang="en-US" sz="1200" b="1" dirty="0">
                <a:solidFill>
                  <a:srgbClr val="C00000"/>
                </a:solidFill>
              </a:rPr>
              <a:t>Fair value: </a:t>
            </a:r>
            <a:r>
              <a:rPr lang="en-US" sz="1200" dirty="0"/>
              <a:t>the price that would be received to sell assets or paid to transfer a liability in an orderly transaction between market participants at the measurement date</a:t>
            </a:r>
          </a:p>
          <a:p>
            <a:pPr marL="171450" indent="-171450">
              <a:spcBef>
                <a:spcPts val="1000"/>
              </a:spcBef>
              <a:buFont typeface="Arial" panose="020B0604020202020204" pitchFamily="34" charset="0"/>
              <a:buChar char="•"/>
            </a:pPr>
            <a:endParaRPr lang="en-US" sz="1200" dirty="0"/>
          </a:p>
          <a:p>
            <a:pPr marL="0" indent="0">
              <a:spcBef>
                <a:spcPts val="1000"/>
              </a:spcBef>
              <a:buFont typeface="Arial" panose="020B0604020202020204" pitchFamily="34" charset="0"/>
              <a:buNone/>
            </a:pPr>
            <a:r>
              <a:rPr lang="en-US" sz="1200" dirty="0"/>
              <a:t>Let’s discuss each of these in more detail.</a:t>
            </a:r>
          </a:p>
        </p:txBody>
      </p:sp>
      <p:sp>
        <p:nvSpPr>
          <p:cNvPr id="4" name="Slide Number Placeholder 3"/>
          <p:cNvSpPr>
            <a:spLocks noGrp="1"/>
          </p:cNvSpPr>
          <p:nvPr>
            <p:ph type="sldNum" sz="quarter" idx="10"/>
          </p:nvPr>
        </p:nvSpPr>
        <p:spPr/>
        <p:txBody>
          <a:bodyPr/>
          <a:lstStyle/>
          <a:p>
            <a:fld id="{20C6E16D-CAFA-4AA7-B962-802FFC832C12}" type="slidenum">
              <a:rPr lang="en-US" smtClean="0"/>
              <a:pPr/>
              <a:t>63</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indicated in SFAC 5, GAAP currently employs a “mixed attribute” measurement model. If you look at a balance sheet, for instance, you might see land measured at historical cost, accounts receivable at net realizable value, a liability at the present value of cash payments, and an investment at fair value.</a:t>
            </a:r>
          </a:p>
          <a:p>
            <a:endParaRPr lang="en-US" sz="1200" b="0" i="0" u="none" strike="noStrike" kern="1200" baseline="0" dirty="0">
              <a:solidFill>
                <a:schemeClr val="tx1"/>
              </a:solidFill>
              <a:latin typeface="+mn-lt"/>
              <a:ea typeface="+mn-ea"/>
              <a:cs typeface="+mn-cs"/>
            </a:endParaRPr>
          </a:p>
          <a:p>
            <a:pPr marL="0" indent="0">
              <a:spcBef>
                <a:spcPts val="1000"/>
              </a:spcBef>
              <a:buNone/>
            </a:pPr>
            <a:r>
              <a:rPr lang="en-IN" dirty="0"/>
              <a:t>The five measurement attributes are:</a:t>
            </a:r>
            <a:endParaRPr lang="en-US" b="1" dirty="0">
              <a:solidFill>
                <a:srgbClr val="8A506C"/>
              </a:solidFill>
            </a:endParaRPr>
          </a:p>
          <a:p>
            <a:pPr marL="171450" indent="-171450">
              <a:spcBef>
                <a:spcPts val="1000"/>
              </a:spcBef>
              <a:buFont typeface="Arial" panose="020B0604020202020204" pitchFamily="34" charset="0"/>
              <a:buChar char="•"/>
            </a:pPr>
            <a:r>
              <a:rPr lang="en-US" sz="1200" b="1" dirty="0">
                <a:solidFill>
                  <a:srgbClr val="C00000"/>
                </a:solidFill>
              </a:rPr>
              <a:t>Historical cost: </a:t>
            </a:r>
            <a:r>
              <a:rPr lang="en-US" sz="1200" dirty="0"/>
              <a:t>original transaction value adjusted for depreciation and amortization</a:t>
            </a:r>
          </a:p>
          <a:p>
            <a:pPr marL="171450" indent="-171450">
              <a:spcBef>
                <a:spcPts val="1000"/>
              </a:spcBef>
              <a:buFont typeface="Arial" panose="020B0604020202020204" pitchFamily="34" charset="0"/>
              <a:buChar char="•"/>
            </a:pPr>
            <a:r>
              <a:rPr lang="en-US" sz="1200" b="1" dirty="0">
                <a:solidFill>
                  <a:srgbClr val="C00000"/>
                </a:solidFill>
              </a:rPr>
              <a:t>Net realizable value: </a:t>
            </a:r>
            <a:r>
              <a:rPr lang="en-US" sz="1200" dirty="0"/>
              <a:t>the amount of cash into which an asset is expected to be converted in the ordinary course of business</a:t>
            </a:r>
          </a:p>
          <a:p>
            <a:pPr marL="171450" indent="-171450">
              <a:spcBef>
                <a:spcPts val="1000"/>
              </a:spcBef>
              <a:buFont typeface="Arial" panose="020B0604020202020204" pitchFamily="34" charset="0"/>
              <a:buChar char="•"/>
            </a:pPr>
            <a:r>
              <a:rPr lang="en-US" sz="1200" b="1" dirty="0">
                <a:solidFill>
                  <a:srgbClr val="C00000"/>
                </a:solidFill>
              </a:rPr>
              <a:t>Current cost: </a:t>
            </a:r>
            <a:r>
              <a:rPr lang="en-US" sz="1200" dirty="0"/>
              <a:t>the cost that would be incurred to purchase or reproduce the asset</a:t>
            </a:r>
          </a:p>
          <a:p>
            <a:pPr marL="171450" indent="-171450">
              <a:spcBef>
                <a:spcPts val="1000"/>
              </a:spcBef>
              <a:buFont typeface="Arial" panose="020B0604020202020204" pitchFamily="34" charset="0"/>
              <a:buChar char="•"/>
            </a:pPr>
            <a:r>
              <a:rPr lang="en-US" sz="1200" b="1" dirty="0">
                <a:solidFill>
                  <a:srgbClr val="C00000"/>
                </a:solidFill>
              </a:rPr>
              <a:t>Present (or discounted) value: </a:t>
            </a:r>
            <a:r>
              <a:rPr lang="en-US" sz="1200" dirty="0"/>
              <a:t>calculated by removing the time value of money from future cash flows</a:t>
            </a:r>
          </a:p>
          <a:p>
            <a:pPr marL="171450" indent="-171450">
              <a:spcBef>
                <a:spcPts val="1000"/>
              </a:spcBef>
              <a:buFont typeface="Arial" panose="020B0604020202020204" pitchFamily="34" charset="0"/>
              <a:buChar char="•"/>
            </a:pPr>
            <a:r>
              <a:rPr lang="en-US" sz="1200" b="1" dirty="0">
                <a:solidFill>
                  <a:srgbClr val="C00000"/>
                </a:solidFill>
              </a:rPr>
              <a:t>Fair value: </a:t>
            </a:r>
            <a:r>
              <a:rPr lang="en-US" sz="1200" dirty="0"/>
              <a:t>the price that would be received to sell assets or paid to transfer a liability in an orderly transaction between market participants at the measurement date</a:t>
            </a:r>
          </a:p>
          <a:p>
            <a:pPr marL="171450" indent="-171450">
              <a:spcBef>
                <a:spcPts val="1000"/>
              </a:spcBef>
              <a:buFont typeface="Arial" panose="020B0604020202020204" pitchFamily="34" charset="0"/>
              <a:buChar char="•"/>
            </a:pPr>
            <a:endParaRPr lang="en-US" sz="1200" dirty="0"/>
          </a:p>
          <a:p>
            <a:pPr marL="0" indent="0">
              <a:spcBef>
                <a:spcPts val="1000"/>
              </a:spcBef>
              <a:buFont typeface="Arial" panose="020B0604020202020204" pitchFamily="34" charset="0"/>
              <a:buNone/>
            </a:pPr>
            <a:r>
              <a:rPr lang="en-US" sz="1200" dirty="0"/>
              <a:t>Let’s discuss each of these in more detail.</a:t>
            </a:r>
          </a:p>
        </p:txBody>
      </p:sp>
      <p:sp>
        <p:nvSpPr>
          <p:cNvPr id="4" name="Slide Number Placeholder 3"/>
          <p:cNvSpPr>
            <a:spLocks noGrp="1"/>
          </p:cNvSpPr>
          <p:nvPr>
            <p:ph type="sldNum" sz="quarter" idx="10"/>
          </p:nvPr>
        </p:nvSpPr>
        <p:spPr/>
        <p:txBody>
          <a:bodyPr/>
          <a:lstStyle/>
          <a:p>
            <a:fld id="{20C6E16D-CAFA-4AA7-B962-802FFC832C12}" type="slidenum">
              <a:rPr lang="en-US" smtClean="0"/>
              <a:pPr/>
              <a:t>64</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Historical cost </a:t>
            </a:r>
            <a:r>
              <a:rPr lang="en-US" sz="1200" b="0" i="0" u="none" strike="noStrike" kern="1200" baseline="0" dirty="0">
                <a:solidFill>
                  <a:schemeClr val="tx1"/>
                </a:solidFill>
                <a:latin typeface="+mn-lt"/>
                <a:ea typeface="+mn-ea"/>
                <a:cs typeface="+mn-cs"/>
              </a:rPr>
              <a:t>bases measurements on the amount given or received in the exchange transaction which is referred to as the original transaction value.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an asset, historical cost equals the value of what is given in exchange (usually cash) for the asset at its initial acquisition. For liabilities, it is the current cash equivalent received in exchange for assuming the liability. Historical cost for long-lived, revenue-producing assets such as equipment typically is adjusted subsequent to its initial measurement by recognizing depreciation or amortization.</a:t>
            </a:r>
            <a:endParaRPr lang="en-IN" b="0"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65</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Historical cost </a:t>
            </a:r>
            <a:r>
              <a:rPr lang="en-US" sz="1200" b="0" i="0" u="none" strike="noStrike" kern="1200" baseline="0" dirty="0">
                <a:solidFill>
                  <a:schemeClr val="tx1"/>
                </a:solidFill>
                <a:latin typeface="+mn-lt"/>
                <a:ea typeface="+mn-ea"/>
                <a:cs typeface="+mn-cs"/>
              </a:rPr>
              <a:t>bases measurements on the amount given or received in the exchange transaction which is referred to as the original transaction value.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an asset, historical cost equals the value of what is given in exchange (usually cash) for the asset at its initial acquisition. For liabilities, it is the current cash equivalent received in exchange for assuming the liability. Historical cost for long-lived, revenue-producing assets such as equipment typically is adjusted subsequent to its initial measurement by recognizing depreciation or amortization.</a:t>
            </a:r>
            <a:endParaRPr lang="en-IN" b="0"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66</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Net realizable value: </a:t>
            </a:r>
            <a:r>
              <a:rPr lang="en-IN" sz="1200" b="0" i="0" u="none" strike="noStrike" kern="1200" baseline="0" dirty="0">
                <a:solidFill>
                  <a:schemeClr val="tx1"/>
                </a:solidFill>
                <a:latin typeface="+mn-lt"/>
                <a:ea typeface="+mn-ea"/>
                <a:cs typeface="+mn-cs"/>
              </a:rPr>
              <a:t>Some assets are measured at their </a:t>
            </a:r>
            <a:r>
              <a:rPr lang="en-IN" sz="1200" b="0" i="1" u="none" strike="noStrike" kern="1200" baseline="0" dirty="0">
                <a:solidFill>
                  <a:schemeClr val="tx1"/>
                </a:solidFill>
                <a:latin typeface="+mn-lt"/>
                <a:ea typeface="+mn-ea"/>
                <a:cs typeface="+mn-cs"/>
              </a:rPr>
              <a:t>net realizable value</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which is the amount of cash into which an asset is expected to be converted in the ordinary course of business</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For example, if customers purchased goods or services on account for $10,000, and if $2,000 in bad debts were anticipated, net receivables should be valued at $8,000, the net realizable value. Departures from historical cost measurement such as this provide useful information to aid in the prediction of future cash flows.</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Current cost: </a:t>
            </a:r>
            <a:r>
              <a:rPr lang="en-US" sz="1200" b="0" i="0" u="none" strike="noStrike" kern="1200" baseline="0" dirty="0">
                <a:solidFill>
                  <a:schemeClr val="tx1"/>
                </a:solidFill>
                <a:latin typeface="+mn-lt"/>
                <a:ea typeface="+mn-ea"/>
                <a:cs typeface="+mn-cs"/>
              </a:rPr>
              <a:t>Companies sometimes report current costs, particularly if they operate in inflationary economies. The current cost of an asset is the cost that would be incurred to purchase or reproduce the asset.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Present value: </a:t>
            </a:r>
            <a:r>
              <a:rPr lang="en-IN" sz="1200" b="0" i="0" u="none" strike="noStrike" kern="1200" baseline="0" dirty="0">
                <a:solidFill>
                  <a:schemeClr val="tx1"/>
                </a:solidFill>
                <a:latin typeface="+mn-lt"/>
                <a:ea typeface="+mn-ea"/>
                <a:cs typeface="+mn-cs"/>
              </a:rPr>
              <a:t>Because of its importance to many accounting measurements, </a:t>
            </a:r>
            <a:r>
              <a:rPr lang="en-IN" sz="1200" b="0" i="1" u="none" strike="noStrike" kern="1200" baseline="0" dirty="0">
                <a:solidFill>
                  <a:schemeClr val="tx1"/>
                </a:solidFill>
                <a:latin typeface="+mn-lt"/>
                <a:ea typeface="+mn-ea"/>
                <a:cs typeface="+mn-cs"/>
              </a:rPr>
              <a:t>present value </a:t>
            </a:r>
            <a:r>
              <a:rPr lang="en-IN" sz="1200" b="0" i="0" u="none" strike="noStrike" kern="1200" baseline="0" dirty="0">
                <a:solidFill>
                  <a:schemeClr val="tx1"/>
                </a:solidFill>
                <a:latin typeface="+mn-lt"/>
                <a:ea typeface="+mn-ea"/>
                <a:cs typeface="+mn-cs"/>
              </a:rPr>
              <a:t>is the focus of a FASB concept statement, </a:t>
            </a:r>
            <a:r>
              <a:rPr lang="en-IN" sz="1200" b="0" i="1" u="none" strike="noStrike" kern="1200" baseline="0" dirty="0">
                <a:solidFill>
                  <a:schemeClr val="tx1"/>
                </a:solidFill>
                <a:latin typeface="+mn-lt"/>
                <a:ea typeface="+mn-ea"/>
                <a:cs typeface="+mn-cs"/>
              </a:rPr>
              <a:t>SFAC 7</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which provides a framework for using future cash flows as the basis for accounting measurement and also asserts that the objective in valuing an asset or liability using present value is to approximate its fair </a:t>
            </a:r>
            <a:r>
              <a:rPr lang="en-US" sz="1200" b="0" i="0" u="none" strike="noStrike" kern="1200" baseline="0" dirty="0">
                <a:solidFill>
                  <a:schemeClr val="tx1"/>
                </a:solidFill>
                <a:latin typeface="+mn-lt"/>
                <a:ea typeface="+mn-ea"/>
                <a:cs typeface="+mn-cs"/>
              </a:rPr>
              <a:t>value.</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67</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1" i="0" u="none" strike="noStrike" kern="1200" baseline="0" dirty="0">
                <a:solidFill>
                  <a:schemeClr val="tx1"/>
                </a:solidFill>
                <a:latin typeface="+mn-lt"/>
                <a:ea typeface="+mn-ea"/>
                <a:cs typeface="+mn-cs"/>
              </a:rPr>
              <a:t>Net realizable value: </a:t>
            </a:r>
            <a:r>
              <a:rPr lang="en-IN" sz="1200" b="0" i="0" u="none" strike="noStrike" kern="1200" baseline="0" dirty="0">
                <a:solidFill>
                  <a:schemeClr val="tx1"/>
                </a:solidFill>
                <a:latin typeface="+mn-lt"/>
                <a:ea typeface="+mn-ea"/>
                <a:cs typeface="+mn-cs"/>
              </a:rPr>
              <a:t>Some assets are measured at their </a:t>
            </a:r>
            <a:r>
              <a:rPr lang="en-IN" sz="1200" b="0" i="1" u="none" strike="noStrike" kern="1200" baseline="0" dirty="0">
                <a:solidFill>
                  <a:schemeClr val="tx1"/>
                </a:solidFill>
                <a:latin typeface="+mn-lt"/>
                <a:ea typeface="+mn-ea"/>
                <a:cs typeface="+mn-cs"/>
              </a:rPr>
              <a:t>net realizable value</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which is the amount of cash into which an asset is expected to be converted in the ordinary course of business</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For example, if customers purchased goods or services on account for $10,000, and if $2,000 in bad debts were anticipated, net receivables should be valued at $8,000, the net realizable value. Departures from historical cost measurement such as this provide useful information to aid in the prediction of future cash flows.</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Current cost: </a:t>
            </a:r>
            <a:r>
              <a:rPr lang="en-US" sz="1200" b="0" i="0" u="none" strike="noStrike" kern="1200" baseline="0" dirty="0">
                <a:solidFill>
                  <a:schemeClr val="tx1"/>
                </a:solidFill>
                <a:latin typeface="+mn-lt"/>
                <a:ea typeface="+mn-ea"/>
                <a:cs typeface="+mn-cs"/>
              </a:rPr>
              <a:t>Companies sometimes report current costs, particularly if they operate in inflationary economies. The current cost of an asset is the cost that would be incurred to purchase or reproduce the asset.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Present value: </a:t>
            </a:r>
            <a:r>
              <a:rPr lang="en-IN" sz="1200" b="0" i="0" u="none" strike="noStrike" kern="1200" baseline="0" dirty="0">
                <a:solidFill>
                  <a:schemeClr val="tx1"/>
                </a:solidFill>
                <a:latin typeface="+mn-lt"/>
                <a:ea typeface="+mn-ea"/>
                <a:cs typeface="+mn-cs"/>
              </a:rPr>
              <a:t>Because of its importance to many accounting measurements, </a:t>
            </a:r>
            <a:r>
              <a:rPr lang="en-IN" sz="1200" b="0" i="1" u="none" strike="noStrike" kern="1200" baseline="0" dirty="0">
                <a:solidFill>
                  <a:schemeClr val="tx1"/>
                </a:solidFill>
                <a:latin typeface="+mn-lt"/>
                <a:ea typeface="+mn-ea"/>
                <a:cs typeface="+mn-cs"/>
              </a:rPr>
              <a:t>present value </a:t>
            </a:r>
            <a:r>
              <a:rPr lang="en-IN" sz="1200" b="0" i="0" u="none" strike="noStrike" kern="1200" baseline="0" dirty="0">
                <a:solidFill>
                  <a:schemeClr val="tx1"/>
                </a:solidFill>
                <a:latin typeface="+mn-lt"/>
                <a:ea typeface="+mn-ea"/>
                <a:cs typeface="+mn-cs"/>
              </a:rPr>
              <a:t>is the focus of a FASB concept statement, </a:t>
            </a:r>
            <a:r>
              <a:rPr lang="en-IN" sz="1200" b="0" i="1" u="none" strike="noStrike" kern="1200" baseline="0" dirty="0">
                <a:solidFill>
                  <a:schemeClr val="tx1"/>
                </a:solidFill>
                <a:latin typeface="+mn-lt"/>
                <a:ea typeface="+mn-ea"/>
                <a:cs typeface="+mn-cs"/>
              </a:rPr>
              <a:t>SFAC 7</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which provides a framework for using future cash flows as the basis for accounting measurement and also asserts that the objective in valuing an asset or liability using present value is to approximate its fair </a:t>
            </a:r>
            <a:r>
              <a:rPr lang="en-US" sz="1200" b="0" i="0" u="none" strike="noStrike" kern="1200" baseline="0" dirty="0">
                <a:solidFill>
                  <a:schemeClr val="tx1"/>
                </a:solidFill>
                <a:latin typeface="+mn-lt"/>
                <a:ea typeface="+mn-ea"/>
                <a:cs typeface="+mn-cs"/>
              </a:rPr>
              <a:t>value.</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68</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We measure many financial assets and liabilities at </a:t>
            </a:r>
            <a:r>
              <a:rPr lang="en-US" sz="1200" b="0" i="1" u="none" strike="noStrike" kern="1200" baseline="0" dirty="0">
                <a:solidFill>
                  <a:schemeClr val="tx1"/>
                </a:solidFill>
                <a:latin typeface="+mn-lt"/>
                <a:ea typeface="+mn-ea"/>
                <a:cs typeface="+mn-cs"/>
              </a:rPr>
              <a:t>fair value </a:t>
            </a:r>
            <a:r>
              <a:rPr lang="en-US" sz="1200" b="0" i="0" u="none" strike="noStrike" kern="1200" baseline="0" dirty="0">
                <a:solidFill>
                  <a:schemeClr val="tx1"/>
                </a:solidFill>
                <a:latin typeface="+mn-lt"/>
                <a:ea typeface="+mn-ea"/>
                <a:cs typeface="+mn-cs"/>
              </a:rPr>
              <a:t>(called </a:t>
            </a:r>
            <a:r>
              <a:rPr lang="en-US" sz="1200" b="0" i="1" u="none" strike="noStrike" kern="1200" baseline="0" dirty="0">
                <a:solidFill>
                  <a:schemeClr val="tx1"/>
                </a:solidFill>
                <a:latin typeface="+mn-lt"/>
                <a:ea typeface="+mn-ea"/>
                <a:cs typeface="+mn-cs"/>
              </a:rPr>
              <a:t>current market value </a:t>
            </a:r>
            <a:r>
              <a:rPr lang="en-US" sz="1200" b="0" i="0" u="none" strike="noStrike" kern="1200" baseline="0" dirty="0">
                <a:solidFill>
                  <a:schemeClr val="tx1"/>
                </a:solidFill>
                <a:latin typeface="+mn-lt"/>
                <a:ea typeface="+mn-ea"/>
                <a:cs typeface="+mn-cs"/>
              </a:rPr>
              <a:t>originally in </a:t>
            </a:r>
            <a:r>
              <a:rPr lang="en-US" sz="1200" b="0" i="1" u="none" strike="noStrike" kern="1200" baseline="0" dirty="0">
                <a:solidFill>
                  <a:schemeClr val="tx1"/>
                </a:solidFill>
                <a:latin typeface="+mn-lt"/>
                <a:ea typeface="+mn-ea"/>
                <a:cs typeface="+mn-cs"/>
              </a:rPr>
              <a:t>SFAC 5</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Fair value is defined as the price that would be received to sell assets or paid to transfer a liability in an orderly transaction between market participants at the measurement date. A key aspect of this definition is its focus on the perspective of </a:t>
            </a:r>
            <a:r>
              <a:rPr lang="en-US" sz="1200" b="0" i="1" u="none" strike="noStrike" kern="1200" baseline="0" dirty="0">
                <a:solidFill>
                  <a:schemeClr val="tx1"/>
                </a:solidFill>
                <a:latin typeface="+mn-lt"/>
                <a:ea typeface="+mn-ea"/>
                <a:cs typeface="+mn-cs"/>
              </a:rPr>
              <a:t>market participants</a:t>
            </a:r>
            <a:r>
              <a:rPr lang="en-US" sz="1200" b="0" u="none" strike="noStrike" kern="1200" baseline="0" dirty="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69</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Investors and creditors are willing to provide capital to a corporation by</a:t>
            </a:r>
            <a:r>
              <a:rPr lang="en-US" baseline="0" dirty="0"/>
              <a:t> </a:t>
            </a:r>
            <a:r>
              <a:rPr lang="en-US" dirty="0"/>
              <a:t>buying stocks or bonds only if they expect to receive a return</a:t>
            </a:r>
            <a:r>
              <a:rPr lang="en-US" baseline="0" dirty="0"/>
              <a:t> on their investment. In other words, they want to receive </a:t>
            </a:r>
            <a:r>
              <a:rPr lang="en-US" dirty="0"/>
              <a:t>more cash from the corporation at some future date</a:t>
            </a:r>
            <a:r>
              <a:rPr lang="en-US" baseline="0" dirty="0"/>
              <a:t> </a:t>
            </a:r>
            <a:r>
              <a:rPr lang="en-US" dirty="0"/>
              <a:t>than they give the corporation.</a:t>
            </a:r>
          </a:p>
          <a:p>
            <a:endParaRPr lang="en-US" dirty="0"/>
          </a:p>
          <a:p>
            <a:r>
              <a:rPr lang="en-US" dirty="0"/>
              <a:t>A corporation’s shareholders will receive cash from their investment through the ultimate sale of the ownership shares of stock. In addition, many corporations distribute cash to their shareholders in the form of periodic dividends.</a:t>
            </a:r>
          </a:p>
          <a:p>
            <a:endParaRPr lang="en-US" dirty="0"/>
          </a:p>
          <a:p>
            <a:r>
              <a:rPr lang="en-US" dirty="0"/>
              <a:t>When</a:t>
            </a:r>
            <a:r>
              <a:rPr lang="en-US" baseline="0" dirty="0"/>
              <a:t> contemplating whether to purchase or retain an investment in a company, shareholders will weigh the rate of return against the uncertainty or risk that they will realize that return.</a:t>
            </a:r>
            <a:endParaRPr lang="en-US" dirty="0"/>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7</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We measure many financial assets and liabilities at </a:t>
            </a:r>
            <a:r>
              <a:rPr lang="en-US" sz="1200" b="0" i="1" u="none" strike="noStrike" kern="1200" baseline="0" dirty="0">
                <a:solidFill>
                  <a:schemeClr val="tx1"/>
                </a:solidFill>
                <a:latin typeface="+mn-lt"/>
                <a:ea typeface="+mn-ea"/>
                <a:cs typeface="+mn-cs"/>
              </a:rPr>
              <a:t>fair value </a:t>
            </a:r>
            <a:r>
              <a:rPr lang="en-US" sz="1200" b="0" i="0" u="none" strike="noStrike" kern="1200" baseline="0" dirty="0">
                <a:solidFill>
                  <a:schemeClr val="tx1"/>
                </a:solidFill>
                <a:latin typeface="+mn-lt"/>
                <a:ea typeface="+mn-ea"/>
                <a:cs typeface="+mn-cs"/>
              </a:rPr>
              <a:t>(called </a:t>
            </a:r>
            <a:r>
              <a:rPr lang="en-US" sz="1200" b="0" i="1" u="none" strike="noStrike" kern="1200" baseline="0" dirty="0">
                <a:solidFill>
                  <a:schemeClr val="tx1"/>
                </a:solidFill>
                <a:latin typeface="+mn-lt"/>
                <a:ea typeface="+mn-ea"/>
                <a:cs typeface="+mn-cs"/>
              </a:rPr>
              <a:t>current market value </a:t>
            </a:r>
            <a:r>
              <a:rPr lang="en-US" sz="1200" b="0" i="0" u="none" strike="noStrike" kern="1200" baseline="0" dirty="0">
                <a:solidFill>
                  <a:schemeClr val="tx1"/>
                </a:solidFill>
                <a:latin typeface="+mn-lt"/>
                <a:ea typeface="+mn-ea"/>
                <a:cs typeface="+mn-cs"/>
              </a:rPr>
              <a:t>originally in </a:t>
            </a:r>
            <a:r>
              <a:rPr lang="en-US" sz="1200" b="0" i="1" u="none" strike="noStrike" kern="1200" baseline="0" dirty="0">
                <a:solidFill>
                  <a:schemeClr val="tx1"/>
                </a:solidFill>
                <a:latin typeface="+mn-lt"/>
                <a:ea typeface="+mn-ea"/>
                <a:cs typeface="+mn-cs"/>
              </a:rPr>
              <a:t>SFAC 5</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Fair value is defined as the price that would be received to sell assets or paid to transfer a liability in an orderly transaction between market participants at the measurement date. A key aspect of this definition is its focus on the perspective of </a:t>
            </a:r>
            <a:r>
              <a:rPr lang="en-US" sz="1200" b="0" i="1" u="none" strike="noStrike" kern="1200" baseline="0" dirty="0">
                <a:solidFill>
                  <a:schemeClr val="tx1"/>
                </a:solidFill>
                <a:latin typeface="+mn-lt"/>
                <a:ea typeface="+mn-ea"/>
                <a:cs typeface="+mn-cs"/>
              </a:rPr>
              <a:t>market participants</a:t>
            </a:r>
            <a:r>
              <a:rPr lang="en-US" sz="1200" b="0" u="none" strike="noStrike" kern="1200" baseline="0" dirty="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70</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71</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1–14 Fair Value Hierarchy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increase consistency and comparability in applying this definition, a hierarchy prioritizes the inputs companies should use when determining fair value. The priority is based on three broad preference levels, from least subjective (Level 1) to most subjective (Level 3). The higher the level (Level 1 is the highest), the more preferable the input. The framework encourages companies to strive to base fair values on the most objective inputs possible.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72</a:t>
            </a:fld>
            <a:endParaRPr lang="en-US" dirty="0"/>
          </a:p>
        </p:txBody>
      </p:sp>
    </p:spTree>
    <p:extLst>
      <p:ext uri="{BB962C8B-B14F-4D97-AF65-F5344CB8AC3E}">
        <p14:creationId xmlns:p14="http://schemas.microsoft.com/office/powerpoint/2010/main" val="209607600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73</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GAAP gives a company the option to value some </a:t>
            </a:r>
            <a:r>
              <a:rPr lang="en-US" sz="1200" b="0" i="1" u="none" strike="noStrike" kern="1200" baseline="0" dirty="0">
                <a:solidFill>
                  <a:schemeClr val="tx1"/>
                </a:solidFill>
                <a:latin typeface="+mn-lt"/>
                <a:ea typeface="+mn-ea"/>
                <a:cs typeface="+mn-cs"/>
              </a:rPr>
              <a:t>financial </a:t>
            </a:r>
            <a:r>
              <a:rPr lang="en-US" sz="1200" b="0" i="0" u="none" strike="noStrike" kern="1200" baseline="0" dirty="0">
                <a:solidFill>
                  <a:schemeClr val="tx1"/>
                </a:solidFill>
                <a:latin typeface="+mn-lt"/>
                <a:ea typeface="+mn-ea"/>
                <a:cs typeface="+mn-cs"/>
              </a:rPr>
              <a:t>assets and liabilities at fair value. </a:t>
            </a:r>
            <a:r>
              <a:rPr lang="en-IN" sz="1200" b="0" i="0" u="none" strike="noStrike" kern="1200" baseline="0" dirty="0">
                <a:solidFill>
                  <a:schemeClr val="tx1"/>
                </a:solidFill>
                <a:latin typeface="+mn-lt"/>
                <a:ea typeface="+mn-ea"/>
                <a:cs typeface="+mn-cs"/>
              </a:rPr>
              <a:t>If a company chooses the fair value option, future changes in fair value are reported as gains and losses in the income statement.</a:t>
            </a:r>
          </a:p>
          <a:p>
            <a:r>
              <a:rPr lang="en-IN" sz="1200" b="0" i="0" u="none" strike="noStrike" kern="1200" baseline="0" dirty="0">
                <a:solidFill>
                  <a:schemeClr val="tx1"/>
                </a:solidFill>
                <a:latin typeface="+mn-lt"/>
                <a:ea typeface="+mn-ea"/>
                <a:cs typeface="+mn-cs"/>
              </a:rPr>
              <a:t> 	</a:t>
            </a:r>
          </a:p>
          <a:p>
            <a:r>
              <a:rPr lang="en-IN" sz="1200" b="0" i="0" u="none" strike="noStrike" kern="1200" baseline="0" dirty="0">
                <a:solidFill>
                  <a:schemeClr val="tx1"/>
                </a:solidFill>
                <a:latin typeface="+mn-lt"/>
                <a:ea typeface="+mn-ea"/>
                <a:cs typeface="+mn-cs"/>
              </a:rPr>
              <a:t>Financial assets and liabilities are cash and other assets and liabilities that convert directly into known amounts of cash. These include investments in stocks and bonds of other entities, notes receivable and payable, bonds payable, and derivative securities.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fair value option provides companies a way to reduce volatility in reported earnings without having to comply with complex hedge accounting standards. It also helps in the convergence with international accounting standards.</a:t>
            </a: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74</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full-disclosure principle requires that any information useful to decision makers be provided in the financial statements, subject to the cost effectiveness constraint. </a:t>
            </a:r>
            <a:r>
              <a:rPr lang="en-IN" sz="1200" b="0" i="0" u="none" strike="noStrike" kern="1200" baseline="0" dirty="0">
                <a:solidFill>
                  <a:schemeClr val="tx1"/>
                </a:solidFill>
                <a:latin typeface="+mn-lt"/>
                <a:ea typeface="+mn-ea"/>
                <a:cs typeface="+mn-cs"/>
              </a:rPr>
              <a:t>Such information can be disclosed in a variety of ways, which include:</a:t>
            </a:r>
          </a:p>
          <a:p>
            <a:r>
              <a:rPr lang="en-IN" sz="1200" b="0" i="0" u="none" strike="noStrike" kern="1200" baseline="0" dirty="0">
                <a:solidFill>
                  <a:schemeClr val="tx1"/>
                </a:solidFill>
                <a:latin typeface="+mn-lt"/>
                <a:ea typeface="+mn-ea"/>
                <a:cs typeface="+mn-cs"/>
              </a:rPr>
              <a:t>1. </a:t>
            </a:r>
            <a:r>
              <a:rPr lang="en-IN" sz="1200" b="1" i="0" u="none" strike="noStrike" kern="1200" baseline="0" dirty="0">
                <a:solidFill>
                  <a:schemeClr val="tx1"/>
                </a:solidFill>
                <a:latin typeface="+mn-lt"/>
                <a:ea typeface="+mn-ea"/>
                <a:cs typeface="+mn-cs"/>
              </a:rPr>
              <a:t>Parenthetical comments </a:t>
            </a:r>
            <a:r>
              <a:rPr lang="en-IN" sz="1200" b="0" i="0" u="none" strike="noStrike" kern="1200" baseline="0" dirty="0">
                <a:solidFill>
                  <a:schemeClr val="tx1"/>
                </a:solidFill>
                <a:latin typeface="+mn-lt"/>
                <a:ea typeface="+mn-ea"/>
                <a:cs typeface="+mn-cs"/>
              </a:rPr>
              <a:t>or </a:t>
            </a:r>
            <a:r>
              <a:rPr lang="en-IN" sz="1200" b="1" i="0" u="none" strike="noStrike" kern="1200" baseline="0" dirty="0">
                <a:solidFill>
                  <a:schemeClr val="tx1"/>
                </a:solidFill>
                <a:latin typeface="+mn-lt"/>
                <a:ea typeface="+mn-ea"/>
                <a:cs typeface="+mn-cs"/>
              </a:rPr>
              <a:t>modifying comments </a:t>
            </a:r>
            <a:r>
              <a:rPr lang="en-IN" sz="1200" b="0" i="0" u="none" strike="noStrike" kern="1200" baseline="0" dirty="0">
                <a:solidFill>
                  <a:schemeClr val="tx1"/>
                </a:solidFill>
                <a:latin typeface="+mn-lt"/>
                <a:ea typeface="+mn-ea"/>
                <a:cs typeface="+mn-cs"/>
              </a:rPr>
              <a:t>which are</a:t>
            </a:r>
            <a:r>
              <a:rPr lang="en-IN"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placed on the face of the financial </a:t>
            </a:r>
            <a:r>
              <a:rPr lang="en-US" sz="1200" b="0" i="0" u="none" strike="noStrike" kern="1200" baseline="0" dirty="0">
                <a:solidFill>
                  <a:schemeClr val="tx1"/>
                </a:solidFill>
                <a:latin typeface="+mn-lt"/>
                <a:ea typeface="+mn-ea"/>
                <a:cs typeface="+mn-cs"/>
              </a:rPr>
              <a:t>statements.</a:t>
            </a:r>
          </a:p>
          <a:p>
            <a:r>
              <a:rPr lang="en-IN" sz="1200" b="0" i="0" u="none" strike="noStrike" kern="1200" baseline="0" dirty="0">
                <a:solidFill>
                  <a:schemeClr val="tx1"/>
                </a:solidFill>
                <a:latin typeface="+mn-lt"/>
                <a:ea typeface="+mn-ea"/>
                <a:cs typeface="+mn-cs"/>
              </a:rPr>
              <a:t>2. </a:t>
            </a:r>
            <a:r>
              <a:rPr lang="en-IN" sz="1200" b="1" i="0" u="none" strike="noStrike" kern="1200" baseline="0" dirty="0">
                <a:solidFill>
                  <a:schemeClr val="tx1"/>
                </a:solidFill>
                <a:latin typeface="+mn-lt"/>
                <a:ea typeface="+mn-ea"/>
                <a:cs typeface="+mn-cs"/>
              </a:rPr>
              <a:t>Disclosure notes </a:t>
            </a:r>
            <a:r>
              <a:rPr lang="en-IN" sz="1200" b="0" i="0" u="none" strike="noStrike" kern="1200" baseline="0" dirty="0">
                <a:solidFill>
                  <a:schemeClr val="tx1"/>
                </a:solidFill>
                <a:latin typeface="+mn-lt"/>
                <a:ea typeface="+mn-ea"/>
                <a:cs typeface="+mn-cs"/>
              </a:rPr>
              <a:t>conveying additional insights about company operations, accounting principles, contractual agreements, and pending litigation.</a:t>
            </a:r>
          </a:p>
          <a:p>
            <a:r>
              <a:rPr lang="en-IN" sz="1200" b="0" i="0" u="none" strike="noStrike" kern="1200" baseline="0" dirty="0">
                <a:solidFill>
                  <a:schemeClr val="tx1"/>
                </a:solidFill>
                <a:latin typeface="+mn-lt"/>
                <a:ea typeface="+mn-ea"/>
                <a:cs typeface="+mn-cs"/>
              </a:rPr>
              <a:t>3. </a:t>
            </a:r>
            <a:r>
              <a:rPr lang="en-IN" sz="1200" b="1" i="0" u="none" strike="noStrike" kern="1200" baseline="0" dirty="0">
                <a:solidFill>
                  <a:schemeClr val="tx1"/>
                </a:solidFill>
                <a:latin typeface="+mn-lt"/>
                <a:ea typeface="+mn-ea"/>
                <a:cs typeface="+mn-cs"/>
              </a:rPr>
              <a:t>Supplemental schedules and tables </a:t>
            </a:r>
            <a:r>
              <a:rPr lang="en-IN" sz="1200" b="0" i="0" u="none" strike="noStrike" kern="1200" baseline="0" dirty="0">
                <a:solidFill>
                  <a:schemeClr val="tx1"/>
                </a:solidFill>
                <a:latin typeface="+mn-lt"/>
                <a:ea typeface="+mn-ea"/>
                <a:cs typeface="+mn-cs"/>
              </a:rPr>
              <a:t>that report more detailed information than is shown in the primary financial statements.</a:t>
            </a:r>
            <a:endParaRPr lang="en-US" sz="1200" b="1"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75</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full-disclosure principle requires that any information useful to decision makers be provided in the financial statements, subject to the cost effectiveness constraint. </a:t>
            </a:r>
            <a:r>
              <a:rPr lang="en-IN" sz="1200" b="0" i="0" u="none" strike="noStrike" kern="1200" baseline="0" dirty="0">
                <a:solidFill>
                  <a:schemeClr val="tx1"/>
                </a:solidFill>
                <a:latin typeface="+mn-lt"/>
                <a:ea typeface="+mn-ea"/>
                <a:cs typeface="+mn-cs"/>
              </a:rPr>
              <a:t>Such information can be disclosed in a variety of ways, which include:</a:t>
            </a:r>
          </a:p>
          <a:p>
            <a:r>
              <a:rPr lang="en-IN" sz="1200" b="0" i="0" u="none" strike="noStrike" kern="1200" baseline="0" dirty="0">
                <a:solidFill>
                  <a:schemeClr val="tx1"/>
                </a:solidFill>
                <a:latin typeface="+mn-lt"/>
                <a:ea typeface="+mn-ea"/>
                <a:cs typeface="+mn-cs"/>
              </a:rPr>
              <a:t>1. </a:t>
            </a:r>
            <a:r>
              <a:rPr lang="en-IN" sz="1200" b="1" i="0" u="none" strike="noStrike" kern="1200" baseline="0" dirty="0">
                <a:solidFill>
                  <a:schemeClr val="tx1"/>
                </a:solidFill>
                <a:latin typeface="+mn-lt"/>
                <a:ea typeface="+mn-ea"/>
                <a:cs typeface="+mn-cs"/>
              </a:rPr>
              <a:t>Parenthetical comments </a:t>
            </a:r>
            <a:r>
              <a:rPr lang="en-IN" sz="1200" b="0" i="0" u="none" strike="noStrike" kern="1200" baseline="0" dirty="0">
                <a:solidFill>
                  <a:schemeClr val="tx1"/>
                </a:solidFill>
                <a:latin typeface="+mn-lt"/>
                <a:ea typeface="+mn-ea"/>
                <a:cs typeface="+mn-cs"/>
              </a:rPr>
              <a:t>or </a:t>
            </a:r>
            <a:r>
              <a:rPr lang="en-IN" sz="1200" b="1" i="0" u="none" strike="noStrike" kern="1200" baseline="0" dirty="0">
                <a:solidFill>
                  <a:schemeClr val="tx1"/>
                </a:solidFill>
                <a:latin typeface="+mn-lt"/>
                <a:ea typeface="+mn-ea"/>
                <a:cs typeface="+mn-cs"/>
              </a:rPr>
              <a:t>modifying comments </a:t>
            </a:r>
            <a:r>
              <a:rPr lang="en-IN" sz="1200" b="0" i="0" u="none" strike="noStrike" kern="1200" baseline="0" dirty="0">
                <a:solidFill>
                  <a:schemeClr val="tx1"/>
                </a:solidFill>
                <a:latin typeface="+mn-lt"/>
                <a:ea typeface="+mn-ea"/>
                <a:cs typeface="+mn-cs"/>
              </a:rPr>
              <a:t>which are</a:t>
            </a:r>
            <a:r>
              <a:rPr lang="en-IN"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placed on the face of the financial </a:t>
            </a:r>
            <a:r>
              <a:rPr lang="en-US" sz="1200" b="0" i="0" u="none" strike="noStrike" kern="1200" baseline="0" dirty="0">
                <a:solidFill>
                  <a:schemeClr val="tx1"/>
                </a:solidFill>
                <a:latin typeface="+mn-lt"/>
                <a:ea typeface="+mn-ea"/>
                <a:cs typeface="+mn-cs"/>
              </a:rPr>
              <a:t>statements.</a:t>
            </a:r>
          </a:p>
          <a:p>
            <a:r>
              <a:rPr lang="en-IN" sz="1200" b="0" i="0" u="none" strike="noStrike" kern="1200" baseline="0" dirty="0">
                <a:solidFill>
                  <a:schemeClr val="tx1"/>
                </a:solidFill>
                <a:latin typeface="+mn-lt"/>
                <a:ea typeface="+mn-ea"/>
                <a:cs typeface="+mn-cs"/>
              </a:rPr>
              <a:t>2. </a:t>
            </a:r>
            <a:r>
              <a:rPr lang="en-IN" sz="1200" b="1" i="0" u="none" strike="noStrike" kern="1200" baseline="0" dirty="0">
                <a:solidFill>
                  <a:schemeClr val="tx1"/>
                </a:solidFill>
                <a:latin typeface="+mn-lt"/>
                <a:ea typeface="+mn-ea"/>
                <a:cs typeface="+mn-cs"/>
              </a:rPr>
              <a:t>Disclosure notes </a:t>
            </a:r>
            <a:r>
              <a:rPr lang="en-IN" sz="1200" b="0" i="0" u="none" strike="noStrike" kern="1200" baseline="0" dirty="0">
                <a:solidFill>
                  <a:schemeClr val="tx1"/>
                </a:solidFill>
                <a:latin typeface="+mn-lt"/>
                <a:ea typeface="+mn-ea"/>
                <a:cs typeface="+mn-cs"/>
              </a:rPr>
              <a:t>conveying additional insights about company operations, accounting principles, contractual agreements, and pending litigation.</a:t>
            </a:r>
          </a:p>
          <a:p>
            <a:r>
              <a:rPr lang="en-IN" sz="1200" b="0" i="0" u="none" strike="noStrike" kern="1200" baseline="0" dirty="0">
                <a:solidFill>
                  <a:schemeClr val="tx1"/>
                </a:solidFill>
                <a:latin typeface="+mn-lt"/>
                <a:ea typeface="+mn-ea"/>
                <a:cs typeface="+mn-cs"/>
              </a:rPr>
              <a:t>3. </a:t>
            </a:r>
            <a:r>
              <a:rPr lang="en-IN" sz="1200" b="1" i="0" u="none" strike="noStrike" kern="1200" baseline="0" dirty="0">
                <a:solidFill>
                  <a:schemeClr val="tx1"/>
                </a:solidFill>
                <a:latin typeface="+mn-lt"/>
                <a:ea typeface="+mn-ea"/>
                <a:cs typeface="+mn-cs"/>
              </a:rPr>
              <a:t>Supplemental schedules and tables </a:t>
            </a:r>
            <a:r>
              <a:rPr lang="en-IN" sz="1200" b="0" i="0" u="none" strike="noStrike" kern="1200" baseline="0" dirty="0">
                <a:solidFill>
                  <a:schemeClr val="tx1"/>
                </a:solidFill>
                <a:latin typeface="+mn-lt"/>
                <a:ea typeface="+mn-ea"/>
                <a:cs typeface="+mn-cs"/>
              </a:rPr>
              <a:t>that report more detailed information than is shown in the primary financial statements.</a:t>
            </a:r>
            <a:endParaRPr lang="en-US" sz="1200" b="1"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76</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1–15 Summary of Recognition, Measurement, and Disclosure Concepts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77</a:t>
            </a:fld>
            <a:endParaRPr lang="en-US" dirty="0"/>
          </a:p>
        </p:txBody>
      </p:sp>
    </p:spTree>
    <p:extLst>
      <p:ext uri="{BB962C8B-B14F-4D97-AF65-F5344CB8AC3E}">
        <p14:creationId xmlns:p14="http://schemas.microsoft.com/office/powerpoint/2010/main" val="209607600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role of the conceptual</a:t>
            </a:r>
            <a:r>
              <a:rPr lang="en-US" baseline="0" dirty="0"/>
              <a:t> framework is similar in IFRS, except for a couple of exceptions.</a:t>
            </a:r>
          </a:p>
          <a:p>
            <a:endParaRPr lang="en-US" baseline="0" dirty="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sz="1200" dirty="0"/>
              <a:t>In U.S. GAAP, the conceptual framework primarily provides guidance to standard setters to help them develop high-quality standards. In IFRS the conceptual framework guides standard setting, but in addition it provides a basis for practitioners to make accounting judgments when another IFRS standard does not apply. </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dirty="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sz="1200" dirty="0"/>
              <a:t>IFRS emphasizes the overarching concept of the financial statements providing a “fair presentation” of the company. U.S. GAAP does not include a similar requirement, but U.S. auditing standards require this consideration.</a:t>
            </a:r>
            <a:endParaRPr lang="en-US" sz="1200" dirty="0">
              <a:latin typeface="+mn-lt"/>
            </a:endParaRPr>
          </a:p>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78</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GAAP continues to change. In particular, U.S. and international GAAP have been evolving over time from an emphasis on revenues and expenses to an emphasis on assets and liabilities. We know that the balance sheet and income statement are intertwined and must reconcile with each other. However, which do we start with?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revenue/expense approach to financial reporting emphasizes recognition and measurement of revenues and expenses, with the balance sheet including items when their related revenues and expenses are included in income.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An asset/liability approach emphasizes recognition and measurement of assets and liabilities first, followed by the recognition of revenues, expenses, gains, and losses.</a:t>
            </a:r>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79</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example,</a:t>
            </a:r>
            <a:r>
              <a:rPr lang="en-US" baseline="0" dirty="0"/>
              <a:t> the investor initially invests $10,000 and later sells that investment for $10,600, which implies that the investment appreciated by $600. In addition, the investor received $400 in dividends that were declared while they owned the shares. The rate of return is calculated by dividing the sum of the dividends and the share price appreciation by the initial investment. In this case, $400 + $600 = $1,000, ÷ $10,000 = 10%.</a:t>
            </a:r>
          </a:p>
          <a:p>
            <a:endParaRPr lang="en-US" baseline="0" dirty="0"/>
          </a:p>
          <a:p>
            <a:r>
              <a:rPr lang="en-US" baseline="0" dirty="0"/>
              <a:t>All else equal, investors and creditors would like to invest in stocks or bonds that provide the highest expected rate of return. But, of course, all else isn’t always equal.</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8</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GAAP continues to change. In particular, U.S. and international GAAP have been evolving over time from an emphasis on revenues and expenses to an emphasis on assets and liabilities. We know that the balance sheet and income statement are intertwined and must reconcile with each other. However, which do we start with?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revenue/expense approach to financial reporting emphasizes recognition and measurement of revenues and expenses, with the balance sheet including items when their related revenues and expenses are included in income.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An asset/liability approach emphasizes recognition and measurement of assets and liabilities first, followed by the recognition of revenues, expenses, gains, and losses.</a:t>
            </a:r>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80</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81</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82</a:t>
            </a:fld>
            <a:endParaRPr lang="en-US" dirty="0"/>
          </a:p>
        </p:txBody>
      </p:sp>
    </p:spTree>
    <p:extLst>
      <p:ext uri="{BB962C8B-B14F-4D97-AF65-F5344CB8AC3E}">
        <p14:creationId xmlns:p14="http://schemas.microsoft.com/office/powerpoint/2010/main" val="736427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pPr/>
              <a:t>9</a:t>
            </a:fld>
            <a:endParaRPr lang="en-US" dirty="0"/>
          </a:p>
        </p:txBody>
      </p:sp>
    </p:spTree>
    <p:extLst>
      <p:ext uri="{BB962C8B-B14F-4D97-AF65-F5344CB8AC3E}">
        <p14:creationId xmlns:p14="http://schemas.microsoft.com/office/powerpoint/2010/main" val="7364275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
        <p:nvSpPr>
          <p:cNvPr id="12" name="Slide Number Placeholder 5"/>
          <p:cNvSpPr txBox="1">
            <a:spLocks/>
          </p:cNvSpPr>
          <p:nvPr userDrawn="1"/>
        </p:nvSpPr>
        <p:spPr>
          <a:xfrm>
            <a:off x="8372508" y="6357958"/>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03928673"/>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End Slide">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a:t>Click to edit Master title style</a:t>
            </a:r>
            <a:endParaRPr lang="en-US" dirty="0"/>
          </a:p>
        </p:txBody>
      </p:sp>
      <p:sp>
        <p:nvSpPr>
          <p:cNvPr id="4" name="Text Placeholder 3"/>
          <p:cNvSpPr txBox="1">
            <a:spLocks/>
          </p:cNvSpPr>
          <p:nvPr/>
        </p:nvSpPr>
        <p:spPr>
          <a:xfrm>
            <a:off x="428596" y="6357958"/>
            <a:ext cx="8382000" cy="57148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
        <p:nvSpPr>
          <p:cNvPr id="7" name="Slide Number Placeholder 5"/>
          <p:cNvSpPr txBox="1">
            <a:spLocks/>
          </p:cNvSpPr>
          <p:nvPr/>
        </p:nvSpPr>
        <p:spPr>
          <a:xfrm>
            <a:off x="8372508" y="6357958"/>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75656335"/>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Figur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p:cNvSpPr>
            <a:spLocks noGrp="1"/>
          </p:cNvSpPr>
          <p:nvPr>
            <p:ph type="pic" sz="quarter" idx="14"/>
          </p:nvPr>
        </p:nvSpPr>
        <p:spPr>
          <a:xfrm>
            <a:off x="1600200" y="3048000"/>
            <a:ext cx="2362200" cy="1524000"/>
          </a:xfrm>
        </p:spPr>
        <p:txBody>
          <a:bodyPr/>
          <a:lstStyle/>
          <a:p>
            <a:r>
              <a:rPr lang="en-US"/>
              <a:t>Click icon to add picture</a:t>
            </a:r>
          </a:p>
        </p:txBody>
      </p:sp>
      <p:sp>
        <p:nvSpPr>
          <p:cNvPr id="11" name="Picture Placeholder 10"/>
          <p:cNvSpPr>
            <a:spLocks noGrp="1"/>
          </p:cNvSpPr>
          <p:nvPr>
            <p:ph type="pic" sz="quarter" idx="15"/>
          </p:nvPr>
        </p:nvSpPr>
        <p:spPr>
          <a:xfrm>
            <a:off x="5562600" y="3124200"/>
            <a:ext cx="2514600" cy="1295400"/>
          </a:xfrm>
        </p:spPr>
        <p:txBody>
          <a:bodyPr/>
          <a:lstStyle/>
          <a:p>
            <a:r>
              <a:rPr lang="en-US"/>
              <a:t>Click icon to add picture</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
        <p:nvSpPr>
          <p:cNvPr id="12" name="Slide Number Placeholder 5"/>
          <p:cNvSpPr txBox="1">
            <a:spLocks/>
          </p:cNvSpPr>
          <p:nvPr userDrawn="1"/>
        </p:nvSpPr>
        <p:spPr>
          <a:xfrm>
            <a:off x="8372508" y="6357958"/>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21314790"/>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2842588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7"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3754501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566038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43396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1192802" y="6248400"/>
            <a:ext cx="6835582"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base">
              <a:spcAft>
                <a:spcPct val="0"/>
              </a:spcAft>
            </a:pP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base">
              <a:spcBef>
                <a:spcPct val="0"/>
              </a:spcBef>
              <a:spcAft>
                <a:spcPct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base">
                <a:spcBef>
                  <a:spcPct val="0"/>
                </a:spcBef>
                <a:spcAft>
                  <a:spcPct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317192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10662630"/>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hf sldNum="0" hdr="0" dt="0"/>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120850301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75506196"/>
      </p:ext>
    </p:extLst>
  </p:cSld>
  <p:clrMap bg1="lt1" tx1="dk1" bg2="lt2" tx2="dk2" accent1="accent1" accent2="accent2" accent3="accent3" accent4="accent4" accent5="accent5" accent6="accent6" hlink="hlink" folHlink="folHlink"/>
  <p:sldLayoutIdLst>
    <p:sldLayoutId id="2147483676" r:id="rId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4.wmf"/><Relationship Id="rId4" Type="http://schemas.openxmlformats.org/officeDocument/2006/relationships/oleObject" Target="../embeddings/oleObject2.bin"/></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888232"/>
            <a:ext cx="7848600" cy="990600"/>
          </a:xfrm>
        </p:spPr>
        <p:txBody>
          <a:bodyPr>
            <a:normAutofit/>
          </a:bodyPr>
          <a:lstStyle/>
          <a:p>
            <a:r>
              <a:rPr lang="en-US" dirty="0"/>
              <a:t>Chapter 1</a:t>
            </a:r>
          </a:p>
        </p:txBody>
      </p:sp>
      <p:sp>
        <p:nvSpPr>
          <p:cNvPr id="20" name="Subtitle 19"/>
          <p:cNvSpPr>
            <a:spLocks noGrp="1"/>
          </p:cNvSpPr>
          <p:nvPr>
            <p:ph type="subTitle" idx="1"/>
          </p:nvPr>
        </p:nvSpPr>
        <p:spPr>
          <a:xfrm>
            <a:off x="838200" y="2955032"/>
            <a:ext cx="7848600" cy="1482080"/>
          </a:xfrm>
        </p:spPr>
        <p:txBody>
          <a:bodyPr/>
          <a:lstStyle/>
          <a:p>
            <a:r>
              <a:rPr lang="en-US" dirty="0"/>
              <a:t>Environment and Theoretical Structure of Financial Accounting</a:t>
            </a:r>
          </a:p>
        </p:txBody>
      </p:sp>
      <p:sp>
        <p:nvSpPr>
          <p:cNvPr id="6"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660421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a:t>
            </a:r>
          </a:p>
        </p:txBody>
      </p:sp>
      <p:sp>
        <p:nvSpPr>
          <p:cNvPr id="4" name="Title 3"/>
          <p:cNvSpPr>
            <a:spLocks noGrp="1"/>
          </p:cNvSpPr>
          <p:nvPr>
            <p:ph type="title"/>
          </p:nvPr>
        </p:nvSpPr>
        <p:spPr/>
        <p:txBody>
          <a:bodyPr>
            <a:normAutofit/>
          </a:bodyPr>
          <a:lstStyle/>
          <a:p>
            <a:r>
              <a:rPr lang="en-US" dirty="0">
                <a:ea typeface="Adobe Fan Heiti Std B"/>
                <a:cs typeface="Adobe Fan Heiti Std B"/>
              </a:rPr>
              <a:t>Example of Uncertainty</a:t>
            </a:r>
            <a:endParaRPr lang="en-US" dirty="0"/>
          </a:p>
        </p:txBody>
      </p:sp>
      <p:sp>
        <p:nvSpPr>
          <p:cNvPr id="11" name="Content Placeholder 10"/>
          <p:cNvSpPr>
            <a:spLocks noGrp="1"/>
          </p:cNvSpPr>
          <p:nvPr>
            <p:ph sz="quarter" idx="10"/>
          </p:nvPr>
        </p:nvSpPr>
        <p:spPr>
          <a:xfrm>
            <a:off x="928662" y="1500174"/>
            <a:ext cx="7715304" cy="4929222"/>
          </a:xfrm>
        </p:spPr>
        <p:txBody>
          <a:bodyPr/>
          <a:lstStyle/>
          <a:p>
            <a:r>
              <a:rPr lang="en-US" dirty="0"/>
              <a:t>Consider the following two investment options. Which would you pick?</a:t>
            </a:r>
          </a:p>
          <a:p>
            <a:pPr lvl="1"/>
            <a:r>
              <a:rPr lang="en-US" dirty="0"/>
              <a:t>Investing $10,000 in a savings account insured by the U.S. government that will generate a 5% rate of return</a:t>
            </a:r>
          </a:p>
          <a:p>
            <a:pPr lvl="1"/>
            <a:r>
              <a:rPr lang="en-US" dirty="0"/>
              <a:t>Investing $10,000 in a profit-oriented company</a:t>
            </a:r>
            <a:endParaRPr lang="en-US" sz="1800" dirty="0"/>
          </a:p>
          <a:p>
            <a:pPr marL="0" indent="0">
              <a:buNone/>
            </a:pPr>
            <a:r>
              <a:rPr lang="en-US" b="1" dirty="0"/>
              <a:t>Risk/Return tradeoff: </a:t>
            </a:r>
            <a:r>
              <a:rPr lang="en-US" dirty="0"/>
              <a:t>Most investors would invest in the profit-oriented company only if the potential return is high enough.</a:t>
            </a:r>
          </a:p>
        </p:txBody>
      </p:sp>
    </p:spTree>
    <p:extLst>
      <p:ext uri="{BB962C8B-B14F-4D97-AF65-F5344CB8AC3E}">
        <p14:creationId xmlns:p14="http://schemas.microsoft.com/office/powerpoint/2010/main" val="1652562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a:t>
            </a:r>
          </a:p>
        </p:txBody>
      </p:sp>
      <p:sp>
        <p:nvSpPr>
          <p:cNvPr id="4" name="Title 3"/>
          <p:cNvSpPr>
            <a:spLocks noGrp="1"/>
          </p:cNvSpPr>
          <p:nvPr>
            <p:ph type="title"/>
          </p:nvPr>
        </p:nvSpPr>
        <p:spPr/>
        <p:txBody>
          <a:bodyPr>
            <a:normAutofit/>
          </a:bodyPr>
          <a:lstStyle/>
          <a:p>
            <a:r>
              <a:rPr lang="en-US" dirty="0">
                <a:ea typeface="Adobe Fan Heiti Std B"/>
                <a:cs typeface="Adobe Fan Heiti Std B"/>
              </a:rPr>
              <a:t>Objective of Financial Accounting</a:t>
            </a:r>
            <a:endParaRPr lang="en-US" dirty="0"/>
          </a:p>
        </p:txBody>
      </p:sp>
      <p:sp>
        <p:nvSpPr>
          <p:cNvPr id="11" name="Content Placeholder 10"/>
          <p:cNvSpPr>
            <a:spLocks noGrp="1"/>
          </p:cNvSpPr>
          <p:nvPr>
            <p:ph sz="quarter" idx="10"/>
          </p:nvPr>
        </p:nvSpPr>
        <p:spPr>
          <a:xfrm>
            <a:off x="594360" y="1676400"/>
            <a:ext cx="8121044" cy="4752996"/>
          </a:xfrm>
        </p:spPr>
        <p:txBody>
          <a:bodyPr/>
          <a:lstStyle/>
          <a:p>
            <a:pPr>
              <a:buClr>
                <a:schemeClr val="tx1"/>
              </a:buClr>
            </a:pPr>
            <a:r>
              <a:rPr lang="en-US" b="1" dirty="0"/>
              <a:t>Primary objective of financial accounting</a:t>
            </a:r>
          </a:p>
          <a:p>
            <a:pPr lvl="1"/>
            <a:r>
              <a:rPr lang="en-US" dirty="0"/>
              <a:t>Provided information should be useful for decision making</a:t>
            </a:r>
          </a:p>
          <a:p>
            <a:pPr lvl="1"/>
            <a:r>
              <a:rPr lang="en-US" dirty="0"/>
              <a:t>Information should help investors and creditors evaluate </a:t>
            </a:r>
          </a:p>
          <a:p>
            <a:pPr marL="1371600" lvl="2" indent="-457200">
              <a:buClr>
                <a:schemeClr val="tx1"/>
              </a:buClr>
              <a:buFont typeface="+mj-lt"/>
              <a:buAutoNum type="arabicPeriod"/>
              <a:tabLst>
                <a:tab pos="1311275" algn="l"/>
              </a:tabLst>
            </a:pPr>
            <a:r>
              <a:rPr lang="en-US" b="1" dirty="0"/>
              <a:t>Amounts</a:t>
            </a:r>
          </a:p>
          <a:p>
            <a:pPr marL="1371600" lvl="2" indent="-457200">
              <a:buClr>
                <a:schemeClr val="tx1"/>
              </a:buClr>
              <a:buFont typeface="+mj-lt"/>
              <a:buAutoNum type="arabicPeriod"/>
              <a:tabLst>
                <a:tab pos="1311275" algn="l"/>
              </a:tabLst>
            </a:pPr>
            <a:r>
              <a:rPr lang="en-US" b="1" dirty="0"/>
              <a:t>Timing</a:t>
            </a:r>
          </a:p>
          <a:p>
            <a:pPr marL="1371600" lvl="2" indent="-457200">
              <a:buClr>
                <a:schemeClr val="tx1"/>
              </a:buClr>
              <a:buFont typeface="+mj-lt"/>
              <a:buAutoNum type="arabicPeriod"/>
              <a:tabLst>
                <a:tab pos="1311275" algn="l"/>
              </a:tabLst>
            </a:pPr>
            <a:r>
              <a:rPr lang="en-US" b="1" dirty="0"/>
              <a:t>Uncertainty</a:t>
            </a:r>
          </a:p>
        </p:txBody>
      </p:sp>
    </p:spTree>
    <p:extLst>
      <p:ext uri="{BB962C8B-B14F-4D97-AF65-F5344CB8AC3E}">
        <p14:creationId xmlns:p14="http://schemas.microsoft.com/office/powerpoint/2010/main" val="2911113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01-2</a:t>
            </a:r>
          </a:p>
        </p:txBody>
      </p:sp>
      <p:sp>
        <p:nvSpPr>
          <p:cNvPr id="4" name="Title 3"/>
          <p:cNvSpPr>
            <a:spLocks noGrp="1"/>
          </p:cNvSpPr>
          <p:nvPr>
            <p:ph type="title"/>
          </p:nvPr>
        </p:nvSpPr>
        <p:spPr/>
        <p:txBody>
          <a:bodyPr>
            <a:normAutofit/>
          </a:bodyPr>
          <a:lstStyle/>
          <a:p>
            <a:r>
              <a:rPr lang="en-US" dirty="0">
                <a:ea typeface="Adobe Fan Heiti Std B"/>
                <a:cs typeface="Adobe Fan Heiti Std B"/>
              </a:rPr>
              <a:t>Cash versus Accrual Accounting</a:t>
            </a:r>
            <a:endParaRPr lang="en-US" dirty="0"/>
          </a:p>
        </p:txBody>
      </p:sp>
      <p:sp>
        <p:nvSpPr>
          <p:cNvPr id="11" name="Content Placeholder 10"/>
          <p:cNvSpPr>
            <a:spLocks noGrp="1"/>
          </p:cNvSpPr>
          <p:nvPr>
            <p:ph sz="quarter" idx="10"/>
          </p:nvPr>
        </p:nvSpPr>
        <p:spPr>
          <a:xfrm>
            <a:off x="594360" y="1676400"/>
            <a:ext cx="8049606" cy="4681558"/>
          </a:xfrm>
        </p:spPr>
        <p:txBody>
          <a:bodyPr/>
          <a:lstStyle/>
          <a:p>
            <a:r>
              <a:rPr lang="en-US" b="1" dirty="0"/>
              <a:t>Cash Basis Accounting</a:t>
            </a:r>
            <a:endParaRPr lang="en-US" dirty="0"/>
          </a:p>
          <a:p>
            <a:pPr lvl="1"/>
            <a:r>
              <a:rPr lang="en-US" dirty="0"/>
              <a:t>Measurement of </a:t>
            </a:r>
            <a:r>
              <a:rPr lang="en-US" b="1" dirty="0"/>
              <a:t>cash receipts </a:t>
            </a:r>
            <a:r>
              <a:rPr lang="en-US" dirty="0"/>
              <a:t>and </a:t>
            </a:r>
            <a:r>
              <a:rPr lang="en-US" b="1" dirty="0"/>
              <a:t>cash payments </a:t>
            </a:r>
            <a:r>
              <a:rPr lang="en-US" dirty="0"/>
              <a:t>from transactions related to providing goods and service</a:t>
            </a:r>
          </a:p>
          <a:p>
            <a:pPr lvl="1"/>
            <a:r>
              <a:rPr lang="en-US" dirty="0"/>
              <a:t>Difference is net operating cash flow</a:t>
            </a:r>
          </a:p>
          <a:p>
            <a:r>
              <a:rPr lang="en-US" b="1" dirty="0"/>
              <a:t>Accrual Basis Accounting</a:t>
            </a:r>
            <a:endParaRPr lang="en-US" dirty="0"/>
          </a:p>
          <a:p>
            <a:pPr lvl="1"/>
            <a:r>
              <a:rPr lang="en-US" dirty="0"/>
              <a:t>Measurement of </a:t>
            </a:r>
            <a:r>
              <a:rPr lang="en-US" b="1" dirty="0"/>
              <a:t>revenues</a:t>
            </a:r>
            <a:r>
              <a:rPr lang="en-US" dirty="0"/>
              <a:t> and </a:t>
            </a:r>
            <a:r>
              <a:rPr lang="en-US" b="1" dirty="0"/>
              <a:t>expenses, </a:t>
            </a:r>
            <a:r>
              <a:rPr lang="en-US" b="1" i="1" u="sng" dirty="0"/>
              <a:t>regardless of when cash is received or paid</a:t>
            </a:r>
          </a:p>
          <a:p>
            <a:pPr lvl="1"/>
            <a:r>
              <a:rPr lang="en-US" dirty="0"/>
              <a:t>Difference is net income or net loss</a:t>
            </a:r>
          </a:p>
        </p:txBody>
      </p:sp>
    </p:spTree>
    <p:extLst>
      <p:ext uri="{BB962C8B-B14F-4D97-AF65-F5344CB8AC3E}">
        <p14:creationId xmlns:p14="http://schemas.microsoft.com/office/powerpoint/2010/main" val="2056378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01-2</a:t>
            </a:r>
          </a:p>
        </p:txBody>
      </p:sp>
      <p:sp>
        <p:nvSpPr>
          <p:cNvPr id="5" name="Title 4"/>
          <p:cNvSpPr>
            <a:spLocks noGrp="1"/>
          </p:cNvSpPr>
          <p:nvPr>
            <p:ph type="title"/>
          </p:nvPr>
        </p:nvSpPr>
        <p:spPr/>
        <p:txBody>
          <a:bodyPr/>
          <a:lstStyle/>
          <a:p>
            <a:r>
              <a:rPr lang="en-US" dirty="0"/>
              <a:t>Cash Basis Example</a:t>
            </a:r>
          </a:p>
        </p:txBody>
      </p:sp>
      <p:sp>
        <p:nvSpPr>
          <p:cNvPr id="6" name="Content Placeholder 5"/>
          <p:cNvSpPr>
            <a:spLocks noGrp="1"/>
          </p:cNvSpPr>
          <p:nvPr>
            <p:ph sz="quarter" idx="10"/>
          </p:nvPr>
        </p:nvSpPr>
        <p:spPr>
          <a:xfrm>
            <a:off x="665798" y="1357298"/>
            <a:ext cx="8192482" cy="1681162"/>
          </a:xfrm>
        </p:spPr>
        <p:txBody>
          <a:bodyPr/>
          <a:lstStyle/>
          <a:p>
            <a:r>
              <a:rPr lang="en-US" dirty="0"/>
              <a:t>Carter company paid $60,000 for 3 years’ rent at the beginning of year 1</a:t>
            </a:r>
          </a:p>
          <a:p>
            <a:pPr lvl="1"/>
            <a:r>
              <a:rPr lang="en-US" dirty="0"/>
              <a:t>Under cash basis accounting, the rent payment is shown when paid</a:t>
            </a:r>
          </a:p>
        </p:txBody>
      </p:sp>
      <p:graphicFrame>
        <p:nvGraphicFramePr>
          <p:cNvPr id="11" name="Table 10"/>
          <p:cNvGraphicFramePr>
            <a:graphicFrameLocks noGrp="1"/>
          </p:cNvGraphicFramePr>
          <p:nvPr>
            <p:extLst>
              <p:ext uri="{D42A27DB-BD31-4B8C-83A1-F6EECF244321}">
                <p14:modId xmlns:p14="http://schemas.microsoft.com/office/powerpoint/2010/main" val="26131190"/>
              </p:ext>
            </p:extLst>
          </p:nvPr>
        </p:nvGraphicFramePr>
        <p:xfrm>
          <a:off x="955340" y="3143248"/>
          <a:ext cx="7831502" cy="3086112"/>
        </p:xfrm>
        <a:graphic>
          <a:graphicData uri="http://schemas.openxmlformats.org/drawingml/2006/table">
            <a:tbl>
              <a:tblPr firstRow="1" bandRow="1">
                <a:tableStyleId>{5940675A-B579-460E-94D1-54222C63F5DA}</a:tableStyleId>
              </a:tblPr>
              <a:tblGrid>
                <a:gridCol w="3651422">
                  <a:extLst>
                    <a:ext uri="{9D8B030D-6E8A-4147-A177-3AD203B41FA5}">
                      <a16:colId xmlns:a16="http://schemas.microsoft.com/office/drawing/2014/main" val="20000"/>
                    </a:ext>
                  </a:extLst>
                </a:gridCol>
                <a:gridCol w="1147257">
                  <a:extLst>
                    <a:ext uri="{9D8B030D-6E8A-4147-A177-3AD203B41FA5}">
                      <a16:colId xmlns:a16="http://schemas.microsoft.com/office/drawing/2014/main" val="20001"/>
                    </a:ext>
                  </a:extLst>
                </a:gridCol>
                <a:gridCol w="1013314">
                  <a:extLst>
                    <a:ext uri="{9D8B030D-6E8A-4147-A177-3AD203B41FA5}">
                      <a16:colId xmlns:a16="http://schemas.microsoft.com/office/drawing/2014/main" val="20002"/>
                    </a:ext>
                  </a:extLst>
                </a:gridCol>
                <a:gridCol w="955077">
                  <a:extLst>
                    <a:ext uri="{9D8B030D-6E8A-4147-A177-3AD203B41FA5}">
                      <a16:colId xmlns:a16="http://schemas.microsoft.com/office/drawing/2014/main" val="20003"/>
                    </a:ext>
                  </a:extLst>
                </a:gridCol>
                <a:gridCol w="1064432">
                  <a:extLst>
                    <a:ext uri="{9D8B030D-6E8A-4147-A177-3AD203B41FA5}">
                      <a16:colId xmlns:a16="http://schemas.microsoft.com/office/drawing/2014/main" val="20004"/>
                    </a:ext>
                  </a:extLst>
                </a:gridCol>
              </a:tblGrid>
              <a:tr h="257177">
                <a:tc>
                  <a:txBody>
                    <a:bodyPr/>
                    <a:lstStyle/>
                    <a:p>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Year</a:t>
                      </a:r>
                      <a:r>
                        <a:rPr lang="en-US" sz="1200" b="1" baseline="0" dirty="0">
                          <a:latin typeface="Verdana" panose="020B0604030504040204" pitchFamily="34" charset="0"/>
                          <a:ea typeface="Verdana" panose="020B0604030504040204" pitchFamily="34" charset="0"/>
                          <a:cs typeface="Verdana" panose="020B0604030504040204" pitchFamily="34" charset="0"/>
                        </a:rPr>
                        <a:t> 1</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Year 2</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Year 3</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Total</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428628">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Sales (on credit)</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u="dbl" baseline="0" dirty="0">
                          <a:latin typeface="Verdana" panose="020B0604030504040204" pitchFamily="34" charset="0"/>
                          <a:ea typeface="Verdana" panose="020B0604030504040204" pitchFamily="34" charset="0"/>
                          <a:cs typeface="Verdana" panose="020B0604030504040204" pitchFamily="34" charset="0"/>
                        </a:rPr>
                        <a:t>$100,000</a:t>
                      </a:r>
                      <a:endParaRPr lang="en-US" sz="1200" u="dbl"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dbl" baseline="0" dirty="0">
                          <a:latin typeface="Verdana" panose="020B0604030504040204" pitchFamily="34" charset="0"/>
                          <a:ea typeface="Verdana" panose="020B0604030504040204" pitchFamily="34" charset="0"/>
                          <a:cs typeface="Verdana" panose="020B0604030504040204" pitchFamily="34" charset="0"/>
                        </a:rPr>
                        <a:t>$100,000</a:t>
                      </a:r>
                      <a:endParaRPr lang="en-US" sz="1200" u="dbl"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dbl" baseline="0" dirty="0">
                          <a:latin typeface="Verdana" panose="020B0604030504040204" pitchFamily="34" charset="0"/>
                          <a:ea typeface="Verdana" panose="020B0604030504040204" pitchFamily="34" charset="0"/>
                          <a:cs typeface="Verdana" panose="020B0604030504040204" pitchFamily="34" charset="0"/>
                        </a:rPr>
                        <a:t>$100,000</a:t>
                      </a:r>
                      <a:endParaRPr lang="en-US" sz="1200" u="dbl"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dbl" baseline="0" dirty="0">
                          <a:latin typeface="Verdana" panose="020B0604030504040204" pitchFamily="34" charset="0"/>
                          <a:ea typeface="Verdana" panose="020B0604030504040204" pitchFamily="34" charset="0"/>
                          <a:cs typeface="Verdana" panose="020B0604030504040204" pitchFamily="34" charset="0"/>
                        </a:rPr>
                        <a:t>$300,000</a:t>
                      </a:r>
                      <a:endParaRPr lang="en-US" sz="1200" u="dbl"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257177">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Net Operating Cash Flows</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428628">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Cash receipts</a:t>
                      </a:r>
                      <a:r>
                        <a:rPr lang="en-US" sz="1200" baseline="0" dirty="0">
                          <a:latin typeface="Verdana" panose="020B0604030504040204" pitchFamily="34" charset="0"/>
                          <a:ea typeface="Verdana" panose="020B0604030504040204" pitchFamily="34" charset="0"/>
                          <a:cs typeface="Verdana" panose="020B0604030504040204" pitchFamily="34" charset="0"/>
                        </a:rPr>
                        <a:t> from customers</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  50,000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$125,000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$125,000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$300,000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257177">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Cash disbursements:</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r h="257177">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    Prepayment</a:t>
                      </a:r>
                      <a:r>
                        <a:rPr lang="en-US" sz="1200" b="1" baseline="0" dirty="0">
                          <a:latin typeface="Verdana" panose="020B0604030504040204" pitchFamily="34" charset="0"/>
                          <a:ea typeface="Verdana" panose="020B0604030504040204" pitchFamily="34" charset="0"/>
                          <a:cs typeface="Verdana" panose="020B0604030504040204" pitchFamily="34" charset="0"/>
                        </a:rPr>
                        <a:t> of three years’ rent</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(60,000)</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–0–</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–0–</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(60,000)</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5"/>
                  </a:ext>
                </a:extLst>
              </a:tr>
              <a:tr h="257177">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    Salaries to employees</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(50,000)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(50,000)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(50,000)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(150,000)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6"/>
                  </a:ext>
                </a:extLst>
              </a:tr>
              <a:tr h="428628">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    Utilities</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(5,000)</a:t>
                      </a:r>
                      <a:endParaRPr lang="en-US" sz="12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(15,000)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(10,000)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(30,000)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7"/>
                  </a:ext>
                </a:extLst>
              </a:tr>
              <a:tr h="428628">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Net operating</a:t>
                      </a:r>
                      <a:r>
                        <a:rPr lang="en-US" sz="1200" baseline="0" dirty="0">
                          <a:latin typeface="Verdana" panose="020B0604030504040204" pitchFamily="34" charset="0"/>
                          <a:ea typeface="Verdana" panose="020B0604030504040204" pitchFamily="34" charset="0"/>
                          <a:cs typeface="Verdana" panose="020B0604030504040204" pitchFamily="34" charset="0"/>
                        </a:rPr>
                        <a:t> cash flow</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b="1" u="sng" baseline="0" dirty="0">
                          <a:uFill>
                            <a:solidFill>
                              <a:schemeClr val="tx1"/>
                            </a:solidFill>
                          </a:uFill>
                          <a:latin typeface="Verdana" panose="020B0604030504040204" pitchFamily="34" charset="0"/>
                          <a:ea typeface="Verdana" panose="020B0604030504040204" pitchFamily="34" charset="0"/>
                          <a:cs typeface="Verdana" panose="020B0604030504040204" pitchFamily="34" charset="0"/>
                        </a:rPr>
                        <a:t> $(65,000)</a:t>
                      </a:r>
                      <a:endParaRPr lang="en-US" sz="1200" b="1" u="sng" baseline="0" dirty="0">
                        <a:solidFill>
                          <a:schemeClr val="tx1"/>
                        </a:solidFill>
                        <a:uFill>
                          <a:solidFill>
                            <a:schemeClr val="tx1"/>
                          </a:solidFill>
                        </a:u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a:t>
                      </a:r>
                      <a:r>
                        <a:rPr lang="en-US" sz="1200" u="sng" baseline="0" dirty="0">
                          <a:latin typeface="Verdana" panose="020B0604030504040204" pitchFamily="34" charset="0"/>
                          <a:ea typeface="Verdana" panose="020B0604030504040204" pitchFamily="34" charset="0"/>
                          <a:cs typeface="Verdana" panose="020B0604030504040204" pitchFamily="34" charset="0"/>
                        </a:rPr>
                        <a:t> 60,000</a:t>
                      </a:r>
                      <a:endParaRPr lang="en-US" sz="12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65,000</a:t>
                      </a:r>
                      <a:endParaRPr lang="en-US" sz="12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1" u="sng" baseline="0" dirty="0">
                          <a:uFill>
                            <a:solidFill>
                              <a:schemeClr val="tx1"/>
                            </a:solidFill>
                          </a:uFill>
                          <a:latin typeface="Verdana" panose="020B0604030504040204" pitchFamily="34" charset="0"/>
                          <a:ea typeface="Verdana" panose="020B0604030504040204" pitchFamily="34" charset="0"/>
                          <a:cs typeface="Verdana" panose="020B0604030504040204" pitchFamily="34" charset="0"/>
                        </a:rPr>
                        <a:t> $ 60,000</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5961310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01-2</a:t>
            </a:r>
          </a:p>
        </p:txBody>
      </p:sp>
      <p:sp>
        <p:nvSpPr>
          <p:cNvPr id="5" name="Title 4"/>
          <p:cNvSpPr>
            <a:spLocks noGrp="1"/>
          </p:cNvSpPr>
          <p:nvPr>
            <p:ph type="title"/>
          </p:nvPr>
        </p:nvSpPr>
        <p:spPr/>
        <p:txBody>
          <a:bodyPr/>
          <a:lstStyle/>
          <a:p>
            <a:r>
              <a:rPr lang="en-US" dirty="0"/>
              <a:t>Accrual Basis Example (1 of 2)</a:t>
            </a:r>
          </a:p>
        </p:txBody>
      </p:sp>
      <p:sp>
        <p:nvSpPr>
          <p:cNvPr id="6" name="Content Placeholder 5"/>
          <p:cNvSpPr>
            <a:spLocks noGrp="1"/>
          </p:cNvSpPr>
          <p:nvPr>
            <p:ph sz="quarter" idx="10"/>
          </p:nvPr>
        </p:nvSpPr>
        <p:spPr>
          <a:xfrm>
            <a:off x="594360" y="1676400"/>
            <a:ext cx="8121044" cy="4681558"/>
          </a:xfrm>
        </p:spPr>
        <p:txBody>
          <a:bodyPr/>
          <a:lstStyle/>
          <a:p>
            <a:r>
              <a:rPr lang="en-US" dirty="0"/>
              <a:t>Carter company paid $60,000 for 3 years’ rent at the beginning of year 1</a:t>
            </a:r>
          </a:p>
          <a:p>
            <a:pPr lvl="1"/>
            <a:r>
              <a:rPr lang="en-US" dirty="0"/>
              <a:t>Under accrual basis accounting, rent is recognized as an expense all three years even though it was paid in year 1</a:t>
            </a:r>
          </a:p>
        </p:txBody>
      </p:sp>
    </p:spTree>
    <p:extLst>
      <p:ext uri="{BB962C8B-B14F-4D97-AF65-F5344CB8AC3E}">
        <p14:creationId xmlns:p14="http://schemas.microsoft.com/office/powerpoint/2010/main" val="3296334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01-2</a:t>
            </a:r>
          </a:p>
        </p:txBody>
      </p:sp>
      <p:sp>
        <p:nvSpPr>
          <p:cNvPr id="5" name="Title 4"/>
          <p:cNvSpPr>
            <a:spLocks noGrp="1"/>
          </p:cNvSpPr>
          <p:nvPr>
            <p:ph type="title"/>
          </p:nvPr>
        </p:nvSpPr>
        <p:spPr/>
        <p:txBody>
          <a:bodyPr/>
          <a:lstStyle/>
          <a:p>
            <a:r>
              <a:rPr lang="en-US" dirty="0"/>
              <a:t>Accrual Basis Example (2 of 2)</a:t>
            </a:r>
          </a:p>
        </p:txBody>
      </p:sp>
      <p:sp>
        <p:nvSpPr>
          <p:cNvPr id="10" name="Content Placeholder 5"/>
          <p:cNvSpPr>
            <a:spLocks noGrp="1"/>
          </p:cNvSpPr>
          <p:nvPr>
            <p:ph sz="quarter" idx="10"/>
          </p:nvPr>
        </p:nvSpPr>
        <p:spPr>
          <a:xfrm>
            <a:off x="899592" y="1460624"/>
            <a:ext cx="7815812" cy="1039681"/>
          </a:xfrm>
        </p:spPr>
        <p:txBody>
          <a:bodyPr/>
          <a:lstStyle/>
          <a:p>
            <a:pPr marL="0" indent="0" algn="ctr">
              <a:buNone/>
            </a:pPr>
            <a:r>
              <a:rPr lang="en-US" sz="2400" dirty="0"/>
              <a:t>CARTER COMPANY</a:t>
            </a:r>
          </a:p>
          <a:p>
            <a:pPr marL="0" indent="0" algn="ctr">
              <a:buNone/>
            </a:pPr>
            <a:r>
              <a:rPr lang="en-US" sz="2400" dirty="0"/>
              <a:t>Income Statements</a:t>
            </a:r>
          </a:p>
        </p:txBody>
      </p:sp>
      <p:graphicFrame>
        <p:nvGraphicFramePr>
          <p:cNvPr id="7" name="Table 6"/>
          <p:cNvGraphicFramePr>
            <a:graphicFrameLocks noGrp="1"/>
          </p:cNvGraphicFramePr>
          <p:nvPr>
            <p:extLst>
              <p:ext uri="{D42A27DB-BD31-4B8C-83A1-F6EECF244321}">
                <p14:modId xmlns:p14="http://schemas.microsoft.com/office/powerpoint/2010/main" val="1844792070"/>
              </p:ext>
            </p:extLst>
          </p:nvPr>
        </p:nvGraphicFramePr>
        <p:xfrm>
          <a:off x="1214414" y="2857496"/>
          <a:ext cx="7556826" cy="2856176"/>
        </p:xfrm>
        <a:graphic>
          <a:graphicData uri="http://schemas.openxmlformats.org/drawingml/2006/table">
            <a:tbl>
              <a:tblPr firstRow="1" bandRow="1">
                <a:tableStyleId>{5940675A-B579-460E-94D1-54222C63F5DA}</a:tableStyleId>
              </a:tblPr>
              <a:tblGrid>
                <a:gridCol w="3523355">
                  <a:extLst>
                    <a:ext uri="{9D8B030D-6E8A-4147-A177-3AD203B41FA5}">
                      <a16:colId xmlns:a16="http://schemas.microsoft.com/office/drawing/2014/main" val="20000"/>
                    </a:ext>
                  </a:extLst>
                </a:gridCol>
                <a:gridCol w="1107019">
                  <a:extLst>
                    <a:ext uri="{9D8B030D-6E8A-4147-A177-3AD203B41FA5}">
                      <a16:colId xmlns:a16="http://schemas.microsoft.com/office/drawing/2014/main" val="20001"/>
                    </a:ext>
                  </a:extLst>
                </a:gridCol>
                <a:gridCol w="977774">
                  <a:extLst>
                    <a:ext uri="{9D8B030D-6E8A-4147-A177-3AD203B41FA5}">
                      <a16:colId xmlns:a16="http://schemas.microsoft.com/office/drawing/2014/main" val="20002"/>
                    </a:ext>
                  </a:extLst>
                </a:gridCol>
                <a:gridCol w="921579">
                  <a:extLst>
                    <a:ext uri="{9D8B030D-6E8A-4147-A177-3AD203B41FA5}">
                      <a16:colId xmlns:a16="http://schemas.microsoft.com/office/drawing/2014/main" val="20003"/>
                    </a:ext>
                  </a:extLst>
                </a:gridCol>
                <a:gridCol w="1027099">
                  <a:extLst>
                    <a:ext uri="{9D8B030D-6E8A-4147-A177-3AD203B41FA5}">
                      <a16:colId xmlns:a16="http://schemas.microsoft.com/office/drawing/2014/main" val="20004"/>
                    </a:ext>
                  </a:extLst>
                </a:gridCol>
              </a:tblGrid>
              <a:tr h="263834">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Year</a:t>
                      </a:r>
                      <a:r>
                        <a:rPr lang="en-US" sz="1200" b="1" baseline="0" dirty="0">
                          <a:latin typeface="Verdana" panose="020B0604030504040204" pitchFamily="34" charset="0"/>
                          <a:ea typeface="Verdana" panose="020B0604030504040204" pitchFamily="34" charset="0"/>
                          <a:cs typeface="Verdana" panose="020B0604030504040204" pitchFamily="34" charset="0"/>
                        </a:rPr>
                        <a:t> 1</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Year 2</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Year 3</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Total</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439724">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Revenues</a:t>
                      </a:r>
                    </a:p>
                  </a:txBody>
                  <a:tcPr/>
                </a:tc>
                <a:tc>
                  <a:txBody>
                    <a:bodyPr/>
                    <a:lstStyle/>
                    <a:p>
                      <a:pPr algn="r"/>
                      <a:r>
                        <a:rPr lang="en-US" sz="1200" u="dbl" baseline="0" dirty="0">
                          <a:latin typeface="Verdana" panose="020B0604030504040204" pitchFamily="34" charset="0"/>
                          <a:ea typeface="Verdana" panose="020B0604030504040204" pitchFamily="34" charset="0"/>
                          <a:cs typeface="Verdana" panose="020B0604030504040204" pitchFamily="34" charset="0"/>
                        </a:rPr>
                        <a:t>$100,000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dbl" baseline="0" dirty="0">
                          <a:latin typeface="Verdana" panose="020B0604030504040204" pitchFamily="34" charset="0"/>
                          <a:ea typeface="Verdana" panose="020B0604030504040204" pitchFamily="34" charset="0"/>
                          <a:cs typeface="Verdana" panose="020B0604030504040204" pitchFamily="34" charset="0"/>
                        </a:rPr>
                        <a:t>$100,000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dbl" baseline="0" dirty="0">
                          <a:latin typeface="Verdana" panose="020B0604030504040204" pitchFamily="34" charset="0"/>
                          <a:ea typeface="Verdana" panose="020B0604030504040204" pitchFamily="34" charset="0"/>
                          <a:cs typeface="Verdana" panose="020B0604030504040204" pitchFamily="34" charset="0"/>
                        </a:rPr>
                        <a:t>$100,000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dbl" baseline="0" dirty="0">
                          <a:latin typeface="Verdana" panose="020B0604030504040204" pitchFamily="34" charset="0"/>
                          <a:ea typeface="Verdana" panose="020B0604030504040204" pitchFamily="34" charset="0"/>
                          <a:cs typeface="Verdana" panose="020B0604030504040204" pitchFamily="34" charset="0"/>
                        </a:rPr>
                        <a:t>$300,000</a:t>
                      </a:r>
                    </a:p>
                  </a:txBody>
                  <a:tcPr/>
                </a:tc>
                <a:extLst>
                  <a:ext uri="{0D108BD9-81ED-4DB2-BD59-A6C34878D82A}">
                    <a16:rowId xmlns:a16="http://schemas.microsoft.com/office/drawing/2014/main" val="10002"/>
                  </a:ext>
                </a:extLst>
              </a:tr>
              <a:tr h="263834">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Expenses:</a:t>
                      </a:r>
                      <a:endParaRPr lang="en-US" sz="1200" b="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r h="263834">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    Rent</a:t>
                      </a: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20,000</a:t>
                      </a: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20,000</a:t>
                      </a: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20,000</a:t>
                      </a:r>
                    </a:p>
                  </a:txBody>
                  <a:tcPr/>
                </a:tc>
                <a:tc>
                  <a:txBody>
                    <a:bodyPr/>
                    <a:lstStyle/>
                    <a:p>
                      <a:pPr algn="r"/>
                      <a:r>
                        <a:rPr lang="en-US" sz="1200" b="1" dirty="0">
                          <a:latin typeface="Verdana" panose="020B0604030504040204" pitchFamily="34" charset="0"/>
                          <a:ea typeface="Verdana" panose="020B0604030504040204" pitchFamily="34" charset="0"/>
                          <a:cs typeface="Verdana" panose="020B0604030504040204" pitchFamily="34" charset="0"/>
                        </a:rPr>
                        <a:t>60,000</a:t>
                      </a:r>
                    </a:p>
                  </a:txBody>
                  <a:tcPr/>
                </a:tc>
                <a:extLst>
                  <a:ext uri="{0D108BD9-81ED-4DB2-BD59-A6C34878D82A}">
                    <a16:rowId xmlns:a16="http://schemas.microsoft.com/office/drawing/2014/main" val="10004"/>
                  </a:ext>
                </a:extLst>
              </a:tr>
              <a:tr h="263834">
                <a:tc>
                  <a:txBody>
                    <a:bodyPr/>
                    <a:lstStyle/>
                    <a:p>
                      <a:r>
                        <a:rPr lang="en-US" sz="1200" baseline="0" dirty="0">
                          <a:latin typeface="Verdana" panose="020B0604030504040204" pitchFamily="34" charset="0"/>
                          <a:ea typeface="Verdana" panose="020B0604030504040204" pitchFamily="34" charset="0"/>
                          <a:cs typeface="Verdana" panose="020B0604030504040204" pitchFamily="34" charset="0"/>
                        </a:rPr>
                        <a:t>    Salaries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50,000</a:t>
                      </a: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50,000</a:t>
                      </a: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50,000</a:t>
                      </a: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150,000</a:t>
                      </a:r>
                    </a:p>
                  </a:txBody>
                  <a:tcPr/>
                </a:tc>
                <a:extLst>
                  <a:ext uri="{0D108BD9-81ED-4DB2-BD59-A6C34878D82A}">
                    <a16:rowId xmlns:a16="http://schemas.microsoft.com/office/drawing/2014/main" val="10005"/>
                  </a:ext>
                </a:extLst>
              </a:tr>
              <a:tr h="439724">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    Utilities</a:t>
                      </a:r>
                    </a:p>
                  </a:txBody>
                  <a:tcP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10,000</a:t>
                      </a:r>
                    </a:p>
                  </a:txBody>
                  <a:tcP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10,000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10,000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30,000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6"/>
                  </a:ext>
                </a:extLst>
              </a:tr>
              <a:tr h="439724">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        Total expenses</a:t>
                      </a:r>
                    </a:p>
                  </a:txBody>
                  <a:tcP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80,000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sng" dirty="0">
                          <a:latin typeface="Verdana" panose="020B0604030504040204" pitchFamily="34" charset="0"/>
                          <a:ea typeface="Verdana" panose="020B0604030504040204" pitchFamily="34" charset="0"/>
                          <a:cs typeface="Verdana" panose="020B0604030504040204" pitchFamily="34" charset="0"/>
                        </a:rPr>
                        <a:t>   80,000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sng" dirty="0">
                          <a:latin typeface="Verdana" panose="020B0604030504040204" pitchFamily="34" charset="0"/>
                          <a:ea typeface="Verdana" panose="020B0604030504040204" pitchFamily="34" charset="0"/>
                          <a:cs typeface="Verdana" panose="020B0604030504040204" pitchFamily="34" charset="0"/>
                        </a:rPr>
                        <a:t>   80,000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sng" dirty="0">
                          <a:latin typeface="Verdana" panose="020B0604030504040204" pitchFamily="34" charset="0"/>
                          <a:ea typeface="Verdana" panose="020B0604030504040204" pitchFamily="34" charset="0"/>
                          <a:cs typeface="Verdana" panose="020B0604030504040204" pitchFamily="34" charset="0"/>
                        </a:rPr>
                        <a:t> 240,000</a:t>
                      </a:r>
                    </a:p>
                  </a:txBody>
                  <a:tcPr/>
                </a:tc>
                <a:extLst>
                  <a:ext uri="{0D108BD9-81ED-4DB2-BD59-A6C34878D82A}">
                    <a16:rowId xmlns:a16="http://schemas.microsoft.com/office/drawing/2014/main" val="10007"/>
                  </a:ext>
                </a:extLst>
              </a:tr>
              <a:tr h="439724">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Net Income</a:t>
                      </a:r>
                    </a:p>
                  </a:txBody>
                  <a:tcPr/>
                </a:tc>
                <a:tc>
                  <a:txBody>
                    <a:bodyPr/>
                    <a:lstStyle/>
                    <a:p>
                      <a:pPr algn="r"/>
                      <a:r>
                        <a:rPr lang="en-US" sz="1200" b="1" u="sng" baseline="0" dirty="0">
                          <a:uFill>
                            <a:solidFill>
                              <a:schemeClr val="tx1"/>
                            </a:solidFill>
                          </a:uFill>
                          <a:latin typeface="Verdana" panose="020B0604030504040204" pitchFamily="34" charset="0"/>
                          <a:ea typeface="Verdana" panose="020B0604030504040204" pitchFamily="34" charset="0"/>
                          <a:cs typeface="Verdana" panose="020B0604030504040204" pitchFamily="34" charset="0"/>
                        </a:rPr>
                        <a:t>$  20,000</a:t>
                      </a:r>
                      <a:endParaRPr lang="en-US" sz="1200" b="1" u="sng" baseline="0" dirty="0">
                        <a:solidFill>
                          <a:schemeClr val="tx1"/>
                        </a:solidFill>
                        <a:uFill>
                          <a:solidFill>
                            <a:schemeClr val="tx1"/>
                          </a:solidFill>
                        </a:u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$ 20,000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$ 20,000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b="1" u="sng" baseline="0" dirty="0">
                          <a:uFill>
                            <a:solidFill>
                              <a:schemeClr val="tx1"/>
                            </a:solidFill>
                          </a:uFill>
                          <a:latin typeface="Verdana" panose="020B0604030504040204" pitchFamily="34" charset="0"/>
                          <a:ea typeface="Verdana" panose="020B0604030504040204" pitchFamily="34" charset="0"/>
                          <a:cs typeface="Verdana" panose="020B0604030504040204" pitchFamily="34" charset="0"/>
                        </a:rPr>
                        <a:t>$  60,000</a:t>
                      </a:r>
                      <a:endParaRPr lang="en-US" sz="1200" b="1" u="sng" baseline="0" dirty="0">
                        <a:solidFill>
                          <a:srgbClr val="0072A2"/>
                        </a:solidFill>
                        <a:uFill>
                          <a:solidFill>
                            <a:schemeClr val="tx1"/>
                          </a:solidFill>
                        </a:u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9443296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01-2</a:t>
            </a:r>
          </a:p>
        </p:txBody>
      </p:sp>
      <p:sp>
        <p:nvSpPr>
          <p:cNvPr id="4" name="Title 3"/>
          <p:cNvSpPr>
            <a:spLocks noGrp="1"/>
          </p:cNvSpPr>
          <p:nvPr>
            <p:ph type="title"/>
          </p:nvPr>
        </p:nvSpPr>
        <p:spPr/>
        <p:txBody>
          <a:bodyPr>
            <a:noAutofit/>
          </a:bodyPr>
          <a:lstStyle/>
          <a:p>
            <a:r>
              <a:rPr lang="en-US" altLang="en-US" dirty="0"/>
              <a:t>Concept Check: Accrual Accounting</a:t>
            </a:r>
            <a:endParaRPr lang="en-US" dirty="0"/>
          </a:p>
        </p:txBody>
      </p:sp>
      <p:sp>
        <p:nvSpPr>
          <p:cNvPr id="11" name="Content Placeholder 10"/>
          <p:cNvSpPr>
            <a:spLocks noGrp="1"/>
          </p:cNvSpPr>
          <p:nvPr>
            <p:ph sz="quarter" idx="10"/>
          </p:nvPr>
        </p:nvSpPr>
        <p:spPr>
          <a:xfrm>
            <a:off x="737236" y="1676400"/>
            <a:ext cx="8049606" cy="4538682"/>
          </a:xfrm>
        </p:spPr>
        <p:txBody>
          <a:bodyPr/>
          <a:lstStyle/>
          <a:p>
            <a:pPr marL="0" indent="0">
              <a:spcAft>
                <a:spcPts val="1200"/>
              </a:spcAft>
              <a:buNone/>
            </a:pPr>
            <a:r>
              <a:rPr lang="en-US" sz="2200" dirty="0"/>
              <a:t>Which of the following is </a:t>
            </a:r>
            <a:r>
              <a:rPr lang="en-US" sz="2200" b="1" dirty="0"/>
              <a:t>not </a:t>
            </a:r>
            <a:r>
              <a:rPr lang="en-US" sz="2200" dirty="0"/>
              <a:t>an advantage of accrual accounting?</a:t>
            </a:r>
          </a:p>
          <a:p>
            <a:pPr marL="457200" indent="-457200">
              <a:buFont typeface="+mj-lt"/>
              <a:buAutoNum type="alphaLcPeriod"/>
              <a:tabLst>
                <a:tab pos="342900" algn="l"/>
              </a:tabLst>
            </a:pPr>
            <a:r>
              <a:rPr lang="en-US" sz="2200" dirty="0"/>
              <a:t>Spreads out the influence of one-time events that affect multiple reporting periods</a:t>
            </a:r>
          </a:p>
          <a:p>
            <a:pPr marL="457200" indent="-457200">
              <a:buFont typeface="+mj-lt"/>
              <a:buAutoNum type="alphaLcPeriod"/>
              <a:tabLst>
                <a:tab pos="342900" algn="l"/>
              </a:tabLst>
            </a:pPr>
            <a:r>
              <a:rPr lang="en-US" sz="2200" b="1" dirty="0"/>
              <a:t>Highlights cash effects of operations</a:t>
            </a:r>
          </a:p>
          <a:p>
            <a:pPr marL="457200" indent="-457200">
              <a:buFont typeface="+mj-lt"/>
              <a:buAutoNum type="alphaLcPeriod"/>
              <a:tabLst>
                <a:tab pos="342900" algn="l"/>
              </a:tabLst>
            </a:pPr>
            <a:r>
              <a:rPr lang="en-US" sz="2200" dirty="0"/>
              <a:t>Captures long-run performance</a:t>
            </a:r>
          </a:p>
          <a:p>
            <a:pPr marL="457200" indent="-457200">
              <a:buFont typeface="+mj-lt"/>
              <a:buAutoNum type="alphaLcPeriod"/>
              <a:tabLst>
                <a:tab pos="342900" algn="l"/>
              </a:tabLst>
            </a:pPr>
            <a:r>
              <a:rPr lang="en-US" sz="2200" dirty="0"/>
              <a:t>Recognizes assets and liabilities associated with receivables and payables</a:t>
            </a:r>
          </a:p>
          <a:p>
            <a:pPr marL="0" indent="0">
              <a:buNone/>
              <a:tabLst>
                <a:tab pos="342900" algn="l"/>
              </a:tabLst>
            </a:pPr>
            <a:r>
              <a:rPr lang="en-US" sz="2200" dirty="0"/>
              <a:t>The correct answer is </a:t>
            </a:r>
            <a:r>
              <a:rPr lang="en-US" sz="2200" i="1" dirty="0"/>
              <a:t>b</a:t>
            </a:r>
            <a:r>
              <a:rPr lang="en-US" sz="2200" dirty="0"/>
              <a:t>. Cash-basis accounting focuses on cash in and cash out, and so highlights the cash effects of ongoing operations.</a:t>
            </a:r>
          </a:p>
        </p:txBody>
      </p:sp>
    </p:spTree>
    <p:extLst>
      <p:ext uri="{BB962C8B-B14F-4D97-AF65-F5344CB8AC3E}">
        <p14:creationId xmlns:p14="http://schemas.microsoft.com/office/powerpoint/2010/main" val="8357007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a:xfrm>
            <a:off x="685800" y="298137"/>
            <a:ext cx="8001000" cy="1402671"/>
          </a:xfrm>
        </p:spPr>
        <p:txBody>
          <a:bodyPr>
            <a:noAutofit/>
          </a:bodyPr>
          <a:lstStyle/>
          <a:p>
            <a:r>
              <a:rPr lang="en-US" sz="3400" dirty="0"/>
              <a:t>The Development of Financial Accounting and Reporting Standards</a:t>
            </a:r>
          </a:p>
        </p:txBody>
      </p:sp>
      <p:sp>
        <p:nvSpPr>
          <p:cNvPr id="11" name="Content Placeholder 10"/>
          <p:cNvSpPr>
            <a:spLocks noGrp="1"/>
          </p:cNvSpPr>
          <p:nvPr>
            <p:ph sz="quarter" idx="10"/>
          </p:nvPr>
        </p:nvSpPr>
        <p:spPr>
          <a:xfrm>
            <a:off x="594360" y="1848772"/>
            <a:ext cx="8121044" cy="4652062"/>
          </a:xfrm>
        </p:spPr>
        <p:txBody>
          <a:bodyPr/>
          <a:lstStyle/>
          <a:p>
            <a:pPr>
              <a:buClr>
                <a:schemeClr val="tx1"/>
              </a:buClr>
            </a:pPr>
            <a:r>
              <a:rPr lang="en-US" b="1" dirty="0"/>
              <a:t>Generally Accepted Accounting Principles (GAAP)</a:t>
            </a:r>
          </a:p>
          <a:p>
            <a:pPr lvl="1"/>
            <a:r>
              <a:rPr lang="en-US" dirty="0"/>
              <a:t>GAAP is a dynamic set of both </a:t>
            </a:r>
            <a:r>
              <a:rPr lang="en-US" b="1" dirty="0"/>
              <a:t>broad and specific guidelines </a:t>
            </a:r>
            <a:r>
              <a:rPr lang="en-US" dirty="0"/>
              <a:t>that companies should follow when measuring and reporting the information in their financial statements and related notes</a:t>
            </a:r>
          </a:p>
          <a:p>
            <a:pPr lvl="1"/>
            <a:r>
              <a:rPr lang="en-US" dirty="0"/>
              <a:t>GAAP facilitates decision making by investors and creditors by allowing them to </a:t>
            </a:r>
            <a:r>
              <a:rPr lang="en-US" b="1" dirty="0"/>
              <a:t>compare</a:t>
            </a:r>
            <a:r>
              <a:rPr lang="en-US" dirty="0"/>
              <a:t> financial information among companies</a:t>
            </a:r>
          </a:p>
        </p:txBody>
      </p:sp>
    </p:spTree>
    <p:extLst>
      <p:ext uri="{BB962C8B-B14F-4D97-AF65-F5344CB8AC3E}">
        <p14:creationId xmlns:p14="http://schemas.microsoft.com/office/powerpoint/2010/main" val="420739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01-3</a:t>
            </a:r>
          </a:p>
        </p:txBody>
      </p:sp>
      <p:sp>
        <p:nvSpPr>
          <p:cNvPr id="5" name="Title 4"/>
          <p:cNvSpPr>
            <a:spLocks noGrp="1"/>
          </p:cNvSpPr>
          <p:nvPr>
            <p:ph type="title"/>
          </p:nvPr>
        </p:nvSpPr>
        <p:spPr/>
        <p:txBody>
          <a:bodyPr>
            <a:normAutofit/>
          </a:bodyPr>
          <a:lstStyle/>
          <a:p>
            <a:r>
              <a:rPr lang="en-US" dirty="0"/>
              <a:t>Accounting Standard Setting</a:t>
            </a:r>
          </a:p>
        </p:txBody>
      </p:sp>
      <p:sp>
        <p:nvSpPr>
          <p:cNvPr id="6" name="Content Placeholder 5"/>
          <p:cNvSpPr>
            <a:spLocks noGrp="1"/>
          </p:cNvSpPr>
          <p:nvPr>
            <p:ph sz="quarter" idx="10"/>
          </p:nvPr>
        </p:nvSpPr>
        <p:spPr>
          <a:xfrm>
            <a:off x="914400" y="1676400"/>
            <a:ext cx="7801004" cy="4681558"/>
          </a:xfrm>
        </p:spPr>
        <p:txBody>
          <a:bodyPr/>
          <a:lstStyle/>
          <a:p>
            <a:pPr marL="0" indent="0">
              <a:buNone/>
            </a:pPr>
            <a:r>
              <a:rPr lang="en-US" dirty="0"/>
              <a:t>HIERARCHY OF STANDARD-SETTING AUTHORITY</a:t>
            </a:r>
          </a:p>
          <a:p>
            <a:pPr marL="360363" indent="-360363"/>
            <a:r>
              <a:t>Congress</a:t>
            </a:r>
          </a:p>
          <a:p>
            <a:pPr marL="360363" indent="-360363"/>
            <a:r>
              <a:t>SEC</a:t>
            </a:r>
          </a:p>
          <a:p>
            <a:pPr marL="360363" indent="-360363"/>
            <a:r>
              <a:t>Private Sector</a:t>
            </a:r>
          </a:p>
          <a:p>
            <a:pPr marL="823913" lvl="1" indent="-360363"/>
            <a:r>
              <a:t>CAP (1938-1959</a:t>
            </a:r>
            <a:r>
              <a:rPr sz="2200"/>
              <a:t>)</a:t>
            </a:r>
          </a:p>
          <a:p>
            <a:pPr marL="823913" lvl="1" indent="-360363"/>
            <a:r>
              <a:rPr sz="2400"/>
              <a:t>APB (1959-1973)</a:t>
            </a:r>
          </a:p>
          <a:p>
            <a:pPr marL="823913" lvl="1" indent="-360363"/>
            <a:r>
              <a:rPr sz="2400"/>
              <a:t>FASB (1973-Present)</a:t>
            </a:r>
            <a:endParaRPr lang="en-US" sz="2400" dirty="0"/>
          </a:p>
        </p:txBody>
      </p:sp>
    </p:spTree>
    <p:extLst>
      <p:ext uri="{BB962C8B-B14F-4D97-AF65-F5344CB8AC3E}">
        <p14:creationId xmlns:p14="http://schemas.microsoft.com/office/powerpoint/2010/main" val="3860677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p:txBody>
          <a:bodyPr>
            <a:noAutofit/>
          </a:bodyPr>
          <a:lstStyle/>
          <a:p>
            <a:r>
              <a:rPr lang="en-US" dirty="0"/>
              <a:t>Historical Perspective and Standards (1 of 2)</a:t>
            </a:r>
          </a:p>
        </p:txBody>
      </p:sp>
      <p:sp>
        <p:nvSpPr>
          <p:cNvPr id="11" name="Content Placeholder 10"/>
          <p:cNvSpPr>
            <a:spLocks noGrp="1"/>
          </p:cNvSpPr>
          <p:nvPr>
            <p:ph sz="quarter" idx="10"/>
          </p:nvPr>
        </p:nvSpPr>
        <p:spPr>
          <a:xfrm>
            <a:off x="548640" y="1676400"/>
            <a:ext cx="7992888" cy="4416896"/>
          </a:xfrm>
        </p:spPr>
        <p:txBody>
          <a:bodyPr/>
          <a:lstStyle/>
          <a:p>
            <a:pPr>
              <a:buClr>
                <a:schemeClr val="tx1"/>
              </a:buClr>
            </a:pPr>
            <a:r>
              <a:rPr lang="en-US" b="1" dirty="0"/>
              <a:t>Securities and Exchange Commission (SEC)</a:t>
            </a:r>
          </a:p>
          <a:p>
            <a:pPr lvl="1">
              <a:buClr>
                <a:schemeClr val="tx1"/>
              </a:buClr>
            </a:pPr>
            <a:r>
              <a:rPr lang="en-US" dirty="0"/>
              <a:t>Created by Congress in response to the stock market crash of 1929</a:t>
            </a:r>
          </a:p>
          <a:p>
            <a:pPr lvl="1">
              <a:buClr>
                <a:schemeClr val="tx1"/>
              </a:buClr>
            </a:pPr>
            <a:r>
              <a:rPr lang="en-US" dirty="0"/>
              <a:t>Goal: To restore investor confidence</a:t>
            </a:r>
          </a:p>
          <a:p>
            <a:pPr>
              <a:buClr>
                <a:schemeClr val="tx1"/>
              </a:buClr>
            </a:pPr>
            <a:r>
              <a:rPr lang="en-US" b="1" dirty="0"/>
              <a:t>1933 Securities Act</a:t>
            </a:r>
          </a:p>
          <a:p>
            <a:pPr lvl="1">
              <a:buClr>
                <a:schemeClr val="tx1"/>
              </a:buClr>
            </a:pPr>
            <a:r>
              <a:rPr lang="en-US" dirty="0"/>
              <a:t>Applies to initial offerings of securities (stocks and bonds)</a:t>
            </a:r>
          </a:p>
        </p:txBody>
      </p:sp>
    </p:spTree>
    <p:extLst>
      <p:ext uri="{BB962C8B-B14F-4D97-AF65-F5344CB8AC3E}">
        <p14:creationId xmlns:p14="http://schemas.microsoft.com/office/powerpoint/2010/main" val="918782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01-1</a:t>
            </a:r>
          </a:p>
        </p:txBody>
      </p:sp>
      <p:sp>
        <p:nvSpPr>
          <p:cNvPr id="5" name="Title 4"/>
          <p:cNvSpPr>
            <a:spLocks noGrp="1"/>
          </p:cNvSpPr>
          <p:nvPr>
            <p:ph type="title"/>
          </p:nvPr>
        </p:nvSpPr>
        <p:spPr/>
        <p:txBody>
          <a:bodyPr>
            <a:noAutofit/>
          </a:bodyPr>
          <a:lstStyle/>
          <a:p>
            <a:r>
              <a:rPr lang="en-US" dirty="0"/>
              <a:t>Visualize the Important Role of Accounting</a:t>
            </a:r>
          </a:p>
        </p:txBody>
      </p:sp>
      <p:sp>
        <p:nvSpPr>
          <p:cNvPr id="6" name="Content Placeholder 5"/>
          <p:cNvSpPr>
            <a:spLocks noGrp="1"/>
          </p:cNvSpPr>
          <p:nvPr>
            <p:ph sz="quarter" idx="10"/>
          </p:nvPr>
        </p:nvSpPr>
        <p:spPr>
          <a:xfrm>
            <a:off x="594360" y="1714488"/>
            <a:ext cx="4337680" cy="4681558"/>
          </a:xfrm>
        </p:spPr>
        <p:txBody>
          <a:bodyPr/>
          <a:lstStyle/>
          <a:p>
            <a:r>
              <a:rPr lang="en-US" dirty="0"/>
              <a:t>Accounting provides useful information about economic activity to help:</a:t>
            </a:r>
          </a:p>
          <a:p>
            <a:pPr lvl="1"/>
            <a:r>
              <a:rPr lang="en-US" dirty="0"/>
              <a:t>Produce good decisions</a:t>
            </a:r>
          </a:p>
          <a:p>
            <a:pPr lvl="1"/>
            <a:r>
              <a:rPr lang="en-US" dirty="0"/>
              <a:t>Foster a prosperous society</a:t>
            </a:r>
          </a:p>
        </p:txBody>
      </p:sp>
      <p:pic>
        <p:nvPicPr>
          <p:cNvPr id="1026" name="Picture 2" descr="Graphic model that describes the steps in the accounting method.  &#10;From the bottom to the top of the model, steps are illustrated and labeled Economic Activity, Shades of Gray, Accounting Judgements, Useful Information, Good Decisions and Prosperous Society. An illustration of a lightbulb is on the left of each of the steps except Shades of Gray. On the right side, a line connects Good Decisions to Accounting Judgements and Economic Activity. A small stick figure at the bottom of the model says, &quot;This is accounting!&quot;"/>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4867063" y="1643050"/>
            <a:ext cx="4134093" cy="4705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4903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p:txBody>
          <a:bodyPr>
            <a:noAutofit/>
          </a:bodyPr>
          <a:lstStyle/>
          <a:p>
            <a:r>
              <a:rPr lang="en-US" dirty="0"/>
              <a:t>Historical Perspective and Standards (2 of 2)</a:t>
            </a:r>
          </a:p>
        </p:txBody>
      </p:sp>
      <p:sp>
        <p:nvSpPr>
          <p:cNvPr id="11" name="Content Placeholder 10"/>
          <p:cNvSpPr>
            <a:spLocks noGrp="1"/>
          </p:cNvSpPr>
          <p:nvPr>
            <p:ph sz="quarter" idx="10"/>
          </p:nvPr>
        </p:nvSpPr>
        <p:spPr>
          <a:xfrm>
            <a:off x="548640" y="1676400"/>
            <a:ext cx="7992888" cy="4416896"/>
          </a:xfrm>
        </p:spPr>
        <p:txBody>
          <a:bodyPr/>
          <a:lstStyle/>
          <a:p>
            <a:pPr>
              <a:buClr>
                <a:schemeClr val="tx1"/>
              </a:buClr>
            </a:pPr>
            <a:r>
              <a:rPr lang="en-US" b="1" dirty="0"/>
              <a:t>1934 Securities Exchange Act</a:t>
            </a:r>
          </a:p>
          <a:p>
            <a:pPr lvl="1"/>
            <a:r>
              <a:rPr lang="en-US" dirty="0"/>
              <a:t>Applies to secondary market transactions</a:t>
            </a:r>
          </a:p>
          <a:p>
            <a:pPr lvl="1"/>
            <a:r>
              <a:rPr lang="en-US" dirty="0"/>
              <a:t>Mandates reporting requirements for companies whose securities are publicly traded</a:t>
            </a:r>
          </a:p>
        </p:txBody>
      </p:sp>
    </p:spTree>
    <p:extLst>
      <p:ext uri="{BB962C8B-B14F-4D97-AF65-F5344CB8AC3E}">
        <p14:creationId xmlns:p14="http://schemas.microsoft.com/office/powerpoint/2010/main" val="40723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a:xfrm>
            <a:off x="1008720" y="457200"/>
            <a:ext cx="7126560" cy="914400"/>
          </a:xfrm>
        </p:spPr>
        <p:txBody>
          <a:bodyPr>
            <a:noAutofit/>
          </a:bodyPr>
          <a:lstStyle/>
          <a:p>
            <a:r>
              <a:rPr lang="en-US" dirty="0"/>
              <a:t>Early U.S. Standard Setting (1 of 2)</a:t>
            </a:r>
          </a:p>
        </p:txBody>
      </p:sp>
      <p:sp>
        <p:nvSpPr>
          <p:cNvPr id="11" name="Content Placeholder 10"/>
          <p:cNvSpPr>
            <a:spLocks noGrp="1"/>
          </p:cNvSpPr>
          <p:nvPr>
            <p:ph sz="quarter" idx="10"/>
          </p:nvPr>
        </p:nvSpPr>
        <p:spPr>
          <a:xfrm>
            <a:off x="785786" y="1643050"/>
            <a:ext cx="8001056" cy="4714908"/>
          </a:xfrm>
        </p:spPr>
        <p:txBody>
          <a:bodyPr/>
          <a:lstStyle/>
          <a:p>
            <a:pPr>
              <a:buClr>
                <a:schemeClr val="tx1"/>
              </a:buClr>
            </a:pPr>
            <a:r>
              <a:rPr lang="en-US" b="1" dirty="0"/>
              <a:t>Committee on Accounting Procedure (CAP) </a:t>
            </a:r>
            <a:r>
              <a:rPr lang="en-US" dirty="0"/>
              <a:t>(1938 to 1959)</a:t>
            </a:r>
          </a:p>
          <a:p>
            <a:pPr lvl="1"/>
            <a:r>
              <a:rPr lang="en-US" dirty="0"/>
              <a:t>First private sector standard-setting body</a:t>
            </a:r>
          </a:p>
          <a:p>
            <a:pPr lvl="1"/>
            <a:r>
              <a:rPr lang="en-US" dirty="0"/>
              <a:t>Committee of the American Institute of Accountants (AIA)</a:t>
            </a:r>
          </a:p>
          <a:p>
            <a:pPr lvl="1"/>
            <a:r>
              <a:rPr lang="en-US" dirty="0"/>
              <a:t>AIA: National professional organization for certified professional public accountants</a:t>
            </a:r>
          </a:p>
          <a:p>
            <a:pPr lvl="1"/>
            <a:r>
              <a:rPr lang="en-US" dirty="0"/>
              <a:t>AIA: Renamed as American Institute of Certified Public Accountants (AICPA) </a:t>
            </a:r>
          </a:p>
          <a:p>
            <a:pPr lvl="1"/>
            <a:r>
              <a:rPr lang="en-US" dirty="0"/>
              <a:t>Issued 51 Accounting Research Bulletins (ARBs)</a:t>
            </a:r>
          </a:p>
        </p:txBody>
      </p:sp>
    </p:spTree>
    <p:extLst>
      <p:ext uri="{BB962C8B-B14F-4D97-AF65-F5344CB8AC3E}">
        <p14:creationId xmlns:p14="http://schemas.microsoft.com/office/powerpoint/2010/main" val="2738378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a:xfrm>
            <a:off x="1008720" y="457200"/>
            <a:ext cx="7126560" cy="914400"/>
          </a:xfrm>
        </p:spPr>
        <p:txBody>
          <a:bodyPr>
            <a:noAutofit/>
          </a:bodyPr>
          <a:lstStyle/>
          <a:p>
            <a:r>
              <a:rPr lang="en-US" dirty="0"/>
              <a:t>Early U.S. Standard Setting (2 of 2)</a:t>
            </a:r>
          </a:p>
        </p:txBody>
      </p:sp>
      <p:sp>
        <p:nvSpPr>
          <p:cNvPr id="11" name="Content Placeholder 10"/>
          <p:cNvSpPr>
            <a:spLocks noGrp="1"/>
          </p:cNvSpPr>
          <p:nvPr>
            <p:ph sz="quarter" idx="10"/>
          </p:nvPr>
        </p:nvSpPr>
        <p:spPr>
          <a:xfrm>
            <a:off x="594360" y="1676400"/>
            <a:ext cx="8049606" cy="4681558"/>
          </a:xfrm>
        </p:spPr>
        <p:txBody>
          <a:bodyPr/>
          <a:lstStyle/>
          <a:p>
            <a:pPr>
              <a:buClr>
                <a:schemeClr val="tx1"/>
              </a:buClr>
            </a:pPr>
            <a:r>
              <a:rPr lang="en-US" b="1" dirty="0"/>
              <a:t>Accounting Principles Board (APB) </a:t>
            </a:r>
            <a:r>
              <a:rPr lang="en-US" dirty="0"/>
              <a:t>(1959 to 1973)</a:t>
            </a:r>
          </a:p>
          <a:p>
            <a:pPr lvl="1"/>
            <a:r>
              <a:rPr lang="en-US" dirty="0"/>
              <a:t>Issued 31 Accounting Principles Board Opinions (APBOs), various Interpretations, and four Statements</a:t>
            </a:r>
          </a:p>
          <a:p>
            <a:pPr lvl="1"/>
            <a:r>
              <a:rPr lang="en-US" dirty="0"/>
              <a:t>Replaced by Financial Accounting Standards Board (FASB)</a:t>
            </a:r>
          </a:p>
        </p:txBody>
      </p:sp>
    </p:spTree>
    <p:extLst>
      <p:ext uri="{BB962C8B-B14F-4D97-AF65-F5344CB8AC3E}">
        <p14:creationId xmlns:p14="http://schemas.microsoft.com/office/powerpoint/2010/main" val="18168712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p:txBody>
          <a:bodyPr>
            <a:noAutofit/>
          </a:bodyPr>
          <a:lstStyle/>
          <a:p>
            <a:r>
              <a:rPr lang="en-US" dirty="0"/>
              <a:t>Financial Accounting Standards Board (FASB) (1 of 3)</a:t>
            </a:r>
          </a:p>
        </p:txBody>
      </p:sp>
      <p:sp>
        <p:nvSpPr>
          <p:cNvPr id="11" name="Content Placeholder 10"/>
          <p:cNvSpPr>
            <a:spLocks noGrp="1"/>
          </p:cNvSpPr>
          <p:nvPr>
            <p:ph sz="quarter" idx="10"/>
          </p:nvPr>
        </p:nvSpPr>
        <p:spPr>
          <a:xfrm>
            <a:off x="594360" y="1676400"/>
            <a:ext cx="8192482" cy="4752996"/>
          </a:xfrm>
        </p:spPr>
        <p:txBody>
          <a:bodyPr/>
          <a:lstStyle/>
          <a:p>
            <a:pPr>
              <a:buClr>
                <a:schemeClr val="tx1"/>
              </a:buClr>
            </a:pPr>
            <a:r>
              <a:rPr lang="en-US" b="1" dirty="0"/>
              <a:t>FASB created in 1973</a:t>
            </a:r>
          </a:p>
          <a:p>
            <a:pPr lvl="1">
              <a:buClr>
                <a:schemeClr val="tx1"/>
              </a:buClr>
            </a:pPr>
            <a:r>
              <a:rPr lang="en-US" dirty="0"/>
              <a:t>Established to set U.S. accounting standards</a:t>
            </a:r>
          </a:p>
          <a:p>
            <a:pPr lvl="1">
              <a:buClr>
                <a:schemeClr val="tx1"/>
              </a:buClr>
            </a:pPr>
            <a:r>
              <a:rPr lang="en-US" dirty="0"/>
              <a:t>Supported by </a:t>
            </a:r>
            <a:r>
              <a:rPr lang="en-US" b="1" dirty="0"/>
              <a:t>Financial Accounting Foundation (FAF)</a:t>
            </a:r>
          </a:p>
          <a:p>
            <a:pPr lvl="1">
              <a:buClr>
                <a:schemeClr val="tx1"/>
              </a:buClr>
            </a:pPr>
            <a:r>
              <a:rPr lang="en-US" dirty="0"/>
              <a:t>Seven full-time members</a:t>
            </a:r>
            <a:endParaRPr lang="en-US" sz="1800" dirty="0"/>
          </a:p>
        </p:txBody>
      </p:sp>
    </p:spTree>
    <p:extLst>
      <p:ext uri="{BB962C8B-B14F-4D97-AF65-F5344CB8AC3E}">
        <p14:creationId xmlns:p14="http://schemas.microsoft.com/office/powerpoint/2010/main" val="31334025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p:txBody>
          <a:bodyPr>
            <a:noAutofit/>
          </a:bodyPr>
          <a:lstStyle/>
          <a:p>
            <a:r>
              <a:rPr lang="en-US" dirty="0"/>
              <a:t>Financial Accounting Standards Board (FASB) (2 of 3)</a:t>
            </a:r>
          </a:p>
        </p:txBody>
      </p:sp>
      <p:sp>
        <p:nvSpPr>
          <p:cNvPr id="11" name="Content Placeholder 10"/>
          <p:cNvSpPr>
            <a:spLocks noGrp="1"/>
          </p:cNvSpPr>
          <p:nvPr>
            <p:ph sz="quarter" idx="10"/>
          </p:nvPr>
        </p:nvSpPr>
        <p:spPr>
          <a:xfrm>
            <a:off x="594360" y="1676400"/>
            <a:ext cx="8049606" cy="4610120"/>
          </a:xfrm>
        </p:spPr>
        <p:txBody>
          <a:bodyPr/>
          <a:lstStyle/>
          <a:p>
            <a:pPr>
              <a:buClr>
                <a:schemeClr val="tx1"/>
              </a:buClr>
            </a:pPr>
            <a:r>
              <a:rPr lang="en-US" b="1" dirty="0"/>
              <a:t>Emerging Issues Task Force (EITF) created in 1984</a:t>
            </a:r>
          </a:p>
          <a:p>
            <a:pPr lvl="1">
              <a:buClr>
                <a:schemeClr val="tx1"/>
              </a:buClr>
            </a:pPr>
            <a:r>
              <a:rPr lang="en-US" dirty="0"/>
              <a:t>Identifies financial reporting issues and attempts to  resolve them without involving the FASB</a:t>
            </a:r>
          </a:p>
          <a:p>
            <a:pPr lvl="2">
              <a:buClr>
                <a:schemeClr val="tx1"/>
              </a:buClr>
            </a:pPr>
            <a:r>
              <a:rPr lang="en-US" dirty="0"/>
              <a:t>Primarily addresses implementation issues</a:t>
            </a:r>
          </a:p>
          <a:p>
            <a:pPr lvl="2">
              <a:buClr>
                <a:schemeClr val="tx1"/>
              </a:buClr>
            </a:pPr>
            <a:r>
              <a:rPr lang="en-US" dirty="0"/>
              <a:t>Speeding up the standard-setting process</a:t>
            </a:r>
          </a:p>
          <a:p>
            <a:pPr lvl="1">
              <a:buClr>
                <a:schemeClr val="tx1"/>
              </a:buClr>
            </a:pPr>
            <a:r>
              <a:rPr lang="en-US" dirty="0"/>
              <a:t>EITF rulings are ratified by the FASB and are considered part of GAAP</a:t>
            </a:r>
          </a:p>
        </p:txBody>
      </p:sp>
    </p:spTree>
    <p:extLst>
      <p:ext uri="{BB962C8B-B14F-4D97-AF65-F5344CB8AC3E}">
        <p14:creationId xmlns:p14="http://schemas.microsoft.com/office/powerpoint/2010/main" val="7617245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p:txBody>
          <a:bodyPr>
            <a:noAutofit/>
          </a:bodyPr>
          <a:lstStyle/>
          <a:p>
            <a:r>
              <a:rPr lang="en-US" dirty="0"/>
              <a:t>Financial Accounting Standards Board (FASB) (3 of 3)</a:t>
            </a:r>
          </a:p>
        </p:txBody>
      </p:sp>
      <p:sp>
        <p:nvSpPr>
          <p:cNvPr id="11" name="Content Placeholder 10"/>
          <p:cNvSpPr>
            <a:spLocks noGrp="1"/>
          </p:cNvSpPr>
          <p:nvPr>
            <p:ph sz="quarter" idx="10"/>
          </p:nvPr>
        </p:nvSpPr>
        <p:spPr>
          <a:xfrm>
            <a:off x="594360" y="1676400"/>
            <a:ext cx="8192482" cy="4681558"/>
          </a:xfrm>
        </p:spPr>
        <p:txBody>
          <a:bodyPr/>
          <a:lstStyle/>
          <a:p>
            <a:pPr>
              <a:buClr>
                <a:schemeClr val="tx1"/>
              </a:buClr>
            </a:pPr>
            <a:r>
              <a:rPr lang="en-US" b="1" dirty="0"/>
              <a:t>Government Accounting Standards Board (GASB)</a:t>
            </a:r>
            <a:r>
              <a:rPr lang="en-IN" dirty="0"/>
              <a:t>: </a:t>
            </a:r>
            <a:r>
              <a:rPr lang="en-US" dirty="0"/>
              <a:t>develop accounting standards for governmental units such as states and cities</a:t>
            </a:r>
          </a:p>
        </p:txBody>
      </p:sp>
    </p:spTree>
    <p:extLst>
      <p:ext uri="{BB962C8B-B14F-4D97-AF65-F5344CB8AC3E}">
        <p14:creationId xmlns:p14="http://schemas.microsoft.com/office/powerpoint/2010/main" val="39710037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p:txBody>
          <a:bodyPr>
            <a:noAutofit/>
          </a:bodyPr>
          <a:lstStyle/>
          <a:p>
            <a:r>
              <a:rPr lang="en-US" altLang="en-US" dirty="0"/>
              <a:t>Concept Check: Accounting Standard Setting</a:t>
            </a:r>
            <a:endParaRPr lang="en-US" dirty="0"/>
          </a:p>
        </p:txBody>
      </p:sp>
      <p:sp>
        <p:nvSpPr>
          <p:cNvPr id="11" name="Content Placeholder 10"/>
          <p:cNvSpPr>
            <a:spLocks noGrp="1"/>
          </p:cNvSpPr>
          <p:nvPr>
            <p:ph sz="quarter" idx="10"/>
          </p:nvPr>
        </p:nvSpPr>
        <p:spPr>
          <a:xfrm>
            <a:off x="594360" y="1676400"/>
            <a:ext cx="8192482" cy="4610120"/>
          </a:xfrm>
        </p:spPr>
        <p:txBody>
          <a:bodyPr/>
          <a:lstStyle/>
          <a:p>
            <a:pPr marL="0" indent="0">
              <a:spcAft>
                <a:spcPts val="1200"/>
              </a:spcAft>
              <a:buNone/>
            </a:pPr>
            <a:r>
              <a:rPr lang="en-US" sz="2400" dirty="0"/>
              <a:t>Accounting standards in the United States are currently set by:</a:t>
            </a:r>
          </a:p>
          <a:p>
            <a:pPr marL="457200" indent="-457200">
              <a:buFont typeface="+mj-lt"/>
              <a:buAutoNum type="alphaLcPeriod"/>
              <a:tabLst>
                <a:tab pos="342900" algn="l"/>
              </a:tabLst>
            </a:pPr>
            <a:r>
              <a:rPr lang="en-US" sz="2400" b="1" dirty="0"/>
              <a:t>The FASB</a:t>
            </a:r>
          </a:p>
          <a:p>
            <a:pPr marL="457200" indent="-457200">
              <a:buFont typeface="+mj-lt"/>
              <a:buAutoNum type="alphaLcPeriod"/>
              <a:tabLst>
                <a:tab pos="342900" algn="l"/>
              </a:tabLst>
            </a:pPr>
            <a:r>
              <a:rPr lang="en-US" sz="2400" dirty="0"/>
              <a:t>The AICPA</a:t>
            </a:r>
          </a:p>
          <a:p>
            <a:pPr marL="457200" indent="-457200">
              <a:buFont typeface="+mj-lt"/>
              <a:buAutoNum type="alphaLcPeriod"/>
              <a:tabLst>
                <a:tab pos="342900" algn="l"/>
              </a:tabLst>
            </a:pPr>
            <a:r>
              <a:rPr lang="en-US" sz="2400" dirty="0"/>
              <a:t>The EITF</a:t>
            </a:r>
          </a:p>
          <a:p>
            <a:pPr marL="457200" indent="-457200">
              <a:buFont typeface="+mj-lt"/>
              <a:buAutoNum type="alphaLcPeriod"/>
              <a:tabLst>
                <a:tab pos="342900" algn="l"/>
              </a:tabLst>
            </a:pPr>
            <a:r>
              <a:rPr lang="en-US" sz="2400" dirty="0"/>
              <a:t>The NCAA</a:t>
            </a:r>
          </a:p>
          <a:p>
            <a:pPr marL="0" indent="0">
              <a:buNone/>
              <a:tabLst>
                <a:tab pos="7772400" algn="dec"/>
              </a:tabLst>
              <a:defRPr/>
            </a:pPr>
            <a:r>
              <a:rPr lang="en-US" sz="2400" dirty="0"/>
              <a:t>The correct answer is </a:t>
            </a:r>
            <a:r>
              <a:rPr lang="en-US" sz="2400" i="1" dirty="0"/>
              <a:t>a</a:t>
            </a:r>
            <a:r>
              <a:rPr lang="en-US" sz="2400" dirty="0"/>
              <a:t>. Since 1973, the FASB has been the primary standard-setting body in the United States.</a:t>
            </a:r>
          </a:p>
        </p:txBody>
      </p:sp>
    </p:spTree>
    <p:extLst>
      <p:ext uri="{BB962C8B-B14F-4D97-AF65-F5344CB8AC3E}">
        <p14:creationId xmlns:p14="http://schemas.microsoft.com/office/powerpoint/2010/main" val="25343350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p:txBody>
          <a:bodyPr>
            <a:normAutofit/>
          </a:bodyPr>
          <a:lstStyle/>
          <a:p>
            <a:r>
              <a:rPr lang="en-US" dirty="0"/>
              <a:t>Codification</a:t>
            </a:r>
          </a:p>
        </p:txBody>
      </p:sp>
      <p:sp>
        <p:nvSpPr>
          <p:cNvPr id="11" name="Content Placeholder 10"/>
          <p:cNvSpPr>
            <a:spLocks noGrp="1"/>
          </p:cNvSpPr>
          <p:nvPr>
            <p:ph sz="quarter" idx="10"/>
          </p:nvPr>
        </p:nvSpPr>
        <p:spPr>
          <a:xfrm>
            <a:off x="594360" y="1676400"/>
            <a:ext cx="8154104" cy="4488904"/>
          </a:xfrm>
        </p:spPr>
        <p:txBody>
          <a:bodyPr/>
          <a:lstStyle/>
          <a:p>
            <a:pPr>
              <a:buClr>
                <a:schemeClr val="tx1"/>
              </a:buClr>
            </a:pPr>
            <a:r>
              <a:rPr lang="en-IN" b="1" dirty="0"/>
              <a:t>FASB Accounting Standards Codification </a:t>
            </a:r>
          </a:p>
          <a:p>
            <a:pPr lvl="1">
              <a:buClr>
                <a:schemeClr val="tx1"/>
              </a:buClr>
            </a:pPr>
            <a:r>
              <a:rPr lang="en-IN" dirty="0"/>
              <a:t>Only source of authoritative nongovernmental U.S. GAAP</a:t>
            </a:r>
          </a:p>
          <a:p>
            <a:pPr lvl="2">
              <a:buClr>
                <a:schemeClr val="tx1"/>
              </a:buClr>
            </a:pPr>
            <a:r>
              <a:rPr lang="en-US" dirty="0"/>
              <a:t>Organizes the thousands of U.S. GAAP pronouncements into roughly 90 accounting topics</a:t>
            </a:r>
            <a:endParaRPr lang="en-IN" dirty="0"/>
          </a:p>
          <a:p>
            <a:pPr lvl="2">
              <a:buClr>
                <a:schemeClr val="tx1"/>
              </a:buClr>
            </a:pPr>
            <a:r>
              <a:rPr lang="en-IN" dirty="0"/>
              <a:t>Also includes portions of SEC accounting guidance</a:t>
            </a:r>
          </a:p>
          <a:p>
            <a:pPr lvl="0">
              <a:buClr>
                <a:schemeClr val="tx1"/>
              </a:buClr>
            </a:pPr>
            <a:r>
              <a:rPr lang="en-IN" b="1" dirty="0"/>
              <a:t>Accounting Standards Update (ASU): </a:t>
            </a:r>
            <a:r>
              <a:rPr lang="en-IN" dirty="0"/>
              <a:t>any new  standard issued by FASB</a:t>
            </a:r>
          </a:p>
          <a:p>
            <a:r>
              <a:rPr lang="en-US" dirty="0"/>
              <a:t>Located at the </a:t>
            </a:r>
            <a:r>
              <a:rPr lang="en-US" u="sng" dirty="0"/>
              <a:t>FASB website</a:t>
            </a:r>
          </a:p>
        </p:txBody>
      </p:sp>
    </p:spTree>
    <p:extLst>
      <p:ext uri="{BB962C8B-B14F-4D97-AF65-F5344CB8AC3E}">
        <p14:creationId xmlns:p14="http://schemas.microsoft.com/office/powerpoint/2010/main" val="3490033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01-3</a:t>
            </a:r>
          </a:p>
        </p:txBody>
      </p:sp>
      <p:sp>
        <p:nvSpPr>
          <p:cNvPr id="5" name="Title 4"/>
          <p:cNvSpPr>
            <a:spLocks noGrp="1"/>
          </p:cNvSpPr>
          <p:nvPr>
            <p:ph type="title"/>
          </p:nvPr>
        </p:nvSpPr>
        <p:spPr/>
        <p:txBody>
          <a:bodyPr>
            <a:noAutofit/>
          </a:bodyPr>
          <a:lstStyle/>
          <a:p>
            <a:r>
              <a:rPr lang="en-US" dirty="0"/>
              <a:t>FASB Accounting Standards Codification Topics</a:t>
            </a:r>
          </a:p>
        </p:txBody>
      </p:sp>
      <p:sp>
        <p:nvSpPr>
          <p:cNvPr id="6" name="Content Placeholder 10"/>
          <p:cNvSpPr>
            <a:spLocks noGrp="1"/>
          </p:cNvSpPr>
          <p:nvPr>
            <p:ph sz="quarter" idx="10"/>
          </p:nvPr>
        </p:nvSpPr>
        <p:spPr>
          <a:xfrm>
            <a:off x="1000100" y="1556792"/>
            <a:ext cx="7358114" cy="872076"/>
          </a:xfrm>
        </p:spPr>
        <p:txBody>
          <a:bodyPr/>
          <a:lstStyle/>
          <a:p>
            <a:pPr marL="0" indent="0" algn="ctr">
              <a:buNone/>
            </a:pPr>
            <a:r>
              <a:rPr lang="en-US" sz="2400" b="1" dirty="0"/>
              <a:t>FASB Accounting Standards Codification Topics</a:t>
            </a:r>
          </a:p>
        </p:txBody>
      </p:sp>
      <p:graphicFrame>
        <p:nvGraphicFramePr>
          <p:cNvPr id="11" name="Table"/>
          <p:cNvGraphicFramePr>
            <a:graphicFrameLocks/>
          </p:cNvGraphicFramePr>
          <p:nvPr>
            <p:extLst>
              <p:ext uri="{D42A27DB-BD31-4B8C-83A1-F6EECF244321}">
                <p14:modId xmlns:p14="http://schemas.microsoft.com/office/powerpoint/2010/main" val="1682349521"/>
              </p:ext>
            </p:extLst>
          </p:nvPr>
        </p:nvGraphicFramePr>
        <p:xfrm>
          <a:off x="1984884" y="2435244"/>
          <a:ext cx="5174233" cy="3708400"/>
        </p:xfrm>
        <a:graphic>
          <a:graphicData uri="http://schemas.openxmlformats.org/drawingml/2006/table">
            <a:tbl>
              <a:tblPr firstRow="1" bandRow="1">
                <a:tableStyleId>{5940675A-B579-460E-94D1-54222C63F5DA}</a:tableStyleId>
              </a:tblPr>
              <a:tblGrid>
                <a:gridCol w="2653952">
                  <a:extLst>
                    <a:ext uri="{9D8B030D-6E8A-4147-A177-3AD203B41FA5}">
                      <a16:colId xmlns:a16="http://schemas.microsoft.com/office/drawing/2014/main" val="20000"/>
                    </a:ext>
                  </a:extLst>
                </a:gridCol>
                <a:gridCol w="2520281">
                  <a:extLst>
                    <a:ext uri="{9D8B030D-6E8A-4147-A177-3AD203B41FA5}">
                      <a16:colId xmlns:a16="http://schemas.microsoft.com/office/drawing/2014/main" val="20001"/>
                    </a:ext>
                  </a:extLst>
                </a:gridCol>
              </a:tblGrid>
              <a:tr h="370840">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Topic</a:t>
                      </a:r>
                    </a:p>
                  </a:txBody>
                  <a:tcP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Numbered</a:t>
                      </a:r>
                    </a:p>
                  </a:txBody>
                  <a:tcPr/>
                </a:tc>
                <a:extLst>
                  <a:ext uri="{0D108BD9-81ED-4DB2-BD59-A6C34878D82A}">
                    <a16:rowId xmlns:a16="http://schemas.microsoft.com/office/drawing/2014/main" val="10001"/>
                  </a:ext>
                </a:extLst>
              </a:tr>
              <a:tr h="370840">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General Principles</a:t>
                      </a:r>
                    </a:p>
                  </a:txBody>
                  <a:tcPr/>
                </a:tc>
                <a:tc>
                  <a:txBody>
                    <a:bodyPr/>
                    <a:lstStyle/>
                    <a:p>
                      <a:pPr algn="ctr"/>
                      <a:r>
                        <a:rPr lang="hu-HU" sz="1400" dirty="0">
                          <a:latin typeface="Verdana" panose="020B0604030504040204" pitchFamily="34" charset="0"/>
                          <a:ea typeface="Verdana" panose="020B0604030504040204" pitchFamily="34" charset="0"/>
                          <a:cs typeface="Verdana" panose="020B0604030504040204" pitchFamily="34" charset="0"/>
                        </a:rPr>
                        <a:t> 100–199</a:t>
                      </a:r>
                    </a:p>
                  </a:txBody>
                  <a:tcPr/>
                </a:tc>
                <a:extLst>
                  <a:ext uri="{0D108BD9-81ED-4DB2-BD59-A6C34878D82A}">
                    <a16:rowId xmlns:a16="http://schemas.microsoft.com/office/drawing/2014/main" val="10002"/>
                  </a:ext>
                </a:extLst>
              </a:tr>
              <a:tr h="370840">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Presentation</a:t>
                      </a:r>
                    </a:p>
                  </a:txBody>
                  <a:tcPr/>
                </a:tc>
                <a:tc>
                  <a:txBody>
                    <a:bodyPr/>
                    <a:lstStyle/>
                    <a:p>
                      <a:pPr algn="ctr"/>
                      <a:r>
                        <a:rPr lang="is-IS" sz="1400" dirty="0">
                          <a:latin typeface="Verdana" panose="020B0604030504040204" pitchFamily="34" charset="0"/>
                          <a:ea typeface="Verdana" panose="020B0604030504040204" pitchFamily="34" charset="0"/>
                          <a:cs typeface="Verdana" panose="020B0604030504040204" pitchFamily="34" charset="0"/>
                        </a:rPr>
                        <a:t>200–299</a:t>
                      </a:r>
                    </a:p>
                  </a:txBody>
                  <a:tcPr/>
                </a:tc>
                <a:extLst>
                  <a:ext uri="{0D108BD9-81ED-4DB2-BD59-A6C34878D82A}">
                    <a16:rowId xmlns:a16="http://schemas.microsoft.com/office/drawing/2014/main" val="10003"/>
                  </a:ext>
                </a:extLst>
              </a:tr>
              <a:tr h="370840">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Assets</a:t>
                      </a:r>
                    </a:p>
                  </a:txBody>
                  <a:tcPr/>
                </a:tc>
                <a:tc>
                  <a:txBody>
                    <a:bodyPr/>
                    <a:lstStyle/>
                    <a:p>
                      <a:pPr algn="ctr"/>
                      <a:r>
                        <a:rPr lang="fi-FI" sz="1400" dirty="0">
                          <a:latin typeface="Verdana" panose="020B0604030504040204" pitchFamily="34" charset="0"/>
                          <a:ea typeface="Verdana" panose="020B0604030504040204" pitchFamily="34" charset="0"/>
                          <a:cs typeface="Verdana" panose="020B0604030504040204" pitchFamily="34" charset="0"/>
                        </a:rPr>
                        <a:t>300–399</a:t>
                      </a:r>
                    </a:p>
                  </a:txBody>
                  <a:tcPr/>
                </a:tc>
                <a:extLst>
                  <a:ext uri="{0D108BD9-81ED-4DB2-BD59-A6C34878D82A}">
                    <a16:rowId xmlns:a16="http://schemas.microsoft.com/office/drawing/2014/main" val="10004"/>
                  </a:ext>
                </a:extLst>
              </a:tr>
              <a:tr h="370840">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Liabilities</a:t>
                      </a:r>
                    </a:p>
                  </a:txBody>
                  <a:tcPr/>
                </a:tc>
                <a:tc>
                  <a:txBody>
                    <a:bodyPr/>
                    <a:lstStyle/>
                    <a:p>
                      <a:pPr algn="ctr"/>
                      <a:r>
                        <a:rPr lang="fi-FI" sz="1400" dirty="0">
                          <a:latin typeface="Verdana" panose="020B0604030504040204" pitchFamily="34" charset="0"/>
                          <a:ea typeface="Verdana" panose="020B0604030504040204" pitchFamily="34" charset="0"/>
                          <a:cs typeface="Verdana" panose="020B0604030504040204" pitchFamily="34" charset="0"/>
                        </a:rPr>
                        <a:t>400–499</a:t>
                      </a:r>
                    </a:p>
                  </a:txBody>
                  <a:tcPr/>
                </a:tc>
                <a:extLst>
                  <a:ext uri="{0D108BD9-81ED-4DB2-BD59-A6C34878D82A}">
                    <a16:rowId xmlns:a16="http://schemas.microsoft.com/office/drawing/2014/main" val="10005"/>
                  </a:ext>
                </a:extLst>
              </a:tr>
              <a:tr h="370840">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Equity</a:t>
                      </a:r>
                    </a:p>
                  </a:txBody>
                  <a:tcPr/>
                </a:tc>
                <a:tc>
                  <a:txBody>
                    <a:bodyPr/>
                    <a:lstStyle/>
                    <a:p>
                      <a:pPr algn="ctr"/>
                      <a:r>
                        <a:rPr lang="fi-FI" sz="1400" dirty="0">
                          <a:latin typeface="Verdana" panose="020B0604030504040204" pitchFamily="34" charset="0"/>
                          <a:ea typeface="Verdana" panose="020B0604030504040204" pitchFamily="34" charset="0"/>
                          <a:cs typeface="Verdana" panose="020B0604030504040204" pitchFamily="34" charset="0"/>
                        </a:rPr>
                        <a:t>500–599</a:t>
                      </a:r>
                    </a:p>
                  </a:txBody>
                  <a:tcPr/>
                </a:tc>
                <a:extLst>
                  <a:ext uri="{0D108BD9-81ED-4DB2-BD59-A6C34878D82A}">
                    <a16:rowId xmlns:a16="http://schemas.microsoft.com/office/drawing/2014/main" val="10006"/>
                  </a:ext>
                </a:extLst>
              </a:tr>
              <a:tr h="370840">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Revenues</a:t>
                      </a:r>
                    </a:p>
                  </a:txBody>
                  <a:tcPr/>
                </a:tc>
                <a:tc>
                  <a:txBody>
                    <a:bodyPr/>
                    <a:lstStyle/>
                    <a:p>
                      <a:pPr algn="ctr"/>
                      <a:r>
                        <a:rPr lang="fi-FI" sz="1400" dirty="0">
                          <a:latin typeface="Verdana" panose="020B0604030504040204" pitchFamily="34" charset="0"/>
                          <a:ea typeface="Verdana" panose="020B0604030504040204" pitchFamily="34" charset="0"/>
                          <a:cs typeface="Verdana" panose="020B0604030504040204" pitchFamily="34" charset="0"/>
                        </a:rPr>
                        <a:t>600–699</a:t>
                      </a:r>
                    </a:p>
                  </a:txBody>
                  <a:tcPr/>
                </a:tc>
                <a:extLst>
                  <a:ext uri="{0D108BD9-81ED-4DB2-BD59-A6C34878D82A}">
                    <a16:rowId xmlns:a16="http://schemas.microsoft.com/office/drawing/2014/main" val="10007"/>
                  </a:ext>
                </a:extLst>
              </a:tr>
              <a:tr h="370840">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Expenses</a:t>
                      </a:r>
                    </a:p>
                  </a:txBody>
                  <a:tcPr/>
                </a:tc>
                <a:tc>
                  <a:txBody>
                    <a:bodyPr/>
                    <a:lstStyle/>
                    <a:p>
                      <a:pPr algn="ctr"/>
                      <a:r>
                        <a:rPr lang="fi-FI" sz="1400" dirty="0">
                          <a:latin typeface="Verdana" panose="020B0604030504040204" pitchFamily="34" charset="0"/>
                          <a:ea typeface="Verdana" panose="020B0604030504040204" pitchFamily="34" charset="0"/>
                          <a:cs typeface="Verdana" panose="020B0604030504040204" pitchFamily="34" charset="0"/>
                        </a:rPr>
                        <a:t>700–799</a:t>
                      </a:r>
                    </a:p>
                  </a:txBody>
                  <a:tcPr/>
                </a:tc>
                <a:extLst>
                  <a:ext uri="{0D108BD9-81ED-4DB2-BD59-A6C34878D82A}">
                    <a16:rowId xmlns:a16="http://schemas.microsoft.com/office/drawing/2014/main" val="10008"/>
                  </a:ext>
                </a:extLst>
              </a:tr>
              <a:tr h="370840">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Broad Transactions</a:t>
                      </a:r>
                    </a:p>
                  </a:txBody>
                  <a:tcPr/>
                </a:tc>
                <a:tc>
                  <a:txBody>
                    <a:bodyPr/>
                    <a:lstStyle/>
                    <a:p>
                      <a:pPr algn="ctr"/>
                      <a:r>
                        <a:rPr lang="fi-FI" sz="1400" dirty="0">
                          <a:latin typeface="Verdana" panose="020B0604030504040204" pitchFamily="34" charset="0"/>
                          <a:ea typeface="Verdana" panose="020B0604030504040204" pitchFamily="34" charset="0"/>
                          <a:cs typeface="Verdana" panose="020B0604030504040204" pitchFamily="34" charset="0"/>
                        </a:rPr>
                        <a:t>800–899</a:t>
                      </a:r>
                    </a:p>
                  </a:txBody>
                  <a:tcPr/>
                </a:tc>
                <a:extLst>
                  <a:ext uri="{0D108BD9-81ED-4DB2-BD59-A6C34878D82A}">
                    <a16:rowId xmlns:a16="http://schemas.microsoft.com/office/drawing/2014/main" val="10009"/>
                  </a:ext>
                </a:extLst>
              </a:tr>
              <a:tr h="370840">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Industry</a:t>
                      </a:r>
                    </a:p>
                  </a:txBody>
                  <a:tcPr/>
                </a:tc>
                <a:tc>
                  <a:txBody>
                    <a:bodyPr/>
                    <a:lstStyle/>
                    <a:p>
                      <a:pPr algn="ctr"/>
                      <a:r>
                        <a:rPr lang="fi-FI" sz="1400" dirty="0">
                          <a:latin typeface="Verdana" panose="020B0604030504040204" pitchFamily="34" charset="0"/>
                          <a:ea typeface="Verdana" panose="020B0604030504040204" pitchFamily="34" charset="0"/>
                          <a:cs typeface="Verdana" panose="020B0604030504040204" pitchFamily="34" charset="0"/>
                        </a:rPr>
                        <a:t>900–999</a:t>
                      </a: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2533482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a:xfrm>
            <a:off x="684684" y="457200"/>
            <a:ext cx="7774632" cy="914400"/>
          </a:xfrm>
        </p:spPr>
        <p:txBody>
          <a:bodyPr>
            <a:noAutofit/>
          </a:bodyPr>
          <a:lstStyle/>
          <a:p>
            <a:r>
              <a:rPr lang="en-US" dirty="0"/>
              <a:t>International Standard Setting (1 of 2)</a:t>
            </a:r>
          </a:p>
        </p:txBody>
      </p:sp>
      <p:sp>
        <p:nvSpPr>
          <p:cNvPr id="11" name="Content Placeholder 10"/>
          <p:cNvSpPr>
            <a:spLocks noGrp="1"/>
          </p:cNvSpPr>
          <p:nvPr>
            <p:ph sz="quarter" idx="10"/>
          </p:nvPr>
        </p:nvSpPr>
        <p:spPr>
          <a:xfrm>
            <a:off x="594360" y="1676400"/>
            <a:ext cx="8082096" cy="4776936"/>
          </a:xfrm>
        </p:spPr>
        <p:txBody>
          <a:bodyPr/>
          <a:lstStyle/>
          <a:p>
            <a:r>
              <a:rPr lang="en-US" b="1" dirty="0"/>
              <a:t>International Accounting Standards Committee (IASC)</a:t>
            </a:r>
          </a:p>
          <a:p>
            <a:pPr marL="685800" lvl="1" indent="-285750"/>
            <a:r>
              <a:rPr lang="en-US" dirty="0"/>
              <a:t>Formed in 1973 to develop global accounting standards</a:t>
            </a:r>
          </a:p>
          <a:p>
            <a:pPr marL="685800" lvl="1" indent="-285750"/>
            <a:r>
              <a:rPr lang="en-IN" dirty="0"/>
              <a:t>Created a new standard-setting body called the </a:t>
            </a:r>
            <a:r>
              <a:rPr lang="en-IN" b="1" dirty="0"/>
              <a:t>International Accounting Standards Board (IASB) </a:t>
            </a:r>
            <a:r>
              <a:rPr lang="en-IN" dirty="0"/>
              <a:t>(2001)</a:t>
            </a:r>
            <a:endParaRPr lang="en-IN" b="1" dirty="0"/>
          </a:p>
        </p:txBody>
      </p:sp>
    </p:spTree>
    <p:extLst>
      <p:ext uri="{BB962C8B-B14F-4D97-AF65-F5344CB8AC3E}">
        <p14:creationId xmlns:p14="http://schemas.microsoft.com/office/powerpoint/2010/main" val="38635890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01-1</a:t>
            </a:r>
          </a:p>
        </p:txBody>
      </p:sp>
      <p:sp>
        <p:nvSpPr>
          <p:cNvPr id="5" name="Title 4"/>
          <p:cNvSpPr>
            <a:spLocks noGrp="1"/>
          </p:cNvSpPr>
          <p:nvPr>
            <p:ph type="title"/>
          </p:nvPr>
        </p:nvSpPr>
        <p:spPr>
          <a:xfrm>
            <a:off x="685800" y="457200"/>
            <a:ext cx="8001000" cy="1027584"/>
          </a:xfrm>
        </p:spPr>
        <p:txBody>
          <a:bodyPr>
            <a:noAutofit/>
          </a:bodyPr>
          <a:lstStyle/>
          <a:p>
            <a:r>
              <a:rPr lang="en-US" dirty="0">
                <a:ea typeface="Adobe Fan Heiti Std B"/>
                <a:cs typeface="Adobe Fan Heiti Std B"/>
              </a:rPr>
              <a:t>Primary Focus of Financial Accounting</a:t>
            </a:r>
            <a:endParaRPr lang="en-US" dirty="0"/>
          </a:p>
        </p:txBody>
      </p:sp>
      <p:sp>
        <p:nvSpPr>
          <p:cNvPr id="6" name="Content Placeholder 5"/>
          <p:cNvSpPr>
            <a:spLocks noGrp="1"/>
          </p:cNvSpPr>
          <p:nvPr>
            <p:ph sz="quarter" idx="10"/>
          </p:nvPr>
        </p:nvSpPr>
        <p:spPr>
          <a:xfrm>
            <a:off x="594360" y="1676400"/>
            <a:ext cx="7315200" cy="4632920"/>
          </a:xfrm>
        </p:spPr>
        <p:txBody>
          <a:bodyPr/>
          <a:lstStyle/>
          <a:p>
            <a:r>
              <a:rPr lang="en-US" sz="2400" dirty="0"/>
              <a:t>Providing financial information to various external users</a:t>
            </a:r>
          </a:p>
          <a:p>
            <a:pPr lvl="1"/>
            <a:r>
              <a:rPr lang="en-US" sz="2200" dirty="0"/>
              <a:t>Investors</a:t>
            </a:r>
          </a:p>
          <a:p>
            <a:pPr lvl="1"/>
            <a:r>
              <a:rPr lang="en-US" sz="2200" dirty="0"/>
              <a:t>Creditors</a:t>
            </a:r>
          </a:p>
          <a:p>
            <a:pPr lvl="1"/>
            <a:r>
              <a:rPr lang="en-US" sz="2200" dirty="0"/>
              <a:t>Other external users</a:t>
            </a:r>
            <a:r>
              <a:rPr lang="en-US" dirty="0"/>
              <a:t> </a:t>
            </a:r>
          </a:p>
          <a:p>
            <a:r>
              <a:rPr lang="en-US" sz="2400" dirty="0"/>
              <a:t>Investors and creditors </a:t>
            </a:r>
          </a:p>
          <a:p>
            <a:pPr lvl="1"/>
            <a:r>
              <a:rPr lang="en-US" sz="2200" dirty="0"/>
              <a:t>Use different kinds of information</a:t>
            </a:r>
          </a:p>
          <a:p>
            <a:pPr lvl="2"/>
            <a:r>
              <a:rPr lang="en-US" sz="2000" dirty="0"/>
              <a:t>To predict the future risk and potential return of investments or loans</a:t>
            </a:r>
          </a:p>
          <a:p>
            <a:pPr lvl="2"/>
            <a:r>
              <a:rPr lang="en-US" sz="2000" dirty="0"/>
              <a:t>Before supplying capital to businesses</a:t>
            </a:r>
          </a:p>
          <a:p>
            <a:pPr lvl="1">
              <a:buFont typeface="Verdana" panose="020B0604030504040204" pitchFamily="34" charset="0"/>
              <a:buChar char="–"/>
            </a:pPr>
            <a:r>
              <a:rPr lang="en-US" sz="2200" b="1" dirty="0"/>
              <a:t>Financial information </a:t>
            </a:r>
            <a:r>
              <a:rPr lang="en-US" sz="2200" dirty="0"/>
              <a:t>is a key component of that information set</a:t>
            </a:r>
          </a:p>
        </p:txBody>
      </p:sp>
    </p:spTree>
    <p:extLst>
      <p:ext uri="{BB962C8B-B14F-4D97-AF65-F5344CB8AC3E}">
        <p14:creationId xmlns:p14="http://schemas.microsoft.com/office/powerpoint/2010/main" val="11485225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a:xfrm>
            <a:off x="684684" y="457200"/>
            <a:ext cx="7774632" cy="914400"/>
          </a:xfrm>
        </p:spPr>
        <p:txBody>
          <a:bodyPr>
            <a:noAutofit/>
          </a:bodyPr>
          <a:lstStyle/>
          <a:p>
            <a:r>
              <a:rPr lang="en-US" dirty="0"/>
              <a:t>International Standard Setting (2 of 2)</a:t>
            </a:r>
          </a:p>
        </p:txBody>
      </p:sp>
      <p:sp>
        <p:nvSpPr>
          <p:cNvPr id="11" name="Content Placeholder 10"/>
          <p:cNvSpPr>
            <a:spLocks noGrp="1"/>
          </p:cNvSpPr>
          <p:nvPr>
            <p:ph sz="quarter" idx="10"/>
          </p:nvPr>
        </p:nvSpPr>
        <p:spPr>
          <a:xfrm>
            <a:off x="594360" y="1676400"/>
            <a:ext cx="8082096" cy="4776936"/>
          </a:xfrm>
        </p:spPr>
        <p:txBody>
          <a:bodyPr/>
          <a:lstStyle/>
          <a:p>
            <a:pPr marL="285750" lvl="2" indent="-285750">
              <a:spcBef>
                <a:spcPts val="1800"/>
              </a:spcBef>
              <a:buFont typeface="Arial" panose="020B0604020202020204" pitchFamily="34" charset="0"/>
              <a:buChar char="•"/>
            </a:pPr>
            <a:r>
              <a:rPr lang="en-US" sz="2600" b="1" dirty="0"/>
              <a:t>IASB:</a:t>
            </a:r>
            <a:endParaRPr lang="en-IN" sz="2600" b="1" dirty="0"/>
          </a:p>
          <a:p>
            <a:pPr marL="742950" lvl="3" indent="-285750">
              <a:spcBef>
                <a:spcPts val="1800"/>
              </a:spcBef>
              <a:buFont typeface="Verdana" panose="020B0604030504040204" pitchFamily="34" charset="0"/>
              <a:buChar char="–"/>
            </a:pPr>
            <a:r>
              <a:rPr lang="en-IN" sz="2400" dirty="0"/>
              <a:t>To develop a single set of high-quality, understandable, and enforceable global accounting standards</a:t>
            </a:r>
          </a:p>
          <a:p>
            <a:pPr marL="742950" lvl="3" indent="-285750">
              <a:spcBef>
                <a:spcPts val="1800"/>
              </a:spcBef>
              <a:buFont typeface="Verdana" panose="020B0604030504040204" pitchFamily="34" charset="0"/>
              <a:buChar char="–"/>
            </a:pPr>
            <a:r>
              <a:rPr lang="en-IN" sz="2400" dirty="0"/>
              <a:t>Issued and endorsed 41 International Accounting Standards (IASs)</a:t>
            </a:r>
          </a:p>
          <a:p>
            <a:pPr marL="742950" lvl="3" indent="-285750">
              <a:spcBef>
                <a:spcPts val="1800"/>
              </a:spcBef>
              <a:buFont typeface="Verdana" panose="020B0604030504040204" pitchFamily="34" charset="0"/>
              <a:buChar char="–"/>
            </a:pPr>
            <a:r>
              <a:rPr lang="en-IN" sz="2400" dirty="0"/>
              <a:t>Issued new standards of its own—called </a:t>
            </a:r>
            <a:r>
              <a:rPr lang="en-IN" sz="2400" b="1" dirty="0"/>
              <a:t>International Financial Reporting Standards (IFRS)</a:t>
            </a:r>
          </a:p>
        </p:txBody>
      </p:sp>
    </p:spTree>
    <p:extLst>
      <p:ext uri="{BB962C8B-B14F-4D97-AF65-F5344CB8AC3E}">
        <p14:creationId xmlns:p14="http://schemas.microsoft.com/office/powerpoint/2010/main" val="34847647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01-3</a:t>
            </a:r>
          </a:p>
        </p:txBody>
      </p:sp>
      <p:sp>
        <p:nvSpPr>
          <p:cNvPr id="5" name="Title 4"/>
          <p:cNvSpPr>
            <a:spLocks noGrp="1"/>
          </p:cNvSpPr>
          <p:nvPr>
            <p:ph type="title"/>
          </p:nvPr>
        </p:nvSpPr>
        <p:spPr>
          <a:xfrm>
            <a:off x="864704" y="404664"/>
            <a:ext cx="7414592" cy="1296144"/>
          </a:xfrm>
        </p:spPr>
        <p:txBody>
          <a:bodyPr>
            <a:noAutofit/>
          </a:bodyPr>
          <a:lstStyle/>
          <a:p>
            <a:r>
              <a:rPr lang="en-US" dirty="0"/>
              <a:t>Comparison of Organizations of U.S. and International Standard Setters</a:t>
            </a:r>
          </a:p>
        </p:txBody>
      </p:sp>
      <p:graphicFrame>
        <p:nvGraphicFramePr>
          <p:cNvPr id="6" name="Table 5"/>
          <p:cNvGraphicFramePr>
            <a:graphicFrameLocks noGrp="1"/>
          </p:cNvGraphicFramePr>
          <p:nvPr>
            <p:extLst>
              <p:ext uri="{D42A27DB-BD31-4B8C-83A1-F6EECF244321}">
                <p14:modId xmlns:p14="http://schemas.microsoft.com/office/powerpoint/2010/main" val="2897094613"/>
              </p:ext>
            </p:extLst>
          </p:nvPr>
        </p:nvGraphicFramePr>
        <p:xfrm>
          <a:off x="853242" y="2130578"/>
          <a:ext cx="7933599" cy="4084504"/>
        </p:xfrm>
        <a:graphic>
          <a:graphicData uri="http://schemas.openxmlformats.org/drawingml/2006/table">
            <a:tbl>
              <a:tblPr firstRow="1" bandRow="1">
                <a:tableStyleId>{5940675A-B579-460E-94D1-54222C63F5DA}</a:tableStyleId>
              </a:tblPr>
              <a:tblGrid>
                <a:gridCol w="2851573">
                  <a:extLst>
                    <a:ext uri="{9D8B030D-6E8A-4147-A177-3AD203B41FA5}">
                      <a16:colId xmlns:a16="http://schemas.microsoft.com/office/drawing/2014/main" val="20000"/>
                    </a:ext>
                  </a:extLst>
                </a:gridCol>
                <a:gridCol w="2437493">
                  <a:extLst>
                    <a:ext uri="{9D8B030D-6E8A-4147-A177-3AD203B41FA5}">
                      <a16:colId xmlns:a16="http://schemas.microsoft.com/office/drawing/2014/main" val="20001"/>
                    </a:ext>
                  </a:extLst>
                </a:gridCol>
                <a:gridCol w="2644533">
                  <a:extLst>
                    <a:ext uri="{9D8B030D-6E8A-4147-A177-3AD203B41FA5}">
                      <a16:colId xmlns:a16="http://schemas.microsoft.com/office/drawing/2014/main" val="20002"/>
                    </a:ext>
                  </a:extLst>
                </a:gridCol>
              </a:tblGrid>
              <a:tr h="495613">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U.S. GAAP</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IFRS</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681010">
                <a:tc>
                  <a:txBody>
                    <a:bodyPr/>
                    <a:lstStyle/>
                    <a:p>
                      <a:pPr algn="l"/>
                      <a:r>
                        <a:rPr lang="en-US" sz="1200" b="1" dirty="0">
                          <a:latin typeface="Verdana" panose="020B0604030504040204" pitchFamily="34" charset="0"/>
                          <a:ea typeface="Verdana" panose="020B0604030504040204" pitchFamily="34" charset="0"/>
                          <a:cs typeface="Verdana" panose="020B0604030504040204" pitchFamily="34" charset="0"/>
                        </a:rPr>
                        <a:t>Regulatory oversight provided by:</a:t>
                      </a:r>
                    </a:p>
                  </a:txBody>
                  <a:tcPr/>
                </a:tc>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Securities Exchange Commission (SEC)</a:t>
                      </a:r>
                    </a:p>
                  </a:txBody>
                  <a:tcPr/>
                </a:tc>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Monitoring Board</a:t>
                      </a:r>
                    </a:p>
                  </a:txBody>
                  <a:tcPr/>
                </a:tc>
                <a:extLst>
                  <a:ext uri="{0D108BD9-81ED-4DB2-BD59-A6C34878D82A}">
                    <a16:rowId xmlns:a16="http://schemas.microsoft.com/office/drawing/2014/main" val="10001"/>
                  </a:ext>
                </a:extLst>
              </a:tr>
              <a:tr h="864851">
                <a:tc>
                  <a:txBody>
                    <a:bodyPr/>
                    <a:lstStyle/>
                    <a:p>
                      <a:pPr algn="l"/>
                      <a:r>
                        <a:rPr lang="en-US" sz="1200" b="1" dirty="0">
                          <a:latin typeface="Verdana" panose="020B0604030504040204" pitchFamily="34" charset="0"/>
                          <a:ea typeface="Verdana" panose="020B0604030504040204" pitchFamily="34" charset="0"/>
                          <a:cs typeface="Verdana" panose="020B0604030504040204" pitchFamily="34" charset="0"/>
                        </a:rPr>
                        <a:t>Foundation providing oversight, appointing members, raising funds:</a:t>
                      </a:r>
                    </a:p>
                    <a:p>
                      <a:pPr algn="l"/>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Financial Accounting Foundation (FAF): 20 trustees</a:t>
                      </a:r>
                    </a:p>
                  </a:txBody>
                  <a:tcPr/>
                </a:tc>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IFRS Foundation: 22 trustees</a:t>
                      </a:r>
                    </a:p>
                  </a:txBody>
                  <a:tcPr/>
                </a:tc>
                <a:extLst>
                  <a:ext uri="{0D108BD9-81ED-4DB2-BD59-A6C34878D82A}">
                    <a16:rowId xmlns:a16="http://schemas.microsoft.com/office/drawing/2014/main" val="10002"/>
                  </a:ext>
                </a:extLst>
              </a:tr>
              <a:tr h="681010">
                <a:tc>
                  <a:txBody>
                    <a:bodyPr/>
                    <a:lstStyle/>
                    <a:p>
                      <a:pPr algn="l"/>
                      <a:r>
                        <a:rPr lang="en-US" sz="1200" b="1" dirty="0">
                          <a:latin typeface="Verdana" panose="020B0604030504040204" pitchFamily="34" charset="0"/>
                          <a:ea typeface="Verdana" panose="020B0604030504040204" pitchFamily="34" charset="0"/>
                          <a:cs typeface="Verdana" panose="020B0604030504040204" pitchFamily="34" charset="0"/>
                        </a:rPr>
                        <a:t>Standard-setting board:</a:t>
                      </a:r>
                    </a:p>
                  </a:txBody>
                  <a:tcPr/>
                </a:tc>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Financial Accounting Standards Board (FASB): 7 members</a:t>
                      </a:r>
                    </a:p>
                  </a:txBody>
                  <a:tcPr/>
                </a:tc>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International Accounting Standards Board (IASB): 14 members</a:t>
                      </a:r>
                    </a:p>
                  </a:txBody>
                  <a:tcPr/>
                </a:tc>
                <a:extLst>
                  <a:ext uri="{0D108BD9-81ED-4DB2-BD59-A6C34878D82A}">
                    <a16:rowId xmlns:a16="http://schemas.microsoft.com/office/drawing/2014/main" val="10003"/>
                  </a:ext>
                </a:extLst>
              </a:tr>
              <a:tr h="681010">
                <a:tc>
                  <a:txBody>
                    <a:bodyPr/>
                    <a:lstStyle/>
                    <a:p>
                      <a:pPr algn="l"/>
                      <a:r>
                        <a:rPr lang="en-US" sz="1200" b="1" dirty="0">
                          <a:latin typeface="Verdana" panose="020B0604030504040204" pitchFamily="34" charset="0"/>
                          <a:ea typeface="Verdana" panose="020B0604030504040204" pitchFamily="34" charset="0"/>
                          <a:cs typeface="Verdana" panose="020B0604030504040204" pitchFamily="34" charset="0"/>
                        </a:rPr>
                        <a:t>Advisory council providing input on agenda and projects:</a:t>
                      </a:r>
                    </a:p>
                  </a:txBody>
                  <a:tcPr/>
                </a:tc>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Financial Accounting Standards Advisory Council (FASAC): 30–40 members</a:t>
                      </a:r>
                    </a:p>
                  </a:txBody>
                  <a:tcPr/>
                </a:tc>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IFRS Advisory Council: 30–40 members</a:t>
                      </a:r>
                    </a:p>
                  </a:txBody>
                  <a:tcPr/>
                </a:tc>
                <a:extLst>
                  <a:ext uri="{0D108BD9-81ED-4DB2-BD59-A6C34878D82A}">
                    <a16:rowId xmlns:a16="http://schemas.microsoft.com/office/drawing/2014/main" val="10004"/>
                  </a:ext>
                </a:extLst>
              </a:tr>
              <a:tr h="681010">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Group to deal with emerging issues:</a:t>
                      </a:r>
                    </a:p>
                  </a:txBody>
                  <a:tcPr anchor="ct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Emerging Issues Task Force (EITF): 15 members</a:t>
                      </a:r>
                    </a:p>
                  </a:txBody>
                  <a:tcPr anchor="ct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IFRS Interpretations Committee: 14 members</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14627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01-11</a:t>
            </a:r>
          </a:p>
        </p:txBody>
      </p:sp>
      <p:sp>
        <p:nvSpPr>
          <p:cNvPr id="4" name="Title 3"/>
          <p:cNvSpPr>
            <a:spLocks noGrp="1"/>
          </p:cNvSpPr>
          <p:nvPr>
            <p:ph type="title"/>
          </p:nvPr>
        </p:nvSpPr>
        <p:spPr/>
        <p:txBody>
          <a:bodyPr>
            <a:noAutofit/>
          </a:bodyPr>
          <a:lstStyle/>
          <a:p>
            <a:r>
              <a:rPr lang="en-US" dirty="0"/>
              <a:t>International Financial Reporting Standards (IFRS)</a:t>
            </a:r>
          </a:p>
        </p:txBody>
      </p:sp>
      <p:sp>
        <p:nvSpPr>
          <p:cNvPr id="11" name="Content Placeholder 10"/>
          <p:cNvSpPr>
            <a:spLocks noGrp="1"/>
          </p:cNvSpPr>
          <p:nvPr>
            <p:ph sz="quarter" idx="10"/>
          </p:nvPr>
        </p:nvSpPr>
        <p:spPr>
          <a:xfrm>
            <a:off x="594360" y="1676400"/>
            <a:ext cx="7315200" cy="4560912"/>
          </a:xfrm>
        </p:spPr>
        <p:txBody>
          <a:bodyPr/>
          <a:lstStyle/>
          <a:p>
            <a:r>
              <a:rPr lang="en-US" sz="2400" dirty="0"/>
              <a:t>Since 2001, the IASB has revised many International Accounting Standards (IASs) and has issued new standards of its own, called </a:t>
            </a:r>
            <a:r>
              <a:rPr lang="en-US" sz="2400" b="1" i="1" dirty="0"/>
              <a:t>International Financial Reporting Standards (IFRS)</a:t>
            </a:r>
            <a:endParaRPr lang="en-US" sz="2400" i="1" dirty="0"/>
          </a:p>
          <a:p>
            <a:r>
              <a:rPr lang="en-US" sz="2400" dirty="0"/>
              <a:t>More and more countries are basing their national accounting standards on IFRS </a:t>
            </a:r>
          </a:p>
          <a:p>
            <a:r>
              <a:rPr lang="en-US" sz="2400" dirty="0"/>
              <a:t>By 2016, approximately 120 jurisdictions, including Hong Kong, Egypt, Canada, Australia, and the countries in the European Union (EU), require or permit the use of IFRS or a local variant of IFRS</a:t>
            </a:r>
          </a:p>
        </p:txBody>
      </p:sp>
    </p:spTree>
    <p:extLst>
      <p:ext uri="{BB962C8B-B14F-4D97-AF65-F5344CB8AC3E}">
        <p14:creationId xmlns:p14="http://schemas.microsoft.com/office/powerpoint/2010/main" val="38733948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p:txBody>
          <a:bodyPr>
            <a:noAutofit/>
          </a:bodyPr>
          <a:lstStyle/>
          <a:p>
            <a:r>
              <a:rPr lang="en-US" dirty="0"/>
              <a:t>Efforts to Converge U.S. and International Standards (1 of 4)</a:t>
            </a:r>
          </a:p>
        </p:txBody>
      </p:sp>
      <p:sp>
        <p:nvSpPr>
          <p:cNvPr id="11" name="Content Placeholder 10"/>
          <p:cNvSpPr>
            <a:spLocks noGrp="1"/>
          </p:cNvSpPr>
          <p:nvPr>
            <p:ph sz="quarter" idx="10"/>
          </p:nvPr>
        </p:nvSpPr>
        <p:spPr>
          <a:xfrm>
            <a:off x="594360" y="1676400"/>
            <a:ext cx="7315200" cy="4272880"/>
          </a:xfrm>
        </p:spPr>
        <p:txBody>
          <a:bodyPr/>
          <a:lstStyle/>
          <a:p>
            <a:r>
              <a:rPr lang="en-US" b="1" dirty="0"/>
              <a:t>U.S. GAAP</a:t>
            </a:r>
          </a:p>
          <a:p>
            <a:pPr lvl="1"/>
            <a:r>
              <a:rPr lang="en-US" b="1" dirty="0"/>
              <a:t>Converged Standards</a:t>
            </a:r>
          </a:p>
          <a:p>
            <a:r>
              <a:rPr lang="en-US" b="1" dirty="0"/>
              <a:t>IFRS</a:t>
            </a:r>
          </a:p>
          <a:p>
            <a:pPr lvl="1">
              <a:buFont typeface="Verdana" panose="020B0604030504040204" pitchFamily="34" charset="0"/>
              <a:buChar char="–"/>
            </a:pPr>
            <a:r>
              <a:rPr lang="en-US" b="1" dirty="0"/>
              <a:t>Converged Standards</a:t>
            </a:r>
          </a:p>
          <a:p>
            <a:pPr>
              <a:buClr>
                <a:schemeClr val="tx1"/>
              </a:buClr>
            </a:pPr>
            <a:r>
              <a:rPr lang="en-US" b="1" dirty="0"/>
              <a:t>FASB and IASB have been working for many years to converge to one global set of accounting standards</a:t>
            </a:r>
          </a:p>
          <a:p>
            <a:pPr lvl="1"/>
            <a:r>
              <a:rPr lang="en-US" dirty="0"/>
              <a:t>There have been many important steps along the way between 2002 to the present</a:t>
            </a:r>
            <a:endParaRPr lang="en-US" b="1" dirty="0"/>
          </a:p>
        </p:txBody>
      </p:sp>
    </p:spTree>
    <p:extLst>
      <p:ext uri="{BB962C8B-B14F-4D97-AF65-F5344CB8AC3E}">
        <p14:creationId xmlns:p14="http://schemas.microsoft.com/office/powerpoint/2010/main" val="26095676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p:txBody>
          <a:bodyPr>
            <a:noAutofit/>
          </a:bodyPr>
          <a:lstStyle/>
          <a:p>
            <a:r>
              <a:rPr lang="en-US" dirty="0"/>
              <a:t>Efforts to Converge U.S. and International Standards (2 of 4)</a:t>
            </a:r>
          </a:p>
        </p:txBody>
      </p:sp>
      <p:sp>
        <p:nvSpPr>
          <p:cNvPr id="11" name="Content Placeholder 10"/>
          <p:cNvSpPr>
            <a:spLocks noGrp="1"/>
          </p:cNvSpPr>
          <p:nvPr>
            <p:ph sz="quarter" idx="10"/>
          </p:nvPr>
        </p:nvSpPr>
        <p:spPr>
          <a:xfrm>
            <a:off x="594360" y="1676400"/>
            <a:ext cx="8298120" cy="4632920"/>
          </a:xfrm>
        </p:spPr>
        <p:txBody>
          <a:bodyPr/>
          <a:lstStyle/>
          <a:p>
            <a:pPr>
              <a:spcBef>
                <a:spcPts val="0"/>
              </a:spcBef>
              <a:buClr>
                <a:schemeClr val="tx1"/>
              </a:buClr>
            </a:pPr>
            <a:r>
              <a:rPr lang="en-IN" sz="2200" b="1" dirty="0"/>
              <a:t>October 2002</a:t>
            </a:r>
            <a:r>
              <a:rPr lang="en-IN" sz="2200" dirty="0"/>
              <a:t>:</a:t>
            </a:r>
            <a:r>
              <a:rPr lang="en-IN" sz="2200" b="1" dirty="0"/>
              <a:t> </a:t>
            </a:r>
            <a:r>
              <a:rPr lang="en-IN" sz="2200" dirty="0"/>
              <a:t>FASB and IASB signed the </a:t>
            </a:r>
            <a:r>
              <a:rPr lang="en-IN" sz="2200" b="1" dirty="0"/>
              <a:t>Norwalk Agreement </a:t>
            </a:r>
            <a:r>
              <a:rPr lang="en-IN" sz="2200" dirty="0"/>
              <a:t>pledging to remove existing differences between their standards and to coordinate their future standard-setting agendas</a:t>
            </a:r>
          </a:p>
          <a:p>
            <a:pPr>
              <a:spcBef>
                <a:spcPts val="0"/>
              </a:spcBef>
              <a:buClr>
                <a:schemeClr val="tx1"/>
              </a:buClr>
            </a:pPr>
            <a:r>
              <a:rPr lang="en-IN" sz="2200" b="1" dirty="0"/>
              <a:t>November 2007</a:t>
            </a:r>
            <a:r>
              <a:rPr lang="en-IN" sz="2200" dirty="0"/>
              <a:t>: The SEC </a:t>
            </a:r>
            <a:r>
              <a:rPr lang="en-IN" sz="2200" dirty="0" err="1"/>
              <a:t>signaled</a:t>
            </a:r>
            <a:r>
              <a:rPr lang="en-IN" sz="2200" dirty="0"/>
              <a:t> its view that IFRS are of high quality by </a:t>
            </a:r>
            <a:r>
              <a:rPr lang="en-US" sz="2200" dirty="0"/>
              <a:t>eliminating the requirement for foreign companies that issue stock in the United States to include in their financial statements a reconciliation of IFRS to U.S. GAAP</a:t>
            </a:r>
          </a:p>
          <a:p>
            <a:pPr>
              <a:spcBef>
                <a:spcPts val="0"/>
              </a:spcBef>
              <a:buClr>
                <a:schemeClr val="tx1"/>
              </a:buClr>
            </a:pPr>
            <a:r>
              <a:rPr lang="en-IN" sz="2200" b="1" dirty="0"/>
              <a:t>April 2008</a:t>
            </a:r>
            <a:r>
              <a:rPr lang="en-IN" sz="2200" dirty="0"/>
              <a:t>:</a:t>
            </a:r>
            <a:r>
              <a:rPr lang="en-IN" sz="2200" b="1" dirty="0"/>
              <a:t> </a:t>
            </a:r>
            <a:r>
              <a:rPr lang="en-IN" sz="2200" dirty="0"/>
              <a:t>FASB and IASB agreed to accelerate the convergence process and focus on a subset of key convergence projects</a:t>
            </a:r>
          </a:p>
        </p:txBody>
      </p:sp>
    </p:spTree>
    <p:extLst>
      <p:ext uri="{BB962C8B-B14F-4D97-AF65-F5344CB8AC3E}">
        <p14:creationId xmlns:p14="http://schemas.microsoft.com/office/powerpoint/2010/main" val="8193904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p:txBody>
          <a:bodyPr>
            <a:noAutofit/>
          </a:bodyPr>
          <a:lstStyle/>
          <a:p>
            <a:r>
              <a:rPr lang="en-US" dirty="0"/>
              <a:t>Efforts to Converge U.S. and International Standards (3 of 4)</a:t>
            </a:r>
          </a:p>
        </p:txBody>
      </p:sp>
      <p:sp>
        <p:nvSpPr>
          <p:cNvPr id="11" name="Content Placeholder 10"/>
          <p:cNvSpPr>
            <a:spLocks noGrp="1"/>
          </p:cNvSpPr>
          <p:nvPr>
            <p:ph sz="quarter" idx="10"/>
          </p:nvPr>
        </p:nvSpPr>
        <p:spPr>
          <a:xfrm>
            <a:off x="594360" y="1676400"/>
            <a:ext cx="8121044" cy="4610120"/>
          </a:xfrm>
        </p:spPr>
        <p:txBody>
          <a:bodyPr/>
          <a:lstStyle/>
          <a:p>
            <a:pPr>
              <a:spcBef>
                <a:spcPts val="1000"/>
              </a:spcBef>
              <a:buClr>
                <a:schemeClr val="tx1"/>
              </a:buClr>
            </a:pPr>
            <a:r>
              <a:rPr lang="en-US" b="1" dirty="0"/>
              <a:t>November 2008: </a:t>
            </a:r>
            <a:r>
              <a:rPr lang="en-IN" dirty="0"/>
              <a:t>SEC issued a </a:t>
            </a:r>
            <a:r>
              <a:rPr lang="en-IN" b="1" i="1" dirty="0"/>
              <a:t>Roadmap</a:t>
            </a:r>
            <a:r>
              <a:rPr lang="en-IN" i="1" dirty="0"/>
              <a:t> </a:t>
            </a:r>
            <a:r>
              <a:rPr lang="en-IN" dirty="0"/>
              <a:t>that listed necessary conditions that must be achieved before the U.S. will shift to requiring use of IFRS by public companies</a:t>
            </a:r>
          </a:p>
          <a:p>
            <a:pPr>
              <a:spcBef>
                <a:spcPts val="1000"/>
              </a:spcBef>
              <a:buClr>
                <a:schemeClr val="tx1"/>
              </a:buClr>
            </a:pPr>
            <a:r>
              <a:rPr lang="en-IN" b="1" dirty="0"/>
              <a:t>November 2011</a:t>
            </a:r>
            <a:r>
              <a:rPr lang="en-IN" dirty="0"/>
              <a:t>: The SEC issued two studies </a:t>
            </a:r>
            <a:r>
              <a:rPr lang="en-US" dirty="0"/>
              <a:t>comparing U.S. GAAP and IFRS and analyzing how IFRS are applied globally</a:t>
            </a:r>
            <a:endParaRPr lang="en-IN" dirty="0"/>
          </a:p>
          <a:p>
            <a:pPr>
              <a:spcBef>
                <a:spcPts val="1000"/>
              </a:spcBef>
              <a:buClr>
                <a:schemeClr val="tx1"/>
              </a:buClr>
            </a:pPr>
            <a:r>
              <a:rPr lang="en-IN" b="1" dirty="0"/>
              <a:t>July 2012</a:t>
            </a:r>
            <a:r>
              <a:rPr lang="en-IN" dirty="0"/>
              <a:t>: The SEC staff issued its </a:t>
            </a:r>
            <a:r>
              <a:rPr lang="en-IN" b="1" dirty="0"/>
              <a:t>Final Staff Report</a:t>
            </a:r>
            <a:endParaRPr lang="en-IN" dirty="0"/>
          </a:p>
        </p:txBody>
      </p:sp>
    </p:spTree>
    <p:extLst>
      <p:ext uri="{BB962C8B-B14F-4D97-AF65-F5344CB8AC3E}">
        <p14:creationId xmlns:p14="http://schemas.microsoft.com/office/powerpoint/2010/main" val="32522086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01-3</a:t>
            </a:r>
          </a:p>
        </p:txBody>
      </p:sp>
      <p:sp>
        <p:nvSpPr>
          <p:cNvPr id="4" name="Title 3"/>
          <p:cNvSpPr>
            <a:spLocks noGrp="1"/>
          </p:cNvSpPr>
          <p:nvPr>
            <p:ph type="title"/>
          </p:nvPr>
        </p:nvSpPr>
        <p:spPr/>
        <p:txBody>
          <a:bodyPr>
            <a:noAutofit/>
          </a:bodyPr>
          <a:lstStyle/>
          <a:p>
            <a:r>
              <a:rPr lang="en-US" dirty="0"/>
              <a:t>Efforts to Converge U.S. and International Standards (4 of 4)</a:t>
            </a:r>
          </a:p>
        </p:txBody>
      </p:sp>
      <p:sp>
        <p:nvSpPr>
          <p:cNvPr id="11" name="Content Placeholder 10"/>
          <p:cNvSpPr>
            <a:spLocks noGrp="1"/>
          </p:cNvSpPr>
          <p:nvPr>
            <p:ph sz="quarter" idx="10"/>
          </p:nvPr>
        </p:nvSpPr>
        <p:spPr>
          <a:xfrm>
            <a:off x="737236" y="1676400"/>
            <a:ext cx="8192482" cy="4610120"/>
          </a:xfrm>
        </p:spPr>
        <p:txBody>
          <a:bodyPr/>
          <a:lstStyle/>
          <a:p>
            <a:pPr lvl="1">
              <a:spcBef>
                <a:spcPts val="1000"/>
              </a:spcBef>
              <a:buClr>
                <a:schemeClr val="tx1"/>
              </a:buClr>
            </a:pPr>
            <a:r>
              <a:rPr lang="en-IN" b="1" dirty="0"/>
              <a:t>Concluded that it is not feasible for the U.S. to simply adopt IFRS</a:t>
            </a:r>
            <a:r>
              <a:rPr lang="en-IN" dirty="0"/>
              <a:t>, given:</a:t>
            </a:r>
          </a:p>
          <a:p>
            <a:pPr marL="1371600" lvl="3" indent="-457200">
              <a:spcBef>
                <a:spcPts val="1000"/>
              </a:spcBef>
              <a:buFont typeface="Wingdings" panose="05000000000000000000" pitchFamily="2" charset="2"/>
              <a:buChar char="§"/>
            </a:pPr>
            <a:r>
              <a:rPr lang="en-IN" sz="2200" dirty="0"/>
              <a:t>A need for the U.S. to have stronger influence on the standard-setting process</a:t>
            </a:r>
          </a:p>
          <a:p>
            <a:pPr marL="1371600" lvl="3" indent="-457200">
              <a:spcBef>
                <a:spcPts val="1000"/>
              </a:spcBef>
              <a:buFont typeface="Wingdings" panose="05000000000000000000" pitchFamily="2" charset="2"/>
              <a:buChar char="§"/>
            </a:pPr>
            <a:r>
              <a:rPr lang="en-IN" sz="2200" dirty="0"/>
              <a:t>The high costs to companies of converting to IFRS</a:t>
            </a:r>
          </a:p>
          <a:p>
            <a:pPr marL="1371600" lvl="3" indent="-457200">
              <a:spcBef>
                <a:spcPts val="1000"/>
              </a:spcBef>
              <a:buFont typeface="Wingdings" panose="05000000000000000000" pitchFamily="2" charset="2"/>
              <a:buChar char="§"/>
            </a:pPr>
            <a:r>
              <a:rPr lang="en-IN" sz="2200" dirty="0"/>
              <a:t>The fact that many laws, regulations and private contracts reference U.S. GAAP</a:t>
            </a:r>
          </a:p>
        </p:txBody>
      </p:sp>
    </p:spTree>
    <p:extLst>
      <p:ext uri="{BB962C8B-B14F-4D97-AF65-F5344CB8AC3E}">
        <p14:creationId xmlns:p14="http://schemas.microsoft.com/office/powerpoint/2010/main" val="34973016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01-4</a:t>
            </a:r>
          </a:p>
        </p:txBody>
      </p:sp>
      <p:sp>
        <p:nvSpPr>
          <p:cNvPr id="5" name="Title 4"/>
          <p:cNvSpPr>
            <a:spLocks noGrp="1"/>
          </p:cNvSpPr>
          <p:nvPr>
            <p:ph type="title"/>
          </p:nvPr>
        </p:nvSpPr>
        <p:spPr/>
        <p:txBody>
          <a:bodyPr>
            <a:noAutofit/>
          </a:bodyPr>
          <a:lstStyle/>
          <a:p>
            <a:r>
              <a:rPr lang="en-US" dirty="0"/>
              <a:t>The FASB’s Standard-Setting Process</a:t>
            </a:r>
          </a:p>
        </p:txBody>
      </p:sp>
      <p:graphicFrame>
        <p:nvGraphicFramePr>
          <p:cNvPr id="7" name="Table 6"/>
          <p:cNvGraphicFramePr>
            <a:graphicFrameLocks noGrp="1"/>
          </p:cNvGraphicFramePr>
          <p:nvPr>
            <p:extLst>
              <p:ext uri="{D42A27DB-BD31-4B8C-83A1-F6EECF244321}">
                <p14:modId xmlns:p14="http://schemas.microsoft.com/office/powerpoint/2010/main" val="127398188"/>
              </p:ext>
            </p:extLst>
          </p:nvPr>
        </p:nvGraphicFramePr>
        <p:xfrm>
          <a:off x="1214414" y="1500174"/>
          <a:ext cx="7429552" cy="4857783"/>
        </p:xfrm>
        <a:graphic>
          <a:graphicData uri="http://schemas.openxmlformats.org/drawingml/2006/table">
            <a:tbl>
              <a:tblPr firstRow="1" bandRow="1">
                <a:tableStyleId>{5940675A-B579-460E-94D1-54222C63F5DA}</a:tableStyleId>
              </a:tblPr>
              <a:tblGrid>
                <a:gridCol w="813612">
                  <a:extLst>
                    <a:ext uri="{9D8B030D-6E8A-4147-A177-3AD203B41FA5}">
                      <a16:colId xmlns:a16="http://schemas.microsoft.com/office/drawing/2014/main" val="20000"/>
                    </a:ext>
                  </a:extLst>
                </a:gridCol>
                <a:gridCol w="6615940">
                  <a:extLst>
                    <a:ext uri="{9D8B030D-6E8A-4147-A177-3AD203B41FA5}">
                      <a16:colId xmlns:a16="http://schemas.microsoft.com/office/drawing/2014/main" val="20001"/>
                    </a:ext>
                  </a:extLst>
                </a:gridCol>
              </a:tblGrid>
              <a:tr h="392629">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Step</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Explanation</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677688">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1.</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The Board identifies financial reporting issues based on requests/recommendations from stakeholders or through other means.</a:t>
                      </a:r>
                    </a:p>
                  </a:txBody>
                  <a:tcPr/>
                </a:tc>
                <a:extLst>
                  <a:ext uri="{0D108BD9-81ED-4DB2-BD59-A6C34878D82A}">
                    <a16:rowId xmlns:a16="http://schemas.microsoft.com/office/drawing/2014/main" val="10001"/>
                  </a:ext>
                </a:extLst>
              </a:tr>
              <a:tr h="55506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2.</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The Board decides whether to add a project to the technical agenda based on a staff-prepared analysis of the issues.</a:t>
                      </a:r>
                    </a:p>
                  </a:txBody>
                  <a:tcPr/>
                </a:tc>
                <a:extLst>
                  <a:ext uri="{0D108BD9-81ED-4DB2-BD59-A6C34878D82A}">
                    <a16:rowId xmlns:a16="http://schemas.microsoft.com/office/drawing/2014/main" val="10002"/>
                  </a:ext>
                </a:extLst>
              </a:tr>
              <a:tr h="55506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3.</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The Board deliberates at one or more public meetings the various issues identified and analyzed by the staff</a:t>
                      </a:r>
                    </a:p>
                  </a:txBody>
                  <a:tcPr/>
                </a:tc>
                <a:extLst>
                  <a:ext uri="{0D108BD9-81ED-4DB2-BD59-A6C34878D82A}">
                    <a16:rowId xmlns:a16="http://schemas.microsoft.com/office/drawing/2014/main" val="10003"/>
                  </a:ext>
                </a:extLst>
              </a:tr>
              <a:tr h="783613">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4.</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The Board issues an Exposure Draft. (In some projects, a Discussion Paper may be issued to obtain input at an early stage that is used to develop an Exposure Draft.)</a:t>
                      </a:r>
                    </a:p>
                  </a:txBody>
                  <a:tcPr/>
                </a:tc>
                <a:extLst>
                  <a:ext uri="{0D108BD9-81ED-4DB2-BD59-A6C34878D82A}">
                    <a16:rowId xmlns:a16="http://schemas.microsoft.com/office/drawing/2014/main" val="10004"/>
                  </a:ext>
                </a:extLst>
              </a:tr>
              <a:tr h="55506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5.</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The Board holds a public roundtable meeting on the Exposure Draft, if necessary.</a:t>
                      </a:r>
                    </a:p>
                  </a:txBody>
                  <a:tcPr/>
                </a:tc>
                <a:extLst>
                  <a:ext uri="{0D108BD9-81ED-4DB2-BD59-A6C34878D82A}">
                    <a16:rowId xmlns:a16="http://schemas.microsoft.com/office/drawing/2014/main" val="10005"/>
                  </a:ext>
                </a:extLst>
              </a:tr>
              <a:tr h="783613">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6.</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The staff analyzes comment letters, public roundtable discussion, and any other information. The Board redeliberates the proposed provisions at public meetings.</a:t>
                      </a:r>
                    </a:p>
                  </a:txBody>
                  <a:tcPr/>
                </a:tc>
                <a:extLst>
                  <a:ext uri="{0D108BD9-81ED-4DB2-BD59-A6C34878D82A}">
                    <a16:rowId xmlns:a16="http://schemas.microsoft.com/office/drawing/2014/main" val="10006"/>
                  </a:ext>
                </a:extLst>
              </a:tr>
              <a:tr h="55506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7.</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The Board issues an Accounting Standards Update describing amendments to the Accounting Standards Codification.</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8430547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01-4</a:t>
            </a:r>
          </a:p>
        </p:txBody>
      </p:sp>
      <p:sp>
        <p:nvSpPr>
          <p:cNvPr id="4" name="Title 3"/>
          <p:cNvSpPr>
            <a:spLocks noGrp="1"/>
          </p:cNvSpPr>
          <p:nvPr>
            <p:ph type="title"/>
          </p:nvPr>
        </p:nvSpPr>
        <p:spPr/>
        <p:txBody>
          <a:bodyPr>
            <a:normAutofit/>
          </a:bodyPr>
          <a:lstStyle/>
          <a:p>
            <a:r>
              <a:rPr lang="en-US" dirty="0"/>
              <a:t>Politics in Standard Setting</a:t>
            </a:r>
          </a:p>
        </p:txBody>
      </p:sp>
      <p:sp>
        <p:nvSpPr>
          <p:cNvPr id="11" name="Content Placeholder 10"/>
          <p:cNvSpPr>
            <a:spLocks noGrp="1"/>
          </p:cNvSpPr>
          <p:nvPr>
            <p:ph sz="quarter" idx="10"/>
          </p:nvPr>
        </p:nvSpPr>
        <p:spPr>
          <a:xfrm>
            <a:off x="914400" y="1676400"/>
            <a:ext cx="7315200" cy="3768824"/>
          </a:xfrm>
        </p:spPr>
        <p:txBody>
          <a:bodyPr/>
          <a:lstStyle/>
          <a:p>
            <a:pPr>
              <a:spcBef>
                <a:spcPts val="1000"/>
              </a:spcBef>
            </a:pPr>
            <a:r>
              <a:rPr lang="en-US" dirty="0"/>
              <a:t>Mid-1990’s—accounting for employee </a:t>
            </a:r>
            <a:r>
              <a:rPr lang="en-US" b="1" dirty="0"/>
              <a:t>stock options</a:t>
            </a:r>
          </a:p>
          <a:p>
            <a:pPr>
              <a:spcBef>
                <a:spcPts val="1000"/>
              </a:spcBef>
            </a:pPr>
            <a:r>
              <a:rPr lang="en-US" dirty="0"/>
              <a:t>Implementation of the </a:t>
            </a:r>
            <a:r>
              <a:rPr lang="en-US" b="1" dirty="0"/>
              <a:t>fair value accounting </a:t>
            </a:r>
            <a:r>
              <a:rPr lang="en-US" dirty="0"/>
              <a:t>standard issued in 2007</a:t>
            </a:r>
          </a:p>
        </p:txBody>
      </p:sp>
    </p:spTree>
    <p:extLst>
      <p:ext uri="{BB962C8B-B14F-4D97-AF65-F5344CB8AC3E}">
        <p14:creationId xmlns:p14="http://schemas.microsoft.com/office/powerpoint/2010/main" val="17289436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01-11</a:t>
            </a:r>
          </a:p>
        </p:txBody>
      </p:sp>
      <p:sp>
        <p:nvSpPr>
          <p:cNvPr id="4" name="Title 3"/>
          <p:cNvSpPr>
            <a:spLocks noGrp="1"/>
          </p:cNvSpPr>
          <p:nvPr>
            <p:ph type="title"/>
          </p:nvPr>
        </p:nvSpPr>
        <p:spPr>
          <a:xfrm>
            <a:off x="685800" y="476672"/>
            <a:ext cx="7558608" cy="1872208"/>
          </a:xfrm>
        </p:spPr>
        <p:txBody>
          <a:bodyPr>
            <a:noAutofit/>
          </a:bodyPr>
          <a:lstStyle/>
          <a:p>
            <a:r>
              <a:rPr lang="en-US" dirty="0"/>
              <a:t>International Financial Reporting Standards: Politics in International Standard Setting (1 of 2)</a:t>
            </a:r>
          </a:p>
        </p:txBody>
      </p:sp>
      <p:sp>
        <p:nvSpPr>
          <p:cNvPr id="11" name="Content Placeholder 10"/>
          <p:cNvSpPr>
            <a:spLocks noGrp="1"/>
          </p:cNvSpPr>
          <p:nvPr>
            <p:ph sz="quarter" idx="10"/>
          </p:nvPr>
        </p:nvSpPr>
        <p:spPr>
          <a:xfrm>
            <a:off x="594360" y="2564904"/>
            <a:ext cx="8010088" cy="3744416"/>
          </a:xfrm>
        </p:spPr>
        <p:txBody>
          <a:bodyPr/>
          <a:lstStyle/>
          <a:p>
            <a:pPr marL="0" indent="0">
              <a:buNone/>
            </a:pPr>
            <a:r>
              <a:rPr lang="en-US" sz="2400" b="1" dirty="0"/>
              <a:t>Politics in International Standard Setting.</a:t>
            </a:r>
            <a:r>
              <a:rPr lang="en-US" sz="2400" dirty="0"/>
              <a:t> Political pressures on the IASB’s standard-setting process are severe. Politicians from countries that use IFRS lobby for the standards they prefer. The European Union (EU) is a particularly important adopter of IFRS and utilizes a formal evaluation process for determining whether an IFRS standard will be endorsed for use in EU countries. Economic consequences for EU member nations are an important consideration in that process.</a:t>
            </a:r>
          </a:p>
        </p:txBody>
      </p:sp>
    </p:spTree>
    <p:extLst>
      <p:ext uri="{BB962C8B-B14F-4D97-AF65-F5344CB8AC3E}">
        <p14:creationId xmlns:p14="http://schemas.microsoft.com/office/powerpoint/2010/main" val="1963525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01-1</a:t>
            </a:r>
          </a:p>
        </p:txBody>
      </p:sp>
      <p:sp>
        <p:nvSpPr>
          <p:cNvPr id="5" name="Title 4"/>
          <p:cNvSpPr>
            <a:spLocks noGrp="1"/>
          </p:cNvSpPr>
          <p:nvPr>
            <p:ph type="title"/>
          </p:nvPr>
        </p:nvSpPr>
        <p:spPr/>
        <p:txBody>
          <a:bodyPr>
            <a:normAutofit/>
          </a:bodyPr>
          <a:lstStyle/>
          <a:p>
            <a:r>
              <a:rPr lang="en-US" dirty="0">
                <a:ea typeface="Adobe Fan Heiti Std B"/>
                <a:cs typeface="Adobe Fan Heiti Std B"/>
              </a:rPr>
              <a:t>Financial Accounting</a:t>
            </a:r>
            <a:endParaRPr lang="en-US" dirty="0"/>
          </a:p>
        </p:txBody>
      </p:sp>
      <p:sp>
        <p:nvSpPr>
          <p:cNvPr id="6" name="Content Placeholder 5"/>
          <p:cNvSpPr>
            <a:spLocks noGrp="1"/>
          </p:cNvSpPr>
          <p:nvPr>
            <p:ph sz="quarter" idx="10"/>
          </p:nvPr>
        </p:nvSpPr>
        <p:spPr>
          <a:xfrm>
            <a:off x="594360" y="1676400"/>
            <a:ext cx="8010088" cy="4632920"/>
          </a:xfrm>
        </p:spPr>
        <p:txBody>
          <a:bodyPr/>
          <a:lstStyle/>
          <a:p>
            <a:r>
              <a:rPr lang="en-US" dirty="0"/>
              <a:t>Financial information is conveyed through </a:t>
            </a:r>
            <a:r>
              <a:rPr lang="en-US" b="1" dirty="0"/>
              <a:t>financial statements </a:t>
            </a:r>
            <a:r>
              <a:rPr lang="en-US" dirty="0"/>
              <a:t>and related disclosure notes</a:t>
            </a:r>
          </a:p>
          <a:p>
            <a:pPr lvl="1"/>
            <a:r>
              <a:rPr lang="en-US" dirty="0"/>
              <a:t>Balance sheet</a:t>
            </a:r>
          </a:p>
          <a:p>
            <a:pPr lvl="1"/>
            <a:r>
              <a:rPr lang="en-US" dirty="0"/>
              <a:t>Income statement (and the statement of comprehensive income)</a:t>
            </a:r>
          </a:p>
          <a:p>
            <a:pPr lvl="1"/>
            <a:r>
              <a:rPr lang="en-US" dirty="0"/>
              <a:t>Statement of cash flows</a:t>
            </a:r>
          </a:p>
          <a:p>
            <a:pPr lvl="1"/>
            <a:r>
              <a:rPr lang="en-US" dirty="0"/>
              <a:t>Statement of shareholders’ equity</a:t>
            </a:r>
          </a:p>
          <a:p>
            <a:pPr>
              <a:buClr>
                <a:schemeClr val="tx1"/>
              </a:buClr>
            </a:pPr>
            <a:r>
              <a:rPr lang="en-US" b="1" dirty="0"/>
              <a:t>Financial Reporting</a:t>
            </a:r>
          </a:p>
          <a:p>
            <a:pPr lvl="1"/>
            <a:r>
              <a:rPr lang="en-US" dirty="0"/>
              <a:t>Refers to the process of providing financial information to external users</a:t>
            </a:r>
          </a:p>
        </p:txBody>
      </p:sp>
    </p:spTree>
    <p:extLst>
      <p:ext uri="{BB962C8B-B14F-4D97-AF65-F5344CB8AC3E}">
        <p14:creationId xmlns:p14="http://schemas.microsoft.com/office/powerpoint/2010/main" val="22300806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01-11</a:t>
            </a:r>
          </a:p>
        </p:txBody>
      </p:sp>
      <p:sp>
        <p:nvSpPr>
          <p:cNvPr id="4" name="Title 3"/>
          <p:cNvSpPr>
            <a:spLocks noGrp="1"/>
          </p:cNvSpPr>
          <p:nvPr>
            <p:ph type="title"/>
          </p:nvPr>
        </p:nvSpPr>
        <p:spPr>
          <a:xfrm>
            <a:off x="685800" y="476672"/>
            <a:ext cx="7558608" cy="1872208"/>
          </a:xfrm>
        </p:spPr>
        <p:txBody>
          <a:bodyPr>
            <a:noAutofit/>
          </a:bodyPr>
          <a:lstStyle/>
          <a:p>
            <a:r>
              <a:rPr lang="en-US" dirty="0"/>
              <a:t>International Financial Reporting Standards: Politics in International Standard Setting (2 of 2)</a:t>
            </a:r>
          </a:p>
        </p:txBody>
      </p:sp>
      <p:sp>
        <p:nvSpPr>
          <p:cNvPr id="11" name="Content Placeholder 10"/>
          <p:cNvSpPr>
            <a:spLocks noGrp="1"/>
          </p:cNvSpPr>
          <p:nvPr>
            <p:ph sz="quarter" idx="10"/>
          </p:nvPr>
        </p:nvSpPr>
        <p:spPr>
          <a:xfrm>
            <a:off x="594360" y="2564904"/>
            <a:ext cx="8263920" cy="3650178"/>
          </a:xfrm>
        </p:spPr>
        <p:txBody>
          <a:bodyPr/>
          <a:lstStyle/>
          <a:p>
            <a:pPr marL="0" indent="0">
              <a:buNone/>
            </a:pPr>
            <a:r>
              <a:rPr lang="en-US" sz="2000" dirty="0"/>
              <a:t>For example, in 2003 and 2004 French banks lobbied against some aspects of accounting for financial instruments stridently enough that the EU eventually “carved out” two key provisions before endorsing the relevant accounting standard (IAS 39).</a:t>
            </a:r>
            <a:r>
              <a:rPr lang="en-US" sz="2000" baseline="30000" dirty="0"/>
              <a:t> </a:t>
            </a:r>
            <a:r>
              <a:rPr lang="en-US" sz="2000" dirty="0"/>
              <a:t>Similarly, in 2008 the EU successfully pressured the IASB to suspend its due process and immediately allow reclassification of investments so that EU banks could avoid recognizing huge losses during a financial crisis. Commenting on standards setting at that time, Charlie </a:t>
            </a:r>
            <a:r>
              <a:rPr lang="en-US" sz="2000" dirty="0" err="1"/>
              <a:t>McCreevy</a:t>
            </a:r>
            <a:r>
              <a:rPr lang="en-US" sz="2000" dirty="0"/>
              <a:t>, European Commissioner for Internal Markets and Service, stated that "Accounting is now far too important to be left to ...accountants!"</a:t>
            </a:r>
          </a:p>
        </p:txBody>
      </p:sp>
    </p:spTree>
    <p:extLst>
      <p:ext uri="{BB962C8B-B14F-4D97-AF65-F5344CB8AC3E}">
        <p14:creationId xmlns:p14="http://schemas.microsoft.com/office/powerpoint/2010/main" val="42508750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01-5</a:t>
            </a:r>
          </a:p>
        </p:txBody>
      </p:sp>
      <p:sp>
        <p:nvSpPr>
          <p:cNvPr id="4" name="Title 3"/>
          <p:cNvSpPr>
            <a:spLocks noGrp="1"/>
          </p:cNvSpPr>
          <p:nvPr>
            <p:ph type="title"/>
          </p:nvPr>
        </p:nvSpPr>
        <p:spPr/>
        <p:txBody>
          <a:bodyPr>
            <a:noAutofit/>
          </a:bodyPr>
          <a:lstStyle/>
          <a:p>
            <a:r>
              <a:rPr lang="en-US" dirty="0"/>
              <a:t>Encouraging High-Quality Financial Reporting</a:t>
            </a:r>
          </a:p>
        </p:txBody>
      </p:sp>
      <p:sp>
        <p:nvSpPr>
          <p:cNvPr id="11" name="Content Placeholder 10"/>
          <p:cNvSpPr>
            <a:spLocks noGrp="1"/>
          </p:cNvSpPr>
          <p:nvPr>
            <p:ph sz="quarter" idx="10"/>
          </p:nvPr>
        </p:nvSpPr>
        <p:spPr>
          <a:xfrm>
            <a:off x="914400" y="1676400"/>
            <a:ext cx="7315200" cy="4776936"/>
          </a:xfrm>
        </p:spPr>
        <p:txBody>
          <a:bodyPr/>
          <a:lstStyle/>
          <a:p>
            <a:pPr>
              <a:buClr>
                <a:schemeClr val="tx1"/>
              </a:buClr>
            </a:pPr>
            <a:r>
              <a:rPr lang="en-US" b="1" dirty="0"/>
              <a:t>Role of an Auditor</a:t>
            </a:r>
          </a:p>
          <a:p>
            <a:pPr lvl="1"/>
            <a:r>
              <a:rPr lang="en-US" dirty="0"/>
              <a:t>Offer credibility to financial statements</a:t>
            </a:r>
          </a:p>
          <a:p>
            <a:pPr lvl="1">
              <a:buClr>
                <a:schemeClr val="tx1"/>
              </a:buClr>
            </a:pPr>
            <a:r>
              <a:rPr lang="en-US" b="1" dirty="0"/>
              <a:t>Express an opinion </a:t>
            </a:r>
            <a:r>
              <a:rPr lang="en-US" dirty="0"/>
              <a:t>on the compliance of financial statements with GAAP</a:t>
            </a:r>
          </a:p>
          <a:p>
            <a:pPr lvl="1"/>
            <a:r>
              <a:rPr lang="en-US" dirty="0"/>
              <a:t>Licensed by states to provide audit services—</a:t>
            </a:r>
            <a:r>
              <a:rPr lang="en-US" b="1" dirty="0"/>
              <a:t>certified public accountants (CPAs)</a:t>
            </a:r>
          </a:p>
        </p:txBody>
      </p:sp>
    </p:spTree>
    <p:extLst>
      <p:ext uri="{BB962C8B-B14F-4D97-AF65-F5344CB8AC3E}">
        <p14:creationId xmlns:p14="http://schemas.microsoft.com/office/powerpoint/2010/main" val="15645310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01-5</a:t>
            </a:r>
          </a:p>
        </p:txBody>
      </p:sp>
      <p:sp>
        <p:nvSpPr>
          <p:cNvPr id="4" name="Title 3"/>
          <p:cNvSpPr>
            <a:spLocks noGrp="1"/>
          </p:cNvSpPr>
          <p:nvPr>
            <p:ph type="title"/>
          </p:nvPr>
        </p:nvSpPr>
        <p:spPr/>
        <p:txBody>
          <a:bodyPr>
            <a:noAutofit/>
          </a:bodyPr>
          <a:lstStyle/>
          <a:p>
            <a:r>
              <a:rPr lang="en-US" dirty="0"/>
              <a:t>Financial Reporting Reform</a:t>
            </a:r>
          </a:p>
        </p:txBody>
      </p:sp>
      <p:sp>
        <p:nvSpPr>
          <p:cNvPr id="11" name="Content Placeholder 10"/>
          <p:cNvSpPr>
            <a:spLocks noGrp="1"/>
          </p:cNvSpPr>
          <p:nvPr>
            <p:ph sz="quarter" idx="10"/>
          </p:nvPr>
        </p:nvSpPr>
        <p:spPr>
          <a:xfrm>
            <a:off x="594360" y="1484784"/>
            <a:ext cx="8154104" cy="4776936"/>
          </a:xfrm>
        </p:spPr>
        <p:txBody>
          <a:bodyPr/>
          <a:lstStyle/>
          <a:p>
            <a:r>
              <a:rPr lang="en-US" b="1" cap="small" dirty="0"/>
              <a:t>Accounting Scandals</a:t>
            </a:r>
          </a:p>
          <a:p>
            <a:pPr lvl="1"/>
            <a:r>
              <a:rPr lang="en-US" b="1" dirty="0"/>
              <a:t>Enron</a:t>
            </a:r>
          </a:p>
          <a:p>
            <a:pPr lvl="1"/>
            <a:r>
              <a:rPr lang="en-US" b="1" dirty="0"/>
              <a:t>WorldCom</a:t>
            </a:r>
          </a:p>
          <a:p>
            <a:pPr lvl="1"/>
            <a:r>
              <a:rPr lang="en-US" b="1" dirty="0"/>
              <a:t>Xerox</a:t>
            </a:r>
          </a:p>
          <a:p>
            <a:pPr lvl="1"/>
            <a:r>
              <a:rPr lang="en-US" b="1" dirty="0"/>
              <a:t>Merck</a:t>
            </a:r>
          </a:p>
          <a:p>
            <a:pPr lvl="1"/>
            <a:r>
              <a:rPr lang="en-US" b="1" dirty="0"/>
              <a:t>Adelphia Communications</a:t>
            </a:r>
          </a:p>
          <a:p>
            <a:pPr marL="342900" lvl="1" indent="-342900">
              <a:buFont typeface="Arial" panose="020B0604020202020204" pitchFamily="34" charset="0"/>
              <a:buChar char="•"/>
            </a:pPr>
            <a:r>
              <a:rPr lang="en-US" sz="2600" dirty="0"/>
              <a:t>Increased the pressure on lawmakers to pass measures that would restore credibility and investor confidence in the financial reporting process</a:t>
            </a:r>
          </a:p>
          <a:p>
            <a:pPr marL="800100" lvl="2" indent="-342900">
              <a:buFont typeface="Verdana" panose="020B0604030504040204" pitchFamily="34" charset="0"/>
              <a:buChar char="–"/>
            </a:pPr>
            <a:r>
              <a:rPr lang="en-US" sz="2400" b="1" dirty="0"/>
              <a:t>Sarbanes-Oxley Act</a:t>
            </a:r>
            <a:endParaRPr lang="en-US" sz="2400" b="1" cap="small" dirty="0"/>
          </a:p>
        </p:txBody>
      </p:sp>
    </p:spTree>
    <p:extLst>
      <p:ext uri="{BB962C8B-B14F-4D97-AF65-F5344CB8AC3E}">
        <p14:creationId xmlns:p14="http://schemas.microsoft.com/office/powerpoint/2010/main" val="812029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01-5</a:t>
            </a:r>
          </a:p>
        </p:txBody>
      </p:sp>
      <p:sp>
        <p:nvSpPr>
          <p:cNvPr id="4" name="Title 3"/>
          <p:cNvSpPr>
            <a:spLocks noGrp="1"/>
          </p:cNvSpPr>
          <p:nvPr>
            <p:ph type="title"/>
          </p:nvPr>
        </p:nvSpPr>
        <p:spPr>
          <a:xfrm>
            <a:off x="685800" y="457200"/>
            <a:ext cx="8243918" cy="1328726"/>
          </a:xfrm>
        </p:spPr>
        <p:txBody>
          <a:bodyPr>
            <a:noAutofit/>
          </a:bodyPr>
          <a:lstStyle/>
          <a:p>
            <a:r>
              <a:rPr lang="en-US" dirty="0"/>
              <a:t>Key Provisions of the Sarbanes-Oxley Act</a:t>
            </a:r>
          </a:p>
        </p:txBody>
      </p:sp>
      <p:sp>
        <p:nvSpPr>
          <p:cNvPr id="11" name="Content Placeholder 10"/>
          <p:cNvSpPr>
            <a:spLocks noGrp="1"/>
          </p:cNvSpPr>
          <p:nvPr>
            <p:ph sz="quarter" idx="10"/>
          </p:nvPr>
        </p:nvSpPr>
        <p:spPr>
          <a:xfrm>
            <a:off x="914400" y="1676400"/>
            <a:ext cx="7315200" cy="4776936"/>
          </a:xfrm>
        </p:spPr>
        <p:txBody>
          <a:bodyPr/>
          <a:lstStyle/>
          <a:p>
            <a:pPr>
              <a:spcBef>
                <a:spcPts val="1000"/>
              </a:spcBef>
            </a:pPr>
            <a:r>
              <a:rPr lang="en-US" dirty="0"/>
              <a:t>Oversight board</a:t>
            </a:r>
          </a:p>
          <a:p>
            <a:pPr>
              <a:spcBef>
                <a:spcPts val="1000"/>
              </a:spcBef>
            </a:pPr>
            <a:r>
              <a:rPr lang="en-US" dirty="0"/>
              <a:t>Corporate executive accountability</a:t>
            </a:r>
          </a:p>
          <a:p>
            <a:pPr>
              <a:spcBef>
                <a:spcPts val="1000"/>
              </a:spcBef>
            </a:pPr>
            <a:r>
              <a:rPr lang="en-US" dirty="0" err="1"/>
              <a:t>Nonaudit</a:t>
            </a:r>
            <a:r>
              <a:rPr lang="en-US" dirty="0"/>
              <a:t> services</a:t>
            </a:r>
          </a:p>
          <a:p>
            <a:pPr>
              <a:spcBef>
                <a:spcPts val="1000"/>
              </a:spcBef>
            </a:pPr>
            <a:r>
              <a:rPr lang="en-US" dirty="0"/>
              <a:t>Retention of work papers</a:t>
            </a:r>
          </a:p>
          <a:p>
            <a:pPr>
              <a:spcBef>
                <a:spcPts val="1000"/>
              </a:spcBef>
            </a:pPr>
            <a:r>
              <a:rPr lang="en-US" dirty="0"/>
              <a:t>Auditor rotation</a:t>
            </a:r>
          </a:p>
          <a:p>
            <a:pPr>
              <a:spcBef>
                <a:spcPts val="1000"/>
              </a:spcBef>
            </a:pPr>
            <a:r>
              <a:rPr lang="en-US" dirty="0"/>
              <a:t>Conflicts of interest</a:t>
            </a:r>
          </a:p>
          <a:p>
            <a:pPr>
              <a:spcBef>
                <a:spcPts val="1000"/>
              </a:spcBef>
            </a:pPr>
            <a:r>
              <a:rPr lang="en-US" dirty="0"/>
              <a:t>Hiring of auditor</a:t>
            </a:r>
          </a:p>
          <a:p>
            <a:pPr>
              <a:spcBef>
                <a:spcPts val="1000"/>
              </a:spcBef>
            </a:pPr>
            <a:r>
              <a:rPr lang="en-US" dirty="0"/>
              <a:t>Internal control</a:t>
            </a:r>
          </a:p>
        </p:txBody>
      </p:sp>
    </p:spTree>
    <p:extLst>
      <p:ext uri="{BB962C8B-B14F-4D97-AF65-F5344CB8AC3E}">
        <p14:creationId xmlns:p14="http://schemas.microsoft.com/office/powerpoint/2010/main" val="34979950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01-5</a:t>
            </a:r>
          </a:p>
        </p:txBody>
      </p:sp>
      <p:sp>
        <p:nvSpPr>
          <p:cNvPr id="4" name="Title 3"/>
          <p:cNvSpPr>
            <a:spLocks noGrp="1"/>
          </p:cNvSpPr>
          <p:nvPr>
            <p:ph type="title"/>
          </p:nvPr>
        </p:nvSpPr>
        <p:spPr/>
        <p:txBody>
          <a:bodyPr>
            <a:noAutofit/>
          </a:bodyPr>
          <a:lstStyle/>
          <a:p>
            <a:r>
              <a:rPr lang="en-US" dirty="0"/>
              <a:t>A Move Away from Rules-Based Standards?</a:t>
            </a:r>
          </a:p>
        </p:txBody>
      </p:sp>
      <p:sp>
        <p:nvSpPr>
          <p:cNvPr id="11" name="Content Placeholder 10"/>
          <p:cNvSpPr>
            <a:spLocks noGrp="1"/>
          </p:cNvSpPr>
          <p:nvPr>
            <p:ph sz="quarter" idx="10"/>
          </p:nvPr>
        </p:nvSpPr>
        <p:spPr>
          <a:xfrm>
            <a:off x="594360" y="1676400"/>
            <a:ext cx="8226112" cy="4776936"/>
          </a:xfrm>
        </p:spPr>
        <p:txBody>
          <a:bodyPr/>
          <a:lstStyle/>
          <a:p>
            <a:r>
              <a:rPr lang="en-US" b="1" dirty="0"/>
              <a:t>Principles-based </a:t>
            </a:r>
            <a:r>
              <a:rPr lang="en-US" dirty="0"/>
              <a:t>versus </a:t>
            </a:r>
            <a:r>
              <a:rPr lang="en-US" b="1" dirty="0"/>
              <a:t>Rules-based</a:t>
            </a:r>
          </a:p>
          <a:p>
            <a:pPr lvl="1"/>
            <a:r>
              <a:rPr lang="en-US" b="1" dirty="0"/>
              <a:t>Objectives-oriented</a:t>
            </a:r>
          </a:p>
          <a:p>
            <a:pPr lvl="2"/>
            <a:r>
              <a:rPr lang="en-US" dirty="0"/>
              <a:t>A principles-based, or objectives-oriented, approach to standard-setting stresses professional judgment, as opposed to following a list of rules or bright lines</a:t>
            </a:r>
          </a:p>
          <a:p>
            <a:pPr lvl="2">
              <a:spcBef>
                <a:spcPts val="1000"/>
              </a:spcBef>
            </a:pPr>
            <a:r>
              <a:rPr lang="en-US" dirty="0"/>
              <a:t>Regardless, poor ethical values on the part of management are at the heart of accounting abuses and scandals</a:t>
            </a:r>
          </a:p>
        </p:txBody>
      </p:sp>
    </p:spTree>
    <p:extLst>
      <p:ext uri="{BB962C8B-B14F-4D97-AF65-F5344CB8AC3E}">
        <p14:creationId xmlns:p14="http://schemas.microsoft.com/office/powerpoint/2010/main" val="21679267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01-5</a:t>
            </a:r>
          </a:p>
        </p:txBody>
      </p:sp>
      <p:sp>
        <p:nvSpPr>
          <p:cNvPr id="4" name="Title 3"/>
          <p:cNvSpPr>
            <a:spLocks noGrp="1"/>
          </p:cNvSpPr>
          <p:nvPr>
            <p:ph type="title"/>
          </p:nvPr>
        </p:nvSpPr>
        <p:spPr/>
        <p:txBody>
          <a:bodyPr>
            <a:noAutofit/>
          </a:bodyPr>
          <a:lstStyle/>
          <a:p>
            <a:r>
              <a:rPr lang="en-US" dirty="0"/>
              <a:t>Ethics and Professionalism</a:t>
            </a:r>
          </a:p>
        </p:txBody>
      </p:sp>
      <p:sp>
        <p:nvSpPr>
          <p:cNvPr id="11" name="Content Placeholder 10"/>
          <p:cNvSpPr>
            <a:spLocks noGrp="1"/>
          </p:cNvSpPr>
          <p:nvPr>
            <p:ph sz="quarter" idx="10"/>
          </p:nvPr>
        </p:nvSpPr>
        <p:spPr>
          <a:xfrm>
            <a:off x="594360" y="1676400"/>
            <a:ext cx="8082096" cy="4776936"/>
          </a:xfrm>
        </p:spPr>
        <p:txBody>
          <a:bodyPr/>
          <a:lstStyle/>
          <a:p>
            <a:pPr>
              <a:spcBef>
                <a:spcPts val="1000"/>
              </a:spcBef>
              <a:buClr>
                <a:schemeClr val="tx1"/>
              </a:buClr>
            </a:pPr>
            <a:r>
              <a:rPr lang="en-US" b="1" dirty="0"/>
              <a:t>Ethics </a:t>
            </a:r>
            <a:r>
              <a:rPr lang="en-US" dirty="0"/>
              <a:t>deals with the ability to distinguish right from wrong</a:t>
            </a:r>
          </a:p>
          <a:p>
            <a:pPr>
              <a:spcBef>
                <a:spcPts val="1000"/>
              </a:spcBef>
              <a:buClr>
                <a:schemeClr val="tx1"/>
              </a:buClr>
            </a:pPr>
            <a:r>
              <a:rPr lang="en-US" b="1" dirty="0"/>
              <a:t>Codes of Ethics </a:t>
            </a:r>
            <a:r>
              <a:rPr lang="en-US" dirty="0"/>
              <a:t>or </a:t>
            </a:r>
            <a:r>
              <a:rPr lang="en-US" b="1" dirty="0"/>
              <a:t>Codes of Professional Conduct </a:t>
            </a:r>
            <a:r>
              <a:rPr lang="en-US" dirty="0"/>
              <a:t>are provided by:</a:t>
            </a:r>
          </a:p>
          <a:p>
            <a:pPr lvl="1">
              <a:spcBef>
                <a:spcPts val="1000"/>
              </a:spcBef>
            </a:pPr>
            <a:r>
              <a:rPr lang="en-US" dirty="0"/>
              <a:t>American Institute of Certified Public Accountants (AICPA)</a:t>
            </a:r>
          </a:p>
          <a:p>
            <a:pPr lvl="1">
              <a:spcBef>
                <a:spcPts val="1000"/>
              </a:spcBef>
            </a:pPr>
            <a:r>
              <a:rPr lang="en-US" dirty="0"/>
              <a:t>Institute of Management Accountants (IMA)</a:t>
            </a:r>
          </a:p>
          <a:p>
            <a:pPr lvl="1">
              <a:spcBef>
                <a:spcPts val="1000"/>
              </a:spcBef>
            </a:pPr>
            <a:r>
              <a:rPr lang="en-US" dirty="0"/>
              <a:t>Institute of Internal Auditors (IIA)</a:t>
            </a:r>
          </a:p>
        </p:txBody>
      </p:sp>
    </p:spTree>
    <p:extLst>
      <p:ext uri="{BB962C8B-B14F-4D97-AF65-F5344CB8AC3E}">
        <p14:creationId xmlns:p14="http://schemas.microsoft.com/office/powerpoint/2010/main" val="31492402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01-5</a:t>
            </a:r>
          </a:p>
        </p:txBody>
      </p:sp>
      <p:sp>
        <p:nvSpPr>
          <p:cNvPr id="4" name="Title 3"/>
          <p:cNvSpPr>
            <a:spLocks noGrp="1"/>
          </p:cNvSpPr>
          <p:nvPr>
            <p:ph type="title"/>
          </p:nvPr>
        </p:nvSpPr>
        <p:spPr/>
        <p:txBody>
          <a:bodyPr>
            <a:noAutofit/>
          </a:bodyPr>
          <a:lstStyle/>
          <a:p>
            <a:r>
              <a:rPr lang="en-US" dirty="0"/>
              <a:t>Analytical Model for Ethical Decisions</a:t>
            </a:r>
          </a:p>
        </p:txBody>
      </p:sp>
      <p:sp>
        <p:nvSpPr>
          <p:cNvPr id="11" name="Content Placeholder 10"/>
          <p:cNvSpPr>
            <a:spLocks noGrp="1"/>
          </p:cNvSpPr>
          <p:nvPr>
            <p:ph sz="quarter" idx="10"/>
          </p:nvPr>
        </p:nvSpPr>
        <p:spPr>
          <a:xfrm>
            <a:off x="594360" y="1676400"/>
            <a:ext cx="8154104" cy="4776936"/>
          </a:xfrm>
        </p:spPr>
        <p:txBody>
          <a:bodyPr/>
          <a:lstStyle/>
          <a:p>
            <a:pPr marL="0" indent="0">
              <a:buNone/>
            </a:pPr>
            <a:r>
              <a:rPr lang="en-IN" sz="2200" b="1" dirty="0"/>
              <a:t>Step 1. </a:t>
            </a:r>
            <a:r>
              <a:rPr lang="en-IN" sz="2200" dirty="0"/>
              <a:t>Determine the facts of the situation</a:t>
            </a:r>
          </a:p>
          <a:p>
            <a:pPr marL="0" indent="0">
              <a:buNone/>
            </a:pPr>
            <a:r>
              <a:rPr lang="en-IN" sz="2200" b="1" dirty="0"/>
              <a:t>Step 2. </a:t>
            </a:r>
            <a:r>
              <a:rPr lang="en-IN" sz="2200" dirty="0"/>
              <a:t>Identify the ethical issue and the stakeholders </a:t>
            </a:r>
          </a:p>
          <a:p>
            <a:pPr marL="0" indent="0">
              <a:buNone/>
            </a:pPr>
            <a:r>
              <a:rPr lang="en-IN" sz="2200" b="1" dirty="0"/>
              <a:t>Step 3. </a:t>
            </a:r>
            <a:r>
              <a:rPr lang="en-IN" sz="2200" dirty="0"/>
              <a:t>Identify the values related to the situation </a:t>
            </a:r>
          </a:p>
          <a:p>
            <a:pPr marL="0" indent="0">
              <a:buNone/>
            </a:pPr>
            <a:r>
              <a:rPr lang="en-IN" sz="2200" b="1" dirty="0"/>
              <a:t>Step 4. </a:t>
            </a:r>
            <a:r>
              <a:rPr lang="en-IN" sz="2200" dirty="0"/>
              <a:t>Specify the alternative courses of action</a:t>
            </a:r>
          </a:p>
          <a:p>
            <a:pPr marL="1169988" indent="-1169988">
              <a:buNone/>
            </a:pPr>
            <a:r>
              <a:rPr lang="en-IN" sz="2200" b="1" dirty="0"/>
              <a:t>Step 5. </a:t>
            </a:r>
            <a:r>
              <a:rPr lang="en-IN" sz="2200" dirty="0"/>
              <a:t>Evaluate the courses of action specified in step 4 in terms of their consistency with the values identified in step 3</a:t>
            </a:r>
          </a:p>
          <a:p>
            <a:pPr marL="1169988" indent="-1169988">
              <a:buNone/>
            </a:pPr>
            <a:r>
              <a:rPr lang="en-IN" sz="2200" b="1" dirty="0"/>
              <a:t>Step 6. </a:t>
            </a:r>
            <a:r>
              <a:rPr lang="en-IN" sz="2200" dirty="0"/>
              <a:t>Identify the consequences of each possible course of action </a:t>
            </a:r>
          </a:p>
          <a:p>
            <a:pPr marL="1169988" indent="-1169988">
              <a:buNone/>
            </a:pPr>
            <a:r>
              <a:rPr lang="en-IN" sz="2200" b="1" dirty="0"/>
              <a:t>Step 7. </a:t>
            </a:r>
            <a:r>
              <a:rPr lang="en-IN" sz="2200" dirty="0"/>
              <a:t>Make your decision and take any indicated action</a:t>
            </a:r>
            <a:endParaRPr lang="en-US" sz="2200" dirty="0"/>
          </a:p>
        </p:txBody>
      </p:sp>
    </p:spTree>
    <p:extLst>
      <p:ext uri="{BB962C8B-B14F-4D97-AF65-F5344CB8AC3E}">
        <p14:creationId xmlns:p14="http://schemas.microsoft.com/office/powerpoint/2010/main" val="9331985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01-5</a:t>
            </a:r>
          </a:p>
        </p:txBody>
      </p:sp>
      <p:sp>
        <p:nvSpPr>
          <p:cNvPr id="4" name="Title 3"/>
          <p:cNvSpPr>
            <a:spLocks noGrp="1"/>
          </p:cNvSpPr>
          <p:nvPr>
            <p:ph type="title"/>
          </p:nvPr>
        </p:nvSpPr>
        <p:spPr/>
        <p:txBody>
          <a:bodyPr>
            <a:noAutofit/>
          </a:bodyPr>
          <a:lstStyle/>
          <a:p>
            <a:r>
              <a:rPr lang="en-US" altLang="en-US" dirty="0"/>
              <a:t>Concept Check: High-Quality Financial Reporting</a:t>
            </a:r>
            <a:endParaRPr lang="en-US" dirty="0"/>
          </a:p>
        </p:txBody>
      </p:sp>
      <p:sp>
        <p:nvSpPr>
          <p:cNvPr id="11" name="Content Placeholder 10"/>
          <p:cNvSpPr>
            <a:spLocks noGrp="1"/>
          </p:cNvSpPr>
          <p:nvPr>
            <p:ph sz="quarter" idx="10"/>
          </p:nvPr>
        </p:nvSpPr>
        <p:spPr>
          <a:xfrm>
            <a:off x="928662" y="1571612"/>
            <a:ext cx="7786742" cy="4714908"/>
          </a:xfrm>
        </p:spPr>
        <p:txBody>
          <a:bodyPr/>
          <a:lstStyle/>
          <a:p>
            <a:pPr marL="0" indent="0">
              <a:spcAft>
                <a:spcPts val="1200"/>
              </a:spcAft>
              <a:buNone/>
            </a:pPr>
            <a:r>
              <a:rPr lang="en-US" sz="2000" dirty="0"/>
              <a:t>Which of the following is </a:t>
            </a:r>
            <a:r>
              <a:rPr lang="en-US" sz="2000" b="1" dirty="0"/>
              <a:t>not </a:t>
            </a:r>
            <a:r>
              <a:rPr lang="en-US" sz="2000" dirty="0"/>
              <a:t>one of the ways in which high-quality accounting is encouraged by the U.S. financial reporting system?</a:t>
            </a:r>
          </a:p>
          <a:p>
            <a:pPr marL="457200" indent="-457200">
              <a:buFont typeface="+mj-lt"/>
              <a:buAutoNum type="alphaLcPeriod"/>
              <a:tabLst>
                <a:tab pos="342900" algn="l"/>
              </a:tabLst>
            </a:pPr>
            <a:r>
              <a:rPr lang="en-US" sz="2000" dirty="0"/>
              <a:t>Accounting standards encourage comparability</a:t>
            </a:r>
          </a:p>
          <a:p>
            <a:pPr marL="457200" indent="-457200">
              <a:buFont typeface="+mj-lt"/>
              <a:buAutoNum type="alphaLcPeriod"/>
              <a:tabLst>
                <a:tab pos="342900" algn="l"/>
              </a:tabLst>
            </a:pPr>
            <a:r>
              <a:rPr lang="en-US" sz="2000" dirty="0"/>
              <a:t>Auditors assess whether financial statements are materially misstated</a:t>
            </a:r>
          </a:p>
          <a:p>
            <a:pPr marL="457200" indent="-457200">
              <a:buFont typeface="+mj-lt"/>
              <a:buAutoNum type="alphaLcPeriod"/>
              <a:tabLst>
                <a:tab pos="342900" algn="l"/>
              </a:tabLst>
            </a:pPr>
            <a:r>
              <a:rPr lang="en-US" sz="2000" dirty="0"/>
              <a:t>Sarbanes-Oxley instituted reforms designed to improve the quality of financial reporting</a:t>
            </a:r>
          </a:p>
          <a:p>
            <a:pPr marL="457200" indent="-457200">
              <a:buFont typeface="+mj-lt"/>
              <a:buAutoNum type="alphaLcPeriod"/>
              <a:tabLst>
                <a:tab pos="342900" algn="l"/>
              </a:tabLst>
            </a:pPr>
            <a:r>
              <a:rPr lang="en-US" sz="2000" b="1" dirty="0"/>
              <a:t>Managers are required to use frameworks for ethical decision making when deciding how to account for transactions</a:t>
            </a:r>
          </a:p>
          <a:p>
            <a:pPr marL="0" indent="0">
              <a:buNone/>
              <a:tabLst>
                <a:tab pos="342900" algn="l"/>
              </a:tabLst>
            </a:pPr>
            <a:r>
              <a:rPr lang="en-US" sz="2000" dirty="0"/>
              <a:t>The correct answer is </a:t>
            </a:r>
            <a:r>
              <a:rPr lang="en-US" sz="2000" i="1" dirty="0"/>
              <a:t>d</a:t>
            </a:r>
            <a:r>
              <a:rPr lang="en-US" sz="2000" dirty="0"/>
              <a:t>. Ethical frameworks can be very useful, but managers are not required to use them.</a:t>
            </a:r>
          </a:p>
        </p:txBody>
      </p:sp>
    </p:spTree>
    <p:extLst>
      <p:ext uri="{BB962C8B-B14F-4D97-AF65-F5344CB8AC3E}">
        <p14:creationId xmlns:p14="http://schemas.microsoft.com/office/powerpoint/2010/main" val="36864747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01-6</a:t>
            </a:r>
          </a:p>
        </p:txBody>
      </p:sp>
      <p:sp>
        <p:nvSpPr>
          <p:cNvPr id="4" name="Title 3"/>
          <p:cNvSpPr>
            <a:spLocks noGrp="1"/>
          </p:cNvSpPr>
          <p:nvPr>
            <p:ph type="title"/>
          </p:nvPr>
        </p:nvSpPr>
        <p:spPr>
          <a:xfrm>
            <a:off x="1080728" y="457200"/>
            <a:ext cx="6982544" cy="914400"/>
          </a:xfrm>
        </p:spPr>
        <p:txBody>
          <a:bodyPr>
            <a:noAutofit/>
          </a:bodyPr>
          <a:lstStyle/>
          <a:p>
            <a:r>
              <a:rPr lang="en-US" dirty="0"/>
              <a:t>The Conceptual Framework (1 of 3)</a:t>
            </a:r>
          </a:p>
        </p:txBody>
      </p:sp>
      <p:sp>
        <p:nvSpPr>
          <p:cNvPr id="11" name="Content Placeholder 10"/>
          <p:cNvSpPr>
            <a:spLocks noGrp="1"/>
          </p:cNvSpPr>
          <p:nvPr>
            <p:ph sz="quarter" idx="10"/>
          </p:nvPr>
        </p:nvSpPr>
        <p:spPr>
          <a:xfrm>
            <a:off x="914400" y="1676400"/>
            <a:ext cx="7315200" cy="4776936"/>
          </a:xfrm>
        </p:spPr>
        <p:txBody>
          <a:bodyPr/>
          <a:lstStyle/>
          <a:p>
            <a:r>
              <a:rPr lang="en-US" dirty="0"/>
              <a:t>Described as an </a:t>
            </a:r>
            <a:r>
              <a:rPr lang="en-US" b="1" dirty="0"/>
              <a:t>Accounting Constitution</a:t>
            </a:r>
          </a:p>
          <a:p>
            <a:r>
              <a:rPr lang="en-US" dirty="0"/>
              <a:t>Provides an </a:t>
            </a:r>
            <a:r>
              <a:rPr lang="en-US" b="1" dirty="0"/>
              <a:t>underlying foundation for U.S. accounting standards</a:t>
            </a:r>
          </a:p>
          <a:p>
            <a:pPr lvl="1"/>
            <a:r>
              <a:rPr lang="en-US" sz="2600" dirty="0"/>
              <a:t>Guides the selection of events to be accounted for</a:t>
            </a:r>
          </a:p>
          <a:p>
            <a:pPr lvl="1"/>
            <a:r>
              <a:rPr lang="en-US" sz="2600" dirty="0"/>
              <a:t>Measurement of those events</a:t>
            </a:r>
          </a:p>
          <a:p>
            <a:pPr lvl="1"/>
            <a:r>
              <a:rPr lang="en-US" sz="2600" dirty="0"/>
              <a:t>Means of summarizing them and communicating them to interested parties</a:t>
            </a:r>
            <a:endParaRPr lang="en-US" sz="2000" dirty="0"/>
          </a:p>
        </p:txBody>
      </p:sp>
    </p:spTree>
    <p:extLst>
      <p:ext uri="{BB962C8B-B14F-4D97-AF65-F5344CB8AC3E}">
        <p14:creationId xmlns:p14="http://schemas.microsoft.com/office/powerpoint/2010/main" val="9202812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01-6</a:t>
            </a:r>
          </a:p>
        </p:txBody>
      </p:sp>
      <p:sp>
        <p:nvSpPr>
          <p:cNvPr id="4" name="Title 3"/>
          <p:cNvSpPr>
            <a:spLocks noGrp="1"/>
          </p:cNvSpPr>
          <p:nvPr>
            <p:ph type="title"/>
          </p:nvPr>
        </p:nvSpPr>
        <p:spPr>
          <a:xfrm>
            <a:off x="1080728" y="457200"/>
            <a:ext cx="6982544" cy="914400"/>
          </a:xfrm>
        </p:spPr>
        <p:txBody>
          <a:bodyPr>
            <a:noAutofit/>
          </a:bodyPr>
          <a:lstStyle/>
          <a:p>
            <a:r>
              <a:rPr lang="en-US" dirty="0"/>
              <a:t>The Conceptual Framework (2 of 3)</a:t>
            </a:r>
          </a:p>
        </p:txBody>
      </p:sp>
      <p:sp>
        <p:nvSpPr>
          <p:cNvPr id="11" name="Content Placeholder 10"/>
          <p:cNvSpPr>
            <a:spLocks noGrp="1"/>
          </p:cNvSpPr>
          <p:nvPr>
            <p:ph sz="quarter" idx="10"/>
          </p:nvPr>
        </p:nvSpPr>
        <p:spPr>
          <a:xfrm>
            <a:off x="594360" y="1676400"/>
            <a:ext cx="7906072" cy="4776936"/>
          </a:xfrm>
        </p:spPr>
        <p:txBody>
          <a:bodyPr/>
          <a:lstStyle/>
          <a:p>
            <a:r>
              <a:rPr lang="en-US" dirty="0"/>
              <a:t>Provides structure and direction to financial accounting and reporting</a:t>
            </a:r>
          </a:p>
          <a:p>
            <a:r>
              <a:rPr lang="en-US" dirty="0"/>
              <a:t>Disseminated by FASB through Statements of Financial Accounting Concepts (SFACs)</a:t>
            </a:r>
          </a:p>
        </p:txBody>
      </p:sp>
    </p:spTree>
    <p:extLst>
      <p:ext uri="{BB962C8B-B14F-4D97-AF65-F5344CB8AC3E}">
        <p14:creationId xmlns:p14="http://schemas.microsoft.com/office/powerpoint/2010/main" val="2408305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a:t>
            </a:r>
          </a:p>
        </p:txBody>
      </p:sp>
      <p:sp>
        <p:nvSpPr>
          <p:cNvPr id="4" name="Title 3"/>
          <p:cNvSpPr>
            <a:spLocks noGrp="1"/>
          </p:cNvSpPr>
          <p:nvPr>
            <p:ph type="title"/>
          </p:nvPr>
        </p:nvSpPr>
        <p:spPr>
          <a:xfrm>
            <a:off x="685800" y="438636"/>
            <a:ext cx="8001000" cy="951528"/>
          </a:xfrm>
        </p:spPr>
        <p:txBody>
          <a:bodyPr>
            <a:noAutofit/>
          </a:bodyPr>
          <a:lstStyle/>
          <a:p>
            <a:r>
              <a:rPr lang="en-US" dirty="0">
                <a:ea typeface="Adobe Fan Heiti Std B"/>
                <a:cs typeface="Adobe Fan Heiti Std B"/>
              </a:rPr>
              <a:t>Financial Information Providers and External User Groups</a:t>
            </a:r>
            <a:endParaRPr lang="en-US" dirty="0"/>
          </a:p>
        </p:txBody>
      </p:sp>
      <p:graphicFrame>
        <p:nvGraphicFramePr>
          <p:cNvPr id="5" name="Object 4"/>
          <p:cNvGraphicFramePr>
            <a:graphicFrameLocks noChangeAspect="1"/>
          </p:cNvGraphicFramePr>
          <p:nvPr/>
        </p:nvGraphicFramePr>
        <p:xfrm>
          <a:off x="928662" y="1928802"/>
          <a:ext cx="7643866" cy="939612"/>
        </p:xfrm>
        <a:graphic>
          <a:graphicData uri="http://schemas.openxmlformats.org/presentationml/2006/ole">
            <mc:AlternateContent xmlns:mc="http://schemas.openxmlformats.org/markup-compatibility/2006">
              <mc:Choice xmlns:v="urn:schemas-microsoft-com:vml" Requires="v">
                <p:oleObj spid="_x0000_s9221" name="Equation" r:id="rId4" imgW="3822480" imgH="469800" progId="Equation.3">
                  <p:embed/>
                </p:oleObj>
              </mc:Choice>
              <mc:Fallback>
                <p:oleObj name="Equation" r:id="rId4" imgW="3822480" imgH="469800" progId="Equation.3">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8662" y="1928802"/>
                        <a:ext cx="7643866" cy="939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355163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01-6</a:t>
            </a:r>
          </a:p>
        </p:txBody>
      </p:sp>
      <p:sp>
        <p:nvSpPr>
          <p:cNvPr id="6" name="Title 3"/>
          <p:cNvSpPr>
            <a:spLocks noGrp="1"/>
          </p:cNvSpPr>
          <p:nvPr>
            <p:ph type="title"/>
          </p:nvPr>
        </p:nvSpPr>
        <p:spPr>
          <a:xfrm>
            <a:off x="1080728" y="457200"/>
            <a:ext cx="6982544" cy="914400"/>
          </a:xfrm>
        </p:spPr>
        <p:txBody>
          <a:bodyPr>
            <a:noAutofit/>
          </a:bodyPr>
          <a:lstStyle/>
          <a:p>
            <a:r>
              <a:rPr lang="en-US" dirty="0"/>
              <a:t>The Conceptual Framework (3 of 3)</a:t>
            </a:r>
          </a:p>
        </p:txBody>
      </p:sp>
      <p:pic>
        <p:nvPicPr>
          <p:cNvPr id="4098" name="Picture 2" descr="Flowchart with three rows, with Objective the lone box at the top. This points down to 2nd row of center box labeled Elements. To the left of Elements is Qualitative Characteristics and to the right is Recognition and Measurement Concepts. Both of these boxes point to Elements. Qualitative Characteristics leads down to a box labeled Constraints and also points to Financial Statements, bottom center. Elements and Recognition boxes also flow to Financial Statements box."/>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331640" y="2132856"/>
            <a:ext cx="6480720" cy="3528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1266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01-7</a:t>
            </a:r>
          </a:p>
        </p:txBody>
      </p:sp>
      <p:sp>
        <p:nvSpPr>
          <p:cNvPr id="4" name="Title 3"/>
          <p:cNvSpPr>
            <a:spLocks noGrp="1"/>
          </p:cNvSpPr>
          <p:nvPr>
            <p:ph type="title"/>
          </p:nvPr>
        </p:nvSpPr>
        <p:spPr/>
        <p:txBody>
          <a:bodyPr>
            <a:noAutofit/>
          </a:bodyPr>
          <a:lstStyle/>
          <a:p>
            <a:r>
              <a:rPr lang="en-US" dirty="0"/>
              <a:t>Qualitative Characteristics of Financial Reporting Information</a:t>
            </a:r>
          </a:p>
        </p:txBody>
      </p:sp>
      <p:pic>
        <p:nvPicPr>
          <p:cNvPr id="5122" name="Picture 2" descr="Same figure as previous slide except that the two boxes Qualitative Characteristics and Constraints are encircled in an oval."/>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535636" y="2348880"/>
            <a:ext cx="6072728" cy="3256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34402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01-7</a:t>
            </a:r>
          </a:p>
        </p:txBody>
      </p:sp>
      <p:sp>
        <p:nvSpPr>
          <p:cNvPr id="5" name="Title 4"/>
          <p:cNvSpPr>
            <a:spLocks noGrp="1"/>
          </p:cNvSpPr>
          <p:nvPr>
            <p:ph type="title"/>
          </p:nvPr>
        </p:nvSpPr>
        <p:spPr>
          <a:xfrm>
            <a:off x="642910" y="357166"/>
            <a:ext cx="8286808" cy="1428760"/>
          </a:xfrm>
        </p:spPr>
        <p:txBody>
          <a:bodyPr>
            <a:noAutofit/>
          </a:bodyPr>
          <a:lstStyle/>
          <a:p>
            <a:r>
              <a:rPr lang="en-US" dirty="0"/>
              <a:t>Hierarchy of Qualitative Characteristics of Financial Information</a:t>
            </a:r>
          </a:p>
        </p:txBody>
      </p:sp>
      <p:sp>
        <p:nvSpPr>
          <p:cNvPr id="7" name="Content Placeholder 6"/>
          <p:cNvSpPr>
            <a:spLocks noGrp="1"/>
          </p:cNvSpPr>
          <p:nvPr>
            <p:ph sz="quarter" idx="10"/>
          </p:nvPr>
        </p:nvSpPr>
        <p:spPr>
          <a:xfrm>
            <a:off x="928662" y="1857364"/>
            <a:ext cx="7858180" cy="4572032"/>
          </a:xfrm>
        </p:spPr>
        <p:txBody>
          <a:bodyPr/>
          <a:lstStyle/>
          <a:p>
            <a:pPr marL="360363" indent="-360363"/>
            <a:r>
              <a:rPr sz="2400"/>
              <a:t>Decision usefulness</a:t>
            </a:r>
          </a:p>
          <a:p>
            <a:pPr marL="823913" lvl="1" indent="-360363"/>
            <a:r>
              <a:rPr sz="2200"/>
              <a:t>Relevance</a:t>
            </a:r>
          </a:p>
          <a:p>
            <a:pPr marL="1281113" lvl="2" indent="-360363"/>
            <a:r>
              <a:rPr sz="2000"/>
              <a:t>Predictive Value</a:t>
            </a:r>
          </a:p>
          <a:p>
            <a:pPr marL="1281113" lvl="2" indent="-360363"/>
            <a:r>
              <a:rPr sz="2000"/>
              <a:t>Confirmatory Value</a:t>
            </a:r>
          </a:p>
          <a:p>
            <a:pPr marL="1281113" lvl="2" indent="-360363"/>
            <a:r>
              <a:rPr sz="2000"/>
              <a:t>Materiality</a:t>
            </a:r>
          </a:p>
          <a:p>
            <a:pPr marL="823913" lvl="1" indent="-360363"/>
            <a:r>
              <a:rPr sz="2200"/>
              <a:t>Faithful Representation</a:t>
            </a:r>
          </a:p>
          <a:p>
            <a:pPr marL="1281113" lvl="2" indent="-360363"/>
            <a:r>
              <a:rPr sz="2000"/>
              <a:t>Complet</a:t>
            </a:r>
            <a:r>
              <a:rPr lang="en-IN" sz="2000" dirty="0"/>
              <a:t>e</a:t>
            </a:r>
            <a:r>
              <a:rPr sz="2000"/>
              <a:t>ness</a:t>
            </a:r>
          </a:p>
          <a:p>
            <a:pPr marL="1281113" lvl="2" indent="-360363"/>
            <a:r>
              <a:rPr sz="2000"/>
              <a:t>Neutrality</a:t>
            </a:r>
          </a:p>
          <a:p>
            <a:pPr marL="1281113" lvl="2" indent="-360363"/>
            <a:r>
              <a:rPr sz="2000"/>
              <a:t>Free ffrom error</a:t>
            </a:r>
          </a:p>
          <a:p>
            <a:pPr marL="823913" lvl="1" indent="-360363"/>
            <a:r>
              <a:rPr sz="2200"/>
              <a:t>Comparability (Consistency)Verifiability</a:t>
            </a:r>
          </a:p>
          <a:p>
            <a:pPr marL="823913" lvl="1" indent="-360363"/>
            <a:r>
              <a:rPr sz="2200"/>
              <a:t>Timeliness</a:t>
            </a:r>
          </a:p>
          <a:p>
            <a:pPr marL="823913" lvl="1" indent="-360363"/>
            <a:r>
              <a:rPr sz="2200"/>
              <a:t>Understandability</a:t>
            </a:r>
          </a:p>
          <a:p>
            <a:pPr marL="0" indent="0">
              <a:buNone/>
            </a:pPr>
            <a:endParaRPr sz="2000"/>
          </a:p>
          <a:p>
            <a:pPr marL="0" indent="0">
              <a:buNone/>
            </a:pPr>
            <a:endParaRPr sz="2000"/>
          </a:p>
          <a:p>
            <a:pPr marL="0" indent="0">
              <a:buNone/>
            </a:pPr>
            <a:endParaRPr sz="2000"/>
          </a:p>
          <a:p>
            <a:pPr marL="0" indent="0" algn="just">
              <a:buNone/>
            </a:pPr>
            <a:r>
              <a:rPr lang="en-US" sz="2000" dirty="0"/>
              <a:t>Cost effectiveness constraint (benefits exceed costs)</a:t>
            </a:r>
          </a:p>
        </p:txBody>
      </p:sp>
    </p:spTree>
    <p:extLst>
      <p:ext uri="{BB962C8B-B14F-4D97-AF65-F5344CB8AC3E}">
        <p14:creationId xmlns:p14="http://schemas.microsoft.com/office/powerpoint/2010/main" val="3089413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01-6</a:t>
            </a:r>
          </a:p>
        </p:txBody>
      </p:sp>
      <p:sp>
        <p:nvSpPr>
          <p:cNvPr id="4" name="Title 3"/>
          <p:cNvSpPr>
            <a:spLocks noGrp="1"/>
          </p:cNvSpPr>
          <p:nvPr>
            <p:ph type="title"/>
          </p:nvPr>
        </p:nvSpPr>
        <p:spPr/>
        <p:txBody>
          <a:bodyPr>
            <a:noAutofit/>
          </a:bodyPr>
          <a:lstStyle/>
          <a:p>
            <a:r>
              <a:rPr lang="en-US" altLang="en-US" dirty="0"/>
              <a:t>Concept Check: FASB Conceptual Framework—Relevance</a:t>
            </a:r>
            <a:endParaRPr lang="en-US" dirty="0"/>
          </a:p>
        </p:txBody>
      </p:sp>
      <p:sp>
        <p:nvSpPr>
          <p:cNvPr id="11" name="Content Placeholder 10"/>
          <p:cNvSpPr>
            <a:spLocks noGrp="1"/>
          </p:cNvSpPr>
          <p:nvPr>
            <p:ph sz="quarter" idx="10"/>
          </p:nvPr>
        </p:nvSpPr>
        <p:spPr>
          <a:xfrm>
            <a:off x="737236" y="1676400"/>
            <a:ext cx="8049606" cy="4467244"/>
          </a:xfrm>
        </p:spPr>
        <p:txBody>
          <a:bodyPr/>
          <a:lstStyle/>
          <a:p>
            <a:pPr marL="0" indent="0">
              <a:spcAft>
                <a:spcPts val="1200"/>
              </a:spcAft>
              <a:buNone/>
            </a:pPr>
            <a:r>
              <a:rPr lang="en-US" sz="2400" dirty="0"/>
              <a:t>Which of the following is </a:t>
            </a:r>
            <a:r>
              <a:rPr lang="en-US" sz="2400" b="1" dirty="0"/>
              <a:t>not </a:t>
            </a:r>
            <a:r>
              <a:rPr lang="en-US" sz="2400" dirty="0"/>
              <a:t>a component of relevance as defined in the FASB’s conceptual framework?</a:t>
            </a:r>
          </a:p>
          <a:p>
            <a:pPr marL="457200" indent="-457200">
              <a:buFont typeface="+mj-lt"/>
              <a:buAutoNum type="alphaLcPeriod"/>
              <a:tabLst>
                <a:tab pos="342900" algn="l"/>
              </a:tabLst>
            </a:pPr>
            <a:r>
              <a:rPr lang="en-US" sz="2400" b="1" dirty="0"/>
              <a:t>Free from error</a:t>
            </a:r>
          </a:p>
          <a:p>
            <a:pPr marL="457200" indent="-457200">
              <a:buFont typeface="+mj-lt"/>
              <a:buAutoNum type="alphaLcPeriod"/>
              <a:tabLst>
                <a:tab pos="342900" algn="l"/>
              </a:tabLst>
            </a:pPr>
            <a:r>
              <a:rPr lang="en-US" sz="2400" dirty="0"/>
              <a:t>Materiality</a:t>
            </a:r>
          </a:p>
          <a:p>
            <a:pPr marL="457200" indent="-457200">
              <a:buFont typeface="+mj-lt"/>
              <a:buAutoNum type="alphaLcPeriod"/>
              <a:tabLst>
                <a:tab pos="342900" algn="l"/>
              </a:tabLst>
            </a:pPr>
            <a:r>
              <a:rPr lang="en-US" sz="2400" dirty="0"/>
              <a:t>Predictive value</a:t>
            </a:r>
          </a:p>
          <a:p>
            <a:pPr marL="457200" indent="-457200">
              <a:buFont typeface="+mj-lt"/>
              <a:buAutoNum type="alphaLcPeriod"/>
              <a:tabLst>
                <a:tab pos="342900" algn="l"/>
              </a:tabLst>
            </a:pPr>
            <a:r>
              <a:rPr lang="en-US" sz="2400" dirty="0"/>
              <a:t>Confirmatory value</a:t>
            </a:r>
          </a:p>
          <a:p>
            <a:pPr marL="0" indent="0">
              <a:buNone/>
              <a:tabLst>
                <a:tab pos="342900" algn="l"/>
              </a:tabLst>
            </a:pPr>
            <a:r>
              <a:rPr lang="en-US" sz="2400" dirty="0"/>
              <a:t>The correct answer is </a:t>
            </a:r>
            <a:r>
              <a:rPr lang="en-US" sz="2400" i="1" dirty="0"/>
              <a:t>a</a:t>
            </a:r>
            <a:r>
              <a:rPr lang="en-US" sz="2400" dirty="0"/>
              <a:t>. </a:t>
            </a:r>
            <a:r>
              <a:rPr lang="en-US" sz="2400" i="1" dirty="0"/>
              <a:t>Free from error </a:t>
            </a:r>
            <a:r>
              <a:rPr lang="en-US" sz="2400" dirty="0"/>
              <a:t>is a component of faithful representation.</a:t>
            </a:r>
          </a:p>
        </p:txBody>
      </p:sp>
    </p:spTree>
    <p:extLst>
      <p:ext uri="{BB962C8B-B14F-4D97-AF65-F5344CB8AC3E}">
        <p14:creationId xmlns:p14="http://schemas.microsoft.com/office/powerpoint/2010/main" val="13787407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01-6</a:t>
            </a:r>
          </a:p>
        </p:txBody>
      </p:sp>
      <p:sp>
        <p:nvSpPr>
          <p:cNvPr id="4" name="Title 3"/>
          <p:cNvSpPr>
            <a:spLocks noGrp="1"/>
          </p:cNvSpPr>
          <p:nvPr>
            <p:ph type="title"/>
          </p:nvPr>
        </p:nvSpPr>
        <p:spPr>
          <a:xfrm>
            <a:off x="685800" y="457200"/>
            <a:ext cx="8206680" cy="1387624"/>
          </a:xfrm>
        </p:spPr>
        <p:txBody>
          <a:bodyPr>
            <a:noAutofit/>
          </a:bodyPr>
          <a:lstStyle/>
          <a:p>
            <a:r>
              <a:rPr lang="en-US" altLang="en-US" dirty="0"/>
              <a:t>Concept Check: FASB Conceptual Framework—Faithful Representation</a:t>
            </a:r>
            <a:endParaRPr lang="en-US" dirty="0"/>
          </a:p>
        </p:txBody>
      </p:sp>
      <p:sp>
        <p:nvSpPr>
          <p:cNvPr id="11" name="Content Placeholder 10"/>
          <p:cNvSpPr>
            <a:spLocks noGrp="1"/>
          </p:cNvSpPr>
          <p:nvPr>
            <p:ph sz="quarter" idx="10"/>
          </p:nvPr>
        </p:nvSpPr>
        <p:spPr>
          <a:xfrm>
            <a:off x="737236" y="2036440"/>
            <a:ext cx="8121044" cy="4250080"/>
          </a:xfrm>
        </p:spPr>
        <p:txBody>
          <a:bodyPr/>
          <a:lstStyle/>
          <a:p>
            <a:pPr marL="0" indent="0">
              <a:spcAft>
                <a:spcPts val="1200"/>
              </a:spcAft>
              <a:buNone/>
            </a:pPr>
            <a:r>
              <a:rPr lang="en-US" sz="2200" dirty="0"/>
              <a:t>Which of the following is </a:t>
            </a:r>
            <a:r>
              <a:rPr lang="en-US" sz="2200" b="1" dirty="0"/>
              <a:t>not </a:t>
            </a:r>
            <a:r>
              <a:rPr lang="en-US" sz="2200" dirty="0"/>
              <a:t>a component of faithful representation as defined in the FASB’s conceptual framework?</a:t>
            </a:r>
          </a:p>
          <a:p>
            <a:pPr marL="457200" indent="-457200">
              <a:buFont typeface="+mj-lt"/>
              <a:buAutoNum type="alphaLcPeriod"/>
              <a:tabLst>
                <a:tab pos="342900" algn="l"/>
              </a:tabLst>
            </a:pPr>
            <a:r>
              <a:rPr lang="en-US" sz="2200" dirty="0"/>
              <a:t>Free from error</a:t>
            </a:r>
          </a:p>
          <a:p>
            <a:pPr marL="457200" indent="-457200">
              <a:buFont typeface="+mj-lt"/>
              <a:buAutoNum type="alphaLcPeriod"/>
              <a:tabLst>
                <a:tab pos="342900" algn="l"/>
              </a:tabLst>
            </a:pPr>
            <a:r>
              <a:rPr lang="en-US" sz="2200" dirty="0"/>
              <a:t>Neutrality</a:t>
            </a:r>
          </a:p>
          <a:p>
            <a:pPr marL="457200" indent="-457200">
              <a:buFont typeface="+mj-lt"/>
              <a:buAutoNum type="alphaLcPeriod"/>
              <a:tabLst>
                <a:tab pos="342900" algn="l"/>
              </a:tabLst>
            </a:pPr>
            <a:r>
              <a:rPr lang="en-US" sz="2200" b="1" dirty="0"/>
              <a:t>Understandability</a:t>
            </a:r>
          </a:p>
          <a:p>
            <a:pPr marL="457200" indent="-457200">
              <a:buFont typeface="+mj-lt"/>
              <a:buAutoNum type="alphaLcPeriod"/>
              <a:tabLst>
                <a:tab pos="342900" algn="l"/>
              </a:tabLst>
            </a:pPr>
            <a:r>
              <a:rPr lang="en-US" sz="2200" dirty="0"/>
              <a:t>Completeness</a:t>
            </a:r>
          </a:p>
          <a:p>
            <a:pPr marL="0" indent="0">
              <a:buNone/>
              <a:tabLst>
                <a:tab pos="342900" algn="l"/>
              </a:tabLst>
            </a:pPr>
            <a:r>
              <a:rPr lang="en-US" sz="2200" dirty="0"/>
              <a:t>The correct answer is </a:t>
            </a:r>
            <a:r>
              <a:rPr lang="en-US" sz="2200" i="1" dirty="0"/>
              <a:t>c</a:t>
            </a:r>
            <a:r>
              <a:rPr lang="en-US" sz="2200" dirty="0"/>
              <a:t>. </a:t>
            </a:r>
            <a:r>
              <a:rPr lang="en-US" sz="2200" i="1" dirty="0"/>
              <a:t>Understandability </a:t>
            </a:r>
            <a:r>
              <a:rPr lang="en-US" sz="2200" dirty="0"/>
              <a:t>is an enhancing characteristic of decision usefulness.</a:t>
            </a:r>
          </a:p>
        </p:txBody>
      </p:sp>
    </p:spTree>
    <p:extLst>
      <p:ext uri="{BB962C8B-B14F-4D97-AF65-F5344CB8AC3E}">
        <p14:creationId xmlns:p14="http://schemas.microsoft.com/office/powerpoint/2010/main" val="40292827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01-7</a:t>
            </a:r>
          </a:p>
        </p:txBody>
      </p:sp>
      <p:sp>
        <p:nvSpPr>
          <p:cNvPr id="4" name="Title 3"/>
          <p:cNvSpPr>
            <a:spLocks noGrp="1"/>
          </p:cNvSpPr>
          <p:nvPr>
            <p:ph type="title"/>
          </p:nvPr>
        </p:nvSpPr>
        <p:spPr/>
        <p:txBody>
          <a:bodyPr>
            <a:noAutofit/>
          </a:bodyPr>
          <a:lstStyle/>
          <a:p>
            <a:r>
              <a:rPr lang="en-US" dirty="0"/>
              <a:t>The Conceptual Framework: Elements</a:t>
            </a:r>
          </a:p>
        </p:txBody>
      </p:sp>
      <p:pic>
        <p:nvPicPr>
          <p:cNvPr id="4098" name="Picture 2" descr="Same figure that appeared on Slide 50 but now Elements box is circled."/>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71538" y="1844824"/>
            <a:ext cx="7632848" cy="4155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48083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01-7</a:t>
            </a:r>
          </a:p>
        </p:txBody>
      </p:sp>
      <p:sp>
        <p:nvSpPr>
          <p:cNvPr id="4" name="Title 3"/>
          <p:cNvSpPr>
            <a:spLocks noGrp="1"/>
          </p:cNvSpPr>
          <p:nvPr>
            <p:ph type="title"/>
          </p:nvPr>
        </p:nvSpPr>
        <p:spPr/>
        <p:txBody>
          <a:bodyPr>
            <a:noAutofit/>
          </a:bodyPr>
          <a:lstStyle/>
          <a:p>
            <a:r>
              <a:rPr lang="en-US" dirty="0"/>
              <a:t>Elements of Financial Statements</a:t>
            </a:r>
          </a:p>
        </p:txBody>
      </p:sp>
      <p:sp>
        <p:nvSpPr>
          <p:cNvPr id="11" name="Content Placeholder 10"/>
          <p:cNvSpPr>
            <a:spLocks noGrp="1"/>
          </p:cNvSpPr>
          <p:nvPr>
            <p:ph sz="quarter" idx="10"/>
          </p:nvPr>
        </p:nvSpPr>
        <p:spPr>
          <a:xfrm>
            <a:off x="914400" y="1676400"/>
            <a:ext cx="7315200" cy="4776936"/>
          </a:xfrm>
        </p:spPr>
        <p:txBody>
          <a:bodyPr/>
          <a:lstStyle/>
          <a:p>
            <a:r>
              <a:rPr lang="en-US" sz="2400" dirty="0"/>
              <a:t>Assets</a:t>
            </a:r>
          </a:p>
          <a:p>
            <a:r>
              <a:rPr lang="en-US" sz="2400" dirty="0"/>
              <a:t>Liabilities</a:t>
            </a:r>
          </a:p>
          <a:p>
            <a:r>
              <a:rPr lang="en-US" sz="2400" dirty="0"/>
              <a:t>Equity (or net assets)</a:t>
            </a:r>
          </a:p>
          <a:p>
            <a:r>
              <a:rPr lang="en-US" sz="2400" dirty="0"/>
              <a:t>Investments by owners</a:t>
            </a:r>
          </a:p>
          <a:p>
            <a:r>
              <a:rPr lang="en-US" sz="2400" dirty="0"/>
              <a:t>Distributions to owners</a:t>
            </a:r>
          </a:p>
          <a:p>
            <a:r>
              <a:rPr lang="en-US" sz="2400" dirty="0"/>
              <a:t>Comprehensive income</a:t>
            </a:r>
          </a:p>
          <a:p>
            <a:r>
              <a:rPr lang="en-US" sz="2400" dirty="0"/>
              <a:t>Revenues</a:t>
            </a:r>
          </a:p>
          <a:p>
            <a:r>
              <a:rPr lang="en-US" sz="2400" dirty="0"/>
              <a:t>Expenses</a:t>
            </a:r>
          </a:p>
          <a:p>
            <a:r>
              <a:rPr lang="en-US" sz="2400" dirty="0"/>
              <a:t>Gains</a:t>
            </a:r>
          </a:p>
          <a:p>
            <a:r>
              <a:rPr lang="en-US" sz="2400" dirty="0"/>
              <a:t>Losses</a:t>
            </a:r>
          </a:p>
        </p:txBody>
      </p:sp>
    </p:spTree>
    <p:extLst>
      <p:ext uri="{BB962C8B-B14F-4D97-AF65-F5344CB8AC3E}">
        <p14:creationId xmlns:p14="http://schemas.microsoft.com/office/powerpoint/2010/main" val="9225966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01-8</a:t>
            </a:r>
          </a:p>
        </p:txBody>
      </p:sp>
      <p:sp>
        <p:nvSpPr>
          <p:cNvPr id="4" name="Title 3"/>
          <p:cNvSpPr>
            <a:spLocks noGrp="1"/>
          </p:cNvSpPr>
          <p:nvPr>
            <p:ph type="title"/>
          </p:nvPr>
        </p:nvSpPr>
        <p:spPr/>
        <p:txBody>
          <a:bodyPr>
            <a:noAutofit/>
          </a:bodyPr>
          <a:lstStyle/>
          <a:p>
            <a:r>
              <a:rPr lang="en-US" dirty="0"/>
              <a:t>Underlying Assumptions</a:t>
            </a:r>
          </a:p>
        </p:txBody>
      </p:sp>
      <p:sp>
        <p:nvSpPr>
          <p:cNvPr id="11" name="Content Placeholder 10"/>
          <p:cNvSpPr>
            <a:spLocks noGrp="1"/>
          </p:cNvSpPr>
          <p:nvPr>
            <p:ph sz="quarter" idx="10"/>
          </p:nvPr>
        </p:nvSpPr>
        <p:spPr>
          <a:xfrm>
            <a:off x="594360" y="1676400"/>
            <a:ext cx="8082096" cy="4776936"/>
          </a:xfrm>
        </p:spPr>
        <p:txBody>
          <a:bodyPr/>
          <a:lstStyle/>
          <a:p>
            <a:r>
              <a:rPr lang="en-US" dirty="0"/>
              <a:t>Four basic assumptions underlie GAAP</a:t>
            </a:r>
          </a:p>
          <a:p>
            <a:pPr lvl="1"/>
            <a:r>
              <a:rPr lang="en-US" dirty="0"/>
              <a:t>The </a:t>
            </a:r>
            <a:r>
              <a:rPr lang="en-US" b="1" dirty="0"/>
              <a:t>economic entity </a:t>
            </a:r>
            <a:r>
              <a:rPr lang="en-US" dirty="0"/>
              <a:t>assumption presumes that economic events can be identified specifically with an economic entity</a:t>
            </a:r>
          </a:p>
          <a:p>
            <a:pPr lvl="1"/>
            <a:r>
              <a:rPr lang="en-US" dirty="0"/>
              <a:t>The </a:t>
            </a:r>
            <a:r>
              <a:rPr lang="en-US" b="1" dirty="0"/>
              <a:t>going concern </a:t>
            </a:r>
            <a:r>
              <a:rPr lang="en-US" dirty="0"/>
              <a:t>assumption anticipates that a business entity will continue to operate indefinitely</a:t>
            </a:r>
          </a:p>
          <a:p>
            <a:pPr lvl="1"/>
            <a:r>
              <a:rPr lang="en-US" dirty="0"/>
              <a:t>The </a:t>
            </a:r>
            <a:r>
              <a:rPr lang="en-US" b="1" dirty="0"/>
              <a:t>periodicity</a:t>
            </a:r>
            <a:r>
              <a:rPr lang="en-US" dirty="0"/>
              <a:t> assumption allows the life of a company to be divided into artificial time periods to provide timely information</a:t>
            </a:r>
          </a:p>
          <a:p>
            <a:pPr lvl="1"/>
            <a:r>
              <a:rPr lang="en-US" dirty="0"/>
              <a:t>The </a:t>
            </a:r>
            <a:r>
              <a:rPr lang="en-US" b="1" dirty="0"/>
              <a:t>monetary unit </a:t>
            </a:r>
            <a:r>
              <a:rPr lang="en-US" dirty="0"/>
              <a:t>used in U.S. financial statements is the U.S. dollar</a:t>
            </a:r>
            <a:endParaRPr lang="en-IN" dirty="0"/>
          </a:p>
        </p:txBody>
      </p:sp>
    </p:spTree>
    <p:extLst>
      <p:ext uri="{BB962C8B-B14F-4D97-AF65-F5344CB8AC3E}">
        <p14:creationId xmlns:p14="http://schemas.microsoft.com/office/powerpoint/2010/main" val="22008233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a:xfrm>
            <a:off x="685800" y="346281"/>
            <a:ext cx="8001000" cy="1282519"/>
          </a:xfrm>
        </p:spPr>
        <p:txBody>
          <a:bodyPr>
            <a:noAutofit/>
          </a:bodyPr>
          <a:lstStyle/>
          <a:p>
            <a:r>
              <a:rPr lang="en-US" dirty="0"/>
              <a:t>The Conceptual Framework: Recognition, Measurement, and Disclosure Concepts</a:t>
            </a:r>
          </a:p>
        </p:txBody>
      </p:sp>
      <p:pic>
        <p:nvPicPr>
          <p:cNvPr id="5122" name="Picture 2" descr="Same figure as on slide 50 except now the Recognition and Measurement Concepts box is circled."/>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27584" y="2060848"/>
            <a:ext cx="7488832" cy="3978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87452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Recognition, Measurement, and Disclosure Concepts</a:t>
            </a:r>
          </a:p>
        </p:txBody>
      </p:sp>
      <p:sp>
        <p:nvSpPr>
          <p:cNvPr id="11" name="Content Placeholder 10"/>
          <p:cNvSpPr>
            <a:spLocks noGrp="1"/>
          </p:cNvSpPr>
          <p:nvPr>
            <p:ph sz="quarter" idx="10"/>
          </p:nvPr>
        </p:nvSpPr>
        <p:spPr>
          <a:xfrm>
            <a:off x="594360" y="1676400"/>
            <a:ext cx="8442136" cy="4776936"/>
          </a:xfrm>
        </p:spPr>
        <p:txBody>
          <a:bodyPr/>
          <a:lstStyle/>
          <a:p>
            <a:pPr>
              <a:spcBef>
                <a:spcPts val="1000"/>
              </a:spcBef>
              <a:buClr>
                <a:schemeClr val="tx1"/>
              </a:buClr>
            </a:pPr>
            <a:r>
              <a:rPr lang="en-US" b="1" dirty="0"/>
              <a:t>Recognition</a:t>
            </a:r>
            <a:r>
              <a:rPr lang="en-US" dirty="0"/>
              <a:t> refers to the process of admitting information into the financial statements</a:t>
            </a:r>
          </a:p>
          <a:p>
            <a:pPr>
              <a:spcBef>
                <a:spcPts val="1000"/>
              </a:spcBef>
              <a:buClr>
                <a:schemeClr val="tx1"/>
              </a:buClr>
            </a:pPr>
            <a:r>
              <a:rPr lang="en-US" b="1" dirty="0"/>
              <a:t>Measurement</a:t>
            </a:r>
            <a:r>
              <a:rPr lang="en-US" dirty="0"/>
              <a:t> is the process of associating numerical amounts with the elements</a:t>
            </a:r>
          </a:p>
          <a:p>
            <a:pPr>
              <a:spcBef>
                <a:spcPts val="1000"/>
              </a:spcBef>
              <a:buClr>
                <a:schemeClr val="tx1"/>
              </a:buClr>
            </a:pPr>
            <a:r>
              <a:rPr lang="en-US" b="1" dirty="0"/>
              <a:t>Disclosure</a:t>
            </a:r>
            <a:r>
              <a:rPr lang="en-US" dirty="0"/>
              <a:t> refers to the process of including additional pertinent information in the financial statements and accompanying notes</a:t>
            </a:r>
          </a:p>
          <a:p>
            <a:pPr>
              <a:spcBef>
                <a:spcPts val="1000"/>
              </a:spcBef>
              <a:buClr>
                <a:schemeClr val="tx1"/>
              </a:buClr>
            </a:pPr>
            <a:r>
              <a:rPr lang="en-US" b="1" dirty="0"/>
              <a:t>General Recognition Criteria</a:t>
            </a:r>
          </a:p>
          <a:p>
            <a:pPr lvl="1">
              <a:spcBef>
                <a:spcPts val="1000"/>
              </a:spcBef>
            </a:pPr>
            <a:r>
              <a:rPr lang="en-US" dirty="0"/>
              <a:t>Definition, Measurability, Relevance, and Reliability</a:t>
            </a:r>
            <a:endParaRPr lang="en-US" b="1" dirty="0"/>
          </a:p>
        </p:txBody>
      </p:sp>
    </p:spTree>
    <p:extLst>
      <p:ext uri="{BB962C8B-B14F-4D97-AF65-F5344CB8AC3E}">
        <p14:creationId xmlns:p14="http://schemas.microsoft.com/office/powerpoint/2010/main" val="2177431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a:t>
            </a:r>
          </a:p>
        </p:txBody>
      </p:sp>
      <p:sp>
        <p:nvSpPr>
          <p:cNvPr id="4" name="Title 3"/>
          <p:cNvSpPr>
            <a:spLocks noGrp="1"/>
          </p:cNvSpPr>
          <p:nvPr>
            <p:ph type="title"/>
          </p:nvPr>
        </p:nvSpPr>
        <p:spPr/>
        <p:txBody>
          <a:bodyPr>
            <a:noAutofit/>
          </a:bodyPr>
          <a:lstStyle/>
          <a:p>
            <a:r>
              <a:rPr lang="en-US" dirty="0">
                <a:ea typeface="Adobe Fan Heiti Std B"/>
                <a:cs typeface="Adobe Fan Heiti Std B"/>
              </a:rPr>
              <a:t>The Economic Environment and Financial Reporting</a:t>
            </a:r>
            <a:endParaRPr lang="en-US" dirty="0"/>
          </a:p>
        </p:txBody>
      </p:sp>
      <p:sp>
        <p:nvSpPr>
          <p:cNvPr id="11" name="Content Placeholder 10"/>
          <p:cNvSpPr>
            <a:spLocks noGrp="1"/>
          </p:cNvSpPr>
          <p:nvPr>
            <p:ph sz="quarter" idx="10"/>
          </p:nvPr>
        </p:nvSpPr>
        <p:spPr>
          <a:xfrm>
            <a:off x="705886" y="1714488"/>
            <a:ext cx="7938080" cy="4752996"/>
          </a:xfrm>
        </p:spPr>
        <p:txBody>
          <a:bodyPr/>
          <a:lstStyle/>
          <a:p>
            <a:r>
              <a:rPr lang="en-US" sz="2200" b="1" dirty="0"/>
              <a:t>Capital markets</a:t>
            </a:r>
            <a:r>
              <a:rPr lang="en-US" sz="2200" dirty="0"/>
              <a:t> provide a mechanism to help the economy allocate resources efficiently</a:t>
            </a:r>
          </a:p>
          <a:p>
            <a:r>
              <a:rPr lang="en-US" sz="2200" b="1" dirty="0"/>
              <a:t>Initial market transactions </a:t>
            </a:r>
            <a:r>
              <a:rPr lang="en-US" sz="2200" dirty="0"/>
              <a:t>involve issuance of stocks and bonds by the corporation</a:t>
            </a:r>
          </a:p>
          <a:p>
            <a:pPr lvl="1"/>
            <a:r>
              <a:rPr lang="en-US" sz="2000" dirty="0"/>
              <a:t>Corporations receive new cash</a:t>
            </a:r>
            <a:endParaRPr lang="en-US" sz="2000" b="1" dirty="0"/>
          </a:p>
          <a:p>
            <a:r>
              <a:rPr lang="en-US" sz="2200" b="1" dirty="0"/>
              <a:t>Secondary market transactions </a:t>
            </a:r>
            <a:r>
              <a:rPr lang="en-US" sz="2200" dirty="0"/>
              <a:t>involve the transfer of stocks and bonds between individuals and institutions</a:t>
            </a:r>
          </a:p>
          <a:p>
            <a:pPr lvl="1"/>
            <a:r>
              <a:rPr lang="en-US" sz="2000" dirty="0"/>
              <a:t>Corporations receive no new cash</a:t>
            </a:r>
            <a:endParaRPr lang="en-US" sz="2000" b="1" dirty="0"/>
          </a:p>
          <a:p>
            <a:r>
              <a:rPr lang="en-US" sz="2200" b="1" dirty="0"/>
              <a:t>Corporations</a:t>
            </a:r>
            <a:r>
              <a:rPr lang="en-US" sz="2200" dirty="0"/>
              <a:t> acquire capital from investors in exchange for ownership interest and from creditors by borrowing</a:t>
            </a:r>
          </a:p>
        </p:txBody>
      </p:sp>
    </p:spTree>
    <p:extLst>
      <p:ext uri="{BB962C8B-B14F-4D97-AF65-F5344CB8AC3E}">
        <p14:creationId xmlns:p14="http://schemas.microsoft.com/office/powerpoint/2010/main" val="368879602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Revenue Recognition (1 of 2)</a:t>
            </a:r>
          </a:p>
        </p:txBody>
      </p:sp>
      <p:sp>
        <p:nvSpPr>
          <p:cNvPr id="11" name="Content Placeholder 10"/>
          <p:cNvSpPr>
            <a:spLocks noGrp="1"/>
          </p:cNvSpPr>
          <p:nvPr>
            <p:ph sz="quarter" idx="10"/>
          </p:nvPr>
        </p:nvSpPr>
        <p:spPr>
          <a:xfrm>
            <a:off x="594360" y="1676400"/>
            <a:ext cx="8298120" cy="4776936"/>
          </a:xfrm>
        </p:spPr>
        <p:txBody>
          <a:bodyPr/>
          <a:lstStyle/>
          <a:p>
            <a:pPr>
              <a:spcBef>
                <a:spcPts val="1000"/>
              </a:spcBef>
              <a:buClr>
                <a:schemeClr val="tx1"/>
              </a:buClr>
            </a:pPr>
            <a:r>
              <a:rPr lang="en-US" b="1" dirty="0"/>
              <a:t>Revenue:</a:t>
            </a:r>
            <a:r>
              <a:rPr lang="en-US" dirty="0"/>
              <a:t> Inflows of assets or settlements of liabilities resulting from providing a product or service to a customer</a:t>
            </a:r>
          </a:p>
          <a:p>
            <a:pPr>
              <a:spcBef>
                <a:spcPts val="1000"/>
              </a:spcBef>
            </a:pPr>
            <a:r>
              <a:rPr lang="en-IN" dirty="0"/>
              <a:t>Revenue recognition used to be guided by </a:t>
            </a:r>
            <a:r>
              <a:rPr lang="en-US" dirty="0"/>
              <a:t>the </a:t>
            </a:r>
            <a:r>
              <a:rPr lang="en-US" b="1" dirty="0"/>
              <a:t>realization principle </a:t>
            </a:r>
            <a:r>
              <a:rPr lang="en-US" dirty="0"/>
              <a:t>(two criteria)</a:t>
            </a:r>
          </a:p>
          <a:p>
            <a:pPr lvl="1">
              <a:spcBef>
                <a:spcPts val="1000"/>
              </a:spcBef>
            </a:pPr>
            <a:r>
              <a:rPr lang="en-US" dirty="0"/>
              <a:t>Earnings process is judged to be complete or virtually complete</a:t>
            </a:r>
          </a:p>
          <a:p>
            <a:pPr lvl="1">
              <a:spcBef>
                <a:spcPts val="1000"/>
              </a:spcBef>
            </a:pPr>
            <a:r>
              <a:rPr lang="en-US" dirty="0"/>
              <a:t>Reasonable certainty as to the collectibility of the asset to be received (usually cash)</a:t>
            </a:r>
            <a:endParaRPr lang="en-US" sz="1200" dirty="0"/>
          </a:p>
        </p:txBody>
      </p:sp>
    </p:spTree>
    <p:extLst>
      <p:ext uri="{BB962C8B-B14F-4D97-AF65-F5344CB8AC3E}">
        <p14:creationId xmlns:p14="http://schemas.microsoft.com/office/powerpoint/2010/main" val="42783404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Revenue Recognition (2 of 2)</a:t>
            </a:r>
          </a:p>
        </p:txBody>
      </p:sp>
      <p:sp>
        <p:nvSpPr>
          <p:cNvPr id="11" name="Content Placeholder 10"/>
          <p:cNvSpPr>
            <a:spLocks noGrp="1"/>
          </p:cNvSpPr>
          <p:nvPr>
            <p:ph sz="quarter" idx="10"/>
          </p:nvPr>
        </p:nvSpPr>
        <p:spPr>
          <a:xfrm>
            <a:off x="594360" y="1676400"/>
            <a:ext cx="8226112" cy="4776936"/>
          </a:xfrm>
        </p:spPr>
        <p:txBody>
          <a:bodyPr/>
          <a:lstStyle/>
          <a:p>
            <a:pPr>
              <a:spcBef>
                <a:spcPts val="1000"/>
              </a:spcBef>
            </a:pPr>
            <a:r>
              <a:rPr lang="en-US" dirty="0"/>
              <a:t>FASB recently issued </a:t>
            </a:r>
            <a:r>
              <a:rPr lang="en-US" b="1" dirty="0"/>
              <a:t>ASU No. 2014-09</a:t>
            </a:r>
            <a:r>
              <a:rPr lang="en-US" dirty="0"/>
              <a:t>, which requires that we </a:t>
            </a:r>
            <a:r>
              <a:rPr lang="en-US" b="1" dirty="0"/>
              <a:t>recognize revenue when goods or services are transferred to customers </a:t>
            </a:r>
            <a:r>
              <a:rPr lang="en-US" dirty="0"/>
              <a:t>for the amount the company expects to be entitled to receive in exchange for those goods or services</a:t>
            </a:r>
          </a:p>
        </p:txBody>
      </p:sp>
    </p:spTree>
    <p:extLst>
      <p:ext uri="{BB962C8B-B14F-4D97-AF65-F5344CB8AC3E}">
        <p14:creationId xmlns:p14="http://schemas.microsoft.com/office/powerpoint/2010/main" val="339729241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Expense Recognition</a:t>
            </a:r>
          </a:p>
        </p:txBody>
      </p:sp>
      <p:sp>
        <p:nvSpPr>
          <p:cNvPr id="11" name="Content Placeholder 10"/>
          <p:cNvSpPr>
            <a:spLocks noGrp="1"/>
          </p:cNvSpPr>
          <p:nvPr>
            <p:ph sz="quarter" idx="10"/>
          </p:nvPr>
        </p:nvSpPr>
        <p:spPr>
          <a:xfrm>
            <a:off x="594360" y="1676400"/>
            <a:ext cx="8370128" cy="4776936"/>
          </a:xfrm>
        </p:spPr>
        <p:txBody>
          <a:bodyPr/>
          <a:lstStyle/>
          <a:p>
            <a:pPr marL="0" indent="0">
              <a:buNone/>
            </a:pPr>
            <a:r>
              <a:rPr lang="en-US" dirty="0"/>
              <a:t>Often matches revenues and expenses that arise from the same transactions or other events</a:t>
            </a:r>
          </a:p>
          <a:p>
            <a:r>
              <a:rPr lang="en-IN" b="1" dirty="0"/>
              <a:t>Four approaches:</a:t>
            </a:r>
          </a:p>
          <a:p>
            <a:pPr lvl="1"/>
            <a:r>
              <a:rPr lang="en-IN" dirty="0"/>
              <a:t>Based on an</a:t>
            </a:r>
            <a:r>
              <a:rPr lang="en-IN" b="1" dirty="0"/>
              <a:t> exact cause-and-effect relationship</a:t>
            </a:r>
          </a:p>
          <a:p>
            <a:pPr lvl="1"/>
            <a:r>
              <a:rPr lang="en-IN" dirty="0"/>
              <a:t>By </a:t>
            </a:r>
            <a:r>
              <a:rPr lang="en-IN" b="1" dirty="0"/>
              <a:t>associating an expense with the revenues </a:t>
            </a:r>
            <a:r>
              <a:rPr lang="en-IN" dirty="0"/>
              <a:t>recognized in a specific time period</a:t>
            </a:r>
          </a:p>
          <a:p>
            <a:pPr lvl="1"/>
            <a:r>
              <a:rPr lang="en-IN" dirty="0"/>
              <a:t>By a </a:t>
            </a:r>
            <a:r>
              <a:rPr lang="en-IN" b="1" dirty="0"/>
              <a:t>systematic and rational allocation </a:t>
            </a:r>
            <a:r>
              <a:rPr lang="en-IN" dirty="0"/>
              <a:t>to specific time periods</a:t>
            </a:r>
          </a:p>
          <a:p>
            <a:pPr lvl="1"/>
            <a:r>
              <a:rPr lang="en-IN" b="1" dirty="0"/>
              <a:t>In the period incurred</a:t>
            </a:r>
            <a:r>
              <a:rPr lang="en-IN" dirty="0"/>
              <a:t>, without regard to related revenue</a:t>
            </a:r>
            <a:endParaRPr lang="en-US" dirty="0"/>
          </a:p>
        </p:txBody>
      </p:sp>
    </p:spTree>
    <p:extLst>
      <p:ext uri="{BB962C8B-B14F-4D97-AF65-F5344CB8AC3E}">
        <p14:creationId xmlns:p14="http://schemas.microsoft.com/office/powerpoint/2010/main" val="123662780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Measurement (1 of 2)</a:t>
            </a:r>
          </a:p>
        </p:txBody>
      </p:sp>
      <p:sp>
        <p:nvSpPr>
          <p:cNvPr id="11" name="Content Placeholder 10"/>
          <p:cNvSpPr>
            <a:spLocks noGrp="1"/>
          </p:cNvSpPr>
          <p:nvPr>
            <p:ph sz="quarter" idx="10"/>
          </p:nvPr>
        </p:nvSpPr>
        <p:spPr>
          <a:xfrm>
            <a:off x="594360" y="1676400"/>
            <a:ext cx="8549640" cy="4776936"/>
          </a:xfrm>
        </p:spPr>
        <p:txBody>
          <a:bodyPr/>
          <a:lstStyle/>
          <a:p>
            <a:pPr>
              <a:spcBef>
                <a:spcPts val="1000"/>
              </a:spcBef>
            </a:pPr>
            <a:r>
              <a:rPr lang="en-IN" dirty="0"/>
              <a:t>GAAP currently employs a “</a:t>
            </a:r>
            <a:r>
              <a:rPr lang="en-IN" b="1" dirty="0"/>
              <a:t>mixed attribute</a:t>
            </a:r>
            <a:r>
              <a:rPr lang="en-IN" dirty="0"/>
              <a:t>” measurement model. </a:t>
            </a:r>
          </a:p>
          <a:p>
            <a:pPr>
              <a:spcBef>
                <a:spcPts val="1000"/>
              </a:spcBef>
            </a:pPr>
            <a:r>
              <a:rPr lang="en-IN" dirty="0"/>
              <a:t>The five attributes are:</a:t>
            </a:r>
          </a:p>
          <a:p>
            <a:pPr marL="914400" lvl="1" indent="-457200">
              <a:spcBef>
                <a:spcPts val="1000"/>
              </a:spcBef>
              <a:buClr>
                <a:schemeClr val="tx1"/>
              </a:buClr>
              <a:buFont typeface="+mj-lt"/>
              <a:buAutoNum type="arabicPeriod"/>
            </a:pPr>
            <a:r>
              <a:rPr lang="en-US" b="1" dirty="0"/>
              <a:t>Historical cost</a:t>
            </a:r>
            <a:r>
              <a:rPr lang="en-US" dirty="0"/>
              <a:t>: original transaction value adjusted for depreciation and amortization</a:t>
            </a:r>
          </a:p>
          <a:p>
            <a:pPr marL="914400" lvl="1" indent="-457200">
              <a:spcBef>
                <a:spcPts val="1000"/>
              </a:spcBef>
              <a:buClr>
                <a:schemeClr val="tx1"/>
              </a:buClr>
              <a:buFont typeface="+mj-lt"/>
              <a:buAutoNum type="arabicPeriod"/>
            </a:pPr>
            <a:r>
              <a:rPr lang="en-US" b="1" dirty="0"/>
              <a:t>Net realizable value</a:t>
            </a:r>
            <a:r>
              <a:rPr lang="en-US" dirty="0"/>
              <a:t>: the amount of cash into which an asset is expected to be converted in the ordinary course of business</a:t>
            </a:r>
            <a:endParaRPr lang="en-US" sz="1600" dirty="0"/>
          </a:p>
        </p:txBody>
      </p:sp>
    </p:spTree>
    <p:extLst>
      <p:ext uri="{BB962C8B-B14F-4D97-AF65-F5344CB8AC3E}">
        <p14:creationId xmlns:p14="http://schemas.microsoft.com/office/powerpoint/2010/main" val="6333698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Measurement (2 of 2)</a:t>
            </a:r>
          </a:p>
        </p:txBody>
      </p:sp>
      <p:sp>
        <p:nvSpPr>
          <p:cNvPr id="11" name="Content Placeholder 10"/>
          <p:cNvSpPr>
            <a:spLocks noGrp="1"/>
          </p:cNvSpPr>
          <p:nvPr>
            <p:ph sz="quarter" idx="10"/>
          </p:nvPr>
        </p:nvSpPr>
        <p:spPr>
          <a:xfrm>
            <a:off x="500034" y="1571612"/>
            <a:ext cx="8549640" cy="4776936"/>
          </a:xfrm>
        </p:spPr>
        <p:txBody>
          <a:bodyPr/>
          <a:lstStyle/>
          <a:p>
            <a:pPr marL="971550" lvl="1" indent="-514350">
              <a:spcBef>
                <a:spcPts val="1000"/>
              </a:spcBef>
              <a:buClr>
                <a:schemeClr val="tx1"/>
              </a:buClr>
              <a:buFont typeface="+mj-lt"/>
              <a:buAutoNum type="arabicPeriod" startAt="3"/>
            </a:pPr>
            <a:r>
              <a:rPr lang="en-US" sz="2600" b="1" dirty="0"/>
              <a:t>Current cost</a:t>
            </a:r>
            <a:r>
              <a:rPr lang="en-US" sz="2600" dirty="0"/>
              <a:t>: the cost that would be incurred to purchase or reproduce the asset</a:t>
            </a:r>
          </a:p>
          <a:p>
            <a:pPr marL="971550" lvl="1" indent="-514350">
              <a:spcBef>
                <a:spcPts val="1000"/>
              </a:spcBef>
              <a:buClr>
                <a:schemeClr val="tx1"/>
              </a:buClr>
              <a:buFont typeface="+mj-lt"/>
              <a:buAutoNum type="arabicPeriod" startAt="3"/>
            </a:pPr>
            <a:r>
              <a:rPr lang="en-US" sz="2600" b="1" dirty="0"/>
              <a:t>Present (or discounted) value of future cash flows</a:t>
            </a:r>
            <a:r>
              <a:rPr lang="en-US" sz="2600" dirty="0"/>
              <a:t>: calculated by removing the time value of money from future cash flows</a:t>
            </a:r>
          </a:p>
          <a:p>
            <a:pPr marL="971550" lvl="1" indent="-514350">
              <a:spcBef>
                <a:spcPts val="1000"/>
              </a:spcBef>
              <a:buClr>
                <a:schemeClr val="tx1"/>
              </a:buClr>
              <a:buFont typeface="+mj-lt"/>
              <a:buAutoNum type="arabicPeriod" startAt="3"/>
            </a:pPr>
            <a:r>
              <a:rPr lang="en-US" sz="2600" b="1" dirty="0"/>
              <a:t>Fair value</a:t>
            </a:r>
            <a:r>
              <a:rPr lang="en-US" sz="2600" dirty="0"/>
              <a:t>: the price that would be received to sell assets or paid to transfer a liability in an orderly transaction between market participants at the measurement date</a:t>
            </a:r>
          </a:p>
        </p:txBody>
      </p:sp>
    </p:spTree>
    <p:extLst>
      <p:ext uri="{BB962C8B-B14F-4D97-AF65-F5344CB8AC3E}">
        <p14:creationId xmlns:p14="http://schemas.microsoft.com/office/powerpoint/2010/main" val="29285989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Historical Cost (1 of 2)</a:t>
            </a:r>
          </a:p>
        </p:txBody>
      </p:sp>
      <p:sp>
        <p:nvSpPr>
          <p:cNvPr id="11" name="Content Placeholder 10"/>
          <p:cNvSpPr>
            <a:spLocks noGrp="1"/>
          </p:cNvSpPr>
          <p:nvPr>
            <p:ph sz="quarter" idx="10"/>
          </p:nvPr>
        </p:nvSpPr>
        <p:spPr>
          <a:xfrm>
            <a:off x="594360" y="1676400"/>
            <a:ext cx="8298120" cy="4776936"/>
          </a:xfrm>
        </p:spPr>
        <p:txBody>
          <a:bodyPr/>
          <a:lstStyle/>
          <a:p>
            <a:pPr>
              <a:buClr>
                <a:schemeClr val="tx1"/>
              </a:buClr>
            </a:pPr>
            <a:r>
              <a:rPr lang="en-US" b="1" dirty="0"/>
              <a:t>Historical Cost</a:t>
            </a:r>
            <a:r>
              <a:rPr lang="en-US" dirty="0"/>
              <a:t>:</a:t>
            </a:r>
            <a:r>
              <a:rPr lang="en-US" b="1" dirty="0"/>
              <a:t> </a:t>
            </a:r>
            <a:r>
              <a:rPr lang="en-US" i="1" dirty="0"/>
              <a:t>Original transaction value</a:t>
            </a:r>
          </a:p>
          <a:p>
            <a:pPr lvl="1"/>
            <a:r>
              <a:rPr lang="en-IN" dirty="0"/>
              <a:t>Bases measurements on the amount given or received in the exchange transactions</a:t>
            </a:r>
          </a:p>
          <a:p>
            <a:r>
              <a:rPr lang="en-US" b="1" dirty="0"/>
              <a:t>For </a:t>
            </a:r>
            <a:r>
              <a:rPr lang="en-US" b="1" dirty="0">
                <a:cs typeface="Arial" panose="020B0604020202020204" pitchFamily="34" charset="0"/>
              </a:rPr>
              <a:t>assets</a:t>
            </a:r>
            <a:r>
              <a:rPr lang="en-US" dirty="0">
                <a:cs typeface="Arial" panose="020B0604020202020204" pitchFamily="34" charset="0"/>
              </a:rPr>
              <a:t>:</a:t>
            </a:r>
          </a:p>
          <a:p>
            <a:pPr lvl="1"/>
            <a:r>
              <a:rPr lang="en-US" dirty="0">
                <a:cs typeface="Arial" panose="020B0604020202020204" pitchFamily="34" charset="0"/>
              </a:rPr>
              <a:t>V</a:t>
            </a:r>
            <a:r>
              <a:rPr lang="en-IN" dirty="0" err="1">
                <a:cs typeface="Arial" panose="020B0604020202020204" pitchFamily="34" charset="0"/>
              </a:rPr>
              <a:t>alue</a:t>
            </a:r>
            <a:r>
              <a:rPr lang="en-IN" dirty="0">
                <a:cs typeface="Arial" panose="020B0604020202020204" pitchFamily="34" charset="0"/>
              </a:rPr>
              <a:t> of what is given in exchange (usually cash) for the asset at its initial acquisition</a:t>
            </a:r>
            <a:endParaRPr lang="en-IN" sz="1800" dirty="0"/>
          </a:p>
        </p:txBody>
      </p:sp>
    </p:spTree>
    <p:extLst>
      <p:ext uri="{BB962C8B-B14F-4D97-AF65-F5344CB8AC3E}">
        <p14:creationId xmlns:p14="http://schemas.microsoft.com/office/powerpoint/2010/main" val="28754136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Historical Cost (2 of 2)</a:t>
            </a:r>
          </a:p>
        </p:txBody>
      </p:sp>
      <p:sp>
        <p:nvSpPr>
          <p:cNvPr id="11" name="Content Placeholder 10"/>
          <p:cNvSpPr>
            <a:spLocks noGrp="1"/>
          </p:cNvSpPr>
          <p:nvPr>
            <p:ph sz="quarter" idx="10"/>
          </p:nvPr>
        </p:nvSpPr>
        <p:spPr>
          <a:xfrm>
            <a:off x="594360" y="1676400"/>
            <a:ext cx="8298120" cy="4776936"/>
          </a:xfrm>
        </p:spPr>
        <p:txBody>
          <a:bodyPr/>
          <a:lstStyle/>
          <a:p>
            <a:r>
              <a:rPr lang="en-US" b="1" dirty="0">
                <a:cs typeface="Arial" panose="020B0604020202020204" pitchFamily="34" charset="0"/>
              </a:rPr>
              <a:t>For liabilities:</a:t>
            </a:r>
          </a:p>
          <a:p>
            <a:pPr lvl="1"/>
            <a:r>
              <a:rPr lang="en-IN" dirty="0"/>
              <a:t>Current cash equivalent received in exchange for assuming the liability</a:t>
            </a:r>
          </a:p>
          <a:p>
            <a:r>
              <a:rPr lang="en-IN" b="1" dirty="0"/>
              <a:t>Long-lived, revenue-producing assets (equipment):</a:t>
            </a:r>
          </a:p>
          <a:p>
            <a:pPr lvl="1"/>
            <a:r>
              <a:rPr lang="en-IN" dirty="0"/>
              <a:t>Adjusted subsequent to its initial measurement by recognizing depreciation or amortization</a:t>
            </a:r>
          </a:p>
        </p:txBody>
      </p:sp>
    </p:spTree>
    <p:extLst>
      <p:ext uri="{BB962C8B-B14F-4D97-AF65-F5344CB8AC3E}">
        <p14:creationId xmlns:p14="http://schemas.microsoft.com/office/powerpoint/2010/main" val="32011150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Net Realization Value, Current Cost, and Present Value (1 of 2)</a:t>
            </a:r>
          </a:p>
        </p:txBody>
      </p:sp>
      <p:sp>
        <p:nvSpPr>
          <p:cNvPr id="11" name="Content Placeholder 10"/>
          <p:cNvSpPr>
            <a:spLocks noGrp="1"/>
          </p:cNvSpPr>
          <p:nvPr>
            <p:ph sz="quarter" idx="10"/>
          </p:nvPr>
        </p:nvSpPr>
        <p:spPr>
          <a:xfrm>
            <a:off x="594360" y="1676400"/>
            <a:ext cx="8442136" cy="4776936"/>
          </a:xfrm>
        </p:spPr>
        <p:txBody>
          <a:bodyPr/>
          <a:lstStyle/>
          <a:p>
            <a:pPr>
              <a:buClr>
                <a:schemeClr val="tx1"/>
              </a:buClr>
            </a:pPr>
            <a:r>
              <a:rPr lang="en-US" b="1" dirty="0"/>
              <a:t>Net Realizable Value</a:t>
            </a:r>
          </a:p>
          <a:p>
            <a:pPr lvl="1"/>
            <a:r>
              <a:rPr lang="en-US" dirty="0"/>
              <a:t>Estimated selling price in the ordinary course of business, less reasonably predictable costs of completion, disposal, and transportation</a:t>
            </a:r>
          </a:p>
          <a:p>
            <a:pPr lvl="1"/>
            <a:r>
              <a:rPr lang="en-US" dirty="0"/>
              <a:t>Amount of cash into which an asset is expected to be converted in the ordinary course of business</a:t>
            </a:r>
            <a:endParaRPr lang="en-US" sz="900" dirty="0"/>
          </a:p>
        </p:txBody>
      </p:sp>
    </p:spTree>
    <p:extLst>
      <p:ext uri="{BB962C8B-B14F-4D97-AF65-F5344CB8AC3E}">
        <p14:creationId xmlns:p14="http://schemas.microsoft.com/office/powerpoint/2010/main" val="351239783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Net Realization Value, Current Cost, and Present Value (2 of 2)</a:t>
            </a:r>
          </a:p>
        </p:txBody>
      </p:sp>
      <p:sp>
        <p:nvSpPr>
          <p:cNvPr id="11" name="Content Placeholder 10"/>
          <p:cNvSpPr>
            <a:spLocks noGrp="1"/>
          </p:cNvSpPr>
          <p:nvPr>
            <p:ph sz="quarter" idx="10"/>
          </p:nvPr>
        </p:nvSpPr>
        <p:spPr>
          <a:xfrm>
            <a:off x="594360" y="1676400"/>
            <a:ext cx="8442136" cy="4776936"/>
          </a:xfrm>
        </p:spPr>
        <p:txBody>
          <a:bodyPr/>
          <a:lstStyle/>
          <a:p>
            <a:pPr>
              <a:buClr>
                <a:schemeClr val="tx1"/>
              </a:buClr>
            </a:pPr>
            <a:r>
              <a:rPr lang="en-US" b="1" dirty="0"/>
              <a:t>Current cost</a:t>
            </a:r>
          </a:p>
          <a:p>
            <a:pPr lvl="1"/>
            <a:r>
              <a:rPr lang="en-US" dirty="0"/>
              <a:t>Cost that would be incurred to purchase or reproduce the asset</a:t>
            </a:r>
          </a:p>
          <a:p>
            <a:pPr lvl="1"/>
            <a:r>
              <a:rPr lang="en-US" dirty="0"/>
              <a:t>Reported if the company operates in inflationary economies</a:t>
            </a:r>
          </a:p>
          <a:p>
            <a:pPr>
              <a:buClr>
                <a:schemeClr val="tx1"/>
              </a:buClr>
            </a:pPr>
            <a:r>
              <a:rPr lang="en-US" b="1" dirty="0"/>
              <a:t>Present value </a:t>
            </a:r>
            <a:r>
              <a:rPr lang="en-US" dirty="0"/>
              <a:t>(SFAC 7)</a:t>
            </a:r>
            <a:endParaRPr lang="en-US" b="1" dirty="0"/>
          </a:p>
          <a:p>
            <a:pPr lvl="1"/>
            <a:r>
              <a:rPr lang="en-US" dirty="0"/>
              <a:t>Framework for using future cash flows as the basis for accounting measurement</a:t>
            </a:r>
          </a:p>
          <a:p>
            <a:pPr lvl="1"/>
            <a:r>
              <a:rPr lang="en-US" dirty="0"/>
              <a:t>Indicates that the objective in valuing an asset or liability using present value is to approximate its fair value</a:t>
            </a:r>
          </a:p>
        </p:txBody>
      </p:sp>
    </p:spTree>
    <p:extLst>
      <p:ext uri="{BB962C8B-B14F-4D97-AF65-F5344CB8AC3E}">
        <p14:creationId xmlns:p14="http://schemas.microsoft.com/office/powerpoint/2010/main" val="37262862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Fair Value (1 of 2)</a:t>
            </a:r>
          </a:p>
        </p:txBody>
      </p:sp>
      <p:sp>
        <p:nvSpPr>
          <p:cNvPr id="11" name="Content Placeholder 10"/>
          <p:cNvSpPr>
            <a:spLocks noGrp="1"/>
          </p:cNvSpPr>
          <p:nvPr>
            <p:ph sz="quarter" idx="10"/>
          </p:nvPr>
        </p:nvSpPr>
        <p:spPr>
          <a:xfrm>
            <a:off x="594360" y="1676400"/>
            <a:ext cx="8082096" cy="4776936"/>
          </a:xfrm>
        </p:spPr>
        <p:txBody>
          <a:bodyPr/>
          <a:lstStyle/>
          <a:p>
            <a:pPr>
              <a:buClr>
                <a:schemeClr val="tx1"/>
              </a:buClr>
            </a:pPr>
            <a:r>
              <a:rPr lang="en-US" b="1" dirty="0"/>
              <a:t>Fair value</a:t>
            </a:r>
            <a:r>
              <a:rPr lang="en-US" dirty="0"/>
              <a:t>, originally called </a:t>
            </a:r>
            <a:r>
              <a:rPr lang="en-US" b="1" dirty="0"/>
              <a:t>current market value</a:t>
            </a:r>
          </a:p>
          <a:p>
            <a:pPr lvl="1"/>
            <a:r>
              <a:rPr lang="en-US" dirty="0"/>
              <a:t>Bases measurements on the price that would be received to sell assets or transfer liabilities in an orderly market transaction</a:t>
            </a:r>
            <a:endParaRPr lang="en-IN" sz="1800" dirty="0"/>
          </a:p>
        </p:txBody>
      </p:sp>
    </p:spTree>
    <p:extLst>
      <p:ext uri="{BB962C8B-B14F-4D97-AF65-F5344CB8AC3E}">
        <p14:creationId xmlns:p14="http://schemas.microsoft.com/office/powerpoint/2010/main" val="1668273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a:t>
            </a:r>
          </a:p>
        </p:txBody>
      </p:sp>
      <p:sp>
        <p:nvSpPr>
          <p:cNvPr id="4" name="Title 3"/>
          <p:cNvSpPr>
            <a:spLocks noGrp="1"/>
          </p:cNvSpPr>
          <p:nvPr>
            <p:ph type="title"/>
          </p:nvPr>
        </p:nvSpPr>
        <p:spPr/>
        <p:txBody>
          <a:bodyPr>
            <a:noAutofit/>
          </a:bodyPr>
          <a:lstStyle/>
          <a:p>
            <a:r>
              <a:rPr lang="en-US" dirty="0">
                <a:ea typeface="Adobe Fan Heiti Std B"/>
                <a:cs typeface="Adobe Fan Heiti Std B"/>
              </a:rPr>
              <a:t>The Investment-Credit Decision—A Cash Flow Perspective</a:t>
            </a:r>
            <a:endParaRPr lang="en-US" dirty="0"/>
          </a:p>
        </p:txBody>
      </p:sp>
      <p:sp>
        <p:nvSpPr>
          <p:cNvPr id="11" name="Content Placeholder 10"/>
          <p:cNvSpPr>
            <a:spLocks noGrp="1"/>
          </p:cNvSpPr>
          <p:nvPr>
            <p:ph sz="quarter" idx="10"/>
          </p:nvPr>
        </p:nvSpPr>
        <p:spPr>
          <a:xfrm>
            <a:off x="594360" y="1676400"/>
            <a:ext cx="7315200" cy="4344888"/>
          </a:xfrm>
        </p:spPr>
        <p:txBody>
          <a:bodyPr/>
          <a:lstStyle/>
          <a:p>
            <a:r>
              <a:rPr lang="en-US" b="1" dirty="0"/>
              <a:t>Why do investors and creditors provide capital?</a:t>
            </a:r>
          </a:p>
          <a:p>
            <a:pPr lvl="1"/>
            <a:r>
              <a:rPr lang="en-US" dirty="0"/>
              <a:t>They want to earn a fair return on the resources they provide</a:t>
            </a:r>
          </a:p>
          <a:p>
            <a:pPr lvl="1"/>
            <a:r>
              <a:rPr lang="en-US" dirty="0"/>
              <a:t>Shareholders receive cash from:</a:t>
            </a:r>
          </a:p>
          <a:p>
            <a:pPr lvl="2"/>
            <a:r>
              <a:rPr lang="en-US" dirty="0"/>
              <a:t>Sale of the ownership shares of stock</a:t>
            </a:r>
          </a:p>
          <a:p>
            <a:pPr lvl="2"/>
            <a:r>
              <a:rPr lang="en-US" dirty="0"/>
              <a:t>Periodic dividends</a:t>
            </a:r>
            <a:endParaRPr lang="en-IN" dirty="0"/>
          </a:p>
          <a:p>
            <a:r>
              <a:rPr lang="en-US" sz="2200" b="1" dirty="0"/>
              <a:t>Key variables in investment decision</a:t>
            </a:r>
            <a:endParaRPr lang="en-US" sz="2200" dirty="0"/>
          </a:p>
          <a:p>
            <a:pPr lvl="1"/>
            <a:r>
              <a:rPr lang="en-US" b="1" dirty="0"/>
              <a:t>Rate of return</a:t>
            </a:r>
          </a:p>
          <a:p>
            <a:pPr lvl="1"/>
            <a:r>
              <a:rPr lang="en-US" b="1" dirty="0"/>
              <a:t>Uncertainty or risk</a:t>
            </a:r>
          </a:p>
        </p:txBody>
      </p:sp>
    </p:spTree>
    <p:extLst>
      <p:ext uri="{BB962C8B-B14F-4D97-AF65-F5344CB8AC3E}">
        <p14:creationId xmlns:p14="http://schemas.microsoft.com/office/powerpoint/2010/main" val="22170644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Fair Value (2 of 2)</a:t>
            </a:r>
          </a:p>
        </p:txBody>
      </p:sp>
      <p:sp>
        <p:nvSpPr>
          <p:cNvPr id="11" name="Content Placeholder 10"/>
          <p:cNvSpPr>
            <a:spLocks noGrp="1"/>
          </p:cNvSpPr>
          <p:nvPr>
            <p:ph sz="quarter" idx="10"/>
          </p:nvPr>
        </p:nvSpPr>
        <p:spPr>
          <a:xfrm>
            <a:off x="594360" y="1676400"/>
            <a:ext cx="8226112" cy="4776936"/>
          </a:xfrm>
        </p:spPr>
        <p:txBody>
          <a:bodyPr/>
          <a:lstStyle/>
          <a:p>
            <a:r>
              <a:rPr lang="en-US" dirty="0"/>
              <a:t>Fair value can be measured using:</a:t>
            </a:r>
          </a:p>
          <a:p>
            <a:pPr lvl="1"/>
            <a:r>
              <a:rPr lang="en-US" b="1" dirty="0"/>
              <a:t>Market approach: </a:t>
            </a:r>
            <a:r>
              <a:rPr lang="en-US" dirty="0"/>
              <a:t>Valuation based on market information</a:t>
            </a:r>
          </a:p>
          <a:p>
            <a:pPr lvl="1"/>
            <a:r>
              <a:rPr lang="en-US" b="1" dirty="0"/>
              <a:t>Income approach: </a:t>
            </a:r>
            <a:r>
              <a:rPr lang="en-US" dirty="0"/>
              <a:t>Estimates future amounts and then mathematically converts those amounts to a single present value</a:t>
            </a:r>
          </a:p>
          <a:p>
            <a:pPr lvl="1"/>
            <a:r>
              <a:rPr lang="en-US" b="1" dirty="0"/>
              <a:t>Cost approach: </a:t>
            </a:r>
            <a:r>
              <a:rPr lang="en-US" dirty="0"/>
              <a:t>Estimates the amount that would be required to buy or construct an asset of similar quality and condition</a:t>
            </a:r>
            <a:endParaRPr lang="en-IN" sz="1800" dirty="0"/>
          </a:p>
        </p:txBody>
      </p:sp>
    </p:spTree>
    <p:extLst>
      <p:ext uri="{BB962C8B-B14F-4D97-AF65-F5344CB8AC3E}">
        <p14:creationId xmlns:p14="http://schemas.microsoft.com/office/powerpoint/2010/main" val="147667286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a:xfrm>
            <a:off x="685800" y="332656"/>
            <a:ext cx="8001000" cy="1512168"/>
          </a:xfrm>
        </p:spPr>
        <p:txBody>
          <a:bodyPr>
            <a:noAutofit/>
          </a:bodyPr>
          <a:lstStyle/>
          <a:p>
            <a:r>
              <a:rPr lang="en-US" altLang="en-US" dirty="0"/>
              <a:t>Concept Check: FASB Conceptual Framework—Measurement Attributes</a:t>
            </a:r>
            <a:endParaRPr lang="en-US" dirty="0"/>
          </a:p>
        </p:txBody>
      </p:sp>
      <p:sp>
        <p:nvSpPr>
          <p:cNvPr id="11" name="Content Placeholder 10"/>
          <p:cNvSpPr>
            <a:spLocks noGrp="1"/>
          </p:cNvSpPr>
          <p:nvPr>
            <p:ph sz="quarter" idx="10"/>
          </p:nvPr>
        </p:nvSpPr>
        <p:spPr>
          <a:xfrm>
            <a:off x="594360" y="1892424"/>
            <a:ext cx="8154104" cy="4776936"/>
          </a:xfrm>
        </p:spPr>
        <p:txBody>
          <a:bodyPr/>
          <a:lstStyle/>
          <a:p>
            <a:pPr marL="0" indent="0">
              <a:spcAft>
                <a:spcPts val="1200"/>
              </a:spcAft>
              <a:buNone/>
            </a:pPr>
            <a:r>
              <a:rPr lang="en-US" sz="2200" dirty="0"/>
              <a:t>Which of the following is </a:t>
            </a:r>
            <a:r>
              <a:rPr lang="en-US" sz="2200" b="1" dirty="0"/>
              <a:t>not </a:t>
            </a:r>
            <a:r>
              <a:rPr lang="en-US" sz="2200" dirty="0"/>
              <a:t>a measurement attribute defined in the FASB’s conceptual framework?</a:t>
            </a:r>
          </a:p>
          <a:p>
            <a:pPr marL="457200" indent="-457200">
              <a:buFont typeface="+mj-lt"/>
              <a:buAutoNum type="alphaLcPeriod"/>
              <a:tabLst>
                <a:tab pos="342900" algn="l"/>
              </a:tabLst>
            </a:pPr>
            <a:r>
              <a:rPr lang="en-US" sz="2200" dirty="0"/>
              <a:t>Net realizable value</a:t>
            </a:r>
          </a:p>
          <a:p>
            <a:pPr marL="457200" indent="-457200">
              <a:buFont typeface="+mj-lt"/>
              <a:buAutoNum type="alphaLcPeriod"/>
              <a:tabLst>
                <a:tab pos="342900" algn="l"/>
              </a:tabLst>
            </a:pPr>
            <a:r>
              <a:rPr lang="en-US" sz="2200" dirty="0"/>
              <a:t>Historical cost</a:t>
            </a:r>
          </a:p>
          <a:p>
            <a:pPr marL="457200" indent="-457200">
              <a:buFont typeface="+mj-lt"/>
              <a:buAutoNum type="alphaLcPeriod"/>
              <a:tabLst>
                <a:tab pos="342900" algn="l"/>
              </a:tabLst>
            </a:pPr>
            <a:r>
              <a:rPr lang="en-US" sz="2200" b="1" dirty="0"/>
              <a:t>List price</a:t>
            </a:r>
          </a:p>
          <a:p>
            <a:pPr marL="457200" indent="-457200">
              <a:buFont typeface="+mj-lt"/>
              <a:buAutoNum type="alphaLcPeriod"/>
              <a:tabLst>
                <a:tab pos="342900" algn="l"/>
              </a:tabLst>
            </a:pPr>
            <a:r>
              <a:rPr lang="en-US" sz="2200" dirty="0"/>
              <a:t>Fair value</a:t>
            </a:r>
          </a:p>
          <a:p>
            <a:pPr marL="0" indent="0">
              <a:buNone/>
              <a:tabLst>
                <a:tab pos="7772400" algn="dec"/>
              </a:tabLst>
              <a:defRPr/>
            </a:pPr>
            <a:r>
              <a:rPr lang="en-US" sz="2200" dirty="0"/>
              <a:t>The correct answer is </a:t>
            </a:r>
            <a:r>
              <a:rPr lang="en-US" sz="2200" i="1" dirty="0"/>
              <a:t>c</a:t>
            </a:r>
            <a:r>
              <a:rPr lang="en-US" sz="2200" dirty="0"/>
              <a:t>. </a:t>
            </a:r>
            <a:r>
              <a:rPr lang="en-US" sz="2200" i="1" dirty="0"/>
              <a:t>List price </a:t>
            </a:r>
            <a:r>
              <a:rPr lang="en-US" sz="2200" dirty="0"/>
              <a:t>is not a measurement attribute. Rather, it is whatever sales price a seller indicates (which might be negotiable or subject to discounts).</a:t>
            </a:r>
          </a:p>
        </p:txBody>
      </p:sp>
    </p:spTree>
    <p:extLst>
      <p:ext uri="{BB962C8B-B14F-4D97-AF65-F5344CB8AC3E}">
        <p14:creationId xmlns:p14="http://schemas.microsoft.com/office/powerpoint/2010/main" val="32452174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01-9</a:t>
            </a:r>
          </a:p>
        </p:txBody>
      </p:sp>
      <p:sp>
        <p:nvSpPr>
          <p:cNvPr id="5" name="Title 4"/>
          <p:cNvSpPr>
            <a:spLocks noGrp="1"/>
          </p:cNvSpPr>
          <p:nvPr>
            <p:ph type="title"/>
          </p:nvPr>
        </p:nvSpPr>
        <p:spPr>
          <a:xfrm>
            <a:off x="685800" y="357166"/>
            <a:ext cx="8001000" cy="914400"/>
          </a:xfrm>
        </p:spPr>
        <p:txBody>
          <a:bodyPr>
            <a:normAutofit/>
          </a:bodyPr>
          <a:lstStyle/>
          <a:p>
            <a:r>
              <a:rPr lang="en-US" dirty="0"/>
              <a:t>Fair Value Hierarchy</a:t>
            </a:r>
          </a:p>
        </p:txBody>
      </p:sp>
      <p:graphicFrame>
        <p:nvGraphicFramePr>
          <p:cNvPr id="6" name="Table 5"/>
          <p:cNvGraphicFramePr>
            <a:graphicFrameLocks noGrp="1"/>
          </p:cNvGraphicFramePr>
          <p:nvPr>
            <p:extLst>
              <p:ext uri="{D42A27DB-BD31-4B8C-83A1-F6EECF244321}">
                <p14:modId xmlns:p14="http://schemas.microsoft.com/office/powerpoint/2010/main" val="1167571548"/>
              </p:ext>
            </p:extLst>
          </p:nvPr>
        </p:nvGraphicFramePr>
        <p:xfrm>
          <a:off x="755576" y="1285860"/>
          <a:ext cx="8174143" cy="5059680"/>
        </p:xfrm>
        <a:graphic>
          <a:graphicData uri="http://schemas.openxmlformats.org/drawingml/2006/table">
            <a:tbl>
              <a:tblPr firstRow="1" bandRow="1">
                <a:tableStyleId>{5940675A-B579-460E-94D1-54222C63F5DA}</a:tableStyleId>
              </a:tblPr>
              <a:tblGrid>
                <a:gridCol w="1164747">
                  <a:extLst>
                    <a:ext uri="{9D8B030D-6E8A-4147-A177-3AD203B41FA5}">
                      <a16:colId xmlns:a16="http://schemas.microsoft.com/office/drawing/2014/main" val="20000"/>
                    </a:ext>
                  </a:extLst>
                </a:gridCol>
                <a:gridCol w="3203054">
                  <a:extLst>
                    <a:ext uri="{9D8B030D-6E8A-4147-A177-3AD203B41FA5}">
                      <a16:colId xmlns:a16="http://schemas.microsoft.com/office/drawing/2014/main" val="20001"/>
                    </a:ext>
                  </a:extLst>
                </a:gridCol>
                <a:gridCol w="3806342">
                  <a:extLst>
                    <a:ext uri="{9D8B030D-6E8A-4147-A177-3AD203B41FA5}">
                      <a16:colId xmlns:a16="http://schemas.microsoft.com/office/drawing/2014/main" val="20002"/>
                    </a:ext>
                  </a:extLst>
                </a:gridCol>
              </a:tblGrid>
              <a:tr h="252400">
                <a:tc>
                  <a:txBody>
                    <a:bodyPr/>
                    <a:lstStyle/>
                    <a:p>
                      <a:pPr algn="ctr"/>
                      <a:r>
                        <a:rPr lang="en-US" sz="1100" b="1" dirty="0">
                          <a:latin typeface="Verdana" panose="020B0604030504040204" pitchFamily="34" charset="0"/>
                          <a:ea typeface="Verdana" panose="020B0604030504040204" pitchFamily="34" charset="0"/>
                          <a:cs typeface="Verdana" panose="020B0604030504040204" pitchFamily="34" charset="0"/>
                        </a:rPr>
                        <a:t>Level</a:t>
                      </a:r>
                    </a:p>
                  </a:txBody>
                  <a:tcPr/>
                </a:tc>
                <a:tc>
                  <a:txBody>
                    <a:bodyPr/>
                    <a:lstStyle/>
                    <a:p>
                      <a:pPr algn="ctr"/>
                      <a:r>
                        <a:rPr lang="en-US" sz="1100" b="1" dirty="0">
                          <a:latin typeface="Verdana" panose="020B0604030504040204" pitchFamily="34" charset="0"/>
                          <a:ea typeface="Verdana" panose="020B0604030504040204" pitchFamily="34" charset="0"/>
                          <a:cs typeface="Verdana" panose="020B0604030504040204" pitchFamily="34" charset="0"/>
                        </a:rPr>
                        <a:t>Inputs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latin typeface="Verdana" panose="020B0604030504040204" pitchFamily="34" charset="0"/>
                          <a:ea typeface="Verdana" panose="020B0604030504040204" pitchFamily="34" charset="0"/>
                          <a:cs typeface="Verdana" panose="020B0604030504040204" pitchFamily="34" charset="0"/>
                        </a:rPr>
                        <a:t>Example</a:t>
                      </a:r>
                    </a:p>
                  </a:txBody>
                  <a:tcPr/>
                </a:tc>
                <a:extLst>
                  <a:ext uri="{0D108BD9-81ED-4DB2-BD59-A6C34878D82A}">
                    <a16:rowId xmlns:a16="http://schemas.microsoft.com/office/drawing/2014/main" val="10001"/>
                  </a:ext>
                </a:extLst>
              </a:tr>
              <a:tr h="1068988">
                <a:tc>
                  <a:txBody>
                    <a:bodyPr/>
                    <a:lstStyle/>
                    <a:p>
                      <a:pPr algn="ctr"/>
                      <a:r>
                        <a:rPr lang="en-US" sz="1100" b="1" dirty="0">
                          <a:latin typeface="Verdana" panose="020B0604030504040204" pitchFamily="34" charset="0"/>
                          <a:ea typeface="Verdana" panose="020B0604030504040204" pitchFamily="34" charset="0"/>
                          <a:cs typeface="Verdana" panose="020B0604030504040204" pitchFamily="34" charset="0"/>
                        </a:rPr>
                        <a:t>1</a:t>
                      </a:r>
                    </a:p>
                    <a:p>
                      <a:pPr algn="ctr"/>
                      <a:r>
                        <a:rPr lang="en-US" sz="1100" b="1" dirty="0">
                          <a:latin typeface="Verdana" panose="020B0604030504040204" pitchFamily="34" charset="0"/>
                          <a:ea typeface="Verdana" panose="020B0604030504040204" pitchFamily="34" charset="0"/>
                          <a:cs typeface="Verdana" panose="020B0604030504040204" pitchFamily="34" charset="0"/>
                        </a:rPr>
                        <a:t>Most Desirable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latin typeface="Verdana" panose="020B0604030504040204" pitchFamily="34" charset="0"/>
                          <a:ea typeface="Verdana" panose="020B0604030504040204" pitchFamily="34" charset="0"/>
                          <a:cs typeface="Verdana" panose="020B0604030504040204" pitchFamily="34" charset="0"/>
                        </a:rPr>
                        <a:t>Quoted market prices in active markets for identical assets or liabilities.</a:t>
                      </a:r>
                    </a:p>
                    <a:p>
                      <a:endParaRPr lang="en-US" sz="11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latin typeface="Verdana" panose="020B0604030504040204" pitchFamily="34" charset="0"/>
                          <a:ea typeface="Verdana" panose="020B0604030504040204" pitchFamily="34" charset="0"/>
                          <a:cs typeface="Verdana" panose="020B0604030504040204" pitchFamily="34" charset="0"/>
                        </a:rPr>
                        <a:t>In Chapter 12 you will learn that certain investments in marketable securities are reported at their </a:t>
                      </a:r>
                      <a:r>
                        <a:rPr lang="en-US" sz="1100" i="1" dirty="0">
                          <a:latin typeface="Verdana" panose="020B0604030504040204" pitchFamily="34" charset="0"/>
                          <a:ea typeface="Verdana" panose="020B0604030504040204" pitchFamily="34" charset="0"/>
                          <a:cs typeface="Verdana" panose="020B0604030504040204" pitchFamily="34" charset="0"/>
                        </a:rPr>
                        <a:t>fair</a:t>
                      </a:r>
                      <a:r>
                        <a:rPr lang="en-US" sz="1100" dirty="0">
                          <a:latin typeface="Verdana" panose="020B0604030504040204" pitchFamily="34" charset="0"/>
                          <a:ea typeface="Verdana" panose="020B0604030504040204" pitchFamily="34" charset="0"/>
                          <a:cs typeface="Verdana" panose="020B0604030504040204" pitchFamily="34" charset="0"/>
                        </a:rPr>
                        <a:t> </a:t>
                      </a:r>
                      <a:r>
                        <a:rPr lang="en-US" sz="1100" i="1" dirty="0">
                          <a:latin typeface="Verdana" panose="020B0604030504040204" pitchFamily="34" charset="0"/>
                          <a:ea typeface="Verdana" panose="020B0604030504040204" pitchFamily="34" charset="0"/>
                          <a:cs typeface="Verdana" panose="020B0604030504040204" pitchFamily="34" charset="0"/>
                        </a:rPr>
                        <a:t>values</a:t>
                      </a:r>
                      <a:r>
                        <a:rPr lang="en-US" sz="1100" dirty="0">
                          <a:latin typeface="Verdana" panose="020B0604030504040204" pitchFamily="34" charset="0"/>
                          <a:ea typeface="Verdana" panose="020B0604030504040204" pitchFamily="34" charset="0"/>
                          <a:cs typeface="Verdana" panose="020B0604030504040204" pitchFamily="34" charset="0"/>
                        </a:rPr>
                        <a:t>. Fair value in this case would be measured using the quoted market price from the NYSE, NASDAQ, or other exchange on which the security is traded.</a:t>
                      </a:r>
                    </a:p>
                  </a:txBody>
                  <a:tcPr/>
                </a:tc>
                <a:extLst>
                  <a:ext uri="{0D108BD9-81ED-4DB2-BD59-A6C34878D82A}">
                    <a16:rowId xmlns:a16="http://schemas.microsoft.com/office/drawing/2014/main" val="10002"/>
                  </a:ext>
                </a:extLst>
              </a:tr>
              <a:tr h="2048893">
                <a:tc>
                  <a:txBody>
                    <a:bodyPr/>
                    <a:lstStyle/>
                    <a:p>
                      <a:pPr algn="ctr"/>
                      <a:r>
                        <a:rPr lang="en-US" sz="1100" b="1" dirty="0">
                          <a:latin typeface="Verdana" panose="020B0604030504040204" pitchFamily="34" charset="0"/>
                          <a:ea typeface="Verdana" panose="020B0604030504040204" pitchFamily="34" charset="0"/>
                          <a:cs typeface="Verdana" panose="020B0604030504040204" pitchFamily="34" charset="0"/>
                        </a:rPr>
                        <a:t>2</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latin typeface="Verdana" panose="020B0604030504040204" pitchFamily="34" charset="0"/>
                          <a:ea typeface="Verdana" panose="020B0604030504040204" pitchFamily="34" charset="0"/>
                          <a:cs typeface="Verdana" panose="020B0604030504040204" pitchFamily="34" charset="0"/>
                        </a:rPr>
                        <a:t>Inputs other than quoted prices that are </a:t>
                      </a:r>
                      <a:r>
                        <a:rPr lang="en-US" sz="1100" i="1" dirty="0">
                          <a:latin typeface="Verdana" panose="020B0604030504040204" pitchFamily="34" charset="0"/>
                          <a:ea typeface="Verdana" panose="020B0604030504040204" pitchFamily="34" charset="0"/>
                          <a:cs typeface="Verdana" panose="020B0604030504040204" pitchFamily="34" charset="0"/>
                        </a:rPr>
                        <a:t>observable</a:t>
                      </a:r>
                      <a:r>
                        <a:rPr lang="en-US" sz="1100" dirty="0">
                          <a:latin typeface="Verdana" panose="020B0604030504040204" pitchFamily="34" charset="0"/>
                          <a:ea typeface="Verdana" panose="020B0604030504040204" pitchFamily="34" charset="0"/>
                          <a:cs typeface="Verdana" panose="020B0604030504040204" pitchFamily="34" charset="0"/>
                        </a:rPr>
                        <a:t> for the asset or liability. These inputs include quoted prices for </a:t>
                      </a:r>
                      <a:r>
                        <a:rPr lang="en-US" sz="1100" i="1" dirty="0">
                          <a:latin typeface="Verdana" panose="020B0604030504040204" pitchFamily="34" charset="0"/>
                          <a:ea typeface="Verdana" panose="020B0604030504040204" pitchFamily="34" charset="0"/>
                          <a:cs typeface="Verdana" panose="020B0604030504040204" pitchFamily="34" charset="0"/>
                        </a:rPr>
                        <a:t>similar</a:t>
                      </a:r>
                      <a:r>
                        <a:rPr lang="en-US" sz="1100" dirty="0">
                          <a:latin typeface="Verdana" panose="020B0604030504040204" pitchFamily="34" charset="0"/>
                          <a:ea typeface="Verdana" panose="020B0604030504040204" pitchFamily="34" charset="0"/>
                          <a:cs typeface="Verdana" panose="020B0604030504040204" pitchFamily="34" charset="0"/>
                        </a:rPr>
                        <a:t> assets or liabilities in active or inactive markets and inputs that are derived principally from or corroborated by observable related market data.</a:t>
                      </a:r>
                    </a:p>
                    <a:p>
                      <a:endParaRPr lang="en-US" sz="11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latin typeface="Verdana" panose="020B0604030504040204" pitchFamily="34" charset="0"/>
                          <a:ea typeface="Verdana" panose="020B0604030504040204" pitchFamily="34" charset="0"/>
                          <a:cs typeface="Verdana" panose="020B0604030504040204" pitchFamily="34" charset="0"/>
                        </a:rPr>
                        <a:t>In Chapter 10 we discuss how companies sometimes acquire</a:t>
                      </a:r>
                      <a:r>
                        <a:rPr lang="en-US" sz="1100" baseline="0" dirty="0">
                          <a:latin typeface="Verdana" panose="020B0604030504040204" pitchFamily="34" charset="0"/>
                          <a:ea typeface="Verdana" panose="020B0604030504040204" pitchFamily="34" charset="0"/>
                          <a:cs typeface="Verdana" panose="020B0604030504040204" pitchFamily="34" charset="0"/>
                        </a:rPr>
                        <a:t> </a:t>
                      </a:r>
                      <a:r>
                        <a:rPr lang="en-US" sz="1100" dirty="0">
                          <a:latin typeface="Verdana" panose="020B0604030504040204" pitchFamily="34" charset="0"/>
                          <a:ea typeface="Verdana" panose="020B0604030504040204" pitchFamily="34" charset="0"/>
                          <a:cs typeface="Verdana" panose="020B0604030504040204" pitchFamily="34" charset="0"/>
                        </a:rPr>
                        <a:t>assets with consideration other than cash. In any noncash transaction, each element of the transaction is recorded at its </a:t>
                      </a:r>
                      <a:r>
                        <a:rPr lang="en-US" sz="1100" i="1" dirty="0">
                          <a:latin typeface="Verdana" panose="020B0604030504040204" pitchFamily="34" charset="0"/>
                          <a:ea typeface="Verdana" panose="020B0604030504040204" pitchFamily="34" charset="0"/>
                          <a:cs typeface="Verdana" panose="020B0604030504040204" pitchFamily="34" charset="0"/>
                        </a:rPr>
                        <a:t>fair</a:t>
                      </a:r>
                      <a:r>
                        <a:rPr lang="en-US" sz="1100" dirty="0">
                          <a:latin typeface="Verdana" panose="020B0604030504040204" pitchFamily="34" charset="0"/>
                          <a:ea typeface="Verdana" panose="020B0604030504040204" pitchFamily="34" charset="0"/>
                          <a:cs typeface="Verdana" panose="020B0604030504040204" pitchFamily="34" charset="0"/>
                        </a:rPr>
                        <a:t> </a:t>
                      </a:r>
                      <a:r>
                        <a:rPr lang="en-US" sz="1100" i="1" dirty="0">
                          <a:latin typeface="Verdana" panose="020B0604030504040204" pitchFamily="34" charset="0"/>
                          <a:ea typeface="Verdana" panose="020B0604030504040204" pitchFamily="34" charset="0"/>
                          <a:cs typeface="Verdana" panose="020B0604030504040204" pitchFamily="34" charset="0"/>
                        </a:rPr>
                        <a:t>value</a:t>
                      </a:r>
                      <a:r>
                        <a:rPr lang="en-US" sz="1100" dirty="0">
                          <a:latin typeface="Verdana" panose="020B0604030504040204" pitchFamily="34" charset="0"/>
                          <a:ea typeface="Verdana" panose="020B0604030504040204" pitchFamily="34" charset="0"/>
                          <a:cs typeface="Verdana" panose="020B0604030504040204" pitchFamily="34" charset="0"/>
                        </a:rPr>
                        <a:t>. If one of the assets in the exchange is a building, for instance, then quoted market prices for similar buildings recently sold could be used to value the building or, if there were no similar buildings recently exchanged from which to obtain a comparable market price, valuation could be based on the price per square foot derived from observable market data.</a:t>
                      </a:r>
                    </a:p>
                  </a:txBody>
                  <a:tcPr/>
                </a:tc>
                <a:extLst>
                  <a:ext uri="{0D108BD9-81ED-4DB2-BD59-A6C34878D82A}">
                    <a16:rowId xmlns:a16="http://schemas.microsoft.com/office/drawing/2014/main" val="10003"/>
                  </a:ext>
                </a:extLst>
              </a:tr>
              <a:tr h="155894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latin typeface="Verdana" panose="020B0604030504040204" pitchFamily="34" charset="0"/>
                          <a:ea typeface="Verdana" panose="020B0604030504040204" pitchFamily="34" charset="0"/>
                          <a:cs typeface="Verdana" panose="020B0604030504040204" pitchFamily="34" charset="0"/>
                        </a:rPr>
                        <a:t>3</a:t>
                      </a:r>
                      <a:br>
                        <a:rPr lang="en-US" sz="1100" b="1" dirty="0">
                          <a:latin typeface="Verdana" panose="020B0604030504040204" pitchFamily="34" charset="0"/>
                          <a:ea typeface="Verdana" panose="020B0604030504040204" pitchFamily="34" charset="0"/>
                          <a:cs typeface="Verdana" panose="020B0604030504040204" pitchFamily="34" charset="0"/>
                        </a:rPr>
                      </a:br>
                      <a:r>
                        <a:rPr lang="en-US" sz="1100" b="1" dirty="0">
                          <a:latin typeface="Verdana" panose="020B0604030504040204" pitchFamily="34" charset="0"/>
                          <a:ea typeface="Verdana" panose="020B0604030504040204" pitchFamily="34" charset="0"/>
                          <a:cs typeface="Verdana" panose="020B0604030504040204" pitchFamily="34" charset="0"/>
                        </a:rPr>
                        <a:t>Least Desirable</a:t>
                      </a:r>
                    </a:p>
                    <a:p>
                      <a:endParaRPr lang="en-US" sz="11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i="1" dirty="0">
                          <a:latin typeface="Verdana" panose="020B0604030504040204" pitchFamily="34" charset="0"/>
                          <a:ea typeface="Verdana" panose="020B0604030504040204" pitchFamily="34" charset="0"/>
                          <a:cs typeface="Verdana" panose="020B0604030504040204" pitchFamily="34" charset="0"/>
                        </a:rPr>
                        <a:t>Unobservable</a:t>
                      </a:r>
                      <a:r>
                        <a:rPr lang="en-US" sz="1100" dirty="0">
                          <a:latin typeface="Verdana" panose="020B0604030504040204" pitchFamily="34" charset="0"/>
                          <a:ea typeface="Verdana" panose="020B0604030504040204" pitchFamily="34" charset="0"/>
                          <a:cs typeface="Verdana" panose="020B0604030504040204" pitchFamily="34" charset="0"/>
                        </a:rPr>
                        <a:t> inputs that reflect the entity’s own assumptions about the assumptions market participants would use in pricing the asset or liability developed based on the best information available in the circumstances.</a:t>
                      </a:r>
                    </a:p>
                    <a:p>
                      <a:endParaRPr lang="en-US" sz="11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latin typeface="Verdana" panose="020B0604030504040204" pitchFamily="34" charset="0"/>
                          <a:ea typeface="Verdana" panose="020B0604030504040204" pitchFamily="34" charset="0"/>
                          <a:cs typeface="Verdana" panose="020B0604030504040204" pitchFamily="34" charset="0"/>
                        </a:rPr>
                        <a:t>Asset retirement obligations (AROs), discussed in Chapter 10, are measured at </a:t>
                      </a:r>
                      <a:r>
                        <a:rPr lang="en-US" sz="1100" i="1" dirty="0">
                          <a:latin typeface="Verdana" panose="020B0604030504040204" pitchFamily="34" charset="0"/>
                          <a:ea typeface="Verdana" panose="020B0604030504040204" pitchFamily="34" charset="0"/>
                          <a:cs typeface="Verdana" panose="020B0604030504040204" pitchFamily="34" charset="0"/>
                        </a:rPr>
                        <a:t>fair</a:t>
                      </a:r>
                      <a:r>
                        <a:rPr lang="en-US" sz="1100" dirty="0">
                          <a:latin typeface="Verdana" panose="020B0604030504040204" pitchFamily="34" charset="0"/>
                          <a:ea typeface="Verdana" panose="020B0604030504040204" pitchFamily="34" charset="0"/>
                          <a:cs typeface="Verdana" panose="020B0604030504040204" pitchFamily="34" charset="0"/>
                        </a:rPr>
                        <a:t> </a:t>
                      </a:r>
                      <a:r>
                        <a:rPr lang="en-US" sz="1100" i="1" dirty="0">
                          <a:latin typeface="Verdana" panose="020B0604030504040204" pitchFamily="34" charset="0"/>
                          <a:ea typeface="Verdana" panose="020B0604030504040204" pitchFamily="34" charset="0"/>
                          <a:cs typeface="Verdana" panose="020B0604030504040204" pitchFamily="34" charset="0"/>
                        </a:rPr>
                        <a:t>value</a:t>
                      </a:r>
                      <a:r>
                        <a:rPr lang="en-US" sz="1100" dirty="0">
                          <a:latin typeface="Verdana" panose="020B0604030504040204" pitchFamily="34" charset="0"/>
                          <a:ea typeface="Verdana" panose="020B0604030504040204" pitchFamily="34" charset="0"/>
                          <a:cs typeface="Verdana" panose="020B0604030504040204" pitchFamily="34" charset="0"/>
                        </a:rPr>
                        <a:t>. Neither Level 1 nor Level 2 inputs would be possible in most ARO valuation situations. Fair value would be estimated using Level 3 inputs to include the present value of expected cash flows estimated using the entity’s own data if there is no information indicating that market participants would use different assumptions.</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90776242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altLang="en-US" dirty="0"/>
              <a:t>Concept Check: Fair Value Hierarchy</a:t>
            </a:r>
            <a:endParaRPr lang="en-US" dirty="0"/>
          </a:p>
        </p:txBody>
      </p:sp>
      <p:sp>
        <p:nvSpPr>
          <p:cNvPr id="11" name="Content Placeholder 10"/>
          <p:cNvSpPr>
            <a:spLocks noGrp="1"/>
          </p:cNvSpPr>
          <p:nvPr>
            <p:ph sz="quarter" idx="10"/>
          </p:nvPr>
        </p:nvSpPr>
        <p:spPr>
          <a:xfrm>
            <a:off x="594360" y="1676400"/>
            <a:ext cx="8154104" cy="4776936"/>
          </a:xfrm>
        </p:spPr>
        <p:txBody>
          <a:bodyPr/>
          <a:lstStyle/>
          <a:p>
            <a:pPr marL="0" indent="0">
              <a:spcAft>
                <a:spcPts val="1200"/>
              </a:spcAft>
              <a:buNone/>
            </a:pPr>
            <a:r>
              <a:rPr lang="en-US" sz="2000" dirty="0"/>
              <a:t>Which of the following is </a:t>
            </a:r>
            <a:r>
              <a:rPr lang="en-US" sz="2000" b="1" dirty="0"/>
              <a:t>not </a:t>
            </a:r>
            <a:r>
              <a:rPr lang="en-US" sz="2000" dirty="0"/>
              <a:t>true?</a:t>
            </a:r>
          </a:p>
          <a:p>
            <a:pPr marL="457200" indent="-457200">
              <a:buFont typeface="+mj-lt"/>
              <a:buAutoNum type="alphaLcPeriod"/>
              <a:tabLst>
                <a:tab pos="342900" algn="l"/>
              </a:tabLst>
            </a:pPr>
            <a:r>
              <a:rPr lang="en-US" sz="2000" dirty="0"/>
              <a:t>The fair value hierarchy reflects the subjectivity of inputs used to compute fair values</a:t>
            </a:r>
          </a:p>
          <a:p>
            <a:pPr marL="457200" indent="-457200">
              <a:buFont typeface="+mj-lt"/>
              <a:buAutoNum type="alphaLcPeriod"/>
              <a:tabLst>
                <a:tab pos="342900" algn="l"/>
              </a:tabLst>
            </a:pPr>
            <a:r>
              <a:rPr lang="en-US" sz="2000" dirty="0"/>
              <a:t>Level 1 of the fair value hierarchy refers to quoted market prices that can be directly observed</a:t>
            </a:r>
          </a:p>
          <a:p>
            <a:pPr marL="457200" indent="-457200">
              <a:buFont typeface="+mj-lt"/>
              <a:buAutoNum type="alphaLcPeriod"/>
              <a:tabLst>
                <a:tab pos="342900" algn="l"/>
              </a:tabLst>
            </a:pPr>
            <a:r>
              <a:rPr lang="en-US" sz="2000" dirty="0"/>
              <a:t>Level 3 of the fair value hierarchy refers to inputs that are not directly observable, and so must be based on the entity’s own assumptions</a:t>
            </a:r>
          </a:p>
          <a:p>
            <a:pPr marL="457200" indent="-457200">
              <a:buFont typeface="+mj-lt"/>
              <a:buAutoNum type="alphaLcPeriod"/>
              <a:tabLst>
                <a:tab pos="342900" algn="l"/>
              </a:tabLst>
            </a:pPr>
            <a:r>
              <a:rPr lang="en-US" sz="2000" b="1" dirty="0"/>
              <a:t>Level 3 inputs are preferred to Level 2, which are preferred to Level 1</a:t>
            </a:r>
          </a:p>
          <a:p>
            <a:pPr marL="0" indent="0">
              <a:buNone/>
              <a:tabLst>
                <a:tab pos="342900" algn="l"/>
              </a:tabLst>
            </a:pPr>
            <a:r>
              <a:rPr lang="en-US" sz="2000" dirty="0"/>
              <a:t>The correct answer is </a:t>
            </a:r>
            <a:r>
              <a:rPr lang="en-US" sz="2000" i="1" dirty="0"/>
              <a:t>d</a:t>
            </a:r>
            <a:r>
              <a:rPr lang="en-US" sz="2000" dirty="0"/>
              <a:t>. Level 1 inputs are most preferable because they are the least subjective. Level 3 inputs are the least preferable because they are based on the entity’s own assumptions.</a:t>
            </a:r>
          </a:p>
        </p:txBody>
      </p:sp>
    </p:spTree>
    <p:extLst>
      <p:ext uri="{BB962C8B-B14F-4D97-AF65-F5344CB8AC3E}">
        <p14:creationId xmlns:p14="http://schemas.microsoft.com/office/powerpoint/2010/main" val="42857954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Fair Value Option</a:t>
            </a:r>
          </a:p>
        </p:txBody>
      </p:sp>
      <p:sp>
        <p:nvSpPr>
          <p:cNvPr id="11" name="Content Placeholder 10"/>
          <p:cNvSpPr>
            <a:spLocks noGrp="1"/>
          </p:cNvSpPr>
          <p:nvPr>
            <p:ph sz="quarter" idx="10"/>
          </p:nvPr>
        </p:nvSpPr>
        <p:spPr>
          <a:xfrm>
            <a:off x="594360" y="1676400"/>
            <a:ext cx="8370128" cy="4776936"/>
          </a:xfrm>
        </p:spPr>
        <p:txBody>
          <a:bodyPr/>
          <a:lstStyle/>
          <a:p>
            <a:pPr>
              <a:buClr>
                <a:schemeClr val="tx1"/>
              </a:buClr>
            </a:pPr>
            <a:r>
              <a:rPr lang="en-IN" b="1" dirty="0"/>
              <a:t>Fair Value Option: </a:t>
            </a:r>
            <a:r>
              <a:rPr lang="en-IN" dirty="0"/>
              <a:t>GAAP gives a company the option, in some circumstances, to choose whether to report </a:t>
            </a:r>
            <a:r>
              <a:rPr lang="en-IN" i="1" dirty="0"/>
              <a:t>financial</a:t>
            </a:r>
            <a:r>
              <a:rPr lang="en-IN" dirty="0"/>
              <a:t> assets and liabilities at fair value</a:t>
            </a:r>
          </a:p>
          <a:p>
            <a:pPr marL="800100" lvl="1" indent="-342900">
              <a:spcBef>
                <a:spcPts val="1000"/>
              </a:spcBef>
            </a:pPr>
            <a:r>
              <a:rPr lang="en-IN" dirty="0"/>
              <a:t>Provides companies a way to reduce volatility in reported earnings without having to comply with complex hedge accounting standards</a:t>
            </a:r>
          </a:p>
          <a:p>
            <a:pPr marL="800100" lvl="1" indent="-342900">
              <a:spcBef>
                <a:spcPts val="1000"/>
              </a:spcBef>
            </a:pPr>
            <a:r>
              <a:rPr lang="en-IN" dirty="0"/>
              <a:t>Helps to converge with international accounting standards</a:t>
            </a:r>
          </a:p>
        </p:txBody>
      </p:sp>
    </p:spTree>
    <p:extLst>
      <p:ext uri="{BB962C8B-B14F-4D97-AF65-F5344CB8AC3E}">
        <p14:creationId xmlns:p14="http://schemas.microsoft.com/office/powerpoint/2010/main" val="4299806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Disclosure (1 of 2)</a:t>
            </a:r>
          </a:p>
        </p:txBody>
      </p:sp>
      <p:sp>
        <p:nvSpPr>
          <p:cNvPr id="11" name="Content Placeholder 10"/>
          <p:cNvSpPr>
            <a:spLocks noGrp="1"/>
          </p:cNvSpPr>
          <p:nvPr>
            <p:ph sz="quarter" idx="10"/>
          </p:nvPr>
        </p:nvSpPr>
        <p:spPr>
          <a:xfrm>
            <a:off x="594360" y="1676400"/>
            <a:ext cx="8370128" cy="4776936"/>
          </a:xfrm>
        </p:spPr>
        <p:txBody>
          <a:bodyPr/>
          <a:lstStyle/>
          <a:p>
            <a:r>
              <a:rPr lang="en-IN" b="1" dirty="0"/>
              <a:t>Full-disclosure principle</a:t>
            </a:r>
            <a:r>
              <a:rPr lang="en-IN" dirty="0"/>
              <a:t>: requires that the financial reports should include any information that could affect the decisions made by external users</a:t>
            </a:r>
          </a:p>
          <a:p>
            <a:r>
              <a:rPr lang="en-IN" dirty="0"/>
              <a:t>Such information can be disclosed in a variety of ways:</a:t>
            </a:r>
          </a:p>
          <a:p>
            <a:pPr lvl="1"/>
            <a:r>
              <a:rPr lang="en-IN" b="1" dirty="0"/>
              <a:t>Parenthetical comments </a:t>
            </a:r>
            <a:r>
              <a:rPr lang="en-IN" dirty="0"/>
              <a:t>or</a:t>
            </a:r>
            <a:r>
              <a:rPr lang="en-IN" b="1" dirty="0"/>
              <a:t> modifying comments</a:t>
            </a:r>
          </a:p>
          <a:p>
            <a:pPr lvl="2"/>
            <a:r>
              <a:rPr lang="en-IN" dirty="0"/>
              <a:t>Placed on the face of the financial statements</a:t>
            </a:r>
            <a:endParaRPr lang="en-IN" sz="1400" dirty="0"/>
          </a:p>
        </p:txBody>
      </p:sp>
    </p:spTree>
    <p:extLst>
      <p:ext uri="{BB962C8B-B14F-4D97-AF65-F5344CB8AC3E}">
        <p14:creationId xmlns:p14="http://schemas.microsoft.com/office/powerpoint/2010/main" val="17038154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01-9</a:t>
            </a:r>
          </a:p>
        </p:txBody>
      </p:sp>
      <p:sp>
        <p:nvSpPr>
          <p:cNvPr id="4" name="Title 3"/>
          <p:cNvSpPr>
            <a:spLocks noGrp="1"/>
          </p:cNvSpPr>
          <p:nvPr>
            <p:ph type="title"/>
          </p:nvPr>
        </p:nvSpPr>
        <p:spPr/>
        <p:txBody>
          <a:bodyPr>
            <a:noAutofit/>
          </a:bodyPr>
          <a:lstStyle/>
          <a:p>
            <a:r>
              <a:rPr lang="en-US" dirty="0"/>
              <a:t>Disclosure (2 of 2)</a:t>
            </a:r>
          </a:p>
        </p:txBody>
      </p:sp>
      <p:sp>
        <p:nvSpPr>
          <p:cNvPr id="11" name="Content Placeholder 10"/>
          <p:cNvSpPr>
            <a:spLocks noGrp="1"/>
          </p:cNvSpPr>
          <p:nvPr>
            <p:ph sz="quarter" idx="10"/>
          </p:nvPr>
        </p:nvSpPr>
        <p:spPr>
          <a:xfrm>
            <a:off x="594360" y="1676400"/>
            <a:ext cx="8370128" cy="4776936"/>
          </a:xfrm>
        </p:spPr>
        <p:txBody>
          <a:bodyPr/>
          <a:lstStyle/>
          <a:p>
            <a:pPr lvl="1"/>
            <a:r>
              <a:rPr lang="en-IN" b="1" dirty="0"/>
              <a:t>Disclosure notes </a:t>
            </a:r>
          </a:p>
          <a:p>
            <a:pPr lvl="2"/>
            <a:r>
              <a:rPr lang="en-IN" dirty="0"/>
              <a:t>Convey additional insights </a:t>
            </a:r>
            <a:endParaRPr lang="en-IN" b="1" dirty="0"/>
          </a:p>
          <a:p>
            <a:pPr lvl="1"/>
            <a:r>
              <a:rPr lang="en-IN" b="1" dirty="0"/>
              <a:t>Supplemental schedules and tables</a:t>
            </a:r>
          </a:p>
          <a:p>
            <a:pPr lvl="2"/>
            <a:r>
              <a:rPr lang="en-US" dirty="0"/>
              <a:t>Report more detailed information than is shown in the primary financial statements</a:t>
            </a:r>
            <a:endParaRPr lang="en-IN" dirty="0"/>
          </a:p>
        </p:txBody>
      </p:sp>
    </p:spTree>
    <p:extLst>
      <p:ext uri="{BB962C8B-B14F-4D97-AF65-F5344CB8AC3E}">
        <p14:creationId xmlns:p14="http://schemas.microsoft.com/office/powerpoint/2010/main" val="308362486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01-9</a:t>
            </a:r>
          </a:p>
        </p:txBody>
      </p:sp>
      <p:sp>
        <p:nvSpPr>
          <p:cNvPr id="5" name="Title 4"/>
          <p:cNvSpPr>
            <a:spLocks noGrp="1"/>
          </p:cNvSpPr>
          <p:nvPr>
            <p:ph type="title"/>
          </p:nvPr>
        </p:nvSpPr>
        <p:spPr>
          <a:xfrm>
            <a:off x="685800" y="428604"/>
            <a:ext cx="8278688" cy="1315616"/>
          </a:xfrm>
        </p:spPr>
        <p:txBody>
          <a:bodyPr>
            <a:noAutofit/>
          </a:bodyPr>
          <a:lstStyle/>
          <a:p>
            <a:r>
              <a:rPr lang="en-US" dirty="0"/>
              <a:t>Summary of Recognition, Measurement, and Disclosure Concepts</a:t>
            </a:r>
          </a:p>
        </p:txBody>
      </p:sp>
      <p:graphicFrame>
        <p:nvGraphicFramePr>
          <p:cNvPr id="7" name="Table 6"/>
          <p:cNvGraphicFramePr>
            <a:graphicFrameLocks noGrp="1"/>
          </p:cNvGraphicFramePr>
          <p:nvPr>
            <p:extLst>
              <p:ext uri="{D42A27DB-BD31-4B8C-83A1-F6EECF244321}">
                <p14:modId xmlns:p14="http://schemas.microsoft.com/office/powerpoint/2010/main" val="3924256419"/>
              </p:ext>
            </p:extLst>
          </p:nvPr>
        </p:nvGraphicFramePr>
        <p:xfrm>
          <a:off x="857224" y="1928802"/>
          <a:ext cx="8001056" cy="4572000"/>
        </p:xfrm>
        <a:graphic>
          <a:graphicData uri="http://schemas.openxmlformats.org/drawingml/2006/table">
            <a:tbl>
              <a:tblPr firstRow="1" bandRow="1">
                <a:tableStyleId>{5940675A-B579-460E-94D1-54222C63F5DA}</a:tableStyleId>
              </a:tblPr>
              <a:tblGrid>
                <a:gridCol w="1531636">
                  <a:extLst>
                    <a:ext uri="{9D8B030D-6E8A-4147-A177-3AD203B41FA5}">
                      <a16:colId xmlns:a16="http://schemas.microsoft.com/office/drawing/2014/main" val="20000"/>
                    </a:ext>
                  </a:extLst>
                </a:gridCol>
                <a:gridCol w="6469420">
                  <a:extLst>
                    <a:ext uri="{9D8B030D-6E8A-4147-A177-3AD203B41FA5}">
                      <a16:colId xmlns:a16="http://schemas.microsoft.com/office/drawing/2014/main" val="20001"/>
                    </a:ext>
                  </a:extLst>
                </a:gridCol>
              </a:tblGrid>
              <a:tr h="258265">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Concept</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Description</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1428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Recognition</a:t>
                      </a:r>
                    </a:p>
                    <a:p>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General criteria:</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Meets the definition of an element</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Has a measurement attribute</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Is relevant</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Is reliable (representationally faithful)</a:t>
                      </a:r>
                    </a:p>
                    <a:p>
                      <a:r>
                        <a:rPr lang="en-US" sz="1200" dirty="0">
                          <a:latin typeface="Verdana" panose="020B0604030504040204" pitchFamily="34" charset="0"/>
                          <a:ea typeface="Verdana" panose="020B0604030504040204" pitchFamily="34" charset="0"/>
                          <a:cs typeface="Verdana" panose="020B0604030504040204" pitchFamily="34" charset="0"/>
                        </a:rPr>
                        <a:t>Examples of recognition timing:</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Revenues</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Expenses</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1428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Measurement</a:t>
                      </a:r>
                    </a:p>
                    <a:p>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Mixed attribute model in which the attribute used to measure an item is chosen to maximize relevance and representational faithfulness. These attributes include:</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Historical cost</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Net realizable value</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Current cost</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Present (or discounted) value of future cash flows</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Fair value</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r h="10938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Disclosure</a:t>
                      </a:r>
                    </a:p>
                    <a:p>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Financial reports should include all information that could affect the decisions made by external users.</a:t>
                      </a:r>
                    </a:p>
                    <a:p>
                      <a:r>
                        <a:rPr lang="en-US" sz="1200" dirty="0">
                          <a:latin typeface="Verdana" panose="020B0604030504040204" pitchFamily="34" charset="0"/>
                          <a:ea typeface="Verdana" panose="020B0604030504040204" pitchFamily="34" charset="0"/>
                          <a:cs typeface="Verdana" panose="020B0604030504040204" pitchFamily="34" charset="0"/>
                        </a:rPr>
                        <a:t>Examples of disclosures:</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Parenthetical amounts</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Notes to the financial statements</a:t>
                      </a:r>
                    </a:p>
                    <a:p>
                      <a:pPr marL="342900" indent="-342900">
                        <a:buAutoNum type="arabicPeriod"/>
                      </a:pPr>
                      <a:r>
                        <a:rPr lang="en-US" sz="1200" dirty="0">
                          <a:latin typeface="Verdana" panose="020B0604030504040204" pitchFamily="34" charset="0"/>
                          <a:ea typeface="Verdana" panose="020B0604030504040204" pitchFamily="34" charset="0"/>
                          <a:cs typeface="Verdana" panose="020B0604030504040204" pitchFamily="34" charset="0"/>
                        </a:rPr>
                        <a:t>Supplemental schedules and tables</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6695736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01-11</a:t>
            </a:r>
          </a:p>
        </p:txBody>
      </p:sp>
      <p:sp>
        <p:nvSpPr>
          <p:cNvPr id="4" name="Title 3"/>
          <p:cNvSpPr>
            <a:spLocks noGrp="1"/>
          </p:cNvSpPr>
          <p:nvPr>
            <p:ph type="title"/>
          </p:nvPr>
        </p:nvSpPr>
        <p:spPr>
          <a:xfrm>
            <a:off x="685800" y="457200"/>
            <a:ext cx="8458200" cy="1257288"/>
          </a:xfrm>
        </p:spPr>
        <p:txBody>
          <a:bodyPr>
            <a:noAutofit/>
          </a:bodyPr>
          <a:lstStyle/>
          <a:p>
            <a:r>
              <a:rPr lang="en-US" dirty="0"/>
              <a:t>International Financial Reporting Standards: Role of the Conceptual Framework</a:t>
            </a:r>
          </a:p>
        </p:txBody>
      </p:sp>
      <p:sp>
        <p:nvSpPr>
          <p:cNvPr id="11" name="Content Placeholder 10"/>
          <p:cNvSpPr>
            <a:spLocks noGrp="1"/>
          </p:cNvSpPr>
          <p:nvPr>
            <p:ph sz="quarter" idx="10"/>
          </p:nvPr>
        </p:nvSpPr>
        <p:spPr>
          <a:xfrm>
            <a:off x="714348" y="2009626"/>
            <a:ext cx="8215370" cy="4419770"/>
          </a:xfrm>
        </p:spPr>
        <p:txBody>
          <a:bodyPr/>
          <a:lstStyle/>
          <a:p>
            <a:pPr marL="0" indent="0">
              <a:buNone/>
            </a:pPr>
            <a:r>
              <a:rPr lang="en-US" sz="2000" b="1" dirty="0"/>
              <a:t>Role of the conceptual framework.</a:t>
            </a:r>
            <a:r>
              <a:rPr lang="en-US" sz="2000" dirty="0"/>
              <a:t> The conceptual frameworks in U.S. GAAP and IFRS are very similar, and are converging even more with ongoing efforts by the FASB and IASB. However, in U.S. GAAP, the conceptual framework primarily provides guidance to standard setters to help them develop high-quality standards. In IFRS the conceptual framework guides standard setting, but in addition it provides a basis for practitioners to make accounting judgments when another IFRS standard does not apply. Also, IFRS emphasizes the overarching concept of the financial statements providing a “fair presentation” of the company. U.S. GAAP does not include a similar requirement, but U.S. auditing standards require this consideration.</a:t>
            </a:r>
          </a:p>
        </p:txBody>
      </p:sp>
    </p:spTree>
    <p:extLst>
      <p:ext uri="{BB962C8B-B14F-4D97-AF65-F5344CB8AC3E}">
        <p14:creationId xmlns:p14="http://schemas.microsoft.com/office/powerpoint/2010/main" val="13667188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01-10</a:t>
            </a:r>
          </a:p>
        </p:txBody>
      </p:sp>
      <p:sp>
        <p:nvSpPr>
          <p:cNvPr id="4" name="Title 3"/>
          <p:cNvSpPr>
            <a:spLocks noGrp="1"/>
          </p:cNvSpPr>
          <p:nvPr>
            <p:ph type="title"/>
          </p:nvPr>
        </p:nvSpPr>
        <p:spPr/>
        <p:txBody>
          <a:bodyPr>
            <a:noAutofit/>
          </a:bodyPr>
          <a:lstStyle/>
          <a:p>
            <a:r>
              <a:rPr lang="en-US" dirty="0"/>
              <a:t>Evolving GAAP (1 of 2)</a:t>
            </a:r>
          </a:p>
        </p:txBody>
      </p:sp>
      <p:sp>
        <p:nvSpPr>
          <p:cNvPr id="11" name="Content Placeholder 10"/>
          <p:cNvSpPr>
            <a:spLocks noGrp="1"/>
          </p:cNvSpPr>
          <p:nvPr>
            <p:ph sz="quarter" idx="10"/>
          </p:nvPr>
        </p:nvSpPr>
        <p:spPr>
          <a:xfrm>
            <a:off x="594360" y="1676400"/>
            <a:ext cx="8154104" cy="4776936"/>
          </a:xfrm>
        </p:spPr>
        <p:txBody>
          <a:bodyPr/>
          <a:lstStyle/>
          <a:p>
            <a:pPr marL="342900" lvl="2" indent="-342900">
              <a:spcBef>
                <a:spcPts val="1000"/>
              </a:spcBef>
              <a:buFont typeface="Arial" panose="020B0604020202020204" pitchFamily="34" charset="0"/>
              <a:buChar char="•"/>
            </a:pPr>
            <a:r>
              <a:rPr lang="en-US" sz="2600" b="1" dirty="0"/>
              <a:t>Revenue/Expense Approach</a:t>
            </a:r>
          </a:p>
          <a:p>
            <a:pPr lvl="1"/>
            <a:r>
              <a:rPr lang="en-IN" dirty="0"/>
              <a:t>Emphasize principles for recognizing revenues and expenses, </a:t>
            </a:r>
            <a:r>
              <a:rPr lang="en-US" dirty="0"/>
              <a:t>with some assets and liabilities recognized as necessary to make the balance sheet reconcile with the income statement</a:t>
            </a:r>
            <a:endParaRPr lang="en-IN" dirty="0"/>
          </a:p>
        </p:txBody>
      </p:sp>
    </p:spTree>
    <p:extLst>
      <p:ext uri="{BB962C8B-B14F-4D97-AF65-F5344CB8AC3E}">
        <p14:creationId xmlns:p14="http://schemas.microsoft.com/office/powerpoint/2010/main" val="988195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a:t>
            </a:r>
          </a:p>
        </p:txBody>
      </p:sp>
      <p:sp>
        <p:nvSpPr>
          <p:cNvPr id="4" name="Title 3"/>
          <p:cNvSpPr>
            <a:spLocks noGrp="1"/>
          </p:cNvSpPr>
          <p:nvPr>
            <p:ph type="title"/>
          </p:nvPr>
        </p:nvSpPr>
        <p:spPr/>
        <p:txBody>
          <a:bodyPr>
            <a:normAutofit/>
          </a:bodyPr>
          <a:lstStyle/>
          <a:p>
            <a:r>
              <a:rPr lang="en-US" dirty="0">
                <a:ea typeface="Adobe Fan Heiti Std B"/>
                <a:cs typeface="Adobe Fan Heiti Std B"/>
              </a:rPr>
              <a:t>Rate of Return</a:t>
            </a:r>
            <a:endParaRPr lang="en-US" dirty="0"/>
          </a:p>
        </p:txBody>
      </p:sp>
      <p:sp>
        <p:nvSpPr>
          <p:cNvPr id="11" name="Content Placeholder 10"/>
          <p:cNvSpPr>
            <a:spLocks noGrp="1"/>
          </p:cNvSpPr>
          <p:nvPr>
            <p:ph sz="quarter" idx="10"/>
          </p:nvPr>
        </p:nvSpPr>
        <p:spPr>
          <a:xfrm>
            <a:off x="594360" y="1676400"/>
            <a:ext cx="7315200" cy="2976736"/>
          </a:xfrm>
        </p:spPr>
        <p:txBody>
          <a:bodyPr/>
          <a:lstStyle/>
          <a:p>
            <a:pPr marL="0" indent="0">
              <a:buNone/>
            </a:pPr>
            <a:r>
              <a:rPr lang="en-US" sz="2000" b="1" dirty="0"/>
              <a:t>Example calculation of rate of return:</a:t>
            </a:r>
          </a:p>
          <a:p>
            <a:pPr marL="0" indent="0">
              <a:buNone/>
            </a:pPr>
            <a:r>
              <a:rPr lang="en-US" sz="2000" dirty="0"/>
              <a:t>Assume an investor provides a company with $10,000 cash by purchasing stock at the end of 2017, receives $400 in dividends from the company during 2018, and sells the ownership interest (shares) at the end of 2018 for $10,600.</a:t>
            </a:r>
          </a:p>
        </p:txBody>
      </p:sp>
      <p:graphicFrame>
        <p:nvGraphicFramePr>
          <p:cNvPr id="8" name="Object 7"/>
          <p:cNvGraphicFramePr>
            <a:graphicFrameLocks noChangeAspect="1"/>
          </p:cNvGraphicFramePr>
          <p:nvPr/>
        </p:nvGraphicFramePr>
        <p:xfrm>
          <a:off x="857224" y="3929066"/>
          <a:ext cx="8072494" cy="785818"/>
        </p:xfrm>
        <a:graphic>
          <a:graphicData uri="http://schemas.openxmlformats.org/presentationml/2006/ole">
            <mc:AlternateContent xmlns:mc="http://schemas.openxmlformats.org/markup-compatibility/2006">
              <mc:Choice xmlns:v="urn:schemas-microsoft-com:vml" Requires="v">
                <p:oleObj spid="_x0000_s3241" name="Equation" r:id="rId4" imgW="4851360" imgH="482400" progId="Equation.3">
                  <p:embed/>
                </p:oleObj>
              </mc:Choice>
              <mc:Fallback>
                <p:oleObj name="Equation" r:id="rId4" imgW="4851360" imgH="482400" progId="Equation.3">
                  <p:embed/>
                  <p:pic>
                    <p:nvPicPr>
                      <p:cNvPr id="0" name="Picture 16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24" y="3929066"/>
                        <a:ext cx="8072494" cy="7858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Content Placeholder 10"/>
          <p:cNvSpPr>
            <a:spLocks noGrp="1"/>
          </p:cNvSpPr>
          <p:nvPr>
            <p:ph sz="quarter" idx="10"/>
          </p:nvPr>
        </p:nvSpPr>
        <p:spPr>
          <a:xfrm>
            <a:off x="594360" y="4941168"/>
            <a:ext cx="7315200" cy="948479"/>
          </a:xfrm>
        </p:spPr>
        <p:txBody>
          <a:bodyPr/>
          <a:lstStyle/>
          <a:p>
            <a:pPr marL="0" indent="0">
              <a:buNone/>
            </a:pPr>
            <a:r>
              <a:rPr lang="en-US" sz="2000" dirty="0"/>
              <a:t>Investors and creditors like to invest in stocks or bonds that provide a high </a:t>
            </a:r>
            <a:r>
              <a:rPr lang="en-US" sz="2000" b="1" dirty="0"/>
              <a:t>expected rate of return</a:t>
            </a:r>
          </a:p>
        </p:txBody>
      </p:sp>
    </p:spTree>
    <p:extLst>
      <p:ext uri="{BB962C8B-B14F-4D97-AF65-F5344CB8AC3E}">
        <p14:creationId xmlns:p14="http://schemas.microsoft.com/office/powerpoint/2010/main" val="40071839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01-10</a:t>
            </a:r>
          </a:p>
        </p:txBody>
      </p:sp>
      <p:sp>
        <p:nvSpPr>
          <p:cNvPr id="4" name="Title 3"/>
          <p:cNvSpPr>
            <a:spLocks noGrp="1"/>
          </p:cNvSpPr>
          <p:nvPr>
            <p:ph type="title"/>
          </p:nvPr>
        </p:nvSpPr>
        <p:spPr/>
        <p:txBody>
          <a:bodyPr>
            <a:noAutofit/>
          </a:bodyPr>
          <a:lstStyle/>
          <a:p>
            <a:r>
              <a:rPr lang="en-US" dirty="0"/>
              <a:t>Evolving GAAP (2 of 2)</a:t>
            </a:r>
          </a:p>
        </p:txBody>
      </p:sp>
      <p:sp>
        <p:nvSpPr>
          <p:cNvPr id="11" name="Content Placeholder 10"/>
          <p:cNvSpPr>
            <a:spLocks noGrp="1"/>
          </p:cNvSpPr>
          <p:nvPr>
            <p:ph sz="quarter" idx="10"/>
          </p:nvPr>
        </p:nvSpPr>
        <p:spPr>
          <a:xfrm>
            <a:off x="594360" y="1676400"/>
            <a:ext cx="8154104" cy="4776936"/>
          </a:xfrm>
        </p:spPr>
        <p:txBody>
          <a:bodyPr/>
          <a:lstStyle/>
          <a:p>
            <a:pPr marL="342900" lvl="2" indent="-342900">
              <a:spcBef>
                <a:spcPts val="1000"/>
              </a:spcBef>
              <a:buFont typeface="Arial" panose="020B0604020202020204" pitchFamily="34" charset="0"/>
              <a:buChar char="•"/>
            </a:pPr>
            <a:r>
              <a:rPr lang="en-US" sz="2600" b="1" dirty="0"/>
              <a:t>Asset/Liability Approach</a:t>
            </a:r>
          </a:p>
          <a:p>
            <a:pPr lvl="1"/>
            <a:r>
              <a:rPr lang="en-IN" dirty="0"/>
              <a:t>Recognize and measure the assets and liabilities that exist at a balance sheet date</a:t>
            </a:r>
          </a:p>
          <a:p>
            <a:pPr lvl="1"/>
            <a:r>
              <a:rPr lang="en-IN" dirty="0"/>
              <a:t>Recognize and measure the revenues, expenses, gains and losses needed to account for the changes in these assets and liabilities from the previous measurement date</a:t>
            </a:r>
            <a:endParaRPr lang="en-US" dirty="0"/>
          </a:p>
        </p:txBody>
      </p:sp>
    </p:spTree>
    <p:extLst>
      <p:ext uri="{BB962C8B-B14F-4D97-AF65-F5344CB8AC3E}">
        <p14:creationId xmlns:p14="http://schemas.microsoft.com/office/powerpoint/2010/main" val="97823346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01-11</a:t>
            </a:r>
          </a:p>
        </p:txBody>
      </p:sp>
      <p:sp>
        <p:nvSpPr>
          <p:cNvPr id="4" name="Title 3"/>
          <p:cNvSpPr>
            <a:spLocks noGrp="1"/>
          </p:cNvSpPr>
          <p:nvPr>
            <p:ph type="title"/>
          </p:nvPr>
        </p:nvSpPr>
        <p:spPr>
          <a:xfrm>
            <a:off x="428596" y="260648"/>
            <a:ext cx="8715404" cy="1512168"/>
          </a:xfrm>
        </p:spPr>
        <p:txBody>
          <a:bodyPr>
            <a:noAutofit/>
          </a:bodyPr>
          <a:lstStyle/>
          <a:p>
            <a:r>
              <a:rPr lang="en-US" dirty="0"/>
              <a:t>Accounting Concepts Development:</a:t>
            </a:r>
            <a:r>
              <a:rPr lang="en-US" baseline="0" dirty="0"/>
              <a:t> </a:t>
            </a:r>
            <a:r>
              <a:rPr lang="en-US" dirty="0"/>
              <a:t>GAAP versus IFRS (1 of 2)</a:t>
            </a:r>
          </a:p>
        </p:txBody>
      </p:sp>
      <p:sp>
        <p:nvSpPr>
          <p:cNvPr id="11" name="Content Placeholder 10"/>
          <p:cNvSpPr>
            <a:spLocks noGrp="1"/>
          </p:cNvSpPr>
          <p:nvPr>
            <p:ph sz="quarter" idx="10"/>
          </p:nvPr>
        </p:nvSpPr>
        <p:spPr>
          <a:xfrm>
            <a:off x="594360" y="2036440"/>
            <a:ext cx="8370128" cy="3768824"/>
          </a:xfrm>
        </p:spPr>
        <p:txBody>
          <a:bodyPr/>
          <a:lstStyle/>
          <a:p>
            <a:r>
              <a:rPr lang="en-US" dirty="0"/>
              <a:t>Since 2010, the FASB and IASB worked separately on their conceptual frameworks</a:t>
            </a:r>
          </a:p>
          <a:p>
            <a:pPr lvl="1"/>
            <a:r>
              <a:rPr lang="en-US" dirty="0"/>
              <a:t>The FASB has worked on relatively narrow projects, such as the definition of materiality and a more general disclosure framework</a:t>
            </a:r>
          </a:p>
          <a:p>
            <a:pPr lvl="1"/>
            <a:r>
              <a:rPr lang="en-US" dirty="0"/>
              <a:t>The IASB, in contrast, has moved forward with a more comprehensive overhaul of its conceptual framework </a:t>
            </a:r>
          </a:p>
        </p:txBody>
      </p:sp>
    </p:spTree>
    <p:extLst>
      <p:ext uri="{BB962C8B-B14F-4D97-AF65-F5344CB8AC3E}">
        <p14:creationId xmlns:p14="http://schemas.microsoft.com/office/powerpoint/2010/main" val="300882625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01-11</a:t>
            </a:r>
          </a:p>
        </p:txBody>
      </p:sp>
      <p:sp>
        <p:nvSpPr>
          <p:cNvPr id="6" name="Title 3"/>
          <p:cNvSpPr>
            <a:spLocks noGrp="1"/>
          </p:cNvSpPr>
          <p:nvPr>
            <p:ph type="title"/>
          </p:nvPr>
        </p:nvSpPr>
        <p:spPr>
          <a:xfrm>
            <a:off x="685800" y="260648"/>
            <a:ext cx="8458200" cy="1512168"/>
          </a:xfrm>
        </p:spPr>
        <p:txBody>
          <a:bodyPr>
            <a:noAutofit/>
          </a:bodyPr>
          <a:lstStyle/>
          <a:p>
            <a:r>
              <a:rPr lang="en-US" dirty="0"/>
              <a:t>Accounting Concepts Development: GAAP versus IFRS (2 of 2)</a:t>
            </a:r>
          </a:p>
        </p:txBody>
      </p:sp>
      <p:sp>
        <p:nvSpPr>
          <p:cNvPr id="11" name="Content Placeholder 10"/>
          <p:cNvSpPr>
            <a:spLocks noGrp="1"/>
          </p:cNvSpPr>
          <p:nvPr>
            <p:ph sz="quarter" idx="10"/>
          </p:nvPr>
        </p:nvSpPr>
        <p:spPr>
          <a:xfrm>
            <a:off x="594360" y="1643050"/>
            <a:ext cx="8192482" cy="4643470"/>
          </a:xfrm>
        </p:spPr>
        <p:txBody>
          <a:bodyPr/>
          <a:lstStyle/>
          <a:p>
            <a:pPr>
              <a:lnSpc>
                <a:spcPts val="2700"/>
              </a:lnSpc>
            </a:pPr>
            <a:r>
              <a:rPr lang="en-US" sz="2400" dirty="0"/>
              <a:t>The IASB’s 2015 exposure draft of its concepts statement addressed a range of issues, including:</a:t>
            </a:r>
          </a:p>
          <a:p>
            <a:pPr lvl="1">
              <a:lnSpc>
                <a:spcPts val="2700"/>
              </a:lnSpc>
            </a:pPr>
            <a:r>
              <a:rPr lang="en-US" sz="2200" dirty="0"/>
              <a:t>The objective and qualitative characteristics of financial reporting </a:t>
            </a:r>
          </a:p>
          <a:p>
            <a:pPr lvl="1">
              <a:lnSpc>
                <a:spcPts val="2700"/>
              </a:lnSpc>
            </a:pPr>
            <a:r>
              <a:rPr lang="en-US" sz="2200" dirty="0"/>
              <a:t>The definitions of key financial-statement elements</a:t>
            </a:r>
          </a:p>
          <a:p>
            <a:pPr lvl="1">
              <a:lnSpc>
                <a:spcPts val="2700"/>
              </a:lnSpc>
            </a:pPr>
            <a:r>
              <a:rPr sz="2200"/>
              <a:t>When to recognize and de-recognize assets and liabilities </a:t>
            </a:r>
          </a:p>
          <a:p>
            <a:pPr lvl="1">
              <a:lnSpc>
                <a:spcPts val="2700"/>
              </a:lnSpc>
            </a:pPr>
            <a:r>
              <a:rPr sz="2200"/>
              <a:t>When to use various measurement approaches </a:t>
            </a:r>
          </a:p>
          <a:p>
            <a:pPr lvl="1">
              <a:lnSpc>
                <a:spcPts val="2700"/>
              </a:lnSpc>
            </a:pPr>
            <a:r>
              <a:rPr sz="2200"/>
              <a:t>The distinction between net income and other comprehensive income</a:t>
            </a:r>
          </a:p>
          <a:p>
            <a:pPr lvl="1">
              <a:lnSpc>
                <a:spcPts val="2700"/>
              </a:lnSpc>
            </a:pPr>
            <a:r>
              <a:rPr sz="2200"/>
              <a:t>What constitutes a reporting entity</a:t>
            </a:r>
          </a:p>
        </p:txBody>
      </p:sp>
    </p:spTree>
    <p:extLst>
      <p:ext uri="{BB962C8B-B14F-4D97-AF65-F5344CB8AC3E}">
        <p14:creationId xmlns:p14="http://schemas.microsoft.com/office/powerpoint/2010/main" val="329195448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482830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01-1</a:t>
            </a:r>
          </a:p>
        </p:txBody>
      </p:sp>
      <p:sp>
        <p:nvSpPr>
          <p:cNvPr id="4" name="Title 3"/>
          <p:cNvSpPr>
            <a:spLocks noGrp="1"/>
          </p:cNvSpPr>
          <p:nvPr>
            <p:ph type="title"/>
          </p:nvPr>
        </p:nvSpPr>
        <p:spPr/>
        <p:txBody>
          <a:bodyPr>
            <a:normAutofit/>
          </a:bodyPr>
          <a:lstStyle/>
          <a:p>
            <a:r>
              <a:rPr lang="en-US" altLang="en-US" dirty="0"/>
              <a:t>Concept Check: Rate of Return</a:t>
            </a:r>
            <a:endParaRPr lang="en-US" dirty="0"/>
          </a:p>
        </p:txBody>
      </p:sp>
      <p:sp>
        <p:nvSpPr>
          <p:cNvPr id="11" name="Content Placeholder 10"/>
          <p:cNvSpPr>
            <a:spLocks noGrp="1"/>
          </p:cNvSpPr>
          <p:nvPr>
            <p:ph sz="quarter" idx="10"/>
          </p:nvPr>
        </p:nvSpPr>
        <p:spPr>
          <a:xfrm>
            <a:off x="857224" y="1571612"/>
            <a:ext cx="7858180" cy="4786346"/>
          </a:xfrm>
        </p:spPr>
        <p:txBody>
          <a:bodyPr/>
          <a:lstStyle/>
          <a:p>
            <a:pPr marL="0" indent="0">
              <a:spcAft>
                <a:spcPts val="1200"/>
              </a:spcAft>
              <a:buNone/>
            </a:pPr>
            <a:r>
              <a:rPr lang="en-US" sz="2200" dirty="0"/>
              <a:t>Creecher purchased $200,000 worth of </a:t>
            </a:r>
            <a:r>
              <a:rPr lang="en-US" sz="2200" dirty="0" err="1"/>
              <a:t>Troman</a:t>
            </a:r>
            <a:r>
              <a:rPr lang="en-US" sz="2200" dirty="0"/>
              <a:t> stock, received four quarterly dividends of $1,000 each, and sold the Troman shares for $206,000 after one year. What is Creecher’s rate of return?</a:t>
            </a:r>
          </a:p>
          <a:p>
            <a:pPr marL="457200" indent="-457200">
              <a:buFont typeface="+mj-lt"/>
              <a:buAutoNum type="alphaLcPeriod"/>
              <a:tabLst>
                <a:tab pos="342900" algn="l"/>
              </a:tabLst>
            </a:pPr>
            <a:r>
              <a:rPr lang="en-US" sz="2200" dirty="0"/>
              <a:t>1%</a:t>
            </a:r>
          </a:p>
          <a:p>
            <a:pPr marL="457200" indent="-457200">
              <a:buFont typeface="+mj-lt"/>
              <a:buAutoNum type="alphaLcPeriod"/>
              <a:tabLst>
                <a:tab pos="342900" algn="l"/>
              </a:tabLst>
            </a:pPr>
            <a:r>
              <a:rPr lang="en-US" sz="2200" dirty="0"/>
              <a:t>2.5%</a:t>
            </a:r>
          </a:p>
          <a:p>
            <a:pPr marL="457200" indent="-457200">
              <a:buFont typeface="+mj-lt"/>
              <a:buAutoNum type="alphaLcPeriod"/>
              <a:tabLst>
                <a:tab pos="342900" algn="l"/>
              </a:tabLst>
            </a:pPr>
            <a:r>
              <a:rPr lang="en-US" sz="2200" b="1" dirty="0"/>
              <a:t>5%</a:t>
            </a:r>
          </a:p>
          <a:p>
            <a:pPr marL="457200" indent="-457200">
              <a:buFont typeface="+mj-lt"/>
              <a:buAutoNum type="alphaLcPeriod"/>
              <a:tabLst>
                <a:tab pos="342900" algn="l"/>
              </a:tabLst>
            </a:pPr>
            <a:r>
              <a:rPr lang="en-US" sz="2200" dirty="0"/>
              <a:t>10%</a:t>
            </a:r>
          </a:p>
          <a:p>
            <a:pPr marL="0" indent="0">
              <a:lnSpc>
                <a:spcPct val="150000"/>
              </a:lnSpc>
              <a:buNone/>
            </a:pPr>
            <a:r>
              <a:rPr lang="en-US" sz="2200" dirty="0"/>
              <a:t>The correct answer is </a:t>
            </a:r>
            <a:r>
              <a:rPr lang="en-US" sz="2200" i="1" dirty="0"/>
              <a:t>c</a:t>
            </a:r>
            <a:r>
              <a:rPr lang="en-US" sz="2200" dirty="0"/>
              <a:t>: </a:t>
            </a:r>
          </a:p>
          <a:p>
            <a:pPr marL="0" indent="0">
              <a:lnSpc>
                <a:spcPct val="150000"/>
              </a:lnSpc>
              <a:buNone/>
            </a:pPr>
            <a:r>
              <a:rPr lang="en-US" sz="2200" dirty="0"/>
              <a:t>((4 × $1,000) + ($206,000 − $200,000)) ÷ $200,000 = 5%</a:t>
            </a:r>
          </a:p>
        </p:txBody>
      </p:sp>
    </p:spTree>
    <p:extLst>
      <p:ext uri="{BB962C8B-B14F-4D97-AF65-F5344CB8AC3E}">
        <p14:creationId xmlns:p14="http://schemas.microsoft.com/office/powerpoint/2010/main" val="2493405252"/>
      </p:ext>
    </p:extLst>
  </p:cSld>
  <p:clrMapOvr>
    <a:masterClrMapping/>
  </p:clrMapOvr>
</p:sld>
</file>

<file path=ppt/theme/theme1.xml><?xml version="1.0" encoding="utf-8"?>
<a:theme xmlns:a="http://schemas.openxmlformats.org/drawingml/2006/main" name="Spiceland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Spiceland_Template</Template>
  <TotalTime>22690</TotalTime>
  <Words>15913</Words>
  <Application>Microsoft Office PowerPoint</Application>
  <PresentationFormat>On-screen Show (4:3)</PresentationFormat>
  <Paragraphs>1057</Paragraphs>
  <Slides>83</Slides>
  <Notes>82</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83</vt:i4>
      </vt:variant>
    </vt:vector>
  </HeadingPairs>
  <TitlesOfParts>
    <vt:vector size="93" baseType="lpstr">
      <vt:lpstr>Adobe Fan Heiti Std B</vt:lpstr>
      <vt:lpstr>Arial</vt:lpstr>
      <vt:lpstr>Calibri</vt:lpstr>
      <vt:lpstr>Courier New</vt:lpstr>
      <vt:lpstr>Verdana</vt:lpstr>
      <vt:lpstr>Wingdings</vt:lpstr>
      <vt:lpstr>Spiceland_Template</vt:lpstr>
      <vt:lpstr>Office Theme</vt:lpstr>
      <vt:lpstr>2_Office Theme</vt:lpstr>
      <vt:lpstr>Equation</vt:lpstr>
      <vt:lpstr>Chapter 1</vt:lpstr>
      <vt:lpstr>Visualize the Important Role of Accounting</vt:lpstr>
      <vt:lpstr>Primary Focus of Financial Accounting</vt:lpstr>
      <vt:lpstr>Financial Accounting</vt:lpstr>
      <vt:lpstr>Financial Information Providers and External User Groups</vt:lpstr>
      <vt:lpstr>The Economic Environment and Financial Reporting</vt:lpstr>
      <vt:lpstr>The Investment-Credit Decision—A Cash Flow Perspective</vt:lpstr>
      <vt:lpstr>Rate of Return</vt:lpstr>
      <vt:lpstr>Concept Check: Rate of Return</vt:lpstr>
      <vt:lpstr>Example of Uncertainty</vt:lpstr>
      <vt:lpstr>Objective of Financial Accounting</vt:lpstr>
      <vt:lpstr>Cash versus Accrual Accounting</vt:lpstr>
      <vt:lpstr>Cash Basis Example</vt:lpstr>
      <vt:lpstr>Accrual Basis Example (1 of 2)</vt:lpstr>
      <vt:lpstr>Accrual Basis Example (2 of 2)</vt:lpstr>
      <vt:lpstr>Concept Check: Accrual Accounting</vt:lpstr>
      <vt:lpstr>The Development of Financial Accounting and Reporting Standards</vt:lpstr>
      <vt:lpstr>Accounting Standard Setting</vt:lpstr>
      <vt:lpstr>Historical Perspective and Standards (1 of 2)</vt:lpstr>
      <vt:lpstr>Historical Perspective and Standards (2 of 2)</vt:lpstr>
      <vt:lpstr>Early U.S. Standard Setting (1 of 2)</vt:lpstr>
      <vt:lpstr>Early U.S. Standard Setting (2 of 2)</vt:lpstr>
      <vt:lpstr>Financial Accounting Standards Board (FASB) (1 of 3)</vt:lpstr>
      <vt:lpstr>Financial Accounting Standards Board (FASB) (2 of 3)</vt:lpstr>
      <vt:lpstr>Financial Accounting Standards Board (FASB) (3 of 3)</vt:lpstr>
      <vt:lpstr>Concept Check: Accounting Standard Setting</vt:lpstr>
      <vt:lpstr>Codification</vt:lpstr>
      <vt:lpstr>FASB Accounting Standards Codification Topics</vt:lpstr>
      <vt:lpstr>International Standard Setting (1 of 2)</vt:lpstr>
      <vt:lpstr>International Standard Setting (2 of 2)</vt:lpstr>
      <vt:lpstr>Comparison of Organizations of U.S. and International Standard Setters</vt:lpstr>
      <vt:lpstr>International Financial Reporting Standards (IFRS)</vt:lpstr>
      <vt:lpstr>Efforts to Converge U.S. and International Standards (1 of 4)</vt:lpstr>
      <vt:lpstr>Efforts to Converge U.S. and International Standards (2 of 4)</vt:lpstr>
      <vt:lpstr>Efforts to Converge U.S. and International Standards (3 of 4)</vt:lpstr>
      <vt:lpstr>Efforts to Converge U.S. and International Standards (4 of 4)</vt:lpstr>
      <vt:lpstr>The FASB’s Standard-Setting Process</vt:lpstr>
      <vt:lpstr>Politics in Standard Setting</vt:lpstr>
      <vt:lpstr>International Financial Reporting Standards: Politics in International Standard Setting (1 of 2)</vt:lpstr>
      <vt:lpstr>International Financial Reporting Standards: Politics in International Standard Setting (2 of 2)</vt:lpstr>
      <vt:lpstr>Encouraging High-Quality Financial Reporting</vt:lpstr>
      <vt:lpstr>Financial Reporting Reform</vt:lpstr>
      <vt:lpstr>Key Provisions of the Sarbanes-Oxley Act</vt:lpstr>
      <vt:lpstr>A Move Away from Rules-Based Standards?</vt:lpstr>
      <vt:lpstr>Ethics and Professionalism</vt:lpstr>
      <vt:lpstr>Analytical Model for Ethical Decisions</vt:lpstr>
      <vt:lpstr>Concept Check: High-Quality Financial Reporting</vt:lpstr>
      <vt:lpstr>The Conceptual Framework (1 of 3)</vt:lpstr>
      <vt:lpstr>The Conceptual Framework (2 of 3)</vt:lpstr>
      <vt:lpstr>The Conceptual Framework (3 of 3)</vt:lpstr>
      <vt:lpstr>Qualitative Characteristics of Financial Reporting Information</vt:lpstr>
      <vt:lpstr>Hierarchy of Qualitative Characteristics of Financial Information</vt:lpstr>
      <vt:lpstr>Concept Check: FASB Conceptual Framework—Relevance</vt:lpstr>
      <vt:lpstr>Concept Check: FASB Conceptual Framework—Faithful Representation</vt:lpstr>
      <vt:lpstr>The Conceptual Framework: Elements</vt:lpstr>
      <vt:lpstr>Elements of Financial Statements</vt:lpstr>
      <vt:lpstr>Underlying Assumptions</vt:lpstr>
      <vt:lpstr>The Conceptual Framework: Recognition, Measurement, and Disclosure Concepts</vt:lpstr>
      <vt:lpstr>Recognition, Measurement, and Disclosure Concepts</vt:lpstr>
      <vt:lpstr>Revenue Recognition (1 of 2)</vt:lpstr>
      <vt:lpstr>Revenue Recognition (2 of 2)</vt:lpstr>
      <vt:lpstr>Expense Recognition</vt:lpstr>
      <vt:lpstr>Measurement (1 of 2)</vt:lpstr>
      <vt:lpstr>Measurement (2 of 2)</vt:lpstr>
      <vt:lpstr>Historical Cost (1 of 2)</vt:lpstr>
      <vt:lpstr>Historical Cost (2 of 2)</vt:lpstr>
      <vt:lpstr>Net Realization Value, Current Cost, and Present Value (1 of 2)</vt:lpstr>
      <vt:lpstr>Net Realization Value, Current Cost, and Present Value (2 of 2)</vt:lpstr>
      <vt:lpstr>Fair Value (1 of 2)</vt:lpstr>
      <vt:lpstr>Fair Value (2 of 2)</vt:lpstr>
      <vt:lpstr>Concept Check: FASB Conceptual Framework—Measurement Attributes</vt:lpstr>
      <vt:lpstr>Fair Value Hierarchy</vt:lpstr>
      <vt:lpstr>Concept Check: Fair Value Hierarchy</vt:lpstr>
      <vt:lpstr>Fair Value Option</vt:lpstr>
      <vt:lpstr>Disclosure (1 of 2)</vt:lpstr>
      <vt:lpstr>Disclosure (2 of 2)</vt:lpstr>
      <vt:lpstr>Summary of Recognition, Measurement, and Disclosure Concepts</vt:lpstr>
      <vt:lpstr>International Financial Reporting Standards: Role of the Conceptual Framework</vt:lpstr>
      <vt:lpstr>Evolving GAAP (1 of 2)</vt:lpstr>
      <vt:lpstr>Evolving GAAP (2 of 2)</vt:lpstr>
      <vt:lpstr>Accounting Concepts Development: GAAP versus IFRS (1 of 2)</vt:lpstr>
      <vt:lpstr>Accounting Concepts Development: GAAP versus IFRS (2 of 2)</vt:lpstr>
      <vt:lpstr>End of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Environment and Theoretical Structure of Financial Accounting</dc:title>
  <dc:creator>Spiceland</dc:creator>
  <cp:lastModifiedBy>Malvine Litten</cp:lastModifiedBy>
  <cp:revision>1630</cp:revision>
  <dcterms:created xsi:type="dcterms:W3CDTF">2014-09-04T06:25:15Z</dcterms:created>
  <dcterms:modified xsi:type="dcterms:W3CDTF">2017-06-23T15:09:28Z</dcterms:modified>
</cp:coreProperties>
</file>