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9"/>
  </p:notesMasterIdLst>
  <p:sldIdLst>
    <p:sldId id="256" r:id="rId2"/>
    <p:sldId id="257" r:id="rId3"/>
    <p:sldId id="258" r:id="rId4"/>
    <p:sldId id="259" r:id="rId5"/>
    <p:sldId id="260" r:id="rId6"/>
    <p:sldId id="319" r:id="rId7"/>
    <p:sldId id="320" r:id="rId8"/>
    <p:sldId id="261" r:id="rId9"/>
    <p:sldId id="263" r:id="rId10"/>
    <p:sldId id="264" r:id="rId11"/>
    <p:sldId id="265" r:id="rId12"/>
    <p:sldId id="266" r:id="rId13"/>
    <p:sldId id="267" r:id="rId14"/>
    <p:sldId id="268" r:id="rId15"/>
    <p:sldId id="337" r:id="rId16"/>
    <p:sldId id="269" r:id="rId17"/>
    <p:sldId id="270" r:id="rId18"/>
    <p:sldId id="271" r:id="rId19"/>
    <p:sldId id="309" r:id="rId20"/>
    <p:sldId id="310" r:id="rId21"/>
    <p:sldId id="272" r:id="rId22"/>
    <p:sldId id="273" r:id="rId23"/>
    <p:sldId id="274" r:id="rId24"/>
    <p:sldId id="276" r:id="rId25"/>
    <p:sldId id="321" r:id="rId26"/>
    <p:sldId id="278" r:id="rId27"/>
    <p:sldId id="279" r:id="rId28"/>
    <p:sldId id="280" r:id="rId29"/>
    <p:sldId id="281" r:id="rId30"/>
    <p:sldId id="282" r:id="rId31"/>
    <p:sldId id="283" r:id="rId32"/>
    <p:sldId id="285" r:id="rId33"/>
    <p:sldId id="287" r:id="rId34"/>
    <p:sldId id="314" r:id="rId35"/>
    <p:sldId id="288" r:id="rId36"/>
    <p:sldId id="289" r:id="rId37"/>
    <p:sldId id="290" r:id="rId38"/>
    <p:sldId id="291" r:id="rId39"/>
    <p:sldId id="292" r:id="rId40"/>
    <p:sldId id="293" r:id="rId41"/>
    <p:sldId id="294" r:id="rId42"/>
    <p:sldId id="297" r:id="rId43"/>
    <p:sldId id="295" r:id="rId44"/>
    <p:sldId id="296" r:id="rId45"/>
    <p:sldId id="299" r:id="rId46"/>
    <p:sldId id="304" r:id="rId47"/>
    <p:sldId id="301" r:id="rId48"/>
    <p:sldId id="302" r:id="rId49"/>
    <p:sldId id="315" r:id="rId50"/>
    <p:sldId id="303" r:id="rId51"/>
    <p:sldId id="316" r:id="rId52"/>
    <p:sldId id="336" r:id="rId53"/>
    <p:sldId id="305" r:id="rId54"/>
    <p:sldId id="306" r:id="rId55"/>
    <p:sldId id="307" r:id="rId56"/>
    <p:sldId id="346" r:id="rId57"/>
    <p:sldId id="318"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912">
          <p15:clr>
            <a:srgbClr val="A4A3A4"/>
          </p15:clr>
        </p15:guide>
        <p15:guide id="2" pos="480">
          <p15:clr>
            <a:srgbClr val="A4A3A4"/>
          </p15:clr>
        </p15:guide>
        <p15:guide id="3" pos="552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lena" initials="H" lastIdx="46" clrIdx="0">
    <p:extLst/>
  </p:cmAuthor>
  <p:cmAuthor id="2" name="Agate 10" initials="A1"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46"/>
    <a:srgbClr val="C00000"/>
    <a:srgbClr val="0072A2"/>
    <a:srgbClr val="FFFAB0"/>
    <a:srgbClr val="FDEADA"/>
    <a:srgbClr val="FFFFCC"/>
    <a:srgbClr val="CC0066"/>
    <a:srgbClr val="BC2400"/>
    <a:srgbClr val="CEE2ED"/>
    <a:srgbClr val="FFFA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04" autoAdjust="0"/>
    <p:restoredTop sz="93710" autoAdjust="0"/>
  </p:normalViewPr>
  <p:slideViewPr>
    <p:cSldViewPr>
      <p:cViewPr varScale="1">
        <p:scale>
          <a:sx n="116" d="100"/>
          <a:sy n="116" d="100"/>
        </p:scale>
        <p:origin x="-784" y="-96"/>
      </p:cViewPr>
      <p:guideLst>
        <p:guide orient="horz" pos="912"/>
        <p:guide pos="480"/>
        <p:guide pos="5520"/>
      </p:guideLst>
    </p:cSldViewPr>
  </p:slideViewPr>
  <p:notesTextViewPr>
    <p:cViewPr>
      <p:scale>
        <a:sx n="100" d="100"/>
        <a:sy n="100" d="100"/>
      </p:scale>
      <p:origin x="0" y="0"/>
    </p:cViewPr>
  </p:notesTextViewPr>
  <p:sorterViewPr>
    <p:cViewPr>
      <p:scale>
        <a:sx n="140" d="100"/>
        <a:sy n="140" d="100"/>
      </p:scale>
      <p:origin x="0" y="-11190"/>
    </p:cViewPr>
  </p:sorterViewPr>
  <p:notesViewPr>
    <p:cSldViewPr snapToGrid="0" snapToObjects="1">
      <p:cViewPr>
        <p:scale>
          <a:sx n="240" d="100"/>
          <a:sy n="240" d="100"/>
        </p:scale>
        <p:origin x="128" y="592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viewProps" Target="viewProps.xml"/><Relationship Id="rId64" Type="http://schemas.openxmlformats.org/officeDocument/2006/relationships/theme" Target="theme/theme1.xml"/><Relationship Id="rId65"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notesMaster" Target="notesMasters/notesMaster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printerSettings" Target="printerSettings/printerSettings1.bin"/><Relationship Id="rId61" Type="http://schemas.openxmlformats.org/officeDocument/2006/relationships/commentAuthors" Target="commentAuthors.xml"/><Relationship Id="rId62"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158FE8C-29CF-4CCB-9099-1A3FF20AD92B}" type="datetimeFigureOut">
              <a:rPr lang="en-US" smtClean="0"/>
              <a:pPr/>
              <a:t>4/10/17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6ED483-A17F-43BA-875A-90610EF3B010}" type="slidenum">
              <a:rPr lang="en-US" smtClean="0"/>
              <a:pPr/>
              <a:t>‹#›</a:t>
            </a:fld>
            <a:endParaRPr lang="en-US" dirty="0"/>
          </a:p>
        </p:txBody>
      </p:sp>
    </p:spTree>
    <p:extLst>
      <p:ext uri="{BB962C8B-B14F-4D97-AF65-F5344CB8AC3E}">
        <p14:creationId xmlns:p14="http://schemas.microsoft.com/office/powerpoint/2010/main" val="646879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dirty="0"/>
              <a:t>In this chapter, </a:t>
            </a:r>
            <a:r>
              <a:rPr lang="en-US" sz="1200" b="0" i="0" u="none" strike="noStrike" kern="1200" baseline="0" dirty="0">
                <a:solidFill>
                  <a:schemeClr val="tx1"/>
                </a:solidFill>
                <a:latin typeface="+mn-lt"/>
                <a:ea typeface="+mn-ea"/>
                <a:cs typeface="+mn-cs"/>
              </a:rPr>
              <a:t>we revisit accounting changes and error correction to synthesize the way these are handled in a variety of situations that might be encountered in practice. We see that most changes in accounting principle are reported retrospectively. Changes in estimates are accounted for prospectively. A change in depreciation methods is considered a change in estimate resulting from a change in principle. Both changes in reporting entities and the correction of errors are reported retrospectively.</a:t>
            </a:r>
          </a:p>
          <a:p>
            <a:endParaRPr lang="en-US" sz="1200" b="0" i="0" u="none" strike="noStrike" kern="1200" baseline="0" dirty="0">
              <a:solidFill>
                <a:schemeClr val="tx1"/>
              </a:solidFill>
              <a:latin typeface="+mn-lt"/>
              <a:ea typeface="+mn-ea"/>
              <a:cs typeface="+mn-cs"/>
            </a:endParaRPr>
          </a:p>
          <a:p>
            <a:r>
              <a:rPr lang="en-US" sz="1200" kern="1200" dirty="0">
                <a:solidFill>
                  <a:schemeClr val="tx1"/>
                </a:solidFill>
                <a:latin typeface="+mn-lt"/>
                <a:ea typeface="+mn-ea"/>
                <a:cs typeface="+mn-cs"/>
              </a:rPr>
              <a:t>You learned early in your study of accounting that two of the qualitative characteristics of accounting information that contribute to its relevance and representational faithfulness are</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consistency and comparability.</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Though we strive to achieve and maintain these financial reporting attributes, we cannot ignore the forces of change. Ours is a dynamic business environment. The economy is increasingly a global one. Technological advances constantly transform both day-to-day operations and the flow of information about those operations. The accounting profession’s response to the fluid environment often means issuing new standards that require companies to change accounting methods. Often, developments within an industry or the economy will prompt a company to voluntarily switch methods of accounting or to revise estimates or expectations. In short, change is inevitable. The question then becomes a matter of how best to address change when reporting financial information from year to year.</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 first part of this chapter, we differentiate among the various types of accounting changes that businesses face, with a focus on the most meaningful and least disruptive ways to report those changes. Then, in the second part of the chapter, we direct our attention to a closely related circumstance—the correction of errors.</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1</a:t>
            </a:fld>
            <a:endParaRPr lang="en-IN" dirty="0">
              <a:solidFill>
                <a:prstClr val="black"/>
              </a:solidFill>
            </a:endParaRPr>
          </a:p>
        </p:txBody>
      </p:sp>
    </p:spTree>
    <p:extLst>
      <p:ext uri="{BB962C8B-B14F-4D97-AF65-F5344CB8AC3E}">
        <p14:creationId xmlns:p14="http://schemas.microsoft.com/office/powerpoint/2010/main" val="33095940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20–3A </a:t>
            </a:r>
            <a:r>
              <a:rPr lang="en-US" sz="1200" b="0" i="0" u="none" strike="noStrike" kern="1200" baseline="0" dirty="0">
                <a:solidFill>
                  <a:schemeClr val="tx1"/>
                </a:solidFill>
                <a:latin typeface="+mn-lt"/>
                <a:ea typeface="+mn-ea"/>
                <a:cs typeface="+mn-cs"/>
              </a:rPr>
              <a:t>Effects of Switch to FIFO</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Balance </a:t>
            </a:r>
            <a:r>
              <a:rPr lang="en-US" sz="1200" b="1" i="0" u="none" strike="noStrike" kern="1200" baseline="0" dirty="0" smtClean="0">
                <a:solidFill>
                  <a:schemeClr val="tx1"/>
                </a:solidFill>
                <a:latin typeface="+mn-lt"/>
                <a:ea typeface="+mn-ea"/>
                <a:cs typeface="+mn-cs"/>
              </a:rPr>
              <a:t>Sheets </a:t>
            </a:r>
            <a:endParaRPr lang="en-US" sz="1200" b="1" i="0" u="none" strike="noStrike" kern="1200" baseline="0" dirty="0">
              <a:solidFill>
                <a:schemeClr val="tx1"/>
              </a:solidFill>
              <a:latin typeface="+mn-lt"/>
              <a:ea typeface="+mn-ea"/>
              <a:cs typeface="+mn-cs"/>
            </a:endParaRP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Inventory:</a:t>
            </a:r>
          </a:p>
          <a:p>
            <a:r>
              <a:rPr lang="en-IN" sz="1200" b="0" i="0" u="none" strike="noStrike" kern="1200" baseline="0" dirty="0">
                <a:solidFill>
                  <a:schemeClr val="tx1"/>
                </a:solidFill>
                <a:latin typeface="+mn-lt"/>
                <a:ea typeface="+mn-ea"/>
                <a:cs typeface="+mn-cs"/>
              </a:rPr>
              <a:t>In its comparative balance sheets, Air Parts will report 2018 inventory by its newly adopted method, FIFO, and also will revise the amounts it reported last year for its 2017 and 2016 inventory. Each year, inventory will be higher than it would have been by </a:t>
            </a:r>
            <a:r>
              <a:rPr lang="en-US" sz="1200" b="0" i="0" u="none" strike="noStrike" kern="1200" baseline="0" dirty="0">
                <a:solidFill>
                  <a:schemeClr val="tx1"/>
                </a:solidFill>
                <a:latin typeface="+mn-lt"/>
                <a:ea typeface="+mn-ea"/>
                <a:cs typeface="+mn-cs"/>
              </a:rPr>
              <a:t>LIFO. Here’s why:</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Since the cost of goods available for sale each period is the sum of the cost of goods sold and the cost of goods unsold (inventory), a difference in cost of goods sold resulting from having used LIFO rather than FIFO means there also is an opposite difference in inventory. Because cost of goods sold by the FIFO method is less than by LIFO, inventory by FIFO is greater than by LIFO. The amounts of the differences and also the cumulative differences over the years are calculated in the </a:t>
            </a:r>
            <a:r>
              <a:rPr lang="en-IN" sz="1200" b="0" i="0" u="none" strike="noStrike" kern="1200" baseline="0" dirty="0" smtClean="0">
                <a:solidFill>
                  <a:schemeClr val="tx1"/>
                </a:solidFill>
                <a:latin typeface="+mn-lt"/>
                <a:ea typeface="+mn-ea"/>
                <a:cs typeface="+mn-cs"/>
              </a:rPr>
              <a:t>illustration </a:t>
            </a:r>
            <a:r>
              <a:rPr lang="en-IN" sz="1200" b="0" i="0" u="none" strike="noStrike" kern="1200" baseline="0" dirty="0">
                <a:solidFill>
                  <a:schemeClr val="tx1"/>
                </a:solidFill>
                <a:latin typeface="+mn-lt"/>
                <a:ea typeface="+mn-ea"/>
                <a:cs typeface="+mn-cs"/>
              </a:rPr>
              <a:t>here.</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Retained earnings:</a:t>
            </a:r>
          </a:p>
          <a:p>
            <a:r>
              <a:rPr lang="en-IN" sz="1200" b="0" i="0" u="none" strike="noStrike" kern="1200" baseline="0" dirty="0">
                <a:solidFill>
                  <a:schemeClr val="tx1"/>
                </a:solidFill>
                <a:latin typeface="+mn-lt"/>
                <a:ea typeface="+mn-ea"/>
                <a:cs typeface="+mn-cs"/>
              </a:rPr>
              <a:t>Similarly, Air Parts will report retained earnings by FIFO each year as well. Retained earnings is different because the two inventory methods affect income differently. Because cost of goods sold by FIFO is less than by LIFO, income and therefore retained earnings by FIFO are greater than by LIFO. Comparative balance sheets, then, will report retained earnings for 2018, 2017, and 2016 at amounts $276, $240, and $207 million higher than would have been reported if the switch from LIFO had not occurred. These are the cumulative net income differences shown in the </a:t>
            </a:r>
            <a:r>
              <a:rPr lang="en-US" sz="1200" b="0" i="0" u="none" strike="noStrike" kern="1200" baseline="0" dirty="0">
                <a:solidFill>
                  <a:schemeClr val="tx1"/>
                </a:solidFill>
                <a:latin typeface="+mn-lt"/>
                <a:ea typeface="+mn-ea"/>
                <a:cs typeface="+mn-cs"/>
              </a:rPr>
              <a:t>illustration.</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10</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b="0" i="0" dirty="0"/>
              <a:t>Illustration </a:t>
            </a:r>
            <a:r>
              <a:rPr lang="en-IN" b="0" i="0" dirty="0" smtClean="0"/>
              <a:t>20–3B </a:t>
            </a:r>
            <a:r>
              <a:rPr lang="en-IN" b="0" i="0" dirty="0"/>
              <a:t>Comparative Statements</a:t>
            </a:r>
            <a:r>
              <a:rPr lang="en-IN" b="0" i="0" baseline="0" dirty="0"/>
              <a:t> of Shareholders’ Equity</a:t>
            </a:r>
            <a:endParaRPr lang="en-IN" b="0" i="0" dirty="0"/>
          </a:p>
          <a:p>
            <a:endParaRPr lang="en-IN" b="0" i="0" dirty="0"/>
          </a:p>
          <a:p>
            <a:r>
              <a:rPr lang="en-IN" b="1" i="0" dirty="0"/>
              <a:t>Statements of shareholders’ equity.</a:t>
            </a:r>
          </a:p>
          <a:p>
            <a:r>
              <a:rPr lang="en-IN" b="0" i="0" dirty="0"/>
              <a:t>Recall that a statement of shareholders’ equity</a:t>
            </a:r>
            <a:r>
              <a:rPr lang="en-IN" b="0" i="0" baseline="0" dirty="0"/>
              <a:t> </a:t>
            </a:r>
            <a:r>
              <a:rPr lang="en-IN" b="0" i="0" dirty="0"/>
              <a:t>reports changes that occur in each shareholders’ equity account</a:t>
            </a:r>
            <a:r>
              <a:rPr lang="en-IN" b="0" i="0" baseline="0" dirty="0"/>
              <a:t> </a:t>
            </a:r>
            <a:r>
              <a:rPr lang="en-IN" b="0" i="0" dirty="0"/>
              <a:t>starting with the beginning</a:t>
            </a:r>
            <a:r>
              <a:rPr lang="en-IN" b="0" i="0" baseline="0" dirty="0"/>
              <a:t> </a:t>
            </a:r>
            <a:r>
              <a:rPr lang="en-IN" b="0" i="0" dirty="0"/>
              <a:t>balances in the earliest year reported.</a:t>
            </a:r>
          </a:p>
          <a:p>
            <a:endParaRPr lang="en-IN" b="0" i="0" u="none" strike="noStrike" kern="1200" baseline="0" dirty="0">
              <a:solidFill>
                <a:schemeClr val="tx1"/>
              </a:solidFill>
            </a:endParaRPr>
          </a:p>
          <a:p>
            <a:r>
              <a:rPr lang="en-IN" b="0" i="0" u="none" strike="noStrike" kern="1200" baseline="0" dirty="0">
                <a:solidFill>
                  <a:schemeClr val="tx1"/>
                </a:solidFill>
              </a:rPr>
              <a:t>So, if retained earnings is one of the accounts whose balance requires adjustment due to a change in accounting principle (and it usually is), we must adjust the beginning balance of retained earnings for the earliest period reported in the comparative statements of shareholders’ equity. The amount of the revision is the cumulative effect of the change on years prior to that date. Air Parts will revise its 2016 beginning retained earnings since that’s the earliest year in its comparative statements. That balance had been reported in prior statements as $700 million. If FIFO had been used for inventory rather than LIFO, that amount would have been higher by $180 million as calculated in the previous illustration. The disclosure note pertaining to the inventory change should point out the amount of the adjustment. The January 1, 2016, retained earnings balance reported in the comparative statements of shareholders’ equity in the illustration has been adjusted from $700 million to $880 million.</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11</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Besides reporting revised amounts in the comparative financial statements, Air Parts must also adjust the book balances of affected accounts. It does so by creating a journal entry to change those balances from their current amounts (from using LIFO) to what those balances would have been using the newly adopted method (FIFO). As discussed in the previous section, differences in cost of goods sold and income are reflected in retained earnings, as are the income tax effects of changes in income. So, the journal entry updates inventory, retained earnings, and the income tax liability for revisions resulting from differences in the LIFO and FIFO methods prior to the switch, pre-2018. Repeating a portion of the calculation we made in an earlier illustration, we determine the difference in cost of goods sold and therefore in inventory.</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$400 million cumulative difference in cost of goods sold also is the difference between the balance in inventory and what that balance would have been if the FIFO method, rather than LIFO, had been used before 2018. Inventory must be increased by that amount. Retained earnings must be increased also, but by only 60% of that amount because income taxes would have been higher by 40% of the change in pretax income.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Notice that the income tax effect is reflected in the income tax payable account. The reason is that, unlike for other accounting method changes, the Internal Revenue Code requires that the inventory costing method used for tax purposes must be the same as that used for </a:t>
            </a:r>
            <a:r>
              <a:rPr lang="en-US" sz="1200" b="0" i="0" u="none" strike="noStrike" kern="1200" baseline="0" dirty="0">
                <a:solidFill>
                  <a:schemeClr val="tx1"/>
                </a:solidFill>
                <a:latin typeface="+mn-lt"/>
                <a:ea typeface="+mn-ea"/>
                <a:cs typeface="+mn-cs"/>
              </a:rPr>
              <a:t>financial reporting.</a:t>
            </a:r>
          </a:p>
          <a:p>
            <a:endParaRPr lang="en-US" sz="1200" b="0" i="0" u="none" strike="noStrike" kern="1200" baseline="0" dirty="0">
              <a:solidFill>
                <a:schemeClr val="tx1"/>
              </a:solidFill>
              <a:latin typeface="+mn-lt"/>
              <a:ea typeface="+mn-ea"/>
              <a:cs typeface="+mn-cs"/>
            </a:endParaRPr>
          </a:p>
          <a:p>
            <a:r>
              <a:rPr lang="en-US" sz="1200" kern="1200" dirty="0">
                <a:solidFill>
                  <a:schemeClr val="tx1"/>
                </a:solidFill>
                <a:latin typeface="+mn-lt"/>
                <a:ea typeface="+mn-ea"/>
                <a:cs typeface="+mn-cs"/>
              </a:rPr>
              <a:t>For that reason, the tax code allows a retrospective change in an inventory method, but then requires that taxes saved previously ($160 million in this case) from having used another inventory method must now be repaid. However, taxpayers are given up to six years to pay the tax due. As a result, this liability has both a current portion (payable within one year) and a noncurrent portion (payable after one year), but is not a deferred tax liability.</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12</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To achieve consistency and comparability, accounting choices once made should be consistently followed from year to year. Any change, then, requires that the new method be justified as clearly more appropriate. In the first set of financial statements after the change, a disclosure note is needed to provide that justification. The note also should point out that comparative information has been revised, or that retrospective revision has not been made because it is impracticable, and report any per share amounts affected for the current period and all prior periods presented.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13</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20–4 </a:t>
            </a:r>
            <a:r>
              <a:rPr lang="en-IN" sz="1200" b="0" i="0" u="none" strike="noStrike" kern="1200" baseline="0" dirty="0">
                <a:solidFill>
                  <a:schemeClr val="tx1"/>
                </a:solidFill>
                <a:latin typeface="+mn-lt"/>
                <a:ea typeface="+mn-ea"/>
                <a:cs typeface="+mn-cs"/>
              </a:rPr>
              <a:t>Disclosure of a Change in Inventory </a:t>
            </a:r>
            <a:r>
              <a:rPr lang="en-IN" sz="1200" b="0" i="0" u="none" strike="noStrike" kern="1200" baseline="0" dirty="0" smtClean="0">
                <a:solidFill>
                  <a:schemeClr val="tx1"/>
                </a:solidFill>
                <a:latin typeface="+mn-lt"/>
                <a:ea typeface="+mn-ea"/>
                <a:cs typeface="+mn-cs"/>
              </a:rPr>
              <a:t>Method—Abercrombie &amp; </a:t>
            </a:r>
            <a:r>
              <a:rPr lang="en-IN" sz="1200" b="0" i="0" u="none" strike="noStrike" kern="1200" baseline="0" dirty="0">
                <a:solidFill>
                  <a:schemeClr val="tx1"/>
                </a:solidFill>
                <a:latin typeface="+mn-lt"/>
                <a:ea typeface="+mn-ea"/>
                <a:cs typeface="+mn-cs"/>
              </a:rPr>
              <a:t>Fitch</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Disclosure of a recent change by Abercrombie &amp; Fitch in a recent annual report provides us the example shown in the illustration.</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14</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a new FASB accounting standard update mandates a change in accounting principle, the Board typically specifies the way companies should implement the change and often allows companies to choose among multiple ways of accounting for the change. One approach usually allowed is the retrospective approach we discussed for voluntary changes in accounting principle, by which the new standard is applied retrospectively to all periods presented in the financial statements. And, as we discuss in the next section, sometimes the prospective approach is allowed or mandated for a new standard. A third approach the FASB sometimes allows is a </a:t>
            </a:r>
            <a:r>
              <a:rPr lang="en-US" sz="1200" b="0" i="1" u="none" strike="noStrike" kern="1200" baseline="0" dirty="0">
                <a:solidFill>
                  <a:schemeClr val="tx1"/>
                </a:solidFill>
                <a:latin typeface="+mn-lt"/>
                <a:ea typeface="+mn-ea"/>
                <a:cs typeface="+mn-cs"/>
              </a:rPr>
              <a:t>modified retrospective approach. </a:t>
            </a:r>
            <a:r>
              <a:rPr lang="en-US" sz="1200" b="0" i="0" u="none" strike="noStrike" kern="1200" baseline="0" dirty="0">
                <a:solidFill>
                  <a:schemeClr val="tx1"/>
                </a:solidFill>
                <a:latin typeface="+mn-lt"/>
                <a:ea typeface="+mn-ea"/>
                <a:cs typeface="+mn-cs"/>
              </a:rPr>
              <a:t>By this approach, we apply the new standard only to the adoption period (that is, the current period) and then adjust the balance of retained earnings at the beginning of the adoption period to capture the cumulative effects of prior periods without actually adjusting the numbers in the prior periods reported. </a:t>
            </a:r>
            <a:endParaRPr lang="en-US" dirty="0"/>
          </a:p>
        </p:txBody>
      </p:sp>
      <p:sp>
        <p:nvSpPr>
          <p:cNvPr id="4" name="Slide Number Placeholder 3"/>
          <p:cNvSpPr>
            <a:spLocks noGrp="1"/>
          </p:cNvSpPr>
          <p:nvPr>
            <p:ph type="sldNum" sz="quarter" idx="10"/>
          </p:nvPr>
        </p:nvSpPr>
        <p:spPr/>
        <p:txBody>
          <a:bodyPr/>
          <a:lstStyle/>
          <a:p>
            <a:fld id="{926ED483-A17F-43BA-875A-90610EF3B010}" type="slidenum">
              <a:rPr lang="en-US" smtClean="0"/>
              <a:pPr/>
              <a:t>15</a:t>
            </a:fld>
            <a:endParaRPr lang="en-US" dirty="0"/>
          </a:p>
        </p:txBody>
      </p:sp>
    </p:spTree>
    <p:extLst>
      <p:ext uri="{BB962C8B-B14F-4D97-AF65-F5344CB8AC3E}">
        <p14:creationId xmlns:p14="http://schemas.microsoft.com/office/powerpoint/2010/main" val="28706699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20–5 </a:t>
            </a:r>
            <a:r>
              <a:rPr lang="en-IN" sz="1200" b="0" i="0" u="none" strike="noStrike" kern="1200" baseline="0" dirty="0">
                <a:solidFill>
                  <a:schemeClr val="tx1"/>
                </a:solidFill>
                <a:latin typeface="+mn-lt"/>
                <a:ea typeface="+mn-ea"/>
                <a:cs typeface="+mn-cs"/>
              </a:rPr>
              <a:t>Disclosure of a Change to </a:t>
            </a:r>
            <a:r>
              <a:rPr lang="en-IN" sz="1200" b="0" i="0" u="none" strike="noStrike" kern="1200" baseline="0" dirty="0" smtClean="0">
                <a:solidFill>
                  <a:schemeClr val="tx1"/>
                </a:solidFill>
                <a:latin typeface="+mn-lt"/>
                <a:ea typeface="+mn-ea"/>
                <a:cs typeface="+mn-cs"/>
              </a:rPr>
              <a:t>LIFO—Books </a:t>
            </a:r>
            <a:r>
              <a:rPr lang="en-IN" sz="1200" b="0" i="0" u="none" strike="noStrike" kern="1200" baseline="0" dirty="0">
                <a:solidFill>
                  <a:schemeClr val="tx1"/>
                </a:solidFill>
                <a:latin typeface="+mn-lt"/>
                <a:ea typeface="+mn-ea"/>
                <a:cs typeface="+mn-cs"/>
              </a:rPr>
              <a:t>A Million, Inc.</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Although we usually report voluntary changes in accounting principles retrospectively, it’s not always practicable or appropriate to do so. For some changes in principle, insufficient information is available for retrospective application to be practicable. Revising balances in prior years means knowing what those balances should be. </a:t>
            </a:r>
            <a:r>
              <a:rPr lang="en-US" sz="1200" kern="1200" dirty="0">
                <a:solidFill>
                  <a:schemeClr val="tx1"/>
                </a:solidFill>
                <a:latin typeface="+mn-lt"/>
                <a:ea typeface="+mn-ea"/>
                <a:cs typeface="+mn-cs"/>
              </a:rPr>
              <a:t>But suppose we’re switching from the FIFO method of inventory costing to the LIFO method. Recall from your study of inventory costing methods that LIFO inventory consists of “layers” added in prior years at costs existing in those years. If another method has been used, though, the company likely hasn’t kept track of those costs. So, accounting records of prior years usually are inadequate to report the change retrospectively. In that case, a company changing to LIFO usually reports the change prospectively, and the beginning inventory in the year the LIFO method is adopted becomes the base year inventory for all future LIFO calculations. </a:t>
            </a:r>
            <a:r>
              <a:rPr lang="en-IN" sz="1200" b="0" i="0" u="none" strike="noStrike" kern="1200" baseline="0" dirty="0">
                <a:solidFill>
                  <a:schemeClr val="tx1"/>
                </a:solidFill>
                <a:latin typeface="+mn-lt"/>
                <a:ea typeface="+mn-ea"/>
                <a:cs typeface="+mn-cs"/>
              </a:rPr>
              <a:t>A disclosure note should indicate reasons why retrospective application was impracticable. Prospective changes usually are accounted for as of the beginning of the year of change.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When Books A Million, Inc., adopted the LIFO cost flow assumption for valuing its inventories, the change was reported in a disclosure note as shown in the illustration.</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16</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 company may have some, but not all, the information it needs to account for a change retrospectively. </a:t>
            </a:r>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When it is impracticable to determine some period-specific effects. </a:t>
            </a:r>
            <a:r>
              <a:rPr lang="en-US" sz="1200" b="0" i="0" u="none" strike="noStrike" kern="1200" baseline="0" dirty="0">
                <a:solidFill>
                  <a:schemeClr val="tx1"/>
                </a:solidFill>
                <a:latin typeface="+mn-lt"/>
                <a:ea typeface="+mn-ea"/>
                <a:cs typeface="+mn-cs"/>
              </a:rPr>
              <a:t>A company may have some, but not all, the information it needs to account for a change retrospectively. For instance, let’s say a company changes to the LIFO inventory method effective as of the beginning of 2018. It has information that would allow it to revise all assets and liabilities on the basis of the newly adopted method for 2017 in its comparative statements, but not for 2016. In that case, the company should report 2017 statement amounts (revised) and 2018 statement amounts (reported without restatement for the first time) based on LIFO, but not revise 2016 numbers. Then, account balances should be retrospectively adjusted at the beginning of 2017 since that’s the earliest date it’s practicable to do so.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it’s impracticable to adjust each year reported, the change is applied retrospectively as of the earliest year practicable.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When it is impracticable to determine the cumulative effect of prior years. </a:t>
            </a:r>
            <a:r>
              <a:rPr lang="en-US" sz="1200" b="0" i="0" u="none" strike="noStrike" kern="1200" baseline="0" dirty="0">
                <a:solidFill>
                  <a:schemeClr val="tx1"/>
                </a:solidFill>
                <a:latin typeface="+mn-lt"/>
                <a:ea typeface="+mn-ea"/>
                <a:cs typeface="+mn-cs"/>
              </a:rPr>
              <a:t>Another possibility is that the company doesn’t have the information necessary to retrospectively adjust retained earnings, but does have information that would allow it to revise all assets and liabilities for one or more specific years. Let’s say the records of inventory purchases and sales are not available for some previous years, which would have allowed it to determine the cumulative effect of applying this change to LIFO retrospectively. However, it does have all of the information necessary to apply the LIFO method on a prospective basis beginning in, say, 2016. In that case, the company should report numbers for years beginning in 2016 as if it had carried forward the 2015 ending balance in inventory (measured on the previous inventory costing basis) and then had begun applying LIFO as of January 1, 2016. Of course there would be no adjustment to retained earnings for the cumulative income effect of not using LIFO prior to that.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full retrospective application isn’t possible, the new method is applied prospectively beginning in the earliest year practicable.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17</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Another exception to retrospective application of voluntary changes in accounting principle is when authoritative literature requires prospective application for specific changes in accounting methods. For instance, for a change from the equity method to another method of accounting for long-term investments, GAAP requires the prospective application of the new method. Recall from Chapter 12 that when an investor’s level of influence changes, it may be necessary to change from the equity method to another method. </a:t>
            </a:r>
            <a:r>
              <a:rPr lang="en-US" sz="1200" kern="1200" dirty="0">
                <a:solidFill>
                  <a:schemeClr val="tx1"/>
                </a:solidFill>
                <a:latin typeface="+mn-lt"/>
                <a:ea typeface="+mn-ea"/>
                <a:cs typeface="+mn-cs"/>
              </a:rPr>
              <a:t>This could happen, for instance, if a sale of shares causes the investor’s ownership interest to fall from, say, 25% to 15%, resulting in the equity method no longer being appropriate. When this situation happens, no adjustment is made to the remaining book value, sometimes called carrying value or carrying amount of the investment. Instead, the equity method is simply discontinued and the new method applied from then on. The balance in the investment account when the equity method is discontinued would serve as the new “cost” basis for writing the investment up or down to fair value on the next set of financial statements.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 new accounting standards update specifically requires prospective accounting, that requirement is followed. </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18</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In previous chapters we discussed the possibility that U.S. companies will be required to or may choose to switch from U.S. GAAP to international financial reporting standards. When a company moves for the first time from U.S. GAAP to IFRS it should follow the requirements of </a:t>
            </a:r>
            <a:r>
              <a:rPr lang="en-US" sz="1200" b="0" i="1" u="none" strike="noStrike" kern="1200" baseline="0" dirty="0">
                <a:solidFill>
                  <a:schemeClr val="tx1"/>
                </a:solidFill>
                <a:latin typeface="+mn-lt"/>
                <a:ea typeface="+mn-ea"/>
                <a:cs typeface="+mn-cs"/>
              </a:rPr>
              <a:t>IFRS No. 1: </a:t>
            </a:r>
            <a:r>
              <a:rPr lang="en-US" sz="1200" b="0" i="0" u="none" strike="noStrike" kern="1200" baseline="0" dirty="0">
                <a:solidFill>
                  <a:schemeClr val="tx1"/>
                </a:solidFill>
                <a:latin typeface="+mn-lt"/>
                <a:ea typeface="+mn-ea"/>
                <a:cs typeface="+mn-cs"/>
              </a:rPr>
              <a:t>“First-time Adoption of International Financial Reporting Standards.”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basic requirement is full retrospective application of IFRS for the company’s first IFRS financial statements. A company’s first IFRS financial statements must include at least three balance sheets and two of each of the other financial statements.</a:t>
            </a:r>
            <a:endParaRPr lang="en-IN" sz="1200" b="0" baseline="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19</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100" baseline="0" dirty="0"/>
              <a:t>Illustration 20-1 Types of Accounting Changes</a:t>
            </a:r>
          </a:p>
          <a:p>
            <a:endParaRPr lang="en-IN" sz="1100" baseline="0" dirty="0"/>
          </a:p>
          <a:p>
            <a:r>
              <a:rPr lang="en-IN" sz="1100" baseline="0" dirty="0"/>
              <a:t>Accounting changes fall into one of the three categories: Change in accounting principle, change in accounting estimate, or change in reporting entity. </a:t>
            </a:r>
          </a:p>
          <a:p>
            <a:endParaRPr lang="en-IN" sz="110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2</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For instance, if the company’s first IFRS reporting period is for the year ended December 31, 2020, the first balance sheet will be the opening balance sheet of 2019, which is the ending balance sheet of 2018. The other two balance sheets and each of the other statements—income statement, statement of comprehensive income, statement of cash flows, statements of changes in equity—are for the years ended December 31, 2019, and December 31, 2020. The date of transition to IFRS is the date of the opening balance sheet, January 1, 2019, in this situation.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First-time application of IFRS entails: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Recording some assets and liabilities not permitted under U.S. GAAP, such as some provisions (contingent liabilities) permitted under IFRS but not U.S. GAAP. </a:t>
            </a:r>
          </a:p>
          <a:p>
            <a:pPr marL="171450" indent="-171450">
              <a:buFont typeface="Arial" panose="020B0604020202020204" pitchFamily="34" charset="0"/>
              <a:buChar char="•"/>
            </a:pPr>
            <a:r>
              <a:rPr lang="en-US" sz="1200" b="0" i="1" u="none" strike="noStrike" kern="1200" baseline="0" dirty="0">
                <a:solidFill>
                  <a:schemeClr val="tx1"/>
                </a:solidFill>
                <a:latin typeface="+mn-lt"/>
                <a:ea typeface="+mn-ea"/>
                <a:cs typeface="+mn-cs"/>
              </a:rPr>
              <a:t>Not </a:t>
            </a:r>
            <a:r>
              <a:rPr lang="en-US" sz="1200" b="0" i="0" u="none" strike="noStrike" kern="1200" baseline="0" dirty="0">
                <a:solidFill>
                  <a:schemeClr val="tx1"/>
                </a:solidFill>
                <a:latin typeface="+mn-lt"/>
                <a:ea typeface="+mn-ea"/>
                <a:cs typeface="+mn-cs"/>
              </a:rPr>
              <a:t>recording (derecognizing) some assets and liabilities, for example, an intangible asset for research expenditures, permitted under U.S. GAAP but not IFRS.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Reclassifying items that are classified differently under the two sets of standards, for instance, reclassifying some preferred shares from shareholder equity classification under U.S. GAAP to liability classification under IFRS.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Providing disclosures (in notes to the financial statements) required under IFRS but not U.S. GAAP.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Providing extensive disclosures to explain how the transition to IFRS affected the company’s financial position, financial performance, and cash flows. These disclosures include (a) providing explanations of material adjustments to the balance sheet, income statement, and cash flow statement; and (b) reconciliations of equity and total comprehensive income reported under previous GAAP to equity under IFRS. </a:t>
            </a:r>
            <a:endParaRPr lang="en-IN" sz="1200" b="0" baseline="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20</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 change in depreciation methods is considered to be a change in accounting estimate that is achieved by a change in accounting principle. As a result, we account for such a change prospectively—precisely the way we account for changes in estimates.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21</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a:solidFill>
                  <a:schemeClr val="tx1"/>
                </a:solidFill>
                <a:latin typeface="+mn-lt"/>
                <a:ea typeface="+mn-ea"/>
                <a:cs typeface="+mn-cs"/>
              </a:rPr>
              <a:t>You’ve encountered many instances during your study of accounting in which it’s necessary to make estimates of uncertain future events. Depreciation, for example, entails estimates not only of the useful lives of depreciable assets, but their anticipated residual values as well. Anticipating uncollectible accounts receivable, predicting warranty expenses, amortizing intangible assets, and making actuarial assumptions for pension benefits are but a few of the accounting tasks that require estimates.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Accordingly, estimates are an </a:t>
            </a:r>
            <a:r>
              <a:rPr lang="en-US" sz="1200" b="0" kern="1200" dirty="0">
                <a:solidFill>
                  <a:schemeClr val="tx1"/>
                </a:solidFill>
                <a:latin typeface="+mn-lt"/>
                <a:ea typeface="+mn-ea"/>
                <a:cs typeface="+mn-cs"/>
              </a:rPr>
              <a:t>inherent aspect of accounting. Unfortunately, though, estimates routinely turn out to be wrong. No matter how carefully known facts are considered and forecasts are prepared, new information and experience frequently force the revision of estimates. Of course, if the original estimate was based on erroneous information or calculations or was not made in good faith, the revision of that estimate constitutes the correction of an error. </a:t>
            </a:r>
            <a:r>
              <a:rPr lang="en-US" sz="1200" b="0" i="0" u="none" strike="noStrike" kern="1200" baseline="0" dirty="0">
                <a:solidFill>
                  <a:schemeClr val="tx1"/>
                </a:solidFill>
                <a:latin typeface="+mn-lt"/>
                <a:ea typeface="+mn-ea"/>
                <a:cs typeface="+mn-cs"/>
              </a:rPr>
              <a:t>Revisions are viewed as a natural consequence of making estimates.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Changes in accounting estimates are accounted for prospectively. When a company revises a previous estimate, prior financial statements are not revised. Instead, the company merely incorporates the new estimate in any related accounting determinations from then on. So, it usually will affect some aspects of both the balance sheet and the income statement in the current period and future periods. A disclosure note should describe the effect of a change in estimate on income from continuing operations, net income, and related per share amounts for the current period.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 change in estimate is reflected in the financial statements of the current period and future periods.</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22</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20–6 </a:t>
            </a:r>
            <a:r>
              <a:rPr lang="en-US" sz="1200" b="0" i="0" u="none" strike="noStrike" kern="1200" baseline="0" dirty="0">
                <a:solidFill>
                  <a:schemeClr val="tx1"/>
                </a:solidFill>
                <a:latin typeface="+mn-lt"/>
                <a:ea typeface="+mn-ea"/>
                <a:cs typeface="+mn-cs"/>
              </a:rPr>
              <a:t>Change in </a:t>
            </a:r>
            <a:r>
              <a:rPr lang="en-US" sz="1200" b="0" i="0" u="none" strike="noStrike" kern="1200" baseline="0" dirty="0" smtClean="0">
                <a:solidFill>
                  <a:schemeClr val="tx1"/>
                </a:solidFill>
                <a:latin typeface="+mn-lt"/>
                <a:ea typeface="+mn-ea"/>
                <a:cs typeface="+mn-cs"/>
              </a:rPr>
              <a:t>Estimate—Owens</a:t>
            </a:r>
            <a:r>
              <a:rPr lang="en-US" sz="1200" b="0" i="0" u="none" strike="noStrike" kern="1200" baseline="0" dirty="0">
                <a:solidFill>
                  <a:schemeClr val="tx1"/>
                </a:solidFill>
                <a:latin typeface="+mn-lt"/>
                <a:ea typeface="+mn-ea"/>
                <a:cs typeface="+mn-cs"/>
              </a:rPr>
              <a:t>-Corning Fiberglass Corporation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When Owens-Corning Fiberglass revised estimates of the useful lives of some of its depreciable assets, the change was disclosed in its annual report as shown in the illustration.</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23</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algn="l"/>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20–7 </a:t>
            </a:r>
            <a:r>
              <a:rPr lang="en-US" sz="1200" kern="1200" baseline="0" dirty="0">
                <a:solidFill>
                  <a:schemeClr val="tx1"/>
                </a:solidFill>
                <a:latin typeface="+mn-lt"/>
                <a:ea typeface="+mn-ea"/>
                <a:cs typeface="+mn-cs"/>
              </a:rPr>
              <a:t>Change in Accounting Estimate</a:t>
            </a:r>
          </a:p>
          <a:p>
            <a:pPr algn="l"/>
            <a:endParaRPr lang="en-US" sz="1200" kern="1200" baseline="0" dirty="0">
              <a:solidFill>
                <a:schemeClr val="tx1"/>
              </a:solidFill>
              <a:latin typeface="+mn-lt"/>
              <a:ea typeface="+mn-ea"/>
              <a:cs typeface="+mn-cs"/>
            </a:endParaRPr>
          </a:p>
          <a:p>
            <a:pPr algn="l"/>
            <a:r>
              <a:rPr lang="en-US" sz="1200" kern="1200" baseline="0" dirty="0">
                <a:solidFill>
                  <a:schemeClr val="tx1"/>
                </a:solidFill>
              </a:rPr>
              <a:t>An example of another change in estimate is provided in the illustration. It is given in the illustration that </a:t>
            </a:r>
            <a:r>
              <a:rPr lang="en-US" sz="1200" baseline="0" dirty="0"/>
              <a:t>Universal Semiconductors estimates warranty expense as 2% of sales. After a review during 2018, Universal determined that 3% of sales is a more realistic estimate of its payment experience. Sales in 2018 are $300 million. The effective income tax rate is 40%.</a:t>
            </a:r>
            <a:r>
              <a:rPr lang="en-US" sz="1200" kern="1200" baseline="0" dirty="0">
                <a:solidFill>
                  <a:schemeClr val="tx1"/>
                </a:solidFill>
              </a:rPr>
              <a:t> </a:t>
            </a:r>
          </a:p>
          <a:p>
            <a:pPr algn="l"/>
            <a:endParaRPr lang="en-US" sz="1200" kern="1200" baseline="0" dirty="0">
              <a:solidFill>
                <a:schemeClr val="tx1"/>
              </a:solidFill>
            </a:endParaRPr>
          </a:p>
          <a:p>
            <a:pPr algn="l"/>
            <a:r>
              <a:rPr lang="en-US" sz="1200" kern="1200" baseline="0" dirty="0">
                <a:solidFill>
                  <a:schemeClr val="tx1"/>
                </a:solidFill>
              </a:rPr>
              <a:t>No </a:t>
            </a:r>
            <a:r>
              <a:rPr lang="en-US" sz="1200" baseline="0" dirty="0"/>
              <a:t>account balances are adjusted. The cumulative effect of the estimate change is not reported in current income. Rather, in 2018 and later years, the adjusting entry to record warranty expense simply will reflect the new percentage.</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24</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The after-tax effect of the change in estimate is $1.8 million [$300 million × (3% </a:t>
            </a:r>
            <a:r>
              <a:rPr lang="en-US" sz="1200" kern="1200" baseline="0" dirty="0" smtClean="0">
                <a:solidFill>
                  <a:schemeClr val="tx1"/>
                </a:solidFill>
                <a:latin typeface="+mn-lt"/>
                <a:ea typeface="+mn-ea"/>
                <a:cs typeface="+mn-cs"/>
              </a:rPr>
              <a:t>− </a:t>
            </a:r>
            <a:r>
              <a:rPr lang="en-US" sz="1200" kern="1200" baseline="0" dirty="0">
                <a:solidFill>
                  <a:schemeClr val="tx1"/>
                </a:solidFill>
                <a:latin typeface="+mn-lt"/>
                <a:ea typeface="+mn-ea"/>
                <a:cs typeface="+mn-cs"/>
              </a:rPr>
              <a:t>2%) = $3 million, less 40% of $3 million]. Assuming 100 million outstanding shares of common stock, the effect is described in a disclosure note to the financial statements as set forth in the slide.</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25</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a:solidFill>
                  <a:schemeClr val="tx1"/>
                </a:solidFill>
                <a:latin typeface="+mn-lt"/>
                <a:ea typeface="+mn-ea"/>
                <a:cs typeface="+mn-cs"/>
              </a:rPr>
              <a:t>Illustration </a:t>
            </a:r>
            <a:r>
              <a:rPr lang="en-US" sz="1200" kern="1200" dirty="0" smtClean="0">
                <a:solidFill>
                  <a:schemeClr val="tx1"/>
                </a:solidFill>
                <a:latin typeface="+mn-lt"/>
                <a:ea typeface="+mn-ea"/>
                <a:cs typeface="+mn-cs"/>
              </a:rPr>
              <a:t>20–8 </a:t>
            </a:r>
            <a:r>
              <a:rPr lang="en-US" sz="1200" kern="1200" dirty="0">
                <a:solidFill>
                  <a:schemeClr val="tx1"/>
                </a:solidFill>
                <a:latin typeface="+mn-lt"/>
                <a:ea typeface="+mn-ea"/>
                <a:cs typeface="+mn-cs"/>
              </a:rPr>
              <a:t>Change in Depreciation Methods</a:t>
            </a:r>
          </a:p>
          <a:p>
            <a:endParaRPr lang="en-US" sz="1200" kern="120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 company acquires an asset that will provide benefits for several years, it allocates the cost of the asset over the asset’s useful life. If the asset is a building, equipment, or other tangible asset, the allocation process is called </a:t>
            </a:r>
            <a:r>
              <a:rPr lang="en-US" sz="1200" b="0" i="1" u="none" strike="noStrike" kern="1200" baseline="0" dirty="0">
                <a:solidFill>
                  <a:schemeClr val="tx1"/>
                </a:solidFill>
                <a:latin typeface="+mn-lt"/>
                <a:ea typeface="+mn-ea"/>
                <a:cs typeface="+mn-cs"/>
              </a:rPr>
              <a:t>depreciation. </a:t>
            </a:r>
            <a:r>
              <a:rPr lang="en-US" sz="1200" b="0" i="0" u="none" strike="noStrike" kern="1200" baseline="0" dirty="0">
                <a:solidFill>
                  <a:schemeClr val="tx1"/>
                </a:solidFill>
                <a:latin typeface="+mn-lt"/>
                <a:ea typeface="+mn-ea"/>
                <a:cs typeface="+mn-cs"/>
              </a:rPr>
              <a:t>It’s referred to as </a:t>
            </a:r>
            <a:r>
              <a:rPr lang="en-US" sz="1200" b="0" i="1" u="none" strike="noStrike" kern="1200" baseline="0" dirty="0">
                <a:solidFill>
                  <a:schemeClr val="tx1"/>
                </a:solidFill>
                <a:latin typeface="+mn-lt"/>
                <a:ea typeface="+mn-ea"/>
                <a:cs typeface="+mn-cs"/>
              </a:rPr>
              <a:t>amortization </a:t>
            </a:r>
            <a:r>
              <a:rPr lang="en-US" sz="1200" b="0" i="0" u="none" strike="noStrike" kern="1200" baseline="0" dirty="0">
                <a:solidFill>
                  <a:schemeClr val="tx1"/>
                </a:solidFill>
                <a:latin typeface="+mn-lt"/>
                <a:ea typeface="+mn-ea"/>
                <a:cs typeface="+mn-cs"/>
              </a:rPr>
              <a:t>if an intangible asset or </a:t>
            </a:r>
            <a:r>
              <a:rPr lang="en-US" sz="1200" b="0" i="1" u="none" strike="noStrike" kern="1200" baseline="0" dirty="0">
                <a:solidFill>
                  <a:schemeClr val="tx1"/>
                </a:solidFill>
                <a:latin typeface="+mn-lt"/>
                <a:ea typeface="+mn-ea"/>
                <a:cs typeface="+mn-cs"/>
              </a:rPr>
              <a:t>depletion </a:t>
            </a:r>
            <a:r>
              <a:rPr lang="en-US" sz="1200" b="0" i="0" u="none" strike="noStrike" kern="1200" baseline="0" dirty="0">
                <a:solidFill>
                  <a:schemeClr val="tx1"/>
                </a:solidFill>
                <a:latin typeface="+mn-lt"/>
                <a:ea typeface="+mn-ea"/>
                <a:cs typeface="+mn-cs"/>
              </a:rPr>
              <a:t>if a natural resource. In each case, estimates are essential to the allocation process. How long will benefits accrue? What will be the value of the asset when its use is discontinued? Will the benefits be realized evenly over the asset’s life or will they be higher in some years than in others?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choice of depreciation method and application reflects these estimates. Likewise, when a company changes the way it depreciates an asset in midstream, the change would be made to reflect a change in (a) estimated future benefits from the asset, (b) the pattern of receiving those benefits, or (c) the company’s knowledge about those benefits. </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For instance, suppose Universal Semiconductors originally chose an accelerated depreciation method because it expected greater benefits in the earlier years of an asset’s life. Then, two years later, when it became apparent that remaining benefits would be realized approximately evenly over the remaining useful life, Universal Semiconductor switched to straight-line depreciation. Even though the company is changing its depreciation method, it is doing so to reflect changes in its estimates of future benefits. As a result, we report a change in depreciation method as a change in estimate, rather than as a change in accounting principle.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For this reason, a company reports a change in depreciation method (say to straight-line) prospectively; previous financial statements are not revised. Instead, the company simply employs the straight-line method from then on. The </a:t>
            </a:r>
            <a:r>
              <a:rPr lang="en-US" sz="1200" kern="1200" dirty="0" err="1" smtClean="0">
                <a:solidFill>
                  <a:schemeClr val="tx1"/>
                </a:solidFill>
                <a:latin typeface="+mn-lt"/>
                <a:ea typeface="+mn-ea"/>
                <a:cs typeface="+mn-cs"/>
              </a:rPr>
              <a:t>undepreciated</a:t>
            </a:r>
            <a:r>
              <a:rPr lang="en-US" sz="1200" kern="1200" dirty="0" smtClean="0">
                <a:solidFill>
                  <a:schemeClr val="tx1"/>
                </a:solidFill>
                <a:latin typeface="+mn-lt"/>
                <a:ea typeface="+mn-ea"/>
                <a:cs typeface="+mn-cs"/>
              </a:rPr>
              <a:t> </a:t>
            </a:r>
            <a:r>
              <a:rPr lang="en-US" sz="1200" kern="1200" dirty="0">
                <a:solidFill>
                  <a:schemeClr val="tx1"/>
                </a:solidFill>
                <a:latin typeface="+mn-lt"/>
                <a:ea typeface="+mn-ea"/>
                <a:cs typeface="+mn-cs"/>
              </a:rPr>
              <a:t>cost remaining at the time of the change would be depreciated straight-line over the remaining useful life. The illustration provides an example.</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26</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 change in depreciation method is considered a change in accounting estimate resulting from a change in accounting principle. So, Universal Semiconductors reports the change prospectively; previous financial statements are not revised. Instead, the company simply employs the straight-line method from 2018 on. The undepreciated cost remaining at the time of the change is depreciated straight-line over the remaining useful life.</a:t>
            </a:r>
            <a:endParaRPr lang="en-US" sz="1200" kern="1200" baseline="0" dirty="0">
              <a:solidFill>
                <a:schemeClr val="tx1"/>
              </a:solidFill>
              <a:latin typeface="+mn-lt"/>
              <a:ea typeface="+mn-ea"/>
              <a:cs typeface="+mn-cs"/>
            </a:endParaRPr>
          </a:p>
          <a:p>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27</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$24 million depreciable cost not yet depreciated is spread over the asset’s remaining three years. </a:t>
            </a:r>
            <a:endParaRPr lang="en-US" sz="1200" b="0"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28</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20–9 </a:t>
            </a:r>
            <a:r>
              <a:rPr lang="en-US" sz="1200" kern="1200" baseline="0" dirty="0">
                <a:solidFill>
                  <a:schemeClr val="tx1"/>
                </a:solidFill>
                <a:latin typeface="+mn-lt"/>
                <a:ea typeface="+mn-ea"/>
                <a:cs typeface="+mn-cs"/>
              </a:rPr>
              <a:t>Change in Depreciation Method for Newly Acquired </a:t>
            </a:r>
            <a:r>
              <a:rPr lang="en-US" sz="1200" kern="1200" baseline="0" dirty="0" smtClean="0">
                <a:solidFill>
                  <a:schemeClr val="tx1"/>
                </a:solidFill>
                <a:latin typeface="+mn-lt"/>
                <a:ea typeface="+mn-ea"/>
                <a:cs typeface="+mn-cs"/>
              </a:rPr>
              <a:t>Assets—Rohm </a:t>
            </a:r>
            <a:r>
              <a:rPr lang="en-US" sz="1200" kern="1200" baseline="0" dirty="0">
                <a:solidFill>
                  <a:schemeClr val="tx1"/>
                </a:solidFill>
                <a:latin typeface="+mn-lt"/>
                <a:ea typeface="+mn-ea"/>
                <a:cs typeface="+mn-cs"/>
              </a:rPr>
              <a:t>and Haas Company</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Is a change in depreciation method a change in accounting principle, or is it a change in estimate? As we’ve seen, it’s both. Even though it’s considered to reflect a change in estimate and is accounted for as such, a change to a new depreciation method requires the company to justify the new method as being preferable to the previous method, just as for any other change in principle. A disclosure note should justify that the change is preferable and describe the effect of a change on any financial statement line items and per share amounts affected for all periods reported.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 practice, the situation arises infrequently. Most companies changing depreciation methods do not apply the change to existing assets, but instead to assets placed in service after that date. In those cases, of course, the new method is simply applied prospectively, as shown in the illustration.</a:t>
            </a:r>
          </a:p>
          <a:p>
            <a:endParaRPr lang="en-US" sz="1200" kern="1200" baseline="0" dirty="0">
              <a:solidFill>
                <a:schemeClr val="tx1"/>
              </a:solidFill>
              <a:latin typeface="+mn-lt"/>
              <a:ea typeface="+mn-ea"/>
              <a:cs typeface="+mn-cs"/>
            </a:endParaRPr>
          </a:p>
          <a:p>
            <a:r>
              <a:rPr lang="en-US" sz="1200" kern="1200" dirty="0">
                <a:solidFill>
                  <a:schemeClr val="tx1"/>
                </a:solidFill>
                <a:latin typeface="+mn-lt"/>
                <a:ea typeface="+mn-ea"/>
                <a:cs typeface="+mn-cs"/>
              </a:rPr>
              <a:t>Sometimes, it’s not easy to distinguish between a change in principle and a change in estimate. For example, if a company begins to capitalize rather than expense the cost of tools because their benefits beyond one year become apparent, the change could be construed as either a change in principle or a change in the estimated life of the asset. When the distinction is not possible, the change should be treated as a change in estimate. This treatment also is appropriate when both a change in principle and a change in estimate occur simultaneously. </a:t>
            </a:r>
            <a:r>
              <a:rPr lang="en-US" sz="1200" b="0" kern="1200" dirty="0">
                <a:solidFill>
                  <a:schemeClr val="tx1"/>
                </a:solidFill>
                <a:latin typeface="+mn-lt"/>
                <a:ea typeface="+mn-ea"/>
                <a:cs typeface="+mn-cs"/>
              </a:rPr>
              <a:t>When it’s not possible to distinguish between a change in principle and a change in estimate, the change should be treated as a change in estimate.</a:t>
            </a:r>
            <a:endParaRPr lang="en-US" sz="1200" b="0"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29</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dirty="0"/>
              <a:t>Illustration </a:t>
            </a:r>
            <a:r>
              <a:rPr lang="en-IN" dirty="0" smtClean="0"/>
              <a:t>20–2 </a:t>
            </a:r>
            <a:r>
              <a:rPr lang="en-IN" dirty="0"/>
              <a:t>Correction of Errors</a:t>
            </a:r>
          </a:p>
          <a:p>
            <a:endParaRPr lang="en-IN" dirty="0"/>
          </a:p>
          <a:p>
            <a:r>
              <a:rPr lang="en-IN" dirty="0"/>
              <a:t>The correction of an error is another adjustment sometimes made to financial statements</a:t>
            </a:r>
            <a:r>
              <a:rPr lang="en-IN" baseline="0" dirty="0"/>
              <a:t> </a:t>
            </a:r>
            <a:r>
              <a:rPr lang="en-IN" dirty="0"/>
              <a:t>that is not actually an accounting change but is accounted for similarly. Errors occur when</a:t>
            </a:r>
            <a:r>
              <a:rPr lang="en-IN" baseline="0" dirty="0"/>
              <a:t> </a:t>
            </a:r>
            <a:r>
              <a:rPr lang="en-IN" dirty="0"/>
              <a:t>transactions are either recorded incorrectly or not recorded at all as shown </a:t>
            </a:r>
            <a:r>
              <a:rPr lang="en-US" b="0" i="0" u="none" strike="noStrike" kern="1200" baseline="0" dirty="0">
                <a:solidFill>
                  <a:schemeClr val="tx1"/>
                </a:solidFill>
              </a:rPr>
              <a:t>in this illustration</a:t>
            </a:r>
            <a:r>
              <a:rPr lang="en-IN" dirty="0"/>
              <a:t>.</a:t>
            </a:r>
          </a:p>
          <a:p>
            <a:endParaRPr lang="en-IN" sz="1100" dirty="0"/>
          </a:p>
          <a:p>
            <a:endParaRPr lang="en-US" sz="110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3</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A reporting entity can be a single company, or it can be a group of companies that reports a single set of financial statements. For example, the consolidated financial statements of PepsiCo Inc. report the financial position and results of operations not only for the parent company but also for its subsidiaries which include Frito-Lay and Gatorade. A change in reporting entity occurs as a result of (1) presenting consolidated financial statements in place of statements of individual companies or (2) changing specific companies that constitute the group for which consolidated or combined statements are prepared.</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Some changes in </a:t>
            </a:r>
            <a:r>
              <a:rPr lang="en-US" sz="1200" b="0" kern="1200" baseline="0" dirty="0">
                <a:solidFill>
                  <a:schemeClr val="tx1"/>
                </a:solidFill>
                <a:latin typeface="+mn-lt"/>
                <a:ea typeface="+mn-ea"/>
                <a:cs typeface="+mn-cs"/>
              </a:rPr>
              <a:t>reporting entity are a result of changes in accounting rules. For example, companies like Ford, General Motors, and General Electric must consolidate their manufacturing operations with their financial subsidiaries, creating a new entity that includes them both. </a:t>
            </a:r>
            <a:r>
              <a:rPr lang="en-US" sz="1200" kern="1200" dirty="0">
                <a:solidFill>
                  <a:schemeClr val="tx1"/>
                </a:solidFill>
                <a:latin typeface="+mn-lt"/>
                <a:ea typeface="+mn-ea"/>
                <a:cs typeface="+mn-cs"/>
              </a:rPr>
              <a:t>For those changes in entity, the prior-period financial statements that are presented for comparative purposes must be restated to appear as if the new entity existed in those periods.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However, the more frequent change in entity occurs when one company acquires another one. In those</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circumstances, the financial statements of the acquirer include the acquiree as of the date of acquisition, and the acquirer’s prior-period financial statements that are presented for comparative purposes are not restated. This makes it difficult to make year-to-year comparisons for a company that frequently acquires other companies. Acquiring companies are required to provide a footnote that presents key financial statement information as if the acquisition had occurred before the beginning of the previous year. At a minimum, the supplemental pro forma information should display revenue, income from continuing operations, net income, and earnings per share.</a:t>
            </a:r>
            <a:endParaRPr lang="en-US" sz="1200" b="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 change in reporting entity is reported by recasting all previous periods’ financial statements as if the new reporting entity existed in those periods. In the first set of financial statements after the change, a disclosure note should describe the nature of the change and the reason it occurred. Also, the effect of the change on net income, income from continuing operations, and related per share amounts should be indicated for all periods presented. These disclosures aren’t necessary in subsequent financial statements.</a:t>
            </a:r>
            <a:endParaRPr lang="en-US" sz="1200" b="0" kern="1200" baseline="0" dirty="0">
              <a:solidFill>
                <a:schemeClr val="tx1"/>
              </a:solidFill>
              <a:latin typeface="+mn-lt"/>
              <a:ea typeface="+mn-ea"/>
              <a:cs typeface="+mn-cs"/>
            </a:endParaRPr>
          </a:p>
          <a:p>
            <a:endParaRPr lang="en-US" b="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30</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20–10 </a:t>
            </a:r>
            <a:r>
              <a:rPr lang="en-US" sz="1200" kern="1200" baseline="0" dirty="0">
                <a:solidFill>
                  <a:schemeClr val="tx1"/>
                </a:solidFill>
                <a:latin typeface="+mn-lt"/>
                <a:ea typeface="+mn-ea"/>
                <a:cs typeface="+mn-cs"/>
              </a:rPr>
              <a:t>Change in Reporting </a:t>
            </a:r>
            <a:r>
              <a:rPr lang="en-US" sz="1200" kern="1200" baseline="0" dirty="0" smtClean="0">
                <a:solidFill>
                  <a:schemeClr val="tx1"/>
                </a:solidFill>
                <a:latin typeface="+mn-lt"/>
                <a:ea typeface="+mn-ea"/>
                <a:cs typeface="+mn-cs"/>
              </a:rPr>
              <a:t>Entity—Hartford </a:t>
            </a:r>
            <a:r>
              <a:rPr lang="en-US" sz="1200" kern="1200" baseline="0" dirty="0">
                <a:solidFill>
                  <a:schemeClr val="tx1"/>
                </a:solidFill>
                <a:latin typeface="+mn-lt"/>
                <a:ea typeface="+mn-ea"/>
                <a:cs typeface="+mn-cs"/>
              </a:rPr>
              <a:t>Life Insurance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Hartford Life Insurance Company, a financial services company, changed the composition of its reporting entity and described it </a:t>
            </a:r>
            <a:r>
              <a:rPr lang="en-US" sz="1200" kern="1200" baseline="0" dirty="0" smtClean="0">
                <a:solidFill>
                  <a:schemeClr val="tx1"/>
                </a:solidFill>
                <a:latin typeface="+mn-lt"/>
                <a:ea typeface="+mn-ea"/>
                <a:cs typeface="+mn-cs"/>
              </a:rPr>
              <a:t>as </a:t>
            </a:r>
            <a:r>
              <a:rPr lang="en-US" sz="1200" kern="1200" baseline="0" dirty="0">
                <a:solidFill>
                  <a:schemeClr val="tx1"/>
                </a:solidFill>
                <a:latin typeface="+mn-lt"/>
                <a:ea typeface="+mn-ea"/>
                <a:cs typeface="+mn-cs"/>
              </a:rPr>
              <a:t>in the illustration.</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31</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Illustration </a:t>
            </a:r>
            <a:r>
              <a:rPr lang="en-US" dirty="0" smtClean="0"/>
              <a:t>20–11 </a:t>
            </a:r>
            <a:r>
              <a:rPr lang="en-US" dirty="0"/>
              <a:t>Approaches to Reporting Accounting Changes and Error Corrections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c</a:t>
            </a:r>
            <a:r>
              <a:rPr lang="en-US" dirty="0"/>
              <a:t>orrection of an error is not actually an accounting change but is accounted for similarly. In fact, it’s accounted for</a:t>
            </a:r>
            <a:r>
              <a:rPr lang="en-US" sz="1200" kern="1200" baseline="0" dirty="0">
                <a:solidFill>
                  <a:schemeClr val="tx1"/>
                </a:solidFill>
                <a:latin typeface="+mn-lt"/>
                <a:ea typeface="+mn-ea"/>
                <a:cs typeface="+mn-cs"/>
              </a:rPr>
              <a:t> retrospectively like a change in reporting entity and like most changes in accounting principle.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More specifically, previous years’ financial statements that were incorrect as a result of the error are retrospectively restated to reflect the correction. And, of course, any account balances that are incorrect as a result of the error are corrected by a journal entry. If retained earnings is one of the incorrect accounts, the correction is reported as a prior period adjustment to the beginning balance in a statement of shareholders’ equity (or statement of retained earnings if that’s presented instead). And, as for accounting changes, a disclosure note is needed to describe the nature of the error and the impact of its correction on operations.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We discuss the correction of error in more detail in Part B of this chapter. But first, let’s compare the two approaches for reporting accounting changes and error corrections through the illustration. </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32</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a:t>
            </a:r>
            <a:r>
              <a:rPr lang="en-US" sz="1200" kern="1200" baseline="0" dirty="0" smtClean="0">
                <a:solidFill>
                  <a:schemeClr val="tx1"/>
                </a:solidFill>
                <a:latin typeface="+mn-lt"/>
                <a:ea typeface="+mn-ea"/>
                <a:cs typeface="+mn-cs"/>
              </a:rPr>
              <a:t>20–12 </a:t>
            </a:r>
            <a:r>
              <a:rPr lang="en-US" sz="1200" kern="1200" baseline="0" dirty="0">
                <a:solidFill>
                  <a:schemeClr val="tx1"/>
                </a:solidFill>
                <a:latin typeface="+mn-lt"/>
                <a:ea typeface="+mn-ea"/>
                <a:cs typeface="+mn-cs"/>
              </a:rPr>
              <a:t>Accounting Changes and Errors: A Summary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A comparison of accounting treatments is provided by this illustration.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33</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baseline="0" dirty="0"/>
              <a:t>The FASB and the International Accounting Standards Board have a continuing commitment to converge their accounting standards. As part of their short-term convergence effort, they identified how companies report accounting changes as an area in which the </a:t>
            </a:r>
            <a:r>
              <a:rPr lang="en-US" sz="1200" b="0" i="0" baseline="0" dirty="0" smtClean="0"/>
              <a:t>FASB </a:t>
            </a:r>
            <a:r>
              <a:rPr lang="en-US" sz="1200" b="0" i="0" baseline="0" dirty="0"/>
              <a:t>could improve its guidance by converging it with the provisions of IAS No. 8, “Accounting Policies, Changes in Accounting Estimates and Errors.” The product of this effort was new FASB guidance issued in 2005. Few differences remain, so it’s unlikely we will see much change in this area.</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34</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Illustration </a:t>
            </a:r>
            <a:r>
              <a:rPr lang="en-IN" sz="1200" kern="1200" baseline="0" dirty="0" smtClean="0">
                <a:solidFill>
                  <a:schemeClr val="tx1"/>
                </a:solidFill>
                <a:latin typeface="+mn-lt"/>
                <a:ea typeface="+mn-ea"/>
                <a:cs typeface="+mn-cs"/>
              </a:rPr>
              <a:t>20–13 </a:t>
            </a:r>
            <a:r>
              <a:rPr lang="en-IN" sz="1200" kern="1200" baseline="0" dirty="0">
                <a:solidFill>
                  <a:schemeClr val="tx1"/>
                </a:solidFill>
                <a:latin typeface="+mn-lt"/>
                <a:ea typeface="+mn-ea"/>
                <a:cs typeface="+mn-cs"/>
              </a:rPr>
              <a:t>Steps to Correct an Error</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Nobody’s perfect. People make mistakes, even accountants. When errors are discovered, they should be corrected. The illustration describes the steps to be taken to correct an error, if the effect of the error is material.</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kern="1200" baseline="0" dirty="0">
                <a:solidFill>
                  <a:schemeClr val="tx1"/>
                </a:solidFill>
                <a:latin typeface="+mn-lt"/>
                <a:ea typeface="+mn-ea"/>
                <a:cs typeface="+mn-cs"/>
              </a:rPr>
              <a:t>Before we see these steps applied to the correction of an </a:t>
            </a:r>
            <a:r>
              <a:rPr lang="en-IN" sz="1200" kern="1200" baseline="0" dirty="0" smtClean="0">
                <a:solidFill>
                  <a:schemeClr val="tx1"/>
                </a:solidFill>
                <a:latin typeface="+mn-lt"/>
                <a:ea typeface="+mn-ea"/>
                <a:cs typeface="+mn-cs"/>
              </a:rPr>
              <a:t>error, </a:t>
            </a:r>
            <a:r>
              <a:rPr lang="en-IN" sz="1200" kern="1200" baseline="0" dirty="0">
                <a:solidFill>
                  <a:schemeClr val="tx1"/>
                </a:solidFill>
                <a:latin typeface="+mn-lt"/>
                <a:ea typeface="+mn-ea"/>
                <a:cs typeface="+mn-cs"/>
              </a:rPr>
              <a:t>one of the steps requires elaboration. As discussed in Chapter 4, the correction of errors is the situation that creates prior period adjustments. A prior period adjustment refers to an addition to or reduction in the beginning retained earnings balance in a statement of shareholders’ equity (or statement of retained earnings if that’s presented instead). </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kern="1200" baseline="0" dirty="0">
                <a:solidFill>
                  <a:schemeClr val="tx1"/>
                </a:solidFill>
                <a:latin typeface="+mn-lt"/>
                <a:ea typeface="+mn-ea"/>
                <a:cs typeface="+mn-cs"/>
              </a:rPr>
              <a:t>The retrospective approach is used for the correction of errors. The correction of an error is treated as a prior period adjustment.</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35</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In an earlier chapter we saw that a statement of shareholders’ equity is the most commonly used way to report the events that cause components of shareholders’ equity to change during a particular reporting period. Some companies, though, choose to report the changes that occur in the balance of retained earnings separately in a statement of retained earnings. When it’s discovered that the ending balance of retained earnings in the period prior to the discovery of an error was incorrect as a result of that error, the balance must be corrected when it appears as the beginning balance the following year. However, simply reporting a corrected amount might cause misunderstanding for someone familiar with the previously reported amount. Explicitly reporting a prior period adjustment on the statement itself avoids this confusion.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 statement of retained earnings reports the events that cause changes in retained earnings.</a:t>
            </a:r>
            <a:endParaRPr lang="en-IN" sz="1200" b="0"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36</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kern="1200" baseline="0" dirty="0">
                <a:solidFill>
                  <a:schemeClr val="tx1"/>
                </a:solidFill>
                <a:latin typeface="+mn-lt"/>
                <a:ea typeface="+mn-ea"/>
                <a:cs typeface="+mn-cs"/>
              </a:rPr>
              <a:t>Now suppose that in 2018 it’s discovered that an error in 2016 caused that year’s net income to be overstated by $20,000 (it should have been $330,000). This means retained earnings in both prior years were overstated. Because comparative financial statements are presented and the current year is the year in which the error was discovered, the prior year would include a prior period adjustment.</a:t>
            </a:r>
          </a:p>
          <a:p>
            <a:endParaRPr lang="en-IN" sz="1200" kern="1200" baseline="0" dirty="0">
              <a:solidFill>
                <a:schemeClr val="tx1"/>
              </a:solidFill>
              <a:latin typeface="+mn-lt"/>
              <a:ea typeface="+mn-ea"/>
              <a:cs typeface="+mn-cs"/>
            </a:endParaRPr>
          </a:p>
          <a:p>
            <a:r>
              <a:rPr lang="en-IN" sz="1200" b="0" kern="1200" baseline="0" dirty="0">
                <a:solidFill>
                  <a:schemeClr val="tx1"/>
                </a:solidFill>
                <a:latin typeface="+mn-lt"/>
                <a:ea typeface="+mn-ea"/>
                <a:cs typeface="+mn-cs"/>
              </a:rPr>
              <a:t>The incorrect balance as previously reported is corrected by the prior period adjustment.</a:t>
            </a: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At least two years’ (as in our example) and often three years’ statements are reported in comparative financial statements. The prior period adjustment is applied to beginning retained earnings for the year following the error, or for the earliest year being reported in the comparative financial statements when the error occurs prior to the earliest year presented.</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37</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i="0" kern="1200" baseline="0" dirty="0">
                <a:solidFill>
                  <a:schemeClr val="tx1"/>
                </a:solidFill>
                <a:latin typeface="+mn-lt"/>
                <a:ea typeface="+mn-ea"/>
                <a:cs typeface="+mn-cs"/>
              </a:rPr>
              <a:t>Now, let’s discuss the procedures to correct errors in the context of a variety of the most common types of errors. Since there are literally thousands of possibilities, it’s not practical to describe every error in every stage of its discovery. However, </a:t>
            </a:r>
            <a:r>
              <a:rPr lang="en-IN" sz="1200" b="0" i="0" u="none" strike="noStrike" kern="1200" baseline="0" dirty="0">
                <a:solidFill>
                  <a:schemeClr val="tx1"/>
                </a:solidFill>
                <a:latin typeface="+mn-lt"/>
                <a:ea typeface="+mn-ea"/>
                <a:cs typeface="+mn-cs"/>
              </a:rPr>
              <a:t>by applying the process to the various situations, you should become sufficiently comfortable with the process that you could apply it to whatever situation you might encounter. </a:t>
            </a:r>
          </a:p>
          <a:p>
            <a:endParaRPr lang="en-IN" sz="1200" b="0" i="0" u="none" strike="noStrike" kern="1200" baseline="0" dirty="0">
              <a:solidFill>
                <a:schemeClr val="tx1"/>
              </a:solidFill>
              <a:latin typeface="+mn-lt"/>
              <a:ea typeface="+mn-ea"/>
              <a:cs typeface="+mn-cs"/>
            </a:endParaRPr>
          </a:p>
          <a:p>
            <a:r>
              <a:rPr lang="en-IN" sz="1200" i="0" kern="1200" baseline="0" dirty="0">
                <a:solidFill>
                  <a:schemeClr val="tx1"/>
                </a:solidFill>
                <a:latin typeface="+mn-lt"/>
                <a:ea typeface="+mn-ea"/>
                <a:cs typeface="+mn-cs"/>
              </a:rPr>
              <a:t>As we study these examples, be sure to notice that it’s significantly more complicated to deal with an error if (a) it affected net income in the reporting period in which it occurred and (b) it is not discovered until a later period.</a:t>
            </a:r>
          </a:p>
          <a:p>
            <a:endParaRPr lang="en-IN" sz="1200" i="0" kern="1200" baseline="0" dirty="0">
              <a:solidFill>
                <a:schemeClr val="tx1"/>
              </a:solidFill>
              <a:latin typeface="+mn-lt"/>
              <a:ea typeface="+mn-ea"/>
              <a:cs typeface="+mn-cs"/>
            </a:endParaRPr>
          </a:p>
          <a:p>
            <a:r>
              <a:rPr lang="en-IN" sz="1200" b="0" i="0" kern="1200" baseline="0" dirty="0">
                <a:solidFill>
                  <a:schemeClr val="tx1"/>
                </a:solidFill>
                <a:latin typeface="+mn-lt"/>
                <a:ea typeface="+mn-ea"/>
                <a:cs typeface="+mn-cs"/>
              </a:rPr>
              <a:t>You shouldn’t try to memorize how specific errors are corrected; you should learn the process needed to analyze whatever errors you might encounter.</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38</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i="0" kern="1200" baseline="0" dirty="0">
                <a:solidFill>
                  <a:schemeClr val="tx1"/>
                </a:solidFill>
                <a:latin typeface="+mn-lt"/>
                <a:ea typeface="+mn-ea"/>
                <a:cs typeface="+mn-cs"/>
              </a:rPr>
              <a:t>Illustration </a:t>
            </a:r>
            <a:r>
              <a:rPr lang="en-IN" sz="1200" i="0" kern="1200" baseline="0" dirty="0" smtClean="0">
                <a:solidFill>
                  <a:schemeClr val="tx1"/>
                </a:solidFill>
                <a:latin typeface="+mn-lt"/>
                <a:ea typeface="+mn-ea"/>
                <a:cs typeface="+mn-cs"/>
              </a:rPr>
              <a:t>20–14 </a:t>
            </a:r>
            <a:r>
              <a:rPr lang="en-IN" sz="1200" i="0" kern="1200" baseline="0" dirty="0">
                <a:solidFill>
                  <a:schemeClr val="tx1"/>
                </a:solidFill>
                <a:latin typeface="+mn-lt"/>
                <a:ea typeface="+mn-ea"/>
                <a:cs typeface="+mn-cs"/>
              </a:rPr>
              <a:t>Error Discovered in the Same Reporting Period That It Occurred</a:t>
            </a:r>
          </a:p>
          <a:p>
            <a:endParaRPr lang="en-IN" sz="1200" i="0" kern="1200" baseline="0" dirty="0">
              <a:solidFill>
                <a:schemeClr val="tx1"/>
              </a:solidFill>
              <a:latin typeface="+mn-lt"/>
              <a:ea typeface="+mn-ea"/>
              <a:cs typeface="+mn-cs"/>
            </a:endParaRPr>
          </a:p>
          <a:p>
            <a:r>
              <a:rPr lang="en-IN" sz="1200" i="0" kern="1200" baseline="0" dirty="0">
                <a:solidFill>
                  <a:schemeClr val="tx1"/>
                </a:solidFill>
                <a:latin typeface="+mn-lt"/>
                <a:ea typeface="+mn-ea"/>
                <a:cs typeface="+mn-cs"/>
              </a:rPr>
              <a:t>If an accounting error is made and discovered in the same accounting period, the original erroneous entry should simply be reversed and the appropriate entry recorded. The possibilities are limitless. Let’s look at the one in the illustration. </a:t>
            </a:r>
          </a:p>
          <a:p>
            <a:endParaRPr lang="en-IN" sz="1200" i="0" kern="1200" baseline="0" dirty="0">
              <a:solidFill>
                <a:schemeClr val="tx1"/>
              </a:solidFill>
              <a:latin typeface="+mn-lt"/>
              <a:ea typeface="+mn-ea"/>
              <a:cs typeface="+mn-cs"/>
            </a:endParaRPr>
          </a:p>
          <a:p>
            <a:r>
              <a:rPr lang="en-IN" sz="1200" i="0" kern="1200" baseline="0" dirty="0">
                <a:solidFill>
                  <a:schemeClr val="tx1"/>
                </a:solidFill>
                <a:latin typeface="+mn-lt"/>
                <a:ea typeface="+mn-ea"/>
                <a:cs typeface="+mn-cs"/>
              </a:rPr>
              <a:t>Maintenance expense account is credited for $3 million, entry reversed as it was wrongly recorded as cash payment for maintenance expense. Next, the correct entry is recorded, by debiting Equipment account and crediting Cash account for $3 million. </a:t>
            </a:r>
            <a:r>
              <a:rPr lang="en-IN" sz="1200" b="0" i="0" kern="1200" baseline="0" dirty="0">
                <a:solidFill>
                  <a:schemeClr val="tx1"/>
                </a:solidFill>
                <a:latin typeface="+mn-lt"/>
                <a:ea typeface="+mn-ea"/>
                <a:cs typeface="+mn-cs"/>
              </a:rPr>
              <a:t>Note: These entries can, of course, be combined.</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39</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Three approaches to reporting accounting changes and error corrections are used, depending on the situation.</a:t>
            </a:r>
          </a:p>
          <a:p>
            <a:r>
              <a:rPr lang="en-US" sz="1200" b="0" i="0" u="none" strike="noStrike" kern="1200" baseline="0" dirty="0">
                <a:solidFill>
                  <a:schemeClr val="tx1"/>
                </a:solidFill>
                <a:latin typeface="+mn-lt"/>
                <a:ea typeface="+mn-ea"/>
                <a:cs typeface="+mn-cs"/>
              </a:rPr>
              <a:t> </a:t>
            </a:r>
          </a:p>
          <a:p>
            <a:pPr marL="228600" indent="-228600">
              <a:buAutoNum type="arabicPeriod"/>
            </a:pPr>
            <a:r>
              <a:rPr lang="en-US" sz="1200" b="0" i="0" u="none" strike="noStrike" kern="1200" baseline="0" dirty="0">
                <a:solidFill>
                  <a:schemeClr val="tx1"/>
                </a:solidFill>
                <a:latin typeface="+mn-lt"/>
                <a:ea typeface="+mn-ea"/>
                <a:cs typeface="+mn-cs"/>
              </a:rPr>
              <a:t>Using the </a:t>
            </a:r>
            <a:r>
              <a:rPr lang="en-US" sz="1200" b="1" i="0" u="none" strike="noStrike" kern="1200" baseline="0" dirty="0">
                <a:solidFill>
                  <a:schemeClr val="tx1"/>
                </a:solidFill>
                <a:latin typeface="+mn-lt"/>
                <a:ea typeface="+mn-ea"/>
                <a:cs typeface="+mn-cs"/>
              </a:rPr>
              <a:t>retrospective approach</a:t>
            </a:r>
            <a:r>
              <a:rPr lang="en-US" sz="1200" b="0" i="0" u="none" strike="noStrike" kern="1200" baseline="0" dirty="0">
                <a:solidFill>
                  <a:schemeClr val="tx1"/>
                </a:solidFill>
                <a:latin typeface="+mn-lt"/>
                <a:ea typeface="+mn-ea"/>
                <a:cs typeface="+mn-cs"/>
              </a:rPr>
              <a:t>, financial statements issued prior to the change are adjusted to reflect the impact of the change whenever those statements are presented again for comparative purposes (comparative financial statements). For each year reported in the comparative statements, the balance of each account affected is adjusted to incorporate the change. So for the first period presented in the comparative statements, the adjusted balances include the cumulative effect of the change prior to that date. In other words, those statements are made to appear as if the newly adopted accounting method had been applied all along or that the error had never occurred. Then, a journal entry is created to adjust all account balances affected to what those amounts would have been. In addition, if retained earnings is one of the accounts that requires adjustment, that adjustment is made to the beginning balance of retained earnings for the earliest period reported in the comparative statements of shareholders’ equity. An advantage of this approach is that it achieves comparability among financial statements. All financial statements presented are prepared on the same basis. However, some argue that public confidence in the integrity of financial data suffers when numbers previously reported as correct are later superseded. On the other hand, proponents argue the opposite—that it’s impossible to maintain public confidence unless the financial statements are comparable. </a:t>
            </a:r>
          </a:p>
          <a:p>
            <a:pPr marL="228600" indent="-228600">
              <a:buAutoNum type="arabicPeriod"/>
            </a:pPr>
            <a:endParaRPr lang="en-US" sz="1200" b="0" i="0" u="none" strike="noStrike" kern="1200" baseline="0" dirty="0">
              <a:solidFill>
                <a:schemeClr val="tx1"/>
              </a:solidFill>
              <a:latin typeface="+mn-lt"/>
              <a:ea typeface="+mn-ea"/>
              <a:cs typeface="+mn-cs"/>
            </a:endParaRPr>
          </a:p>
          <a:p>
            <a:pPr marL="228600" indent="-228600">
              <a:buAutoNum type="arabicPeriod"/>
            </a:pPr>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modified retrospective approach </a:t>
            </a:r>
            <a:r>
              <a:rPr lang="en-US" sz="1200" b="0" i="0" u="none" strike="noStrike" kern="1200" baseline="0" dirty="0">
                <a:solidFill>
                  <a:schemeClr val="tx1"/>
                </a:solidFill>
                <a:latin typeface="+mn-lt"/>
                <a:ea typeface="+mn-ea"/>
                <a:cs typeface="+mn-cs"/>
              </a:rPr>
              <a:t>requires application of the new standard only to the adoption period (that is, the current period) as well as adjustment of the balance of retained earnings at the beginning of the adoption period to capture the cumulative effects of prior periods without actually adjusting the numbers in the prior periods reported. </a:t>
            </a:r>
          </a:p>
          <a:p>
            <a:pPr marL="228600" indent="-228600">
              <a:buAutoNum type="arabicPeriod"/>
            </a:pPr>
            <a:endParaRPr lang="en-US" sz="1200" b="0" i="0" u="none" strike="noStrike" kern="1200" baseline="0" dirty="0">
              <a:solidFill>
                <a:schemeClr val="tx1"/>
              </a:solidFill>
              <a:latin typeface="+mn-lt"/>
              <a:ea typeface="+mn-ea"/>
              <a:cs typeface="+mn-cs"/>
            </a:endParaRPr>
          </a:p>
          <a:p>
            <a:pPr marL="228600" indent="-228600">
              <a:buAutoNum type="arabicPeriod"/>
            </a:pPr>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prospective approach </a:t>
            </a:r>
            <a:r>
              <a:rPr lang="en-US" sz="1200" b="0" i="0" u="none" strike="noStrike" kern="1200" baseline="0" dirty="0">
                <a:solidFill>
                  <a:schemeClr val="tx1"/>
                </a:solidFill>
                <a:latin typeface="+mn-lt"/>
                <a:ea typeface="+mn-ea"/>
                <a:cs typeface="+mn-cs"/>
              </a:rPr>
              <a:t>requires neither a modification of prior years’ financial statements nor a journal entry to adjust account balances. Instead, the change is simply implemented in the period of the change, and its effects are reflected in the financial statements of the period of the change and future periods only.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Now, let’s look at each type of accounting change, one at a time, focusing on the selective application of these approaches. </a:t>
            </a:r>
            <a:endParaRPr lang="en-US" sz="1100"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4</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i="0" kern="1200" baseline="0" dirty="0">
                <a:solidFill>
                  <a:schemeClr val="tx1"/>
                </a:solidFill>
                <a:latin typeface="+mn-lt"/>
                <a:ea typeface="+mn-ea"/>
                <a:cs typeface="+mn-cs"/>
              </a:rPr>
              <a:t>Illustration </a:t>
            </a:r>
            <a:r>
              <a:rPr lang="en-IN" sz="1200" i="0" kern="1200" baseline="0" dirty="0" smtClean="0">
                <a:solidFill>
                  <a:schemeClr val="tx1"/>
                </a:solidFill>
                <a:latin typeface="+mn-lt"/>
                <a:ea typeface="+mn-ea"/>
                <a:cs typeface="+mn-cs"/>
              </a:rPr>
              <a:t>20–15 </a:t>
            </a:r>
            <a:r>
              <a:rPr lang="en-IN" sz="1200" i="0" kern="1200" baseline="0" dirty="0">
                <a:solidFill>
                  <a:schemeClr val="tx1"/>
                </a:solidFill>
                <a:latin typeface="+mn-lt"/>
                <a:ea typeface="+mn-ea"/>
                <a:cs typeface="+mn-cs"/>
              </a:rPr>
              <a:t>Error Correction: Barnes &amp; Noble</a:t>
            </a:r>
          </a:p>
          <a:p>
            <a:endParaRPr lang="en-IN" sz="1200" i="0" kern="1200" baseline="0" dirty="0">
              <a:solidFill>
                <a:schemeClr val="tx1"/>
              </a:solidFill>
              <a:latin typeface="+mn-lt"/>
              <a:ea typeface="+mn-ea"/>
              <a:cs typeface="+mn-cs"/>
            </a:endParaRPr>
          </a:p>
          <a:p>
            <a:r>
              <a:rPr lang="en-IN" sz="1200" i="0" kern="1200" baseline="0" dirty="0">
                <a:solidFill>
                  <a:schemeClr val="tx1"/>
                </a:solidFill>
                <a:latin typeface="+mn-lt"/>
                <a:ea typeface="+mn-ea"/>
                <a:cs typeface="+mn-cs"/>
              </a:rPr>
              <a:t>If an error did </a:t>
            </a:r>
            <a:r>
              <a:rPr lang="en-IN" sz="1200" i="1" kern="1200" baseline="0" dirty="0">
                <a:solidFill>
                  <a:schemeClr val="tx1"/>
                </a:solidFill>
                <a:latin typeface="+mn-lt"/>
                <a:ea typeface="+mn-ea"/>
                <a:cs typeface="+mn-cs"/>
              </a:rPr>
              <a:t>not</a:t>
            </a:r>
            <a:r>
              <a:rPr lang="en-IN" sz="1200" i="0" kern="1200" baseline="0" dirty="0">
                <a:solidFill>
                  <a:schemeClr val="tx1"/>
                </a:solidFill>
                <a:latin typeface="+mn-lt"/>
                <a:ea typeface="+mn-ea"/>
                <a:cs typeface="+mn-cs"/>
              </a:rPr>
              <a:t> affect net income in the year it occurred, it’s relatively easy to correct. Examples are incorrectly recording salaries payable as accounts payable, recording a loss as an expense, or classifying a cash flow as an investing activity rather than a financing activity on the statement of cash flows. The 2015 financial statements of Barnes &amp; Noble reported that “the SEC’s New York Regional office notified the Company that it had commenced an investigation into the … Company’s restatement of earnings announced on July 29, 2013.” </a:t>
            </a:r>
          </a:p>
          <a:p>
            <a:endParaRPr lang="en-IN" sz="1200" i="0" kern="1200" baseline="0" dirty="0">
              <a:solidFill>
                <a:schemeClr val="tx1"/>
              </a:solidFill>
              <a:latin typeface="+mn-lt"/>
              <a:ea typeface="+mn-ea"/>
              <a:cs typeface="+mn-cs"/>
            </a:endParaRPr>
          </a:p>
          <a:p>
            <a:r>
              <a:rPr lang="en-IN" sz="1200" i="0" kern="1200" baseline="0" dirty="0">
                <a:solidFill>
                  <a:schemeClr val="tx1"/>
                </a:solidFill>
                <a:latin typeface="+mn-lt"/>
                <a:ea typeface="+mn-ea"/>
                <a:cs typeface="+mn-cs"/>
              </a:rPr>
              <a:t>The disclosure note reporting that restatement is reproduced here.</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40</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i="0" kern="1200" baseline="0" dirty="0">
                <a:solidFill>
                  <a:schemeClr val="tx1"/>
                </a:solidFill>
                <a:latin typeface="+mn-lt"/>
                <a:ea typeface="+mn-ea"/>
                <a:cs typeface="+mn-cs"/>
              </a:rPr>
              <a:t>Illustration </a:t>
            </a:r>
            <a:r>
              <a:rPr lang="en-IN" sz="1200" i="0" kern="1200" baseline="0" dirty="0" smtClean="0">
                <a:solidFill>
                  <a:schemeClr val="tx1"/>
                </a:solidFill>
                <a:latin typeface="+mn-lt"/>
                <a:ea typeface="+mn-ea"/>
                <a:cs typeface="+mn-cs"/>
              </a:rPr>
              <a:t>20–16 </a:t>
            </a:r>
            <a:r>
              <a:rPr lang="en-IN" sz="1200" i="0" kern="1200" baseline="0" dirty="0">
                <a:solidFill>
                  <a:schemeClr val="tx1"/>
                </a:solidFill>
                <a:latin typeface="+mn-lt"/>
                <a:ea typeface="+mn-ea"/>
                <a:cs typeface="+mn-cs"/>
              </a:rPr>
              <a:t>Error </a:t>
            </a:r>
            <a:r>
              <a:rPr lang="en-IN" sz="1200" i="0" kern="1200" baseline="0" dirty="0" smtClean="0">
                <a:solidFill>
                  <a:schemeClr val="tx1"/>
                </a:solidFill>
                <a:latin typeface="+mn-lt"/>
                <a:ea typeface="+mn-ea"/>
                <a:cs typeface="+mn-cs"/>
              </a:rPr>
              <a:t>Affecting </a:t>
            </a:r>
            <a:r>
              <a:rPr lang="en-IN" sz="1200" i="0" kern="1200" baseline="0" dirty="0">
                <a:solidFill>
                  <a:schemeClr val="tx1"/>
                </a:solidFill>
                <a:latin typeface="+mn-lt"/>
                <a:ea typeface="+mn-ea"/>
                <a:cs typeface="+mn-cs"/>
              </a:rPr>
              <a:t>Previous Financial Statements, but Not Net Income </a:t>
            </a:r>
          </a:p>
          <a:p>
            <a:endParaRPr lang="en-IN" sz="1200" i="0" kern="1200" baseline="0" dirty="0">
              <a:solidFill>
                <a:schemeClr val="tx1"/>
              </a:solidFill>
              <a:latin typeface="+mn-lt"/>
              <a:ea typeface="+mn-ea"/>
              <a:cs typeface="+mn-cs"/>
            </a:endParaRPr>
          </a:p>
          <a:p>
            <a:r>
              <a:rPr lang="en-IN" sz="1200" i="0" kern="1200" baseline="0" dirty="0">
                <a:solidFill>
                  <a:schemeClr val="tx1"/>
                </a:solidFill>
                <a:latin typeface="+mn-lt"/>
                <a:ea typeface="+mn-ea"/>
                <a:cs typeface="+mn-cs"/>
              </a:rPr>
              <a:t>This illustration provides an example of an error affecting previous financial statements, but not net income. </a:t>
            </a:r>
          </a:p>
          <a:p>
            <a:endParaRPr lang="en-IN" sz="1200" dirty="0"/>
          </a:p>
          <a:p>
            <a:r>
              <a:rPr lang="en-IN" sz="1200" dirty="0"/>
              <a:t>MDS </a:t>
            </a:r>
            <a:r>
              <a:rPr lang="en-IN" sz="1200" b="0" dirty="0"/>
              <a:t>Transportation incorrectly recorded a $2 million note receivable as accounts receivable. The error was discovered a year later. Therefore, to correct</a:t>
            </a:r>
            <a:r>
              <a:rPr lang="en-IN" sz="1200" b="0" baseline="0" dirty="0"/>
              <a:t> incorrect accounts, Note receivable is debited and Accounts receivable is credited for $2 million. Remember this is the first step to correct an error. </a:t>
            </a:r>
          </a:p>
          <a:p>
            <a:endParaRPr lang="en-IN" sz="1200" b="0" baseline="0" dirty="0"/>
          </a:p>
          <a:p>
            <a:r>
              <a:rPr lang="en-IN" sz="1200" b="0" baseline="0" dirty="0" smtClean="0"/>
              <a:t>Step 2:</a:t>
            </a:r>
            <a:endParaRPr lang="en-IN" sz="1200" b="0" baseline="0" dirty="0"/>
          </a:p>
          <a:p>
            <a:r>
              <a:rPr lang="en-IN" sz="1200" b="0" dirty="0"/>
              <a:t>When reported for comparative purposes in the current year’s annual report, last year’s</a:t>
            </a:r>
            <a:r>
              <a:rPr lang="en-IN" sz="1200" b="0" baseline="0" dirty="0"/>
              <a:t> </a:t>
            </a:r>
            <a:r>
              <a:rPr lang="en-IN" sz="1200" b="0" dirty="0"/>
              <a:t>balance sheet would be restated to report the note as it should have been reported last year.</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41</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i="0" kern="1200" baseline="0" dirty="0">
                <a:solidFill>
                  <a:schemeClr val="tx1"/>
                </a:solidFill>
                <a:latin typeface="+mn-lt"/>
                <a:ea typeface="+mn-ea"/>
                <a:cs typeface="+mn-cs"/>
              </a:rPr>
              <a:t>Illustration </a:t>
            </a:r>
            <a:r>
              <a:rPr lang="en-IN" sz="1200" i="0" kern="1200" baseline="0" dirty="0" smtClean="0">
                <a:solidFill>
                  <a:schemeClr val="tx1"/>
                </a:solidFill>
                <a:latin typeface="+mn-lt"/>
                <a:ea typeface="+mn-ea"/>
                <a:cs typeface="+mn-cs"/>
              </a:rPr>
              <a:t>20–16 </a:t>
            </a:r>
            <a:r>
              <a:rPr lang="en-IN" sz="1200" i="0" kern="1200" baseline="0" dirty="0">
                <a:solidFill>
                  <a:schemeClr val="tx1"/>
                </a:solidFill>
                <a:latin typeface="+mn-lt"/>
                <a:ea typeface="+mn-ea"/>
                <a:cs typeface="+mn-cs"/>
              </a:rPr>
              <a:t>Error </a:t>
            </a:r>
            <a:r>
              <a:rPr lang="en-IN" sz="1200" i="0" kern="1200" baseline="0" dirty="0" smtClean="0">
                <a:solidFill>
                  <a:schemeClr val="tx1"/>
                </a:solidFill>
                <a:latin typeface="+mn-lt"/>
                <a:ea typeface="+mn-ea"/>
                <a:cs typeface="+mn-cs"/>
              </a:rPr>
              <a:t>Affecting </a:t>
            </a:r>
            <a:r>
              <a:rPr lang="en-IN" sz="1200" i="0" kern="1200" baseline="0" dirty="0">
                <a:solidFill>
                  <a:schemeClr val="tx1"/>
                </a:solidFill>
                <a:latin typeface="+mn-lt"/>
                <a:ea typeface="+mn-ea"/>
                <a:cs typeface="+mn-cs"/>
              </a:rPr>
              <a:t>Previous Financial Statements, but Not Net Income </a:t>
            </a:r>
            <a:r>
              <a:rPr lang="en-IN" sz="1200" i="0" kern="1200" baseline="0" dirty="0" smtClean="0">
                <a:solidFill>
                  <a:schemeClr val="tx1"/>
                </a:solidFill>
                <a:latin typeface="+mn-lt"/>
                <a:ea typeface="+mn-ea"/>
                <a:cs typeface="+mn-cs"/>
              </a:rPr>
              <a:t>(continued)</a:t>
            </a:r>
            <a:endParaRPr lang="en-IN" sz="1200" b="0" dirty="0"/>
          </a:p>
          <a:p>
            <a:endParaRPr lang="en-IN" sz="1200" b="0" dirty="0"/>
          </a:p>
          <a:p>
            <a:r>
              <a:rPr lang="en-IN" sz="1200" b="0" dirty="0" smtClean="0"/>
              <a:t>Step 3:</a:t>
            </a:r>
            <a:endParaRPr lang="en-IN" sz="1200" b="0" dirty="0"/>
          </a:p>
          <a:p>
            <a:r>
              <a:rPr lang="en-IN" sz="1200" b="0" dirty="0"/>
              <a:t>Since last year’s net income was not affected by the error, the balance in retained</a:t>
            </a:r>
            <a:r>
              <a:rPr lang="en-IN" sz="1200" b="0" baseline="0" dirty="0"/>
              <a:t> </a:t>
            </a:r>
            <a:r>
              <a:rPr lang="en-IN" sz="1200" b="0" dirty="0"/>
              <a:t>earnings was not incorrect. So no prior period adjustment to that account is necessary.</a:t>
            </a:r>
          </a:p>
          <a:p>
            <a:endParaRPr lang="en-IN" sz="1200" b="0" dirty="0"/>
          </a:p>
          <a:p>
            <a:r>
              <a:rPr lang="en-IN" sz="1200" b="0" dirty="0" smtClean="0"/>
              <a:t>Step 4:</a:t>
            </a:r>
            <a:endParaRPr lang="en-IN" sz="1200" b="0" baseline="0" dirty="0"/>
          </a:p>
          <a:p>
            <a:r>
              <a:rPr lang="en-IN" sz="1200" b="0" dirty="0"/>
              <a:t>A disclosure note would describe the nature of the error, but there would be no impact</a:t>
            </a:r>
            <a:r>
              <a:rPr lang="en-IN" sz="1200" b="0" baseline="0" dirty="0"/>
              <a:t> </a:t>
            </a:r>
            <a:r>
              <a:rPr lang="en-IN" sz="1200" b="0" dirty="0"/>
              <a:t>on net income, income from continuing operations, and earnings per share to report.</a:t>
            </a:r>
            <a:endParaRPr lang="en-US" sz="1200" b="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42</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dirty="0"/>
              <a:t>Most errors affect net income in some way. When they do, they affect the balance sheet</a:t>
            </a:r>
            <a:r>
              <a:rPr lang="en-IN" sz="1200" b="0" baseline="0" dirty="0"/>
              <a:t> </a:t>
            </a:r>
            <a:r>
              <a:rPr lang="en-IN" sz="1200" b="0" dirty="0"/>
              <a:t>as well. Both statements must be retrospectively restated; the statement of cash flows</a:t>
            </a:r>
            <a:r>
              <a:rPr lang="en-IN" sz="1200" b="0" baseline="0" dirty="0"/>
              <a:t> </a:t>
            </a:r>
            <a:r>
              <a:rPr lang="en-IN" sz="1200" b="0" dirty="0"/>
              <a:t>sometimes is affected, too. As with any error, all incorrect account balances must be corrected.</a:t>
            </a:r>
            <a:r>
              <a:rPr lang="en-IN" sz="1200" b="0" baseline="0" dirty="0"/>
              <a:t> </a:t>
            </a:r>
            <a:r>
              <a:rPr lang="en-IN" sz="1200" b="0" dirty="0"/>
              <a:t>Because these errors affect income, one of the balances that will require correction is</a:t>
            </a:r>
            <a:r>
              <a:rPr lang="en-IN" sz="1200" b="0" baseline="0" dirty="0"/>
              <a:t> </a:t>
            </a:r>
            <a:r>
              <a:rPr lang="en-IN" sz="1200" b="0" dirty="0"/>
              <a:t>retained earnings. Complicating matters, income taxes often are affected by income errors.</a:t>
            </a:r>
            <a:r>
              <a:rPr lang="en-IN" sz="1200" b="0" baseline="0" dirty="0"/>
              <a:t> </a:t>
            </a:r>
            <a:r>
              <a:rPr lang="en-IN" sz="1200" b="0" dirty="0"/>
              <a:t>In those cases, amended tax returns are prepared either to pay additional taxes or to claim a</a:t>
            </a:r>
            <a:r>
              <a:rPr lang="en-IN" sz="1200" b="0" baseline="0" dirty="0"/>
              <a:t> </a:t>
            </a:r>
            <a:r>
              <a:rPr lang="en-IN" sz="1200" b="0" dirty="0"/>
              <a:t>tax refund for taxes overpaid.</a:t>
            </a:r>
            <a:endParaRPr lang="en-US" sz="1200" b="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43</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dirty="0"/>
              <a:t>Illustration </a:t>
            </a:r>
            <a:r>
              <a:rPr lang="en-IN" sz="1200" b="0" dirty="0" smtClean="0"/>
              <a:t>20–17 </a:t>
            </a:r>
            <a:r>
              <a:rPr lang="en-IN" sz="1200" b="0" dirty="0"/>
              <a:t>Error</a:t>
            </a:r>
            <a:r>
              <a:rPr lang="en-IN" sz="1200" b="0" baseline="0" dirty="0"/>
              <a:t> </a:t>
            </a:r>
            <a:r>
              <a:rPr lang="en-IN" sz="1200" b="0" baseline="0" dirty="0" smtClean="0"/>
              <a:t>Affecting </a:t>
            </a:r>
            <a:r>
              <a:rPr lang="en-IN" sz="1200" b="0" baseline="0" dirty="0"/>
              <a:t>Net Income: Recording an Asset as an Expense</a:t>
            </a:r>
            <a:endParaRPr lang="en-IN" sz="1200" b="0" dirty="0"/>
          </a:p>
          <a:p>
            <a:endParaRPr lang="en-IN" sz="1200" b="0" dirty="0"/>
          </a:p>
          <a:p>
            <a:r>
              <a:rPr lang="en-IN" sz="1200" b="0" dirty="0"/>
              <a:t>In the illustration (except as indicated), we ignore the tax effects of the errors and their</a:t>
            </a:r>
            <a:r>
              <a:rPr lang="en-IN" sz="1200" b="0" baseline="0" dirty="0"/>
              <a:t> </a:t>
            </a:r>
            <a:r>
              <a:rPr lang="en-IN" sz="1200" b="0" dirty="0"/>
              <a:t>correction to allow us to focus on the errors themselves rather than their tax aspects. </a:t>
            </a:r>
          </a:p>
          <a:p>
            <a:endParaRPr lang="en-IN" sz="1200" b="0" dirty="0"/>
          </a:p>
          <a:p>
            <a:r>
              <a:rPr lang="en-IN" sz="1200" b="0" dirty="0"/>
              <a:t>In 2018, internal auditors discovered that Seidman Distribution, Inc., had debited an expense account for the $7 million cost of sorting equipment purchased at the beginning of 2016. The equipment’s useful life was expected to be five years with no residual</a:t>
            </a:r>
            <a:r>
              <a:rPr lang="en-IN" sz="1200" b="0" baseline="0" dirty="0"/>
              <a:t> value. Straight-line depreciation is used by Seidman.</a:t>
            </a:r>
          </a:p>
          <a:p>
            <a:endParaRPr lang="en-IN"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200" b="0" dirty="0"/>
              <a:t>Sometimes, the analysis is easier if</a:t>
            </a:r>
            <a:r>
              <a:rPr lang="en-IN" sz="1200" b="0" baseline="0" dirty="0"/>
              <a:t> you re-create the entries actually recorded incorrectly and those that would have been recorded if the error hadn’t occurred and then compare them. This analysis is described in this slide.</a:t>
            </a:r>
            <a:endParaRPr lang="en-IN" sz="1200" b="1" baseline="0" dirty="0"/>
          </a:p>
          <a:p>
            <a:endParaRPr lang="en-IN" sz="1200" b="0" baseline="0" dirty="0"/>
          </a:p>
          <a:p>
            <a:r>
              <a:rPr lang="en-IN" sz="1200" b="0" baseline="0" dirty="0"/>
              <a:t>During the two-year period, depreciation expense was understated by $2.8 million, but other expenses were overstated by $7 million, so net income during the period was understated by $4.2 million. This means retained earnings is currently understated by that amount.</a:t>
            </a:r>
          </a:p>
          <a:p>
            <a:endParaRPr lang="en-IN" sz="1200" b="0" baseline="0" dirty="0"/>
          </a:p>
          <a:p>
            <a:r>
              <a:rPr lang="en-IN" sz="1200" b="0" baseline="0" dirty="0"/>
              <a:t>Accumulated depreciation is understated by $2.8 million.</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44</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dirty="0"/>
              <a:t>Illustration </a:t>
            </a:r>
            <a:r>
              <a:rPr lang="en-IN" sz="1200" b="0" dirty="0" smtClean="0"/>
              <a:t>20–17 </a:t>
            </a:r>
            <a:r>
              <a:rPr lang="en-IN" sz="1200" b="0" dirty="0"/>
              <a:t>Error</a:t>
            </a:r>
            <a:r>
              <a:rPr lang="en-IN" sz="1200" b="0" baseline="0" dirty="0"/>
              <a:t> </a:t>
            </a:r>
            <a:r>
              <a:rPr lang="en-IN" sz="1200" b="0" baseline="0" dirty="0" smtClean="0"/>
              <a:t>Affecting</a:t>
            </a:r>
            <a:r>
              <a:rPr lang="en-IN" sz="1200" b="0" dirty="0" smtClean="0"/>
              <a:t> </a:t>
            </a:r>
            <a:r>
              <a:rPr lang="en-IN" sz="1200" b="0" baseline="0" dirty="0" smtClean="0"/>
              <a:t>Net </a:t>
            </a:r>
            <a:r>
              <a:rPr lang="en-IN" sz="1200" b="0" baseline="0" dirty="0"/>
              <a:t>Income: Recording an Asset as an Expense (</a:t>
            </a:r>
            <a:r>
              <a:rPr lang="en-IN" sz="1200" b="0" baseline="0" dirty="0" smtClean="0"/>
              <a:t>cont.)</a:t>
            </a:r>
            <a:endParaRPr lang="en-IN" sz="1200" b="0" dirty="0"/>
          </a:p>
          <a:p>
            <a:endParaRPr lang="en-IN" sz="1200" b="0" dirty="0"/>
          </a:p>
          <a:p>
            <a:r>
              <a:rPr lang="en-IN" sz="1200" b="0" dirty="0"/>
              <a:t>Step</a:t>
            </a:r>
            <a:r>
              <a:rPr lang="en-IN" sz="1200" b="0" baseline="0" dirty="0"/>
              <a:t> 1:</a:t>
            </a:r>
          </a:p>
          <a:p>
            <a:r>
              <a:rPr lang="en-IN" sz="1200" b="0" baseline="0" dirty="0"/>
              <a:t>A journal entry is posted to correct incorrect accounts. Equipment account is credited for $7 million, purchased at the beginning of the year. </a:t>
            </a:r>
            <a:r>
              <a:rPr lang="en-IN" sz="1200" b="0" baseline="0" dirty="0" smtClean="0"/>
              <a:t>Since </a:t>
            </a:r>
            <a:r>
              <a:rPr lang="en-IN" sz="1200" b="0" i="0" u="none" strike="noStrike" kern="1200" baseline="0" dirty="0">
                <a:solidFill>
                  <a:schemeClr val="tx1"/>
                </a:solidFill>
                <a:latin typeface="+mn-lt"/>
                <a:ea typeface="+mn-ea"/>
                <a:cs typeface="+mn-cs"/>
              </a:rPr>
              <a:t>depreciation expense was understated by $2.8 million, Accumulated depreciation account is credited for $2.8 million, and the difference of $4.2 million (7.0 </a:t>
            </a:r>
            <a:r>
              <a:rPr lang="en-IN" sz="1200" b="0" i="0"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2.8) credited to Retained earnings account.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Step 2:</a:t>
            </a:r>
          </a:p>
          <a:p>
            <a:r>
              <a:rPr lang="en-IN" sz="1200" b="0" i="0" u="none" strike="noStrike" kern="1200" baseline="0" dirty="0">
                <a:solidFill>
                  <a:schemeClr val="tx1"/>
                </a:solidFill>
                <a:latin typeface="+mn-lt"/>
                <a:ea typeface="+mn-ea"/>
                <a:cs typeface="+mn-cs"/>
              </a:rPr>
              <a:t>The 2016 and 2017 financial statements that were incorrect as a result of the error are retrospectively restated to report the equipment acquired and to reflect the correct amount of depreciation expense and accumulated depreciation, assuming both statements are reported again for comparative purposes in the 2018 annual report.</a:t>
            </a:r>
          </a:p>
          <a:p>
            <a:endParaRPr lang="en-US" sz="1200" b="1"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45</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dirty="0"/>
              <a:t>Illustration </a:t>
            </a:r>
            <a:r>
              <a:rPr lang="en-IN" sz="1200" b="0" dirty="0" smtClean="0"/>
              <a:t>20–17 </a:t>
            </a:r>
            <a:r>
              <a:rPr lang="en-IN" sz="1200" b="0" dirty="0"/>
              <a:t>Error</a:t>
            </a:r>
            <a:r>
              <a:rPr lang="en-IN" sz="1200" b="0" baseline="0" dirty="0"/>
              <a:t> </a:t>
            </a:r>
            <a:r>
              <a:rPr lang="en-IN" sz="1200" b="0" baseline="0" dirty="0" smtClean="0"/>
              <a:t>Affecting </a:t>
            </a:r>
            <a:r>
              <a:rPr lang="en-IN" sz="1200" b="0" baseline="0" dirty="0"/>
              <a:t>Net Income: Recording an Asset as an Expense (</a:t>
            </a:r>
            <a:r>
              <a:rPr lang="en-IN" sz="1200" b="0" baseline="0" dirty="0" smtClean="0"/>
              <a:t>cont. </a:t>
            </a:r>
            <a:r>
              <a:rPr lang="en-IN" sz="1200" b="0" baseline="0" dirty="0"/>
              <a:t>2)</a:t>
            </a:r>
            <a:endParaRPr lang="en-IN" sz="1200" b="0" dirty="0"/>
          </a:p>
          <a:p>
            <a:endParaRPr lang="en-IN" sz="1200" b="0" dirty="0"/>
          </a:p>
          <a:p>
            <a:r>
              <a:rPr lang="en-IN" sz="1200" b="0" dirty="0"/>
              <a:t>Step </a:t>
            </a:r>
            <a:r>
              <a:rPr lang="en-IN" sz="1200" b="0" dirty="0" smtClean="0"/>
              <a:t>3:</a:t>
            </a:r>
            <a:endParaRPr lang="en-IN" sz="1200" b="0" dirty="0"/>
          </a:p>
          <a:p>
            <a:r>
              <a:rPr lang="en-IN" sz="1200" b="0" dirty="0"/>
              <a:t>Because retained earnings is one of the accounts that is incorrect as a result of the error, a correction to that account of $4.2 million is reported as a prior period adjustment to the 2018 beginning retained earnings balance in Seidman’s comparative statements of shareholders’ equity</a:t>
            </a:r>
            <a:r>
              <a:rPr lang="en-IN" sz="1200" b="0" dirty="0" smtClean="0"/>
              <a:t>. A </a:t>
            </a:r>
            <a:r>
              <a:rPr lang="en-IN" sz="1200" b="0" dirty="0"/>
              <a:t>correction would be</a:t>
            </a:r>
            <a:r>
              <a:rPr lang="en-IN" sz="1200" b="0" baseline="0" dirty="0"/>
              <a:t> made also to the 2017 beginning retained earnings balance. </a:t>
            </a:r>
            <a:r>
              <a:rPr lang="en-IN" sz="1200" b="0" dirty="0"/>
              <a:t>That prior period adjustment, though, would be for the pre-2017 difference: $7 million </a:t>
            </a:r>
            <a:r>
              <a:rPr lang="en-IN" sz="1200" b="0" dirty="0" smtClean="0"/>
              <a:t>− </a:t>
            </a:r>
            <a:r>
              <a:rPr lang="en-IN" sz="1200" b="0" dirty="0"/>
              <a:t>1.4 million = $5.6 million. If 2016 statements also are included in the comparative report, no adjustment would be necessary for that period because the error didn’t occur until after the beginning of 2016.</a:t>
            </a:r>
          </a:p>
          <a:p>
            <a:endParaRPr lang="en-US" sz="1200" b="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46</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dirty="0"/>
              <a:t>Illustration </a:t>
            </a:r>
            <a:r>
              <a:rPr lang="en-IN" sz="1200" b="0" dirty="0" smtClean="0"/>
              <a:t>20–17 </a:t>
            </a:r>
            <a:r>
              <a:rPr lang="en-IN" sz="1200" b="0" dirty="0"/>
              <a:t>Error</a:t>
            </a:r>
            <a:r>
              <a:rPr lang="en-IN" sz="1200" b="0" baseline="0" dirty="0"/>
              <a:t> </a:t>
            </a:r>
            <a:r>
              <a:rPr lang="en-IN" sz="1200" b="0" baseline="0" dirty="0" smtClean="0"/>
              <a:t>Affecting </a:t>
            </a:r>
            <a:r>
              <a:rPr lang="en-IN" sz="1200" b="0" baseline="0" dirty="0"/>
              <a:t>Net Income: Recording an Asset as an Expense (</a:t>
            </a:r>
            <a:r>
              <a:rPr lang="en-IN" sz="1200" b="0" baseline="0" dirty="0" smtClean="0"/>
              <a:t>cont. </a:t>
            </a:r>
            <a:r>
              <a:rPr lang="en-IN" sz="1200" b="0" baseline="0" dirty="0"/>
              <a:t>3)</a:t>
            </a:r>
            <a:endParaRPr lang="en-IN" sz="1200"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200" b="0" dirty="0"/>
              <a:t>Step </a:t>
            </a:r>
            <a:r>
              <a:rPr lang="en-IN" sz="1200" b="0" dirty="0" smtClean="0"/>
              <a:t>4:</a:t>
            </a:r>
            <a:endParaRPr lang="en-IN" sz="1200" b="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t>Also, a disclosure note accompanying Seidman’s 2018 financial statements should describe the nature of the error and the impact of its correction on each year’s net income (understated by $5.6 million in 2016 and overstated by $1.4 million in 2017), income from continuing operations (same as net income), and earnings per share.</a:t>
            </a:r>
            <a:endParaRPr lang="en-US" sz="120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47</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The effect of most errors is different, depending on </a:t>
            </a:r>
            <a:r>
              <a:rPr lang="en-IN" sz="1200" b="0" i="1" u="none" strike="noStrike" kern="1200" baseline="0" dirty="0">
                <a:solidFill>
                  <a:schemeClr val="tx1"/>
                </a:solidFill>
                <a:latin typeface="+mn-lt"/>
                <a:ea typeface="+mn-ea"/>
                <a:cs typeface="+mn-cs"/>
              </a:rPr>
              <a:t>when</a:t>
            </a:r>
            <a:r>
              <a:rPr lang="en-IN" sz="1200" b="0" i="0" u="none" strike="noStrike" kern="1200" baseline="0" dirty="0">
                <a:solidFill>
                  <a:schemeClr val="tx1"/>
                </a:solidFill>
                <a:latin typeface="+mn-lt"/>
                <a:ea typeface="+mn-ea"/>
                <a:cs typeface="+mn-cs"/>
              </a:rPr>
              <a:t> the error is discovered. For example, if the error in the illustration is not discovered until 2019, rather than 2018, accumulated depreciation would be understated by another $1.4 million, or a total of $4.2 million.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If not discovered until 2021 or after, no correcting entry at all would be needed. By then, the sum of the omitted depreciation amounts ($1.4 million </a:t>
            </a:r>
            <a:r>
              <a:rPr lang="en-IN" sz="1200" b="0" i="0" u="none" strike="noStrike" kern="1200" baseline="0" dirty="0" smtClean="0">
                <a:solidFill>
                  <a:schemeClr val="tx1"/>
                </a:solidFill>
                <a:latin typeface="+mn-lt"/>
                <a:ea typeface="+mn-ea"/>
                <a:cs typeface="+mn-cs"/>
              </a:rPr>
              <a:t>× </a:t>
            </a:r>
            <a:r>
              <a:rPr lang="en-IN" sz="1200" b="0" i="0" u="none" strike="noStrike" kern="1200" baseline="0" dirty="0">
                <a:solidFill>
                  <a:schemeClr val="tx1"/>
                </a:solidFill>
                <a:latin typeface="+mn-lt"/>
                <a:ea typeface="+mn-ea"/>
                <a:cs typeface="+mn-cs"/>
              </a:rPr>
              <a:t>5 years) would equal the expense incorrectly recorded in 2016 ($7 million), so the retained earnings balance would be the same as if the error never had occurred. Also, the asset may have been disposed of—if the useful life estimate was correct—so neither the equipment nor accumulated depreciation would need to be recorded. Of course, any statements of prior years that were affected and are reported again in comparative statements still would be restated, and a disclosure note would describe the error.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Most errors, in fact, eventually self-correct. An example of an uncommon instance in which an error never self-corrects would be an expense account debited for the cost of land. Because land doesn’t depreciate, the error would continue until the land is sold.</a:t>
            </a:r>
            <a:endParaRPr lang="en-US" sz="1200" b="0" i="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48</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20–18 </a:t>
            </a:r>
            <a:r>
              <a:rPr lang="en-IN" sz="1200" b="0" i="0" u="none" strike="noStrike" kern="1200" baseline="0" dirty="0">
                <a:solidFill>
                  <a:schemeClr val="tx1"/>
                </a:solidFill>
                <a:latin typeface="+mn-lt"/>
                <a:ea typeface="+mn-ea"/>
                <a:cs typeface="+mn-cs"/>
              </a:rPr>
              <a:t>Error Affecting Net Income: Inventory Misstated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Some errors correct themselves the following year. For instance, if a company’s ending inventory is incorrectly counted or otherwise misstated, the income statement would be in error for the year of the error and the following year, but the balance sheet would be incorrect only for the year the error occurs. After that, all account balances will be correct. This is demonstrated in the illustration.</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Other error corrections that benefit from a similar analysis are the overstatement of ending inventory, the overstatement or understatement of beginning inventory, and errors in recording merchandise purchases (or returns).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Even errors that eventually correct themselves cause financial statements to be misstated in the meantime. </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a:t>
            </a:r>
          </a:p>
          <a:p>
            <a:endParaRPr lang="en-IN" sz="1200" b="0"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49</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Accounting is not an exact science. Professional judgment is required to apply a set of principles, concepts, and objectives to specific sets of circumstances. This means choices must be made. In your study of accounting to date, you’ve encountered many areas where choices are necessary. For example, management must choose whether to use accelerated or straight-line depreciation. Is FIFO, LIFO, or average cost most appropriate to measure inventories? Should we adopt a new accounting standard early or wait until it’s mandatory? These are but a few of the accounting choices management makes.</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You also probably recall that comparability is an enhancing qualitative characteristic of financial reporting. To achieve this attribute of information, accounting choices, once made, should be consistently followed from year to year. This doesn’t mean, though, that methods can never be changed. Changing circumstances might make a new method more appropriate.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change in economic conditions, for instance, might prompt a company to change accounting methods. The most extensive voluntary accounting change ever—a switch by hundreds of companies from FIFO to LIFO in the mid-1970s, for example—was a result of heightened inflation. Changes within a specific industry, too, can lead a company to switch methods, often to adapt to new technology or to be consistent with others in the industry. And, of course, a change might be mandated when the FASB codifies a new accounting standard. For these reasons, it’s not uncommon for a company to switch from one accounting method to another. This is called a change in accounting principle.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Although consistency and comparability are desirable, changing to a new method sometimes is appropriate.</a:t>
            </a:r>
            <a:endParaRPr lang="en-US" sz="1100"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5</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20–18 </a:t>
            </a:r>
            <a:r>
              <a:rPr lang="en-IN" sz="1200" b="0" i="0" u="none" strike="noStrike" kern="1200" baseline="0" dirty="0">
                <a:solidFill>
                  <a:schemeClr val="tx1"/>
                </a:solidFill>
                <a:latin typeface="+mn-lt"/>
                <a:ea typeface="+mn-ea"/>
                <a:cs typeface="+mn-cs"/>
              </a:rPr>
              <a:t>Error Affecting Net Income: Inventory Misstated (</a:t>
            </a:r>
            <a:r>
              <a:rPr lang="en-IN" sz="1200" b="0" i="0" u="none" strike="noStrike" kern="1200" baseline="0" dirty="0" smtClean="0">
                <a:solidFill>
                  <a:schemeClr val="tx1"/>
                </a:solidFill>
                <a:latin typeface="+mn-lt"/>
                <a:ea typeface="+mn-ea"/>
                <a:cs typeface="+mn-cs"/>
              </a:rPr>
              <a:t>continued)</a:t>
            </a:r>
            <a:endParaRPr lang="en-US" sz="1200" b="1"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When analyzing inventory errors or other errors that affect cost of goods sold, you may find it helpful to visualize the determination of cost of goods sold, net income, and retained earnings. 	</a:t>
            </a:r>
          </a:p>
          <a:p>
            <a:endParaRPr lang="en-IN" sz="1200" b="0" dirty="0"/>
          </a:p>
          <a:p>
            <a:r>
              <a:rPr lang="en-IN" sz="1200" b="0" dirty="0"/>
              <a:t>Step</a:t>
            </a:r>
            <a:r>
              <a:rPr lang="en-IN" sz="1200" b="0" baseline="0" dirty="0"/>
              <a:t> 1:</a:t>
            </a:r>
          </a:p>
          <a:p>
            <a:r>
              <a:rPr lang="en-IN" sz="1200" b="0" baseline="0" dirty="0"/>
              <a:t>A journal entry is posted to correct incorrect accounts. </a:t>
            </a:r>
            <a:endParaRPr lang="en-IN" sz="1200" b="1" i="0" u="none" strike="noStrike" kern="1200" baseline="0" dirty="0">
              <a:solidFill>
                <a:schemeClr val="tx1"/>
              </a:solidFill>
              <a:latin typeface="+mn-lt"/>
              <a:ea typeface="+mn-ea"/>
              <a:cs typeface="+mn-cs"/>
            </a:endParaRP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50</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20–18 </a:t>
            </a:r>
            <a:r>
              <a:rPr lang="en-IN" sz="1200" b="0" i="0" u="none" strike="noStrike" kern="1200" baseline="0" dirty="0">
                <a:solidFill>
                  <a:schemeClr val="tx1"/>
                </a:solidFill>
                <a:latin typeface="+mn-lt"/>
                <a:ea typeface="+mn-ea"/>
                <a:cs typeface="+mn-cs"/>
              </a:rPr>
              <a:t>Error Affecting Net Income: Inventory Misstated (</a:t>
            </a:r>
            <a:r>
              <a:rPr lang="en-IN" sz="1200" b="0" i="0" u="none" strike="noStrike" kern="1200" baseline="0" dirty="0" smtClean="0">
                <a:solidFill>
                  <a:schemeClr val="tx1"/>
                </a:solidFill>
                <a:latin typeface="+mn-lt"/>
                <a:ea typeface="+mn-ea"/>
                <a:cs typeface="+mn-cs"/>
              </a:rPr>
              <a:t>cont. 2)</a:t>
            </a:r>
            <a:endParaRPr lang="en-US" sz="1200" b="1" i="0" u="none" strike="noStrike" kern="1200" baseline="0" dirty="0">
              <a:solidFill>
                <a:schemeClr val="tx1"/>
              </a:solidFill>
              <a:latin typeface="+mn-lt"/>
              <a:ea typeface="+mn-ea"/>
              <a:cs typeface="+mn-cs"/>
            </a:endParaRPr>
          </a:p>
          <a:p>
            <a:endParaRPr lang="en-US" sz="1200" b="0" dirty="0"/>
          </a:p>
          <a:p>
            <a:r>
              <a:rPr lang="en-US" sz="1200" b="0" dirty="0"/>
              <a:t>Step</a:t>
            </a:r>
            <a:r>
              <a:rPr lang="en-US" sz="1200" b="0" baseline="0" dirty="0"/>
              <a:t> 2:</a:t>
            </a:r>
          </a:p>
          <a:p>
            <a:r>
              <a:rPr lang="en-US" sz="1200" b="0" i="0" u="none" strike="noStrike" kern="1200" baseline="0" dirty="0">
                <a:solidFill>
                  <a:schemeClr val="tx1"/>
                </a:solidFill>
                <a:latin typeface="+mn-lt"/>
                <a:ea typeface="+mn-ea"/>
                <a:cs typeface="+mn-cs"/>
              </a:rPr>
              <a:t>If the error is discovered in 2017, the 2016 financial statements that were incorrect as a result of the error are retrospectively restated to reflect the correct inventory amounts, cost of goods sold, and retained earnings when those statements are reported again for comparative purposes in the 2017 annual report. If the error is discovered in 2018, the 2017 financial statements also are retrospectively restated to reflect the correct inventory amounts and cost of goods sold (retained earnings would not require adjustment), even though no correcting entry would be needed at that point. </a:t>
            </a:r>
            <a:endParaRPr lang="en-US" sz="1200" b="0" baseline="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51</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a:t>
            </a:r>
            <a:r>
              <a:rPr lang="en-IN" sz="1200" b="0" i="0" u="none" strike="noStrike" kern="1200" baseline="0" dirty="0" smtClean="0">
                <a:solidFill>
                  <a:schemeClr val="tx1"/>
                </a:solidFill>
                <a:latin typeface="+mn-lt"/>
                <a:ea typeface="+mn-ea"/>
                <a:cs typeface="+mn-cs"/>
              </a:rPr>
              <a:t>20–18 </a:t>
            </a:r>
            <a:r>
              <a:rPr lang="en-IN" sz="1200" b="0" i="0" u="none" strike="noStrike" kern="1200" baseline="0" dirty="0">
                <a:solidFill>
                  <a:schemeClr val="tx1"/>
                </a:solidFill>
                <a:latin typeface="+mn-lt"/>
                <a:ea typeface="+mn-ea"/>
                <a:cs typeface="+mn-cs"/>
              </a:rPr>
              <a:t>Error Affecting Net Income: Inventory Misstated (</a:t>
            </a:r>
            <a:r>
              <a:rPr lang="en-IN" sz="1200" b="0" i="0" u="none" strike="noStrike" kern="1200" baseline="0" dirty="0" smtClean="0">
                <a:solidFill>
                  <a:schemeClr val="tx1"/>
                </a:solidFill>
                <a:latin typeface="+mn-lt"/>
                <a:ea typeface="+mn-ea"/>
                <a:cs typeface="+mn-cs"/>
              </a:rPr>
              <a:t>cont. 3)</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Step 3:</a:t>
            </a:r>
          </a:p>
          <a:p>
            <a:r>
              <a:rPr lang="en-US" sz="1200" b="0" i="0" u="none" strike="noStrike" kern="1200" baseline="0" dirty="0">
                <a:solidFill>
                  <a:schemeClr val="tx1"/>
                </a:solidFill>
                <a:latin typeface="+mn-lt"/>
                <a:ea typeface="+mn-ea"/>
                <a:cs typeface="+mn-cs"/>
              </a:rPr>
              <a:t>Because retained earnings is one of the accounts incorrect if the error is discovered in 2017, the correction to that account is reported as a prior period adjustment to the 2017 beginning retained earnings balance in Overseas’ statement of shareholders’ equity. Of course, no prior period adjustment is needed if the error isn’t discovered until 2019 or later.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Step 4:</a:t>
            </a:r>
          </a:p>
          <a:p>
            <a:r>
              <a:rPr lang="en-US" sz="1200" b="0" i="0" u="none" strike="noStrike" kern="1200" baseline="0" dirty="0">
                <a:solidFill>
                  <a:schemeClr val="tx1"/>
                </a:solidFill>
                <a:latin typeface="+mn-lt"/>
                <a:ea typeface="+mn-ea"/>
                <a:cs typeface="+mn-cs"/>
              </a:rPr>
              <a:t>Also, a disclosure note in Overseas’ annual report should describe the nature of the error and the impact of its correction on each year’s net income (understated by $1 million in 2016, overstated by $1 million in 2017), income from continuing operations (same as net income), and earnings per share. </a:t>
            </a:r>
            <a:endParaRPr lang="en-US" dirty="0"/>
          </a:p>
        </p:txBody>
      </p:sp>
      <p:sp>
        <p:nvSpPr>
          <p:cNvPr id="4" name="Slide Number Placeholder 3"/>
          <p:cNvSpPr>
            <a:spLocks noGrp="1"/>
          </p:cNvSpPr>
          <p:nvPr>
            <p:ph type="sldNum" sz="quarter" idx="10"/>
          </p:nvPr>
        </p:nvSpPr>
        <p:spPr/>
        <p:txBody>
          <a:bodyPr/>
          <a:lstStyle/>
          <a:p>
            <a:fld id="{926ED483-A17F-43BA-875A-90610EF3B010}" type="slidenum">
              <a:rPr lang="en-US" smtClean="0"/>
              <a:pPr/>
              <a:t>52</a:t>
            </a:fld>
            <a:endParaRPr lang="en-US" dirty="0"/>
          </a:p>
        </p:txBody>
      </p:sp>
    </p:spTree>
    <p:extLst>
      <p:ext uri="{BB962C8B-B14F-4D97-AF65-F5344CB8AC3E}">
        <p14:creationId xmlns:p14="http://schemas.microsoft.com/office/powerpoint/2010/main" val="13354772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a:solidFill>
                  <a:schemeClr val="tx1"/>
                </a:solidFill>
                <a:latin typeface="+mn-lt"/>
                <a:ea typeface="+mn-ea"/>
                <a:cs typeface="+mn-cs"/>
              </a:rPr>
              <a:t>Illustration</a:t>
            </a:r>
            <a:r>
              <a:rPr lang="en-US" sz="1200" kern="1200" baseline="0" dirty="0">
                <a:solidFill>
                  <a:schemeClr val="tx1"/>
                </a:solidFill>
                <a:latin typeface="+mn-lt"/>
                <a:ea typeface="+mn-ea"/>
                <a:cs typeface="+mn-cs"/>
              </a:rPr>
              <a:t> </a:t>
            </a:r>
            <a:r>
              <a:rPr lang="en-US" sz="1200" kern="1200" baseline="0" dirty="0" smtClean="0">
                <a:solidFill>
                  <a:schemeClr val="tx1"/>
                </a:solidFill>
                <a:latin typeface="+mn-lt"/>
                <a:ea typeface="+mn-ea"/>
                <a:cs typeface="+mn-cs"/>
              </a:rPr>
              <a:t>20–19 </a:t>
            </a:r>
            <a:r>
              <a:rPr lang="en-US" sz="1200" kern="1200" baseline="0" dirty="0">
                <a:solidFill>
                  <a:schemeClr val="tx1"/>
                </a:solidFill>
                <a:latin typeface="+mn-lt"/>
                <a:ea typeface="+mn-ea"/>
                <a:cs typeface="+mn-cs"/>
              </a:rPr>
              <a:t>Error Affecting Net Income: Failure to Record Sales Revenue </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Other error corrections that benefit from a similar analysis are the overstatement of ending inventory, the overstatement or understatement of beginning inventory, and errors in recording merchandise purchases (or returns). </a:t>
            </a:r>
          </a:p>
          <a:p>
            <a:endParaRPr lang="en-US" sz="1200" kern="1200" dirty="0">
              <a:solidFill>
                <a:schemeClr val="tx1"/>
              </a:solidFill>
              <a:latin typeface="+mn-lt"/>
              <a:ea typeface="+mn-ea"/>
              <a:cs typeface="+mn-cs"/>
            </a:endParaRPr>
          </a:p>
          <a:p>
            <a:r>
              <a:rPr lang="en-IN" sz="1200" dirty="0"/>
              <a:t>An error also would occur if a revenue or an expense is recorded in the</a:t>
            </a:r>
            <a:r>
              <a:rPr lang="en-IN" sz="1200" baseline="0" dirty="0"/>
              <a:t> </a:t>
            </a:r>
            <a:r>
              <a:rPr lang="en-IN" sz="1200" dirty="0"/>
              <a:t>wrong accounting</a:t>
            </a:r>
            <a:r>
              <a:rPr lang="en-IN" sz="1200" baseline="0" dirty="0"/>
              <a:t> </a:t>
            </a:r>
            <a:r>
              <a:rPr lang="en-IN" sz="1200" dirty="0"/>
              <a:t>period. The illustration offers an example. </a:t>
            </a:r>
          </a:p>
          <a:p>
            <a:endParaRPr lang="en-IN" sz="1200" dirty="0"/>
          </a:p>
          <a:p>
            <a:r>
              <a:rPr lang="en-IN" sz="1200" dirty="0"/>
              <a:t>First,</a:t>
            </a:r>
            <a:r>
              <a:rPr lang="en-IN" sz="1200" baseline="0" dirty="0"/>
              <a:t> an analysis is made as given in the illustration. 2015 sales revenue was incorrectly recorded in 2016, so 2015 net income was understated. Retained earnings is currently understated in 2016. 2016 sales revenue is overstated. Note: </a:t>
            </a:r>
            <a:r>
              <a:rPr lang="en-IN" sz="1200" b="0" i="0" u="none" strike="noStrike" baseline="0" dirty="0"/>
              <a:t>If the sales revenue had not been recorded at all, the correcting entry would include a debit to accounts receivable rather than sales revenue.</a:t>
            </a:r>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53</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Illustration</a:t>
            </a:r>
            <a:r>
              <a:rPr lang="en-US" sz="1200" kern="1200" baseline="0" dirty="0">
                <a:solidFill>
                  <a:schemeClr val="tx1"/>
                </a:solidFill>
                <a:latin typeface="+mn-lt"/>
                <a:ea typeface="+mn-ea"/>
                <a:cs typeface="+mn-cs"/>
              </a:rPr>
              <a:t> </a:t>
            </a:r>
            <a:r>
              <a:rPr lang="en-US" sz="1200" kern="1200" baseline="0" dirty="0" smtClean="0">
                <a:solidFill>
                  <a:schemeClr val="tx1"/>
                </a:solidFill>
                <a:latin typeface="+mn-lt"/>
                <a:ea typeface="+mn-ea"/>
                <a:cs typeface="+mn-cs"/>
              </a:rPr>
              <a:t>20–19 </a:t>
            </a:r>
            <a:r>
              <a:rPr lang="en-US" sz="1200" kern="1200" baseline="0" dirty="0">
                <a:solidFill>
                  <a:schemeClr val="tx1"/>
                </a:solidFill>
                <a:latin typeface="+mn-lt"/>
                <a:ea typeface="+mn-ea"/>
                <a:cs typeface="+mn-cs"/>
              </a:rPr>
              <a:t>Error Affecting Net Income: Failure to Record Sales Revenue (</a:t>
            </a:r>
            <a:r>
              <a:rPr lang="en-US" sz="1200" kern="1200" baseline="0" dirty="0" smtClean="0">
                <a:solidFill>
                  <a:schemeClr val="tx1"/>
                </a:solidFill>
                <a:latin typeface="+mn-lt"/>
                <a:ea typeface="+mn-ea"/>
                <a:cs typeface="+mn-cs"/>
              </a:rPr>
              <a:t>continued)</a:t>
            </a:r>
            <a:endParaRPr lang="en-US" sz="1200" kern="1200" dirty="0">
              <a:solidFill>
                <a:schemeClr val="tx1"/>
              </a:solidFill>
              <a:latin typeface="+mn-lt"/>
              <a:ea typeface="+mn-ea"/>
              <a:cs typeface="+mn-cs"/>
            </a:endParaRPr>
          </a:p>
          <a:p>
            <a:endParaRPr lang="en-US" sz="1200" b="0" dirty="0"/>
          </a:p>
          <a:p>
            <a:r>
              <a:rPr lang="en-US" sz="1200" b="0" dirty="0"/>
              <a:t>Step</a:t>
            </a:r>
            <a:r>
              <a:rPr lang="en-US" sz="1200" b="0" baseline="0" dirty="0"/>
              <a:t> </a:t>
            </a:r>
            <a:r>
              <a:rPr lang="en-US" sz="1200" b="0" baseline="0" dirty="0" smtClean="0"/>
              <a:t>1:</a:t>
            </a:r>
            <a:endParaRPr lang="en-US" sz="1200" b="0" baseline="0" dirty="0"/>
          </a:p>
          <a:p>
            <a:r>
              <a:rPr lang="en-US" sz="1200" b="0" baseline="0" dirty="0"/>
              <a:t>A journal entry is posted to correct incorrect accounts. Since </a:t>
            </a:r>
            <a:r>
              <a:rPr lang="en-IN" sz="1200" b="0" baseline="0" dirty="0"/>
              <a:t>2017 sales revenue was incorrectly recorded in 2018 leading to the understatement in 2018, Sales revenue account is debited and Retained earnings account is credited for $3,000.</a:t>
            </a:r>
          </a:p>
          <a:p>
            <a:endParaRPr lang="en-IN"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t>Step</a:t>
            </a:r>
            <a:r>
              <a:rPr lang="en-US" sz="1200" b="0" baseline="0" dirty="0"/>
              <a:t> </a:t>
            </a:r>
            <a:r>
              <a:rPr lang="en-US" sz="1200" b="0" baseline="0" dirty="0" smtClean="0"/>
              <a:t>2:</a:t>
            </a: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200" b="0" dirty="0"/>
              <a:t>The 2017 financial statements that were incorrect as a result of the error are retroactively restated to reflect the correct amount of sales revenue and accounts receivable when those statements are reported again for comparative purposes in the 2018 annual report.</a:t>
            </a:r>
            <a:endParaRPr lang="en-US" sz="1200" b="0" dirty="0"/>
          </a:p>
          <a:p>
            <a:endParaRPr lang="en-US" sz="1200" b="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54</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dirty="0"/>
              <a:t>Step</a:t>
            </a:r>
            <a:r>
              <a:rPr lang="en-US" sz="1200" b="0" baseline="0" dirty="0"/>
              <a:t> </a:t>
            </a:r>
            <a:r>
              <a:rPr lang="en-US" sz="1200" b="0" baseline="0" dirty="0" smtClean="0"/>
              <a:t>3:</a:t>
            </a:r>
            <a:endParaRPr lang="en-US" sz="1200" b="0" baseline="0" dirty="0"/>
          </a:p>
          <a:p>
            <a:r>
              <a:rPr lang="en-IN" sz="1200" b="0" baseline="0" dirty="0"/>
              <a:t>Because retained earnings is one of the accounts incorrect as a result of the error, the correction to that account is reported as a prior period adjustment to the 2018 beginning retained earnings balance in General Paper’s comparative statements of shareholders’ equity.</a:t>
            </a:r>
            <a:endParaRPr lang="en-US" sz="1200" b="0" baseline="0" dirty="0"/>
          </a:p>
          <a:p>
            <a:endParaRPr lang="en-US" sz="1200" b="0" baseline="0" dirty="0"/>
          </a:p>
          <a:p>
            <a:r>
              <a:rPr lang="en-US" sz="1200" b="0" baseline="0" dirty="0"/>
              <a:t>Step </a:t>
            </a:r>
            <a:r>
              <a:rPr lang="en-US" sz="1200" b="0" baseline="0" dirty="0" smtClean="0"/>
              <a:t>4:</a:t>
            </a:r>
            <a:endParaRPr lang="en-US" sz="1200" b="0" baseline="0" dirty="0"/>
          </a:p>
          <a:p>
            <a:r>
              <a:rPr lang="en-US" sz="1200" b="0" i="0" u="none" strike="noStrike" kern="1200" baseline="0" dirty="0">
                <a:solidFill>
                  <a:schemeClr val="tx1"/>
                </a:solidFill>
                <a:latin typeface="+mn-lt"/>
                <a:ea typeface="+mn-ea"/>
                <a:cs typeface="+mn-cs"/>
              </a:rPr>
              <a:t>Also, a disclosure note in General Paper’s 2018 annual report should describe the nature of the error and the impact of its correction on each year’s net income ($3,000 in 2017), income from continuing operations ($3,000 in 2017), and earnings per share. </a:t>
            </a:r>
            <a:endParaRPr lang="en-IN" sz="1200" b="1" baseline="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55</a:t>
            </a:fld>
            <a:endParaRPr lang="en-IN" dirty="0">
              <a:cs typeface="Arial" charset="0"/>
            </a:endParaRPr>
          </a:p>
        </p:txBody>
      </p:sp>
    </p:spTree>
    <p:extLst>
      <p:ext uri="{BB962C8B-B14F-4D97-AF65-F5344CB8AC3E}">
        <p14:creationId xmlns:p14="http://schemas.microsoft.com/office/powerpoint/2010/main" val="9217897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Accounting Changes and Error Corrections. </a:t>
            </a:r>
            <a:r>
              <a:rPr lang="en-US" sz="1200" b="0" i="0" u="none" strike="noStrike" kern="1200" baseline="0" dirty="0">
                <a:solidFill>
                  <a:schemeClr val="tx1"/>
                </a:solidFill>
                <a:latin typeface="+mn-lt"/>
                <a:ea typeface="+mn-ea"/>
                <a:cs typeface="+mn-cs"/>
              </a:rPr>
              <a:t>U.S. GAAP and International standards are largely converged regarding accounting changes and error corrections, but one difference concerns error corrections. When correcting errors in previously issued financial statements, IFRS (</a:t>
            </a:r>
            <a:r>
              <a:rPr lang="en-US" sz="1200" b="0" i="1" u="none" strike="noStrike" kern="1200" baseline="0" dirty="0">
                <a:solidFill>
                  <a:schemeClr val="tx1"/>
                </a:solidFill>
                <a:latin typeface="+mn-lt"/>
                <a:ea typeface="+mn-ea"/>
                <a:cs typeface="+mn-cs"/>
              </a:rPr>
              <a:t>IAS No. 8</a:t>
            </a:r>
            <a:r>
              <a:rPr lang="en-US" sz="1200" b="0" i="0" u="none" strike="noStrike" kern="1200" baseline="0" dirty="0">
                <a:solidFill>
                  <a:schemeClr val="tx1"/>
                </a:solidFill>
                <a:latin typeface="+mn-lt"/>
                <a:ea typeface="+mn-ea"/>
                <a:cs typeface="+mn-cs"/>
              </a:rPr>
              <a:t>) permits the effect of the error to be reported in the current period if it’s not considered practicable to report it retrospectively, as is required by U.S. GAAP.</a:t>
            </a:r>
            <a:endParaRPr lang="en-US" sz="1200" b="0" i="0" baseline="0" dirty="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15D8FB-FC97-4C24-A5FC-6A392C5ECBA1}" type="slidenum">
              <a:rPr lang="en-IN">
                <a:cs typeface="Arial" charset="0"/>
              </a:rPr>
              <a:pPr fontAlgn="base">
                <a:spcBef>
                  <a:spcPct val="0"/>
                </a:spcBef>
                <a:spcAft>
                  <a:spcPct val="0"/>
                </a:spcAft>
              </a:pPr>
              <a:t>56</a:t>
            </a:fld>
            <a:endParaRPr lang="en-IN" dirty="0">
              <a:cs typeface="Arial" charset="0"/>
            </a:endParaRPr>
          </a:p>
        </p:txBody>
      </p:sp>
    </p:spTree>
    <p:extLst>
      <p:ext uri="{BB962C8B-B14F-4D97-AF65-F5344CB8AC3E}">
        <p14:creationId xmlns:p14="http://schemas.microsoft.com/office/powerpoint/2010/main" val="99118095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57</a:t>
            </a:fld>
            <a:endParaRPr lang="en-US" dirty="0"/>
          </a:p>
        </p:txBody>
      </p:sp>
    </p:spTree>
    <p:extLst>
      <p:ext uri="{BB962C8B-B14F-4D97-AF65-F5344CB8AC3E}">
        <p14:creationId xmlns:p14="http://schemas.microsoft.com/office/powerpoint/2010/main" val="40177229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100" b="0" dirty="0"/>
              <a:t>It would be nice to think that all accounting choices are made by management in the best</a:t>
            </a:r>
            <a:r>
              <a:rPr lang="en-IN" sz="1100" b="0" baseline="0" dirty="0"/>
              <a:t> </a:t>
            </a:r>
            <a:r>
              <a:rPr lang="en-IN" sz="1100" b="0" dirty="0"/>
              <a:t>interest of fair and consistent financial reporting. Unfortunately, other motives influence the</a:t>
            </a:r>
            <a:r>
              <a:rPr lang="en-IN" sz="1100" b="0" baseline="0" dirty="0"/>
              <a:t> </a:t>
            </a:r>
            <a:r>
              <a:rPr lang="en-IN" sz="1100" b="0" dirty="0"/>
              <a:t>choices among accounting methods and whether to change methods. It has been suggested</a:t>
            </a:r>
            <a:r>
              <a:rPr lang="en-IN" sz="1100" b="0" baseline="0" dirty="0"/>
              <a:t> </a:t>
            </a:r>
            <a:r>
              <a:rPr lang="en-IN" sz="1100" b="0" dirty="0"/>
              <a:t>that the effect of choices on management compensation, on existing debt agreements, and</a:t>
            </a:r>
            <a:r>
              <a:rPr lang="en-IN" sz="1100" b="0" baseline="0" dirty="0"/>
              <a:t> </a:t>
            </a:r>
            <a:r>
              <a:rPr lang="en-IN" sz="1100" b="0" dirty="0"/>
              <a:t>on union negotiations each can affect management’s selection of accounting methods. For</a:t>
            </a:r>
            <a:r>
              <a:rPr lang="en-IN" sz="1100" b="0" baseline="0" dirty="0"/>
              <a:t> </a:t>
            </a:r>
            <a:r>
              <a:rPr lang="en-IN" sz="1100" b="0" dirty="0"/>
              <a:t>instance, research has suggested that managers of companies with bonus plans are more</a:t>
            </a:r>
            <a:r>
              <a:rPr lang="en-IN" sz="1100" b="0" baseline="0" dirty="0"/>
              <a:t> </a:t>
            </a:r>
            <a:r>
              <a:rPr lang="en-IN" sz="1100" b="0" dirty="0"/>
              <a:t>likely to choose accounting methods that maximize their bonuses (often those that increase</a:t>
            </a:r>
            <a:r>
              <a:rPr lang="en-IN" sz="1100" b="0" baseline="0" dirty="0"/>
              <a:t> </a:t>
            </a:r>
            <a:r>
              <a:rPr lang="en-IN" sz="1100" b="0" dirty="0"/>
              <a:t>net income).</a:t>
            </a:r>
          </a:p>
          <a:p>
            <a:endParaRPr lang="en-IN" sz="1100" b="0" dirty="0"/>
          </a:p>
          <a:p>
            <a:r>
              <a:rPr lang="en-IN" sz="1100" b="0" dirty="0"/>
              <a:t>A financial analyst must be aware that different accounting methods used by different</a:t>
            </a:r>
            <a:r>
              <a:rPr lang="en-IN" sz="1100" b="0" baseline="0" dirty="0"/>
              <a:t> </a:t>
            </a:r>
            <a:r>
              <a:rPr lang="en-IN" sz="1100" b="0" dirty="0"/>
              <a:t>firms and by the same firm in different years complicate comparisons. Financial ratios, for</a:t>
            </a:r>
            <a:r>
              <a:rPr lang="en-IN" sz="1100" b="0" baseline="0" dirty="0"/>
              <a:t> </a:t>
            </a:r>
            <a:r>
              <a:rPr lang="en-IN" sz="1100" b="0" dirty="0"/>
              <a:t>example, will differ when different accounting methods are used, even when there are no</a:t>
            </a:r>
            <a:r>
              <a:rPr lang="en-IN" sz="1100" b="0" baseline="0" dirty="0"/>
              <a:t> </a:t>
            </a:r>
            <a:r>
              <a:rPr lang="en-IN" sz="1100" b="0" dirty="0"/>
              <a:t>differences in attributes being compared.</a:t>
            </a:r>
          </a:p>
          <a:p>
            <a:endParaRPr lang="en-IN" sz="1100" b="0" dirty="0"/>
          </a:p>
          <a:p>
            <a:r>
              <a:rPr lang="en-IN" sz="1100" b="0" i="0" u="none" strike="noStrike" kern="1200" baseline="0" dirty="0">
                <a:solidFill>
                  <a:schemeClr val="tx1"/>
                </a:solidFill>
                <a:latin typeface="+mn-lt"/>
                <a:ea typeface="+mn-ea"/>
                <a:cs typeface="+mn-cs"/>
              </a:rPr>
              <a:t>Investors and creditors also should be alert to instances in which companies change accounting methods. They must consider not only the effect on comparability but also possible hidden motivations for making the changes. Are managers trying to compensate for a downturn in actual performance with a switch to methods that artificially inflate reported earnings? Is the firm in danger of violating debt covenants or other contractual agreements regarding financial position? Are executive compensation plans tied to reported performance measures? Fortunately, the nature and effect of changes are reported in the financial statements. Although a justification for a change is provided by management, analysts should be wary of accepting the reported justification at face value without considering a </a:t>
            </a:r>
            <a:r>
              <a:rPr lang="en-US" sz="1100" b="0" i="0" u="none" strike="noStrike" kern="1200" baseline="0" dirty="0">
                <a:solidFill>
                  <a:schemeClr val="tx1"/>
                </a:solidFill>
                <a:latin typeface="+mn-lt"/>
                <a:ea typeface="+mn-ea"/>
                <a:cs typeface="+mn-cs"/>
              </a:rPr>
              <a:t>possible hidden agenda.</a:t>
            </a:r>
          </a:p>
          <a:p>
            <a:endParaRPr lang="en-US" sz="1100"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6</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Choices are not always those that tend to increase income. As you learned in Chapter 8, many companies use the LIFO inventory method because it reduces income and therefore reduces the amount of income taxes that must be paid currently. Also, some very large and visible companies might be reluctant to report high income that might render them vulnerable to union demands, government regulations, or higher taxes.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reason managers sometimes choose accounting methods that don’t necessarily increase earnings was mentioned earlier. Most managers tend to prefer to report earnings that follow a regular, smooth trend from year to year. The desire to “smooth” earnings means that any attempt to manipulate earnings by choosing accounting methods is not always in the direction of higher income. Instead, the choice might be to avoid irregular earnings, particularly those with wide variations from year to year, a pattern that might be interpreted by analysts as denoting a risky situation.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Obviously, any time managers make accounting choices for any of the reasons discussed here, when the motivation is an objective other than to provide useful information, earnings quality suffers. As mentioned frequently throughout this text, earnings quality refers to the ability of reported earnings (income) to predict a company’s future earnings. </a:t>
            </a:r>
            <a:endParaRPr lang="en-US" sz="1100"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7</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IN" sz="1100" b="0" baseline="0" dirty="0"/>
              <a:t>Illustration </a:t>
            </a:r>
            <a:r>
              <a:rPr lang="en-IN" sz="1100" b="0" baseline="0" dirty="0" smtClean="0"/>
              <a:t>20–3 </a:t>
            </a:r>
            <a:r>
              <a:rPr lang="en-IN" sz="1100" b="0" baseline="0" dirty="0"/>
              <a:t>Change in Accounting Principle</a:t>
            </a:r>
          </a:p>
          <a:p>
            <a:endParaRPr lang="en-IN" sz="1100" b="0" baseline="0" dirty="0"/>
          </a:p>
          <a:p>
            <a:r>
              <a:rPr lang="en-IN" sz="1100" b="0" baseline="0" dirty="0"/>
              <a:t>We report most voluntary changes in accounting principles retrospectively. This means reporting all previous period’s financial statements as if the new method had been used in all prior periods. An example is provided in the illustration.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10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100" dirty="0"/>
              <a:t>Air Parts Corporation used the LIFO inventory costing method. At the beginning of 2018, Air Parts decided to change to the FIFO method. Income components for 2018 and prior years are</a:t>
            </a:r>
            <a:r>
              <a:rPr lang="en-IN" sz="1100" baseline="0" dirty="0"/>
              <a:t> given in the illustration. </a:t>
            </a:r>
            <a:r>
              <a:rPr lang="en-IN" sz="1100" b="0" dirty="0"/>
              <a:t>LIFO usually produces</a:t>
            </a:r>
            <a:r>
              <a:rPr lang="en-IN" sz="1100" b="0" baseline="0" dirty="0"/>
              <a:t> </a:t>
            </a:r>
            <a:r>
              <a:rPr lang="en-IN" sz="1100" b="0" dirty="0"/>
              <a:t>higher cost of goods sold</a:t>
            </a:r>
            <a:r>
              <a:rPr lang="en-IN" sz="1100" b="0" baseline="0" dirty="0"/>
              <a:t> </a:t>
            </a:r>
            <a:r>
              <a:rPr lang="en-IN" sz="1100" b="0" dirty="0"/>
              <a:t>than does FIFO because</a:t>
            </a:r>
            <a:r>
              <a:rPr lang="en-IN" sz="1100" b="0" baseline="0" dirty="0"/>
              <a:t> </a:t>
            </a:r>
            <a:r>
              <a:rPr lang="en-IN" sz="1100" b="0" dirty="0"/>
              <a:t>more recently purchased</a:t>
            </a:r>
            <a:r>
              <a:rPr lang="en-IN" sz="1100" b="0" baseline="0" dirty="0"/>
              <a:t> </a:t>
            </a:r>
            <a:r>
              <a:rPr lang="en-IN" sz="1100" b="0" dirty="0"/>
              <a:t>goods (usually higher</a:t>
            </a:r>
            <a:r>
              <a:rPr lang="en-IN" sz="1100" b="0" baseline="0" dirty="0"/>
              <a:t> </a:t>
            </a:r>
            <a:r>
              <a:rPr lang="en-IN" sz="1100" b="0" dirty="0"/>
              <a:t>priced) are assumed sold</a:t>
            </a:r>
            <a:r>
              <a:rPr lang="en-IN" sz="1100" b="0" baseline="0" dirty="0"/>
              <a:t> </a:t>
            </a:r>
            <a:r>
              <a:rPr lang="en-IN" sz="1100" b="0" dirty="0"/>
              <a:t>first.</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8</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0" dirty="0"/>
              <a:t>We now see how the company</a:t>
            </a:r>
            <a:r>
              <a:rPr lang="en-US" sz="1100" b="0" baseline="0" dirty="0"/>
              <a:t> recasts the comparative statements. </a:t>
            </a:r>
            <a:r>
              <a:rPr lang="en-IN" sz="1100" b="0" baseline="0" dirty="0"/>
              <a:t>For each year reported in the comparative statements, Air Parts makes those statements appear as if the newly adopted accounting method (FIFO) had been applied all along. As you learned in Chapter 1, comparability is one of the important qualitative characteristics of accounting information.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1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100" b="0" baseline="0" dirty="0"/>
              <a:t>When accounting changes occur, the usefulness of the comparative financial statements is enhanced with retrospective application of those changes.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1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100" b="0" baseline="0" dirty="0"/>
              <a:t>Earnings per share each year, of course, also will be based on the revised net income numbers.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1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0" dirty="0"/>
              <a:t>The company recasts the</a:t>
            </a:r>
            <a:r>
              <a:rPr lang="en-US" sz="1100" b="0" baseline="0" dirty="0"/>
              <a:t> </a:t>
            </a:r>
            <a:r>
              <a:rPr lang="en-US" sz="1100" b="0" dirty="0"/>
              <a:t>comparative statements</a:t>
            </a:r>
            <a:r>
              <a:rPr lang="en-US" sz="1100" b="0" baseline="0" dirty="0"/>
              <a:t> </a:t>
            </a:r>
            <a:r>
              <a:rPr lang="en-US" sz="1100" b="0" dirty="0"/>
              <a:t>to appear as if the</a:t>
            </a:r>
            <a:r>
              <a:rPr lang="en-US" sz="1100" b="0" baseline="0" dirty="0"/>
              <a:t> </a:t>
            </a:r>
            <a:r>
              <a:rPr lang="en-US" sz="1100" b="0" dirty="0"/>
              <a:t>accounting method</a:t>
            </a:r>
            <a:r>
              <a:rPr lang="en-US" sz="1100" b="0" baseline="0" dirty="0"/>
              <a:t> </a:t>
            </a:r>
            <a:r>
              <a:rPr lang="en-US" sz="1100" b="0" dirty="0"/>
              <a:t>adopted in 2018 (FIFO)</a:t>
            </a:r>
            <a:r>
              <a:rPr lang="en-US" sz="1100" b="0" baseline="0" dirty="0"/>
              <a:t> </a:t>
            </a:r>
            <a:r>
              <a:rPr lang="en-US" sz="1100" b="0" dirty="0"/>
              <a:t>had been used in 2017</a:t>
            </a:r>
            <a:r>
              <a:rPr lang="en-US" sz="1100" b="0" baseline="0" dirty="0"/>
              <a:t> </a:t>
            </a:r>
            <a:r>
              <a:rPr lang="en-US" sz="1100" b="0" dirty="0"/>
              <a:t>and 2016 as well.</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solidFill>
                  <a:prstClr val="black"/>
                </a:solidFill>
              </a:rPr>
              <a:pPr>
                <a:defRPr/>
              </a:pPr>
              <a:t>9</a:t>
            </a:fld>
            <a:endParaRPr lang="en-IN" dirty="0">
              <a:solidFill>
                <a:prstClr val="black"/>
              </a:solidFill>
            </a:endParaRPr>
          </a:p>
        </p:txBody>
      </p:sp>
    </p:spTree>
    <p:extLst>
      <p:ext uri="{BB962C8B-B14F-4D97-AF65-F5344CB8AC3E}">
        <p14:creationId xmlns:p14="http://schemas.microsoft.com/office/powerpoint/2010/main" val="35547576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6"/>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7" name="TextBox 6"/>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524047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8" y="283"/>
            <a:ext cx="9143245" cy="6857434"/>
          </a:xfrm>
          <a:prstGeom prst="rect">
            <a:avLst/>
          </a:prstGeom>
        </p:spPr>
      </p:pic>
      <p:sp>
        <p:nvSpPr>
          <p:cNvPr id="6" name="Rectangle 9"/>
          <p:cNvSpPr>
            <a:spLocks noGrp="1" noChangeArrowheads="1"/>
          </p:cNvSpPr>
          <p:nvPr>
            <p:ph type="title"/>
          </p:nvPr>
        </p:nvSpPr>
        <p:spPr bwMode="auto">
          <a:xfrm>
            <a:off x="533400" y="2"/>
            <a:ext cx="8610599"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8"/>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4104914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6"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39142964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9"/>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27" name="Text Placeholder 2"/>
          <p:cNvSpPr>
            <a:spLocks noGrp="1"/>
          </p:cNvSpPr>
          <p:nvPr>
            <p:ph type="body" idx="1"/>
          </p:nvPr>
        </p:nvSpPr>
        <p:spPr bwMode="auto">
          <a:xfrm>
            <a:off x="628650" y="1825625"/>
            <a:ext cx="7886700" cy="4502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9375429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1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Layout" Target="../slideLayouts/slideLayout2.xml"/><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pPr fontAlgn="auto">
              <a:spcAft>
                <a:spcPts val="0"/>
              </a:spcAft>
              <a:defRPr/>
            </a:pPr>
            <a:r>
              <a:rPr lang="en-IN" b="1" dirty="0"/>
              <a:t>Chapter 20</a:t>
            </a:r>
          </a:p>
        </p:txBody>
      </p:sp>
      <p:sp>
        <p:nvSpPr>
          <p:cNvPr id="16386" name="Text Placeholder 3"/>
          <p:cNvSpPr>
            <a:spLocks noGrp="1"/>
          </p:cNvSpPr>
          <p:nvPr>
            <p:ph type="body" sz="quarter" idx="10"/>
          </p:nvPr>
        </p:nvSpPr>
        <p:spPr/>
        <p:txBody>
          <a:bodyPr/>
          <a:lstStyle/>
          <a:p>
            <a:r>
              <a:rPr lang="en-IN" dirty="0"/>
              <a:t>Accounting Changes and Error Corrections</a:t>
            </a:r>
          </a:p>
        </p:txBody>
      </p:sp>
    </p:spTree>
    <p:extLst>
      <p:ext uri="{BB962C8B-B14F-4D97-AF65-F5344CB8AC3E}">
        <p14:creationId xmlns:p14="http://schemas.microsoft.com/office/powerpoint/2010/main" val="19252567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18828" y="1752987"/>
            <a:ext cx="8502529" cy="2742813"/>
          </a:xfrm>
          <a:prstGeom prst="rect">
            <a:avLst/>
          </a:prstGeom>
          <a:solidFill>
            <a:srgbClr val="FFFAB0"/>
          </a:solidFill>
          <a:ln w="12700">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LO20-2</a:t>
            </a:r>
          </a:p>
        </p:txBody>
      </p:sp>
      <p:sp>
        <p:nvSpPr>
          <p:cNvPr id="6" name="Title 5"/>
          <p:cNvSpPr>
            <a:spLocks noGrp="1"/>
          </p:cNvSpPr>
          <p:nvPr>
            <p:ph type="title"/>
          </p:nvPr>
        </p:nvSpPr>
        <p:spPr/>
        <p:txBody>
          <a:bodyPr/>
          <a:lstStyle/>
          <a:p>
            <a:r>
              <a:rPr lang="en-IN" dirty="0" smtClean="0"/>
              <a:t>Effects </a:t>
            </a:r>
            <a:r>
              <a:rPr lang="en-IN" dirty="0"/>
              <a:t>of Switch to FIFO</a:t>
            </a:r>
            <a:endParaRPr lang="en-US" dirty="0"/>
          </a:p>
        </p:txBody>
      </p:sp>
      <p:sp>
        <p:nvSpPr>
          <p:cNvPr id="5" name="Content Placeholder 4"/>
          <p:cNvSpPr>
            <a:spLocks noGrp="1"/>
          </p:cNvSpPr>
          <p:nvPr>
            <p:ph idx="1"/>
          </p:nvPr>
        </p:nvSpPr>
        <p:spPr/>
        <p:txBody>
          <a:bodyPr/>
          <a:lstStyle/>
          <a:p>
            <a:endParaRPr lang="en-US" dirty="0"/>
          </a:p>
          <a:p>
            <a:endParaRPr lang="en-US" dirty="0"/>
          </a:p>
          <a:p>
            <a:endParaRPr lang="en-US" dirty="0"/>
          </a:p>
        </p:txBody>
      </p:sp>
      <p:sp>
        <p:nvSpPr>
          <p:cNvPr id="53" name="Rectangle 52"/>
          <p:cNvSpPr/>
          <p:nvPr/>
        </p:nvSpPr>
        <p:spPr>
          <a:xfrm>
            <a:off x="4417681" y="1752987"/>
            <a:ext cx="704039" cy="400110"/>
          </a:xfrm>
          <a:prstGeom prst="rect">
            <a:avLst/>
          </a:prstGeom>
        </p:spPr>
        <p:txBody>
          <a:bodyPr wrap="none">
            <a:spAutoFit/>
          </a:bodyPr>
          <a:lstStyle/>
          <a:p>
            <a:pPr algn="r"/>
            <a:r>
              <a:rPr lang="en-US" sz="2000" b="1" dirty="0"/>
              <a:t>2018</a:t>
            </a:r>
            <a:endParaRPr lang="en-US" sz="2000" dirty="0"/>
          </a:p>
        </p:txBody>
      </p:sp>
      <p:sp>
        <p:nvSpPr>
          <p:cNvPr id="54" name="Rectangle 53"/>
          <p:cNvSpPr/>
          <p:nvPr/>
        </p:nvSpPr>
        <p:spPr>
          <a:xfrm>
            <a:off x="5420400" y="1752987"/>
            <a:ext cx="704039" cy="400110"/>
          </a:xfrm>
          <a:prstGeom prst="rect">
            <a:avLst/>
          </a:prstGeom>
        </p:spPr>
        <p:txBody>
          <a:bodyPr wrap="none">
            <a:spAutoFit/>
          </a:bodyPr>
          <a:lstStyle/>
          <a:p>
            <a:r>
              <a:rPr lang="en-US" sz="2000" b="1" dirty="0"/>
              <a:t>2017</a:t>
            </a:r>
            <a:endParaRPr lang="en-US" sz="2000" dirty="0"/>
          </a:p>
        </p:txBody>
      </p:sp>
      <p:sp>
        <p:nvSpPr>
          <p:cNvPr id="55" name="Rectangle 54"/>
          <p:cNvSpPr/>
          <p:nvPr/>
        </p:nvSpPr>
        <p:spPr>
          <a:xfrm>
            <a:off x="6423119" y="1752987"/>
            <a:ext cx="704039" cy="400110"/>
          </a:xfrm>
          <a:prstGeom prst="rect">
            <a:avLst/>
          </a:prstGeom>
        </p:spPr>
        <p:txBody>
          <a:bodyPr wrap="none">
            <a:spAutoFit/>
          </a:bodyPr>
          <a:lstStyle/>
          <a:p>
            <a:r>
              <a:rPr lang="en-US" sz="2000" b="1" dirty="0"/>
              <a:t>2016</a:t>
            </a:r>
            <a:endParaRPr lang="en-US" sz="2000" dirty="0"/>
          </a:p>
        </p:txBody>
      </p:sp>
      <p:sp>
        <p:nvSpPr>
          <p:cNvPr id="83" name="Rectangle 82"/>
          <p:cNvSpPr/>
          <p:nvPr/>
        </p:nvSpPr>
        <p:spPr>
          <a:xfrm>
            <a:off x="7425837" y="1752987"/>
            <a:ext cx="1718163" cy="400110"/>
          </a:xfrm>
          <a:prstGeom prst="rect">
            <a:avLst/>
          </a:prstGeom>
        </p:spPr>
        <p:txBody>
          <a:bodyPr wrap="none">
            <a:spAutoFit/>
          </a:bodyPr>
          <a:lstStyle/>
          <a:p>
            <a:r>
              <a:rPr lang="en-US" sz="2000" b="1" dirty="0"/>
              <a:t>Previous Years</a:t>
            </a:r>
            <a:endParaRPr lang="en-US" sz="2000" dirty="0"/>
          </a:p>
        </p:txBody>
      </p:sp>
      <p:cxnSp>
        <p:nvCxnSpPr>
          <p:cNvPr id="84" name="Straight Connector 83"/>
          <p:cNvCxnSpPr/>
          <p:nvPr/>
        </p:nvCxnSpPr>
        <p:spPr>
          <a:xfrm>
            <a:off x="618387" y="2116722"/>
            <a:ext cx="841834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Rectangle 84"/>
          <p:cNvSpPr/>
          <p:nvPr/>
        </p:nvSpPr>
        <p:spPr>
          <a:xfrm>
            <a:off x="685800" y="2121585"/>
            <a:ext cx="2752228" cy="400110"/>
          </a:xfrm>
          <a:prstGeom prst="rect">
            <a:avLst/>
          </a:prstGeom>
        </p:spPr>
        <p:txBody>
          <a:bodyPr wrap="none">
            <a:spAutoFit/>
          </a:bodyPr>
          <a:lstStyle/>
          <a:p>
            <a:r>
              <a:rPr lang="en-IN" sz="2000" dirty="0"/>
              <a:t>Cost of goods sold (</a:t>
            </a:r>
            <a:r>
              <a:rPr lang="en-IN" sz="2000" b="1" dirty="0">
                <a:solidFill>
                  <a:srgbClr val="C00000"/>
                </a:solidFill>
              </a:rPr>
              <a:t>LIFO</a:t>
            </a:r>
            <a:r>
              <a:rPr lang="en-IN" sz="2000" dirty="0"/>
              <a:t>)</a:t>
            </a:r>
            <a:endParaRPr lang="en-US" sz="2000" dirty="0"/>
          </a:p>
        </p:txBody>
      </p:sp>
      <p:sp>
        <p:nvSpPr>
          <p:cNvPr id="86" name="Rectangle 85"/>
          <p:cNvSpPr/>
          <p:nvPr/>
        </p:nvSpPr>
        <p:spPr>
          <a:xfrm>
            <a:off x="685800" y="2422841"/>
            <a:ext cx="2763449" cy="400110"/>
          </a:xfrm>
          <a:prstGeom prst="rect">
            <a:avLst/>
          </a:prstGeom>
        </p:spPr>
        <p:txBody>
          <a:bodyPr wrap="none">
            <a:spAutoFit/>
          </a:bodyPr>
          <a:lstStyle/>
          <a:p>
            <a:r>
              <a:rPr lang="en-IN" sz="2000" dirty="0"/>
              <a:t>Cost of goods sold (</a:t>
            </a:r>
            <a:r>
              <a:rPr lang="en-IN" sz="2000" b="1" dirty="0">
                <a:solidFill>
                  <a:srgbClr val="C00000"/>
                </a:solidFill>
              </a:rPr>
              <a:t>FIFO</a:t>
            </a:r>
            <a:r>
              <a:rPr lang="en-IN" sz="2000" dirty="0"/>
              <a:t>)</a:t>
            </a:r>
            <a:endParaRPr lang="en-US" sz="2000" dirty="0"/>
          </a:p>
        </p:txBody>
      </p:sp>
      <p:sp>
        <p:nvSpPr>
          <p:cNvPr id="87" name="Rectangle 86"/>
          <p:cNvSpPr/>
          <p:nvPr/>
        </p:nvSpPr>
        <p:spPr>
          <a:xfrm>
            <a:off x="939204" y="2767510"/>
            <a:ext cx="1364989" cy="400110"/>
          </a:xfrm>
          <a:prstGeom prst="rect">
            <a:avLst/>
          </a:prstGeom>
        </p:spPr>
        <p:txBody>
          <a:bodyPr wrap="none">
            <a:spAutoFit/>
          </a:bodyPr>
          <a:lstStyle/>
          <a:p>
            <a:r>
              <a:rPr lang="en-IN" sz="2000" dirty="0"/>
              <a:t>Differences</a:t>
            </a:r>
            <a:endParaRPr lang="en-US" sz="2000" dirty="0"/>
          </a:p>
        </p:txBody>
      </p:sp>
      <p:sp>
        <p:nvSpPr>
          <p:cNvPr id="88" name="Rectangle 87"/>
          <p:cNvSpPr/>
          <p:nvPr/>
        </p:nvSpPr>
        <p:spPr>
          <a:xfrm>
            <a:off x="685800" y="3345905"/>
            <a:ext cx="2079608" cy="400110"/>
          </a:xfrm>
          <a:prstGeom prst="rect">
            <a:avLst/>
          </a:prstGeom>
        </p:spPr>
        <p:txBody>
          <a:bodyPr wrap="none">
            <a:spAutoFit/>
          </a:bodyPr>
          <a:lstStyle/>
          <a:p>
            <a:r>
              <a:rPr lang="en-IN" sz="2000" dirty="0"/>
              <a:t>Cost of goods sold</a:t>
            </a:r>
            <a:endParaRPr lang="en-US" sz="2000" dirty="0"/>
          </a:p>
        </p:txBody>
      </p:sp>
      <p:sp>
        <p:nvSpPr>
          <p:cNvPr id="89" name="Rectangle 88"/>
          <p:cNvSpPr/>
          <p:nvPr/>
        </p:nvSpPr>
        <p:spPr>
          <a:xfrm>
            <a:off x="685800" y="3642732"/>
            <a:ext cx="2210926" cy="400110"/>
          </a:xfrm>
          <a:prstGeom prst="rect">
            <a:avLst/>
          </a:prstGeom>
        </p:spPr>
        <p:txBody>
          <a:bodyPr wrap="none">
            <a:spAutoFit/>
          </a:bodyPr>
          <a:lstStyle/>
          <a:p>
            <a:r>
              <a:rPr lang="en-IN" sz="2000" dirty="0"/>
              <a:t>Income taxes (40%)</a:t>
            </a:r>
            <a:endParaRPr lang="en-US" sz="2000" dirty="0"/>
          </a:p>
        </p:txBody>
      </p:sp>
      <p:sp>
        <p:nvSpPr>
          <p:cNvPr id="90" name="Rectangle 89"/>
          <p:cNvSpPr/>
          <p:nvPr/>
        </p:nvSpPr>
        <p:spPr>
          <a:xfrm>
            <a:off x="4417681" y="2123354"/>
            <a:ext cx="704039" cy="400110"/>
          </a:xfrm>
          <a:prstGeom prst="rect">
            <a:avLst/>
          </a:prstGeom>
        </p:spPr>
        <p:txBody>
          <a:bodyPr wrap="none">
            <a:spAutoFit/>
          </a:bodyPr>
          <a:lstStyle/>
          <a:p>
            <a:pPr algn="r"/>
            <a:r>
              <a:rPr lang="en-IN" sz="2000" dirty="0"/>
              <a:t>$430</a:t>
            </a:r>
            <a:endParaRPr lang="en-US" sz="2000" dirty="0"/>
          </a:p>
        </p:txBody>
      </p:sp>
      <p:sp>
        <p:nvSpPr>
          <p:cNvPr id="91" name="Rectangle 90"/>
          <p:cNvSpPr/>
          <p:nvPr/>
        </p:nvSpPr>
        <p:spPr>
          <a:xfrm>
            <a:off x="4547525" y="2408657"/>
            <a:ext cx="574195" cy="400110"/>
          </a:xfrm>
          <a:prstGeom prst="rect">
            <a:avLst/>
          </a:prstGeom>
        </p:spPr>
        <p:txBody>
          <a:bodyPr wrap="none">
            <a:spAutoFit/>
          </a:bodyPr>
          <a:lstStyle/>
          <a:p>
            <a:pPr algn="r"/>
            <a:r>
              <a:rPr lang="en-IN" sz="2000" dirty="0"/>
              <a:t>370</a:t>
            </a:r>
            <a:endParaRPr lang="en-US" sz="2000" dirty="0"/>
          </a:p>
        </p:txBody>
      </p:sp>
      <p:sp>
        <p:nvSpPr>
          <p:cNvPr id="92" name="Rectangle 91"/>
          <p:cNvSpPr/>
          <p:nvPr/>
        </p:nvSpPr>
        <p:spPr>
          <a:xfrm>
            <a:off x="4432109" y="2767510"/>
            <a:ext cx="689611" cy="400110"/>
          </a:xfrm>
          <a:prstGeom prst="rect">
            <a:avLst/>
          </a:prstGeom>
        </p:spPr>
        <p:txBody>
          <a:bodyPr wrap="none">
            <a:spAutoFit/>
          </a:bodyPr>
          <a:lstStyle/>
          <a:p>
            <a:pPr algn="r"/>
            <a:r>
              <a:rPr lang="en-IN" sz="2000" dirty="0"/>
              <a:t>$  60</a:t>
            </a:r>
            <a:endParaRPr lang="en-US" sz="2000" dirty="0"/>
          </a:p>
        </p:txBody>
      </p:sp>
      <p:sp>
        <p:nvSpPr>
          <p:cNvPr id="93" name="Rectangle 92"/>
          <p:cNvSpPr/>
          <p:nvPr/>
        </p:nvSpPr>
        <p:spPr>
          <a:xfrm>
            <a:off x="4417681" y="3345905"/>
            <a:ext cx="704039" cy="400110"/>
          </a:xfrm>
          <a:prstGeom prst="rect">
            <a:avLst/>
          </a:prstGeom>
        </p:spPr>
        <p:txBody>
          <a:bodyPr wrap="none">
            <a:spAutoFit/>
          </a:bodyPr>
          <a:lstStyle/>
          <a:p>
            <a:pPr algn="r"/>
            <a:r>
              <a:rPr lang="en-IN" sz="2000" b="1" dirty="0">
                <a:solidFill>
                  <a:srgbClr val="C00000"/>
                </a:solidFill>
              </a:rPr>
              <a:t>$460</a:t>
            </a:r>
            <a:endParaRPr lang="en-US" sz="2000" b="1" dirty="0">
              <a:solidFill>
                <a:srgbClr val="C00000"/>
              </a:solidFill>
            </a:endParaRPr>
          </a:p>
        </p:txBody>
      </p:sp>
      <p:sp>
        <p:nvSpPr>
          <p:cNvPr id="94" name="Rectangle 93"/>
          <p:cNvSpPr/>
          <p:nvPr/>
        </p:nvSpPr>
        <p:spPr>
          <a:xfrm>
            <a:off x="4547525" y="3642732"/>
            <a:ext cx="574195" cy="400110"/>
          </a:xfrm>
          <a:prstGeom prst="rect">
            <a:avLst/>
          </a:prstGeom>
        </p:spPr>
        <p:txBody>
          <a:bodyPr wrap="none">
            <a:spAutoFit/>
          </a:bodyPr>
          <a:lstStyle/>
          <a:p>
            <a:pPr algn="r"/>
            <a:r>
              <a:rPr lang="en-IN" sz="2000" dirty="0"/>
              <a:t>180</a:t>
            </a:r>
            <a:endParaRPr lang="en-US" sz="2000" dirty="0"/>
          </a:p>
        </p:txBody>
      </p:sp>
      <p:sp>
        <p:nvSpPr>
          <p:cNvPr id="95" name="Rectangle 94"/>
          <p:cNvSpPr/>
          <p:nvPr/>
        </p:nvSpPr>
        <p:spPr>
          <a:xfrm>
            <a:off x="5451532" y="2123354"/>
            <a:ext cx="704039" cy="400110"/>
          </a:xfrm>
          <a:prstGeom prst="rect">
            <a:avLst/>
          </a:prstGeom>
        </p:spPr>
        <p:txBody>
          <a:bodyPr wrap="none">
            <a:spAutoFit/>
          </a:bodyPr>
          <a:lstStyle/>
          <a:p>
            <a:pPr algn="r"/>
            <a:r>
              <a:rPr lang="en-IN" sz="2000" dirty="0"/>
              <a:t>$420</a:t>
            </a:r>
            <a:endParaRPr lang="en-US" sz="2000" dirty="0"/>
          </a:p>
        </p:txBody>
      </p:sp>
      <p:sp>
        <p:nvSpPr>
          <p:cNvPr id="96" name="Rectangle 95"/>
          <p:cNvSpPr/>
          <p:nvPr/>
        </p:nvSpPr>
        <p:spPr>
          <a:xfrm>
            <a:off x="5581376" y="2408657"/>
            <a:ext cx="574195" cy="400110"/>
          </a:xfrm>
          <a:prstGeom prst="rect">
            <a:avLst/>
          </a:prstGeom>
        </p:spPr>
        <p:txBody>
          <a:bodyPr wrap="none">
            <a:spAutoFit/>
          </a:bodyPr>
          <a:lstStyle/>
          <a:p>
            <a:pPr algn="r"/>
            <a:r>
              <a:rPr lang="en-IN" sz="2000" dirty="0"/>
              <a:t>365</a:t>
            </a:r>
            <a:endParaRPr lang="en-US" sz="2000" dirty="0"/>
          </a:p>
        </p:txBody>
      </p:sp>
      <p:sp>
        <p:nvSpPr>
          <p:cNvPr id="97" name="Rectangle 96"/>
          <p:cNvSpPr/>
          <p:nvPr/>
        </p:nvSpPr>
        <p:spPr>
          <a:xfrm>
            <a:off x="5465960" y="2767510"/>
            <a:ext cx="689611" cy="400110"/>
          </a:xfrm>
          <a:prstGeom prst="rect">
            <a:avLst/>
          </a:prstGeom>
        </p:spPr>
        <p:txBody>
          <a:bodyPr wrap="none">
            <a:spAutoFit/>
          </a:bodyPr>
          <a:lstStyle/>
          <a:p>
            <a:pPr algn="r"/>
            <a:r>
              <a:rPr lang="en-IN" sz="2000" dirty="0"/>
              <a:t>$  55</a:t>
            </a:r>
            <a:endParaRPr lang="en-US" sz="2000" dirty="0"/>
          </a:p>
        </p:txBody>
      </p:sp>
      <p:sp>
        <p:nvSpPr>
          <p:cNvPr id="98" name="Rectangle 97"/>
          <p:cNvSpPr/>
          <p:nvPr/>
        </p:nvSpPr>
        <p:spPr>
          <a:xfrm>
            <a:off x="5451532" y="3345905"/>
            <a:ext cx="704039" cy="400110"/>
          </a:xfrm>
          <a:prstGeom prst="rect">
            <a:avLst/>
          </a:prstGeom>
        </p:spPr>
        <p:txBody>
          <a:bodyPr wrap="none">
            <a:spAutoFit/>
          </a:bodyPr>
          <a:lstStyle/>
          <a:p>
            <a:pPr algn="r"/>
            <a:r>
              <a:rPr lang="en-IN" sz="2000" b="1" dirty="0">
                <a:solidFill>
                  <a:srgbClr val="C00000"/>
                </a:solidFill>
              </a:rPr>
              <a:t>$400</a:t>
            </a:r>
            <a:endParaRPr lang="en-US" sz="2000" b="1" dirty="0">
              <a:solidFill>
                <a:srgbClr val="C00000"/>
              </a:solidFill>
            </a:endParaRPr>
          </a:p>
        </p:txBody>
      </p:sp>
      <p:sp>
        <p:nvSpPr>
          <p:cNvPr id="99" name="Rectangle 98"/>
          <p:cNvSpPr/>
          <p:nvPr/>
        </p:nvSpPr>
        <p:spPr>
          <a:xfrm>
            <a:off x="5581375" y="3642732"/>
            <a:ext cx="574196" cy="400110"/>
          </a:xfrm>
          <a:prstGeom prst="rect">
            <a:avLst/>
          </a:prstGeom>
        </p:spPr>
        <p:txBody>
          <a:bodyPr wrap="none">
            <a:spAutoFit/>
          </a:bodyPr>
          <a:lstStyle/>
          <a:p>
            <a:pPr algn="r"/>
            <a:r>
              <a:rPr lang="en-IN" sz="2000" dirty="0"/>
              <a:t>160</a:t>
            </a:r>
            <a:endParaRPr lang="en-US" sz="2000" dirty="0"/>
          </a:p>
        </p:txBody>
      </p:sp>
      <p:sp>
        <p:nvSpPr>
          <p:cNvPr id="100" name="Rectangle 99"/>
          <p:cNvSpPr/>
          <p:nvPr/>
        </p:nvSpPr>
        <p:spPr>
          <a:xfrm>
            <a:off x="6451326" y="2123354"/>
            <a:ext cx="704039" cy="400110"/>
          </a:xfrm>
          <a:prstGeom prst="rect">
            <a:avLst/>
          </a:prstGeom>
        </p:spPr>
        <p:txBody>
          <a:bodyPr wrap="none">
            <a:spAutoFit/>
          </a:bodyPr>
          <a:lstStyle/>
          <a:p>
            <a:pPr algn="r"/>
            <a:r>
              <a:rPr lang="en-IN" sz="2000" dirty="0"/>
              <a:t>$405</a:t>
            </a:r>
            <a:endParaRPr lang="en-US" sz="2000" dirty="0"/>
          </a:p>
        </p:txBody>
      </p:sp>
      <p:sp>
        <p:nvSpPr>
          <p:cNvPr id="101" name="Rectangle 100"/>
          <p:cNvSpPr/>
          <p:nvPr/>
        </p:nvSpPr>
        <p:spPr>
          <a:xfrm>
            <a:off x="6581170" y="2408657"/>
            <a:ext cx="574195" cy="400110"/>
          </a:xfrm>
          <a:prstGeom prst="rect">
            <a:avLst/>
          </a:prstGeom>
        </p:spPr>
        <p:txBody>
          <a:bodyPr wrap="none">
            <a:spAutoFit/>
          </a:bodyPr>
          <a:lstStyle/>
          <a:p>
            <a:pPr algn="r"/>
            <a:r>
              <a:rPr lang="en-IN" sz="2000" dirty="0"/>
              <a:t>360</a:t>
            </a:r>
            <a:endParaRPr lang="en-US" sz="2000" dirty="0"/>
          </a:p>
        </p:txBody>
      </p:sp>
      <p:sp>
        <p:nvSpPr>
          <p:cNvPr id="102" name="Rectangle 101"/>
          <p:cNvSpPr/>
          <p:nvPr/>
        </p:nvSpPr>
        <p:spPr>
          <a:xfrm>
            <a:off x="6465754" y="2767510"/>
            <a:ext cx="689611" cy="400110"/>
          </a:xfrm>
          <a:prstGeom prst="rect">
            <a:avLst/>
          </a:prstGeom>
        </p:spPr>
        <p:txBody>
          <a:bodyPr wrap="none">
            <a:spAutoFit/>
          </a:bodyPr>
          <a:lstStyle/>
          <a:p>
            <a:pPr algn="r"/>
            <a:r>
              <a:rPr lang="en-IN" sz="2000" dirty="0"/>
              <a:t>$  45</a:t>
            </a:r>
            <a:endParaRPr lang="en-US" sz="2000" dirty="0"/>
          </a:p>
        </p:txBody>
      </p:sp>
      <p:sp>
        <p:nvSpPr>
          <p:cNvPr id="103" name="Rectangle 102"/>
          <p:cNvSpPr/>
          <p:nvPr/>
        </p:nvSpPr>
        <p:spPr>
          <a:xfrm>
            <a:off x="6451326" y="3345905"/>
            <a:ext cx="704039" cy="400110"/>
          </a:xfrm>
          <a:prstGeom prst="rect">
            <a:avLst/>
          </a:prstGeom>
        </p:spPr>
        <p:txBody>
          <a:bodyPr wrap="none">
            <a:spAutoFit/>
          </a:bodyPr>
          <a:lstStyle/>
          <a:p>
            <a:pPr algn="r"/>
            <a:r>
              <a:rPr lang="en-IN" sz="2000" b="1" dirty="0">
                <a:solidFill>
                  <a:srgbClr val="C00000"/>
                </a:solidFill>
              </a:rPr>
              <a:t>$345</a:t>
            </a:r>
            <a:endParaRPr lang="en-US" sz="2000" b="1" dirty="0">
              <a:solidFill>
                <a:srgbClr val="C00000"/>
              </a:solidFill>
            </a:endParaRPr>
          </a:p>
        </p:txBody>
      </p:sp>
      <p:sp>
        <p:nvSpPr>
          <p:cNvPr id="104" name="Rectangle 103"/>
          <p:cNvSpPr/>
          <p:nvPr/>
        </p:nvSpPr>
        <p:spPr>
          <a:xfrm>
            <a:off x="6581169" y="3642732"/>
            <a:ext cx="574196" cy="400110"/>
          </a:xfrm>
          <a:prstGeom prst="rect">
            <a:avLst/>
          </a:prstGeom>
        </p:spPr>
        <p:txBody>
          <a:bodyPr wrap="none">
            <a:spAutoFit/>
          </a:bodyPr>
          <a:lstStyle/>
          <a:p>
            <a:pPr algn="r"/>
            <a:r>
              <a:rPr lang="en-IN" sz="2000" dirty="0"/>
              <a:t>138</a:t>
            </a:r>
            <a:endParaRPr lang="en-US" sz="2000" dirty="0"/>
          </a:p>
        </p:txBody>
      </p:sp>
      <p:sp>
        <p:nvSpPr>
          <p:cNvPr id="105" name="Rectangle 104"/>
          <p:cNvSpPr/>
          <p:nvPr/>
        </p:nvSpPr>
        <p:spPr>
          <a:xfrm>
            <a:off x="7845062" y="2123354"/>
            <a:ext cx="898002" cy="400110"/>
          </a:xfrm>
          <a:prstGeom prst="rect">
            <a:avLst/>
          </a:prstGeom>
        </p:spPr>
        <p:txBody>
          <a:bodyPr wrap="none">
            <a:spAutoFit/>
          </a:bodyPr>
          <a:lstStyle/>
          <a:p>
            <a:pPr algn="r"/>
            <a:r>
              <a:rPr lang="en-IN" sz="2000" dirty="0"/>
              <a:t>$2,000</a:t>
            </a:r>
            <a:endParaRPr lang="en-US" sz="2000" dirty="0"/>
          </a:p>
        </p:txBody>
      </p:sp>
      <p:sp>
        <p:nvSpPr>
          <p:cNvPr id="106" name="Rectangle 105"/>
          <p:cNvSpPr/>
          <p:nvPr/>
        </p:nvSpPr>
        <p:spPr>
          <a:xfrm>
            <a:off x="7974905" y="2408657"/>
            <a:ext cx="768159" cy="400110"/>
          </a:xfrm>
          <a:prstGeom prst="rect">
            <a:avLst/>
          </a:prstGeom>
        </p:spPr>
        <p:txBody>
          <a:bodyPr wrap="none">
            <a:spAutoFit/>
          </a:bodyPr>
          <a:lstStyle/>
          <a:p>
            <a:pPr algn="r"/>
            <a:r>
              <a:rPr lang="en-IN" sz="2000" dirty="0"/>
              <a:t>1,700</a:t>
            </a:r>
            <a:endParaRPr lang="en-US" sz="2000" dirty="0"/>
          </a:p>
        </p:txBody>
      </p:sp>
      <p:sp>
        <p:nvSpPr>
          <p:cNvPr id="107" name="Rectangle 106"/>
          <p:cNvSpPr/>
          <p:nvPr/>
        </p:nvSpPr>
        <p:spPr>
          <a:xfrm>
            <a:off x="7865901" y="2767510"/>
            <a:ext cx="877163" cy="400110"/>
          </a:xfrm>
          <a:prstGeom prst="rect">
            <a:avLst/>
          </a:prstGeom>
        </p:spPr>
        <p:txBody>
          <a:bodyPr wrap="none">
            <a:spAutoFit/>
          </a:bodyPr>
          <a:lstStyle/>
          <a:p>
            <a:pPr algn="r"/>
            <a:r>
              <a:rPr lang="en-IN" sz="2000" dirty="0"/>
              <a:t>$   300</a:t>
            </a:r>
            <a:endParaRPr lang="en-US" sz="2000" dirty="0"/>
          </a:p>
        </p:txBody>
      </p:sp>
      <p:sp>
        <p:nvSpPr>
          <p:cNvPr id="108" name="Rectangle 107"/>
          <p:cNvSpPr/>
          <p:nvPr/>
        </p:nvSpPr>
        <p:spPr>
          <a:xfrm>
            <a:off x="7865901" y="3345905"/>
            <a:ext cx="877163" cy="400110"/>
          </a:xfrm>
          <a:prstGeom prst="rect">
            <a:avLst/>
          </a:prstGeom>
        </p:spPr>
        <p:txBody>
          <a:bodyPr wrap="none">
            <a:spAutoFit/>
          </a:bodyPr>
          <a:lstStyle/>
          <a:p>
            <a:pPr algn="r"/>
            <a:r>
              <a:rPr lang="en-IN" sz="2000" dirty="0"/>
              <a:t>$   300</a:t>
            </a:r>
            <a:endParaRPr lang="en-US" sz="2000" dirty="0"/>
          </a:p>
        </p:txBody>
      </p:sp>
      <p:sp>
        <p:nvSpPr>
          <p:cNvPr id="109" name="Rectangle 108"/>
          <p:cNvSpPr/>
          <p:nvPr/>
        </p:nvSpPr>
        <p:spPr>
          <a:xfrm>
            <a:off x="8168868" y="3642732"/>
            <a:ext cx="574196" cy="400110"/>
          </a:xfrm>
          <a:prstGeom prst="rect">
            <a:avLst/>
          </a:prstGeom>
        </p:spPr>
        <p:txBody>
          <a:bodyPr wrap="none">
            <a:spAutoFit/>
          </a:bodyPr>
          <a:lstStyle/>
          <a:p>
            <a:pPr algn="r"/>
            <a:r>
              <a:rPr lang="en-IN" sz="2000" dirty="0"/>
              <a:t>120</a:t>
            </a:r>
            <a:endParaRPr lang="en-US" sz="2000" dirty="0"/>
          </a:p>
        </p:txBody>
      </p:sp>
      <p:cxnSp>
        <p:nvCxnSpPr>
          <p:cNvPr id="110" name="Straight Connector 109"/>
          <p:cNvCxnSpPr/>
          <p:nvPr/>
        </p:nvCxnSpPr>
        <p:spPr>
          <a:xfrm>
            <a:off x="4426775" y="2751590"/>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5364929" y="2749821"/>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6460420" y="2749821"/>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7890202" y="2749821"/>
            <a:ext cx="8528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2" name="Rectangle 121"/>
          <p:cNvSpPr/>
          <p:nvPr/>
        </p:nvSpPr>
        <p:spPr>
          <a:xfrm>
            <a:off x="721237" y="3057252"/>
            <a:ext cx="2683940" cy="400110"/>
          </a:xfrm>
          <a:prstGeom prst="rect">
            <a:avLst/>
          </a:prstGeom>
        </p:spPr>
        <p:txBody>
          <a:bodyPr wrap="none">
            <a:spAutoFit/>
          </a:bodyPr>
          <a:lstStyle/>
          <a:p>
            <a:r>
              <a:rPr lang="en-IN" sz="2000" b="1" i="1" dirty="0"/>
              <a:t>Cumulative differences</a:t>
            </a:r>
            <a:r>
              <a:rPr lang="en-IN" sz="2000" i="1" dirty="0"/>
              <a:t>:</a:t>
            </a:r>
            <a:endParaRPr lang="en-US" sz="2000" i="1" dirty="0"/>
          </a:p>
        </p:txBody>
      </p:sp>
      <p:sp>
        <p:nvSpPr>
          <p:cNvPr id="124" name="Rectangle 123"/>
          <p:cNvSpPr/>
          <p:nvPr/>
        </p:nvSpPr>
        <p:spPr>
          <a:xfrm>
            <a:off x="684031" y="3940636"/>
            <a:ext cx="3723968" cy="400110"/>
          </a:xfrm>
          <a:prstGeom prst="rect">
            <a:avLst/>
          </a:prstGeom>
        </p:spPr>
        <p:txBody>
          <a:bodyPr wrap="none">
            <a:spAutoFit/>
          </a:bodyPr>
          <a:lstStyle/>
          <a:p>
            <a:r>
              <a:rPr lang="en-IN" sz="2000" dirty="0"/>
              <a:t>Net income and retained earnings</a:t>
            </a:r>
            <a:endParaRPr lang="en-US" sz="2000" dirty="0"/>
          </a:p>
        </p:txBody>
      </p:sp>
      <p:sp>
        <p:nvSpPr>
          <p:cNvPr id="126" name="Rectangle 125"/>
          <p:cNvSpPr/>
          <p:nvPr/>
        </p:nvSpPr>
        <p:spPr>
          <a:xfrm>
            <a:off x="4417681" y="3940636"/>
            <a:ext cx="704039" cy="400110"/>
          </a:xfrm>
          <a:prstGeom prst="rect">
            <a:avLst/>
          </a:prstGeom>
        </p:spPr>
        <p:txBody>
          <a:bodyPr wrap="none">
            <a:spAutoFit/>
          </a:bodyPr>
          <a:lstStyle/>
          <a:p>
            <a:pPr algn="r"/>
            <a:r>
              <a:rPr lang="en-IN" sz="2000" dirty="0"/>
              <a:t>$276</a:t>
            </a:r>
            <a:endParaRPr lang="en-US" sz="2000" dirty="0"/>
          </a:p>
        </p:txBody>
      </p:sp>
      <p:sp>
        <p:nvSpPr>
          <p:cNvPr id="127" name="Rectangle 126"/>
          <p:cNvSpPr/>
          <p:nvPr/>
        </p:nvSpPr>
        <p:spPr>
          <a:xfrm>
            <a:off x="5451532" y="3940636"/>
            <a:ext cx="704039" cy="400110"/>
          </a:xfrm>
          <a:prstGeom prst="rect">
            <a:avLst/>
          </a:prstGeom>
        </p:spPr>
        <p:txBody>
          <a:bodyPr wrap="none">
            <a:spAutoFit/>
          </a:bodyPr>
          <a:lstStyle/>
          <a:p>
            <a:pPr algn="r"/>
            <a:r>
              <a:rPr lang="en-IN" sz="2000" dirty="0"/>
              <a:t>$240</a:t>
            </a:r>
            <a:endParaRPr lang="en-US" sz="2000" dirty="0"/>
          </a:p>
        </p:txBody>
      </p:sp>
      <p:sp>
        <p:nvSpPr>
          <p:cNvPr id="128" name="Rectangle 127"/>
          <p:cNvSpPr/>
          <p:nvPr/>
        </p:nvSpPr>
        <p:spPr>
          <a:xfrm>
            <a:off x="6451326" y="3940636"/>
            <a:ext cx="704039" cy="400110"/>
          </a:xfrm>
          <a:prstGeom prst="rect">
            <a:avLst/>
          </a:prstGeom>
        </p:spPr>
        <p:txBody>
          <a:bodyPr wrap="none">
            <a:spAutoFit/>
          </a:bodyPr>
          <a:lstStyle/>
          <a:p>
            <a:pPr algn="r"/>
            <a:r>
              <a:rPr lang="en-IN" sz="2000" dirty="0"/>
              <a:t>$207</a:t>
            </a:r>
            <a:endParaRPr lang="en-US" sz="2000" dirty="0"/>
          </a:p>
        </p:txBody>
      </p:sp>
      <p:sp>
        <p:nvSpPr>
          <p:cNvPr id="129" name="Rectangle 128"/>
          <p:cNvSpPr/>
          <p:nvPr/>
        </p:nvSpPr>
        <p:spPr>
          <a:xfrm>
            <a:off x="7865901" y="3940636"/>
            <a:ext cx="877163" cy="400110"/>
          </a:xfrm>
          <a:prstGeom prst="rect">
            <a:avLst/>
          </a:prstGeom>
        </p:spPr>
        <p:txBody>
          <a:bodyPr wrap="none">
            <a:spAutoFit/>
          </a:bodyPr>
          <a:lstStyle/>
          <a:p>
            <a:pPr algn="r"/>
            <a:r>
              <a:rPr lang="en-IN" sz="2000" dirty="0"/>
              <a:t>$   180</a:t>
            </a:r>
            <a:endParaRPr lang="en-US" sz="2000" dirty="0"/>
          </a:p>
        </p:txBody>
      </p:sp>
      <p:cxnSp>
        <p:nvCxnSpPr>
          <p:cNvPr id="130" name="Straight Connector 129"/>
          <p:cNvCxnSpPr/>
          <p:nvPr/>
        </p:nvCxnSpPr>
        <p:spPr>
          <a:xfrm>
            <a:off x="4430233" y="3994299"/>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5368387" y="3992530"/>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6463878" y="3992530"/>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7893660" y="3992530"/>
            <a:ext cx="8528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724239" y="4540984"/>
            <a:ext cx="8099577" cy="1938992"/>
          </a:xfrm>
          <a:prstGeom prst="rect">
            <a:avLst/>
          </a:prstGeom>
        </p:spPr>
        <p:txBody>
          <a:bodyPr>
            <a:spAutoFit/>
          </a:bodyPr>
          <a:lstStyle/>
          <a:p>
            <a:r>
              <a:rPr lang="en-IN" sz="2400" dirty="0"/>
              <a:t>Comparative balance </a:t>
            </a:r>
            <a:r>
              <a:rPr lang="en-IN" sz="2400" dirty="0" smtClean="0"/>
              <a:t>sheets will </a:t>
            </a:r>
            <a:r>
              <a:rPr lang="en-IN" sz="2400" dirty="0"/>
              <a:t>report 2016 inventory </a:t>
            </a:r>
            <a:r>
              <a:rPr lang="en-IN" sz="2400" b="1" dirty="0">
                <a:solidFill>
                  <a:srgbClr val="CC0066"/>
                </a:solidFill>
              </a:rPr>
              <a:t>$345 </a:t>
            </a:r>
            <a:r>
              <a:rPr lang="en-IN" sz="2400" dirty="0" smtClean="0"/>
              <a:t>M </a:t>
            </a:r>
            <a:r>
              <a:rPr lang="en-IN" sz="2400" dirty="0"/>
              <a:t>higher than it was reported in last year’s statements. Likewise, 2017 inventory will be increased by </a:t>
            </a:r>
            <a:r>
              <a:rPr lang="en-IN" sz="2400" b="1" dirty="0">
                <a:solidFill>
                  <a:srgbClr val="CC0066"/>
                </a:solidFill>
              </a:rPr>
              <a:t>$400 </a:t>
            </a:r>
            <a:r>
              <a:rPr lang="en-IN" sz="2400" dirty="0" smtClean="0"/>
              <a:t>M. </a:t>
            </a:r>
            <a:r>
              <a:rPr lang="en-IN" sz="2400" dirty="0"/>
              <a:t>Inventory for 2018, being reported for the first time, is </a:t>
            </a:r>
            <a:r>
              <a:rPr lang="en-IN" sz="2400" b="1" dirty="0">
                <a:solidFill>
                  <a:srgbClr val="CC0066"/>
                </a:solidFill>
              </a:rPr>
              <a:t>$460 </a:t>
            </a:r>
            <a:r>
              <a:rPr lang="en-IN" sz="2400" dirty="0" smtClean="0"/>
              <a:t>M </a:t>
            </a:r>
            <a:r>
              <a:rPr lang="en-IN" sz="2400" dirty="0"/>
              <a:t>higher than it would have been if the switch from LIFO had not occurred.</a:t>
            </a:r>
            <a:endParaRPr lang="en-US" sz="2400" dirty="0"/>
          </a:p>
        </p:txBody>
      </p:sp>
      <p:sp>
        <p:nvSpPr>
          <p:cNvPr id="2" name="Rectangle 1"/>
          <p:cNvSpPr/>
          <p:nvPr/>
        </p:nvSpPr>
        <p:spPr>
          <a:xfrm>
            <a:off x="616551" y="1219200"/>
            <a:ext cx="2426433" cy="523220"/>
          </a:xfrm>
          <a:prstGeom prst="rect">
            <a:avLst/>
          </a:prstGeom>
        </p:spPr>
        <p:txBody>
          <a:bodyPr wrap="none">
            <a:spAutoFit/>
          </a:bodyPr>
          <a:lstStyle/>
          <a:p>
            <a:r>
              <a:rPr lang="en-US" sz="2800" b="1" dirty="0">
                <a:solidFill>
                  <a:srgbClr val="660066"/>
                </a:solidFill>
              </a:rPr>
              <a:t>Balance Sheets</a:t>
            </a:r>
          </a:p>
        </p:txBody>
      </p:sp>
    </p:spTree>
    <p:extLst>
      <p:ext uri="{BB962C8B-B14F-4D97-AF65-F5344CB8AC3E}">
        <p14:creationId xmlns:p14="http://schemas.microsoft.com/office/powerpoint/2010/main" val="2284534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500"/>
                                        <p:tgtEl>
                                          <p:spTgt spid="5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fade">
                                      <p:cBhvr>
                                        <p:cTn id="16" dur="500"/>
                                        <p:tgtEl>
                                          <p:spTgt spid="5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fade">
                                      <p:cBhvr>
                                        <p:cTn id="19" dur="500"/>
                                        <p:tgtEl>
                                          <p:spTgt spid="83"/>
                                        </p:tgtEl>
                                      </p:cBhvr>
                                    </p:animEffect>
                                  </p:childTnLst>
                                </p:cTn>
                              </p:par>
                              <p:par>
                                <p:cTn id="20" presetID="10" presetClass="entr" presetSubtype="0" fill="hold" nodeType="with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fade">
                                      <p:cBhvr>
                                        <p:cTn id="22" dur="500"/>
                                        <p:tgtEl>
                                          <p:spTgt spid="8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500"/>
                                        <p:tgtEl>
                                          <p:spTgt spid="8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500"/>
                                        <p:tgtEl>
                                          <p:spTgt spid="8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0"/>
                                        </p:tgtEl>
                                        <p:attrNameLst>
                                          <p:attrName>style.visibility</p:attrName>
                                        </p:attrNameLst>
                                      </p:cBhvr>
                                      <p:to>
                                        <p:strVal val="visible"/>
                                      </p:to>
                                    </p:set>
                                    <p:animEffect transition="in" filter="fade">
                                      <p:cBhvr>
                                        <p:cTn id="34" dur="500"/>
                                        <p:tgtEl>
                                          <p:spTgt spid="9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91"/>
                                        </p:tgtEl>
                                        <p:attrNameLst>
                                          <p:attrName>style.visibility</p:attrName>
                                        </p:attrNameLst>
                                      </p:cBhvr>
                                      <p:to>
                                        <p:strVal val="visible"/>
                                      </p:to>
                                    </p:set>
                                    <p:animEffect transition="in" filter="fade">
                                      <p:cBhvr>
                                        <p:cTn id="37" dur="500"/>
                                        <p:tgtEl>
                                          <p:spTgt spid="9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6"/>
                                        </p:tgtEl>
                                        <p:attrNameLst>
                                          <p:attrName>style.visibility</p:attrName>
                                        </p:attrNameLst>
                                      </p:cBhvr>
                                      <p:to>
                                        <p:strVal val="visible"/>
                                      </p:to>
                                    </p:set>
                                    <p:animEffect transition="in" filter="fade">
                                      <p:cBhvr>
                                        <p:cTn id="40" dur="500"/>
                                        <p:tgtEl>
                                          <p:spTgt spid="9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95"/>
                                        </p:tgtEl>
                                        <p:attrNameLst>
                                          <p:attrName>style.visibility</p:attrName>
                                        </p:attrNameLst>
                                      </p:cBhvr>
                                      <p:to>
                                        <p:strVal val="visible"/>
                                      </p:to>
                                    </p:set>
                                    <p:animEffect transition="in" filter="fade">
                                      <p:cBhvr>
                                        <p:cTn id="43" dur="500"/>
                                        <p:tgtEl>
                                          <p:spTgt spid="9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1"/>
                                        </p:tgtEl>
                                        <p:attrNameLst>
                                          <p:attrName>style.visibility</p:attrName>
                                        </p:attrNameLst>
                                      </p:cBhvr>
                                      <p:to>
                                        <p:strVal val="visible"/>
                                      </p:to>
                                    </p:set>
                                    <p:animEffect transition="in" filter="fade">
                                      <p:cBhvr>
                                        <p:cTn id="46" dur="500"/>
                                        <p:tgtEl>
                                          <p:spTgt spid="10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00"/>
                                        </p:tgtEl>
                                        <p:attrNameLst>
                                          <p:attrName>style.visibility</p:attrName>
                                        </p:attrNameLst>
                                      </p:cBhvr>
                                      <p:to>
                                        <p:strVal val="visible"/>
                                      </p:to>
                                    </p:set>
                                    <p:animEffect transition="in" filter="fade">
                                      <p:cBhvr>
                                        <p:cTn id="49" dur="500"/>
                                        <p:tgtEl>
                                          <p:spTgt spid="10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05"/>
                                        </p:tgtEl>
                                        <p:attrNameLst>
                                          <p:attrName>style.visibility</p:attrName>
                                        </p:attrNameLst>
                                      </p:cBhvr>
                                      <p:to>
                                        <p:strVal val="visible"/>
                                      </p:to>
                                    </p:set>
                                    <p:animEffect transition="in" filter="fade">
                                      <p:cBhvr>
                                        <p:cTn id="52" dur="500"/>
                                        <p:tgtEl>
                                          <p:spTgt spid="10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06"/>
                                        </p:tgtEl>
                                        <p:attrNameLst>
                                          <p:attrName>style.visibility</p:attrName>
                                        </p:attrNameLst>
                                      </p:cBhvr>
                                      <p:to>
                                        <p:strVal val="visible"/>
                                      </p:to>
                                    </p:set>
                                    <p:animEffect transition="in" filter="fade">
                                      <p:cBhvr>
                                        <p:cTn id="55" dur="500"/>
                                        <p:tgtEl>
                                          <p:spTgt spid="106"/>
                                        </p:tgtEl>
                                      </p:cBhvr>
                                    </p:animEffect>
                                  </p:childTnLst>
                                </p:cTn>
                              </p:par>
                              <p:par>
                                <p:cTn id="56" presetID="10" presetClass="entr" presetSubtype="0" fill="hold" nodeType="withEffect">
                                  <p:stCondLst>
                                    <p:cond delay="0"/>
                                  </p:stCondLst>
                                  <p:childTnLst>
                                    <p:set>
                                      <p:cBhvr>
                                        <p:cTn id="57" dur="1" fill="hold">
                                          <p:stCondLst>
                                            <p:cond delay="0"/>
                                          </p:stCondLst>
                                        </p:cTn>
                                        <p:tgtEl>
                                          <p:spTgt spid="119"/>
                                        </p:tgtEl>
                                        <p:attrNameLst>
                                          <p:attrName>style.visibility</p:attrName>
                                        </p:attrNameLst>
                                      </p:cBhvr>
                                      <p:to>
                                        <p:strVal val="visible"/>
                                      </p:to>
                                    </p:set>
                                    <p:animEffect transition="in" filter="fade">
                                      <p:cBhvr>
                                        <p:cTn id="58" dur="500"/>
                                        <p:tgtEl>
                                          <p:spTgt spid="119"/>
                                        </p:tgtEl>
                                      </p:cBhvr>
                                    </p:animEffect>
                                  </p:childTnLst>
                                </p:cTn>
                              </p:par>
                              <p:par>
                                <p:cTn id="59" presetID="10" presetClass="entr" presetSubtype="0" fill="hold" nodeType="withEffect">
                                  <p:stCondLst>
                                    <p:cond delay="0"/>
                                  </p:stCondLst>
                                  <p:childTnLst>
                                    <p:set>
                                      <p:cBhvr>
                                        <p:cTn id="60" dur="1" fill="hold">
                                          <p:stCondLst>
                                            <p:cond delay="0"/>
                                          </p:stCondLst>
                                        </p:cTn>
                                        <p:tgtEl>
                                          <p:spTgt spid="110"/>
                                        </p:tgtEl>
                                        <p:attrNameLst>
                                          <p:attrName>style.visibility</p:attrName>
                                        </p:attrNameLst>
                                      </p:cBhvr>
                                      <p:to>
                                        <p:strVal val="visible"/>
                                      </p:to>
                                    </p:set>
                                    <p:animEffect transition="in" filter="fade">
                                      <p:cBhvr>
                                        <p:cTn id="61" dur="500"/>
                                        <p:tgtEl>
                                          <p:spTgt spid="110"/>
                                        </p:tgtEl>
                                      </p:cBhvr>
                                    </p:animEffect>
                                  </p:childTnLst>
                                </p:cTn>
                              </p:par>
                              <p:par>
                                <p:cTn id="62" presetID="10" presetClass="entr" presetSubtype="0" fill="hold" nodeType="withEffect">
                                  <p:stCondLst>
                                    <p:cond delay="0"/>
                                  </p:stCondLst>
                                  <p:childTnLst>
                                    <p:set>
                                      <p:cBhvr>
                                        <p:cTn id="63" dur="1" fill="hold">
                                          <p:stCondLst>
                                            <p:cond delay="0"/>
                                          </p:stCondLst>
                                        </p:cTn>
                                        <p:tgtEl>
                                          <p:spTgt spid="113"/>
                                        </p:tgtEl>
                                        <p:attrNameLst>
                                          <p:attrName>style.visibility</p:attrName>
                                        </p:attrNameLst>
                                      </p:cBhvr>
                                      <p:to>
                                        <p:strVal val="visible"/>
                                      </p:to>
                                    </p:set>
                                    <p:animEffect transition="in" filter="fade">
                                      <p:cBhvr>
                                        <p:cTn id="64" dur="500"/>
                                        <p:tgtEl>
                                          <p:spTgt spid="113"/>
                                        </p:tgtEl>
                                      </p:cBhvr>
                                    </p:animEffect>
                                  </p:childTnLst>
                                </p:cTn>
                              </p:par>
                              <p:par>
                                <p:cTn id="65" presetID="10" presetClass="entr" presetSubtype="0" fill="hold" nodeType="withEffect">
                                  <p:stCondLst>
                                    <p:cond delay="0"/>
                                  </p:stCondLst>
                                  <p:childTnLst>
                                    <p:set>
                                      <p:cBhvr>
                                        <p:cTn id="66" dur="1" fill="hold">
                                          <p:stCondLst>
                                            <p:cond delay="0"/>
                                          </p:stCondLst>
                                        </p:cTn>
                                        <p:tgtEl>
                                          <p:spTgt spid="116"/>
                                        </p:tgtEl>
                                        <p:attrNameLst>
                                          <p:attrName>style.visibility</p:attrName>
                                        </p:attrNameLst>
                                      </p:cBhvr>
                                      <p:to>
                                        <p:strVal val="visible"/>
                                      </p:to>
                                    </p:set>
                                    <p:animEffect transition="in" filter="fade">
                                      <p:cBhvr>
                                        <p:cTn id="67" dur="500"/>
                                        <p:tgtEl>
                                          <p:spTgt spid="11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02"/>
                                        </p:tgtEl>
                                        <p:attrNameLst>
                                          <p:attrName>style.visibility</p:attrName>
                                        </p:attrNameLst>
                                      </p:cBhvr>
                                      <p:to>
                                        <p:strVal val="visible"/>
                                      </p:to>
                                    </p:set>
                                    <p:animEffect transition="in" filter="fade">
                                      <p:cBhvr>
                                        <p:cTn id="70" dur="500"/>
                                        <p:tgtEl>
                                          <p:spTgt spid="10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97"/>
                                        </p:tgtEl>
                                        <p:attrNameLst>
                                          <p:attrName>style.visibility</p:attrName>
                                        </p:attrNameLst>
                                      </p:cBhvr>
                                      <p:to>
                                        <p:strVal val="visible"/>
                                      </p:to>
                                    </p:set>
                                    <p:animEffect transition="in" filter="fade">
                                      <p:cBhvr>
                                        <p:cTn id="73" dur="500"/>
                                        <p:tgtEl>
                                          <p:spTgt spid="9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07"/>
                                        </p:tgtEl>
                                        <p:attrNameLst>
                                          <p:attrName>style.visibility</p:attrName>
                                        </p:attrNameLst>
                                      </p:cBhvr>
                                      <p:to>
                                        <p:strVal val="visible"/>
                                      </p:to>
                                    </p:set>
                                    <p:animEffect transition="in" filter="fade">
                                      <p:cBhvr>
                                        <p:cTn id="79" dur="500"/>
                                        <p:tgtEl>
                                          <p:spTgt spid="107"/>
                                        </p:tgtEl>
                                      </p:cBhvr>
                                    </p:animEffec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childTnLst>
                                    <p:set>
                                      <p:cBhvr>
                                        <p:cTn id="83" dur="1" fill="hold">
                                          <p:stCondLst>
                                            <p:cond delay="0"/>
                                          </p:stCondLst>
                                        </p:cTn>
                                        <p:tgtEl>
                                          <p:spTgt spid="122"/>
                                        </p:tgtEl>
                                        <p:attrNameLst>
                                          <p:attrName>style.visibility</p:attrName>
                                        </p:attrNameLst>
                                      </p:cBhvr>
                                      <p:to>
                                        <p:strVal val="visible"/>
                                      </p:to>
                                    </p:set>
                                  </p:childTnLst>
                                </p:cTn>
                              </p:par>
                              <p:par>
                                <p:cTn id="84" presetID="10" presetClass="entr" presetSubtype="0" fill="hold" grpId="0" nodeType="withEffect">
                                  <p:stCondLst>
                                    <p:cond delay="0"/>
                                  </p:stCondLst>
                                  <p:childTnLst>
                                    <p:set>
                                      <p:cBhvr>
                                        <p:cTn id="85" dur="1" fill="hold">
                                          <p:stCondLst>
                                            <p:cond delay="0"/>
                                          </p:stCondLst>
                                        </p:cTn>
                                        <p:tgtEl>
                                          <p:spTgt spid="88"/>
                                        </p:tgtEl>
                                        <p:attrNameLst>
                                          <p:attrName>style.visibility</p:attrName>
                                        </p:attrNameLst>
                                      </p:cBhvr>
                                      <p:to>
                                        <p:strVal val="visible"/>
                                      </p:to>
                                    </p:set>
                                    <p:animEffect transition="in" filter="fade">
                                      <p:cBhvr>
                                        <p:cTn id="86" dur="500"/>
                                        <p:tgtEl>
                                          <p:spTgt spid="88"/>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89"/>
                                        </p:tgtEl>
                                        <p:attrNameLst>
                                          <p:attrName>style.visibility</p:attrName>
                                        </p:attrNameLst>
                                      </p:cBhvr>
                                      <p:to>
                                        <p:strVal val="visible"/>
                                      </p:to>
                                    </p:set>
                                    <p:animEffect transition="in" filter="fade">
                                      <p:cBhvr>
                                        <p:cTn id="89" dur="500"/>
                                        <p:tgtEl>
                                          <p:spTgt spid="89"/>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93"/>
                                        </p:tgtEl>
                                        <p:attrNameLst>
                                          <p:attrName>style.visibility</p:attrName>
                                        </p:attrNameLst>
                                      </p:cBhvr>
                                      <p:to>
                                        <p:strVal val="visible"/>
                                      </p:to>
                                    </p:set>
                                    <p:animEffect transition="in" filter="fade">
                                      <p:cBhvr>
                                        <p:cTn id="92" dur="500"/>
                                        <p:tgtEl>
                                          <p:spTgt spid="93"/>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94"/>
                                        </p:tgtEl>
                                        <p:attrNameLst>
                                          <p:attrName>style.visibility</p:attrName>
                                        </p:attrNameLst>
                                      </p:cBhvr>
                                      <p:to>
                                        <p:strVal val="visible"/>
                                      </p:to>
                                    </p:set>
                                    <p:animEffect transition="in" filter="fade">
                                      <p:cBhvr>
                                        <p:cTn id="95" dur="500"/>
                                        <p:tgtEl>
                                          <p:spTgt spid="94"/>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98"/>
                                        </p:tgtEl>
                                        <p:attrNameLst>
                                          <p:attrName>style.visibility</p:attrName>
                                        </p:attrNameLst>
                                      </p:cBhvr>
                                      <p:to>
                                        <p:strVal val="visible"/>
                                      </p:to>
                                    </p:set>
                                    <p:animEffect transition="in" filter="fade">
                                      <p:cBhvr>
                                        <p:cTn id="98" dur="500"/>
                                        <p:tgtEl>
                                          <p:spTgt spid="98"/>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99"/>
                                        </p:tgtEl>
                                        <p:attrNameLst>
                                          <p:attrName>style.visibility</p:attrName>
                                        </p:attrNameLst>
                                      </p:cBhvr>
                                      <p:to>
                                        <p:strVal val="visible"/>
                                      </p:to>
                                    </p:set>
                                    <p:animEffect transition="in" filter="fade">
                                      <p:cBhvr>
                                        <p:cTn id="101" dur="500"/>
                                        <p:tgtEl>
                                          <p:spTgt spid="99"/>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103"/>
                                        </p:tgtEl>
                                        <p:attrNameLst>
                                          <p:attrName>style.visibility</p:attrName>
                                        </p:attrNameLst>
                                      </p:cBhvr>
                                      <p:to>
                                        <p:strVal val="visible"/>
                                      </p:to>
                                    </p:set>
                                    <p:animEffect transition="in" filter="fade">
                                      <p:cBhvr>
                                        <p:cTn id="104" dur="500"/>
                                        <p:tgtEl>
                                          <p:spTgt spid="103"/>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04"/>
                                        </p:tgtEl>
                                        <p:attrNameLst>
                                          <p:attrName>style.visibility</p:attrName>
                                        </p:attrNameLst>
                                      </p:cBhvr>
                                      <p:to>
                                        <p:strVal val="visible"/>
                                      </p:to>
                                    </p:set>
                                    <p:animEffect transition="in" filter="fade">
                                      <p:cBhvr>
                                        <p:cTn id="107" dur="500"/>
                                        <p:tgtEl>
                                          <p:spTgt spid="104"/>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108"/>
                                        </p:tgtEl>
                                        <p:attrNameLst>
                                          <p:attrName>style.visibility</p:attrName>
                                        </p:attrNameLst>
                                      </p:cBhvr>
                                      <p:to>
                                        <p:strVal val="visible"/>
                                      </p:to>
                                    </p:set>
                                    <p:animEffect transition="in" filter="fade">
                                      <p:cBhvr>
                                        <p:cTn id="110" dur="500"/>
                                        <p:tgtEl>
                                          <p:spTgt spid="108"/>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109"/>
                                        </p:tgtEl>
                                        <p:attrNameLst>
                                          <p:attrName>style.visibility</p:attrName>
                                        </p:attrNameLst>
                                      </p:cBhvr>
                                      <p:to>
                                        <p:strVal val="visible"/>
                                      </p:to>
                                    </p:set>
                                    <p:animEffect transition="in" filter="fade">
                                      <p:cBhvr>
                                        <p:cTn id="113" dur="500"/>
                                        <p:tgtEl>
                                          <p:spTgt spid="109"/>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24"/>
                                        </p:tgtEl>
                                        <p:attrNameLst>
                                          <p:attrName>style.visibility</p:attrName>
                                        </p:attrNameLst>
                                      </p:cBhvr>
                                      <p:to>
                                        <p:strVal val="visible"/>
                                      </p:to>
                                    </p:set>
                                    <p:animEffect transition="in" filter="fade">
                                      <p:cBhvr>
                                        <p:cTn id="116" dur="500"/>
                                        <p:tgtEl>
                                          <p:spTgt spid="124"/>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126"/>
                                        </p:tgtEl>
                                        <p:attrNameLst>
                                          <p:attrName>style.visibility</p:attrName>
                                        </p:attrNameLst>
                                      </p:cBhvr>
                                      <p:to>
                                        <p:strVal val="visible"/>
                                      </p:to>
                                    </p:set>
                                    <p:animEffect transition="in" filter="fade">
                                      <p:cBhvr>
                                        <p:cTn id="119" dur="500"/>
                                        <p:tgtEl>
                                          <p:spTgt spid="126"/>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127"/>
                                        </p:tgtEl>
                                        <p:attrNameLst>
                                          <p:attrName>style.visibility</p:attrName>
                                        </p:attrNameLst>
                                      </p:cBhvr>
                                      <p:to>
                                        <p:strVal val="visible"/>
                                      </p:to>
                                    </p:set>
                                    <p:animEffect transition="in" filter="fade">
                                      <p:cBhvr>
                                        <p:cTn id="122" dur="500"/>
                                        <p:tgtEl>
                                          <p:spTgt spid="127"/>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128"/>
                                        </p:tgtEl>
                                        <p:attrNameLst>
                                          <p:attrName>style.visibility</p:attrName>
                                        </p:attrNameLst>
                                      </p:cBhvr>
                                      <p:to>
                                        <p:strVal val="visible"/>
                                      </p:to>
                                    </p:set>
                                    <p:animEffect transition="in" filter="fade">
                                      <p:cBhvr>
                                        <p:cTn id="125" dur="500"/>
                                        <p:tgtEl>
                                          <p:spTgt spid="128"/>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129"/>
                                        </p:tgtEl>
                                        <p:attrNameLst>
                                          <p:attrName>style.visibility</p:attrName>
                                        </p:attrNameLst>
                                      </p:cBhvr>
                                      <p:to>
                                        <p:strVal val="visible"/>
                                      </p:to>
                                    </p:set>
                                    <p:animEffect transition="in" filter="fade">
                                      <p:cBhvr>
                                        <p:cTn id="128" dur="500"/>
                                        <p:tgtEl>
                                          <p:spTgt spid="129"/>
                                        </p:tgtEl>
                                      </p:cBhvr>
                                    </p:animEffect>
                                  </p:childTnLst>
                                </p:cTn>
                              </p:par>
                              <p:par>
                                <p:cTn id="129" presetID="10" presetClass="entr" presetSubtype="0" fill="hold" nodeType="withEffect">
                                  <p:stCondLst>
                                    <p:cond delay="0"/>
                                  </p:stCondLst>
                                  <p:childTnLst>
                                    <p:set>
                                      <p:cBhvr>
                                        <p:cTn id="130" dur="1" fill="hold">
                                          <p:stCondLst>
                                            <p:cond delay="0"/>
                                          </p:stCondLst>
                                        </p:cTn>
                                        <p:tgtEl>
                                          <p:spTgt spid="130"/>
                                        </p:tgtEl>
                                        <p:attrNameLst>
                                          <p:attrName>style.visibility</p:attrName>
                                        </p:attrNameLst>
                                      </p:cBhvr>
                                      <p:to>
                                        <p:strVal val="visible"/>
                                      </p:to>
                                    </p:set>
                                    <p:animEffect transition="in" filter="fade">
                                      <p:cBhvr>
                                        <p:cTn id="131" dur="500"/>
                                        <p:tgtEl>
                                          <p:spTgt spid="130"/>
                                        </p:tgtEl>
                                      </p:cBhvr>
                                    </p:animEffect>
                                  </p:childTnLst>
                                </p:cTn>
                              </p:par>
                              <p:par>
                                <p:cTn id="132" presetID="10" presetClass="entr" presetSubtype="0" fill="hold" nodeType="withEffect">
                                  <p:stCondLst>
                                    <p:cond delay="0"/>
                                  </p:stCondLst>
                                  <p:childTnLst>
                                    <p:set>
                                      <p:cBhvr>
                                        <p:cTn id="133" dur="1" fill="hold">
                                          <p:stCondLst>
                                            <p:cond delay="0"/>
                                          </p:stCondLst>
                                        </p:cTn>
                                        <p:tgtEl>
                                          <p:spTgt spid="135"/>
                                        </p:tgtEl>
                                        <p:attrNameLst>
                                          <p:attrName>style.visibility</p:attrName>
                                        </p:attrNameLst>
                                      </p:cBhvr>
                                      <p:to>
                                        <p:strVal val="visible"/>
                                      </p:to>
                                    </p:set>
                                    <p:animEffect transition="in" filter="fade">
                                      <p:cBhvr>
                                        <p:cTn id="134" dur="500"/>
                                        <p:tgtEl>
                                          <p:spTgt spid="135"/>
                                        </p:tgtEl>
                                      </p:cBhvr>
                                    </p:animEffect>
                                  </p:childTnLst>
                                </p:cTn>
                              </p:par>
                              <p:par>
                                <p:cTn id="135" presetID="10" presetClass="entr" presetSubtype="0" fill="hold" nodeType="withEffect">
                                  <p:stCondLst>
                                    <p:cond delay="0"/>
                                  </p:stCondLst>
                                  <p:childTnLst>
                                    <p:set>
                                      <p:cBhvr>
                                        <p:cTn id="136" dur="1" fill="hold">
                                          <p:stCondLst>
                                            <p:cond delay="0"/>
                                          </p:stCondLst>
                                        </p:cTn>
                                        <p:tgtEl>
                                          <p:spTgt spid="136"/>
                                        </p:tgtEl>
                                        <p:attrNameLst>
                                          <p:attrName>style.visibility</p:attrName>
                                        </p:attrNameLst>
                                      </p:cBhvr>
                                      <p:to>
                                        <p:strVal val="visible"/>
                                      </p:to>
                                    </p:set>
                                    <p:animEffect transition="in" filter="fade">
                                      <p:cBhvr>
                                        <p:cTn id="137" dur="500"/>
                                        <p:tgtEl>
                                          <p:spTgt spid="136"/>
                                        </p:tgtEl>
                                      </p:cBhvr>
                                    </p:animEffect>
                                  </p:childTnLst>
                                </p:cTn>
                              </p:par>
                              <p:par>
                                <p:cTn id="138" presetID="10" presetClass="entr" presetSubtype="0" fill="hold" nodeType="withEffect">
                                  <p:stCondLst>
                                    <p:cond delay="0"/>
                                  </p:stCondLst>
                                  <p:childTnLst>
                                    <p:set>
                                      <p:cBhvr>
                                        <p:cTn id="139" dur="1" fill="hold">
                                          <p:stCondLst>
                                            <p:cond delay="0"/>
                                          </p:stCondLst>
                                        </p:cTn>
                                        <p:tgtEl>
                                          <p:spTgt spid="137"/>
                                        </p:tgtEl>
                                        <p:attrNameLst>
                                          <p:attrName>style.visibility</p:attrName>
                                        </p:attrNameLst>
                                      </p:cBhvr>
                                      <p:to>
                                        <p:strVal val="visible"/>
                                      </p:to>
                                    </p:set>
                                    <p:animEffect transition="in" filter="fade">
                                      <p:cBhvr>
                                        <p:cTn id="140" dur="500"/>
                                        <p:tgtEl>
                                          <p:spTgt spid="137"/>
                                        </p:tgtEl>
                                      </p:cBhvr>
                                    </p:animEffect>
                                  </p:childTnLst>
                                </p:cTn>
                              </p:par>
                            </p:childTnLst>
                          </p:cTn>
                        </p:par>
                      </p:childTnLst>
                    </p:cTn>
                  </p:par>
                  <p:par>
                    <p:cTn id="141" fill="hold">
                      <p:stCondLst>
                        <p:cond delay="indefinite"/>
                      </p:stCondLst>
                      <p:childTnLst>
                        <p:par>
                          <p:cTn id="142" fill="hold">
                            <p:stCondLst>
                              <p:cond delay="0"/>
                            </p:stCondLst>
                            <p:childTnLst>
                              <p:par>
                                <p:cTn id="143" presetID="10" presetClass="entr" presetSubtype="0" fill="hold" grpId="0" nodeType="clickEffect">
                                  <p:stCondLst>
                                    <p:cond delay="0"/>
                                  </p:stCondLst>
                                  <p:childTnLst>
                                    <p:set>
                                      <p:cBhvr>
                                        <p:cTn id="144" dur="1" fill="hold">
                                          <p:stCondLst>
                                            <p:cond delay="0"/>
                                          </p:stCondLst>
                                        </p:cTn>
                                        <p:tgtEl>
                                          <p:spTgt spid="8"/>
                                        </p:tgtEl>
                                        <p:attrNameLst>
                                          <p:attrName>style.visibility</p:attrName>
                                        </p:attrNameLst>
                                      </p:cBhvr>
                                      <p:to>
                                        <p:strVal val="visible"/>
                                      </p:to>
                                    </p:set>
                                    <p:animEffect transition="in" filter="fade">
                                      <p:cBhvr>
                                        <p:cTn id="14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3" grpId="0"/>
      <p:bldP spid="54" grpId="0"/>
      <p:bldP spid="55" grpId="0"/>
      <p:bldP spid="83" grpId="0"/>
      <p:bldP spid="85" grpId="0"/>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p:bldP spid="101" grpId="0"/>
      <p:bldP spid="102" grpId="0"/>
      <p:bldP spid="103" grpId="0"/>
      <p:bldP spid="104" grpId="0"/>
      <p:bldP spid="105" grpId="0"/>
      <p:bldP spid="106" grpId="0"/>
      <p:bldP spid="107" grpId="0"/>
      <p:bldP spid="108" grpId="0"/>
      <p:bldP spid="109" grpId="0"/>
      <p:bldP spid="122" grpId="0"/>
      <p:bldP spid="124" grpId="0"/>
      <p:bldP spid="126" grpId="0"/>
      <p:bldP spid="127" grpId="0"/>
      <p:bldP spid="128" grpId="0"/>
      <p:bldP spid="129"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43904" y="1447800"/>
            <a:ext cx="8392002" cy="50292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LO20-2</a:t>
            </a:r>
          </a:p>
        </p:txBody>
      </p:sp>
      <p:sp>
        <p:nvSpPr>
          <p:cNvPr id="6" name="Title 5"/>
          <p:cNvSpPr>
            <a:spLocks noGrp="1"/>
          </p:cNvSpPr>
          <p:nvPr>
            <p:ph type="title"/>
          </p:nvPr>
        </p:nvSpPr>
        <p:spPr/>
        <p:txBody>
          <a:bodyPr>
            <a:normAutofit/>
          </a:bodyPr>
          <a:lstStyle/>
          <a:p>
            <a:r>
              <a:rPr lang="en-IN" dirty="0" smtClean="0"/>
              <a:t>Comparative </a:t>
            </a:r>
            <a:r>
              <a:rPr lang="en-IN" dirty="0"/>
              <a:t>Statements of Shareholders’ Equity</a:t>
            </a:r>
            <a:endParaRPr lang="en-US" dirty="0"/>
          </a:p>
        </p:txBody>
      </p:sp>
      <p:sp>
        <p:nvSpPr>
          <p:cNvPr id="3" name="Rectangle 2"/>
          <p:cNvSpPr/>
          <p:nvPr/>
        </p:nvSpPr>
        <p:spPr>
          <a:xfrm>
            <a:off x="709097" y="2209717"/>
            <a:ext cx="1505540" cy="369332"/>
          </a:xfrm>
          <a:prstGeom prst="rect">
            <a:avLst/>
          </a:prstGeom>
        </p:spPr>
        <p:txBody>
          <a:bodyPr wrap="none">
            <a:spAutoFit/>
          </a:bodyPr>
          <a:lstStyle/>
          <a:p>
            <a:r>
              <a:rPr lang="en-US" dirty="0"/>
              <a:t>($ in millions) </a:t>
            </a:r>
          </a:p>
        </p:txBody>
      </p:sp>
      <p:sp>
        <p:nvSpPr>
          <p:cNvPr id="52" name="Rectangle 51"/>
          <p:cNvSpPr/>
          <p:nvPr/>
        </p:nvSpPr>
        <p:spPr>
          <a:xfrm>
            <a:off x="3124200" y="1724799"/>
            <a:ext cx="1343638" cy="830997"/>
          </a:xfrm>
          <a:prstGeom prst="rect">
            <a:avLst/>
          </a:prstGeom>
        </p:spPr>
        <p:txBody>
          <a:bodyPr wrap="none">
            <a:spAutoFit/>
          </a:bodyPr>
          <a:lstStyle/>
          <a:p>
            <a:r>
              <a:rPr lang="en-US" sz="2400" b="1" dirty="0"/>
              <a:t>Common</a:t>
            </a:r>
          </a:p>
          <a:p>
            <a:pPr algn="ctr"/>
            <a:r>
              <a:rPr lang="en-US" sz="2400" b="1" dirty="0"/>
              <a:t>Stock</a:t>
            </a:r>
          </a:p>
        </p:txBody>
      </p:sp>
      <p:sp>
        <p:nvSpPr>
          <p:cNvPr id="56" name="Rectangle 55"/>
          <p:cNvSpPr/>
          <p:nvPr/>
        </p:nvSpPr>
        <p:spPr>
          <a:xfrm>
            <a:off x="4313058" y="1447800"/>
            <a:ext cx="1516762" cy="1200329"/>
          </a:xfrm>
          <a:prstGeom prst="rect">
            <a:avLst/>
          </a:prstGeom>
        </p:spPr>
        <p:txBody>
          <a:bodyPr wrap="none">
            <a:spAutoFit/>
          </a:bodyPr>
          <a:lstStyle/>
          <a:p>
            <a:pPr algn="ctr"/>
            <a:r>
              <a:rPr lang="en-US" sz="2400" b="1" dirty="0"/>
              <a:t>Additional</a:t>
            </a:r>
          </a:p>
          <a:p>
            <a:pPr algn="ctr"/>
            <a:r>
              <a:rPr lang="en-US" sz="2400" b="1" dirty="0"/>
              <a:t>Paid-In</a:t>
            </a:r>
          </a:p>
          <a:p>
            <a:pPr algn="ctr"/>
            <a:r>
              <a:rPr lang="en-US" sz="2400" b="1" dirty="0"/>
              <a:t>Capital</a:t>
            </a:r>
          </a:p>
        </p:txBody>
      </p:sp>
      <p:sp>
        <p:nvSpPr>
          <p:cNvPr id="57" name="Rectangle 56"/>
          <p:cNvSpPr/>
          <p:nvPr/>
        </p:nvSpPr>
        <p:spPr>
          <a:xfrm>
            <a:off x="5722713" y="1724799"/>
            <a:ext cx="1324402" cy="830997"/>
          </a:xfrm>
          <a:prstGeom prst="rect">
            <a:avLst/>
          </a:prstGeom>
        </p:spPr>
        <p:txBody>
          <a:bodyPr wrap="none">
            <a:spAutoFit/>
          </a:bodyPr>
          <a:lstStyle/>
          <a:p>
            <a:pPr algn="ctr"/>
            <a:r>
              <a:rPr lang="en-US" sz="2400" b="1" dirty="0"/>
              <a:t>Retained</a:t>
            </a:r>
          </a:p>
          <a:p>
            <a:pPr algn="ctr"/>
            <a:r>
              <a:rPr lang="en-US" sz="2400" b="1" dirty="0"/>
              <a:t>Earnings</a:t>
            </a:r>
          </a:p>
        </p:txBody>
      </p:sp>
      <p:sp>
        <p:nvSpPr>
          <p:cNvPr id="58" name="Rectangle 57"/>
          <p:cNvSpPr/>
          <p:nvPr/>
        </p:nvSpPr>
        <p:spPr>
          <a:xfrm>
            <a:off x="7091709" y="1447800"/>
            <a:ext cx="1943930" cy="1200329"/>
          </a:xfrm>
          <a:prstGeom prst="rect">
            <a:avLst/>
          </a:prstGeom>
        </p:spPr>
        <p:txBody>
          <a:bodyPr wrap="none">
            <a:spAutoFit/>
          </a:bodyPr>
          <a:lstStyle/>
          <a:p>
            <a:pPr algn="ctr"/>
            <a:r>
              <a:rPr lang="en-US" sz="2400" b="1" dirty="0"/>
              <a:t>Total</a:t>
            </a:r>
          </a:p>
          <a:p>
            <a:pPr algn="ctr"/>
            <a:r>
              <a:rPr lang="en-US" sz="2400" b="1" dirty="0"/>
              <a:t>Shareholders’</a:t>
            </a:r>
          </a:p>
          <a:p>
            <a:pPr algn="ctr"/>
            <a:r>
              <a:rPr lang="en-US" sz="2400" b="1" dirty="0"/>
              <a:t>Equity</a:t>
            </a:r>
          </a:p>
        </p:txBody>
      </p:sp>
      <p:sp>
        <p:nvSpPr>
          <p:cNvPr id="59" name="Rectangle 58"/>
          <p:cNvSpPr/>
          <p:nvPr/>
        </p:nvSpPr>
        <p:spPr>
          <a:xfrm>
            <a:off x="643904" y="2667000"/>
            <a:ext cx="1661032" cy="461665"/>
          </a:xfrm>
          <a:prstGeom prst="rect">
            <a:avLst/>
          </a:prstGeom>
        </p:spPr>
        <p:txBody>
          <a:bodyPr wrap="none">
            <a:spAutoFit/>
          </a:bodyPr>
          <a:lstStyle/>
          <a:p>
            <a:r>
              <a:rPr lang="en-US" sz="2400" dirty="0"/>
              <a:t>Jan. 1, 2016</a:t>
            </a:r>
          </a:p>
        </p:txBody>
      </p:sp>
      <p:sp>
        <p:nvSpPr>
          <p:cNvPr id="61" name="Rectangle 60"/>
          <p:cNvSpPr/>
          <p:nvPr/>
        </p:nvSpPr>
        <p:spPr>
          <a:xfrm>
            <a:off x="643904" y="3023896"/>
            <a:ext cx="3785011" cy="461665"/>
          </a:xfrm>
          <a:prstGeom prst="rect">
            <a:avLst/>
          </a:prstGeom>
        </p:spPr>
        <p:txBody>
          <a:bodyPr wrap="none">
            <a:spAutoFit/>
          </a:bodyPr>
          <a:lstStyle/>
          <a:p>
            <a:r>
              <a:rPr lang="en-IN" sz="2400" dirty="0"/>
              <a:t>Net income (</a:t>
            </a:r>
            <a:r>
              <a:rPr lang="en-IN" sz="2400" b="1" dirty="0">
                <a:solidFill>
                  <a:srgbClr val="C00000"/>
                </a:solidFill>
              </a:rPr>
              <a:t>revised to FIFO</a:t>
            </a:r>
            <a:r>
              <a:rPr lang="en-IN" sz="2400" dirty="0"/>
              <a:t>)</a:t>
            </a:r>
            <a:endParaRPr lang="en-US" sz="2400" dirty="0"/>
          </a:p>
        </p:txBody>
      </p:sp>
      <p:sp>
        <p:nvSpPr>
          <p:cNvPr id="62" name="Rectangle 61"/>
          <p:cNvSpPr/>
          <p:nvPr/>
        </p:nvSpPr>
        <p:spPr>
          <a:xfrm>
            <a:off x="643904" y="3737688"/>
            <a:ext cx="1882247" cy="461665"/>
          </a:xfrm>
          <a:prstGeom prst="rect">
            <a:avLst/>
          </a:prstGeom>
        </p:spPr>
        <p:txBody>
          <a:bodyPr wrap="none">
            <a:spAutoFit/>
          </a:bodyPr>
          <a:lstStyle/>
          <a:p>
            <a:r>
              <a:rPr lang="en-IN" sz="2400" dirty="0"/>
              <a:t>Dec. 31, 2016</a:t>
            </a:r>
            <a:endParaRPr lang="en-US" sz="2400" dirty="0"/>
          </a:p>
        </p:txBody>
      </p:sp>
      <p:sp>
        <p:nvSpPr>
          <p:cNvPr id="63" name="Rectangle 62"/>
          <p:cNvSpPr/>
          <p:nvPr/>
        </p:nvSpPr>
        <p:spPr>
          <a:xfrm>
            <a:off x="643904" y="4094584"/>
            <a:ext cx="3785011" cy="461665"/>
          </a:xfrm>
          <a:prstGeom prst="rect">
            <a:avLst/>
          </a:prstGeom>
        </p:spPr>
        <p:txBody>
          <a:bodyPr wrap="none">
            <a:spAutoFit/>
          </a:bodyPr>
          <a:lstStyle/>
          <a:p>
            <a:r>
              <a:rPr lang="en-IN" sz="2400" dirty="0"/>
              <a:t>Net income (</a:t>
            </a:r>
            <a:r>
              <a:rPr lang="en-IN" sz="2400" b="1" dirty="0">
                <a:solidFill>
                  <a:srgbClr val="C00000"/>
                </a:solidFill>
              </a:rPr>
              <a:t>revised to FIFO</a:t>
            </a:r>
            <a:r>
              <a:rPr lang="en-IN" sz="2400" dirty="0"/>
              <a:t>)</a:t>
            </a:r>
            <a:endParaRPr lang="en-US" sz="2400" dirty="0"/>
          </a:p>
        </p:txBody>
      </p:sp>
      <p:sp>
        <p:nvSpPr>
          <p:cNvPr id="64" name="Rectangle 63"/>
          <p:cNvSpPr/>
          <p:nvPr/>
        </p:nvSpPr>
        <p:spPr>
          <a:xfrm>
            <a:off x="643904" y="4808376"/>
            <a:ext cx="1882247" cy="461665"/>
          </a:xfrm>
          <a:prstGeom prst="rect">
            <a:avLst/>
          </a:prstGeom>
        </p:spPr>
        <p:txBody>
          <a:bodyPr wrap="none">
            <a:spAutoFit/>
          </a:bodyPr>
          <a:lstStyle/>
          <a:p>
            <a:r>
              <a:rPr lang="en-IN" sz="2400" dirty="0"/>
              <a:t>Dec. 31, 2017</a:t>
            </a:r>
            <a:endParaRPr lang="en-US" sz="2400" dirty="0"/>
          </a:p>
        </p:txBody>
      </p:sp>
      <p:sp>
        <p:nvSpPr>
          <p:cNvPr id="65" name="Rectangle 64"/>
          <p:cNvSpPr/>
          <p:nvPr/>
        </p:nvSpPr>
        <p:spPr>
          <a:xfrm>
            <a:off x="643904" y="5165272"/>
            <a:ext cx="3170548" cy="461665"/>
          </a:xfrm>
          <a:prstGeom prst="rect">
            <a:avLst/>
          </a:prstGeom>
        </p:spPr>
        <p:txBody>
          <a:bodyPr wrap="none">
            <a:spAutoFit/>
          </a:bodyPr>
          <a:lstStyle/>
          <a:p>
            <a:r>
              <a:rPr lang="en-IN" sz="2400" dirty="0"/>
              <a:t>Net income (</a:t>
            </a:r>
            <a:r>
              <a:rPr lang="en-IN" sz="2400" b="1" dirty="0">
                <a:solidFill>
                  <a:srgbClr val="C00000"/>
                </a:solidFill>
              </a:rPr>
              <a:t>using FIFO</a:t>
            </a:r>
            <a:r>
              <a:rPr lang="en-IN" sz="2400" dirty="0"/>
              <a:t>)</a:t>
            </a:r>
            <a:endParaRPr lang="en-US" sz="2400" dirty="0"/>
          </a:p>
        </p:txBody>
      </p:sp>
      <p:sp>
        <p:nvSpPr>
          <p:cNvPr id="66" name="Rectangle 65"/>
          <p:cNvSpPr/>
          <p:nvPr/>
        </p:nvSpPr>
        <p:spPr>
          <a:xfrm>
            <a:off x="643904" y="5522168"/>
            <a:ext cx="1414170" cy="461665"/>
          </a:xfrm>
          <a:prstGeom prst="rect">
            <a:avLst/>
          </a:prstGeom>
        </p:spPr>
        <p:txBody>
          <a:bodyPr wrap="none">
            <a:spAutoFit/>
          </a:bodyPr>
          <a:lstStyle/>
          <a:p>
            <a:r>
              <a:rPr lang="en-IN" sz="2400" dirty="0"/>
              <a:t>Dividends</a:t>
            </a:r>
            <a:endParaRPr lang="en-US" sz="2400" dirty="0"/>
          </a:p>
        </p:txBody>
      </p:sp>
      <p:sp>
        <p:nvSpPr>
          <p:cNvPr id="67" name="Rectangle 66"/>
          <p:cNvSpPr/>
          <p:nvPr/>
        </p:nvSpPr>
        <p:spPr>
          <a:xfrm>
            <a:off x="643904" y="5879068"/>
            <a:ext cx="1882247" cy="461665"/>
          </a:xfrm>
          <a:prstGeom prst="rect">
            <a:avLst/>
          </a:prstGeom>
        </p:spPr>
        <p:txBody>
          <a:bodyPr wrap="none">
            <a:spAutoFit/>
          </a:bodyPr>
          <a:lstStyle/>
          <a:p>
            <a:r>
              <a:rPr lang="en-IN" sz="2400" dirty="0"/>
              <a:t>Dec. 31, 2018</a:t>
            </a:r>
            <a:endParaRPr lang="en-US" sz="2400" dirty="0"/>
          </a:p>
        </p:txBody>
      </p:sp>
      <p:sp>
        <p:nvSpPr>
          <p:cNvPr id="80" name="Rectangle 79"/>
          <p:cNvSpPr/>
          <p:nvPr/>
        </p:nvSpPr>
        <p:spPr>
          <a:xfrm>
            <a:off x="643904" y="3380792"/>
            <a:ext cx="1414170" cy="461665"/>
          </a:xfrm>
          <a:prstGeom prst="rect">
            <a:avLst/>
          </a:prstGeom>
        </p:spPr>
        <p:txBody>
          <a:bodyPr wrap="none">
            <a:spAutoFit/>
          </a:bodyPr>
          <a:lstStyle/>
          <a:p>
            <a:r>
              <a:rPr lang="en-IN" sz="2400" dirty="0"/>
              <a:t>Dividends</a:t>
            </a:r>
            <a:endParaRPr lang="en-US" sz="2400" dirty="0"/>
          </a:p>
        </p:txBody>
      </p:sp>
      <p:sp>
        <p:nvSpPr>
          <p:cNvPr id="81" name="Rectangle 80"/>
          <p:cNvSpPr/>
          <p:nvPr/>
        </p:nvSpPr>
        <p:spPr>
          <a:xfrm>
            <a:off x="643904" y="4451480"/>
            <a:ext cx="1414170" cy="461665"/>
          </a:xfrm>
          <a:prstGeom prst="rect">
            <a:avLst/>
          </a:prstGeom>
        </p:spPr>
        <p:txBody>
          <a:bodyPr wrap="none">
            <a:spAutoFit/>
          </a:bodyPr>
          <a:lstStyle/>
          <a:p>
            <a:r>
              <a:rPr lang="en-IN" sz="2400" dirty="0"/>
              <a:t>Dividends</a:t>
            </a:r>
            <a:endParaRPr lang="en-US" sz="2400" dirty="0"/>
          </a:p>
        </p:txBody>
      </p:sp>
      <p:sp>
        <p:nvSpPr>
          <p:cNvPr id="82" name="Rectangle 81"/>
          <p:cNvSpPr/>
          <p:nvPr/>
        </p:nvSpPr>
        <p:spPr>
          <a:xfrm>
            <a:off x="5981519" y="2667000"/>
            <a:ext cx="806631" cy="461665"/>
          </a:xfrm>
          <a:prstGeom prst="rect">
            <a:avLst/>
          </a:prstGeom>
        </p:spPr>
        <p:txBody>
          <a:bodyPr wrap="none">
            <a:spAutoFit/>
          </a:bodyPr>
          <a:lstStyle/>
          <a:p>
            <a:pPr algn="r"/>
            <a:r>
              <a:rPr lang="en-US" sz="2400" b="1" dirty="0">
                <a:solidFill>
                  <a:srgbClr val="C00000"/>
                </a:solidFill>
              </a:rPr>
              <a:t>$880</a:t>
            </a:r>
          </a:p>
        </p:txBody>
      </p:sp>
      <p:sp>
        <p:nvSpPr>
          <p:cNvPr id="111" name="Rectangle 110"/>
          <p:cNvSpPr/>
          <p:nvPr/>
        </p:nvSpPr>
        <p:spPr>
          <a:xfrm>
            <a:off x="6137010" y="3023896"/>
            <a:ext cx="651140" cy="461665"/>
          </a:xfrm>
          <a:prstGeom prst="rect">
            <a:avLst/>
          </a:prstGeom>
        </p:spPr>
        <p:txBody>
          <a:bodyPr wrap="none">
            <a:spAutoFit/>
          </a:bodyPr>
          <a:lstStyle/>
          <a:p>
            <a:pPr algn="r"/>
            <a:r>
              <a:rPr lang="en-IN" sz="2400" dirty="0"/>
              <a:t>186</a:t>
            </a:r>
            <a:endParaRPr lang="en-US" sz="2400" dirty="0"/>
          </a:p>
        </p:txBody>
      </p:sp>
      <p:sp>
        <p:nvSpPr>
          <p:cNvPr id="112" name="Rectangle 111"/>
          <p:cNvSpPr/>
          <p:nvPr/>
        </p:nvSpPr>
        <p:spPr>
          <a:xfrm>
            <a:off x="5749083" y="3737688"/>
            <a:ext cx="1039067" cy="461665"/>
          </a:xfrm>
          <a:prstGeom prst="rect">
            <a:avLst/>
          </a:prstGeom>
        </p:spPr>
        <p:txBody>
          <a:bodyPr wrap="none">
            <a:spAutoFit/>
          </a:bodyPr>
          <a:lstStyle/>
          <a:p>
            <a:pPr algn="r"/>
            <a:r>
              <a:rPr lang="en-IN" sz="2400" dirty="0"/>
              <a:t>$1,026</a:t>
            </a:r>
            <a:endParaRPr lang="en-US" sz="2400" dirty="0"/>
          </a:p>
        </p:txBody>
      </p:sp>
      <p:sp>
        <p:nvSpPr>
          <p:cNvPr id="114" name="Rectangle 113"/>
          <p:cNvSpPr/>
          <p:nvPr/>
        </p:nvSpPr>
        <p:spPr>
          <a:xfrm>
            <a:off x="6137010" y="4094584"/>
            <a:ext cx="651140" cy="461665"/>
          </a:xfrm>
          <a:prstGeom prst="rect">
            <a:avLst/>
          </a:prstGeom>
        </p:spPr>
        <p:txBody>
          <a:bodyPr wrap="none">
            <a:spAutoFit/>
          </a:bodyPr>
          <a:lstStyle/>
          <a:p>
            <a:pPr algn="r"/>
            <a:r>
              <a:rPr lang="en-IN" sz="2400" dirty="0"/>
              <a:t>195</a:t>
            </a:r>
            <a:endParaRPr lang="en-US" sz="2400" dirty="0"/>
          </a:p>
        </p:txBody>
      </p:sp>
      <p:sp>
        <p:nvSpPr>
          <p:cNvPr id="115" name="Rectangle 114"/>
          <p:cNvSpPr/>
          <p:nvPr/>
        </p:nvSpPr>
        <p:spPr>
          <a:xfrm>
            <a:off x="5749083" y="4808376"/>
            <a:ext cx="1039067" cy="461665"/>
          </a:xfrm>
          <a:prstGeom prst="rect">
            <a:avLst/>
          </a:prstGeom>
        </p:spPr>
        <p:txBody>
          <a:bodyPr wrap="none">
            <a:spAutoFit/>
          </a:bodyPr>
          <a:lstStyle/>
          <a:p>
            <a:pPr algn="r"/>
            <a:r>
              <a:rPr lang="en-IN" sz="2400" dirty="0"/>
              <a:t>$1,181</a:t>
            </a:r>
            <a:endParaRPr lang="en-US" sz="2400" dirty="0"/>
          </a:p>
        </p:txBody>
      </p:sp>
      <p:sp>
        <p:nvSpPr>
          <p:cNvPr id="117" name="Rectangle 116"/>
          <p:cNvSpPr/>
          <p:nvPr/>
        </p:nvSpPr>
        <p:spPr>
          <a:xfrm>
            <a:off x="6137010" y="5165272"/>
            <a:ext cx="651140" cy="461665"/>
          </a:xfrm>
          <a:prstGeom prst="rect">
            <a:avLst/>
          </a:prstGeom>
        </p:spPr>
        <p:txBody>
          <a:bodyPr wrap="none">
            <a:spAutoFit/>
          </a:bodyPr>
          <a:lstStyle/>
          <a:p>
            <a:pPr algn="r"/>
            <a:r>
              <a:rPr lang="en-IN" sz="2400" dirty="0"/>
              <a:t>210</a:t>
            </a:r>
            <a:endParaRPr lang="en-US" sz="2400" dirty="0"/>
          </a:p>
        </p:txBody>
      </p:sp>
      <p:sp>
        <p:nvSpPr>
          <p:cNvPr id="118" name="Rectangle 117"/>
          <p:cNvSpPr/>
          <p:nvPr/>
        </p:nvSpPr>
        <p:spPr>
          <a:xfrm>
            <a:off x="5900687" y="5522168"/>
            <a:ext cx="957313" cy="461665"/>
          </a:xfrm>
          <a:prstGeom prst="rect">
            <a:avLst/>
          </a:prstGeom>
        </p:spPr>
        <p:txBody>
          <a:bodyPr wrap="none">
            <a:spAutoFit/>
          </a:bodyPr>
          <a:lstStyle/>
          <a:p>
            <a:pPr algn="r"/>
            <a:r>
              <a:rPr lang="en-IN" sz="2400" u="sng" dirty="0"/>
              <a:t>    (40)</a:t>
            </a:r>
            <a:endParaRPr lang="en-US" sz="2400" u="sng" dirty="0"/>
          </a:p>
        </p:txBody>
      </p:sp>
      <p:sp>
        <p:nvSpPr>
          <p:cNvPr id="120" name="Rectangle 119"/>
          <p:cNvSpPr/>
          <p:nvPr/>
        </p:nvSpPr>
        <p:spPr>
          <a:xfrm>
            <a:off x="5749083" y="5879068"/>
            <a:ext cx="1039067" cy="461665"/>
          </a:xfrm>
          <a:prstGeom prst="rect">
            <a:avLst/>
          </a:prstGeom>
        </p:spPr>
        <p:txBody>
          <a:bodyPr wrap="none">
            <a:spAutoFit/>
          </a:bodyPr>
          <a:lstStyle/>
          <a:p>
            <a:pPr algn="r"/>
            <a:r>
              <a:rPr lang="en-IN" sz="2400" u="dbl" dirty="0"/>
              <a:t>$1,351</a:t>
            </a:r>
            <a:endParaRPr lang="en-US" sz="2400" u="dbl" dirty="0"/>
          </a:p>
        </p:txBody>
      </p:sp>
      <p:sp>
        <p:nvSpPr>
          <p:cNvPr id="121" name="Rectangle 120"/>
          <p:cNvSpPr/>
          <p:nvPr/>
        </p:nvSpPr>
        <p:spPr>
          <a:xfrm>
            <a:off x="5900687" y="3380792"/>
            <a:ext cx="957313" cy="461665"/>
          </a:xfrm>
          <a:prstGeom prst="rect">
            <a:avLst/>
          </a:prstGeom>
        </p:spPr>
        <p:txBody>
          <a:bodyPr wrap="none">
            <a:spAutoFit/>
          </a:bodyPr>
          <a:lstStyle/>
          <a:p>
            <a:pPr algn="r"/>
            <a:r>
              <a:rPr lang="en-IN" sz="2400" u="sng" dirty="0"/>
              <a:t>    (40)</a:t>
            </a:r>
            <a:endParaRPr lang="en-US" sz="2400" u="sng" dirty="0"/>
          </a:p>
        </p:txBody>
      </p:sp>
      <p:sp>
        <p:nvSpPr>
          <p:cNvPr id="123" name="Rectangle 122"/>
          <p:cNvSpPr/>
          <p:nvPr/>
        </p:nvSpPr>
        <p:spPr>
          <a:xfrm>
            <a:off x="5900687" y="4451480"/>
            <a:ext cx="957313" cy="461665"/>
          </a:xfrm>
          <a:prstGeom prst="rect">
            <a:avLst/>
          </a:prstGeom>
        </p:spPr>
        <p:txBody>
          <a:bodyPr wrap="none">
            <a:spAutoFit/>
          </a:bodyPr>
          <a:lstStyle/>
          <a:p>
            <a:pPr algn="r"/>
            <a:r>
              <a:rPr lang="en-IN" sz="2400" u="sng" dirty="0"/>
              <a:t>    (40)</a:t>
            </a:r>
            <a:endParaRPr lang="en-US" sz="2400" u="sng" dirty="0"/>
          </a:p>
        </p:txBody>
      </p:sp>
      <p:cxnSp>
        <p:nvCxnSpPr>
          <p:cNvPr id="10" name="Straight Connector 9"/>
          <p:cNvCxnSpPr/>
          <p:nvPr/>
        </p:nvCxnSpPr>
        <p:spPr>
          <a:xfrm>
            <a:off x="685449" y="2599730"/>
            <a:ext cx="830891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174799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fade">
                                      <p:cBhvr>
                                        <p:cTn id="16" dur="500"/>
                                        <p:tgtEl>
                                          <p:spTgt spid="5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fade">
                                      <p:cBhvr>
                                        <p:cTn id="40" dur="500"/>
                                        <p:tgtEl>
                                          <p:spTgt spid="6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fade">
                                      <p:cBhvr>
                                        <p:cTn id="43" dur="500"/>
                                        <p:tgtEl>
                                          <p:spTgt spid="6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0"/>
                                        </p:tgtEl>
                                        <p:attrNameLst>
                                          <p:attrName>style.visibility</p:attrName>
                                        </p:attrNameLst>
                                      </p:cBhvr>
                                      <p:to>
                                        <p:strVal val="visible"/>
                                      </p:to>
                                    </p:set>
                                    <p:animEffect transition="in" filter="fade">
                                      <p:cBhvr>
                                        <p:cTn id="46" dur="500"/>
                                        <p:tgtEl>
                                          <p:spTgt spid="8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fade">
                                      <p:cBhvr>
                                        <p:cTn id="49" dur="500"/>
                                        <p:tgtEl>
                                          <p:spTgt spid="8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82"/>
                                        </p:tgtEl>
                                        <p:attrNameLst>
                                          <p:attrName>style.visibility</p:attrName>
                                        </p:attrNameLst>
                                      </p:cBhvr>
                                      <p:to>
                                        <p:strVal val="visible"/>
                                      </p:to>
                                    </p:set>
                                    <p:animEffect transition="in" filter="fade">
                                      <p:cBhvr>
                                        <p:cTn id="52" dur="500"/>
                                        <p:tgtEl>
                                          <p:spTgt spid="8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11"/>
                                        </p:tgtEl>
                                        <p:attrNameLst>
                                          <p:attrName>style.visibility</p:attrName>
                                        </p:attrNameLst>
                                      </p:cBhvr>
                                      <p:to>
                                        <p:strVal val="visible"/>
                                      </p:to>
                                    </p:set>
                                    <p:animEffect transition="in" filter="fade">
                                      <p:cBhvr>
                                        <p:cTn id="55" dur="500"/>
                                        <p:tgtEl>
                                          <p:spTgt spid="11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12"/>
                                        </p:tgtEl>
                                        <p:attrNameLst>
                                          <p:attrName>style.visibility</p:attrName>
                                        </p:attrNameLst>
                                      </p:cBhvr>
                                      <p:to>
                                        <p:strVal val="visible"/>
                                      </p:to>
                                    </p:set>
                                    <p:animEffect transition="in" filter="fade">
                                      <p:cBhvr>
                                        <p:cTn id="58" dur="500"/>
                                        <p:tgtEl>
                                          <p:spTgt spid="11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14"/>
                                        </p:tgtEl>
                                        <p:attrNameLst>
                                          <p:attrName>style.visibility</p:attrName>
                                        </p:attrNameLst>
                                      </p:cBhvr>
                                      <p:to>
                                        <p:strVal val="visible"/>
                                      </p:to>
                                    </p:set>
                                    <p:animEffect transition="in" filter="fade">
                                      <p:cBhvr>
                                        <p:cTn id="61" dur="500"/>
                                        <p:tgtEl>
                                          <p:spTgt spid="11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15"/>
                                        </p:tgtEl>
                                        <p:attrNameLst>
                                          <p:attrName>style.visibility</p:attrName>
                                        </p:attrNameLst>
                                      </p:cBhvr>
                                      <p:to>
                                        <p:strVal val="visible"/>
                                      </p:to>
                                    </p:set>
                                    <p:animEffect transition="in" filter="fade">
                                      <p:cBhvr>
                                        <p:cTn id="64" dur="500"/>
                                        <p:tgtEl>
                                          <p:spTgt spid="11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17"/>
                                        </p:tgtEl>
                                        <p:attrNameLst>
                                          <p:attrName>style.visibility</p:attrName>
                                        </p:attrNameLst>
                                      </p:cBhvr>
                                      <p:to>
                                        <p:strVal val="visible"/>
                                      </p:to>
                                    </p:set>
                                    <p:animEffect transition="in" filter="fade">
                                      <p:cBhvr>
                                        <p:cTn id="67" dur="500"/>
                                        <p:tgtEl>
                                          <p:spTgt spid="11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18"/>
                                        </p:tgtEl>
                                        <p:attrNameLst>
                                          <p:attrName>style.visibility</p:attrName>
                                        </p:attrNameLst>
                                      </p:cBhvr>
                                      <p:to>
                                        <p:strVal val="visible"/>
                                      </p:to>
                                    </p:set>
                                    <p:animEffect transition="in" filter="fade">
                                      <p:cBhvr>
                                        <p:cTn id="70" dur="500"/>
                                        <p:tgtEl>
                                          <p:spTgt spid="11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20"/>
                                        </p:tgtEl>
                                        <p:attrNameLst>
                                          <p:attrName>style.visibility</p:attrName>
                                        </p:attrNameLst>
                                      </p:cBhvr>
                                      <p:to>
                                        <p:strVal val="visible"/>
                                      </p:to>
                                    </p:set>
                                    <p:animEffect transition="in" filter="fade">
                                      <p:cBhvr>
                                        <p:cTn id="73" dur="500"/>
                                        <p:tgtEl>
                                          <p:spTgt spid="12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21"/>
                                        </p:tgtEl>
                                        <p:attrNameLst>
                                          <p:attrName>style.visibility</p:attrName>
                                        </p:attrNameLst>
                                      </p:cBhvr>
                                      <p:to>
                                        <p:strVal val="visible"/>
                                      </p:to>
                                    </p:set>
                                    <p:animEffect transition="in" filter="fade">
                                      <p:cBhvr>
                                        <p:cTn id="76" dur="500"/>
                                        <p:tgtEl>
                                          <p:spTgt spid="12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23"/>
                                        </p:tgtEl>
                                        <p:attrNameLst>
                                          <p:attrName>style.visibility</p:attrName>
                                        </p:attrNameLst>
                                      </p:cBhvr>
                                      <p:to>
                                        <p:strVal val="visible"/>
                                      </p:to>
                                    </p:set>
                                    <p:animEffect transition="in" filter="fade">
                                      <p:cBhvr>
                                        <p:cTn id="79" dur="500"/>
                                        <p:tgtEl>
                                          <p:spTgt spid="123"/>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fade">
                                      <p:cBhvr>
                                        <p:cTn id="82" dur="500"/>
                                        <p:tgtEl>
                                          <p:spTgt spid="7"/>
                                        </p:tgtEl>
                                      </p:cBhvr>
                                    </p:animEffect>
                                  </p:childTnLst>
                                </p:cTn>
                              </p:par>
                              <p:par>
                                <p:cTn id="83" presetID="10" presetClass="entr" presetSubtype="0" fill="hold" nodeType="with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fade">
                                      <p:cBhvr>
                                        <p:cTn id="85" dur="500"/>
                                        <p:tgtEl>
                                          <p:spTgt spid="10"/>
                                        </p:tgtEl>
                                      </p:cBhvr>
                                    </p:animEffect>
                                  </p:childTnLst>
                                </p:cTn>
                              </p:par>
                            </p:childTnLst>
                          </p:cTn>
                        </p:par>
                        <p:par>
                          <p:cTn id="86" fill="hold">
                            <p:stCondLst>
                              <p:cond delay="500"/>
                            </p:stCondLst>
                            <p:childTnLst>
                              <p:par>
                                <p:cTn id="87" presetID="26" presetClass="emph" presetSubtype="0" fill="hold" grpId="1" nodeType="afterEffect">
                                  <p:stCondLst>
                                    <p:cond delay="0"/>
                                  </p:stCondLst>
                                  <p:childTnLst>
                                    <p:animEffect transition="out" filter="fade">
                                      <p:cBhvr>
                                        <p:cTn id="88" dur="500" tmFilter="0, 0; .2, .5; .8, .5; 1, 0"/>
                                        <p:tgtEl>
                                          <p:spTgt spid="82"/>
                                        </p:tgtEl>
                                      </p:cBhvr>
                                    </p:animEffect>
                                    <p:animScale>
                                      <p:cBhvr>
                                        <p:cTn id="89" dur="250" autoRev="1" fill="hold"/>
                                        <p:tgtEl>
                                          <p:spTgt spid="8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52" grpId="0"/>
      <p:bldP spid="56" grpId="0"/>
      <p:bldP spid="57" grpId="0"/>
      <p:bldP spid="58" grpId="0"/>
      <p:bldP spid="59" grpId="0"/>
      <p:bldP spid="61" grpId="0"/>
      <p:bldP spid="62" grpId="0"/>
      <p:bldP spid="63" grpId="0"/>
      <p:bldP spid="64" grpId="0"/>
      <p:bldP spid="65" grpId="0"/>
      <p:bldP spid="66" grpId="0"/>
      <p:bldP spid="67" grpId="0"/>
      <p:bldP spid="80" grpId="0"/>
      <p:bldP spid="81" grpId="0"/>
      <p:bldP spid="82" grpId="0"/>
      <p:bldP spid="82" grpId="1"/>
      <p:bldP spid="111" grpId="0"/>
      <p:bldP spid="112" grpId="0"/>
      <p:bldP spid="114" grpId="0"/>
      <p:bldP spid="115" grpId="0"/>
      <p:bldP spid="117" grpId="0"/>
      <p:bldP spid="118" grpId="0"/>
      <p:bldP spid="120" grpId="0"/>
      <p:bldP spid="121" grpId="0"/>
      <p:bldP spid="1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2851" y="3319706"/>
            <a:ext cx="8261542" cy="224289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LO20-2</a:t>
            </a:r>
          </a:p>
        </p:txBody>
      </p:sp>
      <p:sp>
        <p:nvSpPr>
          <p:cNvPr id="6" name="Title 5"/>
          <p:cNvSpPr>
            <a:spLocks noGrp="1"/>
          </p:cNvSpPr>
          <p:nvPr>
            <p:ph type="title"/>
          </p:nvPr>
        </p:nvSpPr>
        <p:spPr>
          <a:xfrm>
            <a:off x="761999" y="3"/>
            <a:ext cx="8382000" cy="914397"/>
          </a:xfrm>
        </p:spPr>
        <p:txBody>
          <a:bodyPr>
            <a:normAutofit/>
          </a:bodyPr>
          <a:lstStyle/>
          <a:p>
            <a:r>
              <a:rPr lang="en-IN" dirty="0"/>
              <a:t>2. Adjust Accounts for the Change</a:t>
            </a:r>
            <a:endParaRPr lang="en-US" dirty="0"/>
          </a:p>
        </p:txBody>
      </p:sp>
      <p:sp>
        <p:nvSpPr>
          <p:cNvPr id="5" name="Content Placeholder 4"/>
          <p:cNvSpPr>
            <a:spLocks noGrp="1"/>
          </p:cNvSpPr>
          <p:nvPr>
            <p:ph idx="1"/>
          </p:nvPr>
        </p:nvSpPr>
        <p:spPr/>
        <p:txBody>
          <a:bodyPr/>
          <a:lstStyle/>
          <a:p>
            <a:endParaRPr lang="en-US" dirty="0"/>
          </a:p>
          <a:p>
            <a:endParaRPr lang="en-US" dirty="0"/>
          </a:p>
        </p:txBody>
      </p:sp>
      <p:sp>
        <p:nvSpPr>
          <p:cNvPr id="8" name="Rectangle 7"/>
          <p:cNvSpPr/>
          <p:nvPr/>
        </p:nvSpPr>
        <p:spPr>
          <a:xfrm>
            <a:off x="5329158" y="685800"/>
            <a:ext cx="1452642" cy="369332"/>
          </a:xfrm>
          <a:prstGeom prst="rect">
            <a:avLst/>
          </a:prstGeom>
        </p:spPr>
        <p:txBody>
          <a:bodyPr wrap="none">
            <a:spAutoFit/>
          </a:bodyPr>
          <a:lstStyle/>
          <a:p>
            <a:r>
              <a:rPr lang="en-US" dirty="0"/>
              <a:t>($ in millions)</a:t>
            </a:r>
          </a:p>
        </p:txBody>
      </p:sp>
      <p:sp>
        <p:nvSpPr>
          <p:cNvPr id="9" name="Rectangle 8"/>
          <p:cNvSpPr/>
          <p:nvPr/>
        </p:nvSpPr>
        <p:spPr>
          <a:xfrm>
            <a:off x="3962400" y="1651662"/>
            <a:ext cx="806631" cy="461665"/>
          </a:xfrm>
          <a:prstGeom prst="rect">
            <a:avLst/>
          </a:prstGeom>
        </p:spPr>
        <p:txBody>
          <a:bodyPr wrap="none">
            <a:spAutoFit/>
          </a:bodyPr>
          <a:lstStyle/>
          <a:p>
            <a:r>
              <a:rPr lang="en-US" sz="2400" b="1" dirty="0"/>
              <a:t>2017</a:t>
            </a:r>
            <a:endParaRPr lang="en-US" sz="2400" dirty="0"/>
          </a:p>
        </p:txBody>
      </p:sp>
      <p:sp>
        <p:nvSpPr>
          <p:cNvPr id="35" name="Rectangle 34"/>
          <p:cNvSpPr/>
          <p:nvPr/>
        </p:nvSpPr>
        <p:spPr>
          <a:xfrm>
            <a:off x="4833734" y="1651662"/>
            <a:ext cx="806631" cy="461665"/>
          </a:xfrm>
          <a:prstGeom prst="rect">
            <a:avLst/>
          </a:prstGeom>
        </p:spPr>
        <p:txBody>
          <a:bodyPr wrap="none">
            <a:spAutoFit/>
          </a:bodyPr>
          <a:lstStyle/>
          <a:p>
            <a:r>
              <a:rPr lang="en-US" sz="2400" b="1" dirty="0"/>
              <a:t>2016</a:t>
            </a:r>
            <a:endParaRPr lang="en-US" sz="2400" dirty="0"/>
          </a:p>
        </p:txBody>
      </p:sp>
      <p:sp>
        <p:nvSpPr>
          <p:cNvPr id="36" name="Rectangle 35"/>
          <p:cNvSpPr/>
          <p:nvPr/>
        </p:nvSpPr>
        <p:spPr>
          <a:xfrm>
            <a:off x="5642808" y="1097664"/>
            <a:ext cx="1391791" cy="1077218"/>
          </a:xfrm>
          <a:prstGeom prst="rect">
            <a:avLst/>
          </a:prstGeom>
        </p:spPr>
        <p:txBody>
          <a:bodyPr wrap="none">
            <a:spAutoFit/>
          </a:bodyPr>
          <a:lstStyle/>
          <a:p>
            <a:pPr algn="ctr"/>
            <a:r>
              <a:rPr lang="en-US" sz="2000" b="1" dirty="0"/>
              <a:t>Cumulative</a:t>
            </a:r>
          </a:p>
          <a:p>
            <a:pPr algn="ctr"/>
            <a:r>
              <a:rPr lang="en-US" sz="2000" b="1" dirty="0"/>
              <a:t>Difference</a:t>
            </a:r>
          </a:p>
          <a:p>
            <a:pPr algn="ctr"/>
            <a:r>
              <a:rPr lang="en-US" sz="2400" b="1" dirty="0"/>
              <a:t>pre-2016</a:t>
            </a:r>
            <a:endParaRPr lang="en-US" sz="2400" dirty="0"/>
          </a:p>
        </p:txBody>
      </p:sp>
      <p:sp>
        <p:nvSpPr>
          <p:cNvPr id="37" name="Rectangle 36"/>
          <p:cNvSpPr/>
          <p:nvPr/>
        </p:nvSpPr>
        <p:spPr>
          <a:xfrm>
            <a:off x="7128670" y="1097664"/>
            <a:ext cx="1391791" cy="1077218"/>
          </a:xfrm>
          <a:prstGeom prst="rect">
            <a:avLst/>
          </a:prstGeom>
        </p:spPr>
        <p:txBody>
          <a:bodyPr wrap="none">
            <a:spAutoFit/>
          </a:bodyPr>
          <a:lstStyle/>
          <a:p>
            <a:pPr algn="ctr"/>
            <a:r>
              <a:rPr lang="en-US" sz="2000" b="1" dirty="0"/>
              <a:t>Cumulative</a:t>
            </a:r>
          </a:p>
          <a:p>
            <a:pPr algn="ctr"/>
            <a:r>
              <a:rPr lang="en-US" sz="2000" b="1" dirty="0"/>
              <a:t>Difference</a:t>
            </a:r>
          </a:p>
          <a:p>
            <a:pPr algn="ctr"/>
            <a:r>
              <a:rPr lang="en-US" sz="2400" b="1" dirty="0"/>
              <a:t>pre-2018</a:t>
            </a:r>
            <a:endParaRPr lang="en-US" sz="2400" dirty="0"/>
          </a:p>
        </p:txBody>
      </p:sp>
      <p:cxnSp>
        <p:nvCxnSpPr>
          <p:cNvPr id="38" name="Straight Connector 37"/>
          <p:cNvCxnSpPr/>
          <p:nvPr/>
        </p:nvCxnSpPr>
        <p:spPr>
          <a:xfrm>
            <a:off x="967565" y="2240965"/>
            <a:ext cx="77938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068463" y="1190105"/>
            <a:ext cx="469016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609600" y="2190604"/>
            <a:ext cx="3258969" cy="461665"/>
          </a:xfrm>
          <a:prstGeom prst="rect">
            <a:avLst/>
          </a:prstGeom>
        </p:spPr>
        <p:txBody>
          <a:bodyPr wrap="none">
            <a:spAutoFit/>
          </a:bodyPr>
          <a:lstStyle/>
          <a:p>
            <a:r>
              <a:rPr lang="en-IN" sz="2400" dirty="0"/>
              <a:t>Cost of goods sold (LIFO)</a:t>
            </a:r>
            <a:endParaRPr lang="en-US" sz="2400" dirty="0"/>
          </a:p>
        </p:txBody>
      </p:sp>
      <p:sp>
        <p:nvSpPr>
          <p:cNvPr id="41" name="Rectangle 40"/>
          <p:cNvSpPr/>
          <p:nvPr/>
        </p:nvSpPr>
        <p:spPr>
          <a:xfrm>
            <a:off x="609600" y="2544838"/>
            <a:ext cx="3270191" cy="461665"/>
          </a:xfrm>
          <a:prstGeom prst="rect">
            <a:avLst/>
          </a:prstGeom>
        </p:spPr>
        <p:txBody>
          <a:bodyPr wrap="none">
            <a:spAutoFit/>
          </a:bodyPr>
          <a:lstStyle/>
          <a:p>
            <a:r>
              <a:rPr lang="en-IN" sz="2400" dirty="0"/>
              <a:t>Cost of goods sold (FIFO)</a:t>
            </a:r>
            <a:endParaRPr lang="en-US" sz="2400" dirty="0"/>
          </a:p>
        </p:txBody>
      </p:sp>
      <p:sp>
        <p:nvSpPr>
          <p:cNvPr id="42" name="Rectangle 41"/>
          <p:cNvSpPr/>
          <p:nvPr/>
        </p:nvSpPr>
        <p:spPr>
          <a:xfrm>
            <a:off x="867496" y="2872866"/>
            <a:ext cx="1479572" cy="461665"/>
          </a:xfrm>
          <a:prstGeom prst="rect">
            <a:avLst/>
          </a:prstGeom>
        </p:spPr>
        <p:txBody>
          <a:bodyPr wrap="none">
            <a:spAutoFit/>
          </a:bodyPr>
          <a:lstStyle/>
          <a:p>
            <a:r>
              <a:rPr lang="en-IN" sz="2400" dirty="0"/>
              <a:t>Difference</a:t>
            </a:r>
            <a:endParaRPr lang="en-US" sz="2400" dirty="0"/>
          </a:p>
        </p:txBody>
      </p:sp>
      <p:sp>
        <p:nvSpPr>
          <p:cNvPr id="43" name="Rectangle 42"/>
          <p:cNvSpPr/>
          <p:nvPr/>
        </p:nvSpPr>
        <p:spPr>
          <a:xfrm>
            <a:off x="3957698" y="2190604"/>
            <a:ext cx="806631" cy="461665"/>
          </a:xfrm>
          <a:prstGeom prst="rect">
            <a:avLst/>
          </a:prstGeom>
        </p:spPr>
        <p:txBody>
          <a:bodyPr wrap="none">
            <a:spAutoFit/>
          </a:bodyPr>
          <a:lstStyle/>
          <a:p>
            <a:pPr algn="r"/>
            <a:r>
              <a:rPr lang="en-IN" sz="2400" dirty="0"/>
              <a:t>$420</a:t>
            </a:r>
            <a:endParaRPr lang="en-US" sz="2400" dirty="0"/>
          </a:p>
        </p:txBody>
      </p:sp>
      <p:sp>
        <p:nvSpPr>
          <p:cNvPr id="44" name="Rectangle 43"/>
          <p:cNvSpPr/>
          <p:nvPr/>
        </p:nvSpPr>
        <p:spPr>
          <a:xfrm>
            <a:off x="4113189" y="2544838"/>
            <a:ext cx="651140" cy="461665"/>
          </a:xfrm>
          <a:prstGeom prst="rect">
            <a:avLst/>
          </a:prstGeom>
        </p:spPr>
        <p:txBody>
          <a:bodyPr wrap="none">
            <a:spAutoFit/>
          </a:bodyPr>
          <a:lstStyle/>
          <a:p>
            <a:pPr algn="r"/>
            <a:r>
              <a:rPr lang="en-IN" sz="2400" dirty="0"/>
              <a:t>365</a:t>
            </a:r>
            <a:endParaRPr lang="en-US" sz="2400" dirty="0"/>
          </a:p>
        </p:txBody>
      </p:sp>
      <p:sp>
        <p:nvSpPr>
          <p:cNvPr id="45" name="Rectangle 44"/>
          <p:cNvSpPr/>
          <p:nvPr/>
        </p:nvSpPr>
        <p:spPr>
          <a:xfrm>
            <a:off x="3975330" y="2872866"/>
            <a:ext cx="788999" cy="461665"/>
          </a:xfrm>
          <a:prstGeom prst="rect">
            <a:avLst/>
          </a:prstGeom>
        </p:spPr>
        <p:txBody>
          <a:bodyPr wrap="none">
            <a:spAutoFit/>
          </a:bodyPr>
          <a:lstStyle/>
          <a:p>
            <a:pPr algn="r"/>
            <a:r>
              <a:rPr lang="en-IN" sz="2400" dirty="0"/>
              <a:t>$  55</a:t>
            </a:r>
            <a:endParaRPr lang="en-US" sz="2400" dirty="0"/>
          </a:p>
        </p:txBody>
      </p:sp>
      <p:sp>
        <p:nvSpPr>
          <p:cNvPr id="46" name="Rectangle 45"/>
          <p:cNvSpPr/>
          <p:nvPr/>
        </p:nvSpPr>
        <p:spPr>
          <a:xfrm>
            <a:off x="4827797" y="2200202"/>
            <a:ext cx="806631" cy="461665"/>
          </a:xfrm>
          <a:prstGeom prst="rect">
            <a:avLst/>
          </a:prstGeom>
        </p:spPr>
        <p:txBody>
          <a:bodyPr wrap="none">
            <a:spAutoFit/>
          </a:bodyPr>
          <a:lstStyle/>
          <a:p>
            <a:pPr algn="r"/>
            <a:r>
              <a:rPr lang="en-IN" sz="2400" dirty="0"/>
              <a:t>$405</a:t>
            </a:r>
            <a:endParaRPr lang="en-US" sz="2400" dirty="0"/>
          </a:p>
        </p:txBody>
      </p:sp>
      <p:sp>
        <p:nvSpPr>
          <p:cNvPr id="47" name="Rectangle 46"/>
          <p:cNvSpPr/>
          <p:nvPr/>
        </p:nvSpPr>
        <p:spPr>
          <a:xfrm>
            <a:off x="4983288" y="2554436"/>
            <a:ext cx="651140" cy="461665"/>
          </a:xfrm>
          <a:prstGeom prst="rect">
            <a:avLst/>
          </a:prstGeom>
        </p:spPr>
        <p:txBody>
          <a:bodyPr wrap="none">
            <a:spAutoFit/>
          </a:bodyPr>
          <a:lstStyle/>
          <a:p>
            <a:pPr algn="r"/>
            <a:r>
              <a:rPr lang="en-IN" sz="2400" dirty="0"/>
              <a:t>360</a:t>
            </a:r>
            <a:endParaRPr lang="en-US" sz="2400" dirty="0"/>
          </a:p>
        </p:txBody>
      </p:sp>
      <p:sp>
        <p:nvSpPr>
          <p:cNvPr id="48" name="Rectangle 47"/>
          <p:cNvSpPr/>
          <p:nvPr/>
        </p:nvSpPr>
        <p:spPr>
          <a:xfrm>
            <a:off x="4845429" y="2882464"/>
            <a:ext cx="788999" cy="461665"/>
          </a:xfrm>
          <a:prstGeom prst="rect">
            <a:avLst/>
          </a:prstGeom>
        </p:spPr>
        <p:txBody>
          <a:bodyPr wrap="none">
            <a:spAutoFit/>
          </a:bodyPr>
          <a:lstStyle/>
          <a:p>
            <a:pPr algn="r"/>
            <a:r>
              <a:rPr lang="en-IN" sz="2400" dirty="0"/>
              <a:t>$  45</a:t>
            </a:r>
            <a:endParaRPr lang="en-US" sz="2400" dirty="0"/>
          </a:p>
        </p:txBody>
      </p:sp>
      <p:sp>
        <p:nvSpPr>
          <p:cNvPr id="49" name="Rectangle 48"/>
          <p:cNvSpPr/>
          <p:nvPr/>
        </p:nvSpPr>
        <p:spPr>
          <a:xfrm>
            <a:off x="5793295" y="2200202"/>
            <a:ext cx="1039067" cy="461665"/>
          </a:xfrm>
          <a:prstGeom prst="rect">
            <a:avLst/>
          </a:prstGeom>
        </p:spPr>
        <p:txBody>
          <a:bodyPr wrap="none">
            <a:spAutoFit/>
          </a:bodyPr>
          <a:lstStyle/>
          <a:p>
            <a:pPr algn="r"/>
            <a:r>
              <a:rPr lang="en-IN" sz="2400" dirty="0"/>
              <a:t>$1,000</a:t>
            </a:r>
            <a:endParaRPr lang="en-US" sz="2400" dirty="0"/>
          </a:p>
        </p:txBody>
      </p:sp>
      <p:sp>
        <p:nvSpPr>
          <p:cNvPr id="50" name="Rectangle 49"/>
          <p:cNvSpPr/>
          <p:nvPr/>
        </p:nvSpPr>
        <p:spPr>
          <a:xfrm>
            <a:off x="6181222" y="2554436"/>
            <a:ext cx="651140" cy="461665"/>
          </a:xfrm>
          <a:prstGeom prst="rect">
            <a:avLst/>
          </a:prstGeom>
        </p:spPr>
        <p:txBody>
          <a:bodyPr wrap="none">
            <a:spAutoFit/>
          </a:bodyPr>
          <a:lstStyle/>
          <a:p>
            <a:pPr algn="r"/>
            <a:r>
              <a:rPr lang="en-IN" sz="2400" dirty="0"/>
              <a:t>700</a:t>
            </a:r>
            <a:endParaRPr lang="en-US" sz="2400" dirty="0"/>
          </a:p>
        </p:txBody>
      </p:sp>
      <p:sp>
        <p:nvSpPr>
          <p:cNvPr id="51" name="Rectangle 50"/>
          <p:cNvSpPr/>
          <p:nvPr/>
        </p:nvSpPr>
        <p:spPr>
          <a:xfrm>
            <a:off x="5818943" y="2882464"/>
            <a:ext cx="1013419" cy="461665"/>
          </a:xfrm>
          <a:prstGeom prst="rect">
            <a:avLst/>
          </a:prstGeom>
        </p:spPr>
        <p:txBody>
          <a:bodyPr wrap="none">
            <a:spAutoFit/>
          </a:bodyPr>
          <a:lstStyle/>
          <a:p>
            <a:pPr algn="r"/>
            <a:r>
              <a:rPr lang="en-IN" sz="2400" dirty="0"/>
              <a:t>$   300</a:t>
            </a:r>
            <a:endParaRPr lang="en-US" sz="2400" dirty="0"/>
          </a:p>
        </p:txBody>
      </p:sp>
      <p:sp>
        <p:nvSpPr>
          <p:cNvPr id="53" name="Rectangle 52"/>
          <p:cNvSpPr/>
          <p:nvPr/>
        </p:nvSpPr>
        <p:spPr>
          <a:xfrm>
            <a:off x="7492334" y="2872866"/>
            <a:ext cx="806631" cy="461665"/>
          </a:xfrm>
          <a:prstGeom prst="rect">
            <a:avLst/>
          </a:prstGeom>
        </p:spPr>
        <p:txBody>
          <a:bodyPr wrap="none">
            <a:spAutoFit/>
          </a:bodyPr>
          <a:lstStyle/>
          <a:p>
            <a:pPr algn="r"/>
            <a:r>
              <a:rPr lang="en-IN" sz="2400" b="1" dirty="0">
                <a:solidFill>
                  <a:srgbClr val="C00000"/>
                </a:solidFill>
              </a:rPr>
              <a:t>$400</a:t>
            </a:r>
            <a:endParaRPr lang="en-US" sz="2400" b="1" dirty="0">
              <a:solidFill>
                <a:srgbClr val="C00000"/>
              </a:solidFill>
            </a:endParaRPr>
          </a:p>
        </p:txBody>
      </p:sp>
      <p:cxnSp>
        <p:nvCxnSpPr>
          <p:cNvPr id="54" name="Straight Connector 53"/>
          <p:cNvCxnSpPr/>
          <p:nvPr/>
        </p:nvCxnSpPr>
        <p:spPr>
          <a:xfrm>
            <a:off x="3934689" y="2957629"/>
            <a:ext cx="8435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783840" y="2957629"/>
            <a:ext cx="8435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5896359" y="2957629"/>
            <a:ext cx="9411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766812" y="4368782"/>
            <a:ext cx="6091188" cy="461665"/>
          </a:xfrm>
          <a:prstGeom prst="rect">
            <a:avLst/>
          </a:prstGeom>
          <a:noFill/>
        </p:spPr>
        <p:txBody>
          <a:bodyPr wrap="square" rtlCol="0">
            <a:spAutoFit/>
          </a:bodyPr>
          <a:lstStyle/>
          <a:p>
            <a:r>
              <a:rPr lang="en-IN" sz="2400" dirty="0"/>
              <a:t>Inventory</a:t>
            </a:r>
            <a:endParaRPr lang="en-IN" sz="2000" dirty="0"/>
          </a:p>
        </p:txBody>
      </p:sp>
      <p:sp>
        <p:nvSpPr>
          <p:cNvPr id="70" name="TextBox 69"/>
          <p:cNvSpPr txBox="1"/>
          <p:nvPr/>
        </p:nvSpPr>
        <p:spPr>
          <a:xfrm>
            <a:off x="6549160" y="4368782"/>
            <a:ext cx="1243502" cy="461665"/>
          </a:xfrm>
          <a:prstGeom prst="rect">
            <a:avLst/>
          </a:prstGeom>
          <a:noFill/>
        </p:spPr>
        <p:txBody>
          <a:bodyPr wrap="square" rtlCol="0">
            <a:spAutoFit/>
          </a:bodyPr>
          <a:lstStyle/>
          <a:p>
            <a:pPr algn="ctr"/>
            <a:r>
              <a:rPr lang="en-IN" sz="2400" b="1" dirty="0">
                <a:solidFill>
                  <a:srgbClr val="C00000"/>
                </a:solidFill>
                <a:latin typeface="+mn-lt"/>
              </a:rPr>
              <a:t>400</a:t>
            </a:r>
          </a:p>
        </p:txBody>
      </p:sp>
      <p:sp>
        <p:nvSpPr>
          <p:cNvPr id="71" name="TextBox 70"/>
          <p:cNvSpPr txBox="1"/>
          <p:nvPr/>
        </p:nvSpPr>
        <p:spPr>
          <a:xfrm>
            <a:off x="766812" y="4724400"/>
            <a:ext cx="7157988" cy="461665"/>
          </a:xfrm>
          <a:prstGeom prst="rect">
            <a:avLst/>
          </a:prstGeom>
          <a:noFill/>
        </p:spPr>
        <p:txBody>
          <a:bodyPr wrap="square" rtlCol="0">
            <a:spAutoFit/>
          </a:bodyPr>
          <a:lstStyle/>
          <a:p>
            <a:r>
              <a:rPr lang="en-IN" sz="2400" dirty="0"/>
              <a:t>	Retained earnings</a:t>
            </a:r>
            <a:endParaRPr lang="en-IN" sz="2000" dirty="0"/>
          </a:p>
        </p:txBody>
      </p:sp>
      <p:sp>
        <p:nvSpPr>
          <p:cNvPr id="72" name="TextBox 71"/>
          <p:cNvSpPr txBox="1"/>
          <p:nvPr/>
        </p:nvSpPr>
        <p:spPr>
          <a:xfrm>
            <a:off x="7732621" y="4738896"/>
            <a:ext cx="1235661" cy="461665"/>
          </a:xfrm>
          <a:prstGeom prst="rect">
            <a:avLst/>
          </a:prstGeom>
          <a:noFill/>
        </p:spPr>
        <p:txBody>
          <a:bodyPr wrap="square" rtlCol="0">
            <a:spAutoFit/>
          </a:bodyPr>
          <a:lstStyle/>
          <a:p>
            <a:pPr algn="ctr"/>
            <a:r>
              <a:rPr lang="en-IN" sz="2400" dirty="0">
                <a:latin typeface="+mn-lt"/>
              </a:rPr>
              <a:t>240</a:t>
            </a:r>
          </a:p>
        </p:txBody>
      </p:sp>
      <p:sp>
        <p:nvSpPr>
          <p:cNvPr id="73" name="TextBox 72"/>
          <p:cNvSpPr txBox="1"/>
          <p:nvPr/>
        </p:nvSpPr>
        <p:spPr>
          <a:xfrm>
            <a:off x="2667000" y="3886200"/>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74" name="Straight Connector 73"/>
          <p:cNvCxnSpPr/>
          <p:nvPr/>
        </p:nvCxnSpPr>
        <p:spPr>
          <a:xfrm>
            <a:off x="743618" y="4362322"/>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6705600" y="3886200"/>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76" name="TextBox 75"/>
          <p:cNvSpPr txBox="1"/>
          <p:nvPr/>
        </p:nvSpPr>
        <p:spPr>
          <a:xfrm>
            <a:off x="7848600" y="3886200"/>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78" name="Rectangle 77"/>
          <p:cNvSpPr/>
          <p:nvPr/>
        </p:nvSpPr>
        <p:spPr>
          <a:xfrm>
            <a:off x="847443" y="3396461"/>
            <a:ext cx="8080457" cy="461665"/>
          </a:xfrm>
          <a:prstGeom prst="rect">
            <a:avLst/>
          </a:prstGeom>
        </p:spPr>
        <p:txBody>
          <a:bodyPr wrap="none">
            <a:spAutoFit/>
          </a:bodyPr>
          <a:lstStyle/>
          <a:p>
            <a:r>
              <a:rPr lang="en-IN" sz="2400" dirty="0"/>
              <a:t>Journal entry to record the change in principle: January 1, 2018</a:t>
            </a:r>
            <a:endParaRPr lang="en-US" sz="2400" dirty="0">
              <a:solidFill>
                <a:srgbClr val="00B0F0"/>
              </a:solidFill>
            </a:endParaRPr>
          </a:p>
        </p:txBody>
      </p:sp>
      <p:sp>
        <p:nvSpPr>
          <p:cNvPr id="79" name="TextBox 78"/>
          <p:cNvSpPr txBox="1"/>
          <p:nvPr/>
        </p:nvSpPr>
        <p:spPr>
          <a:xfrm>
            <a:off x="766812" y="5079669"/>
            <a:ext cx="6108415" cy="461665"/>
          </a:xfrm>
          <a:prstGeom prst="rect">
            <a:avLst/>
          </a:prstGeom>
          <a:noFill/>
        </p:spPr>
        <p:txBody>
          <a:bodyPr wrap="square" rtlCol="0">
            <a:spAutoFit/>
          </a:bodyPr>
          <a:lstStyle/>
          <a:p>
            <a:r>
              <a:rPr lang="en-IN" sz="2400" dirty="0"/>
              <a:t>	Income tax payable (</a:t>
            </a:r>
            <a:r>
              <a:rPr lang="en-IN" sz="2400" b="1" dirty="0">
                <a:solidFill>
                  <a:srgbClr val="C00000"/>
                </a:solidFill>
              </a:rPr>
              <a:t>$400 </a:t>
            </a:r>
            <a:r>
              <a:rPr lang="en-IN" sz="2400" dirty="0"/>
              <a:t>× 40%)</a:t>
            </a:r>
          </a:p>
        </p:txBody>
      </p:sp>
      <p:sp>
        <p:nvSpPr>
          <p:cNvPr id="83" name="TextBox 82"/>
          <p:cNvSpPr txBox="1"/>
          <p:nvPr/>
        </p:nvSpPr>
        <p:spPr>
          <a:xfrm>
            <a:off x="7738732" y="5079669"/>
            <a:ext cx="1235661" cy="461665"/>
          </a:xfrm>
          <a:prstGeom prst="rect">
            <a:avLst/>
          </a:prstGeom>
          <a:noFill/>
        </p:spPr>
        <p:txBody>
          <a:bodyPr wrap="square" rtlCol="0">
            <a:spAutoFit/>
          </a:bodyPr>
          <a:lstStyle/>
          <a:p>
            <a:pPr algn="ctr"/>
            <a:r>
              <a:rPr lang="en-IN" sz="2400" dirty="0">
                <a:latin typeface="+mn-lt"/>
              </a:rPr>
              <a:t>160</a:t>
            </a:r>
          </a:p>
        </p:txBody>
      </p:sp>
      <p:cxnSp>
        <p:nvCxnSpPr>
          <p:cNvPr id="14" name="Straight Arrow Connector 13"/>
          <p:cNvCxnSpPr/>
          <p:nvPr/>
        </p:nvCxnSpPr>
        <p:spPr>
          <a:xfrm>
            <a:off x="1371600" y="4718203"/>
            <a:ext cx="0" cy="1443406"/>
          </a:xfrm>
          <a:prstGeom prst="straightConnector1">
            <a:avLst/>
          </a:prstGeom>
          <a:ln w="28575">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990600" y="6183868"/>
            <a:ext cx="5497787" cy="461665"/>
          </a:xfrm>
          <a:prstGeom prst="rect">
            <a:avLst/>
          </a:prstGeom>
          <a:ln w="19050">
            <a:solidFill>
              <a:schemeClr val="tx2">
                <a:lumMod val="60000"/>
                <a:lumOff val="40000"/>
              </a:schemeClr>
            </a:solidFill>
          </a:ln>
        </p:spPr>
        <p:txBody>
          <a:bodyPr wrap="none">
            <a:spAutoFit/>
          </a:bodyPr>
          <a:lstStyle/>
          <a:p>
            <a:r>
              <a:rPr lang="en-IN" sz="2400" dirty="0"/>
              <a:t>Additional inventory if FIFO had been used</a:t>
            </a:r>
            <a:endParaRPr lang="en-US" sz="2400" dirty="0"/>
          </a:p>
        </p:txBody>
      </p:sp>
      <p:cxnSp>
        <p:nvCxnSpPr>
          <p:cNvPr id="84" name="Straight Arrow Connector 83"/>
          <p:cNvCxnSpPr/>
          <p:nvPr/>
        </p:nvCxnSpPr>
        <p:spPr>
          <a:xfrm>
            <a:off x="4013683" y="5020947"/>
            <a:ext cx="318967" cy="710186"/>
          </a:xfrm>
          <a:prstGeom prst="straightConnector1">
            <a:avLst/>
          </a:prstGeom>
          <a:ln w="28575">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85" name="Rectangle 84"/>
          <p:cNvSpPr/>
          <p:nvPr/>
        </p:nvSpPr>
        <p:spPr>
          <a:xfrm>
            <a:off x="1693251" y="5687075"/>
            <a:ext cx="5717719" cy="461665"/>
          </a:xfrm>
          <a:prstGeom prst="rect">
            <a:avLst/>
          </a:prstGeom>
          <a:ln w="19050">
            <a:solidFill>
              <a:schemeClr val="tx2">
                <a:lumMod val="60000"/>
                <a:lumOff val="40000"/>
              </a:schemeClr>
            </a:solidFill>
          </a:ln>
        </p:spPr>
        <p:txBody>
          <a:bodyPr wrap="none">
            <a:spAutoFit/>
          </a:bodyPr>
          <a:lstStyle/>
          <a:p>
            <a:r>
              <a:rPr lang="en-IN" sz="2400" dirty="0"/>
              <a:t>Additional net income if FIFO had been used</a:t>
            </a:r>
            <a:endParaRPr lang="en-US" sz="2400" dirty="0"/>
          </a:p>
        </p:txBody>
      </p:sp>
      <p:cxnSp>
        <p:nvCxnSpPr>
          <p:cNvPr id="3" name="Straight Arrow Connector 2"/>
          <p:cNvCxnSpPr/>
          <p:nvPr/>
        </p:nvCxnSpPr>
        <p:spPr>
          <a:xfrm flipH="1">
            <a:off x="7193674" y="3200400"/>
            <a:ext cx="883526" cy="1333500"/>
          </a:xfrm>
          <a:prstGeom prst="straightConnector1">
            <a:avLst/>
          </a:prstGeom>
          <a:ln w="28575">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93680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par>
                                <p:cTn id="23" presetID="10" presetClass="entr" presetSubtype="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500"/>
                                        <p:tgtEl>
                                          <p:spTgt spid="4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500"/>
                                        <p:tgtEl>
                                          <p:spTgt spid="5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500"/>
                                        <p:tgtEl>
                                          <p:spTgt spid="5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fade">
                                      <p:cBhvr>
                                        <p:cTn id="64" dur="500"/>
                                        <p:tgtEl>
                                          <p:spTgt spid="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500"/>
                                        <p:tgtEl>
                                          <p:spTgt spid="53"/>
                                        </p:tgtEl>
                                      </p:cBhvr>
                                    </p:animEffect>
                                  </p:childTnLst>
                                </p:cTn>
                              </p:par>
                              <p:par>
                                <p:cTn id="68" presetID="10" presetClass="entr" presetSubtype="0" fill="hold" nodeType="with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500"/>
                                        <p:tgtEl>
                                          <p:spTgt spid="54"/>
                                        </p:tgtEl>
                                      </p:cBhvr>
                                    </p:animEffect>
                                  </p:childTnLst>
                                </p:cTn>
                              </p:par>
                              <p:par>
                                <p:cTn id="71" presetID="10" presetClass="entr" presetSubtype="0" fill="hold" nodeType="with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par>
                                <p:cTn id="74" presetID="10" presetClass="entr" presetSubtype="0" fill="hold" nodeType="withEffect">
                                  <p:stCondLst>
                                    <p:cond delay="0"/>
                                  </p:stCondLst>
                                  <p:childTnLst>
                                    <p:set>
                                      <p:cBhvr>
                                        <p:cTn id="75" dur="1" fill="hold">
                                          <p:stCondLst>
                                            <p:cond delay="0"/>
                                          </p:stCondLst>
                                        </p:cTn>
                                        <p:tgtEl>
                                          <p:spTgt spid="60"/>
                                        </p:tgtEl>
                                        <p:attrNameLst>
                                          <p:attrName>style.visibility</p:attrName>
                                        </p:attrNameLst>
                                      </p:cBhvr>
                                      <p:to>
                                        <p:strVal val="visible"/>
                                      </p:to>
                                    </p:set>
                                    <p:animEffect transition="in" filter="fade">
                                      <p:cBhvr>
                                        <p:cTn id="76" dur="500"/>
                                        <p:tgtEl>
                                          <p:spTgt spid="6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500"/>
                                        <p:tgtEl>
                                          <p:spTgt spid="6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70"/>
                                        </p:tgtEl>
                                        <p:attrNameLst>
                                          <p:attrName>style.visibility</p:attrName>
                                        </p:attrNameLst>
                                      </p:cBhvr>
                                      <p:to>
                                        <p:strVal val="visible"/>
                                      </p:to>
                                    </p:set>
                                    <p:animEffect transition="in" filter="fade">
                                      <p:cBhvr>
                                        <p:cTn id="82" dur="500"/>
                                        <p:tgtEl>
                                          <p:spTgt spid="70"/>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71"/>
                                        </p:tgtEl>
                                        <p:attrNameLst>
                                          <p:attrName>style.visibility</p:attrName>
                                        </p:attrNameLst>
                                      </p:cBhvr>
                                      <p:to>
                                        <p:strVal val="visible"/>
                                      </p:to>
                                    </p:set>
                                    <p:animEffect transition="in" filter="fade">
                                      <p:cBhvr>
                                        <p:cTn id="85" dur="500"/>
                                        <p:tgtEl>
                                          <p:spTgt spid="7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72"/>
                                        </p:tgtEl>
                                        <p:attrNameLst>
                                          <p:attrName>style.visibility</p:attrName>
                                        </p:attrNameLst>
                                      </p:cBhvr>
                                      <p:to>
                                        <p:strVal val="visible"/>
                                      </p:to>
                                    </p:set>
                                    <p:animEffect transition="in" filter="fade">
                                      <p:cBhvr>
                                        <p:cTn id="88" dur="500"/>
                                        <p:tgtEl>
                                          <p:spTgt spid="7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Effect transition="in" filter="fade">
                                      <p:cBhvr>
                                        <p:cTn id="91" dur="500"/>
                                        <p:tgtEl>
                                          <p:spTgt spid="73"/>
                                        </p:tgtEl>
                                      </p:cBhvr>
                                    </p:animEffect>
                                  </p:childTnLst>
                                </p:cTn>
                              </p:par>
                              <p:par>
                                <p:cTn id="92" presetID="10" presetClass="entr" presetSubtype="0" fill="hold" nodeType="withEffect">
                                  <p:stCondLst>
                                    <p:cond delay="0"/>
                                  </p:stCondLst>
                                  <p:childTnLst>
                                    <p:set>
                                      <p:cBhvr>
                                        <p:cTn id="93" dur="1" fill="hold">
                                          <p:stCondLst>
                                            <p:cond delay="0"/>
                                          </p:stCondLst>
                                        </p:cTn>
                                        <p:tgtEl>
                                          <p:spTgt spid="74"/>
                                        </p:tgtEl>
                                        <p:attrNameLst>
                                          <p:attrName>style.visibility</p:attrName>
                                        </p:attrNameLst>
                                      </p:cBhvr>
                                      <p:to>
                                        <p:strVal val="visible"/>
                                      </p:to>
                                    </p:set>
                                    <p:animEffect transition="in" filter="fade">
                                      <p:cBhvr>
                                        <p:cTn id="94" dur="500"/>
                                        <p:tgtEl>
                                          <p:spTgt spid="7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75"/>
                                        </p:tgtEl>
                                        <p:attrNameLst>
                                          <p:attrName>style.visibility</p:attrName>
                                        </p:attrNameLst>
                                      </p:cBhvr>
                                      <p:to>
                                        <p:strVal val="visible"/>
                                      </p:to>
                                    </p:set>
                                    <p:animEffect transition="in" filter="fade">
                                      <p:cBhvr>
                                        <p:cTn id="97" dur="500"/>
                                        <p:tgtEl>
                                          <p:spTgt spid="75"/>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76"/>
                                        </p:tgtEl>
                                        <p:attrNameLst>
                                          <p:attrName>style.visibility</p:attrName>
                                        </p:attrNameLst>
                                      </p:cBhvr>
                                      <p:to>
                                        <p:strVal val="visible"/>
                                      </p:to>
                                    </p:set>
                                    <p:animEffect transition="in" filter="fade">
                                      <p:cBhvr>
                                        <p:cTn id="100" dur="500"/>
                                        <p:tgtEl>
                                          <p:spTgt spid="7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78"/>
                                        </p:tgtEl>
                                        <p:attrNameLst>
                                          <p:attrName>style.visibility</p:attrName>
                                        </p:attrNameLst>
                                      </p:cBhvr>
                                      <p:to>
                                        <p:strVal val="visible"/>
                                      </p:to>
                                    </p:set>
                                    <p:animEffect transition="in" filter="fade">
                                      <p:cBhvr>
                                        <p:cTn id="103" dur="500"/>
                                        <p:tgtEl>
                                          <p:spTgt spid="78"/>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79"/>
                                        </p:tgtEl>
                                        <p:attrNameLst>
                                          <p:attrName>style.visibility</p:attrName>
                                        </p:attrNameLst>
                                      </p:cBhvr>
                                      <p:to>
                                        <p:strVal val="visible"/>
                                      </p:to>
                                    </p:set>
                                    <p:animEffect transition="in" filter="fade">
                                      <p:cBhvr>
                                        <p:cTn id="106" dur="500"/>
                                        <p:tgtEl>
                                          <p:spTgt spid="79"/>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83"/>
                                        </p:tgtEl>
                                        <p:attrNameLst>
                                          <p:attrName>style.visibility</p:attrName>
                                        </p:attrNameLst>
                                      </p:cBhvr>
                                      <p:to>
                                        <p:strVal val="visible"/>
                                      </p:to>
                                    </p:set>
                                    <p:animEffect transition="in" filter="fade">
                                      <p:cBhvr>
                                        <p:cTn id="109" dur="500"/>
                                        <p:tgtEl>
                                          <p:spTgt spid="83"/>
                                        </p:tgtEl>
                                      </p:cBhvr>
                                    </p:animEffect>
                                  </p:childTnLst>
                                </p:cTn>
                              </p:par>
                            </p:childTnLst>
                          </p:cTn>
                        </p:par>
                        <p:par>
                          <p:cTn id="110" fill="hold">
                            <p:stCondLst>
                              <p:cond delay="500"/>
                            </p:stCondLst>
                            <p:childTnLst>
                              <p:par>
                                <p:cTn id="111" presetID="22" presetClass="entr" presetSubtype="1" fill="hold" nodeType="afterEffect">
                                  <p:stCondLst>
                                    <p:cond delay="0"/>
                                  </p:stCondLst>
                                  <p:childTnLst>
                                    <p:set>
                                      <p:cBhvr>
                                        <p:cTn id="112" dur="1" fill="hold">
                                          <p:stCondLst>
                                            <p:cond delay="0"/>
                                          </p:stCondLst>
                                        </p:cTn>
                                        <p:tgtEl>
                                          <p:spTgt spid="14"/>
                                        </p:tgtEl>
                                        <p:attrNameLst>
                                          <p:attrName>style.visibility</p:attrName>
                                        </p:attrNameLst>
                                      </p:cBhvr>
                                      <p:to>
                                        <p:strVal val="visible"/>
                                      </p:to>
                                    </p:set>
                                    <p:animEffect transition="in" filter="wipe(up)">
                                      <p:cBhvr>
                                        <p:cTn id="113" dur="500"/>
                                        <p:tgtEl>
                                          <p:spTgt spid="14"/>
                                        </p:tgtEl>
                                      </p:cBhvr>
                                    </p:animEffect>
                                  </p:childTnLst>
                                </p:cTn>
                              </p:par>
                            </p:childTnLst>
                          </p:cTn>
                        </p:par>
                        <p:par>
                          <p:cTn id="114" fill="hold">
                            <p:stCondLst>
                              <p:cond delay="1000"/>
                            </p:stCondLst>
                            <p:childTnLst>
                              <p:par>
                                <p:cTn id="115" presetID="22" presetClass="entr" presetSubtype="1" fill="hold" grpId="0" nodeType="afterEffect">
                                  <p:stCondLst>
                                    <p:cond delay="0"/>
                                  </p:stCondLst>
                                  <p:childTnLst>
                                    <p:set>
                                      <p:cBhvr>
                                        <p:cTn id="116" dur="1" fill="hold">
                                          <p:stCondLst>
                                            <p:cond delay="0"/>
                                          </p:stCondLst>
                                        </p:cTn>
                                        <p:tgtEl>
                                          <p:spTgt spid="16"/>
                                        </p:tgtEl>
                                        <p:attrNameLst>
                                          <p:attrName>style.visibility</p:attrName>
                                        </p:attrNameLst>
                                      </p:cBhvr>
                                      <p:to>
                                        <p:strVal val="visible"/>
                                      </p:to>
                                    </p:set>
                                    <p:animEffect transition="in" filter="wipe(up)">
                                      <p:cBhvr>
                                        <p:cTn id="117" dur="500"/>
                                        <p:tgtEl>
                                          <p:spTgt spid="16"/>
                                        </p:tgtEl>
                                      </p:cBhvr>
                                    </p:animEffect>
                                  </p:childTnLst>
                                </p:cTn>
                              </p:par>
                            </p:childTnLst>
                          </p:cTn>
                        </p:par>
                        <p:par>
                          <p:cTn id="118" fill="hold">
                            <p:stCondLst>
                              <p:cond delay="1500"/>
                            </p:stCondLst>
                            <p:childTnLst>
                              <p:par>
                                <p:cTn id="119" presetID="22" presetClass="entr" presetSubtype="1" fill="hold" nodeType="afterEffect">
                                  <p:stCondLst>
                                    <p:cond delay="0"/>
                                  </p:stCondLst>
                                  <p:childTnLst>
                                    <p:set>
                                      <p:cBhvr>
                                        <p:cTn id="120" dur="1" fill="hold">
                                          <p:stCondLst>
                                            <p:cond delay="0"/>
                                          </p:stCondLst>
                                        </p:cTn>
                                        <p:tgtEl>
                                          <p:spTgt spid="84"/>
                                        </p:tgtEl>
                                        <p:attrNameLst>
                                          <p:attrName>style.visibility</p:attrName>
                                        </p:attrNameLst>
                                      </p:cBhvr>
                                      <p:to>
                                        <p:strVal val="visible"/>
                                      </p:to>
                                    </p:set>
                                    <p:animEffect transition="in" filter="wipe(up)">
                                      <p:cBhvr>
                                        <p:cTn id="121" dur="500"/>
                                        <p:tgtEl>
                                          <p:spTgt spid="84"/>
                                        </p:tgtEl>
                                      </p:cBhvr>
                                    </p:animEffect>
                                  </p:childTnLst>
                                </p:cTn>
                              </p:par>
                            </p:childTnLst>
                          </p:cTn>
                        </p:par>
                        <p:par>
                          <p:cTn id="122" fill="hold">
                            <p:stCondLst>
                              <p:cond delay="2000"/>
                            </p:stCondLst>
                            <p:childTnLst>
                              <p:par>
                                <p:cTn id="123" presetID="22" presetClass="entr" presetSubtype="1" fill="hold" grpId="0" nodeType="afterEffect">
                                  <p:stCondLst>
                                    <p:cond delay="0"/>
                                  </p:stCondLst>
                                  <p:childTnLst>
                                    <p:set>
                                      <p:cBhvr>
                                        <p:cTn id="124" dur="1" fill="hold">
                                          <p:stCondLst>
                                            <p:cond delay="0"/>
                                          </p:stCondLst>
                                        </p:cTn>
                                        <p:tgtEl>
                                          <p:spTgt spid="85"/>
                                        </p:tgtEl>
                                        <p:attrNameLst>
                                          <p:attrName>style.visibility</p:attrName>
                                        </p:attrNameLst>
                                      </p:cBhvr>
                                      <p:to>
                                        <p:strVal val="visible"/>
                                      </p:to>
                                    </p:set>
                                    <p:animEffect transition="in" filter="wipe(up)">
                                      <p:cBhvr>
                                        <p:cTn id="125" dur="500"/>
                                        <p:tgtEl>
                                          <p:spTgt spid="85"/>
                                        </p:tgtEl>
                                      </p:cBhvr>
                                    </p:animEffect>
                                  </p:childTnLst>
                                </p:cTn>
                              </p:par>
                              <p:par>
                                <p:cTn id="126" presetID="1" presetClass="entr" presetSubtype="0" fill="hold" nodeType="withEffect">
                                  <p:stCondLst>
                                    <p:cond delay="0"/>
                                  </p:stCondLst>
                                  <p:childTnLst>
                                    <p:set>
                                      <p:cBhvr>
                                        <p:cTn id="12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9" grpId="0"/>
      <p:bldP spid="35" grpId="0"/>
      <p:bldP spid="36" grpId="0"/>
      <p:bldP spid="37" grpId="0"/>
      <p:bldP spid="11" grpId="0"/>
      <p:bldP spid="41" grpId="0"/>
      <p:bldP spid="42" grpId="0"/>
      <p:bldP spid="43" grpId="0"/>
      <p:bldP spid="44" grpId="0"/>
      <p:bldP spid="45" grpId="0"/>
      <p:bldP spid="46" grpId="0"/>
      <p:bldP spid="47" grpId="0"/>
      <p:bldP spid="48" grpId="0"/>
      <p:bldP spid="49" grpId="0"/>
      <p:bldP spid="50" grpId="0"/>
      <p:bldP spid="51" grpId="0"/>
      <p:bldP spid="53" grpId="0"/>
      <p:bldP spid="69" grpId="0"/>
      <p:bldP spid="70" grpId="0"/>
      <p:bldP spid="71" grpId="0"/>
      <p:bldP spid="72" grpId="0"/>
      <p:bldP spid="73" grpId="0"/>
      <p:bldP spid="75" grpId="0"/>
      <p:bldP spid="76" grpId="0"/>
      <p:bldP spid="78" grpId="0"/>
      <p:bldP spid="79" grpId="0"/>
      <p:bldP spid="83" grpId="0"/>
      <p:bldP spid="16" grpId="0" animBg="1"/>
      <p:bldP spid="8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LO20-2</a:t>
            </a:r>
          </a:p>
        </p:txBody>
      </p:sp>
      <p:sp>
        <p:nvSpPr>
          <p:cNvPr id="13" name="Title 12"/>
          <p:cNvSpPr>
            <a:spLocks noGrp="1"/>
          </p:cNvSpPr>
          <p:nvPr>
            <p:ph type="title"/>
          </p:nvPr>
        </p:nvSpPr>
        <p:spPr/>
        <p:txBody>
          <a:bodyPr/>
          <a:lstStyle/>
          <a:p>
            <a:r>
              <a:rPr lang="en-US" dirty="0"/>
              <a:t>3. Disclosure Notes</a:t>
            </a:r>
          </a:p>
        </p:txBody>
      </p:sp>
      <p:sp>
        <p:nvSpPr>
          <p:cNvPr id="52" name="Content Placeholder 4"/>
          <p:cNvSpPr>
            <a:spLocks noGrp="1"/>
          </p:cNvSpPr>
          <p:nvPr>
            <p:ph idx="1"/>
          </p:nvPr>
        </p:nvSpPr>
        <p:spPr>
          <a:xfrm>
            <a:off x="761999" y="1444629"/>
            <a:ext cx="8013600" cy="4575172"/>
          </a:xfrm>
        </p:spPr>
        <p:txBody>
          <a:bodyPr>
            <a:normAutofit/>
          </a:bodyPr>
          <a:lstStyle/>
          <a:p>
            <a:r>
              <a:rPr lang="en-IN" dirty="0"/>
              <a:t>Must be provided </a:t>
            </a:r>
            <a:r>
              <a:rPr lang="en-US" dirty="0"/>
              <a:t>in the first set of financial statements after the change </a:t>
            </a:r>
            <a:r>
              <a:rPr lang="en-IN" dirty="0"/>
              <a:t>to </a:t>
            </a:r>
            <a:r>
              <a:rPr lang="en-IN" b="1" dirty="0">
                <a:solidFill>
                  <a:srgbClr val="C00000"/>
                </a:solidFill>
              </a:rPr>
              <a:t>justify the application of the new method</a:t>
            </a:r>
          </a:p>
          <a:p>
            <a:r>
              <a:rPr lang="en-US" dirty="0"/>
              <a:t>Note disclosure must:</a:t>
            </a:r>
          </a:p>
          <a:p>
            <a:pPr marL="741363" lvl="1" indent="-284163">
              <a:buFont typeface="Lucida Grande"/>
              <a:buChar char="–"/>
            </a:pPr>
            <a:r>
              <a:rPr lang="en-US" sz="2600" dirty="0"/>
              <a:t>Explain why the change was needed as well as its effects on items not reported on the face of the primary statements</a:t>
            </a:r>
          </a:p>
          <a:p>
            <a:pPr marL="741363" lvl="1" indent="-284163">
              <a:buFont typeface="Lucida Grande"/>
              <a:buChar char="–"/>
            </a:pPr>
            <a:r>
              <a:rPr lang="en-IN" sz="2600" dirty="0"/>
              <a:t>Point out that comparative information has been revised</a:t>
            </a:r>
          </a:p>
          <a:p>
            <a:pPr marL="741363" lvl="1" indent="-284163">
              <a:buFont typeface="Lucida Grande"/>
              <a:buChar char="–"/>
            </a:pPr>
            <a:r>
              <a:rPr lang="en-IN" sz="2600" dirty="0"/>
              <a:t>Report any </a:t>
            </a:r>
            <a:r>
              <a:rPr lang="en-IN" sz="2600" b="1" dirty="0">
                <a:solidFill>
                  <a:srgbClr val="C00000"/>
                </a:solidFill>
              </a:rPr>
              <a:t>per share amounts affected </a:t>
            </a:r>
            <a:r>
              <a:rPr lang="en-IN" sz="2600" dirty="0"/>
              <a:t>for the current period and all prior periods presented</a:t>
            </a:r>
          </a:p>
        </p:txBody>
      </p:sp>
    </p:spTree>
    <p:extLst>
      <p:ext uri="{BB962C8B-B14F-4D97-AF65-F5344CB8AC3E}">
        <p14:creationId xmlns:p14="http://schemas.microsoft.com/office/powerpoint/2010/main" val="35160340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2">
                                            <p:txEl>
                                              <p:pRg st="0" end="0"/>
                                            </p:txEl>
                                          </p:spTgt>
                                        </p:tgtEl>
                                        <p:attrNameLst>
                                          <p:attrName>style.visibility</p:attrName>
                                        </p:attrNameLst>
                                      </p:cBhvr>
                                      <p:to>
                                        <p:strVal val="visible"/>
                                      </p:to>
                                    </p:set>
                                    <p:animEffect transition="in" filter="fade">
                                      <p:cBhvr>
                                        <p:cTn id="7" dur="500"/>
                                        <p:tgtEl>
                                          <p:spTgt spid="5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2">
                                            <p:txEl>
                                              <p:pRg st="1" end="1"/>
                                            </p:txEl>
                                          </p:spTgt>
                                        </p:tgtEl>
                                        <p:attrNameLst>
                                          <p:attrName>style.visibility</p:attrName>
                                        </p:attrNameLst>
                                      </p:cBhvr>
                                      <p:to>
                                        <p:strVal val="visible"/>
                                      </p:to>
                                    </p:set>
                                    <p:animEffect transition="in" filter="fade">
                                      <p:cBhvr>
                                        <p:cTn id="12" dur="500"/>
                                        <p:tgtEl>
                                          <p:spTgt spid="52">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2">
                                            <p:txEl>
                                              <p:pRg st="2" end="2"/>
                                            </p:txEl>
                                          </p:spTgt>
                                        </p:tgtEl>
                                        <p:attrNameLst>
                                          <p:attrName>style.visibility</p:attrName>
                                        </p:attrNameLst>
                                      </p:cBhvr>
                                      <p:to>
                                        <p:strVal val="visible"/>
                                      </p:to>
                                    </p:set>
                                    <p:animEffect transition="in" filter="fade">
                                      <p:cBhvr>
                                        <p:cTn id="15" dur="500"/>
                                        <p:tgtEl>
                                          <p:spTgt spid="52">
                                            <p:txEl>
                                              <p:pRg st="2" end="2"/>
                                            </p:txEl>
                                          </p:spTgt>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52">
                                            <p:txEl>
                                              <p:pRg st="3" end="3"/>
                                            </p:txEl>
                                          </p:spTgt>
                                        </p:tgtEl>
                                        <p:attrNameLst>
                                          <p:attrName>style.visibility</p:attrName>
                                        </p:attrNameLst>
                                      </p:cBhvr>
                                      <p:to>
                                        <p:strVal val="visible"/>
                                      </p:to>
                                    </p:set>
                                    <p:animEffect transition="in" filter="fade">
                                      <p:cBhvr>
                                        <p:cTn id="19" dur="500"/>
                                        <p:tgtEl>
                                          <p:spTgt spid="52">
                                            <p:txEl>
                                              <p:pRg st="3" end="3"/>
                                            </p:txEl>
                                          </p:spTgt>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52">
                                            <p:txEl>
                                              <p:pRg st="4" end="4"/>
                                            </p:txEl>
                                          </p:spTgt>
                                        </p:tgtEl>
                                        <p:attrNameLst>
                                          <p:attrName>style.visibility</p:attrName>
                                        </p:attrNameLst>
                                      </p:cBhvr>
                                      <p:to>
                                        <p:strVal val="visible"/>
                                      </p:to>
                                    </p:set>
                                    <p:animEffect transition="in" filter="fade">
                                      <p:cBhvr>
                                        <p:cTn id="23" dur="500"/>
                                        <p:tgtEl>
                                          <p:spTgt spid="5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LO20-2</a:t>
            </a:r>
          </a:p>
        </p:txBody>
      </p:sp>
      <p:sp>
        <p:nvSpPr>
          <p:cNvPr id="3" name="Title 2"/>
          <p:cNvSpPr>
            <a:spLocks noGrp="1"/>
          </p:cNvSpPr>
          <p:nvPr>
            <p:ph type="title"/>
          </p:nvPr>
        </p:nvSpPr>
        <p:spPr>
          <a:xfrm>
            <a:off x="533400" y="2"/>
            <a:ext cx="8610599" cy="1600198"/>
          </a:xfrm>
        </p:spPr>
        <p:txBody>
          <a:bodyPr>
            <a:normAutofit/>
          </a:bodyPr>
          <a:lstStyle/>
          <a:p>
            <a:r>
              <a:rPr lang="en-IN" dirty="0"/>
              <a:t>Disclosure of a Change in Inventory Method—Abercrombie &amp; Fitch</a:t>
            </a:r>
            <a:endParaRPr lang="en-US" dirty="0"/>
          </a:p>
        </p:txBody>
      </p:sp>
      <p:pic>
        <p:nvPicPr>
          <p:cNvPr id="5" name="Picture 4"/>
          <p:cNvPicPr>
            <a:picLocks noChangeAspect="1"/>
          </p:cNvPicPr>
          <p:nvPr/>
        </p:nvPicPr>
        <p:blipFill>
          <a:blip r:embed="rId3"/>
          <a:stretch>
            <a:fillRect/>
          </a:stretch>
        </p:blipFill>
        <p:spPr>
          <a:xfrm>
            <a:off x="731499" y="1828800"/>
            <a:ext cx="8262257" cy="3352800"/>
          </a:xfrm>
          <a:prstGeom prst="rect">
            <a:avLst/>
          </a:prstGeom>
        </p:spPr>
      </p:pic>
    </p:spTree>
    <p:extLst>
      <p:ext uri="{BB962C8B-B14F-4D97-AF65-F5344CB8AC3E}">
        <p14:creationId xmlns:p14="http://schemas.microsoft.com/office/powerpoint/2010/main" val="333964999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Modified Prospective Approach</a:t>
            </a:r>
          </a:p>
        </p:txBody>
      </p:sp>
      <p:sp>
        <p:nvSpPr>
          <p:cNvPr id="3" name="Content Placeholder 2"/>
          <p:cNvSpPr>
            <a:spLocks noGrp="1"/>
          </p:cNvSpPr>
          <p:nvPr>
            <p:ph idx="1"/>
          </p:nvPr>
        </p:nvSpPr>
        <p:spPr/>
        <p:txBody>
          <a:bodyPr>
            <a:normAutofit/>
          </a:bodyPr>
          <a:lstStyle/>
          <a:p>
            <a:pPr>
              <a:spcAft>
                <a:spcPts val="2400"/>
              </a:spcAft>
            </a:pPr>
            <a:r>
              <a:rPr lang="en-US" dirty="0"/>
              <a:t>The FASB sometimes allows a </a:t>
            </a:r>
            <a:r>
              <a:rPr lang="en-US" b="1" dirty="0">
                <a:solidFill>
                  <a:srgbClr val="C00000"/>
                </a:solidFill>
              </a:rPr>
              <a:t>modified retrospective approach</a:t>
            </a:r>
            <a:r>
              <a:rPr lang="en-US" i="1" dirty="0"/>
              <a:t> </a:t>
            </a:r>
          </a:p>
          <a:p>
            <a:pPr marL="741363" lvl="1" indent="-284163">
              <a:spcAft>
                <a:spcPts val="2400"/>
              </a:spcAft>
              <a:buClr>
                <a:schemeClr val="tx1"/>
              </a:buClr>
              <a:buFont typeface="Lucida Grande"/>
              <a:buChar char="–"/>
            </a:pPr>
            <a:r>
              <a:rPr lang="en-US" sz="2600" b="1" dirty="0">
                <a:solidFill>
                  <a:srgbClr val="C00000"/>
                </a:solidFill>
              </a:rPr>
              <a:t>Apply</a:t>
            </a:r>
            <a:r>
              <a:rPr lang="en-US" sz="2600" dirty="0"/>
              <a:t> the new standard only</a:t>
            </a:r>
            <a:r>
              <a:rPr lang="en-US" sz="2600" b="1" dirty="0">
                <a:solidFill>
                  <a:srgbClr val="C00000"/>
                </a:solidFill>
              </a:rPr>
              <a:t> to the adoption period </a:t>
            </a:r>
            <a:r>
              <a:rPr lang="en-US" sz="2600" dirty="0" smtClean="0"/>
              <a:t>(the </a:t>
            </a:r>
            <a:r>
              <a:rPr lang="en-US" sz="2600" dirty="0"/>
              <a:t>current period</a:t>
            </a:r>
            <a:r>
              <a:rPr lang="en-US" sz="2600" dirty="0" smtClean="0"/>
              <a:t>)</a:t>
            </a:r>
            <a:endParaRPr lang="en-US" sz="2600" dirty="0"/>
          </a:p>
          <a:p>
            <a:pPr marL="741363" lvl="1" indent="-284163">
              <a:buFont typeface="Lucida Grande"/>
              <a:buChar char="–"/>
            </a:pPr>
            <a:r>
              <a:rPr lang="en-US" sz="2600" dirty="0"/>
              <a:t>Adjust the balance of retained earnings at the beginning of the adoption period</a:t>
            </a:r>
            <a:r>
              <a:rPr lang="en-US" sz="2600" b="1" dirty="0">
                <a:solidFill>
                  <a:srgbClr val="C00000"/>
                </a:solidFill>
              </a:rPr>
              <a:t> </a:t>
            </a:r>
            <a:r>
              <a:rPr lang="en-US" sz="2600" dirty="0"/>
              <a:t>to capture the cumulative effects of prior periods </a:t>
            </a:r>
            <a:r>
              <a:rPr lang="en-US" sz="2600" b="1" dirty="0">
                <a:solidFill>
                  <a:srgbClr val="C00000"/>
                </a:solidFill>
              </a:rPr>
              <a:t>without</a:t>
            </a:r>
            <a:r>
              <a:rPr lang="en-US" sz="2600" dirty="0"/>
              <a:t> actually </a:t>
            </a:r>
            <a:r>
              <a:rPr lang="en-US" sz="2600" b="1" dirty="0">
                <a:solidFill>
                  <a:srgbClr val="C00000"/>
                </a:solidFill>
              </a:rPr>
              <a:t>adjusting</a:t>
            </a:r>
            <a:r>
              <a:rPr lang="en-US" sz="2600" dirty="0"/>
              <a:t> </a:t>
            </a:r>
            <a:r>
              <a:rPr lang="en-US" sz="2600" b="1" dirty="0">
                <a:solidFill>
                  <a:srgbClr val="C00000"/>
                </a:solidFill>
              </a:rPr>
              <a:t>the numbers in</a:t>
            </a:r>
            <a:r>
              <a:rPr lang="en-US" sz="2600" dirty="0"/>
              <a:t> the </a:t>
            </a:r>
            <a:r>
              <a:rPr lang="en-US" sz="2600" b="1" dirty="0">
                <a:solidFill>
                  <a:srgbClr val="C00000"/>
                </a:solidFill>
              </a:rPr>
              <a:t>prior periods </a:t>
            </a:r>
            <a:r>
              <a:rPr lang="en-US" sz="2600" dirty="0"/>
              <a:t>reported</a:t>
            </a:r>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LO20-2</a:t>
            </a:r>
          </a:p>
        </p:txBody>
      </p:sp>
    </p:spTree>
    <p:extLst>
      <p:ext uri="{BB962C8B-B14F-4D97-AF65-F5344CB8AC3E}">
        <p14:creationId xmlns:p14="http://schemas.microsoft.com/office/powerpoint/2010/main" val="1126949852"/>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LO20-3</a:t>
            </a:r>
          </a:p>
        </p:txBody>
      </p:sp>
      <p:sp>
        <p:nvSpPr>
          <p:cNvPr id="3" name="Title 2"/>
          <p:cNvSpPr>
            <a:spLocks noGrp="1"/>
          </p:cNvSpPr>
          <p:nvPr>
            <p:ph type="title"/>
          </p:nvPr>
        </p:nvSpPr>
        <p:spPr/>
        <p:txBody>
          <a:bodyPr>
            <a:normAutofit/>
          </a:bodyPr>
          <a:lstStyle/>
          <a:p>
            <a:r>
              <a:rPr lang="en-IN" dirty="0"/>
              <a:t>The Prospective Approach: </a:t>
            </a:r>
            <a:r>
              <a:rPr lang="en-IN" dirty="0" smtClean="0"/>
              <a:t>When </a:t>
            </a:r>
            <a:r>
              <a:rPr lang="en-IN" dirty="0"/>
              <a:t>Retrospective Application is Impracticable</a:t>
            </a:r>
            <a:endParaRPr lang="en-US" dirty="0"/>
          </a:p>
        </p:txBody>
      </p:sp>
      <p:sp>
        <p:nvSpPr>
          <p:cNvPr id="5" name="Content Placeholder 4"/>
          <p:cNvSpPr>
            <a:spLocks noGrp="1"/>
          </p:cNvSpPr>
          <p:nvPr>
            <p:ph idx="1"/>
          </p:nvPr>
        </p:nvSpPr>
        <p:spPr>
          <a:xfrm>
            <a:off x="664464" y="1444628"/>
            <a:ext cx="8401465" cy="5057775"/>
          </a:xfrm>
        </p:spPr>
        <p:txBody>
          <a:bodyPr>
            <a:normAutofit/>
          </a:bodyPr>
          <a:lstStyle/>
          <a:p>
            <a:r>
              <a:rPr lang="en-US" dirty="0"/>
              <a:t>Sometimes a lack of information makes it impracticable to report a change retrospectively so the new method is simply applied </a:t>
            </a:r>
            <a:r>
              <a:rPr lang="en-US" dirty="0" smtClean="0"/>
              <a:t>prospectively</a:t>
            </a:r>
            <a:endParaRPr lang="en-IN"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4464" y="3124200"/>
            <a:ext cx="8401465" cy="23472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91272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Straight Connector 24"/>
          <p:cNvCxnSpPr/>
          <p:nvPr/>
        </p:nvCxnSpPr>
        <p:spPr>
          <a:xfrm>
            <a:off x="2750127" y="4448556"/>
            <a:ext cx="1364673" cy="964692"/>
          </a:xfrm>
          <a:prstGeom prst="line">
            <a:avLst/>
          </a:prstGeom>
          <a:ln w="57150">
            <a:solidFill>
              <a:schemeClr val="accent4">
                <a:lumMod val="75000"/>
              </a:schemeClr>
            </a:solidFill>
            <a:headEnd type="none" w="med" len="med"/>
            <a:tailEnd type="arrow" w="med" len="med"/>
          </a:ln>
          <a:effectLst/>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5638800" y="4456306"/>
            <a:ext cx="1333500" cy="956942"/>
          </a:xfrm>
          <a:prstGeom prst="line">
            <a:avLst/>
          </a:prstGeom>
          <a:ln w="57150">
            <a:solidFill>
              <a:srgbClr val="604A7B"/>
            </a:solidFill>
            <a:headEnd type="none" w="med" len="med"/>
            <a:tailEnd type="arrow" w="med" len="med"/>
          </a:ln>
          <a:effectLst/>
        </p:spPr>
        <p:style>
          <a:lnRef idx="1">
            <a:schemeClr val="accent1"/>
          </a:lnRef>
          <a:fillRef idx="0">
            <a:schemeClr val="accent1"/>
          </a:fillRef>
          <a:effectRef idx="0">
            <a:schemeClr val="accent1"/>
          </a:effectRef>
          <a:fontRef idx="minor">
            <a:schemeClr val="tx1"/>
          </a:fontRef>
        </p:style>
      </p:cxn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LO20-3</a:t>
            </a:r>
          </a:p>
        </p:txBody>
      </p:sp>
      <p:sp>
        <p:nvSpPr>
          <p:cNvPr id="3" name="Title 2"/>
          <p:cNvSpPr>
            <a:spLocks noGrp="1"/>
          </p:cNvSpPr>
          <p:nvPr>
            <p:ph type="title"/>
          </p:nvPr>
        </p:nvSpPr>
        <p:spPr/>
        <p:txBody>
          <a:bodyPr>
            <a:normAutofit/>
          </a:bodyPr>
          <a:lstStyle/>
          <a:p>
            <a:r>
              <a:rPr lang="en-IN" dirty="0"/>
              <a:t>The Prospective Approach: When Retrospective Application is Impracticable </a:t>
            </a:r>
            <a:r>
              <a:rPr lang="en-IN" sz="2800" dirty="0"/>
              <a:t>(</a:t>
            </a:r>
            <a:r>
              <a:rPr lang="en-IN" sz="2800" dirty="0" smtClean="0"/>
              <a:t>continued)</a:t>
            </a:r>
            <a:endParaRPr lang="en-US" sz="2800" dirty="0"/>
          </a:p>
        </p:txBody>
      </p:sp>
      <p:sp>
        <p:nvSpPr>
          <p:cNvPr id="5" name="Content Placeholder 4"/>
          <p:cNvSpPr>
            <a:spLocks noGrp="1"/>
          </p:cNvSpPr>
          <p:nvPr>
            <p:ph idx="1"/>
          </p:nvPr>
        </p:nvSpPr>
        <p:spPr/>
        <p:txBody>
          <a:bodyPr/>
          <a:lstStyle/>
          <a:p>
            <a:pPr marL="457200" lvl="1" indent="0">
              <a:buNone/>
            </a:pPr>
            <a:endParaRPr lang="en-US" dirty="0"/>
          </a:p>
          <a:p>
            <a:pPr marL="457200" lvl="1" indent="0">
              <a:buNone/>
            </a:pPr>
            <a:endParaRPr lang="en-US" dirty="0"/>
          </a:p>
        </p:txBody>
      </p:sp>
      <p:sp>
        <p:nvSpPr>
          <p:cNvPr id="6" name="Rounded Rectangle 5"/>
          <p:cNvSpPr/>
          <p:nvPr/>
        </p:nvSpPr>
        <p:spPr>
          <a:xfrm>
            <a:off x="730827" y="1524002"/>
            <a:ext cx="4038601" cy="1318489"/>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b="1" dirty="0"/>
              <a:t>Impracticable to determine some period-specific effects</a:t>
            </a:r>
            <a:endParaRPr lang="en-US" sz="2400" b="1" dirty="0"/>
          </a:p>
        </p:txBody>
      </p:sp>
      <p:sp>
        <p:nvSpPr>
          <p:cNvPr id="8" name="Rounded Rectangle 7"/>
          <p:cNvSpPr/>
          <p:nvPr/>
        </p:nvSpPr>
        <p:spPr>
          <a:xfrm>
            <a:off x="4952999" y="1524000"/>
            <a:ext cx="4038601" cy="1318490"/>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b="1" dirty="0"/>
              <a:t>Impracticable to determine the cumulative effect of prior years</a:t>
            </a:r>
            <a:endParaRPr lang="en-US" sz="2400" b="1" dirty="0"/>
          </a:p>
        </p:txBody>
      </p:sp>
      <p:sp>
        <p:nvSpPr>
          <p:cNvPr id="7" name="Down Arrow 6"/>
          <p:cNvSpPr/>
          <p:nvPr/>
        </p:nvSpPr>
        <p:spPr>
          <a:xfrm>
            <a:off x="2445327" y="2942422"/>
            <a:ext cx="609600" cy="645414"/>
          </a:xfrm>
          <a:prstGeom prst="downArrow">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2400" b="1" dirty="0"/>
          </a:p>
        </p:txBody>
      </p:sp>
      <p:sp>
        <p:nvSpPr>
          <p:cNvPr id="10" name="Down Arrow 9"/>
          <p:cNvSpPr/>
          <p:nvPr/>
        </p:nvSpPr>
        <p:spPr>
          <a:xfrm>
            <a:off x="6667499" y="2946297"/>
            <a:ext cx="609600" cy="645414"/>
          </a:xfrm>
          <a:prstGeom prst="downArrow">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2400" b="1" dirty="0"/>
          </a:p>
        </p:txBody>
      </p:sp>
      <p:sp>
        <p:nvSpPr>
          <p:cNvPr id="9" name="Rounded Rectangle 8"/>
          <p:cNvSpPr/>
          <p:nvPr/>
        </p:nvSpPr>
        <p:spPr>
          <a:xfrm>
            <a:off x="853532" y="3581400"/>
            <a:ext cx="3793191" cy="922020"/>
          </a:xfrm>
          <a:prstGeom prst="roundRect">
            <a:avLst>
              <a:gd name="adj" fmla="val 50000"/>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Change is</a:t>
            </a:r>
          </a:p>
          <a:p>
            <a:pPr algn="ctr"/>
            <a:r>
              <a:rPr lang="en-US" sz="2400" b="1" dirty="0"/>
              <a:t>applied retrospectively</a:t>
            </a:r>
          </a:p>
        </p:txBody>
      </p:sp>
      <p:sp>
        <p:nvSpPr>
          <p:cNvPr id="14" name="Rounded Rectangle 13"/>
          <p:cNvSpPr/>
          <p:nvPr/>
        </p:nvSpPr>
        <p:spPr>
          <a:xfrm>
            <a:off x="5075704" y="3589150"/>
            <a:ext cx="3793191" cy="922020"/>
          </a:xfrm>
          <a:prstGeom prst="roundRect">
            <a:avLst>
              <a:gd name="adj" fmla="val 50000"/>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Change is</a:t>
            </a:r>
          </a:p>
          <a:p>
            <a:pPr algn="ctr"/>
            <a:r>
              <a:rPr lang="en-US" sz="2400" b="1" dirty="0"/>
              <a:t>applied prospectively</a:t>
            </a:r>
          </a:p>
        </p:txBody>
      </p:sp>
      <p:sp>
        <p:nvSpPr>
          <p:cNvPr id="12" name="Rounded Rectangle 11"/>
          <p:cNvSpPr/>
          <p:nvPr/>
        </p:nvSpPr>
        <p:spPr>
          <a:xfrm>
            <a:off x="2209800" y="5424051"/>
            <a:ext cx="5243530" cy="900549"/>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b="1" dirty="0"/>
              <a:t>Beginning in the earliest year practicable</a:t>
            </a:r>
            <a:endParaRPr lang="en-US" sz="2400" b="1" dirty="0"/>
          </a:p>
        </p:txBody>
      </p:sp>
    </p:spTree>
    <p:extLst>
      <p:ext uri="{BB962C8B-B14F-4D97-AF65-F5344CB8AC3E}">
        <p14:creationId xmlns:p14="http://schemas.microsoft.com/office/powerpoint/2010/main" val="3270893404"/>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1000"/>
                                        <p:tgtEl>
                                          <p:spTgt spid="9"/>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up)">
                                      <p:cBhvr>
                                        <p:cTn id="24" dur="1000"/>
                                        <p:tgtEl>
                                          <p:spTgt spid="14"/>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up)">
                                      <p:cBhvr>
                                        <p:cTn id="28" dur="500"/>
                                        <p:tgtEl>
                                          <p:spTgt spid="25"/>
                                        </p:tgtEl>
                                      </p:cBhvr>
                                    </p:animEffect>
                                  </p:childTnLst>
                                </p:cTn>
                              </p:par>
                              <p:par>
                                <p:cTn id="29" presetID="22" presetClass="entr" presetSubtype="1"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up)">
                                      <p:cBhvr>
                                        <p:cTn id="31" dur="500"/>
                                        <p:tgtEl>
                                          <p:spTgt spid="27"/>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7" grpId="0" animBg="1"/>
      <p:bldP spid="10" grpId="0" animBg="1"/>
      <p:bldP spid="9" grpId="0" animBg="1"/>
      <p:bldP spid="14"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LO20-3</a:t>
            </a:r>
          </a:p>
        </p:txBody>
      </p:sp>
      <p:sp>
        <p:nvSpPr>
          <p:cNvPr id="3" name="Title 2"/>
          <p:cNvSpPr>
            <a:spLocks noGrp="1"/>
          </p:cNvSpPr>
          <p:nvPr>
            <p:ph type="title"/>
          </p:nvPr>
        </p:nvSpPr>
        <p:spPr/>
        <p:txBody>
          <a:bodyPr>
            <a:normAutofit/>
          </a:bodyPr>
          <a:lstStyle/>
          <a:p>
            <a:r>
              <a:rPr lang="en-IN" dirty="0"/>
              <a:t>The Prospective Approach: When Mandated by Authoritative Accounting Literature</a:t>
            </a:r>
            <a:endParaRPr lang="en-US" dirty="0"/>
          </a:p>
        </p:txBody>
      </p:sp>
      <p:sp>
        <p:nvSpPr>
          <p:cNvPr id="5" name="Content Placeholder 4"/>
          <p:cNvSpPr>
            <a:spLocks noGrp="1"/>
          </p:cNvSpPr>
          <p:nvPr>
            <p:ph idx="1"/>
          </p:nvPr>
        </p:nvSpPr>
        <p:spPr/>
        <p:txBody>
          <a:bodyPr>
            <a:normAutofit/>
          </a:bodyPr>
          <a:lstStyle/>
          <a:p>
            <a:pPr marL="233363" lvl="1" indent="-233363">
              <a:buFont typeface="Arial" panose="020B0604020202020204" pitchFamily="34" charset="0"/>
              <a:buChar char="•"/>
            </a:pPr>
            <a:r>
              <a:rPr lang="en-IN" sz="2800" dirty="0"/>
              <a:t>If a </a:t>
            </a:r>
            <a:r>
              <a:rPr lang="en-IN" sz="2800" b="1" dirty="0">
                <a:solidFill>
                  <a:srgbClr val="C00000"/>
                </a:solidFill>
              </a:rPr>
              <a:t>new accounting standards update </a:t>
            </a:r>
            <a:r>
              <a:rPr lang="en-IN" sz="2800" dirty="0"/>
              <a:t>specifically requires prospective accounting, that requirement is followed</a:t>
            </a:r>
          </a:p>
          <a:p>
            <a:pPr marL="0" lvl="1" indent="0">
              <a:buNone/>
            </a:pPr>
            <a:r>
              <a:rPr lang="en-US" sz="2800" b="1" dirty="0">
                <a:solidFill>
                  <a:srgbClr val="C00000"/>
                </a:solidFill>
              </a:rPr>
              <a:t>Example:</a:t>
            </a:r>
          </a:p>
          <a:p>
            <a:pPr marL="0" lvl="1" indent="0">
              <a:buNone/>
            </a:pPr>
            <a:r>
              <a:rPr lang="en-IN" sz="2800" dirty="0"/>
              <a:t>For a change from the equity method to another method of accounting for long-term investments, GAAP requires the prospective application of the new method</a:t>
            </a:r>
            <a:endParaRPr lang="en-US" sz="2800" dirty="0"/>
          </a:p>
        </p:txBody>
      </p:sp>
    </p:spTree>
    <p:extLst>
      <p:ext uri="{BB962C8B-B14F-4D97-AF65-F5344CB8AC3E}">
        <p14:creationId xmlns:p14="http://schemas.microsoft.com/office/powerpoint/2010/main" val="23614859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a:t>Adopting International Financial Reporting Standards</a:t>
            </a:r>
            <a:endParaRPr lang="en-US" dirty="0"/>
          </a:p>
        </p:txBody>
      </p:sp>
      <p:sp>
        <p:nvSpPr>
          <p:cNvPr id="2" name="Content Placeholder 1"/>
          <p:cNvSpPr>
            <a:spLocks noGrp="1"/>
          </p:cNvSpPr>
          <p:nvPr>
            <p:ph idx="1"/>
          </p:nvPr>
        </p:nvSpPr>
        <p:spPr>
          <a:xfrm>
            <a:off x="761999" y="1447800"/>
            <a:ext cx="8013600" cy="5057775"/>
          </a:xfrm>
        </p:spPr>
        <p:txBody>
          <a:bodyPr/>
          <a:lstStyle/>
          <a:p>
            <a:pPr marL="0" indent="0">
              <a:buNone/>
            </a:pPr>
            <a:endParaRPr lang="en-IN" dirty="0"/>
          </a:p>
          <a:p>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LO20-7</a:t>
            </a:r>
          </a:p>
        </p:txBody>
      </p:sp>
      <p:sp>
        <p:nvSpPr>
          <p:cNvPr id="8" name="Content Placeholder 2"/>
          <p:cNvSpPr txBox="1">
            <a:spLocks/>
          </p:cNvSpPr>
          <p:nvPr/>
        </p:nvSpPr>
        <p:spPr bwMode="auto">
          <a:xfrm>
            <a:off x="761999" y="1866899"/>
            <a:ext cx="8013600" cy="4635504"/>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400" dirty="0"/>
          </a:p>
          <a:p>
            <a:endParaRPr lang="en-US" sz="2400" dirty="0"/>
          </a:p>
          <a:p>
            <a:endParaRPr lang="en-US" sz="2400" dirty="0"/>
          </a:p>
          <a:p>
            <a:endParaRPr lang="en-US" sz="2400" dirty="0"/>
          </a:p>
          <a:p>
            <a:pPr marL="0" indent="0">
              <a:buNone/>
            </a:pPr>
            <a:r>
              <a:rPr lang="en-US" sz="2400" b="1" dirty="0">
                <a:solidFill>
                  <a:srgbClr val="C00000"/>
                </a:solidFill>
              </a:rPr>
              <a:t>The basic requirement:</a:t>
            </a:r>
            <a:endParaRPr lang="en-IN" sz="2400" b="1" dirty="0">
              <a:solidFill>
                <a:srgbClr val="C00000"/>
              </a:solidFill>
            </a:endParaRPr>
          </a:p>
          <a:p>
            <a:r>
              <a:rPr lang="en-IN" sz="2400" dirty="0"/>
              <a:t>Full retrospective application of IFRS for the company’s first IFRS financial statements</a:t>
            </a:r>
          </a:p>
          <a:p>
            <a:r>
              <a:rPr lang="en-IN" sz="2400" dirty="0"/>
              <a:t>First IFRS financial statements must include:</a:t>
            </a:r>
          </a:p>
          <a:p>
            <a:pPr marL="741363" lvl="1" indent="-284163">
              <a:buFont typeface="Lucida Grande"/>
              <a:buChar char="–"/>
            </a:pPr>
            <a:r>
              <a:rPr lang="en-IN" dirty="0"/>
              <a:t>At least three balance sheets</a:t>
            </a:r>
          </a:p>
          <a:p>
            <a:pPr marL="741363" lvl="1" indent="-284163">
              <a:buFont typeface="Lucida Grande"/>
              <a:buChar char="–"/>
            </a:pPr>
            <a:r>
              <a:rPr lang="en-IN" dirty="0"/>
              <a:t>Two of each of the other financial statements</a:t>
            </a:r>
            <a:endParaRPr lang="en-US" dirty="0"/>
          </a:p>
        </p:txBody>
      </p:sp>
      <p:sp>
        <p:nvSpPr>
          <p:cNvPr id="9" name="Rounded Rectangle 8"/>
          <p:cNvSpPr/>
          <p:nvPr/>
        </p:nvSpPr>
        <p:spPr>
          <a:xfrm>
            <a:off x="1142200" y="1578848"/>
            <a:ext cx="7363252" cy="567771"/>
          </a:xfrm>
          <a:prstGeom prst="roundRect">
            <a:avLst/>
          </a:prstGeom>
          <a:solidFill>
            <a:schemeClr val="accent4">
              <a:lumMod val="40000"/>
              <a:lumOff val="60000"/>
            </a:schemeClr>
          </a:solidFill>
          <a:ln>
            <a:solidFill>
              <a:schemeClr val="accent4">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chemeClr val="tx1"/>
                </a:solidFill>
              </a:rPr>
              <a:t>Company moves for the first time from U.S. GAAP to IFRS</a:t>
            </a:r>
            <a:endParaRPr lang="en-US" sz="2400" dirty="0">
              <a:solidFill>
                <a:schemeClr val="tx1"/>
              </a:solidFill>
            </a:endParaRPr>
          </a:p>
        </p:txBody>
      </p:sp>
      <p:sp>
        <p:nvSpPr>
          <p:cNvPr id="15" name="Rounded Rectangle 14"/>
          <p:cNvSpPr/>
          <p:nvPr/>
        </p:nvSpPr>
        <p:spPr>
          <a:xfrm>
            <a:off x="609600" y="2536615"/>
            <a:ext cx="8428453" cy="1106424"/>
          </a:xfrm>
          <a:prstGeom prst="roundRect">
            <a:avLst/>
          </a:prstGeom>
          <a:solidFill>
            <a:schemeClr val="accent4">
              <a:lumMod val="40000"/>
              <a:lumOff val="60000"/>
            </a:schemeClr>
          </a:solidFill>
          <a:ln>
            <a:solidFill>
              <a:schemeClr val="accent4">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b="1" dirty="0">
                <a:solidFill>
                  <a:schemeClr val="tx1"/>
                </a:solidFill>
              </a:rPr>
              <a:t>IFRS No. 1: “First-time Adoption of International Financial Reporting </a:t>
            </a:r>
            <a:r>
              <a:rPr lang="en-IN" sz="2400" b="1" dirty="0" smtClean="0">
                <a:solidFill>
                  <a:schemeClr val="tx1"/>
                </a:solidFill>
              </a:rPr>
              <a:t>Standards”</a:t>
            </a:r>
            <a:endParaRPr lang="en-US" sz="2400" b="1" dirty="0">
              <a:solidFill>
                <a:schemeClr val="tx1"/>
              </a:solidFill>
            </a:endParaRPr>
          </a:p>
        </p:txBody>
      </p:sp>
      <p:cxnSp>
        <p:nvCxnSpPr>
          <p:cNvPr id="5" name="Straight Arrow Connector 4"/>
          <p:cNvCxnSpPr>
            <a:stCxn id="9" idx="2"/>
            <a:endCxn id="15" idx="0"/>
          </p:cNvCxnSpPr>
          <p:nvPr/>
        </p:nvCxnSpPr>
        <p:spPr>
          <a:xfrm>
            <a:off x="4823826" y="2146619"/>
            <a:ext cx="1" cy="389996"/>
          </a:xfrm>
          <a:prstGeom prst="straightConnector1">
            <a:avLst/>
          </a:prstGeom>
          <a:ln w="5715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10551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
                                            <p:txEl>
                                              <p:pRg st="4" end="4"/>
                                            </p:txEl>
                                          </p:spTgt>
                                        </p:tgtEl>
                                        <p:attrNameLst>
                                          <p:attrName>style.visibility</p:attrName>
                                        </p:attrNameLst>
                                      </p:cBhvr>
                                      <p:to>
                                        <p:strVal val="visible"/>
                                      </p:to>
                                    </p:set>
                                    <p:animEffect transition="in" filter="fade">
                                      <p:cBhvr>
                                        <p:cTn id="20" dur="500"/>
                                        <p:tgtEl>
                                          <p:spTgt spid="8">
                                            <p:txEl>
                                              <p:pRg st="4" end="4"/>
                                            </p:txEl>
                                          </p:spTgt>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8">
                                            <p:txEl>
                                              <p:pRg st="5" end="5"/>
                                            </p:txEl>
                                          </p:spTgt>
                                        </p:tgtEl>
                                        <p:attrNameLst>
                                          <p:attrName>style.visibility</p:attrName>
                                        </p:attrNameLst>
                                      </p:cBhvr>
                                      <p:to>
                                        <p:strVal val="visible"/>
                                      </p:to>
                                    </p:set>
                                    <p:animEffect transition="in" filter="fade">
                                      <p:cBhvr>
                                        <p:cTn id="24" dur="500"/>
                                        <p:tgtEl>
                                          <p:spTgt spid="8">
                                            <p:txEl>
                                              <p:pRg st="5" end="5"/>
                                            </p:txEl>
                                          </p:spTgt>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8">
                                            <p:txEl>
                                              <p:pRg st="6" end="6"/>
                                            </p:txEl>
                                          </p:spTgt>
                                        </p:tgtEl>
                                        <p:attrNameLst>
                                          <p:attrName>style.visibility</p:attrName>
                                        </p:attrNameLst>
                                      </p:cBhvr>
                                      <p:to>
                                        <p:strVal val="visible"/>
                                      </p:to>
                                    </p:set>
                                    <p:animEffect transition="in" filter="fade">
                                      <p:cBhvr>
                                        <p:cTn id="28" dur="500"/>
                                        <p:tgtEl>
                                          <p:spTgt spid="8">
                                            <p:txEl>
                                              <p:pRg st="6" end="6"/>
                                            </p:txEl>
                                          </p:spTgt>
                                        </p:tgtEl>
                                      </p:cBhvr>
                                    </p:animEffect>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8">
                                            <p:txEl>
                                              <p:pRg st="7" end="7"/>
                                            </p:txEl>
                                          </p:spTgt>
                                        </p:tgtEl>
                                        <p:attrNameLst>
                                          <p:attrName>style.visibility</p:attrName>
                                        </p:attrNameLst>
                                      </p:cBhvr>
                                      <p:to>
                                        <p:strVal val="visible"/>
                                      </p:to>
                                    </p:set>
                                    <p:animEffect transition="in" filter="fade">
                                      <p:cBhvr>
                                        <p:cTn id="32" dur="500"/>
                                        <p:tgtEl>
                                          <p:spTgt spid="8">
                                            <p:txEl>
                                              <p:pRg st="7" end="7"/>
                                            </p:txEl>
                                          </p:spTgt>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8">
                                            <p:txEl>
                                              <p:pRg st="8" end="8"/>
                                            </p:txEl>
                                          </p:spTgt>
                                        </p:tgtEl>
                                        <p:attrNameLst>
                                          <p:attrName>style.visibility</p:attrName>
                                        </p:attrNameLst>
                                      </p:cBhvr>
                                      <p:to>
                                        <p:strVal val="visible"/>
                                      </p:to>
                                    </p:set>
                                    <p:animEffect transition="in" filter="fade">
                                      <p:cBhvr>
                                        <p:cTn id="36" dur="500"/>
                                        <p:tgtEl>
                                          <p:spTgt spid="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534399" cy="1143000"/>
          </a:xfrm>
        </p:spPr>
        <p:txBody>
          <a:bodyPr>
            <a:normAutofit/>
          </a:bodyPr>
          <a:lstStyle/>
          <a:p>
            <a:r>
              <a:rPr lang="en-IN" dirty="0" smtClean="0"/>
              <a:t>Types </a:t>
            </a:r>
            <a:r>
              <a:rPr lang="en-IN" dirty="0"/>
              <a:t>of Accounting Changes</a:t>
            </a:r>
            <a:endParaRPr lang="en-US" dirty="0"/>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LO20-1</a:t>
            </a:r>
          </a:p>
        </p:txBody>
      </p:sp>
      <p:pic>
        <p:nvPicPr>
          <p:cNvPr id="3" name="Picture 2"/>
          <p:cNvPicPr>
            <a:picLocks noChangeAspect="1"/>
          </p:cNvPicPr>
          <p:nvPr/>
        </p:nvPicPr>
        <p:blipFill>
          <a:blip r:embed="rId3"/>
          <a:stretch>
            <a:fillRect/>
          </a:stretch>
        </p:blipFill>
        <p:spPr>
          <a:xfrm>
            <a:off x="1485540" y="838200"/>
            <a:ext cx="6820260" cy="5791200"/>
          </a:xfrm>
          <a:prstGeom prst="rect">
            <a:avLst/>
          </a:prstGeom>
        </p:spPr>
      </p:pic>
    </p:spTree>
    <p:extLst>
      <p:ext uri="{BB962C8B-B14F-4D97-AF65-F5344CB8AC3E}">
        <p14:creationId xmlns:p14="http://schemas.microsoft.com/office/powerpoint/2010/main" val="230917878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a:t>Adopting International Financial Reporting Standards </a:t>
            </a:r>
            <a:r>
              <a:rPr lang="en-IN" sz="2600" dirty="0"/>
              <a:t>(</a:t>
            </a:r>
            <a:r>
              <a:rPr lang="en-IN" sz="2600" dirty="0" smtClean="0"/>
              <a:t>continued)</a:t>
            </a:r>
            <a:endParaRPr lang="en-US" sz="2600" dirty="0"/>
          </a:p>
        </p:txBody>
      </p:sp>
      <p:sp>
        <p:nvSpPr>
          <p:cNvPr id="3" name="Content Placeholder 2"/>
          <p:cNvSpPr>
            <a:spLocks noGrp="1"/>
          </p:cNvSpPr>
          <p:nvPr>
            <p:ph idx="1"/>
          </p:nvPr>
        </p:nvSpPr>
        <p:spPr>
          <a:xfrm>
            <a:off x="761999" y="1444628"/>
            <a:ext cx="8013600" cy="5260972"/>
          </a:xfrm>
        </p:spPr>
        <p:txBody>
          <a:bodyPr>
            <a:normAutofit fontScale="85000" lnSpcReduction="20000"/>
          </a:bodyPr>
          <a:lstStyle/>
          <a:p>
            <a:pPr>
              <a:lnSpc>
                <a:spcPct val="110000"/>
              </a:lnSpc>
              <a:buClr>
                <a:schemeClr val="tx1"/>
              </a:buClr>
            </a:pPr>
            <a:r>
              <a:rPr lang="en-IN" b="1" dirty="0">
                <a:solidFill>
                  <a:srgbClr val="C00000"/>
                </a:solidFill>
              </a:rPr>
              <a:t>First-time application </a:t>
            </a:r>
            <a:r>
              <a:rPr lang="en-IN" dirty="0"/>
              <a:t>of IFRS entails:</a:t>
            </a:r>
          </a:p>
          <a:p>
            <a:pPr marL="741363" lvl="1" indent="-284163">
              <a:lnSpc>
                <a:spcPct val="110000"/>
              </a:lnSpc>
              <a:buFont typeface="Lucida Grande"/>
              <a:buChar char="–"/>
            </a:pPr>
            <a:r>
              <a:rPr lang="en-IN" sz="2600" dirty="0"/>
              <a:t>Recording some assets and liabilities not permitted under U.S. GAAP</a:t>
            </a:r>
          </a:p>
          <a:p>
            <a:pPr marL="741363" lvl="1" indent="-284163">
              <a:lnSpc>
                <a:spcPct val="110000"/>
              </a:lnSpc>
              <a:buFont typeface="Lucida Grande"/>
              <a:buChar char="–"/>
            </a:pPr>
            <a:r>
              <a:rPr lang="en-IN" sz="2600" dirty="0"/>
              <a:t>Not recording (derecognizing) some assets and liabilities</a:t>
            </a:r>
          </a:p>
          <a:p>
            <a:pPr marL="741363" lvl="1" indent="-284163">
              <a:lnSpc>
                <a:spcPct val="110000"/>
              </a:lnSpc>
              <a:buFont typeface="Lucida Grande"/>
              <a:buChar char="–"/>
            </a:pPr>
            <a:r>
              <a:rPr lang="en-IN" sz="2600" dirty="0"/>
              <a:t>Reclassifying items that are classified differently under the two sets of standards</a:t>
            </a:r>
          </a:p>
          <a:p>
            <a:pPr marL="741363" lvl="1" indent="-284163">
              <a:lnSpc>
                <a:spcPct val="110000"/>
              </a:lnSpc>
              <a:buFont typeface="Lucida Grande"/>
              <a:buChar char="–"/>
            </a:pPr>
            <a:r>
              <a:rPr lang="en-IN" sz="2600" dirty="0"/>
              <a:t>Providing disclosures (in notes to the financial statements) required under IFRS</a:t>
            </a:r>
          </a:p>
          <a:p>
            <a:pPr marL="741363" lvl="1" indent="-284163">
              <a:lnSpc>
                <a:spcPct val="110000"/>
              </a:lnSpc>
              <a:buFont typeface="Lucida Grande"/>
              <a:buChar char="–"/>
            </a:pPr>
            <a:r>
              <a:rPr lang="en-IN" sz="2600" dirty="0"/>
              <a:t>Providing extensive disclosures to explain how the transition to IFRS affected the company’s financial position, financial performance, and cash flows</a:t>
            </a:r>
          </a:p>
          <a:p>
            <a:pPr lvl="2">
              <a:lnSpc>
                <a:spcPct val="110000"/>
              </a:lnSpc>
            </a:pPr>
            <a:r>
              <a:rPr lang="en-IN" sz="2400" dirty="0"/>
              <a:t>Providing explanations of material adjustments to the balance sheet, income statement, and cash flow statement</a:t>
            </a:r>
          </a:p>
          <a:p>
            <a:pPr lvl="2">
              <a:lnSpc>
                <a:spcPct val="110000"/>
              </a:lnSpc>
            </a:pPr>
            <a:r>
              <a:rPr lang="en-IN" sz="2400" dirty="0"/>
              <a:t>Reconciliations of equity and total comprehensive income reported under previous GAAP to equity under IFRS</a:t>
            </a:r>
            <a:endParaRPr lang="en-US" sz="24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LO20-7</a:t>
            </a:r>
          </a:p>
        </p:txBody>
      </p:sp>
    </p:spTree>
    <p:extLst>
      <p:ext uri="{BB962C8B-B14F-4D97-AF65-F5344CB8AC3E}">
        <p14:creationId xmlns:p14="http://schemas.microsoft.com/office/powerpoint/2010/main" val="8809553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LO20-3</a:t>
            </a:r>
          </a:p>
        </p:txBody>
      </p:sp>
      <p:sp>
        <p:nvSpPr>
          <p:cNvPr id="3" name="Title 2"/>
          <p:cNvSpPr>
            <a:spLocks noGrp="1"/>
          </p:cNvSpPr>
          <p:nvPr>
            <p:ph type="title"/>
          </p:nvPr>
        </p:nvSpPr>
        <p:spPr>
          <a:xfrm>
            <a:off x="761999" y="155575"/>
            <a:ext cx="8382000" cy="1444625"/>
          </a:xfrm>
        </p:spPr>
        <p:txBody>
          <a:bodyPr>
            <a:noAutofit/>
          </a:bodyPr>
          <a:lstStyle/>
          <a:p>
            <a:r>
              <a:rPr lang="en-IN" dirty="0"/>
              <a:t>The Prospective Approach: </a:t>
            </a:r>
            <a:r>
              <a:rPr lang="en-IN" sz="2800" dirty="0"/>
              <a:t>Changing Depreciation, Amortization, and Depletion Methods</a:t>
            </a:r>
            <a:endParaRPr lang="en-US" sz="2800" dirty="0"/>
          </a:p>
        </p:txBody>
      </p:sp>
      <p:sp>
        <p:nvSpPr>
          <p:cNvPr id="5" name="Content Placeholder 4"/>
          <p:cNvSpPr>
            <a:spLocks noGrp="1"/>
          </p:cNvSpPr>
          <p:nvPr>
            <p:ph idx="1"/>
          </p:nvPr>
        </p:nvSpPr>
        <p:spPr/>
        <p:txBody>
          <a:bodyPr>
            <a:normAutofit/>
          </a:bodyPr>
          <a:lstStyle/>
          <a:p>
            <a:pPr marL="20638" lvl="1" indent="0">
              <a:buNone/>
            </a:pPr>
            <a:endParaRPr lang="en-IN" sz="2000" dirty="0"/>
          </a:p>
          <a:p>
            <a:pPr marL="233363" lvl="1" indent="-212725"/>
            <a:r>
              <a:rPr lang="en-IN" sz="2800" dirty="0"/>
              <a:t>Considered to be a </a:t>
            </a:r>
            <a:r>
              <a:rPr lang="en-IN" sz="2800" b="1" dirty="0">
                <a:solidFill>
                  <a:srgbClr val="C00000"/>
                </a:solidFill>
              </a:rPr>
              <a:t>change in accounting estimate </a:t>
            </a:r>
            <a:r>
              <a:rPr lang="en-IN" sz="2800" dirty="0"/>
              <a:t>that is </a:t>
            </a:r>
            <a:r>
              <a:rPr lang="en-IN" sz="2800" b="1" dirty="0">
                <a:solidFill>
                  <a:srgbClr val="C00000"/>
                </a:solidFill>
              </a:rPr>
              <a:t>achieved by a change in accounting principle</a:t>
            </a:r>
          </a:p>
          <a:p>
            <a:pPr marL="233363" lvl="1" indent="-233363"/>
            <a:r>
              <a:rPr lang="en-IN" sz="2800" dirty="0"/>
              <a:t>Accounted for prospectively—precisely the way we account for changes in estimates</a:t>
            </a:r>
            <a:endParaRPr lang="en-US" sz="2800" dirty="0"/>
          </a:p>
        </p:txBody>
      </p:sp>
    </p:spTree>
    <p:extLst>
      <p:ext uri="{BB962C8B-B14F-4D97-AF65-F5344CB8AC3E}">
        <p14:creationId xmlns:p14="http://schemas.microsoft.com/office/powerpoint/2010/main" val="14979610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Effect transition="in" filter="fade">
                                      <p:cBhvr>
                                        <p:cTn id="11"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dirty="0"/>
              <a:t>Change in Accounting Estimate</a:t>
            </a:r>
          </a:p>
        </p:txBody>
      </p:sp>
      <p:sp>
        <p:nvSpPr>
          <p:cNvPr id="3" name="Content Placeholder 2"/>
          <p:cNvSpPr>
            <a:spLocks noGrp="1"/>
          </p:cNvSpPr>
          <p:nvPr>
            <p:ph idx="1"/>
          </p:nvPr>
        </p:nvSpPr>
        <p:spPr>
          <a:xfrm>
            <a:off x="761999" y="1334127"/>
            <a:ext cx="8013600" cy="5057775"/>
          </a:xfrm>
        </p:spPr>
        <p:txBody>
          <a:bodyPr>
            <a:normAutofit/>
          </a:bodyPr>
          <a:lstStyle/>
          <a:p>
            <a:r>
              <a:rPr lang="en-US" dirty="0"/>
              <a:t>Revision of an estimate because of new information or new experience</a:t>
            </a:r>
            <a:endParaRPr lang="en-US" sz="2800" dirty="0"/>
          </a:p>
          <a:p>
            <a:pPr>
              <a:buFont typeface="Arial" panose="020B0604020202020204" pitchFamily="34" charset="0"/>
              <a:buChar char="•"/>
            </a:pPr>
            <a:r>
              <a:rPr lang="en-US" sz="2800" dirty="0"/>
              <a:t>Accounted </a:t>
            </a:r>
            <a:r>
              <a:rPr lang="en-US" sz="2800" b="1" dirty="0">
                <a:solidFill>
                  <a:srgbClr val="C00000"/>
                </a:solidFill>
              </a:rPr>
              <a:t>prospectively</a:t>
            </a:r>
          </a:p>
          <a:p>
            <a:r>
              <a:rPr lang="en-US" dirty="0"/>
              <a:t>Disclosure note should describe the effect of a change in estimate on </a:t>
            </a:r>
            <a:r>
              <a:rPr lang="en-US" b="1" dirty="0">
                <a:solidFill>
                  <a:srgbClr val="C00000"/>
                </a:solidFill>
              </a:rPr>
              <a:t>income from continuing operations</a:t>
            </a:r>
            <a:r>
              <a:rPr lang="en-US" dirty="0"/>
              <a:t>, </a:t>
            </a:r>
            <a:r>
              <a:rPr lang="en-US" b="1" dirty="0">
                <a:solidFill>
                  <a:srgbClr val="C00000"/>
                </a:solidFill>
              </a:rPr>
              <a:t>net income</a:t>
            </a:r>
            <a:r>
              <a:rPr lang="en-US" dirty="0"/>
              <a:t>, and related </a:t>
            </a:r>
            <a:r>
              <a:rPr lang="en-US" b="1" dirty="0">
                <a:solidFill>
                  <a:srgbClr val="C00000"/>
                </a:solidFill>
              </a:rPr>
              <a:t>per share amounts</a:t>
            </a:r>
            <a:r>
              <a:rPr lang="en-US" dirty="0"/>
              <a:t> for the current period</a:t>
            </a:r>
            <a:endParaRPr lang="en-US" sz="2800" dirty="0"/>
          </a:p>
          <a:p>
            <a:pPr marL="0" indent="0">
              <a:buNone/>
            </a:pPr>
            <a:endParaRPr lang="en-US" dirty="0">
              <a:solidFill>
                <a:srgbClr val="0070C0"/>
              </a:solidFill>
            </a:endParaRPr>
          </a:p>
          <a:p>
            <a:pPr marL="0" indent="0">
              <a:buNone/>
            </a:pPr>
            <a:endParaRPr lang="en-US" dirty="0">
              <a:solidFill>
                <a:srgbClr val="0070C0"/>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LO20-4</a:t>
            </a:r>
          </a:p>
        </p:txBody>
      </p:sp>
    </p:spTree>
    <p:extLst>
      <p:ext uri="{BB962C8B-B14F-4D97-AF65-F5344CB8AC3E}">
        <p14:creationId xmlns:p14="http://schemas.microsoft.com/office/powerpoint/2010/main" val="24584107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dirty="0"/>
              <a:t>Change in Estimate</a:t>
            </a:r>
            <a:r>
              <a:rPr lang="en-US" dirty="0" smtClean="0"/>
              <a:t>—</a:t>
            </a:r>
            <a:br>
              <a:rPr lang="en-US" dirty="0" smtClean="0"/>
            </a:br>
            <a:r>
              <a:rPr lang="en-US" dirty="0" smtClean="0"/>
              <a:t>Owens</a:t>
            </a:r>
            <a:r>
              <a:rPr lang="en-US" dirty="0"/>
              <a:t>-Corning </a:t>
            </a:r>
            <a:r>
              <a:rPr lang="en-US" dirty="0" smtClean="0"/>
              <a:t>Fiberglass </a:t>
            </a:r>
            <a:r>
              <a:rPr lang="en-US" dirty="0"/>
              <a:t>Corporation</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LO20-4</a:t>
            </a:r>
          </a:p>
        </p:txBody>
      </p:sp>
      <p:pic>
        <p:nvPicPr>
          <p:cNvPr id="1026" name="Picture 2"/>
          <p:cNvPicPr>
            <a:picLocks noChangeAspect="1" noChangeArrowheads="1"/>
          </p:cNvPicPr>
          <p:nvPr/>
        </p:nvPicPr>
        <p:blipFill>
          <a:blip r:embed="rId3" cstate="print"/>
          <a:srcRect/>
          <a:stretch>
            <a:fillRect/>
          </a:stretch>
        </p:blipFill>
        <p:spPr bwMode="auto">
          <a:xfrm>
            <a:off x="636248" y="1600200"/>
            <a:ext cx="8507752" cy="2700623"/>
          </a:xfrm>
          <a:prstGeom prst="rect">
            <a:avLst/>
          </a:prstGeom>
          <a:noFill/>
          <a:ln w="9525">
            <a:noFill/>
            <a:miter lim="800000"/>
            <a:headEnd/>
            <a:tailEnd/>
          </a:ln>
          <a:effectLst/>
        </p:spPr>
      </p:pic>
    </p:spTree>
    <p:extLst>
      <p:ext uri="{BB962C8B-B14F-4D97-AF65-F5344CB8AC3E}">
        <p14:creationId xmlns:p14="http://schemas.microsoft.com/office/powerpoint/2010/main" val="24584107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761999" y="4953000"/>
            <a:ext cx="8246062" cy="1584158"/>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dirty="0" smtClean="0"/>
              <a:t>Change </a:t>
            </a:r>
            <a:r>
              <a:rPr lang="en-US" dirty="0"/>
              <a:t>in Accounting </a:t>
            </a:r>
            <a:r>
              <a:rPr lang="en-US" dirty="0" smtClean="0"/>
              <a:t>Estimate </a:t>
            </a:r>
            <a:r>
              <a:rPr lang="en-US" sz="2400" dirty="0" smtClean="0"/>
              <a:t>(continued)</a:t>
            </a:r>
            <a:endParaRPr lang="en-US" sz="2400" dirty="0"/>
          </a:p>
        </p:txBody>
      </p:sp>
      <p:sp>
        <p:nvSpPr>
          <p:cNvPr id="3" name="Content Placeholder 2"/>
          <p:cNvSpPr>
            <a:spLocks noGrp="1"/>
          </p:cNvSpPr>
          <p:nvPr>
            <p:ph idx="1"/>
          </p:nvPr>
        </p:nvSpPr>
        <p:spPr/>
        <p:txBody>
          <a:bodyPr>
            <a:normAutofit/>
          </a:bodyPr>
          <a:lstStyle/>
          <a:p>
            <a:pPr>
              <a:buNone/>
            </a:pPr>
            <a:endParaRPr lang="en-US" dirty="0">
              <a:solidFill>
                <a:srgbClr val="0070C0"/>
              </a:solidFill>
            </a:endParaRPr>
          </a:p>
          <a:p>
            <a:pPr marL="0" indent="0">
              <a:buNone/>
            </a:pPr>
            <a:endParaRPr lang="en-US" dirty="0">
              <a:solidFill>
                <a:srgbClr val="0070C0"/>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LO20-4</a:t>
            </a:r>
          </a:p>
        </p:txBody>
      </p:sp>
      <p:sp>
        <p:nvSpPr>
          <p:cNvPr id="5" name="Rectangle 4"/>
          <p:cNvSpPr/>
          <p:nvPr/>
        </p:nvSpPr>
        <p:spPr>
          <a:xfrm>
            <a:off x="803178" y="1157359"/>
            <a:ext cx="8188422" cy="5632310"/>
          </a:xfrm>
          <a:prstGeom prst="rect">
            <a:avLst/>
          </a:prstGeom>
        </p:spPr>
        <p:txBody>
          <a:bodyPr wrap="square">
            <a:spAutoFit/>
          </a:bodyPr>
          <a:lstStyle/>
          <a:p>
            <a:r>
              <a:rPr lang="en-US" sz="2400" dirty="0"/>
              <a:t>Universal Semiconductors estimates warranty expense as 2% of sales. After a review during 2018, Universal </a:t>
            </a:r>
            <a:r>
              <a:rPr lang="en-US" sz="2400" b="1" dirty="0">
                <a:solidFill>
                  <a:srgbClr val="C00000"/>
                </a:solidFill>
              </a:rPr>
              <a:t>determined that 3% of sales is a more realistic estimate</a:t>
            </a:r>
            <a:r>
              <a:rPr lang="en-US" sz="2400" dirty="0">
                <a:solidFill>
                  <a:srgbClr val="C00000"/>
                </a:solidFill>
              </a:rPr>
              <a:t> </a:t>
            </a:r>
            <a:r>
              <a:rPr lang="en-US" sz="2400" dirty="0"/>
              <a:t>of its payment experience. Sales in 2018 are $300 million. The effective tax rate is 40%. </a:t>
            </a:r>
          </a:p>
          <a:p>
            <a:pPr marL="342900" indent="-342900">
              <a:buFont typeface="Arial" panose="020B0604020202020204" pitchFamily="34" charset="0"/>
              <a:buChar char="•"/>
            </a:pPr>
            <a:r>
              <a:rPr lang="en-US" sz="2400" dirty="0"/>
              <a:t>No account balances are </a:t>
            </a:r>
            <a:r>
              <a:rPr lang="en-US" sz="2400" dirty="0" smtClean="0"/>
              <a:t>adjusted </a:t>
            </a:r>
            <a:endParaRPr lang="en-US" sz="2400" dirty="0"/>
          </a:p>
          <a:p>
            <a:pPr marL="342900" indent="-342900">
              <a:buFont typeface="Arial" panose="020B0604020202020204" pitchFamily="34" charset="0"/>
              <a:buChar char="•"/>
            </a:pPr>
            <a:r>
              <a:rPr lang="en-US" sz="2400" dirty="0"/>
              <a:t>The cumulative effect of the estimate change is not reported in current </a:t>
            </a:r>
            <a:r>
              <a:rPr lang="en-US" sz="2400" dirty="0" smtClean="0"/>
              <a:t>income </a:t>
            </a:r>
            <a:endParaRPr lang="en-US" sz="2400" dirty="0"/>
          </a:p>
          <a:p>
            <a:pPr marL="342900" indent="-342900">
              <a:buFont typeface="Arial" panose="020B0604020202020204" pitchFamily="34" charset="0"/>
              <a:buChar char="•"/>
            </a:pPr>
            <a:r>
              <a:rPr lang="en-US" sz="2400" dirty="0"/>
              <a:t>Rather, in 2018 and later years, the adjusting entry to record warranty expense simply will reflect the new </a:t>
            </a:r>
            <a:r>
              <a:rPr lang="en-US" sz="2400" dirty="0" smtClean="0"/>
              <a:t>percentage</a:t>
            </a:r>
            <a:endParaRPr lang="en-US" sz="2400" dirty="0"/>
          </a:p>
          <a:p>
            <a:pPr marL="342900" indent="-342900">
              <a:buFont typeface="Arial" panose="020B0604020202020204" pitchFamily="34" charset="0"/>
              <a:buChar char="•"/>
            </a:pPr>
            <a:r>
              <a:rPr lang="en-US" sz="2400" dirty="0"/>
              <a:t>In 2018, the entry would be:</a:t>
            </a:r>
          </a:p>
          <a:p>
            <a:endParaRPr lang="en-US" sz="2400" dirty="0"/>
          </a:p>
          <a:p>
            <a:endParaRPr lang="en-US" sz="2400" dirty="0"/>
          </a:p>
          <a:p>
            <a:endParaRPr lang="en-US" sz="2400" dirty="0"/>
          </a:p>
          <a:p>
            <a:endParaRPr lang="en-US" sz="2400" dirty="0"/>
          </a:p>
          <a:p>
            <a:endParaRPr lang="en-US" sz="2400" dirty="0"/>
          </a:p>
        </p:txBody>
      </p:sp>
      <p:sp>
        <p:nvSpPr>
          <p:cNvPr id="7" name="TextBox 6"/>
          <p:cNvSpPr txBox="1"/>
          <p:nvPr/>
        </p:nvSpPr>
        <p:spPr>
          <a:xfrm>
            <a:off x="838200" y="5669090"/>
            <a:ext cx="6700788" cy="461665"/>
          </a:xfrm>
          <a:prstGeom prst="rect">
            <a:avLst/>
          </a:prstGeom>
          <a:noFill/>
        </p:spPr>
        <p:txBody>
          <a:bodyPr wrap="square" rtlCol="0">
            <a:spAutoFit/>
          </a:bodyPr>
          <a:lstStyle/>
          <a:p>
            <a:r>
              <a:rPr lang="en-US" sz="2400" dirty="0"/>
              <a:t>Warranty expense (3% × $300 million)</a:t>
            </a:r>
            <a:endParaRPr lang="en-IN" sz="2400" dirty="0">
              <a:latin typeface="+mn-lt"/>
            </a:endParaRPr>
          </a:p>
        </p:txBody>
      </p:sp>
      <p:sp>
        <p:nvSpPr>
          <p:cNvPr id="8" name="TextBox 7"/>
          <p:cNvSpPr txBox="1"/>
          <p:nvPr/>
        </p:nvSpPr>
        <p:spPr>
          <a:xfrm>
            <a:off x="6629400" y="5669090"/>
            <a:ext cx="1243502" cy="461665"/>
          </a:xfrm>
          <a:prstGeom prst="rect">
            <a:avLst/>
          </a:prstGeom>
          <a:noFill/>
        </p:spPr>
        <p:txBody>
          <a:bodyPr wrap="square" rtlCol="0">
            <a:spAutoFit/>
          </a:bodyPr>
          <a:lstStyle/>
          <a:p>
            <a:pPr algn="ctr"/>
            <a:r>
              <a:rPr lang="en-IN" sz="2400" dirty="0">
                <a:latin typeface="+mn-lt"/>
              </a:rPr>
              <a:t>9</a:t>
            </a:r>
          </a:p>
        </p:txBody>
      </p:sp>
      <p:sp>
        <p:nvSpPr>
          <p:cNvPr id="9" name="TextBox 8"/>
          <p:cNvSpPr txBox="1"/>
          <p:nvPr/>
        </p:nvSpPr>
        <p:spPr>
          <a:xfrm>
            <a:off x="914400" y="6050090"/>
            <a:ext cx="6108415" cy="461665"/>
          </a:xfrm>
          <a:prstGeom prst="rect">
            <a:avLst/>
          </a:prstGeom>
          <a:noFill/>
        </p:spPr>
        <p:txBody>
          <a:bodyPr wrap="square" rtlCol="0">
            <a:spAutoFit/>
          </a:bodyPr>
          <a:lstStyle/>
          <a:p>
            <a:r>
              <a:rPr lang="en-IN" sz="2400" dirty="0"/>
              <a:t>	Warranty liability</a:t>
            </a:r>
            <a:endParaRPr lang="en-IN" sz="2400" dirty="0">
              <a:latin typeface="+mn-lt"/>
            </a:endParaRPr>
          </a:p>
        </p:txBody>
      </p:sp>
      <p:sp>
        <p:nvSpPr>
          <p:cNvPr id="10" name="TextBox 9"/>
          <p:cNvSpPr txBox="1"/>
          <p:nvPr/>
        </p:nvSpPr>
        <p:spPr>
          <a:xfrm>
            <a:off x="7772400" y="5973890"/>
            <a:ext cx="1235661" cy="461665"/>
          </a:xfrm>
          <a:prstGeom prst="rect">
            <a:avLst/>
          </a:prstGeom>
          <a:noFill/>
        </p:spPr>
        <p:txBody>
          <a:bodyPr wrap="square" rtlCol="0">
            <a:spAutoFit/>
          </a:bodyPr>
          <a:lstStyle/>
          <a:p>
            <a:pPr algn="ctr"/>
            <a:r>
              <a:rPr lang="en-IN" sz="2400" dirty="0">
                <a:latin typeface="+mn-lt"/>
              </a:rPr>
              <a:t>9</a:t>
            </a:r>
          </a:p>
        </p:txBody>
      </p:sp>
      <p:sp>
        <p:nvSpPr>
          <p:cNvPr id="11" name="TextBox 10"/>
          <p:cNvSpPr txBox="1"/>
          <p:nvPr/>
        </p:nvSpPr>
        <p:spPr>
          <a:xfrm>
            <a:off x="2667000" y="5211890"/>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12" name="Straight Connector 11"/>
          <p:cNvCxnSpPr/>
          <p:nvPr/>
        </p:nvCxnSpPr>
        <p:spPr>
          <a:xfrm>
            <a:off x="762000" y="5669090"/>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705600" y="5211890"/>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14" name="TextBox 13"/>
          <p:cNvSpPr txBox="1"/>
          <p:nvPr/>
        </p:nvSpPr>
        <p:spPr>
          <a:xfrm>
            <a:off x="7924800" y="5211890"/>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15" name="Rectangle 14"/>
          <p:cNvSpPr/>
          <p:nvPr/>
        </p:nvSpPr>
        <p:spPr>
          <a:xfrm>
            <a:off x="7042868" y="4953000"/>
            <a:ext cx="1505540" cy="369332"/>
          </a:xfrm>
          <a:prstGeom prst="rect">
            <a:avLst/>
          </a:prstGeom>
        </p:spPr>
        <p:txBody>
          <a:bodyPr wrap="none">
            <a:spAutoFit/>
          </a:bodyPr>
          <a:lstStyle/>
          <a:p>
            <a:r>
              <a:rPr lang="en-US" dirty="0"/>
              <a:t>($ in millions) </a:t>
            </a:r>
          </a:p>
        </p:txBody>
      </p:sp>
    </p:spTree>
    <p:extLst>
      <p:ext uri="{BB962C8B-B14F-4D97-AF65-F5344CB8AC3E}">
        <p14:creationId xmlns:p14="http://schemas.microsoft.com/office/powerpoint/2010/main" val="24584107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0"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5" grpId="0" uiExpand="1" build="p"/>
      <p:bldP spid="7" grpId="0"/>
      <p:bldP spid="8" grpId="0"/>
      <p:bldP spid="9" grpId="0"/>
      <p:bldP spid="10" grpId="0"/>
      <p:bldP spid="11" grpId="0"/>
      <p:bldP spid="13" grpId="0"/>
      <p:bldP spid="1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Autofit/>
          </a:bodyPr>
          <a:lstStyle/>
          <a:p>
            <a:r>
              <a:rPr lang="en-US" dirty="0" smtClean="0"/>
              <a:t>Change </a:t>
            </a:r>
            <a:r>
              <a:rPr lang="en-US" dirty="0"/>
              <a:t>in Accounting Estimate </a:t>
            </a:r>
            <a:r>
              <a:rPr lang="en-US" sz="2600" dirty="0" smtClean="0"/>
              <a:t>(cont. 2)</a:t>
            </a:r>
            <a:endParaRPr lang="en-US" sz="2600" dirty="0"/>
          </a:p>
        </p:txBody>
      </p:sp>
      <p:sp>
        <p:nvSpPr>
          <p:cNvPr id="3" name="Content Placeholder 2"/>
          <p:cNvSpPr>
            <a:spLocks noGrp="1"/>
          </p:cNvSpPr>
          <p:nvPr>
            <p:ph idx="1"/>
          </p:nvPr>
        </p:nvSpPr>
        <p:spPr/>
        <p:txBody>
          <a:bodyPr>
            <a:normAutofit/>
          </a:bodyPr>
          <a:lstStyle/>
          <a:p>
            <a:pPr>
              <a:buNone/>
            </a:pPr>
            <a:endParaRPr lang="en-US" dirty="0">
              <a:solidFill>
                <a:srgbClr val="0070C0"/>
              </a:solidFill>
            </a:endParaRPr>
          </a:p>
          <a:p>
            <a:pPr marL="0" indent="0">
              <a:buNone/>
            </a:pPr>
            <a:endParaRPr lang="en-US" dirty="0">
              <a:solidFill>
                <a:srgbClr val="0070C0"/>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LO20-4</a:t>
            </a:r>
          </a:p>
        </p:txBody>
      </p:sp>
      <p:sp>
        <p:nvSpPr>
          <p:cNvPr id="5" name="Rectangle 4"/>
          <p:cNvSpPr/>
          <p:nvPr/>
        </p:nvSpPr>
        <p:spPr>
          <a:xfrm>
            <a:off x="838200" y="1126153"/>
            <a:ext cx="8077200" cy="4893647"/>
          </a:xfrm>
          <a:prstGeom prst="rect">
            <a:avLst/>
          </a:prstGeom>
        </p:spPr>
        <p:txBody>
          <a:bodyPr wrap="square">
            <a:spAutoFit/>
          </a:bodyPr>
          <a:lstStyle/>
          <a:p>
            <a:r>
              <a:rPr lang="en-US" sz="2400" dirty="0"/>
              <a:t>Universal Semiconductors estimates warranty expense as 2% of sales. After a review during 2018, Universal determined that 3% of sales is a more realistic estimate of its payment experience. Sales in 2018 are $300 million. The effective income tax rate is 40%. </a:t>
            </a:r>
          </a:p>
          <a:p>
            <a:pPr marL="228600" indent="-228600">
              <a:buFont typeface="Arial" pitchFamily="34" charset="0"/>
              <a:buChar char="•"/>
            </a:pPr>
            <a:r>
              <a:rPr lang="en-US" sz="2400" dirty="0"/>
              <a:t>The after-tax effect of the change in estimate is </a:t>
            </a:r>
            <a:r>
              <a:rPr lang="en-IN" sz="2400" b="1" dirty="0">
                <a:solidFill>
                  <a:srgbClr val="CC0066"/>
                </a:solidFill>
              </a:rPr>
              <a:t>$1.8 million</a:t>
            </a:r>
            <a:endParaRPr lang="en-IN" sz="2400" dirty="0"/>
          </a:p>
          <a:p>
            <a:pPr marL="228600" indent="-228600">
              <a:buFont typeface="Arial" pitchFamily="34" charset="0"/>
              <a:buChar char="•"/>
            </a:pPr>
            <a:endParaRPr lang="en-IN" sz="2400" dirty="0"/>
          </a:p>
          <a:p>
            <a:pPr marL="228600" indent="-228600">
              <a:buFont typeface="Arial" pitchFamily="34" charset="0"/>
              <a:buChar char="•"/>
            </a:pPr>
            <a:endParaRPr lang="en-US" sz="2400" dirty="0"/>
          </a:p>
          <a:p>
            <a:pPr marL="228600" indent="-228600">
              <a:buFont typeface="Arial" pitchFamily="34" charset="0"/>
              <a:buChar char="•"/>
            </a:pPr>
            <a:r>
              <a:rPr lang="en-US" sz="2400" dirty="0"/>
              <a:t>Assuming 100 million outstanding shares of common stock, the effect is described in a disclosure note to the financial statements as follows:</a:t>
            </a:r>
          </a:p>
          <a:p>
            <a:endParaRPr lang="en-US" sz="2400" dirty="0"/>
          </a:p>
          <a:p>
            <a:endParaRPr lang="en-US" sz="2400" dirty="0"/>
          </a:p>
        </p:txBody>
      </p:sp>
      <p:sp>
        <p:nvSpPr>
          <p:cNvPr id="32" name="TextBox 31"/>
          <p:cNvSpPr txBox="1"/>
          <p:nvPr/>
        </p:nvSpPr>
        <p:spPr>
          <a:xfrm>
            <a:off x="1003200" y="3581400"/>
            <a:ext cx="7848600" cy="461665"/>
          </a:xfrm>
          <a:prstGeom prst="rect">
            <a:avLst/>
          </a:prstGeom>
          <a:solidFill>
            <a:schemeClr val="accent2">
              <a:lumMod val="20000"/>
              <a:lumOff val="80000"/>
            </a:schemeClr>
          </a:solidFill>
          <a:ln w="28575">
            <a:solidFill>
              <a:schemeClr val="accent1"/>
            </a:solidFill>
          </a:ln>
        </p:spPr>
        <p:txBody>
          <a:bodyPr wrap="square" rtlCol="0">
            <a:spAutoFit/>
          </a:bodyPr>
          <a:lstStyle/>
          <a:p>
            <a:r>
              <a:rPr lang="en-US" sz="2400" dirty="0"/>
              <a:t>[$300 million × (3% </a:t>
            </a:r>
            <a:r>
              <a:rPr lang="en-US" sz="2400" dirty="0" smtClean="0"/>
              <a:t>− </a:t>
            </a:r>
            <a:r>
              <a:rPr lang="en-US" sz="2400" dirty="0"/>
              <a:t>2%) = $3 million, less 40% of $3 million]</a:t>
            </a:r>
          </a:p>
        </p:txBody>
      </p:sp>
      <p:cxnSp>
        <p:nvCxnSpPr>
          <p:cNvPr id="7" name="Straight Arrow Connector 6"/>
          <p:cNvCxnSpPr/>
          <p:nvPr/>
        </p:nvCxnSpPr>
        <p:spPr>
          <a:xfrm flipV="1">
            <a:off x="6934200" y="3375444"/>
            <a:ext cx="286755" cy="2059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3"/>
          <a:stretch>
            <a:fillRect/>
          </a:stretch>
        </p:blipFill>
        <p:spPr>
          <a:xfrm>
            <a:off x="901801" y="5217225"/>
            <a:ext cx="7937399" cy="1412175"/>
          </a:xfrm>
          <a:prstGeom prst="rect">
            <a:avLst/>
          </a:prstGeom>
        </p:spPr>
      </p:pic>
    </p:spTree>
    <p:extLst>
      <p:ext uri="{BB962C8B-B14F-4D97-AF65-F5344CB8AC3E}">
        <p14:creationId xmlns:p14="http://schemas.microsoft.com/office/powerpoint/2010/main" val="17966730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down)">
                                      <p:cBhvr>
                                        <p:cTn id="15" dur="500"/>
                                        <p:tgtEl>
                                          <p:spTgt spid="32"/>
                                        </p:tgtEl>
                                      </p:cBhvr>
                                    </p:animEffect>
                                  </p:childTnLst>
                                </p:cTn>
                              </p:par>
                              <p:par>
                                <p:cTn id="16" presetID="1"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32" grpId="0" uiExpan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90600" y="3352800"/>
            <a:ext cx="7086600" cy="223331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dirty="0" smtClean="0"/>
              <a:t>Change </a:t>
            </a:r>
            <a:r>
              <a:rPr lang="en-US" dirty="0"/>
              <a:t>in Depreciation Methods</a:t>
            </a:r>
          </a:p>
        </p:txBody>
      </p:sp>
      <p:sp>
        <p:nvSpPr>
          <p:cNvPr id="30" name="Content Placeholder 21"/>
          <p:cNvSpPr txBox="1">
            <a:spLocks/>
          </p:cNvSpPr>
          <p:nvPr/>
        </p:nvSpPr>
        <p:spPr bwMode="auto">
          <a:xfrm>
            <a:off x="761999" y="1187452"/>
            <a:ext cx="8013600" cy="219075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p>
            <a:pPr fontAlgn="base">
              <a:lnSpc>
                <a:spcPct val="90000"/>
              </a:lnSpc>
              <a:spcBef>
                <a:spcPts val="1000"/>
              </a:spcBef>
              <a:spcAft>
                <a:spcPct val="0"/>
              </a:spcAft>
            </a:pPr>
            <a:r>
              <a:rPr lang="en-US" sz="2400" dirty="0"/>
              <a:t>Universal Semiconductors switched from the </a:t>
            </a:r>
            <a:r>
              <a:rPr lang="en-US" sz="2400" b="1" dirty="0">
                <a:solidFill>
                  <a:srgbClr val="C00000"/>
                </a:solidFill>
              </a:rPr>
              <a:t>SYD depreciation method to straight-line depreciation </a:t>
            </a:r>
            <a:r>
              <a:rPr lang="en-US" sz="2400" dirty="0"/>
              <a:t>in 2018. The change affects its precision equipment purchased at the beginning of 2016 at a cost of $63 million. The machinery has an expected useful life of five years and an estimated residual value of $3 million.</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LO20-4</a:t>
            </a:r>
          </a:p>
        </p:txBody>
      </p:sp>
      <p:sp>
        <p:nvSpPr>
          <p:cNvPr id="6" name="Rectangle 5"/>
          <p:cNvSpPr/>
          <p:nvPr/>
        </p:nvSpPr>
        <p:spPr>
          <a:xfrm>
            <a:off x="990600" y="3733800"/>
            <a:ext cx="5083956" cy="461665"/>
          </a:xfrm>
          <a:prstGeom prst="rect">
            <a:avLst/>
          </a:prstGeom>
        </p:spPr>
        <p:txBody>
          <a:bodyPr wrap="none">
            <a:spAutoFit/>
          </a:bodyPr>
          <a:lstStyle/>
          <a:p>
            <a:r>
              <a:rPr lang="en-US" sz="2400" b="1" dirty="0">
                <a:solidFill>
                  <a:srgbClr val="C00000"/>
                </a:solidFill>
              </a:rPr>
              <a:t>Sum-of-the-Years’-Digits Depreciation:</a:t>
            </a:r>
            <a:endParaRPr lang="en-US" sz="2400" dirty="0">
              <a:solidFill>
                <a:srgbClr val="C00000"/>
              </a:solidFill>
            </a:endParaRPr>
          </a:p>
        </p:txBody>
      </p:sp>
      <p:sp>
        <p:nvSpPr>
          <p:cNvPr id="7" name="Rectangle 6"/>
          <p:cNvSpPr/>
          <p:nvPr/>
        </p:nvSpPr>
        <p:spPr>
          <a:xfrm>
            <a:off x="990600" y="4191000"/>
            <a:ext cx="2452403" cy="461665"/>
          </a:xfrm>
          <a:prstGeom prst="rect">
            <a:avLst/>
          </a:prstGeom>
        </p:spPr>
        <p:txBody>
          <a:bodyPr wrap="none">
            <a:spAutoFit/>
          </a:bodyPr>
          <a:lstStyle/>
          <a:p>
            <a:r>
              <a:rPr lang="en-US" sz="2400" dirty="0"/>
              <a:t>2016 depreciation</a:t>
            </a:r>
          </a:p>
        </p:txBody>
      </p:sp>
      <p:sp>
        <p:nvSpPr>
          <p:cNvPr id="8" name="Rectangle 7"/>
          <p:cNvSpPr/>
          <p:nvPr/>
        </p:nvSpPr>
        <p:spPr>
          <a:xfrm>
            <a:off x="990600" y="4648200"/>
            <a:ext cx="2452403" cy="461665"/>
          </a:xfrm>
          <a:prstGeom prst="rect">
            <a:avLst/>
          </a:prstGeom>
        </p:spPr>
        <p:txBody>
          <a:bodyPr wrap="none">
            <a:spAutoFit/>
          </a:bodyPr>
          <a:lstStyle/>
          <a:p>
            <a:r>
              <a:rPr lang="en-US" sz="2400" dirty="0"/>
              <a:t>2017 depreciation</a:t>
            </a:r>
          </a:p>
        </p:txBody>
      </p:sp>
      <p:sp>
        <p:nvSpPr>
          <p:cNvPr id="9" name="Rectangle 8"/>
          <p:cNvSpPr/>
          <p:nvPr/>
        </p:nvSpPr>
        <p:spPr>
          <a:xfrm>
            <a:off x="6165017" y="4191000"/>
            <a:ext cx="1986441" cy="461665"/>
          </a:xfrm>
          <a:prstGeom prst="rect">
            <a:avLst/>
          </a:prstGeom>
        </p:spPr>
        <p:txBody>
          <a:bodyPr wrap="none">
            <a:spAutoFit/>
          </a:bodyPr>
          <a:lstStyle/>
          <a:p>
            <a:r>
              <a:rPr lang="en-US" sz="2400" dirty="0"/>
              <a:t>$20 </a:t>
            </a:r>
            <a:r>
              <a:rPr lang="en-US" sz="2000" dirty="0"/>
              <a:t>($60 × 5⁄15)</a:t>
            </a:r>
          </a:p>
        </p:txBody>
      </p:sp>
      <p:sp>
        <p:nvSpPr>
          <p:cNvPr id="10" name="Rectangle 9"/>
          <p:cNvSpPr/>
          <p:nvPr/>
        </p:nvSpPr>
        <p:spPr>
          <a:xfrm>
            <a:off x="5977804" y="4633477"/>
            <a:ext cx="2175596" cy="461665"/>
          </a:xfrm>
          <a:prstGeom prst="rect">
            <a:avLst/>
          </a:prstGeom>
        </p:spPr>
        <p:txBody>
          <a:bodyPr wrap="none">
            <a:spAutoFit/>
          </a:bodyPr>
          <a:lstStyle/>
          <a:p>
            <a:r>
              <a:rPr lang="en-US" sz="2400" u="sng" dirty="0"/>
              <a:t>     16 </a:t>
            </a:r>
            <a:r>
              <a:rPr lang="en-US" sz="2000" dirty="0"/>
              <a:t>($60 × 4⁄15)</a:t>
            </a:r>
          </a:p>
        </p:txBody>
      </p:sp>
      <p:sp>
        <p:nvSpPr>
          <p:cNvPr id="11" name="Rectangle 10"/>
          <p:cNvSpPr/>
          <p:nvPr/>
        </p:nvSpPr>
        <p:spPr>
          <a:xfrm>
            <a:off x="1447800" y="5105400"/>
            <a:ext cx="3467296" cy="461665"/>
          </a:xfrm>
          <a:prstGeom prst="rect">
            <a:avLst/>
          </a:prstGeom>
        </p:spPr>
        <p:txBody>
          <a:bodyPr wrap="none">
            <a:spAutoFit/>
          </a:bodyPr>
          <a:lstStyle/>
          <a:p>
            <a:r>
              <a:rPr lang="en-US" sz="2400" dirty="0"/>
              <a:t>Accumulated depreciation</a:t>
            </a:r>
          </a:p>
        </p:txBody>
      </p:sp>
      <p:sp>
        <p:nvSpPr>
          <p:cNvPr id="12" name="Rectangle 11"/>
          <p:cNvSpPr/>
          <p:nvPr/>
        </p:nvSpPr>
        <p:spPr>
          <a:xfrm>
            <a:off x="6164668" y="5124450"/>
            <a:ext cx="651140" cy="461665"/>
          </a:xfrm>
          <a:prstGeom prst="rect">
            <a:avLst/>
          </a:prstGeom>
        </p:spPr>
        <p:txBody>
          <a:bodyPr wrap="none">
            <a:spAutoFit/>
          </a:bodyPr>
          <a:lstStyle/>
          <a:p>
            <a:r>
              <a:rPr lang="en-US" sz="2400" dirty="0"/>
              <a:t>$36</a:t>
            </a:r>
          </a:p>
        </p:txBody>
      </p:sp>
      <p:cxnSp>
        <p:nvCxnSpPr>
          <p:cNvPr id="20" name="Straight Connector 19"/>
          <p:cNvCxnSpPr/>
          <p:nvPr/>
        </p:nvCxnSpPr>
        <p:spPr>
          <a:xfrm>
            <a:off x="990600" y="4191000"/>
            <a:ext cx="70866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6520575" y="3821667"/>
            <a:ext cx="1505540" cy="369332"/>
          </a:xfrm>
          <a:prstGeom prst="rect">
            <a:avLst/>
          </a:prstGeom>
        </p:spPr>
        <p:txBody>
          <a:bodyPr wrap="none">
            <a:spAutoFit/>
          </a:bodyPr>
          <a:lstStyle/>
          <a:p>
            <a:r>
              <a:rPr lang="en-US" dirty="0"/>
              <a:t>($ in millions) </a:t>
            </a:r>
          </a:p>
        </p:txBody>
      </p:sp>
    </p:spTree>
    <p:extLst>
      <p:ext uri="{BB962C8B-B14F-4D97-AF65-F5344CB8AC3E}">
        <p14:creationId xmlns:p14="http://schemas.microsoft.com/office/powerpoint/2010/main" val="245841073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eelOff"/>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fade">
                                      <p:cBhvr>
                                        <p:cTn id="7" dur="500"/>
                                        <p:tgtEl>
                                          <p:spTgt spid="30">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0" grpId="0" build="p"/>
      <p:bldP spid="6" grpId="0"/>
      <p:bldP spid="7" grpId="0"/>
      <p:bldP spid="8" grpId="0"/>
      <p:bldP spid="9" grpId="0"/>
      <p:bldP spid="10" grpId="0"/>
      <p:bldP spid="11" grpId="0"/>
      <p:bldP spid="12"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dirty="0" smtClean="0"/>
              <a:t>Change </a:t>
            </a:r>
            <a:r>
              <a:rPr lang="en-US" dirty="0"/>
              <a:t>in Depreciation Methods </a:t>
            </a:r>
            <a:r>
              <a:rPr lang="en-US" sz="2600" dirty="0"/>
              <a:t>(</a:t>
            </a:r>
            <a:r>
              <a:rPr lang="en-US" sz="2600" dirty="0" smtClean="0"/>
              <a:t>continued)</a:t>
            </a:r>
            <a:endParaRPr lang="en-US" sz="2600" dirty="0"/>
          </a:p>
        </p:txBody>
      </p:sp>
      <p:sp>
        <p:nvSpPr>
          <p:cNvPr id="22" name="Content Placeholder 21"/>
          <p:cNvSpPr>
            <a:spLocks noGrp="1"/>
          </p:cNvSpPr>
          <p:nvPr>
            <p:ph idx="1"/>
          </p:nvPr>
        </p:nvSpPr>
        <p:spPr>
          <a:xfrm>
            <a:off x="761999" y="1647825"/>
            <a:ext cx="8013600" cy="5057775"/>
          </a:xfrm>
        </p:spPr>
        <p:txBody>
          <a:bodyPr>
            <a:normAutofit/>
          </a:bodyPr>
          <a:lstStyle/>
          <a:p>
            <a:pPr>
              <a:buNone/>
            </a:pPr>
            <a:endParaRPr lang="en-US" dirty="0"/>
          </a:p>
          <a:p>
            <a:pPr>
              <a:buNone/>
            </a:pP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LO20-4</a:t>
            </a:r>
          </a:p>
        </p:txBody>
      </p:sp>
      <p:sp>
        <p:nvSpPr>
          <p:cNvPr id="14" name="Rectangle 13"/>
          <p:cNvSpPr/>
          <p:nvPr/>
        </p:nvSpPr>
        <p:spPr>
          <a:xfrm>
            <a:off x="762000" y="3403597"/>
            <a:ext cx="5422062" cy="461665"/>
          </a:xfrm>
          <a:prstGeom prst="rect">
            <a:avLst/>
          </a:prstGeom>
        </p:spPr>
        <p:txBody>
          <a:bodyPr wrap="none">
            <a:spAutoFit/>
          </a:bodyPr>
          <a:lstStyle/>
          <a:p>
            <a:r>
              <a:rPr lang="en-US" sz="2400" b="1" dirty="0">
                <a:solidFill>
                  <a:srgbClr val="C00000"/>
                </a:solidFill>
              </a:rPr>
              <a:t>Calculation of Straight-Line Depreciation:</a:t>
            </a:r>
            <a:endParaRPr lang="en-US" sz="2400" dirty="0">
              <a:solidFill>
                <a:srgbClr val="C00000"/>
              </a:solidFill>
            </a:endParaRPr>
          </a:p>
        </p:txBody>
      </p:sp>
      <p:sp>
        <p:nvSpPr>
          <p:cNvPr id="15" name="Rectangle 14"/>
          <p:cNvSpPr/>
          <p:nvPr/>
        </p:nvSpPr>
        <p:spPr>
          <a:xfrm>
            <a:off x="762000" y="3829424"/>
            <a:ext cx="1624355" cy="461665"/>
          </a:xfrm>
          <a:prstGeom prst="rect">
            <a:avLst/>
          </a:prstGeom>
        </p:spPr>
        <p:txBody>
          <a:bodyPr wrap="none">
            <a:spAutoFit/>
          </a:bodyPr>
          <a:lstStyle/>
          <a:p>
            <a:r>
              <a:rPr lang="en-US" sz="2400" dirty="0"/>
              <a:t>Asset’s cost</a:t>
            </a:r>
          </a:p>
        </p:txBody>
      </p:sp>
      <p:sp>
        <p:nvSpPr>
          <p:cNvPr id="16" name="Rectangle 15"/>
          <p:cNvSpPr/>
          <p:nvPr/>
        </p:nvSpPr>
        <p:spPr>
          <a:xfrm>
            <a:off x="762000" y="4255251"/>
            <a:ext cx="4426276" cy="461665"/>
          </a:xfrm>
          <a:prstGeom prst="rect">
            <a:avLst/>
          </a:prstGeom>
        </p:spPr>
        <p:txBody>
          <a:bodyPr wrap="none">
            <a:spAutoFit/>
          </a:bodyPr>
          <a:lstStyle/>
          <a:p>
            <a:r>
              <a:rPr lang="en-US" sz="2400" dirty="0"/>
              <a:t>Accumulated depreciation to date</a:t>
            </a:r>
          </a:p>
        </p:txBody>
      </p:sp>
      <p:sp>
        <p:nvSpPr>
          <p:cNvPr id="17" name="Rectangle 16"/>
          <p:cNvSpPr/>
          <p:nvPr/>
        </p:nvSpPr>
        <p:spPr>
          <a:xfrm>
            <a:off x="762000" y="4681078"/>
            <a:ext cx="4284506" cy="461665"/>
          </a:xfrm>
          <a:prstGeom prst="rect">
            <a:avLst/>
          </a:prstGeom>
        </p:spPr>
        <p:txBody>
          <a:bodyPr wrap="none">
            <a:spAutoFit/>
          </a:bodyPr>
          <a:lstStyle/>
          <a:p>
            <a:r>
              <a:rPr lang="en-US" sz="2400" b="1" dirty="0">
                <a:solidFill>
                  <a:srgbClr val="C00000"/>
                </a:solidFill>
              </a:rPr>
              <a:t>Undepreciated cost</a:t>
            </a:r>
            <a:r>
              <a:rPr lang="en-US" sz="2400" dirty="0"/>
              <a:t>, Jan. 1, 2018</a:t>
            </a:r>
          </a:p>
        </p:txBody>
      </p:sp>
      <p:sp>
        <p:nvSpPr>
          <p:cNvPr id="18" name="Rectangle 17"/>
          <p:cNvSpPr/>
          <p:nvPr/>
        </p:nvSpPr>
        <p:spPr>
          <a:xfrm>
            <a:off x="762000" y="5106905"/>
            <a:ext cx="3226589" cy="461665"/>
          </a:xfrm>
          <a:prstGeom prst="rect">
            <a:avLst/>
          </a:prstGeom>
        </p:spPr>
        <p:txBody>
          <a:bodyPr wrap="none">
            <a:spAutoFit/>
          </a:bodyPr>
          <a:lstStyle/>
          <a:p>
            <a:r>
              <a:rPr lang="en-US" sz="2400" dirty="0"/>
              <a:t>Estimated residual value</a:t>
            </a:r>
          </a:p>
        </p:txBody>
      </p:sp>
      <p:sp>
        <p:nvSpPr>
          <p:cNvPr id="19" name="Rectangle 18"/>
          <p:cNvSpPr/>
          <p:nvPr/>
        </p:nvSpPr>
        <p:spPr>
          <a:xfrm>
            <a:off x="762000" y="5532732"/>
            <a:ext cx="5326523" cy="461665"/>
          </a:xfrm>
          <a:prstGeom prst="rect">
            <a:avLst/>
          </a:prstGeom>
        </p:spPr>
        <p:txBody>
          <a:bodyPr wrap="none">
            <a:spAutoFit/>
          </a:bodyPr>
          <a:lstStyle/>
          <a:p>
            <a:r>
              <a:rPr lang="en-US" sz="2400" dirty="0"/>
              <a:t>To be depreciated over </a:t>
            </a:r>
            <a:r>
              <a:rPr lang="en-US" sz="2400" b="1" dirty="0">
                <a:solidFill>
                  <a:srgbClr val="C00000"/>
                </a:solidFill>
              </a:rPr>
              <a:t>remaining 3 years</a:t>
            </a:r>
          </a:p>
        </p:txBody>
      </p:sp>
      <p:sp>
        <p:nvSpPr>
          <p:cNvPr id="23" name="Rectangle 22"/>
          <p:cNvSpPr/>
          <p:nvPr/>
        </p:nvSpPr>
        <p:spPr>
          <a:xfrm>
            <a:off x="7039059" y="3403597"/>
            <a:ext cx="1452642" cy="369332"/>
          </a:xfrm>
          <a:prstGeom prst="rect">
            <a:avLst/>
          </a:prstGeom>
        </p:spPr>
        <p:txBody>
          <a:bodyPr wrap="none">
            <a:spAutoFit/>
          </a:bodyPr>
          <a:lstStyle/>
          <a:p>
            <a:r>
              <a:rPr lang="en-US" dirty="0"/>
              <a:t>($ in millions)</a:t>
            </a:r>
          </a:p>
        </p:txBody>
      </p:sp>
      <p:sp>
        <p:nvSpPr>
          <p:cNvPr id="24" name="Rectangle 23"/>
          <p:cNvSpPr/>
          <p:nvPr/>
        </p:nvSpPr>
        <p:spPr>
          <a:xfrm>
            <a:off x="7650457" y="3829424"/>
            <a:ext cx="651140" cy="461665"/>
          </a:xfrm>
          <a:prstGeom prst="rect">
            <a:avLst/>
          </a:prstGeom>
        </p:spPr>
        <p:txBody>
          <a:bodyPr wrap="none">
            <a:spAutoFit/>
          </a:bodyPr>
          <a:lstStyle/>
          <a:p>
            <a:pPr algn="r"/>
            <a:r>
              <a:rPr lang="en-US" sz="2400" dirty="0"/>
              <a:t>$63</a:t>
            </a:r>
          </a:p>
        </p:txBody>
      </p:sp>
      <p:sp>
        <p:nvSpPr>
          <p:cNvPr id="25" name="Rectangle 24"/>
          <p:cNvSpPr/>
          <p:nvPr/>
        </p:nvSpPr>
        <p:spPr>
          <a:xfrm>
            <a:off x="7594352" y="4217403"/>
            <a:ext cx="750526" cy="461665"/>
          </a:xfrm>
          <a:prstGeom prst="rect">
            <a:avLst/>
          </a:prstGeom>
        </p:spPr>
        <p:txBody>
          <a:bodyPr wrap="none">
            <a:spAutoFit/>
          </a:bodyPr>
          <a:lstStyle/>
          <a:p>
            <a:pPr algn="r"/>
            <a:r>
              <a:rPr lang="en-US" sz="2400" u="sng" dirty="0"/>
              <a:t> (36</a:t>
            </a:r>
            <a:r>
              <a:rPr lang="en-US" sz="2400" dirty="0"/>
              <a:t>)</a:t>
            </a:r>
          </a:p>
        </p:txBody>
      </p:sp>
      <p:sp>
        <p:nvSpPr>
          <p:cNvPr id="26" name="Rectangle 25"/>
          <p:cNvSpPr/>
          <p:nvPr/>
        </p:nvSpPr>
        <p:spPr>
          <a:xfrm>
            <a:off x="7650457" y="4681078"/>
            <a:ext cx="651140" cy="461665"/>
          </a:xfrm>
          <a:prstGeom prst="rect">
            <a:avLst/>
          </a:prstGeom>
        </p:spPr>
        <p:txBody>
          <a:bodyPr wrap="none">
            <a:spAutoFit/>
          </a:bodyPr>
          <a:lstStyle/>
          <a:p>
            <a:pPr algn="r"/>
            <a:r>
              <a:rPr lang="en-US" sz="2400" dirty="0"/>
              <a:t>$27</a:t>
            </a:r>
          </a:p>
        </p:txBody>
      </p:sp>
      <p:sp>
        <p:nvSpPr>
          <p:cNvPr id="27" name="Rectangle 26"/>
          <p:cNvSpPr/>
          <p:nvPr/>
        </p:nvSpPr>
        <p:spPr>
          <a:xfrm>
            <a:off x="7637633" y="5106905"/>
            <a:ext cx="663964" cy="461665"/>
          </a:xfrm>
          <a:prstGeom prst="rect">
            <a:avLst/>
          </a:prstGeom>
        </p:spPr>
        <p:txBody>
          <a:bodyPr wrap="none">
            <a:spAutoFit/>
          </a:bodyPr>
          <a:lstStyle/>
          <a:p>
            <a:pPr algn="r"/>
            <a:r>
              <a:rPr lang="en-US" sz="2400" u="sng" dirty="0"/>
              <a:t>  (3</a:t>
            </a:r>
            <a:r>
              <a:rPr lang="en-US" sz="2400" dirty="0"/>
              <a:t>)</a:t>
            </a:r>
          </a:p>
        </p:txBody>
      </p:sp>
      <p:sp>
        <p:nvSpPr>
          <p:cNvPr id="28" name="Rectangle 27"/>
          <p:cNvSpPr/>
          <p:nvPr/>
        </p:nvSpPr>
        <p:spPr>
          <a:xfrm>
            <a:off x="7650457" y="5532732"/>
            <a:ext cx="651140" cy="461665"/>
          </a:xfrm>
          <a:prstGeom prst="rect">
            <a:avLst/>
          </a:prstGeom>
        </p:spPr>
        <p:txBody>
          <a:bodyPr wrap="none">
            <a:spAutoFit/>
          </a:bodyPr>
          <a:lstStyle/>
          <a:p>
            <a:pPr algn="r"/>
            <a:r>
              <a:rPr lang="en-US" sz="2400" dirty="0"/>
              <a:t>$24</a:t>
            </a:r>
          </a:p>
        </p:txBody>
      </p:sp>
      <p:sp>
        <p:nvSpPr>
          <p:cNvPr id="29" name="Rectangle 28"/>
          <p:cNvSpPr/>
          <p:nvPr/>
        </p:nvSpPr>
        <p:spPr>
          <a:xfrm>
            <a:off x="762000" y="6167735"/>
            <a:ext cx="5743560" cy="461665"/>
          </a:xfrm>
          <a:prstGeom prst="rect">
            <a:avLst/>
          </a:prstGeom>
        </p:spPr>
        <p:txBody>
          <a:bodyPr wrap="none">
            <a:spAutoFit/>
          </a:bodyPr>
          <a:lstStyle/>
          <a:p>
            <a:r>
              <a:rPr lang="en-US" sz="2400" dirty="0"/>
              <a:t>Annual straight-line depreciation 2016–2018</a:t>
            </a:r>
          </a:p>
        </p:txBody>
      </p:sp>
      <p:sp>
        <p:nvSpPr>
          <p:cNvPr id="30" name="Rectangle 29"/>
          <p:cNvSpPr/>
          <p:nvPr/>
        </p:nvSpPr>
        <p:spPr>
          <a:xfrm>
            <a:off x="7737019" y="6167735"/>
            <a:ext cx="564578" cy="461665"/>
          </a:xfrm>
          <a:prstGeom prst="rect">
            <a:avLst/>
          </a:prstGeom>
        </p:spPr>
        <p:txBody>
          <a:bodyPr wrap="none">
            <a:spAutoFit/>
          </a:bodyPr>
          <a:lstStyle/>
          <a:p>
            <a:pPr algn="r"/>
            <a:r>
              <a:rPr lang="en-US" sz="2400" b="1" dirty="0">
                <a:solidFill>
                  <a:srgbClr val="C00000"/>
                </a:solidFill>
              </a:rPr>
              <a:t>$ 8</a:t>
            </a:r>
          </a:p>
        </p:txBody>
      </p:sp>
      <p:sp>
        <p:nvSpPr>
          <p:cNvPr id="31" name="Rectangle 30"/>
          <p:cNvSpPr/>
          <p:nvPr/>
        </p:nvSpPr>
        <p:spPr>
          <a:xfrm>
            <a:off x="7756112" y="5837532"/>
            <a:ext cx="1275286" cy="461665"/>
          </a:xfrm>
          <a:prstGeom prst="rect">
            <a:avLst/>
          </a:prstGeom>
        </p:spPr>
        <p:txBody>
          <a:bodyPr wrap="none">
            <a:spAutoFit/>
          </a:bodyPr>
          <a:lstStyle/>
          <a:p>
            <a:pPr algn="r"/>
            <a:r>
              <a:rPr lang="en-US" sz="2400" u="sng" dirty="0"/>
              <a:t>   3 </a:t>
            </a:r>
            <a:r>
              <a:rPr lang="en-US" sz="2400" dirty="0"/>
              <a:t>years</a:t>
            </a:r>
          </a:p>
        </p:txBody>
      </p:sp>
      <p:sp>
        <p:nvSpPr>
          <p:cNvPr id="21" name="Content Placeholder 21"/>
          <p:cNvSpPr txBox="1">
            <a:spLocks/>
          </p:cNvSpPr>
          <p:nvPr/>
        </p:nvSpPr>
        <p:spPr bwMode="auto">
          <a:xfrm>
            <a:off x="745433" y="1260472"/>
            <a:ext cx="8013600" cy="219075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p>
            <a:pPr fontAlgn="base">
              <a:lnSpc>
                <a:spcPct val="90000"/>
              </a:lnSpc>
              <a:spcBef>
                <a:spcPts val="1000"/>
              </a:spcBef>
              <a:spcAft>
                <a:spcPct val="0"/>
              </a:spcAft>
            </a:pPr>
            <a:r>
              <a:rPr lang="en-US" sz="2400" dirty="0"/>
              <a:t>Universal Semiconductors switched from the SYD depreciation method to straight-line depreciation in 2018. The change affects its precision equipment purchased at the beginning of 2016 at a cost of $63 million. The machinery has an expected useful life of five years and an estimated residual value of $3 million.</a:t>
            </a:r>
          </a:p>
        </p:txBody>
      </p:sp>
    </p:spTree>
    <p:extLst>
      <p:ext uri="{BB962C8B-B14F-4D97-AF65-F5344CB8AC3E}">
        <p14:creationId xmlns:p14="http://schemas.microsoft.com/office/powerpoint/2010/main" val="24584107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500"/>
                                        <p:tgtEl>
                                          <p:spTgt spid="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3" grpId="0"/>
      <p:bldP spid="24" grpId="0"/>
      <p:bldP spid="25" grpId="0"/>
      <p:bldP spid="26" grpId="0"/>
      <p:bldP spid="27" grpId="0"/>
      <p:bldP spid="28" grpId="0"/>
      <p:bldP spid="29" grpId="0"/>
      <p:bldP spid="30" grpId="0"/>
      <p:bldP spid="31" grpId="0"/>
      <p:bldP spid="21"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85800" y="4538366"/>
            <a:ext cx="8384509" cy="1964038"/>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dirty="0" smtClean="0"/>
              <a:t>Change </a:t>
            </a:r>
            <a:r>
              <a:rPr lang="en-US" dirty="0"/>
              <a:t>in Depreciation Methods </a:t>
            </a:r>
            <a:r>
              <a:rPr lang="en-US" sz="2600" dirty="0"/>
              <a:t>(concluded)</a:t>
            </a:r>
          </a:p>
        </p:txBody>
      </p:sp>
      <p:sp>
        <p:nvSpPr>
          <p:cNvPr id="22" name="Content Placeholder 21"/>
          <p:cNvSpPr>
            <a:spLocks noGrp="1"/>
          </p:cNvSpPr>
          <p:nvPr>
            <p:ph idx="1"/>
          </p:nvPr>
        </p:nvSpPr>
        <p:spPr/>
        <p:txBody>
          <a:bodyPr>
            <a:normAutofit/>
          </a:bodyPr>
          <a:lstStyle/>
          <a:p>
            <a:pPr>
              <a:buNone/>
            </a:pPr>
            <a:endParaRPr lang="en-US" dirty="0"/>
          </a:p>
          <a:p>
            <a:pPr>
              <a:buNone/>
            </a:pP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LO20-4</a:t>
            </a:r>
          </a:p>
        </p:txBody>
      </p:sp>
      <p:sp>
        <p:nvSpPr>
          <p:cNvPr id="32" name="TextBox 31"/>
          <p:cNvSpPr txBox="1"/>
          <p:nvPr/>
        </p:nvSpPr>
        <p:spPr>
          <a:xfrm>
            <a:off x="766812" y="5485412"/>
            <a:ext cx="6700788" cy="461665"/>
          </a:xfrm>
          <a:prstGeom prst="rect">
            <a:avLst/>
          </a:prstGeom>
          <a:noFill/>
        </p:spPr>
        <p:txBody>
          <a:bodyPr wrap="square" rtlCol="0">
            <a:spAutoFit/>
          </a:bodyPr>
          <a:lstStyle/>
          <a:p>
            <a:r>
              <a:rPr lang="en-US" sz="2400" dirty="0"/>
              <a:t>Depreciation expense</a:t>
            </a:r>
            <a:endParaRPr lang="en-IN" sz="2400" dirty="0">
              <a:latin typeface="+mn-lt"/>
            </a:endParaRPr>
          </a:p>
        </p:txBody>
      </p:sp>
      <p:sp>
        <p:nvSpPr>
          <p:cNvPr id="33" name="TextBox 32"/>
          <p:cNvSpPr txBox="1"/>
          <p:nvPr/>
        </p:nvSpPr>
        <p:spPr>
          <a:xfrm>
            <a:off x="6549160" y="5485412"/>
            <a:ext cx="1243502" cy="461665"/>
          </a:xfrm>
          <a:prstGeom prst="rect">
            <a:avLst/>
          </a:prstGeom>
          <a:noFill/>
        </p:spPr>
        <p:txBody>
          <a:bodyPr wrap="square" rtlCol="0">
            <a:spAutoFit/>
          </a:bodyPr>
          <a:lstStyle/>
          <a:p>
            <a:pPr algn="ctr"/>
            <a:r>
              <a:rPr lang="en-IN" sz="2400" b="1" dirty="0">
                <a:solidFill>
                  <a:srgbClr val="C00000"/>
                </a:solidFill>
              </a:rPr>
              <a:t>8</a:t>
            </a:r>
          </a:p>
        </p:txBody>
      </p:sp>
      <p:sp>
        <p:nvSpPr>
          <p:cNvPr id="34" name="TextBox 33"/>
          <p:cNvSpPr txBox="1"/>
          <p:nvPr/>
        </p:nvSpPr>
        <p:spPr>
          <a:xfrm>
            <a:off x="766812" y="5855526"/>
            <a:ext cx="6108415" cy="461665"/>
          </a:xfrm>
          <a:prstGeom prst="rect">
            <a:avLst/>
          </a:prstGeom>
          <a:noFill/>
        </p:spPr>
        <p:txBody>
          <a:bodyPr wrap="square" rtlCol="0">
            <a:spAutoFit/>
          </a:bodyPr>
          <a:lstStyle/>
          <a:p>
            <a:r>
              <a:rPr lang="en-US" sz="2400" dirty="0"/>
              <a:t>	Accumulated depreciation</a:t>
            </a:r>
            <a:endParaRPr lang="en-IN" sz="2400" dirty="0">
              <a:latin typeface="+mn-lt"/>
            </a:endParaRPr>
          </a:p>
        </p:txBody>
      </p:sp>
      <p:sp>
        <p:nvSpPr>
          <p:cNvPr id="35" name="TextBox 34"/>
          <p:cNvSpPr txBox="1"/>
          <p:nvPr/>
        </p:nvSpPr>
        <p:spPr>
          <a:xfrm>
            <a:off x="7732621" y="5855526"/>
            <a:ext cx="1235661" cy="461665"/>
          </a:xfrm>
          <a:prstGeom prst="rect">
            <a:avLst/>
          </a:prstGeom>
          <a:noFill/>
        </p:spPr>
        <p:txBody>
          <a:bodyPr wrap="square" rtlCol="0">
            <a:spAutoFit/>
          </a:bodyPr>
          <a:lstStyle/>
          <a:p>
            <a:pPr algn="ctr"/>
            <a:r>
              <a:rPr lang="en-IN" sz="2400" b="1" dirty="0">
                <a:solidFill>
                  <a:srgbClr val="C00000"/>
                </a:solidFill>
              </a:rPr>
              <a:t>8</a:t>
            </a:r>
          </a:p>
        </p:txBody>
      </p:sp>
      <p:sp>
        <p:nvSpPr>
          <p:cNvPr id="36" name="TextBox 35"/>
          <p:cNvSpPr txBox="1"/>
          <p:nvPr/>
        </p:nvSpPr>
        <p:spPr>
          <a:xfrm>
            <a:off x="2677953" y="5049165"/>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37" name="Straight Connector 36"/>
          <p:cNvCxnSpPr/>
          <p:nvPr/>
        </p:nvCxnSpPr>
        <p:spPr>
          <a:xfrm>
            <a:off x="743618" y="5478952"/>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672025" y="504916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39" name="TextBox 38"/>
          <p:cNvSpPr txBox="1"/>
          <p:nvPr/>
        </p:nvSpPr>
        <p:spPr>
          <a:xfrm>
            <a:off x="7846795" y="504916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40" name="Rectangle 39"/>
          <p:cNvSpPr/>
          <p:nvPr/>
        </p:nvSpPr>
        <p:spPr>
          <a:xfrm>
            <a:off x="762000" y="4076700"/>
            <a:ext cx="7086600" cy="461665"/>
          </a:xfrm>
          <a:prstGeom prst="rect">
            <a:avLst/>
          </a:prstGeom>
        </p:spPr>
        <p:txBody>
          <a:bodyPr wrap="square">
            <a:spAutoFit/>
          </a:bodyPr>
          <a:lstStyle/>
          <a:p>
            <a:r>
              <a:rPr lang="en-US" sz="2400" b="1" dirty="0"/>
              <a:t>Adjusting entry (2018, 2019, and 2020 depreciation):</a:t>
            </a:r>
            <a:endParaRPr lang="en-US" sz="2400" dirty="0"/>
          </a:p>
        </p:txBody>
      </p:sp>
      <p:sp>
        <p:nvSpPr>
          <p:cNvPr id="41" name="Rectangle 40"/>
          <p:cNvSpPr/>
          <p:nvPr/>
        </p:nvSpPr>
        <p:spPr>
          <a:xfrm>
            <a:off x="6953250" y="4572000"/>
            <a:ext cx="1600200" cy="369332"/>
          </a:xfrm>
          <a:prstGeom prst="rect">
            <a:avLst/>
          </a:prstGeom>
        </p:spPr>
        <p:txBody>
          <a:bodyPr wrap="square">
            <a:spAutoFit/>
          </a:bodyPr>
          <a:lstStyle/>
          <a:p>
            <a:pPr algn="ctr"/>
            <a:r>
              <a:rPr lang="en-US" dirty="0"/>
              <a:t>($ millions)</a:t>
            </a:r>
          </a:p>
        </p:txBody>
      </p:sp>
      <p:sp>
        <p:nvSpPr>
          <p:cNvPr id="42" name="Rectangle 41"/>
          <p:cNvSpPr/>
          <p:nvPr/>
        </p:nvSpPr>
        <p:spPr>
          <a:xfrm>
            <a:off x="933449" y="3186376"/>
            <a:ext cx="5743560" cy="830997"/>
          </a:xfrm>
          <a:prstGeom prst="rect">
            <a:avLst/>
          </a:prstGeom>
        </p:spPr>
        <p:txBody>
          <a:bodyPr wrap="none">
            <a:spAutoFit/>
          </a:bodyPr>
          <a:lstStyle/>
          <a:p>
            <a:r>
              <a:rPr lang="en-US" sz="2400" dirty="0"/>
              <a:t>Annual straight-line depreciation </a:t>
            </a:r>
            <a:r>
              <a:rPr lang="en-US" sz="2400" dirty="0" smtClean="0"/>
              <a:t>2018–2020</a:t>
            </a:r>
          </a:p>
          <a:p>
            <a:r>
              <a:rPr lang="en-US" sz="2400" dirty="0" smtClean="0"/>
              <a:t>[Calculated on previous slide ]</a:t>
            </a:r>
            <a:endParaRPr lang="en-US" sz="2400" dirty="0"/>
          </a:p>
        </p:txBody>
      </p:sp>
      <p:sp>
        <p:nvSpPr>
          <p:cNvPr id="43" name="Rectangle 42"/>
          <p:cNvSpPr/>
          <p:nvPr/>
        </p:nvSpPr>
        <p:spPr>
          <a:xfrm>
            <a:off x="7817422" y="3500735"/>
            <a:ext cx="564578" cy="461665"/>
          </a:xfrm>
          <a:prstGeom prst="rect">
            <a:avLst/>
          </a:prstGeom>
        </p:spPr>
        <p:txBody>
          <a:bodyPr wrap="none">
            <a:spAutoFit/>
          </a:bodyPr>
          <a:lstStyle/>
          <a:p>
            <a:pPr algn="r"/>
            <a:r>
              <a:rPr lang="en-US" sz="2400" b="1" dirty="0">
                <a:solidFill>
                  <a:srgbClr val="C00000"/>
                </a:solidFill>
              </a:rPr>
              <a:t>$ 8</a:t>
            </a:r>
          </a:p>
        </p:txBody>
      </p:sp>
      <p:sp>
        <p:nvSpPr>
          <p:cNvPr id="44" name="Rectangle 43"/>
          <p:cNvSpPr/>
          <p:nvPr/>
        </p:nvSpPr>
        <p:spPr>
          <a:xfrm>
            <a:off x="933450" y="3230805"/>
            <a:ext cx="7620000" cy="723011"/>
          </a:xfrm>
          <a:prstGeom prst="rect">
            <a:avLst/>
          </a:prstGeom>
          <a:noFill/>
          <a:ln w="2857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6" name="Straight Arrow Connector 45"/>
          <p:cNvCxnSpPr/>
          <p:nvPr/>
        </p:nvCxnSpPr>
        <p:spPr>
          <a:xfrm flipH="1">
            <a:off x="7267173" y="4013144"/>
            <a:ext cx="810027" cy="1555205"/>
          </a:xfrm>
          <a:prstGeom prst="straightConnector1">
            <a:avLst/>
          </a:prstGeom>
          <a:ln w="28575">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23" name="Content Placeholder 21"/>
          <p:cNvSpPr txBox="1">
            <a:spLocks/>
          </p:cNvSpPr>
          <p:nvPr/>
        </p:nvSpPr>
        <p:spPr bwMode="auto">
          <a:xfrm>
            <a:off x="736724" y="1007821"/>
            <a:ext cx="8013600" cy="219075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p>
            <a:pPr fontAlgn="base">
              <a:lnSpc>
                <a:spcPct val="90000"/>
              </a:lnSpc>
              <a:spcBef>
                <a:spcPts val="1000"/>
              </a:spcBef>
              <a:spcAft>
                <a:spcPct val="0"/>
              </a:spcAft>
            </a:pPr>
            <a:r>
              <a:rPr lang="en-US" sz="2400" dirty="0"/>
              <a:t>Universal Semiconductors switched from the SYD depreciation method to straight-line depreciation in 2018. The change affects its precision equipment purchased at the beginning of 2016 at a cost of $63 million. The machinery has an expected useful life of five years and an estimated residual value of $3 million.</a:t>
            </a:r>
          </a:p>
        </p:txBody>
      </p:sp>
    </p:spTree>
    <p:extLst>
      <p:ext uri="{BB962C8B-B14F-4D97-AF65-F5344CB8AC3E}">
        <p14:creationId xmlns:p14="http://schemas.microsoft.com/office/powerpoint/2010/main" val="24584107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fade">
                                      <p:cBhvr>
                                        <p:cTn id="7" dur="500"/>
                                        <p:tgtEl>
                                          <p:spTgt spid="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par>
                                <p:cTn id="16" presetID="10"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par>
                                <p:cTn id="25" presetID="10" presetClass="entr" presetSubtype="0"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500"/>
                                        <p:tgtEl>
                                          <p:spTgt spid="4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childTnLst>
                          </p:cTn>
                        </p:par>
                        <p:par>
                          <p:cTn id="43" fill="hold">
                            <p:stCondLst>
                              <p:cond delay="500"/>
                            </p:stCondLst>
                            <p:childTnLst>
                              <p:par>
                                <p:cTn id="44" presetID="22" presetClass="entr" presetSubtype="4" fill="hold" nodeType="after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wipe(down)">
                                      <p:cBhvr>
                                        <p:cTn id="46" dur="500"/>
                                        <p:tgtEl>
                                          <p:spTgt spid="46"/>
                                        </p:tgtEl>
                                      </p:cBhvr>
                                    </p:animEffect>
                                  </p:childTnLst>
                                </p:cTn>
                              </p:par>
                            </p:childTnLst>
                          </p:cTn>
                        </p:par>
                        <p:par>
                          <p:cTn id="47" fill="hold">
                            <p:stCondLst>
                              <p:cond delay="1000"/>
                            </p:stCondLst>
                            <p:childTnLst>
                              <p:par>
                                <p:cTn id="48" presetID="22" presetClass="entr" presetSubtype="4"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wipe(down)">
                                      <p:cBhvr>
                                        <p:cTn id="50" dur="500"/>
                                        <p:tgtEl>
                                          <p:spTgt spid="44"/>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down)">
                                      <p:cBhvr>
                                        <p:cTn id="53" dur="500"/>
                                        <p:tgtEl>
                                          <p:spTgt spid="42"/>
                                        </p:tgtEl>
                                      </p:cBhvr>
                                    </p:animEffect>
                                  </p:childTnLst>
                                </p:cTn>
                              </p:par>
                            </p:childTnLst>
                          </p:cTn>
                        </p:par>
                        <p:par>
                          <p:cTn id="54" fill="hold">
                            <p:stCondLst>
                              <p:cond delay="1500"/>
                            </p:stCondLst>
                            <p:childTnLst>
                              <p:par>
                                <p:cTn id="55" presetID="22" presetClass="entr" presetSubtype="4"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down)">
                                      <p:cBhvr>
                                        <p:cTn id="5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2" grpId="0"/>
      <p:bldP spid="33" grpId="0"/>
      <p:bldP spid="34" grpId="0"/>
      <p:bldP spid="35" grpId="0"/>
      <p:bldP spid="36" grpId="0"/>
      <p:bldP spid="38" grpId="0"/>
      <p:bldP spid="39" grpId="0"/>
      <p:bldP spid="40" grpId="0"/>
      <p:bldP spid="41" grpId="0"/>
      <p:bldP spid="42" grpId="0"/>
      <p:bldP spid="43" grpId="0"/>
      <p:bldP spid="44" grpId="0" animBg="1"/>
      <p:bldP spid="2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322564"/>
            <a:ext cx="8382000" cy="1444625"/>
          </a:xfrm>
          <a:noFill/>
          <a:ln w="9525">
            <a:noFill/>
            <a:miter lim="800000"/>
            <a:headEnd/>
            <a:tailEnd/>
          </a:ln>
        </p:spPr>
        <p:txBody>
          <a:bodyPr vert="horz" wrap="square" lIns="91440" tIns="45720" rIns="91440" bIns="45720" numCol="1" anchor="ctr" anchorCtr="0" compatLnSpc="1">
            <a:prstTxWarp prst="textNoShape">
              <a:avLst/>
            </a:prstTxWarp>
            <a:noAutofit/>
          </a:bodyPr>
          <a:lstStyle/>
          <a:p>
            <a:r>
              <a:rPr lang="en-US" dirty="0"/>
              <a:t>Change in Depreciation Method for Newly Acquired Assets—Rohm and Haas Company</a:t>
            </a:r>
          </a:p>
        </p:txBody>
      </p:sp>
      <p:sp>
        <p:nvSpPr>
          <p:cNvPr id="22" name="Content Placeholder 21"/>
          <p:cNvSpPr>
            <a:spLocks noGrp="1"/>
          </p:cNvSpPr>
          <p:nvPr>
            <p:ph idx="1"/>
          </p:nvPr>
        </p:nvSpPr>
        <p:spPr/>
        <p:txBody>
          <a:bodyPr>
            <a:normAutofit/>
          </a:bodyPr>
          <a:lstStyle/>
          <a:p>
            <a:pPr>
              <a:buNone/>
            </a:pPr>
            <a:endParaRPr lang="en-US" dirty="0"/>
          </a:p>
          <a:p>
            <a:pPr>
              <a:buNone/>
            </a:pP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LO20-4</a:t>
            </a:r>
          </a:p>
        </p:txBody>
      </p:sp>
      <p:sp>
        <p:nvSpPr>
          <p:cNvPr id="5" name="Content Placeholder 21"/>
          <p:cNvSpPr txBox="1">
            <a:spLocks/>
          </p:cNvSpPr>
          <p:nvPr/>
        </p:nvSpPr>
        <p:spPr bwMode="auto">
          <a:xfrm>
            <a:off x="983378" y="1128712"/>
            <a:ext cx="8013600" cy="505777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p>
            <a:pPr fontAlgn="base">
              <a:lnSpc>
                <a:spcPct val="90000"/>
              </a:lnSpc>
              <a:spcBef>
                <a:spcPts val="1000"/>
              </a:spcBef>
              <a:spcAft>
                <a:spcPct val="0"/>
              </a:spcAft>
            </a:pPr>
            <a:endParaRPr lang="en-US" sz="2400" dirty="0"/>
          </a:p>
        </p:txBody>
      </p:sp>
      <p:pic>
        <p:nvPicPr>
          <p:cNvPr id="3" name="Picture 2"/>
          <p:cNvPicPr>
            <a:picLocks noChangeAspect="1"/>
          </p:cNvPicPr>
          <p:nvPr/>
        </p:nvPicPr>
        <p:blipFill>
          <a:blip r:embed="rId3"/>
          <a:stretch>
            <a:fillRect/>
          </a:stretch>
        </p:blipFill>
        <p:spPr>
          <a:xfrm>
            <a:off x="609600" y="2091930"/>
            <a:ext cx="8534400" cy="1526796"/>
          </a:xfrm>
          <a:prstGeom prst="rect">
            <a:avLst/>
          </a:prstGeom>
        </p:spPr>
      </p:pic>
    </p:spTree>
    <p:extLst>
      <p:ext uri="{BB962C8B-B14F-4D97-AF65-F5344CB8AC3E}">
        <p14:creationId xmlns:p14="http://schemas.microsoft.com/office/powerpoint/2010/main" val="24584107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
            <a:ext cx="8610599" cy="1444625"/>
          </a:xfrm>
        </p:spPr>
        <p:txBody>
          <a:bodyPr/>
          <a:lstStyle/>
          <a:p>
            <a:r>
              <a:rPr lang="en-IN" dirty="0" smtClean="0"/>
              <a:t>Correction </a:t>
            </a:r>
            <a:r>
              <a:rPr lang="en-IN" dirty="0"/>
              <a:t>of Errors</a:t>
            </a:r>
            <a:endParaRPr lang="en-US" dirty="0"/>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LO20-1</a:t>
            </a:r>
          </a:p>
        </p:txBody>
      </p:sp>
      <p:pic>
        <p:nvPicPr>
          <p:cNvPr id="3" name="Picture 2"/>
          <p:cNvPicPr>
            <a:picLocks noChangeAspect="1"/>
          </p:cNvPicPr>
          <p:nvPr/>
        </p:nvPicPr>
        <p:blipFill>
          <a:blip r:embed="rId3"/>
          <a:stretch>
            <a:fillRect/>
          </a:stretch>
        </p:blipFill>
        <p:spPr>
          <a:xfrm>
            <a:off x="685800" y="1676400"/>
            <a:ext cx="8311444" cy="2895600"/>
          </a:xfrm>
          <a:prstGeom prst="rect">
            <a:avLst/>
          </a:prstGeom>
        </p:spPr>
      </p:pic>
    </p:spTree>
    <p:extLst>
      <p:ext uri="{BB962C8B-B14F-4D97-AF65-F5344CB8AC3E}">
        <p14:creationId xmlns:p14="http://schemas.microsoft.com/office/powerpoint/2010/main" val="783426208"/>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dirty="0"/>
              <a:t>Change in Reporting Entity</a:t>
            </a:r>
          </a:p>
        </p:txBody>
      </p:sp>
      <p:sp>
        <p:nvSpPr>
          <p:cNvPr id="7" name="Content Placeholder 6"/>
          <p:cNvSpPr>
            <a:spLocks noGrp="1"/>
          </p:cNvSpPr>
          <p:nvPr>
            <p:ph idx="1"/>
          </p:nvPr>
        </p:nvSpPr>
        <p:spPr>
          <a:xfrm>
            <a:off x="761999" y="1143000"/>
            <a:ext cx="8013600" cy="5359403"/>
          </a:xfrm>
        </p:spPr>
        <p:txBody>
          <a:bodyPr>
            <a:noAutofit/>
          </a:bodyPr>
          <a:lstStyle/>
          <a:p>
            <a:r>
              <a:rPr lang="en-IN" sz="2400" dirty="0"/>
              <a:t>Change from reporting as one type of entity to </a:t>
            </a:r>
            <a:r>
              <a:rPr lang="en-IN" sz="2400" b="1" dirty="0">
                <a:solidFill>
                  <a:srgbClr val="C00000"/>
                </a:solidFill>
              </a:rPr>
              <a:t>another type of entity</a:t>
            </a:r>
            <a:endParaRPr lang="en-US" sz="2400" b="1" dirty="0">
              <a:solidFill>
                <a:srgbClr val="C00000"/>
              </a:solidFill>
            </a:endParaRPr>
          </a:p>
          <a:p>
            <a:r>
              <a:rPr lang="en-US" sz="2400" dirty="0"/>
              <a:t>Occurs as a result of:</a:t>
            </a:r>
          </a:p>
          <a:p>
            <a:pPr lvl="1">
              <a:buClr>
                <a:schemeClr val="tx1"/>
              </a:buClr>
              <a:buFont typeface="Lucida Grande"/>
              <a:buChar char="–"/>
            </a:pPr>
            <a:r>
              <a:rPr lang="en-US" sz="2200" dirty="0"/>
              <a:t>P</a:t>
            </a:r>
            <a:r>
              <a:rPr lang="en-US" sz="2200" dirty="0" smtClean="0"/>
              <a:t>resenting </a:t>
            </a:r>
            <a:r>
              <a:rPr lang="en-US" sz="2200" b="1" dirty="0">
                <a:solidFill>
                  <a:srgbClr val="C00000"/>
                </a:solidFill>
              </a:rPr>
              <a:t>consolidated financial statements </a:t>
            </a:r>
            <a:r>
              <a:rPr lang="en-US" sz="2200" dirty="0"/>
              <a:t>in place of statements of individual companies,</a:t>
            </a:r>
          </a:p>
          <a:p>
            <a:pPr lvl="1">
              <a:buClr>
                <a:schemeClr val="tx1"/>
              </a:buClr>
              <a:buFont typeface="Lucida Grande"/>
              <a:buChar char="–"/>
            </a:pPr>
            <a:r>
              <a:rPr lang="en-US" sz="2200" b="1" dirty="0">
                <a:solidFill>
                  <a:srgbClr val="C00000"/>
                </a:solidFill>
              </a:rPr>
              <a:t>C</a:t>
            </a:r>
            <a:r>
              <a:rPr lang="en-US" sz="2200" b="1" dirty="0" smtClean="0">
                <a:solidFill>
                  <a:srgbClr val="C00000"/>
                </a:solidFill>
              </a:rPr>
              <a:t>hanging </a:t>
            </a:r>
            <a:r>
              <a:rPr lang="en-US" sz="2200" b="1" dirty="0">
                <a:solidFill>
                  <a:srgbClr val="C00000"/>
                </a:solidFill>
              </a:rPr>
              <a:t>specific companies </a:t>
            </a:r>
            <a:r>
              <a:rPr lang="en-US" sz="2200" dirty="0"/>
              <a:t>that constitute the group for which consolidated or combined statements are prepared,</a:t>
            </a:r>
          </a:p>
          <a:p>
            <a:pPr lvl="1">
              <a:buClr>
                <a:schemeClr val="tx1"/>
              </a:buClr>
              <a:buFont typeface="Lucida Grande"/>
              <a:buChar char="–"/>
            </a:pPr>
            <a:r>
              <a:rPr lang="en-US" sz="2200" dirty="0"/>
              <a:t>C</a:t>
            </a:r>
            <a:r>
              <a:rPr lang="en-US" sz="2200" dirty="0" smtClean="0"/>
              <a:t>hanges </a:t>
            </a:r>
            <a:r>
              <a:rPr lang="en-US" sz="2200" dirty="0"/>
              <a:t>in </a:t>
            </a:r>
            <a:r>
              <a:rPr lang="en-US" sz="2200" b="1" dirty="0">
                <a:solidFill>
                  <a:srgbClr val="C00000"/>
                </a:solidFill>
              </a:rPr>
              <a:t>accounting rules</a:t>
            </a:r>
            <a:r>
              <a:rPr lang="en-US" sz="2200" dirty="0"/>
              <a:t>, or</a:t>
            </a:r>
          </a:p>
          <a:p>
            <a:pPr lvl="1">
              <a:buClr>
                <a:schemeClr val="tx1"/>
              </a:buClr>
              <a:buFont typeface="Lucida Grande"/>
              <a:buChar char="–"/>
            </a:pPr>
            <a:r>
              <a:rPr lang="en-US" sz="2200" dirty="0"/>
              <a:t>O</a:t>
            </a:r>
            <a:r>
              <a:rPr lang="en-US" sz="2200" dirty="0" smtClean="0"/>
              <a:t>ne </a:t>
            </a:r>
            <a:r>
              <a:rPr lang="en-US" sz="2200" dirty="0"/>
              <a:t>company </a:t>
            </a:r>
            <a:r>
              <a:rPr lang="en-US" sz="2200" b="1" dirty="0">
                <a:solidFill>
                  <a:srgbClr val="C00000"/>
                </a:solidFill>
              </a:rPr>
              <a:t>acquiring </a:t>
            </a:r>
            <a:r>
              <a:rPr lang="en-US" sz="2200" dirty="0"/>
              <a:t>another</a:t>
            </a:r>
          </a:p>
          <a:p>
            <a:r>
              <a:rPr lang="en-US" sz="2400" dirty="0"/>
              <a:t>Reported by recasting all previous periods’ financial statements </a:t>
            </a:r>
            <a:r>
              <a:rPr lang="en-US" sz="2400" b="1" dirty="0">
                <a:solidFill>
                  <a:srgbClr val="C00000"/>
                </a:solidFill>
              </a:rPr>
              <a:t>as if the new reporting entity existed in those periods</a:t>
            </a:r>
          </a:p>
          <a:p>
            <a:r>
              <a:rPr lang="en-US" sz="2400" dirty="0"/>
              <a:t>A </a:t>
            </a:r>
            <a:r>
              <a:rPr lang="en-US" sz="2400" b="1" dirty="0">
                <a:solidFill>
                  <a:srgbClr val="C00000"/>
                </a:solidFill>
              </a:rPr>
              <a:t>disclosure note </a:t>
            </a:r>
            <a:r>
              <a:rPr lang="en-US" sz="2400" dirty="0"/>
              <a:t>should describe the nature of the change and the reason it occurred</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LO20-5</a:t>
            </a:r>
          </a:p>
        </p:txBody>
      </p:sp>
    </p:spTree>
    <p:extLst>
      <p:ext uri="{BB962C8B-B14F-4D97-AF65-F5344CB8AC3E}">
        <p14:creationId xmlns:p14="http://schemas.microsoft.com/office/powerpoint/2010/main" val="245841073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fade">
                                      <p:cBhvr>
                                        <p:cTn id="19" dur="500"/>
                                        <p:tgtEl>
                                          <p:spTgt spid="7">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animEffect transition="in" filter="fade">
                                      <p:cBhvr>
                                        <p:cTn id="23" dur="500"/>
                                        <p:tgtEl>
                                          <p:spTgt spid="7">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fade">
                                      <p:cBhvr>
                                        <p:cTn id="27" dur="500"/>
                                        <p:tgtEl>
                                          <p:spTgt spid="7">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animEffect transition="in" filter="fade">
                                      <p:cBhvr>
                                        <p:cTn id="31" dur="500"/>
                                        <p:tgtEl>
                                          <p:spTgt spid="7">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7">
                                            <p:txEl>
                                              <p:pRg st="7" end="7"/>
                                            </p:txEl>
                                          </p:spTgt>
                                        </p:tgtEl>
                                        <p:attrNameLst>
                                          <p:attrName>style.visibility</p:attrName>
                                        </p:attrNameLst>
                                      </p:cBhvr>
                                      <p:to>
                                        <p:strVal val="visible"/>
                                      </p:to>
                                    </p:set>
                                    <p:animEffect transition="in" filter="fade">
                                      <p:cBhvr>
                                        <p:cTn id="35"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dirty="0"/>
              <a:t>Change in Reporting Entity</a:t>
            </a:r>
            <a:r>
              <a:rPr lang="en-US" dirty="0" smtClean="0"/>
              <a:t>—</a:t>
            </a:r>
            <a:br>
              <a:rPr lang="en-US" dirty="0" smtClean="0"/>
            </a:br>
            <a:r>
              <a:rPr lang="en-US" dirty="0" smtClean="0"/>
              <a:t>Hartford </a:t>
            </a:r>
            <a:r>
              <a:rPr lang="en-US" dirty="0"/>
              <a:t>Life Insurance</a:t>
            </a:r>
          </a:p>
        </p:txBody>
      </p:sp>
      <p:sp>
        <p:nvSpPr>
          <p:cNvPr id="7" name="Content Placeholder 6"/>
          <p:cNvSpPr>
            <a:spLocks noGrp="1"/>
          </p:cNvSpPr>
          <p:nvPr>
            <p:ph idx="1"/>
          </p:nvPr>
        </p:nvSpPr>
        <p:spPr/>
        <p:txBody>
          <a:bodyPr/>
          <a:lstStyle/>
          <a:p>
            <a:endParaRPr lang="en-US" dirty="0"/>
          </a:p>
          <a:p>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LO20-5</a:t>
            </a:r>
          </a:p>
        </p:txBody>
      </p:sp>
      <p:sp>
        <p:nvSpPr>
          <p:cNvPr id="5" name="Content Placeholder 21"/>
          <p:cNvSpPr txBox="1">
            <a:spLocks/>
          </p:cNvSpPr>
          <p:nvPr/>
        </p:nvSpPr>
        <p:spPr bwMode="auto">
          <a:xfrm>
            <a:off x="914399" y="1219200"/>
            <a:ext cx="8013600" cy="505777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p>
            <a:pPr fontAlgn="base">
              <a:lnSpc>
                <a:spcPct val="90000"/>
              </a:lnSpc>
              <a:spcBef>
                <a:spcPts val="1000"/>
              </a:spcBef>
              <a:spcAft>
                <a:spcPct val="0"/>
              </a:spcAft>
            </a:pPr>
            <a:endParaRPr lang="en-US" sz="2400" dirty="0"/>
          </a:p>
        </p:txBody>
      </p:sp>
      <p:pic>
        <p:nvPicPr>
          <p:cNvPr id="2050" name="Picture 2"/>
          <p:cNvPicPr>
            <a:picLocks noChangeAspect="1" noChangeArrowheads="1"/>
          </p:cNvPicPr>
          <p:nvPr/>
        </p:nvPicPr>
        <p:blipFill>
          <a:blip r:embed="rId3" cstate="print"/>
          <a:srcRect/>
          <a:stretch>
            <a:fillRect/>
          </a:stretch>
        </p:blipFill>
        <p:spPr bwMode="auto">
          <a:xfrm>
            <a:off x="723900" y="1638300"/>
            <a:ext cx="8305800" cy="2778969"/>
          </a:xfrm>
          <a:prstGeom prst="rect">
            <a:avLst/>
          </a:prstGeom>
          <a:noFill/>
          <a:ln w="9525">
            <a:noFill/>
            <a:miter lim="800000"/>
            <a:headEnd/>
            <a:tailEnd/>
          </a:ln>
          <a:effectLst/>
        </p:spPr>
      </p:pic>
    </p:spTree>
    <p:extLst>
      <p:ext uri="{BB962C8B-B14F-4D97-AF65-F5344CB8AC3E}">
        <p14:creationId xmlns:p14="http://schemas.microsoft.com/office/powerpoint/2010/main" val="24584107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US" dirty="0"/>
              <a:t>Errors</a:t>
            </a:r>
          </a:p>
        </p:txBody>
      </p:sp>
      <p:sp>
        <p:nvSpPr>
          <p:cNvPr id="7" name="Content Placeholder 6"/>
          <p:cNvSpPr>
            <a:spLocks noGrp="1"/>
          </p:cNvSpPr>
          <p:nvPr>
            <p:ph idx="1"/>
          </p:nvPr>
        </p:nvSpPr>
        <p:spPr>
          <a:xfrm>
            <a:off x="685800" y="1219200"/>
            <a:ext cx="8013600" cy="5260972"/>
          </a:xfrm>
        </p:spPr>
        <p:txBody>
          <a:bodyPr>
            <a:normAutofit/>
          </a:bodyPr>
          <a:lstStyle/>
          <a:p>
            <a:r>
              <a:rPr lang="en-US" dirty="0"/>
              <a:t>Caused by a transaction being recorded incorrectly or not recorded at all</a:t>
            </a:r>
          </a:p>
          <a:p>
            <a:pPr>
              <a:buFont typeface="Arial" panose="020B0604020202020204" pitchFamily="34" charset="0"/>
              <a:buChar char="•"/>
            </a:pPr>
            <a:r>
              <a:rPr lang="en-US" dirty="0"/>
              <a:t>Previous years’ financial statements are </a:t>
            </a:r>
            <a:r>
              <a:rPr lang="en-US" b="1" dirty="0">
                <a:solidFill>
                  <a:srgbClr val="C00000"/>
                </a:solidFill>
              </a:rPr>
              <a:t>retrospectively </a:t>
            </a:r>
            <a:r>
              <a:rPr lang="en-US" b="1" dirty="0" smtClean="0">
                <a:solidFill>
                  <a:srgbClr val="C00000"/>
                </a:solidFill>
              </a:rPr>
              <a:t>restated</a:t>
            </a:r>
            <a:endParaRPr lang="en-US" b="1" dirty="0">
              <a:solidFill>
                <a:srgbClr val="C00000"/>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LO20-5</a:t>
            </a:r>
          </a:p>
        </p:txBody>
      </p:sp>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821" b="5512"/>
          <a:stretch/>
        </p:blipFill>
        <p:spPr bwMode="auto">
          <a:xfrm>
            <a:off x="762000" y="3341629"/>
            <a:ext cx="8195439" cy="2754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889846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a:t>Accounting Changes and Errors: A Summary</a:t>
            </a:r>
            <a:endParaRPr lang="en-US" dirty="0"/>
          </a:p>
        </p:txBody>
      </p:sp>
      <p:sp>
        <p:nvSpPr>
          <p:cNvPr id="7" name="Content Placeholder 6"/>
          <p:cNvSpPr>
            <a:spLocks noGrp="1"/>
          </p:cNvSpPr>
          <p:nvPr>
            <p:ph idx="1"/>
          </p:nvPr>
        </p:nvSpPr>
        <p:spPr>
          <a:xfrm>
            <a:off x="761999" y="1444628"/>
            <a:ext cx="8013600" cy="5260972"/>
          </a:xfrm>
        </p:spPr>
        <p:txBody>
          <a:bodyPr>
            <a:normAutofit/>
          </a:bodyPr>
          <a:lstStyle/>
          <a:p>
            <a:pPr marL="0" indent="0">
              <a:buNone/>
            </a:pPr>
            <a:endParaRPr lang="en-US" dirty="0"/>
          </a:p>
          <a:p>
            <a:pPr marL="0" indent="0">
              <a:buNone/>
            </a:pP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LO20-5</a:t>
            </a:r>
          </a:p>
        </p:txBody>
      </p:sp>
      <p:pic>
        <p:nvPicPr>
          <p:cNvPr id="5" name="Picture 4"/>
          <p:cNvPicPr>
            <a:picLocks noChangeAspect="1"/>
          </p:cNvPicPr>
          <p:nvPr/>
        </p:nvPicPr>
        <p:blipFill>
          <a:blip r:embed="rId3"/>
          <a:stretch>
            <a:fillRect/>
          </a:stretch>
        </p:blipFill>
        <p:spPr>
          <a:xfrm>
            <a:off x="815206" y="1143000"/>
            <a:ext cx="8152254" cy="5181600"/>
          </a:xfrm>
          <a:prstGeom prst="rect">
            <a:avLst/>
          </a:prstGeom>
        </p:spPr>
      </p:pic>
    </p:spTree>
    <p:extLst>
      <p:ext uri="{BB962C8B-B14F-4D97-AF65-F5344CB8AC3E}">
        <p14:creationId xmlns:p14="http://schemas.microsoft.com/office/powerpoint/2010/main" val="3133613888"/>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Autofit/>
          </a:bodyPr>
          <a:lstStyle/>
          <a:p>
            <a:r>
              <a:rPr lang="en-IN" dirty="0"/>
              <a:t>International Financial Reporting Standards: Convergence</a:t>
            </a:r>
            <a:endParaRPr lang="en-US" sz="2800" dirty="0"/>
          </a:p>
        </p:txBody>
      </p:sp>
      <p:sp>
        <p:nvSpPr>
          <p:cNvPr id="2" name="Content Placeholder 1"/>
          <p:cNvSpPr>
            <a:spLocks noGrp="1"/>
          </p:cNvSpPr>
          <p:nvPr>
            <p:ph idx="1"/>
          </p:nvPr>
        </p:nvSpPr>
        <p:spPr/>
        <p:txBody>
          <a:bodyPr>
            <a:normAutofit/>
          </a:bodyPr>
          <a:lstStyle/>
          <a:p>
            <a:r>
              <a:rPr lang="en-US" sz="3000" dirty="0"/>
              <a:t>The FASB and the International Accounting Standards Board have a continuing commitment to </a:t>
            </a:r>
            <a:r>
              <a:rPr lang="en-US" sz="3000" b="1" dirty="0">
                <a:solidFill>
                  <a:srgbClr val="C00000"/>
                </a:solidFill>
              </a:rPr>
              <a:t>converge</a:t>
            </a:r>
            <a:r>
              <a:rPr lang="en-US" sz="3000" dirty="0">
                <a:solidFill>
                  <a:srgbClr val="C00000"/>
                </a:solidFill>
              </a:rPr>
              <a:t> </a:t>
            </a:r>
            <a:r>
              <a:rPr lang="en-US" sz="3000" dirty="0"/>
              <a:t>their accounting standards</a:t>
            </a:r>
          </a:p>
          <a:p>
            <a:pPr marL="741363" lvl="1" indent="-284163">
              <a:buFont typeface="Lucida Grande"/>
              <a:buChar char="–"/>
            </a:pPr>
            <a:r>
              <a:rPr lang="en-US" sz="3000" dirty="0"/>
              <a:t>New FASB guidance issued in 2005</a:t>
            </a:r>
          </a:p>
          <a:p>
            <a:r>
              <a:rPr lang="en-US" sz="3000" dirty="0"/>
              <a:t>Few differences remain, so it’s unlikely we will see much change in this area</a:t>
            </a: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LO20-7</a:t>
            </a:r>
          </a:p>
        </p:txBody>
      </p:sp>
    </p:spTree>
    <p:extLst>
      <p:ext uri="{BB962C8B-B14F-4D97-AF65-F5344CB8AC3E}">
        <p14:creationId xmlns:p14="http://schemas.microsoft.com/office/powerpoint/2010/main" val="8809553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3"/>
            <a:ext cx="8382000" cy="1142997"/>
          </a:xfrm>
          <a:noFill/>
          <a:ln w="9525">
            <a:noFill/>
            <a:miter lim="800000"/>
            <a:headEnd/>
            <a:tailEnd/>
          </a:ln>
        </p:spPr>
        <p:txBody>
          <a:bodyPr vert="horz" wrap="square" lIns="91440" tIns="45720" rIns="91440" bIns="45720" numCol="1" anchor="ctr" anchorCtr="0" compatLnSpc="1">
            <a:prstTxWarp prst="textNoShape">
              <a:avLst/>
            </a:prstTxWarp>
            <a:noAutofit/>
          </a:bodyPr>
          <a:lstStyle/>
          <a:p>
            <a:r>
              <a:rPr lang="en-IN" dirty="0"/>
              <a:t>Correction of Accounting Errors: </a:t>
            </a:r>
            <a:br>
              <a:rPr lang="en-IN" dirty="0"/>
            </a:br>
            <a:r>
              <a:rPr lang="en-IN" dirty="0"/>
              <a:t>Prior Period Adjustments</a:t>
            </a:r>
            <a:endParaRPr lang="en-US" dirty="0"/>
          </a:p>
        </p:txBody>
      </p:sp>
      <p:sp>
        <p:nvSpPr>
          <p:cNvPr id="3" name="Content Placeholder 2"/>
          <p:cNvSpPr>
            <a:spLocks noGrp="1"/>
          </p:cNvSpPr>
          <p:nvPr>
            <p:ph idx="1"/>
          </p:nvPr>
        </p:nvSpPr>
        <p:spPr>
          <a:xfrm>
            <a:off x="793953" y="1143000"/>
            <a:ext cx="8013600" cy="5133975"/>
          </a:xfrm>
        </p:spPr>
        <p:txBody>
          <a:bodyPr>
            <a:normAutofit/>
          </a:bodyPr>
          <a:lstStyle/>
          <a:p>
            <a:pPr marL="0" indent="0">
              <a:buNone/>
            </a:pPr>
            <a:r>
              <a:rPr lang="en-IN" sz="2300" b="1" dirty="0">
                <a:solidFill>
                  <a:srgbClr val="C00000"/>
                </a:solidFill>
              </a:rPr>
              <a:t>Prior Period Adjustment: </a:t>
            </a:r>
            <a:r>
              <a:rPr lang="en-IN" sz="2300" dirty="0"/>
              <a:t>An addition to or reduction in the beginning retained earnings balance in a statement of shareholders’ equity</a:t>
            </a:r>
          </a:p>
          <a:p>
            <a:pPr marL="0" indent="0">
              <a:buNone/>
            </a:pPr>
            <a:r>
              <a:rPr lang="en-IN" sz="2300" b="1" dirty="0">
                <a:solidFill>
                  <a:srgbClr val="660066"/>
                </a:solidFill>
              </a:rPr>
              <a:t>Steps to Correct an Error</a:t>
            </a:r>
            <a:endParaRPr lang="en-US" sz="2300" b="1" dirty="0">
              <a:solidFill>
                <a:srgbClr val="660066"/>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5" name="TextBox 4"/>
          <p:cNvSpPr txBox="1"/>
          <p:nvPr/>
        </p:nvSpPr>
        <p:spPr>
          <a:xfrm>
            <a:off x="761999" y="2663825"/>
            <a:ext cx="8229601" cy="3970318"/>
          </a:xfrm>
          <a:prstGeom prst="rect">
            <a:avLst/>
          </a:prstGeom>
          <a:solidFill>
            <a:srgbClr val="FFFAB0"/>
          </a:solidFill>
          <a:ln>
            <a:solidFill>
              <a:srgbClr val="F79646"/>
            </a:solidFill>
          </a:ln>
        </p:spPr>
        <p:txBody>
          <a:bodyPr wrap="square" rtlCol="0">
            <a:spAutoFit/>
          </a:bodyPr>
          <a:lstStyle/>
          <a:p>
            <a:r>
              <a:rPr lang="en-US" b="1" dirty="0"/>
              <a:t>Step 1</a:t>
            </a:r>
            <a:r>
              <a:rPr lang="en-US" dirty="0"/>
              <a:t>	A journal entry is made to correct any account balances that are incorrect 	as a result of the error.</a:t>
            </a:r>
          </a:p>
          <a:p>
            <a:endParaRPr lang="en-US" dirty="0"/>
          </a:p>
          <a:p>
            <a:r>
              <a:rPr lang="en-US" b="1" dirty="0"/>
              <a:t>Step 2</a:t>
            </a:r>
            <a:r>
              <a:rPr lang="en-US" dirty="0"/>
              <a:t>	Previous years’ financial statements that were incorrect as a result of the 	error are retrospectively restated to reflect the correction (for all years 	reported for comparative </a:t>
            </a:r>
            <a:r>
              <a:rPr lang="en-US" dirty="0" smtClean="0"/>
              <a:t>purposes).</a:t>
            </a:r>
            <a:endParaRPr lang="en-US" dirty="0"/>
          </a:p>
          <a:p>
            <a:endParaRPr lang="en-US" dirty="0"/>
          </a:p>
          <a:p>
            <a:r>
              <a:rPr lang="en-US" b="1" dirty="0"/>
              <a:t>Step 3</a:t>
            </a:r>
            <a:r>
              <a:rPr lang="en-US" dirty="0"/>
              <a:t>	If retained earnings is one of the accounts incorrect as a result of the 	error, the correction is reported as a prior period adjustment to the 	beginning balance in a statement of shareholders’ equity (or statement of 	retained earnings if that’s presented instead).</a:t>
            </a:r>
          </a:p>
          <a:p>
            <a:endParaRPr lang="en-US" b="1" dirty="0"/>
          </a:p>
          <a:p>
            <a:r>
              <a:rPr lang="en-US" b="1" dirty="0"/>
              <a:t>Step 4</a:t>
            </a:r>
            <a:r>
              <a:rPr lang="en-US" dirty="0"/>
              <a:t>	A </a:t>
            </a:r>
            <a:r>
              <a:rPr lang="en-US" dirty="0" smtClean="0"/>
              <a:t>disclosure </a:t>
            </a:r>
            <a:r>
              <a:rPr lang="en-US" dirty="0"/>
              <a:t>note should describe the nature of the error and the impact 	of its correction on net income.</a:t>
            </a:r>
          </a:p>
        </p:txBody>
      </p:sp>
    </p:spTree>
    <p:extLst>
      <p:ext uri="{BB962C8B-B14F-4D97-AF65-F5344CB8AC3E}">
        <p14:creationId xmlns:p14="http://schemas.microsoft.com/office/powerpoint/2010/main" val="39587898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a:t>Correction of Accounting Errors: </a:t>
            </a:r>
            <a:br>
              <a:rPr lang="en-IN" dirty="0"/>
            </a:br>
            <a:r>
              <a:rPr lang="en-IN" dirty="0"/>
              <a:t>Prior Period Adjustments </a:t>
            </a:r>
            <a:r>
              <a:rPr lang="en-IN" sz="2600" dirty="0"/>
              <a:t>(</a:t>
            </a:r>
            <a:r>
              <a:rPr lang="en-IN" sz="2600" dirty="0" smtClean="0"/>
              <a:t>continued)</a:t>
            </a:r>
            <a:endParaRPr lang="en-US"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5" name="Rectangle 4"/>
          <p:cNvSpPr/>
          <p:nvPr/>
        </p:nvSpPr>
        <p:spPr>
          <a:xfrm>
            <a:off x="1119542" y="2950865"/>
            <a:ext cx="3799502" cy="461665"/>
          </a:xfrm>
          <a:prstGeom prst="rect">
            <a:avLst/>
          </a:prstGeom>
        </p:spPr>
        <p:txBody>
          <a:bodyPr wrap="none">
            <a:spAutoFit/>
          </a:bodyPr>
          <a:lstStyle/>
          <a:p>
            <a:r>
              <a:rPr lang="en-IN" sz="2400" dirty="0"/>
              <a:t>Balance at beginning of year</a:t>
            </a:r>
            <a:endParaRPr lang="en-US" sz="2400" dirty="0"/>
          </a:p>
        </p:txBody>
      </p:sp>
      <p:sp>
        <p:nvSpPr>
          <p:cNvPr id="7" name="Rectangle 6"/>
          <p:cNvSpPr/>
          <p:nvPr/>
        </p:nvSpPr>
        <p:spPr>
          <a:xfrm>
            <a:off x="5799310" y="2493665"/>
            <a:ext cx="806632" cy="461665"/>
          </a:xfrm>
          <a:prstGeom prst="rect">
            <a:avLst/>
          </a:prstGeom>
        </p:spPr>
        <p:txBody>
          <a:bodyPr wrap="none">
            <a:spAutoFit/>
          </a:bodyPr>
          <a:lstStyle/>
          <a:p>
            <a:pPr algn="ctr"/>
            <a:r>
              <a:rPr lang="en-IN" sz="2400" dirty="0"/>
              <a:t>2017</a:t>
            </a:r>
            <a:endParaRPr lang="en-US" sz="2400" dirty="0"/>
          </a:p>
        </p:txBody>
      </p:sp>
      <p:sp>
        <p:nvSpPr>
          <p:cNvPr id="8" name="Rectangle 7"/>
          <p:cNvSpPr/>
          <p:nvPr/>
        </p:nvSpPr>
        <p:spPr>
          <a:xfrm>
            <a:off x="7323310" y="2493665"/>
            <a:ext cx="806632" cy="461665"/>
          </a:xfrm>
          <a:prstGeom prst="rect">
            <a:avLst/>
          </a:prstGeom>
        </p:spPr>
        <p:txBody>
          <a:bodyPr wrap="none">
            <a:spAutoFit/>
          </a:bodyPr>
          <a:lstStyle/>
          <a:p>
            <a:pPr algn="ctr"/>
            <a:r>
              <a:rPr lang="en-IN" sz="2400" dirty="0"/>
              <a:t>2016</a:t>
            </a:r>
            <a:endParaRPr lang="en-US" sz="2400" dirty="0"/>
          </a:p>
        </p:txBody>
      </p:sp>
      <p:sp>
        <p:nvSpPr>
          <p:cNvPr id="9" name="Rectangle 8"/>
          <p:cNvSpPr/>
          <p:nvPr/>
        </p:nvSpPr>
        <p:spPr>
          <a:xfrm>
            <a:off x="2291194" y="1676400"/>
            <a:ext cx="4994765" cy="461665"/>
          </a:xfrm>
          <a:prstGeom prst="rect">
            <a:avLst/>
          </a:prstGeom>
        </p:spPr>
        <p:txBody>
          <a:bodyPr wrap="none">
            <a:spAutoFit/>
          </a:bodyPr>
          <a:lstStyle/>
          <a:p>
            <a:r>
              <a:rPr lang="en-US" sz="2400" b="1" dirty="0"/>
              <a:t>STATEMENTS OF RETAINED EARNINGS</a:t>
            </a:r>
          </a:p>
        </p:txBody>
      </p:sp>
      <p:sp>
        <p:nvSpPr>
          <p:cNvPr id="10" name="Rectangle 9"/>
          <p:cNvSpPr/>
          <p:nvPr/>
        </p:nvSpPr>
        <p:spPr>
          <a:xfrm>
            <a:off x="1548811" y="2032000"/>
            <a:ext cx="6479531" cy="461665"/>
          </a:xfrm>
          <a:prstGeom prst="rect">
            <a:avLst/>
          </a:prstGeom>
        </p:spPr>
        <p:txBody>
          <a:bodyPr wrap="none">
            <a:spAutoFit/>
          </a:bodyPr>
          <a:lstStyle/>
          <a:p>
            <a:r>
              <a:rPr lang="en-IN" sz="2400" b="1" dirty="0"/>
              <a:t>For the Years Ended December 31, 2017 and 2016</a:t>
            </a:r>
            <a:endParaRPr lang="en-US" sz="2400" b="1" dirty="0"/>
          </a:p>
        </p:txBody>
      </p:sp>
      <p:sp>
        <p:nvSpPr>
          <p:cNvPr id="11" name="Rectangle 10"/>
          <p:cNvSpPr/>
          <p:nvPr/>
        </p:nvSpPr>
        <p:spPr>
          <a:xfrm>
            <a:off x="1119542" y="3331865"/>
            <a:ext cx="1627946" cy="461665"/>
          </a:xfrm>
          <a:prstGeom prst="rect">
            <a:avLst/>
          </a:prstGeom>
        </p:spPr>
        <p:txBody>
          <a:bodyPr wrap="none">
            <a:spAutoFit/>
          </a:bodyPr>
          <a:lstStyle/>
          <a:p>
            <a:r>
              <a:rPr lang="en-IN" sz="2400" dirty="0"/>
              <a:t>Net income</a:t>
            </a:r>
            <a:endParaRPr lang="en-US" sz="2400" dirty="0"/>
          </a:p>
        </p:txBody>
      </p:sp>
      <p:sp>
        <p:nvSpPr>
          <p:cNvPr id="12" name="Rectangle 11"/>
          <p:cNvSpPr/>
          <p:nvPr/>
        </p:nvSpPr>
        <p:spPr>
          <a:xfrm>
            <a:off x="1119542" y="3712865"/>
            <a:ext cx="2089033" cy="461665"/>
          </a:xfrm>
          <a:prstGeom prst="rect">
            <a:avLst/>
          </a:prstGeom>
        </p:spPr>
        <p:txBody>
          <a:bodyPr wrap="none">
            <a:spAutoFit/>
          </a:bodyPr>
          <a:lstStyle/>
          <a:p>
            <a:r>
              <a:rPr lang="en-IN" sz="2400" dirty="0"/>
              <a:t>Less: Dividends</a:t>
            </a:r>
            <a:endParaRPr lang="en-US" sz="2400" dirty="0"/>
          </a:p>
        </p:txBody>
      </p:sp>
      <p:sp>
        <p:nvSpPr>
          <p:cNvPr id="13" name="Rectangle 12"/>
          <p:cNvSpPr/>
          <p:nvPr/>
        </p:nvSpPr>
        <p:spPr>
          <a:xfrm>
            <a:off x="1119542" y="4093865"/>
            <a:ext cx="2964017" cy="461665"/>
          </a:xfrm>
          <a:prstGeom prst="rect">
            <a:avLst/>
          </a:prstGeom>
        </p:spPr>
        <p:txBody>
          <a:bodyPr wrap="none">
            <a:spAutoFit/>
          </a:bodyPr>
          <a:lstStyle/>
          <a:p>
            <a:r>
              <a:rPr lang="en-IN" sz="2400" dirty="0"/>
              <a:t>Balance at end of year</a:t>
            </a:r>
            <a:endParaRPr lang="en-US" sz="2400" dirty="0"/>
          </a:p>
        </p:txBody>
      </p:sp>
      <p:sp>
        <p:nvSpPr>
          <p:cNvPr id="14" name="Rectangle 13"/>
          <p:cNvSpPr/>
          <p:nvPr/>
        </p:nvSpPr>
        <p:spPr>
          <a:xfrm>
            <a:off x="5522592" y="2950865"/>
            <a:ext cx="1350050" cy="461665"/>
          </a:xfrm>
          <a:prstGeom prst="rect">
            <a:avLst/>
          </a:prstGeom>
        </p:spPr>
        <p:txBody>
          <a:bodyPr wrap="none">
            <a:spAutoFit/>
          </a:bodyPr>
          <a:lstStyle/>
          <a:p>
            <a:pPr algn="r"/>
            <a:r>
              <a:rPr lang="en-IN" sz="2400" dirty="0"/>
              <a:t>$600,000</a:t>
            </a:r>
            <a:endParaRPr lang="en-US" sz="2400" dirty="0"/>
          </a:p>
        </p:txBody>
      </p:sp>
      <p:sp>
        <p:nvSpPr>
          <p:cNvPr id="15" name="Rectangle 14"/>
          <p:cNvSpPr/>
          <p:nvPr/>
        </p:nvSpPr>
        <p:spPr>
          <a:xfrm>
            <a:off x="5678084" y="3331865"/>
            <a:ext cx="1194558" cy="461665"/>
          </a:xfrm>
          <a:prstGeom prst="rect">
            <a:avLst/>
          </a:prstGeom>
        </p:spPr>
        <p:txBody>
          <a:bodyPr wrap="none">
            <a:spAutoFit/>
          </a:bodyPr>
          <a:lstStyle/>
          <a:p>
            <a:pPr algn="r"/>
            <a:r>
              <a:rPr lang="en-IN" sz="2400" dirty="0"/>
              <a:t>400,000</a:t>
            </a:r>
            <a:endParaRPr lang="en-US" sz="2400" dirty="0"/>
          </a:p>
        </p:txBody>
      </p:sp>
      <p:sp>
        <p:nvSpPr>
          <p:cNvPr id="16" name="Rectangle 15"/>
          <p:cNvSpPr/>
          <p:nvPr/>
        </p:nvSpPr>
        <p:spPr>
          <a:xfrm>
            <a:off x="5581036" y="3712865"/>
            <a:ext cx="1380506" cy="461665"/>
          </a:xfrm>
          <a:prstGeom prst="rect">
            <a:avLst/>
          </a:prstGeom>
        </p:spPr>
        <p:txBody>
          <a:bodyPr wrap="none">
            <a:spAutoFit/>
          </a:bodyPr>
          <a:lstStyle/>
          <a:p>
            <a:pPr algn="r"/>
            <a:r>
              <a:rPr lang="en-IN" sz="2400" dirty="0"/>
              <a:t>(200,000)</a:t>
            </a:r>
            <a:endParaRPr lang="en-US" sz="2400" dirty="0"/>
          </a:p>
        </p:txBody>
      </p:sp>
      <p:sp>
        <p:nvSpPr>
          <p:cNvPr id="17" name="Rectangle 16"/>
          <p:cNvSpPr/>
          <p:nvPr/>
        </p:nvSpPr>
        <p:spPr>
          <a:xfrm>
            <a:off x="5522592" y="4093865"/>
            <a:ext cx="1350050" cy="461665"/>
          </a:xfrm>
          <a:prstGeom prst="rect">
            <a:avLst/>
          </a:prstGeom>
        </p:spPr>
        <p:txBody>
          <a:bodyPr wrap="none">
            <a:spAutoFit/>
          </a:bodyPr>
          <a:lstStyle/>
          <a:p>
            <a:pPr algn="r"/>
            <a:r>
              <a:rPr lang="en-IN" sz="2400" dirty="0"/>
              <a:t>$800,000</a:t>
            </a:r>
            <a:endParaRPr lang="en-US" sz="2400" dirty="0"/>
          </a:p>
        </p:txBody>
      </p:sp>
      <p:sp>
        <p:nvSpPr>
          <p:cNvPr id="18" name="Rectangle 17"/>
          <p:cNvSpPr/>
          <p:nvPr/>
        </p:nvSpPr>
        <p:spPr>
          <a:xfrm>
            <a:off x="7059292" y="2950865"/>
            <a:ext cx="1350050" cy="461665"/>
          </a:xfrm>
          <a:prstGeom prst="rect">
            <a:avLst/>
          </a:prstGeom>
        </p:spPr>
        <p:txBody>
          <a:bodyPr wrap="none">
            <a:spAutoFit/>
          </a:bodyPr>
          <a:lstStyle/>
          <a:p>
            <a:pPr algn="r"/>
            <a:r>
              <a:rPr lang="en-IN" sz="2400" dirty="0"/>
              <a:t>$450,000</a:t>
            </a:r>
            <a:endParaRPr lang="en-US" sz="2400" dirty="0"/>
          </a:p>
        </p:txBody>
      </p:sp>
      <p:sp>
        <p:nvSpPr>
          <p:cNvPr id="19" name="Rectangle 18"/>
          <p:cNvSpPr/>
          <p:nvPr/>
        </p:nvSpPr>
        <p:spPr>
          <a:xfrm>
            <a:off x="7214784" y="3331865"/>
            <a:ext cx="1194558" cy="461665"/>
          </a:xfrm>
          <a:prstGeom prst="rect">
            <a:avLst/>
          </a:prstGeom>
        </p:spPr>
        <p:txBody>
          <a:bodyPr wrap="none">
            <a:spAutoFit/>
          </a:bodyPr>
          <a:lstStyle/>
          <a:p>
            <a:pPr algn="r"/>
            <a:r>
              <a:rPr lang="en-IN" sz="2400" dirty="0"/>
              <a:t>350,000</a:t>
            </a:r>
            <a:endParaRPr lang="en-US" sz="2400" dirty="0"/>
          </a:p>
        </p:txBody>
      </p:sp>
      <p:sp>
        <p:nvSpPr>
          <p:cNvPr id="20" name="Rectangle 19"/>
          <p:cNvSpPr/>
          <p:nvPr/>
        </p:nvSpPr>
        <p:spPr>
          <a:xfrm>
            <a:off x="7117736" y="3712865"/>
            <a:ext cx="1380506" cy="461665"/>
          </a:xfrm>
          <a:prstGeom prst="rect">
            <a:avLst/>
          </a:prstGeom>
        </p:spPr>
        <p:txBody>
          <a:bodyPr wrap="none">
            <a:spAutoFit/>
          </a:bodyPr>
          <a:lstStyle/>
          <a:p>
            <a:pPr algn="r"/>
            <a:r>
              <a:rPr lang="en-IN" sz="2400" dirty="0"/>
              <a:t>(200,000)</a:t>
            </a:r>
            <a:endParaRPr lang="en-US" sz="2400" dirty="0"/>
          </a:p>
        </p:txBody>
      </p:sp>
      <p:sp>
        <p:nvSpPr>
          <p:cNvPr id="21" name="Rectangle 20"/>
          <p:cNvSpPr/>
          <p:nvPr/>
        </p:nvSpPr>
        <p:spPr>
          <a:xfrm>
            <a:off x="7059292" y="4093865"/>
            <a:ext cx="1350050" cy="461665"/>
          </a:xfrm>
          <a:prstGeom prst="rect">
            <a:avLst/>
          </a:prstGeom>
        </p:spPr>
        <p:txBody>
          <a:bodyPr wrap="none">
            <a:spAutoFit/>
          </a:bodyPr>
          <a:lstStyle/>
          <a:p>
            <a:pPr algn="r"/>
            <a:r>
              <a:rPr lang="en-IN" sz="2400" dirty="0"/>
              <a:t>$600,000</a:t>
            </a:r>
            <a:endParaRPr lang="en-US" sz="2400" dirty="0"/>
          </a:p>
        </p:txBody>
      </p:sp>
      <p:cxnSp>
        <p:nvCxnSpPr>
          <p:cNvPr id="22" name="Straight Connector 21"/>
          <p:cNvCxnSpPr/>
          <p:nvPr/>
        </p:nvCxnSpPr>
        <p:spPr>
          <a:xfrm>
            <a:off x="1043047" y="2493665"/>
            <a:ext cx="7491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043342" y="2938165"/>
            <a:ext cx="7491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1043047" y="1676400"/>
            <a:ext cx="7491353" cy="287913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7" name="Straight Connector 26"/>
          <p:cNvCxnSpPr/>
          <p:nvPr/>
        </p:nvCxnSpPr>
        <p:spPr>
          <a:xfrm>
            <a:off x="5511800" y="4149130"/>
            <a:ext cx="13473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524500" y="4479330"/>
            <a:ext cx="13473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524500" y="4504730"/>
            <a:ext cx="13473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7060067" y="4149130"/>
            <a:ext cx="13473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072767" y="4479330"/>
            <a:ext cx="13473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7072767" y="4504730"/>
            <a:ext cx="13473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5752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10" presetClass="entr" presetSubtype="0"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10" presetClass="entr" presetSubtype="0" fill="hold"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childTnLst>
                                </p:cTn>
                              </p:par>
                              <p:par>
                                <p:cTn id="62" presetID="10" presetClass="entr" presetSubtype="0" fill="hold"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cTn>
                              </p:par>
                              <p:par>
                                <p:cTn id="65" presetID="10" presetClass="entr" presetSubtype="0" fill="hold"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childTnLst>
                                </p:cTn>
                              </p:par>
                              <p:par>
                                <p:cTn id="68" presetID="10" presetClass="entr" presetSubtype="0"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500"/>
                                        <p:tgtEl>
                                          <p:spTgt spid="29"/>
                                        </p:tgtEl>
                                      </p:cBhvr>
                                    </p:animEffect>
                                  </p:childTnLst>
                                </p:cTn>
                              </p:par>
                              <p:par>
                                <p:cTn id="71" presetID="10" presetClass="entr" presetSubtype="0" fill="hold"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fade">
                                      <p:cBhvr>
                                        <p:cTn id="73" dur="500"/>
                                        <p:tgtEl>
                                          <p:spTgt spid="30"/>
                                        </p:tgtEl>
                                      </p:cBhvr>
                                    </p:animEffect>
                                  </p:childTnLst>
                                </p:cTn>
                              </p:par>
                              <p:par>
                                <p:cTn id="74" presetID="10" presetClass="entr" presetSubtype="0" fill="hold"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childTnLst>
                                </p:cTn>
                              </p:par>
                              <p:par>
                                <p:cTn id="77" presetID="10" presetClass="entr" presetSubtype="0" fill="hold"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a:t>Correction of Accounting Errors: </a:t>
            </a:r>
            <a:br>
              <a:rPr lang="en-IN" dirty="0"/>
            </a:br>
            <a:r>
              <a:rPr lang="en-IN" dirty="0"/>
              <a:t>Prior Period Adjustments </a:t>
            </a:r>
            <a:r>
              <a:rPr lang="en-IN" sz="2600" dirty="0"/>
              <a:t>(concluded)</a:t>
            </a:r>
            <a:endParaRPr lang="en-US"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5" name="Rectangle 4"/>
          <p:cNvSpPr/>
          <p:nvPr/>
        </p:nvSpPr>
        <p:spPr>
          <a:xfrm>
            <a:off x="1117600" y="2950865"/>
            <a:ext cx="3799502" cy="461665"/>
          </a:xfrm>
          <a:prstGeom prst="rect">
            <a:avLst/>
          </a:prstGeom>
        </p:spPr>
        <p:txBody>
          <a:bodyPr wrap="none">
            <a:spAutoFit/>
          </a:bodyPr>
          <a:lstStyle/>
          <a:p>
            <a:r>
              <a:rPr lang="en-IN" sz="2400" dirty="0"/>
              <a:t>Balance at beginning of year</a:t>
            </a:r>
            <a:endParaRPr lang="en-US" sz="2400" dirty="0"/>
          </a:p>
        </p:txBody>
      </p:sp>
      <p:sp>
        <p:nvSpPr>
          <p:cNvPr id="7" name="Rectangle 6"/>
          <p:cNvSpPr/>
          <p:nvPr/>
        </p:nvSpPr>
        <p:spPr>
          <a:xfrm>
            <a:off x="5799311" y="2493665"/>
            <a:ext cx="806632" cy="461665"/>
          </a:xfrm>
          <a:prstGeom prst="rect">
            <a:avLst/>
          </a:prstGeom>
        </p:spPr>
        <p:txBody>
          <a:bodyPr wrap="none">
            <a:spAutoFit/>
          </a:bodyPr>
          <a:lstStyle/>
          <a:p>
            <a:pPr algn="ctr"/>
            <a:r>
              <a:rPr lang="en-IN" sz="2400" dirty="0"/>
              <a:t>2018</a:t>
            </a:r>
            <a:endParaRPr lang="en-US" sz="2400" dirty="0"/>
          </a:p>
        </p:txBody>
      </p:sp>
      <p:sp>
        <p:nvSpPr>
          <p:cNvPr id="8" name="Rectangle 7"/>
          <p:cNvSpPr/>
          <p:nvPr/>
        </p:nvSpPr>
        <p:spPr>
          <a:xfrm>
            <a:off x="7323311" y="2493665"/>
            <a:ext cx="806632" cy="461665"/>
          </a:xfrm>
          <a:prstGeom prst="rect">
            <a:avLst/>
          </a:prstGeom>
        </p:spPr>
        <p:txBody>
          <a:bodyPr wrap="none">
            <a:spAutoFit/>
          </a:bodyPr>
          <a:lstStyle/>
          <a:p>
            <a:pPr algn="ctr"/>
            <a:r>
              <a:rPr lang="en-IN" sz="2400" dirty="0"/>
              <a:t>2017</a:t>
            </a:r>
            <a:endParaRPr lang="en-US" sz="2400" dirty="0"/>
          </a:p>
        </p:txBody>
      </p:sp>
      <p:sp>
        <p:nvSpPr>
          <p:cNvPr id="9" name="Rectangle 8"/>
          <p:cNvSpPr/>
          <p:nvPr/>
        </p:nvSpPr>
        <p:spPr>
          <a:xfrm>
            <a:off x="2291194" y="1676400"/>
            <a:ext cx="4994765" cy="461665"/>
          </a:xfrm>
          <a:prstGeom prst="rect">
            <a:avLst/>
          </a:prstGeom>
        </p:spPr>
        <p:txBody>
          <a:bodyPr wrap="none">
            <a:spAutoFit/>
          </a:bodyPr>
          <a:lstStyle/>
          <a:p>
            <a:r>
              <a:rPr lang="en-US" sz="2400" b="1" dirty="0"/>
              <a:t>STATEMENTS OF RETAINED EARNINGS</a:t>
            </a:r>
          </a:p>
        </p:txBody>
      </p:sp>
      <p:sp>
        <p:nvSpPr>
          <p:cNvPr id="10" name="Rectangle 9"/>
          <p:cNvSpPr/>
          <p:nvPr/>
        </p:nvSpPr>
        <p:spPr>
          <a:xfrm>
            <a:off x="1548811" y="2032000"/>
            <a:ext cx="6479531" cy="461665"/>
          </a:xfrm>
          <a:prstGeom prst="rect">
            <a:avLst/>
          </a:prstGeom>
        </p:spPr>
        <p:txBody>
          <a:bodyPr wrap="none">
            <a:spAutoFit/>
          </a:bodyPr>
          <a:lstStyle/>
          <a:p>
            <a:r>
              <a:rPr lang="en-IN" sz="2400" b="1" dirty="0"/>
              <a:t>For the Years Ended December 31, 2018 and 2017</a:t>
            </a:r>
            <a:endParaRPr lang="en-US" sz="2400" b="1" dirty="0"/>
          </a:p>
        </p:txBody>
      </p:sp>
      <p:sp>
        <p:nvSpPr>
          <p:cNvPr id="11" name="Rectangle 10"/>
          <p:cNvSpPr/>
          <p:nvPr/>
        </p:nvSpPr>
        <p:spPr>
          <a:xfrm>
            <a:off x="1117600" y="4093865"/>
            <a:ext cx="1627946" cy="461665"/>
          </a:xfrm>
          <a:prstGeom prst="rect">
            <a:avLst/>
          </a:prstGeom>
        </p:spPr>
        <p:txBody>
          <a:bodyPr wrap="none">
            <a:spAutoFit/>
          </a:bodyPr>
          <a:lstStyle/>
          <a:p>
            <a:r>
              <a:rPr lang="en-IN" sz="2400" dirty="0"/>
              <a:t>Net income</a:t>
            </a:r>
            <a:endParaRPr lang="en-US" sz="2400" dirty="0"/>
          </a:p>
        </p:txBody>
      </p:sp>
      <p:sp>
        <p:nvSpPr>
          <p:cNvPr id="12" name="Rectangle 11"/>
          <p:cNvSpPr/>
          <p:nvPr/>
        </p:nvSpPr>
        <p:spPr>
          <a:xfrm>
            <a:off x="1117600" y="4474865"/>
            <a:ext cx="2089033" cy="461665"/>
          </a:xfrm>
          <a:prstGeom prst="rect">
            <a:avLst/>
          </a:prstGeom>
        </p:spPr>
        <p:txBody>
          <a:bodyPr wrap="none">
            <a:spAutoFit/>
          </a:bodyPr>
          <a:lstStyle/>
          <a:p>
            <a:r>
              <a:rPr lang="en-IN" sz="2400" dirty="0"/>
              <a:t>Less: Dividends</a:t>
            </a:r>
            <a:endParaRPr lang="en-US" sz="2400" dirty="0"/>
          </a:p>
        </p:txBody>
      </p:sp>
      <p:sp>
        <p:nvSpPr>
          <p:cNvPr id="13" name="Rectangle 12"/>
          <p:cNvSpPr/>
          <p:nvPr/>
        </p:nvSpPr>
        <p:spPr>
          <a:xfrm>
            <a:off x="1117600" y="4855865"/>
            <a:ext cx="2964017" cy="461665"/>
          </a:xfrm>
          <a:prstGeom prst="rect">
            <a:avLst/>
          </a:prstGeom>
        </p:spPr>
        <p:txBody>
          <a:bodyPr wrap="none">
            <a:spAutoFit/>
          </a:bodyPr>
          <a:lstStyle/>
          <a:p>
            <a:r>
              <a:rPr lang="en-IN" sz="2400" dirty="0"/>
              <a:t>Balance at end of year</a:t>
            </a:r>
            <a:endParaRPr lang="en-US" sz="2400" dirty="0"/>
          </a:p>
        </p:txBody>
      </p:sp>
      <p:sp>
        <p:nvSpPr>
          <p:cNvPr id="14" name="Rectangle 13"/>
          <p:cNvSpPr/>
          <p:nvPr/>
        </p:nvSpPr>
        <p:spPr>
          <a:xfrm>
            <a:off x="5315806" y="2950865"/>
            <a:ext cx="1556836" cy="461665"/>
          </a:xfrm>
          <a:prstGeom prst="rect">
            <a:avLst/>
          </a:prstGeom>
        </p:spPr>
        <p:txBody>
          <a:bodyPr wrap="none">
            <a:spAutoFit/>
          </a:bodyPr>
          <a:lstStyle/>
          <a:p>
            <a:pPr algn="r"/>
            <a:r>
              <a:rPr lang="en-IN" sz="2400" dirty="0"/>
              <a:t>$   780,000</a:t>
            </a:r>
            <a:endParaRPr lang="en-US" sz="2400" dirty="0"/>
          </a:p>
        </p:txBody>
      </p:sp>
      <p:sp>
        <p:nvSpPr>
          <p:cNvPr id="15" name="Rectangle 14"/>
          <p:cNvSpPr/>
          <p:nvPr/>
        </p:nvSpPr>
        <p:spPr>
          <a:xfrm>
            <a:off x="5678084" y="4093865"/>
            <a:ext cx="1194558" cy="461665"/>
          </a:xfrm>
          <a:prstGeom prst="rect">
            <a:avLst/>
          </a:prstGeom>
        </p:spPr>
        <p:txBody>
          <a:bodyPr wrap="none">
            <a:spAutoFit/>
          </a:bodyPr>
          <a:lstStyle/>
          <a:p>
            <a:pPr algn="r"/>
            <a:r>
              <a:rPr lang="en-IN" sz="2400" dirty="0"/>
              <a:t>500,000</a:t>
            </a:r>
            <a:endParaRPr lang="en-US" sz="2400" dirty="0"/>
          </a:p>
        </p:txBody>
      </p:sp>
      <p:sp>
        <p:nvSpPr>
          <p:cNvPr id="16" name="Rectangle 15"/>
          <p:cNvSpPr/>
          <p:nvPr/>
        </p:nvSpPr>
        <p:spPr>
          <a:xfrm>
            <a:off x="5581036" y="4474865"/>
            <a:ext cx="1380506" cy="461665"/>
          </a:xfrm>
          <a:prstGeom prst="rect">
            <a:avLst/>
          </a:prstGeom>
        </p:spPr>
        <p:txBody>
          <a:bodyPr wrap="none">
            <a:spAutoFit/>
          </a:bodyPr>
          <a:lstStyle/>
          <a:p>
            <a:pPr algn="r"/>
            <a:r>
              <a:rPr lang="en-IN" sz="2400" dirty="0"/>
              <a:t>(200,000)</a:t>
            </a:r>
            <a:endParaRPr lang="en-US" sz="2400" dirty="0"/>
          </a:p>
        </p:txBody>
      </p:sp>
      <p:sp>
        <p:nvSpPr>
          <p:cNvPr id="17" name="Rectangle 16"/>
          <p:cNvSpPr/>
          <p:nvPr/>
        </p:nvSpPr>
        <p:spPr>
          <a:xfrm>
            <a:off x="5290158" y="4855865"/>
            <a:ext cx="1582484" cy="461665"/>
          </a:xfrm>
          <a:prstGeom prst="rect">
            <a:avLst/>
          </a:prstGeom>
        </p:spPr>
        <p:txBody>
          <a:bodyPr wrap="none">
            <a:spAutoFit/>
          </a:bodyPr>
          <a:lstStyle/>
          <a:p>
            <a:pPr algn="r"/>
            <a:r>
              <a:rPr lang="en-IN" sz="2400" dirty="0"/>
              <a:t>$1,080,000</a:t>
            </a:r>
            <a:endParaRPr lang="en-US" sz="2400" dirty="0"/>
          </a:p>
        </p:txBody>
      </p:sp>
      <p:sp>
        <p:nvSpPr>
          <p:cNvPr id="18" name="Rectangle 17"/>
          <p:cNvSpPr/>
          <p:nvPr/>
        </p:nvSpPr>
        <p:spPr>
          <a:xfrm>
            <a:off x="7059292" y="2950865"/>
            <a:ext cx="1350050" cy="461665"/>
          </a:xfrm>
          <a:prstGeom prst="rect">
            <a:avLst/>
          </a:prstGeom>
        </p:spPr>
        <p:txBody>
          <a:bodyPr wrap="none">
            <a:spAutoFit/>
          </a:bodyPr>
          <a:lstStyle/>
          <a:p>
            <a:pPr algn="r"/>
            <a:r>
              <a:rPr lang="en-IN" sz="2400" dirty="0"/>
              <a:t>$600,000</a:t>
            </a:r>
            <a:endParaRPr lang="en-US" sz="2400" dirty="0"/>
          </a:p>
        </p:txBody>
      </p:sp>
      <p:sp>
        <p:nvSpPr>
          <p:cNvPr id="19" name="Rectangle 18"/>
          <p:cNvSpPr/>
          <p:nvPr/>
        </p:nvSpPr>
        <p:spPr>
          <a:xfrm>
            <a:off x="7214784" y="4093865"/>
            <a:ext cx="1194558" cy="461665"/>
          </a:xfrm>
          <a:prstGeom prst="rect">
            <a:avLst/>
          </a:prstGeom>
        </p:spPr>
        <p:txBody>
          <a:bodyPr wrap="none">
            <a:spAutoFit/>
          </a:bodyPr>
          <a:lstStyle/>
          <a:p>
            <a:pPr algn="r"/>
            <a:r>
              <a:rPr lang="en-IN" sz="2400" dirty="0"/>
              <a:t>400,000</a:t>
            </a:r>
            <a:endParaRPr lang="en-US" sz="2400" dirty="0"/>
          </a:p>
        </p:txBody>
      </p:sp>
      <p:sp>
        <p:nvSpPr>
          <p:cNvPr id="20" name="Rectangle 19"/>
          <p:cNvSpPr/>
          <p:nvPr/>
        </p:nvSpPr>
        <p:spPr>
          <a:xfrm>
            <a:off x="7117736" y="4474865"/>
            <a:ext cx="1380506" cy="461665"/>
          </a:xfrm>
          <a:prstGeom prst="rect">
            <a:avLst/>
          </a:prstGeom>
        </p:spPr>
        <p:txBody>
          <a:bodyPr wrap="none">
            <a:spAutoFit/>
          </a:bodyPr>
          <a:lstStyle/>
          <a:p>
            <a:pPr algn="r"/>
            <a:r>
              <a:rPr lang="en-IN" sz="2400" dirty="0"/>
              <a:t>(200,000)</a:t>
            </a:r>
            <a:endParaRPr lang="en-US" sz="2400" dirty="0"/>
          </a:p>
        </p:txBody>
      </p:sp>
      <p:sp>
        <p:nvSpPr>
          <p:cNvPr id="21" name="Rectangle 20"/>
          <p:cNvSpPr/>
          <p:nvPr/>
        </p:nvSpPr>
        <p:spPr>
          <a:xfrm>
            <a:off x="7059292" y="4855865"/>
            <a:ext cx="1350050" cy="461665"/>
          </a:xfrm>
          <a:prstGeom prst="rect">
            <a:avLst/>
          </a:prstGeom>
        </p:spPr>
        <p:txBody>
          <a:bodyPr wrap="none">
            <a:spAutoFit/>
          </a:bodyPr>
          <a:lstStyle/>
          <a:p>
            <a:pPr algn="r"/>
            <a:r>
              <a:rPr lang="en-IN" sz="2400" dirty="0"/>
              <a:t>$780,000</a:t>
            </a:r>
            <a:endParaRPr lang="en-US" sz="2400" dirty="0"/>
          </a:p>
        </p:txBody>
      </p:sp>
      <p:cxnSp>
        <p:nvCxnSpPr>
          <p:cNvPr id="22" name="Straight Connector 21"/>
          <p:cNvCxnSpPr/>
          <p:nvPr/>
        </p:nvCxnSpPr>
        <p:spPr>
          <a:xfrm>
            <a:off x="1043047" y="2493665"/>
            <a:ext cx="7491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043342" y="2938165"/>
            <a:ext cx="749105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1043047" y="1676400"/>
            <a:ext cx="7491353" cy="3810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p:nvSpPr>
        <p:spPr>
          <a:xfrm>
            <a:off x="1117600" y="3331865"/>
            <a:ext cx="3243260" cy="461665"/>
          </a:xfrm>
          <a:prstGeom prst="rect">
            <a:avLst/>
          </a:prstGeom>
        </p:spPr>
        <p:txBody>
          <a:bodyPr wrap="none">
            <a:spAutoFit/>
          </a:bodyPr>
          <a:lstStyle/>
          <a:p>
            <a:r>
              <a:rPr lang="en-IN" sz="2400" b="1" dirty="0">
                <a:solidFill>
                  <a:srgbClr val="CC0066"/>
                </a:solidFill>
              </a:rPr>
              <a:t>Prior period adjustment</a:t>
            </a:r>
            <a:endParaRPr lang="en-US" sz="2400" b="1" dirty="0">
              <a:solidFill>
                <a:srgbClr val="CC0066"/>
              </a:solidFill>
            </a:endParaRPr>
          </a:p>
        </p:txBody>
      </p:sp>
      <p:sp>
        <p:nvSpPr>
          <p:cNvPr id="27" name="Rectangle 26"/>
          <p:cNvSpPr/>
          <p:nvPr/>
        </p:nvSpPr>
        <p:spPr>
          <a:xfrm>
            <a:off x="7271285" y="3331865"/>
            <a:ext cx="1225015" cy="461665"/>
          </a:xfrm>
          <a:prstGeom prst="rect">
            <a:avLst/>
          </a:prstGeom>
        </p:spPr>
        <p:txBody>
          <a:bodyPr wrap="none">
            <a:spAutoFit/>
          </a:bodyPr>
          <a:lstStyle/>
          <a:p>
            <a:pPr algn="r"/>
            <a:r>
              <a:rPr lang="en-IN" sz="2400" b="1" dirty="0">
                <a:solidFill>
                  <a:srgbClr val="CC0066"/>
                </a:solidFill>
              </a:rPr>
              <a:t>(20,000)</a:t>
            </a:r>
            <a:endParaRPr lang="en-US" sz="2400" b="1" dirty="0">
              <a:solidFill>
                <a:srgbClr val="CC0066"/>
              </a:solidFill>
            </a:endParaRPr>
          </a:p>
        </p:txBody>
      </p:sp>
      <p:sp>
        <p:nvSpPr>
          <p:cNvPr id="28" name="Rectangle 27"/>
          <p:cNvSpPr/>
          <p:nvPr/>
        </p:nvSpPr>
        <p:spPr>
          <a:xfrm>
            <a:off x="1117600" y="3712865"/>
            <a:ext cx="2461571" cy="461665"/>
          </a:xfrm>
          <a:prstGeom prst="rect">
            <a:avLst/>
          </a:prstGeom>
        </p:spPr>
        <p:txBody>
          <a:bodyPr wrap="none">
            <a:spAutoFit/>
          </a:bodyPr>
          <a:lstStyle/>
          <a:p>
            <a:r>
              <a:rPr lang="en-IN" sz="2400" dirty="0"/>
              <a:t>Corrected balance</a:t>
            </a:r>
            <a:endParaRPr lang="en-US" sz="2400" dirty="0"/>
          </a:p>
        </p:txBody>
      </p:sp>
      <p:sp>
        <p:nvSpPr>
          <p:cNvPr id="29" name="Rectangle 28"/>
          <p:cNvSpPr/>
          <p:nvPr/>
        </p:nvSpPr>
        <p:spPr>
          <a:xfrm>
            <a:off x="7061200" y="3712865"/>
            <a:ext cx="1350050" cy="461665"/>
          </a:xfrm>
          <a:prstGeom prst="rect">
            <a:avLst/>
          </a:prstGeom>
        </p:spPr>
        <p:txBody>
          <a:bodyPr wrap="none">
            <a:spAutoFit/>
          </a:bodyPr>
          <a:lstStyle/>
          <a:p>
            <a:pPr algn="r"/>
            <a:r>
              <a:rPr lang="en-IN" sz="2400" dirty="0"/>
              <a:t>$580,000</a:t>
            </a:r>
            <a:endParaRPr lang="en-US" sz="2400" dirty="0"/>
          </a:p>
        </p:txBody>
      </p:sp>
      <p:cxnSp>
        <p:nvCxnSpPr>
          <p:cNvPr id="30" name="Straight Connector 29"/>
          <p:cNvCxnSpPr/>
          <p:nvPr/>
        </p:nvCxnSpPr>
        <p:spPr>
          <a:xfrm>
            <a:off x="5380933" y="4911130"/>
            <a:ext cx="14820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393633" y="5241330"/>
            <a:ext cx="14820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393633" y="5266730"/>
            <a:ext cx="14820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060067" y="4911130"/>
            <a:ext cx="13473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072767" y="5241330"/>
            <a:ext cx="13473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072767" y="5266730"/>
            <a:ext cx="13473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29505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10" presetClass="entr" presetSubtype="0"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10" presetClass="entr" presetSubtype="0" fill="hold"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childTnLst>
                                </p:cTn>
                              </p:par>
                              <p:par>
                                <p:cTn id="68" presetID="10" presetClass="entr" presetSubtype="0"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500"/>
                                        <p:tgtEl>
                                          <p:spTgt spid="30"/>
                                        </p:tgtEl>
                                      </p:cBhvr>
                                    </p:animEffect>
                                  </p:childTnLst>
                                </p:cTn>
                              </p:par>
                              <p:par>
                                <p:cTn id="71" presetID="10" presetClass="entr" presetSubtype="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cTn>
                              </p:par>
                              <p:par>
                                <p:cTn id="74" presetID="10" presetClass="entr" presetSubtype="0" fill="hold" nodeType="with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par>
                                <p:cTn id="77" presetID="10" presetClass="entr" presetSubtype="0" fill="hold"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500"/>
                                        <p:tgtEl>
                                          <p:spTgt spid="33"/>
                                        </p:tgtEl>
                                      </p:cBhvr>
                                    </p:animEffect>
                                  </p:childTnLst>
                                </p:cTn>
                              </p:par>
                              <p:par>
                                <p:cTn id="80" presetID="10" presetClass="entr" presetSubtype="0" fill="hold" nodeType="with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500"/>
                                        <p:tgtEl>
                                          <p:spTgt spid="34"/>
                                        </p:tgtEl>
                                      </p:cBhvr>
                                    </p:animEffect>
                                  </p:childTnLst>
                                </p:cTn>
                              </p:par>
                              <p:par>
                                <p:cTn id="83" presetID="10" presetClass="entr" presetSubtype="0" fill="hold"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fade">
                                      <p:cBhvr>
                                        <p:cTn id="85" dur="500"/>
                                        <p:tgtEl>
                                          <p:spTgt spid="35"/>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500"/>
                                        <p:tgtEl>
                                          <p:spTgt spid="2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500"/>
                                        <p:tgtEl>
                                          <p:spTgt spid="27"/>
                                        </p:tgtEl>
                                      </p:cBhvr>
                                    </p:animEffect>
                                  </p:childTnLst>
                                </p:cTn>
                              </p:par>
                            </p:childTnLst>
                          </p:cTn>
                        </p:par>
                      </p:childTnLst>
                    </p:cTn>
                  </p:par>
                  <p:par>
                    <p:cTn id="94" fill="hold">
                      <p:stCondLst>
                        <p:cond delay="indefinite"/>
                      </p:stCondLst>
                      <p:childTnLst>
                        <p:par>
                          <p:cTn id="95" fill="hold">
                            <p:stCondLst>
                              <p:cond delay="0"/>
                            </p:stCondLst>
                            <p:childTnLst>
                              <p:par>
                                <p:cTn id="96" presetID="26" presetClass="emph" presetSubtype="0" fill="hold" grpId="1" nodeType="clickEffect">
                                  <p:stCondLst>
                                    <p:cond delay="0"/>
                                  </p:stCondLst>
                                  <p:childTnLst>
                                    <p:animEffect transition="out" filter="fade">
                                      <p:cBhvr>
                                        <p:cTn id="97" dur="500" tmFilter="0, 0; .2, .5; .8, .5; 1, 0"/>
                                        <p:tgtEl>
                                          <p:spTgt spid="23"/>
                                        </p:tgtEl>
                                      </p:cBhvr>
                                    </p:animEffect>
                                    <p:animScale>
                                      <p:cBhvr>
                                        <p:cTn id="98" dur="250" autoRev="1" fill="hold"/>
                                        <p:tgtEl>
                                          <p:spTgt spid="23"/>
                                        </p:tgtEl>
                                      </p:cBhvr>
                                      <p:by x="105000" y="105000"/>
                                    </p:animScale>
                                  </p:childTnLst>
                                </p:cTn>
                              </p:par>
                              <p:par>
                                <p:cTn id="99" presetID="26" presetClass="emph" presetSubtype="0" fill="hold" grpId="1" nodeType="withEffect">
                                  <p:stCondLst>
                                    <p:cond delay="0"/>
                                  </p:stCondLst>
                                  <p:childTnLst>
                                    <p:animEffect transition="out" filter="fade">
                                      <p:cBhvr>
                                        <p:cTn id="100" dur="500" tmFilter="0, 0; .2, .5; .8, .5; 1, 0"/>
                                        <p:tgtEl>
                                          <p:spTgt spid="27"/>
                                        </p:tgtEl>
                                      </p:cBhvr>
                                    </p:animEffect>
                                    <p:animScale>
                                      <p:cBhvr>
                                        <p:cTn id="101"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4" grpId="0" animBg="1"/>
      <p:bldP spid="23" grpId="0"/>
      <p:bldP spid="23" grpId="1"/>
      <p:bldP spid="27" grpId="0"/>
      <p:bldP spid="27" grpId="1"/>
      <p:bldP spid="28" grpId="0"/>
      <p:bldP spid="2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a:t>Error Correction Illustrated</a:t>
            </a:r>
            <a:endParaRPr lang="en-US" dirty="0"/>
          </a:p>
        </p:txBody>
      </p:sp>
      <p:sp>
        <p:nvSpPr>
          <p:cNvPr id="42" name="Content Placeholder 6"/>
          <p:cNvSpPr>
            <a:spLocks noGrp="1"/>
          </p:cNvSpPr>
          <p:nvPr>
            <p:ph idx="1"/>
          </p:nvPr>
        </p:nvSpPr>
        <p:spPr>
          <a:xfrm>
            <a:off x="761999" y="1444628"/>
            <a:ext cx="8013600" cy="5260972"/>
          </a:xfrm>
        </p:spPr>
        <p:txBody>
          <a:bodyPr>
            <a:normAutofit/>
          </a:bodyPr>
          <a:lstStyle/>
          <a:p>
            <a:r>
              <a:rPr lang="en-IN" dirty="0"/>
              <a:t>Learn the process needed to analyze whatever errors </a:t>
            </a:r>
            <a:r>
              <a:rPr lang="en-IN" dirty="0" smtClean="0"/>
              <a:t>encountered</a:t>
            </a: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3" name="Rounded Rectangle 2"/>
          <p:cNvSpPr/>
          <p:nvPr/>
        </p:nvSpPr>
        <p:spPr>
          <a:xfrm>
            <a:off x="743382" y="2667000"/>
            <a:ext cx="8216036" cy="670560"/>
          </a:xfrm>
          <a:prstGeom prst="roundRect">
            <a:avLst/>
          </a:prstGeom>
          <a:solidFill>
            <a:schemeClr val="accent1">
              <a:lumMod val="60000"/>
              <a:lumOff val="40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dirty="0">
                <a:solidFill>
                  <a:sysClr val="windowText" lastClr="000000"/>
                </a:solidFill>
              </a:rPr>
              <a:t>It is </a:t>
            </a:r>
            <a:r>
              <a:rPr lang="en-IN" sz="2600" dirty="0">
                <a:solidFill>
                  <a:sysClr val="windowText" lastClr="000000"/>
                </a:solidFill>
              </a:rPr>
              <a:t>significantly more complicated to deal with an error if: </a:t>
            </a:r>
            <a:endParaRPr lang="en-US" sz="2600" dirty="0">
              <a:solidFill>
                <a:sysClr val="windowText" lastClr="000000"/>
              </a:solidFill>
            </a:endParaRPr>
          </a:p>
        </p:txBody>
      </p:sp>
      <p:sp>
        <p:nvSpPr>
          <p:cNvPr id="36" name="Oval 35"/>
          <p:cNvSpPr/>
          <p:nvPr/>
        </p:nvSpPr>
        <p:spPr>
          <a:xfrm>
            <a:off x="4992369" y="3840480"/>
            <a:ext cx="4038601" cy="1676400"/>
          </a:xfrm>
          <a:prstGeom prst="ellipse">
            <a:avLst/>
          </a:prstGeom>
          <a:solidFill>
            <a:schemeClr val="accent1">
              <a:lumMod val="60000"/>
              <a:lumOff val="40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It is not discovered until a later period</a:t>
            </a:r>
            <a:endParaRPr lang="en-US" sz="2400" dirty="0">
              <a:solidFill>
                <a:sysClr val="windowText" lastClr="000000"/>
              </a:solidFill>
            </a:endParaRPr>
          </a:p>
        </p:txBody>
      </p:sp>
      <p:sp>
        <p:nvSpPr>
          <p:cNvPr id="37" name="Oval 36"/>
          <p:cNvSpPr/>
          <p:nvPr/>
        </p:nvSpPr>
        <p:spPr>
          <a:xfrm>
            <a:off x="622300" y="3840480"/>
            <a:ext cx="4038601" cy="1676400"/>
          </a:xfrm>
          <a:prstGeom prst="ellipse">
            <a:avLst/>
          </a:prstGeom>
          <a:solidFill>
            <a:schemeClr val="accent1">
              <a:lumMod val="60000"/>
              <a:lumOff val="40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It affected net income in the reporting period in which it occurred</a:t>
            </a:r>
            <a:endParaRPr lang="en-US" sz="2400" dirty="0">
              <a:solidFill>
                <a:sysClr val="windowText" lastClr="000000"/>
              </a:solidFill>
            </a:endParaRPr>
          </a:p>
        </p:txBody>
      </p:sp>
      <p:cxnSp>
        <p:nvCxnSpPr>
          <p:cNvPr id="38" name="Straight Connector 37"/>
          <p:cNvCxnSpPr>
            <a:stCxn id="3" idx="2"/>
            <a:endCxn id="37" idx="0"/>
          </p:cNvCxnSpPr>
          <p:nvPr/>
        </p:nvCxnSpPr>
        <p:spPr>
          <a:xfrm flipH="1">
            <a:off x="2641601" y="3337560"/>
            <a:ext cx="2209799" cy="502920"/>
          </a:xfrm>
          <a:prstGeom prst="line">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3" idx="2"/>
            <a:endCxn id="36" idx="0"/>
          </p:cNvCxnSpPr>
          <p:nvPr/>
        </p:nvCxnSpPr>
        <p:spPr>
          <a:xfrm>
            <a:off x="4851400" y="3337560"/>
            <a:ext cx="2160270" cy="502920"/>
          </a:xfrm>
          <a:prstGeom prst="line">
            <a:avLst/>
          </a:prstGeom>
          <a:ln w="190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41" name="Plus 40"/>
          <p:cNvSpPr/>
          <p:nvPr/>
        </p:nvSpPr>
        <p:spPr>
          <a:xfrm>
            <a:off x="4660901" y="4488180"/>
            <a:ext cx="331468" cy="381000"/>
          </a:xfrm>
          <a:prstGeom prst="mathPlus">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ysClr val="windowText" lastClr="000000"/>
              </a:solidFill>
            </a:endParaRPr>
          </a:p>
        </p:txBody>
      </p:sp>
    </p:spTree>
    <p:extLst>
      <p:ext uri="{BB962C8B-B14F-4D97-AF65-F5344CB8AC3E}">
        <p14:creationId xmlns:p14="http://schemas.microsoft.com/office/powerpoint/2010/main" val="20873651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
                                            <p:txEl>
                                              <p:pRg st="0" end="0"/>
                                            </p:txEl>
                                          </p:spTgt>
                                        </p:tgtEl>
                                        <p:attrNameLst>
                                          <p:attrName>style.visibility</p:attrName>
                                        </p:attrNameLst>
                                      </p:cBhvr>
                                      <p:to>
                                        <p:strVal val="visible"/>
                                      </p:to>
                                    </p:set>
                                    <p:animEffect transition="in" filter="fade">
                                      <p:cBhvr>
                                        <p:cTn id="7" dur="500"/>
                                        <p:tgtEl>
                                          <p:spTgt spid="42">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up)">
                                      <p:cBhvr>
                                        <p:cTn id="15" dur="500"/>
                                        <p:tgtEl>
                                          <p:spTgt spid="3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up)">
                                      <p:cBhvr>
                                        <p:cTn id="19" dur="500"/>
                                        <p:tgtEl>
                                          <p:spTgt spid="37"/>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p:cTn id="23" dur="500" fill="hold"/>
                                        <p:tgtEl>
                                          <p:spTgt spid="41"/>
                                        </p:tgtEl>
                                        <p:attrNameLst>
                                          <p:attrName>ppt_w</p:attrName>
                                        </p:attrNameLst>
                                      </p:cBhvr>
                                      <p:tavLst>
                                        <p:tav tm="0">
                                          <p:val>
                                            <p:fltVal val="0"/>
                                          </p:val>
                                        </p:tav>
                                        <p:tav tm="100000">
                                          <p:val>
                                            <p:strVal val="#ppt_w"/>
                                          </p:val>
                                        </p:tav>
                                      </p:tavLst>
                                    </p:anim>
                                    <p:anim calcmode="lin" valueType="num">
                                      <p:cBhvr>
                                        <p:cTn id="24" dur="500" fill="hold"/>
                                        <p:tgtEl>
                                          <p:spTgt spid="41"/>
                                        </p:tgtEl>
                                        <p:attrNameLst>
                                          <p:attrName>ppt_h</p:attrName>
                                        </p:attrNameLst>
                                      </p:cBhvr>
                                      <p:tavLst>
                                        <p:tav tm="0">
                                          <p:val>
                                            <p:fltVal val="0"/>
                                          </p:val>
                                        </p:tav>
                                        <p:tav tm="100000">
                                          <p:val>
                                            <p:strVal val="#ppt_h"/>
                                          </p:val>
                                        </p:tav>
                                      </p:tavLst>
                                    </p:anim>
                                    <p:animEffect transition="in" filter="fade">
                                      <p:cBhvr>
                                        <p:cTn id="25" dur="500"/>
                                        <p:tgtEl>
                                          <p:spTgt spid="41"/>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up)">
                                      <p:cBhvr>
                                        <p:cTn id="29" dur="500"/>
                                        <p:tgtEl>
                                          <p:spTgt spid="40"/>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up)">
                                      <p:cBhvr>
                                        <p:cTn id="3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uild="p"/>
      <p:bldP spid="3" grpId="0" animBg="1"/>
      <p:bldP spid="36" grpId="0" animBg="1"/>
      <p:bldP spid="37" grpId="0" animBg="1"/>
      <p:bldP spid="4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685800" y="4653761"/>
            <a:ext cx="8280974" cy="1975639"/>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685800" y="2514600"/>
            <a:ext cx="8280974" cy="19812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smtClean="0"/>
              <a:t>Error </a:t>
            </a:r>
            <a:r>
              <a:rPr lang="en-IN" dirty="0"/>
              <a:t>Discovered in the Same Reporting Period That It Occurred</a:t>
            </a: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5" name="Rectangle 4"/>
          <p:cNvSpPr/>
          <p:nvPr/>
        </p:nvSpPr>
        <p:spPr>
          <a:xfrm>
            <a:off x="762000" y="1295400"/>
            <a:ext cx="8019383" cy="1200329"/>
          </a:xfrm>
          <a:prstGeom prst="rect">
            <a:avLst/>
          </a:prstGeom>
        </p:spPr>
        <p:txBody>
          <a:bodyPr>
            <a:spAutoFit/>
          </a:bodyPr>
          <a:lstStyle/>
          <a:p>
            <a:r>
              <a:rPr lang="en-IN" sz="2400" dirty="0"/>
              <a:t>G. H. Little, Inc. paid $3 million for replacement computers and recorded the expenditure as maintenance expense. The error was discovered a week later.</a:t>
            </a:r>
            <a:endParaRPr lang="en-US" sz="2400" dirty="0"/>
          </a:p>
        </p:txBody>
      </p:sp>
      <p:sp>
        <p:nvSpPr>
          <p:cNvPr id="12" name="TextBox 11"/>
          <p:cNvSpPr txBox="1"/>
          <p:nvPr/>
        </p:nvSpPr>
        <p:spPr>
          <a:xfrm>
            <a:off x="767682" y="3643109"/>
            <a:ext cx="6700788" cy="461665"/>
          </a:xfrm>
          <a:prstGeom prst="rect">
            <a:avLst/>
          </a:prstGeom>
          <a:noFill/>
        </p:spPr>
        <p:txBody>
          <a:bodyPr wrap="square" rtlCol="0">
            <a:spAutoFit/>
          </a:bodyPr>
          <a:lstStyle/>
          <a:p>
            <a:r>
              <a:rPr lang="en-US" sz="2400" dirty="0"/>
              <a:t>Cash </a:t>
            </a:r>
            <a:endParaRPr lang="en-IN" sz="2400" dirty="0">
              <a:latin typeface="+mn-lt"/>
            </a:endParaRPr>
          </a:p>
        </p:txBody>
      </p:sp>
      <p:sp>
        <p:nvSpPr>
          <p:cNvPr id="13" name="TextBox 12"/>
          <p:cNvSpPr txBox="1"/>
          <p:nvPr/>
        </p:nvSpPr>
        <p:spPr>
          <a:xfrm>
            <a:off x="6605098" y="3581400"/>
            <a:ext cx="1243502" cy="461665"/>
          </a:xfrm>
          <a:prstGeom prst="rect">
            <a:avLst/>
          </a:prstGeom>
          <a:noFill/>
        </p:spPr>
        <p:txBody>
          <a:bodyPr wrap="square" rtlCol="0">
            <a:spAutoFit/>
          </a:bodyPr>
          <a:lstStyle/>
          <a:p>
            <a:pPr algn="ctr"/>
            <a:r>
              <a:rPr lang="en-IN" sz="2400" dirty="0"/>
              <a:t>3</a:t>
            </a:r>
            <a:endParaRPr lang="en-IN" sz="2400" dirty="0">
              <a:latin typeface="+mn-lt"/>
            </a:endParaRPr>
          </a:p>
        </p:txBody>
      </p:sp>
      <p:sp>
        <p:nvSpPr>
          <p:cNvPr id="14" name="TextBox 13"/>
          <p:cNvSpPr txBox="1"/>
          <p:nvPr/>
        </p:nvSpPr>
        <p:spPr>
          <a:xfrm>
            <a:off x="766812" y="3962400"/>
            <a:ext cx="6108415" cy="461665"/>
          </a:xfrm>
          <a:prstGeom prst="rect">
            <a:avLst/>
          </a:prstGeom>
          <a:noFill/>
        </p:spPr>
        <p:txBody>
          <a:bodyPr wrap="square" rtlCol="0">
            <a:spAutoFit/>
          </a:bodyPr>
          <a:lstStyle/>
          <a:p>
            <a:r>
              <a:rPr lang="en-US" sz="2400" dirty="0"/>
              <a:t>	Maintenance expense</a:t>
            </a:r>
            <a:endParaRPr lang="en-IN" sz="2400" dirty="0">
              <a:latin typeface="+mn-lt"/>
            </a:endParaRPr>
          </a:p>
        </p:txBody>
      </p:sp>
      <p:sp>
        <p:nvSpPr>
          <p:cNvPr id="15" name="TextBox 14"/>
          <p:cNvSpPr txBox="1"/>
          <p:nvPr/>
        </p:nvSpPr>
        <p:spPr>
          <a:xfrm>
            <a:off x="7732621" y="3886200"/>
            <a:ext cx="1235661" cy="461665"/>
          </a:xfrm>
          <a:prstGeom prst="rect">
            <a:avLst/>
          </a:prstGeom>
          <a:noFill/>
        </p:spPr>
        <p:txBody>
          <a:bodyPr wrap="square" rtlCol="0">
            <a:spAutoFit/>
          </a:bodyPr>
          <a:lstStyle/>
          <a:p>
            <a:pPr algn="ctr"/>
            <a:r>
              <a:rPr lang="en-IN" sz="2400" dirty="0"/>
              <a:t>3</a:t>
            </a:r>
            <a:endParaRPr lang="en-IN" sz="2400" dirty="0">
              <a:latin typeface="+mn-lt"/>
            </a:endParaRPr>
          </a:p>
        </p:txBody>
      </p:sp>
      <p:sp>
        <p:nvSpPr>
          <p:cNvPr id="16" name="TextBox 15"/>
          <p:cNvSpPr txBox="1"/>
          <p:nvPr/>
        </p:nvSpPr>
        <p:spPr>
          <a:xfrm>
            <a:off x="2667000" y="2819400"/>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17" name="Straight Connector 16"/>
          <p:cNvCxnSpPr/>
          <p:nvPr/>
        </p:nvCxnSpPr>
        <p:spPr>
          <a:xfrm>
            <a:off x="743618" y="3352800"/>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672025" y="2895600"/>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19" name="TextBox 18"/>
          <p:cNvSpPr txBox="1"/>
          <p:nvPr/>
        </p:nvSpPr>
        <p:spPr>
          <a:xfrm>
            <a:off x="7846795" y="2895600"/>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20" name="Rectangle 19"/>
          <p:cNvSpPr/>
          <p:nvPr/>
        </p:nvSpPr>
        <p:spPr>
          <a:xfrm>
            <a:off x="6934200" y="2514600"/>
            <a:ext cx="1600200" cy="369332"/>
          </a:xfrm>
          <a:prstGeom prst="rect">
            <a:avLst/>
          </a:prstGeom>
        </p:spPr>
        <p:txBody>
          <a:bodyPr wrap="square">
            <a:spAutoFit/>
          </a:bodyPr>
          <a:lstStyle/>
          <a:p>
            <a:pPr algn="ctr"/>
            <a:r>
              <a:rPr lang="en-US" dirty="0"/>
              <a:t>($ millions)</a:t>
            </a:r>
          </a:p>
        </p:txBody>
      </p:sp>
      <p:sp>
        <p:nvSpPr>
          <p:cNvPr id="6" name="Rectangle 5"/>
          <p:cNvSpPr/>
          <p:nvPr/>
        </p:nvSpPr>
        <p:spPr>
          <a:xfrm>
            <a:off x="749300" y="3276600"/>
            <a:ext cx="3668312" cy="461665"/>
          </a:xfrm>
          <a:prstGeom prst="rect">
            <a:avLst/>
          </a:prstGeom>
        </p:spPr>
        <p:txBody>
          <a:bodyPr wrap="none">
            <a:spAutoFit/>
          </a:bodyPr>
          <a:lstStyle/>
          <a:p>
            <a:r>
              <a:rPr lang="en-US" sz="2400" b="1" dirty="0">
                <a:solidFill>
                  <a:srgbClr val="C00000"/>
                </a:solidFill>
              </a:rPr>
              <a:t>To Reverse Erroneous Entry</a:t>
            </a:r>
            <a:endParaRPr lang="en-US" sz="2400" dirty="0">
              <a:solidFill>
                <a:srgbClr val="C00000"/>
              </a:solidFill>
            </a:endParaRPr>
          </a:p>
        </p:txBody>
      </p:sp>
      <p:sp>
        <p:nvSpPr>
          <p:cNvPr id="24" name="TextBox 23"/>
          <p:cNvSpPr txBox="1"/>
          <p:nvPr/>
        </p:nvSpPr>
        <p:spPr>
          <a:xfrm>
            <a:off x="767682" y="5801226"/>
            <a:ext cx="6700788" cy="461665"/>
          </a:xfrm>
          <a:prstGeom prst="rect">
            <a:avLst/>
          </a:prstGeom>
          <a:noFill/>
        </p:spPr>
        <p:txBody>
          <a:bodyPr wrap="square" rtlCol="0">
            <a:spAutoFit/>
          </a:bodyPr>
          <a:lstStyle/>
          <a:p>
            <a:r>
              <a:rPr lang="en-US" sz="2400" dirty="0"/>
              <a:t>Equipment</a:t>
            </a:r>
            <a:endParaRPr lang="en-IN" sz="2400" dirty="0">
              <a:latin typeface="+mn-lt"/>
            </a:endParaRPr>
          </a:p>
        </p:txBody>
      </p:sp>
      <p:sp>
        <p:nvSpPr>
          <p:cNvPr id="25" name="TextBox 24"/>
          <p:cNvSpPr txBox="1"/>
          <p:nvPr/>
        </p:nvSpPr>
        <p:spPr>
          <a:xfrm>
            <a:off x="6567542" y="5725026"/>
            <a:ext cx="1243502" cy="461665"/>
          </a:xfrm>
          <a:prstGeom prst="rect">
            <a:avLst/>
          </a:prstGeom>
          <a:noFill/>
        </p:spPr>
        <p:txBody>
          <a:bodyPr wrap="square" rtlCol="0">
            <a:spAutoFit/>
          </a:bodyPr>
          <a:lstStyle/>
          <a:p>
            <a:pPr algn="ctr"/>
            <a:r>
              <a:rPr lang="en-IN" sz="2400" dirty="0"/>
              <a:t>3</a:t>
            </a:r>
            <a:endParaRPr lang="en-IN" sz="2400" dirty="0">
              <a:latin typeface="+mn-lt"/>
            </a:endParaRPr>
          </a:p>
        </p:txBody>
      </p:sp>
      <p:sp>
        <p:nvSpPr>
          <p:cNvPr id="26" name="TextBox 25"/>
          <p:cNvSpPr txBox="1"/>
          <p:nvPr/>
        </p:nvSpPr>
        <p:spPr>
          <a:xfrm>
            <a:off x="767682" y="6167735"/>
            <a:ext cx="6108415" cy="461665"/>
          </a:xfrm>
          <a:prstGeom prst="rect">
            <a:avLst/>
          </a:prstGeom>
          <a:noFill/>
        </p:spPr>
        <p:txBody>
          <a:bodyPr wrap="square" rtlCol="0">
            <a:spAutoFit/>
          </a:bodyPr>
          <a:lstStyle/>
          <a:p>
            <a:r>
              <a:rPr lang="en-US" sz="2400" dirty="0"/>
              <a:t>	Cash</a:t>
            </a:r>
            <a:endParaRPr lang="en-IN" sz="2400" dirty="0">
              <a:latin typeface="+mn-lt"/>
            </a:endParaRPr>
          </a:p>
        </p:txBody>
      </p:sp>
      <p:sp>
        <p:nvSpPr>
          <p:cNvPr id="27" name="TextBox 26"/>
          <p:cNvSpPr txBox="1"/>
          <p:nvPr/>
        </p:nvSpPr>
        <p:spPr>
          <a:xfrm>
            <a:off x="7751003" y="6106026"/>
            <a:ext cx="1235661" cy="461665"/>
          </a:xfrm>
          <a:prstGeom prst="rect">
            <a:avLst/>
          </a:prstGeom>
          <a:noFill/>
        </p:spPr>
        <p:txBody>
          <a:bodyPr wrap="square" rtlCol="0">
            <a:spAutoFit/>
          </a:bodyPr>
          <a:lstStyle/>
          <a:p>
            <a:pPr algn="ctr"/>
            <a:r>
              <a:rPr lang="en-IN" sz="2400" dirty="0"/>
              <a:t>3</a:t>
            </a:r>
            <a:endParaRPr lang="en-IN" sz="2400" dirty="0">
              <a:latin typeface="+mn-lt"/>
            </a:endParaRPr>
          </a:p>
        </p:txBody>
      </p:sp>
      <p:sp>
        <p:nvSpPr>
          <p:cNvPr id="28" name="TextBox 27"/>
          <p:cNvSpPr txBox="1"/>
          <p:nvPr/>
        </p:nvSpPr>
        <p:spPr>
          <a:xfrm>
            <a:off x="2696335" y="5039226"/>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29" name="Straight Connector 28"/>
          <p:cNvCxnSpPr/>
          <p:nvPr/>
        </p:nvCxnSpPr>
        <p:spPr>
          <a:xfrm>
            <a:off x="685800" y="5496426"/>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6690407" y="5039226"/>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31" name="TextBox 30"/>
          <p:cNvSpPr txBox="1"/>
          <p:nvPr/>
        </p:nvSpPr>
        <p:spPr>
          <a:xfrm>
            <a:off x="7865177" y="5039226"/>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32" name="Rectangle 31"/>
          <p:cNvSpPr/>
          <p:nvPr/>
        </p:nvSpPr>
        <p:spPr>
          <a:xfrm>
            <a:off x="6971632" y="4658226"/>
            <a:ext cx="1600200" cy="369332"/>
          </a:xfrm>
          <a:prstGeom prst="rect">
            <a:avLst/>
          </a:prstGeom>
        </p:spPr>
        <p:txBody>
          <a:bodyPr wrap="square">
            <a:spAutoFit/>
          </a:bodyPr>
          <a:lstStyle/>
          <a:p>
            <a:pPr algn="ctr"/>
            <a:r>
              <a:rPr lang="en-US" dirty="0"/>
              <a:t>($ millions)</a:t>
            </a:r>
          </a:p>
        </p:txBody>
      </p:sp>
      <p:sp>
        <p:nvSpPr>
          <p:cNvPr id="33" name="Rectangle 32"/>
          <p:cNvSpPr/>
          <p:nvPr/>
        </p:nvSpPr>
        <p:spPr>
          <a:xfrm>
            <a:off x="767682" y="5496426"/>
            <a:ext cx="3179397" cy="461665"/>
          </a:xfrm>
          <a:prstGeom prst="rect">
            <a:avLst/>
          </a:prstGeom>
        </p:spPr>
        <p:txBody>
          <a:bodyPr wrap="none">
            <a:spAutoFit/>
          </a:bodyPr>
          <a:lstStyle/>
          <a:p>
            <a:r>
              <a:rPr lang="en-US" sz="2400" b="1" dirty="0">
                <a:solidFill>
                  <a:srgbClr val="C00000"/>
                </a:solidFill>
              </a:rPr>
              <a:t>To Record Correct Entry</a:t>
            </a:r>
            <a:endParaRPr lang="en-US" sz="2400" dirty="0">
              <a:solidFill>
                <a:srgbClr val="C00000"/>
              </a:solidFill>
            </a:endParaRPr>
          </a:p>
        </p:txBody>
      </p:sp>
    </p:spTree>
    <p:extLst>
      <p:ext uri="{BB962C8B-B14F-4D97-AF65-F5344CB8AC3E}">
        <p14:creationId xmlns:p14="http://schemas.microsoft.com/office/powerpoint/2010/main" val="26663614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par>
                                <p:cTn id="42" presetID="10" presetClass="entr" presetSubtype="0" fill="hold"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1000"/>
                                        <p:tgtEl>
                                          <p:spTgt spid="34"/>
                                        </p:tgtEl>
                                      </p:cBhvr>
                                    </p:animEffect>
                                    <p:anim calcmode="lin" valueType="num">
                                      <p:cBhvr>
                                        <p:cTn id="50" dur="1000" fill="hold"/>
                                        <p:tgtEl>
                                          <p:spTgt spid="34"/>
                                        </p:tgtEl>
                                        <p:attrNameLst>
                                          <p:attrName>ppt_x</p:attrName>
                                        </p:attrNameLst>
                                      </p:cBhvr>
                                      <p:tavLst>
                                        <p:tav tm="0">
                                          <p:val>
                                            <p:strVal val="#ppt_x"/>
                                          </p:val>
                                        </p:tav>
                                        <p:tav tm="100000">
                                          <p:val>
                                            <p:strVal val="#ppt_x"/>
                                          </p:val>
                                        </p:tav>
                                      </p:tavLst>
                                    </p:anim>
                                    <p:anim calcmode="lin" valueType="num">
                                      <p:cBhvr>
                                        <p:cTn id="51" dur="1000" fill="hold"/>
                                        <p:tgtEl>
                                          <p:spTgt spid="34"/>
                                        </p:tgtEl>
                                        <p:attrNameLst>
                                          <p:attrName>ppt_y</p:attrName>
                                        </p:attrNameLst>
                                      </p:cBhvr>
                                      <p:tavLst>
                                        <p:tav tm="0">
                                          <p:val>
                                            <p:strVal val="#ppt_y+.1"/>
                                          </p:val>
                                        </p:tav>
                                        <p:tav tm="100000">
                                          <p:val>
                                            <p:strVal val="#ppt_y"/>
                                          </p:val>
                                        </p:tav>
                                      </p:tavLst>
                                    </p:anim>
                                  </p:childTnLst>
                                </p:cTn>
                              </p:par>
                              <p:par>
                                <p:cTn id="52" presetID="10" presetClass="entr" presetSubtype="0"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fade">
                                      <p:cBhvr>
                                        <p:cTn id="75" dur="500"/>
                                        <p:tgtEl>
                                          <p:spTgt spid="3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fade">
                                      <p:cBhvr>
                                        <p:cTn id="7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 grpId="0" animBg="1"/>
      <p:bldP spid="5" grpId="0"/>
      <p:bldP spid="12" grpId="0"/>
      <p:bldP spid="13" grpId="0"/>
      <p:bldP spid="14" grpId="0"/>
      <p:bldP spid="15" grpId="0"/>
      <p:bldP spid="16" grpId="0"/>
      <p:bldP spid="18" grpId="0"/>
      <p:bldP spid="19" grpId="0"/>
      <p:bldP spid="20" grpId="0"/>
      <p:bldP spid="6" grpId="0"/>
      <p:bldP spid="24" grpId="0"/>
      <p:bldP spid="25" grpId="0"/>
      <p:bldP spid="26" grpId="0"/>
      <p:bldP spid="27" grpId="0"/>
      <p:bldP spid="28" grpId="0"/>
      <p:bldP spid="30" grpId="0"/>
      <p:bldP spid="31" grpId="0"/>
      <p:bldP spid="32"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2983832" y="5328652"/>
            <a:ext cx="5972242" cy="1067079"/>
          </a:xfrm>
          <a:prstGeom prst="roundRect">
            <a:avLst/>
          </a:prstGeom>
          <a:solidFill>
            <a:srgbClr val="CEE6F3"/>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a:xfrm>
            <a:off x="533400" y="2"/>
            <a:ext cx="8610599" cy="1444625"/>
          </a:xfrm>
        </p:spPr>
        <p:txBody>
          <a:bodyPr>
            <a:normAutofit/>
          </a:bodyPr>
          <a:lstStyle/>
          <a:p>
            <a:r>
              <a:rPr lang="en-IN" sz="2900" dirty="0"/>
              <a:t>Reporting Accounting Changes and Error Corrections</a:t>
            </a:r>
            <a:endParaRPr lang="en-US" sz="2900" dirty="0"/>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LO20-1</a:t>
            </a:r>
          </a:p>
        </p:txBody>
      </p:sp>
      <p:sp>
        <p:nvSpPr>
          <p:cNvPr id="3" name="Rounded Rectangle 2"/>
          <p:cNvSpPr/>
          <p:nvPr/>
        </p:nvSpPr>
        <p:spPr>
          <a:xfrm>
            <a:off x="609600" y="3389604"/>
            <a:ext cx="1923156" cy="1113542"/>
          </a:xfrm>
          <a:prstGeom prst="roundRect">
            <a:avLst/>
          </a:prstGeom>
          <a:solidFill>
            <a:srgbClr val="CEE6F3"/>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b="1" dirty="0">
                <a:solidFill>
                  <a:schemeClr val="tx1"/>
                </a:solidFill>
              </a:rPr>
              <a:t>Three </a:t>
            </a:r>
            <a:r>
              <a:rPr lang="en-IN" sz="2400" b="1" dirty="0" smtClean="0">
                <a:solidFill>
                  <a:schemeClr val="tx1"/>
                </a:solidFill>
              </a:rPr>
              <a:t>Approaches</a:t>
            </a:r>
            <a:r>
              <a:rPr lang="en-IN" sz="2400" b="1" dirty="0">
                <a:solidFill>
                  <a:schemeClr val="tx1"/>
                </a:solidFill>
              </a:rPr>
              <a:t>:</a:t>
            </a:r>
            <a:endParaRPr lang="en-US" sz="2400" b="1" dirty="0">
              <a:solidFill>
                <a:schemeClr val="tx1"/>
              </a:solidFill>
            </a:endParaRPr>
          </a:p>
        </p:txBody>
      </p:sp>
      <p:sp>
        <p:nvSpPr>
          <p:cNvPr id="19" name="Rounded Rectangle 18"/>
          <p:cNvSpPr/>
          <p:nvPr/>
        </p:nvSpPr>
        <p:spPr>
          <a:xfrm>
            <a:off x="2967787" y="1185572"/>
            <a:ext cx="5972243" cy="2554545"/>
          </a:xfrm>
          <a:prstGeom prst="roundRect">
            <a:avLst/>
          </a:prstGeom>
          <a:solidFill>
            <a:srgbClr val="CEE6F3"/>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 name="TextBox 4"/>
          <p:cNvSpPr txBox="1"/>
          <p:nvPr/>
        </p:nvSpPr>
        <p:spPr>
          <a:xfrm>
            <a:off x="3019358" y="1132582"/>
            <a:ext cx="5972242" cy="2616101"/>
          </a:xfrm>
          <a:prstGeom prst="rect">
            <a:avLst/>
          </a:prstGeom>
          <a:noFill/>
        </p:spPr>
        <p:txBody>
          <a:bodyPr wrap="square" rtlCol="0">
            <a:spAutoFit/>
          </a:bodyPr>
          <a:lstStyle/>
          <a:p>
            <a:pPr algn="ctr"/>
            <a:r>
              <a:rPr lang="en-IN" sz="2400" b="1" dirty="0"/>
              <a:t>Retrospective Approach</a:t>
            </a:r>
          </a:p>
          <a:p>
            <a:pPr marL="285750" indent="-285750">
              <a:buFont typeface="Arial" panose="020B0604020202020204" pitchFamily="34" charset="0"/>
              <a:buChar char="•"/>
            </a:pPr>
            <a:r>
              <a:rPr lang="en-IN" sz="2000" dirty="0"/>
              <a:t>Financial statements issued in </a:t>
            </a:r>
            <a:r>
              <a:rPr lang="en-IN" sz="2000" b="1" dirty="0">
                <a:solidFill>
                  <a:srgbClr val="BC2400"/>
                </a:solidFill>
              </a:rPr>
              <a:t>previous years </a:t>
            </a:r>
            <a:r>
              <a:rPr lang="en-IN" sz="2000" dirty="0"/>
              <a:t>are revised </a:t>
            </a:r>
          </a:p>
          <a:p>
            <a:pPr marL="285750" indent="-285750">
              <a:buFont typeface="Arial" panose="020B0604020202020204" pitchFamily="34" charset="0"/>
              <a:buChar char="•"/>
            </a:pPr>
            <a:r>
              <a:rPr lang="en-IN" sz="2000" dirty="0"/>
              <a:t>Statements are made to appear as if the newly adopted accounting method had been applied all along or that the error had never occurred</a:t>
            </a:r>
          </a:p>
          <a:p>
            <a:pPr marL="285750" indent="-285750">
              <a:buFont typeface="Arial" panose="020B0604020202020204" pitchFamily="34" charset="0"/>
              <a:buChar char="•"/>
            </a:pPr>
            <a:r>
              <a:rPr lang="en-IN" sz="2000" dirty="0"/>
              <a:t>Then, a journal entry is created to adjust all account balances affected</a:t>
            </a:r>
            <a:endParaRPr lang="en-US" sz="2000" dirty="0"/>
          </a:p>
        </p:txBody>
      </p:sp>
      <p:sp>
        <p:nvSpPr>
          <p:cNvPr id="11" name="Rounded Rectangle 10"/>
          <p:cNvSpPr/>
          <p:nvPr/>
        </p:nvSpPr>
        <p:spPr>
          <a:xfrm>
            <a:off x="2971800" y="3915729"/>
            <a:ext cx="6019799" cy="1179253"/>
          </a:xfrm>
          <a:prstGeom prst="roundRect">
            <a:avLst/>
          </a:prstGeom>
          <a:solidFill>
            <a:srgbClr val="CEE6F3"/>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 name="TextBox 11"/>
          <p:cNvSpPr txBox="1"/>
          <p:nvPr/>
        </p:nvSpPr>
        <p:spPr>
          <a:xfrm>
            <a:off x="2983832" y="5323582"/>
            <a:ext cx="5972242" cy="1077218"/>
          </a:xfrm>
          <a:prstGeom prst="rect">
            <a:avLst/>
          </a:prstGeom>
          <a:noFill/>
        </p:spPr>
        <p:txBody>
          <a:bodyPr wrap="square" rtlCol="0">
            <a:spAutoFit/>
          </a:bodyPr>
          <a:lstStyle/>
          <a:p>
            <a:pPr algn="ctr"/>
            <a:r>
              <a:rPr lang="en-IN" sz="2400" b="1" dirty="0"/>
              <a:t>Prospective Approach</a:t>
            </a:r>
          </a:p>
          <a:p>
            <a:pPr marL="285750" indent="-285750">
              <a:buFont typeface="Arial" panose="020B0604020202020204" pitchFamily="34" charset="0"/>
              <a:buChar char="•"/>
            </a:pPr>
            <a:r>
              <a:rPr lang="en-IN" sz="2000" dirty="0"/>
              <a:t>Effects of a change are reflected in the financial statements of only the </a:t>
            </a:r>
            <a:r>
              <a:rPr lang="en-IN" sz="2000" b="1" dirty="0">
                <a:solidFill>
                  <a:srgbClr val="BC2400"/>
                </a:solidFill>
              </a:rPr>
              <a:t>current</a:t>
            </a:r>
            <a:r>
              <a:rPr lang="en-IN" sz="2000" dirty="0">
                <a:solidFill>
                  <a:srgbClr val="BC2400"/>
                </a:solidFill>
              </a:rPr>
              <a:t> </a:t>
            </a:r>
            <a:r>
              <a:rPr lang="en-IN" sz="2000" dirty="0"/>
              <a:t>and </a:t>
            </a:r>
            <a:r>
              <a:rPr lang="en-IN" sz="2000" b="1" dirty="0">
                <a:solidFill>
                  <a:srgbClr val="BC2400"/>
                </a:solidFill>
              </a:rPr>
              <a:t>future</a:t>
            </a:r>
            <a:r>
              <a:rPr lang="en-IN" sz="2000" dirty="0">
                <a:solidFill>
                  <a:srgbClr val="BC2400"/>
                </a:solidFill>
              </a:rPr>
              <a:t> </a:t>
            </a:r>
            <a:r>
              <a:rPr lang="en-IN" sz="2000" dirty="0"/>
              <a:t>years</a:t>
            </a:r>
            <a:endParaRPr lang="en-US" sz="2000" dirty="0"/>
          </a:p>
        </p:txBody>
      </p:sp>
      <p:sp>
        <p:nvSpPr>
          <p:cNvPr id="17" name="TextBox 16"/>
          <p:cNvSpPr txBox="1"/>
          <p:nvPr/>
        </p:nvSpPr>
        <p:spPr>
          <a:xfrm>
            <a:off x="2971800" y="3975730"/>
            <a:ext cx="5972242" cy="1077218"/>
          </a:xfrm>
          <a:prstGeom prst="rect">
            <a:avLst/>
          </a:prstGeom>
          <a:noFill/>
        </p:spPr>
        <p:txBody>
          <a:bodyPr wrap="square" rtlCol="0">
            <a:spAutoFit/>
          </a:bodyPr>
          <a:lstStyle/>
          <a:p>
            <a:pPr algn="ctr"/>
            <a:r>
              <a:rPr lang="en-IN" sz="2400" b="1" dirty="0"/>
              <a:t>Modified Retrospective Approach</a:t>
            </a:r>
          </a:p>
          <a:p>
            <a:pPr marL="285750" indent="-285750">
              <a:buFont typeface="Arial" panose="020B0604020202020204" pitchFamily="34" charset="0"/>
              <a:buChar char="•"/>
            </a:pPr>
            <a:r>
              <a:rPr lang="en-IN" sz="2000" dirty="0"/>
              <a:t>New standard applied only to the </a:t>
            </a:r>
            <a:r>
              <a:rPr lang="en-IN" sz="2000" b="1" dirty="0">
                <a:solidFill>
                  <a:srgbClr val="BC2400"/>
                </a:solidFill>
              </a:rPr>
              <a:t>current</a:t>
            </a:r>
            <a:r>
              <a:rPr lang="en-IN" sz="2000" dirty="0">
                <a:solidFill>
                  <a:srgbClr val="BC2400"/>
                </a:solidFill>
              </a:rPr>
              <a:t> </a:t>
            </a:r>
            <a:r>
              <a:rPr lang="en-IN" sz="2000" dirty="0"/>
              <a:t>period</a:t>
            </a:r>
          </a:p>
          <a:p>
            <a:pPr marL="285750" indent="-285750">
              <a:buFont typeface="Arial" panose="020B0604020202020204" pitchFamily="34" charset="0"/>
              <a:buChar char="•"/>
            </a:pPr>
            <a:r>
              <a:rPr lang="en-IN" sz="2000" dirty="0"/>
              <a:t>Adjust retained earnings balance at beginning of year</a:t>
            </a:r>
            <a:endParaRPr lang="en-US" sz="2000" dirty="0"/>
          </a:p>
        </p:txBody>
      </p:sp>
      <p:cxnSp>
        <p:nvCxnSpPr>
          <p:cNvPr id="15" name="Straight Arrow Connector 14"/>
          <p:cNvCxnSpPr>
            <a:stCxn id="3" idx="3"/>
            <a:endCxn id="19" idx="1"/>
          </p:cNvCxnSpPr>
          <p:nvPr/>
        </p:nvCxnSpPr>
        <p:spPr>
          <a:xfrm flipV="1">
            <a:off x="2532756" y="2462845"/>
            <a:ext cx="435031" cy="148353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3" idx="3"/>
            <a:endCxn id="17" idx="1"/>
          </p:cNvCxnSpPr>
          <p:nvPr/>
        </p:nvCxnSpPr>
        <p:spPr>
          <a:xfrm>
            <a:off x="2532756" y="3946375"/>
            <a:ext cx="439044" cy="56796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3" idx="3"/>
            <a:endCxn id="12" idx="1"/>
          </p:cNvCxnSpPr>
          <p:nvPr/>
        </p:nvCxnSpPr>
        <p:spPr>
          <a:xfrm>
            <a:off x="2532756" y="3946375"/>
            <a:ext cx="451076" cy="191581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48975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 grpId="0" animBg="1"/>
      <p:bldP spid="19" grpId="0" animBg="1"/>
      <p:bldP spid="5" grpId="0"/>
      <p:bldP spid="11" grpId="0" animBg="1"/>
      <p:bldP spid="12" grpId="0"/>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a:t>Error Correction; Barnes &amp; Noble</a:t>
            </a:r>
            <a:endParaRPr lang="en-US" dirty="0"/>
          </a:p>
        </p:txBody>
      </p:sp>
      <p:sp>
        <p:nvSpPr>
          <p:cNvPr id="3" name="Content Placeholder 2"/>
          <p:cNvSpPr>
            <a:spLocks noGrp="1"/>
          </p:cNvSpPr>
          <p:nvPr>
            <p:ph idx="1"/>
          </p:nvPr>
        </p:nvSpPr>
        <p:spPr/>
        <p:txBody>
          <a:bodyPr/>
          <a:lstStyle/>
          <a:p>
            <a:endParaRPr lang="en-US" dirty="0"/>
          </a:p>
          <a:p>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6901" y="1681331"/>
            <a:ext cx="8379821" cy="38249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113295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781822" y="2718396"/>
            <a:ext cx="8184952" cy="192186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smtClean="0"/>
              <a:t>Error </a:t>
            </a:r>
            <a:r>
              <a:rPr lang="en-IN" dirty="0"/>
              <a:t>Affecting Previous Financial Statements, but Not Net Income</a:t>
            </a:r>
            <a:endParaRPr lang="en-US" dirty="0"/>
          </a:p>
        </p:txBody>
      </p:sp>
      <p:sp>
        <p:nvSpPr>
          <p:cNvPr id="3" name="Content Placeholder 2"/>
          <p:cNvSpPr>
            <a:spLocks noGrp="1"/>
          </p:cNvSpPr>
          <p:nvPr>
            <p:ph idx="1"/>
          </p:nvPr>
        </p:nvSpPr>
        <p:spPr/>
        <p:txBody>
          <a:bodyPr/>
          <a:lstStyle/>
          <a:p>
            <a:endParaRPr lang="en-US" dirty="0"/>
          </a:p>
          <a:p>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 name="Rectangle 5"/>
          <p:cNvSpPr/>
          <p:nvPr/>
        </p:nvSpPr>
        <p:spPr>
          <a:xfrm>
            <a:off x="767020" y="1447800"/>
            <a:ext cx="8019383" cy="1200329"/>
          </a:xfrm>
          <a:prstGeom prst="rect">
            <a:avLst/>
          </a:prstGeom>
        </p:spPr>
        <p:txBody>
          <a:bodyPr>
            <a:spAutoFit/>
          </a:bodyPr>
          <a:lstStyle/>
          <a:p>
            <a:r>
              <a:rPr lang="en-IN" sz="2400" dirty="0"/>
              <a:t>MDS Transportation incorrectly recorded a $2 million note receivable as accounts receivable. The error was discovered a year later.</a:t>
            </a:r>
            <a:endParaRPr lang="en-US" sz="2400" dirty="0"/>
          </a:p>
        </p:txBody>
      </p:sp>
      <p:sp>
        <p:nvSpPr>
          <p:cNvPr id="8" name="TextBox 7"/>
          <p:cNvSpPr txBox="1"/>
          <p:nvPr/>
        </p:nvSpPr>
        <p:spPr>
          <a:xfrm>
            <a:off x="749300" y="3808484"/>
            <a:ext cx="6700788" cy="461665"/>
          </a:xfrm>
          <a:prstGeom prst="rect">
            <a:avLst/>
          </a:prstGeom>
          <a:noFill/>
        </p:spPr>
        <p:txBody>
          <a:bodyPr wrap="square" rtlCol="0">
            <a:spAutoFit/>
          </a:bodyPr>
          <a:lstStyle/>
          <a:p>
            <a:r>
              <a:rPr lang="en-US" sz="2400" dirty="0"/>
              <a:t>Note receivable</a:t>
            </a:r>
            <a:endParaRPr lang="en-IN" sz="2400" dirty="0">
              <a:latin typeface="+mn-lt"/>
            </a:endParaRPr>
          </a:p>
        </p:txBody>
      </p:sp>
      <p:sp>
        <p:nvSpPr>
          <p:cNvPr id="9" name="TextBox 8"/>
          <p:cNvSpPr txBox="1"/>
          <p:nvPr/>
        </p:nvSpPr>
        <p:spPr>
          <a:xfrm>
            <a:off x="6549160" y="3808484"/>
            <a:ext cx="1243502" cy="461665"/>
          </a:xfrm>
          <a:prstGeom prst="rect">
            <a:avLst/>
          </a:prstGeom>
          <a:noFill/>
        </p:spPr>
        <p:txBody>
          <a:bodyPr wrap="square" rtlCol="0">
            <a:spAutoFit/>
          </a:bodyPr>
          <a:lstStyle/>
          <a:p>
            <a:pPr algn="ctr"/>
            <a:r>
              <a:rPr lang="en-IN" sz="2400" dirty="0"/>
              <a:t>2</a:t>
            </a:r>
            <a:endParaRPr lang="en-IN" sz="2400" dirty="0">
              <a:latin typeface="+mn-lt"/>
            </a:endParaRPr>
          </a:p>
        </p:txBody>
      </p:sp>
      <p:sp>
        <p:nvSpPr>
          <p:cNvPr id="10" name="TextBox 9"/>
          <p:cNvSpPr txBox="1"/>
          <p:nvPr/>
        </p:nvSpPr>
        <p:spPr>
          <a:xfrm>
            <a:off x="766812" y="4178598"/>
            <a:ext cx="6108415" cy="461665"/>
          </a:xfrm>
          <a:prstGeom prst="rect">
            <a:avLst/>
          </a:prstGeom>
          <a:noFill/>
        </p:spPr>
        <p:txBody>
          <a:bodyPr wrap="square" rtlCol="0">
            <a:spAutoFit/>
          </a:bodyPr>
          <a:lstStyle/>
          <a:p>
            <a:r>
              <a:rPr lang="en-US" sz="2400" dirty="0"/>
              <a:t>	Accounts receivable</a:t>
            </a:r>
            <a:endParaRPr lang="en-IN" sz="2400" dirty="0">
              <a:latin typeface="+mn-lt"/>
            </a:endParaRPr>
          </a:p>
        </p:txBody>
      </p:sp>
      <p:sp>
        <p:nvSpPr>
          <p:cNvPr id="11" name="TextBox 10"/>
          <p:cNvSpPr txBox="1"/>
          <p:nvPr/>
        </p:nvSpPr>
        <p:spPr>
          <a:xfrm>
            <a:off x="7732621" y="4178598"/>
            <a:ext cx="1235661" cy="461665"/>
          </a:xfrm>
          <a:prstGeom prst="rect">
            <a:avLst/>
          </a:prstGeom>
          <a:noFill/>
        </p:spPr>
        <p:txBody>
          <a:bodyPr wrap="square" rtlCol="0">
            <a:spAutoFit/>
          </a:bodyPr>
          <a:lstStyle/>
          <a:p>
            <a:pPr algn="ctr"/>
            <a:r>
              <a:rPr lang="en-IN" sz="2400" dirty="0"/>
              <a:t>2</a:t>
            </a:r>
            <a:endParaRPr lang="en-IN" sz="2400" dirty="0">
              <a:latin typeface="+mn-lt"/>
            </a:endParaRPr>
          </a:p>
        </p:txBody>
      </p:sp>
      <p:sp>
        <p:nvSpPr>
          <p:cNvPr id="12" name="TextBox 11"/>
          <p:cNvSpPr txBox="1"/>
          <p:nvPr/>
        </p:nvSpPr>
        <p:spPr>
          <a:xfrm>
            <a:off x="2677953" y="3043535"/>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13" name="Straight Connector 12"/>
          <p:cNvCxnSpPr/>
          <p:nvPr/>
        </p:nvCxnSpPr>
        <p:spPr>
          <a:xfrm>
            <a:off x="743618" y="3473322"/>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672025" y="304353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15" name="TextBox 14"/>
          <p:cNvSpPr txBox="1"/>
          <p:nvPr/>
        </p:nvSpPr>
        <p:spPr>
          <a:xfrm>
            <a:off x="7846795" y="304353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16" name="Rectangle 15"/>
          <p:cNvSpPr/>
          <p:nvPr/>
        </p:nvSpPr>
        <p:spPr>
          <a:xfrm>
            <a:off x="6953250" y="2718396"/>
            <a:ext cx="1600200" cy="369332"/>
          </a:xfrm>
          <a:prstGeom prst="rect">
            <a:avLst/>
          </a:prstGeom>
        </p:spPr>
        <p:txBody>
          <a:bodyPr wrap="square">
            <a:spAutoFit/>
          </a:bodyPr>
          <a:lstStyle/>
          <a:p>
            <a:pPr algn="ctr"/>
            <a:r>
              <a:rPr lang="en-US" dirty="0"/>
              <a:t>($ millions)</a:t>
            </a:r>
          </a:p>
        </p:txBody>
      </p:sp>
      <p:sp>
        <p:nvSpPr>
          <p:cNvPr id="17" name="Rectangle 16"/>
          <p:cNvSpPr/>
          <p:nvPr/>
        </p:nvSpPr>
        <p:spPr>
          <a:xfrm>
            <a:off x="749300" y="3429000"/>
            <a:ext cx="3968905" cy="461665"/>
          </a:xfrm>
          <a:prstGeom prst="rect">
            <a:avLst/>
          </a:prstGeom>
        </p:spPr>
        <p:txBody>
          <a:bodyPr wrap="none">
            <a:spAutoFit/>
          </a:bodyPr>
          <a:lstStyle/>
          <a:p>
            <a:r>
              <a:rPr lang="en-US" sz="2400" b="1" dirty="0"/>
              <a:t>To Correct Incorrect Accounts</a:t>
            </a:r>
            <a:endParaRPr lang="en-US" sz="2400" dirty="0"/>
          </a:p>
        </p:txBody>
      </p:sp>
      <p:sp>
        <p:nvSpPr>
          <p:cNvPr id="5" name="Rectangle 4"/>
          <p:cNvSpPr/>
          <p:nvPr/>
        </p:nvSpPr>
        <p:spPr>
          <a:xfrm>
            <a:off x="781822" y="4865745"/>
            <a:ext cx="8209778" cy="1569660"/>
          </a:xfrm>
          <a:prstGeom prst="rect">
            <a:avLst/>
          </a:prstGeom>
          <a:ln w="28575">
            <a:solidFill>
              <a:srgbClr val="C00000"/>
            </a:solidFill>
          </a:ln>
        </p:spPr>
        <p:txBody>
          <a:bodyPr wrap="square">
            <a:spAutoFit/>
          </a:bodyPr>
          <a:lstStyle/>
          <a:p>
            <a:r>
              <a:rPr lang="en-IN" sz="2400" b="1" dirty="0"/>
              <a:t>Step 2</a:t>
            </a:r>
            <a:r>
              <a:rPr lang="en-IN" sz="2400" dirty="0"/>
              <a:t/>
            </a:r>
            <a:br>
              <a:rPr lang="en-IN" sz="2400" dirty="0"/>
            </a:br>
            <a:r>
              <a:rPr lang="en-IN" sz="2400" dirty="0"/>
              <a:t>When reported for comparative purposes in the current year’s annual report, </a:t>
            </a:r>
            <a:r>
              <a:rPr lang="en-IN" sz="2400" b="1" dirty="0">
                <a:solidFill>
                  <a:srgbClr val="C00000"/>
                </a:solidFill>
              </a:rPr>
              <a:t>last year’s balance sheet would be restated </a:t>
            </a:r>
            <a:r>
              <a:rPr lang="en-IN" sz="2400" dirty="0"/>
              <a:t>to report the note as it should have been reported last year.</a:t>
            </a:r>
            <a:endParaRPr lang="en-US" sz="2400" dirty="0"/>
          </a:p>
        </p:txBody>
      </p:sp>
      <p:sp>
        <p:nvSpPr>
          <p:cNvPr id="18" name="Rectangle 17"/>
          <p:cNvSpPr/>
          <p:nvPr/>
        </p:nvSpPr>
        <p:spPr>
          <a:xfrm>
            <a:off x="796162" y="2750954"/>
            <a:ext cx="979179" cy="461665"/>
          </a:xfrm>
          <a:prstGeom prst="rect">
            <a:avLst/>
          </a:prstGeom>
          <a:ln w="28575">
            <a:solidFill>
              <a:srgbClr val="C00000"/>
            </a:solidFill>
          </a:ln>
        </p:spPr>
        <p:txBody>
          <a:bodyPr wrap="none">
            <a:spAutoFit/>
          </a:bodyPr>
          <a:lstStyle/>
          <a:p>
            <a:r>
              <a:rPr lang="en-IN" sz="2400" b="1" dirty="0"/>
              <a:t>Step 1</a:t>
            </a:r>
            <a:endParaRPr lang="en-US" sz="2400" dirty="0"/>
          </a:p>
        </p:txBody>
      </p:sp>
      <p:sp>
        <p:nvSpPr>
          <p:cNvPr id="19" name="Rectangle 18"/>
          <p:cNvSpPr/>
          <p:nvPr/>
        </p:nvSpPr>
        <p:spPr>
          <a:xfrm>
            <a:off x="766812" y="2732568"/>
            <a:ext cx="8204140" cy="1907696"/>
          </a:xfrm>
          <a:prstGeom prst="rect">
            <a:avLst/>
          </a:prstGeom>
          <a:no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792557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childTnLst>
                          </p:cTn>
                        </p:par>
                        <p:par>
                          <p:cTn id="41" fill="hold">
                            <p:stCondLst>
                              <p:cond delay="500"/>
                            </p:stCondLst>
                            <p:childTnLst>
                              <p:par>
                                <p:cTn id="42" presetID="22" presetClass="entr" presetSubtype="1"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up)">
                                      <p:cBhvr>
                                        <p:cTn id="44" dur="500"/>
                                        <p:tgtEl>
                                          <p:spTgt spid="19"/>
                                        </p:tgtEl>
                                      </p:cBhvr>
                                    </p:animEffect>
                                  </p:childTnLst>
                                </p:cTn>
                              </p:par>
                            </p:childTnLst>
                          </p:cTn>
                        </p:par>
                        <p:par>
                          <p:cTn id="45" fill="hold">
                            <p:stCondLst>
                              <p:cond delay="1000"/>
                            </p:stCondLst>
                            <p:childTnLst>
                              <p:par>
                                <p:cTn id="46" presetID="2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up)">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1" presetClass="exit" presetSubtype="0" fill="hold" grpId="1" nodeType="withEffect">
                                  <p:stCondLst>
                                    <p:cond delay="0"/>
                                  </p:stCondLst>
                                  <p:childTnLst>
                                    <p:set>
                                      <p:cBhvr>
                                        <p:cTn id="55" dur="1" fill="hold">
                                          <p:stCondLst>
                                            <p:cond delay="0"/>
                                          </p:stCondLst>
                                        </p:cTn>
                                        <p:tgtEl>
                                          <p:spTgt spid="19"/>
                                        </p:tgtEl>
                                        <p:attrNameLst>
                                          <p:attrName>style.visibility</p:attrName>
                                        </p:attrNameLst>
                                      </p:cBhvr>
                                      <p:to>
                                        <p:strVal val="hidden"/>
                                      </p:to>
                                    </p:set>
                                  </p:childTnLst>
                                </p:cTn>
                              </p:par>
                              <p:par>
                                <p:cTn id="56" presetID="1" presetClass="exit" presetSubtype="0" fill="hold" grpId="1" nodeType="withEffect">
                                  <p:stCondLst>
                                    <p:cond delay="0"/>
                                  </p:stCondLst>
                                  <p:childTnLst>
                                    <p:set>
                                      <p:cBhvr>
                                        <p:cTn id="57"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p:bldP spid="8" grpId="0"/>
      <p:bldP spid="9" grpId="0"/>
      <p:bldP spid="10" grpId="0"/>
      <p:bldP spid="11" grpId="0"/>
      <p:bldP spid="12" grpId="0"/>
      <p:bldP spid="14" grpId="0"/>
      <p:bldP spid="15" grpId="0"/>
      <p:bldP spid="16" grpId="0"/>
      <p:bldP spid="17" grpId="0"/>
      <p:bldP spid="5" grpId="0" animBg="1"/>
      <p:bldP spid="18" grpId="0" animBg="1"/>
      <p:bldP spid="18" grpId="1" animBg="1"/>
      <p:bldP spid="19" grpId="0" animBg="1"/>
      <p:bldP spid="19"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smtClean="0"/>
              <a:t>Error </a:t>
            </a:r>
            <a:r>
              <a:rPr lang="en-IN" dirty="0"/>
              <a:t>Affecting Previous Financial Statements, but Not Net Income </a:t>
            </a:r>
            <a:r>
              <a:rPr lang="en-IN" sz="2600" dirty="0" smtClean="0"/>
              <a:t>(continued)</a:t>
            </a:r>
            <a:endParaRPr lang="en-US" sz="2600" dirty="0"/>
          </a:p>
        </p:txBody>
      </p:sp>
      <p:sp>
        <p:nvSpPr>
          <p:cNvPr id="3" name="Content Placeholder 2"/>
          <p:cNvSpPr>
            <a:spLocks noGrp="1"/>
          </p:cNvSpPr>
          <p:nvPr>
            <p:ph idx="1"/>
          </p:nvPr>
        </p:nvSpPr>
        <p:spPr/>
        <p:txBody>
          <a:bodyPr/>
          <a:lstStyle/>
          <a:p>
            <a:endParaRPr lang="en-US" dirty="0"/>
          </a:p>
          <a:p>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 name="Rectangle 5"/>
          <p:cNvSpPr/>
          <p:nvPr/>
        </p:nvSpPr>
        <p:spPr>
          <a:xfrm>
            <a:off x="767020" y="1447800"/>
            <a:ext cx="8019383" cy="1200329"/>
          </a:xfrm>
          <a:prstGeom prst="rect">
            <a:avLst/>
          </a:prstGeom>
        </p:spPr>
        <p:txBody>
          <a:bodyPr>
            <a:spAutoFit/>
          </a:bodyPr>
          <a:lstStyle/>
          <a:p>
            <a:r>
              <a:rPr lang="en-IN" sz="2400" dirty="0"/>
              <a:t>MDS Transportation incorrectly recorded a $2 million note receivable as accounts receivable. The error was discovered a year later.</a:t>
            </a:r>
            <a:endParaRPr lang="en-US" sz="2400" dirty="0"/>
          </a:p>
        </p:txBody>
      </p:sp>
      <p:sp>
        <p:nvSpPr>
          <p:cNvPr id="26" name="Rectangle 25"/>
          <p:cNvSpPr/>
          <p:nvPr/>
        </p:nvSpPr>
        <p:spPr>
          <a:xfrm>
            <a:off x="896017" y="2819400"/>
            <a:ext cx="8019383" cy="1569660"/>
          </a:xfrm>
          <a:prstGeom prst="rect">
            <a:avLst/>
          </a:prstGeom>
          <a:ln w="28575">
            <a:solidFill>
              <a:srgbClr val="C00000"/>
            </a:solidFill>
          </a:ln>
        </p:spPr>
        <p:txBody>
          <a:bodyPr>
            <a:spAutoFit/>
          </a:bodyPr>
          <a:lstStyle/>
          <a:p>
            <a:r>
              <a:rPr lang="en-IN" sz="2400" b="1" dirty="0"/>
              <a:t>Step 3</a:t>
            </a:r>
            <a:r>
              <a:rPr lang="en-IN" sz="2400" dirty="0"/>
              <a:t/>
            </a:r>
            <a:br>
              <a:rPr lang="en-IN" sz="2400" dirty="0"/>
            </a:br>
            <a:r>
              <a:rPr lang="en-IN" sz="2400" dirty="0"/>
              <a:t>Since </a:t>
            </a:r>
            <a:r>
              <a:rPr lang="en-IN" sz="2400" b="1" dirty="0">
                <a:solidFill>
                  <a:srgbClr val="C00000"/>
                </a:solidFill>
              </a:rPr>
              <a:t>last year’s net income was not affected </a:t>
            </a:r>
            <a:r>
              <a:rPr lang="en-IN" sz="2400" dirty="0"/>
              <a:t>by the error, the balance in retained earnings was not incorrect. So </a:t>
            </a:r>
            <a:r>
              <a:rPr lang="en-IN" sz="2400" b="1" dirty="0">
                <a:solidFill>
                  <a:srgbClr val="C00000"/>
                </a:solidFill>
              </a:rPr>
              <a:t>no prior period adjustment </a:t>
            </a:r>
            <a:r>
              <a:rPr lang="en-IN" sz="2400" dirty="0"/>
              <a:t>to that account is necessary.</a:t>
            </a:r>
            <a:endParaRPr lang="en-US" sz="2400" dirty="0"/>
          </a:p>
        </p:txBody>
      </p:sp>
      <p:sp>
        <p:nvSpPr>
          <p:cNvPr id="23" name="Rectangle 22"/>
          <p:cNvSpPr/>
          <p:nvPr/>
        </p:nvSpPr>
        <p:spPr>
          <a:xfrm>
            <a:off x="874751" y="4800600"/>
            <a:ext cx="8019383" cy="1569660"/>
          </a:xfrm>
          <a:prstGeom prst="rect">
            <a:avLst/>
          </a:prstGeom>
          <a:ln w="28575">
            <a:solidFill>
              <a:srgbClr val="C00000"/>
            </a:solidFill>
          </a:ln>
        </p:spPr>
        <p:txBody>
          <a:bodyPr>
            <a:spAutoFit/>
          </a:bodyPr>
          <a:lstStyle/>
          <a:p>
            <a:r>
              <a:rPr lang="en-IN" sz="2400" b="1" dirty="0"/>
              <a:t>Step 4</a:t>
            </a:r>
            <a:r>
              <a:rPr lang="en-IN" sz="2400" dirty="0"/>
              <a:t/>
            </a:r>
            <a:br>
              <a:rPr lang="en-IN" sz="2400" dirty="0"/>
            </a:br>
            <a:r>
              <a:rPr lang="en-IN" sz="2400" dirty="0"/>
              <a:t>A </a:t>
            </a:r>
            <a:r>
              <a:rPr lang="en-IN" sz="2400" b="1" dirty="0">
                <a:solidFill>
                  <a:srgbClr val="C00000"/>
                </a:solidFill>
              </a:rPr>
              <a:t>disclosure note </a:t>
            </a:r>
            <a:r>
              <a:rPr lang="en-IN" sz="2400" dirty="0"/>
              <a:t>would describe the nature of the error, but there would be no impact on net income, income from continuing operations, and earnings per share to report.</a:t>
            </a:r>
            <a:endParaRPr lang="en-US" sz="2400" dirty="0"/>
          </a:p>
        </p:txBody>
      </p:sp>
    </p:spTree>
    <p:extLst>
      <p:ext uri="{BB962C8B-B14F-4D97-AF65-F5344CB8AC3E}">
        <p14:creationId xmlns:p14="http://schemas.microsoft.com/office/powerpoint/2010/main" val="22716353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left)">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6" grpId="0" animBg="1"/>
      <p:bldP spid="2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a:t>Error Affecting a Prior Year’s Net Income</a:t>
            </a:r>
            <a:endParaRPr lang="en-US" dirty="0"/>
          </a:p>
        </p:txBody>
      </p:sp>
      <p:sp>
        <p:nvSpPr>
          <p:cNvPr id="3" name="Content Placeholder 2"/>
          <p:cNvSpPr>
            <a:spLocks noGrp="1"/>
          </p:cNvSpPr>
          <p:nvPr>
            <p:ph idx="1"/>
          </p:nvPr>
        </p:nvSpPr>
        <p:spPr/>
        <p:txBody>
          <a:bodyPr>
            <a:normAutofit/>
          </a:bodyPr>
          <a:lstStyle/>
          <a:p>
            <a:r>
              <a:rPr lang="en-IN" dirty="0"/>
              <a:t>Most errors affect net income</a:t>
            </a:r>
          </a:p>
          <a:p>
            <a:pPr marL="741363" lvl="1" indent="-284163">
              <a:buFont typeface="Lucida Grande"/>
              <a:buChar char="–"/>
            </a:pPr>
            <a:r>
              <a:rPr lang="en-IN" sz="2600" dirty="0"/>
              <a:t>When they do, they affect the balance sheet as well</a:t>
            </a:r>
          </a:p>
          <a:p>
            <a:r>
              <a:rPr lang="en-IN" dirty="0"/>
              <a:t>Both statements must be </a:t>
            </a:r>
            <a:r>
              <a:rPr lang="en-IN" b="1" dirty="0">
                <a:solidFill>
                  <a:srgbClr val="C00000"/>
                </a:solidFill>
              </a:rPr>
              <a:t>retrospectively restated</a:t>
            </a:r>
            <a:endParaRPr lang="en-US" b="1" dirty="0">
              <a:solidFill>
                <a:srgbClr val="C00000"/>
              </a:solidFill>
            </a:endParaRPr>
          </a:p>
          <a:p>
            <a:r>
              <a:rPr lang="en-IN" dirty="0"/>
              <a:t>The </a:t>
            </a:r>
            <a:r>
              <a:rPr lang="en-IN" b="1" dirty="0">
                <a:solidFill>
                  <a:srgbClr val="C00000"/>
                </a:solidFill>
              </a:rPr>
              <a:t>statement of cash flows </a:t>
            </a:r>
            <a:r>
              <a:rPr lang="en-IN" dirty="0"/>
              <a:t>sometimes is affected, too</a:t>
            </a:r>
          </a:p>
          <a:p>
            <a:pPr>
              <a:buClr>
                <a:schemeClr val="tx1"/>
              </a:buClr>
            </a:pPr>
            <a:r>
              <a:rPr lang="en-IN" b="1" dirty="0">
                <a:solidFill>
                  <a:srgbClr val="C00000"/>
                </a:solidFill>
              </a:rPr>
              <a:t>Incorrect account balances </a:t>
            </a:r>
            <a:r>
              <a:rPr lang="en-IN" dirty="0"/>
              <a:t>must be corrected</a:t>
            </a:r>
          </a:p>
          <a:p>
            <a:pPr>
              <a:buClr>
                <a:schemeClr val="tx1"/>
              </a:buClr>
            </a:pPr>
            <a:r>
              <a:rPr lang="en-IN" b="1" dirty="0">
                <a:solidFill>
                  <a:srgbClr val="C00000"/>
                </a:solidFill>
              </a:rPr>
              <a:t>Income taxes </a:t>
            </a:r>
            <a:r>
              <a:rPr lang="en-IN" dirty="0"/>
              <a:t>often are affected by income errors</a:t>
            </a:r>
          </a:p>
          <a:p>
            <a:pPr marL="741363" lvl="1" indent="-284163">
              <a:buFont typeface="Lucida Grande"/>
              <a:buChar char="–"/>
            </a:pPr>
            <a:r>
              <a:rPr lang="en-IN" sz="2600" dirty="0"/>
              <a:t>Amended tax returns are prepared:</a:t>
            </a:r>
          </a:p>
          <a:p>
            <a:pPr lvl="2"/>
            <a:r>
              <a:rPr lang="en-IN" sz="2400" dirty="0"/>
              <a:t>Either to pay additional taxes; or</a:t>
            </a:r>
          </a:p>
          <a:p>
            <a:pPr lvl="2"/>
            <a:r>
              <a:rPr lang="en-IN" sz="2400" dirty="0"/>
              <a:t>To claim a tax refund for taxes overpaid </a:t>
            </a:r>
          </a:p>
          <a:p>
            <a:pPr lvl="2"/>
            <a:endParaRPr lang="en-US" sz="22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Tree>
    <p:extLst>
      <p:ext uri="{BB962C8B-B14F-4D97-AF65-F5344CB8AC3E}">
        <p14:creationId xmlns:p14="http://schemas.microsoft.com/office/powerpoint/2010/main" val="30793615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500"/>
                                        <p:tgtEl>
                                          <p:spTgt spid="3">
                                            <p:txEl>
                                              <p:pRg st="6" end="6"/>
                                            </p:txEl>
                                          </p:spTgt>
                                        </p:tgtEl>
                                      </p:cBhvr>
                                    </p:animEffec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500"/>
                                        <p:tgtEl>
                                          <p:spTgt spid="3">
                                            <p:txEl>
                                              <p:pRg st="7" end="7"/>
                                            </p:txEl>
                                          </p:spTgt>
                                        </p:tgtEl>
                                      </p:cBhvr>
                                    </p:animEffect>
                                  </p:childTnLst>
                                </p:cTn>
                              </p:par>
                            </p:childTnLst>
                          </p:cTn>
                        </p:par>
                        <p:par>
                          <p:cTn id="39" fill="hold">
                            <p:stCondLst>
                              <p:cond delay="1500"/>
                            </p:stCondLst>
                            <p:childTnLst>
                              <p:par>
                                <p:cTn id="40" presetID="10" presetClass="entr" presetSubtype="0" fill="hold" nodeType="after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849267" y="2928104"/>
            <a:ext cx="3678593" cy="369332"/>
          </a:xfrm>
          <a:prstGeom prst="rect">
            <a:avLst/>
          </a:prstGeom>
          <a:solidFill>
            <a:schemeClr val="accent5">
              <a:lumMod val="20000"/>
              <a:lumOff val="80000"/>
            </a:schemeClr>
          </a:solidFill>
          <a:ln w="28575">
            <a:solidFill>
              <a:srgbClr val="0072A2"/>
            </a:solidFill>
          </a:ln>
        </p:spPr>
        <p:txBody>
          <a:bodyPr wrap="square" rtlCol="0">
            <a:spAutoFit/>
          </a:bodyPr>
          <a:lstStyle/>
          <a:p>
            <a:r>
              <a:rPr lang="en-US" dirty="0"/>
              <a:t>Depreciation understated by $</a:t>
            </a:r>
            <a:r>
              <a:rPr lang="en-US" dirty="0" smtClean="0"/>
              <a:t>2.8M</a:t>
            </a:r>
            <a:endParaRPr lang="en-US" dirty="0"/>
          </a:p>
        </p:txBody>
      </p:sp>
      <p:sp>
        <p:nvSpPr>
          <p:cNvPr id="11" name="Rectangle 10"/>
          <p:cNvSpPr/>
          <p:nvPr/>
        </p:nvSpPr>
        <p:spPr>
          <a:xfrm>
            <a:off x="5105400" y="3917124"/>
            <a:ext cx="3918260" cy="2681498"/>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761999" y="3672936"/>
            <a:ext cx="3953537" cy="292568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61999" y="0"/>
            <a:ext cx="8382000" cy="1211217"/>
          </a:xfrm>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smtClean="0"/>
              <a:t>Error </a:t>
            </a:r>
            <a:r>
              <a:rPr lang="en-IN" dirty="0"/>
              <a:t>Affecting Net Income</a:t>
            </a:r>
            <a:r>
              <a:rPr lang="en-IN" dirty="0" smtClean="0"/>
              <a:t>—</a:t>
            </a:r>
            <a:br>
              <a:rPr lang="en-IN" dirty="0" smtClean="0"/>
            </a:br>
            <a:r>
              <a:rPr lang="en-IN" dirty="0" smtClean="0"/>
              <a:t>Recording </a:t>
            </a:r>
            <a:r>
              <a:rPr lang="en-IN" dirty="0"/>
              <a:t>an Asset as an Expense</a:t>
            </a:r>
            <a:endParaRPr lang="en-US" dirty="0"/>
          </a:p>
        </p:txBody>
      </p:sp>
      <p:sp>
        <p:nvSpPr>
          <p:cNvPr id="3" name="Content Placeholder 2"/>
          <p:cNvSpPr>
            <a:spLocks noGrp="1"/>
          </p:cNvSpPr>
          <p:nvPr>
            <p:ph idx="1"/>
          </p:nvPr>
        </p:nvSpPr>
        <p:spPr/>
        <p:txBody>
          <a:bodyPr/>
          <a:lstStyle/>
          <a:p>
            <a:endParaRPr lang="en-US" dirty="0"/>
          </a:p>
          <a:p>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5" name="Rectangle 4"/>
          <p:cNvSpPr/>
          <p:nvPr/>
        </p:nvSpPr>
        <p:spPr>
          <a:xfrm>
            <a:off x="919420" y="3246470"/>
            <a:ext cx="1218410" cy="430887"/>
          </a:xfrm>
          <a:prstGeom prst="rect">
            <a:avLst/>
          </a:prstGeom>
        </p:spPr>
        <p:txBody>
          <a:bodyPr wrap="none">
            <a:spAutoFit/>
          </a:bodyPr>
          <a:lstStyle/>
          <a:p>
            <a:r>
              <a:rPr lang="en-US" sz="2200" b="1" dirty="0"/>
              <a:t>Analysis:</a:t>
            </a:r>
            <a:endParaRPr lang="en-US" sz="2200" dirty="0"/>
          </a:p>
        </p:txBody>
      </p:sp>
      <p:sp>
        <p:nvSpPr>
          <p:cNvPr id="7" name="Rectangle 6"/>
          <p:cNvSpPr/>
          <p:nvPr/>
        </p:nvSpPr>
        <p:spPr>
          <a:xfrm>
            <a:off x="926651" y="3672936"/>
            <a:ext cx="1452642" cy="369332"/>
          </a:xfrm>
          <a:prstGeom prst="rect">
            <a:avLst/>
          </a:prstGeom>
        </p:spPr>
        <p:txBody>
          <a:bodyPr wrap="none">
            <a:spAutoFit/>
          </a:bodyPr>
          <a:lstStyle/>
          <a:p>
            <a:r>
              <a:rPr lang="en-US" dirty="0"/>
              <a:t>($ in millions)</a:t>
            </a:r>
          </a:p>
        </p:txBody>
      </p:sp>
      <p:sp>
        <p:nvSpPr>
          <p:cNvPr id="8" name="Rectangle 7"/>
          <p:cNvSpPr/>
          <p:nvPr/>
        </p:nvSpPr>
        <p:spPr>
          <a:xfrm>
            <a:off x="2440482" y="3877336"/>
            <a:ext cx="1043940" cy="430887"/>
          </a:xfrm>
          <a:prstGeom prst="rect">
            <a:avLst/>
          </a:prstGeom>
        </p:spPr>
        <p:txBody>
          <a:bodyPr wrap="none">
            <a:spAutoFit/>
          </a:bodyPr>
          <a:lstStyle/>
          <a:p>
            <a:r>
              <a:rPr lang="en-US" sz="2200" b="1" dirty="0">
                <a:solidFill>
                  <a:srgbClr val="C00000"/>
                </a:solidFill>
              </a:rPr>
              <a:t>Correct</a:t>
            </a:r>
            <a:endParaRPr lang="en-US" sz="2200" dirty="0">
              <a:solidFill>
                <a:srgbClr val="C00000"/>
              </a:solidFill>
            </a:endParaRPr>
          </a:p>
        </p:txBody>
      </p:sp>
      <p:sp>
        <p:nvSpPr>
          <p:cNvPr id="9" name="Rectangle 8"/>
          <p:cNvSpPr/>
          <p:nvPr/>
        </p:nvSpPr>
        <p:spPr>
          <a:xfrm>
            <a:off x="6363958" y="3877336"/>
            <a:ext cx="1238159" cy="430887"/>
          </a:xfrm>
          <a:prstGeom prst="rect">
            <a:avLst/>
          </a:prstGeom>
        </p:spPr>
        <p:txBody>
          <a:bodyPr wrap="none">
            <a:spAutoFit/>
          </a:bodyPr>
          <a:lstStyle/>
          <a:p>
            <a:r>
              <a:rPr lang="en-US" sz="2200" b="1" dirty="0">
                <a:solidFill>
                  <a:srgbClr val="C00000"/>
                </a:solidFill>
              </a:rPr>
              <a:t>Incorrect</a:t>
            </a:r>
            <a:endParaRPr lang="en-US" sz="2200" dirty="0">
              <a:solidFill>
                <a:srgbClr val="C00000"/>
              </a:solidFill>
            </a:endParaRPr>
          </a:p>
        </p:txBody>
      </p:sp>
      <p:sp>
        <p:nvSpPr>
          <p:cNvPr id="10" name="Rectangle 9"/>
          <p:cNvSpPr/>
          <p:nvPr/>
        </p:nvSpPr>
        <p:spPr>
          <a:xfrm>
            <a:off x="1221335" y="4138870"/>
            <a:ext cx="3557256" cy="430887"/>
          </a:xfrm>
          <a:prstGeom prst="rect">
            <a:avLst/>
          </a:prstGeom>
        </p:spPr>
        <p:txBody>
          <a:bodyPr wrap="none">
            <a:spAutoFit/>
          </a:bodyPr>
          <a:lstStyle/>
          <a:p>
            <a:pPr algn="ctr"/>
            <a:r>
              <a:rPr lang="en-US" sz="2200" b="1" dirty="0">
                <a:solidFill>
                  <a:srgbClr val="C00000"/>
                </a:solidFill>
              </a:rPr>
              <a:t>(Should have been recorded)</a:t>
            </a:r>
          </a:p>
        </p:txBody>
      </p:sp>
      <p:sp>
        <p:nvSpPr>
          <p:cNvPr id="12" name="Rectangle 11"/>
          <p:cNvSpPr/>
          <p:nvPr/>
        </p:nvSpPr>
        <p:spPr>
          <a:xfrm>
            <a:off x="6148258" y="4139604"/>
            <a:ext cx="1760483" cy="430887"/>
          </a:xfrm>
          <a:prstGeom prst="rect">
            <a:avLst/>
          </a:prstGeom>
        </p:spPr>
        <p:txBody>
          <a:bodyPr wrap="none">
            <a:spAutoFit/>
          </a:bodyPr>
          <a:lstStyle/>
          <a:p>
            <a:pPr algn="ctr"/>
            <a:r>
              <a:rPr lang="en-US" sz="2200" b="1" dirty="0">
                <a:solidFill>
                  <a:srgbClr val="C00000"/>
                </a:solidFill>
              </a:rPr>
              <a:t>(As recorded)</a:t>
            </a:r>
          </a:p>
        </p:txBody>
      </p:sp>
      <p:sp>
        <p:nvSpPr>
          <p:cNvPr id="13" name="Rectangle 12"/>
          <p:cNvSpPr/>
          <p:nvPr/>
        </p:nvSpPr>
        <p:spPr>
          <a:xfrm>
            <a:off x="762000" y="4572000"/>
            <a:ext cx="755335" cy="430887"/>
          </a:xfrm>
          <a:prstGeom prst="rect">
            <a:avLst/>
          </a:prstGeom>
        </p:spPr>
        <p:txBody>
          <a:bodyPr wrap="none">
            <a:spAutoFit/>
          </a:bodyPr>
          <a:lstStyle/>
          <a:p>
            <a:r>
              <a:rPr lang="en-US" sz="2200" dirty="0"/>
              <a:t>2016</a:t>
            </a:r>
          </a:p>
        </p:txBody>
      </p:sp>
      <p:sp>
        <p:nvSpPr>
          <p:cNvPr id="14" name="Rectangle 13"/>
          <p:cNvSpPr/>
          <p:nvPr/>
        </p:nvSpPr>
        <p:spPr>
          <a:xfrm>
            <a:off x="1548293" y="4572000"/>
            <a:ext cx="1431482" cy="430887"/>
          </a:xfrm>
          <a:prstGeom prst="rect">
            <a:avLst/>
          </a:prstGeom>
        </p:spPr>
        <p:txBody>
          <a:bodyPr wrap="none">
            <a:spAutoFit/>
          </a:bodyPr>
          <a:lstStyle/>
          <a:p>
            <a:r>
              <a:rPr lang="en-US" sz="2200" dirty="0"/>
              <a:t>Equipment</a:t>
            </a:r>
          </a:p>
        </p:txBody>
      </p:sp>
      <p:sp>
        <p:nvSpPr>
          <p:cNvPr id="15" name="Rectangle 14"/>
          <p:cNvSpPr/>
          <p:nvPr/>
        </p:nvSpPr>
        <p:spPr>
          <a:xfrm>
            <a:off x="1796390" y="4874419"/>
            <a:ext cx="728084" cy="430887"/>
          </a:xfrm>
          <a:prstGeom prst="rect">
            <a:avLst/>
          </a:prstGeom>
        </p:spPr>
        <p:txBody>
          <a:bodyPr wrap="none">
            <a:spAutoFit/>
          </a:bodyPr>
          <a:lstStyle/>
          <a:p>
            <a:r>
              <a:rPr lang="en-US" sz="2200" dirty="0"/>
              <a:t>Cash</a:t>
            </a:r>
          </a:p>
        </p:txBody>
      </p:sp>
      <p:sp>
        <p:nvSpPr>
          <p:cNvPr id="16" name="Rectangle 15"/>
          <p:cNvSpPr/>
          <p:nvPr/>
        </p:nvSpPr>
        <p:spPr>
          <a:xfrm>
            <a:off x="3530127" y="4572000"/>
            <a:ext cx="540533" cy="430887"/>
          </a:xfrm>
          <a:prstGeom prst="rect">
            <a:avLst/>
          </a:prstGeom>
        </p:spPr>
        <p:txBody>
          <a:bodyPr wrap="none">
            <a:spAutoFit/>
          </a:bodyPr>
          <a:lstStyle/>
          <a:p>
            <a:r>
              <a:rPr lang="en-US" sz="2200" dirty="0"/>
              <a:t>7.0</a:t>
            </a:r>
          </a:p>
        </p:txBody>
      </p:sp>
      <p:sp>
        <p:nvSpPr>
          <p:cNvPr id="17" name="Rectangle 16"/>
          <p:cNvSpPr/>
          <p:nvPr/>
        </p:nvSpPr>
        <p:spPr>
          <a:xfrm>
            <a:off x="3987327" y="4874419"/>
            <a:ext cx="540533" cy="430887"/>
          </a:xfrm>
          <a:prstGeom prst="rect">
            <a:avLst/>
          </a:prstGeom>
        </p:spPr>
        <p:txBody>
          <a:bodyPr wrap="none">
            <a:spAutoFit/>
          </a:bodyPr>
          <a:lstStyle/>
          <a:p>
            <a:r>
              <a:rPr lang="en-US" sz="2200" dirty="0"/>
              <a:t>7.0</a:t>
            </a:r>
          </a:p>
        </p:txBody>
      </p:sp>
      <p:sp>
        <p:nvSpPr>
          <p:cNvPr id="18" name="Rectangle 17"/>
          <p:cNvSpPr/>
          <p:nvPr/>
        </p:nvSpPr>
        <p:spPr>
          <a:xfrm>
            <a:off x="762000" y="5204312"/>
            <a:ext cx="755335" cy="430887"/>
          </a:xfrm>
          <a:prstGeom prst="rect">
            <a:avLst/>
          </a:prstGeom>
        </p:spPr>
        <p:txBody>
          <a:bodyPr wrap="none">
            <a:spAutoFit/>
          </a:bodyPr>
          <a:lstStyle/>
          <a:p>
            <a:r>
              <a:rPr lang="en-US" sz="2200" dirty="0"/>
              <a:t>2016</a:t>
            </a:r>
          </a:p>
        </p:txBody>
      </p:sp>
      <p:sp>
        <p:nvSpPr>
          <p:cNvPr id="19" name="Rectangle 18"/>
          <p:cNvSpPr/>
          <p:nvPr/>
        </p:nvSpPr>
        <p:spPr>
          <a:xfrm>
            <a:off x="1548293" y="5204312"/>
            <a:ext cx="1132041" cy="430887"/>
          </a:xfrm>
          <a:prstGeom prst="rect">
            <a:avLst/>
          </a:prstGeom>
        </p:spPr>
        <p:txBody>
          <a:bodyPr wrap="none">
            <a:spAutoFit/>
          </a:bodyPr>
          <a:lstStyle/>
          <a:p>
            <a:r>
              <a:rPr lang="en-US" sz="2200" dirty="0"/>
              <a:t>Expense</a:t>
            </a:r>
          </a:p>
        </p:txBody>
      </p:sp>
      <p:sp>
        <p:nvSpPr>
          <p:cNvPr id="20" name="Rectangle 19"/>
          <p:cNvSpPr/>
          <p:nvPr/>
        </p:nvSpPr>
        <p:spPr>
          <a:xfrm>
            <a:off x="1796390" y="5498366"/>
            <a:ext cx="1961194" cy="430887"/>
          </a:xfrm>
          <a:prstGeom prst="rect">
            <a:avLst/>
          </a:prstGeom>
        </p:spPr>
        <p:txBody>
          <a:bodyPr wrap="none">
            <a:spAutoFit/>
          </a:bodyPr>
          <a:lstStyle/>
          <a:p>
            <a:r>
              <a:rPr lang="en-US" sz="2200" dirty="0"/>
              <a:t>Accum. deprec.</a:t>
            </a:r>
          </a:p>
        </p:txBody>
      </p:sp>
      <p:sp>
        <p:nvSpPr>
          <p:cNvPr id="21" name="Rectangle 20"/>
          <p:cNvSpPr/>
          <p:nvPr/>
        </p:nvSpPr>
        <p:spPr>
          <a:xfrm>
            <a:off x="3530127" y="5204312"/>
            <a:ext cx="540533" cy="430887"/>
          </a:xfrm>
          <a:prstGeom prst="rect">
            <a:avLst/>
          </a:prstGeom>
        </p:spPr>
        <p:txBody>
          <a:bodyPr wrap="none">
            <a:spAutoFit/>
          </a:bodyPr>
          <a:lstStyle/>
          <a:p>
            <a:r>
              <a:rPr lang="en-US" sz="2200" dirty="0"/>
              <a:t>1.4</a:t>
            </a:r>
          </a:p>
        </p:txBody>
      </p:sp>
      <p:sp>
        <p:nvSpPr>
          <p:cNvPr id="22" name="Rectangle 21"/>
          <p:cNvSpPr/>
          <p:nvPr/>
        </p:nvSpPr>
        <p:spPr>
          <a:xfrm>
            <a:off x="3987327" y="5498366"/>
            <a:ext cx="540533" cy="430887"/>
          </a:xfrm>
          <a:prstGeom prst="rect">
            <a:avLst/>
          </a:prstGeom>
        </p:spPr>
        <p:txBody>
          <a:bodyPr wrap="none">
            <a:spAutoFit/>
          </a:bodyPr>
          <a:lstStyle/>
          <a:p>
            <a:r>
              <a:rPr lang="en-US" sz="2200" dirty="0"/>
              <a:t>1.4</a:t>
            </a:r>
          </a:p>
        </p:txBody>
      </p:sp>
      <p:sp>
        <p:nvSpPr>
          <p:cNvPr id="23" name="Rectangle 22"/>
          <p:cNvSpPr/>
          <p:nvPr/>
        </p:nvSpPr>
        <p:spPr>
          <a:xfrm>
            <a:off x="762000" y="5873681"/>
            <a:ext cx="755335" cy="430887"/>
          </a:xfrm>
          <a:prstGeom prst="rect">
            <a:avLst/>
          </a:prstGeom>
        </p:spPr>
        <p:txBody>
          <a:bodyPr wrap="none">
            <a:spAutoFit/>
          </a:bodyPr>
          <a:lstStyle/>
          <a:p>
            <a:r>
              <a:rPr lang="en-US" sz="2200" dirty="0"/>
              <a:t>2017</a:t>
            </a:r>
          </a:p>
        </p:txBody>
      </p:sp>
      <p:sp>
        <p:nvSpPr>
          <p:cNvPr id="24" name="Rectangle 23"/>
          <p:cNvSpPr/>
          <p:nvPr/>
        </p:nvSpPr>
        <p:spPr>
          <a:xfrm>
            <a:off x="1548293" y="5873681"/>
            <a:ext cx="1132041" cy="430887"/>
          </a:xfrm>
          <a:prstGeom prst="rect">
            <a:avLst/>
          </a:prstGeom>
        </p:spPr>
        <p:txBody>
          <a:bodyPr wrap="none">
            <a:spAutoFit/>
          </a:bodyPr>
          <a:lstStyle/>
          <a:p>
            <a:r>
              <a:rPr lang="en-US" sz="2200" dirty="0"/>
              <a:t>Expense</a:t>
            </a:r>
          </a:p>
        </p:txBody>
      </p:sp>
      <p:sp>
        <p:nvSpPr>
          <p:cNvPr id="25" name="Rectangle 24"/>
          <p:cNvSpPr/>
          <p:nvPr/>
        </p:nvSpPr>
        <p:spPr>
          <a:xfrm>
            <a:off x="1796390" y="6167735"/>
            <a:ext cx="1961194" cy="430887"/>
          </a:xfrm>
          <a:prstGeom prst="rect">
            <a:avLst/>
          </a:prstGeom>
        </p:spPr>
        <p:txBody>
          <a:bodyPr wrap="none">
            <a:spAutoFit/>
          </a:bodyPr>
          <a:lstStyle/>
          <a:p>
            <a:r>
              <a:rPr lang="en-US" sz="2200" dirty="0"/>
              <a:t>Accum. deprec.</a:t>
            </a:r>
          </a:p>
        </p:txBody>
      </p:sp>
      <p:sp>
        <p:nvSpPr>
          <p:cNvPr id="26" name="Rectangle 25"/>
          <p:cNvSpPr/>
          <p:nvPr/>
        </p:nvSpPr>
        <p:spPr>
          <a:xfrm>
            <a:off x="3530127" y="5873681"/>
            <a:ext cx="540533" cy="430887"/>
          </a:xfrm>
          <a:prstGeom prst="rect">
            <a:avLst/>
          </a:prstGeom>
        </p:spPr>
        <p:txBody>
          <a:bodyPr wrap="none">
            <a:spAutoFit/>
          </a:bodyPr>
          <a:lstStyle/>
          <a:p>
            <a:r>
              <a:rPr lang="en-US" sz="2200" dirty="0"/>
              <a:t>1.4</a:t>
            </a:r>
          </a:p>
        </p:txBody>
      </p:sp>
      <p:sp>
        <p:nvSpPr>
          <p:cNvPr id="27" name="Rectangle 26"/>
          <p:cNvSpPr/>
          <p:nvPr/>
        </p:nvSpPr>
        <p:spPr>
          <a:xfrm>
            <a:off x="3987327" y="6167735"/>
            <a:ext cx="540533" cy="430887"/>
          </a:xfrm>
          <a:prstGeom prst="rect">
            <a:avLst/>
          </a:prstGeom>
        </p:spPr>
        <p:txBody>
          <a:bodyPr wrap="none">
            <a:spAutoFit/>
          </a:bodyPr>
          <a:lstStyle/>
          <a:p>
            <a:r>
              <a:rPr lang="en-US" sz="2200" dirty="0"/>
              <a:t>1.4</a:t>
            </a:r>
          </a:p>
        </p:txBody>
      </p:sp>
      <p:sp>
        <p:nvSpPr>
          <p:cNvPr id="28" name="Rectangle 27"/>
          <p:cNvSpPr/>
          <p:nvPr/>
        </p:nvSpPr>
        <p:spPr>
          <a:xfrm>
            <a:off x="5257800" y="4570231"/>
            <a:ext cx="755335" cy="430887"/>
          </a:xfrm>
          <a:prstGeom prst="rect">
            <a:avLst/>
          </a:prstGeom>
        </p:spPr>
        <p:txBody>
          <a:bodyPr wrap="none">
            <a:spAutoFit/>
          </a:bodyPr>
          <a:lstStyle/>
          <a:p>
            <a:r>
              <a:rPr lang="en-US" sz="2200" dirty="0"/>
              <a:t>2016</a:t>
            </a:r>
          </a:p>
        </p:txBody>
      </p:sp>
      <p:sp>
        <p:nvSpPr>
          <p:cNvPr id="29" name="Rectangle 28"/>
          <p:cNvSpPr/>
          <p:nvPr/>
        </p:nvSpPr>
        <p:spPr>
          <a:xfrm>
            <a:off x="6044093" y="4570231"/>
            <a:ext cx="1132041" cy="430887"/>
          </a:xfrm>
          <a:prstGeom prst="rect">
            <a:avLst/>
          </a:prstGeom>
        </p:spPr>
        <p:txBody>
          <a:bodyPr wrap="none">
            <a:spAutoFit/>
          </a:bodyPr>
          <a:lstStyle/>
          <a:p>
            <a:r>
              <a:rPr lang="en-US" sz="2200" dirty="0"/>
              <a:t>Expense</a:t>
            </a:r>
          </a:p>
        </p:txBody>
      </p:sp>
      <p:sp>
        <p:nvSpPr>
          <p:cNvPr id="30" name="Rectangle 29"/>
          <p:cNvSpPr/>
          <p:nvPr/>
        </p:nvSpPr>
        <p:spPr>
          <a:xfrm>
            <a:off x="6292190" y="4877187"/>
            <a:ext cx="728084" cy="430887"/>
          </a:xfrm>
          <a:prstGeom prst="rect">
            <a:avLst/>
          </a:prstGeom>
        </p:spPr>
        <p:txBody>
          <a:bodyPr wrap="none">
            <a:spAutoFit/>
          </a:bodyPr>
          <a:lstStyle/>
          <a:p>
            <a:r>
              <a:rPr lang="en-US" sz="2200" dirty="0"/>
              <a:t>Cash</a:t>
            </a:r>
          </a:p>
        </p:txBody>
      </p:sp>
      <p:sp>
        <p:nvSpPr>
          <p:cNvPr id="31" name="Rectangle 30"/>
          <p:cNvSpPr/>
          <p:nvPr/>
        </p:nvSpPr>
        <p:spPr>
          <a:xfrm>
            <a:off x="8025927" y="4570231"/>
            <a:ext cx="540533" cy="430887"/>
          </a:xfrm>
          <a:prstGeom prst="rect">
            <a:avLst/>
          </a:prstGeom>
        </p:spPr>
        <p:txBody>
          <a:bodyPr wrap="none">
            <a:spAutoFit/>
          </a:bodyPr>
          <a:lstStyle/>
          <a:p>
            <a:r>
              <a:rPr lang="en-US" sz="2200" dirty="0"/>
              <a:t>7.0</a:t>
            </a:r>
          </a:p>
        </p:txBody>
      </p:sp>
      <p:sp>
        <p:nvSpPr>
          <p:cNvPr id="32" name="Rectangle 31"/>
          <p:cNvSpPr/>
          <p:nvPr/>
        </p:nvSpPr>
        <p:spPr>
          <a:xfrm>
            <a:off x="8483127" y="4877187"/>
            <a:ext cx="540533" cy="430887"/>
          </a:xfrm>
          <a:prstGeom prst="rect">
            <a:avLst/>
          </a:prstGeom>
        </p:spPr>
        <p:txBody>
          <a:bodyPr wrap="none">
            <a:spAutoFit/>
          </a:bodyPr>
          <a:lstStyle/>
          <a:p>
            <a:r>
              <a:rPr lang="en-US" sz="2200" dirty="0"/>
              <a:t>7.0</a:t>
            </a:r>
          </a:p>
        </p:txBody>
      </p:sp>
      <p:sp>
        <p:nvSpPr>
          <p:cNvPr id="44" name="Rectangle 43"/>
          <p:cNvSpPr/>
          <p:nvPr/>
        </p:nvSpPr>
        <p:spPr>
          <a:xfrm>
            <a:off x="767020" y="1143000"/>
            <a:ext cx="8148380" cy="1785104"/>
          </a:xfrm>
          <a:prstGeom prst="rect">
            <a:avLst/>
          </a:prstGeom>
        </p:spPr>
        <p:txBody>
          <a:bodyPr wrap="square">
            <a:spAutoFit/>
          </a:bodyPr>
          <a:lstStyle/>
          <a:p>
            <a:r>
              <a:rPr lang="en-IN" sz="2200" dirty="0"/>
              <a:t>In 2018, internal auditors discovered that Seidman Distribution, Inc., had </a:t>
            </a:r>
            <a:r>
              <a:rPr lang="en-IN" sz="2200" b="1" dirty="0">
                <a:solidFill>
                  <a:srgbClr val="C00000"/>
                </a:solidFill>
              </a:rPr>
              <a:t>debited an expense account </a:t>
            </a:r>
            <a:r>
              <a:rPr lang="en-IN" sz="2200" dirty="0"/>
              <a:t>for the $7 million cost of sorting equipment purchased at the beginning of 2016. The equipment’s useful life was expected to be five years with no residual value. Straight-line depreciation is used by Seidman.</a:t>
            </a:r>
            <a:endParaRPr lang="en-US" sz="2200" dirty="0"/>
          </a:p>
        </p:txBody>
      </p:sp>
      <p:sp>
        <p:nvSpPr>
          <p:cNvPr id="45" name="Rectangle 44"/>
          <p:cNvSpPr/>
          <p:nvPr/>
        </p:nvSpPr>
        <p:spPr>
          <a:xfrm>
            <a:off x="5260595" y="5203901"/>
            <a:ext cx="3297506" cy="430887"/>
          </a:xfrm>
          <a:prstGeom prst="rect">
            <a:avLst/>
          </a:prstGeom>
        </p:spPr>
        <p:txBody>
          <a:bodyPr wrap="none">
            <a:spAutoFit/>
          </a:bodyPr>
          <a:lstStyle/>
          <a:p>
            <a:r>
              <a:rPr lang="en-US" sz="2200" dirty="0"/>
              <a:t>Depreciation entry omitted</a:t>
            </a:r>
          </a:p>
        </p:txBody>
      </p:sp>
      <p:sp>
        <p:nvSpPr>
          <p:cNvPr id="46" name="Rectangle 45"/>
          <p:cNvSpPr/>
          <p:nvPr/>
        </p:nvSpPr>
        <p:spPr>
          <a:xfrm>
            <a:off x="5260595" y="5893713"/>
            <a:ext cx="3297506" cy="430887"/>
          </a:xfrm>
          <a:prstGeom prst="rect">
            <a:avLst/>
          </a:prstGeom>
        </p:spPr>
        <p:txBody>
          <a:bodyPr wrap="none">
            <a:spAutoFit/>
          </a:bodyPr>
          <a:lstStyle/>
          <a:p>
            <a:r>
              <a:rPr lang="en-US" sz="2200" dirty="0"/>
              <a:t>Depreciation entry omitted</a:t>
            </a:r>
          </a:p>
        </p:txBody>
      </p:sp>
      <p:sp>
        <p:nvSpPr>
          <p:cNvPr id="47" name="Rectangle 46"/>
          <p:cNvSpPr/>
          <p:nvPr/>
        </p:nvSpPr>
        <p:spPr>
          <a:xfrm>
            <a:off x="5239894" y="5305306"/>
            <a:ext cx="3318207" cy="1077871"/>
          </a:xfrm>
          <a:prstGeom prst="rect">
            <a:avLst/>
          </a:prstGeom>
          <a:noFill/>
          <a:ln w="285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9" name="Straight Arrow Connector 48"/>
          <p:cNvCxnSpPr/>
          <p:nvPr/>
        </p:nvCxnSpPr>
        <p:spPr>
          <a:xfrm flipH="1" flipV="1">
            <a:off x="3484423" y="3305598"/>
            <a:ext cx="2321094" cy="2002476"/>
          </a:xfrm>
          <a:prstGeom prst="straightConnector1">
            <a:avLst/>
          </a:prstGeom>
          <a:ln w="28575">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4715536" y="2985632"/>
            <a:ext cx="4329135" cy="923330"/>
          </a:xfrm>
          <a:prstGeom prst="rect">
            <a:avLst/>
          </a:prstGeom>
          <a:solidFill>
            <a:schemeClr val="accent5">
              <a:lumMod val="20000"/>
              <a:lumOff val="80000"/>
            </a:schemeClr>
          </a:solidFill>
          <a:ln w="28575">
            <a:solidFill>
              <a:srgbClr val="0072A2"/>
            </a:solidFill>
          </a:ln>
        </p:spPr>
        <p:txBody>
          <a:bodyPr wrap="square" rtlCol="0">
            <a:spAutoFit/>
          </a:bodyPr>
          <a:lstStyle/>
          <a:p>
            <a:r>
              <a:rPr lang="en-US" dirty="0"/>
              <a:t>Total expenses were overstated by $7M </a:t>
            </a:r>
            <a:r>
              <a:rPr lang="en-US" dirty="0" smtClean="0"/>
              <a:t>− </a:t>
            </a:r>
            <a:r>
              <a:rPr lang="en-US" dirty="0"/>
              <a:t>2.8M = $4.2M; so net income (&amp; RE) </a:t>
            </a:r>
            <a:br>
              <a:rPr lang="en-US" dirty="0"/>
            </a:br>
            <a:r>
              <a:rPr lang="en-US" dirty="0"/>
              <a:t>was overstated by $4.2M</a:t>
            </a:r>
          </a:p>
        </p:txBody>
      </p:sp>
      <p:cxnSp>
        <p:nvCxnSpPr>
          <p:cNvPr id="42" name="Straight Arrow Connector 41"/>
          <p:cNvCxnSpPr/>
          <p:nvPr/>
        </p:nvCxnSpPr>
        <p:spPr>
          <a:xfrm flipV="1">
            <a:off x="8296193" y="3333088"/>
            <a:ext cx="0" cy="1315112"/>
          </a:xfrm>
          <a:prstGeom prst="straightConnector1">
            <a:avLst/>
          </a:prstGeom>
          <a:ln w="28575">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24743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500"/>
                                        <p:tgtEl>
                                          <p:spTgt spid="9"/>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500"/>
                                        <p:tgtEl>
                                          <p:spTgt spid="1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500"/>
                                        <p:tgtEl>
                                          <p:spTgt spid="28"/>
                                        </p:tgtEl>
                                      </p:cBhvr>
                                    </p:animEffect>
                                  </p:childTnLst>
                                </p:cTn>
                              </p:par>
                            </p:childTnLst>
                          </p:cTn>
                        </p:par>
                        <p:par>
                          <p:cTn id="81" fill="hold">
                            <p:stCondLst>
                              <p:cond delay="500"/>
                            </p:stCondLst>
                            <p:childTnLst>
                              <p:par>
                                <p:cTn id="82" presetID="22" presetClass="entr" presetSubtype="4" fill="hold"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wipe(down)">
                                      <p:cBhvr>
                                        <p:cTn id="84" dur="500"/>
                                        <p:tgtEl>
                                          <p:spTgt spid="49"/>
                                        </p:tgtEl>
                                      </p:cBhvr>
                                    </p:animEffect>
                                  </p:childTnLst>
                                </p:cTn>
                              </p:par>
                            </p:childTnLst>
                          </p:cTn>
                        </p:par>
                        <p:par>
                          <p:cTn id="85" fill="hold">
                            <p:stCondLst>
                              <p:cond delay="1000"/>
                            </p:stCondLst>
                            <p:childTnLst>
                              <p:par>
                                <p:cTn id="86" presetID="22" presetClass="entr" presetSubtype="4" fill="hold" grpId="0" nodeType="after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wipe(down)">
                                      <p:cBhvr>
                                        <p:cTn id="88" dur="500"/>
                                        <p:tgtEl>
                                          <p:spTgt spid="47"/>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fade">
                                      <p:cBhvr>
                                        <p:cTn id="91" dur="500"/>
                                        <p:tgtEl>
                                          <p:spTgt spid="1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500"/>
                                        <p:tgtEl>
                                          <p:spTgt spid="29"/>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fade">
                                      <p:cBhvr>
                                        <p:cTn id="97" dur="500"/>
                                        <p:tgtEl>
                                          <p:spTgt spid="30"/>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500"/>
                                        <p:tgtEl>
                                          <p:spTgt spid="31"/>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fade">
                                      <p:cBhvr>
                                        <p:cTn id="103" dur="500"/>
                                        <p:tgtEl>
                                          <p:spTgt spid="32"/>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5"/>
                                        </p:tgtEl>
                                        <p:attrNameLst>
                                          <p:attrName>style.visibility</p:attrName>
                                        </p:attrNameLst>
                                      </p:cBhvr>
                                      <p:to>
                                        <p:strVal val="visible"/>
                                      </p:to>
                                    </p:set>
                                    <p:animEffect transition="in" filter="fade">
                                      <p:cBhvr>
                                        <p:cTn id="106" dur="500"/>
                                        <p:tgtEl>
                                          <p:spTgt spid="45"/>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46"/>
                                        </p:tgtEl>
                                        <p:attrNameLst>
                                          <p:attrName>style.visibility</p:attrName>
                                        </p:attrNameLst>
                                      </p:cBhvr>
                                      <p:to>
                                        <p:strVal val="visible"/>
                                      </p:to>
                                    </p:set>
                                    <p:animEffect transition="in" filter="fade">
                                      <p:cBhvr>
                                        <p:cTn id="109" dur="500"/>
                                        <p:tgtEl>
                                          <p:spTgt spid="46"/>
                                        </p:tgtEl>
                                      </p:cBhvr>
                                    </p:animEffect>
                                  </p:childTnLst>
                                </p:cTn>
                              </p:par>
                            </p:childTnLst>
                          </p:cTn>
                        </p:par>
                        <p:par>
                          <p:cTn id="110" fill="hold">
                            <p:stCondLst>
                              <p:cond delay="1500"/>
                            </p:stCondLst>
                            <p:childTnLst>
                              <p:par>
                                <p:cTn id="111" presetID="22" presetClass="entr" presetSubtype="4" fill="hold" grpId="0" nodeType="afterEffect">
                                  <p:stCondLst>
                                    <p:cond delay="0"/>
                                  </p:stCondLst>
                                  <p:childTnLst>
                                    <p:set>
                                      <p:cBhvr>
                                        <p:cTn id="112" dur="1" fill="hold">
                                          <p:stCondLst>
                                            <p:cond delay="0"/>
                                          </p:stCondLst>
                                        </p:cTn>
                                        <p:tgtEl>
                                          <p:spTgt spid="39"/>
                                        </p:tgtEl>
                                        <p:attrNameLst>
                                          <p:attrName>style.visibility</p:attrName>
                                        </p:attrNameLst>
                                      </p:cBhvr>
                                      <p:to>
                                        <p:strVal val="visible"/>
                                      </p:to>
                                    </p:set>
                                    <p:animEffect transition="in" filter="wipe(down)">
                                      <p:cBhvr>
                                        <p:cTn id="113" dur="500"/>
                                        <p:tgtEl>
                                          <p:spTgt spid="39"/>
                                        </p:tgtEl>
                                      </p:cBhvr>
                                    </p:animEffect>
                                  </p:childTnLst>
                                </p:cTn>
                              </p:par>
                            </p:childTnLst>
                          </p:cTn>
                        </p:par>
                      </p:childTnLst>
                    </p:cTn>
                  </p:par>
                  <p:par>
                    <p:cTn id="114" fill="hold">
                      <p:stCondLst>
                        <p:cond delay="indefinite"/>
                      </p:stCondLst>
                      <p:childTnLst>
                        <p:par>
                          <p:cTn id="115" fill="hold">
                            <p:stCondLst>
                              <p:cond delay="0"/>
                            </p:stCondLst>
                            <p:childTnLst>
                              <p:par>
                                <p:cTn id="116" presetID="42" presetClass="entr" presetSubtype="0" fill="hold" grpId="0" nodeType="clickEffect">
                                  <p:stCondLst>
                                    <p:cond delay="0"/>
                                  </p:stCondLst>
                                  <p:childTnLst>
                                    <p:set>
                                      <p:cBhvr>
                                        <p:cTn id="117" dur="1" fill="hold">
                                          <p:stCondLst>
                                            <p:cond delay="0"/>
                                          </p:stCondLst>
                                        </p:cTn>
                                        <p:tgtEl>
                                          <p:spTgt spid="50"/>
                                        </p:tgtEl>
                                        <p:attrNameLst>
                                          <p:attrName>style.visibility</p:attrName>
                                        </p:attrNameLst>
                                      </p:cBhvr>
                                      <p:to>
                                        <p:strVal val="visible"/>
                                      </p:to>
                                    </p:set>
                                    <p:animEffect transition="in" filter="fade">
                                      <p:cBhvr>
                                        <p:cTn id="118" dur="1000"/>
                                        <p:tgtEl>
                                          <p:spTgt spid="50"/>
                                        </p:tgtEl>
                                      </p:cBhvr>
                                    </p:animEffect>
                                    <p:anim calcmode="lin" valueType="num">
                                      <p:cBhvr>
                                        <p:cTn id="119" dur="1000" fill="hold"/>
                                        <p:tgtEl>
                                          <p:spTgt spid="50"/>
                                        </p:tgtEl>
                                        <p:attrNameLst>
                                          <p:attrName>ppt_x</p:attrName>
                                        </p:attrNameLst>
                                      </p:cBhvr>
                                      <p:tavLst>
                                        <p:tav tm="0">
                                          <p:val>
                                            <p:strVal val="#ppt_x"/>
                                          </p:val>
                                        </p:tav>
                                        <p:tav tm="100000">
                                          <p:val>
                                            <p:strVal val="#ppt_x"/>
                                          </p:val>
                                        </p:tav>
                                      </p:tavLst>
                                    </p:anim>
                                    <p:anim calcmode="lin" valueType="num">
                                      <p:cBhvr>
                                        <p:cTn id="120" dur="1000" fill="hold"/>
                                        <p:tgtEl>
                                          <p:spTgt spid="50"/>
                                        </p:tgtEl>
                                        <p:attrNameLst>
                                          <p:attrName>ppt_y</p:attrName>
                                        </p:attrNameLst>
                                      </p:cBhvr>
                                      <p:tavLst>
                                        <p:tav tm="0">
                                          <p:val>
                                            <p:strVal val="#ppt_y+.1"/>
                                          </p:val>
                                        </p:tav>
                                        <p:tav tm="100000">
                                          <p:val>
                                            <p:strVal val="#ppt_y"/>
                                          </p:val>
                                        </p:tav>
                                      </p:tavLst>
                                    </p:anim>
                                  </p:childTnLst>
                                </p:cTn>
                              </p:par>
                            </p:childTnLst>
                          </p:cTn>
                        </p:par>
                        <p:par>
                          <p:cTn id="121" fill="hold">
                            <p:stCondLst>
                              <p:cond delay="1000"/>
                            </p:stCondLst>
                            <p:childTnLst>
                              <p:par>
                                <p:cTn id="122" presetID="22" presetClass="entr" presetSubtype="4" fill="hold" nodeType="afterEffect">
                                  <p:stCondLst>
                                    <p:cond delay="0"/>
                                  </p:stCondLst>
                                  <p:childTnLst>
                                    <p:set>
                                      <p:cBhvr>
                                        <p:cTn id="123" dur="1" fill="hold">
                                          <p:stCondLst>
                                            <p:cond delay="0"/>
                                          </p:stCondLst>
                                        </p:cTn>
                                        <p:tgtEl>
                                          <p:spTgt spid="42"/>
                                        </p:tgtEl>
                                        <p:attrNameLst>
                                          <p:attrName>style.visibility</p:attrName>
                                        </p:attrNameLst>
                                      </p:cBhvr>
                                      <p:to>
                                        <p:strVal val="visible"/>
                                      </p:to>
                                    </p:set>
                                    <p:animEffect transition="in" filter="wipe(down)">
                                      <p:cBhvr>
                                        <p:cTn id="12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11" grpId="0" animBg="1"/>
      <p:bldP spid="6" grpId="0" animBg="1"/>
      <p:bldP spid="5" grpId="0"/>
      <p:bldP spid="7" grpId="0"/>
      <p:bldP spid="8" grpId="0"/>
      <p:bldP spid="9" grpId="0"/>
      <p:bldP spid="10"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44" grpId="0"/>
      <p:bldP spid="45" grpId="0"/>
      <p:bldP spid="46" grpId="0"/>
      <p:bldP spid="47" grpId="0" animBg="1"/>
      <p:bldP spid="5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2633" y="2928104"/>
            <a:ext cx="8194141" cy="211107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0" name="Title 1"/>
          <p:cNvSpPr>
            <a:spLocks noGrp="1"/>
          </p:cNvSpPr>
          <p:nvPr>
            <p:ph type="title"/>
          </p:nvPr>
        </p:nvSpPr>
        <p:spPr>
          <a:xfrm>
            <a:off x="761999" y="0"/>
            <a:ext cx="8382000" cy="1211217"/>
          </a:xfrm>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smtClean="0"/>
              <a:t>Error </a:t>
            </a:r>
            <a:r>
              <a:rPr lang="en-IN" dirty="0"/>
              <a:t>Affecting Net Income— </a:t>
            </a:r>
            <a:br>
              <a:rPr lang="en-IN" dirty="0"/>
            </a:br>
            <a:r>
              <a:rPr lang="en-IN" dirty="0"/>
              <a:t>Recording an Asset as an Expense </a:t>
            </a:r>
            <a:r>
              <a:rPr lang="en-IN" sz="2600" dirty="0" smtClean="0"/>
              <a:t>(continued)</a:t>
            </a:r>
            <a:endParaRPr lang="en-US" sz="2600" dirty="0"/>
          </a:p>
        </p:txBody>
      </p:sp>
      <p:sp>
        <p:nvSpPr>
          <p:cNvPr id="3" name="Content Placeholder 2"/>
          <p:cNvSpPr>
            <a:spLocks noGrp="1"/>
          </p:cNvSpPr>
          <p:nvPr>
            <p:ph idx="1"/>
          </p:nvPr>
        </p:nvSpPr>
        <p:spPr>
          <a:xfrm>
            <a:off x="762000" y="1371600"/>
            <a:ext cx="8013600" cy="5057775"/>
          </a:xfrm>
        </p:spPr>
        <p:txBody>
          <a:bodyPr/>
          <a:lstStyle/>
          <a:p>
            <a:endParaRPr lang="en-US" dirty="0"/>
          </a:p>
          <a:p>
            <a:endParaRPr lang="en-US" dirty="0"/>
          </a:p>
        </p:txBody>
      </p:sp>
      <p:sp>
        <p:nvSpPr>
          <p:cNvPr id="45" name="TextBox 44"/>
          <p:cNvSpPr txBox="1"/>
          <p:nvPr/>
        </p:nvSpPr>
        <p:spPr>
          <a:xfrm>
            <a:off x="749300" y="3922419"/>
            <a:ext cx="6700788" cy="461665"/>
          </a:xfrm>
          <a:prstGeom prst="rect">
            <a:avLst/>
          </a:prstGeom>
          <a:noFill/>
        </p:spPr>
        <p:txBody>
          <a:bodyPr wrap="square" rtlCol="0">
            <a:spAutoFit/>
          </a:bodyPr>
          <a:lstStyle/>
          <a:p>
            <a:r>
              <a:rPr lang="en-US" sz="2400" dirty="0"/>
              <a:t>Equipment</a:t>
            </a:r>
            <a:endParaRPr lang="en-IN" sz="2400" dirty="0">
              <a:latin typeface="+mn-lt"/>
            </a:endParaRPr>
          </a:p>
        </p:txBody>
      </p:sp>
      <p:sp>
        <p:nvSpPr>
          <p:cNvPr id="46" name="TextBox 45"/>
          <p:cNvSpPr txBox="1"/>
          <p:nvPr/>
        </p:nvSpPr>
        <p:spPr>
          <a:xfrm>
            <a:off x="6549160" y="3922419"/>
            <a:ext cx="1243502" cy="461665"/>
          </a:xfrm>
          <a:prstGeom prst="rect">
            <a:avLst/>
          </a:prstGeom>
          <a:noFill/>
        </p:spPr>
        <p:txBody>
          <a:bodyPr wrap="square" rtlCol="0">
            <a:spAutoFit/>
          </a:bodyPr>
          <a:lstStyle/>
          <a:p>
            <a:pPr algn="ctr"/>
            <a:r>
              <a:rPr lang="en-IN" sz="2400" dirty="0"/>
              <a:t>7.0</a:t>
            </a:r>
            <a:endParaRPr lang="en-IN" sz="2400" dirty="0">
              <a:latin typeface="+mn-lt"/>
            </a:endParaRPr>
          </a:p>
        </p:txBody>
      </p:sp>
      <p:sp>
        <p:nvSpPr>
          <p:cNvPr id="47" name="TextBox 46"/>
          <p:cNvSpPr txBox="1"/>
          <p:nvPr/>
        </p:nvSpPr>
        <p:spPr>
          <a:xfrm>
            <a:off x="766812" y="4292533"/>
            <a:ext cx="6108415" cy="461665"/>
          </a:xfrm>
          <a:prstGeom prst="rect">
            <a:avLst/>
          </a:prstGeom>
          <a:noFill/>
        </p:spPr>
        <p:txBody>
          <a:bodyPr wrap="square" rtlCol="0">
            <a:spAutoFit/>
          </a:bodyPr>
          <a:lstStyle/>
          <a:p>
            <a:r>
              <a:rPr lang="en-US" sz="2400" dirty="0"/>
              <a:t>	Accumulated depreciation</a:t>
            </a:r>
            <a:endParaRPr lang="en-IN" sz="2400" dirty="0">
              <a:latin typeface="+mn-lt"/>
            </a:endParaRPr>
          </a:p>
        </p:txBody>
      </p:sp>
      <p:sp>
        <p:nvSpPr>
          <p:cNvPr id="48" name="TextBox 47"/>
          <p:cNvSpPr txBox="1"/>
          <p:nvPr/>
        </p:nvSpPr>
        <p:spPr>
          <a:xfrm>
            <a:off x="7732621" y="4292533"/>
            <a:ext cx="1235661" cy="461665"/>
          </a:xfrm>
          <a:prstGeom prst="rect">
            <a:avLst/>
          </a:prstGeom>
          <a:noFill/>
        </p:spPr>
        <p:txBody>
          <a:bodyPr wrap="square" rtlCol="0">
            <a:spAutoFit/>
          </a:bodyPr>
          <a:lstStyle/>
          <a:p>
            <a:pPr algn="ctr"/>
            <a:r>
              <a:rPr lang="en-IN" sz="2400" dirty="0"/>
              <a:t>2.8</a:t>
            </a:r>
            <a:endParaRPr lang="en-IN" sz="2400" dirty="0">
              <a:latin typeface="+mn-lt"/>
            </a:endParaRPr>
          </a:p>
        </p:txBody>
      </p:sp>
      <p:sp>
        <p:nvSpPr>
          <p:cNvPr id="49" name="TextBox 48"/>
          <p:cNvSpPr txBox="1"/>
          <p:nvPr/>
        </p:nvSpPr>
        <p:spPr>
          <a:xfrm>
            <a:off x="2677953" y="3234537"/>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50" name="Straight Connector 49"/>
          <p:cNvCxnSpPr/>
          <p:nvPr/>
        </p:nvCxnSpPr>
        <p:spPr>
          <a:xfrm>
            <a:off x="762000" y="3657600"/>
            <a:ext cx="8204774" cy="6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672025" y="3234537"/>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52" name="TextBox 51"/>
          <p:cNvSpPr txBox="1"/>
          <p:nvPr/>
        </p:nvSpPr>
        <p:spPr>
          <a:xfrm>
            <a:off x="7846795" y="3234537"/>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53" name="Rectangle 52"/>
          <p:cNvSpPr/>
          <p:nvPr/>
        </p:nvSpPr>
        <p:spPr>
          <a:xfrm>
            <a:off x="6953250" y="2895601"/>
            <a:ext cx="1600200" cy="369332"/>
          </a:xfrm>
          <a:prstGeom prst="rect">
            <a:avLst/>
          </a:prstGeom>
        </p:spPr>
        <p:txBody>
          <a:bodyPr wrap="square">
            <a:spAutoFit/>
          </a:bodyPr>
          <a:lstStyle/>
          <a:p>
            <a:pPr algn="ctr"/>
            <a:r>
              <a:rPr lang="en-US" dirty="0"/>
              <a:t>($ millions)</a:t>
            </a:r>
          </a:p>
        </p:txBody>
      </p:sp>
      <p:sp>
        <p:nvSpPr>
          <p:cNvPr id="54" name="Rectangle 53"/>
          <p:cNvSpPr/>
          <p:nvPr/>
        </p:nvSpPr>
        <p:spPr>
          <a:xfrm>
            <a:off x="749300" y="3602666"/>
            <a:ext cx="3968905" cy="461665"/>
          </a:xfrm>
          <a:prstGeom prst="rect">
            <a:avLst/>
          </a:prstGeom>
        </p:spPr>
        <p:txBody>
          <a:bodyPr wrap="none">
            <a:spAutoFit/>
          </a:bodyPr>
          <a:lstStyle/>
          <a:p>
            <a:r>
              <a:rPr lang="en-US" sz="2400" b="1" dirty="0">
                <a:solidFill>
                  <a:srgbClr val="00B0F0"/>
                </a:solidFill>
              </a:rPr>
              <a:t>To Correct Incorrect Accounts</a:t>
            </a:r>
          </a:p>
        </p:txBody>
      </p:sp>
      <p:sp>
        <p:nvSpPr>
          <p:cNvPr id="56" name="Rectangle 55"/>
          <p:cNvSpPr/>
          <p:nvPr/>
        </p:nvSpPr>
        <p:spPr>
          <a:xfrm>
            <a:off x="762000" y="5129318"/>
            <a:ext cx="8229600" cy="1477328"/>
          </a:xfrm>
          <a:prstGeom prst="rect">
            <a:avLst/>
          </a:prstGeom>
          <a:ln w="28575">
            <a:solidFill>
              <a:srgbClr val="C00000"/>
            </a:solidFill>
          </a:ln>
        </p:spPr>
        <p:txBody>
          <a:bodyPr wrap="square">
            <a:spAutoFit/>
          </a:bodyPr>
          <a:lstStyle/>
          <a:p>
            <a:r>
              <a:rPr lang="en-IN" b="1" dirty="0"/>
              <a:t>Step 2</a:t>
            </a:r>
            <a:r>
              <a:rPr lang="en-IN" dirty="0"/>
              <a:t>: The 2016 and 2017 financial statements that were incorrect as a result of the error are retrospectively restated to report the equipment acquired and to reflect the correct amount of depreciation expense and accumulated depreciation, assuming both statements are reported again for comparative purposes in the 2018 annual report.</a:t>
            </a:r>
            <a:endParaRPr lang="en-US" dirty="0"/>
          </a:p>
        </p:txBody>
      </p:sp>
      <p:sp>
        <p:nvSpPr>
          <p:cNvPr id="57" name="TextBox 56"/>
          <p:cNvSpPr txBox="1"/>
          <p:nvPr/>
        </p:nvSpPr>
        <p:spPr>
          <a:xfrm>
            <a:off x="772633" y="4643735"/>
            <a:ext cx="6108415" cy="461665"/>
          </a:xfrm>
          <a:prstGeom prst="rect">
            <a:avLst/>
          </a:prstGeom>
          <a:noFill/>
        </p:spPr>
        <p:txBody>
          <a:bodyPr wrap="square" rtlCol="0">
            <a:spAutoFit/>
          </a:bodyPr>
          <a:lstStyle/>
          <a:p>
            <a:r>
              <a:rPr lang="en-US" sz="2400" dirty="0"/>
              <a:t>	Retained earnings</a:t>
            </a:r>
            <a:endParaRPr lang="en-IN" sz="2400" dirty="0">
              <a:latin typeface="+mn-lt"/>
            </a:endParaRPr>
          </a:p>
        </p:txBody>
      </p:sp>
      <p:sp>
        <p:nvSpPr>
          <p:cNvPr id="58" name="TextBox 57"/>
          <p:cNvSpPr txBox="1"/>
          <p:nvPr/>
        </p:nvSpPr>
        <p:spPr>
          <a:xfrm>
            <a:off x="7738442" y="4643735"/>
            <a:ext cx="1235661" cy="461665"/>
          </a:xfrm>
          <a:prstGeom prst="rect">
            <a:avLst/>
          </a:prstGeom>
          <a:noFill/>
        </p:spPr>
        <p:txBody>
          <a:bodyPr wrap="square" rtlCol="0">
            <a:spAutoFit/>
          </a:bodyPr>
          <a:lstStyle/>
          <a:p>
            <a:pPr algn="ctr"/>
            <a:r>
              <a:rPr lang="en-IN" sz="2400" dirty="0">
                <a:solidFill>
                  <a:srgbClr val="CC0066"/>
                </a:solidFill>
              </a:rPr>
              <a:t>4.2</a:t>
            </a:r>
          </a:p>
        </p:txBody>
      </p:sp>
      <p:sp>
        <p:nvSpPr>
          <p:cNvPr id="61" name="Rectangle 60"/>
          <p:cNvSpPr/>
          <p:nvPr/>
        </p:nvSpPr>
        <p:spPr>
          <a:xfrm>
            <a:off x="767020" y="1143000"/>
            <a:ext cx="8148380" cy="1785104"/>
          </a:xfrm>
          <a:prstGeom prst="rect">
            <a:avLst/>
          </a:prstGeom>
        </p:spPr>
        <p:txBody>
          <a:bodyPr wrap="square">
            <a:spAutoFit/>
          </a:bodyPr>
          <a:lstStyle/>
          <a:p>
            <a:r>
              <a:rPr lang="en-IN" sz="2200" dirty="0"/>
              <a:t>In 2018, internal auditors discovered that Seidman Distribution, Inc., had debited an expense account for the $7 million cost of sorting equipment purchased at the beginning of 2016. The equipment’s useful life was expected to be five years with no residual value. Straight-line depreciation is used by Seidman.</a:t>
            </a:r>
            <a:endParaRPr lang="en-US" sz="2200" dirty="0"/>
          </a:p>
        </p:txBody>
      </p:sp>
      <p:sp>
        <p:nvSpPr>
          <p:cNvPr id="65" name="Rectangle 64"/>
          <p:cNvSpPr/>
          <p:nvPr/>
        </p:nvSpPr>
        <p:spPr>
          <a:xfrm>
            <a:off x="8153400" y="2133600"/>
            <a:ext cx="914400" cy="430887"/>
          </a:xfrm>
          <a:prstGeom prst="rect">
            <a:avLst/>
          </a:prstGeom>
          <a:ln w="28575">
            <a:solidFill>
              <a:srgbClr val="C00000"/>
            </a:solidFill>
          </a:ln>
        </p:spPr>
        <p:txBody>
          <a:bodyPr wrap="square">
            <a:spAutoFit/>
          </a:bodyPr>
          <a:lstStyle/>
          <a:p>
            <a:r>
              <a:rPr lang="en-IN" sz="2200" b="1" dirty="0"/>
              <a:t>Step 1</a:t>
            </a:r>
            <a:endParaRPr lang="en-US" sz="2200" dirty="0"/>
          </a:p>
        </p:txBody>
      </p:sp>
      <p:sp>
        <p:nvSpPr>
          <p:cNvPr id="66" name="Rectangle 65"/>
          <p:cNvSpPr/>
          <p:nvPr/>
        </p:nvSpPr>
        <p:spPr>
          <a:xfrm>
            <a:off x="766812" y="2917227"/>
            <a:ext cx="8204140" cy="2121947"/>
          </a:xfrm>
          <a:prstGeom prst="rect">
            <a:avLst/>
          </a:prstGeom>
          <a:no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7" name="Straight Arrow Connector 66"/>
          <p:cNvCxnSpPr>
            <a:stCxn id="65" idx="2"/>
          </p:cNvCxnSpPr>
          <p:nvPr/>
        </p:nvCxnSpPr>
        <p:spPr>
          <a:xfrm>
            <a:off x="8610600" y="2564487"/>
            <a:ext cx="0" cy="330981"/>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01033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fade">
                                      <p:cBhvr>
                                        <p:cTn id="20" dur="500"/>
                                        <p:tgtEl>
                                          <p:spTgt spid="4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par>
                                <p:cTn id="27" presetID="10" presetClass="entr" presetSubtype="0"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500"/>
                                        <p:tgtEl>
                                          <p:spTgt spid="5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500"/>
                                        <p:tgtEl>
                                          <p:spTgt spid="5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fade">
                                      <p:cBhvr>
                                        <p:cTn id="41" dur="500"/>
                                        <p:tgtEl>
                                          <p:spTgt spid="5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childTnLst>
                          </p:cTn>
                        </p:par>
                        <p:par>
                          <p:cTn id="48" fill="hold">
                            <p:stCondLst>
                              <p:cond delay="1000"/>
                            </p:stCondLst>
                            <p:childTnLst>
                              <p:par>
                                <p:cTn id="49" presetID="22" presetClass="entr" presetSubtype="1" fill="hold" grpId="0" nodeType="after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wipe(up)">
                                      <p:cBhvr>
                                        <p:cTn id="51" dur="500"/>
                                        <p:tgtEl>
                                          <p:spTgt spid="66"/>
                                        </p:tgtEl>
                                      </p:cBhvr>
                                    </p:animEffect>
                                  </p:childTnLst>
                                </p:cTn>
                              </p:par>
                            </p:childTnLst>
                          </p:cTn>
                        </p:par>
                        <p:par>
                          <p:cTn id="52" fill="hold">
                            <p:stCondLst>
                              <p:cond delay="1500"/>
                            </p:stCondLst>
                            <p:childTnLst>
                              <p:par>
                                <p:cTn id="53" presetID="22" presetClass="entr" presetSubtype="1" fill="hold" nodeType="after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wipe(up)">
                                      <p:cBhvr>
                                        <p:cTn id="55" dur="500"/>
                                        <p:tgtEl>
                                          <p:spTgt spid="67"/>
                                        </p:tgtEl>
                                      </p:cBhvr>
                                    </p:animEffect>
                                  </p:childTnLst>
                                </p:cTn>
                              </p:par>
                            </p:childTnLst>
                          </p:cTn>
                        </p:par>
                        <p:par>
                          <p:cTn id="56" fill="hold">
                            <p:stCondLst>
                              <p:cond delay="2000"/>
                            </p:stCondLst>
                            <p:childTnLst>
                              <p:par>
                                <p:cTn id="57" presetID="22" presetClass="entr" presetSubtype="1" fill="hold" grpId="0" nodeType="after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wipe(up)">
                                      <p:cBhvr>
                                        <p:cTn id="59" dur="500"/>
                                        <p:tgtEl>
                                          <p:spTgt spid="65"/>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xit" presetSubtype="0" fill="hold" grpId="1" nodeType="clickEffect">
                                  <p:stCondLst>
                                    <p:cond delay="0"/>
                                  </p:stCondLst>
                                  <p:childTnLst>
                                    <p:set>
                                      <p:cBhvr>
                                        <p:cTn id="63" dur="1" fill="hold">
                                          <p:stCondLst>
                                            <p:cond delay="0"/>
                                          </p:stCondLst>
                                        </p:cTn>
                                        <p:tgtEl>
                                          <p:spTgt spid="66"/>
                                        </p:tgtEl>
                                        <p:attrNameLst>
                                          <p:attrName>style.visibility</p:attrName>
                                        </p:attrNameLst>
                                      </p:cBhvr>
                                      <p:to>
                                        <p:strVal val="hidden"/>
                                      </p:to>
                                    </p:set>
                                  </p:childTnLst>
                                </p:cTn>
                              </p:par>
                              <p:par>
                                <p:cTn id="64" presetID="1" presetClass="exit" presetSubtype="0" fill="hold" nodeType="withEffect">
                                  <p:stCondLst>
                                    <p:cond delay="0"/>
                                  </p:stCondLst>
                                  <p:childTnLst>
                                    <p:set>
                                      <p:cBhvr>
                                        <p:cTn id="65" dur="1" fill="hold">
                                          <p:stCondLst>
                                            <p:cond delay="0"/>
                                          </p:stCondLst>
                                        </p:cTn>
                                        <p:tgtEl>
                                          <p:spTgt spid="67"/>
                                        </p:tgtEl>
                                        <p:attrNameLst>
                                          <p:attrName>style.visibility</p:attrName>
                                        </p:attrNameLst>
                                      </p:cBhvr>
                                      <p:to>
                                        <p:strVal val="hidden"/>
                                      </p:to>
                                    </p:set>
                                  </p:childTnLst>
                                </p:cTn>
                              </p:par>
                              <p:par>
                                <p:cTn id="66" presetID="1" presetClass="exit" presetSubtype="0" fill="hold" grpId="1" nodeType="withEffect">
                                  <p:stCondLst>
                                    <p:cond delay="0"/>
                                  </p:stCondLst>
                                  <p:childTnLst>
                                    <p:set>
                                      <p:cBhvr>
                                        <p:cTn id="67" dur="1" fill="hold">
                                          <p:stCondLst>
                                            <p:cond delay="0"/>
                                          </p:stCondLst>
                                        </p:cTn>
                                        <p:tgtEl>
                                          <p:spTgt spid="65"/>
                                        </p:tgtEl>
                                        <p:attrNameLst>
                                          <p:attrName>style.visibility</p:attrName>
                                        </p:attrNameLst>
                                      </p:cBhvr>
                                      <p:to>
                                        <p:strVal val="hidden"/>
                                      </p:to>
                                    </p:set>
                                  </p:childTnLst>
                                </p:cTn>
                              </p:par>
                            </p:childTnLst>
                          </p:cTn>
                        </p:par>
                        <p:par>
                          <p:cTn id="68" fill="hold">
                            <p:stCondLst>
                              <p:cond delay="0"/>
                            </p:stCondLst>
                            <p:childTnLst>
                              <p:par>
                                <p:cTn id="69" presetID="22" presetClass="entr" presetSubtype="8"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wipe(left)">
                                      <p:cBhvr>
                                        <p:cTn id="7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5" grpId="0"/>
      <p:bldP spid="46" grpId="0"/>
      <p:bldP spid="47" grpId="0"/>
      <p:bldP spid="48" grpId="0"/>
      <p:bldP spid="49" grpId="0"/>
      <p:bldP spid="51" grpId="0"/>
      <p:bldP spid="52" grpId="0"/>
      <p:bldP spid="53" grpId="0"/>
      <p:bldP spid="54" grpId="0"/>
      <p:bldP spid="56" grpId="0" animBg="1"/>
      <p:bldP spid="57" grpId="0"/>
      <p:bldP spid="58" grpId="0"/>
      <p:bldP spid="61" grpId="0"/>
      <p:bldP spid="65" grpId="0" animBg="1"/>
      <p:bldP spid="65" grpId="1" animBg="1"/>
      <p:bldP spid="66" grpId="0" animBg="1"/>
      <p:bldP spid="66"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0" name="Title 1"/>
          <p:cNvSpPr>
            <a:spLocks noGrp="1"/>
          </p:cNvSpPr>
          <p:nvPr>
            <p:ph type="title"/>
          </p:nvPr>
        </p:nvSpPr>
        <p:spPr>
          <a:xfrm>
            <a:off x="761999" y="0"/>
            <a:ext cx="8382000" cy="1211217"/>
          </a:xfrm>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smtClean="0"/>
              <a:t>Error </a:t>
            </a:r>
            <a:r>
              <a:rPr lang="en-IN" dirty="0"/>
              <a:t>Affecting Net Income— </a:t>
            </a:r>
            <a:br>
              <a:rPr lang="en-IN" dirty="0"/>
            </a:br>
            <a:r>
              <a:rPr lang="en-IN" dirty="0"/>
              <a:t>Recording an Asset as an Expense </a:t>
            </a:r>
            <a:r>
              <a:rPr lang="en-IN" sz="2600" dirty="0"/>
              <a:t>(cont. 2)</a:t>
            </a:r>
            <a:endParaRPr lang="en-US" sz="2600" dirty="0"/>
          </a:p>
        </p:txBody>
      </p:sp>
      <p:sp>
        <p:nvSpPr>
          <p:cNvPr id="3" name="Content Placeholder 2"/>
          <p:cNvSpPr>
            <a:spLocks noGrp="1"/>
          </p:cNvSpPr>
          <p:nvPr>
            <p:ph idx="1"/>
          </p:nvPr>
        </p:nvSpPr>
        <p:spPr/>
        <p:txBody>
          <a:bodyPr/>
          <a:lstStyle/>
          <a:p>
            <a:endParaRPr lang="en-US" dirty="0"/>
          </a:p>
          <a:p>
            <a:pPr marL="0" indent="0">
              <a:buNone/>
            </a:pPr>
            <a:r>
              <a:rPr lang="en-US" dirty="0"/>
              <a:t> </a:t>
            </a:r>
          </a:p>
        </p:txBody>
      </p:sp>
      <p:sp>
        <p:nvSpPr>
          <p:cNvPr id="56" name="Rectangle 55"/>
          <p:cNvSpPr/>
          <p:nvPr/>
        </p:nvSpPr>
        <p:spPr>
          <a:xfrm>
            <a:off x="838200" y="2999125"/>
            <a:ext cx="8019383" cy="3477875"/>
          </a:xfrm>
          <a:prstGeom prst="rect">
            <a:avLst/>
          </a:prstGeom>
          <a:ln w="28575">
            <a:solidFill>
              <a:srgbClr val="C00000"/>
            </a:solidFill>
          </a:ln>
        </p:spPr>
        <p:txBody>
          <a:bodyPr>
            <a:spAutoFit/>
          </a:bodyPr>
          <a:lstStyle/>
          <a:p>
            <a:r>
              <a:rPr lang="en-IN" sz="2200" b="1" dirty="0">
                <a:solidFill>
                  <a:srgbClr val="C00000"/>
                </a:solidFill>
              </a:rPr>
              <a:t>Step 3</a:t>
            </a:r>
          </a:p>
          <a:p>
            <a:endParaRPr lang="en-IN" sz="2200" dirty="0"/>
          </a:p>
          <a:p>
            <a:r>
              <a:rPr lang="en-IN" sz="2200" b="1" dirty="0"/>
              <a:t>2018:</a:t>
            </a:r>
            <a:endParaRPr lang="en-IN" sz="2200" dirty="0"/>
          </a:p>
          <a:p>
            <a:endParaRPr lang="en-IN" sz="2200" dirty="0"/>
          </a:p>
          <a:p>
            <a:endParaRPr lang="en-IN" sz="2200" b="1" dirty="0"/>
          </a:p>
          <a:p>
            <a:r>
              <a:rPr lang="en-IN" sz="2200" b="1" dirty="0"/>
              <a:t>2017:</a:t>
            </a:r>
          </a:p>
          <a:p>
            <a:endParaRPr lang="en-IN" sz="2200" b="1" dirty="0"/>
          </a:p>
          <a:p>
            <a:endParaRPr lang="en-IN" sz="2200" b="1" dirty="0"/>
          </a:p>
          <a:p>
            <a:r>
              <a:rPr lang="en-IN" sz="2200" b="1" dirty="0"/>
              <a:t>2016: </a:t>
            </a:r>
            <a:r>
              <a:rPr lang="en-IN" sz="2200" dirty="0"/>
              <a:t>No adjustment would be necessary for that period because the error didn’t occur until after the beginning of 2016.</a:t>
            </a:r>
          </a:p>
        </p:txBody>
      </p:sp>
      <p:sp>
        <p:nvSpPr>
          <p:cNvPr id="61" name="Rectangle 60"/>
          <p:cNvSpPr/>
          <p:nvPr/>
        </p:nvSpPr>
        <p:spPr>
          <a:xfrm>
            <a:off x="767020" y="1143000"/>
            <a:ext cx="8148380" cy="1785104"/>
          </a:xfrm>
          <a:prstGeom prst="rect">
            <a:avLst/>
          </a:prstGeom>
        </p:spPr>
        <p:txBody>
          <a:bodyPr wrap="square">
            <a:spAutoFit/>
          </a:bodyPr>
          <a:lstStyle/>
          <a:p>
            <a:r>
              <a:rPr lang="en-IN" sz="2200" dirty="0"/>
              <a:t>In 2018, internal auditors discovered that Seidman Distribution, Inc., had debited an expense account for the $7 million cost of sorting equipment purchased at the beginning of 2016. The equipment’s useful life was expected to be five years with no residual value. Straight-line depreciation is used by Seidman.</a:t>
            </a:r>
            <a:endParaRPr lang="en-US" sz="2200" dirty="0"/>
          </a:p>
        </p:txBody>
      </p:sp>
      <p:sp>
        <p:nvSpPr>
          <p:cNvPr id="2" name="TextBox 1"/>
          <p:cNvSpPr txBox="1"/>
          <p:nvPr/>
        </p:nvSpPr>
        <p:spPr>
          <a:xfrm>
            <a:off x="6775611" y="3682366"/>
            <a:ext cx="1637356" cy="430887"/>
          </a:xfrm>
          <a:prstGeom prst="rect">
            <a:avLst/>
          </a:prstGeom>
          <a:noFill/>
        </p:spPr>
        <p:txBody>
          <a:bodyPr wrap="square" rtlCol="0">
            <a:spAutoFit/>
          </a:bodyPr>
          <a:lstStyle/>
          <a:p>
            <a:pPr algn="ctr"/>
            <a:r>
              <a:rPr lang="en-US" sz="2200" dirty="0"/>
              <a:t>$4.2 million</a:t>
            </a:r>
          </a:p>
        </p:txBody>
      </p:sp>
      <p:sp>
        <p:nvSpPr>
          <p:cNvPr id="5" name="Right Arrow 4"/>
          <p:cNvSpPr/>
          <p:nvPr/>
        </p:nvSpPr>
        <p:spPr>
          <a:xfrm>
            <a:off x="3971018" y="3783509"/>
            <a:ext cx="457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4476460" y="3513089"/>
            <a:ext cx="1637356" cy="769441"/>
          </a:xfrm>
          <a:prstGeom prst="rect">
            <a:avLst/>
          </a:prstGeom>
          <a:noFill/>
        </p:spPr>
        <p:txBody>
          <a:bodyPr wrap="square" rtlCol="0">
            <a:spAutoFit/>
          </a:bodyPr>
          <a:lstStyle/>
          <a:p>
            <a:pPr algn="ctr"/>
            <a:r>
              <a:rPr lang="en-US" sz="2200" dirty="0"/>
              <a:t>Prior period adjustment</a:t>
            </a:r>
          </a:p>
        </p:txBody>
      </p:sp>
      <p:sp>
        <p:nvSpPr>
          <p:cNvPr id="10" name="Right Arrow 9"/>
          <p:cNvSpPr/>
          <p:nvPr/>
        </p:nvSpPr>
        <p:spPr>
          <a:xfrm>
            <a:off x="6172200" y="3789053"/>
            <a:ext cx="457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1485899" y="3347793"/>
            <a:ext cx="2397253" cy="1107996"/>
          </a:xfrm>
          <a:prstGeom prst="rect">
            <a:avLst/>
          </a:prstGeom>
          <a:noFill/>
        </p:spPr>
        <p:txBody>
          <a:bodyPr wrap="square" rtlCol="0">
            <a:spAutoFit/>
          </a:bodyPr>
          <a:lstStyle/>
          <a:p>
            <a:pPr algn="ctr"/>
            <a:r>
              <a:rPr lang="en-US" sz="2200" dirty="0"/>
              <a:t>2018 beginning retained earnings balance </a:t>
            </a:r>
          </a:p>
        </p:txBody>
      </p:sp>
      <p:sp>
        <p:nvSpPr>
          <p:cNvPr id="12" name="TextBox 11"/>
          <p:cNvSpPr txBox="1"/>
          <p:nvPr/>
        </p:nvSpPr>
        <p:spPr>
          <a:xfrm>
            <a:off x="6820844" y="4655758"/>
            <a:ext cx="1637356" cy="430887"/>
          </a:xfrm>
          <a:prstGeom prst="rect">
            <a:avLst/>
          </a:prstGeom>
          <a:noFill/>
          <a:ln>
            <a:noFill/>
          </a:ln>
        </p:spPr>
        <p:txBody>
          <a:bodyPr wrap="square" rtlCol="0">
            <a:spAutoFit/>
          </a:bodyPr>
          <a:lstStyle/>
          <a:p>
            <a:pPr algn="ctr"/>
            <a:r>
              <a:rPr lang="en-US" sz="2200" dirty="0"/>
              <a:t>$5.6 million</a:t>
            </a:r>
          </a:p>
        </p:txBody>
      </p:sp>
      <p:sp>
        <p:nvSpPr>
          <p:cNvPr id="13" name="Right Arrow 12"/>
          <p:cNvSpPr/>
          <p:nvPr/>
        </p:nvSpPr>
        <p:spPr>
          <a:xfrm>
            <a:off x="3971018" y="4756901"/>
            <a:ext cx="457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a:off x="4476460" y="4486481"/>
            <a:ext cx="1637356" cy="769441"/>
          </a:xfrm>
          <a:prstGeom prst="rect">
            <a:avLst/>
          </a:prstGeom>
          <a:noFill/>
        </p:spPr>
        <p:txBody>
          <a:bodyPr wrap="square" rtlCol="0">
            <a:spAutoFit/>
          </a:bodyPr>
          <a:lstStyle/>
          <a:p>
            <a:pPr algn="ctr"/>
            <a:r>
              <a:rPr lang="en-US" sz="2200" dirty="0"/>
              <a:t>Prior period adjustment</a:t>
            </a:r>
          </a:p>
        </p:txBody>
      </p:sp>
      <p:sp>
        <p:nvSpPr>
          <p:cNvPr id="15" name="Right Arrow 14"/>
          <p:cNvSpPr/>
          <p:nvPr/>
        </p:nvSpPr>
        <p:spPr>
          <a:xfrm>
            <a:off x="6172200" y="4756901"/>
            <a:ext cx="457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p:cNvSpPr txBox="1"/>
          <p:nvPr/>
        </p:nvSpPr>
        <p:spPr>
          <a:xfrm>
            <a:off x="1485900" y="4317203"/>
            <a:ext cx="2397253" cy="1107996"/>
          </a:xfrm>
          <a:prstGeom prst="rect">
            <a:avLst/>
          </a:prstGeom>
          <a:noFill/>
        </p:spPr>
        <p:txBody>
          <a:bodyPr wrap="square" rtlCol="0">
            <a:spAutoFit/>
          </a:bodyPr>
          <a:lstStyle/>
          <a:p>
            <a:pPr algn="ctr"/>
            <a:r>
              <a:rPr lang="en-US" sz="2200" dirty="0"/>
              <a:t>2017 beginning retained earnings balance </a:t>
            </a:r>
          </a:p>
        </p:txBody>
      </p:sp>
      <p:cxnSp>
        <p:nvCxnSpPr>
          <p:cNvPr id="7" name="Straight Arrow Connector 6"/>
          <p:cNvCxnSpPr>
            <a:stCxn id="17" idx="2"/>
            <a:endCxn id="8" idx="0"/>
          </p:cNvCxnSpPr>
          <p:nvPr/>
        </p:nvCxnSpPr>
        <p:spPr>
          <a:xfrm flipH="1">
            <a:off x="7585580" y="5086645"/>
            <a:ext cx="8709" cy="286348"/>
          </a:xfrm>
          <a:prstGeom prst="straightConnector1">
            <a:avLst/>
          </a:prstGeom>
          <a:ln>
            <a:solidFill>
              <a:srgbClr val="0072A2"/>
            </a:solidFill>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400800" y="5372993"/>
            <a:ext cx="2369559" cy="369332"/>
          </a:xfrm>
          <a:prstGeom prst="rect">
            <a:avLst/>
          </a:prstGeom>
          <a:ln>
            <a:solidFill>
              <a:srgbClr val="0072A2"/>
            </a:solidFill>
          </a:ln>
        </p:spPr>
        <p:txBody>
          <a:bodyPr wrap="none">
            <a:spAutoFit/>
          </a:bodyPr>
          <a:lstStyle/>
          <a:p>
            <a:r>
              <a:rPr lang="en-IN" dirty="0"/>
              <a:t>$7 million </a:t>
            </a:r>
            <a:r>
              <a:rPr lang="en-IN" dirty="0" smtClean="0"/>
              <a:t>− </a:t>
            </a:r>
            <a:r>
              <a:rPr lang="en-IN" dirty="0"/>
              <a:t>1.4 million </a:t>
            </a:r>
            <a:endParaRPr lang="en-US" dirty="0"/>
          </a:p>
        </p:txBody>
      </p:sp>
      <p:sp>
        <p:nvSpPr>
          <p:cNvPr id="17" name="Rectangle 16"/>
          <p:cNvSpPr/>
          <p:nvPr/>
        </p:nvSpPr>
        <p:spPr>
          <a:xfrm>
            <a:off x="6775611" y="4655758"/>
            <a:ext cx="1637356" cy="430887"/>
          </a:xfrm>
          <a:prstGeom prst="rect">
            <a:avLst/>
          </a:prstGeom>
          <a:noFill/>
          <a:ln>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6383612" y="3124101"/>
            <a:ext cx="2369559" cy="369332"/>
          </a:xfrm>
          <a:prstGeom prst="rect">
            <a:avLst/>
          </a:prstGeom>
          <a:ln>
            <a:solidFill>
              <a:srgbClr val="0072A2"/>
            </a:solidFill>
          </a:ln>
        </p:spPr>
        <p:txBody>
          <a:bodyPr wrap="none">
            <a:spAutoFit/>
          </a:bodyPr>
          <a:lstStyle/>
          <a:p>
            <a:r>
              <a:rPr lang="en-IN" dirty="0"/>
              <a:t>$7 million </a:t>
            </a:r>
            <a:r>
              <a:rPr lang="en-IN" dirty="0" smtClean="0"/>
              <a:t>− </a:t>
            </a:r>
            <a:r>
              <a:rPr lang="en-IN" dirty="0"/>
              <a:t>2.8 million </a:t>
            </a:r>
            <a:endParaRPr lang="en-US" dirty="0"/>
          </a:p>
        </p:txBody>
      </p:sp>
      <p:cxnSp>
        <p:nvCxnSpPr>
          <p:cNvPr id="21" name="Straight Arrow Connector 20"/>
          <p:cNvCxnSpPr/>
          <p:nvPr/>
        </p:nvCxnSpPr>
        <p:spPr>
          <a:xfrm flipH="1">
            <a:off x="7555073" y="3489544"/>
            <a:ext cx="8709" cy="286348"/>
          </a:xfrm>
          <a:prstGeom prst="straightConnector1">
            <a:avLst/>
          </a:prstGeom>
          <a:ln>
            <a:solidFill>
              <a:srgbClr val="0072A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7333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6">
                                            <p:txEl>
                                              <p:pRg st="2" end="2"/>
                                            </p:txEl>
                                          </p:spTgt>
                                        </p:tgtEl>
                                        <p:attrNameLst>
                                          <p:attrName>style.visibility</p:attrName>
                                        </p:attrNameLst>
                                      </p:cBhvr>
                                      <p:to>
                                        <p:strVal val="visible"/>
                                      </p:to>
                                    </p:set>
                                    <p:animEffect transition="in" filter="wipe(left)">
                                      <p:cBhvr>
                                        <p:cTn id="11" dur="500"/>
                                        <p:tgtEl>
                                          <p:spTgt spid="56">
                                            <p:txEl>
                                              <p:pRg st="2" end="2"/>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500"/>
                                        <p:tgtEl>
                                          <p:spTgt spid="21"/>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56">
                                            <p:txEl>
                                              <p:pRg st="5" end="5"/>
                                            </p:txEl>
                                          </p:spTgt>
                                        </p:tgtEl>
                                        <p:attrNameLst>
                                          <p:attrName>style.visibility</p:attrName>
                                        </p:attrNameLst>
                                      </p:cBhvr>
                                      <p:to>
                                        <p:strVal val="visible"/>
                                      </p:to>
                                    </p:set>
                                    <p:animEffect transition="in" filter="wipe(left)">
                                      <p:cBhvr>
                                        <p:cTn id="43" dur="500"/>
                                        <p:tgtEl>
                                          <p:spTgt spid="56">
                                            <p:txEl>
                                              <p:pRg st="5" end="5"/>
                                            </p:txEl>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500"/>
                                        <p:tgtEl>
                                          <p:spTgt spid="14"/>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left)">
                                      <p:cBhvr>
                                        <p:cTn id="63" dur="500"/>
                                        <p:tgtEl>
                                          <p:spTgt spid="1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up)">
                                      <p:cBhvr>
                                        <p:cTn id="67" dur="500"/>
                                        <p:tgtEl>
                                          <p:spTgt spid="17"/>
                                        </p:tgtEl>
                                      </p:cBhvr>
                                    </p:animEffect>
                                  </p:childTnLst>
                                </p:cTn>
                              </p:par>
                            </p:childTnLst>
                          </p:cTn>
                        </p:par>
                        <p:par>
                          <p:cTn id="68" fill="hold">
                            <p:stCondLst>
                              <p:cond delay="8000"/>
                            </p:stCondLst>
                            <p:childTnLst>
                              <p:par>
                                <p:cTn id="69" presetID="22" presetClass="entr" presetSubtype="1" fill="hold" nodeType="after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wipe(up)">
                                      <p:cBhvr>
                                        <p:cTn id="71" dur="500"/>
                                        <p:tgtEl>
                                          <p:spTgt spid="7"/>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wipe(up)">
                                      <p:cBhvr>
                                        <p:cTn id="75" dur="500"/>
                                        <p:tgtEl>
                                          <p:spTgt spid="8"/>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56">
                                            <p:txEl>
                                              <p:pRg st="8" end="8"/>
                                            </p:txEl>
                                          </p:spTgt>
                                        </p:tgtEl>
                                        <p:attrNameLst>
                                          <p:attrName>style.visibility</p:attrName>
                                        </p:attrNameLst>
                                      </p:cBhvr>
                                      <p:to>
                                        <p:strVal val="visible"/>
                                      </p:to>
                                    </p:set>
                                    <p:animEffect transition="in" filter="wipe(left)">
                                      <p:cBhvr>
                                        <p:cTn id="79" dur="500"/>
                                        <p:tgtEl>
                                          <p:spTgt spid="5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2" grpId="0"/>
      <p:bldP spid="5" grpId="0" animBg="1"/>
      <p:bldP spid="9" grpId="0"/>
      <p:bldP spid="10" grpId="0" animBg="1"/>
      <p:bldP spid="11" grpId="0"/>
      <p:bldP spid="12" grpId="0"/>
      <p:bldP spid="13" grpId="0" animBg="1"/>
      <p:bldP spid="14" grpId="0"/>
      <p:bldP spid="15" grpId="0" animBg="1"/>
      <p:bldP spid="16" grpId="0"/>
      <p:bldP spid="8" grpId="0" animBg="1"/>
      <p:bldP spid="17" grpId="0" animBg="1"/>
      <p:bldP spid="2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0"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smtClean="0"/>
              <a:t>Error </a:t>
            </a:r>
            <a:r>
              <a:rPr lang="en-IN" dirty="0"/>
              <a:t>Affecting Net Income</a:t>
            </a:r>
            <a:r>
              <a:rPr lang="en-IN" dirty="0" smtClean="0"/>
              <a:t>—</a:t>
            </a:r>
            <a:br>
              <a:rPr lang="en-IN" dirty="0" smtClean="0"/>
            </a:br>
            <a:r>
              <a:rPr lang="en-IN" dirty="0" smtClean="0"/>
              <a:t>Recording </a:t>
            </a:r>
            <a:r>
              <a:rPr lang="en-IN" dirty="0"/>
              <a:t>an Asset as an Expense </a:t>
            </a:r>
            <a:r>
              <a:rPr lang="en-IN" sz="2600" dirty="0"/>
              <a:t>(cont. 3)</a:t>
            </a:r>
            <a:endParaRPr lang="en-US" sz="2600" dirty="0"/>
          </a:p>
        </p:txBody>
      </p:sp>
      <p:sp>
        <p:nvSpPr>
          <p:cNvPr id="3" name="Content Placeholder 2"/>
          <p:cNvSpPr>
            <a:spLocks noGrp="1"/>
          </p:cNvSpPr>
          <p:nvPr>
            <p:ph idx="1"/>
          </p:nvPr>
        </p:nvSpPr>
        <p:spPr/>
        <p:txBody>
          <a:bodyPr/>
          <a:lstStyle/>
          <a:p>
            <a:endParaRPr lang="en-US" dirty="0"/>
          </a:p>
          <a:p>
            <a:pPr marL="0" indent="0">
              <a:buNone/>
            </a:pPr>
            <a:r>
              <a:rPr lang="en-US" dirty="0"/>
              <a:t> </a:t>
            </a:r>
          </a:p>
        </p:txBody>
      </p:sp>
      <p:sp>
        <p:nvSpPr>
          <p:cNvPr id="56" name="Rectangle 55"/>
          <p:cNvSpPr/>
          <p:nvPr/>
        </p:nvSpPr>
        <p:spPr>
          <a:xfrm>
            <a:off x="838200" y="3633787"/>
            <a:ext cx="8019383" cy="2462213"/>
          </a:xfrm>
          <a:prstGeom prst="rect">
            <a:avLst/>
          </a:prstGeom>
          <a:ln w="28575">
            <a:solidFill>
              <a:srgbClr val="C00000"/>
            </a:solidFill>
          </a:ln>
        </p:spPr>
        <p:txBody>
          <a:bodyPr>
            <a:spAutoFit/>
          </a:bodyPr>
          <a:lstStyle/>
          <a:p>
            <a:r>
              <a:rPr lang="en-IN" sz="2200" b="1" dirty="0">
                <a:solidFill>
                  <a:srgbClr val="C00000"/>
                </a:solidFill>
              </a:rPr>
              <a:t>Step 4</a:t>
            </a:r>
            <a:r>
              <a:rPr lang="en-IN" sz="2200" dirty="0"/>
              <a:t/>
            </a:r>
            <a:br>
              <a:rPr lang="en-IN" sz="2200" dirty="0"/>
            </a:br>
            <a:r>
              <a:rPr lang="en-IN" sz="2200" dirty="0"/>
              <a:t>Also, a </a:t>
            </a:r>
            <a:r>
              <a:rPr lang="en-IN" sz="2200" b="1" dirty="0">
                <a:solidFill>
                  <a:srgbClr val="C00000"/>
                </a:solidFill>
              </a:rPr>
              <a:t>disclosure note </a:t>
            </a:r>
            <a:r>
              <a:rPr lang="en-IN" sz="2200" dirty="0"/>
              <a:t>accompanying Seidman’s 2018 financial statements should describe the </a:t>
            </a:r>
            <a:r>
              <a:rPr lang="en-IN" sz="2200" b="1" dirty="0">
                <a:solidFill>
                  <a:srgbClr val="C00000"/>
                </a:solidFill>
              </a:rPr>
              <a:t>nature of the error</a:t>
            </a:r>
            <a:r>
              <a:rPr lang="en-IN" sz="2200" b="1" dirty="0"/>
              <a:t> </a:t>
            </a:r>
            <a:r>
              <a:rPr lang="en-IN" sz="2200" dirty="0"/>
              <a:t>and the impact of its correction on each year’s </a:t>
            </a:r>
            <a:r>
              <a:rPr lang="en-IN" sz="2200" b="1" dirty="0">
                <a:solidFill>
                  <a:srgbClr val="C00000"/>
                </a:solidFill>
              </a:rPr>
              <a:t>net income </a:t>
            </a:r>
            <a:r>
              <a:rPr lang="en-IN" sz="2200" dirty="0"/>
              <a:t>(understated by $5.6 million in 2016 and overstated by $1.4 million in 2017), </a:t>
            </a:r>
            <a:r>
              <a:rPr lang="en-IN" sz="2200" b="1" dirty="0">
                <a:solidFill>
                  <a:srgbClr val="C00000"/>
                </a:solidFill>
              </a:rPr>
              <a:t>income from continuing operations</a:t>
            </a:r>
            <a:r>
              <a:rPr lang="en-IN" sz="2200" dirty="0"/>
              <a:t> (same as net income), and </a:t>
            </a:r>
            <a:r>
              <a:rPr lang="en-IN" sz="2200" b="1" dirty="0">
                <a:solidFill>
                  <a:srgbClr val="C00000"/>
                </a:solidFill>
              </a:rPr>
              <a:t>earnings per share</a:t>
            </a:r>
            <a:r>
              <a:rPr lang="en-IN" sz="2200" dirty="0"/>
              <a:t>.</a:t>
            </a:r>
            <a:endParaRPr lang="en-US" sz="2200" dirty="0"/>
          </a:p>
        </p:txBody>
      </p:sp>
      <p:sp>
        <p:nvSpPr>
          <p:cNvPr id="61" name="Rectangle 60"/>
          <p:cNvSpPr/>
          <p:nvPr/>
        </p:nvSpPr>
        <p:spPr>
          <a:xfrm>
            <a:off x="761999" y="1660145"/>
            <a:ext cx="8148380" cy="1785104"/>
          </a:xfrm>
          <a:prstGeom prst="rect">
            <a:avLst/>
          </a:prstGeom>
        </p:spPr>
        <p:txBody>
          <a:bodyPr wrap="square">
            <a:spAutoFit/>
          </a:bodyPr>
          <a:lstStyle/>
          <a:p>
            <a:r>
              <a:rPr lang="en-IN" sz="2200" dirty="0"/>
              <a:t>In 2018, internal auditors discovered that Seidman Distribution, Inc., had debited an expense account for the $7 million cost of sorting equipment purchased at the beginning of 2016. The equipment’s useful life was expected to be five years with no residual value. Straight-line depreciation is used by Seidman.</a:t>
            </a:r>
            <a:endParaRPr lang="en-US" sz="2200" dirty="0"/>
          </a:p>
        </p:txBody>
      </p:sp>
    </p:spTree>
    <p:extLst>
      <p:ext uri="{BB962C8B-B14F-4D97-AF65-F5344CB8AC3E}">
        <p14:creationId xmlns:p14="http://schemas.microsoft.com/office/powerpoint/2010/main" val="4353451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left)">
                                      <p:cBhvr>
                                        <p:cTn id="1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6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0" name="Title 1"/>
          <p:cNvSpPr>
            <a:spLocks noGrp="1"/>
          </p:cNvSpPr>
          <p:nvPr>
            <p:ph type="title"/>
          </p:nvPr>
        </p:nvSpPr>
        <p:spPr>
          <a:xfrm>
            <a:off x="761999" y="0"/>
            <a:ext cx="8382000" cy="1211217"/>
          </a:xfrm>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smtClean="0"/>
              <a:t>Error </a:t>
            </a:r>
            <a:r>
              <a:rPr lang="en-IN" dirty="0"/>
              <a:t>Affecting Net Income</a:t>
            </a:r>
            <a:r>
              <a:rPr lang="en-IN" dirty="0" smtClean="0"/>
              <a:t>—</a:t>
            </a:r>
            <a:br>
              <a:rPr lang="en-IN" dirty="0" smtClean="0"/>
            </a:br>
            <a:r>
              <a:rPr lang="en-IN" dirty="0" smtClean="0"/>
              <a:t>Recording </a:t>
            </a:r>
            <a:r>
              <a:rPr lang="en-IN" dirty="0"/>
              <a:t>an Asset as an Expense </a:t>
            </a:r>
            <a:r>
              <a:rPr lang="en-IN" sz="2600" dirty="0"/>
              <a:t>(concluded)</a:t>
            </a:r>
            <a:endParaRPr lang="en-US" sz="2600" dirty="0"/>
          </a:p>
        </p:txBody>
      </p:sp>
      <p:sp>
        <p:nvSpPr>
          <p:cNvPr id="2" name="Content Placeholder 1"/>
          <p:cNvSpPr>
            <a:spLocks noGrp="1"/>
          </p:cNvSpPr>
          <p:nvPr>
            <p:ph idx="1"/>
          </p:nvPr>
        </p:nvSpPr>
        <p:spPr>
          <a:xfrm>
            <a:off x="761999" y="1447800"/>
            <a:ext cx="8013600" cy="5057775"/>
          </a:xfrm>
        </p:spPr>
        <p:txBody>
          <a:bodyPr>
            <a:normAutofit fontScale="85000" lnSpcReduction="10000"/>
          </a:bodyPr>
          <a:lstStyle/>
          <a:p>
            <a:pPr marL="0" indent="0">
              <a:spcAft>
                <a:spcPts val="600"/>
              </a:spcAft>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endParaRPr lang="en-IN" dirty="0"/>
          </a:p>
          <a:p>
            <a:endParaRPr lang="en-IN" dirty="0"/>
          </a:p>
          <a:p>
            <a:endParaRPr lang="en-IN" sz="3000" dirty="0"/>
          </a:p>
          <a:p>
            <a:pPr>
              <a:lnSpc>
                <a:spcPct val="110000"/>
              </a:lnSpc>
            </a:pPr>
            <a:r>
              <a:rPr lang="en-IN" sz="3000" dirty="0"/>
              <a:t>Most errors </a:t>
            </a:r>
            <a:r>
              <a:rPr lang="en-IN" sz="3000" b="1" dirty="0">
                <a:solidFill>
                  <a:srgbClr val="C00000"/>
                </a:solidFill>
              </a:rPr>
              <a:t>eventually self-correct</a:t>
            </a:r>
          </a:p>
          <a:p>
            <a:pPr>
              <a:lnSpc>
                <a:spcPct val="110000"/>
              </a:lnSpc>
            </a:pPr>
            <a:r>
              <a:rPr lang="en-IN" sz="3000" dirty="0"/>
              <a:t>Even errors that eventually correct themselves cause financial statements to be misstated in the </a:t>
            </a:r>
            <a:r>
              <a:rPr lang="en-IN" sz="3000" dirty="0" smtClean="0"/>
              <a:t>meantime</a:t>
            </a:r>
            <a:endParaRPr lang="en-IN" sz="3000" dirty="0"/>
          </a:p>
          <a:p>
            <a:pPr marL="0" indent="0">
              <a:buNone/>
            </a:pPr>
            <a:endParaRPr lang="en-IN" dirty="0"/>
          </a:p>
          <a:p>
            <a:endParaRPr lang="en-US" dirty="0"/>
          </a:p>
        </p:txBody>
      </p:sp>
      <p:sp>
        <p:nvSpPr>
          <p:cNvPr id="3" name="Right Arrow Callout 2"/>
          <p:cNvSpPr/>
          <p:nvPr/>
        </p:nvSpPr>
        <p:spPr>
          <a:xfrm>
            <a:off x="979265" y="1752600"/>
            <a:ext cx="3211735" cy="988867"/>
          </a:xfrm>
          <a:prstGeom prst="rightArrowCallout">
            <a:avLst>
              <a:gd name="adj1" fmla="val 22062"/>
              <a:gd name="adj2" fmla="val 27938"/>
              <a:gd name="adj3" fmla="val 24266"/>
              <a:gd name="adj4" fmla="val 83840"/>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dirty="0">
                <a:solidFill>
                  <a:sysClr val="windowText" lastClr="000000"/>
                </a:solidFill>
              </a:rPr>
              <a:t>The effect of most errors is different</a:t>
            </a:r>
            <a:endParaRPr lang="en-US" sz="2600" dirty="0">
              <a:solidFill>
                <a:sysClr val="windowText" lastClr="000000"/>
              </a:solidFill>
            </a:endParaRPr>
          </a:p>
        </p:txBody>
      </p:sp>
      <p:sp>
        <p:nvSpPr>
          <p:cNvPr id="5" name="Rounded Rectangle 4"/>
          <p:cNvSpPr/>
          <p:nvPr/>
        </p:nvSpPr>
        <p:spPr>
          <a:xfrm>
            <a:off x="4724400" y="1752600"/>
            <a:ext cx="4038600" cy="988867"/>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dirty="0">
                <a:solidFill>
                  <a:sysClr val="windowText" lastClr="000000"/>
                </a:solidFill>
              </a:rPr>
              <a:t>Depending on </a:t>
            </a:r>
            <a:r>
              <a:rPr lang="en-IN" sz="2600" b="1" dirty="0">
                <a:solidFill>
                  <a:srgbClr val="C00000"/>
                </a:solidFill>
              </a:rPr>
              <a:t>when</a:t>
            </a:r>
            <a:r>
              <a:rPr lang="en-IN" sz="2600" dirty="0">
                <a:solidFill>
                  <a:sysClr val="windowText" lastClr="000000"/>
                </a:solidFill>
              </a:rPr>
              <a:t> the error is discovered</a:t>
            </a:r>
            <a:endParaRPr lang="en-US" sz="2600" dirty="0">
              <a:solidFill>
                <a:sysClr val="windowText" lastClr="000000"/>
              </a:solidFill>
            </a:endParaRPr>
          </a:p>
        </p:txBody>
      </p:sp>
      <p:sp>
        <p:nvSpPr>
          <p:cNvPr id="7" name="Right Arrow Callout 6"/>
          <p:cNvSpPr/>
          <p:nvPr/>
        </p:nvSpPr>
        <p:spPr>
          <a:xfrm>
            <a:off x="914401" y="2973533"/>
            <a:ext cx="3276599" cy="1598467"/>
          </a:xfrm>
          <a:prstGeom prst="rightArrowCallout">
            <a:avLst>
              <a:gd name="adj1" fmla="val 22062"/>
              <a:gd name="adj2" fmla="val 27938"/>
              <a:gd name="adj3" fmla="val 24266"/>
              <a:gd name="adj4" fmla="val 83840"/>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dirty="0">
                <a:solidFill>
                  <a:sysClr val="windowText" lastClr="000000"/>
                </a:solidFill>
              </a:rPr>
              <a:t>If the error in our illustration is not discovered until 2021 or after</a:t>
            </a:r>
            <a:endParaRPr lang="en-US" sz="2600" dirty="0">
              <a:solidFill>
                <a:sysClr val="windowText" lastClr="000000"/>
              </a:solidFill>
            </a:endParaRPr>
          </a:p>
        </p:txBody>
      </p:sp>
      <p:sp>
        <p:nvSpPr>
          <p:cNvPr id="8" name="Rounded Rectangle 7"/>
          <p:cNvSpPr/>
          <p:nvPr/>
        </p:nvSpPr>
        <p:spPr>
          <a:xfrm>
            <a:off x="4724400" y="3278332"/>
            <a:ext cx="4038600" cy="988867"/>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600" dirty="0">
                <a:solidFill>
                  <a:sysClr val="windowText" lastClr="000000"/>
                </a:solidFill>
              </a:rPr>
              <a:t>No correcting entry at all would be needed</a:t>
            </a:r>
            <a:endParaRPr lang="en-US" sz="2600" dirty="0">
              <a:solidFill>
                <a:sysClr val="windowText" lastClr="000000"/>
              </a:solidFill>
            </a:endParaRPr>
          </a:p>
        </p:txBody>
      </p:sp>
    </p:spTree>
    <p:extLst>
      <p:ext uri="{BB962C8B-B14F-4D97-AF65-F5344CB8AC3E}">
        <p14:creationId xmlns:p14="http://schemas.microsoft.com/office/powerpoint/2010/main" val="61824392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animEffect transition="in" filter="fade">
                                      <p:cBhvr>
                                        <p:cTn id="23" dur="500"/>
                                        <p:tgtEl>
                                          <p:spTgt spid="2">
                                            <p:txEl>
                                              <p:pRg st="8" end="8"/>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animEffect transition="in" filter="fade">
                                      <p:cBhvr>
                                        <p:cTn id="2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 Diagonal Corner Rectangle 9"/>
          <p:cNvSpPr/>
          <p:nvPr/>
        </p:nvSpPr>
        <p:spPr>
          <a:xfrm>
            <a:off x="706334" y="1371600"/>
            <a:ext cx="8285266" cy="5207003"/>
          </a:xfrm>
          <a:prstGeom prst="round2DiagRect">
            <a:avLst>
              <a:gd name="adj1" fmla="val 0"/>
              <a:gd name="adj2" fmla="val 7184"/>
            </a:avLst>
          </a:prstGeom>
          <a:solidFill>
            <a:srgbClr val="FFFAB0"/>
          </a:solidFill>
          <a:ln w="19050">
            <a:solidFill>
              <a:srgbClr val="F7964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N" dirty="0">
              <a:solidFill>
                <a:schemeClr val="tx1"/>
              </a:solidFill>
            </a:endParaRPr>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0"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smtClean="0"/>
              <a:t>Error </a:t>
            </a:r>
            <a:r>
              <a:rPr lang="en-IN" dirty="0"/>
              <a:t>Affecting Net Income</a:t>
            </a:r>
            <a:r>
              <a:rPr lang="en-IN" dirty="0" smtClean="0"/>
              <a:t>—</a:t>
            </a:r>
            <a:br>
              <a:rPr lang="en-IN" dirty="0" smtClean="0"/>
            </a:br>
            <a:r>
              <a:rPr lang="en-IN" dirty="0" smtClean="0"/>
              <a:t>Inventory </a:t>
            </a:r>
            <a:r>
              <a:rPr lang="en-IN" dirty="0"/>
              <a:t>Misstated</a:t>
            </a:r>
            <a:endParaRPr lang="en-US" dirty="0"/>
          </a:p>
        </p:txBody>
      </p:sp>
      <p:sp>
        <p:nvSpPr>
          <p:cNvPr id="2" name="Content Placeholder 1"/>
          <p:cNvSpPr>
            <a:spLocks noGrp="1"/>
          </p:cNvSpPr>
          <p:nvPr>
            <p:ph idx="1"/>
          </p:nvPr>
        </p:nvSpPr>
        <p:spPr>
          <a:xfrm>
            <a:off x="858733" y="1520829"/>
            <a:ext cx="8013600" cy="5057775"/>
          </a:xfrm>
        </p:spPr>
        <p:txBody>
          <a:bodyPr/>
          <a:lstStyle/>
          <a:p>
            <a:pPr marL="0" indent="0">
              <a:buNone/>
            </a:pPr>
            <a:endParaRPr lang="en-IN" dirty="0"/>
          </a:p>
          <a:p>
            <a:endParaRPr lang="en-US" dirty="0"/>
          </a:p>
        </p:txBody>
      </p:sp>
      <p:sp>
        <p:nvSpPr>
          <p:cNvPr id="6" name="TextBox 5"/>
          <p:cNvSpPr txBox="1"/>
          <p:nvPr/>
        </p:nvSpPr>
        <p:spPr>
          <a:xfrm>
            <a:off x="722900" y="1411971"/>
            <a:ext cx="8149433" cy="646331"/>
          </a:xfrm>
          <a:prstGeom prst="rect">
            <a:avLst/>
          </a:prstGeom>
          <a:noFill/>
        </p:spPr>
        <p:txBody>
          <a:bodyPr wrap="square" rtlCol="0">
            <a:spAutoFit/>
          </a:bodyPr>
          <a:lstStyle/>
          <a:p>
            <a:r>
              <a:rPr lang="en-US" dirty="0"/>
              <a:t>In early 2018, Overseas Wholesale Supply discovered that $1 million of inventory had been inadvertently excluded from its 2016 ending inventory count. </a:t>
            </a:r>
          </a:p>
        </p:txBody>
      </p:sp>
      <p:sp>
        <p:nvSpPr>
          <p:cNvPr id="7" name="TextBox 6"/>
          <p:cNvSpPr txBox="1"/>
          <p:nvPr/>
        </p:nvSpPr>
        <p:spPr>
          <a:xfrm>
            <a:off x="858733" y="2129524"/>
            <a:ext cx="3657601" cy="646331"/>
          </a:xfrm>
          <a:prstGeom prst="rect">
            <a:avLst/>
          </a:prstGeom>
          <a:noFill/>
        </p:spPr>
        <p:txBody>
          <a:bodyPr wrap="square" rtlCol="0">
            <a:spAutoFit/>
          </a:bodyPr>
          <a:lstStyle/>
          <a:p>
            <a:r>
              <a:rPr lang="en-US" b="1" dirty="0"/>
              <a:t>Analysis</a:t>
            </a:r>
          </a:p>
          <a:p>
            <a:r>
              <a:rPr lang="en-US" dirty="0"/>
              <a:t>U= Understated      O= Overstated</a:t>
            </a:r>
          </a:p>
        </p:txBody>
      </p:sp>
      <p:sp>
        <p:nvSpPr>
          <p:cNvPr id="9" name="TextBox 8"/>
          <p:cNvSpPr txBox="1"/>
          <p:nvPr/>
        </p:nvSpPr>
        <p:spPr>
          <a:xfrm>
            <a:off x="934934" y="2990164"/>
            <a:ext cx="2667000" cy="923330"/>
          </a:xfrm>
          <a:prstGeom prst="rect">
            <a:avLst/>
          </a:prstGeom>
          <a:noFill/>
        </p:spPr>
        <p:txBody>
          <a:bodyPr wrap="square" rtlCol="0">
            <a:spAutoFit/>
          </a:bodyPr>
          <a:lstStyle/>
          <a:p>
            <a:r>
              <a:rPr lang="en-US" dirty="0"/>
              <a:t>Beginning inventory</a:t>
            </a:r>
          </a:p>
          <a:p>
            <a:r>
              <a:rPr lang="en-US" dirty="0"/>
              <a:t>Plus: Net </a:t>
            </a:r>
            <a:r>
              <a:rPr lang="en-US" dirty="0" smtClean="0"/>
              <a:t>purchases</a:t>
            </a:r>
            <a:endParaRPr lang="en-US" dirty="0"/>
          </a:p>
          <a:p>
            <a:r>
              <a:rPr lang="en-US" b="1" dirty="0">
                <a:solidFill>
                  <a:srgbClr val="CC0066"/>
                </a:solidFill>
              </a:rPr>
              <a:t>Less: Ending </a:t>
            </a:r>
            <a:r>
              <a:rPr lang="en-US" b="1" dirty="0" smtClean="0">
                <a:solidFill>
                  <a:srgbClr val="CC0066"/>
                </a:solidFill>
              </a:rPr>
              <a:t>inventory</a:t>
            </a:r>
            <a:endParaRPr lang="en-US" b="1" dirty="0">
              <a:solidFill>
                <a:srgbClr val="CC0066"/>
              </a:solidFill>
            </a:endParaRPr>
          </a:p>
        </p:txBody>
      </p:sp>
      <p:sp>
        <p:nvSpPr>
          <p:cNvPr id="11" name="TextBox 10"/>
          <p:cNvSpPr txBox="1"/>
          <p:nvPr/>
        </p:nvSpPr>
        <p:spPr>
          <a:xfrm>
            <a:off x="934934" y="3835293"/>
            <a:ext cx="2133600" cy="369332"/>
          </a:xfrm>
          <a:prstGeom prst="rect">
            <a:avLst/>
          </a:prstGeom>
          <a:noFill/>
        </p:spPr>
        <p:txBody>
          <a:bodyPr wrap="square" rtlCol="0">
            <a:spAutoFit/>
          </a:bodyPr>
          <a:lstStyle/>
          <a:p>
            <a:r>
              <a:rPr lang="en-US" dirty="0"/>
              <a:t>Cost of goods sold</a:t>
            </a:r>
          </a:p>
        </p:txBody>
      </p:sp>
      <p:cxnSp>
        <p:nvCxnSpPr>
          <p:cNvPr id="13" name="Straight Connector 12"/>
          <p:cNvCxnSpPr/>
          <p:nvPr/>
        </p:nvCxnSpPr>
        <p:spPr>
          <a:xfrm>
            <a:off x="934934" y="3835293"/>
            <a:ext cx="2362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958286" y="4341701"/>
            <a:ext cx="2667000" cy="923330"/>
          </a:xfrm>
          <a:prstGeom prst="rect">
            <a:avLst/>
          </a:prstGeom>
          <a:noFill/>
        </p:spPr>
        <p:txBody>
          <a:bodyPr wrap="square" rtlCol="0">
            <a:spAutoFit/>
          </a:bodyPr>
          <a:lstStyle/>
          <a:p>
            <a:r>
              <a:rPr lang="en-US" dirty="0"/>
              <a:t>Revenues</a:t>
            </a:r>
          </a:p>
          <a:p>
            <a:r>
              <a:rPr lang="en-US" dirty="0"/>
              <a:t>Less: Cost of goods sold</a:t>
            </a:r>
          </a:p>
          <a:p>
            <a:r>
              <a:rPr lang="en-US" dirty="0"/>
              <a:t>Less: Other expenses</a:t>
            </a:r>
          </a:p>
        </p:txBody>
      </p:sp>
      <p:sp>
        <p:nvSpPr>
          <p:cNvPr id="17" name="TextBox 16"/>
          <p:cNvSpPr txBox="1"/>
          <p:nvPr/>
        </p:nvSpPr>
        <p:spPr>
          <a:xfrm>
            <a:off x="5177497" y="2886671"/>
            <a:ext cx="2667000" cy="923330"/>
          </a:xfrm>
          <a:prstGeom prst="rect">
            <a:avLst/>
          </a:prstGeom>
          <a:noFill/>
        </p:spPr>
        <p:txBody>
          <a:bodyPr wrap="square" rtlCol="0">
            <a:spAutoFit/>
          </a:bodyPr>
          <a:lstStyle/>
          <a:p>
            <a:r>
              <a:rPr lang="en-US" b="1" dirty="0">
                <a:solidFill>
                  <a:srgbClr val="CC0066"/>
                </a:solidFill>
              </a:rPr>
              <a:t>Beginning inventory</a:t>
            </a:r>
          </a:p>
          <a:p>
            <a:r>
              <a:rPr lang="en-US" dirty="0"/>
              <a:t>Plus: Net </a:t>
            </a:r>
            <a:r>
              <a:rPr lang="en-US" dirty="0" smtClean="0"/>
              <a:t>purchases</a:t>
            </a:r>
            <a:endParaRPr lang="en-US" dirty="0"/>
          </a:p>
          <a:p>
            <a:r>
              <a:rPr lang="en-US" dirty="0"/>
              <a:t>Less: Ending </a:t>
            </a:r>
            <a:r>
              <a:rPr lang="en-US" dirty="0" smtClean="0"/>
              <a:t>inventory</a:t>
            </a:r>
            <a:endParaRPr lang="en-US" dirty="0"/>
          </a:p>
        </p:txBody>
      </p:sp>
      <p:sp>
        <p:nvSpPr>
          <p:cNvPr id="18" name="TextBox 17"/>
          <p:cNvSpPr txBox="1"/>
          <p:nvPr/>
        </p:nvSpPr>
        <p:spPr>
          <a:xfrm>
            <a:off x="934934" y="5202718"/>
            <a:ext cx="2133600" cy="369332"/>
          </a:xfrm>
          <a:prstGeom prst="rect">
            <a:avLst/>
          </a:prstGeom>
          <a:noFill/>
        </p:spPr>
        <p:txBody>
          <a:bodyPr wrap="square" rtlCol="0">
            <a:spAutoFit/>
          </a:bodyPr>
          <a:lstStyle/>
          <a:p>
            <a:r>
              <a:rPr lang="en-US" dirty="0"/>
              <a:t>Net income</a:t>
            </a:r>
          </a:p>
        </p:txBody>
      </p:sp>
      <p:cxnSp>
        <p:nvCxnSpPr>
          <p:cNvPr id="19" name="Straight Connector 18"/>
          <p:cNvCxnSpPr/>
          <p:nvPr/>
        </p:nvCxnSpPr>
        <p:spPr>
          <a:xfrm>
            <a:off x="958286" y="5242649"/>
            <a:ext cx="2362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177497" y="3810001"/>
            <a:ext cx="2362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flipH="1">
            <a:off x="5177497" y="3835293"/>
            <a:ext cx="3048000" cy="369332"/>
          </a:xfrm>
          <a:prstGeom prst="rect">
            <a:avLst/>
          </a:prstGeom>
          <a:noFill/>
        </p:spPr>
        <p:txBody>
          <a:bodyPr wrap="square" rtlCol="0">
            <a:spAutoFit/>
          </a:bodyPr>
          <a:lstStyle/>
          <a:p>
            <a:r>
              <a:rPr lang="en-US" dirty="0"/>
              <a:t>Cost of goods sold</a:t>
            </a:r>
          </a:p>
        </p:txBody>
      </p:sp>
      <p:sp>
        <p:nvSpPr>
          <p:cNvPr id="15" name="Down Arrow 14"/>
          <p:cNvSpPr/>
          <p:nvPr/>
        </p:nvSpPr>
        <p:spPr>
          <a:xfrm>
            <a:off x="1773134" y="5572050"/>
            <a:ext cx="228600" cy="295351"/>
          </a:xfrm>
          <a:prstGeom prst="downArrow">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3" name="TextBox 22"/>
          <p:cNvSpPr txBox="1"/>
          <p:nvPr/>
        </p:nvSpPr>
        <p:spPr>
          <a:xfrm>
            <a:off x="958286" y="5879068"/>
            <a:ext cx="2247900" cy="369332"/>
          </a:xfrm>
          <a:prstGeom prst="rect">
            <a:avLst/>
          </a:prstGeom>
          <a:noFill/>
        </p:spPr>
        <p:txBody>
          <a:bodyPr wrap="square" rtlCol="0">
            <a:spAutoFit/>
          </a:bodyPr>
          <a:lstStyle/>
          <a:p>
            <a:r>
              <a:rPr lang="en-US" dirty="0"/>
              <a:t>Retained earnings</a:t>
            </a:r>
          </a:p>
        </p:txBody>
      </p:sp>
      <p:sp>
        <p:nvSpPr>
          <p:cNvPr id="26" name="TextBox 25"/>
          <p:cNvSpPr txBox="1"/>
          <p:nvPr/>
        </p:nvSpPr>
        <p:spPr>
          <a:xfrm>
            <a:off x="5113183" y="4364986"/>
            <a:ext cx="2667000" cy="923330"/>
          </a:xfrm>
          <a:prstGeom prst="rect">
            <a:avLst/>
          </a:prstGeom>
          <a:noFill/>
        </p:spPr>
        <p:txBody>
          <a:bodyPr wrap="square" rtlCol="0">
            <a:spAutoFit/>
          </a:bodyPr>
          <a:lstStyle/>
          <a:p>
            <a:r>
              <a:rPr lang="en-US" dirty="0"/>
              <a:t>Revenues</a:t>
            </a:r>
          </a:p>
          <a:p>
            <a:r>
              <a:rPr lang="en-US" dirty="0"/>
              <a:t>Less: Cost of goods sold</a:t>
            </a:r>
          </a:p>
          <a:p>
            <a:r>
              <a:rPr lang="en-US" dirty="0"/>
              <a:t>Less: Other expenses</a:t>
            </a:r>
          </a:p>
        </p:txBody>
      </p:sp>
      <p:sp>
        <p:nvSpPr>
          <p:cNvPr id="27" name="TextBox 26"/>
          <p:cNvSpPr txBox="1"/>
          <p:nvPr/>
        </p:nvSpPr>
        <p:spPr>
          <a:xfrm>
            <a:off x="5113183" y="5188444"/>
            <a:ext cx="2133600" cy="369332"/>
          </a:xfrm>
          <a:prstGeom prst="rect">
            <a:avLst/>
          </a:prstGeom>
          <a:noFill/>
        </p:spPr>
        <p:txBody>
          <a:bodyPr wrap="square" rtlCol="0">
            <a:spAutoFit/>
          </a:bodyPr>
          <a:lstStyle/>
          <a:p>
            <a:r>
              <a:rPr lang="en-US" dirty="0"/>
              <a:t>Net income</a:t>
            </a:r>
          </a:p>
        </p:txBody>
      </p:sp>
      <p:cxnSp>
        <p:nvCxnSpPr>
          <p:cNvPr id="28" name="Straight Connector 27"/>
          <p:cNvCxnSpPr/>
          <p:nvPr/>
        </p:nvCxnSpPr>
        <p:spPr>
          <a:xfrm>
            <a:off x="5113183" y="5242649"/>
            <a:ext cx="2362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Down Arrow 28"/>
          <p:cNvSpPr/>
          <p:nvPr/>
        </p:nvSpPr>
        <p:spPr>
          <a:xfrm>
            <a:off x="5951383" y="5563177"/>
            <a:ext cx="228600" cy="295351"/>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0" name="TextBox 29"/>
          <p:cNvSpPr txBox="1"/>
          <p:nvPr/>
        </p:nvSpPr>
        <p:spPr>
          <a:xfrm>
            <a:off x="4998883" y="5901902"/>
            <a:ext cx="2133600" cy="369332"/>
          </a:xfrm>
          <a:prstGeom prst="rect">
            <a:avLst/>
          </a:prstGeom>
          <a:noFill/>
        </p:spPr>
        <p:txBody>
          <a:bodyPr wrap="square" rtlCol="0">
            <a:spAutoFit/>
          </a:bodyPr>
          <a:lstStyle/>
          <a:p>
            <a:r>
              <a:rPr lang="en-US" dirty="0"/>
              <a:t>Retained earnings</a:t>
            </a:r>
          </a:p>
        </p:txBody>
      </p:sp>
      <p:sp>
        <p:nvSpPr>
          <p:cNvPr id="22" name="TextBox 21"/>
          <p:cNvSpPr txBox="1"/>
          <p:nvPr/>
        </p:nvSpPr>
        <p:spPr>
          <a:xfrm>
            <a:off x="3625286" y="3581401"/>
            <a:ext cx="510048" cy="369332"/>
          </a:xfrm>
          <a:prstGeom prst="rect">
            <a:avLst/>
          </a:prstGeom>
          <a:noFill/>
        </p:spPr>
        <p:txBody>
          <a:bodyPr wrap="square" rtlCol="0">
            <a:spAutoFit/>
          </a:bodyPr>
          <a:lstStyle/>
          <a:p>
            <a:r>
              <a:rPr lang="en-US" dirty="0"/>
              <a:t>U</a:t>
            </a:r>
          </a:p>
        </p:txBody>
      </p:sp>
      <p:sp>
        <p:nvSpPr>
          <p:cNvPr id="32" name="TextBox 31"/>
          <p:cNvSpPr txBox="1"/>
          <p:nvPr/>
        </p:nvSpPr>
        <p:spPr>
          <a:xfrm>
            <a:off x="3632182" y="3850016"/>
            <a:ext cx="510048" cy="369332"/>
          </a:xfrm>
          <a:prstGeom prst="rect">
            <a:avLst/>
          </a:prstGeom>
          <a:noFill/>
        </p:spPr>
        <p:txBody>
          <a:bodyPr wrap="square" rtlCol="0">
            <a:spAutoFit/>
          </a:bodyPr>
          <a:lstStyle/>
          <a:p>
            <a:r>
              <a:rPr lang="en-US" dirty="0"/>
              <a:t>O</a:t>
            </a:r>
          </a:p>
        </p:txBody>
      </p:sp>
      <p:sp>
        <p:nvSpPr>
          <p:cNvPr id="33" name="TextBox 32"/>
          <p:cNvSpPr txBox="1"/>
          <p:nvPr/>
        </p:nvSpPr>
        <p:spPr>
          <a:xfrm>
            <a:off x="3648638" y="4595927"/>
            <a:ext cx="266701" cy="369332"/>
          </a:xfrm>
          <a:prstGeom prst="rect">
            <a:avLst/>
          </a:prstGeom>
          <a:noFill/>
        </p:spPr>
        <p:txBody>
          <a:bodyPr wrap="square" rtlCol="0">
            <a:spAutoFit/>
          </a:bodyPr>
          <a:lstStyle/>
          <a:p>
            <a:r>
              <a:rPr lang="en-US" dirty="0"/>
              <a:t>O</a:t>
            </a:r>
          </a:p>
        </p:txBody>
      </p:sp>
      <p:sp>
        <p:nvSpPr>
          <p:cNvPr id="34" name="TextBox 33"/>
          <p:cNvSpPr txBox="1"/>
          <p:nvPr/>
        </p:nvSpPr>
        <p:spPr>
          <a:xfrm>
            <a:off x="3672989" y="5262108"/>
            <a:ext cx="510048" cy="369332"/>
          </a:xfrm>
          <a:prstGeom prst="rect">
            <a:avLst/>
          </a:prstGeom>
          <a:noFill/>
        </p:spPr>
        <p:txBody>
          <a:bodyPr wrap="square" rtlCol="0">
            <a:spAutoFit/>
          </a:bodyPr>
          <a:lstStyle/>
          <a:p>
            <a:r>
              <a:rPr lang="en-US" dirty="0"/>
              <a:t>U</a:t>
            </a:r>
          </a:p>
        </p:txBody>
      </p:sp>
      <p:sp>
        <p:nvSpPr>
          <p:cNvPr id="35" name="TextBox 34"/>
          <p:cNvSpPr txBox="1"/>
          <p:nvPr/>
        </p:nvSpPr>
        <p:spPr>
          <a:xfrm>
            <a:off x="3672989" y="5858528"/>
            <a:ext cx="510048" cy="369332"/>
          </a:xfrm>
          <a:prstGeom prst="rect">
            <a:avLst/>
          </a:prstGeom>
          <a:noFill/>
        </p:spPr>
        <p:txBody>
          <a:bodyPr wrap="square" rtlCol="0">
            <a:spAutoFit/>
          </a:bodyPr>
          <a:lstStyle/>
          <a:p>
            <a:r>
              <a:rPr lang="en-US" dirty="0"/>
              <a:t>U</a:t>
            </a:r>
          </a:p>
        </p:txBody>
      </p:sp>
      <p:sp>
        <p:nvSpPr>
          <p:cNvPr id="36" name="TextBox 35"/>
          <p:cNvSpPr txBox="1"/>
          <p:nvPr/>
        </p:nvSpPr>
        <p:spPr>
          <a:xfrm>
            <a:off x="7848367" y="2928335"/>
            <a:ext cx="510048" cy="369332"/>
          </a:xfrm>
          <a:prstGeom prst="rect">
            <a:avLst/>
          </a:prstGeom>
          <a:noFill/>
        </p:spPr>
        <p:txBody>
          <a:bodyPr wrap="square" rtlCol="0">
            <a:spAutoFit/>
          </a:bodyPr>
          <a:lstStyle/>
          <a:p>
            <a:r>
              <a:rPr lang="en-US" dirty="0"/>
              <a:t>U</a:t>
            </a:r>
          </a:p>
        </p:txBody>
      </p:sp>
      <p:sp>
        <p:nvSpPr>
          <p:cNvPr id="37" name="TextBox 36"/>
          <p:cNvSpPr txBox="1"/>
          <p:nvPr/>
        </p:nvSpPr>
        <p:spPr>
          <a:xfrm>
            <a:off x="7843270" y="3894148"/>
            <a:ext cx="510048" cy="369332"/>
          </a:xfrm>
          <a:prstGeom prst="rect">
            <a:avLst/>
          </a:prstGeom>
          <a:noFill/>
        </p:spPr>
        <p:txBody>
          <a:bodyPr wrap="square" rtlCol="0">
            <a:spAutoFit/>
          </a:bodyPr>
          <a:lstStyle/>
          <a:p>
            <a:r>
              <a:rPr lang="en-US" dirty="0"/>
              <a:t>U</a:t>
            </a:r>
          </a:p>
        </p:txBody>
      </p:sp>
      <p:sp>
        <p:nvSpPr>
          <p:cNvPr id="38" name="TextBox 37"/>
          <p:cNvSpPr txBox="1"/>
          <p:nvPr/>
        </p:nvSpPr>
        <p:spPr>
          <a:xfrm>
            <a:off x="7843270" y="4647223"/>
            <a:ext cx="510048" cy="369332"/>
          </a:xfrm>
          <a:prstGeom prst="rect">
            <a:avLst/>
          </a:prstGeom>
          <a:noFill/>
        </p:spPr>
        <p:txBody>
          <a:bodyPr wrap="square" rtlCol="0">
            <a:spAutoFit/>
          </a:bodyPr>
          <a:lstStyle/>
          <a:p>
            <a:r>
              <a:rPr lang="en-US" dirty="0"/>
              <a:t>U</a:t>
            </a:r>
          </a:p>
        </p:txBody>
      </p:sp>
      <p:sp>
        <p:nvSpPr>
          <p:cNvPr id="39" name="TextBox 38"/>
          <p:cNvSpPr txBox="1"/>
          <p:nvPr/>
        </p:nvSpPr>
        <p:spPr>
          <a:xfrm>
            <a:off x="7843270" y="5235582"/>
            <a:ext cx="266701" cy="369332"/>
          </a:xfrm>
          <a:prstGeom prst="rect">
            <a:avLst/>
          </a:prstGeom>
          <a:noFill/>
        </p:spPr>
        <p:txBody>
          <a:bodyPr wrap="square" rtlCol="0">
            <a:spAutoFit/>
          </a:bodyPr>
          <a:lstStyle/>
          <a:p>
            <a:r>
              <a:rPr lang="en-US" dirty="0"/>
              <a:t>O</a:t>
            </a:r>
          </a:p>
        </p:txBody>
      </p:sp>
      <p:sp>
        <p:nvSpPr>
          <p:cNvPr id="31" name="TextBox 30"/>
          <p:cNvSpPr txBox="1"/>
          <p:nvPr/>
        </p:nvSpPr>
        <p:spPr>
          <a:xfrm>
            <a:off x="7557548" y="5932019"/>
            <a:ext cx="1367632" cy="369332"/>
          </a:xfrm>
          <a:prstGeom prst="rect">
            <a:avLst/>
          </a:prstGeom>
          <a:noFill/>
        </p:spPr>
        <p:txBody>
          <a:bodyPr wrap="square" rtlCol="0">
            <a:spAutoFit/>
          </a:bodyPr>
          <a:lstStyle/>
          <a:p>
            <a:r>
              <a:rPr lang="en-US" i="1" dirty="0"/>
              <a:t>corrected</a:t>
            </a:r>
          </a:p>
        </p:txBody>
      </p:sp>
      <p:cxnSp>
        <p:nvCxnSpPr>
          <p:cNvPr id="41" name="Straight Connector 40"/>
          <p:cNvCxnSpPr/>
          <p:nvPr/>
        </p:nvCxnSpPr>
        <p:spPr>
          <a:xfrm flipV="1">
            <a:off x="7475383" y="6248400"/>
            <a:ext cx="1256891" cy="228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7488134" y="6324601"/>
            <a:ext cx="1256891" cy="228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Elbow Connector 43"/>
          <p:cNvCxnSpPr/>
          <p:nvPr/>
        </p:nvCxnSpPr>
        <p:spPr>
          <a:xfrm flipV="1">
            <a:off x="4183037" y="3113001"/>
            <a:ext cx="815846" cy="653066"/>
          </a:xfrm>
          <a:prstGeom prst="bentConnector3">
            <a:avLst/>
          </a:prstGeom>
          <a:ln>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43416911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Change in Accounting Principle</a:t>
            </a:r>
            <a:endParaRPr lang="en-US" dirty="0"/>
          </a:p>
        </p:txBody>
      </p:sp>
      <p:sp>
        <p:nvSpPr>
          <p:cNvPr id="14" name="Content Placeholder 1"/>
          <p:cNvSpPr>
            <a:spLocks noGrp="1"/>
          </p:cNvSpPr>
          <p:nvPr>
            <p:ph idx="1"/>
          </p:nvPr>
        </p:nvSpPr>
        <p:spPr/>
        <p:txBody>
          <a:bodyPr>
            <a:normAutofit/>
          </a:bodyPr>
          <a:lstStyle/>
          <a:p>
            <a:r>
              <a:rPr lang="en-IN" sz="2400" dirty="0"/>
              <a:t>Change from one generally accepted accounting principle to another</a:t>
            </a:r>
          </a:p>
          <a:p>
            <a:endParaRPr lang="en-IN" sz="2400" dirty="0"/>
          </a:p>
          <a:p>
            <a:endParaRPr lang="en-IN" sz="2400" dirty="0"/>
          </a:p>
          <a:p>
            <a:endParaRPr lang="en-IN" sz="2400" dirty="0"/>
          </a:p>
          <a:p>
            <a:endParaRPr lang="en-IN" sz="2400" dirty="0"/>
          </a:p>
          <a:p>
            <a:pPr marL="0" indent="0">
              <a:buNone/>
            </a:pPr>
            <a:r>
              <a:rPr lang="en-IN" sz="2400" b="1" dirty="0">
                <a:solidFill>
                  <a:srgbClr val="BC2400"/>
                </a:solidFill>
              </a:rPr>
              <a:t>Examples:</a:t>
            </a:r>
          </a:p>
          <a:p>
            <a:r>
              <a:rPr lang="en-US" sz="2400" dirty="0"/>
              <a:t>A switch by hundreds of companies from FIFO to LIFO in the mid-1970s, for example—was a result of heightened inflation</a:t>
            </a:r>
          </a:p>
          <a:p>
            <a:r>
              <a:rPr lang="en-US" sz="2400" dirty="0"/>
              <a:t>Changes within a specific industry</a:t>
            </a:r>
          </a:p>
          <a:p>
            <a:r>
              <a:rPr lang="en-US" sz="2400" dirty="0"/>
              <a:t>Changes that might be mandated when the FASB codifies a new accounting standard</a:t>
            </a:r>
            <a:endParaRPr lang="en-IN" sz="2400" dirty="0"/>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LO20-1</a:t>
            </a:r>
          </a:p>
        </p:txBody>
      </p:sp>
      <p:sp>
        <p:nvSpPr>
          <p:cNvPr id="6" name="Rounded Rectangle 5"/>
          <p:cNvSpPr/>
          <p:nvPr/>
        </p:nvSpPr>
        <p:spPr>
          <a:xfrm>
            <a:off x="619821" y="2286001"/>
            <a:ext cx="3778513" cy="1619915"/>
          </a:xfrm>
          <a:prstGeom prst="roundRect">
            <a:avLst/>
          </a:prstGeom>
          <a:solidFill>
            <a:schemeClr val="accent4">
              <a:lumMod val="40000"/>
              <a:lumOff val="60000"/>
            </a:schemeClr>
          </a:solidFill>
          <a:ln>
            <a:solidFill>
              <a:schemeClr val="accent4">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chemeClr val="tx1"/>
                </a:solidFill>
              </a:rPr>
              <a:t>Though accounting choices once made should be consistently followed from year to year</a:t>
            </a:r>
            <a:endParaRPr lang="en-US" sz="2400" dirty="0">
              <a:solidFill>
                <a:schemeClr val="tx1"/>
              </a:solidFill>
            </a:endParaRPr>
          </a:p>
        </p:txBody>
      </p:sp>
      <p:sp>
        <p:nvSpPr>
          <p:cNvPr id="21" name="Rounded Rectangle 20"/>
          <p:cNvSpPr/>
          <p:nvPr/>
        </p:nvSpPr>
        <p:spPr>
          <a:xfrm>
            <a:off x="4951060" y="2286000"/>
            <a:ext cx="4156364" cy="1619915"/>
          </a:xfrm>
          <a:prstGeom prst="roundRect">
            <a:avLst/>
          </a:prstGeom>
          <a:solidFill>
            <a:schemeClr val="accent4">
              <a:lumMod val="40000"/>
              <a:lumOff val="60000"/>
            </a:schemeClr>
          </a:solidFill>
          <a:ln>
            <a:solidFill>
              <a:schemeClr val="accent4">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chemeClr val="tx1"/>
                </a:solidFill>
              </a:rPr>
              <a:t>Changing circumstances might make a new method more appropriate</a:t>
            </a:r>
            <a:endParaRPr lang="en-US" sz="2400" dirty="0">
              <a:solidFill>
                <a:schemeClr val="tx1"/>
              </a:solidFill>
            </a:endParaRPr>
          </a:p>
        </p:txBody>
      </p:sp>
      <p:sp>
        <p:nvSpPr>
          <p:cNvPr id="8" name="Rectangle 7"/>
          <p:cNvSpPr/>
          <p:nvPr/>
        </p:nvSpPr>
        <p:spPr>
          <a:xfrm>
            <a:off x="793899" y="4038600"/>
            <a:ext cx="8197701" cy="2514600"/>
          </a:xfrm>
          <a:prstGeom prst="rect">
            <a:avLst/>
          </a:prstGeom>
          <a:noFill/>
          <a:ln>
            <a:solidFill>
              <a:srgbClr val="0072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 name="Right Arrow 6"/>
          <p:cNvSpPr/>
          <p:nvPr/>
        </p:nvSpPr>
        <p:spPr>
          <a:xfrm>
            <a:off x="4467882" y="2809351"/>
            <a:ext cx="461010" cy="592931"/>
          </a:xfrm>
          <a:prstGeom prst="rightArrow">
            <a:avLst/>
          </a:prstGeom>
          <a:solidFill>
            <a:schemeClr val="accent4">
              <a:lumMod val="40000"/>
              <a:lumOff val="60000"/>
            </a:schemeClr>
          </a:solidFill>
          <a:ln>
            <a:solidFill>
              <a:srgbClr val="7030A0"/>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0034654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14">
                                            <p:txEl>
                                              <p:pRg st="5" end="5"/>
                                            </p:txEl>
                                          </p:spTgt>
                                        </p:tgtEl>
                                        <p:attrNameLst>
                                          <p:attrName>style.visibility</p:attrName>
                                        </p:attrNameLst>
                                      </p:cBhvr>
                                      <p:to>
                                        <p:strVal val="visible"/>
                                      </p:to>
                                    </p:set>
                                    <p:animEffect transition="in" filter="fade">
                                      <p:cBhvr>
                                        <p:cTn id="29" dur="500"/>
                                        <p:tgtEl>
                                          <p:spTgt spid="14">
                                            <p:txEl>
                                              <p:pRg st="5" end="5"/>
                                            </p:txEl>
                                          </p:spTgt>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14">
                                            <p:txEl>
                                              <p:pRg st="6" end="6"/>
                                            </p:txEl>
                                          </p:spTgt>
                                        </p:tgtEl>
                                        <p:attrNameLst>
                                          <p:attrName>style.visibility</p:attrName>
                                        </p:attrNameLst>
                                      </p:cBhvr>
                                      <p:to>
                                        <p:strVal val="visible"/>
                                      </p:to>
                                    </p:set>
                                    <p:animEffect transition="in" filter="fade">
                                      <p:cBhvr>
                                        <p:cTn id="33" dur="500"/>
                                        <p:tgtEl>
                                          <p:spTgt spid="14">
                                            <p:txEl>
                                              <p:pRg st="6" end="6"/>
                                            </p:txEl>
                                          </p:spTgt>
                                        </p:tgtEl>
                                      </p:cBhvr>
                                    </p:animEffect>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14">
                                            <p:txEl>
                                              <p:pRg st="7" end="7"/>
                                            </p:txEl>
                                          </p:spTgt>
                                        </p:tgtEl>
                                        <p:attrNameLst>
                                          <p:attrName>style.visibility</p:attrName>
                                        </p:attrNameLst>
                                      </p:cBhvr>
                                      <p:to>
                                        <p:strVal val="visible"/>
                                      </p:to>
                                    </p:set>
                                    <p:animEffect transition="in" filter="fade">
                                      <p:cBhvr>
                                        <p:cTn id="37" dur="500"/>
                                        <p:tgtEl>
                                          <p:spTgt spid="14">
                                            <p:txEl>
                                              <p:pRg st="7" end="7"/>
                                            </p:txEl>
                                          </p:spTgt>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14">
                                            <p:txEl>
                                              <p:pRg st="8" end="8"/>
                                            </p:txEl>
                                          </p:spTgt>
                                        </p:tgtEl>
                                        <p:attrNameLst>
                                          <p:attrName>style.visibility</p:attrName>
                                        </p:attrNameLst>
                                      </p:cBhvr>
                                      <p:to>
                                        <p:strVal val="visible"/>
                                      </p:to>
                                    </p:set>
                                    <p:animEffect transition="in" filter="fade">
                                      <p:cBhvr>
                                        <p:cTn id="41" dur="500"/>
                                        <p:tgtEl>
                                          <p:spTgt spid="1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animBg="1"/>
      <p:bldP spid="8" grpId="0" animBg="1"/>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766812" y="2685286"/>
            <a:ext cx="8204140" cy="2121947"/>
          </a:xfrm>
          <a:prstGeom prst="rect">
            <a:avLst/>
          </a:prstGeom>
          <a:solidFill>
            <a:srgbClr val="FFFAB0"/>
          </a:solidFill>
          <a:ln w="28575">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761999" y="2685286"/>
            <a:ext cx="8204775" cy="212194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0" name="Title 1"/>
          <p:cNvSpPr>
            <a:spLocks noGrp="1"/>
          </p:cNvSpPr>
          <p:nvPr>
            <p:ph type="title"/>
          </p:nvPr>
        </p:nvSpPr>
        <p:spPr>
          <a:xfrm>
            <a:off x="761999" y="0"/>
            <a:ext cx="8382000" cy="1219200"/>
          </a:xfrm>
          <a:noFill/>
          <a:ln w="9525">
            <a:noFill/>
            <a:miter lim="800000"/>
            <a:headEnd/>
            <a:tailEnd/>
          </a:ln>
        </p:spPr>
        <p:txBody>
          <a:bodyPr vert="horz" wrap="square" lIns="91440" tIns="45720" rIns="91440" bIns="45720" numCol="1" anchor="ctr" anchorCtr="0" compatLnSpc="1">
            <a:prstTxWarp prst="textNoShape">
              <a:avLst/>
            </a:prstTxWarp>
            <a:noAutofit/>
          </a:bodyPr>
          <a:lstStyle/>
          <a:p>
            <a:r>
              <a:rPr lang="en-IN" dirty="0" smtClean="0"/>
              <a:t>Error </a:t>
            </a:r>
            <a:r>
              <a:rPr lang="en-IN" dirty="0"/>
              <a:t>Affecting Net Income</a:t>
            </a:r>
            <a:r>
              <a:rPr lang="en-IN" dirty="0" smtClean="0"/>
              <a:t>—</a:t>
            </a:r>
            <a:br>
              <a:rPr lang="en-IN" dirty="0" smtClean="0"/>
            </a:br>
            <a:r>
              <a:rPr lang="en-IN" dirty="0" smtClean="0"/>
              <a:t>Inventory </a:t>
            </a:r>
            <a:r>
              <a:rPr lang="en-IN" dirty="0"/>
              <a:t>Misstated </a:t>
            </a:r>
            <a:r>
              <a:rPr lang="en-IN" sz="2600" dirty="0" smtClean="0"/>
              <a:t>(continued)</a:t>
            </a:r>
            <a:endParaRPr lang="en-US" sz="2600" dirty="0"/>
          </a:p>
        </p:txBody>
      </p:sp>
      <p:sp>
        <p:nvSpPr>
          <p:cNvPr id="2" name="Content Placeholder 1"/>
          <p:cNvSpPr>
            <a:spLocks noGrp="1"/>
          </p:cNvSpPr>
          <p:nvPr>
            <p:ph idx="1"/>
          </p:nvPr>
        </p:nvSpPr>
        <p:spPr>
          <a:xfrm>
            <a:off x="761999" y="1447800"/>
            <a:ext cx="8013600" cy="5057775"/>
          </a:xfrm>
        </p:spPr>
        <p:txBody>
          <a:bodyPr/>
          <a:lstStyle/>
          <a:p>
            <a:pPr marL="0" indent="0">
              <a:buNone/>
            </a:pPr>
            <a:endParaRPr lang="en-IN" dirty="0"/>
          </a:p>
          <a:p>
            <a:endParaRPr lang="en-US" dirty="0"/>
          </a:p>
        </p:txBody>
      </p:sp>
      <p:sp>
        <p:nvSpPr>
          <p:cNvPr id="6" name="Rectangle 5"/>
          <p:cNvSpPr/>
          <p:nvPr/>
        </p:nvSpPr>
        <p:spPr>
          <a:xfrm>
            <a:off x="762000" y="1270337"/>
            <a:ext cx="8153400" cy="1200328"/>
          </a:xfrm>
          <a:prstGeom prst="rect">
            <a:avLst/>
          </a:prstGeom>
        </p:spPr>
        <p:txBody>
          <a:bodyPr wrap="square">
            <a:spAutoFit/>
          </a:bodyPr>
          <a:lstStyle/>
          <a:p>
            <a:r>
              <a:rPr lang="en-IN" sz="2400" dirty="0"/>
              <a:t>In early 2018, Overseas Wholesale Supply discovered that $1 million of inventory had been inadvertently excluded from its 2019 ending inventory count.</a:t>
            </a:r>
            <a:endParaRPr lang="en-US" sz="2400" dirty="0"/>
          </a:p>
        </p:txBody>
      </p:sp>
      <p:sp>
        <p:nvSpPr>
          <p:cNvPr id="9" name="TextBox 8"/>
          <p:cNvSpPr txBox="1"/>
          <p:nvPr/>
        </p:nvSpPr>
        <p:spPr>
          <a:xfrm>
            <a:off x="749300" y="3859511"/>
            <a:ext cx="6700788" cy="461665"/>
          </a:xfrm>
          <a:prstGeom prst="rect">
            <a:avLst/>
          </a:prstGeom>
          <a:noFill/>
        </p:spPr>
        <p:txBody>
          <a:bodyPr wrap="square" rtlCol="0">
            <a:spAutoFit/>
          </a:bodyPr>
          <a:lstStyle/>
          <a:p>
            <a:r>
              <a:rPr lang="en-US" sz="2400" dirty="0"/>
              <a:t>Inventory</a:t>
            </a:r>
            <a:endParaRPr lang="en-IN" sz="2400" dirty="0">
              <a:latin typeface="+mn-lt"/>
            </a:endParaRPr>
          </a:p>
        </p:txBody>
      </p:sp>
      <p:sp>
        <p:nvSpPr>
          <p:cNvPr id="11" name="TextBox 10"/>
          <p:cNvSpPr txBox="1"/>
          <p:nvPr/>
        </p:nvSpPr>
        <p:spPr>
          <a:xfrm>
            <a:off x="6549160" y="3859511"/>
            <a:ext cx="1243502" cy="461665"/>
          </a:xfrm>
          <a:prstGeom prst="rect">
            <a:avLst/>
          </a:prstGeom>
          <a:noFill/>
        </p:spPr>
        <p:txBody>
          <a:bodyPr wrap="square" rtlCol="0">
            <a:spAutoFit/>
          </a:bodyPr>
          <a:lstStyle/>
          <a:p>
            <a:pPr algn="ctr"/>
            <a:r>
              <a:rPr lang="en-IN" sz="2400" dirty="0"/>
              <a:t>1</a:t>
            </a:r>
            <a:endParaRPr lang="en-IN" sz="2400" dirty="0">
              <a:latin typeface="+mn-lt"/>
            </a:endParaRPr>
          </a:p>
        </p:txBody>
      </p:sp>
      <p:sp>
        <p:nvSpPr>
          <p:cNvPr id="12" name="TextBox 11"/>
          <p:cNvSpPr txBox="1"/>
          <p:nvPr/>
        </p:nvSpPr>
        <p:spPr>
          <a:xfrm>
            <a:off x="766812" y="4229625"/>
            <a:ext cx="6108415" cy="461665"/>
          </a:xfrm>
          <a:prstGeom prst="rect">
            <a:avLst/>
          </a:prstGeom>
          <a:noFill/>
        </p:spPr>
        <p:txBody>
          <a:bodyPr wrap="square" rtlCol="0">
            <a:spAutoFit/>
          </a:bodyPr>
          <a:lstStyle/>
          <a:p>
            <a:r>
              <a:rPr lang="en-US" sz="2400" dirty="0"/>
              <a:t>	Retained earnings</a:t>
            </a:r>
            <a:endParaRPr lang="en-IN" sz="2400" dirty="0">
              <a:latin typeface="+mn-lt"/>
            </a:endParaRPr>
          </a:p>
        </p:txBody>
      </p:sp>
      <p:sp>
        <p:nvSpPr>
          <p:cNvPr id="13" name="TextBox 12"/>
          <p:cNvSpPr txBox="1"/>
          <p:nvPr/>
        </p:nvSpPr>
        <p:spPr>
          <a:xfrm>
            <a:off x="7732621" y="4229625"/>
            <a:ext cx="1235661" cy="461665"/>
          </a:xfrm>
          <a:prstGeom prst="rect">
            <a:avLst/>
          </a:prstGeom>
          <a:noFill/>
        </p:spPr>
        <p:txBody>
          <a:bodyPr wrap="square" rtlCol="0">
            <a:spAutoFit/>
          </a:bodyPr>
          <a:lstStyle/>
          <a:p>
            <a:pPr algn="ctr"/>
            <a:r>
              <a:rPr lang="en-IN" sz="2400" dirty="0"/>
              <a:t>1</a:t>
            </a:r>
            <a:endParaRPr lang="en-IN" sz="2400" dirty="0">
              <a:latin typeface="+mn-lt"/>
            </a:endParaRPr>
          </a:p>
        </p:txBody>
      </p:sp>
      <p:sp>
        <p:nvSpPr>
          <p:cNvPr id="14" name="TextBox 13"/>
          <p:cNvSpPr txBox="1"/>
          <p:nvPr/>
        </p:nvSpPr>
        <p:spPr>
          <a:xfrm>
            <a:off x="2677953" y="3034855"/>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15" name="Straight Connector 14"/>
          <p:cNvCxnSpPr/>
          <p:nvPr/>
        </p:nvCxnSpPr>
        <p:spPr>
          <a:xfrm>
            <a:off x="743618" y="3464642"/>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6672025" y="303485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17" name="TextBox 16"/>
          <p:cNvSpPr txBox="1"/>
          <p:nvPr/>
        </p:nvSpPr>
        <p:spPr>
          <a:xfrm>
            <a:off x="7846795" y="3034855"/>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18" name="Rectangle 17"/>
          <p:cNvSpPr/>
          <p:nvPr/>
        </p:nvSpPr>
        <p:spPr>
          <a:xfrm>
            <a:off x="6953250" y="2685286"/>
            <a:ext cx="1600200" cy="461665"/>
          </a:xfrm>
          <a:prstGeom prst="rect">
            <a:avLst/>
          </a:prstGeom>
        </p:spPr>
        <p:txBody>
          <a:bodyPr wrap="square">
            <a:spAutoFit/>
          </a:bodyPr>
          <a:lstStyle/>
          <a:p>
            <a:pPr algn="ctr"/>
            <a:r>
              <a:rPr lang="en-US" sz="2400" dirty="0"/>
              <a:t>($ millions)</a:t>
            </a:r>
          </a:p>
        </p:txBody>
      </p:sp>
      <p:sp>
        <p:nvSpPr>
          <p:cNvPr id="19" name="Rectangle 18"/>
          <p:cNvSpPr/>
          <p:nvPr/>
        </p:nvSpPr>
        <p:spPr>
          <a:xfrm>
            <a:off x="749300" y="3480027"/>
            <a:ext cx="5955028" cy="461665"/>
          </a:xfrm>
          <a:prstGeom prst="rect">
            <a:avLst/>
          </a:prstGeom>
        </p:spPr>
        <p:txBody>
          <a:bodyPr wrap="none">
            <a:spAutoFit/>
          </a:bodyPr>
          <a:lstStyle/>
          <a:p>
            <a:r>
              <a:rPr lang="en-IN" sz="2400" b="1" dirty="0"/>
              <a:t>If Error Is Discovered in 2017 (before closing):</a:t>
            </a:r>
            <a:endParaRPr lang="en-US" sz="2400" dirty="0"/>
          </a:p>
        </p:txBody>
      </p:sp>
      <p:sp>
        <p:nvSpPr>
          <p:cNvPr id="20" name="Rectangle 19"/>
          <p:cNvSpPr/>
          <p:nvPr/>
        </p:nvSpPr>
        <p:spPr>
          <a:xfrm>
            <a:off x="685800" y="4814421"/>
            <a:ext cx="4994126" cy="461665"/>
          </a:xfrm>
          <a:prstGeom prst="rect">
            <a:avLst/>
          </a:prstGeom>
        </p:spPr>
        <p:txBody>
          <a:bodyPr wrap="none">
            <a:spAutoFit/>
          </a:bodyPr>
          <a:lstStyle/>
          <a:p>
            <a:r>
              <a:rPr lang="en-IN" sz="2400" b="1" dirty="0"/>
              <a:t>If Error Is Discovered in 2018 or Later:</a:t>
            </a:r>
            <a:endParaRPr lang="en-US" sz="2400" dirty="0"/>
          </a:p>
        </p:txBody>
      </p:sp>
      <p:sp>
        <p:nvSpPr>
          <p:cNvPr id="21" name="Rectangle 20"/>
          <p:cNvSpPr/>
          <p:nvPr/>
        </p:nvSpPr>
        <p:spPr>
          <a:xfrm>
            <a:off x="1131572" y="5195421"/>
            <a:ext cx="3685561" cy="461665"/>
          </a:xfrm>
          <a:prstGeom prst="rect">
            <a:avLst/>
          </a:prstGeom>
        </p:spPr>
        <p:txBody>
          <a:bodyPr wrap="none">
            <a:spAutoFit/>
          </a:bodyPr>
          <a:lstStyle/>
          <a:p>
            <a:r>
              <a:rPr lang="en-IN" sz="2400" dirty="0"/>
              <a:t>No correcting entry needed</a:t>
            </a:r>
            <a:endParaRPr lang="en-US" sz="2400" dirty="0"/>
          </a:p>
        </p:txBody>
      </p:sp>
      <p:sp>
        <p:nvSpPr>
          <p:cNvPr id="22" name="Rectangle 21"/>
          <p:cNvSpPr/>
          <p:nvPr/>
        </p:nvSpPr>
        <p:spPr>
          <a:xfrm>
            <a:off x="6867616" y="6006055"/>
            <a:ext cx="979179" cy="470945"/>
          </a:xfrm>
          <a:prstGeom prst="rect">
            <a:avLst/>
          </a:prstGeom>
          <a:ln w="28575">
            <a:solidFill>
              <a:srgbClr val="C00000"/>
            </a:solidFill>
          </a:ln>
        </p:spPr>
        <p:txBody>
          <a:bodyPr wrap="none">
            <a:spAutoFit/>
          </a:bodyPr>
          <a:lstStyle/>
          <a:p>
            <a:r>
              <a:rPr lang="en-IN" sz="2400" b="1" dirty="0"/>
              <a:t>Step 1</a:t>
            </a:r>
            <a:endParaRPr lang="en-US" sz="2400" dirty="0"/>
          </a:p>
        </p:txBody>
      </p:sp>
      <p:cxnSp>
        <p:nvCxnSpPr>
          <p:cNvPr id="24" name="Straight Arrow Connector 23"/>
          <p:cNvCxnSpPr>
            <a:endCxn id="22" idx="0"/>
          </p:cNvCxnSpPr>
          <p:nvPr/>
        </p:nvCxnSpPr>
        <p:spPr>
          <a:xfrm>
            <a:off x="7357206" y="4796135"/>
            <a:ext cx="0" cy="120992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50369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par>
                          <p:cTn id="38" fill="hold">
                            <p:stCondLst>
                              <p:cond delay="500"/>
                            </p:stCondLst>
                            <p:childTnLst>
                              <p:par>
                                <p:cTn id="39" presetID="22" presetClass="entr" presetSubtype="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up)">
                                      <p:cBhvr>
                                        <p:cTn id="41" dur="500"/>
                                        <p:tgtEl>
                                          <p:spTgt spid="23"/>
                                        </p:tgtEl>
                                      </p:cBhvr>
                                    </p:animEffect>
                                  </p:childTnLst>
                                </p:cTn>
                              </p:par>
                            </p:childTnLst>
                          </p:cTn>
                        </p:par>
                        <p:par>
                          <p:cTn id="42" fill="hold">
                            <p:stCondLst>
                              <p:cond delay="1000"/>
                            </p:stCondLst>
                            <p:childTnLst>
                              <p:par>
                                <p:cTn id="43" presetID="22" presetClass="entr" presetSubtype="1"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up)">
                                      <p:cBhvr>
                                        <p:cTn id="45" dur="500"/>
                                        <p:tgtEl>
                                          <p:spTgt spid="24"/>
                                        </p:tgtEl>
                                      </p:cBhvr>
                                    </p:animEffect>
                                  </p:childTnLst>
                                </p:cTn>
                              </p:par>
                            </p:childTnLst>
                          </p:cTn>
                        </p:par>
                        <p:par>
                          <p:cTn id="46" fill="hold">
                            <p:stCondLst>
                              <p:cond delay="1500"/>
                            </p:stCondLst>
                            <p:childTnLst>
                              <p:par>
                                <p:cTn id="47" presetID="22" presetClass="entr" presetSubtype="1"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up)">
                                      <p:cBhvr>
                                        <p:cTn id="49" dur="5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 grpId="0" animBg="1"/>
      <p:bldP spid="9" grpId="0"/>
      <p:bldP spid="11" grpId="0"/>
      <p:bldP spid="12" grpId="0"/>
      <p:bldP spid="13" grpId="0"/>
      <p:bldP spid="14" grpId="0"/>
      <p:bldP spid="16" grpId="0"/>
      <p:bldP spid="17" grpId="0"/>
      <p:bldP spid="18" grpId="0"/>
      <p:bldP spid="19" grpId="0"/>
      <p:bldP spid="20" grpId="0"/>
      <p:bldP spid="21" grpId="0"/>
      <p:bldP spid="2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0" name="Title 1"/>
          <p:cNvSpPr>
            <a:spLocks noGrp="1"/>
          </p:cNvSpPr>
          <p:nvPr>
            <p:ph type="title"/>
          </p:nvPr>
        </p:nvSpPr>
        <p:spPr>
          <a:xfrm>
            <a:off x="533400" y="3"/>
            <a:ext cx="8610599" cy="1295398"/>
          </a:xfrm>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smtClean="0"/>
              <a:t>Error </a:t>
            </a:r>
            <a:r>
              <a:rPr lang="en-IN" dirty="0"/>
              <a:t>Affecting Net Income</a:t>
            </a:r>
            <a:r>
              <a:rPr lang="en-IN" dirty="0" smtClean="0"/>
              <a:t>—</a:t>
            </a:r>
            <a:br>
              <a:rPr lang="en-IN" dirty="0" smtClean="0"/>
            </a:br>
            <a:r>
              <a:rPr lang="en-IN" dirty="0" smtClean="0"/>
              <a:t>Inventory </a:t>
            </a:r>
            <a:r>
              <a:rPr lang="en-IN" dirty="0"/>
              <a:t>Misstated </a:t>
            </a:r>
            <a:r>
              <a:rPr lang="en-IN" sz="2600" dirty="0"/>
              <a:t>(cont. 2)</a:t>
            </a:r>
            <a:endParaRPr lang="en-US" sz="2600" dirty="0"/>
          </a:p>
        </p:txBody>
      </p:sp>
      <p:sp>
        <p:nvSpPr>
          <p:cNvPr id="6" name="Rectangle 5"/>
          <p:cNvSpPr/>
          <p:nvPr/>
        </p:nvSpPr>
        <p:spPr>
          <a:xfrm>
            <a:off x="593727" y="1120914"/>
            <a:ext cx="8534400" cy="707886"/>
          </a:xfrm>
          <a:prstGeom prst="rect">
            <a:avLst/>
          </a:prstGeom>
        </p:spPr>
        <p:txBody>
          <a:bodyPr wrap="square">
            <a:spAutoFit/>
          </a:bodyPr>
          <a:lstStyle/>
          <a:p>
            <a:r>
              <a:rPr lang="en-IN" sz="2000" dirty="0"/>
              <a:t>In early 2018, Overseas Wholesale Supply discovered that $1 million of inventory had been inadvertently excluded from its 2016 ending inventory count.</a:t>
            </a:r>
            <a:endParaRPr lang="en-US" sz="2000" dirty="0"/>
          </a:p>
        </p:txBody>
      </p:sp>
      <p:sp>
        <p:nvSpPr>
          <p:cNvPr id="25" name="Rectangle 24"/>
          <p:cNvSpPr/>
          <p:nvPr/>
        </p:nvSpPr>
        <p:spPr>
          <a:xfrm>
            <a:off x="838200" y="1828800"/>
            <a:ext cx="8019383" cy="4832092"/>
          </a:xfrm>
          <a:prstGeom prst="rect">
            <a:avLst/>
          </a:prstGeom>
          <a:ln w="28575">
            <a:solidFill>
              <a:srgbClr val="C00000"/>
            </a:solidFill>
          </a:ln>
        </p:spPr>
        <p:txBody>
          <a:bodyPr>
            <a:spAutoFit/>
          </a:bodyPr>
          <a:lstStyle/>
          <a:p>
            <a:r>
              <a:rPr lang="en-IN" sz="2200" b="1" dirty="0">
                <a:solidFill>
                  <a:srgbClr val="C00000"/>
                </a:solidFill>
              </a:rPr>
              <a:t>Step 2</a:t>
            </a:r>
          </a:p>
          <a:p>
            <a:endParaRPr lang="en-IN" sz="2200" b="1" dirty="0"/>
          </a:p>
          <a:p>
            <a:endParaRPr lang="en-IN" sz="2200" b="1" dirty="0"/>
          </a:p>
          <a:p>
            <a:endParaRPr lang="en-IN" sz="2200" b="1" dirty="0"/>
          </a:p>
          <a:p>
            <a:endParaRPr lang="en-IN" sz="2200" b="1" dirty="0"/>
          </a:p>
          <a:p>
            <a:endParaRPr lang="en-IN" sz="2200" b="1" dirty="0"/>
          </a:p>
          <a:p>
            <a:endParaRPr lang="en-IN" sz="2200" b="1" dirty="0"/>
          </a:p>
          <a:p>
            <a:endParaRPr lang="en-IN" sz="2200" b="1" dirty="0"/>
          </a:p>
          <a:p>
            <a:r>
              <a:rPr lang="en-IN" sz="2200" b="1" dirty="0"/>
              <a:t> </a:t>
            </a:r>
            <a:endParaRPr lang="en-IN" sz="2200" dirty="0"/>
          </a:p>
          <a:p>
            <a:endParaRPr lang="en-IN" sz="2200" b="1" dirty="0"/>
          </a:p>
          <a:p>
            <a:endParaRPr lang="en-IN" sz="2200" b="1" dirty="0"/>
          </a:p>
          <a:p>
            <a:endParaRPr lang="en-IN" sz="2200" b="1" dirty="0"/>
          </a:p>
          <a:p>
            <a:endParaRPr lang="en-IN" sz="2200" b="1" dirty="0"/>
          </a:p>
          <a:p>
            <a:endParaRPr lang="en-IN" sz="2200" b="1" dirty="0"/>
          </a:p>
        </p:txBody>
      </p:sp>
      <p:sp>
        <p:nvSpPr>
          <p:cNvPr id="3" name="TextBox 2"/>
          <p:cNvSpPr txBox="1"/>
          <p:nvPr/>
        </p:nvSpPr>
        <p:spPr>
          <a:xfrm>
            <a:off x="1447800" y="2135088"/>
            <a:ext cx="2839822" cy="707886"/>
          </a:xfrm>
          <a:prstGeom prst="rect">
            <a:avLst/>
          </a:prstGeom>
          <a:noFill/>
        </p:spPr>
        <p:txBody>
          <a:bodyPr wrap="square" rtlCol="0">
            <a:spAutoFit/>
          </a:bodyPr>
          <a:lstStyle/>
          <a:p>
            <a:pPr algn="ctr"/>
            <a:r>
              <a:rPr lang="en-US" sz="2000" b="1" dirty="0">
                <a:solidFill>
                  <a:srgbClr val="C00000"/>
                </a:solidFill>
              </a:rPr>
              <a:t>If </a:t>
            </a:r>
            <a:r>
              <a:rPr lang="en-US" sz="2000" b="1" dirty="0" smtClean="0">
                <a:solidFill>
                  <a:srgbClr val="C00000"/>
                </a:solidFill>
              </a:rPr>
              <a:t>error </a:t>
            </a:r>
            <a:r>
              <a:rPr lang="en-US" sz="2000" b="1" dirty="0">
                <a:solidFill>
                  <a:srgbClr val="C00000"/>
                </a:solidFill>
              </a:rPr>
              <a:t>discovered in 2017</a:t>
            </a:r>
          </a:p>
        </p:txBody>
      </p:sp>
      <p:sp>
        <p:nvSpPr>
          <p:cNvPr id="26" name="TextBox 25"/>
          <p:cNvSpPr txBox="1"/>
          <p:nvPr/>
        </p:nvSpPr>
        <p:spPr>
          <a:xfrm>
            <a:off x="4856599" y="1981200"/>
            <a:ext cx="3436184" cy="707886"/>
          </a:xfrm>
          <a:prstGeom prst="rect">
            <a:avLst/>
          </a:prstGeom>
          <a:noFill/>
        </p:spPr>
        <p:txBody>
          <a:bodyPr wrap="square" rtlCol="0">
            <a:spAutoFit/>
          </a:bodyPr>
          <a:lstStyle/>
          <a:p>
            <a:pPr algn="ctr"/>
            <a:r>
              <a:rPr lang="en-US" sz="2000" dirty="0"/>
              <a:t>2016 financial statements are retrospectively restated </a:t>
            </a:r>
          </a:p>
        </p:txBody>
      </p:sp>
      <p:sp>
        <p:nvSpPr>
          <p:cNvPr id="27" name="Right Arrow 26"/>
          <p:cNvSpPr/>
          <p:nvPr/>
        </p:nvSpPr>
        <p:spPr>
          <a:xfrm>
            <a:off x="4311919" y="2374731"/>
            <a:ext cx="457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p:cNvSpPr txBox="1"/>
          <p:nvPr/>
        </p:nvSpPr>
        <p:spPr>
          <a:xfrm>
            <a:off x="4495800" y="3150513"/>
            <a:ext cx="4157782" cy="1015663"/>
          </a:xfrm>
          <a:prstGeom prst="rect">
            <a:avLst/>
          </a:prstGeom>
          <a:noFill/>
        </p:spPr>
        <p:txBody>
          <a:bodyPr wrap="square" rtlCol="0">
            <a:spAutoFit/>
          </a:bodyPr>
          <a:lstStyle/>
          <a:p>
            <a:pPr algn="ctr"/>
            <a:r>
              <a:rPr lang="en-US" sz="2000" dirty="0"/>
              <a:t>To reflect the correct inventory amounts, </a:t>
            </a:r>
            <a:r>
              <a:rPr lang="en-IN" sz="2000" dirty="0"/>
              <a:t>cost of goods sold, and retained earnings</a:t>
            </a:r>
          </a:p>
        </p:txBody>
      </p:sp>
      <p:sp>
        <p:nvSpPr>
          <p:cNvPr id="29" name="Right Arrow 28"/>
          <p:cNvSpPr/>
          <p:nvPr/>
        </p:nvSpPr>
        <p:spPr>
          <a:xfrm rot="5400000">
            <a:off x="6418554" y="2832497"/>
            <a:ext cx="312274"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p:cNvSpPr txBox="1"/>
          <p:nvPr/>
        </p:nvSpPr>
        <p:spPr>
          <a:xfrm>
            <a:off x="1447800" y="4421088"/>
            <a:ext cx="2839822" cy="707886"/>
          </a:xfrm>
          <a:prstGeom prst="rect">
            <a:avLst/>
          </a:prstGeom>
          <a:noFill/>
        </p:spPr>
        <p:txBody>
          <a:bodyPr wrap="square" rtlCol="0">
            <a:spAutoFit/>
          </a:bodyPr>
          <a:lstStyle/>
          <a:p>
            <a:pPr algn="ctr"/>
            <a:r>
              <a:rPr lang="en-US" sz="2000" b="1" dirty="0">
                <a:solidFill>
                  <a:srgbClr val="C00000"/>
                </a:solidFill>
              </a:rPr>
              <a:t>If </a:t>
            </a:r>
            <a:r>
              <a:rPr lang="en-US" sz="2000" b="1" dirty="0" smtClean="0">
                <a:solidFill>
                  <a:srgbClr val="C00000"/>
                </a:solidFill>
              </a:rPr>
              <a:t>error </a:t>
            </a:r>
            <a:r>
              <a:rPr lang="en-US" sz="2000" b="1" dirty="0">
                <a:solidFill>
                  <a:srgbClr val="C00000"/>
                </a:solidFill>
              </a:rPr>
              <a:t>discovered in 2018</a:t>
            </a:r>
          </a:p>
        </p:txBody>
      </p:sp>
      <p:sp>
        <p:nvSpPr>
          <p:cNvPr id="31" name="TextBox 30"/>
          <p:cNvSpPr txBox="1"/>
          <p:nvPr/>
        </p:nvSpPr>
        <p:spPr>
          <a:xfrm>
            <a:off x="4856599" y="4423827"/>
            <a:ext cx="3436184" cy="707886"/>
          </a:xfrm>
          <a:prstGeom prst="rect">
            <a:avLst/>
          </a:prstGeom>
          <a:noFill/>
        </p:spPr>
        <p:txBody>
          <a:bodyPr wrap="square" rtlCol="0">
            <a:spAutoFit/>
          </a:bodyPr>
          <a:lstStyle/>
          <a:p>
            <a:pPr algn="ctr"/>
            <a:r>
              <a:rPr lang="en-US" sz="2000" dirty="0"/>
              <a:t>2017 financial statements are retrospectively restated </a:t>
            </a:r>
          </a:p>
        </p:txBody>
      </p:sp>
      <p:sp>
        <p:nvSpPr>
          <p:cNvPr id="32" name="Right Arrow 31"/>
          <p:cNvSpPr/>
          <p:nvPr/>
        </p:nvSpPr>
        <p:spPr>
          <a:xfrm>
            <a:off x="4311919" y="4660731"/>
            <a:ext cx="457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p:cNvSpPr txBox="1"/>
          <p:nvPr/>
        </p:nvSpPr>
        <p:spPr>
          <a:xfrm>
            <a:off x="4495800" y="5537537"/>
            <a:ext cx="4157782" cy="1015663"/>
          </a:xfrm>
          <a:prstGeom prst="rect">
            <a:avLst/>
          </a:prstGeom>
          <a:noFill/>
        </p:spPr>
        <p:txBody>
          <a:bodyPr wrap="square" rtlCol="0">
            <a:spAutoFit/>
          </a:bodyPr>
          <a:lstStyle/>
          <a:p>
            <a:pPr algn="ctr"/>
            <a:r>
              <a:rPr lang="en-US" sz="2000" dirty="0"/>
              <a:t>To reflect the correct inventory amounts, </a:t>
            </a:r>
            <a:r>
              <a:rPr lang="en-IN" sz="2000" dirty="0"/>
              <a:t>cost of goods sold, and retained earnings</a:t>
            </a:r>
          </a:p>
        </p:txBody>
      </p:sp>
      <p:sp>
        <p:nvSpPr>
          <p:cNvPr id="34" name="Right Arrow 33"/>
          <p:cNvSpPr/>
          <p:nvPr/>
        </p:nvSpPr>
        <p:spPr>
          <a:xfrm rot="5400000">
            <a:off x="6418554" y="5242276"/>
            <a:ext cx="312274"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276702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500"/>
                                        <p:tgtEl>
                                          <p:spTgt spid="2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par>
                          <p:cTn id="20" fill="hold">
                            <p:stCondLst>
                              <p:cond delay="2000"/>
                            </p:stCondLst>
                            <p:childTnLst>
                              <p:par>
                                <p:cTn id="21" presetID="22" presetClass="entr" presetSubtype="1" fill="hold" grpId="0" nodeType="afterEffect">
                                  <p:stCondLst>
                                    <p:cond delay="1500"/>
                                  </p:stCondLst>
                                  <p:childTnLst>
                                    <p:set>
                                      <p:cBhvr>
                                        <p:cTn id="22" dur="1" fill="hold">
                                          <p:stCondLst>
                                            <p:cond delay="0"/>
                                          </p:stCondLst>
                                        </p:cTn>
                                        <p:tgtEl>
                                          <p:spTgt spid="29"/>
                                        </p:tgtEl>
                                        <p:attrNameLst>
                                          <p:attrName>style.visibility</p:attrName>
                                        </p:attrNameLst>
                                      </p:cBhvr>
                                      <p:to>
                                        <p:strVal val="visible"/>
                                      </p:to>
                                    </p:set>
                                    <p:animEffect transition="in" filter="wipe(up)">
                                      <p:cBhvr>
                                        <p:cTn id="23" dur="500"/>
                                        <p:tgtEl>
                                          <p:spTgt spid="29"/>
                                        </p:tgtEl>
                                      </p:cBhvr>
                                    </p:animEffect>
                                  </p:childTnLst>
                                </p:cTn>
                              </p:par>
                            </p:childTnLst>
                          </p:cTn>
                        </p:par>
                        <p:par>
                          <p:cTn id="24" fill="hold">
                            <p:stCondLst>
                              <p:cond delay="4000"/>
                            </p:stCondLst>
                            <p:childTnLst>
                              <p:par>
                                <p:cTn id="25" presetID="22" presetClass="entr" presetSubtype="1"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up)">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childTnLst>
                          </p:cTn>
                        </p:par>
                        <p:par>
                          <p:cTn id="37" fill="hold">
                            <p:stCondLst>
                              <p:cond delay="1000"/>
                            </p:stCondLst>
                            <p:childTnLst>
                              <p:par>
                                <p:cTn id="38" presetID="22" presetClass="entr" presetSubtype="8" fill="hold" grpId="0" nodeType="afterEffect">
                                  <p:stCondLst>
                                    <p:cond delay="150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childTnLst>
                          </p:cTn>
                        </p:par>
                        <p:par>
                          <p:cTn id="41" fill="hold">
                            <p:stCondLst>
                              <p:cond delay="3000"/>
                            </p:stCondLst>
                            <p:childTnLst>
                              <p:par>
                                <p:cTn id="42" presetID="22" presetClass="entr" presetSubtype="1" fill="hold" grpId="0" nodeType="afterEffect">
                                  <p:stCondLst>
                                    <p:cond delay="1000"/>
                                  </p:stCondLst>
                                  <p:childTnLst>
                                    <p:set>
                                      <p:cBhvr>
                                        <p:cTn id="43" dur="1" fill="hold">
                                          <p:stCondLst>
                                            <p:cond delay="0"/>
                                          </p:stCondLst>
                                        </p:cTn>
                                        <p:tgtEl>
                                          <p:spTgt spid="34"/>
                                        </p:tgtEl>
                                        <p:attrNameLst>
                                          <p:attrName>style.visibility</p:attrName>
                                        </p:attrNameLst>
                                      </p:cBhvr>
                                      <p:to>
                                        <p:strVal val="visible"/>
                                      </p:to>
                                    </p:set>
                                    <p:animEffect transition="in" filter="wipe(up)">
                                      <p:cBhvr>
                                        <p:cTn id="44" dur="500"/>
                                        <p:tgtEl>
                                          <p:spTgt spid="34"/>
                                        </p:tgtEl>
                                      </p:cBhvr>
                                    </p:animEffect>
                                  </p:childTnLst>
                                </p:cTn>
                              </p:par>
                            </p:childTnLst>
                          </p:cTn>
                        </p:par>
                        <p:par>
                          <p:cTn id="45" fill="hold">
                            <p:stCondLst>
                              <p:cond delay="4500"/>
                            </p:stCondLst>
                            <p:childTnLst>
                              <p:par>
                                <p:cTn id="46" presetID="22" presetClass="entr" presetSubtype="1"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up)">
                                      <p:cBhvr>
                                        <p:cTn id="4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 grpId="0"/>
      <p:bldP spid="26" grpId="0"/>
      <p:bldP spid="27" grpId="0" animBg="1"/>
      <p:bldP spid="28" grpId="0"/>
      <p:bldP spid="29" grpId="0" animBg="1"/>
      <p:bldP spid="30" grpId="0"/>
      <p:bldP spid="31" grpId="0"/>
      <p:bldP spid="32" grpId="0" animBg="1"/>
      <p:bldP spid="33" grpId="0"/>
      <p:bldP spid="3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
            <a:ext cx="8610599" cy="1295398"/>
          </a:xfrm>
        </p:spPr>
        <p:txBody>
          <a:bodyPr/>
          <a:lstStyle/>
          <a:p>
            <a:r>
              <a:rPr lang="en-IN" dirty="0" smtClean="0"/>
              <a:t>Error </a:t>
            </a:r>
            <a:r>
              <a:rPr lang="en-IN" dirty="0"/>
              <a:t>Affecting Net Income</a:t>
            </a:r>
            <a:r>
              <a:rPr lang="en-IN" dirty="0" smtClean="0"/>
              <a:t>—</a:t>
            </a:r>
            <a:br>
              <a:rPr lang="en-IN" dirty="0" smtClean="0"/>
            </a:br>
            <a:r>
              <a:rPr lang="en-IN" dirty="0" smtClean="0"/>
              <a:t>Inventory </a:t>
            </a:r>
            <a:r>
              <a:rPr lang="en-IN" dirty="0"/>
              <a:t>Misstated </a:t>
            </a:r>
            <a:r>
              <a:rPr lang="en-IN" sz="2600" dirty="0"/>
              <a:t>(concluded)</a:t>
            </a:r>
            <a:endParaRPr lang="en-US" sz="26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 name="Rectangle 5"/>
          <p:cNvSpPr/>
          <p:nvPr/>
        </p:nvSpPr>
        <p:spPr>
          <a:xfrm>
            <a:off x="838200" y="1828800"/>
            <a:ext cx="8019383" cy="4832092"/>
          </a:xfrm>
          <a:prstGeom prst="rect">
            <a:avLst/>
          </a:prstGeom>
          <a:ln w="28575">
            <a:solidFill>
              <a:srgbClr val="C00000"/>
            </a:solidFill>
          </a:ln>
        </p:spPr>
        <p:txBody>
          <a:bodyPr>
            <a:spAutoFit/>
          </a:bodyPr>
          <a:lstStyle/>
          <a:p>
            <a:r>
              <a:rPr lang="en-IN" sz="2200" b="1" dirty="0">
                <a:solidFill>
                  <a:srgbClr val="C00000"/>
                </a:solidFill>
              </a:rPr>
              <a:t>Step 3</a:t>
            </a:r>
          </a:p>
          <a:p>
            <a:endParaRPr lang="en-IN" sz="2200" b="1" dirty="0"/>
          </a:p>
          <a:p>
            <a:endParaRPr lang="en-IN" sz="2200" b="1" dirty="0"/>
          </a:p>
          <a:p>
            <a:endParaRPr lang="en-IN" sz="2200" b="1" dirty="0"/>
          </a:p>
          <a:p>
            <a:endParaRPr lang="en-IN" sz="2200" b="1" dirty="0"/>
          </a:p>
          <a:p>
            <a:r>
              <a:rPr lang="en-IN" sz="2200" b="1" dirty="0">
                <a:solidFill>
                  <a:srgbClr val="C00000"/>
                </a:solidFill>
              </a:rPr>
              <a:t>Step 4</a:t>
            </a:r>
          </a:p>
          <a:p>
            <a:endParaRPr lang="en-IN" sz="2200" b="1" dirty="0"/>
          </a:p>
          <a:p>
            <a:endParaRPr lang="en-IN" sz="2200" b="1" dirty="0"/>
          </a:p>
          <a:p>
            <a:endParaRPr lang="en-IN" sz="2200" b="1" dirty="0"/>
          </a:p>
          <a:p>
            <a:endParaRPr lang="en-IN" sz="2200" b="1" dirty="0"/>
          </a:p>
          <a:p>
            <a:endParaRPr lang="en-IN" sz="2200" b="1" dirty="0"/>
          </a:p>
          <a:p>
            <a:endParaRPr lang="en-IN" sz="2200" b="1" dirty="0"/>
          </a:p>
          <a:p>
            <a:endParaRPr lang="en-IN" sz="2200" b="1" dirty="0"/>
          </a:p>
          <a:p>
            <a:endParaRPr lang="en-IN" sz="2200" b="1" dirty="0"/>
          </a:p>
        </p:txBody>
      </p:sp>
      <p:sp>
        <p:nvSpPr>
          <p:cNvPr id="7" name="TextBox 6"/>
          <p:cNvSpPr txBox="1"/>
          <p:nvPr/>
        </p:nvSpPr>
        <p:spPr>
          <a:xfrm>
            <a:off x="6127911" y="2397204"/>
            <a:ext cx="2729671" cy="1107996"/>
          </a:xfrm>
          <a:prstGeom prst="rect">
            <a:avLst/>
          </a:prstGeom>
          <a:noFill/>
        </p:spPr>
        <p:txBody>
          <a:bodyPr wrap="square" rtlCol="0">
            <a:spAutoFit/>
          </a:bodyPr>
          <a:lstStyle/>
          <a:p>
            <a:pPr algn="ctr"/>
            <a:r>
              <a:rPr lang="en-IN" sz="2200" dirty="0"/>
              <a:t>Overseas’ statements of shareholders’ equity</a:t>
            </a:r>
            <a:endParaRPr lang="en-US" sz="2200" dirty="0"/>
          </a:p>
        </p:txBody>
      </p:sp>
      <p:sp>
        <p:nvSpPr>
          <p:cNvPr id="8" name="Right Arrow 7"/>
          <p:cNvSpPr/>
          <p:nvPr/>
        </p:nvSpPr>
        <p:spPr>
          <a:xfrm>
            <a:off x="3323319" y="2818775"/>
            <a:ext cx="457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3828761" y="2548355"/>
            <a:ext cx="1637356" cy="769441"/>
          </a:xfrm>
          <a:prstGeom prst="rect">
            <a:avLst/>
          </a:prstGeom>
          <a:noFill/>
        </p:spPr>
        <p:txBody>
          <a:bodyPr wrap="square" rtlCol="0">
            <a:spAutoFit/>
          </a:bodyPr>
          <a:lstStyle/>
          <a:p>
            <a:pPr algn="ctr"/>
            <a:r>
              <a:rPr lang="en-US" sz="2200" dirty="0"/>
              <a:t>Prior period adjustment</a:t>
            </a:r>
          </a:p>
        </p:txBody>
      </p:sp>
      <p:sp>
        <p:nvSpPr>
          <p:cNvPr id="10" name="Right Arrow 9"/>
          <p:cNvSpPr/>
          <p:nvPr/>
        </p:nvSpPr>
        <p:spPr>
          <a:xfrm>
            <a:off x="5524501" y="2818775"/>
            <a:ext cx="457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838200" y="2379077"/>
            <a:ext cx="2397253" cy="1107996"/>
          </a:xfrm>
          <a:prstGeom prst="rect">
            <a:avLst/>
          </a:prstGeom>
          <a:noFill/>
        </p:spPr>
        <p:txBody>
          <a:bodyPr wrap="square" rtlCol="0">
            <a:spAutoFit/>
          </a:bodyPr>
          <a:lstStyle/>
          <a:p>
            <a:pPr algn="ctr"/>
            <a:r>
              <a:rPr lang="en-US" sz="2200" dirty="0"/>
              <a:t>2017 beginning retained earnings balance </a:t>
            </a:r>
          </a:p>
        </p:txBody>
      </p:sp>
      <p:sp>
        <p:nvSpPr>
          <p:cNvPr id="12" name="TextBox 11"/>
          <p:cNvSpPr txBox="1"/>
          <p:nvPr/>
        </p:nvSpPr>
        <p:spPr>
          <a:xfrm>
            <a:off x="1421184" y="3904327"/>
            <a:ext cx="6839644" cy="430887"/>
          </a:xfrm>
          <a:prstGeom prst="rect">
            <a:avLst/>
          </a:prstGeom>
          <a:noFill/>
        </p:spPr>
        <p:txBody>
          <a:bodyPr wrap="square" rtlCol="0">
            <a:spAutoFit/>
          </a:bodyPr>
          <a:lstStyle/>
          <a:p>
            <a:pPr algn="ctr"/>
            <a:r>
              <a:rPr lang="en-IN" sz="2200" b="1" dirty="0">
                <a:solidFill>
                  <a:srgbClr val="C00000"/>
                </a:solidFill>
              </a:rPr>
              <a:t>Disclosure note </a:t>
            </a:r>
            <a:r>
              <a:rPr lang="en-IN" sz="2200" dirty="0"/>
              <a:t>in Overseas’ annual report</a:t>
            </a:r>
            <a:endParaRPr lang="en-US" sz="2200" dirty="0"/>
          </a:p>
        </p:txBody>
      </p:sp>
      <p:sp>
        <p:nvSpPr>
          <p:cNvPr id="13" name="Down Arrow Callout 12"/>
          <p:cNvSpPr/>
          <p:nvPr/>
        </p:nvSpPr>
        <p:spPr>
          <a:xfrm>
            <a:off x="3898988" y="4456598"/>
            <a:ext cx="1884037" cy="586740"/>
          </a:xfrm>
          <a:prstGeom prst="down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ysClr val="windowText" lastClr="000000"/>
                </a:solidFill>
              </a:rPr>
              <a:t>Describing</a:t>
            </a:r>
          </a:p>
        </p:txBody>
      </p:sp>
      <p:sp>
        <p:nvSpPr>
          <p:cNvPr id="14" name="TextBox 13"/>
          <p:cNvSpPr txBox="1"/>
          <p:nvPr/>
        </p:nvSpPr>
        <p:spPr>
          <a:xfrm>
            <a:off x="824719" y="5181600"/>
            <a:ext cx="8032574" cy="1446550"/>
          </a:xfrm>
          <a:prstGeom prst="rect">
            <a:avLst/>
          </a:prstGeom>
          <a:noFill/>
        </p:spPr>
        <p:txBody>
          <a:bodyPr wrap="square" rtlCol="0">
            <a:spAutoFit/>
          </a:bodyPr>
          <a:lstStyle/>
          <a:p>
            <a:pPr algn="ctr"/>
            <a:r>
              <a:rPr lang="en-IN" sz="2200" b="1" dirty="0">
                <a:solidFill>
                  <a:srgbClr val="C00000"/>
                </a:solidFill>
              </a:rPr>
              <a:t>Nature of the error </a:t>
            </a:r>
            <a:r>
              <a:rPr lang="en-IN" sz="2200" dirty="0"/>
              <a:t>and the impact of its correction on each year’s </a:t>
            </a:r>
            <a:r>
              <a:rPr lang="en-IN" sz="2200" b="1" dirty="0">
                <a:solidFill>
                  <a:srgbClr val="C00000"/>
                </a:solidFill>
              </a:rPr>
              <a:t>net income </a:t>
            </a:r>
            <a:r>
              <a:rPr lang="en-IN" sz="2200" dirty="0"/>
              <a:t>(understated by $1 million in 2016, overstated by $1 million in 2017), </a:t>
            </a:r>
            <a:r>
              <a:rPr lang="en-IN" sz="2200" b="1" dirty="0">
                <a:solidFill>
                  <a:srgbClr val="C00000"/>
                </a:solidFill>
              </a:rPr>
              <a:t>income from continuing operations </a:t>
            </a:r>
            <a:r>
              <a:rPr lang="en-IN" sz="2200" dirty="0"/>
              <a:t>(same as net income), and </a:t>
            </a:r>
            <a:r>
              <a:rPr lang="en-IN" sz="2200" b="1" dirty="0">
                <a:solidFill>
                  <a:srgbClr val="C00000"/>
                </a:solidFill>
              </a:rPr>
              <a:t>earnings per share</a:t>
            </a:r>
            <a:r>
              <a:rPr lang="en-IN" sz="2200" dirty="0"/>
              <a:t>.</a:t>
            </a:r>
            <a:endParaRPr lang="en-US" sz="2200" dirty="0"/>
          </a:p>
        </p:txBody>
      </p:sp>
      <p:sp>
        <p:nvSpPr>
          <p:cNvPr id="15" name="Rectangle 14"/>
          <p:cNvSpPr/>
          <p:nvPr/>
        </p:nvSpPr>
        <p:spPr>
          <a:xfrm>
            <a:off x="593727" y="1120914"/>
            <a:ext cx="8534400" cy="707886"/>
          </a:xfrm>
          <a:prstGeom prst="rect">
            <a:avLst/>
          </a:prstGeom>
        </p:spPr>
        <p:txBody>
          <a:bodyPr wrap="square">
            <a:spAutoFit/>
          </a:bodyPr>
          <a:lstStyle/>
          <a:p>
            <a:r>
              <a:rPr lang="en-IN" sz="2000" dirty="0"/>
              <a:t>In early 2018, Overseas Wholesale Supply discovered that $1 million of inventory had been inadvertently excluded from its 2016 ending inventory count.</a:t>
            </a:r>
            <a:endParaRPr lang="en-US" sz="2000" dirty="0"/>
          </a:p>
        </p:txBody>
      </p:sp>
    </p:spTree>
    <p:extLst>
      <p:ext uri="{BB962C8B-B14F-4D97-AF65-F5344CB8AC3E}">
        <p14:creationId xmlns:p14="http://schemas.microsoft.com/office/powerpoint/2010/main" val="9219773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150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4000"/>
                            </p:stCondLst>
                            <p:childTnLst>
                              <p:par>
                                <p:cTn id="25" presetID="22" presetClass="entr" presetSubtype="8" fill="hold" grpId="0" nodeType="afterEffect">
                                  <p:stCondLst>
                                    <p:cond delay="150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wipe(left)">
                                      <p:cBhvr>
                                        <p:cTn id="32" dur="500"/>
                                        <p:tgtEl>
                                          <p:spTgt spid="6">
                                            <p:txEl>
                                              <p:pRg st="5" end="5"/>
                                            </p:txEl>
                                          </p:spTgt>
                                        </p:tgtEl>
                                      </p:cBhvr>
                                    </p:animEffect>
                                  </p:childTnLst>
                                </p:cTn>
                              </p:par>
                            </p:childTnLst>
                          </p:cTn>
                        </p:par>
                        <p:par>
                          <p:cTn id="33" fill="hold">
                            <p:stCondLst>
                              <p:cond delay="500"/>
                            </p:stCondLst>
                            <p:childTnLst>
                              <p:par>
                                <p:cTn id="34" presetID="22" presetClass="entr" presetSubtype="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500"/>
                                        <p:tgtEl>
                                          <p:spTgt spid="12"/>
                                        </p:tgtEl>
                                      </p:cBhvr>
                                    </p:animEffect>
                                  </p:childTnLst>
                                </p:cTn>
                              </p:par>
                            </p:childTnLst>
                          </p:cTn>
                        </p:par>
                        <p:par>
                          <p:cTn id="37" fill="hold">
                            <p:stCondLst>
                              <p:cond delay="1000"/>
                            </p:stCondLst>
                            <p:childTnLst>
                              <p:par>
                                <p:cTn id="38" presetID="22" presetClass="entr" presetSubtype="1"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up)">
                                      <p:cBhvr>
                                        <p:cTn id="40" dur="500"/>
                                        <p:tgtEl>
                                          <p:spTgt spid="13"/>
                                        </p:tgtEl>
                                      </p:cBhvr>
                                    </p:animEffect>
                                  </p:childTnLst>
                                </p:cTn>
                              </p:par>
                            </p:childTnLst>
                          </p:cTn>
                        </p:par>
                        <p:par>
                          <p:cTn id="41" fill="hold">
                            <p:stCondLst>
                              <p:cond delay="1500"/>
                            </p:stCondLst>
                            <p:childTnLst>
                              <p:par>
                                <p:cTn id="42" presetID="22" presetClass="entr" presetSubtype="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up)">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P spid="12" grpId="0"/>
      <p:bldP spid="13" grpId="0" animBg="1"/>
      <p:bldP spid="1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1999" y="3200400"/>
            <a:ext cx="8153401" cy="30480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0" name="Title 1"/>
          <p:cNvSpPr>
            <a:spLocks noGrp="1"/>
          </p:cNvSpPr>
          <p:nvPr>
            <p:ph type="title"/>
          </p:nvPr>
        </p:nvSpPr>
        <p:spPr>
          <a:xfrm>
            <a:off x="533400" y="0"/>
            <a:ext cx="8610599" cy="1143000"/>
          </a:xfrm>
          <a:noFill/>
          <a:ln w="9525">
            <a:noFill/>
            <a:miter lim="800000"/>
            <a:headEnd/>
            <a:tailEnd/>
          </a:ln>
        </p:spPr>
        <p:txBody>
          <a:bodyPr vert="horz" wrap="square" lIns="91440" tIns="45720" rIns="91440" bIns="45720" numCol="1" anchor="ctr" anchorCtr="0" compatLnSpc="1">
            <a:prstTxWarp prst="textNoShape">
              <a:avLst/>
            </a:prstTxWarp>
            <a:noAutofit/>
          </a:bodyPr>
          <a:lstStyle/>
          <a:p>
            <a:r>
              <a:rPr lang="en-IN" dirty="0" smtClean="0"/>
              <a:t>Error </a:t>
            </a:r>
            <a:r>
              <a:rPr lang="en-IN" dirty="0"/>
              <a:t>Affecting Net Income—</a:t>
            </a:r>
            <a:br>
              <a:rPr lang="en-IN" dirty="0"/>
            </a:br>
            <a:r>
              <a:rPr lang="en-IN" dirty="0"/>
              <a:t>Failure to Record Sales Revenue</a:t>
            </a:r>
            <a:endParaRPr lang="en-US" dirty="0"/>
          </a:p>
        </p:txBody>
      </p:sp>
      <p:sp>
        <p:nvSpPr>
          <p:cNvPr id="2" name="Content Placeholder 1"/>
          <p:cNvSpPr>
            <a:spLocks noGrp="1"/>
          </p:cNvSpPr>
          <p:nvPr>
            <p:ph idx="1"/>
          </p:nvPr>
        </p:nvSpPr>
        <p:spPr>
          <a:xfrm>
            <a:off x="761999" y="1447800"/>
            <a:ext cx="8013600" cy="5057775"/>
          </a:xfrm>
        </p:spPr>
        <p:txBody>
          <a:bodyPr/>
          <a:lstStyle/>
          <a:p>
            <a:pPr marL="0" indent="0">
              <a:buNone/>
            </a:pPr>
            <a:endParaRPr lang="en-IN" dirty="0"/>
          </a:p>
          <a:p>
            <a:endParaRPr lang="en-US" dirty="0"/>
          </a:p>
        </p:txBody>
      </p:sp>
      <p:sp>
        <p:nvSpPr>
          <p:cNvPr id="9" name="Rectangle 8"/>
          <p:cNvSpPr/>
          <p:nvPr/>
        </p:nvSpPr>
        <p:spPr>
          <a:xfrm>
            <a:off x="919420" y="2667000"/>
            <a:ext cx="1218410" cy="430887"/>
          </a:xfrm>
          <a:prstGeom prst="rect">
            <a:avLst/>
          </a:prstGeom>
        </p:spPr>
        <p:txBody>
          <a:bodyPr wrap="none">
            <a:spAutoFit/>
          </a:bodyPr>
          <a:lstStyle/>
          <a:p>
            <a:r>
              <a:rPr lang="en-US" sz="2200" b="1" dirty="0"/>
              <a:t>Analysis:</a:t>
            </a:r>
            <a:endParaRPr lang="en-US" sz="2200" dirty="0"/>
          </a:p>
        </p:txBody>
      </p:sp>
      <p:sp>
        <p:nvSpPr>
          <p:cNvPr id="11" name="Rectangle 10"/>
          <p:cNvSpPr/>
          <p:nvPr/>
        </p:nvSpPr>
        <p:spPr>
          <a:xfrm>
            <a:off x="4078762" y="3266615"/>
            <a:ext cx="1164101" cy="369332"/>
          </a:xfrm>
          <a:prstGeom prst="rect">
            <a:avLst/>
          </a:prstGeom>
        </p:spPr>
        <p:txBody>
          <a:bodyPr wrap="none">
            <a:spAutoFit/>
          </a:bodyPr>
          <a:lstStyle/>
          <a:p>
            <a:r>
              <a:rPr lang="en-US" dirty="0"/>
              <a:t>($ in 000s)</a:t>
            </a:r>
          </a:p>
        </p:txBody>
      </p:sp>
      <p:sp>
        <p:nvSpPr>
          <p:cNvPr id="12" name="Rectangle 11"/>
          <p:cNvSpPr/>
          <p:nvPr/>
        </p:nvSpPr>
        <p:spPr>
          <a:xfrm>
            <a:off x="2324669" y="3603314"/>
            <a:ext cx="1043940" cy="430887"/>
          </a:xfrm>
          <a:prstGeom prst="rect">
            <a:avLst/>
          </a:prstGeom>
        </p:spPr>
        <p:txBody>
          <a:bodyPr wrap="none">
            <a:spAutoFit/>
          </a:bodyPr>
          <a:lstStyle/>
          <a:p>
            <a:r>
              <a:rPr lang="en-US" sz="2200" b="1" dirty="0">
                <a:solidFill>
                  <a:srgbClr val="C00000"/>
                </a:solidFill>
              </a:rPr>
              <a:t>Correct</a:t>
            </a:r>
          </a:p>
        </p:txBody>
      </p:sp>
      <p:sp>
        <p:nvSpPr>
          <p:cNvPr id="13" name="Rectangle 12"/>
          <p:cNvSpPr/>
          <p:nvPr/>
        </p:nvSpPr>
        <p:spPr>
          <a:xfrm>
            <a:off x="6444106" y="3603314"/>
            <a:ext cx="1238159" cy="430887"/>
          </a:xfrm>
          <a:prstGeom prst="rect">
            <a:avLst/>
          </a:prstGeom>
        </p:spPr>
        <p:txBody>
          <a:bodyPr wrap="none">
            <a:spAutoFit/>
          </a:bodyPr>
          <a:lstStyle/>
          <a:p>
            <a:r>
              <a:rPr lang="en-US" sz="2200" b="1" dirty="0">
                <a:solidFill>
                  <a:srgbClr val="C00000"/>
                </a:solidFill>
              </a:rPr>
              <a:t>Incorrect</a:t>
            </a:r>
          </a:p>
        </p:txBody>
      </p:sp>
      <p:sp>
        <p:nvSpPr>
          <p:cNvPr id="14" name="Rectangle 13"/>
          <p:cNvSpPr/>
          <p:nvPr/>
        </p:nvSpPr>
        <p:spPr>
          <a:xfrm>
            <a:off x="1105522" y="3864848"/>
            <a:ext cx="3557256" cy="430887"/>
          </a:xfrm>
          <a:prstGeom prst="rect">
            <a:avLst/>
          </a:prstGeom>
        </p:spPr>
        <p:txBody>
          <a:bodyPr wrap="none">
            <a:spAutoFit/>
          </a:bodyPr>
          <a:lstStyle/>
          <a:p>
            <a:pPr algn="ctr"/>
            <a:r>
              <a:rPr lang="en-US" sz="2200" b="1" dirty="0">
                <a:solidFill>
                  <a:srgbClr val="C00000"/>
                </a:solidFill>
              </a:rPr>
              <a:t>(Should have been recorded)</a:t>
            </a:r>
          </a:p>
        </p:txBody>
      </p:sp>
      <p:sp>
        <p:nvSpPr>
          <p:cNvPr id="15" name="Rectangle 14"/>
          <p:cNvSpPr/>
          <p:nvPr/>
        </p:nvSpPr>
        <p:spPr>
          <a:xfrm>
            <a:off x="6182944" y="3864848"/>
            <a:ext cx="1760483" cy="430887"/>
          </a:xfrm>
          <a:prstGeom prst="rect">
            <a:avLst/>
          </a:prstGeom>
        </p:spPr>
        <p:txBody>
          <a:bodyPr wrap="none">
            <a:spAutoFit/>
          </a:bodyPr>
          <a:lstStyle/>
          <a:p>
            <a:pPr algn="ctr"/>
            <a:r>
              <a:rPr lang="en-US" sz="2200" b="1" dirty="0">
                <a:solidFill>
                  <a:srgbClr val="C00000"/>
                </a:solidFill>
              </a:rPr>
              <a:t>(As recorded)</a:t>
            </a:r>
          </a:p>
        </p:txBody>
      </p:sp>
      <p:sp>
        <p:nvSpPr>
          <p:cNvPr id="16" name="Rectangle 15"/>
          <p:cNvSpPr/>
          <p:nvPr/>
        </p:nvSpPr>
        <p:spPr>
          <a:xfrm>
            <a:off x="822799" y="4297978"/>
            <a:ext cx="755335" cy="430887"/>
          </a:xfrm>
          <a:prstGeom prst="rect">
            <a:avLst/>
          </a:prstGeom>
        </p:spPr>
        <p:txBody>
          <a:bodyPr wrap="none">
            <a:spAutoFit/>
          </a:bodyPr>
          <a:lstStyle/>
          <a:p>
            <a:r>
              <a:rPr lang="en-US" sz="2200" b="1" dirty="0"/>
              <a:t>2017</a:t>
            </a:r>
          </a:p>
        </p:txBody>
      </p:sp>
      <p:sp>
        <p:nvSpPr>
          <p:cNvPr id="17" name="Rectangle 16"/>
          <p:cNvSpPr/>
          <p:nvPr/>
        </p:nvSpPr>
        <p:spPr>
          <a:xfrm>
            <a:off x="1609092" y="4297978"/>
            <a:ext cx="2462534" cy="430887"/>
          </a:xfrm>
          <a:prstGeom prst="rect">
            <a:avLst/>
          </a:prstGeom>
        </p:spPr>
        <p:txBody>
          <a:bodyPr wrap="none">
            <a:spAutoFit/>
          </a:bodyPr>
          <a:lstStyle/>
          <a:p>
            <a:r>
              <a:rPr lang="en-US" sz="2200" dirty="0"/>
              <a:t>Accounts receivable</a:t>
            </a:r>
          </a:p>
        </p:txBody>
      </p:sp>
      <p:sp>
        <p:nvSpPr>
          <p:cNvPr id="18" name="Rectangle 17"/>
          <p:cNvSpPr/>
          <p:nvPr/>
        </p:nvSpPr>
        <p:spPr>
          <a:xfrm>
            <a:off x="1857189" y="4600397"/>
            <a:ext cx="1763816" cy="430887"/>
          </a:xfrm>
          <a:prstGeom prst="rect">
            <a:avLst/>
          </a:prstGeom>
        </p:spPr>
        <p:txBody>
          <a:bodyPr wrap="none">
            <a:spAutoFit/>
          </a:bodyPr>
          <a:lstStyle/>
          <a:p>
            <a:r>
              <a:rPr lang="en-US" sz="2200" dirty="0"/>
              <a:t>Sales revenue</a:t>
            </a:r>
          </a:p>
        </p:txBody>
      </p:sp>
      <p:sp>
        <p:nvSpPr>
          <p:cNvPr id="19" name="Rectangle 18"/>
          <p:cNvSpPr/>
          <p:nvPr/>
        </p:nvSpPr>
        <p:spPr>
          <a:xfrm>
            <a:off x="4168466" y="4297978"/>
            <a:ext cx="327334" cy="430887"/>
          </a:xfrm>
          <a:prstGeom prst="rect">
            <a:avLst/>
          </a:prstGeom>
        </p:spPr>
        <p:txBody>
          <a:bodyPr wrap="none">
            <a:spAutoFit/>
          </a:bodyPr>
          <a:lstStyle/>
          <a:p>
            <a:r>
              <a:rPr lang="en-US" sz="2200" dirty="0"/>
              <a:t>3</a:t>
            </a:r>
          </a:p>
        </p:txBody>
      </p:sp>
      <p:sp>
        <p:nvSpPr>
          <p:cNvPr id="20" name="Rectangle 19"/>
          <p:cNvSpPr/>
          <p:nvPr/>
        </p:nvSpPr>
        <p:spPr>
          <a:xfrm>
            <a:off x="4625666" y="4600397"/>
            <a:ext cx="327334" cy="430887"/>
          </a:xfrm>
          <a:prstGeom prst="rect">
            <a:avLst/>
          </a:prstGeom>
        </p:spPr>
        <p:txBody>
          <a:bodyPr wrap="none">
            <a:spAutoFit/>
          </a:bodyPr>
          <a:lstStyle/>
          <a:p>
            <a:r>
              <a:rPr lang="en-US" sz="2200" dirty="0"/>
              <a:t>3</a:t>
            </a:r>
          </a:p>
        </p:txBody>
      </p:sp>
      <p:sp>
        <p:nvSpPr>
          <p:cNvPr id="21" name="Rectangle 20"/>
          <p:cNvSpPr/>
          <p:nvPr/>
        </p:nvSpPr>
        <p:spPr>
          <a:xfrm>
            <a:off x="816973" y="5365512"/>
            <a:ext cx="755335" cy="430887"/>
          </a:xfrm>
          <a:prstGeom prst="rect">
            <a:avLst/>
          </a:prstGeom>
        </p:spPr>
        <p:txBody>
          <a:bodyPr wrap="none">
            <a:spAutoFit/>
          </a:bodyPr>
          <a:lstStyle/>
          <a:p>
            <a:r>
              <a:rPr lang="en-US" sz="2200" b="1" dirty="0"/>
              <a:t>2018</a:t>
            </a:r>
          </a:p>
        </p:txBody>
      </p:sp>
      <p:sp>
        <p:nvSpPr>
          <p:cNvPr id="22" name="Rectangle 21"/>
          <p:cNvSpPr/>
          <p:nvPr/>
        </p:nvSpPr>
        <p:spPr>
          <a:xfrm>
            <a:off x="1591507" y="5361177"/>
            <a:ext cx="1188467" cy="430887"/>
          </a:xfrm>
          <a:prstGeom prst="rect">
            <a:avLst/>
          </a:prstGeom>
        </p:spPr>
        <p:txBody>
          <a:bodyPr wrap="none">
            <a:spAutoFit/>
          </a:bodyPr>
          <a:lstStyle/>
          <a:p>
            <a:r>
              <a:rPr lang="en-US" sz="2200" dirty="0"/>
              <a:t>No entry</a:t>
            </a:r>
          </a:p>
        </p:txBody>
      </p:sp>
      <p:sp>
        <p:nvSpPr>
          <p:cNvPr id="32" name="Rectangle 31"/>
          <p:cNvSpPr/>
          <p:nvPr/>
        </p:nvSpPr>
        <p:spPr>
          <a:xfrm>
            <a:off x="5454460" y="5357166"/>
            <a:ext cx="2526654" cy="430887"/>
          </a:xfrm>
          <a:prstGeom prst="rect">
            <a:avLst/>
          </a:prstGeom>
        </p:spPr>
        <p:txBody>
          <a:bodyPr wrap="none">
            <a:spAutoFit/>
          </a:bodyPr>
          <a:lstStyle/>
          <a:p>
            <a:r>
              <a:rPr lang="en-US" sz="2200" dirty="0"/>
              <a:t>Accounts receivable </a:t>
            </a:r>
          </a:p>
        </p:txBody>
      </p:sp>
      <p:sp>
        <p:nvSpPr>
          <p:cNvPr id="33" name="Rectangle 32"/>
          <p:cNvSpPr/>
          <p:nvPr/>
        </p:nvSpPr>
        <p:spPr>
          <a:xfrm>
            <a:off x="5679795" y="5683101"/>
            <a:ext cx="1763816" cy="430887"/>
          </a:xfrm>
          <a:prstGeom prst="rect">
            <a:avLst/>
          </a:prstGeom>
        </p:spPr>
        <p:txBody>
          <a:bodyPr wrap="none">
            <a:spAutoFit/>
          </a:bodyPr>
          <a:lstStyle/>
          <a:p>
            <a:r>
              <a:rPr lang="en-US" sz="2200" dirty="0"/>
              <a:t>Sales revenue</a:t>
            </a:r>
          </a:p>
        </p:txBody>
      </p:sp>
      <p:sp>
        <p:nvSpPr>
          <p:cNvPr id="34" name="Rectangle 33"/>
          <p:cNvSpPr/>
          <p:nvPr/>
        </p:nvSpPr>
        <p:spPr>
          <a:xfrm>
            <a:off x="7978466" y="5357165"/>
            <a:ext cx="327334" cy="430887"/>
          </a:xfrm>
          <a:prstGeom prst="rect">
            <a:avLst/>
          </a:prstGeom>
        </p:spPr>
        <p:txBody>
          <a:bodyPr wrap="none">
            <a:spAutoFit/>
          </a:bodyPr>
          <a:lstStyle/>
          <a:p>
            <a:r>
              <a:rPr lang="en-US" sz="2200" dirty="0"/>
              <a:t>3</a:t>
            </a:r>
          </a:p>
        </p:txBody>
      </p:sp>
      <p:sp>
        <p:nvSpPr>
          <p:cNvPr id="35" name="Rectangle 34"/>
          <p:cNvSpPr/>
          <p:nvPr/>
        </p:nvSpPr>
        <p:spPr>
          <a:xfrm>
            <a:off x="8431699" y="5682854"/>
            <a:ext cx="327334" cy="430887"/>
          </a:xfrm>
          <a:prstGeom prst="rect">
            <a:avLst/>
          </a:prstGeom>
        </p:spPr>
        <p:txBody>
          <a:bodyPr wrap="none">
            <a:spAutoFit/>
          </a:bodyPr>
          <a:lstStyle/>
          <a:p>
            <a:r>
              <a:rPr lang="en-US" sz="2200" dirty="0"/>
              <a:t>3</a:t>
            </a:r>
          </a:p>
        </p:txBody>
      </p:sp>
      <p:sp>
        <p:nvSpPr>
          <p:cNvPr id="36" name="Rectangle 35"/>
          <p:cNvSpPr/>
          <p:nvPr/>
        </p:nvSpPr>
        <p:spPr>
          <a:xfrm>
            <a:off x="767020" y="1143000"/>
            <a:ext cx="8148380" cy="1446550"/>
          </a:xfrm>
          <a:prstGeom prst="rect">
            <a:avLst/>
          </a:prstGeom>
        </p:spPr>
        <p:txBody>
          <a:bodyPr wrap="square">
            <a:spAutoFit/>
          </a:bodyPr>
          <a:lstStyle/>
          <a:p>
            <a:r>
              <a:rPr lang="en-IN" sz="2200" dirty="0"/>
              <a:t>In 2018, General Paper Company discovered that $3,000 of merchandise (credit) sales the last week of 2017 were not recorded until the first week of 2018. The merchandise sold was appropriately excluded from 2017 ending inventory.</a:t>
            </a:r>
            <a:endParaRPr lang="en-US" sz="2200" dirty="0"/>
          </a:p>
        </p:txBody>
      </p:sp>
      <p:sp>
        <p:nvSpPr>
          <p:cNvPr id="42" name="Rectangle 41"/>
          <p:cNvSpPr/>
          <p:nvPr/>
        </p:nvSpPr>
        <p:spPr>
          <a:xfrm>
            <a:off x="5427505" y="4311501"/>
            <a:ext cx="1188467" cy="430887"/>
          </a:xfrm>
          <a:prstGeom prst="rect">
            <a:avLst/>
          </a:prstGeom>
        </p:spPr>
        <p:txBody>
          <a:bodyPr wrap="none">
            <a:spAutoFit/>
          </a:bodyPr>
          <a:lstStyle/>
          <a:p>
            <a:r>
              <a:rPr lang="en-US" sz="2200" dirty="0"/>
              <a:t>No entry</a:t>
            </a:r>
          </a:p>
        </p:txBody>
      </p:sp>
    </p:spTree>
    <p:extLst>
      <p:ext uri="{BB962C8B-B14F-4D97-AF65-F5344CB8AC3E}">
        <p14:creationId xmlns:p14="http://schemas.microsoft.com/office/powerpoint/2010/main" val="798639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500"/>
                                        <p:tgtEl>
                                          <p:spTgt spid="3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fade">
                                      <p:cBhvr>
                                        <p:cTn id="6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11" grpId="0"/>
      <p:bldP spid="12" grpId="0"/>
      <p:bldP spid="13" grpId="0"/>
      <p:bldP spid="14" grpId="0"/>
      <p:bldP spid="15" grpId="0"/>
      <p:bldP spid="16" grpId="0"/>
      <p:bldP spid="17" grpId="0"/>
      <p:bldP spid="18" grpId="0"/>
      <p:bldP spid="19" grpId="0"/>
      <p:bldP spid="20" grpId="0"/>
      <p:bldP spid="21" grpId="0"/>
      <p:bldP spid="22" grpId="0"/>
      <p:bldP spid="32" grpId="0"/>
      <p:bldP spid="33" grpId="0"/>
      <p:bldP spid="34" grpId="0"/>
      <p:bldP spid="35" grpId="0"/>
      <p:bldP spid="36" grpId="0"/>
      <p:bldP spid="4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43618" y="2743200"/>
            <a:ext cx="8223156" cy="19050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0" name="Title 1"/>
          <p:cNvSpPr>
            <a:spLocks noGrp="1"/>
          </p:cNvSpPr>
          <p:nvPr>
            <p:ph type="title"/>
          </p:nvPr>
        </p:nvSpPr>
        <p:spPr>
          <a:xfrm>
            <a:off x="533400" y="0"/>
            <a:ext cx="8610599" cy="1219200"/>
          </a:xfrm>
          <a:noFill/>
          <a:ln w="9525">
            <a:noFill/>
            <a:miter lim="800000"/>
            <a:headEnd/>
            <a:tailEnd/>
          </a:ln>
        </p:spPr>
        <p:txBody>
          <a:bodyPr vert="horz" wrap="square" lIns="91440" tIns="45720" rIns="91440" bIns="45720" numCol="1" anchor="ctr" anchorCtr="0" compatLnSpc="1">
            <a:prstTxWarp prst="textNoShape">
              <a:avLst/>
            </a:prstTxWarp>
            <a:noAutofit/>
          </a:bodyPr>
          <a:lstStyle/>
          <a:p>
            <a:r>
              <a:rPr lang="en-IN" dirty="0" smtClean="0"/>
              <a:t>Error </a:t>
            </a:r>
            <a:r>
              <a:rPr lang="en-IN" dirty="0"/>
              <a:t>Affecting Net Income—</a:t>
            </a:r>
            <a:br>
              <a:rPr lang="en-IN" dirty="0"/>
            </a:br>
            <a:r>
              <a:rPr lang="en-IN" dirty="0"/>
              <a:t>Failure to Record Sales Revenue </a:t>
            </a:r>
            <a:r>
              <a:rPr lang="en-IN" sz="2600" dirty="0"/>
              <a:t>(</a:t>
            </a:r>
            <a:r>
              <a:rPr lang="en-IN" sz="2600" dirty="0" smtClean="0"/>
              <a:t>continued)</a:t>
            </a:r>
            <a:endParaRPr lang="en-US" sz="2600" dirty="0"/>
          </a:p>
        </p:txBody>
      </p:sp>
      <p:sp>
        <p:nvSpPr>
          <p:cNvPr id="2" name="Content Placeholder 1"/>
          <p:cNvSpPr>
            <a:spLocks noGrp="1"/>
          </p:cNvSpPr>
          <p:nvPr>
            <p:ph idx="1"/>
          </p:nvPr>
        </p:nvSpPr>
        <p:spPr>
          <a:xfrm>
            <a:off x="761999" y="1447800"/>
            <a:ext cx="8013600" cy="5057775"/>
          </a:xfrm>
        </p:spPr>
        <p:txBody>
          <a:bodyPr/>
          <a:lstStyle/>
          <a:p>
            <a:pPr marL="0" indent="0">
              <a:buNone/>
            </a:pPr>
            <a:endParaRPr lang="en-IN" dirty="0"/>
          </a:p>
          <a:p>
            <a:endParaRPr lang="en-US" dirty="0"/>
          </a:p>
        </p:txBody>
      </p:sp>
      <p:sp>
        <p:nvSpPr>
          <p:cNvPr id="8" name="Content Placeholder 2"/>
          <p:cNvSpPr txBox="1">
            <a:spLocks/>
          </p:cNvSpPr>
          <p:nvPr/>
        </p:nvSpPr>
        <p:spPr bwMode="auto">
          <a:xfrm>
            <a:off x="838200" y="1219200"/>
            <a:ext cx="8013600" cy="505777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a:p>
            <a:endParaRPr lang="en-US" dirty="0"/>
          </a:p>
        </p:txBody>
      </p:sp>
      <p:sp>
        <p:nvSpPr>
          <p:cNvPr id="36" name="Rectangle 35"/>
          <p:cNvSpPr/>
          <p:nvPr/>
        </p:nvSpPr>
        <p:spPr>
          <a:xfrm>
            <a:off x="743618" y="1221876"/>
            <a:ext cx="8148380" cy="1446550"/>
          </a:xfrm>
          <a:prstGeom prst="rect">
            <a:avLst/>
          </a:prstGeom>
        </p:spPr>
        <p:txBody>
          <a:bodyPr wrap="square">
            <a:spAutoFit/>
          </a:bodyPr>
          <a:lstStyle/>
          <a:p>
            <a:r>
              <a:rPr lang="en-IN" sz="2200" dirty="0"/>
              <a:t>In 2018, General Paper Company discovered that $3,000 of merchandise (credit) sales the last week of 2017 were not recorded until the first week of 2018. The merchandise sold was appropriately excluded from 2017 ending inventory.</a:t>
            </a:r>
            <a:endParaRPr lang="en-US" sz="2200" dirty="0"/>
          </a:p>
        </p:txBody>
      </p:sp>
      <p:sp>
        <p:nvSpPr>
          <p:cNvPr id="26" name="TextBox 25"/>
          <p:cNvSpPr txBox="1"/>
          <p:nvPr/>
        </p:nvSpPr>
        <p:spPr>
          <a:xfrm>
            <a:off x="749300" y="3770019"/>
            <a:ext cx="6700788" cy="461665"/>
          </a:xfrm>
          <a:prstGeom prst="rect">
            <a:avLst/>
          </a:prstGeom>
          <a:noFill/>
        </p:spPr>
        <p:txBody>
          <a:bodyPr wrap="square" rtlCol="0">
            <a:spAutoFit/>
          </a:bodyPr>
          <a:lstStyle/>
          <a:p>
            <a:r>
              <a:rPr lang="en-US" sz="2400" dirty="0"/>
              <a:t>Sales revenue</a:t>
            </a:r>
            <a:endParaRPr lang="en-IN" sz="2400" dirty="0">
              <a:latin typeface="+mn-lt"/>
            </a:endParaRPr>
          </a:p>
        </p:txBody>
      </p:sp>
      <p:sp>
        <p:nvSpPr>
          <p:cNvPr id="27" name="TextBox 26"/>
          <p:cNvSpPr txBox="1"/>
          <p:nvPr/>
        </p:nvSpPr>
        <p:spPr>
          <a:xfrm>
            <a:off x="6549160" y="3617619"/>
            <a:ext cx="1243502" cy="461665"/>
          </a:xfrm>
          <a:prstGeom prst="rect">
            <a:avLst/>
          </a:prstGeom>
          <a:noFill/>
        </p:spPr>
        <p:txBody>
          <a:bodyPr wrap="square" rtlCol="0">
            <a:spAutoFit/>
          </a:bodyPr>
          <a:lstStyle/>
          <a:p>
            <a:pPr algn="ctr"/>
            <a:r>
              <a:rPr lang="en-IN" sz="2400" dirty="0"/>
              <a:t>3</a:t>
            </a:r>
            <a:endParaRPr lang="en-IN" sz="2400" dirty="0">
              <a:latin typeface="+mn-lt"/>
            </a:endParaRPr>
          </a:p>
        </p:txBody>
      </p:sp>
      <p:sp>
        <p:nvSpPr>
          <p:cNvPr id="28" name="TextBox 27"/>
          <p:cNvSpPr txBox="1"/>
          <p:nvPr/>
        </p:nvSpPr>
        <p:spPr>
          <a:xfrm>
            <a:off x="766812" y="4140133"/>
            <a:ext cx="6108415" cy="461665"/>
          </a:xfrm>
          <a:prstGeom prst="rect">
            <a:avLst/>
          </a:prstGeom>
          <a:noFill/>
        </p:spPr>
        <p:txBody>
          <a:bodyPr wrap="square" rtlCol="0">
            <a:spAutoFit/>
          </a:bodyPr>
          <a:lstStyle/>
          <a:p>
            <a:r>
              <a:rPr lang="en-US" sz="2400" dirty="0"/>
              <a:t>	Retained earnings</a:t>
            </a:r>
            <a:endParaRPr lang="en-IN" sz="2400" dirty="0">
              <a:latin typeface="+mn-lt"/>
            </a:endParaRPr>
          </a:p>
        </p:txBody>
      </p:sp>
      <p:sp>
        <p:nvSpPr>
          <p:cNvPr id="29" name="TextBox 28"/>
          <p:cNvSpPr txBox="1"/>
          <p:nvPr/>
        </p:nvSpPr>
        <p:spPr>
          <a:xfrm>
            <a:off x="7732621" y="4140133"/>
            <a:ext cx="1235661" cy="461665"/>
          </a:xfrm>
          <a:prstGeom prst="rect">
            <a:avLst/>
          </a:prstGeom>
          <a:noFill/>
        </p:spPr>
        <p:txBody>
          <a:bodyPr wrap="square" rtlCol="0">
            <a:spAutoFit/>
          </a:bodyPr>
          <a:lstStyle/>
          <a:p>
            <a:pPr algn="ctr"/>
            <a:r>
              <a:rPr lang="en-IN" sz="2400" dirty="0"/>
              <a:t>3</a:t>
            </a:r>
            <a:endParaRPr lang="en-IN" sz="2400" dirty="0">
              <a:latin typeface="+mn-lt"/>
            </a:endParaRPr>
          </a:p>
        </p:txBody>
      </p:sp>
      <p:sp>
        <p:nvSpPr>
          <p:cNvPr id="30" name="TextBox 29"/>
          <p:cNvSpPr txBox="1"/>
          <p:nvPr/>
        </p:nvSpPr>
        <p:spPr>
          <a:xfrm>
            <a:off x="2677953" y="3082137"/>
            <a:ext cx="1902236" cy="461665"/>
          </a:xfrm>
          <a:prstGeom prst="rect">
            <a:avLst/>
          </a:prstGeom>
          <a:noFill/>
        </p:spPr>
        <p:txBody>
          <a:bodyPr wrap="square" rtlCol="0">
            <a:spAutoFit/>
          </a:bodyPr>
          <a:lstStyle/>
          <a:p>
            <a:pPr algn="ctr"/>
            <a:r>
              <a:rPr lang="en-US" sz="2400" b="1" dirty="0">
                <a:latin typeface="+mn-lt"/>
                <a:cs typeface="Arial" panose="020B0604020202020204" pitchFamily="34" charset="0"/>
              </a:rPr>
              <a:t>Journal Entry</a:t>
            </a:r>
          </a:p>
        </p:txBody>
      </p:sp>
      <p:cxnSp>
        <p:nvCxnSpPr>
          <p:cNvPr id="31" name="Straight Connector 30"/>
          <p:cNvCxnSpPr/>
          <p:nvPr/>
        </p:nvCxnSpPr>
        <p:spPr>
          <a:xfrm>
            <a:off x="743618" y="3505200"/>
            <a:ext cx="82231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672025" y="3082137"/>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Debit</a:t>
            </a:r>
          </a:p>
        </p:txBody>
      </p:sp>
      <p:sp>
        <p:nvSpPr>
          <p:cNvPr id="38" name="TextBox 37"/>
          <p:cNvSpPr txBox="1"/>
          <p:nvPr/>
        </p:nvSpPr>
        <p:spPr>
          <a:xfrm>
            <a:off x="7846795" y="3082137"/>
            <a:ext cx="976147" cy="461665"/>
          </a:xfrm>
          <a:prstGeom prst="rect">
            <a:avLst/>
          </a:prstGeom>
          <a:noFill/>
        </p:spPr>
        <p:txBody>
          <a:bodyPr wrap="square" rtlCol="0">
            <a:spAutoFit/>
          </a:bodyPr>
          <a:lstStyle/>
          <a:p>
            <a:pPr algn="ctr"/>
            <a:r>
              <a:rPr lang="en-US" sz="2400" b="1" dirty="0">
                <a:latin typeface="+mn-lt"/>
                <a:cs typeface="Arial" panose="020B0604020202020204" pitchFamily="34" charset="0"/>
              </a:rPr>
              <a:t>Credit</a:t>
            </a:r>
          </a:p>
        </p:txBody>
      </p:sp>
      <p:sp>
        <p:nvSpPr>
          <p:cNvPr id="39" name="Rectangle 38"/>
          <p:cNvSpPr/>
          <p:nvPr/>
        </p:nvSpPr>
        <p:spPr>
          <a:xfrm>
            <a:off x="6953250" y="2743201"/>
            <a:ext cx="1600200" cy="369332"/>
          </a:xfrm>
          <a:prstGeom prst="rect">
            <a:avLst/>
          </a:prstGeom>
        </p:spPr>
        <p:txBody>
          <a:bodyPr wrap="square">
            <a:spAutoFit/>
          </a:bodyPr>
          <a:lstStyle/>
          <a:p>
            <a:pPr algn="ctr"/>
            <a:r>
              <a:rPr lang="en-US" dirty="0"/>
              <a:t>($ in 000s)</a:t>
            </a:r>
          </a:p>
        </p:txBody>
      </p:sp>
      <p:sp>
        <p:nvSpPr>
          <p:cNvPr id="40" name="Rectangle 39"/>
          <p:cNvSpPr/>
          <p:nvPr/>
        </p:nvSpPr>
        <p:spPr>
          <a:xfrm>
            <a:off x="749300" y="3450266"/>
            <a:ext cx="3888437" cy="461665"/>
          </a:xfrm>
          <a:prstGeom prst="rect">
            <a:avLst/>
          </a:prstGeom>
        </p:spPr>
        <p:txBody>
          <a:bodyPr wrap="none">
            <a:spAutoFit/>
          </a:bodyPr>
          <a:lstStyle/>
          <a:p>
            <a:r>
              <a:rPr lang="en-US" sz="2400" b="1" dirty="0">
                <a:solidFill>
                  <a:srgbClr val="C00000"/>
                </a:solidFill>
              </a:rPr>
              <a:t>To Correct Incorrect Accounts</a:t>
            </a:r>
          </a:p>
        </p:txBody>
      </p:sp>
      <p:sp>
        <p:nvSpPr>
          <p:cNvPr id="44" name="Rectangle 43"/>
          <p:cNvSpPr/>
          <p:nvPr/>
        </p:nvSpPr>
        <p:spPr>
          <a:xfrm>
            <a:off x="6336021" y="2286000"/>
            <a:ext cx="846770" cy="400110"/>
          </a:xfrm>
          <a:prstGeom prst="rect">
            <a:avLst/>
          </a:prstGeom>
          <a:ln w="28575">
            <a:solidFill>
              <a:srgbClr val="C00000"/>
            </a:solidFill>
          </a:ln>
        </p:spPr>
        <p:txBody>
          <a:bodyPr wrap="none">
            <a:spAutoFit/>
          </a:bodyPr>
          <a:lstStyle/>
          <a:p>
            <a:r>
              <a:rPr lang="en-IN" sz="2000" b="1" dirty="0">
                <a:solidFill>
                  <a:srgbClr val="C00000"/>
                </a:solidFill>
              </a:rPr>
              <a:t>Step 1</a:t>
            </a:r>
            <a:endParaRPr lang="en-US" sz="2000" dirty="0">
              <a:solidFill>
                <a:srgbClr val="C00000"/>
              </a:solidFill>
            </a:endParaRPr>
          </a:p>
        </p:txBody>
      </p:sp>
      <p:cxnSp>
        <p:nvCxnSpPr>
          <p:cNvPr id="46" name="Straight Arrow Connector 45"/>
          <p:cNvCxnSpPr>
            <a:stCxn id="44" idx="1"/>
          </p:cNvCxnSpPr>
          <p:nvPr/>
        </p:nvCxnSpPr>
        <p:spPr>
          <a:xfrm flipH="1">
            <a:off x="5715001" y="2486055"/>
            <a:ext cx="621020" cy="333345"/>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762000" y="4769584"/>
            <a:ext cx="8153400" cy="1631216"/>
          </a:xfrm>
          <a:prstGeom prst="rect">
            <a:avLst/>
          </a:prstGeom>
          <a:ln w="28575">
            <a:solidFill>
              <a:srgbClr val="C00000"/>
            </a:solidFill>
          </a:ln>
        </p:spPr>
        <p:txBody>
          <a:bodyPr wrap="square">
            <a:spAutoFit/>
          </a:bodyPr>
          <a:lstStyle/>
          <a:p>
            <a:r>
              <a:rPr lang="en-IN" sz="2000" b="1" dirty="0">
                <a:solidFill>
                  <a:srgbClr val="C00000"/>
                </a:solidFill>
              </a:rPr>
              <a:t>Step 2</a:t>
            </a:r>
            <a:r>
              <a:rPr lang="en-IN" sz="2000" dirty="0"/>
              <a:t/>
            </a:r>
            <a:br>
              <a:rPr lang="en-IN" sz="2000" dirty="0"/>
            </a:br>
            <a:r>
              <a:rPr lang="en-IN" sz="2000" dirty="0"/>
              <a:t>The 2017 financial statements that were incorrect as a result of the error are </a:t>
            </a:r>
            <a:r>
              <a:rPr lang="en-IN" sz="2000" b="1" dirty="0">
                <a:solidFill>
                  <a:srgbClr val="C00000"/>
                </a:solidFill>
              </a:rPr>
              <a:t>retroactively restated </a:t>
            </a:r>
            <a:r>
              <a:rPr lang="en-IN" sz="2000" dirty="0"/>
              <a:t>to reflect the correct amount of sales revenue and accounts receivable when those statements are reported again for comparative purposes in the 2018 annual report.</a:t>
            </a:r>
            <a:endParaRPr lang="en-US" sz="2000" dirty="0"/>
          </a:p>
        </p:txBody>
      </p:sp>
    </p:spTree>
    <p:extLst>
      <p:ext uri="{BB962C8B-B14F-4D97-AF65-F5344CB8AC3E}">
        <p14:creationId xmlns:p14="http://schemas.microsoft.com/office/powerpoint/2010/main" val="27744815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par>
                                <p:cTn id="27" presetID="10" presetClass="entr" presetSubtype="0"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par>
                          <p:cTn id="42" fill="hold">
                            <p:stCondLst>
                              <p:cond delay="1000"/>
                            </p:stCondLst>
                            <p:childTnLst>
                              <p:par>
                                <p:cTn id="43" presetID="22" presetClass="entr" presetSubtype="1" fill="hold"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wipe(up)">
                                      <p:cBhvr>
                                        <p:cTn id="45" dur="500"/>
                                        <p:tgtEl>
                                          <p:spTgt spid="46"/>
                                        </p:tgtEl>
                                      </p:cBhvr>
                                    </p:animEffect>
                                  </p:childTnLst>
                                </p:cTn>
                              </p:par>
                            </p:childTnLst>
                          </p:cTn>
                        </p:par>
                        <p:par>
                          <p:cTn id="46" fill="hold">
                            <p:stCondLst>
                              <p:cond delay="1500"/>
                            </p:stCondLst>
                            <p:childTnLst>
                              <p:par>
                                <p:cTn id="47" presetID="22" presetClass="entr" presetSubtype="1"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wipe(up)">
                                      <p:cBhvr>
                                        <p:cTn id="49" dur="500"/>
                                        <p:tgtEl>
                                          <p:spTgt spid="4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ipe(left)">
                                      <p:cBhvr>
                                        <p:cTn id="54" dur="500"/>
                                        <p:tgtEl>
                                          <p:spTgt spid="47"/>
                                        </p:tgtEl>
                                      </p:cBhvr>
                                    </p:animEffect>
                                  </p:childTnLst>
                                </p:cTn>
                              </p:par>
                              <p:par>
                                <p:cTn id="55" presetID="1" presetClass="exit" presetSubtype="0" fill="hold" grpId="1" nodeType="withEffect">
                                  <p:stCondLst>
                                    <p:cond delay="0"/>
                                  </p:stCondLst>
                                  <p:childTnLst>
                                    <p:set>
                                      <p:cBhvr>
                                        <p:cTn id="56" dur="1" fill="hold">
                                          <p:stCondLst>
                                            <p:cond delay="0"/>
                                          </p:stCondLst>
                                        </p:cTn>
                                        <p:tgtEl>
                                          <p:spTgt spid="44"/>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6" grpId="0"/>
      <p:bldP spid="26" grpId="0"/>
      <p:bldP spid="27" grpId="0"/>
      <p:bldP spid="28" grpId="0"/>
      <p:bldP spid="29" grpId="0"/>
      <p:bldP spid="30" grpId="0"/>
      <p:bldP spid="37" grpId="0"/>
      <p:bldP spid="38" grpId="0"/>
      <p:bldP spid="39" grpId="0"/>
      <p:bldP spid="40" grpId="0"/>
      <p:bldP spid="44" grpId="0" animBg="1"/>
      <p:bldP spid="44" grpId="1" animBg="1"/>
      <p:bldP spid="4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LO20-6</a:t>
            </a:r>
          </a:p>
        </p:txBody>
      </p:sp>
      <p:sp>
        <p:nvSpPr>
          <p:cNvPr id="60" name="Title 1"/>
          <p:cNvSpPr>
            <a:spLocks noGrp="1"/>
          </p:cNvSpPr>
          <p:nvPr>
            <p:ph type="title"/>
          </p:nvPr>
        </p:nvSpPr>
        <p:spPr>
          <a:xfrm>
            <a:off x="533400" y="0"/>
            <a:ext cx="8610599" cy="1143000"/>
          </a:xfrm>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sz="2800" dirty="0" smtClean="0"/>
              <a:t>Error </a:t>
            </a:r>
            <a:r>
              <a:rPr lang="en-IN" sz="2800" dirty="0"/>
              <a:t>Affecting Net Income—</a:t>
            </a:r>
            <a:br>
              <a:rPr lang="en-IN" sz="2800" dirty="0"/>
            </a:br>
            <a:r>
              <a:rPr lang="en-IN" sz="2800" dirty="0"/>
              <a:t>Failure to Record Sales Revenue </a:t>
            </a:r>
            <a:r>
              <a:rPr lang="en-IN" sz="2600" dirty="0"/>
              <a:t>(concluded)</a:t>
            </a:r>
            <a:endParaRPr lang="en-US" sz="2600" dirty="0"/>
          </a:p>
        </p:txBody>
      </p:sp>
      <p:sp>
        <p:nvSpPr>
          <p:cNvPr id="2" name="Content Placeholder 1"/>
          <p:cNvSpPr>
            <a:spLocks noGrp="1"/>
          </p:cNvSpPr>
          <p:nvPr>
            <p:ph idx="1"/>
          </p:nvPr>
        </p:nvSpPr>
        <p:spPr>
          <a:xfrm>
            <a:off x="761999" y="1447800"/>
            <a:ext cx="8013600" cy="5057775"/>
          </a:xfrm>
        </p:spPr>
        <p:txBody>
          <a:bodyPr/>
          <a:lstStyle/>
          <a:p>
            <a:pPr marL="0" indent="0">
              <a:buNone/>
            </a:pPr>
            <a:endParaRPr lang="en-IN" dirty="0"/>
          </a:p>
          <a:p>
            <a:endParaRPr lang="en-US" dirty="0"/>
          </a:p>
        </p:txBody>
      </p:sp>
      <p:sp>
        <p:nvSpPr>
          <p:cNvPr id="8" name="Content Placeholder 2"/>
          <p:cNvSpPr txBox="1">
            <a:spLocks/>
          </p:cNvSpPr>
          <p:nvPr/>
        </p:nvSpPr>
        <p:spPr bwMode="auto">
          <a:xfrm>
            <a:off x="761999" y="1444628"/>
            <a:ext cx="8013600" cy="505777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a:p>
            <a:endParaRPr lang="en-US" dirty="0"/>
          </a:p>
        </p:txBody>
      </p:sp>
      <p:sp>
        <p:nvSpPr>
          <p:cNvPr id="36" name="Rectangle 35"/>
          <p:cNvSpPr/>
          <p:nvPr/>
        </p:nvSpPr>
        <p:spPr>
          <a:xfrm>
            <a:off x="767020" y="1143000"/>
            <a:ext cx="8148380" cy="1446550"/>
          </a:xfrm>
          <a:prstGeom prst="rect">
            <a:avLst/>
          </a:prstGeom>
        </p:spPr>
        <p:txBody>
          <a:bodyPr wrap="square">
            <a:spAutoFit/>
          </a:bodyPr>
          <a:lstStyle/>
          <a:p>
            <a:r>
              <a:rPr lang="en-IN" sz="2200" dirty="0"/>
              <a:t>In 2018, General Paper Company discovered that $3,000 of merchandise (credit) sales the last week of 2017 were not recorded until the first week of 2018. The merchandise sold was appropriately excluded from 2017 ending inventory.</a:t>
            </a:r>
            <a:endParaRPr lang="en-US" sz="2200" dirty="0"/>
          </a:p>
        </p:txBody>
      </p:sp>
      <p:sp>
        <p:nvSpPr>
          <p:cNvPr id="22" name="Rectangle 21"/>
          <p:cNvSpPr/>
          <p:nvPr/>
        </p:nvSpPr>
        <p:spPr>
          <a:xfrm>
            <a:off x="762000" y="2667000"/>
            <a:ext cx="8153400" cy="1785104"/>
          </a:xfrm>
          <a:prstGeom prst="rect">
            <a:avLst/>
          </a:prstGeom>
          <a:noFill/>
          <a:ln w="28575">
            <a:solidFill>
              <a:srgbClr val="C00000"/>
            </a:solidFill>
          </a:ln>
        </p:spPr>
        <p:txBody>
          <a:bodyPr wrap="square">
            <a:spAutoFit/>
          </a:bodyPr>
          <a:lstStyle/>
          <a:p>
            <a:r>
              <a:rPr lang="en-IN" sz="2200" b="1" dirty="0">
                <a:solidFill>
                  <a:srgbClr val="C00000"/>
                </a:solidFill>
              </a:rPr>
              <a:t>Step 3</a:t>
            </a:r>
            <a:r>
              <a:rPr lang="en-IN" sz="2200" dirty="0"/>
              <a:t/>
            </a:r>
            <a:br>
              <a:rPr lang="en-IN" sz="2200" dirty="0"/>
            </a:br>
            <a:r>
              <a:rPr lang="en-IN" sz="2200" dirty="0"/>
              <a:t>Because retained earnings is one of the accounts incorrect as a result of the error, the correction to that account is reported as a </a:t>
            </a:r>
            <a:r>
              <a:rPr lang="en-IN" sz="2200" b="1" dirty="0">
                <a:solidFill>
                  <a:srgbClr val="C00000"/>
                </a:solidFill>
              </a:rPr>
              <a:t>prior period adjustment to the 2015 beginning retained earnings balance </a:t>
            </a:r>
            <a:r>
              <a:rPr lang="en-IN" sz="2200" dirty="0"/>
              <a:t>in General Paper’s comparative statements of shareholders’ equity.</a:t>
            </a:r>
            <a:endParaRPr lang="en-US" sz="2200" dirty="0"/>
          </a:p>
        </p:txBody>
      </p:sp>
      <p:sp>
        <p:nvSpPr>
          <p:cNvPr id="23" name="Rectangle 22"/>
          <p:cNvSpPr/>
          <p:nvPr/>
        </p:nvSpPr>
        <p:spPr>
          <a:xfrm>
            <a:off x="762001" y="4724400"/>
            <a:ext cx="8153400" cy="1785104"/>
          </a:xfrm>
          <a:prstGeom prst="rect">
            <a:avLst/>
          </a:prstGeom>
          <a:noFill/>
          <a:ln w="28575">
            <a:solidFill>
              <a:srgbClr val="C00000"/>
            </a:solidFill>
          </a:ln>
        </p:spPr>
        <p:txBody>
          <a:bodyPr wrap="square">
            <a:spAutoFit/>
          </a:bodyPr>
          <a:lstStyle/>
          <a:p>
            <a:r>
              <a:rPr lang="en-IN" sz="2200" b="1" dirty="0">
                <a:solidFill>
                  <a:srgbClr val="C00000"/>
                </a:solidFill>
              </a:rPr>
              <a:t>Step 4</a:t>
            </a:r>
            <a:r>
              <a:rPr lang="en-IN" sz="2200" dirty="0"/>
              <a:t/>
            </a:r>
            <a:br>
              <a:rPr lang="en-IN" sz="2200" dirty="0"/>
            </a:br>
            <a:r>
              <a:rPr lang="en-IN" sz="2200" dirty="0"/>
              <a:t>Also, a </a:t>
            </a:r>
            <a:r>
              <a:rPr lang="en-IN" sz="2200" b="1" dirty="0">
                <a:solidFill>
                  <a:srgbClr val="C00000"/>
                </a:solidFill>
              </a:rPr>
              <a:t>disclosure note </a:t>
            </a:r>
            <a:r>
              <a:rPr lang="en-IN" sz="2200" dirty="0"/>
              <a:t>in General Paper’s 2018 annual report should describe the nature of the error and the impact of its correction on each year’s net income ($3,000 in 2017), income from continuing operations ($3,000 in 2017), and earnings per share.</a:t>
            </a:r>
            <a:endParaRPr lang="en-US" sz="2200" dirty="0"/>
          </a:p>
        </p:txBody>
      </p:sp>
    </p:spTree>
    <p:extLst>
      <p:ext uri="{BB962C8B-B14F-4D97-AF65-F5344CB8AC3E}">
        <p14:creationId xmlns:p14="http://schemas.microsoft.com/office/powerpoint/2010/main" val="32736699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533400" y="152403"/>
            <a:ext cx="8610599" cy="990597"/>
          </a:xfrm>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r>
              <a:rPr lang="en-IN" dirty="0"/>
              <a:t>International Financial Reporting Standards: Accounting Changes and Error Corrections</a:t>
            </a:r>
            <a:endParaRPr lang="en-US" sz="2700" dirty="0"/>
          </a:p>
        </p:txBody>
      </p:sp>
      <p:sp>
        <p:nvSpPr>
          <p:cNvPr id="4" name="Title 2"/>
          <p:cNvSpPr txBox="1">
            <a:spLocks/>
          </p:cNvSpPr>
          <p:nvPr/>
        </p:nvSpPr>
        <p:spPr bwMode="auto">
          <a:xfrm>
            <a:off x="8389940" y="0"/>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LO20-7</a:t>
            </a:r>
          </a:p>
        </p:txBody>
      </p:sp>
      <p:sp>
        <p:nvSpPr>
          <p:cNvPr id="8" name="Content Placeholder 2"/>
          <p:cNvSpPr txBox="1">
            <a:spLocks/>
          </p:cNvSpPr>
          <p:nvPr/>
        </p:nvSpPr>
        <p:spPr bwMode="auto">
          <a:xfrm>
            <a:off x="761999" y="1444628"/>
            <a:ext cx="8013600" cy="505777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a:p>
            <a:endParaRPr lang="en-US" dirty="0"/>
          </a:p>
          <a:p>
            <a:endParaRPr lang="en-US" dirty="0"/>
          </a:p>
          <a:p>
            <a:pPr marL="0" indent="0">
              <a:buNone/>
            </a:pP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296980753"/>
              </p:ext>
            </p:extLst>
          </p:nvPr>
        </p:nvGraphicFramePr>
        <p:xfrm>
          <a:off x="1066800" y="1676400"/>
          <a:ext cx="7359600" cy="3413760"/>
        </p:xfrm>
        <a:graphic>
          <a:graphicData uri="http://schemas.openxmlformats.org/drawingml/2006/table">
            <a:tbl>
              <a:tblPr firstRow="1" bandRow="1">
                <a:tableStyleId>{F2DE63D5-997A-4646-A377-4702673A728D}</a:tableStyleId>
              </a:tblPr>
              <a:tblGrid>
                <a:gridCol w="3679800">
                  <a:extLst>
                    <a:ext uri="{9D8B030D-6E8A-4147-A177-3AD203B41FA5}">
                      <a16:colId xmlns="" xmlns:a16="http://schemas.microsoft.com/office/drawing/2014/main" val="20000"/>
                    </a:ext>
                  </a:extLst>
                </a:gridCol>
                <a:gridCol w="3679800">
                  <a:extLst>
                    <a:ext uri="{9D8B030D-6E8A-4147-A177-3AD203B41FA5}">
                      <a16:colId xmlns="" xmlns:a16="http://schemas.microsoft.com/office/drawing/2014/main" val="20001"/>
                    </a:ext>
                  </a:extLst>
                </a:gridCol>
              </a:tblGrid>
              <a:tr h="51046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600" dirty="0">
                          <a:solidFill>
                            <a:srgbClr val="C00000"/>
                          </a:solidFill>
                        </a:rPr>
                        <a:t>U.S. GAAP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600" dirty="0">
                          <a:solidFill>
                            <a:srgbClr val="C00000"/>
                          </a:solidFill>
                        </a:rPr>
                        <a:t>IFRS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 xmlns:a16="http://schemas.microsoft.com/office/drawing/2014/main" val="10000"/>
                  </a:ext>
                </a:extLst>
              </a:tr>
              <a:tr h="510469">
                <a:tc gridSpan="2">
                  <a:txBody>
                    <a:bodyPr/>
                    <a:lstStyle/>
                    <a:p>
                      <a:pPr algn="ctr"/>
                      <a:r>
                        <a:rPr lang="en-IN" sz="2600" b="1" dirty="0">
                          <a:solidFill>
                            <a:sysClr val="windowText" lastClr="000000"/>
                          </a:solidFill>
                        </a:rPr>
                        <a:t>Accounting Changes and Error Corrections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hMerge="1">
                  <a:txBody>
                    <a:bodyPr/>
                    <a:lstStyle/>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2392822">
                <a:tc>
                  <a:txBody>
                    <a:bodyPr/>
                    <a:lstStyle/>
                    <a:p>
                      <a:pPr algn="l"/>
                      <a:r>
                        <a:rPr lang="en-IN" sz="2400" b="0" i="0" u="none" strike="noStrike" kern="1200" baseline="0" dirty="0">
                          <a:solidFill>
                            <a:schemeClr val="tx1"/>
                          </a:solidFill>
                          <a:latin typeface="+mn-lt"/>
                          <a:ea typeface="+mn-ea"/>
                          <a:cs typeface="+mn-cs"/>
                        </a:rPr>
                        <a:t>When correcting errors in previously issued financial statements, it is considered practicable to report retrospectively.</a:t>
                      </a:r>
                      <a:endParaRPr lang="en-IN"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2400" b="0" i="0" u="none" strike="noStrike" kern="1200" baseline="0" dirty="0">
                          <a:solidFill>
                            <a:schemeClr val="tx1"/>
                          </a:solidFill>
                          <a:latin typeface="+mn-lt"/>
                          <a:ea typeface="+mn-ea"/>
                          <a:cs typeface="+mn-cs"/>
                        </a:rPr>
                        <a:t>When correcting errors in previously issued financial statements, IFRS </a:t>
                      </a:r>
                      <a:r>
                        <a:rPr lang="en-IN" sz="2400" b="0" i="0" u="none" strike="noStrike" kern="1200" baseline="0" dirty="0" smtClean="0">
                          <a:solidFill>
                            <a:schemeClr val="tx1"/>
                          </a:solidFill>
                          <a:latin typeface="+mn-lt"/>
                          <a:ea typeface="+mn-ea"/>
                          <a:cs typeface="+mn-cs"/>
                        </a:rPr>
                        <a:t>(</a:t>
                      </a:r>
                      <a:r>
                        <a:rPr lang="en-IN" sz="2400" b="0" i="1" u="none" strike="noStrike" kern="1200" baseline="0" dirty="0" smtClean="0">
                          <a:solidFill>
                            <a:schemeClr val="tx1"/>
                          </a:solidFill>
                          <a:latin typeface="+mn-lt"/>
                          <a:ea typeface="+mn-ea"/>
                          <a:cs typeface="+mn-cs"/>
                        </a:rPr>
                        <a:t>IAS </a:t>
                      </a:r>
                      <a:r>
                        <a:rPr lang="en-IN" sz="2400" b="0" i="1" u="none" strike="noStrike" kern="1200" baseline="0" dirty="0">
                          <a:solidFill>
                            <a:schemeClr val="tx1"/>
                          </a:solidFill>
                          <a:latin typeface="+mn-lt"/>
                          <a:ea typeface="+mn-ea"/>
                          <a:cs typeface="+mn-cs"/>
                        </a:rPr>
                        <a:t>No. 8 </a:t>
                      </a:r>
                      <a:r>
                        <a:rPr lang="en-IN" sz="2400" b="0" i="0" u="none" strike="noStrike" kern="1200" baseline="0" dirty="0" smtClean="0">
                          <a:solidFill>
                            <a:schemeClr val="tx1"/>
                          </a:solidFill>
                          <a:latin typeface="+mn-lt"/>
                          <a:ea typeface="+mn-ea"/>
                          <a:cs typeface="+mn-cs"/>
                        </a:rPr>
                        <a:t>17) </a:t>
                      </a:r>
                      <a:r>
                        <a:rPr lang="en-IN" sz="2400" b="0" i="0" u="none" strike="noStrike" kern="1200" baseline="0" dirty="0">
                          <a:solidFill>
                            <a:schemeClr val="tx1"/>
                          </a:solidFill>
                          <a:latin typeface="+mn-lt"/>
                          <a:ea typeface="+mn-ea"/>
                          <a:cs typeface="+mn-cs"/>
                        </a:rPr>
                        <a:t>permits the effect of the error to be reported in the current period. </a:t>
                      </a:r>
                      <a:endParaRPr lang="en-IN"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9729288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20</a:t>
            </a:r>
          </a:p>
        </p:txBody>
      </p:sp>
    </p:spTree>
    <p:extLst>
      <p:ext uri="{BB962C8B-B14F-4D97-AF65-F5344CB8AC3E}">
        <p14:creationId xmlns:p14="http://schemas.microsoft.com/office/powerpoint/2010/main" val="127318447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
            <a:ext cx="8534399" cy="1447797"/>
          </a:xfrm>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a:t>Decision Makers’ Perspective</a:t>
            </a:r>
            <a:r>
              <a:rPr lang="en-IN" dirty="0" smtClean="0"/>
              <a:t>—</a:t>
            </a:r>
            <a:br>
              <a:rPr lang="en-IN" dirty="0" smtClean="0"/>
            </a:br>
            <a:r>
              <a:rPr lang="en-IN" dirty="0" smtClean="0"/>
              <a:t>Motivation </a:t>
            </a:r>
            <a:r>
              <a:rPr lang="en-IN" dirty="0"/>
              <a:t>for Accounting Choices</a:t>
            </a:r>
            <a:endParaRPr lang="en-US" dirty="0"/>
          </a:p>
        </p:txBody>
      </p:sp>
      <p:sp>
        <p:nvSpPr>
          <p:cNvPr id="14" name="Content Placeholder 1"/>
          <p:cNvSpPr>
            <a:spLocks noGrp="1"/>
          </p:cNvSpPr>
          <p:nvPr>
            <p:ph idx="1"/>
          </p:nvPr>
        </p:nvSpPr>
        <p:spPr>
          <a:xfrm>
            <a:off x="761999" y="1447800"/>
            <a:ext cx="8013600" cy="5105400"/>
          </a:xfrm>
        </p:spPr>
        <p:txBody>
          <a:bodyPr>
            <a:normAutofit/>
          </a:bodyPr>
          <a:lstStyle/>
          <a:p>
            <a:r>
              <a:rPr lang="en-IN" dirty="0"/>
              <a:t>Effect of choices on </a:t>
            </a:r>
            <a:r>
              <a:rPr lang="en-IN" b="1" dirty="0">
                <a:solidFill>
                  <a:srgbClr val="C00000"/>
                </a:solidFill>
              </a:rPr>
              <a:t>management compensation</a:t>
            </a:r>
            <a:r>
              <a:rPr lang="en-IN" dirty="0"/>
              <a:t>, on existing </a:t>
            </a:r>
            <a:r>
              <a:rPr lang="en-IN" b="1" dirty="0">
                <a:solidFill>
                  <a:srgbClr val="C00000"/>
                </a:solidFill>
              </a:rPr>
              <a:t>debt agreements</a:t>
            </a:r>
            <a:r>
              <a:rPr lang="en-IN" dirty="0"/>
              <a:t>, and on </a:t>
            </a:r>
            <a:r>
              <a:rPr lang="en-IN" b="1" dirty="0">
                <a:solidFill>
                  <a:srgbClr val="C00000"/>
                </a:solidFill>
              </a:rPr>
              <a:t>union negotiations</a:t>
            </a:r>
            <a:r>
              <a:rPr lang="en-IN" dirty="0"/>
              <a:t> each can affect management’s selection of accounting methods</a:t>
            </a:r>
          </a:p>
          <a:p>
            <a:r>
              <a:rPr lang="en-IN" dirty="0"/>
              <a:t>Financial analysts must be aware that </a:t>
            </a:r>
            <a:r>
              <a:rPr lang="en-IN" b="1" dirty="0">
                <a:solidFill>
                  <a:srgbClr val="C00000"/>
                </a:solidFill>
              </a:rPr>
              <a:t>different accounting methods </a:t>
            </a:r>
            <a:r>
              <a:rPr lang="en-IN" dirty="0"/>
              <a:t>used by different firms and by the same firm in different years complicate comparisons</a:t>
            </a:r>
          </a:p>
          <a:p>
            <a:r>
              <a:rPr lang="en-US" dirty="0"/>
              <a:t>Investors and creditors </a:t>
            </a:r>
            <a:r>
              <a:rPr lang="en-IN" dirty="0"/>
              <a:t>must consider not only the effect on </a:t>
            </a:r>
            <a:r>
              <a:rPr lang="en-IN" b="1" dirty="0">
                <a:solidFill>
                  <a:srgbClr val="C00000"/>
                </a:solidFill>
              </a:rPr>
              <a:t>comparability</a:t>
            </a:r>
            <a:r>
              <a:rPr lang="en-IN" dirty="0"/>
              <a:t> but also possible </a:t>
            </a:r>
            <a:r>
              <a:rPr lang="en-IN" b="1" dirty="0">
                <a:solidFill>
                  <a:srgbClr val="C00000"/>
                </a:solidFill>
              </a:rPr>
              <a:t>hidden motivations</a:t>
            </a:r>
            <a:r>
              <a:rPr lang="en-IN" b="1" dirty="0"/>
              <a:t> </a:t>
            </a:r>
            <a:r>
              <a:rPr lang="en-IN" dirty="0"/>
              <a:t>for making the changes</a:t>
            </a:r>
          </a:p>
          <a:p>
            <a:pPr marL="0" indent="0">
              <a:buNone/>
            </a:pPr>
            <a:endParaRPr lang="en-IN" sz="2600" dirty="0"/>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LO20-1</a:t>
            </a:r>
          </a:p>
        </p:txBody>
      </p:sp>
    </p:spTree>
    <p:extLst>
      <p:ext uri="{BB962C8B-B14F-4D97-AF65-F5344CB8AC3E}">
        <p14:creationId xmlns:p14="http://schemas.microsoft.com/office/powerpoint/2010/main" val="20208763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fade">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xEl>
                                              <p:pRg st="2" end="2"/>
                                            </p:txEl>
                                          </p:spTgt>
                                        </p:tgtEl>
                                        <p:attrNameLst>
                                          <p:attrName>style.visibility</p:attrName>
                                        </p:attrNameLst>
                                      </p:cBhvr>
                                      <p:to>
                                        <p:strVal val="visible"/>
                                      </p:to>
                                    </p:set>
                                    <p:animEffect transition="in" filter="fade">
                                      <p:cBhvr>
                                        <p:cTn id="17"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
            <a:ext cx="8534399" cy="1447797"/>
          </a:xfrm>
          <a:noFill/>
          <a:ln w="9525">
            <a:noFill/>
            <a:miter lim="800000"/>
            <a:headEnd/>
            <a:tailEnd/>
          </a:ln>
        </p:spPr>
        <p:txBody>
          <a:bodyPr vert="horz" wrap="square" lIns="91440" tIns="45720" rIns="91440" bIns="45720" numCol="1" anchor="ctr" anchorCtr="0" compatLnSpc="1">
            <a:prstTxWarp prst="textNoShape">
              <a:avLst/>
            </a:prstTxWarp>
            <a:normAutofit/>
          </a:bodyPr>
          <a:lstStyle/>
          <a:p>
            <a:r>
              <a:rPr lang="en-IN" dirty="0"/>
              <a:t>Decision Makers’ Perspective</a:t>
            </a:r>
            <a:r>
              <a:rPr lang="en-IN" dirty="0" smtClean="0"/>
              <a:t>—</a:t>
            </a:r>
            <a:br>
              <a:rPr lang="en-IN" dirty="0" smtClean="0"/>
            </a:br>
            <a:r>
              <a:rPr lang="en-IN" dirty="0" smtClean="0"/>
              <a:t>Motivation </a:t>
            </a:r>
            <a:r>
              <a:rPr lang="en-IN" dirty="0"/>
              <a:t>for Accounting Choices</a:t>
            </a:r>
            <a:r>
              <a:rPr lang="en-IN" sz="2600" dirty="0"/>
              <a:t> </a:t>
            </a:r>
            <a:r>
              <a:rPr lang="en-IN" sz="2600" dirty="0" smtClean="0"/>
              <a:t>(continued)</a:t>
            </a:r>
            <a:endParaRPr lang="en-US" sz="2600" dirty="0"/>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LO20-1</a:t>
            </a:r>
          </a:p>
        </p:txBody>
      </p:sp>
      <p:sp>
        <p:nvSpPr>
          <p:cNvPr id="3" name="Rectangle 2"/>
          <p:cNvSpPr/>
          <p:nvPr/>
        </p:nvSpPr>
        <p:spPr>
          <a:xfrm>
            <a:off x="838200" y="2133600"/>
            <a:ext cx="8099577" cy="892552"/>
          </a:xfrm>
          <a:prstGeom prst="rect">
            <a:avLst/>
          </a:prstGeom>
          <a:solidFill>
            <a:srgbClr val="CEE2ED"/>
          </a:solidFill>
        </p:spPr>
        <p:txBody>
          <a:bodyPr>
            <a:spAutoFit/>
          </a:bodyPr>
          <a:lstStyle/>
          <a:p>
            <a:pPr algn="ctr"/>
            <a:r>
              <a:rPr lang="en-IN" sz="2600" dirty="0"/>
              <a:t>Managers tend to prefer to report earnings that follow a regular, smooth trend from year to </a:t>
            </a:r>
            <a:r>
              <a:rPr lang="en-IN" sz="2600" dirty="0" smtClean="0"/>
              <a:t>year</a:t>
            </a:r>
            <a:endParaRPr lang="en-US" sz="2600" dirty="0"/>
          </a:p>
        </p:txBody>
      </p:sp>
      <p:sp>
        <p:nvSpPr>
          <p:cNvPr id="6" name="Rectangle 5"/>
          <p:cNvSpPr/>
          <p:nvPr/>
        </p:nvSpPr>
        <p:spPr>
          <a:xfrm>
            <a:off x="838200" y="3505200"/>
            <a:ext cx="8099577" cy="892552"/>
          </a:xfrm>
          <a:prstGeom prst="rect">
            <a:avLst/>
          </a:prstGeom>
          <a:solidFill>
            <a:srgbClr val="CEE2ED"/>
          </a:solidFill>
        </p:spPr>
        <p:txBody>
          <a:bodyPr>
            <a:spAutoFit/>
          </a:bodyPr>
          <a:lstStyle/>
          <a:p>
            <a:pPr algn="ctr"/>
            <a:r>
              <a:rPr lang="en-IN" sz="2600" dirty="0"/>
              <a:t>Desire to do this is not always in the direction of higher income</a:t>
            </a:r>
            <a:endParaRPr lang="en-US" sz="2600" dirty="0"/>
          </a:p>
        </p:txBody>
      </p:sp>
      <p:sp>
        <p:nvSpPr>
          <p:cNvPr id="5" name="Down Arrow 4"/>
          <p:cNvSpPr/>
          <p:nvPr/>
        </p:nvSpPr>
        <p:spPr>
          <a:xfrm>
            <a:off x="4697488" y="3151376"/>
            <a:ext cx="381000" cy="228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37946417"/>
      </p:ext>
    </p:extLst>
  </p:cSld>
  <p:clrMapOvr>
    <a:overrideClrMapping bg1="lt1" tx1="dk1" bg2="lt2" tx2="dk2" accent1="accent1" accent2="accent2" accent3="accent3" accent4="accent4" accent5="accent5" accent6="accent6" hlink="hlink" folHlink="folHlink"/>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p:cNvSpPr/>
          <p:nvPr/>
        </p:nvSpPr>
        <p:spPr>
          <a:xfrm>
            <a:off x="685800" y="2300853"/>
            <a:ext cx="8267996" cy="421117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IN" dirty="0"/>
              <a:t>The Retrospective Approach: Most Changes</a:t>
            </a:r>
            <a:br>
              <a:rPr lang="en-IN" dirty="0"/>
            </a:br>
            <a:r>
              <a:rPr lang="en-IN" dirty="0"/>
              <a:t>in Accounting Principle</a:t>
            </a:r>
            <a:endParaRPr lang="en-US" dirty="0"/>
          </a:p>
        </p:txBody>
      </p:sp>
      <p:sp>
        <p:nvSpPr>
          <p:cNvPr id="14" name="Content Placeholder 1"/>
          <p:cNvSpPr>
            <a:spLocks noGrp="1"/>
          </p:cNvSpPr>
          <p:nvPr>
            <p:ph idx="1"/>
          </p:nvPr>
        </p:nvSpPr>
        <p:spPr>
          <a:xfrm>
            <a:off x="761999" y="1295400"/>
            <a:ext cx="8013600" cy="697101"/>
          </a:xfrm>
        </p:spPr>
        <p:txBody>
          <a:bodyPr>
            <a:noAutofit/>
          </a:bodyPr>
          <a:lstStyle/>
          <a:p>
            <a:r>
              <a:rPr lang="en-IN" dirty="0"/>
              <a:t>Most voluntary </a:t>
            </a:r>
            <a:r>
              <a:rPr lang="en-IN" b="1" dirty="0">
                <a:solidFill>
                  <a:srgbClr val="BC2400"/>
                </a:solidFill>
              </a:rPr>
              <a:t>changes in accounting principles </a:t>
            </a:r>
            <a:r>
              <a:rPr lang="en-IN" dirty="0"/>
              <a:t>are reported </a:t>
            </a:r>
            <a:r>
              <a:rPr lang="en-IN" b="1" dirty="0">
                <a:solidFill>
                  <a:srgbClr val="BC2400"/>
                </a:solidFill>
              </a:rPr>
              <a:t>retrospectively</a:t>
            </a:r>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LO20-2</a:t>
            </a:r>
          </a:p>
        </p:txBody>
      </p:sp>
      <p:sp>
        <p:nvSpPr>
          <p:cNvPr id="3" name="Rectangle 2"/>
          <p:cNvSpPr/>
          <p:nvPr/>
        </p:nvSpPr>
        <p:spPr>
          <a:xfrm>
            <a:off x="701325" y="2286000"/>
            <a:ext cx="8317283" cy="1015663"/>
          </a:xfrm>
          <a:prstGeom prst="rect">
            <a:avLst/>
          </a:prstGeom>
        </p:spPr>
        <p:txBody>
          <a:bodyPr wrap="square">
            <a:spAutoFit/>
          </a:bodyPr>
          <a:lstStyle/>
          <a:p>
            <a:r>
              <a:rPr lang="en-IN" sz="2000" dirty="0"/>
              <a:t>Air Parts Corporation used the LIFO inventory costing method. At the beginning of 2018, Air Parts decided to </a:t>
            </a:r>
            <a:r>
              <a:rPr lang="en-IN" sz="2000" b="1" dirty="0">
                <a:solidFill>
                  <a:srgbClr val="C00000"/>
                </a:solidFill>
              </a:rPr>
              <a:t>change to the FIFO method</a:t>
            </a:r>
            <a:r>
              <a:rPr lang="en-IN" sz="2000" dirty="0"/>
              <a:t>. Income components for 2018 and prior years were as follows ($ in millions):</a:t>
            </a:r>
            <a:endParaRPr lang="en-US" sz="2000" dirty="0"/>
          </a:p>
        </p:txBody>
      </p:sp>
      <p:sp>
        <p:nvSpPr>
          <p:cNvPr id="5" name="Rectangle 4"/>
          <p:cNvSpPr/>
          <p:nvPr/>
        </p:nvSpPr>
        <p:spPr>
          <a:xfrm>
            <a:off x="4150776" y="3367230"/>
            <a:ext cx="704039" cy="400110"/>
          </a:xfrm>
          <a:prstGeom prst="rect">
            <a:avLst/>
          </a:prstGeom>
        </p:spPr>
        <p:txBody>
          <a:bodyPr wrap="none">
            <a:spAutoFit/>
          </a:bodyPr>
          <a:lstStyle/>
          <a:p>
            <a:pPr algn="r"/>
            <a:r>
              <a:rPr lang="en-US" sz="2000" b="1" dirty="0"/>
              <a:t>2018</a:t>
            </a:r>
            <a:endParaRPr lang="en-US" sz="2000" dirty="0"/>
          </a:p>
        </p:txBody>
      </p:sp>
      <p:sp>
        <p:nvSpPr>
          <p:cNvPr id="13" name="Rectangle 12"/>
          <p:cNvSpPr/>
          <p:nvPr/>
        </p:nvSpPr>
        <p:spPr>
          <a:xfrm>
            <a:off x="5173994" y="3367230"/>
            <a:ext cx="704039" cy="400110"/>
          </a:xfrm>
          <a:prstGeom prst="rect">
            <a:avLst/>
          </a:prstGeom>
        </p:spPr>
        <p:txBody>
          <a:bodyPr wrap="none">
            <a:spAutoFit/>
          </a:bodyPr>
          <a:lstStyle/>
          <a:p>
            <a:r>
              <a:rPr lang="en-US" sz="2000" b="1" dirty="0"/>
              <a:t>2017</a:t>
            </a:r>
            <a:endParaRPr lang="en-US" sz="2000" dirty="0"/>
          </a:p>
        </p:txBody>
      </p:sp>
      <p:sp>
        <p:nvSpPr>
          <p:cNvPr id="15" name="Rectangle 14"/>
          <p:cNvSpPr/>
          <p:nvPr/>
        </p:nvSpPr>
        <p:spPr>
          <a:xfrm>
            <a:off x="6166363" y="3367230"/>
            <a:ext cx="704039" cy="400110"/>
          </a:xfrm>
          <a:prstGeom prst="rect">
            <a:avLst/>
          </a:prstGeom>
        </p:spPr>
        <p:txBody>
          <a:bodyPr wrap="none">
            <a:spAutoFit/>
          </a:bodyPr>
          <a:lstStyle/>
          <a:p>
            <a:r>
              <a:rPr lang="en-US" sz="2000" b="1" dirty="0"/>
              <a:t>2016</a:t>
            </a:r>
            <a:endParaRPr lang="en-US" sz="2000" dirty="0"/>
          </a:p>
        </p:txBody>
      </p:sp>
      <p:sp>
        <p:nvSpPr>
          <p:cNvPr id="16" name="Rectangle 15"/>
          <p:cNvSpPr/>
          <p:nvPr/>
        </p:nvSpPr>
        <p:spPr>
          <a:xfrm>
            <a:off x="7148299" y="3367230"/>
            <a:ext cx="1718163" cy="400110"/>
          </a:xfrm>
          <a:prstGeom prst="rect">
            <a:avLst/>
          </a:prstGeom>
        </p:spPr>
        <p:txBody>
          <a:bodyPr wrap="none">
            <a:spAutoFit/>
          </a:bodyPr>
          <a:lstStyle/>
          <a:p>
            <a:r>
              <a:rPr lang="en-US" sz="2000" b="1" dirty="0"/>
              <a:t>Previous Years</a:t>
            </a:r>
            <a:endParaRPr lang="en-US" sz="2000" dirty="0"/>
          </a:p>
        </p:txBody>
      </p:sp>
      <p:cxnSp>
        <p:nvCxnSpPr>
          <p:cNvPr id="10" name="Straight Connector 9"/>
          <p:cNvCxnSpPr/>
          <p:nvPr/>
        </p:nvCxnSpPr>
        <p:spPr>
          <a:xfrm>
            <a:off x="701325" y="3730965"/>
            <a:ext cx="825247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685800" y="3735828"/>
            <a:ext cx="2752228" cy="400110"/>
          </a:xfrm>
          <a:prstGeom prst="rect">
            <a:avLst/>
          </a:prstGeom>
        </p:spPr>
        <p:txBody>
          <a:bodyPr wrap="none">
            <a:spAutoFit/>
          </a:bodyPr>
          <a:lstStyle/>
          <a:p>
            <a:r>
              <a:rPr lang="en-IN" sz="2000" dirty="0"/>
              <a:t>Cost of goods sold (</a:t>
            </a:r>
            <a:r>
              <a:rPr lang="en-IN" sz="2000" b="1" dirty="0">
                <a:solidFill>
                  <a:srgbClr val="C00000"/>
                </a:solidFill>
              </a:rPr>
              <a:t>LIFO</a:t>
            </a:r>
            <a:r>
              <a:rPr lang="en-IN" sz="2000" dirty="0"/>
              <a:t>)</a:t>
            </a:r>
            <a:endParaRPr lang="en-US" sz="2000" dirty="0"/>
          </a:p>
        </p:txBody>
      </p:sp>
      <p:sp>
        <p:nvSpPr>
          <p:cNvPr id="19" name="Rectangle 18"/>
          <p:cNvSpPr/>
          <p:nvPr/>
        </p:nvSpPr>
        <p:spPr>
          <a:xfrm>
            <a:off x="685800" y="4021131"/>
            <a:ext cx="2763449" cy="400110"/>
          </a:xfrm>
          <a:prstGeom prst="rect">
            <a:avLst/>
          </a:prstGeom>
        </p:spPr>
        <p:txBody>
          <a:bodyPr wrap="none">
            <a:spAutoFit/>
          </a:bodyPr>
          <a:lstStyle/>
          <a:p>
            <a:r>
              <a:rPr lang="en-IN" sz="2000" dirty="0"/>
              <a:t>Cost of goods sold (</a:t>
            </a:r>
            <a:r>
              <a:rPr lang="en-IN" sz="2000" b="1" dirty="0">
                <a:solidFill>
                  <a:srgbClr val="C00000"/>
                </a:solidFill>
              </a:rPr>
              <a:t>FIFO</a:t>
            </a:r>
            <a:r>
              <a:rPr lang="en-IN" sz="2000" dirty="0"/>
              <a:t>)</a:t>
            </a:r>
            <a:endParaRPr lang="en-US" sz="2000" dirty="0"/>
          </a:p>
        </p:txBody>
      </p:sp>
      <p:sp>
        <p:nvSpPr>
          <p:cNvPr id="22" name="Rectangle 21"/>
          <p:cNvSpPr/>
          <p:nvPr/>
        </p:nvSpPr>
        <p:spPr>
          <a:xfrm>
            <a:off x="939204" y="4380865"/>
            <a:ext cx="1264000" cy="400110"/>
          </a:xfrm>
          <a:prstGeom prst="rect">
            <a:avLst/>
          </a:prstGeom>
        </p:spPr>
        <p:txBody>
          <a:bodyPr wrap="none">
            <a:spAutoFit/>
          </a:bodyPr>
          <a:lstStyle/>
          <a:p>
            <a:r>
              <a:rPr lang="en-IN" sz="2000" dirty="0"/>
              <a:t>Difference</a:t>
            </a:r>
            <a:endParaRPr lang="en-US" sz="2000" dirty="0"/>
          </a:p>
        </p:txBody>
      </p:sp>
      <p:sp>
        <p:nvSpPr>
          <p:cNvPr id="23" name="Rectangle 22"/>
          <p:cNvSpPr/>
          <p:nvPr/>
        </p:nvSpPr>
        <p:spPr>
          <a:xfrm>
            <a:off x="685800" y="4806166"/>
            <a:ext cx="1186287" cy="400110"/>
          </a:xfrm>
          <a:prstGeom prst="rect">
            <a:avLst/>
          </a:prstGeom>
        </p:spPr>
        <p:txBody>
          <a:bodyPr wrap="none">
            <a:spAutoFit/>
          </a:bodyPr>
          <a:lstStyle/>
          <a:p>
            <a:r>
              <a:rPr lang="en-IN" sz="2000" dirty="0"/>
              <a:t>Revenues</a:t>
            </a:r>
            <a:endParaRPr lang="en-US" sz="2000" dirty="0"/>
          </a:p>
        </p:txBody>
      </p:sp>
      <p:sp>
        <p:nvSpPr>
          <p:cNvPr id="24" name="Rectangle 23"/>
          <p:cNvSpPr/>
          <p:nvPr/>
        </p:nvSpPr>
        <p:spPr>
          <a:xfrm>
            <a:off x="685800" y="5098564"/>
            <a:ext cx="2244204" cy="400110"/>
          </a:xfrm>
          <a:prstGeom prst="rect">
            <a:avLst/>
          </a:prstGeom>
        </p:spPr>
        <p:txBody>
          <a:bodyPr wrap="none">
            <a:spAutoFit/>
          </a:bodyPr>
          <a:lstStyle/>
          <a:p>
            <a:r>
              <a:rPr lang="en-IN" sz="2000" dirty="0"/>
              <a:t>Operating expenses</a:t>
            </a:r>
            <a:endParaRPr lang="en-US" sz="2000" dirty="0"/>
          </a:p>
        </p:txBody>
      </p:sp>
      <p:sp>
        <p:nvSpPr>
          <p:cNvPr id="25" name="Rectangle 24"/>
          <p:cNvSpPr/>
          <p:nvPr/>
        </p:nvSpPr>
        <p:spPr>
          <a:xfrm>
            <a:off x="4140143" y="3737597"/>
            <a:ext cx="704039" cy="400110"/>
          </a:xfrm>
          <a:prstGeom prst="rect">
            <a:avLst/>
          </a:prstGeom>
        </p:spPr>
        <p:txBody>
          <a:bodyPr wrap="none">
            <a:spAutoFit/>
          </a:bodyPr>
          <a:lstStyle/>
          <a:p>
            <a:pPr algn="r"/>
            <a:r>
              <a:rPr lang="en-IN" sz="2000" dirty="0"/>
              <a:t>$430</a:t>
            </a:r>
            <a:endParaRPr lang="en-US" sz="2000" dirty="0"/>
          </a:p>
        </p:txBody>
      </p:sp>
      <p:sp>
        <p:nvSpPr>
          <p:cNvPr id="26" name="Rectangle 25"/>
          <p:cNvSpPr/>
          <p:nvPr/>
        </p:nvSpPr>
        <p:spPr>
          <a:xfrm>
            <a:off x="4269987" y="4022900"/>
            <a:ext cx="574195" cy="400110"/>
          </a:xfrm>
          <a:prstGeom prst="rect">
            <a:avLst/>
          </a:prstGeom>
        </p:spPr>
        <p:txBody>
          <a:bodyPr wrap="none">
            <a:spAutoFit/>
          </a:bodyPr>
          <a:lstStyle/>
          <a:p>
            <a:pPr algn="r"/>
            <a:r>
              <a:rPr lang="en-IN" sz="2000" dirty="0"/>
              <a:t>370</a:t>
            </a:r>
            <a:endParaRPr lang="en-US" sz="2000" dirty="0"/>
          </a:p>
        </p:txBody>
      </p:sp>
      <p:sp>
        <p:nvSpPr>
          <p:cNvPr id="27" name="Rectangle 26"/>
          <p:cNvSpPr/>
          <p:nvPr/>
        </p:nvSpPr>
        <p:spPr>
          <a:xfrm>
            <a:off x="4154571" y="4361368"/>
            <a:ext cx="689611" cy="400110"/>
          </a:xfrm>
          <a:prstGeom prst="rect">
            <a:avLst/>
          </a:prstGeom>
        </p:spPr>
        <p:txBody>
          <a:bodyPr wrap="none">
            <a:spAutoFit/>
          </a:bodyPr>
          <a:lstStyle/>
          <a:p>
            <a:pPr algn="r"/>
            <a:r>
              <a:rPr lang="en-IN" sz="2000" dirty="0"/>
              <a:t>$  60</a:t>
            </a:r>
            <a:endParaRPr lang="en-US" sz="2000" dirty="0"/>
          </a:p>
        </p:txBody>
      </p:sp>
      <p:sp>
        <p:nvSpPr>
          <p:cNvPr id="28" name="Rectangle 27"/>
          <p:cNvSpPr/>
          <p:nvPr/>
        </p:nvSpPr>
        <p:spPr>
          <a:xfrm>
            <a:off x="4140143" y="4807935"/>
            <a:ext cx="704039" cy="400110"/>
          </a:xfrm>
          <a:prstGeom prst="rect">
            <a:avLst/>
          </a:prstGeom>
        </p:spPr>
        <p:txBody>
          <a:bodyPr wrap="none">
            <a:spAutoFit/>
          </a:bodyPr>
          <a:lstStyle/>
          <a:p>
            <a:pPr algn="r"/>
            <a:r>
              <a:rPr lang="en-IN" sz="2000" dirty="0"/>
              <a:t>$950</a:t>
            </a:r>
            <a:endParaRPr lang="en-US" sz="2000" dirty="0"/>
          </a:p>
        </p:txBody>
      </p:sp>
      <p:sp>
        <p:nvSpPr>
          <p:cNvPr id="29" name="Rectangle 28"/>
          <p:cNvSpPr/>
          <p:nvPr/>
        </p:nvSpPr>
        <p:spPr>
          <a:xfrm>
            <a:off x="4269987" y="5100333"/>
            <a:ext cx="574195" cy="400110"/>
          </a:xfrm>
          <a:prstGeom prst="rect">
            <a:avLst/>
          </a:prstGeom>
        </p:spPr>
        <p:txBody>
          <a:bodyPr wrap="none">
            <a:spAutoFit/>
          </a:bodyPr>
          <a:lstStyle/>
          <a:p>
            <a:pPr algn="r"/>
            <a:r>
              <a:rPr lang="en-IN" sz="2000" dirty="0"/>
              <a:t>230</a:t>
            </a:r>
            <a:endParaRPr lang="en-US" sz="2000" dirty="0"/>
          </a:p>
        </p:txBody>
      </p:sp>
      <p:sp>
        <p:nvSpPr>
          <p:cNvPr id="30" name="Rectangle 29"/>
          <p:cNvSpPr/>
          <p:nvPr/>
        </p:nvSpPr>
        <p:spPr>
          <a:xfrm>
            <a:off x="5163361" y="3737597"/>
            <a:ext cx="704039" cy="400110"/>
          </a:xfrm>
          <a:prstGeom prst="rect">
            <a:avLst/>
          </a:prstGeom>
        </p:spPr>
        <p:txBody>
          <a:bodyPr wrap="none">
            <a:spAutoFit/>
          </a:bodyPr>
          <a:lstStyle/>
          <a:p>
            <a:pPr algn="r"/>
            <a:r>
              <a:rPr lang="en-IN" sz="2000" dirty="0"/>
              <a:t>$420</a:t>
            </a:r>
            <a:endParaRPr lang="en-US" sz="2000" dirty="0"/>
          </a:p>
        </p:txBody>
      </p:sp>
      <p:sp>
        <p:nvSpPr>
          <p:cNvPr id="31" name="Rectangle 30"/>
          <p:cNvSpPr/>
          <p:nvPr/>
        </p:nvSpPr>
        <p:spPr>
          <a:xfrm>
            <a:off x="5293205" y="4022900"/>
            <a:ext cx="574195" cy="400110"/>
          </a:xfrm>
          <a:prstGeom prst="rect">
            <a:avLst/>
          </a:prstGeom>
        </p:spPr>
        <p:txBody>
          <a:bodyPr wrap="none">
            <a:spAutoFit/>
          </a:bodyPr>
          <a:lstStyle/>
          <a:p>
            <a:pPr algn="r"/>
            <a:r>
              <a:rPr lang="en-IN" sz="2000" dirty="0"/>
              <a:t>365</a:t>
            </a:r>
            <a:endParaRPr lang="en-US" sz="2000" dirty="0"/>
          </a:p>
        </p:txBody>
      </p:sp>
      <p:sp>
        <p:nvSpPr>
          <p:cNvPr id="32" name="Rectangle 31"/>
          <p:cNvSpPr/>
          <p:nvPr/>
        </p:nvSpPr>
        <p:spPr>
          <a:xfrm>
            <a:off x="5177789" y="4361368"/>
            <a:ext cx="689611" cy="400110"/>
          </a:xfrm>
          <a:prstGeom prst="rect">
            <a:avLst/>
          </a:prstGeom>
        </p:spPr>
        <p:txBody>
          <a:bodyPr wrap="none">
            <a:spAutoFit/>
          </a:bodyPr>
          <a:lstStyle/>
          <a:p>
            <a:pPr algn="r"/>
            <a:r>
              <a:rPr lang="en-IN" sz="2000" dirty="0"/>
              <a:t>$  55</a:t>
            </a:r>
            <a:endParaRPr lang="en-US" sz="2000" dirty="0"/>
          </a:p>
        </p:txBody>
      </p:sp>
      <p:sp>
        <p:nvSpPr>
          <p:cNvPr id="33" name="Rectangle 32"/>
          <p:cNvSpPr/>
          <p:nvPr/>
        </p:nvSpPr>
        <p:spPr>
          <a:xfrm>
            <a:off x="5163361" y="4807935"/>
            <a:ext cx="704039" cy="400110"/>
          </a:xfrm>
          <a:prstGeom prst="rect">
            <a:avLst/>
          </a:prstGeom>
        </p:spPr>
        <p:txBody>
          <a:bodyPr wrap="none">
            <a:spAutoFit/>
          </a:bodyPr>
          <a:lstStyle/>
          <a:p>
            <a:pPr algn="r"/>
            <a:r>
              <a:rPr lang="en-IN" sz="2000" dirty="0"/>
              <a:t>$900</a:t>
            </a:r>
            <a:endParaRPr lang="en-US" sz="2000" dirty="0"/>
          </a:p>
        </p:txBody>
      </p:sp>
      <p:sp>
        <p:nvSpPr>
          <p:cNvPr id="34" name="Rectangle 33"/>
          <p:cNvSpPr/>
          <p:nvPr/>
        </p:nvSpPr>
        <p:spPr>
          <a:xfrm>
            <a:off x="5293205" y="5100333"/>
            <a:ext cx="574195" cy="400110"/>
          </a:xfrm>
          <a:prstGeom prst="rect">
            <a:avLst/>
          </a:prstGeom>
        </p:spPr>
        <p:txBody>
          <a:bodyPr wrap="none">
            <a:spAutoFit/>
          </a:bodyPr>
          <a:lstStyle/>
          <a:p>
            <a:pPr algn="r"/>
            <a:r>
              <a:rPr lang="en-IN" sz="2000" dirty="0"/>
              <a:t>210</a:t>
            </a:r>
            <a:endParaRPr lang="en-US" sz="2000" dirty="0"/>
          </a:p>
        </p:txBody>
      </p:sp>
      <p:sp>
        <p:nvSpPr>
          <p:cNvPr id="35" name="Rectangle 34"/>
          <p:cNvSpPr/>
          <p:nvPr/>
        </p:nvSpPr>
        <p:spPr>
          <a:xfrm>
            <a:off x="6164924" y="3737597"/>
            <a:ext cx="704039" cy="400110"/>
          </a:xfrm>
          <a:prstGeom prst="rect">
            <a:avLst/>
          </a:prstGeom>
        </p:spPr>
        <p:txBody>
          <a:bodyPr wrap="none">
            <a:spAutoFit/>
          </a:bodyPr>
          <a:lstStyle/>
          <a:p>
            <a:pPr algn="r"/>
            <a:r>
              <a:rPr lang="en-IN" sz="2000" dirty="0"/>
              <a:t>$405</a:t>
            </a:r>
            <a:endParaRPr lang="en-US" sz="2000" dirty="0"/>
          </a:p>
        </p:txBody>
      </p:sp>
      <p:sp>
        <p:nvSpPr>
          <p:cNvPr id="36" name="Rectangle 35"/>
          <p:cNvSpPr/>
          <p:nvPr/>
        </p:nvSpPr>
        <p:spPr>
          <a:xfrm>
            <a:off x="6294768" y="4022900"/>
            <a:ext cx="574195" cy="400110"/>
          </a:xfrm>
          <a:prstGeom prst="rect">
            <a:avLst/>
          </a:prstGeom>
        </p:spPr>
        <p:txBody>
          <a:bodyPr wrap="none">
            <a:spAutoFit/>
          </a:bodyPr>
          <a:lstStyle/>
          <a:p>
            <a:pPr algn="r"/>
            <a:r>
              <a:rPr lang="en-IN" sz="2000" dirty="0"/>
              <a:t>360</a:t>
            </a:r>
            <a:endParaRPr lang="en-US" sz="2000" dirty="0"/>
          </a:p>
        </p:txBody>
      </p:sp>
      <p:sp>
        <p:nvSpPr>
          <p:cNvPr id="37" name="Rectangle 36"/>
          <p:cNvSpPr/>
          <p:nvPr/>
        </p:nvSpPr>
        <p:spPr>
          <a:xfrm>
            <a:off x="6179352" y="4361368"/>
            <a:ext cx="689611" cy="400110"/>
          </a:xfrm>
          <a:prstGeom prst="rect">
            <a:avLst/>
          </a:prstGeom>
        </p:spPr>
        <p:txBody>
          <a:bodyPr wrap="none">
            <a:spAutoFit/>
          </a:bodyPr>
          <a:lstStyle/>
          <a:p>
            <a:pPr algn="r"/>
            <a:r>
              <a:rPr lang="en-IN" sz="2000" dirty="0"/>
              <a:t>$  45</a:t>
            </a:r>
            <a:endParaRPr lang="en-US" sz="2000" dirty="0"/>
          </a:p>
        </p:txBody>
      </p:sp>
      <p:sp>
        <p:nvSpPr>
          <p:cNvPr id="38" name="Rectangle 37"/>
          <p:cNvSpPr/>
          <p:nvPr/>
        </p:nvSpPr>
        <p:spPr>
          <a:xfrm>
            <a:off x="6164924" y="4807935"/>
            <a:ext cx="704039" cy="400110"/>
          </a:xfrm>
          <a:prstGeom prst="rect">
            <a:avLst/>
          </a:prstGeom>
        </p:spPr>
        <p:txBody>
          <a:bodyPr wrap="none">
            <a:spAutoFit/>
          </a:bodyPr>
          <a:lstStyle/>
          <a:p>
            <a:pPr algn="r"/>
            <a:r>
              <a:rPr lang="en-IN" sz="2000" dirty="0"/>
              <a:t>$875</a:t>
            </a:r>
            <a:endParaRPr lang="en-US" sz="2000" dirty="0"/>
          </a:p>
        </p:txBody>
      </p:sp>
      <p:sp>
        <p:nvSpPr>
          <p:cNvPr id="39" name="Rectangle 38"/>
          <p:cNvSpPr/>
          <p:nvPr/>
        </p:nvSpPr>
        <p:spPr>
          <a:xfrm>
            <a:off x="6294768" y="5100333"/>
            <a:ext cx="574195" cy="400110"/>
          </a:xfrm>
          <a:prstGeom prst="rect">
            <a:avLst/>
          </a:prstGeom>
        </p:spPr>
        <p:txBody>
          <a:bodyPr wrap="none">
            <a:spAutoFit/>
          </a:bodyPr>
          <a:lstStyle/>
          <a:p>
            <a:pPr algn="r"/>
            <a:r>
              <a:rPr lang="en-IN" sz="2000" dirty="0"/>
              <a:t>205</a:t>
            </a:r>
            <a:endParaRPr lang="en-US" sz="2000" dirty="0"/>
          </a:p>
        </p:txBody>
      </p:sp>
      <p:sp>
        <p:nvSpPr>
          <p:cNvPr id="40" name="Rectangle 39"/>
          <p:cNvSpPr/>
          <p:nvPr/>
        </p:nvSpPr>
        <p:spPr>
          <a:xfrm>
            <a:off x="7559098" y="3737597"/>
            <a:ext cx="898002" cy="400110"/>
          </a:xfrm>
          <a:prstGeom prst="rect">
            <a:avLst/>
          </a:prstGeom>
        </p:spPr>
        <p:txBody>
          <a:bodyPr wrap="none">
            <a:spAutoFit/>
          </a:bodyPr>
          <a:lstStyle/>
          <a:p>
            <a:pPr algn="r"/>
            <a:r>
              <a:rPr lang="en-IN" sz="2000" dirty="0"/>
              <a:t>$2,000</a:t>
            </a:r>
            <a:endParaRPr lang="en-US" sz="2000" dirty="0"/>
          </a:p>
        </p:txBody>
      </p:sp>
      <p:sp>
        <p:nvSpPr>
          <p:cNvPr id="41" name="Rectangle 40"/>
          <p:cNvSpPr/>
          <p:nvPr/>
        </p:nvSpPr>
        <p:spPr>
          <a:xfrm>
            <a:off x="7688941" y="4022900"/>
            <a:ext cx="768159" cy="400110"/>
          </a:xfrm>
          <a:prstGeom prst="rect">
            <a:avLst/>
          </a:prstGeom>
        </p:spPr>
        <p:txBody>
          <a:bodyPr wrap="none">
            <a:spAutoFit/>
          </a:bodyPr>
          <a:lstStyle/>
          <a:p>
            <a:pPr algn="r"/>
            <a:r>
              <a:rPr lang="en-IN" sz="2000" dirty="0"/>
              <a:t>1,700</a:t>
            </a:r>
            <a:endParaRPr lang="en-US" sz="2000" dirty="0"/>
          </a:p>
        </p:txBody>
      </p:sp>
      <p:sp>
        <p:nvSpPr>
          <p:cNvPr id="42" name="Rectangle 41"/>
          <p:cNvSpPr/>
          <p:nvPr/>
        </p:nvSpPr>
        <p:spPr>
          <a:xfrm>
            <a:off x="7581037" y="4361368"/>
            <a:ext cx="877163" cy="400110"/>
          </a:xfrm>
          <a:prstGeom prst="rect">
            <a:avLst/>
          </a:prstGeom>
        </p:spPr>
        <p:txBody>
          <a:bodyPr wrap="none">
            <a:spAutoFit/>
          </a:bodyPr>
          <a:lstStyle/>
          <a:p>
            <a:pPr algn="r"/>
            <a:r>
              <a:rPr lang="en-IN" sz="2000" dirty="0"/>
              <a:t>$   300</a:t>
            </a:r>
            <a:endParaRPr lang="en-US" sz="2000" dirty="0"/>
          </a:p>
        </p:txBody>
      </p:sp>
      <p:sp>
        <p:nvSpPr>
          <p:cNvPr id="43" name="Rectangle 42"/>
          <p:cNvSpPr/>
          <p:nvPr/>
        </p:nvSpPr>
        <p:spPr>
          <a:xfrm>
            <a:off x="7559098" y="4807935"/>
            <a:ext cx="898002" cy="400110"/>
          </a:xfrm>
          <a:prstGeom prst="rect">
            <a:avLst/>
          </a:prstGeom>
        </p:spPr>
        <p:txBody>
          <a:bodyPr wrap="none">
            <a:spAutoFit/>
          </a:bodyPr>
          <a:lstStyle/>
          <a:p>
            <a:pPr algn="r"/>
            <a:r>
              <a:rPr lang="en-IN" sz="2000" dirty="0"/>
              <a:t>$4,500</a:t>
            </a:r>
            <a:endParaRPr lang="en-US" sz="2000" dirty="0"/>
          </a:p>
        </p:txBody>
      </p:sp>
      <p:sp>
        <p:nvSpPr>
          <p:cNvPr id="44" name="Rectangle 43"/>
          <p:cNvSpPr/>
          <p:nvPr/>
        </p:nvSpPr>
        <p:spPr>
          <a:xfrm>
            <a:off x="7688941" y="5100333"/>
            <a:ext cx="768159" cy="400110"/>
          </a:xfrm>
          <a:prstGeom prst="rect">
            <a:avLst/>
          </a:prstGeom>
        </p:spPr>
        <p:txBody>
          <a:bodyPr wrap="none">
            <a:spAutoFit/>
          </a:bodyPr>
          <a:lstStyle/>
          <a:p>
            <a:pPr algn="r"/>
            <a:r>
              <a:rPr lang="en-IN" sz="2000" dirty="0"/>
              <a:t>1,000</a:t>
            </a:r>
            <a:endParaRPr lang="en-US" sz="2000" dirty="0"/>
          </a:p>
        </p:txBody>
      </p:sp>
      <p:cxnSp>
        <p:nvCxnSpPr>
          <p:cNvPr id="45" name="Straight Connector 44"/>
          <p:cNvCxnSpPr/>
          <p:nvPr/>
        </p:nvCxnSpPr>
        <p:spPr>
          <a:xfrm>
            <a:off x="4149237" y="4365833"/>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149237" y="4734431"/>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4149237" y="4791134"/>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5087391" y="4364064"/>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5087391" y="4732662"/>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087391" y="4789365"/>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6086855" y="4364064"/>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6086855" y="4732662"/>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6086855" y="4789365"/>
            <a:ext cx="69494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7605338" y="4364064"/>
            <a:ext cx="8528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7605338" y="4732662"/>
            <a:ext cx="8528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7605338" y="4789365"/>
            <a:ext cx="8528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685800" y="5496365"/>
            <a:ext cx="8332808" cy="1015663"/>
          </a:xfrm>
          <a:prstGeom prst="rect">
            <a:avLst/>
          </a:prstGeom>
        </p:spPr>
        <p:txBody>
          <a:bodyPr wrap="square">
            <a:spAutoFit/>
          </a:bodyPr>
          <a:lstStyle/>
          <a:p>
            <a:r>
              <a:rPr lang="en-IN" sz="2000" dirty="0"/>
              <a:t>Air Parts has paid dividends of $40 million each year beginning in 2011. Its income tax rate is 40%. Retained earnings on January 1, 2016, was $700 million; inventory was $500 million.</a:t>
            </a:r>
            <a:endParaRPr lang="en-US" sz="2000" dirty="0"/>
          </a:p>
        </p:txBody>
      </p:sp>
    </p:spTree>
    <p:extLst>
      <p:ext uri="{BB962C8B-B14F-4D97-AF65-F5344CB8AC3E}">
        <p14:creationId xmlns:p14="http://schemas.microsoft.com/office/powerpoint/2010/main" val="3954992992"/>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500"/>
                                        <p:tgtEl>
                                          <p:spTgt spid="3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fade">
                                      <p:cBhvr>
                                        <p:cTn id="60" dur="500"/>
                                        <p:tgtEl>
                                          <p:spTgt spid="41"/>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500"/>
                                        <p:tgtEl>
                                          <p:spTgt spid="3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childTnLst>
                                </p:cTn>
                              </p:par>
                              <p:par>
                                <p:cTn id="77" presetID="10" presetClass="entr" presetSubtype="0" fill="hold"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fade">
                                      <p:cBhvr>
                                        <p:cTn id="79" dur="500"/>
                                        <p:tgtEl>
                                          <p:spTgt spid="45"/>
                                        </p:tgtEl>
                                      </p:cBhvr>
                                    </p:animEffect>
                                  </p:childTnLst>
                                </p:cTn>
                              </p:par>
                              <p:par>
                                <p:cTn id="80" presetID="10" presetClass="entr" presetSubtype="0" fill="hold"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500"/>
                                        <p:tgtEl>
                                          <p:spTgt spid="46"/>
                                        </p:tgtEl>
                                      </p:cBhvr>
                                    </p:animEffect>
                                  </p:childTnLst>
                                </p:cTn>
                              </p:par>
                              <p:par>
                                <p:cTn id="83" presetID="10" presetClass="entr" presetSubtype="0" fill="hold" nodeType="with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500"/>
                                        <p:tgtEl>
                                          <p:spTgt spid="47"/>
                                        </p:tgtEl>
                                      </p:cBhvr>
                                    </p:animEffect>
                                  </p:childTnLst>
                                </p:cTn>
                              </p:par>
                              <p:par>
                                <p:cTn id="86" presetID="10" presetClass="entr" presetSubtype="0" fill="hold" nodeType="withEffect">
                                  <p:stCondLst>
                                    <p:cond delay="0"/>
                                  </p:stCondLst>
                                  <p:childTnLst>
                                    <p:set>
                                      <p:cBhvr>
                                        <p:cTn id="87" dur="1" fill="hold">
                                          <p:stCondLst>
                                            <p:cond delay="0"/>
                                          </p:stCondLst>
                                        </p:cTn>
                                        <p:tgtEl>
                                          <p:spTgt spid="48"/>
                                        </p:tgtEl>
                                        <p:attrNameLst>
                                          <p:attrName>style.visibility</p:attrName>
                                        </p:attrNameLst>
                                      </p:cBhvr>
                                      <p:to>
                                        <p:strVal val="visible"/>
                                      </p:to>
                                    </p:set>
                                    <p:animEffect transition="in" filter="fade">
                                      <p:cBhvr>
                                        <p:cTn id="88" dur="500"/>
                                        <p:tgtEl>
                                          <p:spTgt spid="48"/>
                                        </p:tgtEl>
                                      </p:cBhvr>
                                    </p:animEffect>
                                  </p:childTnLst>
                                </p:cTn>
                              </p:par>
                              <p:par>
                                <p:cTn id="89" presetID="10" presetClass="entr" presetSubtype="0" fill="hold" nodeType="with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500"/>
                                        <p:tgtEl>
                                          <p:spTgt spid="49"/>
                                        </p:tgtEl>
                                      </p:cBhvr>
                                    </p:animEffect>
                                  </p:childTnLst>
                                </p:cTn>
                              </p:par>
                              <p:par>
                                <p:cTn id="92" presetID="10" presetClass="entr" presetSubtype="0" fill="hold" nodeType="withEffect">
                                  <p:stCondLst>
                                    <p:cond delay="0"/>
                                  </p:stCondLst>
                                  <p:childTnLst>
                                    <p:set>
                                      <p:cBhvr>
                                        <p:cTn id="93" dur="1" fill="hold">
                                          <p:stCondLst>
                                            <p:cond delay="0"/>
                                          </p:stCondLst>
                                        </p:cTn>
                                        <p:tgtEl>
                                          <p:spTgt spid="50"/>
                                        </p:tgtEl>
                                        <p:attrNameLst>
                                          <p:attrName>style.visibility</p:attrName>
                                        </p:attrNameLst>
                                      </p:cBhvr>
                                      <p:to>
                                        <p:strVal val="visible"/>
                                      </p:to>
                                    </p:set>
                                    <p:animEffect transition="in" filter="fade">
                                      <p:cBhvr>
                                        <p:cTn id="94" dur="500"/>
                                        <p:tgtEl>
                                          <p:spTgt spid="50"/>
                                        </p:tgtEl>
                                      </p:cBhvr>
                                    </p:animEffect>
                                  </p:childTnLst>
                                </p:cTn>
                              </p:par>
                              <p:par>
                                <p:cTn id="95" presetID="10" presetClass="entr" presetSubtype="0" fill="hold" nodeType="with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fade">
                                      <p:cBhvr>
                                        <p:cTn id="97" dur="500"/>
                                        <p:tgtEl>
                                          <p:spTgt spid="51"/>
                                        </p:tgtEl>
                                      </p:cBhvr>
                                    </p:animEffect>
                                  </p:childTnLst>
                                </p:cTn>
                              </p:par>
                              <p:par>
                                <p:cTn id="98" presetID="10" presetClass="entr" presetSubtype="0" fill="hold" nodeType="withEffect">
                                  <p:stCondLst>
                                    <p:cond delay="0"/>
                                  </p:stCondLst>
                                  <p:childTnLst>
                                    <p:set>
                                      <p:cBhvr>
                                        <p:cTn id="99" dur="1" fill="hold">
                                          <p:stCondLst>
                                            <p:cond delay="0"/>
                                          </p:stCondLst>
                                        </p:cTn>
                                        <p:tgtEl>
                                          <p:spTgt spid="52"/>
                                        </p:tgtEl>
                                        <p:attrNameLst>
                                          <p:attrName>style.visibility</p:attrName>
                                        </p:attrNameLst>
                                      </p:cBhvr>
                                      <p:to>
                                        <p:strVal val="visible"/>
                                      </p:to>
                                    </p:set>
                                    <p:animEffect transition="in" filter="fade">
                                      <p:cBhvr>
                                        <p:cTn id="100" dur="500"/>
                                        <p:tgtEl>
                                          <p:spTgt spid="52"/>
                                        </p:tgtEl>
                                      </p:cBhvr>
                                    </p:animEffect>
                                  </p:childTnLst>
                                </p:cTn>
                              </p:par>
                              <p:par>
                                <p:cTn id="101" presetID="10" presetClass="entr" presetSubtype="0" fill="hold" nodeType="withEffect">
                                  <p:stCondLst>
                                    <p:cond delay="0"/>
                                  </p:stCondLst>
                                  <p:childTnLst>
                                    <p:set>
                                      <p:cBhvr>
                                        <p:cTn id="102" dur="1" fill="hold">
                                          <p:stCondLst>
                                            <p:cond delay="0"/>
                                          </p:stCondLst>
                                        </p:cTn>
                                        <p:tgtEl>
                                          <p:spTgt spid="53"/>
                                        </p:tgtEl>
                                        <p:attrNameLst>
                                          <p:attrName>style.visibility</p:attrName>
                                        </p:attrNameLst>
                                      </p:cBhvr>
                                      <p:to>
                                        <p:strVal val="visible"/>
                                      </p:to>
                                    </p:set>
                                    <p:animEffect transition="in" filter="fade">
                                      <p:cBhvr>
                                        <p:cTn id="103" dur="500"/>
                                        <p:tgtEl>
                                          <p:spTgt spid="53"/>
                                        </p:tgtEl>
                                      </p:cBhvr>
                                    </p:animEffect>
                                  </p:childTnLst>
                                </p:cTn>
                              </p:par>
                              <p:par>
                                <p:cTn id="104" presetID="10" presetClass="entr" presetSubtype="0" fill="hold" nodeType="withEffect">
                                  <p:stCondLst>
                                    <p:cond delay="0"/>
                                  </p:stCondLst>
                                  <p:childTnLst>
                                    <p:set>
                                      <p:cBhvr>
                                        <p:cTn id="105" dur="1" fill="hold">
                                          <p:stCondLst>
                                            <p:cond delay="0"/>
                                          </p:stCondLst>
                                        </p:cTn>
                                        <p:tgtEl>
                                          <p:spTgt spid="54"/>
                                        </p:tgtEl>
                                        <p:attrNameLst>
                                          <p:attrName>style.visibility</p:attrName>
                                        </p:attrNameLst>
                                      </p:cBhvr>
                                      <p:to>
                                        <p:strVal val="visible"/>
                                      </p:to>
                                    </p:set>
                                    <p:animEffect transition="in" filter="fade">
                                      <p:cBhvr>
                                        <p:cTn id="106" dur="500"/>
                                        <p:tgtEl>
                                          <p:spTgt spid="54"/>
                                        </p:tgtEl>
                                      </p:cBhvr>
                                    </p:animEffect>
                                  </p:childTnLst>
                                </p:cTn>
                              </p:par>
                              <p:par>
                                <p:cTn id="107" presetID="10" presetClass="entr" presetSubtype="0" fill="hold" nodeType="with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fade">
                                      <p:cBhvr>
                                        <p:cTn id="109" dur="500"/>
                                        <p:tgtEl>
                                          <p:spTgt spid="55"/>
                                        </p:tgtEl>
                                      </p:cBhvr>
                                    </p:animEffect>
                                  </p:childTnLst>
                                </p:cTn>
                              </p:par>
                              <p:par>
                                <p:cTn id="110" presetID="10" presetClass="entr" presetSubtype="0" fill="hold" nodeType="withEffect">
                                  <p:stCondLst>
                                    <p:cond delay="0"/>
                                  </p:stCondLst>
                                  <p:childTnLst>
                                    <p:set>
                                      <p:cBhvr>
                                        <p:cTn id="111" dur="1" fill="hold">
                                          <p:stCondLst>
                                            <p:cond delay="0"/>
                                          </p:stCondLst>
                                        </p:cTn>
                                        <p:tgtEl>
                                          <p:spTgt spid="56"/>
                                        </p:tgtEl>
                                        <p:attrNameLst>
                                          <p:attrName>style.visibility</p:attrName>
                                        </p:attrNameLst>
                                      </p:cBhvr>
                                      <p:to>
                                        <p:strVal val="visible"/>
                                      </p:to>
                                    </p:set>
                                    <p:animEffect transition="in" filter="fade">
                                      <p:cBhvr>
                                        <p:cTn id="112" dur="500"/>
                                        <p:tgtEl>
                                          <p:spTgt spid="56"/>
                                        </p:tgtEl>
                                      </p:cBhvr>
                                    </p:animEffect>
                                  </p:childTnLst>
                                </p:cTn>
                              </p:par>
                            </p:childTnLst>
                          </p:cTn>
                        </p:par>
                        <p:par>
                          <p:cTn id="113" fill="hold">
                            <p:stCondLst>
                              <p:cond delay="2000"/>
                            </p:stCondLst>
                            <p:childTnLst>
                              <p:par>
                                <p:cTn id="114" presetID="10" presetClass="entr" presetSubtype="0" fill="hold" grpId="0" nodeType="after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fade">
                                      <p:cBhvr>
                                        <p:cTn id="116" dur="500"/>
                                        <p:tgtEl>
                                          <p:spTgt spid="24"/>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fade">
                                      <p:cBhvr>
                                        <p:cTn id="119" dur="500"/>
                                        <p:tgtEl>
                                          <p:spTgt spid="29"/>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39"/>
                                        </p:tgtEl>
                                        <p:attrNameLst>
                                          <p:attrName>style.visibility</p:attrName>
                                        </p:attrNameLst>
                                      </p:cBhvr>
                                      <p:to>
                                        <p:strVal val="visible"/>
                                      </p:to>
                                    </p:set>
                                    <p:animEffect transition="in" filter="fade">
                                      <p:cBhvr>
                                        <p:cTn id="122" dur="500"/>
                                        <p:tgtEl>
                                          <p:spTgt spid="39"/>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44"/>
                                        </p:tgtEl>
                                        <p:attrNameLst>
                                          <p:attrName>style.visibility</p:attrName>
                                        </p:attrNameLst>
                                      </p:cBhvr>
                                      <p:to>
                                        <p:strVal val="visible"/>
                                      </p:to>
                                    </p:set>
                                    <p:animEffect transition="in" filter="fade">
                                      <p:cBhvr>
                                        <p:cTn id="125" dur="500"/>
                                        <p:tgtEl>
                                          <p:spTgt spid="44"/>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43"/>
                                        </p:tgtEl>
                                        <p:attrNameLst>
                                          <p:attrName>style.visibility</p:attrName>
                                        </p:attrNameLst>
                                      </p:cBhvr>
                                      <p:to>
                                        <p:strVal val="visible"/>
                                      </p:to>
                                    </p:set>
                                    <p:animEffect transition="in" filter="fade">
                                      <p:cBhvr>
                                        <p:cTn id="128" dur="500"/>
                                        <p:tgtEl>
                                          <p:spTgt spid="43"/>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38"/>
                                        </p:tgtEl>
                                        <p:attrNameLst>
                                          <p:attrName>style.visibility</p:attrName>
                                        </p:attrNameLst>
                                      </p:cBhvr>
                                      <p:to>
                                        <p:strVal val="visible"/>
                                      </p:to>
                                    </p:set>
                                    <p:animEffect transition="in" filter="fade">
                                      <p:cBhvr>
                                        <p:cTn id="131" dur="500"/>
                                        <p:tgtEl>
                                          <p:spTgt spid="38"/>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4"/>
                                        </p:tgtEl>
                                        <p:attrNameLst>
                                          <p:attrName>style.visibility</p:attrName>
                                        </p:attrNameLst>
                                      </p:cBhvr>
                                      <p:to>
                                        <p:strVal val="visible"/>
                                      </p:to>
                                    </p:set>
                                    <p:animEffect transition="in" filter="fade">
                                      <p:cBhvr>
                                        <p:cTn id="134" dur="500"/>
                                        <p:tgtEl>
                                          <p:spTgt spid="34"/>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33"/>
                                        </p:tgtEl>
                                        <p:attrNameLst>
                                          <p:attrName>style.visibility</p:attrName>
                                        </p:attrNameLst>
                                      </p:cBhvr>
                                      <p:to>
                                        <p:strVal val="visible"/>
                                      </p:to>
                                    </p:set>
                                    <p:animEffect transition="in" filter="fade">
                                      <p:cBhvr>
                                        <p:cTn id="137" dur="500"/>
                                        <p:tgtEl>
                                          <p:spTgt spid="33"/>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28"/>
                                        </p:tgtEl>
                                        <p:attrNameLst>
                                          <p:attrName>style.visibility</p:attrName>
                                        </p:attrNameLst>
                                      </p:cBhvr>
                                      <p:to>
                                        <p:strVal val="visible"/>
                                      </p:to>
                                    </p:set>
                                    <p:animEffect transition="in" filter="fade">
                                      <p:cBhvr>
                                        <p:cTn id="140" dur="500"/>
                                        <p:tgtEl>
                                          <p:spTgt spid="28"/>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23"/>
                                        </p:tgtEl>
                                        <p:attrNameLst>
                                          <p:attrName>style.visibility</p:attrName>
                                        </p:attrNameLst>
                                      </p:cBhvr>
                                      <p:to>
                                        <p:strVal val="visible"/>
                                      </p:to>
                                    </p:set>
                                    <p:animEffect transition="in" filter="fade">
                                      <p:cBhvr>
                                        <p:cTn id="143" dur="500"/>
                                        <p:tgtEl>
                                          <p:spTgt spid="23"/>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18"/>
                                        </p:tgtEl>
                                        <p:attrNameLst>
                                          <p:attrName>style.visibility</p:attrName>
                                        </p:attrNameLst>
                                      </p:cBhvr>
                                      <p:to>
                                        <p:strVal val="visible"/>
                                      </p:to>
                                    </p:set>
                                    <p:animEffect transition="in" filter="fade">
                                      <p:cBhvr>
                                        <p:cTn id="1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3" grpId="0"/>
      <p:bldP spid="5" grpId="0"/>
      <p:bldP spid="13" grpId="0"/>
      <p:bldP spid="15" grpId="0"/>
      <p:bldP spid="16" grpId="0"/>
      <p:bldP spid="11" grpId="0"/>
      <p:bldP spid="19"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5800" y="1545266"/>
            <a:ext cx="8267996" cy="3483934"/>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61999" y="15028"/>
            <a:ext cx="8382000" cy="1227207"/>
          </a:xfrm>
        </p:spPr>
        <p:txBody>
          <a:bodyPr/>
          <a:lstStyle/>
          <a:p>
            <a:r>
              <a:rPr lang="en-IN" dirty="0"/>
              <a:t>1. Revise Comparative Financial Statements</a:t>
            </a:r>
            <a:endParaRPr lang="en-US" dirty="0"/>
          </a:p>
        </p:txBody>
      </p:sp>
      <p:sp>
        <p:nvSpPr>
          <p:cNvPr id="7" name="Content Placeholder 6"/>
          <p:cNvSpPr>
            <a:spLocks noGrp="1"/>
          </p:cNvSpPr>
          <p:nvPr>
            <p:ph idx="1"/>
          </p:nvPr>
        </p:nvSpPr>
        <p:spPr>
          <a:xfrm>
            <a:off x="685800" y="1066800"/>
            <a:ext cx="8013600" cy="5384797"/>
          </a:xfrm>
        </p:spPr>
        <p:txBody>
          <a:bodyPr>
            <a:normAutofit/>
          </a:bodyPr>
          <a:lstStyle/>
          <a:p>
            <a:pPr marL="0" indent="0">
              <a:buNone/>
            </a:pPr>
            <a:r>
              <a:rPr lang="en-US" b="1" dirty="0">
                <a:solidFill>
                  <a:srgbClr val="660066"/>
                </a:solidFill>
              </a:rPr>
              <a:t>Income Statements</a:t>
            </a:r>
          </a:p>
          <a:p>
            <a:pPr marL="0" indent="0">
              <a:buNone/>
            </a:pPr>
            <a:endParaRPr lang="en-US" sz="2600" dirty="0">
              <a:solidFill>
                <a:srgbClr val="800000"/>
              </a:solidFill>
            </a:endParaRPr>
          </a:p>
          <a:p>
            <a:pPr marL="0" indent="0">
              <a:buNone/>
            </a:pPr>
            <a:endParaRPr lang="en-US" sz="2600" dirty="0"/>
          </a:p>
          <a:p>
            <a:pPr marL="0" indent="0">
              <a:buNone/>
            </a:pPr>
            <a:endParaRPr lang="en-US" sz="2600" dirty="0"/>
          </a:p>
          <a:p>
            <a:pPr marL="0" indent="0">
              <a:buNone/>
            </a:pPr>
            <a:endParaRPr lang="en-US" sz="2600" dirty="0"/>
          </a:p>
          <a:p>
            <a:pPr marL="0" indent="0">
              <a:buNone/>
            </a:pPr>
            <a:endParaRPr lang="en-US" sz="2600" dirty="0"/>
          </a:p>
          <a:p>
            <a:pPr marL="0" indent="0">
              <a:buNone/>
            </a:pPr>
            <a:endParaRPr lang="en-US" sz="2600" b="1" dirty="0"/>
          </a:p>
          <a:p>
            <a:endParaRPr lang="en-IN" sz="2600" dirty="0"/>
          </a:p>
          <a:p>
            <a:endParaRPr lang="en-IN" sz="1000" dirty="0"/>
          </a:p>
          <a:p>
            <a:r>
              <a:rPr lang="en-IN" sz="2600" dirty="0"/>
              <a:t>Air Parts makes the statements appear</a:t>
            </a:r>
            <a:r>
              <a:rPr lang="en-IN" sz="2600" dirty="0">
                <a:solidFill>
                  <a:srgbClr val="C00000"/>
                </a:solidFill>
              </a:rPr>
              <a:t> </a:t>
            </a:r>
            <a:r>
              <a:rPr lang="en-IN" sz="2600" b="1" dirty="0">
                <a:solidFill>
                  <a:srgbClr val="C00000"/>
                </a:solidFill>
              </a:rPr>
              <a:t>as if the newly adopted accounting method (FIFO) had been applied all along</a:t>
            </a:r>
            <a:endParaRPr lang="en-US" sz="2600" b="1" dirty="0">
              <a:solidFill>
                <a:srgbClr val="C00000"/>
              </a:solidFill>
            </a:endParaRPr>
          </a:p>
          <a:p>
            <a:pPr marL="0" indent="0">
              <a:buNone/>
            </a:pPr>
            <a:endParaRPr lang="en-US" sz="2600" dirty="0"/>
          </a:p>
        </p:txBody>
      </p:sp>
      <p:sp>
        <p:nvSpPr>
          <p:cNvPr id="4" name="Title 2"/>
          <p:cNvSpPr txBox="1">
            <a:spLocks/>
          </p:cNvSpPr>
          <p:nvPr/>
        </p:nvSpPr>
        <p:spPr bwMode="auto">
          <a:xfrm>
            <a:off x="8389941" y="2"/>
            <a:ext cx="738187" cy="363537"/>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a:defRPr/>
            </a:pPr>
            <a:r>
              <a:rPr lang="en-IN" sz="1500" dirty="0"/>
              <a:t>LO20-2</a:t>
            </a:r>
          </a:p>
        </p:txBody>
      </p:sp>
      <p:sp>
        <p:nvSpPr>
          <p:cNvPr id="57" name="Rectangle 56"/>
          <p:cNvSpPr/>
          <p:nvPr/>
        </p:nvSpPr>
        <p:spPr>
          <a:xfrm>
            <a:off x="4876799" y="1524000"/>
            <a:ext cx="857928" cy="492443"/>
          </a:xfrm>
          <a:prstGeom prst="rect">
            <a:avLst/>
          </a:prstGeom>
        </p:spPr>
        <p:txBody>
          <a:bodyPr wrap="none">
            <a:spAutoFit/>
          </a:bodyPr>
          <a:lstStyle/>
          <a:p>
            <a:pPr algn="r"/>
            <a:r>
              <a:rPr lang="en-US" sz="2600" b="1" dirty="0"/>
              <a:t>2018</a:t>
            </a:r>
            <a:endParaRPr lang="en-US" sz="2600" dirty="0"/>
          </a:p>
        </p:txBody>
      </p:sp>
      <p:sp>
        <p:nvSpPr>
          <p:cNvPr id="58" name="Rectangle 57"/>
          <p:cNvSpPr/>
          <p:nvPr/>
        </p:nvSpPr>
        <p:spPr>
          <a:xfrm>
            <a:off x="6475460" y="1524000"/>
            <a:ext cx="857928" cy="492443"/>
          </a:xfrm>
          <a:prstGeom prst="rect">
            <a:avLst/>
          </a:prstGeom>
        </p:spPr>
        <p:txBody>
          <a:bodyPr wrap="none">
            <a:spAutoFit/>
          </a:bodyPr>
          <a:lstStyle/>
          <a:p>
            <a:pPr algn="r"/>
            <a:r>
              <a:rPr lang="en-US" sz="2600" b="1" dirty="0"/>
              <a:t>2017</a:t>
            </a:r>
            <a:endParaRPr lang="en-US" sz="2600" dirty="0"/>
          </a:p>
        </p:txBody>
      </p:sp>
      <p:sp>
        <p:nvSpPr>
          <p:cNvPr id="59" name="Rectangle 58"/>
          <p:cNvSpPr/>
          <p:nvPr/>
        </p:nvSpPr>
        <p:spPr>
          <a:xfrm>
            <a:off x="8004537" y="1524000"/>
            <a:ext cx="857928" cy="492443"/>
          </a:xfrm>
          <a:prstGeom prst="rect">
            <a:avLst/>
          </a:prstGeom>
        </p:spPr>
        <p:txBody>
          <a:bodyPr wrap="none">
            <a:spAutoFit/>
          </a:bodyPr>
          <a:lstStyle/>
          <a:p>
            <a:pPr algn="r"/>
            <a:r>
              <a:rPr lang="en-US" sz="2600" b="1" dirty="0"/>
              <a:t>2016</a:t>
            </a:r>
            <a:endParaRPr lang="en-US" sz="2600" dirty="0"/>
          </a:p>
        </p:txBody>
      </p:sp>
      <p:cxnSp>
        <p:nvCxnSpPr>
          <p:cNvPr id="60" name="Straight Connector 59"/>
          <p:cNvCxnSpPr/>
          <p:nvPr/>
        </p:nvCxnSpPr>
        <p:spPr>
          <a:xfrm>
            <a:off x="693299" y="1981200"/>
            <a:ext cx="82695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685800" y="1956682"/>
            <a:ext cx="1480405" cy="492443"/>
          </a:xfrm>
          <a:prstGeom prst="rect">
            <a:avLst/>
          </a:prstGeom>
        </p:spPr>
        <p:txBody>
          <a:bodyPr wrap="none">
            <a:spAutoFit/>
          </a:bodyPr>
          <a:lstStyle/>
          <a:p>
            <a:r>
              <a:rPr lang="en-IN" sz="2600" dirty="0"/>
              <a:t>Revenues</a:t>
            </a:r>
            <a:endParaRPr lang="en-US" sz="2600" dirty="0"/>
          </a:p>
        </p:txBody>
      </p:sp>
      <p:sp>
        <p:nvSpPr>
          <p:cNvPr id="62" name="Rectangle 61"/>
          <p:cNvSpPr/>
          <p:nvPr/>
        </p:nvSpPr>
        <p:spPr>
          <a:xfrm>
            <a:off x="685800" y="2421896"/>
            <a:ext cx="3974358" cy="492443"/>
          </a:xfrm>
          <a:prstGeom prst="rect">
            <a:avLst/>
          </a:prstGeom>
        </p:spPr>
        <p:txBody>
          <a:bodyPr wrap="none">
            <a:spAutoFit/>
          </a:bodyPr>
          <a:lstStyle/>
          <a:p>
            <a:r>
              <a:rPr lang="en-IN" sz="2600" b="1" dirty="0">
                <a:solidFill>
                  <a:srgbClr val="C00000"/>
                </a:solidFill>
              </a:rPr>
              <a:t>     Cost of goods sold (FIFO)</a:t>
            </a:r>
            <a:endParaRPr lang="en-US" sz="2600" b="1" dirty="0">
              <a:solidFill>
                <a:srgbClr val="C00000"/>
              </a:solidFill>
            </a:endParaRPr>
          </a:p>
        </p:txBody>
      </p:sp>
      <p:sp>
        <p:nvSpPr>
          <p:cNvPr id="63" name="Rectangle 62"/>
          <p:cNvSpPr/>
          <p:nvPr/>
        </p:nvSpPr>
        <p:spPr>
          <a:xfrm>
            <a:off x="685800" y="2887110"/>
            <a:ext cx="3229795" cy="492443"/>
          </a:xfrm>
          <a:prstGeom prst="rect">
            <a:avLst/>
          </a:prstGeom>
        </p:spPr>
        <p:txBody>
          <a:bodyPr wrap="none">
            <a:spAutoFit/>
          </a:bodyPr>
          <a:lstStyle/>
          <a:p>
            <a:r>
              <a:rPr lang="en-IN" sz="2600" dirty="0"/>
              <a:t>     Operating expenses</a:t>
            </a:r>
            <a:endParaRPr lang="en-US" sz="2600" dirty="0"/>
          </a:p>
        </p:txBody>
      </p:sp>
      <p:sp>
        <p:nvSpPr>
          <p:cNvPr id="64" name="Rectangle 63"/>
          <p:cNvSpPr/>
          <p:nvPr/>
        </p:nvSpPr>
        <p:spPr>
          <a:xfrm>
            <a:off x="685800" y="3352324"/>
            <a:ext cx="2633863" cy="492443"/>
          </a:xfrm>
          <a:prstGeom prst="rect">
            <a:avLst/>
          </a:prstGeom>
        </p:spPr>
        <p:txBody>
          <a:bodyPr wrap="none">
            <a:spAutoFit/>
          </a:bodyPr>
          <a:lstStyle/>
          <a:p>
            <a:r>
              <a:rPr lang="en-IN" sz="2600" dirty="0"/>
              <a:t>Income before tax</a:t>
            </a:r>
            <a:endParaRPr lang="en-US" sz="2600" dirty="0"/>
          </a:p>
        </p:txBody>
      </p:sp>
      <p:sp>
        <p:nvSpPr>
          <p:cNvPr id="65" name="Rectangle 64"/>
          <p:cNvSpPr/>
          <p:nvPr/>
        </p:nvSpPr>
        <p:spPr>
          <a:xfrm>
            <a:off x="685800" y="3817538"/>
            <a:ext cx="4167616" cy="492443"/>
          </a:xfrm>
          <a:prstGeom prst="rect">
            <a:avLst/>
          </a:prstGeom>
        </p:spPr>
        <p:txBody>
          <a:bodyPr wrap="none">
            <a:spAutoFit/>
          </a:bodyPr>
          <a:lstStyle/>
          <a:p>
            <a:r>
              <a:rPr lang="en-IN" sz="2600" dirty="0"/>
              <a:t>     Income tax expense (40%)</a:t>
            </a:r>
            <a:endParaRPr lang="en-US" sz="2600" dirty="0"/>
          </a:p>
        </p:txBody>
      </p:sp>
      <p:sp>
        <p:nvSpPr>
          <p:cNvPr id="66" name="Rectangle 65"/>
          <p:cNvSpPr/>
          <p:nvPr/>
        </p:nvSpPr>
        <p:spPr>
          <a:xfrm>
            <a:off x="4881496" y="1956682"/>
            <a:ext cx="857927" cy="492443"/>
          </a:xfrm>
          <a:prstGeom prst="rect">
            <a:avLst/>
          </a:prstGeom>
        </p:spPr>
        <p:txBody>
          <a:bodyPr wrap="none">
            <a:spAutoFit/>
          </a:bodyPr>
          <a:lstStyle/>
          <a:p>
            <a:pPr algn="r"/>
            <a:r>
              <a:rPr lang="en-IN" sz="2600" dirty="0"/>
              <a:t>$950</a:t>
            </a:r>
            <a:endParaRPr lang="en-US" sz="2600" dirty="0"/>
          </a:p>
        </p:txBody>
      </p:sp>
      <p:sp>
        <p:nvSpPr>
          <p:cNvPr id="67" name="Rectangle 66"/>
          <p:cNvSpPr/>
          <p:nvPr/>
        </p:nvSpPr>
        <p:spPr>
          <a:xfrm>
            <a:off x="4932896" y="2421896"/>
            <a:ext cx="891591" cy="492443"/>
          </a:xfrm>
          <a:prstGeom prst="rect">
            <a:avLst/>
          </a:prstGeom>
        </p:spPr>
        <p:txBody>
          <a:bodyPr wrap="none">
            <a:spAutoFit/>
          </a:bodyPr>
          <a:lstStyle/>
          <a:p>
            <a:pPr algn="r"/>
            <a:r>
              <a:rPr lang="en-IN" sz="2600" b="1" dirty="0">
                <a:solidFill>
                  <a:srgbClr val="C00000"/>
                </a:solidFill>
              </a:rPr>
              <a:t>(370)</a:t>
            </a:r>
            <a:endParaRPr lang="en-US" sz="2600" b="1" dirty="0">
              <a:solidFill>
                <a:srgbClr val="C00000"/>
              </a:solidFill>
            </a:endParaRPr>
          </a:p>
        </p:txBody>
      </p:sp>
      <p:sp>
        <p:nvSpPr>
          <p:cNvPr id="68" name="Rectangle 67"/>
          <p:cNvSpPr/>
          <p:nvPr/>
        </p:nvSpPr>
        <p:spPr>
          <a:xfrm>
            <a:off x="4932896" y="2887110"/>
            <a:ext cx="891591" cy="492443"/>
          </a:xfrm>
          <a:prstGeom prst="rect">
            <a:avLst/>
          </a:prstGeom>
        </p:spPr>
        <p:txBody>
          <a:bodyPr wrap="none">
            <a:spAutoFit/>
          </a:bodyPr>
          <a:lstStyle/>
          <a:p>
            <a:pPr algn="r"/>
            <a:r>
              <a:rPr lang="en-IN" sz="2600" dirty="0"/>
              <a:t>(230)</a:t>
            </a:r>
            <a:endParaRPr lang="en-US" sz="2600" dirty="0"/>
          </a:p>
        </p:txBody>
      </p:sp>
      <p:sp>
        <p:nvSpPr>
          <p:cNvPr id="69" name="Rectangle 68"/>
          <p:cNvSpPr/>
          <p:nvPr/>
        </p:nvSpPr>
        <p:spPr>
          <a:xfrm>
            <a:off x="4881496" y="3352324"/>
            <a:ext cx="857927" cy="492443"/>
          </a:xfrm>
          <a:prstGeom prst="rect">
            <a:avLst/>
          </a:prstGeom>
        </p:spPr>
        <p:txBody>
          <a:bodyPr wrap="none">
            <a:spAutoFit/>
          </a:bodyPr>
          <a:lstStyle/>
          <a:p>
            <a:pPr algn="r"/>
            <a:r>
              <a:rPr lang="en-IN" sz="2600" dirty="0"/>
              <a:t>$350</a:t>
            </a:r>
            <a:endParaRPr lang="en-US" sz="2600" dirty="0"/>
          </a:p>
        </p:txBody>
      </p:sp>
      <p:sp>
        <p:nvSpPr>
          <p:cNvPr id="70" name="Rectangle 69"/>
          <p:cNvSpPr/>
          <p:nvPr/>
        </p:nvSpPr>
        <p:spPr>
          <a:xfrm>
            <a:off x="4932896" y="3817538"/>
            <a:ext cx="891591" cy="492443"/>
          </a:xfrm>
          <a:prstGeom prst="rect">
            <a:avLst/>
          </a:prstGeom>
        </p:spPr>
        <p:txBody>
          <a:bodyPr wrap="none">
            <a:spAutoFit/>
          </a:bodyPr>
          <a:lstStyle/>
          <a:p>
            <a:pPr algn="r"/>
            <a:r>
              <a:rPr lang="en-IN" sz="2600" dirty="0"/>
              <a:t>(140)</a:t>
            </a:r>
            <a:endParaRPr lang="en-US" sz="2600" dirty="0"/>
          </a:p>
        </p:txBody>
      </p:sp>
      <p:sp>
        <p:nvSpPr>
          <p:cNvPr id="71" name="Rectangle 70"/>
          <p:cNvSpPr/>
          <p:nvPr/>
        </p:nvSpPr>
        <p:spPr>
          <a:xfrm>
            <a:off x="6480208" y="1956682"/>
            <a:ext cx="857927" cy="492443"/>
          </a:xfrm>
          <a:prstGeom prst="rect">
            <a:avLst/>
          </a:prstGeom>
        </p:spPr>
        <p:txBody>
          <a:bodyPr wrap="none">
            <a:spAutoFit/>
          </a:bodyPr>
          <a:lstStyle/>
          <a:p>
            <a:pPr algn="r"/>
            <a:r>
              <a:rPr lang="en-IN" sz="2600" dirty="0"/>
              <a:t>$900</a:t>
            </a:r>
            <a:endParaRPr lang="en-US" sz="2600" dirty="0"/>
          </a:p>
        </p:txBody>
      </p:sp>
      <p:sp>
        <p:nvSpPr>
          <p:cNvPr id="72" name="Rectangle 71"/>
          <p:cNvSpPr/>
          <p:nvPr/>
        </p:nvSpPr>
        <p:spPr>
          <a:xfrm>
            <a:off x="6542241" y="2421896"/>
            <a:ext cx="891591" cy="492443"/>
          </a:xfrm>
          <a:prstGeom prst="rect">
            <a:avLst/>
          </a:prstGeom>
        </p:spPr>
        <p:txBody>
          <a:bodyPr wrap="none">
            <a:spAutoFit/>
          </a:bodyPr>
          <a:lstStyle/>
          <a:p>
            <a:pPr algn="r"/>
            <a:r>
              <a:rPr lang="en-IN" sz="2600" b="1" dirty="0">
                <a:solidFill>
                  <a:srgbClr val="C00000"/>
                </a:solidFill>
              </a:rPr>
              <a:t>(365)</a:t>
            </a:r>
            <a:endParaRPr lang="en-US" sz="2600" b="1" dirty="0">
              <a:solidFill>
                <a:srgbClr val="C00000"/>
              </a:solidFill>
            </a:endParaRPr>
          </a:p>
        </p:txBody>
      </p:sp>
      <p:sp>
        <p:nvSpPr>
          <p:cNvPr id="73" name="Rectangle 72"/>
          <p:cNvSpPr/>
          <p:nvPr/>
        </p:nvSpPr>
        <p:spPr>
          <a:xfrm>
            <a:off x="6542241" y="2887110"/>
            <a:ext cx="891591" cy="492443"/>
          </a:xfrm>
          <a:prstGeom prst="rect">
            <a:avLst/>
          </a:prstGeom>
        </p:spPr>
        <p:txBody>
          <a:bodyPr wrap="none">
            <a:spAutoFit/>
          </a:bodyPr>
          <a:lstStyle/>
          <a:p>
            <a:pPr algn="r"/>
            <a:r>
              <a:rPr lang="en-IN" sz="2600" dirty="0"/>
              <a:t>(210)</a:t>
            </a:r>
            <a:endParaRPr lang="en-US" sz="2600" dirty="0"/>
          </a:p>
        </p:txBody>
      </p:sp>
      <p:sp>
        <p:nvSpPr>
          <p:cNvPr id="74" name="Rectangle 73"/>
          <p:cNvSpPr/>
          <p:nvPr/>
        </p:nvSpPr>
        <p:spPr>
          <a:xfrm>
            <a:off x="6480208" y="3352324"/>
            <a:ext cx="857927" cy="492443"/>
          </a:xfrm>
          <a:prstGeom prst="rect">
            <a:avLst/>
          </a:prstGeom>
        </p:spPr>
        <p:txBody>
          <a:bodyPr wrap="none">
            <a:spAutoFit/>
          </a:bodyPr>
          <a:lstStyle/>
          <a:p>
            <a:pPr algn="r"/>
            <a:r>
              <a:rPr lang="en-IN" sz="2600" dirty="0"/>
              <a:t>$325</a:t>
            </a:r>
            <a:endParaRPr lang="en-US" sz="2600" dirty="0"/>
          </a:p>
        </p:txBody>
      </p:sp>
      <p:sp>
        <p:nvSpPr>
          <p:cNvPr id="75" name="Rectangle 74"/>
          <p:cNvSpPr/>
          <p:nvPr/>
        </p:nvSpPr>
        <p:spPr>
          <a:xfrm>
            <a:off x="6542241" y="3817538"/>
            <a:ext cx="891591" cy="492443"/>
          </a:xfrm>
          <a:prstGeom prst="rect">
            <a:avLst/>
          </a:prstGeom>
        </p:spPr>
        <p:txBody>
          <a:bodyPr wrap="none">
            <a:spAutoFit/>
          </a:bodyPr>
          <a:lstStyle/>
          <a:p>
            <a:pPr algn="r"/>
            <a:r>
              <a:rPr lang="en-IN" sz="2600" dirty="0"/>
              <a:t>(130)</a:t>
            </a:r>
            <a:endParaRPr lang="en-US" sz="2600" dirty="0"/>
          </a:p>
        </p:txBody>
      </p:sp>
      <p:sp>
        <p:nvSpPr>
          <p:cNvPr id="76" name="Rectangle 75"/>
          <p:cNvSpPr/>
          <p:nvPr/>
        </p:nvSpPr>
        <p:spPr>
          <a:xfrm>
            <a:off x="8004538" y="1956682"/>
            <a:ext cx="857927" cy="492443"/>
          </a:xfrm>
          <a:prstGeom prst="rect">
            <a:avLst/>
          </a:prstGeom>
        </p:spPr>
        <p:txBody>
          <a:bodyPr wrap="none">
            <a:spAutoFit/>
          </a:bodyPr>
          <a:lstStyle/>
          <a:p>
            <a:pPr algn="r"/>
            <a:r>
              <a:rPr lang="en-IN" sz="2600" dirty="0"/>
              <a:t>$875</a:t>
            </a:r>
            <a:endParaRPr lang="en-US" sz="2600" dirty="0"/>
          </a:p>
        </p:txBody>
      </p:sp>
      <p:sp>
        <p:nvSpPr>
          <p:cNvPr id="77" name="Rectangle 76"/>
          <p:cNvSpPr/>
          <p:nvPr/>
        </p:nvSpPr>
        <p:spPr>
          <a:xfrm>
            <a:off x="8055938" y="2421896"/>
            <a:ext cx="891591" cy="492443"/>
          </a:xfrm>
          <a:prstGeom prst="rect">
            <a:avLst/>
          </a:prstGeom>
        </p:spPr>
        <p:txBody>
          <a:bodyPr wrap="none">
            <a:spAutoFit/>
          </a:bodyPr>
          <a:lstStyle/>
          <a:p>
            <a:pPr algn="r"/>
            <a:r>
              <a:rPr lang="en-IN" sz="2600" b="1" dirty="0">
                <a:solidFill>
                  <a:srgbClr val="C00000"/>
                </a:solidFill>
              </a:rPr>
              <a:t>(360)</a:t>
            </a:r>
            <a:endParaRPr lang="en-US" sz="2600" b="1" dirty="0">
              <a:solidFill>
                <a:srgbClr val="C00000"/>
              </a:solidFill>
            </a:endParaRPr>
          </a:p>
        </p:txBody>
      </p:sp>
      <p:sp>
        <p:nvSpPr>
          <p:cNvPr id="78" name="Rectangle 77"/>
          <p:cNvSpPr/>
          <p:nvPr/>
        </p:nvSpPr>
        <p:spPr>
          <a:xfrm>
            <a:off x="8055938" y="2887110"/>
            <a:ext cx="891591" cy="492443"/>
          </a:xfrm>
          <a:prstGeom prst="rect">
            <a:avLst/>
          </a:prstGeom>
        </p:spPr>
        <p:txBody>
          <a:bodyPr wrap="none">
            <a:spAutoFit/>
          </a:bodyPr>
          <a:lstStyle/>
          <a:p>
            <a:pPr algn="r"/>
            <a:r>
              <a:rPr lang="en-IN" sz="2600" dirty="0"/>
              <a:t>(205)</a:t>
            </a:r>
            <a:endParaRPr lang="en-US" sz="2600" dirty="0"/>
          </a:p>
        </p:txBody>
      </p:sp>
      <p:sp>
        <p:nvSpPr>
          <p:cNvPr id="79" name="Rectangle 78"/>
          <p:cNvSpPr/>
          <p:nvPr/>
        </p:nvSpPr>
        <p:spPr>
          <a:xfrm>
            <a:off x="8004538" y="3352324"/>
            <a:ext cx="857927" cy="492443"/>
          </a:xfrm>
          <a:prstGeom prst="rect">
            <a:avLst/>
          </a:prstGeom>
        </p:spPr>
        <p:txBody>
          <a:bodyPr wrap="none">
            <a:spAutoFit/>
          </a:bodyPr>
          <a:lstStyle/>
          <a:p>
            <a:pPr algn="r"/>
            <a:r>
              <a:rPr lang="en-IN" sz="2600" dirty="0"/>
              <a:t>$310</a:t>
            </a:r>
            <a:endParaRPr lang="en-US" sz="2600" dirty="0"/>
          </a:p>
        </p:txBody>
      </p:sp>
      <p:sp>
        <p:nvSpPr>
          <p:cNvPr id="80" name="Rectangle 79"/>
          <p:cNvSpPr/>
          <p:nvPr/>
        </p:nvSpPr>
        <p:spPr>
          <a:xfrm>
            <a:off x="8055938" y="3817538"/>
            <a:ext cx="891591" cy="492443"/>
          </a:xfrm>
          <a:prstGeom prst="rect">
            <a:avLst/>
          </a:prstGeom>
        </p:spPr>
        <p:txBody>
          <a:bodyPr wrap="none">
            <a:spAutoFit/>
          </a:bodyPr>
          <a:lstStyle/>
          <a:p>
            <a:pPr algn="r"/>
            <a:r>
              <a:rPr lang="en-IN" sz="2600" dirty="0"/>
              <a:t>(124)</a:t>
            </a:r>
            <a:endParaRPr lang="en-US" sz="2600" dirty="0"/>
          </a:p>
        </p:txBody>
      </p:sp>
      <p:sp>
        <p:nvSpPr>
          <p:cNvPr id="125" name="Rectangle 124"/>
          <p:cNvSpPr/>
          <p:nvPr/>
        </p:nvSpPr>
        <p:spPr>
          <a:xfrm>
            <a:off x="685800" y="1524000"/>
            <a:ext cx="1593706" cy="400110"/>
          </a:xfrm>
          <a:prstGeom prst="rect">
            <a:avLst/>
          </a:prstGeom>
        </p:spPr>
        <p:txBody>
          <a:bodyPr wrap="none">
            <a:spAutoFit/>
          </a:bodyPr>
          <a:lstStyle/>
          <a:p>
            <a:r>
              <a:rPr lang="en-IN" sz="2000" dirty="0"/>
              <a:t>($ in millions)</a:t>
            </a:r>
            <a:endParaRPr lang="en-US" sz="2000" dirty="0"/>
          </a:p>
        </p:txBody>
      </p:sp>
      <p:sp>
        <p:nvSpPr>
          <p:cNvPr id="131" name="Rectangle 130"/>
          <p:cNvSpPr/>
          <p:nvPr/>
        </p:nvSpPr>
        <p:spPr>
          <a:xfrm>
            <a:off x="685800" y="4282754"/>
            <a:ext cx="1747851" cy="492443"/>
          </a:xfrm>
          <a:prstGeom prst="rect">
            <a:avLst/>
          </a:prstGeom>
        </p:spPr>
        <p:txBody>
          <a:bodyPr wrap="none">
            <a:spAutoFit/>
          </a:bodyPr>
          <a:lstStyle/>
          <a:p>
            <a:r>
              <a:rPr lang="en-IN" sz="2600" dirty="0"/>
              <a:t>Net income</a:t>
            </a:r>
            <a:endParaRPr lang="en-US" sz="2600" dirty="0"/>
          </a:p>
        </p:txBody>
      </p:sp>
      <p:sp>
        <p:nvSpPr>
          <p:cNvPr id="132" name="Rectangle 131"/>
          <p:cNvSpPr/>
          <p:nvPr/>
        </p:nvSpPr>
        <p:spPr>
          <a:xfrm>
            <a:off x="4881496" y="4282754"/>
            <a:ext cx="857927" cy="492443"/>
          </a:xfrm>
          <a:prstGeom prst="rect">
            <a:avLst/>
          </a:prstGeom>
        </p:spPr>
        <p:txBody>
          <a:bodyPr wrap="none">
            <a:spAutoFit/>
          </a:bodyPr>
          <a:lstStyle/>
          <a:p>
            <a:pPr algn="r"/>
            <a:r>
              <a:rPr lang="en-IN" sz="2600" dirty="0"/>
              <a:t>$210</a:t>
            </a:r>
            <a:endParaRPr lang="en-US" sz="2600" dirty="0"/>
          </a:p>
        </p:txBody>
      </p:sp>
      <p:sp>
        <p:nvSpPr>
          <p:cNvPr id="133" name="Rectangle 132"/>
          <p:cNvSpPr/>
          <p:nvPr/>
        </p:nvSpPr>
        <p:spPr>
          <a:xfrm>
            <a:off x="6480208" y="4282754"/>
            <a:ext cx="857927" cy="492443"/>
          </a:xfrm>
          <a:prstGeom prst="rect">
            <a:avLst/>
          </a:prstGeom>
        </p:spPr>
        <p:txBody>
          <a:bodyPr wrap="none">
            <a:spAutoFit/>
          </a:bodyPr>
          <a:lstStyle/>
          <a:p>
            <a:pPr algn="r"/>
            <a:r>
              <a:rPr lang="en-IN" sz="2600" dirty="0"/>
              <a:t>$195</a:t>
            </a:r>
            <a:endParaRPr lang="en-US" sz="2600" dirty="0"/>
          </a:p>
        </p:txBody>
      </p:sp>
      <p:sp>
        <p:nvSpPr>
          <p:cNvPr id="134" name="Rectangle 133"/>
          <p:cNvSpPr/>
          <p:nvPr/>
        </p:nvSpPr>
        <p:spPr>
          <a:xfrm>
            <a:off x="8004538" y="4282754"/>
            <a:ext cx="857927" cy="492443"/>
          </a:xfrm>
          <a:prstGeom prst="rect">
            <a:avLst/>
          </a:prstGeom>
        </p:spPr>
        <p:txBody>
          <a:bodyPr wrap="none">
            <a:spAutoFit/>
          </a:bodyPr>
          <a:lstStyle/>
          <a:p>
            <a:pPr algn="r"/>
            <a:r>
              <a:rPr lang="en-IN" sz="2600" dirty="0"/>
              <a:t>$186</a:t>
            </a:r>
            <a:endParaRPr lang="en-US" sz="2600" dirty="0"/>
          </a:p>
        </p:txBody>
      </p:sp>
      <p:cxnSp>
        <p:nvCxnSpPr>
          <p:cNvPr id="138" name="Straight Connector 137"/>
          <p:cNvCxnSpPr/>
          <p:nvPr/>
        </p:nvCxnSpPr>
        <p:spPr>
          <a:xfrm>
            <a:off x="4898066" y="4328630"/>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6518044" y="4328630"/>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8017240" y="4328630"/>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4902177" y="3403597"/>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a:off x="6522155" y="3403597"/>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a:off x="8021351" y="3403597"/>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4899835" y="4709630"/>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6519813" y="4709630"/>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a:off x="8019009" y="4709630"/>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a:off x="4901604" y="4741529"/>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a:off x="6521582" y="4741529"/>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8020778" y="4741529"/>
            <a:ext cx="84088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17" idx="0"/>
          </p:cNvCxnSpPr>
          <p:nvPr/>
        </p:nvCxnSpPr>
        <p:spPr>
          <a:xfrm flipV="1">
            <a:off x="4838700" y="2793997"/>
            <a:ext cx="259201" cy="24384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a:stCxn id="17" idx="0"/>
          </p:cNvCxnSpPr>
          <p:nvPr/>
        </p:nvCxnSpPr>
        <p:spPr>
          <a:xfrm flipV="1">
            <a:off x="4838700" y="2793999"/>
            <a:ext cx="1859401" cy="2438398"/>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p:nvPr/>
        </p:nvCxnSpPr>
        <p:spPr>
          <a:xfrm flipV="1">
            <a:off x="4775711" y="2793999"/>
            <a:ext cx="3453889" cy="2438398"/>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685800" y="5232397"/>
            <a:ext cx="8305800" cy="121920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834625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500"/>
                                        <p:tgtEl>
                                          <p:spTgt spid="5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par>
                                <p:cTn id="17" presetID="10" presetClass="entr" presetSubtype="0"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500"/>
                                        <p:tgtEl>
                                          <p:spTgt spid="6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fade">
                                      <p:cBhvr>
                                        <p:cTn id="31" dur="500"/>
                                        <p:tgtEl>
                                          <p:spTgt spid="6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fade">
                                      <p:cBhvr>
                                        <p:cTn id="34" dur="500"/>
                                        <p:tgtEl>
                                          <p:spTgt spid="6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fade">
                                      <p:cBhvr>
                                        <p:cTn id="37" dur="500"/>
                                        <p:tgtEl>
                                          <p:spTgt spid="6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fade">
                                      <p:cBhvr>
                                        <p:cTn id="40" dur="500"/>
                                        <p:tgtEl>
                                          <p:spTgt spid="6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500"/>
                                        <p:tgtEl>
                                          <p:spTgt spid="6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fade">
                                      <p:cBhvr>
                                        <p:cTn id="46" dur="500"/>
                                        <p:tgtEl>
                                          <p:spTgt spid="6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0"/>
                                        </p:tgtEl>
                                        <p:attrNameLst>
                                          <p:attrName>style.visibility</p:attrName>
                                        </p:attrNameLst>
                                      </p:cBhvr>
                                      <p:to>
                                        <p:strVal val="visible"/>
                                      </p:to>
                                    </p:set>
                                    <p:animEffect transition="in" filter="fade">
                                      <p:cBhvr>
                                        <p:cTn id="49" dur="500"/>
                                        <p:tgtEl>
                                          <p:spTgt spid="7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500"/>
                                        <p:tgtEl>
                                          <p:spTgt spid="7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fade">
                                      <p:cBhvr>
                                        <p:cTn id="55" dur="500"/>
                                        <p:tgtEl>
                                          <p:spTgt spid="7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fade">
                                      <p:cBhvr>
                                        <p:cTn id="58" dur="500"/>
                                        <p:tgtEl>
                                          <p:spTgt spid="7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500"/>
                                        <p:tgtEl>
                                          <p:spTgt spid="7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fade">
                                      <p:cBhvr>
                                        <p:cTn id="64" dur="500"/>
                                        <p:tgtEl>
                                          <p:spTgt spid="7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6"/>
                                        </p:tgtEl>
                                        <p:attrNameLst>
                                          <p:attrName>style.visibility</p:attrName>
                                        </p:attrNameLst>
                                      </p:cBhvr>
                                      <p:to>
                                        <p:strVal val="visible"/>
                                      </p:to>
                                    </p:set>
                                    <p:animEffect transition="in" filter="fade">
                                      <p:cBhvr>
                                        <p:cTn id="67" dur="500"/>
                                        <p:tgtEl>
                                          <p:spTgt spid="7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77"/>
                                        </p:tgtEl>
                                        <p:attrNameLst>
                                          <p:attrName>style.visibility</p:attrName>
                                        </p:attrNameLst>
                                      </p:cBhvr>
                                      <p:to>
                                        <p:strVal val="visible"/>
                                      </p:to>
                                    </p:set>
                                    <p:animEffect transition="in" filter="fade">
                                      <p:cBhvr>
                                        <p:cTn id="70" dur="500"/>
                                        <p:tgtEl>
                                          <p:spTgt spid="7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fade">
                                      <p:cBhvr>
                                        <p:cTn id="73" dur="500"/>
                                        <p:tgtEl>
                                          <p:spTgt spid="7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9"/>
                                        </p:tgtEl>
                                        <p:attrNameLst>
                                          <p:attrName>style.visibility</p:attrName>
                                        </p:attrNameLst>
                                      </p:cBhvr>
                                      <p:to>
                                        <p:strVal val="visible"/>
                                      </p:to>
                                    </p:set>
                                    <p:animEffect transition="in" filter="fade">
                                      <p:cBhvr>
                                        <p:cTn id="76" dur="500"/>
                                        <p:tgtEl>
                                          <p:spTgt spid="7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0"/>
                                        </p:tgtEl>
                                        <p:attrNameLst>
                                          <p:attrName>style.visibility</p:attrName>
                                        </p:attrNameLst>
                                      </p:cBhvr>
                                      <p:to>
                                        <p:strVal val="visible"/>
                                      </p:to>
                                    </p:set>
                                    <p:animEffect transition="in" filter="fade">
                                      <p:cBhvr>
                                        <p:cTn id="79" dur="500"/>
                                        <p:tgtEl>
                                          <p:spTgt spid="8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25"/>
                                        </p:tgtEl>
                                        <p:attrNameLst>
                                          <p:attrName>style.visibility</p:attrName>
                                        </p:attrNameLst>
                                      </p:cBhvr>
                                      <p:to>
                                        <p:strVal val="visible"/>
                                      </p:to>
                                    </p:set>
                                    <p:animEffect transition="in" filter="fade">
                                      <p:cBhvr>
                                        <p:cTn id="82" dur="500"/>
                                        <p:tgtEl>
                                          <p:spTgt spid="12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31"/>
                                        </p:tgtEl>
                                        <p:attrNameLst>
                                          <p:attrName>style.visibility</p:attrName>
                                        </p:attrNameLst>
                                      </p:cBhvr>
                                      <p:to>
                                        <p:strVal val="visible"/>
                                      </p:to>
                                    </p:set>
                                    <p:animEffect transition="in" filter="fade">
                                      <p:cBhvr>
                                        <p:cTn id="85" dur="500"/>
                                        <p:tgtEl>
                                          <p:spTgt spid="13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32"/>
                                        </p:tgtEl>
                                        <p:attrNameLst>
                                          <p:attrName>style.visibility</p:attrName>
                                        </p:attrNameLst>
                                      </p:cBhvr>
                                      <p:to>
                                        <p:strVal val="visible"/>
                                      </p:to>
                                    </p:set>
                                    <p:animEffect transition="in" filter="fade">
                                      <p:cBhvr>
                                        <p:cTn id="88" dur="500"/>
                                        <p:tgtEl>
                                          <p:spTgt spid="13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33"/>
                                        </p:tgtEl>
                                        <p:attrNameLst>
                                          <p:attrName>style.visibility</p:attrName>
                                        </p:attrNameLst>
                                      </p:cBhvr>
                                      <p:to>
                                        <p:strVal val="visible"/>
                                      </p:to>
                                    </p:set>
                                    <p:animEffect transition="in" filter="fade">
                                      <p:cBhvr>
                                        <p:cTn id="91" dur="500"/>
                                        <p:tgtEl>
                                          <p:spTgt spid="13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34"/>
                                        </p:tgtEl>
                                        <p:attrNameLst>
                                          <p:attrName>style.visibility</p:attrName>
                                        </p:attrNameLst>
                                      </p:cBhvr>
                                      <p:to>
                                        <p:strVal val="visible"/>
                                      </p:to>
                                    </p:set>
                                    <p:animEffect transition="in" filter="fade">
                                      <p:cBhvr>
                                        <p:cTn id="94" dur="500"/>
                                        <p:tgtEl>
                                          <p:spTgt spid="134"/>
                                        </p:tgtEl>
                                      </p:cBhvr>
                                    </p:animEffect>
                                  </p:childTnLst>
                                </p:cTn>
                              </p:par>
                              <p:par>
                                <p:cTn id="95" presetID="10" presetClass="entr" presetSubtype="0" fill="hold" nodeType="withEffect">
                                  <p:stCondLst>
                                    <p:cond delay="0"/>
                                  </p:stCondLst>
                                  <p:childTnLst>
                                    <p:set>
                                      <p:cBhvr>
                                        <p:cTn id="96" dur="1" fill="hold">
                                          <p:stCondLst>
                                            <p:cond delay="0"/>
                                          </p:stCondLst>
                                        </p:cTn>
                                        <p:tgtEl>
                                          <p:spTgt spid="138"/>
                                        </p:tgtEl>
                                        <p:attrNameLst>
                                          <p:attrName>style.visibility</p:attrName>
                                        </p:attrNameLst>
                                      </p:cBhvr>
                                      <p:to>
                                        <p:strVal val="visible"/>
                                      </p:to>
                                    </p:set>
                                    <p:animEffect transition="in" filter="fade">
                                      <p:cBhvr>
                                        <p:cTn id="97" dur="500"/>
                                        <p:tgtEl>
                                          <p:spTgt spid="138"/>
                                        </p:tgtEl>
                                      </p:cBhvr>
                                    </p:animEffect>
                                  </p:childTnLst>
                                </p:cTn>
                              </p:par>
                              <p:par>
                                <p:cTn id="98" presetID="10" presetClass="entr" presetSubtype="0" fill="hold" nodeType="withEffect">
                                  <p:stCondLst>
                                    <p:cond delay="0"/>
                                  </p:stCondLst>
                                  <p:childTnLst>
                                    <p:set>
                                      <p:cBhvr>
                                        <p:cTn id="99" dur="1" fill="hold">
                                          <p:stCondLst>
                                            <p:cond delay="0"/>
                                          </p:stCondLst>
                                        </p:cTn>
                                        <p:tgtEl>
                                          <p:spTgt spid="139"/>
                                        </p:tgtEl>
                                        <p:attrNameLst>
                                          <p:attrName>style.visibility</p:attrName>
                                        </p:attrNameLst>
                                      </p:cBhvr>
                                      <p:to>
                                        <p:strVal val="visible"/>
                                      </p:to>
                                    </p:set>
                                    <p:animEffect transition="in" filter="fade">
                                      <p:cBhvr>
                                        <p:cTn id="100" dur="500"/>
                                        <p:tgtEl>
                                          <p:spTgt spid="139"/>
                                        </p:tgtEl>
                                      </p:cBhvr>
                                    </p:animEffect>
                                  </p:childTnLst>
                                </p:cTn>
                              </p:par>
                              <p:par>
                                <p:cTn id="101" presetID="10" presetClass="entr" presetSubtype="0" fill="hold" nodeType="withEffect">
                                  <p:stCondLst>
                                    <p:cond delay="0"/>
                                  </p:stCondLst>
                                  <p:childTnLst>
                                    <p:set>
                                      <p:cBhvr>
                                        <p:cTn id="102" dur="1" fill="hold">
                                          <p:stCondLst>
                                            <p:cond delay="0"/>
                                          </p:stCondLst>
                                        </p:cTn>
                                        <p:tgtEl>
                                          <p:spTgt spid="140"/>
                                        </p:tgtEl>
                                        <p:attrNameLst>
                                          <p:attrName>style.visibility</p:attrName>
                                        </p:attrNameLst>
                                      </p:cBhvr>
                                      <p:to>
                                        <p:strVal val="visible"/>
                                      </p:to>
                                    </p:set>
                                    <p:animEffect transition="in" filter="fade">
                                      <p:cBhvr>
                                        <p:cTn id="103" dur="500"/>
                                        <p:tgtEl>
                                          <p:spTgt spid="140"/>
                                        </p:tgtEl>
                                      </p:cBhvr>
                                    </p:animEffect>
                                  </p:childTnLst>
                                </p:cTn>
                              </p:par>
                              <p:par>
                                <p:cTn id="104" presetID="10" presetClass="entr" presetSubtype="0" fill="hold" nodeType="withEffect">
                                  <p:stCondLst>
                                    <p:cond delay="0"/>
                                  </p:stCondLst>
                                  <p:childTnLst>
                                    <p:set>
                                      <p:cBhvr>
                                        <p:cTn id="105" dur="1" fill="hold">
                                          <p:stCondLst>
                                            <p:cond delay="0"/>
                                          </p:stCondLst>
                                        </p:cTn>
                                        <p:tgtEl>
                                          <p:spTgt spid="144"/>
                                        </p:tgtEl>
                                        <p:attrNameLst>
                                          <p:attrName>style.visibility</p:attrName>
                                        </p:attrNameLst>
                                      </p:cBhvr>
                                      <p:to>
                                        <p:strVal val="visible"/>
                                      </p:to>
                                    </p:set>
                                    <p:animEffect transition="in" filter="fade">
                                      <p:cBhvr>
                                        <p:cTn id="106" dur="500"/>
                                        <p:tgtEl>
                                          <p:spTgt spid="144"/>
                                        </p:tgtEl>
                                      </p:cBhvr>
                                    </p:animEffect>
                                  </p:childTnLst>
                                </p:cTn>
                              </p:par>
                              <p:par>
                                <p:cTn id="107" presetID="10" presetClass="entr" presetSubtype="0" fill="hold" nodeType="withEffect">
                                  <p:stCondLst>
                                    <p:cond delay="0"/>
                                  </p:stCondLst>
                                  <p:childTnLst>
                                    <p:set>
                                      <p:cBhvr>
                                        <p:cTn id="108" dur="1" fill="hold">
                                          <p:stCondLst>
                                            <p:cond delay="0"/>
                                          </p:stCondLst>
                                        </p:cTn>
                                        <p:tgtEl>
                                          <p:spTgt spid="145"/>
                                        </p:tgtEl>
                                        <p:attrNameLst>
                                          <p:attrName>style.visibility</p:attrName>
                                        </p:attrNameLst>
                                      </p:cBhvr>
                                      <p:to>
                                        <p:strVal val="visible"/>
                                      </p:to>
                                    </p:set>
                                    <p:animEffect transition="in" filter="fade">
                                      <p:cBhvr>
                                        <p:cTn id="109" dur="500"/>
                                        <p:tgtEl>
                                          <p:spTgt spid="145"/>
                                        </p:tgtEl>
                                      </p:cBhvr>
                                    </p:animEffect>
                                  </p:childTnLst>
                                </p:cTn>
                              </p:par>
                              <p:par>
                                <p:cTn id="110" presetID="10" presetClass="entr" presetSubtype="0" fill="hold" nodeType="withEffect">
                                  <p:stCondLst>
                                    <p:cond delay="0"/>
                                  </p:stCondLst>
                                  <p:childTnLst>
                                    <p:set>
                                      <p:cBhvr>
                                        <p:cTn id="111" dur="1" fill="hold">
                                          <p:stCondLst>
                                            <p:cond delay="0"/>
                                          </p:stCondLst>
                                        </p:cTn>
                                        <p:tgtEl>
                                          <p:spTgt spid="146"/>
                                        </p:tgtEl>
                                        <p:attrNameLst>
                                          <p:attrName>style.visibility</p:attrName>
                                        </p:attrNameLst>
                                      </p:cBhvr>
                                      <p:to>
                                        <p:strVal val="visible"/>
                                      </p:to>
                                    </p:set>
                                    <p:animEffect transition="in" filter="fade">
                                      <p:cBhvr>
                                        <p:cTn id="112" dur="500"/>
                                        <p:tgtEl>
                                          <p:spTgt spid="146"/>
                                        </p:tgtEl>
                                      </p:cBhvr>
                                    </p:animEffect>
                                  </p:childTnLst>
                                </p:cTn>
                              </p:par>
                              <p:par>
                                <p:cTn id="113" presetID="10" presetClass="entr" presetSubtype="0" fill="hold" nodeType="withEffect">
                                  <p:stCondLst>
                                    <p:cond delay="0"/>
                                  </p:stCondLst>
                                  <p:childTnLst>
                                    <p:set>
                                      <p:cBhvr>
                                        <p:cTn id="114" dur="1" fill="hold">
                                          <p:stCondLst>
                                            <p:cond delay="0"/>
                                          </p:stCondLst>
                                        </p:cTn>
                                        <p:tgtEl>
                                          <p:spTgt spid="147"/>
                                        </p:tgtEl>
                                        <p:attrNameLst>
                                          <p:attrName>style.visibility</p:attrName>
                                        </p:attrNameLst>
                                      </p:cBhvr>
                                      <p:to>
                                        <p:strVal val="visible"/>
                                      </p:to>
                                    </p:set>
                                    <p:animEffect transition="in" filter="fade">
                                      <p:cBhvr>
                                        <p:cTn id="115" dur="500"/>
                                        <p:tgtEl>
                                          <p:spTgt spid="147"/>
                                        </p:tgtEl>
                                      </p:cBhvr>
                                    </p:animEffect>
                                  </p:childTnLst>
                                </p:cTn>
                              </p:par>
                              <p:par>
                                <p:cTn id="116" presetID="10" presetClass="entr" presetSubtype="0" fill="hold" nodeType="withEffect">
                                  <p:stCondLst>
                                    <p:cond delay="0"/>
                                  </p:stCondLst>
                                  <p:childTnLst>
                                    <p:set>
                                      <p:cBhvr>
                                        <p:cTn id="117" dur="1" fill="hold">
                                          <p:stCondLst>
                                            <p:cond delay="0"/>
                                          </p:stCondLst>
                                        </p:cTn>
                                        <p:tgtEl>
                                          <p:spTgt spid="148"/>
                                        </p:tgtEl>
                                        <p:attrNameLst>
                                          <p:attrName>style.visibility</p:attrName>
                                        </p:attrNameLst>
                                      </p:cBhvr>
                                      <p:to>
                                        <p:strVal val="visible"/>
                                      </p:to>
                                    </p:set>
                                    <p:animEffect transition="in" filter="fade">
                                      <p:cBhvr>
                                        <p:cTn id="118" dur="500"/>
                                        <p:tgtEl>
                                          <p:spTgt spid="148"/>
                                        </p:tgtEl>
                                      </p:cBhvr>
                                    </p:animEffect>
                                  </p:childTnLst>
                                </p:cTn>
                              </p:par>
                              <p:par>
                                <p:cTn id="119" presetID="10" presetClass="entr" presetSubtype="0" fill="hold" nodeType="withEffect">
                                  <p:stCondLst>
                                    <p:cond delay="0"/>
                                  </p:stCondLst>
                                  <p:childTnLst>
                                    <p:set>
                                      <p:cBhvr>
                                        <p:cTn id="120" dur="1" fill="hold">
                                          <p:stCondLst>
                                            <p:cond delay="0"/>
                                          </p:stCondLst>
                                        </p:cTn>
                                        <p:tgtEl>
                                          <p:spTgt spid="149"/>
                                        </p:tgtEl>
                                        <p:attrNameLst>
                                          <p:attrName>style.visibility</p:attrName>
                                        </p:attrNameLst>
                                      </p:cBhvr>
                                      <p:to>
                                        <p:strVal val="visible"/>
                                      </p:to>
                                    </p:set>
                                    <p:animEffect transition="in" filter="fade">
                                      <p:cBhvr>
                                        <p:cTn id="121" dur="500"/>
                                        <p:tgtEl>
                                          <p:spTgt spid="149"/>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3"/>
                                        </p:tgtEl>
                                        <p:attrNameLst>
                                          <p:attrName>style.visibility</p:attrName>
                                        </p:attrNameLst>
                                      </p:cBhvr>
                                      <p:to>
                                        <p:strVal val="visible"/>
                                      </p:to>
                                    </p:set>
                                    <p:animEffect transition="in" filter="fade">
                                      <p:cBhvr>
                                        <p:cTn id="124" dur="500"/>
                                        <p:tgtEl>
                                          <p:spTgt spid="3"/>
                                        </p:tgtEl>
                                      </p:cBhvr>
                                    </p:animEffect>
                                  </p:childTnLst>
                                </p:cTn>
                              </p:par>
                              <p:par>
                                <p:cTn id="125" presetID="10" presetClass="entr" presetSubtype="0" fill="hold" nodeType="withEffect">
                                  <p:stCondLst>
                                    <p:cond delay="0"/>
                                  </p:stCondLst>
                                  <p:childTnLst>
                                    <p:set>
                                      <p:cBhvr>
                                        <p:cTn id="126" dur="1" fill="hold">
                                          <p:stCondLst>
                                            <p:cond delay="0"/>
                                          </p:stCondLst>
                                        </p:cTn>
                                        <p:tgtEl>
                                          <p:spTgt spid="150"/>
                                        </p:tgtEl>
                                        <p:attrNameLst>
                                          <p:attrName>style.visibility</p:attrName>
                                        </p:attrNameLst>
                                      </p:cBhvr>
                                      <p:to>
                                        <p:strVal val="visible"/>
                                      </p:to>
                                    </p:set>
                                    <p:animEffect transition="in" filter="fade">
                                      <p:cBhvr>
                                        <p:cTn id="127" dur="500"/>
                                        <p:tgtEl>
                                          <p:spTgt spid="150"/>
                                        </p:tgtEl>
                                      </p:cBhvr>
                                    </p:animEffect>
                                  </p:childTnLst>
                                </p:cTn>
                              </p:par>
                              <p:par>
                                <p:cTn id="128" presetID="10" presetClass="entr" presetSubtype="0" fill="hold" nodeType="withEffect">
                                  <p:stCondLst>
                                    <p:cond delay="0"/>
                                  </p:stCondLst>
                                  <p:childTnLst>
                                    <p:set>
                                      <p:cBhvr>
                                        <p:cTn id="129" dur="1" fill="hold">
                                          <p:stCondLst>
                                            <p:cond delay="0"/>
                                          </p:stCondLst>
                                        </p:cTn>
                                        <p:tgtEl>
                                          <p:spTgt spid="151"/>
                                        </p:tgtEl>
                                        <p:attrNameLst>
                                          <p:attrName>style.visibility</p:attrName>
                                        </p:attrNameLst>
                                      </p:cBhvr>
                                      <p:to>
                                        <p:strVal val="visible"/>
                                      </p:to>
                                    </p:set>
                                    <p:animEffect transition="in" filter="fade">
                                      <p:cBhvr>
                                        <p:cTn id="130" dur="500"/>
                                        <p:tgtEl>
                                          <p:spTgt spid="151"/>
                                        </p:tgtEl>
                                      </p:cBhvr>
                                    </p:animEffect>
                                  </p:childTnLst>
                                </p:cTn>
                              </p:par>
                              <p:par>
                                <p:cTn id="131" presetID="10" presetClass="entr" presetSubtype="0" fill="hold" nodeType="withEffect">
                                  <p:stCondLst>
                                    <p:cond delay="0"/>
                                  </p:stCondLst>
                                  <p:childTnLst>
                                    <p:set>
                                      <p:cBhvr>
                                        <p:cTn id="132" dur="1" fill="hold">
                                          <p:stCondLst>
                                            <p:cond delay="0"/>
                                          </p:stCondLst>
                                        </p:cTn>
                                        <p:tgtEl>
                                          <p:spTgt spid="152"/>
                                        </p:tgtEl>
                                        <p:attrNameLst>
                                          <p:attrName>style.visibility</p:attrName>
                                        </p:attrNameLst>
                                      </p:cBhvr>
                                      <p:to>
                                        <p:strVal val="visible"/>
                                      </p:to>
                                    </p:set>
                                    <p:animEffect transition="in" filter="fade">
                                      <p:cBhvr>
                                        <p:cTn id="133" dur="500"/>
                                        <p:tgtEl>
                                          <p:spTgt spid="152"/>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grpId="0" nodeType="clickEffect">
                                  <p:stCondLst>
                                    <p:cond delay="0"/>
                                  </p:stCondLst>
                                  <p:childTnLst>
                                    <p:set>
                                      <p:cBhvr>
                                        <p:cTn id="137" dur="1" fill="hold">
                                          <p:stCondLst>
                                            <p:cond delay="0"/>
                                          </p:stCondLst>
                                        </p:cTn>
                                        <p:tgtEl>
                                          <p:spTgt spid="17"/>
                                        </p:tgtEl>
                                        <p:attrNameLst>
                                          <p:attrName>style.visibility</p:attrName>
                                        </p:attrNameLst>
                                      </p:cBhvr>
                                      <p:to>
                                        <p:strVal val="visible"/>
                                      </p:to>
                                    </p:set>
                                    <p:animEffect transition="in" filter="wipe(down)">
                                      <p:cBhvr>
                                        <p:cTn id="138" dur="500"/>
                                        <p:tgtEl>
                                          <p:spTgt spid="17"/>
                                        </p:tgtEl>
                                      </p:cBhvr>
                                    </p:animEffect>
                                  </p:childTnLst>
                                </p:cTn>
                              </p:par>
                              <p:par>
                                <p:cTn id="139" presetID="10" presetClass="entr" presetSubtype="0" fill="hold" nodeType="withEffect">
                                  <p:stCondLst>
                                    <p:cond delay="0"/>
                                  </p:stCondLst>
                                  <p:childTnLst>
                                    <p:set>
                                      <p:cBhvr>
                                        <p:cTn id="140" dur="1" fill="hold">
                                          <p:stCondLst>
                                            <p:cond delay="0"/>
                                          </p:stCondLst>
                                        </p:cTn>
                                        <p:tgtEl>
                                          <p:spTgt spid="7">
                                            <p:txEl>
                                              <p:pRg st="9" end="9"/>
                                            </p:txEl>
                                          </p:spTgt>
                                        </p:tgtEl>
                                        <p:attrNameLst>
                                          <p:attrName>style.visibility</p:attrName>
                                        </p:attrNameLst>
                                      </p:cBhvr>
                                      <p:to>
                                        <p:strVal val="visible"/>
                                      </p:to>
                                    </p:set>
                                    <p:animEffect transition="in" filter="fade">
                                      <p:cBhvr>
                                        <p:cTn id="141" dur="500"/>
                                        <p:tgtEl>
                                          <p:spTgt spid="7">
                                            <p:txEl>
                                              <p:pRg st="9" end="9"/>
                                            </p:txEl>
                                          </p:spTgt>
                                        </p:tgtEl>
                                      </p:cBhvr>
                                    </p:animEffect>
                                  </p:childTnLst>
                                </p:cTn>
                              </p:par>
                            </p:childTnLst>
                          </p:cTn>
                        </p:par>
                        <p:par>
                          <p:cTn id="142" fill="hold">
                            <p:stCondLst>
                              <p:cond delay="500"/>
                            </p:stCondLst>
                            <p:childTnLst>
                              <p:par>
                                <p:cTn id="143" presetID="22" presetClass="entr" presetSubtype="4" fill="hold" nodeType="afterEffect">
                                  <p:stCondLst>
                                    <p:cond delay="0"/>
                                  </p:stCondLst>
                                  <p:childTnLst>
                                    <p:set>
                                      <p:cBhvr>
                                        <p:cTn id="144" dur="1" fill="hold">
                                          <p:stCondLst>
                                            <p:cond delay="0"/>
                                          </p:stCondLst>
                                        </p:cTn>
                                        <p:tgtEl>
                                          <p:spTgt spid="13"/>
                                        </p:tgtEl>
                                        <p:attrNameLst>
                                          <p:attrName>style.visibility</p:attrName>
                                        </p:attrNameLst>
                                      </p:cBhvr>
                                      <p:to>
                                        <p:strVal val="visible"/>
                                      </p:to>
                                    </p:set>
                                    <p:animEffect transition="in" filter="wipe(down)">
                                      <p:cBhvr>
                                        <p:cTn id="145" dur="500"/>
                                        <p:tgtEl>
                                          <p:spTgt spid="13"/>
                                        </p:tgtEl>
                                      </p:cBhvr>
                                    </p:animEffect>
                                  </p:childTnLst>
                                </p:cTn>
                              </p:par>
                              <p:par>
                                <p:cTn id="146" presetID="22" presetClass="entr" presetSubtype="4" fill="hold" nodeType="withEffect">
                                  <p:stCondLst>
                                    <p:cond delay="0"/>
                                  </p:stCondLst>
                                  <p:childTnLst>
                                    <p:set>
                                      <p:cBhvr>
                                        <p:cTn id="147" dur="1" fill="hold">
                                          <p:stCondLst>
                                            <p:cond delay="0"/>
                                          </p:stCondLst>
                                        </p:cTn>
                                        <p:tgtEl>
                                          <p:spTgt spid="81"/>
                                        </p:tgtEl>
                                        <p:attrNameLst>
                                          <p:attrName>style.visibility</p:attrName>
                                        </p:attrNameLst>
                                      </p:cBhvr>
                                      <p:to>
                                        <p:strVal val="visible"/>
                                      </p:to>
                                    </p:set>
                                    <p:animEffect transition="in" filter="wipe(down)">
                                      <p:cBhvr>
                                        <p:cTn id="148" dur="500"/>
                                        <p:tgtEl>
                                          <p:spTgt spid="81"/>
                                        </p:tgtEl>
                                      </p:cBhvr>
                                    </p:animEffect>
                                  </p:childTnLst>
                                </p:cTn>
                              </p:par>
                              <p:par>
                                <p:cTn id="149" presetID="22" presetClass="entr" presetSubtype="4" fill="hold" nodeType="with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wipe(down)">
                                      <p:cBhvr>
                                        <p:cTn id="151"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7" grpId="0"/>
      <p:bldP spid="58" grpId="0"/>
      <p:bldP spid="59" grpId="0"/>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125" grpId="0"/>
      <p:bldP spid="131" grpId="0"/>
      <p:bldP spid="132" grpId="0"/>
      <p:bldP spid="133" grpId="0"/>
      <p:bldP spid="134" grpId="0"/>
      <p:bldP spid="17" grpId="0" animBg="1"/>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9478</TotalTime>
  <Words>13297</Words>
  <Application>Microsoft Macintosh PowerPoint</Application>
  <PresentationFormat>On-screen Show (4:3)</PresentationFormat>
  <Paragraphs>1069</Paragraphs>
  <Slides>57</Slides>
  <Notes>57</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1_Office Theme</vt:lpstr>
      <vt:lpstr>Chapter 20</vt:lpstr>
      <vt:lpstr>Types of Accounting Changes</vt:lpstr>
      <vt:lpstr>Correction of Errors</vt:lpstr>
      <vt:lpstr>Reporting Accounting Changes and Error Corrections</vt:lpstr>
      <vt:lpstr>Change in Accounting Principle</vt:lpstr>
      <vt:lpstr>Decision Makers’ Perspective— Motivation for Accounting Choices</vt:lpstr>
      <vt:lpstr>Decision Makers’ Perspective— Motivation for Accounting Choices (continued)</vt:lpstr>
      <vt:lpstr>The Retrospective Approach: Most Changes in Accounting Principle</vt:lpstr>
      <vt:lpstr>1. Revise Comparative Financial Statements</vt:lpstr>
      <vt:lpstr>Effects of Switch to FIFO</vt:lpstr>
      <vt:lpstr>Comparative Statements of Shareholders’ Equity</vt:lpstr>
      <vt:lpstr>2. Adjust Accounts for the Change</vt:lpstr>
      <vt:lpstr>3. Disclosure Notes</vt:lpstr>
      <vt:lpstr>Disclosure of a Change in Inventory Method—Abercrombie &amp; Fitch</vt:lpstr>
      <vt:lpstr>The Modified Prospective Approach</vt:lpstr>
      <vt:lpstr>The Prospective Approach: When Retrospective Application is Impracticable</vt:lpstr>
      <vt:lpstr>The Prospective Approach: When Retrospective Application is Impracticable (continued)</vt:lpstr>
      <vt:lpstr>The Prospective Approach: When Mandated by Authoritative Accounting Literature</vt:lpstr>
      <vt:lpstr>Adopting International Financial Reporting Standards</vt:lpstr>
      <vt:lpstr>Adopting International Financial Reporting Standards (continued)</vt:lpstr>
      <vt:lpstr>The Prospective Approach: Changing Depreciation, Amortization, and Depletion Methods</vt:lpstr>
      <vt:lpstr>Change in Accounting Estimate</vt:lpstr>
      <vt:lpstr>Change in Estimate— Owens-Corning Fiberglass Corporation</vt:lpstr>
      <vt:lpstr>Change in Accounting Estimate (continued)</vt:lpstr>
      <vt:lpstr>Change in Accounting Estimate (cont. 2)</vt:lpstr>
      <vt:lpstr>Change in Depreciation Methods</vt:lpstr>
      <vt:lpstr>Change in Depreciation Methods (continued)</vt:lpstr>
      <vt:lpstr>Change in Depreciation Methods (concluded)</vt:lpstr>
      <vt:lpstr>Change in Depreciation Method for Newly Acquired Assets—Rohm and Haas Company</vt:lpstr>
      <vt:lpstr>Change in Reporting Entity</vt:lpstr>
      <vt:lpstr>Change in Reporting Entity— Hartford Life Insurance</vt:lpstr>
      <vt:lpstr>Errors</vt:lpstr>
      <vt:lpstr>Accounting Changes and Errors: A Summary</vt:lpstr>
      <vt:lpstr>International Financial Reporting Standards: Convergence</vt:lpstr>
      <vt:lpstr>Correction of Accounting Errors:  Prior Period Adjustments</vt:lpstr>
      <vt:lpstr>Correction of Accounting Errors:  Prior Period Adjustments (continued)</vt:lpstr>
      <vt:lpstr>Correction of Accounting Errors:  Prior Period Adjustments (concluded)</vt:lpstr>
      <vt:lpstr>Error Correction Illustrated</vt:lpstr>
      <vt:lpstr>Error Discovered in the Same Reporting Period That It Occurred</vt:lpstr>
      <vt:lpstr>Error Correction; Barnes &amp; Noble</vt:lpstr>
      <vt:lpstr>Error Affecting Previous Financial Statements, but Not Net Income</vt:lpstr>
      <vt:lpstr>Error Affecting Previous Financial Statements, but Not Net Income (continued)</vt:lpstr>
      <vt:lpstr>Error Affecting a Prior Year’s Net Income</vt:lpstr>
      <vt:lpstr>Error Affecting Net Income— Recording an Asset as an Expense</vt:lpstr>
      <vt:lpstr>Error Affecting Net Income—  Recording an Asset as an Expense (continued)</vt:lpstr>
      <vt:lpstr>Error Affecting Net Income—  Recording an Asset as an Expense (cont. 2)</vt:lpstr>
      <vt:lpstr>Error Affecting Net Income— Recording an Asset as an Expense (cont. 3)</vt:lpstr>
      <vt:lpstr>Error Affecting Net Income— Recording an Asset as an Expense (concluded)</vt:lpstr>
      <vt:lpstr>Error Affecting Net Income— Inventory Misstated</vt:lpstr>
      <vt:lpstr>Error Affecting Net Income— Inventory Misstated (continued)</vt:lpstr>
      <vt:lpstr>Error Affecting Net Income— Inventory Misstated (cont. 2)</vt:lpstr>
      <vt:lpstr>Error Affecting Net Income— Inventory Misstated (concluded)</vt:lpstr>
      <vt:lpstr>Error Affecting Net Income— Failure to Record Sales Revenue</vt:lpstr>
      <vt:lpstr>Error Affecting Net Income— Failure to Record Sales Revenue (continued)</vt:lpstr>
      <vt:lpstr>Error Affecting Net Income— Failure to Record Sales Revenue (concluded)</vt:lpstr>
      <vt:lpstr>International Financial Reporting Standards: Accounting Changes and Error Corrections</vt:lpstr>
      <vt:lpstr>End of Chapter 20</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15</dc:title>
  <dc:creator>Jai Prabhu P</dc:creator>
  <cp:lastModifiedBy>Colton Gigot</cp:lastModifiedBy>
  <cp:revision>1194</cp:revision>
  <dcterms:created xsi:type="dcterms:W3CDTF">2014-12-30T21:05:49Z</dcterms:created>
  <dcterms:modified xsi:type="dcterms:W3CDTF">2017-04-10T14:25:54Z</dcterms:modified>
</cp:coreProperties>
</file>