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7" r:id="rId2"/>
  </p:sldMasterIdLst>
  <p:notesMasterIdLst>
    <p:notesMasterId r:id="rId86"/>
  </p:notesMasterIdLst>
  <p:sldIdLst>
    <p:sldId id="256" r:id="rId3"/>
    <p:sldId id="410" r:id="rId4"/>
    <p:sldId id="411" r:id="rId5"/>
    <p:sldId id="257" r:id="rId6"/>
    <p:sldId id="353" r:id="rId7"/>
    <p:sldId id="358" r:id="rId8"/>
    <p:sldId id="355" r:id="rId9"/>
    <p:sldId id="359" r:id="rId10"/>
    <p:sldId id="412" r:id="rId11"/>
    <p:sldId id="450" r:id="rId12"/>
    <p:sldId id="357" r:id="rId13"/>
    <p:sldId id="360" r:id="rId14"/>
    <p:sldId id="413" r:id="rId15"/>
    <p:sldId id="362" r:id="rId16"/>
    <p:sldId id="363" r:id="rId17"/>
    <p:sldId id="364" r:id="rId18"/>
    <p:sldId id="365" r:id="rId19"/>
    <p:sldId id="366" r:id="rId20"/>
    <p:sldId id="280" r:id="rId21"/>
    <p:sldId id="367" r:id="rId22"/>
    <p:sldId id="368" r:id="rId23"/>
    <p:sldId id="452" r:id="rId24"/>
    <p:sldId id="370" r:id="rId25"/>
    <p:sldId id="371" r:id="rId26"/>
    <p:sldId id="372" r:id="rId27"/>
    <p:sldId id="376" r:id="rId28"/>
    <p:sldId id="453" r:id="rId29"/>
    <p:sldId id="373" r:id="rId30"/>
    <p:sldId id="377" r:id="rId31"/>
    <p:sldId id="414" r:id="rId32"/>
    <p:sldId id="416" r:id="rId33"/>
    <p:sldId id="415" r:id="rId34"/>
    <p:sldId id="417" r:id="rId35"/>
    <p:sldId id="418" r:id="rId36"/>
    <p:sldId id="476" r:id="rId37"/>
    <p:sldId id="477" r:id="rId38"/>
    <p:sldId id="479" r:id="rId39"/>
    <p:sldId id="419" r:id="rId40"/>
    <p:sldId id="420" r:id="rId41"/>
    <p:sldId id="421" r:id="rId42"/>
    <p:sldId id="422" r:id="rId43"/>
    <p:sldId id="423" r:id="rId44"/>
    <p:sldId id="424" r:id="rId45"/>
    <p:sldId id="449" r:id="rId46"/>
    <p:sldId id="425" r:id="rId47"/>
    <p:sldId id="426" r:id="rId48"/>
    <p:sldId id="427" r:id="rId49"/>
    <p:sldId id="428" r:id="rId50"/>
    <p:sldId id="429" r:id="rId51"/>
    <p:sldId id="430" r:id="rId52"/>
    <p:sldId id="431" r:id="rId53"/>
    <p:sldId id="432" r:id="rId54"/>
    <p:sldId id="433" r:id="rId55"/>
    <p:sldId id="434" r:id="rId56"/>
    <p:sldId id="435" r:id="rId57"/>
    <p:sldId id="436" r:id="rId58"/>
    <p:sldId id="437" r:id="rId59"/>
    <p:sldId id="438" r:id="rId60"/>
    <p:sldId id="439" r:id="rId61"/>
    <p:sldId id="441" r:id="rId62"/>
    <p:sldId id="440" r:id="rId63"/>
    <p:sldId id="407" r:id="rId64"/>
    <p:sldId id="442" r:id="rId65"/>
    <p:sldId id="408" r:id="rId66"/>
    <p:sldId id="327" r:id="rId67"/>
    <p:sldId id="447" r:id="rId68"/>
    <p:sldId id="446" r:id="rId69"/>
    <p:sldId id="448" r:id="rId70"/>
    <p:sldId id="331" r:id="rId71"/>
    <p:sldId id="332" r:id="rId72"/>
    <p:sldId id="333" r:id="rId73"/>
    <p:sldId id="334" r:id="rId74"/>
    <p:sldId id="409" r:id="rId75"/>
    <p:sldId id="443" r:id="rId76"/>
    <p:sldId id="451" r:id="rId77"/>
    <p:sldId id="444" r:id="rId78"/>
    <p:sldId id="445" r:id="rId79"/>
    <p:sldId id="341" r:id="rId80"/>
    <p:sldId id="342" r:id="rId81"/>
    <p:sldId id="343" r:id="rId82"/>
    <p:sldId id="344" r:id="rId83"/>
    <p:sldId id="345" r:id="rId84"/>
    <p:sldId id="352"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2448" userDrawn="1">
          <p15:clr>
            <a:srgbClr val="A4A3A4"/>
          </p15:clr>
        </p15:guide>
        <p15:guide id="3" orient="horz" pos="1320" userDrawn="1">
          <p15:clr>
            <a:srgbClr val="A4A3A4"/>
          </p15:clr>
        </p15:guide>
        <p15:guide id="4" pos="5016" userDrawn="1">
          <p15:clr>
            <a:srgbClr val="A4A3A4"/>
          </p15:clr>
        </p15:guide>
        <p15:guide id="5" pos="40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erthana C K" initials="KCK" lastIdx="0" clrIdx="0">
    <p:extLst/>
  </p:cmAuthor>
  <p:cmAuthor id="2" name="ALAN RUPPELT" initials="AR" lastIdx="181" clrIdx="1">
    <p:extLst/>
  </p:cmAuthor>
  <p:cmAuthor id="3" name="Colton Gigot" initials="CG" lastIdx="1" clrIdx="2"/>
  <p:cmAuthor id="4" name="Agate 10" initials="A1" lastIdx="1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F79646"/>
    <a:srgbClr val="E6E0EC"/>
    <a:srgbClr val="DBEEFF"/>
    <a:srgbClr val="DCE6F2"/>
    <a:srgbClr val="D7E4BD"/>
    <a:srgbClr val="C3D69B"/>
    <a:srgbClr val="F2F2F2"/>
    <a:srgbClr val="C00000"/>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42" autoAdjust="0"/>
    <p:restoredTop sz="98068" autoAdjust="0"/>
  </p:normalViewPr>
  <p:slideViewPr>
    <p:cSldViewPr snapToGrid="0">
      <p:cViewPr varScale="1">
        <p:scale>
          <a:sx n="121" d="100"/>
          <a:sy n="121" d="100"/>
        </p:scale>
        <p:origin x="-1112" y="-120"/>
      </p:cViewPr>
      <p:guideLst>
        <p:guide orient="horz" pos="1320"/>
        <p:guide pos="2448"/>
        <p:guide pos="5016"/>
        <p:guide pos="4008"/>
      </p:guideLst>
    </p:cSldViewPr>
  </p:slideViewPr>
  <p:notesTextViewPr>
    <p:cViewPr>
      <p:scale>
        <a:sx n="125" d="100"/>
        <a:sy n="125" d="100"/>
      </p:scale>
      <p:origin x="0" y="0"/>
    </p:cViewPr>
  </p:notesTextViewPr>
  <p:notesViewPr>
    <p:cSldViewPr snapToGrid="0" snapToObjects="1">
      <p:cViewPr>
        <p:scale>
          <a:sx n="240" d="100"/>
          <a:sy n="240" d="100"/>
        </p:scale>
        <p:origin x="648" y="574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viewProps" Target="viewProps.xml"/><Relationship Id="rId91" Type="http://schemas.openxmlformats.org/officeDocument/2006/relationships/theme" Target="theme/theme1.xml"/><Relationship Id="rId92"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notesMaster" Target="notesMasters/notesMaster1.xml"/><Relationship Id="rId87" Type="http://schemas.openxmlformats.org/officeDocument/2006/relationships/printerSettings" Target="printerSettings/printerSettings1.bin"/><Relationship Id="rId88" Type="http://schemas.openxmlformats.org/officeDocument/2006/relationships/commentAuthors" Target="commentAuthors.xml"/><Relationship Id="rId8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9F2C0-6E4E-485C-912C-A9288AB14B5E}" type="datetimeFigureOut">
              <a:rPr lang="en-IN" smtClean="0"/>
              <a:pPr/>
              <a:t>4/10/17</a:t>
            </a:fld>
            <a:endParaRPr lang="en-IN"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B7FBCE-FC67-46F0-B25A-27F3B41EA4E7}" type="slidenum">
              <a:rPr lang="en-IN" smtClean="0"/>
              <a:pPr/>
              <a:t>‹#›</a:t>
            </a:fld>
            <a:endParaRPr lang="en-IN" dirty="0"/>
          </a:p>
        </p:txBody>
      </p:sp>
    </p:spTree>
    <p:extLst>
      <p:ext uri="{BB962C8B-B14F-4D97-AF65-F5344CB8AC3E}">
        <p14:creationId xmlns:p14="http://schemas.microsoft.com/office/powerpoint/2010/main" val="3629381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In this chapter we explore financial accounting and reporting for the effects</a:t>
            </a:r>
            <a:r>
              <a:rPr lang="en-IN" baseline="0" dirty="0"/>
              <a:t> </a:t>
            </a:r>
            <a:r>
              <a:rPr lang="en-IN" dirty="0"/>
              <a:t>of income taxes. The discussion defines and illustrates temporary differences,</a:t>
            </a:r>
            <a:r>
              <a:rPr lang="en-IN" baseline="0" dirty="0"/>
              <a:t> </a:t>
            </a:r>
            <a:r>
              <a:rPr lang="en-IN" dirty="0"/>
              <a:t>which are the basis for recognizing deferred tax assets and deferred tax liabilities,</a:t>
            </a:r>
            <a:r>
              <a:rPr lang="en-IN" baseline="0" dirty="0"/>
              <a:t> </a:t>
            </a:r>
            <a:r>
              <a:rPr lang="en-IN" dirty="0"/>
              <a:t>as well as permanent differences, which have no deferred tax consequences. You will learn how to adjust deferred tax assets and deferred tax</a:t>
            </a:r>
            <a:r>
              <a:rPr lang="en-IN" baseline="0" dirty="0"/>
              <a:t> </a:t>
            </a:r>
            <a:r>
              <a:rPr lang="en-IN" dirty="0"/>
              <a:t>liabilities when tax laws or rates change. We also discuss accounting for net</a:t>
            </a:r>
            <a:r>
              <a:rPr lang="en-IN" baseline="0" dirty="0"/>
              <a:t> </a:t>
            </a:r>
            <a:r>
              <a:rPr lang="en-IN" dirty="0"/>
              <a:t>operating loss carrybacks and carryforwards, as well as intraperiod tax allocation.</a:t>
            </a:r>
          </a:p>
        </p:txBody>
      </p:sp>
      <p:sp>
        <p:nvSpPr>
          <p:cNvPr id="4" name="Slide Number Placeholder 3"/>
          <p:cNvSpPr>
            <a:spLocks noGrp="1"/>
          </p:cNvSpPr>
          <p:nvPr>
            <p:ph type="sldNum" sz="quarter" idx="10"/>
          </p:nvPr>
        </p:nvSpPr>
        <p:spPr/>
        <p:txBody>
          <a:bodyPr/>
          <a:lstStyle/>
          <a:p>
            <a:fld id="{AEB7FBCE-FC67-46F0-B25A-27F3B41EA4E7}" type="slidenum">
              <a:rPr lang="en-IN" smtClean="0"/>
              <a:pPr/>
              <a:t>1</a:t>
            </a:fld>
            <a:endParaRPr lang="en-IN" dirty="0"/>
          </a:p>
        </p:txBody>
      </p:sp>
    </p:spTree>
    <p:extLst>
      <p:ext uri="{BB962C8B-B14F-4D97-AF65-F5344CB8AC3E}">
        <p14:creationId xmlns:p14="http://schemas.microsoft.com/office/powerpoint/2010/main" val="4193956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16–1B</a:t>
            </a: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In </a:t>
            </a:r>
            <a:r>
              <a:rPr lang="en-US" sz="1200" kern="1200" baseline="0" dirty="0">
                <a:solidFill>
                  <a:schemeClr val="tx1"/>
                </a:solidFill>
                <a:latin typeface="+mn-lt"/>
                <a:ea typeface="+mn-ea"/>
                <a:cs typeface="+mn-cs"/>
              </a:rPr>
              <a:t>our example</a:t>
            </a:r>
            <a:r>
              <a:rPr lang="en-IN" sz="1200" kern="1200" baseline="0" dirty="0">
                <a:solidFill>
                  <a:schemeClr val="tx1"/>
                </a:solidFill>
                <a:latin typeface="+mn-lt"/>
                <a:ea typeface="+mn-ea"/>
                <a:cs typeface="+mn-cs"/>
              </a:rPr>
              <a:t>, the company reports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receivable in the balance sheet in 2018 when it makes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sale. However, the tax return doesn’t recognize a sale until cash has been collected, so there is no receivable for 2018 tax purposes. Therefore, as shown in the illustration, we have a temporary book-tax difference in 2018 between the receivable’s book value ($40) and its tax basis ($0), so we recognize a deferred tax liability to reflect the tax that will be paid when that difference reverses in the future. The book-tax difference (and the deferred tax liability) declines in 2019 and 2020 as the receivable is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10</a:t>
            </a:fld>
            <a:endParaRPr lang="en-IN" dirty="0"/>
          </a:p>
        </p:txBody>
      </p:sp>
    </p:spTree>
    <p:extLst>
      <p:ext uri="{BB962C8B-B14F-4D97-AF65-F5344CB8AC3E}">
        <p14:creationId xmlns:p14="http://schemas.microsoft.com/office/powerpoint/2010/main" val="1730773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16–2</a:t>
            </a: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Temporary differences can be divided into four categories, depending on whether they deal with a revenue or expense and whether the amount is reported on the income statement before or after it is reported on the tax return</a:t>
            </a:r>
            <a:r>
              <a:rPr lang="en-IN" sz="1200" kern="1200" baseline="0" dirty="0" smtClean="0">
                <a:solidFill>
                  <a:schemeClr val="tx1"/>
                </a:solidFill>
                <a:latin typeface="+mn-lt"/>
                <a:ea typeface="+mn-ea"/>
                <a:cs typeface="+mn-cs"/>
              </a:rPr>
              <a:t>. </a:t>
            </a: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temporary differences shown in the diagonal purple areas create </a:t>
            </a:r>
            <a:r>
              <a:rPr lang="en-IN" sz="1200" i="1" kern="1200" baseline="0" dirty="0">
                <a:solidFill>
                  <a:schemeClr val="tx1"/>
                </a:solidFill>
                <a:latin typeface="+mn-lt"/>
                <a:ea typeface="+mn-ea"/>
                <a:cs typeface="+mn-cs"/>
              </a:rPr>
              <a:t>deferred tax liabilities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taxable </a:t>
            </a:r>
            <a:r>
              <a:rPr lang="en-IN" sz="1200" i="0" kern="1200" baseline="0" dirty="0">
                <a:solidFill>
                  <a:schemeClr val="tx1"/>
                </a:solidFill>
                <a:latin typeface="+mn-lt"/>
                <a:ea typeface="+mn-ea"/>
                <a:cs typeface="+mn-cs"/>
              </a:rPr>
              <a:t>amounts in some future year(s) </a:t>
            </a:r>
            <a:r>
              <a:rPr lang="en-IN" sz="1200" kern="1200" baseline="0" dirty="0">
                <a:solidFill>
                  <a:schemeClr val="tx1"/>
                </a:solidFill>
                <a:latin typeface="+mn-lt"/>
                <a:ea typeface="+mn-ea"/>
                <a:cs typeface="+mn-cs"/>
              </a:rPr>
              <a:t>when </a:t>
            </a:r>
            <a:r>
              <a:rPr lang="en-IN" sz="1200" i="0" kern="1200" baseline="0" dirty="0">
                <a:solidFill>
                  <a:schemeClr val="tx1"/>
                </a:solidFill>
                <a:latin typeface="+mn-lt"/>
                <a:ea typeface="+mn-ea"/>
                <a:cs typeface="+mn-cs"/>
              </a:rPr>
              <a:t>the related assets are recovered </a:t>
            </a:r>
            <a:r>
              <a:rPr lang="en-IN" sz="1200" kern="1200" baseline="0" dirty="0">
                <a:solidFill>
                  <a:schemeClr val="tx1"/>
                </a:solidFill>
                <a:latin typeface="+mn-lt"/>
                <a:ea typeface="+mn-ea"/>
                <a:cs typeface="+mn-cs"/>
              </a:rPr>
              <a:t>or the related liabilities are settled (when the temporary differences reverse</a:t>
            </a:r>
            <a:r>
              <a:rPr lang="en-IN" sz="1200" kern="1200" baseline="0" dirty="0" smtClean="0">
                <a:solidFill>
                  <a:schemeClr val="tx1"/>
                </a:solidFill>
                <a:latin typeface="+mn-lt"/>
                <a:ea typeface="+mn-ea"/>
                <a:cs typeface="+mn-cs"/>
              </a:rPr>
              <a:t>). </a:t>
            </a:r>
            <a:r>
              <a:rPr lang="en-IN" sz="1200" b="0" i="0" u="none" strike="noStrike" kern="1200" baseline="0" dirty="0" smtClean="0">
                <a:solidFill>
                  <a:schemeClr val="tx1"/>
                </a:solidFill>
                <a:latin typeface="+mn-lt"/>
                <a:ea typeface="+mn-ea"/>
                <a:cs typeface="+mn-cs"/>
              </a:rPr>
              <a:t>Notice </a:t>
            </a:r>
            <a:r>
              <a:rPr lang="en-IN" sz="1200" b="0" i="0" u="none" strike="noStrike" kern="1200" baseline="0" dirty="0">
                <a:solidFill>
                  <a:schemeClr val="tx1"/>
                </a:solidFill>
                <a:latin typeface="+mn-lt"/>
                <a:ea typeface="+mn-ea"/>
                <a:cs typeface="+mn-cs"/>
              </a:rPr>
              <a:t>that deferred tax liabilities can arise from either (a) a revenue being reported on the tax return after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or (b) an expense being reported on the tax return before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a:t>
            </a:r>
          </a:p>
          <a:p>
            <a:endParaRPr lang="en-IN" sz="1200" b="0" i="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The temporary differences in the opposite diagonal blue areas create </a:t>
            </a:r>
            <a:r>
              <a:rPr lang="en-IN" sz="1200" i="1" kern="1200" baseline="0" dirty="0">
                <a:solidFill>
                  <a:schemeClr val="tx1"/>
                </a:solidFill>
                <a:latin typeface="+mn-lt"/>
                <a:ea typeface="+mn-ea"/>
                <a:cs typeface="+mn-cs"/>
              </a:rPr>
              <a:t>deferred tax assets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deductible </a:t>
            </a:r>
            <a:r>
              <a:rPr lang="en-IN" sz="1200" i="0" kern="1200" baseline="0" dirty="0">
                <a:solidFill>
                  <a:schemeClr val="tx1"/>
                </a:solidFill>
                <a:latin typeface="+mn-lt"/>
                <a:ea typeface="+mn-ea"/>
                <a:cs typeface="+mn-cs"/>
              </a:rPr>
              <a:t>amounts in some future year(s) when the related assets are recovered or the related liabilities are settled (when temporary differences reverse).</a:t>
            </a:r>
            <a:r>
              <a:rPr kumimoji="0" lang="en-IN" sz="1200" b="0" i="0" u="none" strike="noStrike" kern="1200" cap="none" spc="0" normalizeH="0" baseline="0" noProof="0" dirty="0">
                <a:ln>
                  <a:noFill/>
                </a:ln>
                <a:solidFill>
                  <a:prstClr val="black"/>
                </a:solidFill>
                <a:effectLst/>
                <a:uLnTx/>
                <a:uFillTx/>
                <a:latin typeface="+mn-lt"/>
                <a:ea typeface="+mn-ea"/>
                <a:cs typeface="+mn-cs"/>
              </a:rPr>
              <a:t> Notice that deferred tax assets can arise from either (a) a revenue being reported on the tax return before it is reported on the income statement or (b) an expense being reported on the tax return after it is reported on the income statement.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11</a:t>
            </a:fld>
            <a:endParaRPr lang="en-IN" dirty="0"/>
          </a:p>
        </p:txBody>
      </p:sp>
    </p:spTree>
    <p:extLst>
      <p:ext uri="{BB962C8B-B14F-4D97-AF65-F5344CB8AC3E}">
        <p14:creationId xmlns:p14="http://schemas.microsoft.com/office/powerpoint/2010/main" val="739490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16–3</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Our installment sales example illustrated a deferred tax liability arising from a revenue being reported on the tax return after it is reported on the income statement</a:t>
            </a:r>
            <a:r>
              <a:rPr lang="en-IN" sz="1200" b="0" i="0" u="none" strike="noStrike" kern="1200" baseline="0" dirty="0" smtClean="0">
                <a:solidFill>
                  <a:schemeClr val="tx1"/>
                </a:solidFill>
                <a:latin typeface="+mn-lt"/>
                <a:ea typeface="+mn-ea"/>
                <a:cs typeface="+mn-cs"/>
              </a:rPr>
              <a:t>. Now let’s </a:t>
            </a:r>
            <a:r>
              <a:rPr lang="en-IN" sz="1200" b="0" i="0" u="none" strike="noStrike" kern="1200" baseline="0" dirty="0">
                <a:solidFill>
                  <a:schemeClr val="tx1"/>
                </a:solidFill>
                <a:latin typeface="+mn-lt"/>
                <a:ea typeface="+mn-ea"/>
                <a:cs typeface="+mn-cs"/>
              </a:rPr>
              <a:t>consider a deferred tax liability arising from an expense being reported on the tax return before it is reported on the income statement</a:t>
            </a:r>
            <a:r>
              <a:rPr lang="en-IN" sz="1200" b="0" i="0" u="none" strike="noStrike" kern="1200" baseline="0" dirty="0" smtClean="0">
                <a:solidFill>
                  <a:schemeClr val="tx1"/>
                </a:solidFill>
                <a:latin typeface="+mn-lt"/>
                <a:ea typeface="+mn-ea"/>
                <a:cs typeface="+mn-cs"/>
              </a:rPr>
              <a:t>. We’ll </a:t>
            </a:r>
            <a:r>
              <a:rPr lang="en-IN" sz="1200" b="0" i="0" u="none" strike="noStrike" kern="1200" baseline="0" dirty="0">
                <a:solidFill>
                  <a:schemeClr val="tx1"/>
                </a:solidFill>
                <a:latin typeface="+mn-lt"/>
                <a:ea typeface="+mn-ea"/>
                <a:cs typeface="+mn-cs"/>
              </a:rPr>
              <a:t>examine the effects of depreciation to illustrate that case.</a:t>
            </a:r>
          </a:p>
          <a:p>
            <a:r>
              <a:rPr lang="en-IN" sz="1200" b="0" i="0" u="none" strike="noStrike" kern="1200" baseline="0" dirty="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temporary difference shown originates during more than a single year before it begins to reverse. This usually is true when depreciation is the cause of the temporary difference. Tax laws typically permit the cost of a depreciable asset to be deducted on the tax return sooner than it is reported as depreciation in the income statement. This means taxable income will be less than pretax accounting income in the income statement during the years the tax deduction is higher than income statement depreciation, but higher than pretax accounting income in later years when the situation reverses.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Notice that over the period the asset is fully depreciated both for accounting purposes and tax purposes</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The </a:t>
            </a:r>
            <a:r>
              <a:rPr kumimoji="0" lang="en-US" sz="1200" b="0" i="0" u="none" strike="noStrike" kern="1200" cap="none" spc="0" normalizeH="0" baseline="0" noProof="0" dirty="0">
                <a:ln>
                  <a:noFill/>
                </a:ln>
                <a:solidFill>
                  <a:schemeClr val="tx1"/>
                </a:solidFill>
                <a:effectLst/>
                <a:uLnTx/>
                <a:uFillTx/>
                <a:latin typeface="+mn-lt"/>
                <a:ea typeface="+mn-ea"/>
                <a:cs typeface="+mn-cs"/>
              </a:rPr>
              <a:t>depreciation difference is just timing</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 For </a:t>
            </a:r>
            <a:r>
              <a:rPr kumimoji="0" lang="en-US" sz="1200" b="0" i="0" u="none" strike="noStrike" kern="1200" cap="none" spc="0" normalizeH="0" baseline="0" noProof="0" dirty="0">
                <a:ln>
                  <a:noFill/>
                </a:ln>
                <a:solidFill>
                  <a:schemeClr val="tx1"/>
                </a:solidFill>
                <a:effectLst/>
                <a:uLnTx/>
                <a:uFillTx/>
                <a:latin typeface="+mn-lt"/>
                <a:ea typeface="+mn-ea"/>
                <a:cs typeface="+mn-cs"/>
              </a:rPr>
              <a:t>accounting, the depreciation is straight line, but accelerated depreciation is used for tax purposes.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12</a:t>
            </a:fld>
            <a:endParaRPr lang="en-IN" dirty="0"/>
          </a:p>
        </p:txBody>
      </p:sp>
    </p:spTree>
    <p:extLst>
      <p:ext uri="{BB962C8B-B14F-4D97-AF65-F5344CB8AC3E}">
        <p14:creationId xmlns:p14="http://schemas.microsoft.com/office/powerpoint/2010/main" val="559077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Let’s follow the determination of income taxes for this illustration all the way through the complete reversal of the temporary difference. We assume accounting income is $100 million each year and that the only difference between pretax accounting income and taxable income is caused by depreciation.</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Taxable income for 2018 is $8 million less than accounting income because accelerated depreciation of $33 million is deducted on the 2018 tax return and straight-line depreciation of $25 million is reported in the income statement. Income tax expense of $40 million is comprised of two components: the $36.8 million payable currently and the $3.2 million deferred tax liability</a:t>
            </a:r>
            <a:r>
              <a:rPr lang="en-US" sz="1200" b="0" kern="1200" baseline="0" dirty="0" smtClean="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13</a:t>
            </a:fld>
            <a:endParaRPr lang="en-IN" dirty="0"/>
          </a:p>
        </p:txBody>
      </p:sp>
    </p:spTree>
    <p:extLst>
      <p:ext uri="{BB962C8B-B14F-4D97-AF65-F5344CB8AC3E}">
        <p14:creationId xmlns:p14="http://schemas.microsoft.com/office/powerpoint/2010/main" val="191807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16–3B</a:t>
            </a:r>
            <a:endParaRPr lang="en-IN" sz="1200" kern="1200" baseline="0" dirty="0">
              <a:solidFill>
                <a:schemeClr val="tx1"/>
              </a:solidFill>
              <a:latin typeface="+mn-lt"/>
              <a:ea typeface="+mn-ea"/>
              <a:cs typeface="+mn-cs"/>
            </a:endParaRP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Notice that each year the appropriate balance is determined for the deferred tax liability. That amount is compared with any existing balance to determine whether the account must be either increased or decreased.</a:t>
            </a:r>
          </a:p>
          <a:p>
            <a:r>
              <a:rPr lang="en-IN" sz="1200" b="0" kern="1200" baseline="0" dirty="0">
                <a:solidFill>
                  <a:schemeClr val="tx1"/>
                </a:solidFill>
                <a:latin typeface="+mn-lt"/>
                <a:ea typeface="+mn-ea"/>
                <a:cs typeface="+mn-cs"/>
              </a:rPr>
              <a:t>The cumulative temporary difference ($27 million) is both </a:t>
            </a:r>
          </a:p>
          <a:p>
            <a:pPr marL="228600" indent="-228600">
              <a:buAutoNum type="alphaLcParenBoth"/>
            </a:pPr>
            <a:r>
              <a:rPr lang="en-IN" sz="1200" b="0" kern="1200" baseline="0" dirty="0">
                <a:solidFill>
                  <a:schemeClr val="tx1"/>
                </a:solidFill>
                <a:latin typeface="+mn-lt"/>
                <a:ea typeface="+mn-ea"/>
                <a:cs typeface="+mn-cs"/>
              </a:rPr>
              <a:t>the sum of the amounts originating in 2018 ($8 million) and in 2019 ($19 million) and</a:t>
            </a:r>
          </a:p>
          <a:p>
            <a:pPr marL="228600" indent="-228600">
              <a:buAutoNum type="alphaLcParenBoth"/>
            </a:pPr>
            <a:r>
              <a:rPr lang="en-IN" sz="1200" b="0" kern="1200" baseline="0" dirty="0">
                <a:solidFill>
                  <a:schemeClr val="tx1"/>
                </a:solidFill>
                <a:latin typeface="+mn-lt"/>
                <a:ea typeface="+mn-ea"/>
                <a:cs typeface="+mn-cs"/>
              </a:rPr>
              <a:t>the sum of the amounts reversing in 2020 ($10 million) and in 2021 ($17 million).</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Since a balance of $3.2</a:t>
            </a:r>
            <a:r>
              <a:rPr lang="en-IN" baseline="0" dirty="0"/>
              <a:t> </a:t>
            </a:r>
            <a:r>
              <a:rPr lang="en-IN" dirty="0"/>
              <a:t>million already exists,</a:t>
            </a:r>
            <a:r>
              <a:rPr lang="en-IN" baseline="0" dirty="0"/>
              <a:t> and a balance of $10.8 is needed, </a:t>
            </a:r>
            <a:r>
              <a:rPr lang="en-IN" dirty="0"/>
              <a:t>$7.6 million must be</a:t>
            </a:r>
            <a:r>
              <a:rPr lang="en-IN" baseline="0" dirty="0"/>
              <a:t> </a:t>
            </a:r>
            <a:r>
              <a:rPr lang="en-IN" dirty="0"/>
              <a:t>added</a:t>
            </a:r>
            <a:r>
              <a:rPr lang="en-IN" dirty="0" smtClean="0"/>
              <a:t>. </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The $7.6 additional deferred tax liability combines with the $32.4 tax payable to equal tax expense of $40</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14</a:t>
            </a:fld>
            <a:endParaRPr lang="en-IN" dirty="0"/>
          </a:p>
        </p:txBody>
      </p:sp>
    </p:spTree>
    <p:extLst>
      <p:ext uri="{BB962C8B-B14F-4D97-AF65-F5344CB8AC3E}">
        <p14:creationId xmlns:p14="http://schemas.microsoft.com/office/powerpoint/2010/main" val="3949057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16–3C</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For 2020, a c</a:t>
            </a:r>
            <a:r>
              <a:rPr lang="en-US" dirty="0"/>
              <a:t>redit balance of $6.8 million is needed in the deferred tax liability account. Since a credit balance of $10.8 million already exists, $4 million must be deducted (debited). A portion of the tax deferred from 2018 and 2019 is now payable in 2020</a:t>
            </a:r>
            <a:r>
              <a:rPr lang="en-US" dirty="0" smtClean="0"/>
              <a:t>. Thus</a:t>
            </a:r>
            <a:r>
              <a:rPr lang="en-US" dirty="0"/>
              <a:t>, even though tax currently payable is $44, after</a:t>
            </a:r>
            <a:r>
              <a:rPr lang="en-US" baseline="0" dirty="0"/>
              <a:t> considering the $4 debit to deferred tax liability, tax expense is only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15</a:t>
            </a:fld>
            <a:endParaRPr lang="en-IN" dirty="0"/>
          </a:p>
        </p:txBody>
      </p:sp>
    </p:spTree>
    <p:extLst>
      <p:ext uri="{BB962C8B-B14F-4D97-AF65-F5344CB8AC3E}">
        <p14:creationId xmlns:p14="http://schemas.microsoft.com/office/powerpoint/2010/main" val="1343701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16–3D</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Income taxes for 2021 would be recorded as shown here. </a:t>
            </a:r>
            <a:r>
              <a:rPr lang="en-US" b="0" dirty="0"/>
              <a:t>Because the entire temporary difference has now reversed, there is a zero cumulative temporary difference, and the balance in the deferred tax liability should be zero. Since a credit balance of $6.8 million exists, </a:t>
            </a:r>
            <a:r>
              <a:rPr lang="en-US" b="0" dirty="0" smtClean="0"/>
              <a:t>that amount </a:t>
            </a:r>
            <a:r>
              <a:rPr lang="en-US" b="0" dirty="0"/>
              <a:t>must be deducted (debited). The final portion of the tax deferred from 2018 and 2019 is payable in 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16</a:t>
            </a:fld>
            <a:endParaRPr lang="en-IN" dirty="0"/>
          </a:p>
        </p:txBody>
      </p:sp>
    </p:spTree>
    <p:extLst>
      <p:ext uri="{BB962C8B-B14F-4D97-AF65-F5344CB8AC3E}">
        <p14:creationId xmlns:p14="http://schemas.microsoft.com/office/powerpoint/2010/main" val="3102729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how the deferred tax liability changed over time</a:t>
            </a:r>
            <a:r>
              <a:rPr lang="en-US" sz="1200" b="0" i="0" u="none" strike="noStrike" kern="1200" baseline="0" dirty="0" smtClean="0">
                <a:solidFill>
                  <a:schemeClr val="tx1"/>
                </a:solidFill>
                <a:latin typeface="+mn-lt"/>
                <a:ea typeface="+mn-ea"/>
                <a:cs typeface="+mn-cs"/>
              </a:rPr>
              <a:t>. Notice </a:t>
            </a:r>
            <a:r>
              <a:rPr lang="en-US" sz="1200" b="0" i="0" u="none" strike="noStrike" kern="1200" baseline="0" dirty="0">
                <a:solidFill>
                  <a:schemeClr val="tx1"/>
                </a:solidFill>
                <a:latin typeface="+mn-lt"/>
                <a:ea typeface="+mn-ea"/>
                <a:cs typeface="+mn-cs"/>
              </a:rPr>
              <a:t>that the deferred tax liability is increased in 2018–2019 and decreased in 2020–2021.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17</a:t>
            </a:fld>
            <a:endParaRPr lang="en-IN" dirty="0"/>
          </a:p>
        </p:txBody>
      </p:sp>
    </p:spTree>
    <p:extLst>
      <p:ext uri="{BB962C8B-B14F-4D97-AF65-F5344CB8AC3E}">
        <p14:creationId xmlns:p14="http://schemas.microsoft.com/office/powerpoint/2010/main" val="1659910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16–3</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also can calculate this deferred tax liability each year using the alternate perspective of looking at the temporary </a:t>
            </a:r>
            <a:r>
              <a:rPr lang="en-IN" sz="1200" b="0" i="0" u="none" strike="noStrike" kern="1200" baseline="0" dirty="0" smtClean="0">
                <a:solidFill>
                  <a:schemeClr val="tx1"/>
                </a:solidFill>
                <a:latin typeface="+mn-lt"/>
                <a:ea typeface="+mn-ea"/>
                <a:cs typeface="+mn-cs"/>
              </a:rPr>
              <a:t>book-tax </a:t>
            </a:r>
            <a:r>
              <a:rPr lang="en-IN" sz="1200" b="0" i="0" u="none" strike="noStrike" kern="1200" baseline="0" dirty="0">
                <a:solidFill>
                  <a:schemeClr val="tx1"/>
                </a:solidFill>
                <a:latin typeface="+mn-lt"/>
                <a:ea typeface="+mn-ea"/>
                <a:cs typeface="+mn-cs"/>
              </a:rPr>
              <a:t>difference that exists for the depreciable asset. Its book value is its cost minus accumulated straight-line depreciation. Its tax basis is its cost minus accumulated depreciation deductions taken on its tax return</a:t>
            </a:r>
            <a:r>
              <a:rPr lang="en-IN" sz="1200" b="0" i="0" u="none" strike="noStrike" kern="1200" baseline="0" dirty="0" smtClean="0">
                <a:solidFill>
                  <a:schemeClr val="tx1"/>
                </a:solidFill>
                <a:latin typeface="+mn-lt"/>
                <a:ea typeface="+mn-ea"/>
                <a:cs typeface="+mn-cs"/>
              </a:rPr>
              <a:t>. You </a:t>
            </a:r>
            <a:r>
              <a:rPr lang="en-IN" sz="1200" b="0" i="0" u="none" strike="noStrike" kern="1200" baseline="0" dirty="0">
                <a:solidFill>
                  <a:schemeClr val="tx1"/>
                </a:solidFill>
                <a:latin typeface="+mn-lt"/>
                <a:ea typeface="+mn-ea"/>
                <a:cs typeface="+mn-cs"/>
              </a:rPr>
              <a:t>can see that the book-tax differences of $8, $27, $17 and $0 produce the same increases and decreases in the deferred tax liability that we calculated previously.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18</a:t>
            </a:fld>
            <a:endParaRPr lang="en-IN" dirty="0"/>
          </a:p>
        </p:txBody>
      </p:sp>
    </p:spTree>
    <p:extLst>
      <p:ext uri="{BB962C8B-B14F-4D97-AF65-F5344CB8AC3E}">
        <p14:creationId xmlns:p14="http://schemas.microsoft.com/office/powerpoint/2010/main" val="4044806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The temporary differences illustrated to this point produce future </a:t>
            </a:r>
            <a:r>
              <a:rPr lang="en-IN" sz="1200" i="1" kern="1200" baseline="0" dirty="0">
                <a:solidFill>
                  <a:schemeClr val="tx1"/>
                </a:solidFill>
                <a:latin typeface="+mn-lt"/>
                <a:ea typeface="+mn-ea"/>
                <a:cs typeface="+mn-cs"/>
              </a:rPr>
              <a:t>taxable</a:t>
            </a:r>
            <a:r>
              <a:rPr lang="en-IN" sz="1200" i="0" kern="1200" baseline="0" dirty="0">
                <a:solidFill>
                  <a:schemeClr val="tx1"/>
                </a:solidFill>
                <a:latin typeface="+mn-lt"/>
                <a:ea typeface="+mn-ea"/>
                <a:cs typeface="+mn-cs"/>
              </a:rPr>
              <a:t> amounts when the temporary differences reverse. Future taxable amounts mean taxable income will be increased relative to </a:t>
            </a:r>
            <a:r>
              <a:rPr lang="en-US" sz="1200" i="0" kern="1200" baseline="0" noProof="0" dirty="0">
                <a:solidFill>
                  <a:schemeClr val="tx1"/>
                </a:solidFill>
                <a:latin typeface="+mn-lt"/>
                <a:ea typeface="+mn-ea"/>
                <a:cs typeface="+mn-cs"/>
              </a:rPr>
              <a:t>pretax</a:t>
            </a:r>
            <a:r>
              <a:rPr lang="en-IN" sz="1200" i="0" kern="1200" baseline="0" dirty="0">
                <a:solidFill>
                  <a:schemeClr val="tx1"/>
                </a:solidFill>
                <a:latin typeface="+mn-lt"/>
                <a:ea typeface="+mn-ea"/>
                <a:cs typeface="+mn-cs"/>
              </a:rPr>
              <a:t> accounting income in one or more future years, so we recognize a deferred tax </a:t>
            </a:r>
            <a:r>
              <a:rPr lang="en-IN" sz="1200" i="1" kern="1200" baseline="0" dirty="0">
                <a:solidFill>
                  <a:schemeClr val="tx1"/>
                </a:solidFill>
                <a:latin typeface="+mn-lt"/>
                <a:ea typeface="+mn-ea"/>
                <a:cs typeface="+mn-cs"/>
              </a:rPr>
              <a:t>liability</a:t>
            </a:r>
            <a:r>
              <a:rPr lang="en-IN" sz="1200" i="0" kern="1200" baseline="0" dirty="0">
                <a:solidFill>
                  <a:schemeClr val="tx1"/>
                </a:solidFill>
                <a:latin typeface="+mn-lt"/>
                <a:ea typeface="+mn-ea"/>
                <a:cs typeface="+mn-cs"/>
              </a:rPr>
              <a:t> to reflect the tax that will be due in those years.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Sometimes, though, the </a:t>
            </a:r>
            <a:r>
              <a:rPr lang="en-IN" sz="1200" b="0" i="0" kern="1200" baseline="0" dirty="0">
                <a:solidFill>
                  <a:schemeClr val="tx1"/>
                </a:solidFill>
                <a:latin typeface="+mn-lt"/>
                <a:ea typeface="+mn-ea"/>
                <a:cs typeface="+mn-cs"/>
              </a:rPr>
              <a:t>future tax consequence of a temporary difference will be to </a:t>
            </a:r>
            <a:r>
              <a:rPr lang="en-IN" sz="1200" b="0" i="1" kern="1200" baseline="0" dirty="0">
                <a:solidFill>
                  <a:schemeClr val="tx1"/>
                </a:solidFill>
                <a:latin typeface="+mn-lt"/>
                <a:ea typeface="+mn-ea"/>
                <a:cs typeface="+mn-cs"/>
              </a:rPr>
              <a:t>decrease </a:t>
            </a:r>
            <a:r>
              <a:rPr lang="en-IN" sz="1200" b="0" i="0" kern="1200" baseline="0" dirty="0">
                <a:solidFill>
                  <a:schemeClr val="tx1"/>
                </a:solidFill>
                <a:latin typeface="+mn-lt"/>
                <a:ea typeface="+mn-ea"/>
                <a:cs typeface="+mn-cs"/>
              </a:rPr>
              <a:t>taxable income relative to accounting income. Such situations produce what’s referred to as </a:t>
            </a:r>
            <a:r>
              <a:rPr lang="en-IN" sz="1200" b="1" i="0" kern="1200" baseline="0" dirty="0">
                <a:solidFill>
                  <a:schemeClr val="tx1"/>
                </a:solidFill>
                <a:latin typeface="+mn-lt"/>
                <a:ea typeface="+mn-ea"/>
                <a:cs typeface="+mn-cs"/>
              </a:rPr>
              <a:t>future deductible amounts</a:t>
            </a:r>
            <a:r>
              <a:rPr lang="en-IN" sz="1200" b="0" i="0" kern="1200" baseline="0" dirty="0">
                <a:solidFill>
                  <a:schemeClr val="tx1"/>
                </a:solidFill>
                <a:latin typeface="+mn-lt"/>
                <a:ea typeface="+mn-ea"/>
                <a:cs typeface="+mn-cs"/>
              </a:rPr>
              <a:t>. These have </a:t>
            </a:r>
            <a:r>
              <a:rPr lang="en-US" sz="1200" b="0" i="0" kern="1200" baseline="0" noProof="0" dirty="0">
                <a:solidFill>
                  <a:schemeClr val="tx1"/>
                </a:solidFill>
                <a:latin typeface="+mn-lt"/>
                <a:ea typeface="+mn-ea"/>
                <a:cs typeface="+mn-cs"/>
              </a:rPr>
              <a:t>favorable</a:t>
            </a:r>
            <a:r>
              <a:rPr lang="en-IN" sz="1200" b="0" i="0" kern="1200" baseline="0" dirty="0">
                <a:solidFill>
                  <a:schemeClr val="tx1"/>
                </a:solidFill>
                <a:latin typeface="+mn-lt"/>
                <a:ea typeface="+mn-ea"/>
                <a:cs typeface="+mn-cs"/>
              </a:rPr>
              <a:t> future tax consequences that are recognized as </a:t>
            </a:r>
            <a:r>
              <a:rPr lang="en-IN" sz="1200" b="1" i="0" kern="1200" baseline="0" dirty="0">
                <a:solidFill>
                  <a:schemeClr val="tx1"/>
                </a:solidFill>
                <a:latin typeface="+mn-lt"/>
                <a:ea typeface="+mn-ea"/>
                <a:cs typeface="+mn-cs"/>
              </a:rPr>
              <a:t>deferred tax assets</a:t>
            </a:r>
            <a:r>
              <a:rPr lang="en-IN" sz="1200" b="0" i="0" kern="1200" baseline="0" dirty="0" smtClean="0">
                <a:solidFill>
                  <a:schemeClr val="tx1"/>
                </a:solidFill>
                <a:latin typeface="+mn-lt"/>
                <a:ea typeface="+mn-ea"/>
                <a:cs typeface="+mn-cs"/>
              </a:rPr>
              <a:t>. Unlike </a:t>
            </a:r>
            <a:r>
              <a:rPr lang="en-IN" sz="1200" b="0" i="0" kern="1200" baseline="0" dirty="0">
                <a:solidFill>
                  <a:schemeClr val="tx1"/>
                </a:solidFill>
                <a:latin typeface="+mn-lt"/>
                <a:ea typeface="+mn-ea"/>
                <a:cs typeface="+mn-cs"/>
              </a:rPr>
              <a:t>most assets, management views deferred tax assets to be </a:t>
            </a:r>
            <a:r>
              <a:rPr lang="en-IN" sz="1200" b="0" i="1" kern="1200" baseline="0" dirty="0">
                <a:solidFill>
                  <a:schemeClr val="tx1"/>
                </a:solidFill>
                <a:latin typeface="+mn-lt"/>
                <a:ea typeface="+mn-ea"/>
                <a:cs typeface="+mn-cs"/>
              </a:rPr>
              <a:t>less </a:t>
            </a:r>
            <a:r>
              <a:rPr lang="en-IN" sz="1200" b="0" i="0" kern="1200" baseline="0" dirty="0">
                <a:solidFill>
                  <a:schemeClr val="tx1"/>
                </a:solidFill>
                <a:latin typeface="+mn-lt"/>
                <a:ea typeface="+mn-ea"/>
                <a:cs typeface="+mn-cs"/>
              </a:rPr>
              <a:t>desirable than deferred tax liabilities. The reason is that deferred tax liabilities result from having lower taxable income (and thus lower tax) now. As we see in this section, deferred tax assets result from taxable income (and tax) being higher now than later. It’s more desirable to delay paying taxes as long as possible.</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19</a:t>
            </a:fld>
            <a:endParaRPr lang="en-IN" dirty="0"/>
          </a:p>
        </p:txBody>
      </p:sp>
    </p:spTree>
    <p:extLst>
      <p:ext uri="{BB962C8B-B14F-4D97-AF65-F5344CB8AC3E}">
        <p14:creationId xmlns:p14="http://schemas.microsoft.com/office/powerpoint/2010/main" val="3596303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kern="1200" baseline="0" dirty="0">
                <a:solidFill>
                  <a:schemeClr val="tx1"/>
                </a:solidFill>
                <a:latin typeface="+mn-lt"/>
                <a:ea typeface="+mn-ea"/>
                <a:cs typeface="+mn-cs"/>
              </a:rPr>
              <a:t>When a company prepares its tax return for a particular year, the revenues and expenses (and gains and losses) included on the return often are the same as those reported on the company’s income statement for the same year. However, in some instances tax laws and financial accounting standards differ. The reason they differ is that the fundamental objectives of financial reporting and those of taxing authorities are not the same. Financial accounting standards are established to provide useful information to investors and creditors. Congress, on the other hand, establishes tax regulations to allow it to raise funds in a socially acceptable manner, as well as to influence the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of taxpayers. In pursuing the latter objective, Congress uses tax laws to encourage activities it deems desirable, such as investment in productive assets, and to discourage activities it deems undesirable, such as violations of law.</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800199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16–4</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noted in this illustration, one circumstance that requires recognition of a deferred tax asset is when estimated expenses are recognized in income statements when incurred but deducted on tax returns in later years when the expenses are actually paid. This illustration provides an example: a quality-assurance warranty.</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kern="1200" baseline="0" dirty="0">
                <a:solidFill>
                  <a:schemeClr val="tx1"/>
                </a:solidFill>
                <a:latin typeface="+mn-lt"/>
                <a:ea typeface="+mn-ea"/>
                <a:cs typeface="+mn-cs"/>
              </a:rPr>
              <a:t>In 2018, taxable income is more than </a:t>
            </a:r>
            <a:r>
              <a:rPr lang="en-US" sz="1200" b="0" kern="1200" baseline="0" noProof="0" dirty="0">
                <a:solidFill>
                  <a:schemeClr val="tx1"/>
                </a:solidFill>
                <a:latin typeface="+mn-lt"/>
                <a:ea typeface="+mn-ea"/>
                <a:cs typeface="+mn-cs"/>
              </a:rPr>
              <a:t>pretax</a:t>
            </a:r>
            <a:r>
              <a:rPr lang="en-IN" sz="1200" b="0" kern="1200" baseline="0" dirty="0">
                <a:solidFill>
                  <a:schemeClr val="tx1"/>
                </a:solidFill>
                <a:latin typeface="+mn-lt"/>
                <a:ea typeface="+mn-ea"/>
                <a:cs typeface="+mn-cs"/>
              </a:rPr>
              <a:t> accounting income because the warranty expense is not deducted on the tax return until paid.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20</a:t>
            </a:fld>
            <a:endParaRPr lang="en-IN" dirty="0"/>
          </a:p>
        </p:txBody>
      </p:sp>
    </p:spTree>
    <p:extLst>
      <p:ext uri="{BB962C8B-B14F-4D97-AF65-F5344CB8AC3E}">
        <p14:creationId xmlns:p14="http://schemas.microsoft.com/office/powerpoint/2010/main" val="1715205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16–4A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At the end of 2018, the amounts needed to record income tax for 2018 would be determined as shown in this illustration.</a:t>
            </a:r>
          </a:p>
          <a:p>
            <a:endParaRPr lang="en-US" sz="1200" b="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Because the warranty expense is subtracted in the 2018 income statement but isn’t deductible on the 2018 tax return, it is added back to pretax accounting income to find taxable income. The amounts deductible in 2019 and 2020 will later produce tax benefits that are recognized now as a deferred tax asset.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21</a:t>
            </a:fld>
            <a:endParaRPr lang="en-IN" dirty="0"/>
          </a:p>
        </p:txBody>
      </p:sp>
    </p:spTree>
    <p:extLst>
      <p:ext uri="{BB962C8B-B14F-4D97-AF65-F5344CB8AC3E}">
        <p14:creationId xmlns:p14="http://schemas.microsoft.com/office/powerpoint/2010/main" val="3630234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16–4A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asset should have a balance of $6 million. Because the balance from 2018 is $12 million, we reduce it by $6 million. At the end of 2020, the deferred tax asset should have a balance of zero. So, we eliminate the remaining $6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22</a:t>
            </a:fld>
            <a:endParaRPr lang="en-IN" dirty="0"/>
          </a:p>
        </p:txBody>
      </p:sp>
    </p:spTree>
    <p:extLst>
      <p:ext uri="{BB962C8B-B14F-4D97-AF65-F5344CB8AC3E}">
        <p14:creationId xmlns:p14="http://schemas.microsoft.com/office/powerpoint/2010/main" val="38872724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Illustration </a:t>
            </a:r>
            <a:r>
              <a:rPr lang="en-IN" b="0" i="0" dirty="0" smtClean="0">
                <a:solidFill>
                  <a:srgbClr val="000000"/>
                </a:solidFill>
              </a:rPr>
              <a:t>16–4</a:t>
            </a:r>
            <a:endParaRPr lang="en-IN" b="0" i="0" dirty="0">
              <a:solidFill>
                <a:srgbClr val="0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i="0" dirty="0">
              <a:solidFill>
                <a:srgbClr val="0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At the end of 2018 and 2019, the company reports a deferred tax asset for future income</a:t>
            </a:r>
            <a:r>
              <a:rPr lang="en-IN" b="0" i="0" baseline="0" dirty="0">
                <a:solidFill>
                  <a:srgbClr val="000000"/>
                </a:solidFill>
              </a:rPr>
              <a:t> </a:t>
            </a:r>
            <a:r>
              <a:rPr lang="en-IN" b="0" i="0" dirty="0">
                <a:solidFill>
                  <a:srgbClr val="000000"/>
                </a:solidFill>
              </a:rPr>
              <a:t>tax benefits. That deferred tax asset is reduced to zero by the end of 2020.</a:t>
            </a:r>
            <a:r>
              <a:rPr lang="en-IN" b="0" i="0" baseline="0" dirty="0">
                <a:solidFill>
                  <a:srgbClr val="000000"/>
                </a:solidFill>
              </a:rPr>
              <a:t> </a:t>
            </a:r>
            <a:r>
              <a:rPr lang="en-IN" b="0" i="0" dirty="0">
                <a:solidFill>
                  <a:srgbClr val="000000"/>
                </a:solidFill>
              </a:rPr>
              <a:t>Income taxes payable in</a:t>
            </a:r>
            <a:r>
              <a:rPr lang="en-IN" b="0" i="0" baseline="0" dirty="0">
                <a:solidFill>
                  <a:srgbClr val="000000"/>
                </a:solidFill>
              </a:rPr>
              <a:t> </a:t>
            </a:r>
            <a:r>
              <a:rPr lang="en-IN" b="0" i="0" dirty="0">
                <a:solidFill>
                  <a:srgbClr val="000000"/>
                </a:solidFill>
              </a:rPr>
              <a:t>2019 and 2020 are less because of the taxes</a:t>
            </a:r>
            <a:r>
              <a:rPr lang="en-IN" b="0" i="0" baseline="0" dirty="0">
                <a:solidFill>
                  <a:srgbClr val="000000"/>
                </a:solidFill>
              </a:rPr>
              <a:t> </a:t>
            </a:r>
            <a:r>
              <a:rPr lang="en-IN" b="0" i="0" dirty="0">
                <a:solidFill>
                  <a:srgbClr val="000000"/>
                </a:solidFill>
              </a:rPr>
              <a:t>prepaid in 2018.</a:t>
            </a:r>
            <a:endParaRPr kumimoji="0" lang="en-IN" sz="1200" b="0" i="0" u="none" strike="noStrike" kern="1200" cap="none" spc="0" normalizeH="0" baseline="0" noProof="0" dirty="0">
              <a:ln>
                <a:noFill/>
              </a:ln>
              <a:solidFill>
                <a:srgbClr val="000000"/>
              </a:solidFill>
              <a:effectLst/>
              <a:uLnTx/>
              <a:uFillTx/>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srgbClr val="000000"/>
              </a:solidFill>
              <a:effectLst/>
              <a:uLnTx/>
              <a:uFillTx/>
              <a:latin typeface="+mn-lt"/>
              <a:ea typeface="+mn-ea"/>
              <a:cs typeface="+mn-cs"/>
            </a:endParaRPr>
          </a:p>
          <a:p>
            <a:pPr algn="l"/>
            <a:endParaRPr lang="en-IN" b="0" i="0" dirty="0">
              <a:solidFill>
                <a:srgbClr val="000000"/>
              </a:solidFill>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23</a:t>
            </a:fld>
            <a:endParaRPr lang="en-IN" dirty="0"/>
          </a:p>
        </p:txBody>
      </p:sp>
    </p:spTree>
    <p:extLst>
      <p:ext uri="{BB962C8B-B14F-4D97-AF65-F5344CB8AC3E}">
        <p14:creationId xmlns:p14="http://schemas.microsoft.com/office/powerpoint/2010/main" val="3193725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16–4</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also can calculate this deferred tax asset each year using the alternative perspective of looking at the “temporary book-tax difference” that exists for the warranty liability. The warranty liability starts with a book value of $30 </a:t>
            </a:r>
            <a:r>
              <a:rPr lang="en-US" sz="1200" kern="1200" baseline="0" dirty="0">
                <a:solidFill>
                  <a:schemeClr val="tx1"/>
                </a:solidFill>
                <a:latin typeface="+mn-lt"/>
                <a:ea typeface="+mn-ea"/>
                <a:cs typeface="+mn-cs"/>
              </a:rPr>
              <a:t>in the balance sheet, but a tax basis of $0</a:t>
            </a:r>
            <a:r>
              <a:rPr lang="en-IN" sz="1200" b="0" i="0" u="none" strike="noStrike"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The temporary book-tax difference of $30 in 2018 falls to $15 in 2019 and then $0 in 2020 as the warranty liability is satisfied.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24</a:t>
            </a:fld>
            <a:endParaRPr lang="en-IN" dirty="0"/>
          </a:p>
        </p:txBody>
      </p:sp>
    </p:spTree>
    <p:extLst>
      <p:ext uri="{BB962C8B-B14F-4D97-AF65-F5344CB8AC3E}">
        <p14:creationId xmlns:p14="http://schemas.microsoft.com/office/powerpoint/2010/main" val="38693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just discussed an illustration of an estimated expense that is reported in the income statement when incurred but deducted on tax returns in later years when actually paid. A second type of temporary difference that gives rise to a deferred tax asset is a </a:t>
            </a:r>
            <a:r>
              <a:rPr lang="en-IN" sz="1200" b="0" i="1" u="none" strike="noStrike" kern="1200" baseline="0" dirty="0">
                <a:solidFill>
                  <a:schemeClr val="tx1"/>
                </a:solidFill>
                <a:latin typeface="+mn-lt"/>
                <a:ea typeface="+mn-ea"/>
                <a:cs typeface="+mn-cs"/>
              </a:rPr>
              <a:t>revenue </a:t>
            </a:r>
            <a:r>
              <a:rPr lang="en-IN" sz="1200" b="0" i="0" u="none" strike="noStrike" kern="1200" baseline="0" dirty="0">
                <a:solidFill>
                  <a:schemeClr val="tx1"/>
                </a:solidFill>
                <a:latin typeface="+mn-lt"/>
                <a:ea typeface="+mn-ea"/>
                <a:cs typeface="+mn-cs"/>
              </a:rPr>
              <a:t>that is taxed when collected but recognized on income statements in later years when actually earned</a:t>
            </a:r>
            <a:r>
              <a:rPr lang="en-IN" sz="1200" b="0" i="0" u="none" strike="noStrike" kern="1200" baseline="0" dirty="0" smtClean="0">
                <a:solidFill>
                  <a:schemeClr val="tx1"/>
                </a:solidFill>
                <a:latin typeface="+mn-lt"/>
                <a:ea typeface="+mn-ea"/>
                <a:cs typeface="+mn-cs"/>
              </a:rPr>
              <a:t>. This </a:t>
            </a:r>
            <a:r>
              <a:rPr lang="en-IN" sz="1200" b="0" i="0" u="none" strike="noStrike" kern="1200" baseline="0" dirty="0">
                <a:solidFill>
                  <a:schemeClr val="tx1"/>
                </a:solidFill>
                <a:latin typeface="+mn-lt"/>
                <a:ea typeface="+mn-ea"/>
                <a:cs typeface="+mn-cs"/>
              </a:rPr>
              <a:t>Illustration demonstrates this second type with a common example: deferred revenue.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Notice that, as in the last example, this temporary difference produces future </a:t>
            </a:r>
            <a:r>
              <a:rPr lang="en-IN" sz="1200" b="0" i="1" u="none" strike="noStrike" kern="1200" baseline="0" dirty="0">
                <a:solidFill>
                  <a:schemeClr val="tx1"/>
                </a:solidFill>
                <a:latin typeface="+mn-lt"/>
                <a:ea typeface="+mn-ea"/>
                <a:cs typeface="+mn-cs"/>
              </a:rPr>
              <a:t>deductible </a:t>
            </a:r>
            <a:r>
              <a:rPr lang="en-IN" sz="1200" b="0" i="0" u="none" strike="noStrike" kern="1200" baseline="0" dirty="0">
                <a:solidFill>
                  <a:schemeClr val="tx1"/>
                </a:solidFill>
                <a:latin typeface="+mn-lt"/>
                <a:ea typeface="+mn-ea"/>
                <a:cs typeface="+mn-cs"/>
              </a:rPr>
              <a:t>amounts, so it gives rise to a deferred tax asset</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2018, taxable income is $20 million </a:t>
            </a:r>
            <a:r>
              <a:rPr lang="en-IN" sz="1200" b="0" i="1" u="none" strike="noStrike" kern="1200" baseline="0" dirty="0">
                <a:solidFill>
                  <a:schemeClr val="tx1"/>
                </a:solidFill>
                <a:latin typeface="+mn-lt"/>
                <a:ea typeface="+mn-ea"/>
                <a:cs typeface="+mn-cs"/>
              </a:rPr>
              <a:t>more </a:t>
            </a:r>
            <a:r>
              <a:rPr lang="en-IN" sz="1200" b="0" i="0" u="none" strike="noStrike" kern="1200" baseline="0" dirty="0">
                <a:solidFill>
                  <a:schemeClr val="tx1"/>
                </a:solidFill>
                <a:latin typeface="+mn-lt"/>
                <a:ea typeface="+mn-ea"/>
                <a:cs typeface="+mn-cs"/>
              </a:rPr>
              <a:t>than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because it includes the deferred subscription revenue not yet reported in the income statement. However, in 2019 and 2020 taxable income is </a:t>
            </a:r>
            <a:r>
              <a:rPr lang="en-IN" sz="1200" b="0" i="1" u="none" strike="noStrike" kern="1200" baseline="0" dirty="0">
                <a:solidFill>
                  <a:schemeClr val="tx1"/>
                </a:solidFill>
                <a:latin typeface="+mn-lt"/>
                <a:ea typeface="+mn-ea"/>
                <a:cs typeface="+mn-cs"/>
              </a:rPr>
              <a:t>less </a:t>
            </a:r>
            <a:r>
              <a:rPr lang="en-IN" sz="1200" b="0" i="0" u="none" strike="noStrike" kern="1200" baseline="0" dirty="0">
                <a:solidFill>
                  <a:schemeClr val="tx1"/>
                </a:solidFill>
                <a:latin typeface="+mn-lt"/>
                <a:ea typeface="+mn-ea"/>
                <a:cs typeface="+mn-cs"/>
              </a:rPr>
              <a:t>than accounting income because the subscription revenue is recognized and reported in the income statements but not on the tax returns of those two years.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25</a:t>
            </a:fld>
            <a:endParaRPr lang="en-IN" dirty="0"/>
          </a:p>
        </p:txBody>
      </p:sp>
    </p:spTree>
    <p:extLst>
      <p:ext uri="{BB962C8B-B14F-4D97-AF65-F5344CB8AC3E}">
        <p14:creationId xmlns:p14="http://schemas.microsoft.com/office/powerpoint/2010/main" val="10334372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the amounts needed to record income tax for 2018 would be determined as shown in this illustration. </a:t>
            </a:r>
            <a:r>
              <a:rPr lang="en-US" sz="1200" kern="1200" baseline="0" dirty="0" smtClean="0">
                <a:solidFill>
                  <a:schemeClr val="tx1"/>
                </a:solidFill>
                <a:latin typeface="+mn-lt"/>
                <a:ea typeface="+mn-ea"/>
                <a:cs typeface="+mn-cs"/>
              </a:rPr>
              <a:t>Twenty million dollars </a:t>
            </a:r>
            <a:r>
              <a:rPr lang="en-US" sz="1200" kern="1200" baseline="0" dirty="0">
                <a:solidFill>
                  <a:schemeClr val="tx1"/>
                </a:solidFill>
                <a:latin typeface="+mn-lt"/>
                <a:ea typeface="+mn-ea"/>
                <a:cs typeface="+mn-cs"/>
              </a:rPr>
              <a:t>of subscription revenue is taxable in 2018, but not yet recognized in the income statement.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baseline="0" dirty="0"/>
          </a:p>
          <a:p>
            <a:endParaRPr lang="en-US" b="0" baseline="0" dirty="0"/>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26</a:t>
            </a:fld>
            <a:endParaRPr lang="en-IN" dirty="0"/>
          </a:p>
        </p:txBody>
      </p:sp>
    </p:spTree>
    <p:extLst>
      <p:ext uri="{BB962C8B-B14F-4D97-AF65-F5344CB8AC3E}">
        <p14:creationId xmlns:p14="http://schemas.microsoft.com/office/powerpoint/2010/main" val="1713636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16–5</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asset should have a balance of $2 million. Because the balance from 2018 is $8 million, we reduce it by $6 million. At the end of 2020, the deferred tax asset should have a balance of zero. So, we eliminate the remaining $2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solidFill>
                  <a:prstClr val="black"/>
                </a:solidFill>
              </a:rPr>
              <a:pPr/>
              <a:t>27</a:t>
            </a:fld>
            <a:endParaRPr lang="en-IN" dirty="0">
              <a:solidFill>
                <a:prstClr val="black"/>
              </a:solidFill>
            </a:endParaRPr>
          </a:p>
        </p:txBody>
      </p:sp>
    </p:spTree>
    <p:extLst>
      <p:ext uri="{BB962C8B-B14F-4D97-AF65-F5344CB8AC3E}">
        <p14:creationId xmlns:p14="http://schemas.microsoft.com/office/powerpoint/2010/main" val="38872724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and 2019, the company reports a deferred tax asset for future tax benefits. That deferred tax asset is reduced to zero by the end of 2020. </a:t>
            </a:r>
            <a:r>
              <a:rPr lang="en-US" sz="1200" b="0" i="0" u="none" strike="noStrike" kern="1200" baseline="0" dirty="0">
                <a:solidFill>
                  <a:schemeClr val="tx1"/>
                </a:solidFill>
                <a:latin typeface="+mn-lt"/>
                <a:ea typeface="+mn-ea"/>
                <a:cs typeface="+mn-cs"/>
              </a:rPr>
              <a:t>Income taxes payable in </a:t>
            </a:r>
            <a:r>
              <a:rPr lang="en-IN" sz="1200" b="0" i="0" u="none" strike="noStrike" kern="1200" baseline="0" dirty="0">
                <a:solidFill>
                  <a:schemeClr val="tx1"/>
                </a:solidFill>
                <a:latin typeface="+mn-lt"/>
                <a:ea typeface="+mn-ea"/>
                <a:cs typeface="+mn-cs"/>
              </a:rPr>
              <a:t>2019 and 2020 are less </a:t>
            </a:r>
            <a:r>
              <a:rPr lang="en-US" sz="1200" b="0" i="0" u="none" strike="noStrike" kern="1200" baseline="0" dirty="0">
                <a:solidFill>
                  <a:schemeClr val="tx1"/>
                </a:solidFill>
                <a:latin typeface="+mn-lt"/>
                <a:ea typeface="+mn-ea"/>
                <a:cs typeface="+mn-cs"/>
              </a:rPr>
              <a:t>because of the taxes prepaid in 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28</a:t>
            </a:fld>
            <a:endParaRPr lang="en-IN" dirty="0"/>
          </a:p>
        </p:txBody>
      </p:sp>
    </p:spTree>
    <p:extLst>
      <p:ext uri="{BB962C8B-B14F-4D97-AF65-F5344CB8AC3E}">
        <p14:creationId xmlns:p14="http://schemas.microsoft.com/office/powerpoint/2010/main" val="294740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Again, we instead could determine the deferred tax asset as the future tax benefit from the reversal of a temporary difference between the balance sheet’s book value of the subscription liability (the deferred revenue account) and its tax basis.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29</a:t>
            </a:fld>
            <a:endParaRPr lang="en-IN" dirty="0"/>
          </a:p>
        </p:txBody>
      </p:sp>
    </p:spTree>
    <p:extLst>
      <p:ext uri="{BB962C8B-B14F-4D97-AF65-F5344CB8AC3E}">
        <p14:creationId xmlns:p14="http://schemas.microsoft.com/office/powerpoint/2010/main" val="4286559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differences in the rules for computing taxable income and those for financial reporting often cause amounts to be included in taxable income in a year later—or earlier—than the year in which they are recognized for financial reporting purposes. For example, income from selling properties on an installment basis is reported for financial reporting purposes in the year of the sale. But tax laws permit installment income to be reported on the tax return as it actually is received. This means taxable income might be less than accounting income in the year of an installment sale but higher than accounting income in later years when installment income is collected.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situation just described creates what’s referred to as a </a:t>
            </a:r>
            <a:r>
              <a:rPr lang="en-US" sz="1200" b="1" i="0" u="none" strike="noStrike" kern="1200" baseline="0" dirty="0">
                <a:solidFill>
                  <a:schemeClr val="tx1"/>
                </a:solidFill>
                <a:latin typeface="+mn-lt"/>
                <a:ea typeface="+mn-ea"/>
                <a:cs typeface="+mn-cs"/>
              </a:rPr>
              <a:t>temporary difference </a:t>
            </a:r>
            <a:r>
              <a:rPr lang="en-US" sz="1200" b="0" i="0" u="none" strike="noStrike" kern="1200" baseline="0" dirty="0">
                <a:solidFill>
                  <a:schemeClr val="tx1"/>
                </a:solidFill>
                <a:latin typeface="+mn-lt"/>
                <a:ea typeface="+mn-ea"/>
                <a:cs typeface="+mn-cs"/>
              </a:rPr>
              <a:t>between pretax </a:t>
            </a:r>
            <a:r>
              <a:rPr lang="en-US" sz="1200" b="0" i="1" u="none" strike="noStrike" kern="1200" baseline="0" dirty="0">
                <a:solidFill>
                  <a:schemeClr val="tx1"/>
                </a:solidFill>
                <a:latin typeface="+mn-lt"/>
                <a:ea typeface="+mn-ea"/>
                <a:cs typeface="+mn-cs"/>
              </a:rPr>
              <a:t>accounting</a:t>
            </a:r>
            <a:r>
              <a:rPr lang="en-US" sz="1200" b="0" i="0" u="none" strike="noStrike" kern="1200" baseline="0" dirty="0">
                <a:solidFill>
                  <a:schemeClr val="tx1"/>
                </a:solidFill>
                <a:latin typeface="+mn-lt"/>
                <a:ea typeface="+mn-ea"/>
                <a:cs typeface="+mn-cs"/>
              </a:rPr>
              <a:t> income and </a:t>
            </a:r>
            <a:r>
              <a:rPr lang="en-US" sz="1200" b="0" i="1" u="none" strike="noStrike" kern="1200" baseline="0" dirty="0">
                <a:solidFill>
                  <a:schemeClr val="tx1"/>
                </a:solidFill>
                <a:latin typeface="+mn-lt"/>
                <a:ea typeface="+mn-ea"/>
                <a:cs typeface="+mn-cs"/>
              </a:rPr>
              <a:t>taxable</a:t>
            </a:r>
            <a:r>
              <a:rPr lang="en-US" sz="1200" b="0" i="0" u="none" strike="noStrike" kern="1200" baseline="0" dirty="0">
                <a:solidFill>
                  <a:schemeClr val="tx1"/>
                </a:solidFill>
                <a:latin typeface="+mn-lt"/>
                <a:ea typeface="+mn-ea"/>
                <a:cs typeface="+mn-cs"/>
              </a:rPr>
              <a:t> income and, consequently, between the amount of an asset or liability that is reported in the financial statements and the equivalent amount, called the </a:t>
            </a:r>
            <a:r>
              <a:rPr lang="en-US" sz="1200" b="0" i="1" u="none" strike="noStrike" kern="1200" baseline="0" dirty="0">
                <a:solidFill>
                  <a:schemeClr val="tx1"/>
                </a:solidFill>
                <a:latin typeface="+mn-lt"/>
                <a:ea typeface="+mn-ea"/>
                <a:cs typeface="+mn-cs"/>
              </a:rPr>
              <a:t>tax basis</a:t>
            </a:r>
            <a:r>
              <a:rPr lang="en-US" sz="1200" b="0" i="0" u="none" strike="noStrike" kern="1200" baseline="0" dirty="0">
                <a:solidFill>
                  <a:schemeClr val="tx1"/>
                </a:solidFill>
                <a:latin typeface="+mn-lt"/>
                <a:ea typeface="+mn-ea"/>
                <a:cs typeface="+mn-cs"/>
              </a:rPr>
              <a:t> of an asset or a liability, that is included in the company’s tax records. In our example, the asset for which the temporary difference exists is the installment receivable that’s recognized for financial reporting purposes, but not for tax purposes.</a:t>
            </a:r>
            <a:endParaRPr lang="en-IN" sz="4000"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a:t>
            </a:fld>
            <a:endParaRPr lang="en-IN" dirty="0"/>
          </a:p>
        </p:txBody>
      </p:sp>
    </p:spTree>
    <p:extLst>
      <p:ext uri="{BB962C8B-B14F-4D97-AF65-F5344CB8AC3E}">
        <p14:creationId xmlns:p14="http://schemas.microsoft.com/office/powerpoint/2010/main" val="2284231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recognize deferred tax assets for all deductible temporary differences. However, we then reduce a deferred tax asset by a valuation allowance if it is “more likely than not” that some portion or all of the deferred tax asset will </a:t>
            </a:r>
            <a:r>
              <a:rPr lang="en-US" sz="1200" b="0" i="1" u="none" strike="noStrike" kern="1200" baseline="0" dirty="0">
                <a:solidFill>
                  <a:schemeClr val="tx1"/>
                </a:solidFill>
                <a:latin typeface="+mn-lt"/>
                <a:ea typeface="+mn-ea"/>
                <a:cs typeface="+mn-cs"/>
              </a:rPr>
              <a:t>not</a:t>
            </a:r>
            <a:r>
              <a:rPr lang="en-US" sz="1200" b="0" i="0" u="none" strike="noStrike" kern="1200" baseline="0" dirty="0">
                <a:solidFill>
                  <a:schemeClr val="tx1"/>
                </a:solidFill>
                <a:latin typeface="+mn-lt"/>
                <a:ea typeface="+mn-ea"/>
                <a:cs typeface="+mn-cs"/>
              </a:rPr>
              <a:t> be realized. </a:t>
            </a:r>
            <a:endParaRPr lang="en-US" sz="1200" b="0" i="0" u="none" strike="noStrike" kern="1200" baseline="0" dirty="0" smtClean="0">
              <a:solidFill>
                <a:schemeClr val="tx1"/>
              </a:solidFill>
              <a:latin typeface="+mn-lt"/>
              <a:ea typeface="+mn-ea"/>
              <a:cs typeface="+mn-cs"/>
            </a:endParaRPr>
          </a:p>
          <a:p>
            <a:endParaRPr lang="en-US" dirty="0"/>
          </a:p>
          <a:p>
            <a:r>
              <a:rPr lang="en-US" sz="1200" b="0" i="0" u="none" strike="noStrike" kern="1200" baseline="0" dirty="0" smtClean="0">
                <a:solidFill>
                  <a:schemeClr val="tx1"/>
                </a:solidFill>
                <a:latin typeface="+mn-lt"/>
                <a:ea typeface="+mn-ea"/>
                <a:cs typeface="+mn-cs"/>
              </a:rPr>
              <a:t>Remember</a:t>
            </a:r>
            <a:r>
              <a:rPr lang="en-US" sz="1200" b="0" i="0" u="none" strike="noStrike" kern="1200" baseline="0" dirty="0">
                <a:solidFill>
                  <a:schemeClr val="tx1"/>
                </a:solidFill>
                <a:latin typeface="+mn-lt"/>
                <a:ea typeface="+mn-ea"/>
                <a:cs typeface="+mn-cs"/>
              </a:rPr>
              <a:t>, a future deductible amount reduces taxable income in the future and saves taxes only if there is taxable income to be reduced when that deduction is available. So, a </a:t>
            </a:r>
            <a:r>
              <a:rPr lang="en-US" sz="1200" b="1" i="0" u="none" strike="noStrike" kern="1200" baseline="0" dirty="0">
                <a:solidFill>
                  <a:schemeClr val="tx1"/>
                </a:solidFill>
                <a:latin typeface="+mn-lt"/>
                <a:ea typeface="+mn-ea"/>
                <a:cs typeface="+mn-cs"/>
              </a:rPr>
              <a:t>valuation allowance </a:t>
            </a:r>
            <a:r>
              <a:rPr lang="en-US" sz="1200" b="0" i="0" u="none" strike="noStrike" kern="1200" baseline="0" dirty="0">
                <a:solidFill>
                  <a:schemeClr val="tx1"/>
                </a:solidFill>
                <a:latin typeface="+mn-lt"/>
                <a:ea typeface="+mn-ea"/>
                <a:cs typeface="+mn-cs"/>
              </a:rPr>
              <a:t>is needed if taxable income is anticipated to be insufficient to realize the tax benefit. For example, let’s say that in the previous illustration management determines that it’s more likely than not that $3 million of the deferred tax asset ultimately will not be realized. The deferred tax asset would be reduced by the creation of a $3 million valuation allowance</a:t>
            </a:r>
            <a:r>
              <a:rPr lang="en-US" sz="1200" b="0" i="0" u="none" strike="noStrike" kern="1200" baseline="0" dirty="0" smtClean="0">
                <a:solidFill>
                  <a:schemeClr val="tx1"/>
                </a:solidFill>
                <a:latin typeface="+mn-lt"/>
                <a:ea typeface="+mn-ea"/>
                <a:cs typeface="+mn-cs"/>
              </a:rPr>
              <a:t>. In </a:t>
            </a:r>
            <a:r>
              <a:rPr lang="en-US" sz="1200" b="0" i="0" u="none" strike="noStrike" kern="1200" baseline="0" dirty="0">
                <a:solidFill>
                  <a:schemeClr val="tx1"/>
                </a:solidFill>
                <a:latin typeface="+mn-lt"/>
                <a:ea typeface="+mn-ea"/>
                <a:cs typeface="+mn-cs"/>
              </a:rPr>
              <a:t>the 2018 balance sheet, the deferred tax asset would be reported at its estimated net realizable value of $5 million</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effect is to increase the income tax expense by $3 million to reflect the</a:t>
            </a:r>
            <a:r>
              <a:rPr lang="en-US" sz="1200" kern="1200" baseline="0" dirty="0">
                <a:solidFill>
                  <a:schemeClr val="tx1"/>
                </a:solidFill>
                <a:latin typeface="+mn-lt"/>
                <a:ea typeface="+mn-ea"/>
                <a:cs typeface="+mn-cs"/>
              </a:rPr>
              <a:t> result of reduced expectations of future tax savings.</a:t>
            </a:r>
          </a:p>
          <a:p>
            <a:endParaRPr lang="en-US" sz="1200" b="0" i="0" u="none" strike="noStrike" kern="1200" baseline="0" dirty="0">
              <a:solidFill>
                <a:schemeClr val="tx1"/>
              </a:solidFill>
              <a:latin typeface="+mn-lt"/>
              <a:ea typeface="+mn-ea"/>
              <a:cs typeface="+mn-cs"/>
            </a:endParaRPr>
          </a:p>
          <a:p>
            <a:endParaRPr lang="en-US" sz="360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30</a:t>
            </a:fld>
            <a:endParaRPr lang="en-IN" dirty="0"/>
          </a:p>
        </p:txBody>
      </p:sp>
    </p:spTree>
    <p:extLst>
      <p:ext uri="{BB962C8B-B14F-4D97-AF65-F5344CB8AC3E}">
        <p14:creationId xmlns:p14="http://schemas.microsoft.com/office/powerpoint/2010/main" val="2361875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is not a new concept for you. You’ve reduced assets before using a valuation allowance. Suppose, for example, that you have accounts receivable of $8 million but expect that $3 million of that amount will not ultimately be collected from your customers. You would reduce the asset indirectly using a valuation allowance.</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31</a:t>
            </a:fld>
            <a:endParaRPr lang="en-IN" dirty="0"/>
          </a:p>
        </p:txBody>
      </p:sp>
    </p:spTree>
    <p:extLst>
      <p:ext uri="{BB962C8B-B14F-4D97-AF65-F5344CB8AC3E}">
        <p14:creationId xmlns:p14="http://schemas.microsoft.com/office/powerpoint/2010/main" val="36262988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16–5</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same balance sheet reporting occurs with respect to the valuation allowance related to deferred tax assets</a:t>
            </a:r>
            <a:r>
              <a:rPr lang="en-US" sz="1200" kern="1200" baseline="0" dirty="0" smtClean="0">
                <a:solidFill>
                  <a:schemeClr val="tx1"/>
                </a:solidFill>
                <a:latin typeface="+mn-lt"/>
                <a:ea typeface="+mn-ea"/>
                <a:cs typeface="+mn-cs"/>
              </a:rPr>
              <a:t>. In </a:t>
            </a:r>
            <a:r>
              <a:rPr lang="en-US" sz="1200" kern="1200" baseline="0" dirty="0">
                <a:solidFill>
                  <a:schemeClr val="tx1"/>
                </a:solidFill>
                <a:latin typeface="+mn-lt"/>
                <a:ea typeface="+mn-ea"/>
                <a:cs typeface="+mn-cs"/>
              </a:rPr>
              <a:t>the 2018 balance sheet, the deferred tax asset would be reported at its estimated net realizable value, reduced by the valuation allowance.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32</a:t>
            </a:fld>
            <a:endParaRPr lang="en-IN" dirty="0"/>
          </a:p>
        </p:txBody>
      </p:sp>
    </p:spTree>
    <p:extLst>
      <p:ext uri="{BB962C8B-B14F-4D97-AF65-F5344CB8AC3E}">
        <p14:creationId xmlns:p14="http://schemas.microsoft.com/office/powerpoint/2010/main" val="779547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each reporting period, the valuation allowance is reevaluated. The appropriate balance is decided on and the valuation allowance is adjusted—up or down—to create that balance. For instance, let’s say that at the end of the following year, 2019, available evidence now indicates that $500,000 of the deferred tax asset at the end of 2019 ultimately will not be realized. We would adjust the valuation allowance to reflect the indicated amount with the offset to income tax expense.</a:t>
            </a:r>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33</a:t>
            </a:fld>
            <a:endParaRPr lang="en-IN" dirty="0"/>
          </a:p>
        </p:txBody>
      </p:sp>
    </p:spTree>
    <p:extLst>
      <p:ext uri="{BB962C8B-B14F-4D97-AF65-F5344CB8AC3E}">
        <p14:creationId xmlns:p14="http://schemas.microsoft.com/office/powerpoint/2010/main" val="40458889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disclosure note accompanied the January 30, 2016, annual report of Sears Holdings Corporation, which operates a variety of retailers including Sears, Kmart, and Lands’ End. Sears disclosed that it had deferred tax assets of $5 billion, offset by a valuation allowance of $4.8 billion. Why such a large valuation allowance?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provides Sears’s explanation</a:t>
            </a:r>
            <a:r>
              <a:rPr lang="en-US" sz="1200" b="0" i="0" u="none" strike="noStrike"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Given </a:t>
            </a:r>
            <a:r>
              <a:rPr lang="en-US" sz="1200" kern="1200" baseline="0" dirty="0">
                <a:solidFill>
                  <a:schemeClr val="tx1"/>
                </a:solidFill>
                <a:latin typeface="+mn-lt"/>
                <a:ea typeface="+mn-ea"/>
                <a:cs typeface="+mn-cs"/>
              </a:rPr>
              <a:t>its large recent losses, Sears cannot argue that it’s more likely than not that it will have sufficient future income to utilize its deferred tax assets, so it must record a large valuation allowance.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34</a:t>
            </a:fld>
            <a:endParaRPr lang="en-IN" dirty="0"/>
          </a:p>
        </p:txBody>
      </p:sp>
    </p:spTree>
    <p:extLst>
      <p:ext uri="{BB962C8B-B14F-4D97-AF65-F5344CB8AC3E}">
        <p14:creationId xmlns:p14="http://schemas.microsoft.com/office/powerpoint/2010/main" val="32808694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EB7FBCE-FC67-46F0-B25A-27F3B41EA4E7}" type="slidenum">
              <a:rPr lang="en-IN" smtClean="0"/>
              <a:pPr/>
              <a:t>35</a:t>
            </a:fld>
            <a:endParaRPr lang="en-IN" dirty="0"/>
          </a:p>
        </p:txBody>
      </p:sp>
    </p:spTree>
    <p:extLst>
      <p:ext uri="{BB962C8B-B14F-4D97-AF65-F5344CB8AC3E}">
        <p14:creationId xmlns:p14="http://schemas.microsoft.com/office/powerpoint/2010/main" val="29547381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Illustration </a:t>
            </a:r>
            <a:r>
              <a:rPr lang="en-US" sz="1200" dirty="0" smtClean="0">
                <a:latin typeface="Calibri" pitchFamily="34" charset="0"/>
              </a:rPr>
              <a:t>16–7A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We’ve now worked through four examples that illustrate revenue-related and expense-related deferred tax assets and deferred tax liabilities. In each example, the journal entry to recognize tax expense included three items: income tax payable, the change in the deferred tax asset or liability, and (to balance) the debit to tax expense (or credit to tax benefit). Companies provide disclosure in the notes that help investors see these relationships.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As an example,</a:t>
            </a:r>
            <a:r>
              <a:rPr lang="en-US" sz="1200" baseline="0" dirty="0">
                <a:latin typeface="Calibri" pitchFamily="34" charset="0"/>
              </a:rPr>
              <a:t> the illustration in this slide and the next</a:t>
            </a:r>
            <a:r>
              <a:rPr lang="en-US" sz="1200" dirty="0">
                <a:latin typeface="Calibri" pitchFamily="34" charset="0"/>
              </a:rPr>
              <a:t> include two tables in the tax note that appeared in the January</a:t>
            </a:r>
            <a:r>
              <a:rPr lang="en-US" sz="1200" baseline="0" dirty="0">
                <a:latin typeface="Calibri" pitchFamily="34" charset="0"/>
              </a:rPr>
              <a:t> 31, 2015</a:t>
            </a:r>
            <a:r>
              <a:rPr lang="en-US" sz="1200" dirty="0">
                <a:latin typeface="Calibri" pitchFamily="34" charset="0"/>
              </a:rPr>
              <a:t>, annual report of Shoe Carnival, Inc., a large footwear retailer</a:t>
            </a:r>
            <a:r>
              <a:rPr lang="en-US" sz="1200" dirty="0" smtClean="0">
                <a:latin typeface="Calibri" pitchFamily="34" charset="0"/>
              </a:rPr>
              <a:t>.</a:t>
            </a:r>
            <a:r>
              <a:rPr lang="en-US" sz="1200" baseline="0" dirty="0" smtClean="0">
                <a:latin typeface="Calibri" pitchFamily="34" charset="0"/>
              </a:rPr>
              <a:t> </a:t>
            </a:r>
            <a:r>
              <a:rPr lang="en-US" sz="1200" dirty="0" smtClean="0">
                <a:latin typeface="Calibri" pitchFamily="34" charset="0"/>
              </a:rPr>
              <a:t>This </a:t>
            </a:r>
            <a:r>
              <a:rPr lang="en-US" sz="1200" dirty="0">
                <a:latin typeface="Calibri" pitchFamily="34" charset="0"/>
              </a:rPr>
              <a:t>part of Shoe Carnival’s tax note provides enough information to reproduce a journal entry that summarizes the company’s 2014 tax expense. We just have to understand that </a:t>
            </a:r>
            <a:r>
              <a:rPr lang="en-US" sz="1200" kern="1200" baseline="0" dirty="0">
                <a:solidFill>
                  <a:schemeClr val="tx1"/>
                </a:solidFill>
                <a:latin typeface="+mn-lt"/>
                <a:ea typeface="+mn-ea"/>
                <a:cs typeface="+mn-cs"/>
              </a:rPr>
              <a:t>“total current” refers to income tax payable, “total deferred” refers to the total change in deferred tax assets and liabilities, </a:t>
            </a:r>
            <a:r>
              <a:rPr lang="en-US" sz="1200" b="0" i="0" u="none" strike="noStrike" kern="1200" baseline="0" dirty="0">
                <a:solidFill>
                  <a:schemeClr val="tx1"/>
                </a:solidFill>
                <a:latin typeface="+mn-lt"/>
                <a:ea typeface="+mn-ea"/>
                <a:cs typeface="+mn-cs"/>
              </a:rPr>
              <a:t>“valuation allowance” refers to the change in the valuation allowance, </a:t>
            </a:r>
            <a:r>
              <a:rPr lang="en-US" sz="1200" kern="1200" baseline="0" dirty="0">
                <a:solidFill>
                  <a:schemeClr val="tx1"/>
                </a:solidFill>
                <a:latin typeface="+mn-lt"/>
                <a:ea typeface="+mn-ea"/>
                <a:cs typeface="+mn-cs"/>
              </a:rPr>
              <a:t>and “total provision” refers to income tax expense. We can see that Shoe Carnival’s operations caused </a:t>
            </a:r>
            <a:r>
              <a:rPr lang="en-US" sz="1200" b="0" i="0" u="none" strike="noStrike" kern="1200" baseline="0" dirty="0">
                <a:solidFill>
                  <a:schemeClr val="tx1"/>
                </a:solidFill>
                <a:latin typeface="+mn-lt"/>
                <a:ea typeface="+mn-ea"/>
                <a:cs typeface="+mn-cs"/>
              </a:rPr>
              <a:t>total deferred tax assets and liabilities to change by a debit of </a:t>
            </a:r>
            <a:r>
              <a:rPr lang="en-US" sz="1200" b="1" i="0" u="none" strike="noStrike" kern="1200" baseline="0" dirty="0">
                <a:solidFill>
                  <a:schemeClr val="tx1"/>
                </a:solidFill>
                <a:latin typeface="+mn-lt"/>
                <a:ea typeface="+mn-ea"/>
                <a:cs typeface="+mn-cs"/>
              </a:rPr>
              <a:t>$2,493 </a:t>
            </a:r>
            <a:r>
              <a:rPr lang="en-US" sz="1200" b="0" i="0" u="none" strike="noStrike" kern="1200" baseline="0" dirty="0">
                <a:solidFill>
                  <a:schemeClr val="tx1"/>
                </a:solidFill>
                <a:latin typeface="+mn-lt"/>
                <a:ea typeface="+mn-ea"/>
                <a:cs typeface="+mn-cs"/>
              </a:rPr>
              <a:t>during 2014, and its valuation allowance against deferred tax assets changed by an offsetting credit of </a:t>
            </a:r>
            <a:r>
              <a:rPr lang="en-US" sz="1200" b="1" i="0" u="none" strike="noStrike" kern="1200" baseline="0" dirty="0">
                <a:solidFill>
                  <a:schemeClr val="tx1"/>
                </a:solidFill>
                <a:latin typeface="+mn-lt"/>
                <a:ea typeface="+mn-ea"/>
                <a:cs typeface="+mn-cs"/>
              </a:rPr>
              <a:t>$1,943</a:t>
            </a:r>
            <a:r>
              <a:rPr lang="en-US" sz="1200" b="0" i="0" u="none" strike="noStrike" kern="1200" baseline="0" dirty="0">
                <a:solidFill>
                  <a:schemeClr val="tx1"/>
                </a:solidFill>
                <a:latin typeface="+mn-lt"/>
                <a:ea typeface="+mn-ea"/>
                <a:cs typeface="+mn-cs"/>
              </a:rPr>
              <a:t>, so the total change in these accounts was </a:t>
            </a:r>
            <a:r>
              <a:rPr lang="en-US" sz="1200" b="1" i="0" u="none" strike="noStrike" kern="1200" baseline="0" dirty="0">
                <a:solidFill>
                  <a:schemeClr val="tx1"/>
                </a:solidFill>
                <a:latin typeface="+mn-lt"/>
                <a:ea typeface="+mn-ea"/>
                <a:cs typeface="+mn-cs"/>
              </a:rPr>
              <a:t>$550</a:t>
            </a:r>
            <a:r>
              <a:rPr lang="en-US" sz="1200" b="0" i="0" u="none" strike="noStrike" kern="1200" baseline="0" dirty="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36</a:t>
            </a:fld>
            <a:endParaRPr lang="en-IN" dirty="0"/>
          </a:p>
        </p:txBody>
      </p:sp>
    </p:spTree>
    <p:extLst>
      <p:ext uri="{BB962C8B-B14F-4D97-AF65-F5344CB8AC3E}">
        <p14:creationId xmlns:p14="http://schemas.microsoft.com/office/powerpoint/2010/main" val="27483393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16–7B</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verify that change by comparing the 2014 fiscal </a:t>
            </a:r>
            <a:r>
              <a:rPr lang="en-US" sz="1200" b="0" i="0" u="none" strike="noStrike" kern="1200" baseline="0" dirty="0" smtClean="0">
                <a:solidFill>
                  <a:schemeClr val="tx1"/>
                </a:solidFill>
                <a:latin typeface="+mn-lt"/>
                <a:ea typeface="+mn-ea"/>
                <a:cs typeface="+mn-cs"/>
              </a:rPr>
              <a:t>year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(January 31, 2015) and 2013 fiscal </a:t>
            </a:r>
            <a:r>
              <a:rPr lang="en-US" sz="1200" b="0" i="0" u="none" strike="noStrike" kern="1200" baseline="0" dirty="0" smtClean="0">
                <a:solidFill>
                  <a:schemeClr val="tx1"/>
                </a:solidFill>
                <a:latin typeface="+mn-lt"/>
                <a:ea typeface="+mn-ea"/>
                <a:cs typeface="+mn-cs"/>
              </a:rPr>
              <a:t>year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(February 1, 2014) balances of </a:t>
            </a:r>
            <a:r>
              <a:rPr lang="en-IN" sz="1200" b="0" i="0" u="none" strike="noStrike" kern="1200" baseline="0" dirty="0">
                <a:solidFill>
                  <a:schemeClr val="tx1"/>
                </a:solidFill>
                <a:latin typeface="+mn-lt"/>
                <a:ea typeface="+mn-ea"/>
                <a:cs typeface="+mn-cs"/>
              </a:rPr>
              <a:t>Shoe Carnival’s deferred tax assets and liabilities, </a:t>
            </a:r>
            <a:r>
              <a:rPr lang="en-US" sz="1200" b="0" i="0" u="none" strike="noStrike" kern="1200" baseline="0" dirty="0">
                <a:solidFill>
                  <a:schemeClr val="tx1"/>
                </a:solidFill>
                <a:latin typeface="+mn-lt"/>
                <a:ea typeface="+mn-ea"/>
                <a:cs typeface="+mn-cs"/>
              </a:rPr>
              <a:t>shown here.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can see from this illustration that Shoe Carnival </a:t>
            </a:r>
            <a:r>
              <a:rPr lang="en-US" sz="1200" b="0" i="0" u="none" strike="noStrike" kern="1200" baseline="0" dirty="0">
                <a:solidFill>
                  <a:schemeClr val="tx1"/>
                </a:solidFill>
                <a:latin typeface="+mn-lt"/>
                <a:ea typeface="+mn-ea"/>
                <a:cs typeface="+mn-cs"/>
              </a:rPr>
              <a:t>has a net deferred tax asset of </a:t>
            </a:r>
            <a:r>
              <a:rPr lang="en-US" sz="1200" b="1" i="0" u="none" strike="noStrike" kern="1200" baseline="0" dirty="0">
                <a:solidFill>
                  <a:schemeClr val="tx1"/>
                </a:solidFill>
                <a:latin typeface="+mn-lt"/>
                <a:ea typeface="+mn-ea"/>
                <a:cs typeface="+mn-cs"/>
              </a:rPr>
              <a:t>$5,184 </a:t>
            </a:r>
            <a:r>
              <a:rPr lang="en-US" sz="1200" b="0" i="0" u="none" strike="noStrike" kern="1200" baseline="0" dirty="0">
                <a:solidFill>
                  <a:schemeClr val="tx1"/>
                </a:solidFill>
                <a:latin typeface="+mn-lt"/>
                <a:ea typeface="+mn-ea"/>
                <a:cs typeface="+mn-cs"/>
              </a:rPr>
              <a:t>as of January 31, 2015 (the end of its 2014 fiscal year), equal to its total deferred tax asset of $26,179 less its valuation allowance of $1,943 and its total deferred tax liability of $19,052. Compared to the net deferred tax asset of </a:t>
            </a:r>
            <a:r>
              <a:rPr lang="en-US" sz="1200" b="1" i="0" u="none" strike="noStrike" kern="1200" baseline="0" dirty="0">
                <a:solidFill>
                  <a:schemeClr val="tx1"/>
                </a:solidFill>
                <a:latin typeface="+mn-lt"/>
                <a:ea typeface="+mn-ea"/>
                <a:cs typeface="+mn-cs"/>
              </a:rPr>
              <a:t>$4,634 </a:t>
            </a:r>
            <a:r>
              <a:rPr lang="en-US" sz="1200" b="0" i="0" u="none" strike="noStrike" kern="1200" baseline="0" dirty="0">
                <a:solidFill>
                  <a:schemeClr val="tx1"/>
                </a:solidFill>
                <a:latin typeface="+mn-lt"/>
                <a:ea typeface="+mn-ea"/>
                <a:cs typeface="+mn-cs"/>
              </a:rPr>
              <a:t>at February 1, 2014, we see that the net deferred tax asset has increased by $5,184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4,634 = </a:t>
            </a:r>
            <a:r>
              <a:rPr lang="en-US" sz="1200" b="1" i="0" u="none" strike="noStrike" kern="1200" baseline="0" dirty="0">
                <a:solidFill>
                  <a:schemeClr val="tx1"/>
                </a:solidFill>
                <a:latin typeface="+mn-lt"/>
                <a:ea typeface="+mn-ea"/>
                <a:cs typeface="+mn-cs"/>
              </a:rPr>
              <a:t>$550</a:t>
            </a:r>
            <a:r>
              <a:rPr lang="en-IN" sz="1200" b="0" i="0" u="none" strike="noStrike" kern="1200" baseline="0" dirty="0">
                <a:solidFill>
                  <a:schemeClr val="tx1"/>
                </a:solidFill>
                <a:latin typeface="+mn-lt"/>
                <a:ea typeface="+mn-ea"/>
                <a:cs typeface="+mn-cs"/>
              </a:rPr>
              <a:t>. That’s the amount of change in deferred taxes we saw </a:t>
            </a:r>
            <a:r>
              <a:rPr lang="en-US" sz="1200" b="0" i="0" u="none" strike="noStrike" kern="1200" baseline="0" dirty="0">
                <a:solidFill>
                  <a:schemeClr val="tx1"/>
                </a:solidFill>
                <a:latin typeface="+mn-lt"/>
                <a:ea typeface="+mn-ea"/>
                <a:cs typeface="+mn-cs"/>
              </a:rPr>
              <a:t>on the previous slide</a:t>
            </a:r>
            <a:r>
              <a:rPr lang="en-US" sz="1200" b="0" i="0" u="none" strike="noStrike" kern="1200" baseline="0" dirty="0" smtClean="0">
                <a:solidFill>
                  <a:schemeClr val="tx1"/>
                </a:solidFill>
                <a:latin typeface="+mn-lt"/>
                <a:ea typeface="+mn-ea"/>
                <a:cs typeface="+mn-cs"/>
              </a:rPr>
              <a:t>. The changes that appear in the tax expense recognition journal entry reconcile with the changes we observe in the balance sheet accounts.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37</a:t>
            </a:fld>
            <a:endParaRPr lang="en-IN" dirty="0"/>
          </a:p>
        </p:txBody>
      </p:sp>
    </p:spTree>
    <p:extLst>
      <p:ext uri="{BB962C8B-B14F-4D97-AF65-F5344CB8AC3E}">
        <p14:creationId xmlns:p14="http://schemas.microsoft.com/office/powerpoint/2010/main" val="30013379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we’ve dealt with </a:t>
            </a:r>
            <a:r>
              <a:rPr lang="en-IN" sz="1200" b="0" i="1" u="none" strike="noStrike" kern="1200" baseline="0" dirty="0">
                <a:solidFill>
                  <a:schemeClr val="tx1"/>
                </a:solidFill>
                <a:latin typeface="+mn-lt"/>
                <a:ea typeface="+mn-ea"/>
                <a:cs typeface="+mn-cs"/>
              </a:rPr>
              <a:t>temporary</a:t>
            </a:r>
            <a:r>
              <a:rPr lang="en-IN" sz="1200" b="0" i="0" u="none" strike="noStrike" kern="1200" baseline="0" dirty="0">
                <a:solidFill>
                  <a:schemeClr val="tx1"/>
                </a:solidFill>
                <a:latin typeface="+mn-lt"/>
                <a:ea typeface="+mn-ea"/>
                <a:cs typeface="+mn-cs"/>
              </a:rPr>
              <a:t> differences between the reported amount of an asset or liability in the financial statements and its tax basis. However, some differences aren’t temporary. Rather, they are caused by transactions and events that under existing tax law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affect taxable income or taxes payable. Interest received from investments in bonds issued by state and municipal governments, for instance, is exempt from taxation. Interest revenue of this type is, of course, reported as revenue on the recipient’s income statement, but not on its tax return—not now, not later. So, there is a permanent difference between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and taxable income. This situation will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reverse in a later year—the tax-free income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be reported on the tax return.</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38</a:t>
            </a:fld>
            <a:endParaRPr lang="en-IN" dirty="0"/>
          </a:p>
        </p:txBody>
      </p:sp>
    </p:spTree>
    <p:extLst>
      <p:ext uri="{BB962C8B-B14F-4D97-AF65-F5344CB8AC3E}">
        <p14:creationId xmlns:p14="http://schemas.microsoft.com/office/powerpoint/2010/main" val="23445863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16–8</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In some instances, provisions </a:t>
            </a:r>
            <a:r>
              <a:rPr lang="en-US" sz="1200" b="0" i="0" u="none" strike="noStrike" kern="1200" baseline="0" dirty="0">
                <a:solidFill>
                  <a:schemeClr val="tx1"/>
                </a:solidFill>
                <a:latin typeface="+mn-lt"/>
                <a:ea typeface="+mn-ea"/>
                <a:cs typeface="+mn-cs"/>
              </a:rPr>
              <a:t>of the tax </a:t>
            </a:r>
            <a:r>
              <a:rPr lang="en-US" sz="1200" b="0" i="0" u="none" strike="noStrike" kern="1200" baseline="0" dirty="0" smtClean="0">
                <a:solidFill>
                  <a:schemeClr val="tx1"/>
                </a:solidFill>
                <a:latin typeface="+mn-lt"/>
                <a:ea typeface="+mn-ea"/>
                <a:cs typeface="+mn-cs"/>
              </a:rPr>
              <a:t>laws dictate </a:t>
            </a:r>
            <a:r>
              <a:rPr lang="en-US" sz="1200" b="0" i="0" u="none" strike="noStrike" kern="1200" baseline="0" dirty="0">
                <a:solidFill>
                  <a:schemeClr val="tx1"/>
                </a:solidFill>
                <a:latin typeface="+mn-lt"/>
                <a:ea typeface="+mn-ea"/>
                <a:cs typeface="+mn-cs"/>
              </a:rPr>
              <a:t>that the amount of a revenue that is taxable or expense that is deductible permanently differs from the amount reported in the income statement. Here are some </a:t>
            </a:r>
            <a:r>
              <a:rPr lang="en-US" sz="1200" kern="1200" baseline="0" dirty="0">
                <a:solidFill>
                  <a:schemeClr val="tx1"/>
                </a:solidFill>
                <a:latin typeface="+mn-lt"/>
                <a:ea typeface="+mn-ea"/>
                <a:cs typeface="+mn-cs"/>
              </a:rPr>
              <a:t>examples of permanent differences that commonly occur in practice.</a:t>
            </a:r>
          </a:p>
          <a:p>
            <a:pPr algn="l"/>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39</a:t>
            </a:fld>
            <a:endParaRPr lang="en-IN" dirty="0"/>
          </a:p>
        </p:txBody>
      </p:sp>
    </p:spTree>
    <p:extLst>
      <p:ext uri="{BB962C8B-B14F-4D97-AF65-F5344CB8AC3E}">
        <p14:creationId xmlns:p14="http://schemas.microsoft.com/office/powerpoint/2010/main" val="1957689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should </a:t>
            </a:r>
            <a:r>
              <a:rPr lang="en-IN" sz="1200" b="0" i="0" u="none" strike="noStrike" kern="1200" baseline="0" dirty="0">
                <a:solidFill>
                  <a:schemeClr val="tx1"/>
                </a:solidFill>
                <a:latin typeface="+mn-lt"/>
                <a:ea typeface="+mn-ea"/>
                <a:cs typeface="+mn-cs"/>
              </a:rPr>
              <a:t>recognize income tax expense based on the “accrual concept,” just like other expenses. That is, income tax expense reported each period should be the amount caused by that period’s activities, regardless of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tax laws require that the tax be paid.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If tax laws allow a company to avoid a current tax payment by postponing when an amount is included in taxable income, the company must report a </a:t>
            </a:r>
            <a:r>
              <a:rPr lang="en-IN" sz="1200" b="1" i="0" u="none" strike="noStrike" kern="1200" baseline="0" dirty="0">
                <a:solidFill>
                  <a:schemeClr val="tx1"/>
                </a:solidFill>
                <a:latin typeface="+mn-lt"/>
                <a:ea typeface="+mn-ea"/>
                <a:cs typeface="+mn-cs"/>
              </a:rPr>
              <a:t>deferred tax liability </a:t>
            </a:r>
            <a:r>
              <a:rPr lang="en-IN" sz="1200" b="0" i="0" u="none" strike="noStrike" kern="1200" baseline="0" dirty="0">
                <a:solidFill>
                  <a:schemeClr val="tx1"/>
                </a:solidFill>
                <a:latin typeface="+mn-lt"/>
                <a:ea typeface="+mn-ea"/>
                <a:cs typeface="+mn-cs"/>
              </a:rPr>
              <a:t>based on the </a:t>
            </a:r>
            <a:r>
              <a:rPr lang="en-IN" sz="1200" b="1" i="0" u="none" strike="noStrike" kern="1200" baseline="0" dirty="0">
                <a:solidFill>
                  <a:schemeClr val="tx1"/>
                </a:solidFill>
                <a:latin typeface="+mn-lt"/>
                <a:ea typeface="+mn-ea"/>
                <a:cs typeface="+mn-cs"/>
              </a:rPr>
              <a:t>future taxable amount</a:t>
            </a:r>
            <a:r>
              <a:rPr lang="en-IN" sz="12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On the other hand, if tax laws require the company to wait until a future period to take a tax deduction that reduces taxable income, the company reports a </a:t>
            </a:r>
            <a:r>
              <a:rPr lang="en-IN" sz="1200" b="1" i="0" u="none" strike="noStrike" kern="1200" baseline="0" dirty="0">
                <a:solidFill>
                  <a:schemeClr val="tx1"/>
                </a:solidFill>
                <a:latin typeface="+mn-lt"/>
                <a:ea typeface="+mn-ea"/>
                <a:cs typeface="+mn-cs"/>
              </a:rPr>
              <a:t>deferred tax asset </a:t>
            </a:r>
            <a:r>
              <a:rPr lang="en-IN" sz="1200" b="0" i="0" u="none" strike="noStrike" kern="1200" baseline="0" dirty="0">
                <a:solidFill>
                  <a:schemeClr val="tx1"/>
                </a:solidFill>
                <a:latin typeface="+mn-lt"/>
                <a:ea typeface="+mn-ea"/>
                <a:cs typeface="+mn-cs"/>
              </a:rPr>
              <a:t>reflecting the benefit of that </a:t>
            </a:r>
            <a:r>
              <a:rPr lang="en-IN" sz="1200" b="1" i="0" u="none" strike="noStrike" kern="1200" baseline="0" dirty="0">
                <a:solidFill>
                  <a:schemeClr val="tx1"/>
                </a:solidFill>
                <a:latin typeface="+mn-lt"/>
                <a:ea typeface="+mn-ea"/>
                <a:cs typeface="+mn-cs"/>
              </a:rPr>
              <a:t>future deductible amount</a:t>
            </a:r>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That means that tax expense includes not only current tax payable but also changes in the deferred tax assets and liabilities that represent taxes due in other periods but that resulted from the current period’s </a:t>
            </a:r>
            <a:r>
              <a:rPr lang="en-US" sz="1200" b="0" i="0" u="none" strike="noStrike" kern="1200" baseline="0" dirty="0">
                <a:solidFill>
                  <a:schemeClr val="tx1"/>
                </a:solidFill>
                <a:latin typeface="+mn-lt"/>
                <a:ea typeface="+mn-ea"/>
                <a:cs typeface="+mn-cs"/>
              </a:rPr>
              <a:t>operations. In other words, tax expense is a “plug” in the journal entry that is debited or credited to make the rest of the journal entry balance.</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8001995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Accounting for permanent differences is less complex than is accounting for temporary differences. We calculate taxes payable according to the tax law, and since permanent differences are not temporary, we don’t create a deferred tax asset or liability. Therefore, tax expense is determined by tax </a:t>
            </a:r>
            <a:r>
              <a:rPr lang="en-US" sz="1200" b="0" i="0" u="none" strike="noStrike" kern="1200" baseline="0" dirty="0" smtClean="0">
                <a:solidFill>
                  <a:schemeClr val="tx1"/>
                </a:solidFill>
                <a:latin typeface="+mn-lt"/>
                <a:ea typeface="+mn-ea"/>
                <a:cs typeface="+mn-cs"/>
              </a:rPr>
              <a:t>payable for these items. </a:t>
            </a:r>
            <a:r>
              <a:rPr lang="en-US" sz="1200" b="0" i="0" u="none" strike="noStrike" kern="1200" baseline="0" dirty="0">
                <a:solidFill>
                  <a:schemeClr val="tx1"/>
                </a:solidFill>
                <a:latin typeface="+mn-lt"/>
                <a:ea typeface="+mn-ea"/>
                <a:cs typeface="+mn-cs"/>
              </a:rPr>
              <a:t>The term </a:t>
            </a:r>
            <a:r>
              <a:rPr lang="en-US" sz="1200" b="0" i="1" u="none" strike="noStrike" kern="1200" baseline="0" dirty="0">
                <a:solidFill>
                  <a:schemeClr val="tx1"/>
                </a:solidFill>
                <a:latin typeface="+mn-lt"/>
                <a:ea typeface="+mn-ea"/>
                <a:cs typeface="+mn-cs"/>
              </a:rPr>
              <a:t>permanent difference </a:t>
            </a:r>
            <a:r>
              <a:rPr lang="en-US" sz="1200" b="0" i="0" u="none" strike="noStrike" kern="1200" baseline="0" dirty="0">
                <a:solidFill>
                  <a:schemeClr val="tx1"/>
                </a:solidFill>
                <a:latin typeface="+mn-lt"/>
                <a:ea typeface="+mn-ea"/>
                <a:cs typeface="+mn-cs"/>
              </a:rPr>
              <a:t>doesn’t refer to a difference between tax payable and tax expense—those are the same with respect to this item. Rather, it refers to a difference between taxable income and pretax accounting income. That’s why we adjust pretax accounting income in the illustrations that follow to eliminate permanent differences when calculating tax payable.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 company’s </a:t>
            </a:r>
            <a:r>
              <a:rPr lang="en-IN" sz="1200" b="0" i="1" u="none" strike="noStrike" kern="1200" baseline="0" dirty="0">
                <a:solidFill>
                  <a:schemeClr val="tx1"/>
                </a:solidFill>
                <a:latin typeface="+mn-lt"/>
                <a:ea typeface="+mn-ea"/>
                <a:cs typeface="+mn-cs"/>
              </a:rPr>
              <a:t>effective tax rate </a:t>
            </a:r>
            <a:r>
              <a:rPr lang="en-IN" sz="1200" b="0" i="0" u="none" strike="noStrike" kern="1200" baseline="0" dirty="0">
                <a:solidFill>
                  <a:schemeClr val="tx1"/>
                </a:solidFill>
                <a:latin typeface="+mn-lt"/>
                <a:ea typeface="+mn-ea"/>
                <a:cs typeface="+mn-cs"/>
              </a:rPr>
              <a:t>is calculated by dividing the company’s tax expense by its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Permanent differences affect the effective tax rate because they affect </a:t>
            </a:r>
            <a:r>
              <a:rPr lang="en-US" sz="1200" b="0" i="0" u="none" strike="noStrike" kern="1200" baseline="0" dirty="0">
                <a:solidFill>
                  <a:schemeClr val="tx1"/>
                </a:solidFill>
                <a:latin typeface="+mn-lt"/>
                <a:ea typeface="+mn-ea"/>
                <a:cs typeface="+mn-cs"/>
              </a:rPr>
              <a:t>pretax accounting income</a:t>
            </a:r>
            <a:r>
              <a:rPr lang="en-US" sz="1200" b="0" i="0" u="none" strike="noStrike" kern="1200" baseline="0" dirty="0" smtClean="0">
                <a:solidFill>
                  <a:schemeClr val="tx1"/>
                </a:solidFill>
                <a:latin typeface="+mn-lt"/>
                <a:ea typeface="+mn-ea"/>
                <a:cs typeface="+mn-cs"/>
              </a:rPr>
              <a:t>. Generally</a:t>
            </a:r>
            <a:r>
              <a:rPr lang="en-US" sz="1200" b="0" i="0" u="none" strike="noStrike" kern="1200" baseline="0" dirty="0">
                <a:solidFill>
                  <a:schemeClr val="tx1"/>
                </a:solidFill>
                <a:latin typeface="+mn-lt"/>
                <a:ea typeface="+mn-ea"/>
                <a:cs typeface="+mn-cs"/>
              </a:rPr>
              <a:t>, if pretax accounting income increases, the effective tax rate decreases, and if pretax accounting income decreases, the effective tax rate increases.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40</a:t>
            </a:fld>
            <a:endParaRPr lang="en-IN" dirty="0"/>
          </a:p>
        </p:txBody>
      </p:sp>
    </p:spTree>
    <p:extLst>
      <p:ext uri="{BB962C8B-B14F-4D97-AF65-F5344CB8AC3E}">
        <p14:creationId xmlns:p14="http://schemas.microsoft.com/office/powerpoint/2010/main" val="93509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16–9</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compare temporary and permanent differences, we can modify Illustration 16–1 to include nontaxable income in Kent Land Management’s 2019 pretax accounting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the effective tax rate is $56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145 million, or 38.6%. That’s with $5 million of municipal bond interest included in the $145 million of pretax accounting income. If, instead, pretax accounting income hadn’t included the $5 million of municipal bond interest, it would have been only $140 million, and the effective tax rate would have been $56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140 million, or 40%. Including the municipal bond interest in pretax accounting income increased the denominator of the effective tax rate, so it produced a lower effective tax rate.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More generally, nontaxable revenues and gains like municipal bond interest are permanent differences that result in higher pretax accounting income, so they produce effective tax rates that are lower than the statutory tax rate. Likewise, nondeductible expenses and losses are permanent differences that result in lower pretax accounting income, so they produce effective tax rates that are higher than the statutory tax rate.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41</a:t>
            </a:fld>
            <a:endParaRPr lang="en-IN" dirty="0"/>
          </a:p>
        </p:txBody>
      </p:sp>
    </p:spTree>
    <p:extLst>
      <p:ext uri="{BB962C8B-B14F-4D97-AF65-F5344CB8AC3E}">
        <p14:creationId xmlns:p14="http://schemas.microsoft.com/office/powerpoint/2010/main" val="1763892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16–9</a:t>
            </a: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interest on municipal bonds is tax exempt, it is reported only in the income statement. This difference between pretax accounting income and taxable income does not reverse </a:t>
            </a:r>
            <a:r>
              <a:rPr lang="en-US" b="0" i="0" dirty="0" smtClean="0"/>
              <a:t>later (but,</a:t>
            </a:r>
            <a:r>
              <a:rPr lang="en-US" b="0" i="0" baseline="0" dirty="0" smtClean="0"/>
              <a:t> as we saw previously, the </a:t>
            </a:r>
            <a:r>
              <a:rPr lang="en-US" b="0" i="0" dirty="0" smtClean="0"/>
              <a:t>deferred tax</a:t>
            </a:r>
            <a:r>
              <a:rPr lang="en-US" b="0" i="0" baseline="0" dirty="0" smtClean="0"/>
              <a:t> liability associated with the installment income will reverse as that income is collected in future periods)</a:t>
            </a:r>
            <a:r>
              <a:rPr lang="en-US" b="0" i="0" dirty="0" smtClean="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4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42</a:t>
            </a:fld>
            <a:endParaRPr lang="en-IN" dirty="0"/>
          </a:p>
        </p:txBody>
      </p:sp>
    </p:spTree>
    <p:extLst>
      <p:ext uri="{BB962C8B-B14F-4D97-AF65-F5344CB8AC3E}">
        <p14:creationId xmlns:p14="http://schemas.microsoft.com/office/powerpoint/2010/main" val="32246234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16–10</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Companies are required to report a reconciliation between their effective and statutory tax rates in disclosure notes, as shown in this example from </a:t>
            </a:r>
            <a:r>
              <a:rPr lang="en-US" sz="1200" b="0" i="0" u="none" strike="noStrike" kern="1200" baseline="0" dirty="0" err="1" smtClean="0">
                <a:solidFill>
                  <a:schemeClr val="tx1"/>
                </a:solidFill>
                <a:latin typeface="+mn-lt"/>
                <a:ea typeface="+mn-ea"/>
                <a:cs typeface="+mn-cs"/>
              </a:rPr>
              <a:t>Walmart’s</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financial statements for the fiscal year ended January 31,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43</a:t>
            </a:fld>
            <a:endParaRPr lang="en-IN" dirty="0"/>
          </a:p>
        </p:txBody>
      </p:sp>
    </p:spTree>
    <p:extLst>
      <p:ext uri="{BB962C8B-B14F-4D97-AF65-F5344CB8AC3E}">
        <p14:creationId xmlns:p14="http://schemas.microsoft.com/office/powerpoint/2010/main" val="41118810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Despite the similar approaches for accounting for taxation under </a:t>
            </a:r>
            <a:r>
              <a:rPr lang="en-IN" sz="1200" b="0" i="1" u="none" strike="noStrike" kern="1200" baseline="0" dirty="0">
                <a:solidFill>
                  <a:schemeClr val="tx1"/>
                </a:solidFill>
                <a:latin typeface="+mn-lt"/>
                <a:ea typeface="+mn-ea"/>
                <a:cs typeface="+mn-cs"/>
              </a:rPr>
              <a:t>IAS No. 12</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“Income Tax,” and U.S. GAAP, differences in reported amounts for deferred taxes are among the most frequent between the two reporting approaches. The reason is that a great many of the nontax differences between IFRS and U.S. GAAP affect deferred taxes as well.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under U.S. GAAP, we accrue a loss contingency if it’s both probable and can be reasonably estimated and IFRS guidelines are similar, but the IFRS threshold is “more likely than not.” This is a lower threshold than “probable</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Under U.S. GAAP, accruing a loss contingency (like warranty expense) in the income statement leads to a deferred tax asset if it can’t be deducted on the tax return until a later period. As a result, under the lower threshold of IFRS, we might record a loss contingency and thus a deferred tax asset, but under U.S. GAAP we might record neither. So, even though accounting for deferred taxes is the same, accounting for loss contingencies is different, causing a difference in the reported amounts of deferred taxes under IFRS and U.S. GAAP.</a:t>
            </a:r>
          </a:p>
        </p:txBody>
      </p:sp>
      <p:sp>
        <p:nvSpPr>
          <p:cNvPr id="4" name="Slide Number Placeholder 3"/>
          <p:cNvSpPr>
            <a:spLocks noGrp="1"/>
          </p:cNvSpPr>
          <p:nvPr>
            <p:ph type="sldNum" sz="quarter" idx="10"/>
          </p:nvPr>
        </p:nvSpPr>
        <p:spPr/>
        <p:txBody>
          <a:bodyPr/>
          <a:lstStyle/>
          <a:p>
            <a:fld id="{AEB7FBCE-FC67-46F0-B25A-27F3B41EA4E7}" type="slidenum">
              <a:rPr lang="en-IN" smtClean="0"/>
              <a:pPr/>
              <a:t>44</a:t>
            </a:fld>
            <a:endParaRPr lang="en-IN" dirty="0"/>
          </a:p>
        </p:txBody>
      </p:sp>
    </p:spTree>
    <p:extLst>
      <p:ext uri="{BB962C8B-B14F-4D97-AF65-F5344CB8AC3E}">
        <p14:creationId xmlns:p14="http://schemas.microsoft.com/office/powerpoint/2010/main" val="35308941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measure the deferred tax liability or asset, we multiply the temporary difference by the </a:t>
            </a:r>
            <a:r>
              <a:rPr lang="en-IN" sz="1200" b="0" i="1" u="none" strike="noStrike" kern="1200" baseline="0" dirty="0">
                <a:solidFill>
                  <a:schemeClr val="tx1"/>
                </a:solidFill>
                <a:latin typeface="+mn-lt"/>
                <a:ea typeface="+mn-ea"/>
                <a:cs typeface="+mn-cs"/>
              </a:rPr>
              <a:t>currently enacted </a:t>
            </a:r>
            <a:r>
              <a:rPr lang="en-IN" sz="1200" b="0" i="0" u="none" strike="noStrike" kern="1200" baseline="0" dirty="0">
                <a:solidFill>
                  <a:schemeClr val="tx1"/>
                </a:solidFill>
                <a:latin typeface="+mn-lt"/>
                <a:ea typeface="+mn-ea"/>
                <a:cs typeface="+mn-cs"/>
              </a:rPr>
              <a:t>tax rate that will be effective in the year(s) the temporary difference reverses. We do not base calculations on </a:t>
            </a:r>
            <a:r>
              <a:rPr lang="en-IN" sz="1200" b="0" i="1" u="none" strike="noStrike" kern="1200" baseline="0" dirty="0">
                <a:solidFill>
                  <a:schemeClr val="tx1"/>
                </a:solidFill>
                <a:latin typeface="+mn-lt"/>
                <a:ea typeface="+mn-ea"/>
                <a:cs typeface="+mn-cs"/>
              </a:rPr>
              <a:t>anticipated </a:t>
            </a:r>
            <a:r>
              <a:rPr lang="en-IN" sz="1200" b="0" i="0" u="none" strike="noStrike" kern="1200" baseline="0" dirty="0">
                <a:solidFill>
                  <a:schemeClr val="tx1"/>
                </a:solidFill>
                <a:latin typeface="+mn-lt"/>
                <a:ea typeface="+mn-ea"/>
                <a:cs typeface="+mn-cs"/>
              </a:rPr>
              <a:t>legislation that would alter the company’s tax rate. The FASB chose to favor reliability by waiting until an anticipated change is actually enacted into law before recognizing its tax consequences.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Existing tax laws may call for enacted tax rates to be different in future years in which a temporary difference is expected to reverse. When a phased-in change in rates is scheduled to occur, the specific tax rates of each future year are multiplied by the amounts reversing in each of those years. The total is the deferred tax liability or asset.</a:t>
            </a: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45</a:t>
            </a:fld>
            <a:endParaRPr lang="en-IN" dirty="0"/>
          </a:p>
        </p:txBody>
      </p:sp>
    </p:spTree>
    <p:extLst>
      <p:ext uri="{BB962C8B-B14F-4D97-AF65-F5344CB8AC3E}">
        <p14:creationId xmlns:p14="http://schemas.microsoft.com/office/powerpoint/2010/main" val="1001338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16–11</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let’s again modify our Kent Land Management illustration, this time to assume </a:t>
            </a:r>
            <a:r>
              <a:rPr lang="en-US" sz="1200" kern="1200" baseline="0" dirty="0" smtClean="0">
                <a:solidFill>
                  <a:schemeClr val="tx1"/>
                </a:solidFill>
                <a:latin typeface="+mn-lt"/>
                <a:ea typeface="+mn-ea"/>
                <a:cs typeface="+mn-cs"/>
              </a:rPr>
              <a:t>an already scheduled difference </a:t>
            </a:r>
            <a:r>
              <a:rPr lang="en-US" sz="1200" kern="1200" baseline="0" dirty="0">
                <a:solidFill>
                  <a:schemeClr val="tx1"/>
                </a:solidFill>
                <a:latin typeface="+mn-lt"/>
                <a:ea typeface="+mn-ea"/>
                <a:cs typeface="+mn-cs"/>
              </a:rPr>
              <a:t>in tax rates.</a:t>
            </a:r>
          </a:p>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tax effects of the future taxable amounts depend on the tax rates at which those amounts will be taxed.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Note that the 2019 rate (40%) as well as the 2020 rate (35%) already is enacted into law as of 2018 when the deferred tax liability is established.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46</a:t>
            </a:fld>
            <a:endParaRPr lang="en-IN" dirty="0"/>
          </a:p>
        </p:txBody>
      </p:sp>
    </p:spTree>
    <p:extLst>
      <p:ext uri="{BB962C8B-B14F-4D97-AF65-F5344CB8AC3E}">
        <p14:creationId xmlns:p14="http://schemas.microsoft.com/office/powerpoint/2010/main" val="41303280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Tax laws sometimes change. If a change in a tax law or rate occurs, any existing tax liability or asset must be adjusted. Remember, the deferred tax liability or asset is meant to reflect the amount to be paid or recovered in the future. When legislation changes that amount, the deferred tax liability or asset also should change. That changes the ending balance necessary in the deferred tax asset or liability, so it changes the adjustment necessary to reach that balance, and the offsetting effect is shown in income tax expense</a:t>
            </a:r>
            <a:r>
              <a:rPr lang="en-IN" sz="1200" b="0" i="0" u="none" strike="noStrike" kern="1200" baseline="0" dirty="0" smtClean="0">
                <a:solidFill>
                  <a:schemeClr val="tx1"/>
                </a:solidFill>
                <a:latin typeface="+mn-lt"/>
                <a:ea typeface="+mn-ea"/>
                <a:cs typeface="+mn-cs"/>
              </a:rPr>
              <a:t>. Therefore</a:t>
            </a:r>
            <a:r>
              <a:rPr lang="en-IN" sz="1200" b="0" i="0" u="none" strike="noStrike" kern="1200" baseline="0" dirty="0">
                <a:solidFill>
                  <a:schemeClr val="tx1"/>
                </a:solidFill>
                <a:latin typeface="+mn-lt"/>
                <a:ea typeface="+mn-ea"/>
                <a:cs typeface="+mn-cs"/>
              </a:rPr>
              <a:t>, the effect is reflected in operating income in the year the change in the tax law or rate is enacted, not the year in which the timing difference underlying the deferred tax asset or liability reverses.</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47</a:t>
            </a:fld>
            <a:endParaRPr lang="en-IN" dirty="0"/>
          </a:p>
        </p:txBody>
      </p:sp>
    </p:spTree>
    <p:extLst>
      <p:ext uri="{BB962C8B-B14F-4D97-AF65-F5344CB8AC3E}">
        <p14:creationId xmlns:p14="http://schemas.microsoft.com/office/powerpoint/2010/main" val="283138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16–11A</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clarification, reconsider the previous illustration. Without a change in tax rates and assuming that pretax accounting income reported in the income statement in 2019 is $100 million (with no additional temporary or permanent differences), the 2019 income tax amounts would be determined as shown here.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40% 2019 rate and the 35% 2020 rate are established by previously enacted legislation</a:t>
            </a:r>
            <a:r>
              <a:rPr lang="en-US" sz="1200" b="0" i="0" u="none" strike="noStrike" kern="1200" baseline="0" dirty="0" smtClean="0">
                <a:solidFill>
                  <a:schemeClr val="tx1"/>
                </a:solidFill>
                <a:latin typeface="+mn-lt"/>
                <a:ea typeface="+mn-ea"/>
                <a:cs typeface="+mn-cs"/>
              </a:rPr>
              <a:t>. Given </a:t>
            </a:r>
            <a:r>
              <a:rPr lang="en-US" sz="1200" b="0" i="0" u="none" strike="noStrike" kern="1200" baseline="0" dirty="0">
                <a:solidFill>
                  <a:schemeClr val="tx1"/>
                </a:solidFill>
                <a:latin typeface="+mn-lt"/>
                <a:ea typeface="+mn-ea"/>
                <a:cs typeface="+mn-cs"/>
              </a:rPr>
              <a:t>a 35% enacted tax rate for 2020, the balance necessary in the deferred tax liability at the end of 2019 is $10.5, so a debit adjustment of $4 is necessary to move from the $14.5 beginning balance to the necessary $10.5 ending balance</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income tax expense is computed as $40 which is the amount needed to balance the journal entry</a:t>
            </a:r>
            <a:r>
              <a:rPr lang="en-US" sz="1200" b="0" i="0" u="none" strike="noStrike" kern="1200" baseline="0" dirty="0" smtClean="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48</a:t>
            </a:fld>
            <a:endParaRPr lang="en-IN" dirty="0"/>
          </a:p>
        </p:txBody>
      </p:sp>
    </p:spTree>
    <p:extLst>
      <p:ext uri="{BB962C8B-B14F-4D97-AF65-F5344CB8AC3E}">
        <p14:creationId xmlns:p14="http://schemas.microsoft.com/office/powerpoint/2010/main" val="2374904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16–11B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Now assume Congress passed a new tax law in 2019 that will cause the 2020 tax rate to be 30% instead of the previously scheduled 35% rate. Because a deferred tax liability was established in 2018 with the expectation that the 2020 taxable amount would be taxed at 35%, it would now be adjusted to reflect taxation at 30%, instead</a:t>
            </a:r>
            <a:r>
              <a:rPr lang="en-US" sz="1200" b="0" i="0" u="none" strike="noStrike" kern="1200" baseline="0" dirty="0" smtClean="0">
                <a:solidFill>
                  <a:schemeClr val="tx1"/>
                </a:solidFill>
                <a:latin typeface="+mn-lt"/>
                <a:ea typeface="+mn-ea"/>
                <a:cs typeface="+mn-cs"/>
              </a:rPr>
              <a:t>. T</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he </a:t>
            </a:r>
            <a:r>
              <a:rPr kumimoji="0" lang="en-US" sz="1200" b="0" i="0" u="none" strike="noStrike" kern="1200" cap="none" spc="0" normalizeH="0" baseline="0" noProof="0" dirty="0">
                <a:ln>
                  <a:noFill/>
                </a:ln>
                <a:solidFill>
                  <a:prstClr val="black"/>
                </a:solidFill>
                <a:effectLst/>
                <a:uLnTx/>
                <a:uFillTx/>
                <a:latin typeface="+mn-lt"/>
                <a:ea typeface="+mn-ea"/>
                <a:cs typeface="+mn-cs"/>
              </a:rPr>
              <a:t>balance necessary in the deferred tax liability at the end of 2019 is $9, so a debit adjustment of $5.5 is necessary to move from the $14.5 beginning balance to the necessary $9 ending balance. Income tax expense is computed as a $38.5 debit which balances the journal entry. Because a lower future tax rate means that future taxable amounts will not require as much tax to be paid, the company benefits from a reduction in its deferred tax liability, and reflects that benefit by reducing income tax expense in the year the change in rates is enacted.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methods used to determine the deferred tax liability and the change in that balance are the same as without the rate change—the calculation merely uses the new rate </a:t>
            </a:r>
            <a:r>
              <a:rPr lang="en-US" sz="1200" b="0" i="0" u="none" strike="noStrike" kern="1200" baseline="0" dirty="0" smtClean="0">
                <a:solidFill>
                  <a:schemeClr val="tx1"/>
                </a:solidFill>
                <a:latin typeface="+mn-lt"/>
                <a:ea typeface="+mn-ea"/>
                <a:cs typeface="+mn-cs"/>
              </a:rPr>
              <a:t>(30%) </a:t>
            </a:r>
            <a:r>
              <a:rPr lang="en-US" sz="1200" b="0" i="0" u="none" strike="noStrike" kern="1200" baseline="0" dirty="0">
                <a:solidFill>
                  <a:schemeClr val="tx1"/>
                </a:solidFill>
                <a:latin typeface="+mn-lt"/>
                <a:ea typeface="+mn-ea"/>
                <a:cs typeface="+mn-cs"/>
              </a:rPr>
              <a:t>rather than the old rate (35%). So, recalculating the balance needed in the deferred tax liability each period and comparing that amount with any previously existing balance automatically takes into account tax rate changes.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49</a:t>
            </a:fld>
            <a:endParaRPr lang="en-IN" dirty="0"/>
          </a:p>
        </p:txBody>
      </p:sp>
    </p:spTree>
    <p:extLst>
      <p:ext uri="{BB962C8B-B14F-4D97-AF65-F5344CB8AC3E}">
        <p14:creationId xmlns:p14="http://schemas.microsoft.com/office/powerpoint/2010/main" val="3851689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16–1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It’s important to understand that a temporary difference originates in one period and reverses, or turns around, in one or more subsequent periods. In this example,</a:t>
            </a:r>
            <a:r>
              <a:rPr lang="en-US" baseline="0" dirty="0"/>
              <a:t> t</a:t>
            </a:r>
            <a:r>
              <a:rPr lang="en-US" dirty="0"/>
              <a:t>he temporary difference of $40 originates in the year the installment sales are made and are reported in the </a:t>
            </a:r>
            <a:r>
              <a:rPr lang="en-US" i="1" dirty="0"/>
              <a:t>income statement</a:t>
            </a:r>
            <a:r>
              <a:rPr lang="en-US" dirty="0"/>
              <a:t>. The temporary difference reverses in future periods when the installments are collected and the income is reported on the </a:t>
            </a:r>
            <a:r>
              <a:rPr lang="en-US" i="1" dirty="0"/>
              <a:t>tax return</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Notice that pretax accounting income and taxable income total the same $340 amount over the three-year period, but are different in each individual year. In 2018, taxable income is $40 million less than accounting income because taxable</a:t>
            </a:r>
            <a:r>
              <a:rPr lang="en-US" baseline="0" dirty="0"/>
              <a:t> income</a:t>
            </a:r>
            <a:r>
              <a:rPr lang="en-US" dirty="0"/>
              <a:t> does not include income from installment sales. The difference is temporary, though. That situation reverses over the next two years. In 2019 and 2020 taxable income is more than accounting income because income from the installment sales, reported in the income statement in 2018, becomes taxable during the next two years as installments are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a:t>
            </a:fld>
            <a:endParaRPr lang="en-IN" dirty="0"/>
          </a:p>
        </p:txBody>
      </p:sp>
    </p:spTree>
    <p:extLst>
      <p:ext uri="{BB962C8B-B14F-4D97-AF65-F5344CB8AC3E}">
        <p14:creationId xmlns:p14="http://schemas.microsoft.com/office/powerpoint/2010/main" val="15214958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clarify the effects of the tax rate change, notice that the income tax expense ($38.5 million) is $1.5 million less under a 30% rate than it would have been under a 35% rate, without the tax rate change ($40 million). We can highlight that the effect of the change is included in income tax expense by separating the previous entry into its component parts: (1) record the income tax expense without the tax rate change and (2) separately record the adjustment of the deferred tax liability for the change.</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tax consequence of a change in a tax law or rate is recognized in the period the change is enacted. In this case, the consequence of a lower tax rate is a reduced deferred tax liability, recognized as a reduction in income tax expense in 2019 when the change in future tax rates occurs.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50</a:t>
            </a:fld>
            <a:endParaRPr lang="en-IN" dirty="0"/>
          </a:p>
        </p:txBody>
      </p:sp>
    </p:spTree>
    <p:extLst>
      <p:ext uri="{BB962C8B-B14F-4D97-AF65-F5344CB8AC3E}">
        <p14:creationId xmlns:p14="http://schemas.microsoft.com/office/powerpoint/2010/main" val="22380524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It would be unusual for any but a very small company to have only a single temporary difference in any given year. Having multiple temporary differences, though, doesn’t change any of the principles we’ve learned so far in connection with single differences. </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categorize all temporary differences according to whether they create (a) future taxable amounts or (b) future deductible amounts. The total of the future taxable amounts then is multiplied by the future tax rate to determine the appropriate balance for the deferred tax liability, and the total of the future deductible amounts is multiplied by the future tax rate to determine the appropriate balance for the deferred tax asset.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51</a:t>
            </a:fld>
            <a:endParaRPr lang="en-IN" dirty="0"/>
          </a:p>
        </p:txBody>
      </p:sp>
    </p:spTree>
    <p:extLst>
      <p:ext uri="{BB962C8B-B14F-4D97-AF65-F5344CB8AC3E}">
        <p14:creationId xmlns:p14="http://schemas.microsoft.com/office/powerpoint/2010/main" val="376512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16–12</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This illustration shows how a company could deal with multiple temporary differences</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 Here </a:t>
            </a:r>
            <a:r>
              <a:rPr kumimoji="0" lang="en-IN" sz="1200" b="0" i="0" u="none" strike="noStrike" kern="1200" cap="none" spc="0" normalizeH="0" baseline="0" noProof="0" dirty="0">
                <a:ln>
                  <a:noFill/>
                </a:ln>
                <a:solidFill>
                  <a:prstClr val="black"/>
                </a:solidFill>
                <a:effectLst/>
                <a:uLnTx/>
                <a:uFillTx/>
                <a:latin typeface="+mn-lt"/>
                <a:ea typeface="+mn-ea"/>
                <a:cs typeface="+mn-cs"/>
              </a:rPr>
              <a:t>are the facts for the example.</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52</a:t>
            </a:fld>
            <a:endParaRPr lang="en-IN" dirty="0"/>
          </a:p>
        </p:txBody>
      </p:sp>
    </p:spTree>
    <p:extLst>
      <p:ext uri="{BB962C8B-B14F-4D97-AF65-F5344CB8AC3E}">
        <p14:creationId xmlns:p14="http://schemas.microsoft.com/office/powerpoint/2010/main" val="9354746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are more facts for the example.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53</a:t>
            </a:fld>
            <a:endParaRPr lang="en-IN" dirty="0"/>
          </a:p>
        </p:txBody>
      </p:sp>
    </p:spTree>
    <p:extLst>
      <p:ext uri="{BB962C8B-B14F-4D97-AF65-F5344CB8AC3E}">
        <p14:creationId xmlns:p14="http://schemas.microsoft.com/office/powerpoint/2010/main" val="10060413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16–12A</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Look at the illustration to see how Eli-Wallace determines the income tax amounts for 2018. </a:t>
            </a:r>
            <a:r>
              <a:rPr lang="en-US" sz="1200" b="0" i="0" u="none" strike="noStrike" kern="1200" baseline="0" dirty="0">
                <a:solidFill>
                  <a:schemeClr val="tx1"/>
                </a:solidFill>
                <a:latin typeface="+mn-lt"/>
                <a:ea typeface="+mn-ea"/>
                <a:cs typeface="+mn-cs"/>
              </a:rPr>
              <a:t>Temporary differences are grouped according to whether they create future </a:t>
            </a:r>
            <a:r>
              <a:rPr lang="en-US" sz="1200" b="0" i="1" u="none" strike="noStrike" kern="1200" baseline="0" dirty="0">
                <a:solidFill>
                  <a:schemeClr val="tx1"/>
                </a:solidFill>
                <a:latin typeface="+mn-lt"/>
                <a:ea typeface="+mn-ea"/>
                <a:cs typeface="+mn-cs"/>
              </a:rPr>
              <a:t>taxable</a:t>
            </a:r>
            <a:r>
              <a:rPr lang="en-US" sz="1200" b="0" i="0" u="none" strike="noStrike" kern="1200" baseline="0" dirty="0">
                <a:solidFill>
                  <a:schemeClr val="tx1"/>
                </a:solidFill>
                <a:latin typeface="+mn-lt"/>
                <a:ea typeface="+mn-ea"/>
                <a:cs typeface="+mn-cs"/>
              </a:rPr>
              <a:t> amounts or future </a:t>
            </a:r>
            <a:r>
              <a:rPr lang="en-US" sz="1200" b="0" i="1" u="none" strike="noStrike" kern="1200" baseline="0" dirty="0">
                <a:solidFill>
                  <a:schemeClr val="tx1"/>
                </a:solidFill>
                <a:latin typeface="+mn-lt"/>
                <a:ea typeface="+mn-ea"/>
                <a:cs typeface="+mn-cs"/>
              </a:rPr>
              <a:t>deductible</a:t>
            </a:r>
            <a:r>
              <a:rPr lang="en-US" sz="1200" b="0" i="0" u="none" strike="noStrike" kern="1200" baseline="0" dirty="0">
                <a:solidFill>
                  <a:schemeClr val="tx1"/>
                </a:solidFill>
                <a:latin typeface="+mn-lt"/>
                <a:ea typeface="+mn-ea"/>
                <a:cs typeface="+mn-cs"/>
              </a:rPr>
              <a:t> amounts. The balances needed in the deferred tax liability and the deferred tax asset are separately determined</a:t>
            </a:r>
            <a:r>
              <a:rPr lang="en-US" b="0" i="0" dirty="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54</a:t>
            </a:fld>
            <a:endParaRPr lang="en-IN" dirty="0"/>
          </a:p>
        </p:txBody>
      </p:sp>
    </p:spTree>
    <p:extLst>
      <p:ext uri="{BB962C8B-B14F-4D97-AF65-F5344CB8AC3E}">
        <p14:creationId xmlns:p14="http://schemas.microsoft.com/office/powerpoint/2010/main" val="28603888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16–12A</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Income tax expense is composed of three components: (1) the tax payable currently plus </a:t>
            </a:r>
            <a:r>
              <a:rPr lang="en-IN" sz="1200" b="0" i="0" u="none" strike="noStrike" kern="1200" baseline="0" dirty="0">
                <a:solidFill>
                  <a:schemeClr val="tx1"/>
                </a:solidFill>
                <a:latin typeface="+mn-lt"/>
                <a:ea typeface="+mn-ea"/>
                <a:cs typeface="+mn-cs"/>
              </a:rPr>
              <a:t>(2) the tax deferred until later, reduced by (3) the </a:t>
            </a:r>
            <a:r>
              <a:rPr lang="en-US" sz="1200" b="0" i="0" u="none" strike="noStrike" kern="1200" baseline="0" dirty="0">
                <a:solidFill>
                  <a:schemeClr val="tx1"/>
                </a:solidFill>
                <a:latin typeface="+mn-lt"/>
                <a:ea typeface="+mn-ea"/>
                <a:cs typeface="+mn-cs"/>
              </a:rPr>
              <a:t>deferred tax benefit.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55</a:t>
            </a:fld>
            <a:endParaRPr lang="en-IN" dirty="0"/>
          </a:p>
        </p:txBody>
      </p:sp>
    </p:spTree>
    <p:extLst>
      <p:ext uri="{BB962C8B-B14F-4D97-AF65-F5344CB8AC3E}">
        <p14:creationId xmlns:p14="http://schemas.microsoft.com/office/powerpoint/2010/main" val="39897809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16–12B</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let’s move on to 2019. </a:t>
            </a:r>
            <a:r>
              <a:rPr lang="en-US" sz="1200" b="0" i="0" u="none" strike="noStrike" kern="1200" baseline="0" dirty="0">
                <a:solidFill>
                  <a:schemeClr val="tx1"/>
                </a:solidFill>
                <a:latin typeface="+mn-lt"/>
                <a:ea typeface="+mn-ea"/>
                <a:cs typeface="+mn-cs"/>
              </a:rPr>
              <a:t>The future taxable amount of installment sales ($4 million) is equal to the cumulative temporary difference ($9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 million). Similarly, the total of other future taxable and deductible amounts is equal to the cumulative temporary differences </a:t>
            </a:r>
            <a:r>
              <a:rPr lang="en-IN" sz="1200" b="0" i="0" u="none" strike="noStrike" kern="1200" baseline="0" dirty="0">
                <a:solidFill>
                  <a:schemeClr val="tx1"/>
                </a:solidFill>
                <a:latin typeface="+mn-lt"/>
                <a:ea typeface="+mn-ea"/>
                <a:cs typeface="+mn-cs"/>
              </a:rPr>
              <a:t>in the related assets and </a:t>
            </a:r>
            <a:r>
              <a:rPr lang="en-US" sz="1200" b="0" i="0" u="none" strike="noStrike" kern="1200" baseline="0" dirty="0">
                <a:solidFill>
                  <a:schemeClr val="tx1"/>
                </a:solidFill>
                <a:latin typeface="+mn-lt"/>
                <a:ea typeface="+mn-ea"/>
                <a:cs typeface="+mn-cs"/>
              </a:rPr>
              <a:t>liabilities</a:t>
            </a:r>
            <a:r>
              <a:rPr lang="en-US" sz="1200" b="0" i="0" u="none" strike="noStrike" kern="1200" baseline="0" dirty="0" smtClean="0">
                <a:solidFill>
                  <a:schemeClr val="tx1"/>
                </a:solidFill>
                <a:latin typeface="+mn-lt"/>
                <a:ea typeface="+mn-ea"/>
                <a:cs typeface="+mn-cs"/>
              </a:rPr>
              <a:t>. We </a:t>
            </a:r>
            <a:r>
              <a:rPr lang="en-US" sz="1200" b="0" i="0" u="none" strike="noStrike" kern="1200" baseline="0" dirty="0">
                <a:solidFill>
                  <a:schemeClr val="tx1"/>
                </a:solidFill>
                <a:latin typeface="+mn-lt"/>
                <a:ea typeface="+mn-ea"/>
                <a:cs typeface="+mn-cs"/>
              </a:rPr>
              <a:t>calculate the necessary ending balances of the deferred tax assets and deferred tax liabilities, and proceed to preparing a journal entry.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56</a:t>
            </a:fld>
            <a:endParaRPr lang="en-IN" dirty="0"/>
          </a:p>
        </p:txBody>
      </p:sp>
    </p:spTree>
    <p:extLst>
      <p:ext uri="{BB962C8B-B14F-4D97-AF65-F5344CB8AC3E}">
        <p14:creationId xmlns:p14="http://schemas.microsoft.com/office/powerpoint/2010/main" val="21370034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16–12B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Comparison of the beginning balances and required ending balances indicates that the deferred tax liability should be increased further and the deferred tax asset should be reduced</a:t>
            </a:r>
            <a:r>
              <a:rPr lang="en-US" sz="1200" b="0" i="0" u="none" strike="noStrike" kern="1200" baseline="0" dirty="0" smtClean="0">
                <a:solidFill>
                  <a:schemeClr val="tx1"/>
                </a:solidFill>
                <a:latin typeface="+mn-lt"/>
                <a:ea typeface="+mn-ea"/>
                <a:cs typeface="+mn-cs"/>
              </a:rPr>
              <a:t>. So</a:t>
            </a:r>
            <a:r>
              <a:rPr lang="en-US" sz="1200" b="0" i="0" u="none" strike="noStrike" kern="1200" baseline="0" dirty="0">
                <a:solidFill>
                  <a:schemeClr val="tx1"/>
                </a:solidFill>
                <a:latin typeface="+mn-lt"/>
                <a:ea typeface="+mn-ea"/>
                <a:cs typeface="+mn-cs"/>
              </a:rPr>
              <a:t>, we credit the deferred tax asset for $1.2, credit the deferred tax liability for $13.2, and debit tax expense for $80 to balance the entry.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57</a:t>
            </a:fld>
            <a:endParaRPr lang="en-IN" dirty="0"/>
          </a:p>
        </p:txBody>
      </p:sp>
    </p:spTree>
    <p:extLst>
      <p:ext uri="{BB962C8B-B14F-4D97-AF65-F5344CB8AC3E}">
        <p14:creationId xmlns:p14="http://schemas.microsoft.com/office/powerpoint/2010/main" val="34806379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net operating loss (NOL) is negative taxable income: tax-deductible expenses exceed taxable revenues. Of course, there is no tax payable for the year a net operating loss occurs, because there’s no taxable income. In addition, tax laws permit a net operating loss to be used </a:t>
            </a:r>
            <a:r>
              <a:rPr lang="en-US" sz="1200" kern="1200" baseline="0" dirty="0">
                <a:solidFill>
                  <a:schemeClr val="tx1"/>
                </a:solidFill>
                <a:latin typeface="+mn-lt"/>
                <a:ea typeface="+mn-ea"/>
                <a:cs typeface="+mn-cs"/>
              </a:rPr>
              <a:t>to reduce taxable income in other, profitable years.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Why do the tax laws permit that offsetting? Well, let’s consider two imaginary companies. Volatile Co. has negative income some years and positive income other years that averages out to $0 income over time. Stable Co. has $0 income each year. It wouldn’t be fair to tax Volatile in the good years and provide no relief in the bad years, while not taxing Stable at all, even though Volatile and Stable generate the same total amount of income over time. It’s more fair to allow Volatile to offset the income in its good years with the losses in its bad years when determining how much tax it should pay.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Offsetting operating profits with NOLs is achieved by either a carryback of the NOL to prior years, a carryforward of the NOL to later years, or both. In essence, the tax deductible expenses that can’t be deducted this year because they exceed taxable revenues can be deducted in other years. </a:t>
            </a:r>
            <a:r>
              <a:rPr lang="en-US" sz="1200" kern="1200" baseline="0" dirty="0" smtClean="0">
                <a:solidFill>
                  <a:schemeClr val="tx1"/>
                </a:solidFill>
                <a:latin typeface="+mn-lt"/>
                <a:ea typeface="+mn-ea"/>
                <a:cs typeface="+mn-cs"/>
              </a:rPr>
              <a:t>A net </a:t>
            </a:r>
            <a:r>
              <a:rPr lang="en-US" sz="1200" kern="1200" baseline="0" dirty="0">
                <a:solidFill>
                  <a:schemeClr val="tx1"/>
                </a:solidFill>
                <a:latin typeface="+mn-lt"/>
                <a:ea typeface="+mn-ea"/>
                <a:cs typeface="+mn-cs"/>
              </a:rPr>
              <a:t>operating loss can be carried back 2 years and forward for up to 20 years.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 laws permit a choice. A company can use a </a:t>
            </a:r>
            <a:r>
              <a:rPr lang="en-US" sz="1200" b="1" i="0" u="none" strike="noStrike" kern="1200" baseline="0" dirty="0">
                <a:solidFill>
                  <a:schemeClr val="tx1"/>
                </a:solidFill>
                <a:latin typeface="+mn-lt"/>
                <a:ea typeface="+mn-ea"/>
                <a:cs typeface="+mn-cs"/>
              </a:rPr>
              <a:t>net operating loss carryback </a:t>
            </a:r>
            <a:r>
              <a:rPr lang="en-US" sz="1200" b="0" i="0" u="none" strike="noStrike" kern="1200" baseline="0" dirty="0">
                <a:solidFill>
                  <a:schemeClr val="tx1"/>
                </a:solidFill>
                <a:latin typeface="+mn-lt"/>
                <a:ea typeface="+mn-ea"/>
                <a:cs typeface="+mn-cs"/>
              </a:rPr>
              <a:t>if taxable income was reported in either of the two previous years. By reducing taxable income of a previous year, the company can receive an immediate refund of taxes paid that year.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taxable income was not reported in either of the two previous years or higher tax rates are anticipated in the future, a company might elect to carry the NOL forward for up to 20 years to offset taxable income of those years. An NOL carryforward is a future deductible amount, so it creates a deferred tax asset</a:t>
            </a:r>
            <a:r>
              <a:rPr lang="en-US" sz="1200" b="0" i="0" u="none" strike="noStrike" kern="1200" baseline="0" dirty="0" smtClean="0">
                <a:solidFill>
                  <a:schemeClr val="tx1"/>
                </a:solidFill>
                <a:latin typeface="+mn-lt"/>
                <a:ea typeface="+mn-ea"/>
                <a:cs typeface="+mn-cs"/>
              </a:rPr>
              <a:t>. Even </a:t>
            </a:r>
            <a:r>
              <a:rPr lang="en-US" sz="1200" b="0" i="0" u="none" strike="noStrike" kern="1200" baseline="0" dirty="0">
                <a:solidFill>
                  <a:schemeClr val="tx1"/>
                </a:solidFill>
                <a:latin typeface="+mn-lt"/>
                <a:ea typeface="+mn-ea"/>
                <a:cs typeface="+mn-cs"/>
              </a:rPr>
              <a:t>if an NOL carryback is used, any NOL that remains after the two-year carryback can be carried forward. The carryforward election is a choice that must be made in the year the NOL occurs, and the choice is irrevocable.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accounting question is: When should the tax benefit created by a net operating loss be recognized in the income statement? The answer is: In the year the loss occurs.</a:t>
            </a:r>
          </a:p>
        </p:txBody>
      </p:sp>
      <p:sp>
        <p:nvSpPr>
          <p:cNvPr id="4" name="Slide Number Placeholder 3"/>
          <p:cNvSpPr>
            <a:spLocks noGrp="1"/>
          </p:cNvSpPr>
          <p:nvPr>
            <p:ph type="sldNum" sz="quarter" idx="10"/>
          </p:nvPr>
        </p:nvSpPr>
        <p:spPr/>
        <p:txBody>
          <a:bodyPr/>
          <a:lstStyle/>
          <a:p>
            <a:fld id="{AEB7FBCE-FC67-46F0-B25A-27F3B41EA4E7}" type="slidenum">
              <a:rPr lang="en-IN" smtClean="0"/>
              <a:pPr/>
              <a:t>58</a:t>
            </a:fld>
            <a:endParaRPr lang="en-IN" dirty="0"/>
          </a:p>
        </p:txBody>
      </p:sp>
    </p:spTree>
    <p:extLst>
      <p:ext uri="{BB962C8B-B14F-4D97-AF65-F5344CB8AC3E}">
        <p14:creationId xmlns:p14="http://schemas.microsoft.com/office/powerpoint/2010/main" val="23053034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16–13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A net operating loss (NOL) carryforward can be deducted from taxable income in future years. The tax benefit of being able to deduct amounts in the future represents a deferred tax asset. Valuation allowances often accompany </a:t>
            </a:r>
            <a:r>
              <a:rPr kumimoji="0" lang="en-US" sz="1200" b="0" i="0" u="none" strike="noStrike" kern="1200" cap="none" spc="0" normalizeH="0" baseline="0" noProof="0" dirty="0" smtClean="0">
                <a:ln>
                  <a:noFill/>
                </a:ln>
                <a:solidFill>
                  <a:schemeClr val="tx1"/>
                </a:solidFill>
                <a:effectLst/>
                <a:uLnTx/>
                <a:uFillTx/>
                <a:latin typeface="+mn-lt"/>
                <a:ea typeface="+mn-ea"/>
                <a:cs typeface="+mn-cs"/>
              </a:rPr>
              <a:t>NOLs </a:t>
            </a:r>
            <a:r>
              <a:rPr kumimoji="0" lang="en-US" sz="1200" b="0" i="0" u="none" strike="noStrike" kern="1200" cap="none" spc="0" normalizeH="0" baseline="0" noProof="0" dirty="0">
                <a:ln>
                  <a:noFill/>
                </a:ln>
                <a:solidFill>
                  <a:schemeClr val="tx1"/>
                </a:solidFill>
                <a:effectLst/>
                <a:uLnTx/>
                <a:uFillTx/>
                <a:latin typeface="+mn-lt"/>
                <a:ea typeface="+mn-ea"/>
                <a:cs typeface="+mn-cs"/>
              </a:rPr>
              <a:t>because the same problems that give rise to current net operating losses also make it less likely the company will earn enough taxable income in the future to be able to utilize its deferred tax assets.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2400"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59</a:t>
            </a:fld>
            <a:endParaRPr lang="en-IN" dirty="0"/>
          </a:p>
        </p:txBody>
      </p:sp>
    </p:spTree>
    <p:extLst>
      <p:ext uri="{BB962C8B-B14F-4D97-AF65-F5344CB8AC3E}">
        <p14:creationId xmlns:p14="http://schemas.microsoft.com/office/powerpoint/2010/main" val="357838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Because tax laws permit the company to delay reporting installment income for tax purposes until amounts are collected, the company is able to defer paying the tax on that income. As shown, that tax is not avoided, just deferred.</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With </a:t>
            </a:r>
            <a:r>
              <a:rPr lang="en-US" sz="1200" b="1" kern="1200" baseline="0" dirty="0">
                <a:solidFill>
                  <a:schemeClr val="tx1"/>
                </a:solidFill>
                <a:latin typeface="+mn-lt"/>
                <a:ea typeface="+mn-ea"/>
                <a:cs typeface="+mn-cs"/>
              </a:rPr>
              <a:t>future taxable amounts </a:t>
            </a:r>
            <a:r>
              <a:rPr lang="en-US" sz="1200" kern="1200" baseline="0" dirty="0">
                <a:solidFill>
                  <a:schemeClr val="tx1"/>
                </a:solidFill>
                <a:latin typeface="+mn-lt"/>
                <a:ea typeface="+mn-ea"/>
                <a:cs typeface="+mn-cs"/>
              </a:rPr>
              <a:t>of $40 million, taxable at 40%, a $16 million </a:t>
            </a:r>
            <a:r>
              <a:rPr lang="en-US" sz="1200" b="1" kern="1200" baseline="0" dirty="0">
                <a:solidFill>
                  <a:schemeClr val="tx1"/>
                </a:solidFill>
                <a:latin typeface="+mn-lt"/>
                <a:ea typeface="+mn-ea"/>
                <a:cs typeface="+mn-cs"/>
              </a:rPr>
              <a:t>deferred tax liability </a:t>
            </a:r>
            <a:r>
              <a:rPr lang="en-US" sz="1200" kern="1200" baseline="0" dirty="0">
                <a:solidFill>
                  <a:schemeClr val="tx1"/>
                </a:solidFill>
                <a:latin typeface="+mn-lt"/>
                <a:ea typeface="+mn-ea"/>
                <a:cs typeface="+mn-cs"/>
              </a:rPr>
              <a:t>should be recognized as of the end of 2018. Because no previous balance exists, we credit deferred tax liability for the entire $16 million.</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Each year, income tax expense comprises both the current and the deferred tax consequences of events and transactions already recognized. This means we:</a:t>
            </a:r>
          </a:p>
          <a:p>
            <a:pPr marL="228600" indent="-228600">
              <a:buFont typeface="+mj-lt"/>
              <a:buAutoNum type="arabicPeriod"/>
            </a:pPr>
            <a:r>
              <a:rPr lang="en-US" sz="1200" kern="1200" baseline="0" dirty="0" smtClean="0">
                <a:solidFill>
                  <a:schemeClr val="tx1"/>
                </a:solidFill>
                <a:latin typeface="+mn-lt"/>
                <a:ea typeface="+mn-ea"/>
                <a:cs typeface="+mn-cs"/>
              </a:rPr>
              <a:t>Calculate </a:t>
            </a:r>
            <a:r>
              <a:rPr lang="en-US" sz="1200" kern="1200" baseline="0" dirty="0">
                <a:solidFill>
                  <a:schemeClr val="tx1"/>
                </a:solidFill>
                <a:latin typeface="+mn-lt"/>
                <a:ea typeface="+mn-ea"/>
                <a:cs typeface="+mn-cs"/>
              </a:rPr>
              <a:t>the income tax that is payable currently.</a:t>
            </a:r>
          </a:p>
          <a:p>
            <a:pPr marL="228600" indent="-228600">
              <a:buFont typeface="+mj-lt"/>
              <a:buAutoNum type="arabicPeriod"/>
            </a:pPr>
            <a:r>
              <a:rPr lang="en-US" sz="1200" kern="1200" baseline="0" dirty="0" smtClean="0">
                <a:solidFill>
                  <a:schemeClr val="tx1"/>
                </a:solidFill>
                <a:latin typeface="+mn-lt"/>
                <a:ea typeface="+mn-ea"/>
                <a:cs typeface="+mn-cs"/>
              </a:rPr>
              <a:t>Calculate </a:t>
            </a:r>
            <a:r>
              <a:rPr lang="en-US" sz="1200" kern="1200" baseline="0" dirty="0">
                <a:solidFill>
                  <a:schemeClr val="tx1"/>
                </a:solidFill>
                <a:latin typeface="+mn-lt"/>
                <a:ea typeface="+mn-ea"/>
                <a:cs typeface="+mn-cs"/>
              </a:rPr>
              <a:t>what the ending balance in the deferred tax liability (or asset) should be.</a:t>
            </a:r>
          </a:p>
          <a:p>
            <a:pPr marL="228600" indent="-228600">
              <a:buFont typeface="+mj-lt"/>
              <a:buAutoNum type="arabicPeriod"/>
            </a:pPr>
            <a:r>
              <a:rPr lang="en-US" sz="1200" kern="1200" baseline="0" dirty="0" smtClean="0">
                <a:solidFill>
                  <a:schemeClr val="tx1"/>
                </a:solidFill>
                <a:latin typeface="+mn-lt"/>
                <a:ea typeface="+mn-ea"/>
                <a:cs typeface="+mn-cs"/>
              </a:rPr>
              <a:t>Determine </a:t>
            </a:r>
            <a:r>
              <a:rPr lang="en-US" sz="1200" kern="1200" baseline="0" dirty="0">
                <a:solidFill>
                  <a:schemeClr val="tx1"/>
                </a:solidFill>
                <a:latin typeface="+mn-lt"/>
                <a:ea typeface="+mn-ea"/>
                <a:cs typeface="+mn-cs"/>
              </a:rPr>
              <a:t>the change (debit or credit) in the deferred tax liability (or asset) necessary to reach that ending balance. </a:t>
            </a: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smtClean="0">
                <a:solidFill>
                  <a:schemeClr val="tx1"/>
                </a:solidFill>
                <a:latin typeface="+mn-lt"/>
                <a:ea typeface="+mn-ea"/>
                <a:cs typeface="+mn-cs"/>
              </a:rPr>
              <a:t>Combine </a:t>
            </a:r>
            <a:r>
              <a:rPr lang="en-US" sz="1200" kern="1200" baseline="0" dirty="0">
                <a:solidFill>
                  <a:schemeClr val="tx1"/>
                </a:solidFill>
                <a:latin typeface="+mn-lt"/>
                <a:ea typeface="+mn-ea"/>
                <a:cs typeface="+mn-cs"/>
              </a:rPr>
              <a:t>that change with tax payable to determine income tax expense</a:t>
            </a:r>
            <a:r>
              <a:rPr lang="en-US" sz="1200" kern="1200" baseline="0" dirty="0" smtClean="0">
                <a:solidFill>
                  <a:schemeClr val="tx1"/>
                </a:solidFill>
                <a:latin typeface="+mn-lt"/>
                <a:ea typeface="+mn-ea"/>
                <a:cs typeface="+mn-cs"/>
              </a:rPr>
              <a:t>. In </a:t>
            </a:r>
            <a:r>
              <a:rPr lang="en-US" sz="1200" kern="1200" baseline="0" dirty="0">
                <a:solidFill>
                  <a:schemeClr val="tx1"/>
                </a:solidFill>
                <a:latin typeface="+mn-lt"/>
                <a:ea typeface="+mn-ea"/>
                <a:cs typeface="+mn-cs"/>
              </a:rPr>
              <a:t>other words, tax expense is a “plug” in the journal entry that is debited or credited to make the rest of the journal entry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a:t>
            </a:fld>
            <a:endParaRPr lang="en-IN" dirty="0"/>
          </a:p>
        </p:txBody>
      </p:sp>
    </p:spTree>
    <p:extLst>
      <p:ext uri="{BB962C8B-B14F-4D97-AF65-F5344CB8AC3E}">
        <p14:creationId xmlns:p14="http://schemas.microsoft.com/office/powerpoint/2010/main" val="19730775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Illustration </a:t>
            </a:r>
            <a:r>
              <a:rPr lang="en-IN" b="0" i="0" u="none" strike="noStrike" kern="1200" baseline="0" dirty="0" smtClean="0">
                <a:solidFill>
                  <a:schemeClr val="tx1"/>
                </a:solidFill>
              </a:rPr>
              <a:t>16–13</a:t>
            </a: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The income tax benefit of a net operating loss </a:t>
            </a:r>
            <a:r>
              <a:rPr lang="en-IN" b="0" i="0" u="none" strike="noStrike" kern="1200" baseline="0" dirty="0" err="1">
                <a:solidFill>
                  <a:schemeClr val="tx1"/>
                </a:solidFill>
              </a:rPr>
              <a:t>carryforward</a:t>
            </a:r>
            <a:r>
              <a:rPr lang="en-IN" b="0" i="0" u="none" strike="noStrike" kern="1200" baseline="0" dirty="0">
                <a:solidFill>
                  <a:schemeClr val="tx1"/>
                </a:solidFill>
              </a:rPr>
              <a:t> is recognized for accounting purposes in the year the net operating loss occurs. Just as we reduce </a:t>
            </a:r>
            <a:r>
              <a:rPr lang="en-US" b="0" i="0" u="none" strike="noStrike" kern="1200" baseline="0" noProof="0" dirty="0">
                <a:solidFill>
                  <a:schemeClr val="tx1"/>
                </a:solidFill>
              </a:rPr>
              <a:t>pretax</a:t>
            </a:r>
            <a:r>
              <a:rPr lang="en-IN" b="0" i="0" u="none" strike="noStrike" kern="1200" baseline="0" dirty="0">
                <a:solidFill>
                  <a:schemeClr val="tx1"/>
                </a:solidFill>
              </a:rPr>
              <a:t> income by tax expense to calculate net income, we reduce a </a:t>
            </a:r>
            <a:r>
              <a:rPr lang="en-US" b="0" i="0" u="none" strike="noStrike" kern="1200" baseline="0" noProof="0" dirty="0">
                <a:solidFill>
                  <a:schemeClr val="tx1"/>
                </a:solidFill>
              </a:rPr>
              <a:t>pretax</a:t>
            </a:r>
            <a:r>
              <a:rPr lang="en-IN" b="0" i="0" u="none" strike="noStrike" kern="1200" baseline="0" dirty="0">
                <a:solidFill>
                  <a:schemeClr val="tx1"/>
                </a:solidFill>
              </a:rPr>
              <a:t> loss by its tax benefit to calculate a net loss. That way, the net after-tax operating loss shown on the income statement reflects the tax savings that the operating loss is expected to create.</a:t>
            </a:r>
            <a:endParaRPr kumimoji="0" lang="en-IN" b="0" i="0" u="none" strike="noStrike" kern="1200" cap="none" spc="0" normalizeH="0" baseline="0" noProof="0" dirty="0">
              <a:ln>
                <a:noFill/>
              </a:ln>
              <a:solidFill>
                <a:prstClr val="black"/>
              </a:solidFill>
              <a:effectLst/>
              <a:uLnTx/>
              <a:uFillTx/>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b="0" i="0" u="none" strike="noStrike" kern="1200" cap="none" spc="0" normalizeH="0" baseline="0" noProof="0" dirty="0">
              <a:ln>
                <a:noFill/>
              </a:ln>
              <a:solidFill>
                <a:prstClr val="black"/>
              </a:solidFill>
              <a:effectLst/>
              <a:uLnTx/>
              <a:uFillTx/>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0" i="0" u="none" strike="noStrike" kern="1200" baseline="0" dirty="0">
              <a:solidFill>
                <a:schemeClr val="tx1"/>
              </a:solidFill>
            </a:endParaRPr>
          </a:p>
          <a:p>
            <a:endParaRPr lang="en-IN"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60</a:t>
            </a:fld>
            <a:endParaRPr lang="en-IN" dirty="0"/>
          </a:p>
        </p:txBody>
      </p:sp>
    </p:spTree>
    <p:extLst>
      <p:ext uri="{BB962C8B-B14F-4D97-AF65-F5344CB8AC3E}">
        <p14:creationId xmlns:p14="http://schemas.microsoft.com/office/powerpoint/2010/main" val="3578385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16–14</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To compare the treatment of an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 let’s modify the illustration to assume that there was taxable income in the two years prior to the net operating loss and that American Laminating will utilize the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61</a:t>
            </a:fld>
            <a:endParaRPr lang="en-IN" dirty="0"/>
          </a:p>
        </p:txBody>
      </p:sp>
    </p:spTree>
    <p:extLst>
      <p:ext uri="{BB962C8B-B14F-4D97-AF65-F5344CB8AC3E}">
        <p14:creationId xmlns:p14="http://schemas.microsoft.com/office/powerpoint/2010/main" val="24397990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Note that the net operating loss must be applied to the earlier year first and then brought forward to the next year. If any of the NOL remains after reducing taxable income to zero in the two previous years, the remainder is carried forward to future years as a net operating loss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schemeClr val="tx1"/>
                </a:solidFill>
                <a:effectLst/>
                <a:uLnTx/>
                <a:uFillTx/>
                <a:latin typeface="+mn-lt"/>
                <a:ea typeface="+mn-ea"/>
                <a:cs typeface="+mn-cs"/>
              </a:rPr>
              <a:t>In this case, the company can carry back $75 of NOL, allowing it to receive an immediate refund of $29 of tax paid in prior years</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It </a:t>
            </a:r>
            <a:r>
              <a:rPr kumimoji="0" lang="en-IN" sz="1200" b="0" i="0" u="none" strike="noStrike" kern="1200" cap="none" spc="0" normalizeH="0" baseline="0" noProof="0" dirty="0">
                <a:ln>
                  <a:noFill/>
                </a:ln>
                <a:solidFill>
                  <a:schemeClr val="tx1"/>
                </a:solidFill>
                <a:effectLst/>
                <a:uLnTx/>
                <a:uFillTx/>
                <a:latin typeface="+mn-lt"/>
                <a:ea typeface="+mn-ea"/>
                <a:cs typeface="+mn-cs"/>
              </a:rPr>
              <a:t>has $50 of NOL remaining to carry forward, which requires that it recognize a deferred tax asset for $50 </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a:t>
            </a:r>
            <a:r>
              <a:rPr kumimoji="0" lang="en-IN" sz="1200" b="0" i="0" u="none" strike="noStrike" kern="1200" cap="none" spc="0" normalizeH="0" baseline="0" noProof="0" dirty="0">
                <a:ln>
                  <a:noFill/>
                </a:ln>
                <a:solidFill>
                  <a:schemeClr val="tx1"/>
                </a:solidFill>
                <a:effectLst/>
                <a:uLnTx/>
                <a:uFillTx/>
                <a:latin typeface="+mn-lt"/>
                <a:ea typeface="+mn-ea"/>
                <a:cs typeface="+mn-cs"/>
              </a:rPr>
              <a:t>40%, or $20</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As </a:t>
            </a:r>
            <a:r>
              <a:rPr kumimoji="0" lang="en-IN" sz="1200" b="0" i="0" u="none" strike="noStrike" kern="1200" cap="none" spc="0" normalizeH="0" baseline="0" noProof="0" dirty="0">
                <a:ln>
                  <a:noFill/>
                </a:ln>
                <a:solidFill>
                  <a:schemeClr val="tx1"/>
                </a:solidFill>
                <a:effectLst/>
                <a:uLnTx/>
                <a:uFillTx/>
                <a:latin typeface="+mn-lt"/>
                <a:ea typeface="+mn-ea"/>
                <a:cs typeface="+mn-cs"/>
              </a:rPr>
              <a:t>always, tax expense balances the journal entry</a:t>
            </a:r>
            <a:r>
              <a:rPr kumimoji="0" lang="en-IN" sz="1200" b="0" i="0" u="none" strike="noStrike" kern="1200" cap="none" spc="0" normalizeH="0" baseline="0" noProof="0" dirty="0" smtClean="0">
                <a:ln>
                  <a:noFill/>
                </a:ln>
                <a:solidFill>
                  <a:schemeClr val="tx1"/>
                </a:solidFill>
                <a:effectLst/>
                <a:uLnTx/>
                <a:uFillTx/>
                <a:latin typeface="+mn-lt"/>
                <a:ea typeface="+mn-ea"/>
                <a:cs typeface="+mn-cs"/>
              </a:rPr>
              <a:t>. In </a:t>
            </a:r>
            <a:r>
              <a:rPr kumimoji="0" lang="en-IN" sz="1200" b="0" i="0" u="none" strike="noStrike" kern="1200" cap="none" spc="0" normalizeH="0" baseline="0" noProof="0" dirty="0">
                <a:ln>
                  <a:noFill/>
                </a:ln>
                <a:solidFill>
                  <a:schemeClr val="tx1"/>
                </a:solidFill>
                <a:effectLst/>
                <a:uLnTx/>
                <a:uFillTx/>
                <a:latin typeface="+mn-lt"/>
                <a:ea typeface="+mn-ea"/>
                <a:cs typeface="+mn-cs"/>
              </a:rPr>
              <a:t>this case, the entry is on the credit side, so it is a tax benefit, offsetting part of the before-tax loss when computing the net loss reported for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IN" sz="1200" b="0" i="0" u="none" strike="noStrike" kern="1200" cap="none" spc="0" normalizeH="0" baseline="0" noProof="0" dirty="0" smtClean="0">
                <a:ln>
                  <a:noFill/>
                </a:ln>
                <a:solidFill>
                  <a:prstClr val="black"/>
                </a:solidFill>
                <a:effectLst/>
                <a:uLnTx/>
                <a:uFillTx/>
                <a:latin typeface="+mn-lt"/>
                <a:ea typeface="+mn-ea"/>
                <a:cs typeface="+mn-cs"/>
              </a:rPr>
              <a:t>16–14</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62</a:t>
            </a:fld>
            <a:endParaRPr lang="en-IN" dirty="0"/>
          </a:p>
        </p:txBody>
      </p:sp>
    </p:spTree>
    <p:extLst>
      <p:ext uri="{BB962C8B-B14F-4D97-AF65-F5344CB8AC3E}">
        <p14:creationId xmlns:p14="http://schemas.microsoft.com/office/powerpoint/2010/main" val="39603025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16–14</a:t>
            </a:r>
            <a:endParaRPr lang="en-IN" sz="1200" kern="1200" baseline="0" dirty="0">
              <a:solidFill>
                <a:schemeClr val="tx1"/>
              </a:solidFill>
              <a:latin typeface="+mn-lt"/>
              <a:ea typeface="+mn-ea"/>
              <a:cs typeface="+mn-cs"/>
            </a:endParaRP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income tax benefit of both a net operating loss carryback and a net operating loss </a:t>
            </a:r>
            <a:r>
              <a:rPr lang="en-IN" sz="1200" kern="1200" baseline="0" dirty="0" smtClean="0">
                <a:solidFill>
                  <a:schemeClr val="tx1"/>
                </a:solidFill>
                <a:latin typeface="+mn-lt"/>
                <a:ea typeface="+mn-ea"/>
                <a:cs typeface="+mn-cs"/>
              </a:rPr>
              <a:t>carryforward </a:t>
            </a:r>
            <a:r>
              <a:rPr lang="en-IN" sz="1200" kern="1200" baseline="0" dirty="0">
                <a:solidFill>
                  <a:schemeClr val="tx1"/>
                </a:solidFill>
                <a:latin typeface="+mn-lt"/>
                <a:ea typeface="+mn-ea"/>
                <a:cs typeface="+mn-cs"/>
              </a:rPr>
              <a:t>is recognized for accounting purposes in the year the NOL occurs. The net after-tax loss reflects the reduction of past taxes from the NOL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future tax savings that the NOL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expected to create.</a:t>
            </a:r>
          </a:p>
          <a:p>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Notice that the income tax benefit ($49 million) is less than it was when we assumed a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only ($50 million). This is because the tax rate in one of the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years (35% in 2016) was lower than the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rate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63</a:t>
            </a:fld>
            <a:endParaRPr lang="en-IN" dirty="0"/>
          </a:p>
        </p:txBody>
      </p:sp>
    </p:spTree>
    <p:extLst>
      <p:ext uri="{BB962C8B-B14F-4D97-AF65-F5344CB8AC3E}">
        <p14:creationId xmlns:p14="http://schemas.microsoft.com/office/powerpoint/2010/main" val="24397990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16–14A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carry the illustration forward one year and assume a performance turnaround in 2019 resulted in pretax accounting income of $15 million. </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$15 million of the $50 million NOL carryforward can be used to offset 2019 income. The remaining $35 million is carried forward up to 19 more years. This</a:t>
            </a:r>
            <a:r>
              <a:rPr lang="en-US" baseline="0" dirty="0">
                <a:latin typeface="Calibri" pitchFamily="34" charset="0"/>
              </a:rPr>
              <a:t> implies that the balance in the deferred tax asset should be $35 million </a:t>
            </a:r>
            <a:r>
              <a:rPr lang="en-US" baseline="0" dirty="0" smtClean="0">
                <a:latin typeface="Calibri" pitchFamily="34" charset="0"/>
              </a:rPr>
              <a:t>× </a:t>
            </a:r>
            <a:r>
              <a:rPr lang="en-US" baseline="0" dirty="0">
                <a:latin typeface="Calibri" pitchFamily="34" charset="0"/>
              </a:rPr>
              <a:t>40% = $14 million</a:t>
            </a:r>
            <a:r>
              <a:rPr lang="en-US" baseline="0" dirty="0" smtClean="0">
                <a:latin typeface="Calibri" pitchFamily="34" charset="0"/>
              </a:rPr>
              <a:t>. The </a:t>
            </a:r>
            <a:r>
              <a:rPr lang="en-US" baseline="0" dirty="0">
                <a:latin typeface="Calibri" pitchFamily="34" charset="0"/>
              </a:rPr>
              <a:t>$20 million deferred tax asset needs to be reduced to $14 million. To reach that balance, the company needs to credit the deferred tax asset by $6 million, producing a debit to tax expense of $6 million</a:t>
            </a:r>
            <a:r>
              <a:rPr lang="en-US" baseline="0" dirty="0" smtClean="0">
                <a:latin typeface="Calibri" pitchFamily="34" charset="0"/>
              </a:rPr>
              <a:t>. Thus</a:t>
            </a:r>
            <a:r>
              <a:rPr lang="en-US" baseline="0" dirty="0">
                <a:latin typeface="Calibri" pitchFamily="34" charset="0"/>
              </a:rPr>
              <a:t>, on the income statement, the company will show pretax accounting income of $15 million, less tax expense of $6 million, yielding net income of $9 million</a:t>
            </a:r>
            <a:r>
              <a:rPr lang="en-US" baseline="0" dirty="0" smtClean="0">
                <a:latin typeface="Calibri" pitchFamily="34" charset="0"/>
              </a:rPr>
              <a:t>. </a:t>
            </a:r>
            <a:endParaRPr lang="en-US" baseline="0" dirty="0">
              <a:latin typeface="Calibri"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b="0" i="0" u="none" strike="noStrike" kern="1200" cap="none" spc="0" normalizeH="0" baseline="0" noProof="0" dirty="0">
              <a:ln>
                <a:noFill/>
              </a:ln>
              <a:solidFill>
                <a:prstClr val="black"/>
              </a:solidFill>
              <a:effectLst/>
              <a:uLnTx/>
              <a:uFillTx/>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64</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All deferred tax liabilities, deferred tax assets, and any valuation allowance against deferred tax assets are classified as noncurrent in the balance sheet. If these deferred tax accounts relate to the same tax-paying component of the company and the same tax jurisdiction, they are netted against each other and shown as a single net number in the balance sheet. For example, a company with a deferred tax liability of $10 million, a deferred tax asset of $5 million, and a valuation allowance of $2 million would show a net noncurrent deferred tax liability of $7 million [$10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million)].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Sometimes </a:t>
            </a:r>
            <a:r>
              <a:rPr lang="en-US" sz="1200" b="0" i="0" u="none" strike="noStrike" kern="1200" baseline="0" dirty="0">
                <a:solidFill>
                  <a:schemeClr val="tx1"/>
                </a:solidFill>
                <a:latin typeface="+mn-lt"/>
                <a:ea typeface="+mn-ea"/>
                <a:cs typeface="+mn-cs"/>
              </a:rPr>
              <a:t>components of a single company are viewed as different companies for tax purposes, or pay tax in different jurisdictions. If deferred tax liabilities and assets relate to components of a company that are separate for tax purposes, or relate to different tax jurisdictions, they should not be offset. So, in the prior illustration, if the deferred tax assets (and related valuation allowance) applied to a separate tax jurisdiction from the deferred tax liabilities, the company would show a noncurrent deferred tax liability of $10 million and a noncurrent deferred tax asset of $3 million ($5 million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million). </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65</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Income Tax Expense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indicate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portion of the tax expense (or tax benefit)</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Deferred portion of the tax expense (or tax benefit), with separate disclosure of amounts </a:t>
            </a:r>
            <a:r>
              <a:rPr lang="en-US" sz="1200" b="0" i="0" u="none" strike="noStrike" kern="1200" baseline="0" dirty="0">
                <a:solidFill>
                  <a:schemeClr val="tx1"/>
                </a:solidFill>
                <a:latin typeface="+mn-lt"/>
                <a:ea typeface="+mn-ea"/>
                <a:cs typeface="+mn-cs"/>
              </a:rPr>
              <a:t>attributable to:</a:t>
            </a:r>
          </a:p>
          <a:p>
            <a:pPr marL="628650" lvl="1"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Portions that do not include the effect of separately disclosed amounts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Operating loss carryforwards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due to changes in tax laws or rates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to the beginning-of-the-year valuation allowance due to revised estimates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Tax credits</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66</a:t>
            </a:fld>
            <a:endParaRPr lang="en-IN" dirty="0"/>
          </a:p>
        </p:txBody>
      </p:sp>
    </p:spTree>
    <p:extLst>
      <p:ext uri="{BB962C8B-B14F-4D97-AF65-F5344CB8AC3E}">
        <p14:creationId xmlns:p14="http://schemas.microsoft.com/office/powerpoint/2010/main" val="5258995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16–7A</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shows Shoe Carnival’s disclosure of current tax payable, deferred tax, and tax expense.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67</a:t>
            </a:fld>
            <a:endParaRPr lang="en-IN" dirty="0"/>
          </a:p>
        </p:txBody>
      </p:sp>
    </p:spTree>
    <p:extLst>
      <p:ext uri="{BB962C8B-B14F-4D97-AF65-F5344CB8AC3E}">
        <p14:creationId xmlns:p14="http://schemas.microsoft.com/office/powerpoint/2010/main" val="18394037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Deferred tax assets and deferred tax liabilities</a:t>
            </a:r>
            <a:endParaRPr lang="en-US" sz="1200" b="1" i="0" u="none" strike="noStrike" kern="1200" baseline="0" dirty="0">
              <a:solidFill>
                <a:schemeClr val="tx1"/>
              </a:solidFill>
            </a:endParaRPr>
          </a:p>
          <a:p>
            <a:r>
              <a:rPr lang="en-US" sz="1200" b="0" i="0" u="none" strike="noStrike" kern="1200" baseline="0" dirty="0">
                <a:solidFill>
                  <a:schemeClr val="tx1"/>
                </a:solidFill>
                <a:latin typeface="+mn-lt"/>
                <a:ea typeface="+mn-ea"/>
                <a:cs typeface="+mn-cs"/>
              </a:rPr>
              <a:t>Companies must disclose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liabilities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valuation allowance recognized for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Net change in the valuation allowance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Approximate tax effect of each type of temporary difference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68</a:t>
            </a:fld>
            <a:endParaRPr lang="en-IN" dirty="0"/>
          </a:p>
        </p:txBody>
      </p:sp>
    </p:spTree>
    <p:extLst>
      <p:ext uri="{BB962C8B-B14F-4D97-AF65-F5344CB8AC3E}">
        <p14:creationId xmlns:p14="http://schemas.microsoft.com/office/powerpoint/2010/main" val="130163879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16–7B</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here shows Shoe Carnival’s disclosure of its deferred tax assets and deferred tax liabilities. It shows a total net deferred tax asset of $5,184 thousand which would appear in its January </a:t>
            </a:r>
            <a:r>
              <a:rPr lang="en-IN" sz="1200" b="0" i="0" u="none" strike="noStrike" kern="1200" baseline="0" dirty="0" smtClean="0">
                <a:solidFill>
                  <a:schemeClr val="tx1"/>
                </a:solidFill>
                <a:latin typeface="+mn-lt"/>
                <a:ea typeface="+mn-ea"/>
                <a:cs typeface="+mn-cs"/>
              </a:rPr>
              <a:t>31, 2015 </a:t>
            </a:r>
            <a:r>
              <a:rPr lang="en-IN" sz="1200" b="0" i="0" u="none" strike="noStrike" kern="1200" baseline="0" dirty="0">
                <a:solidFill>
                  <a:schemeClr val="tx1"/>
                </a:solidFill>
                <a:latin typeface="+mn-lt"/>
                <a:ea typeface="+mn-ea"/>
                <a:cs typeface="+mn-cs"/>
              </a:rPr>
              <a:t>balance sheet.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69</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change in deferred tax liability and the journal entries to record income taxes for those years are shown here</a:t>
            </a:r>
            <a:r>
              <a:rPr lang="en-US" sz="1200"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a:t>
            </a:r>
            <a:r>
              <a:rPr lang="en-US" sz="1200" b="0" i="0" u="none" strike="noStrike" kern="1200" baseline="0" dirty="0">
                <a:solidFill>
                  <a:schemeClr val="tx1"/>
                </a:solidFill>
                <a:latin typeface="+mn-lt"/>
                <a:ea typeface="+mn-ea"/>
                <a:cs typeface="+mn-cs"/>
              </a:rPr>
              <a:t>the end of 2019, the deferred tax liability should have a balance of $12 million. Because the balance from 2018 is $16 million, we reduce it by $4 million. At the end of 2020, the deferred tax liability should have a balance of zero so the $12 million balance is eliminated.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 That perspective will be important throughout this chapter.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a:t>
            </a:fld>
            <a:endParaRPr lang="en-IN" dirty="0"/>
          </a:p>
        </p:txBody>
      </p:sp>
    </p:spTree>
    <p:extLst>
      <p:ext uri="{BB962C8B-B14F-4D97-AF65-F5344CB8AC3E}">
        <p14:creationId xmlns:p14="http://schemas.microsoft.com/office/powerpoint/2010/main" val="388727247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16–10</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shows </a:t>
            </a:r>
            <a:r>
              <a:rPr lang="en-IN" sz="1200" b="0" i="0" u="none" strike="noStrike" kern="1200" baseline="0" dirty="0" smtClean="0">
                <a:solidFill>
                  <a:schemeClr val="tx1"/>
                </a:solidFill>
                <a:latin typeface="+mn-lt"/>
                <a:ea typeface="+mn-ea"/>
                <a:cs typeface="+mn-cs"/>
              </a:rPr>
              <a:t>Walmart’s </a:t>
            </a:r>
            <a:r>
              <a:rPr lang="en-IN" sz="1200" b="0" i="0" u="none" strike="noStrike" kern="1200" baseline="0" dirty="0">
                <a:solidFill>
                  <a:schemeClr val="tx1"/>
                </a:solidFill>
                <a:latin typeface="+mn-lt"/>
                <a:ea typeface="+mn-ea"/>
                <a:cs typeface="+mn-cs"/>
              </a:rPr>
              <a:t>effective tax rate reconciliation. Companies are required to provide that reconciliation, indicating the amount and nature of each significant reconciling item.</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70</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The amounts and expiration dates should be revealed for any net operating loss carryforwards. Remember, net operating losses can be carried forward for reduction of future taxable income for 20 years. This potential tax benefit can foreshadow desirable cash savings for the company if earnings sufficient to absorb the NOL carryforwards are anticipated before their expiration date. The presence of large net operating loss carryforwards also can make an unprofitable company an attractive target for acquisition by a company that could use those NOL carryforwards to shelter future earnings from taxes with that loss deduction. If the IRS determines that an acquisition is made solely to obtain the tax benefits of net operating loss carryforwards, the deductions will not be allowed. However, motivation is difficult to determine, so it is not uncommon for companies to purchase other companies to obtain their net operating loss carryforwards.</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71</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Few expense items in the income statement rival the size of the income tax expense line, and few are as subject to the complexities and differing interpretations inherent in reporting income tax expense.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you might imagine, most companies strive to legitimately reduce their overall tax burden and to reduce or delay cash outflows for taxes</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even without additional efforts to reduce taxes, most companies’ tax returns will include many tax positions that are subject to multiple interpretations. That is, the position management takes with respect to an element of tax expense might differ from the position the IRS or the tax court might take on that same item. Despite good faith positions taken in preparing tax returns, those judgments may not ultimately prevail if challenged by the IRS. </a:t>
            </a:r>
          </a:p>
        </p:txBody>
      </p:sp>
      <p:sp>
        <p:nvSpPr>
          <p:cNvPr id="4" name="Slide Number Placeholder 3"/>
          <p:cNvSpPr>
            <a:spLocks noGrp="1"/>
          </p:cNvSpPr>
          <p:nvPr>
            <p:ph type="sldNum" sz="quarter" idx="10"/>
          </p:nvPr>
        </p:nvSpPr>
        <p:spPr/>
        <p:txBody>
          <a:bodyPr/>
          <a:lstStyle/>
          <a:p>
            <a:fld id="{AEB7FBCE-FC67-46F0-B25A-27F3B41EA4E7}" type="slidenum">
              <a:rPr lang="en-IN" smtClean="0"/>
              <a:pPr/>
              <a:t>72</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deal with that uncertainty, companies are </a:t>
            </a:r>
            <a:r>
              <a:rPr lang="en-US" sz="1200" kern="1200" baseline="0" dirty="0">
                <a:solidFill>
                  <a:schemeClr val="tx1"/>
                </a:solidFill>
                <a:latin typeface="+mn-lt"/>
                <a:ea typeface="+mn-ea"/>
                <a:cs typeface="+mn-cs"/>
              </a:rPr>
              <a:t>only </a:t>
            </a:r>
            <a:r>
              <a:rPr lang="en-IN" sz="1200" b="0" i="0" u="none" strike="noStrike" kern="1200" baseline="0" dirty="0">
                <a:solidFill>
                  <a:schemeClr val="tx1"/>
                </a:solidFill>
                <a:latin typeface="+mn-lt"/>
                <a:ea typeface="+mn-ea"/>
                <a:cs typeface="+mn-cs"/>
              </a:rPr>
              <a:t>allowed to recognize in the financial statements the tax benefit of a position </a:t>
            </a:r>
            <a:r>
              <a:rPr lang="en-US" sz="1200" kern="1200" baseline="0" dirty="0">
                <a:solidFill>
                  <a:schemeClr val="tx1"/>
                </a:solidFill>
                <a:latin typeface="+mn-lt"/>
                <a:ea typeface="+mn-ea"/>
                <a:cs typeface="+mn-cs"/>
              </a:rPr>
              <a:t>if it is </a:t>
            </a:r>
            <a:r>
              <a:rPr lang="en-US" sz="1200" kern="1200" baseline="0" dirty="0" smtClean="0">
                <a:solidFill>
                  <a:schemeClr val="tx1"/>
                </a:solidFill>
                <a:latin typeface="+mn-lt"/>
                <a:ea typeface="+mn-ea"/>
                <a:cs typeface="+mn-cs"/>
              </a:rPr>
              <a:t>“more </a:t>
            </a:r>
            <a:r>
              <a:rPr lang="en-US" sz="1200" kern="1200" baseline="0" dirty="0">
                <a:solidFill>
                  <a:schemeClr val="tx1"/>
                </a:solidFill>
                <a:latin typeface="+mn-lt"/>
                <a:ea typeface="+mn-ea"/>
                <a:cs typeface="+mn-cs"/>
              </a:rPr>
              <a:t>likely than not” (greater than 50% chance) to be sustained if challenged. Guidance also prescribes how to </a:t>
            </a:r>
            <a:r>
              <a:rPr lang="en-US" sz="1200" i="0" kern="1200" baseline="0" dirty="0">
                <a:solidFill>
                  <a:schemeClr val="tx1"/>
                </a:solidFill>
                <a:latin typeface="+mn-lt"/>
                <a:ea typeface="+mn-ea"/>
                <a:cs typeface="+mn-cs"/>
              </a:rPr>
              <a:t>measure the amount to be recognized if, in fact, it can be recognized. </a:t>
            </a:r>
            <a:r>
              <a:rPr lang="en-US" sz="1200" kern="1200" baseline="0" dirty="0">
                <a:solidFill>
                  <a:schemeClr val="tx1"/>
                </a:solidFill>
                <a:latin typeface="+mn-lt"/>
                <a:ea typeface="+mn-ea"/>
                <a:cs typeface="+mn-cs"/>
              </a:rPr>
              <a:t>The decision, then, is a “two-step” process.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1</a:t>
            </a:r>
            <a:r>
              <a:rPr lang="en-IN" sz="1200" b="1" i="0" u="none" strike="noStrike" kern="1200" baseline="0" dirty="0" smtClean="0">
                <a:solidFill>
                  <a:schemeClr val="tx1"/>
                </a:solidFill>
                <a:latin typeface="+mn-lt"/>
                <a:ea typeface="+mn-ea"/>
                <a:cs typeface="+mn-cs"/>
              </a:rPr>
              <a:t>:</a:t>
            </a:r>
            <a:r>
              <a:rPr lang="en-IN" sz="1200" b="0" i="0" u="none" strike="noStrike" kern="1200" baseline="0" dirty="0" smtClean="0">
                <a:solidFill>
                  <a:schemeClr val="tx1"/>
                </a:solidFill>
                <a:latin typeface="+mn-lt"/>
                <a:ea typeface="+mn-ea"/>
                <a:cs typeface="+mn-cs"/>
              </a:rPr>
              <a:t> A </a:t>
            </a:r>
            <a:r>
              <a:rPr lang="en-IN" sz="1200" b="0" i="0" u="none" strike="noStrike" kern="1200" baseline="0" dirty="0">
                <a:solidFill>
                  <a:schemeClr val="tx1"/>
                </a:solidFill>
                <a:latin typeface="+mn-lt"/>
                <a:ea typeface="+mn-ea"/>
                <a:cs typeface="+mn-cs"/>
              </a:rPr>
              <a:t>tax benefit may be reflected in the financial statements only if it is “more likely than not” that the company will be able to sustain the tax return position, based on its technical merits. </a:t>
            </a:r>
            <a:r>
              <a:rPr lang="en-US" sz="1200" b="0" kern="1200" baseline="0" dirty="0">
                <a:solidFill>
                  <a:schemeClr val="tx1"/>
                </a:solidFill>
                <a:latin typeface="+mn-lt"/>
                <a:ea typeface="+mn-ea"/>
                <a:cs typeface="+mn-cs"/>
              </a:rPr>
              <a:t>Companies must assume that the position will be reviewed by the IRS or other taxing authority and litigated to the “highest court possible,” and that the taxing authority has knowledge of all relevant facts.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2:</a:t>
            </a:r>
            <a:r>
              <a:rPr lang="en-IN" sz="1200" b="0" i="0" u="none" strike="noStrike" kern="1200" baseline="0" dirty="0">
                <a:solidFill>
                  <a:schemeClr val="tx1"/>
                </a:solidFill>
                <a:latin typeface="+mn-lt"/>
                <a:ea typeface="+mn-ea"/>
                <a:cs typeface="+mn-cs"/>
              </a:rPr>
              <a:t> A tax benefit should be measured as the largest amount of benefit that is “cumulatively greater than 50 percent likely to be realized.”</a:t>
            </a: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73</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Let’s say that in the Step 1 decision, Derrick believes the more-likely-than-not criterion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met. This means that none of the tax benefit (reduction in tax expense) can be recorded in the current year. The income tax expense must be recorded at the same amount as if the tax deduction was not taken.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for instance, that </a:t>
            </a:r>
            <a:r>
              <a:rPr lang="en-IN" sz="1200" b="0" i="0" u="none" strike="noStrike" kern="1200" baseline="0" dirty="0" err="1">
                <a:solidFill>
                  <a:schemeClr val="tx1"/>
                </a:solidFill>
                <a:latin typeface="+mn-lt"/>
                <a:ea typeface="+mn-ea"/>
                <a:cs typeface="+mn-cs"/>
              </a:rPr>
              <a:t>Derricks’s</a:t>
            </a:r>
            <a:r>
              <a:rPr lang="en-IN" sz="1200" b="0" i="0" u="none" strike="noStrike" kern="1200" baseline="0" dirty="0">
                <a:solidFill>
                  <a:schemeClr val="tx1"/>
                </a:solidFill>
                <a:latin typeface="+mn-lt"/>
                <a:ea typeface="+mn-ea"/>
                <a:cs typeface="+mn-cs"/>
              </a:rPr>
              <a:t> current income tax payable is $24 million after being reduced by the full amount of an $8 million tax benefit. However, if it’s </a:t>
            </a:r>
            <a:r>
              <a:rPr lang="en-IN" sz="1200" b="0" i="1" u="none" strike="noStrike" kern="1200" baseline="0" dirty="0">
                <a:solidFill>
                  <a:schemeClr val="tx1"/>
                </a:solidFill>
                <a:latin typeface="+mn-lt"/>
                <a:ea typeface="+mn-ea"/>
                <a:cs typeface="+mn-cs"/>
              </a:rPr>
              <a:t>more likely than not </a:t>
            </a:r>
            <a:r>
              <a:rPr lang="en-IN" sz="1200" b="0" i="0" u="none" strike="noStrike" kern="1200" baseline="0" dirty="0">
                <a:solidFill>
                  <a:schemeClr val="tx1"/>
                </a:solidFill>
                <a:latin typeface="+mn-lt"/>
                <a:ea typeface="+mn-ea"/>
                <a:cs typeface="+mn-cs"/>
              </a:rPr>
              <a:t>that the tax benefit isn’t sustainable upon examination, the benefit can’t be recognized as a reduction of </a:t>
            </a:r>
            <a:r>
              <a:rPr lang="en-US" sz="1200" b="0" i="0" u="none" strike="noStrike" kern="1200" baseline="0" dirty="0">
                <a:solidFill>
                  <a:schemeClr val="tx1"/>
                </a:solidFill>
                <a:latin typeface="+mn-lt"/>
                <a:ea typeface="+mn-ea"/>
                <a:cs typeface="+mn-cs"/>
              </a:rPr>
              <a:t>tax expense. </a:t>
            </a:r>
            <a:r>
              <a:rPr lang="en-IN" sz="1200" b="0" i="0" u="none" strike="noStrike" kern="1200" baseline="0" dirty="0">
                <a:solidFill>
                  <a:schemeClr val="tx1"/>
                </a:solidFill>
                <a:latin typeface="+mn-lt"/>
                <a:ea typeface="+mn-ea"/>
                <a:cs typeface="+mn-cs"/>
              </a:rPr>
              <a:t>So, Derrick would record:</a:t>
            </a:r>
          </a:p>
          <a:p>
            <a:pPr marL="228600" indent="-228600">
              <a:buAutoNum type="alphaLcParenBoth"/>
            </a:pPr>
            <a:r>
              <a:rPr lang="en-IN" sz="1200" b="0" i="0" u="none" strike="noStrike" kern="1200" baseline="0" dirty="0">
                <a:solidFill>
                  <a:schemeClr val="tx1"/>
                </a:solidFill>
                <a:latin typeface="+mn-lt"/>
                <a:ea typeface="+mn-ea"/>
                <a:cs typeface="+mn-cs"/>
              </a:rPr>
              <a:t>current income tax payable that reflects the entire $8 million benefit of the deduction, </a:t>
            </a:r>
          </a:p>
          <a:p>
            <a:pPr marL="228600" indent="-228600">
              <a:buAutoNum type="alphaLcParenBoth"/>
            </a:pPr>
            <a:r>
              <a:rPr lang="en-IN" sz="1200" b="0" i="0" u="none" strike="noStrike" kern="1200" baseline="0" dirty="0">
                <a:solidFill>
                  <a:schemeClr val="tx1"/>
                </a:solidFill>
                <a:latin typeface="+mn-lt"/>
                <a:ea typeface="+mn-ea"/>
                <a:cs typeface="+mn-cs"/>
              </a:rPr>
              <a:t>an additional tax liability that represents the obligation to pay an additional $8 million of taxes under the assumption that the deduction ultimately will not be upheld, and</a:t>
            </a:r>
          </a:p>
          <a:p>
            <a:pPr marL="228600" indent="-228600">
              <a:buAutoNum type="alphaLcParenBoth"/>
            </a:pPr>
            <a:r>
              <a:rPr lang="en-IN" sz="1200" b="0" i="0" u="none" strike="noStrike" kern="1200" baseline="0" dirty="0">
                <a:solidFill>
                  <a:schemeClr val="tx1"/>
                </a:solidFill>
                <a:latin typeface="+mn-lt"/>
                <a:ea typeface="+mn-ea"/>
                <a:cs typeface="+mn-cs"/>
              </a:rPr>
              <a:t>tax expense as if the deduction had never been taken.</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228600" indent="-228600">
              <a:buAutoNum type="alphaLcParenBoth"/>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74</a:t>
            </a:fld>
            <a:endParaRPr lang="en-IN" dirty="0"/>
          </a:p>
        </p:txBody>
      </p:sp>
    </p:spTree>
    <p:extLst>
      <p:ext uri="{BB962C8B-B14F-4D97-AF65-F5344CB8AC3E}">
        <p14:creationId xmlns:p14="http://schemas.microsoft.com/office/powerpoint/2010/main" val="11423646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Now let’s change the example to say that, even though Derrick is aware of the IRS’s tendency to challenge deductions of this sort, management believes the more-likely-than-not criterion </a:t>
            </a:r>
            <a:r>
              <a:rPr lang="en-IN" sz="1200" i="1" kern="1200" baseline="0" dirty="0">
                <a:solidFill>
                  <a:schemeClr val="tx1"/>
                </a:solidFill>
                <a:latin typeface="+mn-lt"/>
                <a:ea typeface="+mn-ea"/>
                <a:cs typeface="+mn-cs"/>
              </a:rPr>
              <a:t>is met. </a:t>
            </a:r>
            <a:r>
              <a:rPr lang="en-IN" sz="1200" i="0" kern="1200" baseline="0" dirty="0">
                <a:solidFill>
                  <a:schemeClr val="tx1"/>
                </a:solidFill>
                <a:latin typeface="+mn-lt"/>
                <a:ea typeface="+mn-ea"/>
                <a:cs typeface="+mn-cs"/>
              </a:rPr>
              <a:t>Since Step 1 has been satisfied and we have concluded that a tax benefit can be recognized, we now need to decide how much. That’s Step 2. </a:t>
            </a:r>
          </a:p>
          <a:p>
            <a:endParaRPr lang="en-IN" sz="1200" b="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The </a:t>
            </a:r>
            <a:r>
              <a:rPr lang="en-IN" sz="1200" b="0" dirty="0"/>
              <a:t>likelihood table </a:t>
            </a:r>
            <a:r>
              <a:rPr lang="en-IN" sz="1200" kern="1200" baseline="0" dirty="0">
                <a:solidFill>
                  <a:schemeClr val="tx1"/>
                </a:solidFill>
                <a:latin typeface="+mn-lt"/>
                <a:ea typeface="+mn-ea"/>
                <a:cs typeface="+mn-cs"/>
              </a:rPr>
              <a:t>represents management’s estimates of the likelihood of various amounts of tax benefit that would be upheld. </a:t>
            </a:r>
            <a:r>
              <a:rPr lang="en-IN" sz="1200" b="0" i="0" kern="1200" baseline="0" dirty="0">
                <a:solidFill>
                  <a:schemeClr val="tx1"/>
                </a:solidFill>
                <a:latin typeface="+mn-lt"/>
                <a:ea typeface="+mn-ea"/>
                <a:cs typeface="+mn-cs"/>
              </a:rPr>
              <a:t>There is only a 10% chance that $8 will be upheld, a 20% chance that $7 will be upheld, a 25% chance that $6 will be upheld, and so on</a:t>
            </a:r>
            <a:r>
              <a:rPr lang="en-IN" sz="1200" b="0" i="0" kern="1200" baseline="0" dirty="0" smtClean="0">
                <a:solidFill>
                  <a:schemeClr val="tx1"/>
                </a:solidFill>
                <a:latin typeface="+mn-lt"/>
                <a:ea typeface="+mn-ea"/>
                <a:cs typeface="+mn-cs"/>
              </a:rPr>
              <a:t>. From </a:t>
            </a:r>
            <a:r>
              <a:rPr lang="en-IN" sz="1200" b="0" i="0" kern="1200" baseline="0" dirty="0">
                <a:solidFill>
                  <a:schemeClr val="tx1"/>
                </a:solidFill>
                <a:latin typeface="+mn-lt"/>
                <a:ea typeface="+mn-ea"/>
                <a:cs typeface="+mn-cs"/>
              </a:rPr>
              <a:t>this table we can compute cumulative probabilities</a:t>
            </a:r>
            <a:r>
              <a:rPr lang="en-IN" sz="1200" b="0" i="0" kern="1200" baseline="0" dirty="0" smtClean="0">
                <a:solidFill>
                  <a:schemeClr val="tx1"/>
                </a:solidFill>
                <a:latin typeface="+mn-lt"/>
                <a:ea typeface="+mn-ea"/>
                <a:cs typeface="+mn-cs"/>
              </a:rPr>
              <a:t>. For </a:t>
            </a:r>
            <a:r>
              <a:rPr lang="en-IN" sz="1200" b="0" i="0" kern="1200" baseline="0" dirty="0">
                <a:solidFill>
                  <a:schemeClr val="tx1"/>
                </a:solidFill>
                <a:latin typeface="+mn-lt"/>
                <a:ea typeface="+mn-ea"/>
                <a:cs typeface="+mn-cs"/>
              </a:rPr>
              <a:t>example, with a 10% chance that $8 is upheld, and a 20% chance that $7 will be upheld, there is a 30% cumulative probability that either $8 or $7 will be upheld</a:t>
            </a:r>
            <a:r>
              <a:rPr lang="en-IN" sz="1200" b="0" i="0" kern="1200" baseline="0" dirty="0" smtClean="0">
                <a:solidFill>
                  <a:schemeClr val="tx1"/>
                </a:solidFill>
                <a:latin typeface="+mn-lt"/>
                <a:ea typeface="+mn-ea"/>
                <a:cs typeface="+mn-cs"/>
              </a:rPr>
              <a:t>. With </a:t>
            </a:r>
            <a:r>
              <a:rPr lang="en-IN" sz="1200" b="0" i="0" kern="1200" baseline="0" dirty="0">
                <a:solidFill>
                  <a:schemeClr val="tx1"/>
                </a:solidFill>
                <a:latin typeface="+mn-lt"/>
                <a:ea typeface="+mn-ea"/>
                <a:cs typeface="+mn-cs"/>
              </a:rPr>
              <a:t>a 25% chance that $6 will be upheld, there is a 55% cumulative probability </a:t>
            </a:r>
            <a:r>
              <a:rPr lang="en-IN" sz="1200" b="0" dirty="0"/>
              <a:t>(10% + 20% + 25% = 55%) that at least $6 will be upheld</a:t>
            </a:r>
            <a:r>
              <a:rPr lang="en-IN" sz="1200" b="0" dirty="0" smtClean="0"/>
              <a:t>. Therefore</a:t>
            </a:r>
            <a:r>
              <a:rPr lang="en-IN" sz="1200" b="0" dirty="0"/>
              <a:t>, the largest amount</a:t>
            </a:r>
            <a:r>
              <a:rPr lang="en-IN" sz="1200" b="0" baseline="0" dirty="0"/>
              <a:t> </a:t>
            </a:r>
            <a:r>
              <a:rPr lang="en-IN" sz="1200" b="0" dirty="0"/>
              <a:t>that has a cumulative</a:t>
            </a:r>
            <a:r>
              <a:rPr lang="en-IN" sz="1200" b="0" baseline="0" dirty="0"/>
              <a:t> </a:t>
            </a:r>
            <a:r>
              <a:rPr lang="en-IN" sz="1200" b="0" dirty="0"/>
              <a:t>greater-than-50%</a:t>
            </a:r>
            <a:r>
              <a:rPr lang="en-IN" sz="1200" b="0" baseline="0" dirty="0"/>
              <a:t> </a:t>
            </a:r>
            <a:r>
              <a:rPr lang="en-IN" sz="1200" b="0" dirty="0"/>
              <a:t>probability of being</a:t>
            </a:r>
            <a:r>
              <a:rPr lang="en-IN" sz="1200" b="0" baseline="0" dirty="0"/>
              <a:t> </a:t>
            </a:r>
            <a:r>
              <a:rPr lang="en-IN" sz="1200" b="0" dirty="0"/>
              <a:t>realized is $6 million.</a:t>
            </a:r>
          </a:p>
          <a:p>
            <a:endParaRPr lang="en-IN" sz="1200" b="0" dirty="0"/>
          </a:p>
          <a:p>
            <a:r>
              <a:rPr lang="en-IN" sz="1200" b="0" dirty="0"/>
              <a:t>The amount of tax benefit that Derrick can recognize in the financial statements (by reducing</a:t>
            </a:r>
            <a:r>
              <a:rPr lang="en-IN" sz="1200" b="0" baseline="0" dirty="0"/>
              <a:t> </a:t>
            </a:r>
            <a:r>
              <a:rPr lang="en-IN" sz="1200" b="0" dirty="0"/>
              <a:t>tax expense) is $6 million, because that represents the largest amount of benefit that is more likely than not (greater than 50% probability) to be sustained. So, Derrick would record (a) current</a:t>
            </a:r>
            <a:r>
              <a:rPr lang="en-IN" sz="1200" b="0" baseline="0" dirty="0"/>
              <a:t> </a:t>
            </a:r>
            <a:r>
              <a:rPr lang="en-IN" sz="1200" b="0" dirty="0"/>
              <a:t>income tax payable of $24 that reflects the entire $8 million benefit of the deduction, (b) an additional</a:t>
            </a:r>
            <a:r>
              <a:rPr lang="en-IN" sz="1200" b="0" baseline="0" dirty="0"/>
              <a:t> </a:t>
            </a:r>
            <a:r>
              <a:rPr lang="en-IN" sz="1200" b="0" dirty="0"/>
              <a:t>tax liability of $2 that represents the obligation to pay an additional $2 million of taxes</a:t>
            </a:r>
            <a:r>
              <a:rPr lang="en-IN" sz="1200" b="0" baseline="0" dirty="0"/>
              <a:t> </a:t>
            </a:r>
            <a:r>
              <a:rPr lang="en-IN" sz="1200" b="0" dirty="0"/>
              <a:t>under the assumption that $6 million of tax benefit ultimately will be upheld, and (c) tax</a:t>
            </a:r>
            <a:r>
              <a:rPr lang="en-IN" sz="1200" b="0" baseline="0" dirty="0"/>
              <a:t> </a:t>
            </a:r>
            <a:r>
              <a:rPr lang="en-IN" sz="1200" b="0" dirty="0"/>
              <a:t>expense as if there is a $6 million tax benefit.</a:t>
            </a:r>
          </a:p>
          <a:p>
            <a:endParaRPr lang="en-IN" sz="1200"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summary, the highest amount Derrick might have to pay is the full $8 million benefit of the 2018 deduction; the least amount, of course, is zero. What’s the most likely amount? We began to answer that question when we calculated the most likely eventual benefit. That’s the largest amount of benefit that is “cumulatively greater than 50 percent likely to be realized,” which is $6 million.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the most likely amount not to be paid is $6 million, the most likely additional liability is $2 million ($8 </a:t>
            </a:r>
            <a:r>
              <a:rPr lang="en-US" b="0" i="0" dirty="0" smtClean="0"/>
              <a:t>− </a:t>
            </a:r>
            <a:r>
              <a:rPr lang="en-US" b="0" i="0" dirty="0"/>
              <a:t>6 = $2). That’s the amount we record as a </a:t>
            </a:r>
            <a:r>
              <a:rPr lang="en-US" b="0" i="0" dirty="0" smtClean="0"/>
              <a:t>Liability</a:t>
            </a:r>
            <a:r>
              <a:rPr lang="en-US" b="0" i="0" dirty="0"/>
              <a:t>—projected additional tax, along with the current income tax payable of $24 million.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75</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let’s consider what happens in the future, when the uncertainty</a:t>
            </a:r>
            <a:r>
              <a:rPr lang="en-IN" sz="1200" b="0" i="0" u="none" strike="noStrike" kern="1200" baseline="0" dirty="0">
                <a:solidFill>
                  <a:schemeClr val="tx1"/>
                </a:solidFill>
                <a:latin typeface="+mn-lt"/>
                <a:ea typeface="+mn-ea"/>
                <a:cs typeface="+mn-cs"/>
              </a:rPr>
              <a:t> associated with the tax position has been resolved. We will consider three scenarios. Note that, in each case, the “Liability—projected additional tax” gets reduced to zero in the period in which the </a:t>
            </a:r>
            <a:r>
              <a:rPr lang="en-US" sz="1200" b="0" i="0" u="none" strike="noStrike" kern="1200" baseline="0" dirty="0">
                <a:solidFill>
                  <a:schemeClr val="tx1"/>
                </a:solidFill>
                <a:latin typeface="+mn-lt"/>
                <a:ea typeface="+mn-ea"/>
                <a:cs typeface="+mn-cs"/>
              </a:rPr>
              <a:t>uncertainty is resolved.</a:t>
            </a:r>
          </a:p>
          <a:p>
            <a:endParaRPr lang="en-US" sz="1200" b="0" i="0" u="none" strike="noStrike" kern="1200" baseline="0" dirty="0">
              <a:solidFill>
                <a:schemeClr val="tx1"/>
              </a:solidFill>
              <a:latin typeface="+mn-lt"/>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IN" sz="1200" b="1" i="0" u="none" strike="noStrike" kern="1200" baseline="0" dirty="0" smtClean="0">
                <a:solidFill>
                  <a:schemeClr val="tx1"/>
                </a:solidFill>
                <a:latin typeface="+mn-lt"/>
                <a:ea typeface="+mn-ea"/>
                <a:cs typeface="+mn-cs"/>
              </a:rPr>
              <a:t>Worst </a:t>
            </a:r>
            <a:r>
              <a:rPr lang="en-IN" sz="1200" b="1" i="0" u="none" strike="noStrike" kern="1200" baseline="0" dirty="0">
                <a:solidFill>
                  <a:schemeClr val="tx1"/>
                </a:solidFill>
                <a:latin typeface="+mn-lt"/>
                <a:ea typeface="+mn-ea"/>
                <a:cs typeface="+mn-cs"/>
              </a:rPr>
              <a:t>case scenario. </a:t>
            </a:r>
            <a:r>
              <a:rPr lang="en-IN" sz="1200" b="0" i="0" u="none" strike="noStrike" kern="1200" baseline="0" dirty="0">
                <a:solidFill>
                  <a:schemeClr val="tx1"/>
                </a:solidFill>
                <a:latin typeface="+mn-lt"/>
                <a:ea typeface="+mn-ea"/>
                <a:cs typeface="+mn-cs"/>
              </a:rPr>
              <a:t>The entire position is disallowed, such that Derrick owes $8 million tax (plus any interest and penalties, which we are ignoring). To record this transaction, Derrick </a:t>
            </a:r>
            <a:r>
              <a:rPr lang="en-IN" b="0" baseline="0" dirty="0">
                <a:latin typeface="Calibri" pitchFamily="34" charset="0"/>
              </a:rPr>
              <a:t>credits</a:t>
            </a:r>
            <a:r>
              <a:rPr lang="en-IN" sz="800" b="0" baseline="0" dirty="0">
                <a:latin typeface="Calibri" pitchFamily="34" charset="0"/>
              </a:rPr>
              <a:t> </a:t>
            </a:r>
            <a:r>
              <a:rPr lang="en-IN" sz="1200" b="0" baseline="0" dirty="0">
                <a:latin typeface="Calibri" pitchFamily="34" charset="0"/>
              </a:rPr>
              <a:t>i</a:t>
            </a:r>
            <a:r>
              <a:rPr lang="en-IN" sz="1200" b="0" dirty="0"/>
              <a:t>ncome tax payable (or cash) for $8 million,</a:t>
            </a:r>
            <a:r>
              <a:rPr lang="en-IN" b="0" dirty="0"/>
              <a:t> </a:t>
            </a:r>
            <a:r>
              <a:rPr lang="en-IN" sz="1200" b="0" baseline="0" dirty="0">
                <a:latin typeface="Calibri" pitchFamily="34" charset="0"/>
              </a:rPr>
              <a:t>debits </a:t>
            </a:r>
            <a:r>
              <a:rPr lang="en-US" sz="1200" b="0" baseline="0" dirty="0" smtClean="0">
                <a:latin typeface="Calibri" pitchFamily="34" charset="0"/>
              </a:rPr>
              <a:t>Liability</a:t>
            </a:r>
            <a:r>
              <a:rPr lang="en-US" sz="1200" b="0" dirty="0"/>
              <a:t>—projected additional tax</a:t>
            </a:r>
            <a:r>
              <a:rPr lang="en-IN" sz="1200" b="0" baseline="0" dirty="0">
                <a:latin typeface="Calibri" pitchFamily="34" charset="0"/>
              </a:rPr>
              <a:t> for $2 million, and </a:t>
            </a:r>
            <a:r>
              <a:rPr lang="en-IN" b="0" dirty="0"/>
              <a:t>debits </a:t>
            </a:r>
            <a:r>
              <a:rPr lang="en-US" sz="1200" b="0" dirty="0"/>
              <a:t>income tax expense</a:t>
            </a:r>
            <a:r>
              <a:rPr lang="en-IN" sz="1200" b="0" baseline="0" dirty="0">
                <a:latin typeface="Calibri" pitchFamily="34" charset="0"/>
              </a:rPr>
              <a:t> for $6 million</a:t>
            </a:r>
            <a:r>
              <a:rPr lang="en-IN" sz="1200" b="0" baseline="0" dirty="0" smtClean="0">
                <a:latin typeface="Calibri" pitchFamily="34" charset="0"/>
              </a:rPr>
              <a:t>. The </a:t>
            </a:r>
            <a:r>
              <a:rPr lang="en-IN" sz="1200" b="0" baseline="0" dirty="0">
                <a:latin typeface="Calibri" pitchFamily="34" charset="0"/>
              </a:rPr>
              <a:t>$6 million of tax expense reflects the fact that Derrick’s tax position was disallowed and that it would have to pay $6 million more of tax than it had anticipated.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76</a:t>
            </a:fld>
            <a:endParaRPr lang="en-IN" dirty="0"/>
          </a:p>
        </p:txBody>
      </p:sp>
    </p:spTree>
    <p:extLst>
      <p:ext uri="{BB962C8B-B14F-4D97-AF65-F5344CB8AC3E}">
        <p14:creationId xmlns:p14="http://schemas.microsoft.com/office/powerpoint/2010/main" val="27337128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2"/>
            </a:pPr>
            <a:r>
              <a:rPr lang="en-IN" b="1" i="0" u="none" strike="noStrike" kern="1200" baseline="0" dirty="0" smtClean="0">
                <a:solidFill>
                  <a:schemeClr val="tx1"/>
                </a:solidFill>
              </a:rPr>
              <a:t>Best </a:t>
            </a:r>
            <a:r>
              <a:rPr lang="en-IN" b="1" i="0" u="none" strike="noStrike" kern="1200" baseline="0" dirty="0">
                <a:solidFill>
                  <a:schemeClr val="tx1"/>
                </a:solidFill>
              </a:rPr>
              <a:t>case scenario. </a:t>
            </a:r>
            <a:r>
              <a:rPr lang="en-IN" b="0" i="0" u="none" strike="noStrike" kern="1200" baseline="0" dirty="0">
                <a:solidFill>
                  <a:schemeClr val="tx1"/>
                </a:solidFill>
              </a:rPr>
              <a:t>The entire position is upheld, so Derrick owes no additional tax.</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smtClean="0"/>
              <a:t>Liability</a:t>
            </a:r>
            <a:r>
              <a:rPr lang="en-US" dirty="0"/>
              <a:t>—projected additional tax</a:t>
            </a:r>
            <a:r>
              <a:rPr lang="en-US" b="0" i="0" u="none" strike="noStrike" kern="1200" baseline="0" dirty="0">
                <a:solidFill>
                  <a:schemeClr val="tx1"/>
                </a:solidFill>
              </a:rPr>
              <a:t> for $2 million and credits i</a:t>
            </a:r>
            <a:r>
              <a:rPr lang="en-US" dirty="0"/>
              <a:t>ncome tax expense</a:t>
            </a:r>
            <a:r>
              <a:rPr lang="en-IN" baseline="0" dirty="0">
                <a:latin typeface="Calibri" pitchFamily="34" charset="0"/>
              </a:rPr>
              <a:t> for the same amount</a:t>
            </a:r>
            <a:r>
              <a:rPr lang="en-IN" baseline="0" dirty="0" smtClean="0">
                <a:latin typeface="Calibri" pitchFamily="34" charset="0"/>
              </a:rPr>
              <a:t>. Derrick </a:t>
            </a:r>
            <a:r>
              <a:rPr lang="en-IN" baseline="0" dirty="0">
                <a:latin typeface="Calibri" pitchFamily="34" charset="0"/>
              </a:rPr>
              <a:t>recognizes additional tax benefit (the credit to expense) because it didn’t have to pay the additional $2 million of tax it thought it might have to pay.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77</a:t>
            </a:fld>
            <a:endParaRPr lang="en-IN" dirty="0"/>
          </a:p>
        </p:txBody>
      </p:sp>
    </p:spTree>
    <p:extLst>
      <p:ext uri="{BB962C8B-B14F-4D97-AF65-F5344CB8AC3E}">
        <p14:creationId xmlns:p14="http://schemas.microsoft.com/office/powerpoint/2010/main" val="14267744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3"/>
            </a:pPr>
            <a:r>
              <a:rPr lang="en-IN" b="1" i="0" u="none" strike="noStrike" kern="1200" baseline="0" dirty="0" smtClean="0">
                <a:solidFill>
                  <a:schemeClr val="tx1"/>
                </a:solidFill>
              </a:rPr>
              <a:t>Expected </a:t>
            </a:r>
            <a:r>
              <a:rPr lang="en-IN" b="1" i="0" u="none" strike="noStrike" kern="1200" baseline="0" dirty="0">
                <a:solidFill>
                  <a:schemeClr val="tx1"/>
                </a:solidFill>
              </a:rPr>
              <a:t>scenario. </a:t>
            </a:r>
            <a:r>
              <a:rPr lang="en-IN" b="0" i="0" u="none" strike="noStrike" kern="1200" baseline="0" dirty="0">
                <a:solidFill>
                  <a:schemeClr val="tx1"/>
                </a:solidFill>
              </a:rPr>
              <a:t>The $6 million position is allowed as expected, so Derrick owes the expected $2 million tax (plus any interest and penalties, which we are </a:t>
            </a:r>
            <a:r>
              <a:rPr lang="en-IN" b="0" i="0" u="none" strike="noStrike" kern="1200" baseline="0" dirty="0" smtClean="0">
                <a:solidFill>
                  <a:schemeClr val="tx1"/>
                </a:solidFill>
              </a:rPr>
              <a:t>ignoring).</a:t>
            </a:r>
            <a:endParaRPr lang="en-IN" b="0" i="0" u="none" strike="noStrike" kern="1200" baseline="0" dirty="0">
              <a:solidFill>
                <a:schemeClr val="tx1"/>
              </a:solidFill>
            </a:endParaRPr>
          </a:p>
          <a:p>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smtClean="0"/>
              <a:t>Liability</a:t>
            </a:r>
            <a:r>
              <a:rPr lang="en-US" dirty="0"/>
              <a:t>—projected additional tax</a:t>
            </a:r>
            <a:r>
              <a:rPr lang="en-US" b="0" i="0" u="none" strike="noStrike" kern="1200" baseline="0" dirty="0">
                <a:solidFill>
                  <a:schemeClr val="tx1"/>
                </a:solidFill>
              </a:rPr>
              <a:t> for $2 million and credits i</a:t>
            </a:r>
            <a:r>
              <a:rPr lang="en-US" dirty="0"/>
              <a:t>ncome tax payable</a:t>
            </a:r>
            <a:r>
              <a:rPr lang="en-IN" baseline="0" dirty="0">
                <a:latin typeface="Calibri" pitchFamily="34" charset="0"/>
              </a:rPr>
              <a:t> for the same amount</a:t>
            </a:r>
            <a:r>
              <a:rPr lang="en-IN" baseline="0" dirty="0" smtClean="0">
                <a:latin typeface="Calibri" pitchFamily="34" charset="0"/>
              </a:rPr>
              <a:t>. Tax </a:t>
            </a:r>
            <a:r>
              <a:rPr lang="en-IN" baseline="0" dirty="0">
                <a:latin typeface="Calibri" pitchFamily="34" charset="0"/>
              </a:rPr>
              <a:t>expense is not affected, because no adjustment to the prior estimate is necessary.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78</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16–15</a:t>
            </a: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Companies are required to include in the disclosure notes a clear reconciliation of the beginning and ending balance of their liability for unrecognized tax benefits. </a:t>
            </a:r>
            <a:r>
              <a:rPr lang="en-US" sz="1200" b="0" i="0" u="none" strike="noStrike" kern="1200" baseline="0" dirty="0">
                <a:solidFill>
                  <a:schemeClr val="tx1"/>
                </a:solidFill>
                <a:latin typeface="+mn-lt"/>
                <a:ea typeface="+mn-ea"/>
                <a:cs typeface="+mn-cs"/>
              </a:rPr>
              <a:t>As an example, this </a:t>
            </a:r>
            <a:r>
              <a:rPr lang="en-IN" sz="1200" b="0" i="0" u="none" strike="noStrike" kern="1200" baseline="0" dirty="0">
                <a:solidFill>
                  <a:schemeClr val="tx1"/>
                </a:solidFill>
                <a:latin typeface="+mn-lt"/>
                <a:ea typeface="+mn-ea"/>
                <a:cs typeface="+mn-cs"/>
              </a:rPr>
              <a:t>illustration includes an excerpt from the tax note of Staples, Inc., for its fiscal year ended January 30, 2016.</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79</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16–1</a:t>
            </a: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look at the activity in the deferred tax liability account over the life of the installment receivable. Notice how the temporary difference originates in 2018 and reverses in 2019 and 2020.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i="1" dirty="0"/>
          </a:p>
        </p:txBody>
      </p:sp>
      <p:sp>
        <p:nvSpPr>
          <p:cNvPr id="4" name="Slide Number Placeholder 3"/>
          <p:cNvSpPr>
            <a:spLocks noGrp="1"/>
          </p:cNvSpPr>
          <p:nvPr>
            <p:ph type="sldNum" sz="quarter" idx="10"/>
          </p:nvPr>
        </p:nvSpPr>
        <p:spPr/>
        <p:txBody>
          <a:bodyPr/>
          <a:lstStyle/>
          <a:p>
            <a:fld id="{AEB7FBCE-FC67-46F0-B25A-27F3B41EA4E7}" type="slidenum">
              <a:rPr lang="en-IN" smtClean="0"/>
              <a:pPr/>
              <a:t>8</a:t>
            </a:fld>
            <a:endParaRPr lang="en-IN" dirty="0"/>
          </a:p>
        </p:txBody>
      </p:sp>
    </p:spTree>
    <p:extLst>
      <p:ext uri="{BB962C8B-B14F-4D97-AF65-F5344CB8AC3E}">
        <p14:creationId xmlns:p14="http://schemas.microsoft.com/office/powerpoint/2010/main" val="6448400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 have been discussing interperiod tax allocation, in which we allocate taxes between periods</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companies also engage in intraperiod tax allocation, where they allocate tax expense between different items within the same period</a:t>
            </a:r>
            <a:r>
              <a:rPr lang="en-IN" sz="1200" b="0" i="0" u="none" strike="noStrike" kern="1200" baseline="0" dirty="0" smtClean="0">
                <a:solidFill>
                  <a:schemeClr val="tx1"/>
                </a:solidFill>
                <a:latin typeface="+mn-lt"/>
                <a:ea typeface="+mn-ea"/>
                <a:cs typeface="+mn-cs"/>
              </a:rPr>
              <a:t>. Allocating </a:t>
            </a:r>
            <a:r>
              <a:rPr lang="en-IN" sz="1200" b="0" i="0" u="none" strike="noStrike" kern="1200" baseline="0" dirty="0">
                <a:solidFill>
                  <a:schemeClr val="tx1"/>
                </a:solidFill>
                <a:latin typeface="+mn-lt"/>
                <a:ea typeface="+mn-ea"/>
                <a:cs typeface="+mn-cs"/>
              </a:rPr>
              <a:t>income taxes within a particular reporting period is intraperiod tax allocation.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You should recall that an income statement reports discontinued operations separately from income (or loss) from continuing operations to better allow the user of the statement to isolate irregular components of net income from those that represent recurring business operations. This helps the user to more accurately project future operations. Because taxes are an important part of operations, the total income tax expense for a reporting period should be allocated between continuing and discontinued operations. </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related tax effect can be either a tax expense or a tax benefit. A gain on disposal of a discontinued operation increases taxable income, so it produces tax expense, while a loss on disposal reduces taxable income, so it produces a tax benefit.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80</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a:t>
            </a:r>
            <a:r>
              <a:rPr lang="en-IN" sz="1200" b="0" i="0" u="none" strike="noStrike" kern="1200" baseline="0" dirty="0">
                <a:solidFill>
                  <a:schemeClr val="tx1"/>
                </a:solidFill>
                <a:latin typeface="+mn-lt"/>
                <a:ea typeface="+mn-ea"/>
                <a:cs typeface="+mn-cs"/>
              </a:rPr>
              <a:t> company with a tax rate of 40% would report $100 million pretax income that includes a $10 million </a:t>
            </a:r>
            <a:r>
              <a:rPr lang="en-US" sz="1200" b="0" i="0" dirty="0"/>
              <a:t>gain on disposal of discontinued</a:t>
            </a:r>
            <a:r>
              <a:rPr lang="en-US" sz="1200" b="0" i="0" baseline="0" dirty="0"/>
              <a:t> </a:t>
            </a:r>
            <a:r>
              <a:rPr lang="en-US" sz="1200" b="0" i="0" dirty="0"/>
              <a:t>operations </a:t>
            </a:r>
            <a:r>
              <a:rPr lang="en-IN" sz="1200" b="0" i="0" u="none" strike="noStrike" kern="1200" baseline="0" dirty="0">
                <a:solidFill>
                  <a:schemeClr val="tx1"/>
                </a:solidFill>
                <a:latin typeface="+mn-lt"/>
                <a:ea typeface="+mn-ea"/>
                <a:cs typeface="+mn-cs"/>
              </a:rPr>
              <a:t>as shown here. </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If the $100 million pretax income included a $10 million </a:t>
            </a:r>
            <a:r>
              <a:rPr lang="en-US" sz="1200" kern="1200" baseline="0" dirty="0" smtClean="0">
                <a:solidFill>
                  <a:schemeClr val="tx1"/>
                </a:solidFill>
                <a:latin typeface="+mn-lt"/>
                <a:ea typeface="+mn-ea"/>
                <a:cs typeface="+mn-cs"/>
              </a:rPr>
              <a:t>loss on disposal of discontinued operations, </a:t>
            </a:r>
            <a:r>
              <a:rPr lang="en-US" sz="1200" kern="1200" baseline="0" dirty="0">
                <a:solidFill>
                  <a:schemeClr val="tx1"/>
                </a:solidFill>
                <a:latin typeface="+mn-lt"/>
                <a:ea typeface="+mn-ea"/>
                <a:cs typeface="+mn-cs"/>
              </a:rPr>
              <a:t>the loss would be reported net of associated tax savings as shown here.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81</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Allocating income tax expense or benefit also applies to components of other comprehensive income that are reported separately from net income.</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Recall that “comprehensive income” extends our view of income beyond conventional net income to include gains and losses that traditionally haven’t been included in income statements. The other comprehensive income (OCI) items relate to investments, postretirement benefit plans, derivatives, and foreign currency translation. When these OCI items are reported in a statement of comprehensive income and then accumulated in shareholders’ equity, they are reported net of their respective income tax effects.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82</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EB7FBCE-FC67-46F0-B25A-27F3B41EA4E7}" type="slidenum">
              <a:rPr lang="en-IN" smtClean="0"/>
              <a:pPr/>
              <a:t>83</a:t>
            </a:fld>
            <a:endParaRPr lang="en-I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assumption underlying a balance sheet is that assets will be recovered (used or sold to produce cash) and liabilities will be settled (typically paid with cash). So, for example, receivables will be collected, machines will be used or sold, and liabilities will be paid when they are due. Those assets and liabilities typically create taxable or deductible amounts in the future when they are recovered or settled. Before that occurs, there is a temporary difference between the </a:t>
            </a:r>
            <a:r>
              <a:rPr lang="en-IN" sz="1200" b="0" i="1" u="none" strike="noStrike" kern="1200" baseline="0" dirty="0">
                <a:solidFill>
                  <a:schemeClr val="tx1"/>
                </a:solidFill>
                <a:latin typeface="+mn-lt"/>
                <a:ea typeface="+mn-ea"/>
                <a:cs typeface="+mn-cs"/>
              </a:rPr>
              <a:t>book value </a:t>
            </a:r>
            <a:r>
              <a:rPr lang="en-IN" sz="1200" b="0" i="0" u="none" strike="noStrike" kern="1200" baseline="0" dirty="0">
                <a:solidFill>
                  <a:schemeClr val="tx1"/>
                </a:solidFill>
                <a:latin typeface="+mn-lt"/>
                <a:ea typeface="+mn-ea"/>
                <a:cs typeface="+mn-cs"/>
              </a:rPr>
              <a:t>(also called the </a:t>
            </a:r>
            <a:r>
              <a:rPr lang="en-IN" sz="1200" b="0" i="1" u="none" strike="noStrike" kern="1200" baseline="0" dirty="0">
                <a:solidFill>
                  <a:schemeClr val="tx1"/>
                </a:solidFill>
                <a:latin typeface="+mn-lt"/>
                <a:ea typeface="+mn-ea"/>
                <a:cs typeface="+mn-cs"/>
              </a:rPr>
              <a:t>carrying value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carrying amount</a:t>
            </a:r>
            <a:r>
              <a:rPr lang="en-IN" sz="1200" b="0" i="0" u="none" strike="noStrike" kern="1200" baseline="0" dirty="0">
                <a:solidFill>
                  <a:schemeClr val="tx1"/>
                </a:solidFill>
                <a:latin typeface="+mn-lt"/>
                <a:ea typeface="+mn-ea"/>
                <a:cs typeface="+mn-cs"/>
              </a:rPr>
              <a:t>) of those assets and liabilities on the balance sheet and the tax basis of those assets and liabilities for the tax return. The </a:t>
            </a:r>
            <a:r>
              <a:rPr lang="en-IN" sz="1200" b="1" i="0" u="none" strike="noStrike" kern="1200" baseline="0" dirty="0">
                <a:solidFill>
                  <a:schemeClr val="tx1"/>
                </a:solidFill>
                <a:latin typeface="+mn-lt"/>
                <a:ea typeface="+mn-ea"/>
                <a:cs typeface="+mn-cs"/>
              </a:rPr>
              <a:t>tax basis </a:t>
            </a:r>
            <a:r>
              <a:rPr lang="en-IN" sz="1200" b="0" i="0" u="none" strike="noStrike" kern="1200" baseline="0" dirty="0">
                <a:solidFill>
                  <a:schemeClr val="tx1"/>
                </a:solidFill>
                <a:latin typeface="+mn-lt"/>
                <a:ea typeface="+mn-ea"/>
                <a:cs typeface="+mn-cs"/>
              </a:rPr>
              <a:t>of an asset or liability is its original value for tax purposes reduced by any amounts included to date on tax returns. We can calculate the related deferred tax asset or liability balance by multiplying the </a:t>
            </a:r>
            <a:r>
              <a:rPr lang="en-IN" sz="1200" b="0" i="1" u="none" strike="noStrike" kern="1200" baseline="0" dirty="0">
                <a:solidFill>
                  <a:schemeClr val="tx1"/>
                </a:solidFill>
                <a:latin typeface="+mn-lt"/>
                <a:ea typeface="+mn-ea"/>
                <a:cs typeface="+mn-cs"/>
              </a:rPr>
              <a:t>temporary book-tax difference </a:t>
            </a:r>
            <a:r>
              <a:rPr lang="en-IN" sz="1200" b="0" i="0" u="none" strike="noStrike" kern="1200" baseline="0" dirty="0">
                <a:solidFill>
                  <a:schemeClr val="tx1"/>
                </a:solidFill>
                <a:latin typeface="+mn-lt"/>
                <a:ea typeface="+mn-ea"/>
                <a:cs typeface="+mn-cs"/>
              </a:rPr>
              <a:t>by the applicable tax rate.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9</a:t>
            </a:fld>
            <a:endParaRPr lang="en-IN" dirty="0"/>
          </a:p>
        </p:txBody>
      </p:sp>
    </p:spTree>
    <p:extLst>
      <p:ext uri="{BB962C8B-B14F-4D97-AF65-F5344CB8AC3E}">
        <p14:creationId xmlns:p14="http://schemas.microsoft.com/office/powerpoint/2010/main" val="59318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1168802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953486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21326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27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3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6068623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83"/>
            <a:ext cx="9143245" cy="6857434"/>
          </a:xfrm>
          <a:prstGeom prst="rect">
            <a:avLst/>
          </a:prstGeom>
        </p:spPr>
      </p:pic>
      <p:sp>
        <p:nvSpPr>
          <p:cNvPr id="6" name="Rectangle 9"/>
          <p:cNvSpPr>
            <a:spLocks noGrp="1" noChangeArrowheads="1"/>
          </p:cNvSpPr>
          <p:nvPr>
            <p:ph type="title"/>
          </p:nvPr>
        </p:nvSpPr>
        <p:spPr bwMode="auto">
          <a:xfrm>
            <a:off x="761999" y="2"/>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8"/>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0170122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38409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882771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120661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897056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5836022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fontAlgn="base">
              <a:spcBef>
                <a:spcPct val="0"/>
              </a:spcBef>
              <a:spcAft>
                <a:spcPct val="0"/>
              </a:spcAft>
              <a:defRPr/>
            </a:pPr>
            <a:endParaRPr lang="en-US" dirty="0">
              <a:solidFill>
                <a:prstClr val="black"/>
              </a:solidFill>
              <a:latin typeface="Arial" charset="0"/>
              <a:cs typeface="Arial" charset="0"/>
            </a:endParaRPr>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fontAlgn="base">
              <a:spcBef>
                <a:spcPct val="0"/>
              </a:spcBef>
              <a:spcAft>
                <a:spcPct val="0"/>
              </a:spcAft>
              <a:defRPr/>
            </a:pPr>
            <a:fld id="{FA505FA5-17CA-4706-ABA2-4C64AF1090D8}" type="slidenum">
              <a:rPr lang="en-US">
                <a:solidFill>
                  <a:prstClr val="black"/>
                </a:solidFill>
                <a:latin typeface="Arial" charset="0"/>
                <a:cs typeface="Arial" charset="0"/>
              </a:rPr>
              <a:pPr fontAlgn="base">
                <a:spcBef>
                  <a:spcPct val="0"/>
                </a:spcBef>
                <a:spcAft>
                  <a:spcPct val="0"/>
                </a:spcAft>
                <a:defRPr/>
              </a:pPr>
              <a:t>‹#›</a:t>
            </a:fld>
            <a:endParaRPr lang="en-US" dirty="0">
              <a:solidFill>
                <a:prstClr val="black"/>
              </a:solidFill>
              <a:latin typeface="Arial" charset="0"/>
              <a:cs typeface="Arial" charset="0"/>
            </a:endParaRPr>
          </a:p>
        </p:txBody>
      </p:sp>
    </p:spTree>
    <p:extLst>
      <p:ext uri="{BB962C8B-B14F-4D97-AF65-F5344CB8AC3E}">
        <p14:creationId xmlns:p14="http://schemas.microsoft.com/office/powerpoint/2010/main" val="3073997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1733279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119574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423226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905848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7528405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428791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3569688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0F54283-A2F2-4750-920E-2CD34F194CBB}" type="datetimeFigureOut">
              <a:rPr lang="en-IN" smtClean="0"/>
              <a:pPr/>
              <a:t>4/10/17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22129227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F54283-A2F2-4750-920E-2CD34F194CBB}" type="datetimeFigureOut">
              <a:rPr lang="en-IN" smtClean="0"/>
              <a:pPr/>
              <a:t>4/10/17</a:t>
            </a:fld>
            <a:endParaRPr lang="en-IN"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B0E43-3D35-45CF-940D-E6F0D802B8C0}" type="slidenum">
              <a:rPr lang="en-IN" smtClean="0"/>
              <a:pPr/>
              <a:t>‹#›</a:t>
            </a:fld>
            <a:endParaRPr lang="en-IN" dirty="0"/>
          </a:p>
        </p:txBody>
      </p:sp>
    </p:spTree>
    <p:extLst>
      <p:ext uri="{BB962C8B-B14F-4D97-AF65-F5344CB8AC3E}">
        <p14:creationId xmlns:p14="http://schemas.microsoft.com/office/powerpoint/2010/main" val="231862716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1905006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 Id="rId3" Type="http://schemas.openxmlformats.org/officeDocument/2006/relationships/image" Target="../media/image1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1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 Id="rId3" Type="http://schemas.openxmlformats.org/officeDocument/2006/relationships/image" Target="../media/image1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IN" sz="3600" b="1" dirty="0"/>
              <a:t>Chapter 16</a:t>
            </a:r>
          </a:p>
        </p:txBody>
      </p:sp>
      <p:sp>
        <p:nvSpPr>
          <p:cNvPr id="16386" name="Text Placeholder 3"/>
          <p:cNvSpPr>
            <a:spLocks noGrp="1"/>
          </p:cNvSpPr>
          <p:nvPr>
            <p:ph type="body" sz="quarter" idx="10"/>
          </p:nvPr>
        </p:nvSpPr>
        <p:spPr/>
        <p:txBody>
          <a:bodyPr/>
          <a:lstStyle/>
          <a:p>
            <a:r>
              <a:rPr lang="en-IN" sz="4000" dirty="0"/>
              <a:t>Accounting for Income Taxes</a:t>
            </a:r>
          </a:p>
        </p:txBody>
      </p:sp>
    </p:spTree>
    <p:extLst>
      <p:ext uri="{BB962C8B-B14F-4D97-AF65-F5344CB8AC3E}">
        <p14:creationId xmlns:p14="http://schemas.microsoft.com/office/powerpoint/2010/main" val="18689468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785" y="-120433"/>
            <a:ext cx="8586215" cy="700240"/>
          </a:xfrm>
        </p:spPr>
        <p:txBody>
          <a:bodyPr>
            <a:normAutofit/>
          </a:bodyPr>
          <a:lstStyle/>
          <a:p>
            <a:r>
              <a:rPr lang="en-US" sz="2800" dirty="0"/>
              <a:t> </a:t>
            </a:r>
            <a:r>
              <a:rPr lang="en-IN" sz="2800" dirty="0"/>
              <a:t>Temporary Book-Tax Difference</a:t>
            </a:r>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7" name="TextBox 6"/>
          <p:cNvSpPr txBox="1"/>
          <p:nvPr/>
        </p:nvSpPr>
        <p:spPr>
          <a:xfrm>
            <a:off x="4501364" y="2671821"/>
            <a:ext cx="949652" cy="461665"/>
          </a:xfrm>
          <a:prstGeom prst="rect">
            <a:avLst/>
          </a:prstGeom>
          <a:noFill/>
        </p:spPr>
        <p:txBody>
          <a:bodyPr wrap="square" rtlCol="0">
            <a:spAutoFit/>
          </a:bodyPr>
          <a:lstStyle/>
          <a:p>
            <a:pPr algn="ctr"/>
            <a:r>
              <a:rPr lang="en-US" sz="2400" b="1" dirty="0"/>
              <a:t>2018</a:t>
            </a:r>
            <a:endParaRPr lang="en-US" sz="2400" dirty="0"/>
          </a:p>
        </p:txBody>
      </p:sp>
      <p:sp>
        <p:nvSpPr>
          <p:cNvPr id="8" name="TextBox 7"/>
          <p:cNvSpPr txBox="1"/>
          <p:nvPr/>
        </p:nvSpPr>
        <p:spPr>
          <a:xfrm>
            <a:off x="6188557" y="2671821"/>
            <a:ext cx="949652" cy="461665"/>
          </a:xfrm>
          <a:prstGeom prst="rect">
            <a:avLst/>
          </a:prstGeom>
          <a:noFill/>
        </p:spPr>
        <p:txBody>
          <a:bodyPr wrap="square" rtlCol="0">
            <a:spAutoFit/>
          </a:bodyPr>
          <a:lstStyle/>
          <a:p>
            <a:pPr algn="ctr"/>
            <a:r>
              <a:rPr lang="en-US" sz="2400" b="1" dirty="0"/>
              <a:t>2019</a:t>
            </a:r>
            <a:endParaRPr lang="en-US" sz="2400" dirty="0"/>
          </a:p>
        </p:txBody>
      </p:sp>
      <p:sp>
        <p:nvSpPr>
          <p:cNvPr id="12" name="TextBox 11"/>
          <p:cNvSpPr txBox="1"/>
          <p:nvPr/>
        </p:nvSpPr>
        <p:spPr>
          <a:xfrm>
            <a:off x="7759639" y="2671821"/>
            <a:ext cx="949652" cy="461665"/>
          </a:xfrm>
          <a:prstGeom prst="rect">
            <a:avLst/>
          </a:prstGeom>
          <a:noFill/>
        </p:spPr>
        <p:txBody>
          <a:bodyPr wrap="square" rtlCol="0">
            <a:spAutoFit/>
          </a:bodyPr>
          <a:lstStyle/>
          <a:p>
            <a:pPr algn="ctr"/>
            <a:r>
              <a:rPr lang="en-US" sz="2400" b="1" dirty="0"/>
              <a:t>2020</a:t>
            </a:r>
            <a:endParaRPr lang="en-US" sz="2400" dirty="0"/>
          </a:p>
        </p:txBody>
      </p:sp>
      <p:sp>
        <p:nvSpPr>
          <p:cNvPr id="13" name="TextBox 12"/>
          <p:cNvSpPr txBox="1"/>
          <p:nvPr/>
        </p:nvSpPr>
        <p:spPr>
          <a:xfrm>
            <a:off x="568041" y="3031393"/>
            <a:ext cx="3748925" cy="830997"/>
          </a:xfrm>
          <a:prstGeom prst="rect">
            <a:avLst/>
          </a:prstGeom>
          <a:noFill/>
        </p:spPr>
        <p:txBody>
          <a:bodyPr wrap="square" rtlCol="0">
            <a:spAutoFit/>
          </a:bodyPr>
          <a:lstStyle/>
          <a:p>
            <a:r>
              <a:rPr lang="en-US" sz="2400" dirty="0"/>
              <a:t>Receivable from installment sales:</a:t>
            </a:r>
          </a:p>
        </p:txBody>
      </p:sp>
      <p:cxnSp>
        <p:nvCxnSpPr>
          <p:cNvPr id="14" name="Straight Connector 13"/>
          <p:cNvCxnSpPr/>
          <p:nvPr/>
        </p:nvCxnSpPr>
        <p:spPr>
          <a:xfrm>
            <a:off x="650971" y="3085233"/>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74082" y="3821573"/>
            <a:ext cx="3742885" cy="461665"/>
          </a:xfrm>
          <a:prstGeom prst="rect">
            <a:avLst/>
          </a:prstGeom>
          <a:noFill/>
        </p:spPr>
        <p:txBody>
          <a:bodyPr wrap="square" rtlCol="0">
            <a:spAutoFit/>
          </a:bodyPr>
          <a:lstStyle/>
          <a:p>
            <a:pPr lvl="1"/>
            <a:r>
              <a:rPr lang="en-US" sz="2400" b="1" dirty="0"/>
              <a:t>Accounting book value</a:t>
            </a:r>
            <a:endParaRPr lang="en-US" sz="2400" dirty="0"/>
          </a:p>
        </p:txBody>
      </p:sp>
      <p:sp>
        <p:nvSpPr>
          <p:cNvPr id="16" name="TextBox 15"/>
          <p:cNvSpPr txBox="1"/>
          <p:nvPr/>
        </p:nvSpPr>
        <p:spPr>
          <a:xfrm>
            <a:off x="574082" y="4242421"/>
            <a:ext cx="3742885" cy="461665"/>
          </a:xfrm>
          <a:prstGeom prst="rect">
            <a:avLst/>
          </a:prstGeom>
          <a:noFill/>
        </p:spPr>
        <p:txBody>
          <a:bodyPr wrap="square" rtlCol="0">
            <a:spAutoFit/>
          </a:bodyPr>
          <a:lstStyle/>
          <a:p>
            <a:pPr lvl="1"/>
            <a:r>
              <a:rPr lang="en-US" sz="2400" b="1" dirty="0"/>
              <a:t>Tax basis</a:t>
            </a:r>
            <a:endParaRPr lang="en-US" sz="2400" dirty="0"/>
          </a:p>
        </p:txBody>
      </p:sp>
      <p:sp>
        <p:nvSpPr>
          <p:cNvPr id="17" name="TextBox 16"/>
          <p:cNvSpPr txBox="1"/>
          <p:nvPr/>
        </p:nvSpPr>
        <p:spPr>
          <a:xfrm>
            <a:off x="574082" y="4663269"/>
            <a:ext cx="3742885" cy="461665"/>
          </a:xfrm>
          <a:prstGeom prst="rect">
            <a:avLst/>
          </a:prstGeom>
          <a:noFill/>
        </p:spPr>
        <p:txBody>
          <a:bodyPr wrap="square" rtlCol="0">
            <a:spAutoFit/>
          </a:bodyPr>
          <a:lstStyle/>
          <a:p>
            <a:r>
              <a:rPr lang="en-US" sz="2400" dirty="0"/>
              <a:t>Temporary difference</a:t>
            </a:r>
          </a:p>
        </p:txBody>
      </p:sp>
      <p:sp>
        <p:nvSpPr>
          <p:cNvPr id="18" name="TextBox 17"/>
          <p:cNvSpPr txBox="1"/>
          <p:nvPr/>
        </p:nvSpPr>
        <p:spPr>
          <a:xfrm>
            <a:off x="574082" y="5084117"/>
            <a:ext cx="3742885" cy="461665"/>
          </a:xfrm>
          <a:prstGeom prst="rect">
            <a:avLst/>
          </a:prstGeom>
          <a:noFill/>
        </p:spPr>
        <p:txBody>
          <a:bodyPr wrap="square" rtlCol="0">
            <a:spAutoFit/>
          </a:bodyPr>
          <a:lstStyle/>
          <a:p>
            <a:pPr lvl="1"/>
            <a:r>
              <a:rPr lang="en-US" sz="2400" dirty="0"/>
              <a:t>Tax rate</a:t>
            </a:r>
          </a:p>
        </p:txBody>
      </p:sp>
      <p:sp>
        <p:nvSpPr>
          <p:cNvPr id="19" name="TextBox 18"/>
          <p:cNvSpPr txBox="1"/>
          <p:nvPr/>
        </p:nvSpPr>
        <p:spPr>
          <a:xfrm>
            <a:off x="574082" y="5504967"/>
            <a:ext cx="3742885" cy="461665"/>
          </a:xfrm>
          <a:prstGeom prst="rect">
            <a:avLst/>
          </a:prstGeom>
          <a:noFill/>
        </p:spPr>
        <p:txBody>
          <a:bodyPr wrap="square" rtlCol="0">
            <a:spAutoFit/>
          </a:bodyPr>
          <a:lstStyle/>
          <a:p>
            <a:r>
              <a:rPr lang="en-US" sz="2400" dirty="0"/>
              <a:t>Deferred tax liability</a:t>
            </a:r>
          </a:p>
        </p:txBody>
      </p:sp>
      <p:sp>
        <p:nvSpPr>
          <p:cNvPr id="3" name="TextBox 2"/>
          <p:cNvSpPr txBox="1"/>
          <p:nvPr/>
        </p:nvSpPr>
        <p:spPr>
          <a:xfrm>
            <a:off x="4738345" y="3821573"/>
            <a:ext cx="996696" cy="461665"/>
          </a:xfrm>
          <a:prstGeom prst="rect">
            <a:avLst/>
          </a:prstGeom>
          <a:noFill/>
        </p:spPr>
        <p:txBody>
          <a:bodyPr wrap="square" rtlCol="0">
            <a:spAutoFit/>
          </a:bodyPr>
          <a:lstStyle/>
          <a:p>
            <a:pPr algn="r"/>
            <a:r>
              <a:rPr lang="en-US" sz="2400" dirty="0"/>
              <a:t>$40</a:t>
            </a:r>
          </a:p>
        </p:txBody>
      </p:sp>
      <p:sp>
        <p:nvSpPr>
          <p:cNvPr id="20" name="TextBox 19"/>
          <p:cNvSpPr txBox="1"/>
          <p:nvPr/>
        </p:nvSpPr>
        <p:spPr>
          <a:xfrm>
            <a:off x="4738345" y="4242421"/>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38345" y="4663269"/>
            <a:ext cx="996696" cy="461665"/>
          </a:xfrm>
          <a:prstGeom prst="rect">
            <a:avLst/>
          </a:prstGeom>
          <a:noFill/>
        </p:spPr>
        <p:txBody>
          <a:bodyPr wrap="square" rtlCol="0">
            <a:spAutoFit/>
          </a:bodyPr>
          <a:lstStyle/>
          <a:p>
            <a:pPr algn="r"/>
            <a:r>
              <a:rPr lang="en-US" sz="2400" dirty="0"/>
              <a:t>$40</a:t>
            </a:r>
          </a:p>
        </p:txBody>
      </p:sp>
      <p:sp>
        <p:nvSpPr>
          <p:cNvPr id="23" name="TextBox 22"/>
          <p:cNvSpPr txBox="1"/>
          <p:nvPr/>
        </p:nvSpPr>
        <p:spPr>
          <a:xfrm>
            <a:off x="4738345" y="5504967"/>
            <a:ext cx="996696" cy="461665"/>
          </a:xfrm>
          <a:prstGeom prst="rect">
            <a:avLst/>
          </a:prstGeom>
          <a:noFill/>
        </p:spPr>
        <p:txBody>
          <a:bodyPr wrap="square" rtlCol="0">
            <a:spAutoFit/>
          </a:bodyPr>
          <a:lstStyle/>
          <a:p>
            <a:pPr algn="r"/>
            <a:r>
              <a:rPr lang="en-US" sz="2400" dirty="0"/>
              <a:t>$16</a:t>
            </a:r>
          </a:p>
        </p:txBody>
      </p:sp>
      <p:sp>
        <p:nvSpPr>
          <p:cNvPr id="24" name="TextBox 23"/>
          <p:cNvSpPr txBox="1"/>
          <p:nvPr/>
        </p:nvSpPr>
        <p:spPr>
          <a:xfrm>
            <a:off x="4027617" y="3821573"/>
            <a:ext cx="996696" cy="461665"/>
          </a:xfrm>
          <a:prstGeom prst="rect">
            <a:avLst/>
          </a:prstGeom>
          <a:noFill/>
        </p:spPr>
        <p:txBody>
          <a:bodyPr wrap="square" rtlCol="0">
            <a:spAutoFit/>
          </a:bodyPr>
          <a:lstStyle/>
          <a:p>
            <a:pPr algn="r"/>
            <a:r>
              <a:rPr lang="en-US" sz="2400" b="1" dirty="0">
                <a:solidFill>
                  <a:srgbClr val="EC008C"/>
                </a:solidFill>
              </a:rPr>
              <a:t>$40</a:t>
            </a:r>
          </a:p>
        </p:txBody>
      </p:sp>
      <p:sp>
        <p:nvSpPr>
          <p:cNvPr id="25" name="TextBox 24"/>
          <p:cNvSpPr txBox="1"/>
          <p:nvPr/>
        </p:nvSpPr>
        <p:spPr>
          <a:xfrm>
            <a:off x="4027617"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6" name="TextBox 25"/>
          <p:cNvSpPr txBox="1"/>
          <p:nvPr/>
        </p:nvSpPr>
        <p:spPr>
          <a:xfrm>
            <a:off x="4956055" y="5084117"/>
            <a:ext cx="996696" cy="461665"/>
          </a:xfrm>
          <a:prstGeom prst="rect">
            <a:avLst/>
          </a:prstGeom>
          <a:noFill/>
        </p:spPr>
        <p:txBody>
          <a:bodyPr wrap="square" rtlCol="0">
            <a:spAutoFit/>
          </a:bodyPr>
          <a:lstStyle/>
          <a:p>
            <a:pPr algn="r"/>
            <a:r>
              <a:rPr lang="en-US" sz="2400" dirty="0"/>
              <a:t>× 40%</a:t>
            </a:r>
          </a:p>
        </p:txBody>
      </p:sp>
      <p:sp>
        <p:nvSpPr>
          <p:cNvPr id="27" name="TextBox 26"/>
          <p:cNvSpPr txBox="1"/>
          <p:nvPr/>
        </p:nvSpPr>
        <p:spPr>
          <a:xfrm>
            <a:off x="4027617" y="4663269"/>
            <a:ext cx="996696" cy="461665"/>
          </a:xfrm>
          <a:prstGeom prst="rect">
            <a:avLst/>
          </a:prstGeom>
          <a:noFill/>
        </p:spPr>
        <p:txBody>
          <a:bodyPr wrap="square" rtlCol="0">
            <a:spAutoFit/>
          </a:bodyPr>
          <a:lstStyle/>
          <a:p>
            <a:pPr algn="r"/>
            <a:r>
              <a:rPr lang="en-US" sz="2400" b="1" dirty="0">
                <a:solidFill>
                  <a:srgbClr val="EC008C"/>
                </a:solidFill>
              </a:rPr>
              <a:t>$40</a:t>
            </a:r>
          </a:p>
        </p:txBody>
      </p:sp>
      <p:sp>
        <p:nvSpPr>
          <p:cNvPr id="28" name="TextBox 27"/>
          <p:cNvSpPr txBox="1"/>
          <p:nvPr/>
        </p:nvSpPr>
        <p:spPr>
          <a:xfrm>
            <a:off x="6333969" y="3821573"/>
            <a:ext cx="996696" cy="461665"/>
          </a:xfrm>
          <a:prstGeom prst="rect">
            <a:avLst/>
          </a:prstGeom>
          <a:noFill/>
        </p:spPr>
        <p:txBody>
          <a:bodyPr wrap="square" rtlCol="0">
            <a:spAutoFit/>
          </a:bodyPr>
          <a:lstStyle/>
          <a:p>
            <a:pPr algn="r"/>
            <a:r>
              <a:rPr lang="en-US" sz="2400" dirty="0"/>
              <a:t>$30</a:t>
            </a:r>
          </a:p>
        </p:txBody>
      </p:sp>
      <p:sp>
        <p:nvSpPr>
          <p:cNvPr id="29" name="TextBox 28"/>
          <p:cNvSpPr txBox="1"/>
          <p:nvPr/>
        </p:nvSpPr>
        <p:spPr>
          <a:xfrm>
            <a:off x="6333969" y="4242421"/>
            <a:ext cx="996696" cy="461665"/>
          </a:xfrm>
          <a:prstGeom prst="rect">
            <a:avLst/>
          </a:prstGeom>
          <a:noFill/>
        </p:spPr>
        <p:txBody>
          <a:bodyPr wrap="square" rtlCol="0">
            <a:spAutoFit/>
          </a:bodyPr>
          <a:lstStyle/>
          <a:p>
            <a:pPr algn="r"/>
            <a:r>
              <a:rPr lang="en-US" sz="2400" dirty="0"/>
              <a:t>(0)</a:t>
            </a:r>
          </a:p>
        </p:txBody>
      </p:sp>
      <p:sp>
        <p:nvSpPr>
          <p:cNvPr id="30" name="TextBox 29"/>
          <p:cNvSpPr txBox="1"/>
          <p:nvPr/>
        </p:nvSpPr>
        <p:spPr>
          <a:xfrm>
            <a:off x="6333969" y="4663269"/>
            <a:ext cx="996696" cy="461665"/>
          </a:xfrm>
          <a:prstGeom prst="rect">
            <a:avLst/>
          </a:prstGeom>
          <a:noFill/>
        </p:spPr>
        <p:txBody>
          <a:bodyPr wrap="square" rtlCol="0">
            <a:spAutoFit/>
          </a:bodyPr>
          <a:lstStyle/>
          <a:p>
            <a:pPr algn="r"/>
            <a:r>
              <a:rPr lang="en-US" sz="2400" dirty="0"/>
              <a:t>$30</a:t>
            </a:r>
          </a:p>
        </p:txBody>
      </p:sp>
      <p:sp>
        <p:nvSpPr>
          <p:cNvPr id="31" name="TextBox 30"/>
          <p:cNvSpPr txBox="1"/>
          <p:nvPr/>
        </p:nvSpPr>
        <p:spPr>
          <a:xfrm>
            <a:off x="6333969" y="5504967"/>
            <a:ext cx="996696" cy="461665"/>
          </a:xfrm>
          <a:prstGeom prst="rect">
            <a:avLst/>
          </a:prstGeom>
          <a:noFill/>
        </p:spPr>
        <p:txBody>
          <a:bodyPr wrap="square" rtlCol="0">
            <a:spAutoFit/>
          </a:bodyPr>
          <a:lstStyle/>
          <a:p>
            <a:pPr algn="r"/>
            <a:r>
              <a:rPr lang="en-US" sz="2400" dirty="0"/>
              <a:t>$12</a:t>
            </a:r>
          </a:p>
        </p:txBody>
      </p:sp>
      <p:sp>
        <p:nvSpPr>
          <p:cNvPr id="32" name="TextBox 31"/>
          <p:cNvSpPr txBox="1"/>
          <p:nvPr/>
        </p:nvSpPr>
        <p:spPr>
          <a:xfrm>
            <a:off x="5623241" y="3821573"/>
            <a:ext cx="996696" cy="461665"/>
          </a:xfrm>
          <a:prstGeom prst="rect">
            <a:avLst/>
          </a:prstGeom>
          <a:noFill/>
        </p:spPr>
        <p:txBody>
          <a:bodyPr wrap="square" rtlCol="0">
            <a:spAutoFit/>
          </a:bodyPr>
          <a:lstStyle/>
          <a:p>
            <a:pPr algn="r"/>
            <a:r>
              <a:rPr lang="en-US" sz="2400" b="1" dirty="0">
                <a:solidFill>
                  <a:srgbClr val="EC008C"/>
                </a:solidFill>
              </a:rPr>
              <a:t>$(10)</a:t>
            </a:r>
          </a:p>
        </p:txBody>
      </p:sp>
      <p:sp>
        <p:nvSpPr>
          <p:cNvPr id="33" name="TextBox 32"/>
          <p:cNvSpPr txBox="1"/>
          <p:nvPr/>
        </p:nvSpPr>
        <p:spPr>
          <a:xfrm>
            <a:off x="5623241"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4" name="TextBox 33"/>
          <p:cNvSpPr txBox="1"/>
          <p:nvPr/>
        </p:nvSpPr>
        <p:spPr>
          <a:xfrm>
            <a:off x="6551679" y="5084117"/>
            <a:ext cx="996696" cy="461665"/>
          </a:xfrm>
          <a:prstGeom prst="rect">
            <a:avLst/>
          </a:prstGeom>
          <a:noFill/>
        </p:spPr>
        <p:txBody>
          <a:bodyPr wrap="square" rtlCol="0">
            <a:spAutoFit/>
          </a:bodyPr>
          <a:lstStyle/>
          <a:p>
            <a:pPr algn="r"/>
            <a:r>
              <a:rPr lang="en-US" sz="2400" dirty="0"/>
              <a:t>× 40%</a:t>
            </a:r>
          </a:p>
        </p:txBody>
      </p:sp>
      <p:sp>
        <p:nvSpPr>
          <p:cNvPr id="35" name="TextBox 34"/>
          <p:cNvSpPr txBox="1"/>
          <p:nvPr/>
        </p:nvSpPr>
        <p:spPr>
          <a:xfrm>
            <a:off x="5623241" y="4663269"/>
            <a:ext cx="996696" cy="461665"/>
          </a:xfrm>
          <a:prstGeom prst="rect">
            <a:avLst/>
          </a:prstGeom>
          <a:noFill/>
        </p:spPr>
        <p:txBody>
          <a:bodyPr wrap="square" rtlCol="0">
            <a:spAutoFit/>
          </a:bodyPr>
          <a:lstStyle/>
          <a:p>
            <a:pPr algn="r"/>
            <a:r>
              <a:rPr lang="en-US" sz="2400" b="1" dirty="0">
                <a:solidFill>
                  <a:srgbClr val="EC008C"/>
                </a:solidFill>
              </a:rPr>
              <a:t>$(10)</a:t>
            </a:r>
          </a:p>
        </p:txBody>
      </p:sp>
      <p:sp>
        <p:nvSpPr>
          <p:cNvPr id="36" name="TextBox 35"/>
          <p:cNvSpPr txBox="1"/>
          <p:nvPr/>
        </p:nvSpPr>
        <p:spPr>
          <a:xfrm>
            <a:off x="7929594" y="3821573"/>
            <a:ext cx="996696" cy="461665"/>
          </a:xfrm>
          <a:prstGeom prst="rect">
            <a:avLst/>
          </a:prstGeom>
          <a:noFill/>
        </p:spPr>
        <p:txBody>
          <a:bodyPr wrap="square" rtlCol="0">
            <a:spAutoFit/>
          </a:bodyPr>
          <a:lstStyle/>
          <a:p>
            <a:pPr algn="r"/>
            <a:r>
              <a:rPr lang="en-US" sz="2400" dirty="0"/>
              <a:t>$  0</a:t>
            </a:r>
          </a:p>
        </p:txBody>
      </p:sp>
      <p:sp>
        <p:nvSpPr>
          <p:cNvPr id="37" name="TextBox 36"/>
          <p:cNvSpPr txBox="1"/>
          <p:nvPr/>
        </p:nvSpPr>
        <p:spPr>
          <a:xfrm>
            <a:off x="7929594" y="4242421"/>
            <a:ext cx="996696" cy="461665"/>
          </a:xfrm>
          <a:prstGeom prst="rect">
            <a:avLst/>
          </a:prstGeom>
          <a:noFill/>
        </p:spPr>
        <p:txBody>
          <a:bodyPr wrap="square" rtlCol="0">
            <a:spAutoFit/>
          </a:bodyPr>
          <a:lstStyle/>
          <a:p>
            <a:pPr algn="r"/>
            <a:r>
              <a:rPr lang="en-US" sz="2400" dirty="0"/>
              <a:t>(0)</a:t>
            </a:r>
          </a:p>
        </p:txBody>
      </p:sp>
      <p:sp>
        <p:nvSpPr>
          <p:cNvPr id="38" name="TextBox 37"/>
          <p:cNvSpPr txBox="1"/>
          <p:nvPr/>
        </p:nvSpPr>
        <p:spPr>
          <a:xfrm>
            <a:off x="7929594" y="4663269"/>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29594" y="5504967"/>
            <a:ext cx="996696" cy="461665"/>
          </a:xfrm>
          <a:prstGeom prst="rect">
            <a:avLst/>
          </a:prstGeom>
          <a:noFill/>
        </p:spPr>
        <p:txBody>
          <a:bodyPr wrap="square" rtlCol="0">
            <a:spAutoFit/>
          </a:bodyPr>
          <a:lstStyle/>
          <a:p>
            <a:pPr algn="r"/>
            <a:r>
              <a:rPr lang="en-US" sz="2400" dirty="0"/>
              <a:t>$  0</a:t>
            </a:r>
          </a:p>
        </p:txBody>
      </p:sp>
      <p:sp>
        <p:nvSpPr>
          <p:cNvPr id="40" name="TextBox 39"/>
          <p:cNvSpPr txBox="1"/>
          <p:nvPr/>
        </p:nvSpPr>
        <p:spPr>
          <a:xfrm>
            <a:off x="7218865" y="3821573"/>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41" name="TextBox 40"/>
          <p:cNvSpPr txBox="1"/>
          <p:nvPr/>
        </p:nvSpPr>
        <p:spPr>
          <a:xfrm>
            <a:off x="7218865" y="4242421"/>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2" name="TextBox 41"/>
          <p:cNvSpPr txBox="1"/>
          <p:nvPr/>
        </p:nvSpPr>
        <p:spPr>
          <a:xfrm>
            <a:off x="8147304" y="5084117"/>
            <a:ext cx="996696" cy="461665"/>
          </a:xfrm>
          <a:prstGeom prst="rect">
            <a:avLst/>
          </a:prstGeom>
          <a:noFill/>
        </p:spPr>
        <p:txBody>
          <a:bodyPr wrap="square" rtlCol="0">
            <a:spAutoFit/>
          </a:bodyPr>
          <a:lstStyle/>
          <a:p>
            <a:pPr algn="r"/>
            <a:r>
              <a:rPr lang="en-US" sz="2400" dirty="0"/>
              <a:t>× 40%</a:t>
            </a:r>
          </a:p>
        </p:txBody>
      </p:sp>
      <p:sp>
        <p:nvSpPr>
          <p:cNvPr id="43" name="TextBox 42"/>
          <p:cNvSpPr txBox="1"/>
          <p:nvPr/>
        </p:nvSpPr>
        <p:spPr>
          <a:xfrm>
            <a:off x="7218865" y="4663269"/>
            <a:ext cx="996696" cy="461665"/>
          </a:xfrm>
          <a:prstGeom prst="rect">
            <a:avLst/>
          </a:prstGeom>
          <a:noFill/>
        </p:spPr>
        <p:txBody>
          <a:bodyPr wrap="square" rtlCol="0">
            <a:spAutoFit/>
          </a:bodyPr>
          <a:lstStyle/>
          <a:p>
            <a:pPr algn="r"/>
            <a:r>
              <a:rPr lang="en-US" sz="2400" b="1" dirty="0">
                <a:solidFill>
                  <a:srgbClr val="EC008C"/>
                </a:solidFill>
              </a:rPr>
              <a:t>$(30)</a:t>
            </a:r>
          </a:p>
        </p:txBody>
      </p:sp>
      <p:cxnSp>
        <p:nvCxnSpPr>
          <p:cNvPr id="5" name="Straight Connector 4"/>
          <p:cNvCxnSpPr/>
          <p:nvPr/>
        </p:nvCxnSpPr>
        <p:spPr>
          <a:xfrm>
            <a:off x="5164123" y="473583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67950" y="474309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86294" y="473584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64123" y="554138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64123" y="591149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64123" y="597681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67950" y="5534130"/>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67950" y="590424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67950" y="596955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86294" y="554138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86294" y="591149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86294" y="597681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45662" y="4743099"/>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78850" y="473584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82676" y="4743103"/>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50971" y="2729634"/>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963190" y="224030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2" name="TextBox 61"/>
          <p:cNvSpPr txBox="1"/>
          <p:nvPr/>
        </p:nvSpPr>
        <p:spPr>
          <a:xfrm>
            <a:off x="4690376" y="2240302"/>
            <a:ext cx="2112761" cy="461665"/>
          </a:xfrm>
          <a:prstGeom prst="rect">
            <a:avLst/>
          </a:prstGeom>
          <a:noFill/>
        </p:spPr>
        <p:txBody>
          <a:bodyPr wrap="square" rtlCol="0">
            <a:spAutoFit/>
          </a:bodyPr>
          <a:lstStyle/>
          <a:p>
            <a:pPr algn="ctr"/>
            <a:r>
              <a:rPr lang="en-US" sz="2400" dirty="0"/>
              <a:t>($ in millions)</a:t>
            </a:r>
          </a:p>
        </p:txBody>
      </p:sp>
      <p:sp>
        <p:nvSpPr>
          <p:cNvPr id="6" name="TextBox 5"/>
          <p:cNvSpPr txBox="1"/>
          <p:nvPr/>
        </p:nvSpPr>
        <p:spPr>
          <a:xfrm>
            <a:off x="3631733" y="5932744"/>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4" name="TextBox 63"/>
          <p:cNvSpPr txBox="1"/>
          <p:nvPr/>
        </p:nvSpPr>
        <p:spPr>
          <a:xfrm>
            <a:off x="6210830" y="5932744"/>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4096" name="Straight Arrow Connector 4095"/>
          <p:cNvCxnSpPr/>
          <p:nvPr/>
        </p:nvCxnSpPr>
        <p:spPr>
          <a:xfrm flipV="1">
            <a:off x="4655582" y="5110420"/>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4104" name="Elbow Connector 4103"/>
          <p:cNvCxnSpPr/>
          <p:nvPr/>
        </p:nvCxnSpPr>
        <p:spPr>
          <a:xfrm rot="16200000" flipV="1">
            <a:off x="5670753" y="5696420"/>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p:nvPr/>
        </p:nvCxnSpPr>
        <p:spPr>
          <a:xfrm rot="5400000" flipH="1" flipV="1">
            <a:off x="7232853" y="5696419"/>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4112" name="Rectangle 4111"/>
          <p:cNvSpPr/>
          <p:nvPr/>
        </p:nvSpPr>
        <p:spPr>
          <a:xfrm>
            <a:off x="622623" y="2254816"/>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584781" y="371390"/>
            <a:ext cx="8550479" cy="1785104"/>
          </a:xfrm>
          <a:prstGeom prst="rect">
            <a:avLst/>
          </a:prstGeom>
          <a:noFill/>
        </p:spPr>
        <p:txBody>
          <a:bodyPr wrap="square" rtlCol="0">
            <a:spAutoFit/>
          </a:bodyPr>
          <a:lstStyle/>
          <a:p>
            <a:r>
              <a:rPr lang="en-IN" sz="2200" dirty="0"/>
              <a:t>Kent Land Management reported pretax accounting income in 2018, 2019, and 2020 of $100 million, plus additional 2018 income of $40 million from installment sales of property. However, the installment sales income is reported on the tax return when collected, in 2019 ($10 million) and 2020 ($30 million). The enacted tax rate is 40% each year.</a:t>
            </a:r>
            <a:endParaRPr lang="en-US" sz="2200" dirty="0"/>
          </a:p>
        </p:txBody>
      </p:sp>
    </p:spTree>
    <p:extLst>
      <p:ext uri="{BB962C8B-B14F-4D97-AF65-F5344CB8AC3E}">
        <p14:creationId xmlns:p14="http://schemas.microsoft.com/office/powerpoint/2010/main" val="3763511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12"/>
                                        </p:tgtEl>
                                        <p:attrNameLst>
                                          <p:attrName>style.visibility</p:attrName>
                                        </p:attrNameLst>
                                      </p:cBhvr>
                                      <p:to>
                                        <p:strVal val="visible"/>
                                      </p:to>
                                    </p:set>
                                    <p:animEffect transition="in" filter="fade">
                                      <p:cBhvr>
                                        <p:cTn id="7" dur="500"/>
                                        <p:tgtEl>
                                          <p:spTgt spid="41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20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0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2000"/>
                                        <p:tgtEl>
                                          <p:spTgt spid="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2000"/>
                                        <p:tgtEl>
                                          <p:spTgt spid="2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22" presetClass="entr" presetSubtype="4" fill="hold" nodeType="withEffect">
                                  <p:stCondLst>
                                    <p:cond delay="0"/>
                                  </p:stCondLst>
                                  <p:childTnLst>
                                    <p:set>
                                      <p:cBhvr>
                                        <p:cTn id="64" dur="1" fill="hold">
                                          <p:stCondLst>
                                            <p:cond delay="0"/>
                                          </p:stCondLst>
                                        </p:cTn>
                                        <p:tgtEl>
                                          <p:spTgt spid="4096"/>
                                        </p:tgtEl>
                                        <p:attrNameLst>
                                          <p:attrName>style.visibility</p:attrName>
                                        </p:attrNameLst>
                                      </p:cBhvr>
                                      <p:to>
                                        <p:strVal val="visible"/>
                                      </p:to>
                                    </p:set>
                                    <p:animEffect transition="in" filter="wipe(down)">
                                      <p:cBhvr>
                                        <p:cTn id="65" dur="500"/>
                                        <p:tgtEl>
                                          <p:spTgt spid="409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par>
                                <p:cTn id="72" presetID="10" presetClass="entr" presetSubtype="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par>
                                <p:cTn id="75" presetID="10" presetClass="entr" presetSubtype="0" fill="hold"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par>
                                <p:cTn id="78" presetID="10" presetClass="entr" presetSubtype="0"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2000"/>
                                        <p:tgtEl>
                                          <p:spTgt spid="1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500"/>
                                        <p:tgtEl>
                                          <p:spTgt spid="1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500"/>
                                        <p:tgtEl>
                                          <p:spTgt spid="6"/>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fade">
                                      <p:cBhvr>
                                        <p:cTn id="100" dur="2000"/>
                                        <p:tgtEl>
                                          <p:spTgt spid="3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500"/>
                                        <p:tgtEl>
                                          <p:spTgt spid="2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fade">
                                      <p:cBhvr>
                                        <p:cTn id="106" dur="500"/>
                                        <p:tgtEl>
                                          <p:spTgt spid="3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2000"/>
                                        <p:tgtEl>
                                          <p:spTgt spid="35"/>
                                        </p:tgtEl>
                                      </p:cBhvr>
                                    </p:animEffect>
                                  </p:childTnLst>
                                </p:cTn>
                              </p:par>
                              <p:par>
                                <p:cTn id="116" presetID="10" presetClass="entr" presetSubtype="0" fill="hold"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fade">
                                      <p:cBhvr>
                                        <p:cTn id="118" dur="2000"/>
                                        <p:tgtEl>
                                          <p:spTgt spid="56"/>
                                        </p:tgtEl>
                                      </p:cBhvr>
                                    </p:animEffect>
                                  </p:childTnLst>
                                </p:cTn>
                              </p:par>
                              <p:par>
                                <p:cTn id="119" presetID="10" presetClass="entr" presetSubtype="0" fill="hold" nodeType="with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22" presetClass="entr" presetSubtype="4" fill="hold" nodeType="withEffect">
                                  <p:stCondLst>
                                    <p:cond delay="0"/>
                                  </p:stCondLst>
                                  <p:childTnLst>
                                    <p:set>
                                      <p:cBhvr>
                                        <p:cTn id="129" dur="1" fill="hold">
                                          <p:stCondLst>
                                            <p:cond delay="0"/>
                                          </p:stCondLst>
                                        </p:cTn>
                                        <p:tgtEl>
                                          <p:spTgt spid="4104"/>
                                        </p:tgtEl>
                                        <p:attrNameLst>
                                          <p:attrName>style.visibility</p:attrName>
                                        </p:attrNameLst>
                                      </p:cBhvr>
                                      <p:to>
                                        <p:strVal val="visible"/>
                                      </p:to>
                                    </p:set>
                                    <p:animEffect transition="in" filter="wipe(down)">
                                      <p:cBhvr>
                                        <p:cTn id="130" dur="500"/>
                                        <p:tgtEl>
                                          <p:spTgt spid="4104"/>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4"/>
                                        </p:tgtEl>
                                        <p:attrNameLst>
                                          <p:attrName>style.visibility</p:attrName>
                                        </p:attrNameLst>
                                      </p:cBhvr>
                                      <p:to>
                                        <p:strVal val="visible"/>
                                      </p:to>
                                    </p:set>
                                    <p:animEffect transition="in" filter="fade">
                                      <p:cBhvr>
                                        <p:cTn id="133" dur="500"/>
                                        <p:tgtEl>
                                          <p:spTgt spid="64"/>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500"/>
                                        <p:tgtEl>
                                          <p:spTgt spid="3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1"/>
                                        </p:tgtEl>
                                        <p:attrNameLst>
                                          <p:attrName>style.visibility</p:attrName>
                                        </p:attrNameLst>
                                      </p:cBhvr>
                                      <p:to>
                                        <p:strVal val="visible"/>
                                      </p:to>
                                    </p:set>
                                    <p:animEffect transition="in" filter="fade">
                                      <p:cBhvr>
                                        <p:cTn id="144" dur="500"/>
                                        <p:tgtEl>
                                          <p:spTgt spid="41"/>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in" filter="fade">
                                      <p:cBhvr>
                                        <p:cTn id="147" dur="500"/>
                                        <p:tgtEl>
                                          <p:spTgt spid="37"/>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38"/>
                                        </p:tgtEl>
                                        <p:attrNameLst>
                                          <p:attrName>style.visibility</p:attrName>
                                        </p:attrNameLst>
                                      </p:cBhvr>
                                      <p:to>
                                        <p:strVal val="visible"/>
                                      </p:to>
                                    </p:set>
                                    <p:animEffect transition="in" filter="fade">
                                      <p:cBhvr>
                                        <p:cTn id="150" dur="2000"/>
                                        <p:tgtEl>
                                          <p:spTgt spid="38"/>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2000"/>
                                        <p:tgtEl>
                                          <p:spTgt spid="43"/>
                                        </p:tgtEl>
                                      </p:cBhvr>
                                    </p:animEffect>
                                  </p:childTnLst>
                                </p:cTn>
                              </p:par>
                              <p:par>
                                <p:cTn id="154" presetID="10" presetClass="entr" presetSubtype="0" fill="hold" nodeType="with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fade">
                                      <p:cBhvr>
                                        <p:cTn id="156" dur="2000"/>
                                        <p:tgtEl>
                                          <p:spTgt spid="44"/>
                                        </p:tgtEl>
                                      </p:cBhvr>
                                    </p:animEffect>
                                  </p:childTnLst>
                                </p:cTn>
                              </p:par>
                              <p:par>
                                <p:cTn id="157" presetID="10" presetClass="entr" presetSubtype="0" fill="hold" nodeType="with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fade">
                                      <p:cBhvr>
                                        <p:cTn id="159" dur="2000"/>
                                        <p:tgtEl>
                                          <p:spTgt spid="45"/>
                                        </p:tgtEl>
                                      </p:cBhvr>
                                    </p:animEffect>
                                  </p:childTnLst>
                                </p:cTn>
                              </p:par>
                              <p:par>
                                <p:cTn id="160" presetID="10" presetClass="entr" presetSubtype="0" fill="hold" nodeType="with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fade">
                                      <p:cBhvr>
                                        <p:cTn id="162" dur="2000"/>
                                        <p:tgtEl>
                                          <p:spTgt spid="57"/>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fade">
                                      <p:cBhvr>
                                        <p:cTn id="165" dur="500"/>
                                        <p:tgtEl>
                                          <p:spTgt spid="42"/>
                                        </p:tgtEl>
                                      </p:cBhvr>
                                    </p:animEffect>
                                  </p:childTnLst>
                                </p:cTn>
                              </p:par>
                              <p:par>
                                <p:cTn id="166" presetID="10" presetClass="entr" presetSubtype="0" fill="hold"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500"/>
                                        <p:tgtEl>
                                          <p:spTgt spid="50"/>
                                        </p:tgtEl>
                                      </p:cBhvr>
                                    </p:animEffect>
                                  </p:childTnLst>
                                </p:cTn>
                              </p:par>
                              <p:par>
                                <p:cTn id="169" presetID="10" presetClass="entr" presetSubtype="0" fill="hold" nodeType="withEffect">
                                  <p:stCondLst>
                                    <p:cond delay="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500"/>
                                        <p:tgtEl>
                                          <p:spTgt spid="52"/>
                                        </p:tgtEl>
                                      </p:cBhvr>
                                    </p:animEffect>
                                  </p:childTnLst>
                                </p:cTn>
                              </p:par>
                              <p:par>
                                <p:cTn id="172" presetID="10" presetClass="entr" presetSubtype="0" fill="hold" nodeType="withEffect">
                                  <p:stCondLst>
                                    <p:cond delay="0"/>
                                  </p:stCondLst>
                                  <p:childTnLst>
                                    <p:set>
                                      <p:cBhvr>
                                        <p:cTn id="173" dur="1" fill="hold">
                                          <p:stCondLst>
                                            <p:cond delay="0"/>
                                          </p:stCondLst>
                                        </p:cTn>
                                        <p:tgtEl>
                                          <p:spTgt spid="53"/>
                                        </p:tgtEl>
                                        <p:attrNameLst>
                                          <p:attrName>style.visibility</p:attrName>
                                        </p:attrNameLst>
                                      </p:cBhvr>
                                      <p:to>
                                        <p:strVal val="visible"/>
                                      </p:to>
                                    </p:set>
                                    <p:animEffect transition="in" filter="fade">
                                      <p:cBhvr>
                                        <p:cTn id="174" dur="500"/>
                                        <p:tgtEl>
                                          <p:spTgt spid="53"/>
                                        </p:tgtEl>
                                      </p:cBhvr>
                                    </p:animEffect>
                                  </p:childTnLst>
                                </p:cTn>
                              </p:par>
                              <p:par>
                                <p:cTn id="175" presetID="10" presetClass="entr" presetSubtype="0" fill="hold" nodeType="withEffect">
                                  <p:stCondLst>
                                    <p:cond delay="0"/>
                                  </p:stCondLst>
                                  <p:childTnLst>
                                    <p:set>
                                      <p:cBhvr>
                                        <p:cTn id="176" dur="1" fill="hold">
                                          <p:stCondLst>
                                            <p:cond delay="0"/>
                                          </p:stCondLst>
                                        </p:cTn>
                                        <p:tgtEl>
                                          <p:spTgt spid="54"/>
                                        </p:tgtEl>
                                        <p:attrNameLst>
                                          <p:attrName>style.visibility</p:attrName>
                                        </p:attrNameLst>
                                      </p:cBhvr>
                                      <p:to>
                                        <p:strVal val="visible"/>
                                      </p:to>
                                    </p:set>
                                    <p:animEffect transition="in" filter="fade">
                                      <p:cBhvr>
                                        <p:cTn id="177" dur="500"/>
                                        <p:tgtEl>
                                          <p:spTgt spid="54"/>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39"/>
                                        </p:tgtEl>
                                        <p:attrNameLst>
                                          <p:attrName>style.visibility</p:attrName>
                                        </p:attrNameLst>
                                      </p:cBhvr>
                                      <p:to>
                                        <p:strVal val="visible"/>
                                      </p:to>
                                    </p:set>
                                    <p:animEffect transition="in" filter="fade">
                                      <p:cBhvr>
                                        <p:cTn id="180" dur="500"/>
                                        <p:tgtEl>
                                          <p:spTgt spid="39"/>
                                        </p:tgtEl>
                                      </p:cBhvr>
                                    </p:animEffect>
                                  </p:childTnLst>
                                </p:cTn>
                              </p:par>
                              <p:par>
                                <p:cTn id="181" presetID="22" presetClass="entr" presetSubtype="4" fill="hold" nodeType="withEffect">
                                  <p:stCondLst>
                                    <p:cond delay="0"/>
                                  </p:stCondLst>
                                  <p:childTnLst>
                                    <p:set>
                                      <p:cBhvr>
                                        <p:cTn id="182" dur="1" fill="hold">
                                          <p:stCondLst>
                                            <p:cond delay="0"/>
                                          </p:stCondLst>
                                        </p:cTn>
                                        <p:tgtEl>
                                          <p:spTgt spid="79"/>
                                        </p:tgtEl>
                                        <p:attrNameLst>
                                          <p:attrName>style.visibility</p:attrName>
                                        </p:attrNameLst>
                                      </p:cBhvr>
                                      <p:to>
                                        <p:strVal val="visible"/>
                                      </p:to>
                                    </p:set>
                                    <p:animEffect transition="in" filter="wipe(down)">
                                      <p:cBhvr>
                                        <p:cTn id="18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5" grpId="0"/>
      <p:bldP spid="16" grpId="0"/>
      <p:bldP spid="17" grpId="0"/>
      <p:bldP spid="18" grpId="0"/>
      <p:bldP spid="19" grpId="0"/>
      <p:bldP spid="3" grpId="0"/>
      <p:bldP spid="20" grpId="0"/>
      <p:bldP spid="21"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0" grpId="0"/>
      <p:bldP spid="62" grpId="0"/>
      <p:bldP spid="6" grpId="0"/>
      <p:bldP spid="64" grpId="0"/>
      <p:bldP spid="41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359" y="2"/>
            <a:ext cx="8547640" cy="1444625"/>
          </a:xfrm>
        </p:spPr>
        <p:txBody>
          <a:bodyPr>
            <a:normAutofit/>
          </a:bodyPr>
          <a:lstStyle/>
          <a:p>
            <a:r>
              <a:rPr lang="en-US" dirty="0"/>
              <a:t> </a:t>
            </a:r>
            <a:r>
              <a:rPr lang="en-IN" sz="3200" dirty="0"/>
              <a:t>Types of Temporary Differences</a:t>
            </a:r>
          </a:p>
        </p:txBody>
      </p:sp>
      <p:sp>
        <p:nvSpPr>
          <p:cNvPr id="8"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5" name="AutoShape 3"/>
          <p:cNvSpPr>
            <a:spLocks noChangeAspect="1" noChangeArrowheads="1" noTextEdit="1"/>
          </p:cNvSpPr>
          <p:nvPr/>
        </p:nvSpPr>
        <p:spPr bwMode="auto">
          <a:xfrm>
            <a:off x="873125" y="1479550"/>
            <a:ext cx="7986713"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359" y="1344286"/>
            <a:ext cx="8481428" cy="4667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7608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783769"/>
          </a:xfrm>
        </p:spPr>
        <p:txBody>
          <a:bodyPr>
            <a:noAutofit/>
          </a:bodyPr>
          <a:lstStyle/>
          <a:p>
            <a:pPr>
              <a:lnSpc>
                <a:spcPct val="100000"/>
              </a:lnSpc>
            </a:pPr>
            <a:r>
              <a:rPr lang="en-US" sz="2600" dirty="0"/>
              <a:t> Deferred Tax Liability </a:t>
            </a:r>
            <a:r>
              <a:rPr lang="en-US" sz="2600" dirty="0" smtClean="0"/>
              <a:t>from </a:t>
            </a:r>
            <a:r>
              <a:rPr lang="en-IN" sz="2600" dirty="0"/>
              <a:t>Expense </a:t>
            </a:r>
            <a:br>
              <a:rPr lang="en-IN" sz="2600" dirty="0"/>
            </a:br>
            <a:r>
              <a:rPr lang="en-IN" sz="2600" dirty="0"/>
              <a:t>Reported on the Tax Return </a:t>
            </a:r>
            <a:r>
              <a:rPr lang="en-IN" sz="2600" i="1" dirty="0"/>
              <a:t>before</a:t>
            </a:r>
            <a:r>
              <a:rPr lang="en-IN" sz="2600" dirty="0"/>
              <a:t> the Income Statement</a:t>
            </a:r>
          </a:p>
        </p:txBody>
      </p:sp>
      <p:sp>
        <p:nvSpPr>
          <p:cNvPr id="8"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3" name="TextBox 2"/>
          <p:cNvSpPr txBox="1"/>
          <p:nvPr/>
        </p:nvSpPr>
        <p:spPr>
          <a:xfrm>
            <a:off x="555985" y="656540"/>
            <a:ext cx="8444512" cy="2462213"/>
          </a:xfrm>
          <a:prstGeom prst="rect">
            <a:avLst/>
          </a:prstGeom>
          <a:noFill/>
        </p:spPr>
        <p:txBody>
          <a:bodyPr wrap="square" rtlCol="0">
            <a:spAutoFit/>
          </a:bodyPr>
          <a:lstStyle/>
          <a:p>
            <a:r>
              <a:rPr lang="en-IN" sz="2200" dirty="0"/>
              <a:t>Courts Temporary Services reported pretax accounting income in 2018, 2019, 2020, and 2021 of $100 million. In 2018, an asset was acquired for $100 million. The asset is depreciated for financial reporting purposes over four years on a straight-line basis (no residual value). For tax purposes the asset’s cost is deducted (by MACRS) over 2018–2021 as follows: $33 million, $44 million, $15 million, and $8 million. No other depreciable assets were acquired. The enacted tax rate is 40% each year.</a:t>
            </a:r>
            <a:endParaRPr lang="en-US" sz="2200" dirty="0"/>
          </a:p>
        </p:txBody>
      </p:sp>
      <p:sp>
        <p:nvSpPr>
          <p:cNvPr id="16" name="TextBox 15"/>
          <p:cNvSpPr txBox="1"/>
          <p:nvPr/>
        </p:nvSpPr>
        <p:spPr>
          <a:xfrm>
            <a:off x="4616556" y="3129462"/>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17" name="TextBox 16"/>
          <p:cNvSpPr txBox="1"/>
          <p:nvPr/>
        </p:nvSpPr>
        <p:spPr>
          <a:xfrm>
            <a:off x="4484650" y="3597716"/>
            <a:ext cx="1529425" cy="461665"/>
          </a:xfrm>
          <a:prstGeom prst="rect">
            <a:avLst/>
          </a:prstGeom>
          <a:noFill/>
        </p:spPr>
        <p:txBody>
          <a:bodyPr wrap="square" rtlCol="0">
            <a:spAutoFit/>
          </a:bodyPr>
          <a:lstStyle/>
          <a:p>
            <a:pPr algn="ctr"/>
            <a:r>
              <a:rPr lang="en-US" sz="2400" b="1" dirty="0"/>
              <a:t>Originates</a:t>
            </a:r>
            <a:endParaRPr lang="en-US" sz="2400" dirty="0"/>
          </a:p>
        </p:txBody>
      </p:sp>
      <p:sp>
        <p:nvSpPr>
          <p:cNvPr id="18" name="TextBox 17"/>
          <p:cNvSpPr txBox="1"/>
          <p:nvPr/>
        </p:nvSpPr>
        <p:spPr>
          <a:xfrm>
            <a:off x="6529113" y="3597716"/>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19" name="TextBox 18"/>
          <p:cNvSpPr txBox="1"/>
          <p:nvPr/>
        </p:nvSpPr>
        <p:spPr>
          <a:xfrm>
            <a:off x="4203893" y="4015089"/>
            <a:ext cx="949652" cy="461665"/>
          </a:xfrm>
          <a:prstGeom prst="rect">
            <a:avLst/>
          </a:prstGeom>
          <a:noFill/>
        </p:spPr>
        <p:txBody>
          <a:bodyPr wrap="square" rtlCol="0">
            <a:spAutoFit/>
          </a:bodyPr>
          <a:lstStyle/>
          <a:p>
            <a:pPr algn="ctr"/>
            <a:r>
              <a:rPr lang="en-US" sz="2400" b="1" dirty="0"/>
              <a:t>2018</a:t>
            </a:r>
            <a:endParaRPr lang="en-US" sz="2400" dirty="0"/>
          </a:p>
        </p:txBody>
      </p:sp>
      <p:sp>
        <p:nvSpPr>
          <p:cNvPr id="20" name="TextBox 19"/>
          <p:cNvSpPr txBox="1"/>
          <p:nvPr/>
        </p:nvSpPr>
        <p:spPr>
          <a:xfrm>
            <a:off x="5318028" y="4015089"/>
            <a:ext cx="949652" cy="461665"/>
          </a:xfrm>
          <a:prstGeom prst="rect">
            <a:avLst/>
          </a:prstGeom>
          <a:noFill/>
        </p:spPr>
        <p:txBody>
          <a:bodyPr wrap="square" rtlCol="0">
            <a:spAutoFit/>
          </a:bodyPr>
          <a:lstStyle/>
          <a:p>
            <a:pPr algn="ctr"/>
            <a:r>
              <a:rPr lang="en-US" sz="2400" b="1" dirty="0"/>
              <a:t>2019</a:t>
            </a:r>
            <a:endParaRPr lang="en-US" sz="2400" dirty="0"/>
          </a:p>
        </p:txBody>
      </p:sp>
      <p:sp>
        <p:nvSpPr>
          <p:cNvPr id="21" name="TextBox 20"/>
          <p:cNvSpPr txBox="1"/>
          <p:nvPr/>
        </p:nvSpPr>
        <p:spPr>
          <a:xfrm>
            <a:off x="6289383" y="4015089"/>
            <a:ext cx="949652" cy="461665"/>
          </a:xfrm>
          <a:prstGeom prst="rect">
            <a:avLst/>
          </a:prstGeom>
          <a:noFill/>
        </p:spPr>
        <p:txBody>
          <a:bodyPr wrap="square" rtlCol="0">
            <a:spAutoFit/>
          </a:bodyPr>
          <a:lstStyle/>
          <a:p>
            <a:pPr algn="ctr"/>
            <a:r>
              <a:rPr lang="en-US" sz="2400" b="1" dirty="0"/>
              <a:t>2019</a:t>
            </a:r>
            <a:endParaRPr lang="en-US" sz="2400" dirty="0"/>
          </a:p>
        </p:txBody>
      </p:sp>
      <p:sp>
        <p:nvSpPr>
          <p:cNvPr id="22" name="TextBox 21"/>
          <p:cNvSpPr txBox="1"/>
          <p:nvPr/>
        </p:nvSpPr>
        <p:spPr>
          <a:xfrm>
            <a:off x="8194348" y="4015089"/>
            <a:ext cx="949652" cy="461665"/>
          </a:xfrm>
          <a:prstGeom prst="rect">
            <a:avLst/>
          </a:prstGeom>
          <a:noFill/>
        </p:spPr>
        <p:txBody>
          <a:bodyPr wrap="square" rtlCol="0">
            <a:spAutoFit/>
          </a:bodyPr>
          <a:lstStyle/>
          <a:p>
            <a:pPr algn="ctr"/>
            <a:r>
              <a:rPr lang="en-US" sz="2400" b="1" dirty="0"/>
              <a:t>Total</a:t>
            </a:r>
            <a:endParaRPr lang="en-US" sz="2400" dirty="0"/>
          </a:p>
        </p:txBody>
      </p:sp>
      <p:sp>
        <p:nvSpPr>
          <p:cNvPr id="23" name="TextBox 22"/>
          <p:cNvSpPr txBox="1"/>
          <p:nvPr/>
        </p:nvSpPr>
        <p:spPr>
          <a:xfrm>
            <a:off x="733951" y="4457529"/>
            <a:ext cx="3927660" cy="461665"/>
          </a:xfrm>
          <a:prstGeom prst="rect">
            <a:avLst/>
          </a:prstGeom>
          <a:noFill/>
        </p:spPr>
        <p:txBody>
          <a:bodyPr wrap="square" rtlCol="0">
            <a:spAutoFit/>
          </a:bodyPr>
          <a:lstStyle/>
          <a:p>
            <a:r>
              <a:rPr lang="en-US" sz="2400" b="1" dirty="0"/>
              <a:t>Pretax accounting income </a:t>
            </a:r>
            <a:endParaRPr lang="en-US" sz="2400" dirty="0"/>
          </a:p>
        </p:txBody>
      </p:sp>
      <p:sp>
        <p:nvSpPr>
          <p:cNvPr id="24" name="TextBox 23"/>
          <p:cNvSpPr txBox="1"/>
          <p:nvPr/>
        </p:nvSpPr>
        <p:spPr>
          <a:xfrm>
            <a:off x="733951" y="4788163"/>
            <a:ext cx="3927660" cy="830997"/>
          </a:xfrm>
          <a:prstGeom prst="rect">
            <a:avLst/>
          </a:prstGeom>
          <a:noFill/>
        </p:spPr>
        <p:txBody>
          <a:bodyPr wrap="square" rtlCol="0">
            <a:spAutoFit/>
          </a:bodyPr>
          <a:lstStyle/>
          <a:p>
            <a:pPr lvl="1"/>
            <a:r>
              <a:rPr lang="en-IN" sz="2400" b="1" dirty="0"/>
              <a:t>Add</a:t>
            </a:r>
            <a:r>
              <a:rPr lang="en-IN" sz="2400" dirty="0"/>
              <a:t> depreciation on the</a:t>
            </a:r>
          </a:p>
          <a:p>
            <a:pPr lvl="1"/>
            <a:r>
              <a:rPr lang="en-IN" sz="2400" dirty="0"/>
              <a:t>	income statement</a:t>
            </a:r>
            <a:endParaRPr lang="en-US" sz="2400" dirty="0"/>
          </a:p>
        </p:txBody>
      </p:sp>
      <p:sp>
        <p:nvSpPr>
          <p:cNvPr id="25" name="TextBox 24"/>
          <p:cNvSpPr txBox="1"/>
          <p:nvPr/>
        </p:nvSpPr>
        <p:spPr>
          <a:xfrm>
            <a:off x="733951" y="5488128"/>
            <a:ext cx="3927660" cy="832104"/>
          </a:xfrm>
          <a:prstGeom prst="rect">
            <a:avLst/>
          </a:prstGeom>
          <a:noFill/>
        </p:spPr>
        <p:txBody>
          <a:bodyPr wrap="square" rtlCol="0">
            <a:spAutoFit/>
          </a:bodyPr>
          <a:lstStyle/>
          <a:p>
            <a:pPr lvl="1"/>
            <a:r>
              <a:rPr lang="en-IN" sz="2400" b="1" dirty="0"/>
              <a:t>Subtract</a:t>
            </a:r>
            <a:r>
              <a:rPr lang="en-IN" sz="2400" dirty="0"/>
              <a:t> depreciation on</a:t>
            </a:r>
          </a:p>
          <a:p>
            <a:pPr lvl="1"/>
            <a:r>
              <a:rPr lang="en-IN" sz="2400" dirty="0"/>
              <a:t>	the tax return</a:t>
            </a:r>
            <a:endParaRPr lang="en-US" sz="2400" dirty="0"/>
          </a:p>
        </p:txBody>
      </p:sp>
      <p:sp>
        <p:nvSpPr>
          <p:cNvPr id="26" name="TextBox 25"/>
          <p:cNvSpPr txBox="1"/>
          <p:nvPr/>
        </p:nvSpPr>
        <p:spPr>
          <a:xfrm>
            <a:off x="733951" y="6232104"/>
            <a:ext cx="3927660" cy="461665"/>
          </a:xfrm>
          <a:prstGeom prst="rect">
            <a:avLst/>
          </a:prstGeom>
          <a:noFill/>
        </p:spPr>
        <p:txBody>
          <a:bodyPr wrap="square" rtlCol="0">
            <a:spAutoFit/>
          </a:bodyPr>
          <a:lstStyle/>
          <a:p>
            <a:r>
              <a:rPr lang="en-US" sz="2400" b="1" dirty="0"/>
              <a:t>Taxable income (tax return)</a:t>
            </a:r>
            <a:endParaRPr lang="en-US" sz="2400" dirty="0"/>
          </a:p>
        </p:txBody>
      </p:sp>
      <p:sp>
        <p:nvSpPr>
          <p:cNvPr id="27" name="TextBox 26"/>
          <p:cNvSpPr txBox="1"/>
          <p:nvPr/>
        </p:nvSpPr>
        <p:spPr>
          <a:xfrm>
            <a:off x="4203893" y="4457529"/>
            <a:ext cx="949652" cy="461665"/>
          </a:xfrm>
          <a:prstGeom prst="rect">
            <a:avLst/>
          </a:prstGeom>
        </p:spPr>
        <p:txBody>
          <a:bodyPr wrap="square" rtlCol="0">
            <a:spAutoFit/>
          </a:bodyPr>
          <a:lstStyle/>
          <a:p>
            <a:pPr algn="r"/>
            <a:r>
              <a:rPr lang="en-US" sz="2400" dirty="0"/>
              <a:t>$100</a:t>
            </a:r>
          </a:p>
        </p:txBody>
      </p:sp>
      <p:sp>
        <p:nvSpPr>
          <p:cNvPr id="28" name="TextBox 27"/>
          <p:cNvSpPr txBox="1"/>
          <p:nvPr/>
        </p:nvSpPr>
        <p:spPr>
          <a:xfrm>
            <a:off x="4203893" y="5157495"/>
            <a:ext cx="949652" cy="461665"/>
          </a:xfrm>
          <a:prstGeom prst="rect">
            <a:avLst/>
          </a:prstGeom>
        </p:spPr>
        <p:txBody>
          <a:bodyPr wrap="square" rtlCol="0">
            <a:spAutoFit/>
          </a:bodyPr>
          <a:lstStyle/>
          <a:p>
            <a:pPr algn="r"/>
            <a:r>
              <a:rPr lang="en-US" sz="2400" dirty="0"/>
              <a:t>25</a:t>
            </a:r>
          </a:p>
        </p:txBody>
      </p:sp>
      <p:sp>
        <p:nvSpPr>
          <p:cNvPr id="29" name="TextBox 28"/>
          <p:cNvSpPr txBox="1"/>
          <p:nvPr/>
        </p:nvSpPr>
        <p:spPr>
          <a:xfrm>
            <a:off x="4203893" y="5857461"/>
            <a:ext cx="949652" cy="461665"/>
          </a:xfrm>
          <a:prstGeom prst="rect">
            <a:avLst/>
          </a:prstGeom>
        </p:spPr>
        <p:txBody>
          <a:bodyPr wrap="square" rtlCol="0">
            <a:spAutoFit/>
          </a:bodyPr>
          <a:lstStyle/>
          <a:p>
            <a:pPr algn="r"/>
            <a:r>
              <a:rPr lang="en-US" sz="2400" dirty="0"/>
              <a:t>(33)</a:t>
            </a:r>
          </a:p>
        </p:txBody>
      </p:sp>
      <p:sp>
        <p:nvSpPr>
          <p:cNvPr id="30" name="TextBox 29"/>
          <p:cNvSpPr txBox="1"/>
          <p:nvPr/>
        </p:nvSpPr>
        <p:spPr>
          <a:xfrm>
            <a:off x="4203893" y="6232104"/>
            <a:ext cx="949652" cy="461665"/>
          </a:xfrm>
          <a:prstGeom prst="rect">
            <a:avLst/>
          </a:prstGeom>
        </p:spPr>
        <p:txBody>
          <a:bodyPr wrap="square" rtlCol="0">
            <a:spAutoFit/>
          </a:bodyPr>
          <a:lstStyle/>
          <a:p>
            <a:pPr algn="r"/>
            <a:r>
              <a:rPr lang="en-US" sz="2400" dirty="0"/>
              <a:t>$  92</a:t>
            </a:r>
          </a:p>
        </p:txBody>
      </p:sp>
      <p:sp>
        <p:nvSpPr>
          <p:cNvPr id="31" name="TextBox 30"/>
          <p:cNvSpPr txBox="1"/>
          <p:nvPr/>
        </p:nvSpPr>
        <p:spPr>
          <a:xfrm>
            <a:off x="5318028" y="4457529"/>
            <a:ext cx="949652" cy="461665"/>
          </a:xfrm>
          <a:prstGeom prst="rect">
            <a:avLst/>
          </a:prstGeom>
        </p:spPr>
        <p:txBody>
          <a:bodyPr wrap="square" rtlCol="0">
            <a:spAutoFit/>
          </a:bodyPr>
          <a:lstStyle/>
          <a:p>
            <a:pPr algn="r"/>
            <a:r>
              <a:rPr lang="en-US" sz="2400" dirty="0"/>
              <a:t>$100</a:t>
            </a:r>
          </a:p>
        </p:txBody>
      </p:sp>
      <p:sp>
        <p:nvSpPr>
          <p:cNvPr id="32" name="TextBox 31"/>
          <p:cNvSpPr txBox="1"/>
          <p:nvPr/>
        </p:nvSpPr>
        <p:spPr>
          <a:xfrm>
            <a:off x="5318028" y="5157495"/>
            <a:ext cx="949652" cy="461665"/>
          </a:xfrm>
          <a:prstGeom prst="rect">
            <a:avLst/>
          </a:prstGeom>
        </p:spPr>
        <p:txBody>
          <a:bodyPr wrap="square" rtlCol="0">
            <a:spAutoFit/>
          </a:bodyPr>
          <a:lstStyle/>
          <a:p>
            <a:pPr algn="r"/>
            <a:r>
              <a:rPr lang="en-US" sz="2400" dirty="0"/>
              <a:t>25</a:t>
            </a:r>
          </a:p>
        </p:txBody>
      </p:sp>
      <p:sp>
        <p:nvSpPr>
          <p:cNvPr id="33" name="TextBox 32"/>
          <p:cNvSpPr txBox="1"/>
          <p:nvPr/>
        </p:nvSpPr>
        <p:spPr>
          <a:xfrm>
            <a:off x="5318028" y="5857461"/>
            <a:ext cx="949652" cy="461665"/>
          </a:xfrm>
          <a:prstGeom prst="rect">
            <a:avLst/>
          </a:prstGeom>
        </p:spPr>
        <p:txBody>
          <a:bodyPr wrap="square" rtlCol="0">
            <a:spAutoFit/>
          </a:bodyPr>
          <a:lstStyle/>
          <a:p>
            <a:pPr algn="r"/>
            <a:r>
              <a:rPr lang="en-US" sz="2400" dirty="0"/>
              <a:t>(44)</a:t>
            </a:r>
          </a:p>
        </p:txBody>
      </p:sp>
      <p:sp>
        <p:nvSpPr>
          <p:cNvPr id="34" name="TextBox 33"/>
          <p:cNvSpPr txBox="1"/>
          <p:nvPr/>
        </p:nvSpPr>
        <p:spPr>
          <a:xfrm>
            <a:off x="5318028" y="6232104"/>
            <a:ext cx="949652" cy="461665"/>
          </a:xfrm>
          <a:prstGeom prst="rect">
            <a:avLst/>
          </a:prstGeom>
        </p:spPr>
        <p:txBody>
          <a:bodyPr wrap="square" rtlCol="0">
            <a:spAutoFit/>
          </a:bodyPr>
          <a:lstStyle/>
          <a:p>
            <a:pPr algn="r"/>
            <a:r>
              <a:rPr lang="en-US" sz="2400" dirty="0"/>
              <a:t>$  81</a:t>
            </a:r>
          </a:p>
        </p:txBody>
      </p:sp>
      <p:sp>
        <p:nvSpPr>
          <p:cNvPr id="35" name="TextBox 34"/>
          <p:cNvSpPr txBox="1"/>
          <p:nvPr/>
        </p:nvSpPr>
        <p:spPr>
          <a:xfrm>
            <a:off x="6289383" y="4457529"/>
            <a:ext cx="949652" cy="461665"/>
          </a:xfrm>
          <a:prstGeom prst="rect">
            <a:avLst/>
          </a:prstGeom>
        </p:spPr>
        <p:txBody>
          <a:bodyPr wrap="square" rtlCol="0">
            <a:spAutoFit/>
          </a:bodyPr>
          <a:lstStyle/>
          <a:p>
            <a:pPr algn="r"/>
            <a:r>
              <a:rPr lang="en-US" sz="2400" dirty="0"/>
              <a:t>$100</a:t>
            </a:r>
          </a:p>
        </p:txBody>
      </p:sp>
      <p:sp>
        <p:nvSpPr>
          <p:cNvPr id="36" name="TextBox 35"/>
          <p:cNvSpPr txBox="1"/>
          <p:nvPr/>
        </p:nvSpPr>
        <p:spPr>
          <a:xfrm>
            <a:off x="6289383" y="5157495"/>
            <a:ext cx="949652" cy="461665"/>
          </a:xfrm>
          <a:prstGeom prst="rect">
            <a:avLst/>
          </a:prstGeom>
        </p:spPr>
        <p:txBody>
          <a:bodyPr wrap="square" rtlCol="0">
            <a:spAutoFit/>
          </a:bodyPr>
          <a:lstStyle/>
          <a:p>
            <a:pPr algn="r"/>
            <a:r>
              <a:rPr lang="en-US" sz="2400" dirty="0"/>
              <a:t>25</a:t>
            </a:r>
          </a:p>
        </p:txBody>
      </p:sp>
      <p:sp>
        <p:nvSpPr>
          <p:cNvPr id="37" name="TextBox 36"/>
          <p:cNvSpPr txBox="1"/>
          <p:nvPr/>
        </p:nvSpPr>
        <p:spPr>
          <a:xfrm>
            <a:off x="6289383" y="5857461"/>
            <a:ext cx="949652" cy="461665"/>
          </a:xfrm>
          <a:prstGeom prst="rect">
            <a:avLst/>
          </a:prstGeom>
        </p:spPr>
        <p:txBody>
          <a:bodyPr wrap="square" rtlCol="0">
            <a:spAutoFit/>
          </a:bodyPr>
          <a:lstStyle/>
          <a:p>
            <a:pPr algn="r"/>
            <a:r>
              <a:rPr lang="en-US" sz="2400" dirty="0"/>
              <a:t>(15)</a:t>
            </a:r>
          </a:p>
        </p:txBody>
      </p:sp>
      <p:sp>
        <p:nvSpPr>
          <p:cNvPr id="38" name="TextBox 37"/>
          <p:cNvSpPr txBox="1"/>
          <p:nvPr/>
        </p:nvSpPr>
        <p:spPr>
          <a:xfrm>
            <a:off x="6289383" y="6232104"/>
            <a:ext cx="949652" cy="461665"/>
          </a:xfrm>
          <a:prstGeom prst="rect">
            <a:avLst/>
          </a:prstGeom>
        </p:spPr>
        <p:txBody>
          <a:bodyPr wrap="square" rtlCol="0">
            <a:spAutoFit/>
          </a:bodyPr>
          <a:lstStyle/>
          <a:p>
            <a:pPr algn="r"/>
            <a:r>
              <a:rPr lang="en-US" sz="2400" dirty="0"/>
              <a:t>$110</a:t>
            </a:r>
          </a:p>
        </p:txBody>
      </p:sp>
      <p:sp>
        <p:nvSpPr>
          <p:cNvPr id="39" name="TextBox 38"/>
          <p:cNvSpPr txBox="1"/>
          <p:nvPr/>
        </p:nvSpPr>
        <p:spPr>
          <a:xfrm>
            <a:off x="8194348" y="4457529"/>
            <a:ext cx="949652" cy="461665"/>
          </a:xfrm>
          <a:prstGeom prst="rect">
            <a:avLst/>
          </a:prstGeom>
        </p:spPr>
        <p:txBody>
          <a:bodyPr wrap="square" rtlCol="0">
            <a:spAutoFit/>
          </a:bodyPr>
          <a:lstStyle/>
          <a:p>
            <a:pPr algn="r"/>
            <a:r>
              <a:rPr lang="en-US" sz="2400" dirty="0"/>
              <a:t>$400</a:t>
            </a:r>
          </a:p>
        </p:txBody>
      </p:sp>
      <p:sp>
        <p:nvSpPr>
          <p:cNvPr id="40" name="TextBox 39"/>
          <p:cNvSpPr txBox="1"/>
          <p:nvPr/>
        </p:nvSpPr>
        <p:spPr>
          <a:xfrm>
            <a:off x="8194348" y="5157495"/>
            <a:ext cx="949652" cy="461665"/>
          </a:xfrm>
          <a:prstGeom prst="rect">
            <a:avLst/>
          </a:prstGeom>
        </p:spPr>
        <p:txBody>
          <a:bodyPr wrap="square" rtlCol="0">
            <a:spAutoFit/>
          </a:bodyPr>
          <a:lstStyle/>
          <a:p>
            <a:pPr algn="r"/>
            <a:r>
              <a:rPr lang="en-US" sz="2400" dirty="0"/>
              <a:t>100</a:t>
            </a:r>
          </a:p>
        </p:txBody>
      </p:sp>
      <p:sp>
        <p:nvSpPr>
          <p:cNvPr id="41" name="TextBox 40"/>
          <p:cNvSpPr txBox="1"/>
          <p:nvPr/>
        </p:nvSpPr>
        <p:spPr>
          <a:xfrm>
            <a:off x="8194348" y="5857461"/>
            <a:ext cx="949652" cy="461665"/>
          </a:xfrm>
          <a:prstGeom prst="rect">
            <a:avLst/>
          </a:prstGeom>
        </p:spPr>
        <p:txBody>
          <a:bodyPr wrap="square" rtlCol="0">
            <a:spAutoFit/>
          </a:bodyPr>
          <a:lstStyle/>
          <a:p>
            <a:pPr algn="r"/>
            <a:r>
              <a:rPr lang="en-US" sz="2400" dirty="0"/>
              <a:t>(100)</a:t>
            </a:r>
          </a:p>
        </p:txBody>
      </p:sp>
      <p:sp>
        <p:nvSpPr>
          <p:cNvPr id="42" name="TextBox 41"/>
          <p:cNvSpPr txBox="1"/>
          <p:nvPr/>
        </p:nvSpPr>
        <p:spPr>
          <a:xfrm>
            <a:off x="8194348" y="6232104"/>
            <a:ext cx="949652" cy="461665"/>
          </a:xfrm>
          <a:prstGeom prst="rect">
            <a:avLst/>
          </a:prstGeom>
        </p:spPr>
        <p:txBody>
          <a:bodyPr wrap="square" rtlCol="0">
            <a:spAutoFit/>
          </a:bodyPr>
          <a:lstStyle/>
          <a:p>
            <a:pPr algn="r"/>
            <a:r>
              <a:rPr lang="en-US" sz="2400" dirty="0"/>
              <a:t>$400</a:t>
            </a:r>
          </a:p>
        </p:txBody>
      </p:sp>
      <p:cxnSp>
        <p:nvCxnSpPr>
          <p:cNvPr id="43" name="Straight Connector 42"/>
          <p:cNvCxnSpPr/>
          <p:nvPr/>
        </p:nvCxnSpPr>
        <p:spPr>
          <a:xfrm>
            <a:off x="4455583" y="62856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4455583" y="664457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4455583" y="669373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543735" y="62842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543735" y="664314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543735" y="669231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531885" y="628442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531885" y="66433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531885" y="669246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426280" y="628412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426280" y="66430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426280" y="66921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809825" y="3594869"/>
            <a:ext cx="289192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43696" y="444301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75155" y="3276952"/>
            <a:ext cx="2035666" cy="461665"/>
          </a:xfrm>
          <a:prstGeom prst="rect">
            <a:avLst/>
          </a:prstGeom>
        </p:spPr>
        <p:txBody>
          <a:bodyPr wrap="square" rtlCol="0">
            <a:spAutoFit/>
          </a:bodyPr>
          <a:lstStyle/>
          <a:p>
            <a:pPr algn="ctr"/>
            <a:r>
              <a:rPr lang="en-US" sz="2400" dirty="0"/>
              <a:t>($ in millions)</a:t>
            </a:r>
          </a:p>
        </p:txBody>
      </p:sp>
      <p:sp>
        <p:nvSpPr>
          <p:cNvPr id="60" name="TextBox 59"/>
          <p:cNvSpPr txBox="1"/>
          <p:nvPr/>
        </p:nvSpPr>
        <p:spPr>
          <a:xfrm>
            <a:off x="7330783" y="4007832"/>
            <a:ext cx="949652" cy="461665"/>
          </a:xfrm>
          <a:prstGeom prst="rect">
            <a:avLst/>
          </a:prstGeom>
          <a:noFill/>
        </p:spPr>
        <p:txBody>
          <a:bodyPr wrap="square" rtlCol="0">
            <a:spAutoFit/>
          </a:bodyPr>
          <a:lstStyle/>
          <a:p>
            <a:pPr algn="ctr"/>
            <a:r>
              <a:rPr lang="en-US" sz="2400" b="1" dirty="0"/>
              <a:t>2020</a:t>
            </a:r>
            <a:endParaRPr lang="en-US" sz="2400" dirty="0"/>
          </a:p>
        </p:txBody>
      </p:sp>
      <p:sp>
        <p:nvSpPr>
          <p:cNvPr id="61" name="TextBox 60"/>
          <p:cNvSpPr txBox="1"/>
          <p:nvPr/>
        </p:nvSpPr>
        <p:spPr>
          <a:xfrm>
            <a:off x="7330783" y="4450272"/>
            <a:ext cx="949652" cy="461665"/>
          </a:xfrm>
          <a:prstGeom prst="rect">
            <a:avLst/>
          </a:prstGeom>
        </p:spPr>
        <p:txBody>
          <a:bodyPr wrap="square" rtlCol="0">
            <a:spAutoFit/>
          </a:bodyPr>
          <a:lstStyle/>
          <a:p>
            <a:pPr algn="r"/>
            <a:r>
              <a:rPr lang="en-US" sz="2400" dirty="0"/>
              <a:t>$100</a:t>
            </a:r>
          </a:p>
        </p:txBody>
      </p:sp>
      <p:sp>
        <p:nvSpPr>
          <p:cNvPr id="62" name="TextBox 61"/>
          <p:cNvSpPr txBox="1"/>
          <p:nvPr/>
        </p:nvSpPr>
        <p:spPr>
          <a:xfrm>
            <a:off x="7330783" y="5150238"/>
            <a:ext cx="949652" cy="461665"/>
          </a:xfrm>
          <a:prstGeom prst="rect">
            <a:avLst/>
          </a:prstGeom>
        </p:spPr>
        <p:txBody>
          <a:bodyPr wrap="square" rtlCol="0">
            <a:spAutoFit/>
          </a:bodyPr>
          <a:lstStyle/>
          <a:p>
            <a:pPr algn="r"/>
            <a:r>
              <a:rPr lang="en-US" sz="2400" dirty="0"/>
              <a:t>25</a:t>
            </a:r>
          </a:p>
        </p:txBody>
      </p:sp>
      <p:sp>
        <p:nvSpPr>
          <p:cNvPr id="63" name="TextBox 62"/>
          <p:cNvSpPr txBox="1"/>
          <p:nvPr/>
        </p:nvSpPr>
        <p:spPr>
          <a:xfrm>
            <a:off x="7330783" y="5850204"/>
            <a:ext cx="949652" cy="461665"/>
          </a:xfrm>
          <a:prstGeom prst="rect">
            <a:avLst/>
          </a:prstGeom>
        </p:spPr>
        <p:txBody>
          <a:bodyPr wrap="square" rtlCol="0">
            <a:spAutoFit/>
          </a:bodyPr>
          <a:lstStyle/>
          <a:p>
            <a:pPr algn="r"/>
            <a:r>
              <a:rPr lang="en-US" sz="2400" dirty="0"/>
              <a:t>(8)</a:t>
            </a:r>
          </a:p>
        </p:txBody>
      </p:sp>
      <p:sp>
        <p:nvSpPr>
          <p:cNvPr id="64" name="TextBox 63"/>
          <p:cNvSpPr txBox="1"/>
          <p:nvPr/>
        </p:nvSpPr>
        <p:spPr>
          <a:xfrm>
            <a:off x="7330783" y="6224847"/>
            <a:ext cx="949652" cy="461665"/>
          </a:xfrm>
          <a:prstGeom prst="rect">
            <a:avLst/>
          </a:prstGeom>
        </p:spPr>
        <p:txBody>
          <a:bodyPr wrap="square" rtlCol="0">
            <a:spAutoFit/>
          </a:bodyPr>
          <a:lstStyle/>
          <a:p>
            <a:pPr algn="r"/>
            <a:r>
              <a:rPr lang="en-US" sz="2400" dirty="0"/>
              <a:t>$117</a:t>
            </a:r>
          </a:p>
        </p:txBody>
      </p:sp>
      <p:cxnSp>
        <p:nvCxnSpPr>
          <p:cNvPr id="65" name="Straight Connector 64"/>
          <p:cNvCxnSpPr/>
          <p:nvPr/>
        </p:nvCxnSpPr>
        <p:spPr>
          <a:xfrm>
            <a:off x="7573285" y="62771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7573285" y="663604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7573285" y="668521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Elbow Connector 71"/>
          <p:cNvCxnSpPr/>
          <p:nvPr/>
        </p:nvCxnSpPr>
        <p:spPr>
          <a:xfrm rot="16200000" flipH="1">
            <a:off x="7834079" y="3929276"/>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5400000">
            <a:off x="6498172" y="3929275"/>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86"/>
          <p:cNvCxnSpPr/>
          <p:nvPr/>
        </p:nvCxnSpPr>
        <p:spPr>
          <a:xfrm rot="5400000">
            <a:off x="4388347" y="3929275"/>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p:cNvCxnSpPr/>
          <p:nvPr/>
        </p:nvCxnSpPr>
        <p:spPr>
          <a:xfrm rot="16200000" flipH="1">
            <a:off x="5857497" y="3929276"/>
            <a:ext cx="243362" cy="121488"/>
          </a:xfrm>
          <a:prstGeom prst="bentConnector3">
            <a:avLst>
              <a:gd name="adj1" fmla="val -88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129262" y="4205833"/>
            <a:ext cx="1507246" cy="1165767"/>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233552" y="3759784"/>
            <a:ext cx="2772000" cy="43088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200" dirty="0"/>
              <a:t>$100 million ÷ 4 years</a:t>
            </a:r>
          </a:p>
        </p:txBody>
      </p:sp>
      <p:cxnSp>
        <p:nvCxnSpPr>
          <p:cNvPr id="71" name="Straight Connector 70"/>
          <p:cNvCxnSpPr/>
          <p:nvPr/>
        </p:nvCxnSpPr>
        <p:spPr>
          <a:xfrm flipV="1">
            <a:off x="3508466" y="1350190"/>
            <a:ext cx="1477046" cy="266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584982" y="2726539"/>
            <a:ext cx="12932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24546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nodeType="with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par>
                                <p:cTn id="26" presetID="10" presetClass="entr" presetSubtype="0" fill="hold"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nodeType="with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500"/>
                                        <p:tgtEl>
                                          <p:spTgt spid="8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nodeType="with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childTnLst>
                          </p:cTn>
                        </p:par>
                        <p:par>
                          <p:cTn id="78" fill="hold">
                            <p:stCondLst>
                              <p:cond delay="1000"/>
                            </p:stCondLst>
                            <p:childTnLst>
                              <p:par>
                                <p:cTn id="79" presetID="22" presetClass="entr" presetSubtype="1" fill="hold"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up)">
                                      <p:cBhvr>
                                        <p:cTn id="81" dur="500"/>
                                        <p:tgtEl>
                                          <p:spTgt spid="68"/>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500"/>
                                        <p:tgtEl>
                                          <p:spTgt spid="3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childTnLst>
                          </p:cTn>
                        </p:par>
                        <p:par>
                          <p:cTn id="98" fill="hold">
                            <p:stCondLst>
                              <p:cond delay="2000"/>
                            </p:stCondLst>
                            <p:childTnLst>
                              <p:par>
                                <p:cTn id="99" presetID="10" presetClass="entr" presetSubtype="0"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500"/>
                                        <p:tgtEl>
                                          <p:spTgt spid="33"/>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500"/>
                                        <p:tgtEl>
                                          <p:spTgt spid="2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63"/>
                                        </p:tgtEl>
                                        <p:attrNameLst>
                                          <p:attrName>style.visibility</p:attrName>
                                        </p:attrNameLst>
                                      </p:cBhvr>
                                      <p:to>
                                        <p:strVal val="visible"/>
                                      </p:to>
                                    </p:set>
                                    <p:animEffect transition="in" filter="fade">
                                      <p:cBhvr>
                                        <p:cTn id="113" dur="500"/>
                                        <p:tgtEl>
                                          <p:spTgt spid="6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500"/>
                                        <p:tgtEl>
                                          <p:spTgt spid="41"/>
                                        </p:tgtEl>
                                      </p:cBhvr>
                                    </p:animEffect>
                                  </p:childTnLst>
                                </p:cTn>
                              </p:par>
                            </p:childTnLst>
                          </p:cTn>
                        </p:par>
                        <p:par>
                          <p:cTn id="117" fill="hold">
                            <p:stCondLst>
                              <p:cond delay="2500"/>
                            </p:stCondLst>
                            <p:childTnLst>
                              <p:par>
                                <p:cTn id="118" presetID="10" presetClass="entr" presetSubtype="0"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fade">
                                      <p:cBhvr>
                                        <p:cTn id="120" dur="500"/>
                                        <p:tgtEl>
                                          <p:spTgt spid="3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500"/>
                                        <p:tgtEl>
                                          <p:spTgt spid="3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8"/>
                                        </p:tgtEl>
                                        <p:attrNameLst>
                                          <p:attrName>style.visibility</p:attrName>
                                        </p:attrNameLst>
                                      </p:cBhvr>
                                      <p:to>
                                        <p:strVal val="visible"/>
                                      </p:to>
                                    </p:set>
                                    <p:animEffect transition="in" filter="fade">
                                      <p:cBhvr>
                                        <p:cTn id="129" dur="500"/>
                                        <p:tgtEl>
                                          <p:spTgt spid="3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500"/>
                                        <p:tgtEl>
                                          <p:spTgt spid="43"/>
                                        </p:tgtEl>
                                      </p:cBhvr>
                                    </p:animEffect>
                                  </p:childTnLst>
                                </p:cTn>
                              </p:par>
                              <p:par>
                                <p:cTn id="136" presetID="10" presetClass="entr" presetSubtype="0" fill="hold" nodeType="withEffect">
                                  <p:stCondLst>
                                    <p:cond delay="0"/>
                                  </p:stCondLst>
                                  <p:childTnLst>
                                    <p:set>
                                      <p:cBhvr>
                                        <p:cTn id="137" dur="1" fill="hold">
                                          <p:stCondLst>
                                            <p:cond delay="0"/>
                                          </p:stCondLst>
                                        </p:cTn>
                                        <p:tgtEl>
                                          <p:spTgt spid="44"/>
                                        </p:tgtEl>
                                        <p:attrNameLst>
                                          <p:attrName>style.visibility</p:attrName>
                                        </p:attrNameLst>
                                      </p:cBhvr>
                                      <p:to>
                                        <p:strVal val="visible"/>
                                      </p:to>
                                    </p:set>
                                    <p:animEffect transition="in" filter="fade">
                                      <p:cBhvr>
                                        <p:cTn id="138" dur="500"/>
                                        <p:tgtEl>
                                          <p:spTgt spid="44"/>
                                        </p:tgtEl>
                                      </p:cBhvr>
                                    </p:animEffect>
                                  </p:childTnLst>
                                </p:cTn>
                              </p:par>
                              <p:par>
                                <p:cTn id="139" presetID="10" presetClass="entr" presetSubtype="0" fill="hold" nodeType="with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par>
                                <p:cTn id="142" presetID="10" presetClass="entr" presetSubtype="0" fill="hold" nodeType="with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fade">
                                      <p:cBhvr>
                                        <p:cTn id="144" dur="500"/>
                                        <p:tgtEl>
                                          <p:spTgt spid="46"/>
                                        </p:tgtEl>
                                      </p:cBhvr>
                                    </p:animEffect>
                                  </p:childTnLst>
                                </p:cTn>
                              </p:par>
                              <p:par>
                                <p:cTn id="145" presetID="10" presetClass="entr" presetSubtype="0" fill="hold" nodeType="withEffect">
                                  <p:stCondLst>
                                    <p:cond delay="0"/>
                                  </p:stCondLst>
                                  <p:childTnLst>
                                    <p:set>
                                      <p:cBhvr>
                                        <p:cTn id="146" dur="1" fill="hold">
                                          <p:stCondLst>
                                            <p:cond delay="0"/>
                                          </p:stCondLst>
                                        </p:cTn>
                                        <p:tgtEl>
                                          <p:spTgt spid="47"/>
                                        </p:tgtEl>
                                        <p:attrNameLst>
                                          <p:attrName>style.visibility</p:attrName>
                                        </p:attrNameLst>
                                      </p:cBhvr>
                                      <p:to>
                                        <p:strVal val="visible"/>
                                      </p:to>
                                    </p:set>
                                    <p:animEffect transition="in" filter="fade">
                                      <p:cBhvr>
                                        <p:cTn id="147" dur="500"/>
                                        <p:tgtEl>
                                          <p:spTgt spid="47"/>
                                        </p:tgtEl>
                                      </p:cBhvr>
                                    </p:animEffect>
                                  </p:childTnLst>
                                </p:cTn>
                              </p:par>
                              <p:par>
                                <p:cTn id="148" presetID="10" presetClass="entr" presetSubtype="0" fill="hold"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fade">
                                      <p:cBhvr>
                                        <p:cTn id="150" dur="500"/>
                                        <p:tgtEl>
                                          <p:spTgt spid="48"/>
                                        </p:tgtEl>
                                      </p:cBhvr>
                                    </p:animEffect>
                                  </p:childTnLst>
                                </p:cTn>
                              </p:par>
                              <p:par>
                                <p:cTn id="151" presetID="10" presetClass="entr" presetSubtype="0" fill="hold" nodeType="withEffect">
                                  <p:stCondLst>
                                    <p:cond delay="0"/>
                                  </p:stCondLst>
                                  <p:childTnLst>
                                    <p:set>
                                      <p:cBhvr>
                                        <p:cTn id="152" dur="1" fill="hold">
                                          <p:stCondLst>
                                            <p:cond delay="0"/>
                                          </p:stCondLst>
                                        </p:cTn>
                                        <p:tgtEl>
                                          <p:spTgt spid="49"/>
                                        </p:tgtEl>
                                        <p:attrNameLst>
                                          <p:attrName>style.visibility</p:attrName>
                                        </p:attrNameLst>
                                      </p:cBhvr>
                                      <p:to>
                                        <p:strVal val="visible"/>
                                      </p:to>
                                    </p:set>
                                    <p:animEffect transition="in" filter="fade">
                                      <p:cBhvr>
                                        <p:cTn id="153" dur="500"/>
                                        <p:tgtEl>
                                          <p:spTgt spid="49"/>
                                        </p:tgtEl>
                                      </p:cBhvr>
                                    </p:animEffect>
                                  </p:childTnLst>
                                </p:cTn>
                              </p:par>
                              <p:par>
                                <p:cTn id="154" presetID="10" presetClass="entr" presetSubtype="0" fill="hold" nodeType="withEffect">
                                  <p:stCondLst>
                                    <p:cond delay="0"/>
                                  </p:stCondLst>
                                  <p:childTnLst>
                                    <p:set>
                                      <p:cBhvr>
                                        <p:cTn id="155" dur="1" fill="hold">
                                          <p:stCondLst>
                                            <p:cond delay="0"/>
                                          </p:stCondLst>
                                        </p:cTn>
                                        <p:tgtEl>
                                          <p:spTgt spid="50"/>
                                        </p:tgtEl>
                                        <p:attrNameLst>
                                          <p:attrName>style.visibility</p:attrName>
                                        </p:attrNameLst>
                                      </p:cBhvr>
                                      <p:to>
                                        <p:strVal val="visible"/>
                                      </p:to>
                                    </p:set>
                                    <p:animEffect transition="in" filter="fade">
                                      <p:cBhvr>
                                        <p:cTn id="156" dur="500"/>
                                        <p:tgtEl>
                                          <p:spTgt spid="50"/>
                                        </p:tgtEl>
                                      </p:cBhvr>
                                    </p:animEffect>
                                  </p:childTnLst>
                                </p:cTn>
                              </p:par>
                              <p:par>
                                <p:cTn id="157" presetID="10" presetClass="entr" presetSubtype="0" fill="hold" nodeType="with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500"/>
                                        <p:tgtEl>
                                          <p:spTgt spid="51"/>
                                        </p:tgtEl>
                                      </p:cBhvr>
                                    </p:animEffect>
                                  </p:childTnLst>
                                </p:cTn>
                              </p:par>
                              <p:par>
                                <p:cTn id="160" presetID="10" presetClass="entr" presetSubtype="0" fill="hold" nodeType="withEffect">
                                  <p:stCondLst>
                                    <p:cond delay="0"/>
                                  </p:stCondLst>
                                  <p:childTnLst>
                                    <p:set>
                                      <p:cBhvr>
                                        <p:cTn id="161" dur="1" fill="hold">
                                          <p:stCondLst>
                                            <p:cond delay="0"/>
                                          </p:stCondLst>
                                        </p:cTn>
                                        <p:tgtEl>
                                          <p:spTgt spid="52"/>
                                        </p:tgtEl>
                                        <p:attrNameLst>
                                          <p:attrName>style.visibility</p:attrName>
                                        </p:attrNameLst>
                                      </p:cBhvr>
                                      <p:to>
                                        <p:strVal val="visible"/>
                                      </p:to>
                                    </p:set>
                                    <p:animEffect transition="in" filter="fade">
                                      <p:cBhvr>
                                        <p:cTn id="162" dur="500"/>
                                        <p:tgtEl>
                                          <p:spTgt spid="52"/>
                                        </p:tgtEl>
                                      </p:cBhvr>
                                    </p:animEffect>
                                  </p:childTnLst>
                                </p:cTn>
                              </p:par>
                              <p:par>
                                <p:cTn id="163" presetID="10" presetClass="entr" presetSubtype="0" fill="hold" nodeType="with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nodeType="withEffect">
                                  <p:stCondLst>
                                    <p:cond delay="0"/>
                                  </p:stCondLst>
                                  <p:childTnLst>
                                    <p:set>
                                      <p:cBhvr>
                                        <p:cTn id="167" dur="1" fill="hold">
                                          <p:stCondLst>
                                            <p:cond delay="0"/>
                                          </p:stCondLst>
                                        </p:cTn>
                                        <p:tgtEl>
                                          <p:spTgt spid="54"/>
                                        </p:tgtEl>
                                        <p:attrNameLst>
                                          <p:attrName>style.visibility</p:attrName>
                                        </p:attrNameLst>
                                      </p:cBhvr>
                                      <p:to>
                                        <p:strVal val="visible"/>
                                      </p:to>
                                    </p:set>
                                    <p:animEffect transition="in" filter="fade">
                                      <p:cBhvr>
                                        <p:cTn id="168" dur="500"/>
                                        <p:tgtEl>
                                          <p:spTgt spid="54"/>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500"/>
                                        <p:tgtEl>
                                          <p:spTgt spid="64"/>
                                        </p:tgtEl>
                                      </p:cBhvr>
                                    </p:animEffect>
                                  </p:childTnLst>
                                </p:cTn>
                              </p:par>
                              <p:par>
                                <p:cTn id="172" presetID="10" presetClass="entr" presetSubtype="0" fill="hold" nodeType="withEffect">
                                  <p:stCondLst>
                                    <p:cond delay="0"/>
                                  </p:stCondLst>
                                  <p:childTnLst>
                                    <p:set>
                                      <p:cBhvr>
                                        <p:cTn id="173" dur="1" fill="hold">
                                          <p:stCondLst>
                                            <p:cond delay="0"/>
                                          </p:stCondLst>
                                        </p:cTn>
                                        <p:tgtEl>
                                          <p:spTgt spid="65"/>
                                        </p:tgtEl>
                                        <p:attrNameLst>
                                          <p:attrName>style.visibility</p:attrName>
                                        </p:attrNameLst>
                                      </p:cBhvr>
                                      <p:to>
                                        <p:strVal val="visible"/>
                                      </p:to>
                                    </p:set>
                                    <p:animEffect transition="in" filter="fade">
                                      <p:cBhvr>
                                        <p:cTn id="174" dur="500"/>
                                        <p:tgtEl>
                                          <p:spTgt spid="65"/>
                                        </p:tgtEl>
                                      </p:cBhvr>
                                    </p:animEffect>
                                  </p:childTnLst>
                                </p:cTn>
                              </p:par>
                              <p:par>
                                <p:cTn id="175" presetID="10" presetClass="entr" presetSubtype="0" fill="hold" nodeType="withEffect">
                                  <p:stCondLst>
                                    <p:cond delay="0"/>
                                  </p:stCondLst>
                                  <p:childTnLst>
                                    <p:set>
                                      <p:cBhvr>
                                        <p:cTn id="176" dur="1" fill="hold">
                                          <p:stCondLst>
                                            <p:cond delay="0"/>
                                          </p:stCondLst>
                                        </p:cTn>
                                        <p:tgtEl>
                                          <p:spTgt spid="66"/>
                                        </p:tgtEl>
                                        <p:attrNameLst>
                                          <p:attrName>style.visibility</p:attrName>
                                        </p:attrNameLst>
                                      </p:cBhvr>
                                      <p:to>
                                        <p:strVal val="visible"/>
                                      </p:to>
                                    </p:set>
                                    <p:animEffect transition="in" filter="fade">
                                      <p:cBhvr>
                                        <p:cTn id="177" dur="500"/>
                                        <p:tgtEl>
                                          <p:spTgt spid="66"/>
                                        </p:tgtEl>
                                      </p:cBhvr>
                                    </p:animEffect>
                                  </p:childTnLst>
                                </p:cTn>
                              </p:par>
                              <p:par>
                                <p:cTn id="178" presetID="10" presetClass="entr" presetSubtype="0" fill="hold" nodeType="withEffect">
                                  <p:stCondLst>
                                    <p:cond delay="0"/>
                                  </p:stCondLst>
                                  <p:childTnLst>
                                    <p:set>
                                      <p:cBhvr>
                                        <p:cTn id="179" dur="1" fill="hold">
                                          <p:stCondLst>
                                            <p:cond delay="0"/>
                                          </p:stCondLst>
                                        </p:cTn>
                                        <p:tgtEl>
                                          <p:spTgt spid="67"/>
                                        </p:tgtEl>
                                        <p:attrNameLst>
                                          <p:attrName>style.visibility</p:attrName>
                                        </p:attrNameLst>
                                      </p:cBhvr>
                                      <p:to>
                                        <p:strVal val="visible"/>
                                      </p:to>
                                    </p:set>
                                    <p:animEffect transition="in" filter="fade">
                                      <p:cBhvr>
                                        <p:cTn id="180" dur="500"/>
                                        <p:tgtEl>
                                          <p:spTgt spid="67"/>
                                        </p:tgtEl>
                                      </p:cBhvr>
                                    </p:animEffect>
                                  </p:childTnLst>
                                </p:cTn>
                              </p:par>
                              <p:par>
                                <p:cTn id="181" presetID="10" presetClass="entr" presetSubtype="0" fill="hold" nodeType="withEffect">
                                  <p:stCondLst>
                                    <p:cond delay="0"/>
                                  </p:stCondLst>
                                  <p:childTnLst>
                                    <p:set>
                                      <p:cBhvr>
                                        <p:cTn id="182" dur="1" fill="hold">
                                          <p:stCondLst>
                                            <p:cond delay="0"/>
                                          </p:stCondLst>
                                        </p:cTn>
                                        <p:tgtEl>
                                          <p:spTgt spid="70"/>
                                        </p:tgtEl>
                                        <p:attrNameLst>
                                          <p:attrName>style.visibility</p:attrName>
                                        </p:attrNameLst>
                                      </p:cBhvr>
                                      <p:to>
                                        <p:strVal val="visible"/>
                                      </p:to>
                                    </p:set>
                                    <p:animEffect transition="in" filter="fade">
                                      <p:cBhvr>
                                        <p:cTn id="18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P spid="60" grpId="0"/>
      <p:bldP spid="61" grpId="0"/>
      <p:bldP spid="62" grpId="0"/>
      <p:bldP spid="63" grpId="0"/>
      <p:bldP spid="64" grpId="0"/>
      <p:bldP spid="6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7856364" cy="782010"/>
          </a:xfrm>
        </p:spPr>
        <p:txBody>
          <a:bodyPr>
            <a:noAutofit/>
          </a:bodyPr>
          <a:lstStyle/>
          <a:p>
            <a:r>
              <a:rPr lang="en-IN" sz="2800" dirty="0"/>
              <a:t>Determining and Recording Income Taxes—</a:t>
            </a:r>
            <a:r>
              <a:rPr lang="en-IN" sz="2800" dirty="0" smtClean="0"/>
              <a:t>2018 </a:t>
            </a:r>
            <a:r>
              <a:rPr lang="en-IN" sz="1800" dirty="0" smtClean="0"/>
              <a:t>(continued)</a:t>
            </a:r>
            <a:r>
              <a:rPr lang="en-IN" sz="1800" dirty="0" smtClean="0">
                <a:cs typeface="Arial" charset="0"/>
              </a:rPr>
              <a:t> </a:t>
            </a:r>
            <a:endParaRPr lang="en-IN" sz="1800"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extBox 18"/>
          <p:cNvSpPr txBox="1"/>
          <p:nvPr/>
        </p:nvSpPr>
        <p:spPr>
          <a:xfrm>
            <a:off x="1101483" y="3798623"/>
            <a:ext cx="3286742" cy="1259351"/>
          </a:xfrm>
          <a:prstGeom prst="rect">
            <a:avLst/>
          </a:prstGeom>
          <a:solidFill>
            <a:srgbClr val="A4D7EF"/>
          </a:solidFill>
        </p:spPr>
        <p:txBody>
          <a:bodyPr wrap="square" rtlCol="0">
            <a:spAutoFit/>
          </a:bodyPr>
          <a:lstStyle/>
          <a:p>
            <a:endParaRPr lang="en-US" dirty="0"/>
          </a:p>
        </p:txBody>
      </p:sp>
      <p:sp>
        <p:nvSpPr>
          <p:cNvPr id="20" name="Rounded Rectangle 19"/>
          <p:cNvSpPr/>
          <p:nvPr/>
        </p:nvSpPr>
        <p:spPr>
          <a:xfrm>
            <a:off x="8358998" y="1194120"/>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TextBox 20"/>
          <p:cNvSpPr txBox="1"/>
          <p:nvPr/>
        </p:nvSpPr>
        <p:spPr>
          <a:xfrm>
            <a:off x="3682809" y="603467"/>
            <a:ext cx="1246236" cy="763343"/>
          </a:xfrm>
          <a:prstGeom prst="rect">
            <a:avLst/>
          </a:prstGeom>
          <a:noFill/>
        </p:spPr>
        <p:txBody>
          <a:bodyPr wrap="square" rtlCol="0">
            <a:spAutoFit/>
          </a:bodyPr>
          <a:lstStyle/>
          <a:p>
            <a:pPr algn="ctr"/>
            <a:r>
              <a:rPr lang="en-US" sz="2200" b="1" dirty="0"/>
              <a:t>Current Year</a:t>
            </a:r>
          </a:p>
        </p:txBody>
      </p:sp>
      <p:sp>
        <p:nvSpPr>
          <p:cNvPr id="22" name="TextBox 21"/>
          <p:cNvSpPr txBox="1"/>
          <p:nvPr/>
        </p:nvSpPr>
        <p:spPr>
          <a:xfrm>
            <a:off x="5038466" y="559991"/>
            <a:ext cx="2376282"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3" name="TextBox 22"/>
          <p:cNvSpPr txBox="1"/>
          <p:nvPr/>
        </p:nvSpPr>
        <p:spPr>
          <a:xfrm>
            <a:off x="3789910" y="1259638"/>
            <a:ext cx="949652" cy="430887"/>
          </a:xfrm>
          <a:prstGeom prst="rect">
            <a:avLst/>
          </a:prstGeom>
          <a:noFill/>
        </p:spPr>
        <p:txBody>
          <a:bodyPr wrap="square" rtlCol="0">
            <a:spAutoFit/>
          </a:bodyPr>
          <a:lstStyle/>
          <a:p>
            <a:pPr algn="ctr"/>
            <a:r>
              <a:rPr lang="en-US" sz="2200" b="1" dirty="0"/>
              <a:t>2018</a:t>
            </a:r>
            <a:endParaRPr lang="en-US" sz="2200" dirty="0"/>
          </a:p>
        </p:txBody>
      </p:sp>
      <p:sp>
        <p:nvSpPr>
          <p:cNvPr id="24" name="TextBox 23"/>
          <p:cNvSpPr txBox="1"/>
          <p:nvPr/>
        </p:nvSpPr>
        <p:spPr>
          <a:xfrm>
            <a:off x="4643687" y="1259638"/>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5" name="TextBox 24"/>
          <p:cNvSpPr txBox="1"/>
          <p:nvPr/>
        </p:nvSpPr>
        <p:spPr>
          <a:xfrm>
            <a:off x="5574274" y="1259638"/>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26" name="TextBox 25"/>
          <p:cNvSpPr txBox="1"/>
          <p:nvPr/>
        </p:nvSpPr>
        <p:spPr>
          <a:xfrm>
            <a:off x="580317" y="1673051"/>
            <a:ext cx="3377801" cy="430887"/>
          </a:xfrm>
          <a:prstGeom prst="rect">
            <a:avLst/>
          </a:prstGeom>
          <a:noFill/>
        </p:spPr>
        <p:txBody>
          <a:bodyPr wrap="square" rtlCol="0">
            <a:spAutoFit/>
          </a:bodyPr>
          <a:lstStyle/>
          <a:p>
            <a:r>
              <a:rPr lang="en-US" sz="2200" b="1" dirty="0"/>
              <a:t>Pretax accounting income </a:t>
            </a:r>
            <a:endParaRPr lang="en-US" sz="2200" dirty="0"/>
          </a:p>
        </p:txBody>
      </p:sp>
      <p:cxnSp>
        <p:nvCxnSpPr>
          <p:cNvPr id="27" name="Straight Connector 26"/>
          <p:cNvCxnSpPr/>
          <p:nvPr/>
        </p:nvCxnSpPr>
        <p:spPr>
          <a:xfrm>
            <a:off x="669868" y="165853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7290392" y="589704"/>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9" name="TextBox 28"/>
          <p:cNvSpPr txBox="1"/>
          <p:nvPr/>
        </p:nvSpPr>
        <p:spPr>
          <a:xfrm>
            <a:off x="580317" y="2006238"/>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30" name="TextBox 29"/>
          <p:cNvSpPr txBox="1"/>
          <p:nvPr/>
        </p:nvSpPr>
        <p:spPr>
          <a:xfrm>
            <a:off x="580317" y="2339425"/>
            <a:ext cx="3377801" cy="430887"/>
          </a:xfrm>
          <a:prstGeom prst="rect">
            <a:avLst/>
          </a:prstGeom>
          <a:noFill/>
        </p:spPr>
        <p:txBody>
          <a:bodyPr wrap="square" rtlCol="0">
            <a:spAutoFit/>
          </a:bodyPr>
          <a:lstStyle/>
          <a:p>
            <a:pPr lvl="1"/>
            <a:r>
              <a:rPr lang="en-US" sz="2200" dirty="0"/>
              <a:t>Depreciation</a:t>
            </a:r>
          </a:p>
        </p:txBody>
      </p:sp>
      <p:sp>
        <p:nvSpPr>
          <p:cNvPr id="31" name="TextBox 30"/>
          <p:cNvSpPr txBox="1"/>
          <p:nvPr/>
        </p:nvSpPr>
        <p:spPr>
          <a:xfrm>
            <a:off x="580317" y="2672612"/>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32" name="TextBox 31"/>
          <p:cNvSpPr txBox="1"/>
          <p:nvPr/>
        </p:nvSpPr>
        <p:spPr>
          <a:xfrm>
            <a:off x="580317" y="3005799"/>
            <a:ext cx="3377801" cy="430887"/>
          </a:xfrm>
          <a:prstGeom prst="rect">
            <a:avLst/>
          </a:prstGeom>
          <a:noFill/>
        </p:spPr>
        <p:txBody>
          <a:bodyPr wrap="square" rtlCol="0">
            <a:spAutoFit/>
          </a:bodyPr>
          <a:lstStyle/>
          <a:p>
            <a:r>
              <a:rPr lang="en-US" sz="2200" dirty="0"/>
              <a:t>Enacted tax rate</a:t>
            </a:r>
          </a:p>
        </p:txBody>
      </p:sp>
      <p:sp>
        <p:nvSpPr>
          <p:cNvPr id="33" name="TextBox 32"/>
          <p:cNvSpPr txBox="1"/>
          <p:nvPr/>
        </p:nvSpPr>
        <p:spPr>
          <a:xfrm>
            <a:off x="580317" y="3338988"/>
            <a:ext cx="3377801" cy="430887"/>
          </a:xfrm>
          <a:prstGeom prst="rect">
            <a:avLst/>
          </a:prstGeom>
          <a:noFill/>
        </p:spPr>
        <p:txBody>
          <a:bodyPr wrap="square" rtlCol="0">
            <a:spAutoFit/>
          </a:bodyPr>
          <a:lstStyle/>
          <a:p>
            <a:pPr lvl="1"/>
            <a:r>
              <a:rPr lang="en-US" sz="2200" dirty="0"/>
              <a:t>Tax payable currently</a:t>
            </a:r>
          </a:p>
        </p:txBody>
      </p:sp>
      <p:sp>
        <p:nvSpPr>
          <p:cNvPr id="34" name="TextBox 33"/>
          <p:cNvSpPr txBox="1"/>
          <p:nvPr/>
        </p:nvSpPr>
        <p:spPr>
          <a:xfrm>
            <a:off x="3728226" y="1673051"/>
            <a:ext cx="949652" cy="430887"/>
          </a:xfrm>
          <a:prstGeom prst="rect">
            <a:avLst/>
          </a:prstGeom>
        </p:spPr>
        <p:txBody>
          <a:bodyPr wrap="square" rtlCol="0">
            <a:spAutoFit/>
          </a:bodyPr>
          <a:lstStyle/>
          <a:p>
            <a:pPr algn="r"/>
            <a:r>
              <a:rPr lang="en-US" sz="2200" dirty="0"/>
              <a:t>$100</a:t>
            </a:r>
          </a:p>
        </p:txBody>
      </p:sp>
      <p:sp>
        <p:nvSpPr>
          <p:cNvPr id="35" name="TextBox 34"/>
          <p:cNvSpPr txBox="1"/>
          <p:nvPr/>
        </p:nvSpPr>
        <p:spPr>
          <a:xfrm>
            <a:off x="3800796" y="2339425"/>
            <a:ext cx="949652" cy="430887"/>
          </a:xfrm>
          <a:prstGeom prst="rect">
            <a:avLst/>
          </a:prstGeom>
        </p:spPr>
        <p:txBody>
          <a:bodyPr wrap="square" rtlCol="0">
            <a:spAutoFit/>
          </a:bodyPr>
          <a:lstStyle/>
          <a:p>
            <a:pPr algn="r"/>
            <a:r>
              <a:rPr lang="en-US" sz="2200" dirty="0"/>
              <a:t>(8)</a:t>
            </a:r>
          </a:p>
        </p:txBody>
      </p:sp>
      <p:sp>
        <p:nvSpPr>
          <p:cNvPr id="36" name="TextBox 35"/>
          <p:cNvSpPr txBox="1"/>
          <p:nvPr/>
        </p:nvSpPr>
        <p:spPr>
          <a:xfrm>
            <a:off x="3728226" y="2672612"/>
            <a:ext cx="949652" cy="430887"/>
          </a:xfrm>
          <a:prstGeom prst="rect">
            <a:avLst/>
          </a:prstGeom>
        </p:spPr>
        <p:txBody>
          <a:bodyPr wrap="square" rtlCol="0">
            <a:spAutoFit/>
          </a:bodyPr>
          <a:lstStyle/>
          <a:p>
            <a:pPr algn="r"/>
            <a:r>
              <a:rPr lang="en-US" sz="2200" dirty="0"/>
              <a:t>$  92</a:t>
            </a:r>
          </a:p>
        </p:txBody>
      </p:sp>
      <p:sp>
        <p:nvSpPr>
          <p:cNvPr id="37" name="TextBox 36"/>
          <p:cNvSpPr txBox="1"/>
          <p:nvPr/>
        </p:nvSpPr>
        <p:spPr>
          <a:xfrm>
            <a:off x="3931422" y="3005799"/>
            <a:ext cx="949652" cy="430887"/>
          </a:xfrm>
          <a:prstGeom prst="rect">
            <a:avLst/>
          </a:prstGeom>
        </p:spPr>
        <p:txBody>
          <a:bodyPr wrap="square" rtlCol="0">
            <a:spAutoFit/>
          </a:bodyPr>
          <a:lstStyle/>
          <a:p>
            <a:pPr algn="r"/>
            <a:r>
              <a:rPr lang="en-US" sz="2200" dirty="0"/>
              <a:t>40%</a:t>
            </a:r>
          </a:p>
        </p:txBody>
      </p:sp>
      <p:sp>
        <p:nvSpPr>
          <p:cNvPr id="38" name="TextBox 37"/>
          <p:cNvSpPr txBox="1"/>
          <p:nvPr/>
        </p:nvSpPr>
        <p:spPr>
          <a:xfrm>
            <a:off x="3728226" y="3338988"/>
            <a:ext cx="949652" cy="430887"/>
          </a:xfrm>
          <a:prstGeom prst="rect">
            <a:avLst/>
          </a:prstGeom>
        </p:spPr>
        <p:txBody>
          <a:bodyPr wrap="square" rtlCol="0">
            <a:spAutoFit/>
          </a:bodyPr>
          <a:lstStyle/>
          <a:p>
            <a:pPr algn="r"/>
            <a:r>
              <a:rPr lang="en-US" sz="2200" dirty="0"/>
              <a:t>$36.8</a:t>
            </a:r>
          </a:p>
        </p:txBody>
      </p:sp>
      <p:sp>
        <p:nvSpPr>
          <p:cNvPr id="39" name="TextBox 38"/>
          <p:cNvSpPr txBox="1"/>
          <p:nvPr/>
        </p:nvSpPr>
        <p:spPr>
          <a:xfrm>
            <a:off x="4643687" y="2339425"/>
            <a:ext cx="949652" cy="430887"/>
          </a:xfrm>
          <a:prstGeom prst="rect">
            <a:avLst/>
          </a:prstGeom>
        </p:spPr>
        <p:txBody>
          <a:bodyPr wrap="square" rtlCol="0">
            <a:spAutoFit/>
          </a:bodyPr>
          <a:lstStyle/>
          <a:p>
            <a:pPr algn="r"/>
            <a:r>
              <a:rPr lang="en-US" sz="2200" b="1" dirty="0">
                <a:solidFill>
                  <a:srgbClr val="EC008C"/>
                </a:solidFill>
              </a:rPr>
              <a:t>$(19)</a:t>
            </a:r>
          </a:p>
        </p:txBody>
      </p:sp>
      <p:sp>
        <p:nvSpPr>
          <p:cNvPr id="41" name="TextBox 40"/>
          <p:cNvSpPr txBox="1"/>
          <p:nvPr/>
        </p:nvSpPr>
        <p:spPr>
          <a:xfrm>
            <a:off x="7938619" y="2339425"/>
            <a:ext cx="949652" cy="430887"/>
          </a:xfrm>
          <a:prstGeom prst="rect">
            <a:avLst/>
          </a:prstGeom>
        </p:spPr>
        <p:txBody>
          <a:bodyPr wrap="square" rtlCol="0">
            <a:spAutoFit/>
          </a:bodyPr>
          <a:lstStyle/>
          <a:p>
            <a:pPr algn="r"/>
            <a:r>
              <a:rPr lang="en-US" sz="2200" b="1" dirty="0">
                <a:solidFill>
                  <a:srgbClr val="EC008C"/>
                </a:solidFill>
              </a:rPr>
              <a:t>$  8</a:t>
            </a:r>
          </a:p>
        </p:txBody>
      </p:sp>
      <p:sp>
        <p:nvSpPr>
          <p:cNvPr id="42" name="TextBox 41"/>
          <p:cNvSpPr txBox="1"/>
          <p:nvPr/>
        </p:nvSpPr>
        <p:spPr>
          <a:xfrm>
            <a:off x="8146549" y="3005799"/>
            <a:ext cx="949652" cy="430887"/>
          </a:xfrm>
          <a:prstGeom prst="rect">
            <a:avLst/>
          </a:prstGeom>
        </p:spPr>
        <p:txBody>
          <a:bodyPr wrap="square" rtlCol="0">
            <a:spAutoFit/>
          </a:bodyPr>
          <a:lstStyle/>
          <a:p>
            <a:pPr algn="r"/>
            <a:r>
              <a:rPr lang="en-US" sz="2200" b="1" dirty="0">
                <a:solidFill>
                  <a:srgbClr val="EC008C"/>
                </a:solidFill>
              </a:rPr>
              <a:t>40%</a:t>
            </a:r>
          </a:p>
        </p:txBody>
      </p:sp>
      <p:sp>
        <p:nvSpPr>
          <p:cNvPr id="43" name="TextBox 42"/>
          <p:cNvSpPr txBox="1"/>
          <p:nvPr/>
        </p:nvSpPr>
        <p:spPr>
          <a:xfrm>
            <a:off x="5246670" y="36866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4" name="TextBox 43"/>
          <p:cNvSpPr txBox="1"/>
          <p:nvPr/>
        </p:nvSpPr>
        <p:spPr>
          <a:xfrm>
            <a:off x="5246670" y="4052285"/>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5" name="TextBox 44"/>
          <p:cNvSpPr txBox="1"/>
          <p:nvPr/>
        </p:nvSpPr>
        <p:spPr>
          <a:xfrm>
            <a:off x="5246670" y="4350975"/>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6" name="TextBox 45"/>
          <p:cNvSpPr txBox="1"/>
          <p:nvPr/>
        </p:nvSpPr>
        <p:spPr>
          <a:xfrm>
            <a:off x="5246670" y="4649666"/>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7" name="TextBox 46"/>
          <p:cNvSpPr txBox="1"/>
          <p:nvPr/>
        </p:nvSpPr>
        <p:spPr>
          <a:xfrm>
            <a:off x="7938619" y="4052285"/>
            <a:ext cx="949652" cy="430887"/>
          </a:xfrm>
          <a:prstGeom prst="rect">
            <a:avLst/>
          </a:prstGeom>
        </p:spPr>
        <p:txBody>
          <a:bodyPr wrap="square" rtlCol="0">
            <a:spAutoFit/>
          </a:bodyPr>
          <a:lstStyle/>
          <a:p>
            <a:pPr algn="r"/>
            <a:r>
              <a:rPr lang="en-US" sz="2200" dirty="0"/>
              <a:t>$3.2</a:t>
            </a:r>
          </a:p>
        </p:txBody>
      </p:sp>
      <p:sp>
        <p:nvSpPr>
          <p:cNvPr id="48" name="TextBox 47"/>
          <p:cNvSpPr txBox="1"/>
          <p:nvPr/>
        </p:nvSpPr>
        <p:spPr>
          <a:xfrm>
            <a:off x="7938619" y="4350975"/>
            <a:ext cx="949652" cy="430887"/>
          </a:xfrm>
          <a:prstGeom prst="rect">
            <a:avLst/>
          </a:prstGeom>
        </p:spPr>
        <p:txBody>
          <a:bodyPr wrap="square" rtlCol="0">
            <a:spAutoFit/>
          </a:bodyPr>
          <a:lstStyle/>
          <a:p>
            <a:pPr algn="r"/>
            <a:r>
              <a:rPr lang="en-US" sz="2200" dirty="0"/>
              <a:t>0</a:t>
            </a:r>
          </a:p>
        </p:txBody>
      </p:sp>
      <p:sp>
        <p:nvSpPr>
          <p:cNvPr id="49" name="TextBox 48"/>
          <p:cNvSpPr txBox="1"/>
          <p:nvPr/>
        </p:nvSpPr>
        <p:spPr>
          <a:xfrm>
            <a:off x="7938619" y="4649666"/>
            <a:ext cx="949652" cy="430887"/>
          </a:xfrm>
          <a:prstGeom prst="rect">
            <a:avLst/>
          </a:prstGeom>
        </p:spPr>
        <p:txBody>
          <a:bodyPr wrap="square" rtlCol="0">
            <a:spAutoFit/>
          </a:bodyPr>
          <a:lstStyle/>
          <a:p>
            <a:pPr algn="r"/>
            <a:r>
              <a:rPr lang="en-US" sz="2200" b="1" dirty="0">
                <a:solidFill>
                  <a:srgbClr val="EC008C"/>
                </a:solidFill>
              </a:rPr>
              <a:t>$3.2</a:t>
            </a:r>
          </a:p>
        </p:txBody>
      </p:sp>
      <p:sp>
        <p:nvSpPr>
          <p:cNvPr id="50" name="TextBox 49"/>
          <p:cNvSpPr txBox="1"/>
          <p:nvPr/>
        </p:nvSpPr>
        <p:spPr>
          <a:xfrm>
            <a:off x="1254645" y="373946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51" name="Straight Connector 50"/>
          <p:cNvCxnSpPr/>
          <p:nvPr/>
        </p:nvCxnSpPr>
        <p:spPr>
          <a:xfrm>
            <a:off x="1184752" y="41190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2594084" y="41246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3" name="TextBox 52"/>
          <p:cNvSpPr txBox="1"/>
          <p:nvPr/>
        </p:nvSpPr>
        <p:spPr>
          <a:xfrm>
            <a:off x="3118762" y="4088708"/>
            <a:ext cx="1160570" cy="430887"/>
          </a:xfrm>
          <a:prstGeom prst="rect">
            <a:avLst/>
          </a:prstGeom>
        </p:spPr>
        <p:txBody>
          <a:bodyPr wrap="square" rtlCol="0">
            <a:spAutoFit/>
          </a:bodyPr>
          <a:lstStyle/>
          <a:p>
            <a:pPr algn="r"/>
            <a:r>
              <a:rPr lang="en-US" sz="2200" dirty="0"/>
              <a:t>beg. bal.</a:t>
            </a:r>
          </a:p>
        </p:txBody>
      </p:sp>
      <p:sp>
        <p:nvSpPr>
          <p:cNvPr id="54" name="TextBox 53"/>
          <p:cNvSpPr txBox="1"/>
          <p:nvPr/>
        </p:nvSpPr>
        <p:spPr>
          <a:xfrm>
            <a:off x="3118762" y="4644888"/>
            <a:ext cx="1195737" cy="430887"/>
          </a:xfrm>
          <a:prstGeom prst="rect">
            <a:avLst/>
          </a:prstGeom>
        </p:spPr>
        <p:txBody>
          <a:bodyPr wrap="square" rtlCol="0">
            <a:spAutoFit/>
          </a:bodyPr>
          <a:lstStyle/>
          <a:p>
            <a:pPr algn="r"/>
            <a:r>
              <a:rPr lang="en-US" sz="2200" dirty="0"/>
              <a:t>end. bal.</a:t>
            </a:r>
          </a:p>
        </p:txBody>
      </p:sp>
      <p:sp>
        <p:nvSpPr>
          <p:cNvPr id="55" name="TextBox 54"/>
          <p:cNvSpPr txBox="1"/>
          <p:nvPr/>
        </p:nvSpPr>
        <p:spPr>
          <a:xfrm>
            <a:off x="2567771" y="4088708"/>
            <a:ext cx="566928" cy="430887"/>
          </a:xfrm>
          <a:prstGeom prst="rect">
            <a:avLst/>
          </a:prstGeom>
        </p:spPr>
        <p:txBody>
          <a:bodyPr wrap="square" rtlCol="0" anchor="ctr">
            <a:spAutoFit/>
          </a:bodyPr>
          <a:lstStyle/>
          <a:p>
            <a:pPr algn="r"/>
            <a:r>
              <a:rPr lang="en-US" sz="2200" dirty="0"/>
              <a:t>0</a:t>
            </a:r>
          </a:p>
        </p:txBody>
      </p:sp>
      <p:sp>
        <p:nvSpPr>
          <p:cNvPr id="56" name="TextBox 55"/>
          <p:cNvSpPr txBox="1"/>
          <p:nvPr/>
        </p:nvSpPr>
        <p:spPr>
          <a:xfrm>
            <a:off x="2561857" y="4359541"/>
            <a:ext cx="569929" cy="430887"/>
          </a:xfrm>
          <a:prstGeom prst="rect">
            <a:avLst/>
          </a:prstGeom>
        </p:spPr>
        <p:txBody>
          <a:bodyPr wrap="square" rtlCol="0" anchor="ctr">
            <a:spAutoFit/>
          </a:bodyPr>
          <a:lstStyle/>
          <a:p>
            <a:pPr algn="r"/>
            <a:r>
              <a:rPr lang="en-US" sz="2200" b="1" dirty="0">
                <a:solidFill>
                  <a:srgbClr val="EC008C"/>
                </a:solidFill>
              </a:rPr>
              <a:t>3.2</a:t>
            </a:r>
          </a:p>
        </p:txBody>
      </p:sp>
      <p:cxnSp>
        <p:nvCxnSpPr>
          <p:cNvPr id="57" name="Straight Connector 56"/>
          <p:cNvCxnSpPr/>
          <p:nvPr/>
        </p:nvCxnSpPr>
        <p:spPr>
          <a:xfrm>
            <a:off x="1184752" y="47213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2567771" y="4644888"/>
            <a:ext cx="566928" cy="430887"/>
          </a:xfrm>
          <a:prstGeom prst="rect">
            <a:avLst/>
          </a:prstGeom>
        </p:spPr>
        <p:txBody>
          <a:bodyPr wrap="square" rtlCol="0" anchor="ctr">
            <a:spAutoFit/>
          </a:bodyPr>
          <a:lstStyle/>
          <a:p>
            <a:pPr algn="r"/>
            <a:r>
              <a:rPr lang="en-US" sz="2200" dirty="0"/>
              <a:t>3.2</a:t>
            </a:r>
          </a:p>
        </p:txBody>
      </p:sp>
      <p:sp>
        <p:nvSpPr>
          <p:cNvPr id="59" name="Rectangle 58"/>
          <p:cNvSpPr/>
          <p:nvPr/>
        </p:nvSpPr>
        <p:spPr>
          <a:xfrm>
            <a:off x="891049" y="52068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0" name="TextBox 59"/>
          <p:cNvSpPr txBox="1">
            <a:spLocks noChangeArrowheads="1"/>
          </p:cNvSpPr>
          <p:nvPr/>
        </p:nvSpPr>
        <p:spPr bwMode="auto">
          <a:xfrm>
            <a:off x="891048" y="51508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61" name="Straight Connector 60"/>
          <p:cNvCxnSpPr/>
          <p:nvPr/>
        </p:nvCxnSpPr>
        <p:spPr>
          <a:xfrm>
            <a:off x="891050" y="55533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a:spLocks noChangeArrowheads="1"/>
          </p:cNvSpPr>
          <p:nvPr/>
        </p:nvSpPr>
        <p:spPr bwMode="auto">
          <a:xfrm>
            <a:off x="934193" y="55386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3" name="TextBox 62"/>
          <p:cNvSpPr txBox="1">
            <a:spLocks noChangeArrowheads="1"/>
          </p:cNvSpPr>
          <p:nvPr/>
        </p:nvSpPr>
        <p:spPr bwMode="auto">
          <a:xfrm>
            <a:off x="935628" y="589268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4" name="TextBox 63"/>
          <p:cNvSpPr txBox="1">
            <a:spLocks noChangeArrowheads="1"/>
          </p:cNvSpPr>
          <p:nvPr/>
        </p:nvSpPr>
        <p:spPr bwMode="auto">
          <a:xfrm>
            <a:off x="6228340" y="55386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5" name="TextBox 64"/>
          <p:cNvSpPr txBox="1">
            <a:spLocks noChangeArrowheads="1"/>
          </p:cNvSpPr>
          <p:nvPr/>
        </p:nvSpPr>
        <p:spPr bwMode="auto">
          <a:xfrm>
            <a:off x="7567399" y="5892687"/>
            <a:ext cx="1176057" cy="404813"/>
          </a:xfrm>
          <a:prstGeom prst="rect">
            <a:avLst/>
          </a:prstGeom>
          <a:noFill/>
          <a:ln w="9525">
            <a:noFill/>
            <a:miter lim="800000"/>
            <a:headEnd/>
            <a:tailEnd/>
          </a:ln>
        </p:spPr>
        <p:txBody>
          <a:bodyPr/>
          <a:lstStyle/>
          <a:p>
            <a:pPr algn="r"/>
            <a:r>
              <a:rPr lang="en-IN" sz="2400" dirty="0">
                <a:latin typeface="Calibri" pitchFamily="34" charset="0"/>
              </a:rPr>
              <a:t>36.8</a:t>
            </a:r>
          </a:p>
        </p:txBody>
      </p:sp>
      <p:sp>
        <p:nvSpPr>
          <p:cNvPr id="66" name="TextBox 65"/>
          <p:cNvSpPr txBox="1">
            <a:spLocks noChangeArrowheads="1"/>
          </p:cNvSpPr>
          <p:nvPr/>
        </p:nvSpPr>
        <p:spPr bwMode="auto">
          <a:xfrm>
            <a:off x="7804505" y="51444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7" name="TextBox 66"/>
          <p:cNvSpPr txBox="1">
            <a:spLocks noChangeArrowheads="1"/>
          </p:cNvSpPr>
          <p:nvPr/>
        </p:nvSpPr>
        <p:spPr bwMode="auto">
          <a:xfrm>
            <a:off x="6305836" y="51444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8" name="TextBox 67"/>
          <p:cNvSpPr txBox="1">
            <a:spLocks noChangeArrowheads="1"/>
          </p:cNvSpPr>
          <p:nvPr/>
        </p:nvSpPr>
        <p:spPr bwMode="auto">
          <a:xfrm>
            <a:off x="935628" y="6246676"/>
            <a:ext cx="4832171" cy="404813"/>
          </a:xfrm>
          <a:prstGeom prst="rect">
            <a:avLst/>
          </a:prstGeom>
          <a:noFill/>
          <a:ln w="9525">
            <a:noFill/>
            <a:miter lim="800000"/>
            <a:headEnd/>
            <a:tailEnd/>
          </a:ln>
        </p:spPr>
        <p:txBody>
          <a:bodyPr/>
          <a:lstStyle/>
          <a:p>
            <a:pPr lvl="1"/>
            <a:r>
              <a:rPr lang="en-US" sz="2400" b="1" dirty="0">
                <a:solidFill>
                  <a:srgbClr val="EC008C"/>
                </a:solidFill>
              </a:rPr>
              <a:t>Deferred tax liability </a:t>
            </a:r>
            <a:r>
              <a:rPr lang="en-US" sz="2400" dirty="0"/>
              <a:t>(per above)</a:t>
            </a:r>
            <a:r>
              <a:rPr lang="en-US" sz="2400" b="1" dirty="0">
                <a:solidFill>
                  <a:srgbClr val="EC008C"/>
                </a:solidFill>
              </a:rPr>
              <a:t> </a:t>
            </a:r>
            <a:endParaRPr lang="en-IN" sz="2400" b="1" dirty="0">
              <a:solidFill>
                <a:srgbClr val="EC008C"/>
              </a:solidFill>
              <a:latin typeface="Calibri" pitchFamily="34" charset="0"/>
            </a:endParaRPr>
          </a:p>
        </p:txBody>
      </p:sp>
      <p:sp>
        <p:nvSpPr>
          <p:cNvPr id="69" name="TextBox 68"/>
          <p:cNvSpPr txBox="1">
            <a:spLocks noChangeArrowheads="1"/>
          </p:cNvSpPr>
          <p:nvPr/>
        </p:nvSpPr>
        <p:spPr bwMode="auto">
          <a:xfrm>
            <a:off x="7578168" y="6246676"/>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3.2</a:t>
            </a:r>
          </a:p>
        </p:txBody>
      </p:sp>
      <p:sp>
        <p:nvSpPr>
          <p:cNvPr id="70" name="TextBox 69"/>
          <p:cNvSpPr txBox="1"/>
          <p:nvPr/>
        </p:nvSpPr>
        <p:spPr>
          <a:xfrm>
            <a:off x="706853" y="760298"/>
            <a:ext cx="1824615" cy="426621"/>
          </a:xfrm>
          <a:prstGeom prst="rect">
            <a:avLst/>
          </a:prstGeom>
        </p:spPr>
        <p:txBody>
          <a:bodyPr wrap="square" rtlCol="0">
            <a:spAutoFit/>
          </a:bodyPr>
          <a:lstStyle/>
          <a:p>
            <a:pPr algn="ctr"/>
            <a:r>
              <a:rPr lang="en-US" sz="2200" dirty="0"/>
              <a:t>($ in millions)</a:t>
            </a:r>
          </a:p>
        </p:txBody>
      </p:sp>
      <p:cxnSp>
        <p:nvCxnSpPr>
          <p:cNvPr id="71" name="Straight Connector 70"/>
          <p:cNvCxnSpPr/>
          <p:nvPr/>
        </p:nvCxnSpPr>
        <p:spPr>
          <a:xfrm>
            <a:off x="8436954" y="3407190"/>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032041" y="27260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980985" y="33834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980985" y="3712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3980985" y="37620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8325061" y="4706954"/>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8325061" y="5036336"/>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325061" y="5085500"/>
            <a:ext cx="511695" cy="0"/>
          </a:xfrm>
          <a:prstGeom prst="line">
            <a:avLst/>
          </a:prstGeom>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6580240" y="1259638"/>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81" name="TextBox 80"/>
          <p:cNvSpPr txBox="1"/>
          <p:nvPr/>
        </p:nvSpPr>
        <p:spPr>
          <a:xfrm>
            <a:off x="6580240" y="2339425"/>
            <a:ext cx="949652" cy="430887"/>
          </a:xfrm>
          <a:prstGeom prst="rect">
            <a:avLst/>
          </a:prstGeom>
        </p:spPr>
        <p:txBody>
          <a:bodyPr wrap="square" rtlCol="0">
            <a:spAutoFit/>
          </a:bodyPr>
          <a:lstStyle/>
          <a:p>
            <a:pPr algn="r"/>
            <a:r>
              <a:rPr lang="en-US" sz="2200" b="1" dirty="0">
                <a:solidFill>
                  <a:srgbClr val="EC008C"/>
                </a:solidFill>
              </a:rPr>
              <a:t>$17</a:t>
            </a:r>
          </a:p>
        </p:txBody>
      </p:sp>
      <p:cxnSp>
        <p:nvCxnSpPr>
          <p:cNvPr id="6" name="Straight Connector 5"/>
          <p:cNvCxnSpPr/>
          <p:nvPr/>
        </p:nvCxnSpPr>
        <p:spPr>
          <a:xfrm>
            <a:off x="5008151" y="1288666"/>
            <a:ext cx="240214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574274" y="2339425"/>
            <a:ext cx="949652" cy="430887"/>
          </a:xfrm>
          <a:prstGeom prst="rect">
            <a:avLst/>
          </a:prstGeom>
        </p:spPr>
        <p:txBody>
          <a:bodyPr wrap="square" rtlCol="0">
            <a:spAutoFit/>
          </a:bodyPr>
          <a:lstStyle/>
          <a:p>
            <a:pPr algn="r"/>
            <a:r>
              <a:rPr lang="en-US" sz="2200" b="1" dirty="0">
                <a:solidFill>
                  <a:srgbClr val="EC008C"/>
                </a:solidFill>
              </a:rPr>
              <a:t>$10</a:t>
            </a:r>
          </a:p>
        </p:txBody>
      </p:sp>
      <p:cxnSp>
        <p:nvCxnSpPr>
          <p:cNvPr id="79" name="Straight Arrow Connector 78"/>
          <p:cNvCxnSpPr/>
          <p:nvPr/>
        </p:nvCxnSpPr>
        <p:spPr>
          <a:xfrm rot="16200000" flipH="1">
            <a:off x="8363449" y="3741576"/>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6950361" y="56190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669282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500"/>
                                        <p:tgtEl>
                                          <p:spTgt spid="4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0"/>
                                        </p:tgtEl>
                                        <p:attrNameLst>
                                          <p:attrName>style.visibility</p:attrName>
                                        </p:attrNameLst>
                                      </p:cBhvr>
                                      <p:to>
                                        <p:strVal val="visible"/>
                                      </p:to>
                                    </p:set>
                                    <p:animEffect transition="in" filter="fade">
                                      <p:cBhvr>
                                        <p:cTn id="73" dur="500"/>
                                        <p:tgtEl>
                                          <p:spTgt spid="70"/>
                                        </p:tgtEl>
                                      </p:cBhvr>
                                    </p:animEffect>
                                  </p:childTnLst>
                                </p:cTn>
                              </p:par>
                              <p:par>
                                <p:cTn id="74" presetID="10" presetClass="entr" presetSubtype="0"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500"/>
                                        <p:tgtEl>
                                          <p:spTgt spid="71"/>
                                        </p:tgtEl>
                                      </p:cBhvr>
                                    </p:animEffect>
                                  </p:childTnLst>
                                </p:cTn>
                              </p:par>
                              <p:par>
                                <p:cTn id="77" presetID="10" presetClass="entr" presetSubtype="0" fill="hold"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fade">
                                      <p:cBhvr>
                                        <p:cTn id="79" dur="500"/>
                                        <p:tgtEl>
                                          <p:spTgt spid="72"/>
                                        </p:tgtEl>
                                      </p:cBhvr>
                                    </p:animEffect>
                                  </p:childTnLst>
                                </p:cTn>
                              </p:par>
                              <p:par>
                                <p:cTn id="80" presetID="10" presetClass="entr" presetSubtype="0" fill="hold" nodeType="with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500"/>
                                        <p:tgtEl>
                                          <p:spTgt spid="73"/>
                                        </p:tgtEl>
                                      </p:cBhvr>
                                    </p:animEffect>
                                  </p:childTnLst>
                                </p:cTn>
                              </p:par>
                              <p:par>
                                <p:cTn id="83" presetID="10" presetClass="entr" presetSubtype="0" fill="hold" nodeType="with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par>
                                <p:cTn id="86" presetID="10" presetClass="entr" presetSubtype="0" fill="hold"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500"/>
                                        <p:tgtEl>
                                          <p:spTgt spid="8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fade">
                                      <p:cBhvr>
                                        <p:cTn id="94" dur="500"/>
                                        <p:tgtEl>
                                          <p:spTgt spid="81"/>
                                        </p:tgtEl>
                                      </p:cBhvr>
                                    </p:animEffect>
                                  </p:childTnLst>
                                </p:cTn>
                              </p:par>
                              <p:par>
                                <p:cTn id="95" presetID="10" presetClass="entr" presetSubtype="0" fill="hold" nodeType="with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500"/>
                                        <p:tgtEl>
                                          <p:spTgt spid="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wipe(up)">
                                      <p:cBhvr>
                                        <p:cTn id="105" dur="500"/>
                                        <p:tgtEl>
                                          <p:spTgt spid="79"/>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nodeType="with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childTnLst>
                                </p:cTn>
                              </p:par>
                              <p:par>
                                <p:cTn id="119" presetID="10" presetClass="entr" presetSubtype="0" fill="hold" nodeType="withEffect">
                                  <p:stCondLst>
                                    <p:cond delay="0"/>
                                  </p:stCondLst>
                                  <p:childTnLst>
                                    <p:set>
                                      <p:cBhvr>
                                        <p:cTn id="120" dur="1" fill="hold">
                                          <p:stCondLst>
                                            <p:cond delay="0"/>
                                          </p:stCondLst>
                                        </p:cTn>
                                        <p:tgtEl>
                                          <p:spTgt spid="77"/>
                                        </p:tgtEl>
                                        <p:attrNameLst>
                                          <p:attrName>style.visibility</p:attrName>
                                        </p:attrNameLst>
                                      </p:cBhvr>
                                      <p:to>
                                        <p:strVal val="visible"/>
                                      </p:to>
                                    </p:set>
                                    <p:animEffect transition="in" filter="fade">
                                      <p:cBhvr>
                                        <p:cTn id="121" dur="500"/>
                                        <p:tgtEl>
                                          <p:spTgt spid="77"/>
                                        </p:tgtEl>
                                      </p:cBhvr>
                                    </p:animEffect>
                                  </p:childTnLst>
                                </p:cTn>
                              </p:par>
                              <p:par>
                                <p:cTn id="122" presetID="10" presetClass="entr" presetSubtype="0" fill="hold" nodeType="withEffect">
                                  <p:stCondLst>
                                    <p:cond delay="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500"/>
                                        <p:tgtEl>
                                          <p:spTgt spid="4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fade">
                                      <p:cBhvr>
                                        <p:cTn id="130" dur="500"/>
                                        <p:tgtEl>
                                          <p:spTgt spid="4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fade">
                                      <p:cBhvr>
                                        <p:cTn id="133" dur="500"/>
                                        <p:tgtEl>
                                          <p:spTgt spid="44"/>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500"/>
                                        <p:tgtEl>
                                          <p:spTgt spid="4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fade">
                                      <p:cBhvr>
                                        <p:cTn id="139" dur="500"/>
                                        <p:tgtEl>
                                          <p:spTgt spid="1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fade">
                                      <p:cBhvr>
                                        <p:cTn id="142" dur="500"/>
                                        <p:tgtEl>
                                          <p:spTgt spid="50"/>
                                        </p:tgtEl>
                                      </p:cBhvr>
                                    </p:animEffect>
                                  </p:childTnLst>
                                </p:cTn>
                              </p:par>
                              <p:par>
                                <p:cTn id="143" presetID="10" presetClass="entr" presetSubtype="0" fill="hold" nodeType="withEffect">
                                  <p:stCondLst>
                                    <p:cond delay="0"/>
                                  </p:stCondLst>
                                  <p:childTnLst>
                                    <p:set>
                                      <p:cBhvr>
                                        <p:cTn id="144" dur="1" fill="hold">
                                          <p:stCondLst>
                                            <p:cond delay="0"/>
                                          </p:stCondLst>
                                        </p:cTn>
                                        <p:tgtEl>
                                          <p:spTgt spid="51"/>
                                        </p:tgtEl>
                                        <p:attrNameLst>
                                          <p:attrName>style.visibility</p:attrName>
                                        </p:attrNameLst>
                                      </p:cBhvr>
                                      <p:to>
                                        <p:strVal val="visible"/>
                                      </p:to>
                                    </p:set>
                                    <p:animEffect transition="in" filter="fade">
                                      <p:cBhvr>
                                        <p:cTn id="145" dur="500"/>
                                        <p:tgtEl>
                                          <p:spTgt spid="51"/>
                                        </p:tgtEl>
                                      </p:cBhvr>
                                    </p:animEffect>
                                  </p:childTnLst>
                                </p:cTn>
                              </p:par>
                              <p:par>
                                <p:cTn id="146" presetID="10" presetClass="entr" presetSubtype="0" fill="hold" nodeType="withEffect">
                                  <p:stCondLst>
                                    <p:cond delay="0"/>
                                  </p:stCondLst>
                                  <p:childTnLst>
                                    <p:set>
                                      <p:cBhvr>
                                        <p:cTn id="147" dur="1" fill="hold">
                                          <p:stCondLst>
                                            <p:cond delay="0"/>
                                          </p:stCondLst>
                                        </p:cTn>
                                        <p:tgtEl>
                                          <p:spTgt spid="52"/>
                                        </p:tgtEl>
                                        <p:attrNameLst>
                                          <p:attrName>style.visibility</p:attrName>
                                        </p:attrNameLst>
                                      </p:cBhvr>
                                      <p:to>
                                        <p:strVal val="visible"/>
                                      </p:to>
                                    </p:set>
                                    <p:animEffect transition="in" filter="fade">
                                      <p:cBhvr>
                                        <p:cTn id="148" dur="500"/>
                                        <p:tgtEl>
                                          <p:spTgt spid="5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500"/>
                                        <p:tgtEl>
                                          <p:spTgt spid="53"/>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54"/>
                                        </p:tgtEl>
                                        <p:attrNameLst>
                                          <p:attrName>style.visibility</p:attrName>
                                        </p:attrNameLst>
                                      </p:cBhvr>
                                      <p:to>
                                        <p:strVal val="visible"/>
                                      </p:to>
                                    </p:set>
                                    <p:animEffect transition="in" filter="fade">
                                      <p:cBhvr>
                                        <p:cTn id="154" dur="500"/>
                                        <p:tgtEl>
                                          <p:spTgt spid="5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5"/>
                                        </p:tgtEl>
                                        <p:attrNameLst>
                                          <p:attrName>style.visibility</p:attrName>
                                        </p:attrNameLst>
                                      </p:cBhvr>
                                      <p:to>
                                        <p:strVal val="visible"/>
                                      </p:to>
                                    </p:set>
                                    <p:animEffect transition="in" filter="fade">
                                      <p:cBhvr>
                                        <p:cTn id="157" dur="500"/>
                                        <p:tgtEl>
                                          <p:spTgt spid="5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6"/>
                                        </p:tgtEl>
                                        <p:attrNameLst>
                                          <p:attrName>style.visibility</p:attrName>
                                        </p:attrNameLst>
                                      </p:cBhvr>
                                      <p:to>
                                        <p:strVal val="visible"/>
                                      </p:to>
                                    </p:set>
                                    <p:animEffect transition="in" filter="fade">
                                      <p:cBhvr>
                                        <p:cTn id="160" dur="500"/>
                                        <p:tgtEl>
                                          <p:spTgt spid="56"/>
                                        </p:tgtEl>
                                      </p:cBhvr>
                                    </p:animEffect>
                                  </p:childTnLst>
                                </p:cTn>
                              </p:par>
                              <p:par>
                                <p:cTn id="161" presetID="10" presetClass="entr" presetSubtype="0" fill="hold" nodeType="with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500"/>
                                        <p:tgtEl>
                                          <p:spTgt spid="5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58"/>
                                        </p:tgtEl>
                                        <p:attrNameLst>
                                          <p:attrName>style.visibility</p:attrName>
                                        </p:attrNameLst>
                                      </p:cBhvr>
                                      <p:to>
                                        <p:strVal val="visible"/>
                                      </p:to>
                                    </p:set>
                                    <p:animEffect transition="in" filter="fade">
                                      <p:cBhvr>
                                        <p:cTn id="166" dur="500"/>
                                        <p:tgtEl>
                                          <p:spTgt spid="58"/>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500"/>
                                        <p:tgtEl>
                                          <p:spTgt spid="60"/>
                                        </p:tgtEl>
                                      </p:cBhvr>
                                    </p:animEffect>
                                  </p:childTnLst>
                                </p:cTn>
                              </p:par>
                              <p:par>
                                <p:cTn id="172" presetID="10" presetClass="entr" presetSubtype="0" fill="hold"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fade">
                                      <p:cBhvr>
                                        <p:cTn id="174" dur="500"/>
                                        <p:tgtEl>
                                          <p:spTgt spid="61"/>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Effect transition="in" filter="fade">
                                      <p:cBhvr>
                                        <p:cTn id="177" dur="500"/>
                                        <p:tgtEl>
                                          <p:spTgt spid="63"/>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65"/>
                                        </p:tgtEl>
                                        <p:attrNameLst>
                                          <p:attrName>style.visibility</p:attrName>
                                        </p:attrNameLst>
                                      </p:cBhvr>
                                      <p:to>
                                        <p:strVal val="visible"/>
                                      </p:to>
                                    </p:set>
                                    <p:animEffect transition="in" filter="fade">
                                      <p:cBhvr>
                                        <p:cTn id="180" dur="500"/>
                                        <p:tgtEl>
                                          <p:spTgt spid="6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500"/>
                                        <p:tgtEl>
                                          <p:spTgt spid="67"/>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68"/>
                                        </p:tgtEl>
                                        <p:attrNameLst>
                                          <p:attrName>style.visibility</p:attrName>
                                        </p:attrNameLst>
                                      </p:cBhvr>
                                      <p:to>
                                        <p:strVal val="visible"/>
                                      </p:to>
                                    </p:set>
                                    <p:animEffect transition="in" filter="fade">
                                      <p:cBhvr>
                                        <p:cTn id="186" dur="500"/>
                                        <p:tgtEl>
                                          <p:spTgt spid="68"/>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69"/>
                                        </p:tgtEl>
                                        <p:attrNameLst>
                                          <p:attrName>style.visibility</p:attrName>
                                        </p:attrNameLst>
                                      </p:cBhvr>
                                      <p:to>
                                        <p:strVal val="visible"/>
                                      </p:to>
                                    </p:set>
                                    <p:animEffect transition="in" filter="fade">
                                      <p:cBhvr>
                                        <p:cTn id="189" dur="500"/>
                                        <p:tgtEl>
                                          <p:spTgt spid="69"/>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66"/>
                                        </p:tgtEl>
                                        <p:attrNameLst>
                                          <p:attrName>style.visibility</p:attrName>
                                        </p:attrNameLst>
                                      </p:cBhvr>
                                      <p:to>
                                        <p:strVal val="visible"/>
                                      </p:to>
                                    </p:set>
                                    <p:animEffect transition="in" filter="fade">
                                      <p:cBhvr>
                                        <p:cTn id="192" dur="500"/>
                                        <p:tgtEl>
                                          <p:spTgt spid="66"/>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59"/>
                                        </p:tgtEl>
                                        <p:attrNameLst>
                                          <p:attrName>style.visibility</p:attrName>
                                        </p:attrNameLst>
                                      </p:cBhvr>
                                      <p:to>
                                        <p:strVal val="visible"/>
                                      </p:to>
                                    </p:set>
                                    <p:animEffect transition="in" filter="fade">
                                      <p:cBhvr>
                                        <p:cTn id="195" dur="500"/>
                                        <p:tgtEl>
                                          <p:spTgt spid="59"/>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grpId="0" nodeType="clickEffect">
                                  <p:stCondLst>
                                    <p:cond delay="0"/>
                                  </p:stCondLst>
                                  <p:childTnLst>
                                    <p:set>
                                      <p:cBhvr>
                                        <p:cTn id="199" dur="1" fill="hold">
                                          <p:stCondLst>
                                            <p:cond delay="0"/>
                                          </p:stCondLst>
                                        </p:cTn>
                                        <p:tgtEl>
                                          <p:spTgt spid="62"/>
                                        </p:tgtEl>
                                        <p:attrNameLst>
                                          <p:attrName>style.visibility</p:attrName>
                                        </p:attrNameLst>
                                      </p:cBhvr>
                                      <p:to>
                                        <p:strVal val="visible"/>
                                      </p:to>
                                    </p:set>
                                    <p:animEffect transition="in" filter="fade">
                                      <p:cBhvr>
                                        <p:cTn id="200" dur="500"/>
                                        <p:tgtEl>
                                          <p:spTgt spid="62"/>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64"/>
                                        </p:tgtEl>
                                        <p:attrNameLst>
                                          <p:attrName>style.visibility</p:attrName>
                                        </p:attrNameLst>
                                      </p:cBhvr>
                                      <p:to>
                                        <p:strVal val="visible"/>
                                      </p:to>
                                    </p:set>
                                    <p:animEffect transition="in" filter="fade">
                                      <p:cBhvr>
                                        <p:cTn id="203" dur="500"/>
                                        <p:tgtEl>
                                          <p:spTgt spid="64"/>
                                        </p:tgtEl>
                                      </p:cBhvr>
                                    </p:animEffect>
                                  </p:childTnLst>
                                </p:cTn>
                              </p:par>
                              <p:par>
                                <p:cTn id="204" presetID="1" presetClass="entr" presetSubtype="0" fill="hold" grpId="0" nodeType="withEffect">
                                  <p:stCondLst>
                                    <p:cond delay="0"/>
                                  </p:stCondLst>
                                  <p:childTnLst>
                                    <p:set>
                                      <p:cBhvr>
                                        <p:cTn id="205"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p:bldP spid="23" grpId="0"/>
      <p:bldP spid="24" grpId="0"/>
      <p:bldP spid="25" grpId="0"/>
      <p:bldP spid="26"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P spid="43" grpId="0"/>
      <p:bldP spid="44" grpId="0"/>
      <p:bldP spid="45" grpId="0"/>
      <p:bldP spid="46" grpId="0"/>
      <p:bldP spid="47" grpId="0"/>
      <p:bldP spid="48" grpId="0"/>
      <p:bldP spid="49" grpId="0"/>
      <p:bldP spid="50" grpId="0"/>
      <p:bldP spid="53" grpId="0"/>
      <p:bldP spid="54" grpId="0"/>
      <p:bldP spid="55" grpId="0"/>
      <p:bldP spid="56" grpId="0"/>
      <p:bldP spid="58" grpId="0"/>
      <p:bldP spid="59" grpId="0" animBg="1"/>
      <p:bldP spid="60" grpId="0"/>
      <p:bldP spid="62" grpId="0"/>
      <p:bldP spid="63" grpId="0"/>
      <p:bldP spid="64" grpId="0"/>
      <p:bldP spid="65" grpId="0"/>
      <p:bldP spid="66" grpId="0"/>
      <p:bldP spid="67" grpId="0"/>
      <p:bldP spid="68" grpId="0"/>
      <p:bldP spid="69" grpId="0"/>
      <p:bldP spid="70" grpId="0"/>
      <p:bldP spid="80" grpId="0"/>
      <p:bldP spid="81" grpId="0"/>
      <p:bldP spid="84" grpId="0"/>
      <p:bldP spid="8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6" name="Title 1"/>
          <p:cNvSpPr>
            <a:spLocks noGrp="1"/>
          </p:cNvSpPr>
          <p:nvPr>
            <p:ph type="title"/>
          </p:nvPr>
        </p:nvSpPr>
        <p:spPr>
          <a:xfrm>
            <a:off x="761999" y="3"/>
            <a:ext cx="7648191" cy="782010"/>
          </a:xfrm>
        </p:spPr>
        <p:txBody>
          <a:bodyPr>
            <a:noAutofit/>
          </a:bodyPr>
          <a:lstStyle/>
          <a:p>
            <a:r>
              <a:rPr lang="en-IN" sz="2800" dirty="0"/>
              <a:t>Determining and Recording Income Taxes—2019</a:t>
            </a:r>
            <a:r>
              <a:rPr lang="en-US" sz="1600" dirty="0">
                <a:cs typeface="Arial" charset="0"/>
              </a:rPr>
              <a:t> </a:t>
            </a:r>
            <a:endParaRPr lang="en-IN" sz="2800" dirty="0"/>
          </a:p>
        </p:txBody>
      </p:sp>
      <p:sp>
        <p:nvSpPr>
          <p:cNvPr id="17" name="TextBox 16"/>
          <p:cNvSpPr txBox="1"/>
          <p:nvPr/>
        </p:nvSpPr>
        <p:spPr>
          <a:xfrm>
            <a:off x="1101483" y="3832185"/>
            <a:ext cx="3286742" cy="1259351"/>
          </a:xfrm>
          <a:prstGeom prst="rect">
            <a:avLst/>
          </a:prstGeom>
          <a:solidFill>
            <a:srgbClr val="A4D7EF"/>
          </a:solidFill>
        </p:spPr>
        <p:txBody>
          <a:bodyPr wrap="square" rtlCol="0">
            <a:spAutoFit/>
          </a:bodyPr>
          <a:lstStyle/>
          <a:p>
            <a:endParaRPr lang="en-US" dirty="0"/>
          </a:p>
        </p:txBody>
      </p:sp>
      <p:sp>
        <p:nvSpPr>
          <p:cNvPr id="18" name="Rounded Rectangle 17"/>
          <p:cNvSpPr/>
          <p:nvPr/>
        </p:nvSpPr>
        <p:spPr>
          <a:xfrm>
            <a:off x="8358998" y="122768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TextBox 18"/>
          <p:cNvSpPr txBox="1"/>
          <p:nvPr/>
        </p:nvSpPr>
        <p:spPr>
          <a:xfrm>
            <a:off x="4540310" y="637029"/>
            <a:ext cx="1246236" cy="763343"/>
          </a:xfrm>
          <a:prstGeom prst="rect">
            <a:avLst/>
          </a:prstGeom>
          <a:noFill/>
        </p:spPr>
        <p:txBody>
          <a:bodyPr wrap="square" rtlCol="0">
            <a:spAutoFit/>
          </a:bodyPr>
          <a:lstStyle/>
          <a:p>
            <a:pPr algn="ctr"/>
            <a:r>
              <a:rPr lang="en-US" sz="2200" b="1" dirty="0"/>
              <a:t>Current Year</a:t>
            </a:r>
          </a:p>
        </p:txBody>
      </p:sp>
      <p:sp>
        <p:nvSpPr>
          <p:cNvPr id="20" name="TextBox 19"/>
          <p:cNvSpPr txBox="1"/>
          <p:nvPr/>
        </p:nvSpPr>
        <p:spPr>
          <a:xfrm>
            <a:off x="5530677" y="610714"/>
            <a:ext cx="2090037"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6" name="TextBox 25"/>
          <p:cNvSpPr txBox="1"/>
          <p:nvPr/>
        </p:nvSpPr>
        <p:spPr>
          <a:xfrm>
            <a:off x="4687222" y="1293200"/>
            <a:ext cx="949652" cy="430887"/>
          </a:xfrm>
          <a:prstGeom prst="rect">
            <a:avLst/>
          </a:prstGeom>
          <a:noFill/>
        </p:spPr>
        <p:txBody>
          <a:bodyPr wrap="square" rtlCol="0">
            <a:spAutoFit/>
          </a:bodyPr>
          <a:lstStyle/>
          <a:p>
            <a:pPr algn="ctr"/>
            <a:r>
              <a:rPr lang="en-US" sz="2200" b="1" dirty="0"/>
              <a:t>2019</a:t>
            </a:r>
            <a:endParaRPr lang="en-US" sz="2200" dirty="0"/>
          </a:p>
        </p:txBody>
      </p:sp>
      <p:sp>
        <p:nvSpPr>
          <p:cNvPr id="27" name="TextBox 26"/>
          <p:cNvSpPr txBox="1"/>
          <p:nvPr/>
        </p:nvSpPr>
        <p:spPr>
          <a:xfrm>
            <a:off x="5574274" y="1293200"/>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cxnSp>
        <p:nvCxnSpPr>
          <p:cNvPr id="29" name="Straight Connector 28"/>
          <p:cNvCxnSpPr/>
          <p:nvPr/>
        </p:nvCxnSpPr>
        <p:spPr>
          <a:xfrm>
            <a:off x="858550" y="16920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304906" y="623266"/>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36" name="TextBox 35"/>
          <p:cNvSpPr txBox="1"/>
          <p:nvPr/>
        </p:nvSpPr>
        <p:spPr>
          <a:xfrm>
            <a:off x="4556698" y="1706613"/>
            <a:ext cx="949652" cy="430887"/>
          </a:xfrm>
          <a:prstGeom prst="rect">
            <a:avLst/>
          </a:prstGeom>
        </p:spPr>
        <p:txBody>
          <a:bodyPr wrap="square" rtlCol="0">
            <a:spAutoFit/>
          </a:bodyPr>
          <a:lstStyle/>
          <a:p>
            <a:pPr algn="r"/>
            <a:r>
              <a:rPr lang="en-US" sz="2200" dirty="0"/>
              <a:t>$100</a:t>
            </a:r>
          </a:p>
        </p:txBody>
      </p:sp>
      <p:sp>
        <p:nvSpPr>
          <p:cNvPr id="38" name="TextBox 37"/>
          <p:cNvSpPr txBox="1"/>
          <p:nvPr/>
        </p:nvSpPr>
        <p:spPr>
          <a:xfrm>
            <a:off x="4556698" y="2706174"/>
            <a:ext cx="949652" cy="430887"/>
          </a:xfrm>
          <a:prstGeom prst="rect">
            <a:avLst/>
          </a:prstGeom>
        </p:spPr>
        <p:txBody>
          <a:bodyPr wrap="square" rtlCol="0">
            <a:spAutoFit/>
          </a:bodyPr>
          <a:lstStyle/>
          <a:p>
            <a:pPr algn="r"/>
            <a:r>
              <a:rPr lang="en-US" sz="2200" dirty="0"/>
              <a:t>81</a:t>
            </a:r>
          </a:p>
        </p:txBody>
      </p:sp>
      <p:sp>
        <p:nvSpPr>
          <p:cNvPr id="39" name="TextBox 38"/>
          <p:cNvSpPr txBox="1"/>
          <p:nvPr/>
        </p:nvSpPr>
        <p:spPr>
          <a:xfrm>
            <a:off x="4759894" y="3039361"/>
            <a:ext cx="949652" cy="430887"/>
          </a:xfrm>
          <a:prstGeom prst="rect">
            <a:avLst/>
          </a:prstGeom>
        </p:spPr>
        <p:txBody>
          <a:bodyPr wrap="square" rtlCol="0">
            <a:spAutoFit/>
          </a:bodyPr>
          <a:lstStyle/>
          <a:p>
            <a:pPr algn="r"/>
            <a:r>
              <a:rPr lang="en-US" sz="2200" dirty="0"/>
              <a:t>40%</a:t>
            </a:r>
          </a:p>
        </p:txBody>
      </p:sp>
      <p:sp>
        <p:nvSpPr>
          <p:cNvPr id="40" name="TextBox 39"/>
          <p:cNvSpPr txBox="1"/>
          <p:nvPr/>
        </p:nvSpPr>
        <p:spPr>
          <a:xfrm>
            <a:off x="4556698" y="3372550"/>
            <a:ext cx="949652" cy="430887"/>
          </a:xfrm>
          <a:prstGeom prst="rect">
            <a:avLst/>
          </a:prstGeom>
        </p:spPr>
        <p:txBody>
          <a:bodyPr wrap="square" rtlCol="0">
            <a:spAutoFit/>
          </a:bodyPr>
          <a:lstStyle/>
          <a:p>
            <a:pPr algn="r"/>
            <a:r>
              <a:rPr lang="en-US" sz="2200" dirty="0"/>
              <a:t>$32.4</a:t>
            </a:r>
          </a:p>
        </p:txBody>
      </p:sp>
      <p:sp>
        <p:nvSpPr>
          <p:cNvPr id="41" name="TextBox 40"/>
          <p:cNvSpPr txBox="1"/>
          <p:nvPr/>
        </p:nvSpPr>
        <p:spPr>
          <a:xfrm>
            <a:off x="4643682" y="2372987"/>
            <a:ext cx="949652" cy="430887"/>
          </a:xfrm>
          <a:prstGeom prst="rect">
            <a:avLst/>
          </a:prstGeom>
        </p:spPr>
        <p:txBody>
          <a:bodyPr wrap="square" rtlCol="0">
            <a:spAutoFit/>
          </a:bodyPr>
          <a:lstStyle/>
          <a:p>
            <a:pPr algn="r"/>
            <a:r>
              <a:rPr lang="en-US" sz="2200" dirty="0"/>
              <a:t>(19)</a:t>
            </a:r>
          </a:p>
        </p:txBody>
      </p:sp>
      <p:sp>
        <p:nvSpPr>
          <p:cNvPr id="42" name="TextBox 41"/>
          <p:cNvSpPr txBox="1"/>
          <p:nvPr/>
        </p:nvSpPr>
        <p:spPr>
          <a:xfrm>
            <a:off x="5574274" y="2372987"/>
            <a:ext cx="949652" cy="430887"/>
          </a:xfrm>
          <a:prstGeom prst="rect">
            <a:avLst/>
          </a:prstGeom>
        </p:spPr>
        <p:txBody>
          <a:bodyPr wrap="square" rtlCol="0">
            <a:spAutoFit/>
          </a:bodyPr>
          <a:lstStyle/>
          <a:p>
            <a:pPr algn="r"/>
            <a:r>
              <a:rPr lang="en-US" sz="2200" b="1" dirty="0">
                <a:solidFill>
                  <a:srgbClr val="EC008C"/>
                </a:solidFill>
              </a:rPr>
              <a:t>$10</a:t>
            </a:r>
          </a:p>
        </p:txBody>
      </p:sp>
      <p:sp>
        <p:nvSpPr>
          <p:cNvPr id="43" name="TextBox 42"/>
          <p:cNvSpPr txBox="1"/>
          <p:nvPr/>
        </p:nvSpPr>
        <p:spPr>
          <a:xfrm>
            <a:off x="7938619" y="2372987"/>
            <a:ext cx="949652" cy="430887"/>
          </a:xfrm>
          <a:prstGeom prst="rect">
            <a:avLst/>
          </a:prstGeom>
        </p:spPr>
        <p:txBody>
          <a:bodyPr wrap="square" rtlCol="0">
            <a:spAutoFit/>
          </a:bodyPr>
          <a:lstStyle/>
          <a:p>
            <a:pPr algn="r"/>
            <a:r>
              <a:rPr lang="en-US" sz="2200" b="1" dirty="0">
                <a:solidFill>
                  <a:srgbClr val="EC008C"/>
                </a:solidFill>
              </a:rPr>
              <a:t>$  27</a:t>
            </a:r>
          </a:p>
        </p:txBody>
      </p:sp>
      <p:sp>
        <p:nvSpPr>
          <p:cNvPr id="44" name="TextBox 43"/>
          <p:cNvSpPr txBox="1"/>
          <p:nvPr/>
        </p:nvSpPr>
        <p:spPr>
          <a:xfrm>
            <a:off x="8146549" y="3039361"/>
            <a:ext cx="949652" cy="430887"/>
          </a:xfrm>
          <a:prstGeom prst="rect">
            <a:avLst/>
          </a:prstGeom>
        </p:spPr>
        <p:txBody>
          <a:bodyPr wrap="square" rtlCol="0">
            <a:spAutoFit/>
          </a:bodyPr>
          <a:lstStyle/>
          <a:p>
            <a:pPr algn="r"/>
            <a:r>
              <a:rPr lang="en-US" sz="2200" b="1" dirty="0">
                <a:solidFill>
                  <a:srgbClr val="EC008C"/>
                </a:solidFill>
              </a:rPr>
              <a:t>40%</a:t>
            </a:r>
          </a:p>
        </p:txBody>
      </p:sp>
      <p:sp>
        <p:nvSpPr>
          <p:cNvPr id="45" name="TextBox 44"/>
          <p:cNvSpPr txBox="1"/>
          <p:nvPr/>
        </p:nvSpPr>
        <p:spPr>
          <a:xfrm>
            <a:off x="5246670" y="374927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6" name="TextBox 45"/>
          <p:cNvSpPr txBox="1"/>
          <p:nvPr/>
        </p:nvSpPr>
        <p:spPr>
          <a:xfrm>
            <a:off x="5246670" y="404796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7" name="TextBox 46"/>
          <p:cNvSpPr txBox="1"/>
          <p:nvPr/>
        </p:nvSpPr>
        <p:spPr>
          <a:xfrm>
            <a:off x="5246670" y="434665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8" name="TextBox 47"/>
          <p:cNvSpPr txBox="1"/>
          <p:nvPr/>
        </p:nvSpPr>
        <p:spPr>
          <a:xfrm>
            <a:off x="5246670" y="464534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9" name="TextBox 48"/>
          <p:cNvSpPr txBox="1"/>
          <p:nvPr/>
        </p:nvSpPr>
        <p:spPr>
          <a:xfrm>
            <a:off x="7938619" y="4047968"/>
            <a:ext cx="949652" cy="430887"/>
          </a:xfrm>
          <a:prstGeom prst="rect">
            <a:avLst/>
          </a:prstGeom>
        </p:spPr>
        <p:txBody>
          <a:bodyPr wrap="square" rtlCol="0">
            <a:spAutoFit/>
          </a:bodyPr>
          <a:lstStyle/>
          <a:p>
            <a:pPr algn="r"/>
            <a:r>
              <a:rPr lang="en-US" sz="2200" dirty="0"/>
              <a:t>$10.8</a:t>
            </a:r>
          </a:p>
        </p:txBody>
      </p:sp>
      <p:sp>
        <p:nvSpPr>
          <p:cNvPr id="50" name="TextBox 49"/>
          <p:cNvSpPr txBox="1"/>
          <p:nvPr/>
        </p:nvSpPr>
        <p:spPr>
          <a:xfrm>
            <a:off x="7938619" y="4346658"/>
            <a:ext cx="949652" cy="430887"/>
          </a:xfrm>
          <a:prstGeom prst="rect">
            <a:avLst/>
          </a:prstGeom>
        </p:spPr>
        <p:txBody>
          <a:bodyPr wrap="square" rtlCol="0">
            <a:spAutoFit/>
          </a:bodyPr>
          <a:lstStyle/>
          <a:p>
            <a:pPr algn="r"/>
            <a:r>
              <a:rPr lang="en-US" sz="2200" dirty="0"/>
              <a:t>3.2</a:t>
            </a:r>
          </a:p>
        </p:txBody>
      </p:sp>
      <p:sp>
        <p:nvSpPr>
          <p:cNvPr id="51" name="TextBox 50"/>
          <p:cNvSpPr txBox="1"/>
          <p:nvPr/>
        </p:nvSpPr>
        <p:spPr>
          <a:xfrm>
            <a:off x="7938619" y="4645349"/>
            <a:ext cx="949652" cy="430887"/>
          </a:xfrm>
          <a:prstGeom prst="rect">
            <a:avLst/>
          </a:prstGeom>
        </p:spPr>
        <p:txBody>
          <a:bodyPr wrap="square" rtlCol="0">
            <a:spAutoFit/>
          </a:bodyPr>
          <a:lstStyle/>
          <a:p>
            <a:pPr algn="r"/>
            <a:r>
              <a:rPr lang="en-US" sz="2200" b="1" dirty="0">
                <a:solidFill>
                  <a:srgbClr val="EC008C"/>
                </a:solidFill>
              </a:rPr>
              <a:t>$7.6</a:t>
            </a:r>
          </a:p>
        </p:txBody>
      </p:sp>
      <p:sp>
        <p:nvSpPr>
          <p:cNvPr id="52" name="TextBox 51"/>
          <p:cNvSpPr txBox="1"/>
          <p:nvPr/>
        </p:nvSpPr>
        <p:spPr>
          <a:xfrm>
            <a:off x="1254645" y="377302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53" name="Straight Connector 52"/>
          <p:cNvCxnSpPr/>
          <p:nvPr/>
        </p:nvCxnSpPr>
        <p:spPr>
          <a:xfrm>
            <a:off x="1184752" y="4152589"/>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594084" y="4158189"/>
            <a:ext cx="0" cy="896071"/>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3118762" y="4122270"/>
            <a:ext cx="1160570" cy="430887"/>
          </a:xfrm>
          <a:prstGeom prst="rect">
            <a:avLst/>
          </a:prstGeom>
        </p:spPr>
        <p:txBody>
          <a:bodyPr wrap="square" rtlCol="0">
            <a:spAutoFit/>
          </a:bodyPr>
          <a:lstStyle/>
          <a:p>
            <a:pPr algn="r"/>
            <a:r>
              <a:rPr lang="en-US" sz="2200" dirty="0"/>
              <a:t>beg. bal.</a:t>
            </a:r>
          </a:p>
        </p:txBody>
      </p:sp>
      <p:sp>
        <p:nvSpPr>
          <p:cNvPr id="56" name="TextBox 55"/>
          <p:cNvSpPr txBox="1"/>
          <p:nvPr/>
        </p:nvSpPr>
        <p:spPr>
          <a:xfrm>
            <a:off x="3118762" y="4678450"/>
            <a:ext cx="1195737" cy="430887"/>
          </a:xfrm>
          <a:prstGeom prst="rect">
            <a:avLst/>
          </a:prstGeom>
        </p:spPr>
        <p:txBody>
          <a:bodyPr wrap="square" rtlCol="0">
            <a:spAutoFit/>
          </a:bodyPr>
          <a:lstStyle/>
          <a:p>
            <a:pPr algn="r"/>
            <a:r>
              <a:rPr lang="en-US" sz="2200" dirty="0"/>
              <a:t>end. bal.</a:t>
            </a:r>
          </a:p>
        </p:txBody>
      </p:sp>
      <p:sp>
        <p:nvSpPr>
          <p:cNvPr id="57" name="TextBox 56"/>
          <p:cNvSpPr txBox="1"/>
          <p:nvPr/>
        </p:nvSpPr>
        <p:spPr>
          <a:xfrm>
            <a:off x="2545556" y="4122270"/>
            <a:ext cx="685983" cy="430887"/>
          </a:xfrm>
          <a:prstGeom prst="rect">
            <a:avLst/>
          </a:prstGeom>
        </p:spPr>
        <p:txBody>
          <a:bodyPr wrap="square" rtlCol="0" anchor="ctr">
            <a:spAutoFit/>
          </a:bodyPr>
          <a:lstStyle/>
          <a:p>
            <a:pPr algn="r"/>
            <a:r>
              <a:rPr lang="en-US" sz="2200" dirty="0"/>
              <a:t>3.2</a:t>
            </a:r>
          </a:p>
        </p:txBody>
      </p:sp>
      <p:sp>
        <p:nvSpPr>
          <p:cNvPr id="58" name="TextBox 57"/>
          <p:cNvSpPr txBox="1"/>
          <p:nvPr/>
        </p:nvSpPr>
        <p:spPr>
          <a:xfrm>
            <a:off x="2545556" y="4393103"/>
            <a:ext cx="689614" cy="430887"/>
          </a:xfrm>
          <a:prstGeom prst="rect">
            <a:avLst/>
          </a:prstGeom>
        </p:spPr>
        <p:txBody>
          <a:bodyPr wrap="square" rtlCol="0" anchor="ctr">
            <a:spAutoFit/>
          </a:bodyPr>
          <a:lstStyle/>
          <a:p>
            <a:pPr algn="r"/>
            <a:r>
              <a:rPr lang="en-US" sz="2200" b="1" dirty="0">
                <a:solidFill>
                  <a:srgbClr val="EC008C"/>
                </a:solidFill>
              </a:rPr>
              <a:t>7.6</a:t>
            </a:r>
          </a:p>
        </p:txBody>
      </p:sp>
      <p:cxnSp>
        <p:nvCxnSpPr>
          <p:cNvPr id="59" name="Straight Connector 58"/>
          <p:cNvCxnSpPr/>
          <p:nvPr/>
        </p:nvCxnSpPr>
        <p:spPr>
          <a:xfrm>
            <a:off x="1184752" y="4754928"/>
            <a:ext cx="3120205" cy="0"/>
          </a:xfrm>
          <a:prstGeom prst="line">
            <a:avLst/>
          </a:prstGeom>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2545556" y="4678450"/>
            <a:ext cx="685983" cy="430887"/>
          </a:xfrm>
          <a:prstGeom prst="rect">
            <a:avLst/>
          </a:prstGeom>
        </p:spPr>
        <p:txBody>
          <a:bodyPr wrap="square" rtlCol="0" anchor="ctr">
            <a:spAutoFit/>
          </a:bodyPr>
          <a:lstStyle/>
          <a:p>
            <a:pPr algn="r"/>
            <a:r>
              <a:rPr lang="en-US" sz="2200" dirty="0"/>
              <a:t>10.8</a:t>
            </a:r>
          </a:p>
        </p:txBody>
      </p:sp>
      <p:sp>
        <p:nvSpPr>
          <p:cNvPr id="61" name="Rectangle 60"/>
          <p:cNvSpPr/>
          <p:nvPr/>
        </p:nvSpPr>
        <p:spPr>
          <a:xfrm>
            <a:off x="891049" y="51944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91048" y="51384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2019</a:t>
            </a:r>
            <a:endParaRPr lang="en-IN" sz="2400" b="1" baseline="30000" dirty="0">
              <a:latin typeface="Calibri" pitchFamily="34" charset="0"/>
            </a:endParaRPr>
          </a:p>
        </p:txBody>
      </p:sp>
      <p:cxnSp>
        <p:nvCxnSpPr>
          <p:cNvPr id="63" name="Straight Connector 62"/>
          <p:cNvCxnSpPr/>
          <p:nvPr/>
        </p:nvCxnSpPr>
        <p:spPr>
          <a:xfrm>
            <a:off x="891050" y="5540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a:spLocks noChangeArrowheads="1"/>
          </p:cNvSpPr>
          <p:nvPr/>
        </p:nvSpPr>
        <p:spPr bwMode="auto">
          <a:xfrm>
            <a:off x="934193" y="55262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5" name="TextBox 64"/>
          <p:cNvSpPr txBox="1">
            <a:spLocks noChangeArrowheads="1"/>
          </p:cNvSpPr>
          <p:nvPr/>
        </p:nvSpPr>
        <p:spPr bwMode="auto">
          <a:xfrm>
            <a:off x="935628" y="588028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6" name="TextBox 65"/>
          <p:cNvSpPr txBox="1">
            <a:spLocks noChangeArrowheads="1"/>
          </p:cNvSpPr>
          <p:nvPr/>
        </p:nvSpPr>
        <p:spPr bwMode="auto">
          <a:xfrm>
            <a:off x="6228340" y="55262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7" name="TextBox 66"/>
          <p:cNvSpPr txBox="1">
            <a:spLocks noChangeArrowheads="1"/>
          </p:cNvSpPr>
          <p:nvPr/>
        </p:nvSpPr>
        <p:spPr bwMode="auto">
          <a:xfrm>
            <a:off x="7567399" y="5880287"/>
            <a:ext cx="1176057" cy="404813"/>
          </a:xfrm>
          <a:prstGeom prst="rect">
            <a:avLst/>
          </a:prstGeom>
          <a:noFill/>
          <a:ln w="9525">
            <a:noFill/>
            <a:miter lim="800000"/>
            <a:headEnd/>
            <a:tailEnd/>
          </a:ln>
        </p:spPr>
        <p:txBody>
          <a:bodyPr/>
          <a:lstStyle/>
          <a:p>
            <a:pPr algn="r"/>
            <a:r>
              <a:rPr lang="en-IN" sz="2400" dirty="0">
                <a:latin typeface="Calibri" pitchFamily="34" charset="0"/>
              </a:rPr>
              <a:t>32.4</a:t>
            </a:r>
          </a:p>
        </p:txBody>
      </p:sp>
      <p:sp>
        <p:nvSpPr>
          <p:cNvPr id="68" name="TextBox 67"/>
          <p:cNvSpPr txBox="1">
            <a:spLocks noChangeArrowheads="1"/>
          </p:cNvSpPr>
          <p:nvPr/>
        </p:nvSpPr>
        <p:spPr bwMode="auto">
          <a:xfrm>
            <a:off x="7804505" y="51320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9" name="TextBox 68"/>
          <p:cNvSpPr txBox="1">
            <a:spLocks noChangeArrowheads="1"/>
          </p:cNvSpPr>
          <p:nvPr/>
        </p:nvSpPr>
        <p:spPr bwMode="auto">
          <a:xfrm>
            <a:off x="6305836" y="51320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0" name="TextBox 69"/>
          <p:cNvSpPr txBox="1">
            <a:spLocks noChangeArrowheads="1"/>
          </p:cNvSpPr>
          <p:nvPr/>
        </p:nvSpPr>
        <p:spPr bwMode="auto">
          <a:xfrm>
            <a:off x="935628" y="6234276"/>
            <a:ext cx="4967330" cy="404813"/>
          </a:xfrm>
          <a:prstGeom prst="rect">
            <a:avLst/>
          </a:prstGeom>
          <a:noFill/>
          <a:ln w="9525">
            <a:noFill/>
            <a:miter lim="800000"/>
            <a:headEnd/>
            <a:tailEnd/>
          </a:ln>
        </p:spPr>
        <p:txBody>
          <a:bodyPr/>
          <a:lstStyle/>
          <a:p>
            <a:pPr lvl="1"/>
            <a:r>
              <a:rPr lang="en-US" sz="2400" b="1" dirty="0">
                <a:solidFill>
                  <a:srgbClr val="EC008C"/>
                </a:solidFill>
              </a:rPr>
              <a:t>Deferred tax liability </a:t>
            </a:r>
            <a:r>
              <a:rPr lang="en-US" sz="2400" dirty="0"/>
              <a:t>(per above)</a:t>
            </a:r>
            <a:endParaRPr lang="en-IN" sz="2400" b="1" dirty="0">
              <a:solidFill>
                <a:srgbClr val="EC008C"/>
              </a:solidFill>
              <a:latin typeface="Calibri" pitchFamily="34" charset="0"/>
            </a:endParaRPr>
          </a:p>
        </p:txBody>
      </p:sp>
      <p:sp>
        <p:nvSpPr>
          <p:cNvPr id="71" name="TextBox 70"/>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7.6</a:t>
            </a:r>
          </a:p>
        </p:txBody>
      </p:sp>
      <p:sp>
        <p:nvSpPr>
          <p:cNvPr id="72" name="TextBox 71"/>
          <p:cNvSpPr txBox="1"/>
          <p:nvPr/>
        </p:nvSpPr>
        <p:spPr>
          <a:xfrm>
            <a:off x="706853" y="793860"/>
            <a:ext cx="1824615" cy="426621"/>
          </a:xfrm>
          <a:prstGeom prst="rect">
            <a:avLst/>
          </a:prstGeom>
        </p:spPr>
        <p:txBody>
          <a:bodyPr wrap="square" rtlCol="0">
            <a:spAutoFit/>
          </a:bodyPr>
          <a:lstStyle/>
          <a:p>
            <a:pPr algn="ctr"/>
            <a:r>
              <a:rPr lang="en-US" sz="2200" dirty="0"/>
              <a:t>($ in millions)</a:t>
            </a:r>
          </a:p>
        </p:txBody>
      </p:sp>
      <p:cxnSp>
        <p:nvCxnSpPr>
          <p:cNvPr id="73" name="Straight Connector 72"/>
          <p:cNvCxnSpPr/>
          <p:nvPr/>
        </p:nvCxnSpPr>
        <p:spPr>
          <a:xfrm>
            <a:off x="8436954" y="3440752"/>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860513" y="2759630"/>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809457" y="341701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4809457" y="37464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4809457" y="37955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325061" y="470263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8325061" y="503201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8325061" y="5081183"/>
            <a:ext cx="511695" cy="0"/>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6580240" y="1293200"/>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82" name="TextBox 81"/>
          <p:cNvSpPr txBox="1"/>
          <p:nvPr/>
        </p:nvSpPr>
        <p:spPr>
          <a:xfrm>
            <a:off x="6580240" y="2372987"/>
            <a:ext cx="949652" cy="430887"/>
          </a:xfrm>
          <a:prstGeom prst="rect">
            <a:avLst/>
          </a:prstGeom>
        </p:spPr>
        <p:txBody>
          <a:bodyPr wrap="square" rtlCol="0">
            <a:spAutoFit/>
          </a:bodyPr>
          <a:lstStyle/>
          <a:p>
            <a:pPr algn="r"/>
            <a:r>
              <a:rPr lang="en-US" sz="2200" b="1" dirty="0">
                <a:solidFill>
                  <a:srgbClr val="EC008C"/>
                </a:solidFill>
              </a:rPr>
              <a:t>$17</a:t>
            </a:r>
          </a:p>
        </p:txBody>
      </p:sp>
      <p:cxnSp>
        <p:nvCxnSpPr>
          <p:cNvPr id="83" name="Straight Connector 82"/>
          <p:cNvCxnSpPr/>
          <p:nvPr/>
        </p:nvCxnSpPr>
        <p:spPr>
          <a:xfrm>
            <a:off x="5737210" y="1322228"/>
            <a:ext cx="1640697"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80317" y="1706613"/>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85" name="TextBox 84"/>
          <p:cNvSpPr txBox="1"/>
          <p:nvPr/>
        </p:nvSpPr>
        <p:spPr>
          <a:xfrm>
            <a:off x="580317" y="2039800"/>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86" name="TextBox 85"/>
          <p:cNvSpPr txBox="1"/>
          <p:nvPr/>
        </p:nvSpPr>
        <p:spPr>
          <a:xfrm>
            <a:off x="580317" y="2372987"/>
            <a:ext cx="3377801" cy="430887"/>
          </a:xfrm>
          <a:prstGeom prst="rect">
            <a:avLst/>
          </a:prstGeom>
          <a:noFill/>
        </p:spPr>
        <p:txBody>
          <a:bodyPr wrap="square" rtlCol="0">
            <a:spAutoFit/>
          </a:bodyPr>
          <a:lstStyle/>
          <a:p>
            <a:pPr lvl="1"/>
            <a:r>
              <a:rPr lang="en-US" sz="2200" dirty="0"/>
              <a:t>Depreciation</a:t>
            </a:r>
          </a:p>
        </p:txBody>
      </p:sp>
      <p:sp>
        <p:nvSpPr>
          <p:cNvPr id="87" name="TextBox 86"/>
          <p:cNvSpPr txBox="1"/>
          <p:nvPr/>
        </p:nvSpPr>
        <p:spPr>
          <a:xfrm>
            <a:off x="580317" y="2706174"/>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88" name="TextBox 87"/>
          <p:cNvSpPr txBox="1"/>
          <p:nvPr/>
        </p:nvSpPr>
        <p:spPr>
          <a:xfrm>
            <a:off x="580317" y="3039361"/>
            <a:ext cx="3377801" cy="430887"/>
          </a:xfrm>
          <a:prstGeom prst="rect">
            <a:avLst/>
          </a:prstGeom>
          <a:noFill/>
        </p:spPr>
        <p:txBody>
          <a:bodyPr wrap="square" rtlCol="0">
            <a:spAutoFit/>
          </a:bodyPr>
          <a:lstStyle/>
          <a:p>
            <a:r>
              <a:rPr lang="en-US" sz="2200" dirty="0"/>
              <a:t>Enacted tax rate</a:t>
            </a:r>
          </a:p>
        </p:txBody>
      </p:sp>
      <p:sp>
        <p:nvSpPr>
          <p:cNvPr id="89" name="TextBox 88"/>
          <p:cNvSpPr txBox="1"/>
          <p:nvPr/>
        </p:nvSpPr>
        <p:spPr>
          <a:xfrm>
            <a:off x="580317" y="3372550"/>
            <a:ext cx="3377801" cy="430887"/>
          </a:xfrm>
          <a:prstGeom prst="rect">
            <a:avLst/>
          </a:prstGeom>
          <a:noFill/>
        </p:spPr>
        <p:txBody>
          <a:bodyPr wrap="square" rtlCol="0">
            <a:spAutoFit/>
          </a:bodyPr>
          <a:lstStyle/>
          <a:p>
            <a:pPr lvl="1"/>
            <a:r>
              <a:rPr lang="en-US" sz="2200" dirty="0"/>
              <a:t>Tax payable currently</a:t>
            </a:r>
          </a:p>
        </p:txBody>
      </p:sp>
      <p:sp>
        <p:nvSpPr>
          <p:cNvPr id="90" name="TextBox 89"/>
          <p:cNvSpPr txBox="1"/>
          <p:nvPr/>
        </p:nvSpPr>
        <p:spPr>
          <a:xfrm>
            <a:off x="3800150" y="1293200"/>
            <a:ext cx="949652" cy="430887"/>
          </a:xfrm>
          <a:prstGeom prst="rect">
            <a:avLst/>
          </a:prstGeom>
          <a:noFill/>
        </p:spPr>
        <p:txBody>
          <a:bodyPr wrap="square" rtlCol="0">
            <a:spAutoFit/>
          </a:bodyPr>
          <a:lstStyle/>
          <a:p>
            <a:pPr algn="ctr"/>
            <a:r>
              <a:rPr lang="en-US" sz="2200" b="1" dirty="0"/>
              <a:t>2018</a:t>
            </a:r>
            <a:endParaRPr lang="en-US" sz="2200" dirty="0"/>
          </a:p>
        </p:txBody>
      </p:sp>
      <p:sp>
        <p:nvSpPr>
          <p:cNvPr id="91" name="TextBox 90"/>
          <p:cNvSpPr txBox="1"/>
          <p:nvPr/>
        </p:nvSpPr>
        <p:spPr>
          <a:xfrm>
            <a:off x="3811036" y="2372987"/>
            <a:ext cx="949652" cy="430887"/>
          </a:xfrm>
          <a:prstGeom prst="rect">
            <a:avLst/>
          </a:prstGeom>
        </p:spPr>
        <p:txBody>
          <a:bodyPr wrap="square" rtlCol="0">
            <a:spAutoFit/>
          </a:bodyPr>
          <a:lstStyle/>
          <a:p>
            <a:pPr algn="r"/>
            <a:r>
              <a:rPr lang="en-US" sz="2200" dirty="0"/>
              <a:t>$(8)</a:t>
            </a:r>
          </a:p>
        </p:txBody>
      </p:sp>
      <p:cxnSp>
        <p:nvCxnSpPr>
          <p:cNvPr id="92" name="Straight Arrow Connector 91"/>
          <p:cNvCxnSpPr/>
          <p:nvPr/>
        </p:nvCxnSpPr>
        <p:spPr>
          <a:xfrm rot="16200000" flipH="1">
            <a:off x="8363449" y="37751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Rectangle 92"/>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4793869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500"/>
                                        <p:tgtEl>
                                          <p:spTgt spid="9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500"/>
                                        <p:tgtEl>
                                          <p:spTgt spid="78"/>
                                        </p:tgtEl>
                                      </p:cBhvr>
                                    </p:animEffect>
                                  </p:childTnLst>
                                </p:cTn>
                              </p:par>
                              <p:par>
                                <p:cTn id="33" presetID="10" presetClass="entr" presetSubtype="0" fill="hold"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500"/>
                                        <p:tgtEl>
                                          <p:spTgt spid="79"/>
                                        </p:tgtEl>
                                      </p:cBhvr>
                                    </p:animEffect>
                                  </p:childTnLst>
                                </p:cTn>
                              </p:par>
                              <p:par>
                                <p:cTn id="36" presetID="10" presetClass="entr" presetSubtype="0" fill="hold" nodeType="with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10" presetClass="entr" presetSubtype="0" fill="hold"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500"/>
                                        <p:tgtEl>
                                          <p:spTgt spid="58"/>
                                        </p:tgtEl>
                                      </p:cBhvr>
                                    </p:animEffect>
                                  </p:childTnLst>
                                </p:cTn>
                              </p:par>
                              <p:par>
                                <p:cTn id="63" presetID="10"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fade">
                                      <p:cBhvr>
                                        <p:cTn id="91" dur="500"/>
                                        <p:tgtEl>
                                          <p:spTgt spid="7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fade">
                                      <p:cBhvr>
                                        <p:cTn id="94" dur="500"/>
                                        <p:tgtEl>
                                          <p:spTgt spid="7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93"/>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fade">
                                      <p:cBhvr>
                                        <p:cTn id="104" dur="500"/>
                                        <p:tgtEl>
                                          <p:spTgt spid="6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4"/>
                                        </p:tgtEl>
                                        <p:attrNameLst>
                                          <p:attrName>style.visibility</p:attrName>
                                        </p:attrNameLst>
                                      </p:cBhvr>
                                      <p:to>
                                        <p:strVal val="visible"/>
                                      </p:to>
                                    </p:set>
                                    <p:animEffect transition="in" filter="fade">
                                      <p:cBhvr>
                                        <p:cTn id="10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5" grpId="0"/>
      <p:bldP spid="46" grpId="0"/>
      <p:bldP spid="47" grpId="0"/>
      <p:bldP spid="48" grpId="0"/>
      <p:bldP spid="49" grpId="0"/>
      <p:bldP spid="50" grpId="0"/>
      <p:bldP spid="51" grpId="0"/>
      <p:bldP spid="52" grpId="0"/>
      <p:bldP spid="55" grpId="0"/>
      <p:bldP spid="56" grpId="0"/>
      <p:bldP spid="57" grpId="0"/>
      <p:bldP spid="58" grpId="0"/>
      <p:bldP spid="60" grpId="0"/>
      <p:bldP spid="61" grpId="0" animBg="1"/>
      <p:bldP spid="62" grpId="0"/>
      <p:bldP spid="64" grpId="0"/>
      <p:bldP spid="65" grpId="0"/>
      <p:bldP spid="66" grpId="0"/>
      <p:bldP spid="67" grpId="0"/>
      <p:bldP spid="68" grpId="0"/>
      <p:bldP spid="69" grpId="0"/>
      <p:bldP spid="70" grpId="0"/>
      <p:bldP spid="71" grpId="0"/>
      <p:bldP spid="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itle 1"/>
          <p:cNvSpPr>
            <a:spLocks noGrp="1"/>
          </p:cNvSpPr>
          <p:nvPr>
            <p:ph type="title"/>
          </p:nvPr>
        </p:nvSpPr>
        <p:spPr>
          <a:xfrm>
            <a:off x="573855" y="-164609"/>
            <a:ext cx="7627374" cy="782010"/>
          </a:xfrm>
        </p:spPr>
        <p:txBody>
          <a:bodyPr>
            <a:noAutofit/>
          </a:bodyPr>
          <a:lstStyle/>
          <a:p>
            <a:r>
              <a:rPr lang="en-IN" sz="2800" dirty="0"/>
              <a:t>Determining and Recording Income Taxes—2020</a:t>
            </a:r>
            <a:r>
              <a:rPr lang="en-US" sz="1600" dirty="0">
                <a:cs typeface="Arial" charset="0"/>
              </a:rPr>
              <a:t> </a:t>
            </a:r>
            <a:endParaRPr lang="en-IN" sz="2800" dirty="0"/>
          </a:p>
        </p:txBody>
      </p:sp>
      <p:sp>
        <p:nvSpPr>
          <p:cNvPr id="20" name="TextBox 19"/>
          <p:cNvSpPr txBox="1"/>
          <p:nvPr/>
        </p:nvSpPr>
        <p:spPr>
          <a:xfrm>
            <a:off x="1101483" y="3867459"/>
            <a:ext cx="3286742" cy="1259351"/>
          </a:xfrm>
          <a:prstGeom prst="rect">
            <a:avLst/>
          </a:prstGeom>
          <a:solidFill>
            <a:srgbClr val="A4D7EF"/>
          </a:solidFill>
        </p:spPr>
        <p:txBody>
          <a:bodyPr wrap="square" rtlCol="0">
            <a:spAutoFit/>
          </a:bodyPr>
          <a:lstStyle/>
          <a:p>
            <a:endParaRPr lang="en-US" dirty="0"/>
          </a:p>
        </p:txBody>
      </p:sp>
      <p:sp>
        <p:nvSpPr>
          <p:cNvPr id="21" name="Rounded Rectangle 20"/>
          <p:cNvSpPr/>
          <p:nvPr/>
        </p:nvSpPr>
        <p:spPr>
          <a:xfrm>
            <a:off x="8358998" y="126295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TextBox 21"/>
          <p:cNvSpPr txBox="1"/>
          <p:nvPr/>
        </p:nvSpPr>
        <p:spPr>
          <a:xfrm>
            <a:off x="5454708" y="672303"/>
            <a:ext cx="1246236" cy="763343"/>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6304952" y="339529"/>
            <a:ext cx="1569175" cy="1126539"/>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4" name="TextBox 23"/>
          <p:cNvSpPr txBox="1"/>
          <p:nvPr/>
        </p:nvSpPr>
        <p:spPr>
          <a:xfrm>
            <a:off x="4687222" y="1328474"/>
            <a:ext cx="949652" cy="430887"/>
          </a:xfrm>
          <a:prstGeom prst="rect">
            <a:avLst/>
          </a:prstGeom>
          <a:noFill/>
        </p:spPr>
        <p:txBody>
          <a:bodyPr wrap="square" rtlCol="0">
            <a:spAutoFit/>
          </a:bodyPr>
          <a:lstStyle/>
          <a:p>
            <a:pPr algn="ctr"/>
            <a:r>
              <a:rPr lang="en-US" sz="2200" b="1" dirty="0"/>
              <a:t>2019</a:t>
            </a:r>
            <a:endParaRPr lang="en-US" sz="2200" dirty="0"/>
          </a:p>
        </p:txBody>
      </p:sp>
      <p:sp>
        <p:nvSpPr>
          <p:cNvPr id="25" name="TextBox 24"/>
          <p:cNvSpPr txBox="1"/>
          <p:nvPr/>
        </p:nvSpPr>
        <p:spPr>
          <a:xfrm>
            <a:off x="5574274" y="1328474"/>
            <a:ext cx="949652" cy="430887"/>
          </a:xfrm>
          <a:prstGeom prst="rect">
            <a:avLst/>
          </a:prstGeom>
          <a:noFill/>
        </p:spPr>
        <p:txBody>
          <a:bodyPr wrap="square" rtlCol="0">
            <a:spAutoFit/>
          </a:bodyPr>
          <a:lstStyle/>
          <a:p>
            <a:pPr algn="ctr"/>
            <a:r>
              <a:rPr lang="en-US" sz="2200" b="1" dirty="0"/>
              <a:t>2020</a:t>
            </a:r>
            <a:endParaRPr lang="en-US" sz="2200" dirty="0"/>
          </a:p>
        </p:txBody>
      </p:sp>
      <p:cxnSp>
        <p:nvCxnSpPr>
          <p:cNvPr id="26" name="Straight Connector 25"/>
          <p:cNvCxnSpPr/>
          <p:nvPr/>
        </p:nvCxnSpPr>
        <p:spPr>
          <a:xfrm>
            <a:off x="858550" y="172737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732723" y="283434"/>
            <a:ext cx="1426523" cy="1474744"/>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8" name="TextBox 27"/>
          <p:cNvSpPr txBox="1"/>
          <p:nvPr/>
        </p:nvSpPr>
        <p:spPr>
          <a:xfrm>
            <a:off x="5603828" y="1741887"/>
            <a:ext cx="949652" cy="430887"/>
          </a:xfrm>
          <a:prstGeom prst="rect">
            <a:avLst/>
          </a:prstGeom>
        </p:spPr>
        <p:txBody>
          <a:bodyPr wrap="square" rtlCol="0">
            <a:spAutoFit/>
          </a:bodyPr>
          <a:lstStyle/>
          <a:p>
            <a:pPr algn="r"/>
            <a:r>
              <a:rPr lang="en-US" sz="2200" dirty="0"/>
              <a:t>$100</a:t>
            </a:r>
          </a:p>
        </p:txBody>
      </p:sp>
      <p:sp>
        <p:nvSpPr>
          <p:cNvPr id="29" name="TextBox 28"/>
          <p:cNvSpPr txBox="1"/>
          <p:nvPr/>
        </p:nvSpPr>
        <p:spPr>
          <a:xfrm>
            <a:off x="5603828" y="2741448"/>
            <a:ext cx="949652" cy="430887"/>
          </a:xfrm>
          <a:prstGeom prst="rect">
            <a:avLst/>
          </a:prstGeom>
        </p:spPr>
        <p:txBody>
          <a:bodyPr wrap="square" rtlCol="0">
            <a:spAutoFit/>
          </a:bodyPr>
          <a:lstStyle/>
          <a:p>
            <a:pPr algn="r"/>
            <a:r>
              <a:rPr lang="en-US" sz="2200" dirty="0"/>
              <a:t>$110</a:t>
            </a:r>
          </a:p>
        </p:txBody>
      </p:sp>
      <p:sp>
        <p:nvSpPr>
          <p:cNvPr id="30" name="TextBox 29"/>
          <p:cNvSpPr txBox="1"/>
          <p:nvPr/>
        </p:nvSpPr>
        <p:spPr>
          <a:xfrm>
            <a:off x="5807024" y="3074635"/>
            <a:ext cx="949652" cy="430887"/>
          </a:xfrm>
          <a:prstGeom prst="rect">
            <a:avLst/>
          </a:prstGeom>
        </p:spPr>
        <p:txBody>
          <a:bodyPr wrap="square" rtlCol="0">
            <a:spAutoFit/>
          </a:bodyPr>
          <a:lstStyle/>
          <a:p>
            <a:pPr algn="r"/>
            <a:r>
              <a:rPr lang="en-US" sz="2200" dirty="0"/>
              <a:t>40%</a:t>
            </a:r>
          </a:p>
        </p:txBody>
      </p:sp>
      <p:sp>
        <p:nvSpPr>
          <p:cNvPr id="31" name="TextBox 30"/>
          <p:cNvSpPr txBox="1"/>
          <p:nvPr/>
        </p:nvSpPr>
        <p:spPr>
          <a:xfrm>
            <a:off x="5603828" y="3407824"/>
            <a:ext cx="949652" cy="430887"/>
          </a:xfrm>
          <a:prstGeom prst="rect">
            <a:avLst/>
          </a:prstGeom>
        </p:spPr>
        <p:txBody>
          <a:bodyPr wrap="square" rtlCol="0">
            <a:spAutoFit/>
          </a:bodyPr>
          <a:lstStyle/>
          <a:p>
            <a:pPr algn="r"/>
            <a:r>
              <a:rPr lang="en-US" sz="2200" dirty="0"/>
              <a:t>$  44</a:t>
            </a:r>
          </a:p>
        </p:txBody>
      </p:sp>
      <p:sp>
        <p:nvSpPr>
          <p:cNvPr id="32" name="TextBox 31"/>
          <p:cNvSpPr txBox="1"/>
          <p:nvPr/>
        </p:nvSpPr>
        <p:spPr>
          <a:xfrm>
            <a:off x="4643682" y="2408261"/>
            <a:ext cx="949652" cy="430887"/>
          </a:xfrm>
          <a:prstGeom prst="rect">
            <a:avLst/>
          </a:prstGeom>
        </p:spPr>
        <p:txBody>
          <a:bodyPr wrap="square" rtlCol="0">
            <a:spAutoFit/>
          </a:bodyPr>
          <a:lstStyle/>
          <a:p>
            <a:pPr algn="r"/>
            <a:r>
              <a:rPr lang="en-US" sz="2200" dirty="0"/>
              <a:t>$(19)</a:t>
            </a:r>
          </a:p>
        </p:txBody>
      </p:sp>
      <p:sp>
        <p:nvSpPr>
          <p:cNvPr id="33" name="TextBox 32"/>
          <p:cNvSpPr txBox="1"/>
          <p:nvPr/>
        </p:nvSpPr>
        <p:spPr>
          <a:xfrm>
            <a:off x="5574274" y="2408261"/>
            <a:ext cx="949652" cy="430887"/>
          </a:xfrm>
          <a:prstGeom prst="rect">
            <a:avLst/>
          </a:prstGeom>
        </p:spPr>
        <p:txBody>
          <a:bodyPr wrap="square" rtlCol="0">
            <a:spAutoFit/>
          </a:bodyPr>
          <a:lstStyle/>
          <a:p>
            <a:pPr algn="r"/>
            <a:r>
              <a:rPr lang="en-US" sz="2200" dirty="0"/>
              <a:t>10</a:t>
            </a:r>
          </a:p>
        </p:txBody>
      </p:sp>
      <p:sp>
        <p:nvSpPr>
          <p:cNvPr id="34" name="TextBox 33"/>
          <p:cNvSpPr txBox="1"/>
          <p:nvPr/>
        </p:nvSpPr>
        <p:spPr>
          <a:xfrm>
            <a:off x="7938619" y="2408261"/>
            <a:ext cx="949652" cy="430887"/>
          </a:xfrm>
          <a:prstGeom prst="rect">
            <a:avLst/>
          </a:prstGeom>
        </p:spPr>
        <p:txBody>
          <a:bodyPr wrap="square" rtlCol="0">
            <a:spAutoFit/>
          </a:bodyPr>
          <a:lstStyle/>
          <a:p>
            <a:pPr algn="r"/>
            <a:r>
              <a:rPr lang="en-US" sz="2200" b="1" dirty="0">
                <a:solidFill>
                  <a:srgbClr val="EC008C"/>
                </a:solidFill>
              </a:rPr>
              <a:t>$  17</a:t>
            </a:r>
          </a:p>
        </p:txBody>
      </p:sp>
      <p:sp>
        <p:nvSpPr>
          <p:cNvPr id="35" name="TextBox 34"/>
          <p:cNvSpPr txBox="1"/>
          <p:nvPr/>
        </p:nvSpPr>
        <p:spPr>
          <a:xfrm>
            <a:off x="8146549" y="3074635"/>
            <a:ext cx="949652" cy="430887"/>
          </a:xfrm>
          <a:prstGeom prst="rect">
            <a:avLst/>
          </a:prstGeom>
        </p:spPr>
        <p:txBody>
          <a:bodyPr wrap="square" rtlCol="0">
            <a:spAutoFit/>
          </a:bodyPr>
          <a:lstStyle/>
          <a:p>
            <a:pPr algn="r"/>
            <a:r>
              <a:rPr lang="en-US" sz="2200" b="1" dirty="0">
                <a:solidFill>
                  <a:srgbClr val="EC008C"/>
                </a:solidFill>
              </a:rPr>
              <a:t>40%</a:t>
            </a:r>
          </a:p>
        </p:txBody>
      </p:sp>
      <p:sp>
        <p:nvSpPr>
          <p:cNvPr id="36" name="TextBox 35"/>
          <p:cNvSpPr txBox="1"/>
          <p:nvPr/>
        </p:nvSpPr>
        <p:spPr>
          <a:xfrm>
            <a:off x="5246670" y="378455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7" name="TextBox 36"/>
          <p:cNvSpPr txBox="1"/>
          <p:nvPr/>
        </p:nvSpPr>
        <p:spPr>
          <a:xfrm>
            <a:off x="5246670" y="4083242"/>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8" name="TextBox 37"/>
          <p:cNvSpPr txBox="1"/>
          <p:nvPr/>
        </p:nvSpPr>
        <p:spPr>
          <a:xfrm>
            <a:off x="5246670" y="438193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9" name="TextBox 38"/>
          <p:cNvSpPr txBox="1"/>
          <p:nvPr/>
        </p:nvSpPr>
        <p:spPr>
          <a:xfrm>
            <a:off x="5246670" y="468062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0" name="TextBox 39"/>
          <p:cNvSpPr txBox="1"/>
          <p:nvPr/>
        </p:nvSpPr>
        <p:spPr>
          <a:xfrm>
            <a:off x="7938619" y="4083242"/>
            <a:ext cx="949652" cy="430887"/>
          </a:xfrm>
          <a:prstGeom prst="rect">
            <a:avLst/>
          </a:prstGeom>
        </p:spPr>
        <p:txBody>
          <a:bodyPr wrap="square" rtlCol="0">
            <a:spAutoFit/>
          </a:bodyPr>
          <a:lstStyle/>
          <a:p>
            <a:pPr algn="r"/>
            <a:r>
              <a:rPr lang="en-US" sz="2200" dirty="0"/>
              <a:t>$  6.8</a:t>
            </a:r>
          </a:p>
        </p:txBody>
      </p:sp>
      <p:sp>
        <p:nvSpPr>
          <p:cNvPr id="41" name="TextBox 40"/>
          <p:cNvSpPr txBox="1"/>
          <p:nvPr/>
        </p:nvSpPr>
        <p:spPr>
          <a:xfrm>
            <a:off x="8027107" y="4381932"/>
            <a:ext cx="949652" cy="430887"/>
          </a:xfrm>
          <a:prstGeom prst="rect">
            <a:avLst/>
          </a:prstGeom>
        </p:spPr>
        <p:txBody>
          <a:bodyPr wrap="square" rtlCol="0">
            <a:spAutoFit/>
          </a:bodyPr>
          <a:lstStyle/>
          <a:p>
            <a:pPr algn="r"/>
            <a:r>
              <a:rPr lang="en-US" sz="2200" dirty="0"/>
              <a:t>(10.8)</a:t>
            </a:r>
          </a:p>
        </p:txBody>
      </p:sp>
      <p:sp>
        <p:nvSpPr>
          <p:cNvPr id="42" name="TextBox 41"/>
          <p:cNvSpPr txBox="1"/>
          <p:nvPr/>
        </p:nvSpPr>
        <p:spPr>
          <a:xfrm>
            <a:off x="8027519" y="4680623"/>
            <a:ext cx="949652" cy="430887"/>
          </a:xfrm>
          <a:prstGeom prst="rect">
            <a:avLst/>
          </a:prstGeom>
        </p:spPr>
        <p:txBody>
          <a:bodyPr wrap="square" rtlCol="0">
            <a:spAutoFit/>
          </a:bodyPr>
          <a:lstStyle/>
          <a:p>
            <a:pPr algn="r"/>
            <a:r>
              <a:rPr lang="en-US" sz="2200" b="1" dirty="0">
                <a:solidFill>
                  <a:srgbClr val="EC008C"/>
                </a:solidFill>
              </a:rPr>
              <a:t>$ (4.0)</a:t>
            </a:r>
          </a:p>
        </p:txBody>
      </p:sp>
      <p:sp>
        <p:nvSpPr>
          <p:cNvPr id="43" name="TextBox 42"/>
          <p:cNvSpPr txBox="1"/>
          <p:nvPr/>
        </p:nvSpPr>
        <p:spPr>
          <a:xfrm>
            <a:off x="1254645" y="380829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44" name="Straight Connector 43"/>
          <p:cNvCxnSpPr/>
          <p:nvPr/>
        </p:nvCxnSpPr>
        <p:spPr>
          <a:xfrm>
            <a:off x="1184752" y="4187863"/>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a:off x="2594084" y="4193463"/>
            <a:ext cx="0" cy="896071"/>
          </a:xfrm>
          <a:prstGeom prst="line">
            <a:avLst/>
          </a:prstGeom>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3118762" y="4157544"/>
            <a:ext cx="1160570" cy="430887"/>
          </a:xfrm>
          <a:prstGeom prst="rect">
            <a:avLst/>
          </a:prstGeom>
        </p:spPr>
        <p:txBody>
          <a:bodyPr wrap="square" rtlCol="0">
            <a:spAutoFit/>
          </a:bodyPr>
          <a:lstStyle/>
          <a:p>
            <a:pPr algn="r"/>
            <a:r>
              <a:rPr lang="en-US" sz="2200" dirty="0"/>
              <a:t>beg. bal.</a:t>
            </a:r>
          </a:p>
        </p:txBody>
      </p:sp>
      <p:sp>
        <p:nvSpPr>
          <p:cNvPr id="47" name="TextBox 46"/>
          <p:cNvSpPr txBox="1"/>
          <p:nvPr/>
        </p:nvSpPr>
        <p:spPr>
          <a:xfrm>
            <a:off x="3118762" y="4713724"/>
            <a:ext cx="1195737" cy="430887"/>
          </a:xfrm>
          <a:prstGeom prst="rect">
            <a:avLst/>
          </a:prstGeom>
        </p:spPr>
        <p:txBody>
          <a:bodyPr wrap="square" rtlCol="0">
            <a:spAutoFit/>
          </a:bodyPr>
          <a:lstStyle/>
          <a:p>
            <a:pPr algn="r"/>
            <a:r>
              <a:rPr lang="en-US" sz="2200" dirty="0"/>
              <a:t>end. bal.</a:t>
            </a:r>
          </a:p>
        </p:txBody>
      </p:sp>
      <p:sp>
        <p:nvSpPr>
          <p:cNvPr id="48" name="TextBox 47"/>
          <p:cNvSpPr txBox="1"/>
          <p:nvPr/>
        </p:nvSpPr>
        <p:spPr>
          <a:xfrm>
            <a:off x="2545556" y="4157544"/>
            <a:ext cx="685983" cy="430887"/>
          </a:xfrm>
          <a:prstGeom prst="rect">
            <a:avLst/>
          </a:prstGeom>
        </p:spPr>
        <p:txBody>
          <a:bodyPr wrap="square" rtlCol="0" anchor="ctr">
            <a:spAutoFit/>
          </a:bodyPr>
          <a:lstStyle/>
          <a:p>
            <a:pPr algn="r"/>
            <a:r>
              <a:rPr lang="en-US" sz="2200" dirty="0"/>
              <a:t>10.8</a:t>
            </a:r>
          </a:p>
        </p:txBody>
      </p:sp>
      <p:sp>
        <p:nvSpPr>
          <p:cNvPr id="49" name="TextBox 48"/>
          <p:cNvSpPr txBox="1"/>
          <p:nvPr/>
        </p:nvSpPr>
        <p:spPr>
          <a:xfrm>
            <a:off x="1897856" y="4428377"/>
            <a:ext cx="689614" cy="430887"/>
          </a:xfrm>
          <a:prstGeom prst="rect">
            <a:avLst/>
          </a:prstGeom>
        </p:spPr>
        <p:txBody>
          <a:bodyPr wrap="square" rtlCol="0" anchor="ctr">
            <a:spAutoFit/>
          </a:bodyPr>
          <a:lstStyle/>
          <a:p>
            <a:pPr algn="r"/>
            <a:r>
              <a:rPr lang="en-US" sz="2200" b="1" dirty="0">
                <a:solidFill>
                  <a:srgbClr val="EC008C"/>
                </a:solidFill>
              </a:rPr>
              <a:t>4.0</a:t>
            </a:r>
          </a:p>
        </p:txBody>
      </p:sp>
      <p:cxnSp>
        <p:nvCxnSpPr>
          <p:cNvPr id="50" name="Straight Connector 49"/>
          <p:cNvCxnSpPr/>
          <p:nvPr/>
        </p:nvCxnSpPr>
        <p:spPr>
          <a:xfrm>
            <a:off x="1184752" y="4790202"/>
            <a:ext cx="3120205" cy="0"/>
          </a:xfrm>
          <a:prstGeom prst="line">
            <a:avLst/>
          </a:prstGeom>
        </p:spPr>
        <p:style>
          <a:lnRef idx="1">
            <a:schemeClr val="dk1"/>
          </a:lnRef>
          <a:fillRef idx="0">
            <a:schemeClr val="dk1"/>
          </a:fillRef>
          <a:effectRef idx="0">
            <a:schemeClr val="dk1"/>
          </a:effectRef>
          <a:fontRef idx="minor">
            <a:schemeClr val="tx1"/>
          </a:fontRef>
        </p:style>
      </p:cxnSp>
      <p:sp>
        <p:nvSpPr>
          <p:cNvPr id="51" name="TextBox 50"/>
          <p:cNvSpPr txBox="1"/>
          <p:nvPr/>
        </p:nvSpPr>
        <p:spPr>
          <a:xfrm>
            <a:off x="2545556" y="4713724"/>
            <a:ext cx="685983" cy="430887"/>
          </a:xfrm>
          <a:prstGeom prst="rect">
            <a:avLst/>
          </a:prstGeom>
        </p:spPr>
        <p:txBody>
          <a:bodyPr wrap="square" rtlCol="0" anchor="ctr">
            <a:spAutoFit/>
          </a:bodyPr>
          <a:lstStyle/>
          <a:p>
            <a:pPr algn="r"/>
            <a:r>
              <a:rPr lang="en-US" sz="2200" dirty="0"/>
              <a:t>6.8</a:t>
            </a:r>
          </a:p>
        </p:txBody>
      </p:sp>
      <p:sp>
        <p:nvSpPr>
          <p:cNvPr id="52" name="Rectangle 51"/>
          <p:cNvSpPr/>
          <p:nvPr/>
        </p:nvSpPr>
        <p:spPr>
          <a:xfrm>
            <a:off x="891049" y="5194409"/>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3" name="TextBox 52"/>
          <p:cNvSpPr txBox="1">
            <a:spLocks noChangeArrowheads="1"/>
          </p:cNvSpPr>
          <p:nvPr/>
        </p:nvSpPr>
        <p:spPr bwMode="auto">
          <a:xfrm>
            <a:off x="891048" y="513840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2020</a:t>
            </a:r>
            <a:endParaRPr lang="en-IN" sz="2400" b="1" baseline="30000" dirty="0">
              <a:latin typeface="Calibri" pitchFamily="34" charset="0"/>
            </a:endParaRPr>
          </a:p>
        </p:txBody>
      </p:sp>
      <p:cxnSp>
        <p:nvCxnSpPr>
          <p:cNvPr id="54" name="Straight Connector 53"/>
          <p:cNvCxnSpPr/>
          <p:nvPr/>
        </p:nvCxnSpPr>
        <p:spPr>
          <a:xfrm>
            <a:off x="891050" y="554091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934193" y="5526298"/>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6" name="TextBox 55"/>
          <p:cNvSpPr txBox="1">
            <a:spLocks noChangeArrowheads="1"/>
          </p:cNvSpPr>
          <p:nvPr/>
        </p:nvSpPr>
        <p:spPr bwMode="auto">
          <a:xfrm>
            <a:off x="935628" y="5880287"/>
            <a:ext cx="4728545" cy="404813"/>
          </a:xfrm>
          <a:prstGeom prst="rect">
            <a:avLst/>
          </a:prstGeom>
          <a:noFill/>
          <a:ln w="9525">
            <a:noFill/>
            <a:miter lim="800000"/>
            <a:headEnd/>
            <a:tailEnd/>
          </a:ln>
        </p:spPr>
        <p:txBody>
          <a:bodyPr/>
          <a:lstStyle/>
          <a:p>
            <a:r>
              <a:rPr lang="en-US" sz="2400" b="1" dirty="0">
                <a:solidFill>
                  <a:srgbClr val="EC008C"/>
                </a:solidFill>
              </a:rPr>
              <a:t>Deferred tax liability </a:t>
            </a:r>
            <a:r>
              <a:rPr lang="en-US" sz="2400" dirty="0"/>
              <a:t>(per above)</a:t>
            </a:r>
            <a:endParaRPr lang="en-IN" sz="2400" b="1" dirty="0">
              <a:solidFill>
                <a:srgbClr val="EC008C"/>
              </a:solidFill>
              <a:latin typeface="Calibri" pitchFamily="34" charset="0"/>
            </a:endParaRPr>
          </a:p>
        </p:txBody>
      </p:sp>
      <p:sp>
        <p:nvSpPr>
          <p:cNvPr id="57" name="TextBox 56"/>
          <p:cNvSpPr txBox="1">
            <a:spLocks noChangeArrowheads="1"/>
          </p:cNvSpPr>
          <p:nvPr/>
        </p:nvSpPr>
        <p:spPr bwMode="auto">
          <a:xfrm>
            <a:off x="6228340" y="5526298"/>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8" name="TextBox 57"/>
          <p:cNvSpPr txBox="1">
            <a:spLocks noChangeArrowheads="1"/>
          </p:cNvSpPr>
          <p:nvPr/>
        </p:nvSpPr>
        <p:spPr bwMode="auto">
          <a:xfrm>
            <a:off x="6228340" y="5880287"/>
            <a:ext cx="1176057" cy="404813"/>
          </a:xfrm>
          <a:prstGeom prst="rect">
            <a:avLst/>
          </a:prstGeom>
          <a:noFill/>
          <a:ln w="9525">
            <a:noFill/>
            <a:miter lim="800000"/>
            <a:headEnd/>
            <a:tailEnd/>
          </a:ln>
        </p:spPr>
        <p:txBody>
          <a:bodyPr/>
          <a:lstStyle/>
          <a:p>
            <a:pPr algn="r"/>
            <a:r>
              <a:rPr lang="en-IN" sz="2400" b="1">
                <a:solidFill>
                  <a:srgbClr val="EC008C"/>
                </a:solidFill>
                <a:latin typeface="Calibri" pitchFamily="34" charset="0"/>
              </a:rPr>
              <a:t>4</a:t>
            </a:r>
            <a:endParaRPr lang="en-IN" sz="2400" b="1" dirty="0">
              <a:solidFill>
                <a:srgbClr val="EC008C"/>
              </a:solidFill>
              <a:latin typeface="Calibri" pitchFamily="34" charset="0"/>
            </a:endParaRPr>
          </a:p>
        </p:txBody>
      </p:sp>
      <p:sp>
        <p:nvSpPr>
          <p:cNvPr id="59" name="TextBox 58"/>
          <p:cNvSpPr txBox="1">
            <a:spLocks noChangeArrowheads="1"/>
          </p:cNvSpPr>
          <p:nvPr/>
        </p:nvSpPr>
        <p:spPr bwMode="auto">
          <a:xfrm>
            <a:off x="7804505" y="5132055"/>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0" name="TextBox 59"/>
          <p:cNvSpPr txBox="1">
            <a:spLocks noChangeArrowheads="1"/>
          </p:cNvSpPr>
          <p:nvPr/>
        </p:nvSpPr>
        <p:spPr bwMode="auto">
          <a:xfrm>
            <a:off x="6305836" y="513205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1" name="TextBox 60"/>
          <p:cNvSpPr txBox="1">
            <a:spLocks noChangeArrowheads="1"/>
          </p:cNvSpPr>
          <p:nvPr/>
        </p:nvSpPr>
        <p:spPr bwMode="auto">
          <a:xfrm>
            <a:off x="935628" y="6234276"/>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2" name="TextBox 61"/>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sp>
        <p:nvSpPr>
          <p:cNvPr id="63" name="TextBox 62"/>
          <p:cNvSpPr txBox="1"/>
          <p:nvPr/>
        </p:nvSpPr>
        <p:spPr>
          <a:xfrm>
            <a:off x="706853" y="829134"/>
            <a:ext cx="1824615" cy="426621"/>
          </a:xfrm>
          <a:prstGeom prst="rect">
            <a:avLst/>
          </a:prstGeom>
        </p:spPr>
        <p:txBody>
          <a:bodyPr wrap="square" rtlCol="0">
            <a:spAutoFit/>
          </a:bodyPr>
          <a:lstStyle/>
          <a:p>
            <a:pPr algn="ctr"/>
            <a:r>
              <a:rPr lang="en-US" sz="2200" dirty="0"/>
              <a:t>($ in millions)</a:t>
            </a:r>
          </a:p>
        </p:txBody>
      </p:sp>
      <p:cxnSp>
        <p:nvCxnSpPr>
          <p:cNvPr id="64" name="Straight Connector 63"/>
          <p:cNvCxnSpPr/>
          <p:nvPr/>
        </p:nvCxnSpPr>
        <p:spPr>
          <a:xfrm>
            <a:off x="8436954" y="3476026"/>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907643" y="279490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5856587" y="3452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5856587" y="378167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5856587" y="3830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8189575" y="4748563"/>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89575" y="5067293"/>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89575" y="5116457"/>
            <a:ext cx="681067" cy="0"/>
          </a:xfrm>
          <a:prstGeom prst="line">
            <a:avLst/>
          </a:prstGeom>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6580240" y="1328474"/>
            <a:ext cx="949652" cy="430887"/>
          </a:xfrm>
          <a:prstGeom prst="rect">
            <a:avLst/>
          </a:prstGeom>
          <a:noFill/>
        </p:spPr>
        <p:txBody>
          <a:bodyPr wrap="square" rtlCol="0">
            <a:spAutoFit/>
          </a:bodyPr>
          <a:lstStyle/>
          <a:p>
            <a:pPr algn="ctr"/>
            <a:r>
              <a:rPr lang="en-US" sz="2200" b="1" dirty="0">
                <a:solidFill>
                  <a:srgbClr val="EC008C"/>
                </a:solidFill>
              </a:rPr>
              <a:t>2021</a:t>
            </a:r>
            <a:endParaRPr lang="en-US" sz="2200" dirty="0">
              <a:solidFill>
                <a:srgbClr val="EC008C"/>
              </a:solidFill>
            </a:endParaRPr>
          </a:p>
        </p:txBody>
      </p:sp>
      <p:sp>
        <p:nvSpPr>
          <p:cNvPr id="73" name="TextBox 72"/>
          <p:cNvSpPr txBox="1"/>
          <p:nvPr/>
        </p:nvSpPr>
        <p:spPr>
          <a:xfrm>
            <a:off x="6580240" y="2408261"/>
            <a:ext cx="949652" cy="430887"/>
          </a:xfrm>
          <a:prstGeom prst="rect">
            <a:avLst/>
          </a:prstGeom>
        </p:spPr>
        <p:txBody>
          <a:bodyPr wrap="square" rtlCol="0">
            <a:spAutoFit/>
          </a:bodyPr>
          <a:lstStyle/>
          <a:p>
            <a:pPr algn="r"/>
            <a:r>
              <a:rPr lang="en-US" sz="2200" b="1" dirty="0">
                <a:solidFill>
                  <a:srgbClr val="EC008C"/>
                </a:solidFill>
              </a:rPr>
              <a:t>$17</a:t>
            </a:r>
          </a:p>
        </p:txBody>
      </p:sp>
      <p:sp>
        <p:nvSpPr>
          <p:cNvPr id="75" name="TextBox 74"/>
          <p:cNvSpPr txBox="1"/>
          <p:nvPr/>
        </p:nvSpPr>
        <p:spPr>
          <a:xfrm>
            <a:off x="580317" y="1741887"/>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76" name="TextBox 75"/>
          <p:cNvSpPr txBox="1"/>
          <p:nvPr/>
        </p:nvSpPr>
        <p:spPr>
          <a:xfrm>
            <a:off x="580317" y="2075074"/>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77" name="TextBox 76"/>
          <p:cNvSpPr txBox="1"/>
          <p:nvPr/>
        </p:nvSpPr>
        <p:spPr>
          <a:xfrm>
            <a:off x="580317" y="2408261"/>
            <a:ext cx="3377801" cy="430887"/>
          </a:xfrm>
          <a:prstGeom prst="rect">
            <a:avLst/>
          </a:prstGeom>
          <a:noFill/>
        </p:spPr>
        <p:txBody>
          <a:bodyPr wrap="square" rtlCol="0">
            <a:spAutoFit/>
          </a:bodyPr>
          <a:lstStyle/>
          <a:p>
            <a:pPr lvl="1"/>
            <a:r>
              <a:rPr lang="en-US" sz="2200" dirty="0"/>
              <a:t>Depreciation</a:t>
            </a:r>
          </a:p>
        </p:txBody>
      </p:sp>
      <p:sp>
        <p:nvSpPr>
          <p:cNvPr id="78" name="TextBox 77"/>
          <p:cNvSpPr txBox="1"/>
          <p:nvPr/>
        </p:nvSpPr>
        <p:spPr>
          <a:xfrm>
            <a:off x="580317" y="2741448"/>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80317" y="3074635"/>
            <a:ext cx="3377801"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80317" y="3407824"/>
            <a:ext cx="3377801"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3800150" y="1328474"/>
            <a:ext cx="949652" cy="430887"/>
          </a:xfrm>
          <a:prstGeom prst="rect">
            <a:avLst/>
          </a:prstGeom>
          <a:noFill/>
        </p:spPr>
        <p:txBody>
          <a:bodyPr wrap="square" rtlCol="0">
            <a:spAutoFit/>
          </a:bodyPr>
          <a:lstStyle/>
          <a:p>
            <a:pPr algn="ctr"/>
            <a:r>
              <a:rPr lang="en-US" sz="2200" b="1" dirty="0"/>
              <a:t>2018</a:t>
            </a:r>
            <a:endParaRPr lang="en-US" sz="2200" dirty="0"/>
          </a:p>
        </p:txBody>
      </p:sp>
      <p:sp>
        <p:nvSpPr>
          <p:cNvPr id="82" name="TextBox 81"/>
          <p:cNvSpPr txBox="1"/>
          <p:nvPr/>
        </p:nvSpPr>
        <p:spPr>
          <a:xfrm>
            <a:off x="3811036" y="2408261"/>
            <a:ext cx="949652" cy="430887"/>
          </a:xfrm>
          <a:prstGeom prst="rect">
            <a:avLst/>
          </a:prstGeom>
        </p:spPr>
        <p:txBody>
          <a:bodyPr wrap="square" rtlCol="0">
            <a:spAutoFit/>
          </a:bodyPr>
          <a:lstStyle/>
          <a:p>
            <a:pPr algn="r"/>
            <a:r>
              <a:rPr lang="en-US" sz="2200" dirty="0"/>
              <a:t>$(8)</a:t>
            </a:r>
          </a:p>
        </p:txBody>
      </p:sp>
      <p:cxnSp>
        <p:nvCxnSpPr>
          <p:cNvPr id="74" name="Straight Arrow Connector 73"/>
          <p:cNvCxnSpPr/>
          <p:nvPr/>
        </p:nvCxnSpPr>
        <p:spPr>
          <a:xfrm rot="16200000" flipH="1">
            <a:off x="8363449" y="3810412"/>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265900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10" presetClass="entr" presetSubtype="0"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par>
                                <p:cTn id="30" presetID="10" presetClass="entr" presetSubtype="0"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10" presetClass="entr" presetSubtype="0"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fade">
                                      <p:cBhvr>
                                        <p:cTn id="94" dur="500"/>
                                        <p:tgtEl>
                                          <p:spTgt spid="5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83"/>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fade">
                                      <p:cBhvr>
                                        <p:cTn id="104" dur="500"/>
                                        <p:tgtEl>
                                          <p:spTgt spid="5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fade">
                                      <p:cBhvr>
                                        <p:cTn id="10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6" grpId="0"/>
      <p:bldP spid="37" grpId="0"/>
      <p:bldP spid="38" grpId="0"/>
      <p:bldP spid="39" grpId="0"/>
      <p:bldP spid="40" grpId="0"/>
      <p:bldP spid="41" grpId="0"/>
      <p:bldP spid="42" grpId="0"/>
      <p:bldP spid="43" grpId="0"/>
      <p:bldP spid="46" grpId="0"/>
      <p:bldP spid="47" grpId="0"/>
      <p:bldP spid="48" grpId="0"/>
      <p:bldP spid="49" grpId="0"/>
      <p:bldP spid="51" grpId="0"/>
      <p:bldP spid="52" grpId="0" animBg="1"/>
      <p:bldP spid="53" grpId="0"/>
      <p:bldP spid="55" grpId="0"/>
      <p:bldP spid="56" grpId="0"/>
      <p:bldP spid="57" grpId="0"/>
      <p:bldP spid="58" grpId="0"/>
      <p:bldP spid="59" grpId="0"/>
      <p:bldP spid="60" grpId="0"/>
      <p:bldP spid="61" grpId="0"/>
      <p:bldP spid="62" grpId="0"/>
      <p:bldP spid="8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9"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0" name="Title 1"/>
          <p:cNvSpPr>
            <a:spLocks noGrp="1"/>
          </p:cNvSpPr>
          <p:nvPr>
            <p:ph type="title"/>
          </p:nvPr>
        </p:nvSpPr>
        <p:spPr>
          <a:xfrm>
            <a:off x="515060" y="-129335"/>
            <a:ext cx="7710643" cy="782010"/>
          </a:xfrm>
        </p:spPr>
        <p:txBody>
          <a:bodyPr>
            <a:noAutofit/>
          </a:bodyPr>
          <a:lstStyle/>
          <a:p>
            <a:r>
              <a:rPr lang="en-IN" sz="2800" dirty="0"/>
              <a:t>Determining and Recording Income Taxes—2021</a:t>
            </a:r>
            <a:r>
              <a:rPr lang="en-US" sz="1600" dirty="0">
                <a:cs typeface="Arial" charset="0"/>
              </a:rPr>
              <a:t> </a:t>
            </a:r>
            <a:endParaRPr lang="en-IN" sz="2800" dirty="0"/>
          </a:p>
        </p:txBody>
      </p:sp>
      <p:sp>
        <p:nvSpPr>
          <p:cNvPr id="21" name="TextBox 20"/>
          <p:cNvSpPr txBox="1"/>
          <p:nvPr/>
        </p:nvSpPr>
        <p:spPr>
          <a:xfrm>
            <a:off x="1101483" y="3832185"/>
            <a:ext cx="3286742" cy="1259351"/>
          </a:xfrm>
          <a:prstGeom prst="rect">
            <a:avLst/>
          </a:prstGeom>
          <a:solidFill>
            <a:srgbClr val="A4D7EF"/>
          </a:solidFill>
        </p:spPr>
        <p:txBody>
          <a:bodyPr wrap="square" rtlCol="0">
            <a:spAutoFit/>
          </a:bodyPr>
          <a:lstStyle/>
          <a:p>
            <a:endParaRPr lang="en-US" dirty="0"/>
          </a:p>
        </p:txBody>
      </p:sp>
      <p:sp>
        <p:nvSpPr>
          <p:cNvPr id="22" name="Rounded Rectangle 21"/>
          <p:cNvSpPr/>
          <p:nvPr/>
        </p:nvSpPr>
        <p:spPr>
          <a:xfrm>
            <a:off x="8358998" y="122768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TextBox 22"/>
          <p:cNvSpPr txBox="1"/>
          <p:nvPr/>
        </p:nvSpPr>
        <p:spPr>
          <a:xfrm>
            <a:off x="6428094" y="637029"/>
            <a:ext cx="1246236" cy="763343"/>
          </a:xfrm>
          <a:prstGeom prst="rect">
            <a:avLst/>
          </a:prstGeom>
          <a:noFill/>
        </p:spPr>
        <p:txBody>
          <a:bodyPr wrap="square" rtlCol="0">
            <a:spAutoFit/>
          </a:bodyPr>
          <a:lstStyle/>
          <a:p>
            <a:pPr algn="ctr"/>
            <a:r>
              <a:rPr lang="en-US" sz="2200" b="1" dirty="0"/>
              <a:t>Current Year</a:t>
            </a:r>
          </a:p>
        </p:txBody>
      </p:sp>
      <p:sp>
        <p:nvSpPr>
          <p:cNvPr id="25" name="TextBox 24"/>
          <p:cNvSpPr txBox="1"/>
          <p:nvPr/>
        </p:nvSpPr>
        <p:spPr>
          <a:xfrm>
            <a:off x="4687222" y="1293200"/>
            <a:ext cx="949652" cy="430887"/>
          </a:xfrm>
          <a:prstGeom prst="rect">
            <a:avLst/>
          </a:prstGeom>
          <a:noFill/>
        </p:spPr>
        <p:txBody>
          <a:bodyPr wrap="square" rtlCol="0">
            <a:spAutoFit/>
          </a:bodyPr>
          <a:lstStyle/>
          <a:p>
            <a:pPr algn="ctr"/>
            <a:r>
              <a:rPr lang="en-US" sz="2200" b="1" dirty="0"/>
              <a:t>2019</a:t>
            </a:r>
            <a:endParaRPr lang="en-US" sz="2200" dirty="0"/>
          </a:p>
        </p:txBody>
      </p:sp>
      <p:sp>
        <p:nvSpPr>
          <p:cNvPr id="26" name="TextBox 25"/>
          <p:cNvSpPr txBox="1"/>
          <p:nvPr/>
        </p:nvSpPr>
        <p:spPr>
          <a:xfrm>
            <a:off x="5574274" y="1293200"/>
            <a:ext cx="949652" cy="430887"/>
          </a:xfrm>
          <a:prstGeom prst="rect">
            <a:avLst/>
          </a:prstGeom>
          <a:noFill/>
        </p:spPr>
        <p:txBody>
          <a:bodyPr wrap="square" rtlCol="0">
            <a:spAutoFit/>
          </a:bodyPr>
          <a:lstStyle/>
          <a:p>
            <a:pPr algn="ctr"/>
            <a:r>
              <a:rPr lang="en-US" sz="2200" b="1" dirty="0"/>
              <a:t>2020</a:t>
            </a:r>
            <a:endParaRPr lang="en-US" sz="2200" dirty="0"/>
          </a:p>
        </p:txBody>
      </p:sp>
      <p:cxnSp>
        <p:nvCxnSpPr>
          <p:cNvPr id="27" name="Straight Connector 26"/>
          <p:cNvCxnSpPr/>
          <p:nvPr/>
        </p:nvCxnSpPr>
        <p:spPr>
          <a:xfrm>
            <a:off x="858550" y="16920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577214" y="1706613"/>
            <a:ext cx="949652" cy="430887"/>
          </a:xfrm>
          <a:prstGeom prst="rect">
            <a:avLst/>
          </a:prstGeom>
        </p:spPr>
        <p:txBody>
          <a:bodyPr wrap="square" rtlCol="0">
            <a:spAutoFit/>
          </a:bodyPr>
          <a:lstStyle/>
          <a:p>
            <a:pPr algn="r"/>
            <a:r>
              <a:rPr lang="en-US" sz="2200" dirty="0"/>
              <a:t>$ 100</a:t>
            </a:r>
          </a:p>
        </p:txBody>
      </p:sp>
      <p:sp>
        <p:nvSpPr>
          <p:cNvPr id="30" name="TextBox 29"/>
          <p:cNvSpPr txBox="1"/>
          <p:nvPr/>
        </p:nvSpPr>
        <p:spPr>
          <a:xfrm>
            <a:off x="6577214" y="2706174"/>
            <a:ext cx="949652" cy="430887"/>
          </a:xfrm>
          <a:prstGeom prst="rect">
            <a:avLst/>
          </a:prstGeom>
        </p:spPr>
        <p:txBody>
          <a:bodyPr wrap="square" rtlCol="0">
            <a:spAutoFit/>
          </a:bodyPr>
          <a:lstStyle/>
          <a:p>
            <a:pPr algn="r"/>
            <a:r>
              <a:rPr lang="en-US" sz="2200" dirty="0"/>
              <a:t>$ 117</a:t>
            </a:r>
          </a:p>
        </p:txBody>
      </p:sp>
      <p:sp>
        <p:nvSpPr>
          <p:cNvPr id="31" name="TextBox 30"/>
          <p:cNvSpPr txBox="1"/>
          <p:nvPr/>
        </p:nvSpPr>
        <p:spPr>
          <a:xfrm>
            <a:off x="6780410" y="3039361"/>
            <a:ext cx="949652" cy="430887"/>
          </a:xfrm>
          <a:prstGeom prst="rect">
            <a:avLst/>
          </a:prstGeom>
        </p:spPr>
        <p:txBody>
          <a:bodyPr wrap="square" rtlCol="0">
            <a:spAutoFit/>
          </a:bodyPr>
          <a:lstStyle/>
          <a:p>
            <a:pPr algn="r"/>
            <a:r>
              <a:rPr lang="en-US" sz="2200" dirty="0"/>
              <a:t>40%</a:t>
            </a:r>
          </a:p>
        </p:txBody>
      </p:sp>
      <p:sp>
        <p:nvSpPr>
          <p:cNvPr id="32" name="TextBox 31"/>
          <p:cNvSpPr txBox="1"/>
          <p:nvPr/>
        </p:nvSpPr>
        <p:spPr>
          <a:xfrm>
            <a:off x="6577214" y="3372550"/>
            <a:ext cx="949652" cy="430887"/>
          </a:xfrm>
          <a:prstGeom prst="rect">
            <a:avLst/>
          </a:prstGeom>
        </p:spPr>
        <p:txBody>
          <a:bodyPr wrap="square" rtlCol="0">
            <a:spAutoFit/>
          </a:bodyPr>
          <a:lstStyle/>
          <a:p>
            <a:pPr algn="r"/>
            <a:r>
              <a:rPr lang="en-US" sz="2200" dirty="0"/>
              <a:t>$46.8</a:t>
            </a:r>
          </a:p>
        </p:txBody>
      </p:sp>
      <p:sp>
        <p:nvSpPr>
          <p:cNvPr id="33" name="TextBox 32"/>
          <p:cNvSpPr txBox="1"/>
          <p:nvPr/>
        </p:nvSpPr>
        <p:spPr>
          <a:xfrm>
            <a:off x="4643682" y="2372987"/>
            <a:ext cx="949652" cy="430887"/>
          </a:xfrm>
          <a:prstGeom prst="rect">
            <a:avLst/>
          </a:prstGeom>
        </p:spPr>
        <p:txBody>
          <a:bodyPr wrap="square" rtlCol="0">
            <a:spAutoFit/>
          </a:bodyPr>
          <a:lstStyle/>
          <a:p>
            <a:pPr algn="r"/>
            <a:r>
              <a:rPr lang="en-US" sz="2200" dirty="0"/>
              <a:t>$(19)</a:t>
            </a:r>
          </a:p>
        </p:txBody>
      </p:sp>
      <p:sp>
        <p:nvSpPr>
          <p:cNvPr id="34" name="TextBox 33"/>
          <p:cNvSpPr txBox="1"/>
          <p:nvPr/>
        </p:nvSpPr>
        <p:spPr>
          <a:xfrm>
            <a:off x="5574274" y="2372987"/>
            <a:ext cx="949652" cy="430887"/>
          </a:xfrm>
          <a:prstGeom prst="rect">
            <a:avLst/>
          </a:prstGeom>
        </p:spPr>
        <p:txBody>
          <a:bodyPr wrap="square" rtlCol="0">
            <a:spAutoFit/>
          </a:bodyPr>
          <a:lstStyle/>
          <a:p>
            <a:pPr algn="r"/>
            <a:r>
              <a:rPr lang="en-US" sz="2200" dirty="0"/>
              <a:t>$10</a:t>
            </a:r>
          </a:p>
        </p:txBody>
      </p:sp>
      <p:sp>
        <p:nvSpPr>
          <p:cNvPr id="35" name="TextBox 34"/>
          <p:cNvSpPr txBox="1"/>
          <p:nvPr/>
        </p:nvSpPr>
        <p:spPr>
          <a:xfrm>
            <a:off x="7938619" y="2372987"/>
            <a:ext cx="949652" cy="430887"/>
          </a:xfrm>
          <a:prstGeom prst="rect">
            <a:avLst/>
          </a:prstGeom>
        </p:spPr>
        <p:txBody>
          <a:bodyPr wrap="square" rtlCol="0">
            <a:spAutoFit/>
          </a:bodyPr>
          <a:lstStyle/>
          <a:p>
            <a:pPr algn="r"/>
            <a:r>
              <a:rPr lang="en-US" sz="2200" b="1" dirty="0">
                <a:solidFill>
                  <a:srgbClr val="EC008C"/>
                </a:solidFill>
              </a:rPr>
              <a:t>$  0</a:t>
            </a:r>
          </a:p>
        </p:txBody>
      </p:sp>
      <p:sp>
        <p:nvSpPr>
          <p:cNvPr id="36" name="TextBox 35"/>
          <p:cNvSpPr txBox="1"/>
          <p:nvPr/>
        </p:nvSpPr>
        <p:spPr>
          <a:xfrm>
            <a:off x="8146549" y="3039361"/>
            <a:ext cx="949652" cy="430887"/>
          </a:xfrm>
          <a:prstGeom prst="rect">
            <a:avLst/>
          </a:prstGeom>
        </p:spPr>
        <p:txBody>
          <a:bodyPr wrap="square" rtlCol="0">
            <a:spAutoFit/>
          </a:bodyPr>
          <a:lstStyle/>
          <a:p>
            <a:pPr algn="r"/>
            <a:r>
              <a:rPr lang="en-US" sz="2200" b="1" dirty="0">
                <a:solidFill>
                  <a:srgbClr val="EC008C"/>
                </a:solidFill>
              </a:rPr>
              <a:t>40%</a:t>
            </a:r>
          </a:p>
        </p:txBody>
      </p:sp>
      <p:sp>
        <p:nvSpPr>
          <p:cNvPr id="37" name="TextBox 36"/>
          <p:cNvSpPr txBox="1"/>
          <p:nvPr/>
        </p:nvSpPr>
        <p:spPr>
          <a:xfrm>
            <a:off x="5246670" y="374927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8" name="TextBox 37"/>
          <p:cNvSpPr txBox="1"/>
          <p:nvPr/>
        </p:nvSpPr>
        <p:spPr>
          <a:xfrm>
            <a:off x="5246670" y="404796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9" name="TextBox 38"/>
          <p:cNvSpPr txBox="1"/>
          <p:nvPr/>
        </p:nvSpPr>
        <p:spPr>
          <a:xfrm>
            <a:off x="5246670" y="434665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5246670" y="464534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938619" y="4047968"/>
            <a:ext cx="949652" cy="430887"/>
          </a:xfrm>
          <a:prstGeom prst="rect">
            <a:avLst/>
          </a:prstGeom>
        </p:spPr>
        <p:txBody>
          <a:bodyPr wrap="square" rtlCol="0">
            <a:spAutoFit/>
          </a:bodyPr>
          <a:lstStyle/>
          <a:p>
            <a:pPr algn="r"/>
            <a:r>
              <a:rPr lang="en-US" sz="2200" dirty="0"/>
              <a:t>$  0.0</a:t>
            </a:r>
          </a:p>
        </p:txBody>
      </p:sp>
      <p:sp>
        <p:nvSpPr>
          <p:cNvPr id="42" name="TextBox 41"/>
          <p:cNvSpPr txBox="1"/>
          <p:nvPr/>
        </p:nvSpPr>
        <p:spPr>
          <a:xfrm>
            <a:off x="8027107" y="4346658"/>
            <a:ext cx="949652" cy="430887"/>
          </a:xfrm>
          <a:prstGeom prst="rect">
            <a:avLst/>
          </a:prstGeom>
        </p:spPr>
        <p:txBody>
          <a:bodyPr wrap="square" rtlCol="0">
            <a:spAutoFit/>
          </a:bodyPr>
          <a:lstStyle/>
          <a:p>
            <a:pPr algn="r"/>
            <a:r>
              <a:rPr lang="en-US" sz="2200" dirty="0"/>
              <a:t>(6.8)</a:t>
            </a:r>
          </a:p>
        </p:txBody>
      </p:sp>
      <p:sp>
        <p:nvSpPr>
          <p:cNvPr id="43" name="TextBox 42"/>
          <p:cNvSpPr txBox="1"/>
          <p:nvPr/>
        </p:nvSpPr>
        <p:spPr>
          <a:xfrm>
            <a:off x="8027519" y="4645349"/>
            <a:ext cx="949652" cy="430887"/>
          </a:xfrm>
          <a:prstGeom prst="rect">
            <a:avLst/>
          </a:prstGeom>
        </p:spPr>
        <p:txBody>
          <a:bodyPr wrap="square" rtlCol="0">
            <a:spAutoFit/>
          </a:bodyPr>
          <a:lstStyle/>
          <a:p>
            <a:pPr algn="r"/>
            <a:r>
              <a:rPr lang="en-US" sz="2200" b="1" dirty="0">
                <a:solidFill>
                  <a:srgbClr val="EC008C"/>
                </a:solidFill>
              </a:rPr>
              <a:t>$ (6.8)</a:t>
            </a:r>
          </a:p>
        </p:txBody>
      </p:sp>
      <p:sp>
        <p:nvSpPr>
          <p:cNvPr id="44" name="TextBox 43"/>
          <p:cNvSpPr txBox="1"/>
          <p:nvPr/>
        </p:nvSpPr>
        <p:spPr>
          <a:xfrm>
            <a:off x="1254645" y="377302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cxnSp>
        <p:nvCxnSpPr>
          <p:cNvPr id="45" name="Straight Connector 44"/>
          <p:cNvCxnSpPr/>
          <p:nvPr/>
        </p:nvCxnSpPr>
        <p:spPr>
          <a:xfrm>
            <a:off x="1184752" y="4152589"/>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594084" y="4158189"/>
            <a:ext cx="0" cy="896071"/>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3118762" y="4122270"/>
            <a:ext cx="1160570" cy="430887"/>
          </a:xfrm>
          <a:prstGeom prst="rect">
            <a:avLst/>
          </a:prstGeom>
        </p:spPr>
        <p:txBody>
          <a:bodyPr wrap="square" rtlCol="0">
            <a:spAutoFit/>
          </a:bodyPr>
          <a:lstStyle/>
          <a:p>
            <a:pPr algn="r"/>
            <a:r>
              <a:rPr lang="en-US" sz="2200" dirty="0"/>
              <a:t>beg. bal.</a:t>
            </a:r>
          </a:p>
        </p:txBody>
      </p:sp>
      <p:sp>
        <p:nvSpPr>
          <p:cNvPr id="48" name="TextBox 47"/>
          <p:cNvSpPr txBox="1"/>
          <p:nvPr/>
        </p:nvSpPr>
        <p:spPr>
          <a:xfrm>
            <a:off x="3118762" y="4678450"/>
            <a:ext cx="1195737" cy="430887"/>
          </a:xfrm>
          <a:prstGeom prst="rect">
            <a:avLst/>
          </a:prstGeom>
        </p:spPr>
        <p:txBody>
          <a:bodyPr wrap="square" rtlCol="0">
            <a:spAutoFit/>
          </a:bodyPr>
          <a:lstStyle/>
          <a:p>
            <a:pPr algn="r"/>
            <a:r>
              <a:rPr lang="en-US" sz="2200" dirty="0"/>
              <a:t>end. bal.</a:t>
            </a:r>
          </a:p>
        </p:txBody>
      </p:sp>
      <p:sp>
        <p:nvSpPr>
          <p:cNvPr id="49" name="TextBox 48"/>
          <p:cNvSpPr txBox="1"/>
          <p:nvPr/>
        </p:nvSpPr>
        <p:spPr>
          <a:xfrm>
            <a:off x="2545556" y="4122270"/>
            <a:ext cx="685983" cy="430887"/>
          </a:xfrm>
          <a:prstGeom prst="rect">
            <a:avLst/>
          </a:prstGeom>
        </p:spPr>
        <p:txBody>
          <a:bodyPr wrap="square" rtlCol="0" anchor="ctr">
            <a:spAutoFit/>
          </a:bodyPr>
          <a:lstStyle/>
          <a:p>
            <a:pPr algn="r"/>
            <a:r>
              <a:rPr lang="en-US" sz="2200" dirty="0"/>
              <a:t>6.8</a:t>
            </a:r>
          </a:p>
        </p:txBody>
      </p:sp>
      <p:sp>
        <p:nvSpPr>
          <p:cNvPr id="50" name="TextBox 49"/>
          <p:cNvSpPr txBox="1"/>
          <p:nvPr/>
        </p:nvSpPr>
        <p:spPr>
          <a:xfrm>
            <a:off x="1897856" y="4393103"/>
            <a:ext cx="689614" cy="430887"/>
          </a:xfrm>
          <a:prstGeom prst="rect">
            <a:avLst/>
          </a:prstGeom>
        </p:spPr>
        <p:txBody>
          <a:bodyPr wrap="square" rtlCol="0" anchor="ctr">
            <a:spAutoFit/>
          </a:bodyPr>
          <a:lstStyle/>
          <a:p>
            <a:pPr algn="r"/>
            <a:r>
              <a:rPr lang="en-US" sz="2200" b="1" dirty="0">
                <a:solidFill>
                  <a:srgbClr val="EC008C"/>
                </a:solidFill>
              </a:rPr>
              <a:t>6.8</a:t>
            </a:r>
          </a:p>
        </p:txBody>
      </p:sp>
      <p:cxnSp>
        <p:nvCxnSpPr>
          <p:cNvPr id="51" name="Straight Connector 50"/>
          <p:cNvCxnSpPr/>
          <p:nvPr/>
        </p:nvCxnSpPr>
        <p:spPr>
          <a:xfrm>
            <a:off x="1184752" y="4754928"/>
            <a:ext cx="3120205" cy="0"/>
          </a:xfrm>
          <a:prstGeom prst="line">
            <a:avLst/>
          </a:prstGeom>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545556" y="4678450"/>
            <a:ext cx="685983" cy="430887"/>
          </a:xfrm>
          <a:prstGeom prst="rect">
            <a:avLst/>
          </a:prstGeom>
        </p:spPr>
        <p:txBody>
          <a:bodyPr wrap="square" rtlCol="0" anchor="ctr">
            <a:spAutoFit/>
          </a:bodyPr>
          <a:lstStyle/>
          <a:p>
            <a:pPr algn="r"/>
            <a:r>
              <a:rPr lang="en-US" sz="2200" dirty="0"/>
              <a:t>0</a:t>
            </a:r>
          </a:p>
        </p:txBody>
      </p:sp>
      <p:sp>
        <p:nvSpPr>
          <p:cNvPr id="53" name="Rectangle 52"/>
          <p:cNvSpPr/>
          <p:nvPr/>
        </p:nvSpPr>
        <p:spPr>
          <a:xfrm>
            <a:off x="891049" y="518265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12664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2021</a:t>
            </a:r>
            <a:endParaRPr lang="en-IN" sz="2400" b="1" baseline="30000" dirty="0">
              <a:latin typeface="Calibri" pitchFamily="34" charset="0"/>
            </a:endParaRPr>
          </a:p>
        </p:txBody>
      </p:sp>
      <p:cxnSp>
        <p:nvCxnSpPr>
          <p:cNvPr id="55" name="Straight Connector 54"/>
          <p:cNvCxnSpPr/>
          <p:nvPr/>
        </p:nvCxnSpPr>
        <p:spPr>
          <a:xfrm>
            <a:off x="891050" y="552915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51454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5868529"/>
            <a:ext cx="4728545" cy="404813"/>
          </a:xfrm>
          <a:prstGeom prst="rect">
            <a:avLst/>
          </a:prstGeom>
          <a:noFill/>
          <a:ln w="9525">
            <a:noFill/>
            <a:miter lim="800000"/>
            <a:headEnd/>
            <a:tailEnd/>
          </a:ln>
        </p:spPr>
        <p:txBody>
          <a:bodyPr/>
          <a:lstStyle/>
          <a:p>
            <a:r>
              <a:rPr lang="en-US" sz="2400" b="1" dirty="0">
                <a:solidFill>
                  <a:srgbClr val="EC008C"/>
                </a:solidFill>
              </a:rPr>
              <a:t>Deferred tax liability</a:t>
            </a:r>
            <a:r>
              <a:rPr lang="en-US" sz="2400" dirty="0"/>
              <a:t> (per above)</a:t>
            </a:r>
            <a:r>
              <a:rPr lang="en-US" sz="2400" b="1" dirty="0">
                <a:solidFill>
                  <a:srgbClr val="EC008C"/>
                </a:solidFill>
              </a:rPr>
              <a:t> </a:t>
            </a:r>
            <a:endParaRPr lang="en-IN" sz="2400" b="1" dirty="0">
              <a:solidFill>
                <a:srgbClr val="EC008C"/>
              </a:solidFill>
              <a:latin typeface="Calibri" pitchFamily="34" charset="0"/>
            </a:endParaRPr>
          </a:p>
        </p:txBody>
      </p:sp>
      <p:sp>
        <p:nvSpPr>
          <p:cNvPr id="58" name="TextBox 57"/>
          <p:cNvSpPr txBox="1">
            <a:spLocks noChangeArrowheads="1"/>
          </p:cNvSpPr>
          <p:nvPr/>
        </p:nvSpPr>
        <p:spPr bwMode="auto">
          <a:xfrm>
            <a:off x="6228340" y="5514540"/>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9" name="TextBox 58"/>
          <p:cNvSpPr txBox="1">
            <a:spLocks noChangeArrowheads="1"/>
          </p:cNvSpPr>
          <p:nvPr/>
        </p:nvSpPr>
        <p:spPr bwMode="auto">
          <a:xfrm>
            <a:off x="6228340" y="586852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6.8</a:t>
            </a:r>
          </a:p>
        </p:txBody>
      </p:sp>
      <p:sp>
        <p:nvSpPr>
          <p:cNvPr id="60" name="TextBox 59"/>
          <p:cNvSpPr txBox="1">
            <a:spLocks noChangeArrowheads="1"/>
          </p:cNvSpPr>
          <p:nvPr/>
        </p:nvSpPr>
        <p:spPr bwMode="auto">
          <a:xfrm>
            <a:off x="7804505" y="512029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12029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2" name="TextBox 61"/>
          <p:cNvSpPr txBox="1">
            <a:spLocks noChangeArrowheads="1"/>
          </p:cNvSpPr>
          <p:nvPr/>
        </p:nvSpPr>
        <p:spPr bwMode="auto">
          <a:xfrm>
            <a:off x="935628" y="622251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3" name="TextBox 62"/>
          <p:cNvSpPr txBox="1">
            <a:spLocks noChangeArrowheads="1"/>
          </p:cNvSpPr>
          <p:nvPr/>
        </p:nvSpPr>
        <p:spPr bwMode="auto">
          <a:xfrm>
            <a:off x="7578168" y="6222518"/>
            <a:ext cx="1176057" cy="404813"/>
          </a:xfrm>
          <a:prstGeom prst="rect">
            <a:avLst/>
          </a:prstGeom>
          <a:noFill/>
          <a:ln w="9525">
            <a:noFill/>
            <a:miter lim="800000"/>
            <a:headEnd/>
            <a:tailEnd/>
          </a:ln>
        </p:spPr>
        <p:txBody>
          <a:bodyPr/>
          <a:lstStyle/>
          <a:p>
            <a:pPr algn="r"/>
            <a:r>
              <a:rPr lang="en-IN" sz="2400" dirty="0">
                <a:latin typeface="Calibri" pitchFamily="34" charset="0"/>
              </a:rPr>
              <a:t>46.8</a:t>
            </a:r>
          </a:p>
        </p:txBody>
      </p:sp>
      <p:sp>
        <p:nvSpPr>
          <p:cNvPr id="64" name="TextBox 63"/>
          <p:cNvSpPr txBox="1"/>
          <p:nvPr/>
        </p:nvSpPr>
        <p:spPr>
          <a:xfrm>
            <a:off x="706853" y="793860"/>
            <a:ext cx="1824615" cy="426621"/>
          </a:xfrm>
          <a:prstGeom prst="rect">
            <a:avLst/>
          </a:prstGeom>
        </p:spPr>
        <p:txBody>
          <a:bodyPr wrap="square" rtlCol="0">
            <a:spAutoFit/>
          </a:bodyPr>
          <a:lstStyle/>
          <a:p>
            <a:pPr algn="ctr"/>
            <a:r>
              <a:rPr lang="en-US" sz="2200" dirty="0"/>
              <a:t>($ in millions)</a:t>
            </a:r>
          </a:p>
        </p:txBody>
      </p:sp>
      <p:cxnSp>
        <p:nvCxnSpPr>
          <p:cNvPr id="65" name="Straight Connector 64"/>
          <p:cNvCxnSpPr/>
          <p:nvPr/>
        </p:nvCxnSpPr>
        <p:spPr>
          <a:xfrm>
            <a:off x="8436954" y="3440752"/>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881029" y="2759630"/>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6829973" y="341701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6829973" y="374640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6829973" y="379556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89575" y="4713289"/>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89575" y="5032019"/>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8189575" y="5081183"/>
            <a:ext cx="681067"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6580240" y="1293200"/>
            <a:ext cx="949652" cy="430887"/>
          </a:xfrm>
          <a:prstGeom prst="rect">
            <a:avLst/>
          </a:prstGeom>
          <a:noFill/>
        </p:spPr>
        <p:txBody>
          <a:bodyPr wrap="square" rtlCol="0">
            <a:spAutoFit/>
          </a:bodyPr>
          <a:lstStyle/>
          <a:p>
            <a:pPr algn="ctr"/>
            <a:r>
              <a:rPr lang="en-US" sz="2200" b="1" dirty="0"/>
              <a:t>2021</a:t>
            </a:r>
            <a:endParaRPr lang="en-US" sz="2200" dirty="0"/>
          </a:p>
        </p:txBody>
      </p:sp>
      <p:sp>
        <p:nvSpPr>
          <p:cNvPr id="74" name="TextBox 73"/>
          <p:cNvSpPr txBox="1"/>
          <p:nvPr/>
        </p:nvSpPr>
        <p:spPr>
          <a:xfrm>
            <a:off x="6580240" y="2372987"/>
            <a:ext cx="949652" cy="430887"/>
          </a:xfrm>
          <a:prstGeom prst="rect">
            <a:avLst/>
          </a:prstGeom>
        </p:spPr>
        <p:txBody>
          <a:bodyPr wrap="square" rtlCol="0">
            <a:spAutoFit/>
          </a:bodyPr>
          <a:lstStyle/>
          <a:p>
            <a:pPr algn="r"/>
            <a:r>
              <a:rPr lang="en-US" sz="2200"/>
              <a:t>17</a:t>
            </a:r>
            <a:endParaRPr lang="en-US" sz="2200" dirty="0"/>
          </a:p>
        </p:txBody>
      </p:sp>
      <p:sp>
        <p:nvSpPr>
          <p:cNvPr id="75" name="TextBox 74"/>
          <p:cNvSpPr txBox="1"/>
          <p:nvPr/>
        </p:nvSpPr>
        <p:spPr>
          <a:xfrm>
            <a:off x="580317" y="1706613"/>
            <a:ext cx="3377801" cy="430887"/>
          </a:xfrm>
          <a:prstGeom prst="rect">
            <a:avLst/>
          </a:prstGeom>
          <a:noFill/>
        </p:spPr>
        <p:txBody>
          <a:bodyPr wrap="square" rtlCol="0">
            <a:spAutoFit/>
          </a:bodyPr>
          <a:lstStyle/>
          <a:p>
            <a:r>
              <a:rPr lang="en-US" sz="2200" b="1" dirty="0"/>
              <a:t>Pretax accounting income </a:t>
            </a:r>
            <a:endParaRPr lang="en-US" sz="2200" dirty="0"/>
          </a:p>
        </p:txBody>
      </p:sp>
      <p:sp>
        <p:nvSpPr>
          <p:cNvPr id="76" name="TextBox 75"/>
          <p:cNvSpPr txBox="1"/>
          <p:nvPr/>
        </p:nvSpPr>
        <p:spPr>
          <a:xfrm>
            <a:off x="580317" y="2039800"/>
            <a:ext cx="3377801" cy="430887"/>
          </a:xfrm>
          <a:prstGeom prst="rect">
            <a:avLst/>
          </a:prstGeom>
          <a:noFill/>
        </p:spPr>
        <p:txBody>
          <a:bodyPr wrap="square" rtlCol="0">
            <a:spAutoFit/>
          </a:bodyPr>
          <a:lstStyle>
            <a:defPPr>
              <a:defRPr lang="en-US"/>
            </a:defPPr>
            <a:lvl1pPr>
              <a:defRPr sz="2200"/>
            </a:lvl1pPr>
          </a:lstStyle>
          <a:p>
            <a:r>
              <a:rPr lang="en-US" dirty="0"/>
              <a:t>Temporary difference:</a:t>
            </a:r>
          </a:p>
        </p:txBody>
      </p:sp>
      <p:sp>
        <p:nvSpPr>
          <p:cNvPr id="77" name="TextBox 76"/>
          <p:cNvSpPr txBox="1"/>
          <p:nvPr/>
        </p:nvSpPr>
        <p:spPr>
          <a:xfrm>
            <a:off x="580317" y="2372987"/>
            <a:ext cx="3377801" cy="430887"/>
          </a:xfrm>
          <a:prstGeom prst="rect">
            <a:avLst/>
          </a:prstGeom>
          <a:noFill/>
        </p:spPr>
        <p:txBody>
          <a:bodyPr wrap="square" rtlCol="0">
            <a:spAutoFit/>
          </a:bodyPr>
          <a:lstStyle/>
          <a:p>
            <a:pPr lvl="1"/>
            <a:r>
              <a:rPr lang="en-US" sz="2200" dirty="0"/>
              <a:t>Depreciation</a:t>
            </a:r>
          </a:p>
        </p:txBody>
      </p:sp>
      <p:sp>
        <p:nvSpPr>
          <p:cNvPr id="78" name="TextBox 77"/>
          <p:cNvSpPr txBox="1"/>
          <p:nvPr/>
        </p:nvSpPr>
        <p:spPr>
          <a:xfrm>
            <a:off x="580317" y="2706174"/>
            <a:ext cx="3377801"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80317" y="3039361"/>
            <a:ext cx="3377801"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80317" y="3372550"/>
            <a:ext cx="3377801"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3800150" y="1293200"/>
            <a:ext cx="949652" cy="430887"/>
          </a:xfrm>
          <a:prstGeom prst="rect">
            <a:avLst/>
          </a:prstGeom>
          <a:noFill/>
        </p:spPr>
        <p:txBody>
          <a:bodyPr wrap="square" rtlCol="0">
            <a:spAutoFit/>
          </a:bodyPr>
          <a:lstStyle/>
          <a:p>
            <a:pPr algn="ctr"/>
            <a:r>
              <a:rPr lang="en-US" sz="2200" b="1" dirty="0"/>
              <a:t>2018</a:t>
            </a:r>
            <a:endParaRPr lang="en-US" sz="2200" dirty="0"/>
          </a:p>
        </p:txBody>
      </p:sp>
      <p:sp>
        <p:nvSpPr>
          <p:cNvPr id="82" name="TextBox 81"/>
          <p:cNvSpPr txBox="1"/>
          <p:nvPr/>
        </p:nvSpPr>
        <p:spPr>
          <a:xfrm>
            <a:off x="3811036" y="2372987"/>
            <a:ext cx="949652" cy="430887"/>
          </a:xfrm>
          <a:prstGeom prst="rect">
            <a:avLst/>
          </a:prstGeom>
        </p:spPr>
        <p:txBody>
          <a:bodyPr wrap="square" rtlCol="0">
            <a:spAutoFit/>
          </a:bodyPr>
          <a:lstStyle/>
          <a:p>
            <a:pPr algn="r"/>
            <a:r>
              <a:rPr lang="en-US" sz="2200" dirty="0"/>
              <a:t>$(8)</a:t>
            </a:r>
          </a:p>
        </p:txBody>
      </p:sp>
      <p:sp>
        <p:nvSpPr>
          <p:cNvPr id="83" name="TextBox 82"/>
          <p:cNvSpPr txBox="1"/>
          <p:nvPr/>
        </p:nvSpPr>
        <p:spPr>
          <a:xfrm>
            <a:off x="7732723" y="248160"/>
            <a:ext cx="1426523" cy="1474744"/>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cxnSp>
        <p:nvCxnSpPr>
          <p:cNvPr id="84" name="Straight Arrow Connector 83"/>
          <p:cNvCxnSpPr/>
          <p:nvPr/>
        </p:nvCxnSpPr>
        <p:spPr>
          <a:xfrm rot="16200000" flipH="1">
            <a:off x="8363449" y="37751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6950361" y="5594907"/>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26528694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up)">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10"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500"/>
                                        <p:tgtEl>
                                          <p:spTgt spid="71"/>
                                        </p:tgtEl>
                                      </p:cBhvr>
                                    </p:animEffect>
                                  </p:childTnLst>
                                </p:cTn>
                              </p:par>
                              <p:par>
                                <p:cTn id="33" presetID="10"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500"/>
                                        <p:tgtEl>
                                          <p:spTgt spid="7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fade">
                                      <p:cBhvr>
                                        <p:cTn id="62" dur="500"/>
                                        <p:tgtEl>
                                          <p:spTgt spid="50"/>
                                        </p:tgtEl>
                                      </p:cBhvr>
                                    </p:animEffect>
                                  </p:childTnLst>
                                </p:cTn>
                              </p:par>
                              <p:par>
                                <p:cTn id="63" presetID="10" presetClass="entr" presetSubtype="0"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500"/>
                                        <p:tgtEl>
                                          <p:spTgt spid="5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500"/>
                                        <p:tgtEl>
                                          <p:spTgt spid="6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500"/>
                                        <p:tgtEl>
                                          <p:spTgt spid="5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500"/>
                                        <p:tgtEl>
                                          <p:spTgt spid="60"/>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85"/>
                                        </p:tgtEl>
                                        <p:attrNameLst>
                                          <p:attrName>style.visibility</p:attrName>
                                        </p:attrNameLst>
                                      </p:cBhvr>
                                      <p:to>
                                        <p:strVal val="visible"/>
                                      </p:to>
                                    </p:set>
                                  </p:childTnLst>
                                </p:cTn>
                              </p:par>
                              <p:par>
                                <p:cTn id="102" presetID="10" presetClass="entr" presetSubtype="0"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fade">
                                      <p:cBhvr>
                                        <p:cTn id="104" dur="500"/>
                                        <p:tgtEl>
                                          <p:spTgt spid="5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7" grpId="0"/>
      <p:bldP spid="38" grpId="0"/>
      <p:bldP spid="39" grpId="0"/>
      <p:bldP spid="40" grpId="0"/>
      <p:bldP spid="41" grpId="0"/>
      <p:bldP spid="42" grpId="0"/>
      <p:bldP spid="43" grpId="0"/>
      <p:bldP spid="44" grpId="0"/>
      <p:bldP spid="47" grpId="0"/>
      <p:bldP spid="48" grpId="0"/>
      <p:bldP spid="49" grpId="0"/>
      <p:bldP spid="50" grpId="0"/>
      <p:bldP spid="52" grpId="0"/>
      <p:bldP spid="53" grpId="0" animBg="1"/>
      <p:bldP spid="54" grpId="0"/>
      <p:bldP spid="56" grpId="0"/>
      <p:bldP spid="57" grpId="0"/>
      <p:bldP spid="58" grpId="0"/>
      <p:bldP spid="59" grpId="0"/>
      <p:bldP spid="60" grpId="0"/>
      <p:bldP spid="61" grpId="0"/>
      <p:bldP spid="62" grpId="0"/>
      <p:bldP spid="63" grpId="0"/>
      <p:bldP spid="8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Deferred Tax </a:t>
            </a:r>
            <a:r>
              <a:rPr lang="en-US" sz="3200" dirty="0" smtClean="0"/>
              <a:t>Liability</a:t>
            </a:r>
            <a:r>
              <a:rPr lang="en-US" sz="1600" dirty="0" smtClean="0">
                <a:cs typeface="Arial" charset="0"/>
              </a:rPr>
              <a:t>                                                  </a:t>
            </a:r>
            <a:r>
              <a:rPr lang="en-US" sz="3200" dirty="0" smtClean="0"/>
              <a:t> </a:t>
            </a:r>
            <a:endParaRPr lang="en-IN" sz="3200" dirty="0"/>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9" name="TextBox 8"/>
          <p:cNvSpPr txBox="1"/>
          <p:nvPr/>
        </p:nvSpPr>
        <p:spPr>
          <a:xfrm>
            <a:off x="3013544" y="1305593"/>
            <a:ext cx="3606306" cy="492443"/>
          </a:xfrm>
          <a:prstGeom prst="rect">
            <a:avLst/>
          </a:prstGeom>
          <a:noFill/>
        </p:spPr>
        <p:txBody>
          <a:bodyPr wrap="square" rtlCol="0">
            <a:spAutoFit/>
          </a:bodyPr>
          <a:lstStyle/>
          <a:p>
            <a:pPr algn="ctr"/>
            <a:r>
              <a:rPr lang="en-US" sz="2600" b="1" dirty="0"/>
              <a:t>Deferred Tax Liability</a:t>
            </a:r>
            <a:endParaRPr lang="en-US" sz="2600" dirty="0"/>
          </a:p>
        </p:txBody>
      </p:sp>
      <p:cxnSp>
        <p:nvCxnSpPr>
          <p:cNvPr id="10" name="Straight Connector 9"/>
          <p:cNvCxnSpPr/>
          <p:nvPr/>
        </p:nvCxnSpPr>
        <p:spPr>
          <a:xfrm>
            <a:off x="810256" y="1755744"/>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4817990" y="1761102"/>
            <a:ext cx="0" cy="2820182"/>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601409" y="2129469"/>
            <a:ext cx="1073028" cy="492443"/>
          </a:xfrm>
          <a:prstGeom prst="rect">
            <a:avLst/>
          </a:prstGeom>
        </p:spPr>
        <p:txBody>
          <a:bodyPr wrap="square" rtlCol="0">
            <a:spAutoFit/>
          </a:bodyPr>
          <a:lstStyle/>
          <a:p>
            <a:r>
              <a:rPr lang="en-US" sz="2600" dirty="0"/>
              <a:t>2018</a:t>
            </a:r>
          </a:p>
        </p:txBody>
      </p:sp>
      <p:sp>
        <p:nvSpPr>
          <p:cNvPr id="13" name="TextBox 12"/>
          <p:cNvSpPr txBox="1"/>
          <p:nvPr/>
        </p:nvSpPr>
        <p:spPr>
          <a:xfrm>
            <a:off x="4836574" y="2114210"/>
            <a:ext cx="618120" cy="492443"/>
          </a:xfrm>
          <a:prstGeom prst="rect">
            <a:avLst/>
          </a:prstGeom>
        </p:spPr>
        <p:txBody>
          <a:bodyPr wrap="square" rtlCol="0" anchor="ctr">
            <a:spAutoFit/>
          </a:bodyPr>
          <a:lstStyle/>
          <a:p>
            <a:pPr algn="r"/>
            <a:r>
              <a:rPr lang="en-US" sz="2600" dirty="0"/>
              <a:t>3.2</a:t>
            </a:r>
          </a:p>
        </p:txBody>
      </p:sp>
      <p:sp>
        <p:nvSpPr>
          <p:cNvPr id="14" name="TextBox 13"/>
          <p:cNvSpPr txBox="1">
            <a:spLocks noChangeArrowheads="1"/>
          </p:cNvSpPr>
          <p:nvPr/>
        </p:nvSpPr>
        <p:spPr bwMode="auto">
          <a:xfrm>
            <a:off x="810256" y="1770245"/>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15" name="TextBox 14"/>
          <p:cNvSpPr txBox="1"/>
          <p:nvPr/>
        </p:nvSpPr>
        <p:spPr>
          <a:xfrm>
            <a:off x="4204008" y="3057337"/>
            <a:ext cx="618120" cy="492443"/>
          </a:xfrm>
          <a:prstGeom prst="rect">
            <a:avLst/>
          </a:prstGeom>
        </p:spPr>
        <p:txBody>
          <a:bodyPr wrap="square" rtlCol="0" anchor="ctr">
            <a:spAutoFit/>
          </a:bodyPr>
          <a:lstStyle/>
          <a:p>
            <a:pPr algn="r"/>
            <a:r>
              <a:rPr lang="en-US" sz="2600" dirty="0"/>
              <a:t>4.0</a:t>
            </a:r>
          </a:p>
        </p:txBody>
      </p:sp>
      <p:sp>
        <p:nvSpPr>
          <p:cNvPr id="16" name="TextBox 15"/>
          <p:cNvSpPr txBox="1"/>
          <p:nvPr/>
        </p:nvSpPr>
        <p:spPr>
          <a:xfrm>
            <a:off x="4209978" y="3537664"/>
            <a:ext cx="618120" cy="492443"/>
          </a:xfrm>
          <a:prstGeom prst="rect">
            <a:avLst/>
          </a:prstGeom>
        </p:spPr>
        <p:txBody>
          <a:bodyPr wrap="square" rtlCol="0" anchor="ctr">
            <a:spAutoFit/>
          </a:bodyPr>
          <a:lstStyle/>
          <a:p>
            <a:pPr algn="r"/>
            <a:r>
              <a:rPr lang="en-US" sz="2600" dirty="0"/>
              <a:t>6.8</a:t>
            </a:r>
          </a:p>
        </p:txBody>
      </p:sp>
      <p:sp>
        <p:nvSpPr>
          <p:cNvPr id="17" name="TextBox 16"/>
          <p:cNvSpPr txBox="1"/>
          <p:nvPr/>
        </p:nvSpPr>
        <p:spPr>
          <a:xfrm>
            <a:off x="7317559" y="2151241"/>
            <a:ext cx="1605104" cy="430887"/>
          </a:xfrm>
          <a:prstGeom prst="rect">
            <a:avLst/>
          </a:prstGeom>
        </p:spPr>
        <p:txBody>
          <a:bodyPr wrap="square" rtlCol="0">
            <a:spAutoFit/>
          </a:bodyPr>
          <a:lstStyle/>
          <a:p>
            <a:pPr algn="ctr"/>
            <a:r>
              <a:rPr lang="en-US" sz="2200" dirty="0"/>
              <a:t>($  8 ×  40%)</a:t>
            </a:r>
          </a:p>
        </p:txBody>
      </p:sp>
      <p:sp>
        <p:nvSpPr>
          <p:cNvPr id="18" name="TextBox 17"/>
          <p:cNvSpPr txBox="1"/>
          <p:nvPr/>
        </p:nvSpPr>
        <p:spPr>
          <a:xfrm>
            <a:off x="810256" y="3074717"/>
            <a:ext cx="1073028" cy="492443"/>
          </a:xfrm>
          <a:prstGeom prst="rect">
            <a:avLst/>
          </a:prstGeom>
        </p:spPr>
        <p:txBody>
          <a:bodyPr wrap="square" rtlCol="0">
            <a:spAutoFit/>
          </a:bodyPr>
          <a:lstStyle/>
          <a:p>
            <a:r>
              <a:rPr lang="en-US" sz="2600" dirty="0"/>
              <a:t>2020</a:t>
            </a:r>
          </a:p>
        </p:txBody>
      </p:sp>
      <p:sp>
        <p:nvSpPr>
          <p:cNvPr id="19" name="TextBox 18"/>
          <p:cNvSpPr txBox="1"/>
          <p:nvPr/>
        </p:nvSpPr>
        <p:spPr>
          <a:xfrm>
            <a:off x="1477912" y="3066993"/>
            <a:ext cx="1605104" cy="430887"/>
          </a:xfrm>
          <a:prstGeom prst="rect">
            <a:avLst/>
          </a:prstGeom>
        </p:spPr>
        <p:txBody>
          <a:bodyPr wrap="square" rtlCol="0">
            <a:spAutoFit/>
          </a:bodyPr>
          <a:lstStyle/>
          <a:p>
            <a:pPr algn="ctr"/>
            <a:r>
              <a:rPr lang="en-US" sz="2200" dirty="0"/>
              <a:t>($10 </a:t>
            </a:r>
            <a:r>
              <a:rPr lang="en-US" sz="2200" dirty="0" smtClean="0"/>
              <a:t>× </a:t>
            </a:r>
            <a:r>
              <a:rPr lang="en-US" sz="2200" dirty="0"/>
              <a:t>40%)</a:t>
            </a:r>
          </a:p>
        </p:txBody>
      </p:sp>
      <p:sp>
        <p:nvSpPr>
          <p:cNvPr id="20" name="TextBox 19"/>
          <p:cNvSpPr txBox="1"/>
          <p:nvPr/>
        </p:nvSpPr>
        <p:spPr>
          <a:xfrm>
            <a:off x="810256" y="3560479"/>
            <a:ext cx="1073028" cy="492443"/>
          </a:xfrm>
          <a:prstGeom prst="rect">
            <a:avLst/>
          </a:prstGeom>
        </p:spPr>
        <p:txBody>
          <a:bodyPr wrap="square" rtlCol="0">
            <a:spAutoFit/>
          </a:bodyPr>
          <a:lstStyle/>
          <a:p>
            <a:r>
              <a:rPr lang="en-US" sz="2600" dirty="0"/>
              <a:t>2021</a:t>
            </a:r>
          </a:p>
        </p:txBody>
      </p:sp>
      <p:sp>
        <p:nvSpPr>
          <p:cNvPr id="21" name="TextBox 20"/>
          <p:cNvSpPr txBox="1"/>
          <p:nvPr/>
        </p:nvSpPr>
        <p:spPr>
          <a:xfrm>
            <a:off x="1477912" y="3582251"/>
            <a:ext cx="1605104" cy="430887"/>
          </a:xfrm>
          <a:prstGeom prst="rect">
            <a:avLst/>
          </a:prstGeom>
        </p:spPr>
        <p:txBody>
          <a:bodyPr wrap="square" rtlCol="0">
            <a:spAutoFit/>
          </a:bodyPr>
          <a:lstStyle/>
          <a:p>
            <a:pPr algn="ctr"/>
            <a:r>
              <a:rPr lang="en-US" sz="2200" dirty="0"/>
              <a:t>($17 × </a:t>
            </a:r>
            <a:r>
              <a:rPr lang="en-US" sz="2200" dirty="0" smtClean="0"/>
              <a:t>40</a:t>
            </a:r>
            <a:r>
              <a:rPr lang="en-US" sz="2200" dirty="0"/>
              <a:t>%)</a:t>
            </a:r>
          </a:p>
        </p:txBody>
      </p:sp>
      <p:cxnSp>
        <p:nvCxnSpPr>
          <p:cNvPr id="22" name="Straight Connector 21"/>
          <p:cNvCxnSpPr/>
          <p:nvPr/>
        </p:nvCxnSpPr>
        <p:spPr>
          <a:xfrm>
            <a:off x="810256" y="4048876"/>
            <a:ext cx="8012883"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5891501" y="4103605"/>
            <a:ext cx="3031162" cy="492443"/>
          </a:xfrm>
          <a:prstGeom prst="rect">
            <a:avLst/>
          </a:prstGeom>
        </p:spPr>
        <p:txBody>
          <a:bodyPr wrap="square" rtlCol="0">
            <a:spAutoFit/>
          </a:bodyPr>
          <a:lstStyle/>
          <a:p>
            <a:r>
              <a:rPr lang="en-US" sz="2600" dirty="0"/>
              <a:t>Balance after 4 years</a:t>
            </a:r>
          </a:p>
        </p:txBody>
      </p:sp>
      <p:sp>
        <p:nvSpPr>
          <p:cNvPr id="24" name="TextBox 23"/>
          <p:cNvSpPr txBox="1"/>
          <p:nvPr/>
        </p:nvSpPr>
        <p:spPr>
          <a:xfrm>
            <a:off x="4834842" y="4103605"/>
            <a:ext cx="518117" cy="492443"/>
          </a:xfrm>
          <a:prstGeom prst="rect">
            <a:avLst/>
          </a:prstGeom>
        </p:spPr>
        <p:txBody>
          <a:bodyPr wrap="square" rtlCol="0" anchor="ctr">
            <a:spAutoFit/>
          </a:bodyPr>
          <a:lstStyle/>
          <a:p>
            <a:pPr algn="r"/>
            <a:r>
              <a:rPr lang="en-US" sz="2600" dirty="0"/>
              <a:t>0</a:t>
            </a:r>
          </a:p>
        </p:txBody>
      </p:sp>
      <p:sp>
        <p:nvSpPr>
          <p:cNvPr id="25" name="Rectangle 24"/>
          <p:cNvSpPr/>
          <p:nvPr/>
        </p:nvSpPr>
        <p:spPr>
          <a:xfrm>
            <a:off x="723109" y="1304536"/>
            <a:ext cx="8187644" cy="3355120"/>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6589499" y="2658098"/>
            <a:ext cx="1073028" cy="492443"/>
          </a:xfrm>
          <a:prstGeom prst="rect">
            <a:avLst/>
          </a:prstGeom>
        </p:spPr>
        <p:txBody>
          <a:bodyPr wrap="square" rtlCol="0">
            <a:spAutoFit/>
          </a:bodyPr>
          <a:lstStyle/>
          <a:p>
            <a:r>
              <a:rPr lang="en-US" sz="2600" dirty="0"/>
              <a:t>2019</a:t>
            </a:r>
          </a:p>
        </p:txBody>
      </p:sp>
      <p:sp>
        <p:nvSpPr>
          <p:cNvPr id="27" name="TextBox 26"/>
          <p:cNvSpPr txBox="1"/>
          <p:nvPr/>
        </p:nvSpPr>
        <p:spPr>
          <a:xfrm>
            <a:off x="4839412" y="2642839"/>
            <a:ext cx="618120" cy="492443"/>
          </a:xfrm>
          <a:prstGeom prst="rect">
            <a:avLst/>
          </a:prstGeom>
        </p:spPr>
        <p:txBody>
          <a:bodyPr wrap="square" rtlCol="0" anchor="ctr">
            <a:spAutoFit/>
          </a:bodyPr>
          <a:lstStyle/>
          <a:p>
            <a:pPr algn="r"/>
            <a:r>
              <a:rPr lang="en-US" sz="2600" dirty="0"/>
              <a:t>7.6</a:t>
            </a:r>
          </a:p>
        </p:txBody>
      </p:sp>
      <p:sp>
        <p:nvSpPr>
          <p:cNvPr id="28" name="TextBox 27"/>
          <p:cNvSpPr txBox="1"/>
          <p:nvPr/>
        </p:nvSpPr>
        <p:spPr>
          <a:xfrm>
            <a:off x="7305649" y="2679870"/>
            <a:ext cx="1605104" cy="430887"/>
          </a:xfrm>
          <a:prstGeom prst="rect">
            <a:avLst/>
          </a:prstGeom>
        </p:spPr>
        <p:txBody>
          <a:bodyPr wrap="square" rtlCol="0">
            <a:spAutoFit/>
          </a:bodyPr>
          <a:lstStyle/>
          <a:p>
            <a:pPr algn="ctr"/>
            <a:r>
              <a:rPr lang="en-US" sz="2200" dirty="0"/>
              <a:t>($19 ×  40%)</a:t>
            </a:r>
          </a:p>
        </p:txBody>
      </p:sp>
      <p:sp>
        <p:nvSpPr>
          <p:cNvPr id="29" name="TextBox 28"/>
          <p:cNvSpPr txBox="1"/>
          <p:nvPr/>
        </p:nvSpPr>
        <p:spPr>
          <a:xfrm>
            <a:off x="4936577" y="1718969"/>
            <a:ext cx="518117" cy="492443"/>
          </a:xfrm>
          <a:prstGeom prst="rect">
            <a:avLst/>
          </a:prstGeom>
        </p:spPr>
        <p:txBody>
          <a:bodyPr wrap="square" rtlCol="0" anchor="ctr">
            <a:spAutoFit/>
          </a:bodyPr>
          <a:lstStyle/>
          <a:p>
            <a:pPr algn="r"/>
            <a:r>
              <a:rPr lang="en-US" sz="2600" dirty="0"/>
              <a:t>0</a:t>
            </a:r>
          </a:p>
        </p:txBody>
      </p:sp>
      <p:sp>
        <p:nvSpPr>
          <p:cNvPr id="30" name="TextBox 29"/>
          <p:cNvSpPr txBox="1"/>
          <p:nvPr/>
        </p:nvSpPr>
        <p:spPr>
          <a:xfrm>
            <a:off x="5791977" y="1718968"/>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16218379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P spid="16" grpId="0"/>
      <p:bldP spid="17" grpId="0"/>
      <p:bldP spid="18" grpId="0"/>
      <p:bldP spid="19" grpId="0"/>
      <p:bldP spid="20" grpId="0"/>
      <p:bldP spid="21" grpId="0"/>
      <p:bldP spid="23" grpId="0"/>
      <p:bldP spid="24" grpId="0"/>
      <p:bldP spid="25" grpId="0" animBg="1"/>
      <p:bldP spid="26" grpId="0"/>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atin typeface="+mj-lt"/>
              </a:rPr>
              <a:t>Alternate Perspective </a:t>
            </a:r>
            <a:r>
              <a:rPr lang="en-IN" dirty="0">
                <a:latin typeface="+mj-lt"/>
              </a:rPr>
              <a:t>of Looking at the Temporary Book–Tax Difference</a:t>
            </a:r>
            <a:r>
              <a:rPr lang="en-US" sz="1600" dirty="0">
                <a:cs typeface="Arial" charset="0"/>
              </a:rPr>
              <a:t>     </a:t>
            </a:r>
            <a:endParaRPr lang="en-IN" dirty="0">
              <a:latin typeface="+mj-lt"/>
            </a:endParaRPr>
          </a:p>
        </p:txBody>
      </p:sp>
      <p:sp>
        <p:nvSpPr>
          <p:cNvPr id="1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0" name="TextBox 9"/>
          <p:cNvSpPr txBox="1"/>
          <p:nvPr/>
        </p:nvSpPr>
        <p:spPr>
          <a:xfrm>
            <a:off x="3694695" y="2102932"/>
            <a:ext cx="949652" cy="461665"/>
          </a:xfrm>
          <a:prstGeom prst="rect">
            <a:avLst/>
          </a:prstGeom>
          <a:noFill/>
        </p:spPr>
        <p:txBody>
          <a:bodyPr wrap="square" rtlCol="0">
            <a:spAutoFit/>
          </a:bodyPr>
          <a:lstStyle/>
          <a:p>
            <a:pPr algn="ctr"/>
            <a:r>
              <a:rPr lang="en-US" sz="2400" b="1" dirty="0"/>
              <a:t>2018</a:t>
            </a:r>
            <a:endParaRPr lang="en-US" sz="2400" dirty="0"/>
          </a:p>
        </p:txBody>
      </p:sp>
      <p:sp>
        <p:nvSpPr>
          <p:cNvPr id="11" name="TextBox 10"/>
          <p:cNvSpPr txBox="1"/>
          <p:nvPr/>
        </p:nvSpPr>
        <p:spPr>
          <a:xfrm>
            <a:off x="5131172" y="2102932"/>
            <a:ext cx="949652" cy="461665"/>
          </a:xfrm>
          <a:prstGeom prst="rect">
            <a:avLst/>
          </a:prstGeom>
          <a:noFill/>
        </p:spPr>
        <p:txBody>
          <a:bodyPr wrap="square" rtlCol="0">
            <a:spAutoFit/>
          </a:bodyPr>
          <a:lstStyle/>
          <a:p>
            <a:pPr algn="ctr"/>
            <a:r>
              <a:rPr lang="en-US" sz="2400" b="1" dirty="0"/>
              <a:t>2019</a:t>
            </a:r>
            <a:endParaRPr lang="en-US" sz="2400" dirty="0"/>
          </a:p>
        </p:txBody>
      </p:sp>
      <p:sp>
        <p:nvSpPr>
          <p:cNvPr id="13" name="TextBox 12"/>
          <p:cNvSpPr txBox="1"/>
          <p:nvPr/>
        </p:nvSpPr>
        <p:spPr>
          <a:xfrm>
            <a:off x="7955862" y="2102932"/>
            <a:ext cx="949652" cy="461665"/>
          </a:xfrm>
          <a:prstGeom prst="rect">
            <a:avLst/>
          </a:prstGeom>
          <a:noFill/>
        </p:spPr>
        <p:txBody>
          <a:bodyPr wrap="square" rtlCol="0">
            <a:spAutoFit/>
          </a:bodyPr>
          <a:lstStyle/>
          <a:p>
            <a:pPr algn="ctr"/>
            <a:r>
              <a:rPr lang="en-US" sz="2400" b="1" dirty="0"/>
              <a:t>2021</a:t>
            </a:r>
            <a:endParaRPr lang="en-US" sz="2400" dirty="0"/>
          </a:p>
        </p:txBody>
      </p:sp>
      <p:sp>
        <p:nvSpPr>
          <p:cNvPr id="15" name="TextBox 14"/>
          <p:cNvSpPr txBox="1"/>
          <p:nvPr/>
        </p:nvSpPr>
        <p:spPr>
          <a:xfrm>
            <a:off x="533466" y="2462504"/>
            <a:ext cx="2706719" cy="461665"/>
          </a:xfrm>
          <a:prstGeom prst="rect">
            <a:avLst/>
          </a:prstGeom>
          <a:noFill/>
        </p:spPr>
        <p:txBody>
          <a:bodyPr wrap="square" rtlCol="0">
            <a:spAutoFit/>
          </a:bodyPr>
          <a:lstStyle/>
          <a:p>
            <a:r>
              <a:rPr lang="en-US" sz="2400" b="1" dirty="0"/>
              <a:t>Depreciable asset:</a:t>
            </a:r>
            <a:endParaRPr lang="en-US" sz="2400" dirty="0"/>
          </a:p>
        </p:txBody>
      </p:sp>
      <p:cxnSp>
        <p:nvCxnSpPr>
          <p:cNvPr id="16" name="Straight Connector 15"/>
          <p:cNvCxnSpPr/>
          <p:nvPr/>
        </p:nvCxnSpPr>
        <p:spPr>
          <a:xfrm>
            <a:off x="640714" y="2516344"/>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33466" y="2903470"/>
            <a:ext cx="2702359" cy="743518"/>
          </a:xfrm>
          <a:prstGeom prst="rect">
            <a:avLst/>
          </a:prstGeom>
          <a:noFill/>
        </p:spPr>
        <p:txBody>
          <a:bodyPr wrap="square" rtlCol="0">
            <a:spAutoFit/>
          </a:bodyPr>
          <a:lstStyle/>
          <a:p>
            <a:pPr lvl="1"/>
            <a:r>
              <a:rPr lang="en-US" sz="2400" b="1" dirty="0"/>
              <a:t>Accounting book value</a:t>
            </a:r>
            <a:endParaRPr lang="en-US" sz="2400" dirty="0"/>
          </a:p>
        </p:txBody>
      </p:sp>
      <p:sp>
        <p:nvSpPr>
          <p:cNvPr id="18" name="TextBox 17"/>
          <p:cNvSpPr txBox="1"/>
          <p:nvPr/>
        </p:nvSpPr>
        <p:spPr>
          <a:xfrm>
            <a:off x="533466" y="3680994"/>
            <a:ext cx="2702359" cy="461665"/>
          </a:xfrm>
          <a:prstGeom prst="rect">
            <a:avLst/>
          </a:prstGeom>
          <a:noFill/>
        </p:spPr>
        <p:txBody>
          <a:bodyPr wrap="square" rtlCol="0">
            <a:spAutoFit/>
          </a:bodyPr>
          <a:lstStyle/>
          <a:p>
            <a:pPr lvl="1"/>
            <a:r>
              <a:rPr lang="en-US" sz="2400" b="1" dirty="0"/>
              <a:t>Tax basis</a:t>
            </a:r>
            <a:endParaRPr lang="en-US" sz="2400" dirty="0"/>
          </a:p>
        </p:txBody>
      </p:sp>
      <p:sp>
        <p:nvSpPr>
          <p:cNvPr id="19" name="TextBox 18"/>
          <p:cNvSpPr txBox="1"/>
          <p:nvPr/>
        </p:nvSpPr>
        <p:spPr>
          <a:xfrm>
            <a:off x="533466" y="4067255"/>
            <a:ext cx="2702359" cy="743518"/>
          </a:xfrm>
          <a:prstGeom prst="rect">
            <a:avLst/>
          </a:prstGeom>
          <a:noFill/>
        </p:spPr>
        <p:txBody>
          <a:bodyPr wrap="square" rtlCol="0">
            <a:spAutoFit/>
          </a:bodyPr>
          <a:lstStyle/>
          <a:p>
            <a:r>
              <a:rPr lang="en-US" sz="2400" dirty="0"/>
              <a:t>Temporary difference</a:t>
            </a:r>
          </a:p>
        </p:txBody>
      </p:sp>
      <p:sp>
        <p:nvSpPr>
          <p:cNvPr id="20" name="TextBox 19"/>
          <p:cNvSpPr txBox="1"/>
          <p:nvPr/>
        </p:nvSpPr>
        <p:spPr>
          <a:xfrm>
            <a:off x="533466" y="4815107"/>
            <a:ext cx="2702359" cy="461665"/>
          </a:xfrm>
          <a:prstGeom prst="rect">
            <a:avLst/>
          </a:prstGeom>
          <a:noFill/>
        </p:spPr>
        <p:txBody>
          <a:bodyPr wrap="square" rtlCol="0">
            <a:spAutoFit/>
          </a:bodyPr>
          <a:lstStyle/>
          <a:p>
            <a:pPr lvl="1"/>
            <a:r>
              <a:rPr lang="en-US" sz="2400" dirty="0"/>
              <a:t>Tax rate</a:t>
            </a:r>
          </a:p>
        </p:txBody>
      </p:sp>
      <p:sp>
        <p:nvSpPr>
          <p:cNvPr id="21" name="TextBox 20"/>
          <p:cNvSpPr txBox="1"/>
          <p:nvPr/>
        </p:nvSpPr>
        <p:spPr>
          <a:xfrm>
            <a:off x="533466" y="5275284"/>
            <a:ext cx="2702359" cy="461665"/>
          </a:xfrm>
          <a:prstGeom prst="rect">
            <a:avLst/>
          </a:prstGeom>
          <a:noFill/>
        </p:spPr>
        <p:txBody>
          <a:bodyPr wrap="square" rtlCol="0">
            <a:spAutoFit/>
          </a:bodyPr>
          <a:lstStyle/>
          <a:p>
            <a:r>
              <a:rPr lang="en-US" sz="2400" dirty="0"/>
              <a:t>Deferred tax liability</a:t>
            </a:r>
          </a:p>
        </p:txBody>
      </p:sp>
      <p:sp>
        <p:nvSpPr>
          <p:cNvPr id="22" name="TextBox 21"/>
          <p:cNvSpPr txBox="1"/>
          <p:nvPr/>
        </p:nvSpPr>
        <p:spPr>
          <a:xfrm>
            <a:off x="3880796" y="3185323"/>
            <a:ext cx="996696" cy="461665"/>
          </a:xfrm>
          <a:prstGeom prst="rect">
            <a:avLst/>
          </a:prstGeom>
          <a:noFill/>
        </p:spPr>
        <p:txBody>
          <a:bodyPr wrap="square" rtlCol="0">
            <a:spAutoFit/>
          </a:bodyPr>
          <a:lstStyle/>
          <a:p>
            <a:pPr algn="r"/>
            <a:r>
              <a:rPr lang="en-US" sz="2400" dirty="0"/>
              <a:t>$75</a:t>
            </a:r>
          </a:p>
        </p:txBody>
      </p:sp>
      <p:sp>
        <p:nvSpPr>
          <p:cNvPr id="23" name="TextBox 22"/>
          <p:cNvSpPr txBox="1"/>
          <p:nvPr/>
        </p:nvSpPr>
        <p:spPr>
          <a:xfrm>
            <a:off x="3880796" y="3680994"/>
            <a:ext cx="996696" cy="461665"/>
          </a:xfrm>
          <a:prstGeom prst="rect">
            <a:avLst/>
          </a:prstGeom>
          <a:noFill/>
        </p:spPr>
        <p:txBody>
          <a:bodyPr wrap="square" rtlCol="0">
            <a:spAutoFit/>
          </a:bodyPr>
          <a:lstStyle/>
          <a:p>
            <a:pPr algn="r"/>
            <a:r>
              <a:rPr lang="en-US" sz="2400" dirty="0"/>
              <a:t>67</a:t>
            </a:r>
          </a:p>
        </p:txBody>
      </p:sp>
      <p:sp>
        <p:nvSpPr>
          <p:cNvPr id="24" name="TextBox 23"/>
          <p:cNvSpPr txBox="1"/>
          <p:nvPr/>
        </p:nvSpPr>
        <p:spPr>
          <a:xfrm>
            <a:off x="3880796" y="4349108"/>
            <a:ext cx="996696" cy="461665"/>
          </a:xfrm>
          <a:prstGeom prst="rect">
            <a:avLst/>
          </a:prstGeom>
          <a:noFill/>
        </p:spPr>
        <p:txBody>
          <a:bodyPr wrap="square" rtlCol="0">
            <a:spAutoFit/>
          </a:bodyPr>
          <a:lstStyle/>
          <a:p>
            <a:pPr algn="r"/>
            <a:r>
              <a:rPr lang="en-US" sz="2400" dirty="0"/>
              <a:t>$  8</a:t>
            </a:r>
          </a:p>
        </p:txBody>
      </p:sp>
      <p:sp>
        <p:nvSpPr>
          <p:cNvPr id="25" name="TextBox 24"/>
          <p:cNvSpPr txBox="1"/>
          <p:nvPr/>
        </p:nvSpPr>
        <p:spPr>
          <a:xfrm>
            <a:off x="3880796" y="5275284"/>
            <a:ext cx="996696" cy="461665"/>
          </a:xfrm>
          <a:prstGeom prst="rect">
            <a:avLst/>
          </a:prstGeom>
          <a:noFill/>
        </p:spPr>
        <p:txBody>
          <a:bodyPr wrap="square" rtlCol="0">
            <a:spAutoFit/>
          </a:bodyPr>
          <a:lstStyle/>
          <a:p>
            <a:pPr algn="r"/>
            <a:r>
              <a:rPr lang="en-US" sz="2400" dirty="0"/>
              <a:t>$3.2</a:t>
            </a:r>
          </a:p>
        </p:txBody>
      </p:sp>
      <p:sp>
        <p:nvSpPr>
          <p:cNvPr id="26" name="TextBox 25"/>
          <p:cNvSpPr txBox="1"/>
          <p:nvPr/>
        </p:nvSpPr>
        <p:spPr>
          <a:xfrm>
            <a:off x="3325660"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27" name="TextBox 26"/>
          <p:cNvSpPr txBox="1"/>
          <p:nvPr/>
        </p:nvSpPr>
        <p:spPr>
          <a:xfrm>
            <a:off x="3325660" y="3680994"/>
            <a:ext cx="996696" cy="461665"/>
          </a:xfrm>
          <a:prstGeom prst="rect">
            <a:avLst/>
          </a:prstGeom>
          <a:noFill/>
        </p:spPr>
        <p:txBody>
          <a:bodyPr wrap="square" rtlCol="0">
            <a:spAutoFit/>
          </a:bodyPr>
          <a:lstStyle/>
          <a:p>
            <a:pPr algn="r"/>
            <a:r>
              <a:rPr lang="en-US" sz="2400" b="1" dirty="0">
                <a:solidFill>
                  <a:srgbClr val="EC008C"/>
                </a:solidFill>
              </a:rPr>
              <a:t>(33)</a:t>
            </a:r>
          </a:p>
        </p:txBody>
      </p:sp>
      <p:sp>
        <p:nvSpPr>
          <p:cNvPr id="28" name="TextBox 27"/>
          <p:cNvSpPr txBox="1"/>
          <p:nvPr/>
        </p:nvSpPr>
        <p:spPr>
          <a:xfrm>
            <a:off x="4098506" y="4815107"/>
            <a:ext cx="996696" cy="461665"/>
          </a:xfrm>
          <a:prstGeom prst="rect">
            <a:avLst/>
          </a:prstGeom>
          <a:noFill/>
        </p:spPr>
        <p:txBody>
          <a:bodyPr wrap="square" rtlCol="0">
            <a:spAutoFit/>
          </a:bodyPr>
          <a:lstStyle/>
          <a:p>
            <a:pPr algn="r"/>
            <a:r>
              <a:rPr lang="en-US" sz="2400" dirty="0"/>
              <a:t>× 40%</a:t>
            </a:r>
          </a:p>
        </p:txBody>
      </p:sp>
      <p:sp>
        <p:nvSpPr>
          <p:cNvPr id="29" name="TextBox 28"/>
          <p:cNvSpPr txBox="1"/>
          <p:nvPr/>
        </p:nvSpPr>
        <p:spPr>
          <a:xfrm>
            <a:off x="3251920" y="4349108"/>
            <a:ext cx="996696" cy="461665"/>
          </a:xfrm>
          <a:prstGeom prst="rect">
            <a:avLst/>
          </a:prstGeom>
          <a:noFill/>
        </p:spPr>
        <p:txBody>
          <a:bodyPr wrap="square" rtlCol="0">
            <a:spAutoFit/>
          </a:bodyPr>
          <a:lstStyle/>
          <a:p>
            <a:pPr algn="r"/>
            <a:r>
              <a:rPr lang="en-US" sz="2400" b="1" dirty="0">
                <a:solidFill>
                  <a:srgbClr val="EC008C"/>
                </a:solidFill>
              </a:rPr>
              <a:t>$    8</a:t>
            </a:r>
          </a:p>
        </p:txBody>
      </p:sp>
      <p:sp>
        <p:nvSpPr>
          <p:cNvPr id="30" name="TextBox 29"/>
          <p:cNvSpPr txBox="1"/>
          <p:nvPr/>
        </p:nvSpPr>
        <p:spPr>
          <a:xfrm>
            <a:off x="5321320" y="3185323"/>
            <a:ext cx="996696" cy="461665"/>
          </a:xfrm>
          <a:prstGeom prst="rect">
            <a:avLst/>
          </a:prstGeom>
          <a:noFill/>
        </p:spPr>
        <p:txBody>
          <a:bodyPr wrap="square" rtlCol="0">
            <a:spAutoFit/>
          </a:bodyPr>
          <a:lstStyle/>
          <a:p>
            <a:pPr algn="r"/>
            <a:r>
              <a:rPr lang="en-US" sz="2400" dirty="0"/>
              <a:t>$  50</a:t>
            </a:r>
          </a:p>
        </p:txBody>
      </p:sp>
      <p:sp>
        <p:nvSpPr>
          <p:cNvPr id="31" name="TextBox 30"/>
          <p:cNvSpPr txBox="1"/>
          <p:nvPr/>
        </p:nvSpPr>
        <p:spPr>
          <a:xfrm>
            <a:off x="5321320" y="3680994"/>
            <a:ext cx="996696" cy="461665"/>
          </a:xfrm>
          <a:prstGeom prst="rect">
            <a:avLst/>
          </a:prstGeom>
          <a:noFill/>
        </p:spPr>
        <p:txBody>
          <a:bodyPr wrap="square" rtlCol="0">
            <a:spAutoFit/>
          </a:bodyPr>
          <a:lstStyle/>
          <a:p>
            <a:pPr algn="r"/>
            <a:r>
              <a:rPr lang="en-US" sz="2400" dirty="0"/>
              <a:t>23</a:t>
            </a:r>
          </a:p>
        </p:txBody>
      </p:sp>
      <p:sp>
        <p:nvSpPr>
          <p:cNvPr id="32" name="TextBox 31"/>
          <p:cNvSpPr txBox="1"/>
          <p:nvPr/>
        </p:nvSpPr>
        <p:spPr>
          <a:xfrm>
            <a:off x="5321320" y="4349108"/>
            <a:ext cx="996696" cy="461665"/>
          </a:xfrm>
          <a:prstGeom prst="rect">
            <a:avLst/>
          </a:prstGeom>
          <a:noFill/>
        </p:spPr>
        <p:txBody>
          <a:bodyPr wrap="square" rtlCol="0">
            <a:spAutoFit/>
          </a:bodyPr>
          <a:lstStyle/>
          <a:p>
            <a:pPr algn="r"/>
            <a:r>
              <a:rPr lang="en-US" sz="2400" dirty="0"/>
              <a:t>$  27</a:t>
            </a:r>
          </a:p>
        </p:txBody>
      </p:sp>
      <p:sp>
        <p:nvSpPr>
          <p:cNvPr id="33" name="TextBox 32"/>
          <p:cNvSpPr txBox="1"/>
          <p:nvPr/>
        </p:nvSpPr>
        <p:spPr>
          <a:xfrm>
            <a:off x="5321320" y="5275284"/>
            <a:ext cx="996696" cy="461665"/>
          </a:xfrm>
          <a:prstGeom prst="rect">
            <a:avLst/>
          </a:prstGeom>
          <a:noFill/>
        </p:spPr>
        <p:txBody>
          <a:bodyPr wrap="square" rtlCol="0">
            <a:spAutoFit/>
          </a:bodyPr>
          <a:lstStyle/>
          <a:p>
            <a:pPr algn="r"/>
            <a:r>
              <a:rPr lang="en-US" sz="2400" dirty="0"/>
              <a:t>$10.8</a:t>
            </a:r>
          </a:p>
        </p:txBody>
      </p:sp>
      <p:sp>
        <p:nvSpPr>
          <p:cNvPr id="34" name="TextBox 33"/>
          <p:cNvSpPr txBox="1"/>
          <p:nvPr/>
        </p:nvSpPr>
        <p:spPr>
          <a:xfrm>
            <a:off x="4669584"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35" name="TextBox 34"/>
          <p:cNvSpPr txBox="1"/>
          <p:nvPr/>
        </p:nvSpPr>
        <p:spPr>
          <a:xfrm>
            <a:off x="4669584" y="3680994"/>
            <a:ext cx="996696" cy="461665"/>
          </a:xfrm>
          <a:prstGeom prst="rect">
            <a:avLst/>
          </a:prstGeom>
          <a:noFill/>
        </p:spPr>
        <p:txBody>
          <a:bodyPr wrap="square" rtlCol="0">
            <a:spAutoFit/>
          </a:bodyPr>
          <a:lstStyle/>
          <a:p>
            <a:pPr algn="r"/>
            <a:r>
              <a:rPr lang="en-US" sz="2400" b="1" dirty="0">
                <a:solidFill>
                  <a:srgbClr val="EC008C"/>
                </a:solidFill>
              </a:rPr>
              <a:t>(44)</a:t>
            </a:r>
          </a:p>
        </p:txBody>
      </p:sp>
      <p:sp>
        <p:nvSpPr>
          <p:cNvPr id="36" name="TextBox 35"/>
          <p:cNvSpPr txBox="1"/>
          <p:nvPr/>
        </p:nvSpPr>
        <p:spPr>
          <a:xfrm>
            <a:off x="5539030" y="4815107"/>
            <a:ext cx="996696" cy="461665"/>
          </a:xfrm>
          <a:prstGeom prst="rect">
            <a:avLst/>
          </a:prstGeom>
          <a:noFill/>
        </p:spPr>
        <p:txBody>
          <a:bodyPr wrap="square" rtlCol="0">
            <a:spAutoFit/>
          </a:bodyPr>
          <a:lstStyle/>
          <a:p>
            <a:pPr algn="r"/>
            <a:r>
              <a:rPr lang="en-US" sz="2400" dirty="0"/>
              <a:t>× 40%</a:t>
            </a:r>
          </a:p>
        </p:txBody>
      </p:sp>
      <p:sp>
        <p:nvSpPr>
          <p:cNvPr id="37" name="TextBox 36"/>
          <p:cNvSpPr txBox="1"/>
          <p:nvPr/>
        </p:nvSpPr>
        <p:spPr>
          <a:xfrm>
            <a:off x="4669584" y="4349108"/>
            <a:ext cx="996696" cy="461665"/>
          </a:xfrm>
          <a:prstGeom prst="rect">
            <a:avLst/>
          </a:prstGeom>
          <a:noFill/>
        </p:spPr>
        <p:txBody>
          <a:bodyPr wrap="square" rtlCol="0">
            <a:spAutoFit/>
          </a:bodyPr>
          <a:lstStyle/>
          <a:p>
            <a:pPr algn="r"/>
            <a:r>
              <a:rPr lang="en-US" sz="2400" b="1" dirty="0">
                <a:solidFill>
                  <a:srgbClr val="EC008C"/>
                </a:solidFill>
              </a:rPr>
              <a:t>$  19</a:t>
            </a:r>
          </a:p>
        </p:txBody>
      </p:sp>
      <p:sp>
        <p:nvSpPr>
          <p:cNvPr id="38" name="TextBox 37"/>
          <p:cNvSpPr txBox="1"/>
          <p:nvPr/>
        </p:nvSpPr>
        <p:spPr>
          <a:xfrm>
            <a:off x="7963589" y="3185323"/>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63589" y="3680994"/>
            <a:ext cx="996696" cy="461665"/>
          </a:xfrm>
          <a:prstGeom prst="rect">
            <a:avLst/>
          </a:prstGeom>
          <a:noFill/>
        </p:spPr>
        <p:txBody>
          <a:bodyPr wrap="square" rtlCol="0">
            <a:spAutoFit/>
          </a:bodyPr>
          <a:lstStyle/>
          <a:p>
            <a:pPr algn="r"/>
            <a:r>
              <a:rPr lang="en-US" sz="2400" dirty="0"/>
              <a:t>(0)</a:t>
            </a:r>
          </a:p>
        </p:txBody>
      </p:sp>
      <p:sp>
        <p:nvSpPr>
          <p:cNvPr id="40" name="TextBox 39"/>
          <p:cNvSpPr txBox="1"/>
          <p:nvPr/>
        </p:nvSpPr>
        <p:spPr>
          <a:xfrm>
            <a:off x="7963589" y="4349108"/>
            <a:ext cx="996696" cy="461665"/>
          </a:xfrm>
          <a:prstGeom prst="rect">
            <a:avLst/>
          </a:prstGeom>
          <a:noFill/>
        </p:spPr>
        <p:txBody>
          <a:bodyPr wrap="square" rtlCol="0">
            <a:spAutoFit/>
          </a:bodyPr>
          <a:lstStyle/>
          <a:p>
            <a:pPr algn="r"/>
            <a:r>
              <a:rPr lang="en-US" sz="2400" dirty="0"/>
              <a:t>$ 0</a:t>
            </a:r>
          </a:p>
        </p:txBody>
      </p:sp>
      <p:sp>
        <p:nvSpPr>
          <p:cNvPr id="41" name="TextBox 40"/>
          <p:cNvSpPr txBox="1"/>
          <p:nvPr/>
        </p:nvSpPr>
        <p:spPr>
          <a:xfrm>
            <a:off x="7963589" y="5275284"/>
            <a:ext cx="996696" cy="461665"/>
          </a:xfrm>
          <a:prstGeom prst="rect">
            <a:avLst/>
          </a:prstGeom>
          <a:noFill/>
        </p:spPr>
        <p:txBody>
          <a:bodyPr wrap="square" rtlCol="0">
            <a:spAutoFit/>
          </a:bodyPr>
          <a:lstStyle/>
          <a:p>
            <a:pPr algn="r"/>
            <a:r>
              <a:rPr lang="en-US" sz="2400" dirty="0"/>
              <a:t>$ 0</a:t>
            </a:r>
          </a:p>
        </p:txBody>
      </p:sp>
      <p:sp>
        <p:nvSpPr>
          <p:cNvPr id="42" name="TextBox 41"/>
          <p:cNvSpPr txBox="1"/>
          <p:nvPr/>
        </p:nvSpPr>
        <p:spPr>
          <a:xfrm>
            <a:off x="7474080"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43" name="TextBox 42"/>
          <p:cNvSpPr txBox="1"/>
          <p:nvPr/>
        </p:nvSpPr>
        <p:spPr>
          <a:xfrm>
            <a:off x="7474080" y="3680994"/>
            <a:ext cx="996696" cy="461665"/>
          </a:xfrm>
          <a:prstGeom prst="rect">
            <a:avLst/>
          </a:prstGeom>
          <a:noFill/>
        </p:spPr>
        <p:txBody>
          <a:bodyPr wrap="square" rtlCol="0">
            <a:spAutoFit/>
          </a:bodyPr>
          <a:lstStyle/>
          <a:p>
            <a:pPr algn="r"/>
            <a:r>
              <a:rPr lang="en-US" sz="2400" b="1" dirty="0">
                <a:solidFill>
                  <a:srgbClr val="EC008C"/>
                </a:solidFill>
              </a:rPr>
              <a:t>(8)</a:t>
            </a:r>
          </a:p>
        </p:txBody>
      </p:sp>
      <p:sp>
        <p:nvSpPr>
          <p:cNvPr id="44" name="TextBox 43"/>
          <p:cNvSpPr txBox="1"/>
          <p:nvPr/>
        </p:nvSpPr>
        <p:spPr>
          <a:xfrm>
            <a:off x="8181299" y="4815107"/>
            <a:ext cx="996696" cy="461665"/>
          </a:xfrm>
          <a:prstGeom prst="rect">
            <a:avLst/>
          </a:prstGeom>
          <a:noFill/>
        </p:spPr>
        <p:txBody>
          <a:bodyPr wrap="square" rtlCol="0">
            <a:spAutoFit/>
          </a:bodyPr>
          <a:lstStyle/>
          <a:p>
            <a:pPr algn="r"/>
            <a:r>
              <a:rPr lang="en-US" sz="2400" dirty="0"/>
              <a:t>× 40%</a:t>
            </a:r>
          </a:p>
        </p:txBody>
      </p:sp>
      <p:sp>
        <p:nvSpPr>
          <p:cNvPr id="45" name="TextBox 44"/>
          <p:cNvSpPr txBox="1"/>
          <p:nvPr/>
        </p:nvSpPr>
        <p:spPr>
          <a:xfrm>
            <a:off x="7474080" y="4349108"/>
            <a:ext cx="996696" cy="461665"/>
          </a:xfrm>
          <a:prstGeom prst="rect">
            <a:avLst/>
          </a:prstGeom>
          <a:noFill/>
        </p:spPr>
        <p:txBody>
          <a:bodyPr wrap="square" rtlCol="0">
            <a:spAutoFit/>
          </a:bodyPr>
          <a:lstStyle/>
          <a:p>
            <a:pPr algn="r"/>
            <a:r>
              <a:rPr lang="en-US" sz="2400" b="1" dirty="0">
                <a:solidFill>
                  <a:srgbClr val="EC008C"/>
                </a:solidFill>
              </a:rPr>
              <a:t>$(17)</a:t>
            </a:r>
          </a:p>
        </p:txBody>
      </p:sp>
      <p:cxnSp>
        <p:nvCxnSpPr>
          <p:cNvPr id="46" name="Straight Connector 45"/>
          <p:cNvCxnSpPr/>
          <p:nvPr/>
        </p:nvCxnSpPr>
        <p:spPr>
          <a:xfrm>
            <a:off x="4306574" y="437951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652620" y="4379514"/>
            <a:ext cx="597031"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8420289" y="437951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4235937" y="5311702"/>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4235937" y="5681814"/>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4235937" y="5747130"/>
            <a:ext cx="548183"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5550905" y="5304447"/>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5550905" y="5674559"/>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5550905" y="5739875"/>
            <a:ext cx="663301"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8420289" y="531170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8420289" y="568181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8420289" y="574713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3599328" y="4379514"/>
            <a:ext cx="548183"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4925193"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737891"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2955072" y="2146231"/>
            <a:ext cx="6102484"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949934" y="171457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3" name="TextBox 62"/>
          <p:cNvSpPr txBox="1"/>
          <p:nvPr/>
        </p:nvSpPr>
        <p:spPr>
          <a:xfrm>
            <a:off x="604153" y="1712503"/>
            <a:ext cx="1874969" cy="461665"/>
          </a:xfrm>
          <a:prstGeom prst="rect">
            <a:avLst/>
          </a:prstGeom>
          <a:noFill/>
        </p:spPr>
        <p:txBody>
          <a:bodyPr wrap="square" rtlCol="0">
            <a:spAutoFit/>
          </a:bodyPr>
          <a:lstStyle/>
          <a:p>
            <a:pPr algn="ctr"/>
            <a:r>
              <a:rPr lang="en-US" sz="2400" dirty="0"/>
              <a:t>($ in millions)</a:t>
            </a:r>
          </a:p>
        </p:txBody>
      </p:sp>
      <p:sp>
        <p:nvSpPr>
          <p:cNvPr id="70" name="TextBox 69"/>
          <p:cNvSpPr txBox="1"/>
          <p:nvPr/>
        </p:nvSpPr>
        <p:spPr>
          <a:xfrm>
            <a:off x="6515445" y="2107849"/>
            <a:ext cx="949652" cy="461665"/>
          </a:xfrm>
          <a:prstGeom prst="rect">
            <a:avLst/>
          </a:prstGeom>
          <a:noFill/>
        </p:spPr>
        <p:txBody>
          <a:bodyPr wrap="square" rtlCol="0">
            <a:spAutoFit/>
          </a:bodyPr>
          <a:lstStyle/>
          <a:p>
            <a:pPr algn="ctr"/>
            <a:r>
              <a:rPr lang="en-US" sz="2400" b="1" dirty="0"/>
              <a:t>2020</a:t>
            </a:r>
            <a:endParaRPr lang="en-US" sz="2400" dirty="0"/>
          </a:p>
        </p:txBody>
      </p:sp>
      <p:sp>
        <p:nvSpPr>
          <p:cNvPr id="71" name="TextBox 70"/>
          <p:cNvSpPr txBox="1"/>
          <p:nvPr/>
        </p:nvSpPr>
        <p:spPr>
          <a:xfrm>
            <a:off x="6670652" y="3185323"/>
            <a:ext cx="996696" cy="461665"/>
          </a:xfrm>
          <a:prstGeom prst="rect">
            <a:avLst/>
          </a:prstGeom>
          <a:noFill/>
        </p:spPr>
        <p:txBody>
          <a:bodyPr wrap="square" rtlCol="0">
            <a:spAutoFit/>
          </a:bodyPr>
          <a:lstStyle/>
          <a:p>
            <a:pPr algn="r"/>
            <a:r>
              <a:rPr lang="en-US" sz="2400" dirty="0"/>
              <a:t>$25</a:t>
            </a:r>
          </a:p>
        </p:txBody>
      </p:sp>
      <p:sp>
        <p:nvSpPr>
          <p:cNvPr id="72" name="TextBox 71"/>
          <p:cNvSpPr txBox="1"/>
          <p:nvPr/>
        </p:nvSpPr>
        <p:spPr>
          <a:xfrm>
            <a:off x="6670652" y="3680994"/>
            <a:ext cx="996696" cy="461665"/>
          </a:xfrm>
          <a:prstGeom prst="rect">
            <a:avLst/>
          </a:prstGeom>
          <a:noFill/>
        </p:spPr>
        <p:txBody>
          <a:bodyPr wrap="square" rtlCol="0">
            <a:spAutoFit/>
          </a:bodyPr>
          <a:lstStyle/>
          <a:p>
            <a:pPr algn="r"/>
            <a:r>
              <a:rPr lang="en-US" sz="2400" dirty="0"/>
              <a:t>8</a:t>
            </a:r>
          </a:p>
        </p:txBody>
      </p:sp>
      <p:sp>
        <p:nvSpPr>
          <p:cNvPr id="73" name="TextBox 72"/>
          <p:cNvSpPr txBox="1"/>
          <p:nvPr/>
        </p:nvSpPr>
        <p:spPr>
          <a:xfrm>
            <a:off x="6670652" y="4349108"/>
            <a:ext cx="996696" cy="461665"/>
          </a:xfrm>
          <a:prstGeom prst="rect">
            <a:avLst/>
          </a:prstGeom>
          <a:noFill/>
        </p:spPr>
        <p:txBody>
          <a:bodyPr wrap="square" rtlCol="0">
            <a:spAutoFit/>
          </a:bodyPr>
          <a:lstStyle/>
          <a:p>
            <a:pPr algn="r"/>
            <a:r>
              <a:rPr lang="en-US" sz="2400" dirty="0"/>
              <a:t>$17</a:t>
            </a:r>
          </a:p>
        </p:txBody>
      </p:sp>
      <p:sp>
        <p:nvSpPr>
          <p:cNvPr id="74" name="TextBox 73"/>
          <p:cNvSpPr txBox="1"/>
          <p:nvPr/>
        </p:nvSpPr>
        <p:spPr>
          <a:xfrm>
            <a:off x="6670652" y="5280201"/>
            <a:ext cx="996696" cy="461665"/>
          </a:xfrm>
          <a:prstGeom prst="rect">
            <a:avLst/>
          </a:prstGeom>
          <a:noFill/>
        </p:spPr>
        <p:txBody>
          <a:bodyPr wrap="square" rtlCol="0">
            <a:spAutoFit/>
          </a:bodyPr>
          <a:lstStyle/>
          <a:p>
            <a:pPr algn="r"/>
            <a:r>
              <a:rPr lang="en-US" sz="2400" dirty="0"/>
              <a:t>$6.8</a:t>
            </a:r>
          </a:p>
        </p:txBody>
      </p:sp>
      <p:sp>
        <p:nvSpPr>
          <p:cNvPr id="75" name="TextBox 74"/>
          <p:cNvSpPr txBox="1"/>
          <p:nvPr/>
        </p:nvSpPr>
        <p:spPr>
          <a:xfrm>
            <a:off x="6077907" y="3185323"/>
            <a:ext cx="996696" cy="461665"/>
          </a:xfrm>
          <a:prstGeom prst="rect">
            <a:avLst/>
          </a:prstGeom>
          <a:noFill/>
        </p:spPr>
        <p:txBody>
          <a:bodyPr wrap="square" rtlCol="0">
            <a:spAutoFit/>
          </a:bodyPr>
          <a:lstStyle/>
          <a:p>
            <a:pPr algn="r"/>
            <a:r>
              <a:rPr lang="en-US" sz="2400" b="1" dirty="0">
                <a:solidFill>
                  <a:srgbClr val="EC008C"/>
                </a:solidFill>
              </a:rPr>
              <a:t>$(25)</a:t>
            </a:r>
          </a:p>
        </p:txBody>
      </p:sp>
      <p:sp>
        <p:nvSpPr>
          <p:cNvPr id="76" name="TextBox 75"/>
          <p:cNvSpPr txBox="1"/>
          <p:nvPr/>
        </p:nvSpPr>
        <p:spPr>
          <a:xfrm>
            <a:off x="6077907" y="3680994"/>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77" name="TextBox 76"/>
          <p:cNvSpPr txBox="1"/>
          <p:nvPr/>
        </p:nvSpPr>
        <p:spPr>
          <a:xfrm>
            <a:off x="6888362" y="4815107"/>
            <a:ext cx="996696" cy="461665"/>
          </a:xfrm>
          <a:prstGeom prst="rect">
            <a:avLst/>
          </a:prstGeom>
          <a:noFill/>
        </p:spPr>
        <p:txBody>
          <a:bodyPr wrap="square" rtlCol="0">
            <a:spAutoFit/>
          </a:bodyPr>
          <a:lstStyle/>
          <a:p>
            <a:pPr algn="r"/>
            <a:r>
              <a:rPr lang="en-US" sz="2400" dirty="0"/>
              <a:t>× 40%</a:t>
            </a:r>
          </a:p>
        </p:txBody>
      </p:sp>
      <p:sp>
        <p:nvSpPr>
          <p:cNvPr id="78" name="TextBox 77"/>
          <p:cNvSpPr txBox="1"/>
          <p:nvPr/>
        </p:nvSpPr>
        <p:spPr>
          <a:xfrm>
            <a:off x="6077907" y="4349108"/>
            <a:ext cx="996696" cy="461665"/>
          </a:xfrm>
          <a:prstGeom prst="rect">
            <a:avLst/>
          </a:prstGeom>
          <a:noFill/>
        </p:spPr>
        <p:txBody>
          <a:bodyPr wrap="square" rtlCol="0">
            <a:spAutoFit/>
          </a:bodyPr>
          <a:lstStyle/>
          <a:p>
            <a:pPr algn="r"/>
            <a:r>
              <a:rPr lang="en-US" sz="2400" b="1" dirty="0">
                <a:solidFill>
                  <a:srgbClr val="EC008C"/>
                </a:solidFill>
              </a:rPr>
              <a:t>$(10)</a:t>
            </a:r>
          </a:p>
        </p:txBody>
      </p:sp>
      <p:cxnSp>
        <p:nvCxnSpPr>
          <p:cNvPr id="79" name="Straight Connector 78"/>
          <p:cNvCxnSpPr/>
          <p:nvPr/>
        </p:nvCxnSpPr>
        <p:spPr>
          <a:xfrm>
            <a:off x="7112182" y="4379514"/>
            <a:ext cx="513448"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002326" y="5316621"/>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002326" y="5686733"/>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7002326" y="5752049"/>
            <a:ext cx="570440"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341718" y="4379514"/>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sp>
        <p:nvSpPr>
          <p:cNvPr id="84" name="TextBox 83"/>
          <p:cNvSpPr txBox="1"/>
          <p:nvPr/>
        </p:nvSpPr>
        <p:spPr>
          <a:xfrm>
            <a:off x="2629885" y="3185323"/>
            <a:ext cx="996696" cy="461665"/>
          </a:xfrm>
          <a:prstGeom prst="rect">
            <a:avLst/>
          </a:prstGeom>
          <a:noFill/>
        </p:spPr>
        <p:txBody>
          <a:bodyPr wrap="square" rtlCol="0">
            <a:spAutoFit/>
          </a:bodyPr>
          <a:lstStyle/>
          <a:p>
            <a:pPr algn="r"/>
            <a:r>
              <a:rPr lang="en-US" sz="2400" dirty="0"/>
              <a:t>$100</a:t>
            </a:r>
          </a:p>
        </p:txBody>
      </p:sp>
      <p:sp>
        <p:nvSpPr>
          <p:cNvPr id="85" name="TextBox 84"/>
          <p:cNvSpPr txBox="1"/>
          <p:nvPr/>
        </p:nvSpPr>
        <p:spPr>
          <a:xfrm>
            <a:off x="2585068" y="3680994"/>
            <a:ext cx="996696" cy="461665"/>
          </a:xfrm>
          <a:prstGeom prst="rect">
            <a:avLst/>
          </a:prstGeom>
          <a:noFill/>
        </p:spPr>
        <p:txBody>
          <a:bodyPr wrap="square" rtlCol="0">
            <a:spAutoFit/>
          </a:bodyPr>
          <a:lstStyle/>
          <a:p>
            <a:pPr algn="r"/>
            <a:r>
              <a:rPr lang="en-US" sz="2400" dirty="0"/>
              <a:t>100</a:t>
            </a:r>
          </a:p>
        </p:txBody>
      </p:sp>
      <p:sp>
        <p:nvSpPr>
          <p:cNvPr id="86" name="TextBox 85"/>
          <p:cNvSpPr txBox="1"/>
          <p:nvPr/>
        </p:nvSpPr>
        <p:spPr>
          <a:xfrm>
            <a:off x="6548916" y="5725775"/>
            <a:ext cx="1728390" cy="830997"/>
          </a:xfrm>
          <a:prstGeom prst="rect">
            <a:avLst/>
          </a:prstGeom>
          <a:noFill/>
        </p:spPr>
        <p:txBody>
          <a:bodyPr wrap="square" rtlCol="0" anchor="ctr">
            <a:spAutoFit/>
          </a:bodyPr>
          <a:lstStyle/>
          <a:p>
            <a:pPr algn="ctr"/>
            <a:r>
              <a:rPr lang="en-US" sz="2400" b="1" dirty="0">
                <a:solidFill>
                  <a:srgbClr val="EC008C"/>
                </a:solidFill>
              </a:rPr>
              <a:t>Reversing Difference</a:t>
            </a:r>
          </a:p>
        </p:txBody>
      </p:sp>
      <p:cxnSp>
        <p:nvCxnSpPr>
          <p:cNvPr id="87" name="Elbow Connector 86"/>
          <p:cNvCxnSpPr/>
          <p:nvPr/>
        </p:nvCxnSpPr>
        <p:spPr>
          <a:xfrm rot="16200000" flipV="1">
            <a:off x="6008839" y="5489451"/>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p:cNvCxnSpPr/>
          <p:nvPr/>
        </p:nvCxnSpPr>
        <p:spPr>
          <a:xfrm rot="5400000" flipH="1" flipV="1">
            <a:off x="7570939" y="5489450"/>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682346" y="5762062"/>
            <a:ext cx="1728390" cy="830997"/>
          </a:xfrm>
          <a:prstGeom prst="rect">
            <a:avLst/>
          </a:prstGeom>
          <a:noFill/>
        </p:spPr>
        <p:txBody>
          <a:bodyPr wrap="square" rtlCol="0" anchor="ctr">
            <a:spAutoFit/>
          </a:bodyPr>
          <a:lstStyle/>
          <a:p>
            <a:pPr algn="ctr"/>
            <a:r>
              <a:rPr lang="en-US" sz="2400" b="1" dirty="0">
                <a:solidFill>
                  <a:srgbClr val="EC008C"/>
                </a:solidFill>
              </a:rPr>
              <a:t>Originating Difference</a:t>
            </a:r>
          </a:p>
        </p:txBody>
      </p:sp>
      <p:cxnSp>
        <p:nvCxnSpPr>
          <p:cNvPr id="90" name="Elbow Connector 89"/>
          <p:cNvCxnSpPr/>
          <p:nvPr/>
        </p:nvCxnSpPr>
        <p:spPr>
          <a:xfrm rot="16200000" flipV="1">
            <a:off x="3156783" y="5525738"/>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p:nvPr/>
        </p:nvCxnSpPr>
        <p:spPr>
          <a:xfrm rot="5400000" flipH="1" flipV="1">
            <a:off x="4718883" y="5525737"/>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2057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500"/>
                                        <p:tgtEl>
                                          <p:spTgt spid="51"/>
                                        </p:tgtEl>
                                      </p:cBhvr>
                                    </p:animEffect>
                                  </p:childTnLst>
                                </p:cTn>
                              </p:par>
                              <p:par>
                                <p:cTn id="74" presetID="22" presetClass="entr" presetSubtype="4" fill="hold"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down)">
                                      <p:cBhvr>
                                        <p:cTn id="76" dur="500"/>
                                        <p:tgtEl>
                                          <p:spTgt spid="9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nodeType="withEffect">
                                  <p:stCondLst>
                                    <p:cond delay="0"/>
                                  </p:stCondLst>
                                  <p:childTnLst>
                                    <p:set>
                                      <p:cBhvr>
                                        <p:cTn id="93" dur="1" fill="hold">
                                          <p:stCondLst>
                                            <p:cond delay="0"/>
                                          </p:stCondLst>
                                        </p:cTn>
                                        <p:tgtEl>
                                          <p:spTgt spid="58"/>
                                        </p:tgtEl>
                                        <p:attrNameLst>
                                          <p:attrName>style.visibility</p:attrName>
                                        </p:attrNameLst>
                                      </p:cBhvr>
                                      <p:to>
                                        <p:strVal val="visible"/>
                                      </p:to>
                                    </p:set>
                                    <p:animEffect transition="in" filter="fade">
                                      <p:cBhvr>
                                        <p:cTn id="94" dur="500"/>
                                        <p:tgtEl>
                                          <p:spTgt spid="5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500"/>
                                        <p:tgtEl>
                                          <p:spTgt spid="31"/>
                                        </p:tgtEl>
                                      </p:cBhvr>
                                    </p:animEffect>
                                  </p:childTnLst>
                                </p:cTn>
                              </p:par>
                              <p:par>
                                <p:cTn id="109" presetID="10" presetClass="entr" presetSubtype="0" fill="hold"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500"/>
                                        <p:tgtEl>
                                          <p:spTgt spid="47"/>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childTnLst>
                                </p:cTn>
                              </p:par>
                              <p:par>
                                <p:cTn id="115" presetID="10" presetClass="entr" presetSubtype="0" fill="hold"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500"/>
                                        <p:tgtEl>
                                          <p:spTgt spid="3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500"/>
                                        <p:tgtEl>
                                          <p:spTgt spid="32"/>
                                        </p:tgtEl>
                                      </p:cBhvr>
                                    </p:animEffect>
                                  </p:childTnLst>
                                </p:cTn>
                              </p:par>
                              <p:par>
                                <p:cTn id="124" presetID="22" presetClass="entr" presetSubtype="4" fill="hold" nodeType="withEffect">
                                  <p:stCondLst>
                                    <p:cond delay="0"/>
                                  </p:stCondLst>
                                  <p:childTnLst>
                                    <p:set>
                                      <p:cBhvr>
                                        <p:cTn id="125" dur="1" fill="hold">
                                          <p:stCondLst>
                                            <p:cond delay="0"/>
                                          </p:stCondLst>
                                        </p:cTn>
                                        <p:tgtEl>
                                          <p:spTgt spid="91"/>
                                        </p:tgtEl>
                                        <p:attrNameLst>
                                          <p:attrName>style.visibility</p:attrName>
                                        </p:attrNameLst>
                                      </p:cBhvr>
                                      <p:to>
                                        <p:strVal val="visible"/>
                                      </p:to>
                                    </p:set>
                                    <p:animEffect transition="in" filter="wipe(down)">
                                      <p:cBhvr>
                                        <p:cTn id="126" dur="500"/>
                                        <p:tgtEl>
                                          <p:spTgt spid="9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500"/>
                                        <p:tgtEl>
                                          <p:spTgt spid="33"/>
                                        </p:tgtEl>
                                      </p:cBhvr>
                                    </p:animEffect>
                                  </p:childTnLst>
                                </p:cTn>
                              </p:par>
                              <p:par>
                                <p:cTn id="130" presetID="10" presetClass="entr" presetSubtype="0" fill="hold" nodeType="with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500"/>
                                        <p:tgtEl>
                                          <p:spTgt spid="52"/>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fade">
                                      <p:cBhvr>
                                        <p:cTn id="135" dur="500"/>
                                        <p:tgtEl>
                                          <p:spTgt spid="35"/>
                                        </p:tgtEl>
                                      </p:cBhvr>
                                    </p:animEffect>
                                  </p:childTnLst>
                                </p:cTn>
                              </p:par>
                              <p:par>
                                <p:cTn id="136" presetID="10" presetClass="entr" presetSubtype="0" fill="hold" nodeType="withEffect">
                                  <p:stCondLst>
                                    <p:cond delay="0"/>
                                  </p:stCondLst>
                                  <p:childTnLst>
                                    <p:set>
                                      <p:cBhvr>
                                        <p:cTn id="137" dur="1" fill="hold">
                                          <p:stCondLst>
                                            <p:cond delay="0"/>
                                          </p:stCondLst>
                                        </p:cTn>
                                        <p:tgtEl>
                                          <p:spTgt spid="54"/>
                                        </p:tgtEl>
                                        <p:attrNameLst>
                                          <p:attrName>style.visibility</p:attrName>
                                        </p:attrNameLst>
                                      </p:cBhvr>
                                      <p:to>
                                        <p:strVal val="visible"/>
                                      </p:to>
                                    </p:set>
                                    <p:animEffect transition="in" filter="fade">
                                      <p:cBhvr>
                                        <p:cTn id="138" dur="500"/>
                                        <p:tgtEl>
                                          <p:spTgt spid="54"/>
                                        </p:tgtEl>
                                      </p:cBhvr>
                                    </p:animEffect>
                                  </p:childTnLst>
                                </p:cTn>
                              </p:par>
                              <p:par>
                                <p:cTn id="139" presetID="10" presetClass="entr" presetSubtype="0" fill="hold" nodeType="with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fade">
                                      <p:cBhvr>
                                        <p:cTn id="141" dur="500"/>
                                        <p:tgtEl>
                                          <p:spTgt spid="53"/>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75"/>
                                        </p:tgtEl>
                                        <p:attrNameLst>
                                          <p:attrName>style.visibility</p:attrName>
                                        </p:attrNameLst>
                                      </p:cBhvr>
                                      <p:to>
                                        <p:strVal val="visible"/>
                                      </p:to>
                                    </p:set>
                                    <p:animEffect transition="in" filter="fade">
                                      <p:cBhvr>
                                        <p:cTn id="146" dur="500"/>
                                        <p:tgtEl>
                                          <p:spTgt spid="7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71"/>
                                        </p:tgtEl>
                                        <p:attrNameLst>
                                          <p:attrName>style.visibility</p:attrName>
                                        </p:attrNameLst>
                                      </p:cBhvr>
                                      <p:to>
                                        <p:strVal val="visible"/>
                                      </p:to>
                                    </p:set>
                                    <p:animEffect transition="in" filter="fade">
                                      <p:cBhvr>
                                        <p:cTn id="149" dur="500"/>
                                        <p:tgtEl>
                                          <p:spTgt spid="71"/>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76"/>
                                        </p:tgtEl>
                                        <p:attrNameLst>
                                          <p:attrName>style.visibility</p:attrName>
                                        </p:attrNameLst>
                                      </p:cBhvr>
                                      <p:to>
                                        <p:strVal val="visible"/>
                                      </p:to>
                                    </p:set>
                                    <p:animEffect transition="in" filter="fade">
                                      <p:cBhvr>
                                        <p:cTn id="152" dur="500"/>
                                        <p:tgtEl>
                                          <p:spTgt spid="76"/>
                                        </p:tgtEl>
                                      </p:cBhvr>
                                    </p:animEffect>
                                  </p:childTnLst>
                                </p:cTn>
                              </p:par>
                              <p:par>
                                <p:cTn id="153" presetID="10" presetClass="entr" presetSubtype="0" fill="hold" nodeType="withEffect">
                                  <p:stCondLst>
                                    <p:cond delay="0"/>
                                  </p:stCondLst>
                                  <p:childTnLst>
                                    <p:set>
                                      <p:cBhvr>
                                        <p:cTn id="154" dur="1" fill="hold">
                                          <p:stCondLst>
                                            <p:cond delay="0"/>
                                          </p:stCondLst>
                                        </p:cTn>
                                        <p:tgtEl>
                                          <p:spTgt spid="79"/>
                                        </p:tgtEl>
                                        <p:attrNameLst>
                                          <p:attrName>style.visibility</p:attrName>
                                        </p:attrNameLst>
                                      </p:cBhvr>
                                      <p:to>
                                        <p:strVal val="visible"/>
                                      </p:to>
                                    </p:set>
                                    <p:animEffect transition="in" filter="fade">
                                      <p:cBhvr>
                                        <p:cTn id="155" dur="500"/>
                                        <p:tgtEl>
                                          <p:spTgt spid="7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78"/>
                                        </p:tgtEl>
                                        <p:attrNameLst>
                                          <p:attrName>style.visibility</p:attrName>
                                        </p:attrNameLst>
                                      </p:cBhvr>
                                      <p:to>
                                        <p:strVal val="visible"/>
                                      </p:to>
                                    </p:set>
                                    <p:animEffect transition="in" filter="fade">
                                      <p:cBhvr>
                                        <p:cTn id="158" dur="500"/>
                                        <p:tgtEl>
                                          <p:spTgt spid="78"/>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77"/>
                                        </p:tgtEl>
                                        <p:attrNameLst>
                                          <p:attrName>style.visibility</p:attrName>
                                        </p:attrNameLst>
                                      </p:cBhvr>
                                      <p:to>
                                        <p:strVal val="visible"/>
                                      </p:to>
                                    </p:set>
                                    <p:animEffect transition="in" filter="fade">
                                      <p:cBhvr>
                                        <p:cTn id="161" dur="500"/>
                                        <p:tgtEl>
                                          <p:spTgt spid="7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3"/>
                                        </p:tgtEl>
                                        <p:attrNameLst>
                                          <p:attrName>style.visibility</p:attrName>
                                        </p:attrNameLst>
                                      </p:cBhvr>
                                      <p:to>
                                        <p:strVal val="visible"/>
                                      </p:to>
                                    </p:set>
                                    <p:animEffect transition="in" filter="fade">
                                      <p:cBhvr>
                                        <p:cTn id="164" dur="500"/>
                                        <p:tgtEl>
                                          <p:spTgt spid="73"/>
                                        </p:tgtEl>
                                      </p:cBhvr>
                                    </p:animEffect>
                                  </p:childTnLst>
                                </p:cTn>
                              </p:par>
                              <p:par>
                                <p:cTn id="165" presetID="10" presetClass="entr" presetSubtype="0" fill="hold"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500"/>
                                        <p:tgtEl>
                                          <p:spTgt spid="80"/>
                                        </p:tgtEl>
                                      </p:cBhvr>
                                    </p:animEffect>
                                  </p:childTnLst>
                                </p:cTn>
                              </p:par>
                              <p:par>
                                <p:cTn id="168" presetID="22" presetClass="entr" presetSubtype="4" fill="hold" nodeType="withEffect">
                                  <p:stCondLst>
                                    <p:cond delay="0"/>
                                  </p:stCondLst>
                                  <p:childTnLst>
                                    <p:set>
                                      <p:cBhvr>
                                        <p:cTn id="169" dur="1" fill="hold">
                                          <p:stCondLst>
                                            <p:cond delay="0"/>
                                          </p:stCondLst>
                                        </p:cTn>
                                        <p:tgtEl>
                                          <p:spTgt spid="87"/>
                                        </p:tgtEl>
                                        <p:attrNameLst>
                                          <p:attrName>style.visibility</p:attrName>
                                        </p:attrNameLst>
                                      </p:cBhvr>
                                      <p:to>
                                        <p:strVal val="visible"/>
                                      </p:to>
                                    </p:set>
                                    <p:animEffect transition="in" filter="wipe(down)">
                                      <p:cBhvr>
                                        <p:cTn id="170" dur="500"/>
                                        <p:tgtEl>
                                          <p:spTgt spid="87"/>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6"/>
                                        </p:tgtEl>
                                        <p:attrNameLst>
                                          <p:attrName>style.visibility</p:attrName>
                                        </p:attrNameLst>
                                      </p:cBhvr>
                                      <p:to>
                                        <p:strVal val="visible"/>
                                      </p:to>
                                    </p:set>
                                    <p:animEffect transition="in" filter="fade">
                                      <p:cBhvr>
                                        <p:cTn id="173" dur="500"/>
                                        <p:tgtEl>
                                          <p:spTgt spid="86"/>
                                        </p:tgtEl>
                                      </p:cBhvr>
                                    </p:animEffect>
                                  </p:childTnLst>
                                </p:cTn>
                              </p:par>
                              <p:par>
                                <p:cTn id="174" presetID="10" presetClass="entr" presetSubtype="0" fill="hold" nodeType="withEffect">
                                  <p:stCondLst>
                                    <p:cond delay="0"/>
                                  </p:stCondLst>
                                  <p:childTnLst>
                                    <p:set>
                                      <p:cBhvr>
                                        <p:cTn id="175" dur="1" fill="hold">
                                          <p:stCondLst>
                                            <p:cond delay="0"/>
                                          </p:stCondLst>
                                        </p:cTn>
                                        <p:tgtEl>
                                          <p:spTgt spid="82"/>
                                        </p:tgtEl>
                                        <p:attrNameLst>
                                          <p:attrName>style.visibility</p:attrName>
                                        </p:attrNameLst>
                                      </p:cBhvr>
                                      <p:to>
                                        <p:strVal val="visible"/>
                                      </p:to>
                                    </p:set>
                                    <p:animEffect transition="in" filter="fade">
                                      <p:cBhvr>
                                        <p:cTn id="176" dur="500"/>
                                        <p:tgtEl>
                                          <p:spTgt spid="82"/>
                                        </p:tgtEl>
                                      </p:cBhvr>
                                    </p:animEffect>
                                  </p:childTnLst>
                                </p:cTn>
                              </p:par>
                              <p:par>
                                <p:cTn id="177" presetID="10" presetClass="entr" presetSubtype="0" fill="hold" nodeType="withEffect">
                                  <p:stCondLst>
                                    <p:cond delay="0"/>
                                  </p:stCondLst>
                                  <p:childTnLst>
                                    <p:set>
                                      <p:cBhvr>
                                        <p:cTn id="178" dur="1" fill="hold">
                                          <p:stCondLst>
                                            <p:cond delay="0"/>
                                          </p:stCondLst>
                                        </p:cTn>
                                        <p:tgtEl>
                                          <p:spTgt spid="81"/>
                                        </p:tgtEl>
                                        <p:attrNameLst>
                                          <p:attrName>style.visibility</p:attrName>
                                        </p:attrNameLst>
                                      </p:cBhvr>
                                      <p:to>
                                        <p:strVal val="visible"/>
                                      </p:to>
                                    </p:set>
                                    <p:animEffect transition="in" filter="fade">
                                      <p:cBhvr>
                                        <p:cTn id="179" dur="500"/>
                                        <p:tgtEl>
                                          <p:spTgt spid="81"/>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74"/>
                                        </p:tgtEl>
                                        <p:attrNameLst>
                                          <p:attrName>style.visibility</p:attrName>
                                        </p:attrNameLst>
                                      </p:cBhvr>
                                      <p:to>
                                        <p:strVal val="visible"/>
                                      </p:to>
                                    </p:set>
                                    <p:animEffect transition="in" filter="fade">
                                      <p:cBhvr>
                                        <p:cTn id="182" dur="500"/>
                                        <p:tgtEl>
                                          <p:spTgt spid="74"/>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2"/>
                                        </p:tgtEl>
                                        <p:attrNameLst>
                                          <p:attrName>style.visibility</p:attrName>
                                        </p:attrNameLst>
                                      </p:cBhvr>
                                      <p:to>
                                        <p:strVal val="visible"/>
                                      </p:to>
                                    </p:set>
                                    <p:animEffect transition="in" filter="fade">
                                      <p:cBhvr>
                                        <p:cTn id="185" dur="500"/>
                                        <p:tgtEl>
                                          <p:spTgt spid="72"/>
                                        </p:tgtEl>
                                      </p:cBhvr>
                                    </p:animEffect>
                                  </p:childTnLst>
                                </p:cTn>
                              </p:par>
                              <p:par>
                                <p:cTn id="186" presetID="10" presetClass="entr" presetSubtype="0" fill="hold" nodeType="withEffect">
                                  <p:stCondLst>
                                    <p:cond delay="0"/>
                                  </p:stCondLst>
                                  <p:childTnLst>
                                    <p:set>
                                      <p:cBhvr>
                                        <p:cTn id="187" dur="1" fill="hold">
                                          <p:stCondLst>
                                            <p:cond delay="0"/>
                                          </p:stCondLst>
                                        </p:cTn>
                                        <p:tgtEl>
                                          <p:spTgt spid="83"/>
                                        </p:tgtEl>
                                        <p:attrNameLst>
                                          <p:attrName>style.visibility</p:attrName>
                                        </p:attrNameLst>
                                      </p:cBhvr>
                                      <p:to>
                                        <p:strVal val="visible"/>
                                      </p:to>
                                    </p:set>
                                    <p:animEffect transition="in" filter="fade">
                                      <p:cBhvr>
                                        <p:cTn id="188" dur="500"/>
                                        <p:tgtEl>
                                          <p:spTgt spid="83"/>
                                        </p:tgtEl>
                                      </p:cBhvr>
                                    </p:animEffect>
                                  </p:childTnLst>
                                </p:cTn>
                              </p:par>
                            </p:childTnLst>
                          </p:cTn>
                        </p:par>
                      </p:childTnLst>
                    </p:cTn>
                  </p:par>
                  <p:par>
                    <p:cTn id="189" fill="hold">
                      <p:stCondLst>
                        <p:cond delay="indefinite"/>
                      </p:stCondLst>
                      <p:childTnLst>
                        <p:par>
                          <p:cTn id="190" fill="hold">
                            <p:stCondLst>
                              <p:cond delay="0"/>
                            </p:stCondLst>
                            <p:childTnLst>
                              <p:par>
                                <p:cTn id="191" presetID="10" presetClass="entr" presetSubtype="0" fill="hold" grpId="0" nodeType="clickEffect">
                                  <p:stCondLst>
                                    <p:cond delay="0"/>
                                  </p:stCondLst>
                                  <p:childTnLst>
                                    <p:set>
                                      <p:cBhvr>
                                        <p:cTn id="192" dur="1" fill="hold">
                                          <p:stCondLst>
                                            <p:cond delay="0"/>
                                          </p:stCondLst>
                                        </p:cTn>
                                        <p:tgtEl>
                                          <p:spTgt spid="42"/>
                                        </p:tgtEl>
                                        <p:attrNameLst>
                                          <p:attrName>style.visibility</p:attrName>
                                        </p:attrNameLst>
                                      </p:cBhvr>
                                      <p:to>
                                        <p:strVal val="visible"/>
                                      </p:to>
                                    </p:set>
                                    <p:animEffect transition="in" filter="fade">
                                      <p:cBhvr>
                                        <p:cTn id="193" dur="500"/>
                                        <p:tgtEl>
                                          <p:spTgt spid="42"/>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38"/>
                                        </p:tgtEl>
                                        <p:attrNameLst>
                                          <p:attrName>style.visibility</p:attrName>
                                        </p:attrNameLst>
                                      </p:cBhvr>
                                      <p:to>
                                        <p:strVal val="visible"/>
                                      </p:to>
                                    </p:set>
                                    <p:animEffect transition="in" filter="fade">
                                      <p:cBhvr>
                                        <p:cTn id="196" dur="500"/>
                                        <p:tgtEl>
                                          <p:spTgt spid="38"/>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39"/>
                                        </p:tgtEl>
                                        <p:attrNameLst>
                                          <p:attrName>style.visibility</p:attrName>
                                        </p:attrNameLst>
                                      </p:cBhvr>
                                      <p:to>
                                        <p:strVal val="visible"/>
                                      </p:to>
                                    </p:set>
                                    <p:animEffect transition="in" filter="fade">
                                      <p:cBhvr>
                                        <p:cTn id="199" dur="500"/>
                                        <p:tgtEl>
                                          <p:spTgt spid="39"/>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43"/>
                                        </p:tgtEl>
                                        <p:attrNameLst>
                                          <p:attrName>style.visibility</p:attrName>
                                        </p:attrNameLst>
                                      </p:cBhvr>
                                      <p:to>
                                        <p:strVal val="visible"/>
                                      </p:to>
                                    </p:set>
                                    <p:animEffect transition="in" filter="fade">
                                      <p:cBhvr>
                                        <p:cTn id="202" dur="500"/>
                                        <p:tgtEl>
                                          <p:spTgt spid="4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40"/>
                                        </p:tgtEl>
                                        <p:attrNameLst>
                                          <p:attrName>style.visibility</p:attrName>
                                        </p:attrNameLst>
                                      </p:cBhvr>
                                      <p:to>
                                        <p:strVal val="visible"/>
                                      </p:to>
                                    </p:set>
                                    <p:animEffect transition="in" filter="fade">
                                      <p:cBhvr>
                                        <p:cTn id="205" dur="500"/>
                                        <p:tgtEl>
                                          <p:spTgt spid="40"/>
                                        </p:tgtEl>
                                      </p:cBhvr>
                                    </p:animEffect>
                                  </p:childTnLst>
                                </p:cTn>
                              </p:par>
                              <p:par>
                                <p:cTn id="206" presetID="10" presetClass="entr" presetSubtype="0" fill="hold" grpId="0" nodeType="withEffect">
                                  <p:stCondLst>
                                    <p:cond delay="0"/>
                                  </p:stCondLst>
                                  <p:childTnLst>
                                    <p:set>
                                      <p:cBhvr>
                                        <p:cTn id="207" dur="1" fill="hold">
                                          <p:stCondLst>
                                            <p:cond delay="0"/>
                                          </p:stCondLst>
                                        </p:cTn>
                                        <p:tgtEl>
                                          <p:spTgt spid="45"/>
                                        </p:tgtEl>
                                        <p:attrNameLst>
                                          <p:attrName>style.visibility</p:attrName>
                                        </p:attrNameLst>
                                      </p:cBhvr>
                                      <p:to>
                                        <p:strVal val="visible"/>
                                      </p:to>
                                    </p:set>
                                    <p:animEffect transition="in" filter="fade">
                                      <p:cBhvr>
                                        <p:cTn id="208" dur="500"/>
                                        <p:tgtEl>
                                          <p:spTgt spid="45"/>
                                        </p:tgtEl>
                                      </p:cBhvr>
                                    </p:animEffect>
                                  </p:childTnLst>
                                </p:cTn>
                              </p:par>
                              <p:par>
                                <p:cTn id="209" presetID="10" presetClass="entr" presetSubtype="0" fill="hold" nodeType="withEffect">
                                  <p:stCondLst>
                                    <p:cond delay="0"/>
                                  </p:stCondLst>
                                  <p:childTnLst>
                                    <p:set>
                                      <p:cBhvr>
                                        <p:cTn id="210" dur="1" fill="hold">
                                          <p:stCondLst>
                                            <p:cond delay="0"/>
                                          </p:stCondLst>
                                        </p:cTn>
                                        <p:tgtEl>
                                          <p:spTgt spid="48"/>
                                        </p:tgtEl>
                                        <p:attrNameLst>
                                          <p:attrName>style.visibility</p:attrName>
                                        </p:attrNameLst>
                                      </p:cBhvr>
                                      <p:to>
                                        <p:strVal val="visible"/>
                                      </p:to>
                                    </p:set>
                                    <p:animEffect transition="in" filter="fade">
                                      <p:cBhvr>
                                        <p:cTn id="211" dur="500"/>
                                        <p:tgtEl>
                                          <p:spTgt spid="48"/>
                                        </p:tgtEl>
                                      </p:cBhvr>
                                    </p:animEffect>
                                  </p:childTnLst>
                                </p:cTn>
                              </p:par>
                              <p:par>
                                <p:cTn id="212" presetID="10" presetClass="entr" presetSubtype="0" fill="hold" nodeType="withEffect">
                                  <p:stCondLst>
                                    <p:cond delay="0"/>
                                  </p:stCondLst>
                                  <p:childTnLst>
                                    <p:set>
                                      <p:cBhvr>
                                        <p:cTn id="213" dur="1" fill="hold">
                                          <p:stCondLst>
                                            <p:cond delay="0"/>
                                          </p:stCondLst>
                                        </p:cTn>
                                        <p:tgtEl>
                                          <p:spTgt spid="60"/>
                                        </p:tgtEl>
                                        <p:attrNameLst>
                                          <p:attrName>style.visibility</p:attrName>
                                        </p:attrNameLst>
                                      </p:cBhvr>
                                      <p:to>
                                        <p:strVal val="visible"/>
                                      </p:to>
                                    </p:set>
                                    <p:animEffect transition="in" filter="fade">
                                      <p:cBhvr>
                                        <p:cTn id="214" dur="500"/>
                                        <p:tgtEl>
                                          <p:spTgt spid="60"/>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44"/>
                                        </p:tgtEl>
                                        <p:attrNameLst>
                                          <p:attrName>style.visibility</p:attrName>
                                        </p:attrNameLst>
                                      </p:cBhvr>
                                      <p:to>
                                        <p:strVal val="visible"/>
                                      </p:to>
                                    </p:set>
                                    <p:animEffect transition="in" filter="fade">
                                      <p:cBhvr>
                                        <p:cTn id="217" dur="500"/>
                                        <p:tgtEl>
                                          <p:spTgt spid="44"/>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41"/>
                                        </p:tgtEl>
                                        <p:attrNameLst>
                                          <p:attrName>style.visibility</p:attrName>
                                        </p:attrNameLst>
                                      </p:cBhvr>
                                      <p:to>
                                        <p:strVal val="visible"/>
                                      </p:to>
                                    </p:set>
                                    <p:animEffect transition="in" filter="fade">
                                      <p:cBhvr>
                                        <p:cTn id="220" dur="500"/>
                                        <p:tgtEl>
                                          <p:spTgt spid="41"/>
                                        </p:tgtEl>
                                      </p:cBhvr>
                                    </p:animEffect>
                                  </p:childTnLst>
                                </p:cTn>
                              </p:par>
                              <p:par>
                                <p:cTn id="221" presetID="10" presetClass="entr" presetSubtype="0" fill="hold" nodeType="withEffect">
                                  <p:stCondLst>
                                    <p:cond delay="0"/>
                                  </p:stCondLst>
                                  <p:childTnLst>
                                    <p:set>
                                      <p:cBhvr>
                                        <p:cTn id="222" dur="1" fill="hold">
                                          <p:stCondLst>
                                            <p:cond delay="0"/>
                                          </p:stCondLst>
                                        </p:cTn>
                                        <p:tgtEl>
                                          <p:spTgt spid="55"/>
                                        </p:tgtEl>
                                        <p:attrNameLst>
                                          <p:attrName>style.visibility</p:attrName>
                                        </p:attrNameLst>
                                      </p:cBhvr>
                                      <p:to>
                                        <p:strVal val="visible"/>
                                      </p:to>
                                    </p:set>
                                    <p:animEffect transition="in" filter="fade">
                                      <p:cBhvr>
                                        <p:cTn id="223" dur="500"/>
                                        <p:tgtEl>
                                          <p:spTgt spid="55"/>
                                        </p:tgtEl>
                                      </p:cBhvr>
                                    </p:animEffect>
                                  </p:childTnLst>
                                </p:cTn>
                              </p:par>
                              <p:par>
                                <p:cTn id="224" presetID="10" presetClass="entr" presetSubtype="0" fill="hold" nodeType="withEffect">
                                  <p:stCondLst>
                                    <p:cond delay="0"/>
                                  </p:stCondLst>
                                  <p:childTnLst>
                                    <p:set>
                                      <p:cBhvr>
                                        <p:cTn id="225" dur="1" fill="hold">
                                          <p:stCondLst>
                                            <p:cond delay="0"/>
                                          </p:stCondLst>
                                        </p:cTn>
                                        <p:tgtEl>
                                          <p:spTgt spid="56"/>
                                        </p:tgtEl>
                                        <p:attrNameLst>
                                          <p:attrName>style.visibility</p:attrName>
                                        </p:attrNameLst>
                                      </p:cBhvr>
                                      <p:to>
                                        <p:strVal val="visible"/>
                                      </p:to>
                                    </p:set>
                                    <p:animEffect transition="in" filter="fade">
                                      <p:cBhvr>
                                        <p:cTn id="226" dur="500"/>
                                        <p:tgtEl>
                                          <p:spTgt spid="56"/>
                                        </p:tgtEl>
                                      </p:cBhvr>
                                    </p:animEffect>
                                  </p:childTnLst>
                                </p:cTn>
                              </p:par>
                              <p:par>
                                <p:cTn id="227" presetID="10" presetClass="entr" presetSubtype="0" fill="hold" nodeType="withEffect">
                                  <p:stCondLst>
                                    <p:cond delay="0"/>
                                  </p:stCondLst>
                                  <p:childTnLst>
                                    <p:set>
                                      <p:cBhvr>
                                        <p:cTn id="228" dur="1" fill="hold">
                                          <p:stCondLst>
                                            <p:cond delay="0"/>
                                          </p:stCondLst>
                                        </p:cTn>
                                        <p:tgtEl>
                                          <p:spTgt spid="57"/>
                                        </p:tgtEl>
                                        <p:attrNameLst>
                                          <p:attrName>style.visibility</p:attrName>
                                        </p:attrNameLst>
                                      </p:cBhvr>
                                      <p:to>
                                        <p:strVal val="visible"/>
                                      </p:to>
                                    </p:set>
                                    <p:animEffect transition="in" filter="fade">
                                      <p:cBhvr>
                                        <p:cTn id="229" dur="500"/>
                                        <p:tgtEl>
                                          <p:spTgt spid="57"/>
                                        </p:tgtEl>
                                      </p:cBhvr>
                                    </p:animEffect>
                                  </p:childTnLst>
                                </p:cTn>
                              </p:par>
                              <p:par>
                                <p:cTn id="230" presetID="22" presetClass="entr" presetSubtype="4" fill="hold" nodeType="withEffect">
                                  <p:stCondLst>
                                    <p:cond delay="0"/>
                                  </p:stCondLst>
                                  <p:childTnLst>
                                    <p:set>
                                      <p:cBhvr>
                                        <p:cTn id="231" dur="1" fill="hold">
                                          <p:stCondLst>
                                            <p:cond delay="0"/>
                                          </p:stCondLst>
                                        </p:cTn>
                                        <p:tgtEl>
                                          <p:spTgt spid="88"/>
                                        </p:tgtEl>
                                        <p:attrNameLst>
                                          <p:attrName>style.visibility</p:attrName>
                                        </p:attrNameLst>
                                      </p:cBhvr>
                                      <p:to>
                                        <p:strVal val="visible"/>
                                      </p:to>
                                    </p:set>
                                    <p:animEffect transition="in" filter="wipe(down)">
                                      <p:cBhvr>
                                        <p:cTn id="23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62" grpId="0"/>
      <p:bldP spid="63" grpId="0"/>
      <p:bldP spid="70" grpId="0"/>
      <p:bldP spid="71" grpId="0"/>
      <p:bldP spid="72" grpId="0"/>
      <p:bldP spid="73" grpId="0"/>
      <p:bldP spid="74" grpId="0"/>
      <p:bldP spid="75" grpId="0"/>
      <p:bldP spid="76" grpId="0"/>
      <p:bldP spid="77" grpId="0"/>
      <p:bldP spid="78" grpId="0"/>
      <p:bldP spid="84" grpId="0"/>
      <p:bldP spid="85" grpId="0"/>
      <p:bldP spid="86" grpId="0"/>
      <p:bldP spid="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IN" dirty="0"/>
              <a:t>Deferred Tax Assets</a:t>
            </a:r>
          </a:p>
        </p:txBody>
      </p:sp>
      <p:sp>
        <p:nvSpPr>
          <p:cNvPr id="3" name="Content Placeholder 2"/>
          <p:cNvSpPr>
            <a:spLocks noGrp="1"/>
          </p:cNvSpPr>
          <p:nvPr>
            <p:ph idx="1"/>
          </p:nvPr>
        </p:nvSpPr>
        <p:spPr>
          <a:xfrm>
            <a:off x="745433" y="1319937"/>
            <a:ext cx="8013600" cy="5057775"/>
          </a:xfrm>
        </p:spPr>
        <p:txBody>
          <a:bodyPr/>
          <a:lstStyle/>
          <a:p>
            <a:pPr>
              <a:buClr>
                <a:schemeClr val="tx1"/>
              </a:buClr>
            </a:pPr>
            <a:r>
              <a:rPr lang="en-IN" b="1" dirty="0">
                <a:solidFill>
                  <a:srgbClr val="C00000"/>
                </a:solidFill>
              </a:rPr>
              <a:t>Deferred tax assets </a:t>
            </a:r>
            <a:r>
              <a:rPr lang="en-IN" dirty="0"/>
              <a:t>are recognized for the future tax benefits of temporary differences that create </a:t>
            </a:r>
            <a:r>
              <a:rPr lang="en-IN" b="1" dirty="0">
                <a:solidFill>
                  <a:srgbClr val="C00000"/>
                </a:solidFill>
              </a:rPr>
              <a:t>future deductible amounts</a:t>
            </a:r>
          </a:p>
          <a:p>
            <a:r>
              <a:rPr lang="en-IN" dirty="0"/>
              <a:t>Future deductible amounts</a:t>
            </a:r>
          </a:p>
          <a:p>
            <a:pPr lvl="1"/>
            <a:r>
              <a:rPr lang="en-IN" sz="2600" dirty="0"/>
              <a:t>Situations where future tax consequence of a temporary difference will be to </a:t>
            </a:r>
            <a:r>
              <a:rPr lang="en-IN" sz="2600" b="1" dirty="0">
                <a:solidFill>
                  <a:srgbClr val="C00000"/>
                </a:solidFill>
              </a:rPr>
              <a:t>decrease</a:t>
            </a:r>
            <a:r>
              <a:rPr lang="en-IN" sz="2600" dirty="0"/>
              <a:t> taxable income relative to accounting income</a:t>
            </a:r>
          </a:p>
          <a:p>
            <a:pPr lvl="1"/>
            <a:r>
              <a:rPr lang="en-IN" sz="2600" dirty="0"/>
              <a:t>For example,</a:t>
            </a:r>
          </a:p>
          <a:p>
            <a:pPr lvl="2">
              <a:buFont typeface="Lucida Grande"/>
              <a:buChar char="–"/>
            </a:pPr>
            <a:r>
              <a:rPr lang="en-IN" sz="2400" dirty="0"/>
              <a:t>Recognizing more future expense for tax purposes</a:t>
            </a:r>
          </a:p>
          <a:p>
            <a:pPr lvl="2">
              <a:buFont typeface="Lucida Grande"/>
              <a:buChar char="–"/>
            </a:pPr>
            <a:r>
              <a:rPr lang="en-IN" sz="2400" dirty="0"/>
              <a:t>Recognizing less future revenue for tax purposes</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Tree>
    <p:extLst>
      <p:ext uri="{BB962C8B-B14F-4D97-AF65-F5344CB8AC3E}">
        <p14:creationId xmlns:p14="http://schemas.microsoft.com/office/powerpoint/2010/main" val="36541332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3200" dirty="0"/>
              <a:t>Conceptual Underpinning</a:t>
            </a:r>
            <a:endParaRPr lang="en-IN" sz="3200" dirty="0">
              <a:ea typeface="Adobe Fan Heiti Std B"/>
              <a:cs typeface="Adobe Fan Heiti Std B"/>
            </a:endParaRPr>
          </a:p>
        </p:txBody>
      </p:sp>
      <p:sp>
        <p:nvSpPr>
          <p:cNvPr id="5" name="Content Placeholder 4"/>
          <p:cNvSpPr>
            <a:spLocks noGrp="1"/>
          </p:cNvSpPr>
          <p:nvPr>
            <p:ph idx="1"/>
          </p:nvPr>
        </p:nvSpPr>
        <p:spPr>
          <a:xfrm>
            <a:off x="628998" y="1187583"/>
            <a:ext cx="8382001" cy="5445974"/>
          </a:xfrm>
        </p:spPr>
        <p:txBody>
          <a:bodyPr>
            <a:noAutofit/>
          </a:bodyPr>
          <a:lstStyle/>
          <a:p>
            <a:r>
              <a:rPr lang="en-IN" dirty="0"/>
              <a:t>The revenues and expenses (and gains and losses) included on the </a:t>
            </a:r>
            <a:r>
              <a:rPr lang="en-IN" b="1" dirty="0">
                <a:solidFill>
                  <a:srgbClr val="C00000"/>
                </a:solidFill>
              </a:rPr>
              <a:t>tax return </a:t>
            </a:r>
            <a:r>
              <a:rPr lang="en-IN" b="1" i="1" dirty="0">
                <a:solidFill>
                  <a:srgbClr val="C00000"/>
                </a:solidFill>
              </a:rPr>
              <a:t>may differ from</a:t>
            </a:r>
            <a:r>
              <a:rPr lang="en-IN" i="1" dirty="0"/>
              <a:t> </a:t>
            </a:r>
            <a:r>
              <a:rPr lang="en-IN" dirty="0"/>
              <a:t>those reported on the company’s </a:t>
            </a:r>
            <a:r>
              <a:rPr lang="en-IN" b="1" dirty="0">
                <a:solidFill>
                  <a:srgbClr val="C00000"/>
                </a:solidFill>
              </a:rPr>
              <a:t>income statement </a:t>
            </a:r>
            <a:r>
              <a:rPr lang="en-IN" dirty="0"/>
              <a:t>for the same year</a:t>
            </a:r>
          </a:p>
          <a:p>
            <a:pPr>
              <a:buClr>
                <a:schemeClr val="tx1"/>
              </a:buClr>
            </a:pPr>
            <a:r>
              <a:rPr lang="en-IN" b="1" dirty="0">
                <a:solidFill>
                  <a:srgbClr val="C00000"/>
                </a:solidFill>
              </a:rPr>
              <a:t>Why?</a:t>
            </a:r>
            <a:r>
              <a:rPr lang="en-IN" dirty="0">
                <a:solidFill>
                  <a:srgbClr val="C00000"/>
                </a:solidFill>
              </a:rPr>
              <a:t> </a:t>
            </a:r>
            <a:r>
              <a:rPr lang="en-IN" dirty="0"/>
              <a:t>The </a:t>
            </a:r>
            <a:r>
              <a:rPr lang="en-IN" b="1" dirty="0">
                <a:solidFill>
                  <a:srgbClr val="C00000"/>
                </a:solidFill>
              </a:rPr>
              <a:t>objectives</a:t>
            </a:r>
            <a:r>
              <a:rPr lang="en-IN" dirty="0"/>
              <a:t> of financial reporting and those of taxing authorities </a:t>
            </a:r>
            <a:r>
              <a:rPr lang="en-IN" b="1" dirty="0">
                <a:solidFill>
                  <a:srgbClr val="C00000"/>
                </a:solidFill>
              </a:rPr>
              <a:t>are not the same</a:t>
            </a:r>
          </a:p>
          <a:p>
            <a:pPr lvl="1">
              <a:buFont typeface="Lucida Grande"/>
              <a:buChar char="–"/>
            </a:pPr>
            <a:r>
              <a:rPr lang="en-IN" sz="2600" dirty="0"/>
              <a:t>Financial accounting standards are established to provide useful information to investors and creditors</a:t>
            </a:r>
          </a:p>
          <a:p>
            <a:pPr lvl="1">
              <a:buFont typeface="Lucida Grande"/>
              <a:buChar char="–"/>
            </a:pPr>
            <a:r>
              <a:rPr lang="en-IN" sz="2600" dirty="0"/>
              <a:t>Congress establishes tax regulations to </a:t>
            </a:r>
          </a:p>
          <a:p>
            <a:pPr lvl="2"/>
            <a:r>
              <a:rPr lang="en-IN" sz="2400" dirty="0"/>
              <a:t>A</a:t>
            </a:r>
            <a:r>
              <a:rPr lang="en-IN" sz="2400" dirty="0" smtClean="0"/>
              <a:t>llow </a:t>
            </a:r>
            <a:r>
              <a:rPr lang="en-IN" sz="2400" dirty="0"/>
              <a:t>it to raise funds in a socially acceptable manner</a:t>
            </a:r>
          </a:p>
          <a:p>
            <a:pPr lvl="2"/>
            <a:r>
              <a:rPr lang="en-IN" sz="2400" dirty="0"/>
              <a:t>I</a:t>
            </a:r>
            <a:r>
              <a:rPr lang="en-IN" sz="2400" dirty="0" smtClean="0"/>
              <a:t>nfluence </a:t>
            </a:r>
            <a:r>
              <a:rPr lang="en-IN" sz="2400" dirty="0"/>
              <a:t>the </a:t>
            </a:r>
            <a:r>
              <a:rPr lang="en-US" sz="2400" dirty="0"/>
              <a:t>behavior</a:t>
            </a:r>
            <a:r>
              <a:rPr lang="en-IN" sz="2400" dirty="0"/>
              <a:t> of taxpayers</a:t>
            </a:r>
          </a:p>
        </p:txBody>
      </p:sp>
      <p:sp>
        <p:nvSpPr>
          <p:cNvPr id="3" name="Regular Pentagon 2"/>
          <p:cNvSpPr/>
          <p:nvPr/>
        </p:nvSpPr>
        <p:spPr>
          <a:xfrm>
            <a:off x="747887" y="5667011"/>
            <a:ext cx="214312" cy="187372"/>
          </a:xfrm>
          <a:prstGeom prst="pent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2264133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par>
                          <p:cTn id="23" fill="hold">
                            <p:stCondLst>
                              <p:cond delay="500"/>
                            </p:stCondLst>
                            <p:childTnLst>
                              <p:par>
                                <p:cTn id="24" presetID="10" presetClass="entr" presetSubtype="0" fill="hold" nodeType="afterEffect">
                                  <p:stCondLst>
                                    <p:cond delay="50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childTnLst>
                          </p:cTn>
                        </p:par>
                        <p:par>
                          <p:cTn id="27" fill="hold">
                            <p:stCondLst>
                              <p:cond delay="1500"/>
                            </p:stCondLst>
                            <p:childTnLst>
                              <p:par>
                                <p:cTn id="28" presetID="10" presetClass="entr" presetSubtype="0" fill="hold" nodeType="afterEffect">
                                  <p:stCondLst>
                                    <p:cond delay="50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6190" y="3049096"/>
            <a:ext cx="8426649" cy="3429264"/>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01327" y="2"/>
            <a:ext cx="7897492" cy="1184115"/>
          </a:xfrm>
        </p:spPr>
        <p:txBody>
          <a:bodyPr>
            <a:normAutofit/>
          </a:bodyPr>
          <a:lstStyle/>
          <a:p>
            <a:r>
              <a:rPr lang="en-US" sz="2800" dirty="0"/>
              <a:t> Deferred Tax Asset from </a:t>
            </a:r>
            <a:r>
              <a:rPr lang="en-IN" sz="2800" dirty="0"/>
              <a:t>Expense Reported on the Tax Return </a:t>
            </a:r>
            <a:r>
              <a:rPr lang="en-IN" sz="2800" i="1" dirty="0"/>
              <a:t>after</a:t>
            </a:r>
            <a:r>
              <a:rPr lang="en-IN" sz="2800" dirty="0"/>
              <a:t> the Income Statement</a:t>
            </a:r>
          </a:p>
        </p:txBody>
      </p:sp>
      <p:sp>
        <p:nvSpPr>
          <p:cNvPr id="4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4" name="TextBox 3"/>
          <p:cNvSpPr txBox="1"/>
          <p:nvPr/>
        </p:nvSpPr>
        <p:spPr>
          <a:xfrm>
            <a:off x="633085" y="1052746"/>
            <a:ext cx="8449789" cy="1862048"/>
          </a:xfrm>
          <a:prstGeom prst="rect">
            <a:avLst/>
          </a:prstGeom>
          <a:noFill/>
        </p:spPr>
        <p:txBody>
          <a:bodyPr wrap="square" rtlCol="0">
            <a:spAutoFit/>
          </a:bodyPr>
          <a:lstStyle/>
          <a:p>
            <a:r>
              <a:rPr lang="en-IN" sz="2300" dirty="0"/>
              <a:t>RDP Networking reported pretax accounting income in 2018, 2019, and 2020 of $70 million, $100 million, and $100 million, respectively. The 2018 income statement includes a $30 million warranty expense that is deducted for tax purposes when paid in 2019 ($15 million) and 2020 ($15 million). The income tax rate is 40% each year.</a:t>
            </a:r>
            <a:endParaRPr lang="en-US" sz="2300" dirty="0"/>
          </a:p>
        </p:txBody>
      </p:sp>
      <p:sp>
        <p:nvSpPr>
          <p:cNvPr id="81" name="TextBox 80"/>
          <p:cNvSpPr txBox="1"/>
          <p:nvPr/>
        </p:nvSpPr>
        <p:spPr>
          <a:xfrm>
            <a:off x="5299272" y="2998352"/>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82" name="TextBox 81"/>
          <p:cNvSpPr txBox="1"/>
          <p:nvPr/>
        </p:nvSpPr>
        <p:spPr>
          <a:xfrm>
            <a:off x="4912470" y="3379522"/>
            <a:ext cx="1529425" cy="461665"/>
          </a:xfrm>
          <a:prstGeom prst="rect">
            <a:avLst/>
          </a:prstGeom>
          <a:noFill/>
        </p:spPr>
        <p:txBody>
          <a:bodyPr wrap="square" rtlCol="0">
            <a:spAutoFit/>
          </a:bodyPr>
          <a:lstStyle/>
          <a:p>
            <a:r>
              <a:rPr lang="en-US" sz="2400" b="1" dirty="0"/>
              <a:t>Originates</a:t>
            </a:r>
            <a:endParaRPr lang="en-US" sz="2400" dirty="0"/>
          </a:p>
        </p:txBody>
      </p:sp>
      <p:sp>
        <p:nvSpPr>
          <p:cNvPr id="83" name="TextBox 82"/>
          <p:cNvSpPr txBox="1"/>
          <p:nvPr/>
        </p:nvSpPr>
        <p:spPr>
          <a:xfrm>
            <a:off x="6434078" y="3379522"/>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84" name="TextBox 83"/>
          <p:cNvSpPr txBox="1"/>
          <p:nvPr/>
        </p:nvSpPr>
        <p:spPr>
          <a:xfrm>
            <a:off x="5202305" y="3738839"/>
            <a:ext cx="949652" cy="461665"/>
          </a:xfrm>
          <a:prstGeom prst="rect">
            <a:avLst/>
          </a:prstGeom>
          <a:noFill/>
        </p:spPr>
        <p:txBody>
          <a:bodyPr wrap="square" rtlCol="0">
            <a:spAutoFit/>
          </a:bodyPr>
          <a:lstStyle/>
          <a:p>
            <a:pPr algn="ctr"/>
            <a:r>
              <a:rPr lang="en-US" sz="2400" b="1" dirty="0"/>
              <a:t>2018</a:t>
            </a:r>
            <a:endParaRPr lang="en-US" sz="2400" dirty="0"/>
          </a:p>
        </p:txBody>
      </p:sp>
      <p:sp>
        <p:nvSpPr>
          <p:cNvPr id="85" name="TextBox 84"/>
          <p:cNvSpPr txBox="1"/>
          <p:nvPr/>
        </p:nvSpPr>
        <p:spPr>
          <a:xfrm>
            <a:off x="6202140" y="3738839"/>
            <a:ext cx="949652" cy="461665"/>
          </a:xfrm>
          <a:prstGeom prst="rect">
            <a:avLst/>
          </a:prstGeom>
          <a:noFill/>
        </p:spPr>
        <p:txBody>
          <a:bodyPr wrap="square" rtlCol="0">
            <a:spAutoFit/>
          </a:bodyPr>
          <a:lstStyle/>
          <a:p>
            <a:pPr algn="ctr"/>
            <a:r>
              <a:rPr lang="en-US" sz="2400" b="1" dirty="0"/>
              <a:t>2019</a:t>
            </a:r>
            <a:endParaRPr lang="en-US" sz="2400" dirty="0"/>
          </a:p>
        </p:txBody>
      </p:sp>
      <p:sp>
        <p:nvSpPr>
          <p:cNvPr id="86" name="TextBox 85"/>
          <p:cNvSpPr txBox="1"/>
          <p:nvPr/>
        </p:nvSpPr>
        <p:spPr>
          <a:xfrm>
            <a:off x="7173495" y="3738839"/>
            <a:ext cx="949652" cy="461665"/>
          </a:xfrm>
          <a:prstGeom prst="rect">
            <a:avLst/>
          </a:prstGeom>
          <a:noFill/>
        </p:spPr>
        <p:txBody>
          <a:bodyPr wrap="square" rtlCol="0">
            <a:spAutoFit/>
          </a:bodyPr>
          <a:lstStyle/>
          <a:p>
            <a:pPr algn="ctr"/>
            <a:r>
              <a:rPr lang="en-US" sz="2400" b="1" dirty="0"/>
              <a:t>2020</a:t>
            </a:r>
            <a:endParaRPr lang="en-US" sz="2400" dirty="0"/>
          </a:p>
        </p:txBody>
      </p:sp>
      <p:sp>
        <p:nvSpPr>
          <p:cNvPr id="87" name="TextBox 86"/>
          <p:cNvSpPr txBox="1"/>
          <p:nvPr/>
        </p:nvSpPr>
        <p:spPr>
          <a:xfrm>
            <a:off x="8106007" y="3738839"/>
            <a:ext cx="949652" cy="461665"/>
          </a:xfrm>
          <a:prstGeom prst="rect">
            <a:avLst/>
          </a:prstGeom>
          <a:noFill/>
        </p:spPr>
        <p:txBody>
          <a:bodyPr wrap="square" rtlCol="0">
            <a:spAutoFit/>
          </a:bodyPr>
          <a:lstStyle/>
          <a:p>
            <a:pPr algn="ctr"/>
            <a:r>
              <a:rPr lang="en-US" sz="2400" b="1" dirty="0"/>
              <a:t>Total</a:t>
            </a:r>
            <a:endParaRPr lang="en-US" sz="2400" dirty="0"/>
          </a:p>
        </p:txBody>
      </p:sp>
      <p:sp>
        <p:nvSpPr>
          <p:cNvPr id="88" name="TextBox 87"/>
          <p:cNvSpPr txBox="1"/>
          <p:nvPr/>
        </p:nvSpPr>
        <p:spPr>
          <a:xfrm>
            <a:off x="601327" y="4137737"/>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89" name="TextBox 88"/>
          <p:cNvSpPr txBox="1"/>
          <p:nvPr/>
        </p:nvSpPr>
        <p:spPr>
          <a:xfrm>
            <a:off x="601327" y="4468371"/>
            <a:ext cx="4799994" cy="830997"/>
          </a:xfrm>
          <a:prstGeom prst="rect">
            <a:avLst/>
          </a:prstGeom>
          <a:noFill/>
        </p:spPr>
        <p:txBody>
          <a:bodyPr wrap="square" rtlCol="0">
            <a:spAutoFit/>
          </a:bodyPr>
          <a:lstStyle/>
          <a:p>
            <a:pPr lvl="1"/>
            <a:r>
              <a:rPr lang="en-IN" sz="2400" b="1" dirty="0"/>
              <a:t>Add</a:t>
            </a:r>
            <a:r>
              <a:rPr lang="en-IN" sz="2400" dirty="0"/>
              <a:t> warranty expense in the </a:t>
            </a:r>
          </a:p>
          <a:p>
            <a:pPr lvl="1"/>
            <a:r>
              <a:rPr lang="en-IN" sz="2400" dirty="0"/>
              <a:t>      income statement</a:t>
            </a:r>
            <a:endParaRPr lang="en-US" sz="2400" dirty="0"/>
          </a:p>
        </p:txBody>
      </p:sp>
      <p:sp>
        <p:nvSpPr>
          <p:cNvPr id="90" name="TextBox 89"/>
          <p:cNvSpPr txBox="1"/>
          <p:nvPr/>
        </p:nvSpPr>
        <p:spPr>
          <a:xfrm>
            <a:off x="601327" y="5153823"/>
            <a:ext cx="4799994" cy="830997"/>
          </a:xfrm>
          <a:prstGeom prst="rect">
            <a:avLst/>
          </a:prstGeom>
          <a:noFill/>
        </p:spPr>
        <p:txBody>
          <a:bodyPr wrap="square" rtlCol="0">
            <a:spAutoFit/>
          </a:bodyPr>
          <a:lstStyle/>
          <a:p>
            <a:pPr lvl="1"/>
            <a:r>
              <a:rPr lang="en-IN" sz="2400" b="1" dirty="0"/>
              <a:t>Subtract</a:t>
            </a:r>
            <a:r>
              <a:rPr lang="en-IN" sz="2400" dirty="0"/>
              <a:t> warranty expense on</a:t>
            </a:r>
          </a:p>
          <a:p>
            <a:pPr lvl="1"/>
            <a:r>
              <a:rPr lang="en-IN" sz="2400" dirty="0"/>
              <a:t>      the tax return</a:t>
            </a:r>
            <a:endParaRPr lang="en-US" sz="2400" dirty="0"/>
          </a:p>
        </p:txBody>
      </p:sp>
      <p:sp>
        <p:nvSpPr>
          <p:cNvPr id="91" name="TextBox 90"/>
          <p:cNvSpPr txBox="1"/>
          <p:nvPr/>
        </p:nvSpPr>
        <p:spPr>
          <a:xfrm>
            <a:off x="601327" y="5926826"/>
            <a:ext cx="4799994" cy="461665"/>
          </a:xfrm>
          <a:prstGeom prst="rect">
            <a:avLst/>
          </a:prstGeom>
          <a:noFill/>
        </p:spPr>
        <p:txBody>
          <a:bodyPr wrap="square" rtlCol="0">
            <a:spAutoFit/>
          </a:bodyPr>
          <a:lstStyle/>
          <a:p>
            <a:r>
              <a:rPr lang="en-US" sz="2400" b="1" dirty="0"/>
              <a:t>Taxable income (tax return)</a:t>
            </a:r>
            <a:endParaRPr lang="en-US" sz="2400" dirty="0"/>
          </a:p>
        </p:txBody>
      </p:sp>
      <p:sp>
        <p:nvSpPr>
          <p:cNvPr id="92" name="TextBox 91"/>
          <p:cNvSpPr txBox="1"/>
          <p:nvPr/>
        </p:nvSpPr>
        <p:spPr>
          <a:xfrm>
            <a:off x="5202305" y="4137737"/>
            <a:ext cx="949652" cy="461665"/>
          </a:xfrm>
          <a:prstGeom prst="rect">
            <a:avLst/>
          </a:prstGeom>
        </p:spPr>
        <p:txBody>
          <a:bodyPr wrap="square" rtlCol="0">
            <a:spAutoFit/>
          </a:bodyPr>
          <a:lstStyle/>
          <a:p>
            <a:pPr algn="r"/>
            <a:r>
              <a:rPr lang="en-US" sz="2400" dirty="0"/>
              <a:t>$70</a:t>
            </a:r>
          </a:p>
        </p:txBody>
      </p:sp>
      <p:sp>
        <p:nvSpPr>
          <p:cNvPr id="93" name="TextBox 92"/>
          <p:cNvSpPr txBox="1"/>
          <p:nvPr/>
        </p:nvSpPr>
        <p:spPr>
          <a:xfrm>
            <a:off x="5202305" y="4837703"/>
            <a:ext cx="949652" cy="461665"/>
          </a:xfrm>
          <a:prstGeom prst="rect">
            <a:avLst/>
          </a:prstGeom>
        </p:spPr>
        <p:txBody>
          <a:bodyPr wrap="square" rtlCol="0">
            <a:spAutoFit/>
          </a:bodyPr>
          <a:lstStyle/>
          <a:p>
            <a:pPr algn="r"/>
            <a:r>
              <a:rPr lang="en-US" sz="2400" dirty="0"/>
              <a:t>30</a:t>
            </a:r>
          </a:p>
        </p:txBody>
      </p:sp>
      <p:sp>
        <p:nvSpPr>
          <p:cNvPr id="94" name="TextBox 93"/>
          <p:cNvSpPr txBox="1"/>
          <p:nvPr/>
        </p:nvSpPr>
        <p:spPr>
          <a:xfrm>
            <a:off x="5202305" y="5523155"/>
            <a:ext cx="949652" cy="461665"/>
          </a:xfrm>
          <a:prstGeom prst="rect">
            <a:avLst/>
          </a:prstGeom>
        </p:spPr>
        <p:txBody>
          <a:bodyPr wrap="square" rtlCol="0">
            <a:spAutoFit/>
          </a:bodyPr>
          <a:lstStyle/>
          <a:p>
            <a:pPr algn="r"/>
            <a:r>
              <a:rPr lang="en-US" sz="2400" dirty="0"/>
              <a:t>0</a:t>
            </a:r>
          </a:p>
        </p:txBody>
      </p:sp>
      <p:sp>
        <p:nvSpPr>
          <p:cNvPr id="95" name="TextBox 94"/>
          <p:cNvSpPr txBox="1"/>
          <p:nvPr/>
        </p:nvSpPr>
        <p:spPr>
          <a:xfrm>
            <a:off x="5202305" y="5926826"/>
            <a:ext cx="949652" cy="461665"/>
          </a:xfrm>
          <a:prstGeom prst="rect">
            <a:avLst/>
          </a:prstGeom>
        </p:spPr>
        <p:txBody>
          <a:bodyPr wrap="square" rtlCol="0">
            <a:spAutoFit/>
          </a:bodyPr>
          <a:lstStyle/>
          <a:p>
            <a:pPr algn="r"/>
            <a:r>
              <a:rPr lang="en-US" sz="2400" dirty="0"/>
              <a:t>$100</a:t>
            </a:r>
          </a:p>
        </p:txBody>
      </p:sp>
      <p:sp>
        <p:nvSpPr>
          <p:cNvPr id="96" name="TextBox 95"/>
          <p:cNvSpPr txBox="1"/>
          <p:nvPr/>
        </p:nvSpPr>
        <p:spPr>
          <a:xfrm>
            <a:off x="6202140" y="4137737"/>
            <a:ext cx="949652" cy="461665"/>
          </a:xfrm>
          <a:prstGeom prst="rect">
            <a:avLst/>
          </a:prstGeom>
        </p:spPr>
        <p:txBody>
          <a:bodyPr wrap="square" rtlCol="0">
            <a:spAutoFit/>
          </a:bodyPr>
          <a:lstStyle/>
          <a:p>
            <a:pPr algn="r"/>
            <a:r>
              <a:rPr lang="en-US" sz="2400" dirty="0"/>
              <a:t>$100</a:t>
            </a:r>
          </a:p>
        </p:txBody>
      </p:sp>
      <p:sp>
        <p:nvSpPr>
          <p:cNvPr id="97" name="TextBox 96"/>
          <p:cNvSpPr txBox="1"/>
          <p:nvPr/>
        </p:nvSpPr>
        <p:spPr>
          <a:xfrm>
            <a:off x="6202140" y="4837703"/>
            <a:ext cx="949652" cy="461665"/>
          </a:xfrm>
          <a:prstGeom prst="rect">
            <a:avLst/>
          </a:prstGeom>
        </p:spPr>
        <p:txBody>
          <a:bodyPr wrap="square" rtlCol="0">
            <a:spAutoFit/>
          </a:bodyPr>
          <a:lstStyle/>
          <a:p>
            <a:pPr algn="r"/>
            <a:r>
              <a:rPr lang="en-US" sz="2400" dirty="0"/>
              <a:t>0</a:t>
            </a:r>
          </a:p>
        </p:txBody>
      </p:sp>
      <p:sp>
        <p:nvSpPr>
          <p:cNvPr id="98" name="TextBox 97"/>
          <p:cNvSpPr txBox="1"/>
          <p:nvPr/>
        </p:nvSpPr>
        <p:spPr>
          <a:xfrm>
            <a:off x="6202140" y="5523155"/>
            <a:ext cx="949652" cy="461665"/>
          </a:xfrm>
          <a:prstGeom prst="rect">
            <a:avLst/>
          </a:prstGeom>
        </p:spPr>
        <p:txBody>
          <a:bodyPr wrap="square" rtlCol="0">
            <a:spAutoFit/>
          </a:bodyPr>
          <a:lstStyle/>
          <a:p>
            <a:pPr algn="r"/>
            <a:r>
              <a:rPr lang="en-US" sz="2400" dirty="0"/>
              <a:t>(15)</a:t>
            </a:r>
          </a:p>
        </p:txBody>
      </p:sp>
      <p:sp>
        <p:nvSpPr>
          <p:cNvPr id="99" name="TextBox 98"/>
          <p:cNvSpPr txBox="1"/>
          <p:nvPr/>
        </p:nvSpPr>
        <p:spPr>
          <a:xfrm>
            <a:off x="6202140" y="5926826"/>
            <a:ext cx="949652" cy="461665"/>
          </a:xfrm>
          <a:prstGeom prst="rect">
            <a:avLst/>
          </a:prstGeom>
        </p:spPr>
        <p:txBody>
          <a:bodyPr wrap="square" rtlCol="0">
            <a:spAutoFit/>
          </a:bodyPr>
          <a:lstStyle/>
          <a:p>
            <a:pPr algn="r"/>
            <a:r>
              <a:rPr lang="en-US" sz="2400" dirty="0"/>
              <a:t>$  85</a:t>
            </a:r>
          </a:p>
        </p:txBody>
      </p:sp>
      <p:sp>
        <p:nvSpPr>
          <p:cNvPr id="100" name="TextBox 99"/>
          <p:cNvSpPr txBox="1"/>
          <p:nvPr/>
        </p:nvSpPr>
        <p:spPr>
          <a:xfrm>
            <a:off x="7173495" y="4137737"/>
            <a:ext cx="949652" cy="461665"/>
          </a:xfrm>
          <a:prstGeom prst="rect">
            <a:avLst/>
          </a:prstGeom>
        </p:spPr>
        <p:txBody>
          <a:bodyPr wrap="square" rtlCol="0">
            <a:spAutoFit/>
          </a:bodyPr>
          <a:lstStyle/>
          <a:p>
            <a:pPr algn="r"/>
            <a:r>
              <a:rPr lang="en-US" sz="2400" dirty="0"/>
              <a:t>$100</a:t>
            </a:r>
          </a:p>
        </p:txBody>
      </p:sp>
      <p:sp>
        <p:nvSpPr>
          <p:cNvPr id="101" name="TextBox 100"/>
          <p:cNvSpPr txBox="1"/>
          <p:nvPr/>
        </p:nvSpPr>
        <p:spPr>
          <a:xfrm>
            <a:off x="7173495" y="4837703"/>
            <a:ext cx="949652" cy="461665"/>
          </a:xfrm>
          <a:prstGeom prst="rect">
            <a:avLst/>
          </a:prstGeom>
        </p:spPr>
        <p:txBody>
          <a:bodyPr wrap="square" rtlCol="0">
            <a:spAutoFit/>
          </a:bodyPr>
          <a:lstStyle/>
          <a:p>
            <a:pPr algn="r"/>
            <a:r>
              <a:rPr lang="en-US" sz="2400" dirty="0"/>
              <a:t>0</a:t>
            </a:r>
          </a:p>
        </p:txBody>
      </p:sp>
      <p:sp>
        <p:nvSpPr>
          <p:cNvPr id="102" name="TextBox 101"/>
          <p:cNvSpPr txBox="1"/>
          <p:nvPr/>
        </p:nvSpPr>
        <p:spPr>
          <a:xfrm>
            <a:off x="7173495" y="5523155"/>
            <a:ext cx="949652" cy="461665"/>
          </a:xfrm>
          <a:prstGeom prst="rect">
            <a:avLst/>
          </a:prstGeom>
        </p:spPr>
        <p:txBody>
          <a:bodyPr wrap="square" rtlCol="0">
            <a:spAutoFit/>
          </a:bodyPr>
          <a:lstStyle/>
          <a:p>
            <a:pPr algn="r"/>
            <a:r>
              <a:rPr lang="en-US" sz="2400" dirty="0"/>
              <a:t>(15)</a:t>
            </a:r>
          </a:p>
        </p:txBody>
      </p:sp>
      <p:sp>
        <p:nvSpPr>
          <p:cNvPr id="103" name="TextBox 102"/>
          <p:cNvSpPr txBox="1"/>
          <p:nvPr/>
        </p:nvSpPr>
        <p:spPr>
          <a:xfrm>
            <a:off x="7173495" y="5926826"/>
            <a:ext cx="949652" cy="461665"/>
          </a:xfrm>
          <a:prstGeom prst="rect">
            <a:avLst/>
          </a:prstGeom>
        </p:spPr>
        <p:txBody>
          <a:bodyPr wrap="square" rtlCol="0">
            <a:spAutoFit/>
          </a:bodyPr>
          <a:lstStyle/>
          <a:p>
            <a:pPr algn="r"/>
            <a:r>
              <a:rPr lang="en-US" sz="2400" dirty="0"/>
              <a:t>$  85</a:t>
            </a:r>
          </a:p>
        </p:txBody>
      </p:sp>
      <p:sp>
        <p:nvSpPr>
          <p:cNvPr id="104" name="TextBox 103"/>
          <p:cNvSpPr txBox="1"/>
          <p:nvPr/>
        </p:nvSpPr>
        <p:spPr>
          <a:xfrm>
            <a:off x="8106007" y="4137737"/>
            <a:ext cx="949652" cy="461665"/>
          </a:xfrm>
          <a:prstGeom prst="rect">
            <a:avLst/>
          </a:prstGeom>
        </p:spPr>
        <p:txBody>
          <a:bodyPr wrap="square" rtlCol="0">
            <a:spAutoFit/>
          </a:bodyPr>
          <a:lstStyle/>
          <a:p>
            <a:pPr algn="r"/>
            <a:r>
              <a:rPr lang="en-US" sz="2400" dirty="0"/>
              <a:t>$270</a:t>
            </a:r>
          </a:p>
        </p:txBody>
      </p:sp>
      <p:sp>
        <p:nvSpPr>
          <p:cNvPr id="105" name="TextBox 104"/>
          <p:cNvSpPr txBox="1"/>
          <p:nvPr/>
        </p:nvSpPr>
        <p:spPr>
          <a:xfrm>
            <a:off x="8106007" y="4837703"/>
            <a:ext cx="949652" cy="461665"/>
          </a:xfrm>
          <a:prstGeom prst="rect">
            <a:avLst/>
          </a:prstGeom>
        </p:spPr>
        <p:txBody>
          <a:bodyPr wrap="square" rtlCol="0">
            <a:spAutoFit/>
          </a:bodyPr>
          <a:lstStyle/>
          <a:p>
            <a:pPr algn="r"/>
            <a:r>
              <a:rPr lang="en-US" sz="2400" dirty="0"/>
              <a:t>30</a:t>
            </a:r>
          </a:p>
        </p:txBody>
      </p:sp>
      <p:sp>
        <p:nvSpPr>
          <p:cNvPr id="106" name="TextBox 105"/>
          <p:cNvSpPr txBox="1"/>
          <p:nvPr/>
        </p:nvSpPr>
        <p:spPr>
          <a:xfrm>
            <a:off x="8106007" y="5523155"/>
            <a:ext cx="949652" cy="461665"/>
          </a:xfrm>
          <a:prstGeom prst="rect">
            <a:avLst/>
          </a:prstGeom>
        </p:spPr>
        <p:txBody>
          <a:bodyPr wrap="square" rtlCol="0">
            <a:spAutoFit/>
          </a:bodyPr>
          <a:lstStyle/>
          <a:p>
            <a:pPr algn="r"/>
            <a:r>
              <a:rPr lang="en-US" sz="2400" dirty="0"/>
              <a:t>(30)</a:t>
            </a:r>
          </a:p>
        </p:txBody>
      </p:sp>
      <p:sp>
        <p:nvSpPr>
          <p:cNvPr id="107" name="TextBox 106"/>
          <p:cNvSpPr txBox="1"/>
          <p:nvPr/>
        </p:nvSpPr>
        <p:spPr>
          <a:xfrm>
            <a:off x="8106007" y="5926826"/>
            <a:ext cx="949652" cy="461665"/>
          </a:xfrm>
          <a:prstGeom prst="rect">
            <a:avLst/>
          </a:prstGeom>
        </p:spPr>
        <p:txBody>
          <a:bodyPr wrap="square" rtlCol="0">
            <a:spAutoFit/>
          </a:bodyPr>
          <a:lstStyle/>
          <a:p>
            <a:pPr algn="r"/>
            <a:r>
              <a:rPr lang="en-US" sz="2400" dirty="0"/>
              <a:t>$270</a:t>
            </a:r>
          </a:p>
        </p:txBody>
      </p:sp>
      <p:cxnSp>
        <p:nvCxnSpPr>
          <p:cNvPr id="108" name="Straight Connector 107"/>
          <p:cNvCxnSpPr/>
          <p:nvPr/>
        </p:nvCxnSpPr>
        <p:spPr>
          <a:xfrm>
            <a:off x="5453995" y="598041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a:off x="5453995" y="63392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5453995" y="63884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a:off x="6427847" y="597899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6427847" y="633786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6427847" y="638703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p:nvPr/>
        </p:nvCxnSpPr>
        <p:spPr>
          <a:xfrm>
            <a:off x="7415997" y="597914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7415997" y="633802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a:off x="7415997" y="638718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8337939" y="597884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a:off x="8337939" y="633772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19" name="Straight Connector 118"/>
          <p:cNvCxnSpPr/>
          <p:nvPr/>
        </p:nvCxnSpPr>
        <p:spPr>
          <a:xfrm>
            <a:off x="8337939" y="638688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0" name="Straight Connector 119"/>
          <p:cNvCxnSpPr/>
          <p:nvPr/>
        </p:nvCxnSpPr>
        <p:spPr>
          <a:xfrm>
            <a:off x="4955611" y="3434731"/>
            <a:ext cx="396578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4958724" y="3792792"/>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6410933" y="3792792"/>
            <a:ext cx="1546686"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669868" y="4152252"/>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4" name="TextBox 123"/>
          <p:cNvSpPr txBox="1"/>
          <p:nvPr/>
        </p:nvSpPr>
        <p:spPr>
          <a:xfrm>
            <a:off x="601327" y="3349038"/>
            <a:ext cx="2035666" cy="461665"/>
          </a:xfrm>
          <a:prstGeom prst="rect">
            <a:avLst/>
          </a:prstGeom>
        </p:spPr>
        <p:txBody>
          <a:bodyPr wrap="square" rtlCol="0">
            <a:spAutoFit/>
          </a:bodyPr>
          <a:lstStyle/>
          <a:p>
            <a:pPr algn="ctr"/>
            <a:r>
              <a:rPr lang="en-US" sz="2400" dirty="0"/>
              <a:t>($ in millions)</a:t>
            </a:r>
          </a:p>
        </p:txBody>
      </p:sp>
    </p:spTree>
    <p:extLst>
      <p:ext uri="{BB962C8B-B14F-4D97-AF65-F5344CB8AC3E}">
        <p14:creationId xmlns:p14="http://schemas.microsoft.com/office/powerpoint/2010/main" val="11210672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par>
                                <p:cTn id="26" presetID="10" presetClass="entr" presetSubtype="0" fill="hold" nodeType="withEffect">
                                  <p:stCondLst>
                                    <p:cond delay="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childTnLst>
                                </p:cTn>
                              </p:par>
                              <p:par>
                                <p:cTn id="29" presetID="10" presetClass="entr" presetSubtype="0" fill="hold" nodeType="withEffect">
                                  <p:stCondLst>
                                    <p:cond delay="0"/>
                                  </p:stCondLst>
                                  <p:childTnLst>
                                    <p:set>
                                      <p:cBhvr>
                                        <p:cTn id="30" dur="1" fill="hold">
                                          <p:stCondLst>
                                            <p:cond delay="0"/>
                                          </p:stCondLst>
                                        </p:cTn>
                                        <p:tgtEl>
                                          <p:spTgt spid="121"/>
                                        </p:tgtEl>
                                        <p:attrNameLst>
                                          <p:attrName>style.visibility</p:attrName>
                                        </p:attrNameLst>
                                      </p:cBhvr>
                                      <p:to>
                                        <p:strVal val="visible"/>
                                      </p:to>
                                    </p:set>
                                    <p:animEffect transition="in" filter="fade">
                                      <p:cBhvr>
                                        <p:cTn id="31" dur="500"/>
                                        <p:tgtEl>
                                          <p:spTgt spid="121"/>
                                        </p:tgtEl>
                                      </p:cBhvr>
                                    </p:animEffect>
                                  </p:childTnLst>
                                </p:cTn>
                              </p:par>
                              <p:par>
                                <p:cTn id="32" presetID="10" presetClass="entr" presetSubtype="0" fill="hold"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500"/>
                                        <p:tgtEl>
                                          <p:spTgt spid="122"/>
                                        </p:tgtEl>
                                      </p:cBhvr>
                                    </p:animEffect>
                                  </p:childTnLst>
                                </p:cTn>
                              </p:par>
                              <p:par>
                                <p:cTn id="35" presetID="10" presetClass="entr" presetSubtype="0" fill="hold" nodeType="withEffect">
                                  <p:stCondLst>
                                    <p:cond delay="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500"/>
                                        <p:tgtEl>
                                          <p:spTgt spid="1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fade">
                                      <p:cBhvr>
                                        <p:cTn id="40" dur="500"/>
                                        <p:tgtEl>
                                          <p:spTgt spid="1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500"/>
                                        <p:tgtEl>
                                          <p:spTgt spid="9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fade">
                                      <p:cBhvr>
                                        <p:cTn id="55" dur="500"/>
                                        <p:tgtEl>
                                          <p:spTgt spid="10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89"/>
                                        </p:tgtEl>
                                        <p:attrNameLst>
                                          <p:attrName>style.visibility</p:attrName>
                                        </p:attrNameLst>
                                      </p:cBhvr>
                                      <p:to>
                                        <p:strVal val="visible"/>
                                      </p:to>
                                    </p:set>
                                    <p:animEffect transition="in" filter="fade">
                                      <p:cBhvr>
                                        <p:cTn id="62" dur="500"/>
                                        <p:tgtEl>
                                          <p:spTgt spid="8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7"/>
                                        </p:tgtEl>
                                        <p:attrNameLst>
                                          <p:attrName>style.visibility</p:attrName>
                                        </p:attrNameLst>
                                      </p:cBhvr>
                                      <p:to>
                                        <p:strVal val="visible"/>
                                      </p:to>
                                    </p:set>
                                    <p:animEffect transition="in" filter="fade">
                                      <p:cBhvr>
                                        <p:cTn id="68" dur="500"/>
                                        <p:tgtEl>
                                          <p:spTgt spid="9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fade">
                                      <p:cBhvr>
                                        <p:cTn id="71" dur="500"/>
                                        <p:tgtEl>
                                          <p:spTgt spid="10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fade">
                                      <p:cBhvr>
                                        <p:cTn id="74" dur="500"/>
                                        <p:tgtEl>
                                          <p:spTgt spid="105"/>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fade">
                                      <p:cBhvr>
                                        <p:cTn id="81" dur="500"/>
                                        <p:tgtEl>
                                          <p:spTgt spid="9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2"/>
                                        </p:tgtEl>
                                        <p:attrNameLst>
                                          <p:attrName>style.visibility</p:attrName>
                                        </p:attrNameLst>
                                      </p:cBhvr>
                                      <p:to>
                                        <p:strVal val="visible"/>
                                      </p:to>
                                    </p:set>
                                    <p:animEffect transition="in" filter="fade">
                                      <p:cBhvr>
                                        <p:cTn id="87" dur="500"/>
                                        <p:tgtEl>
                                          <p:spTgt spid="10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500"/>
                                        <p:tgtEl>
                                          <p:spTgt spid="106"/>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500"/>
                                        <p:tgtEl>
                                          <p:spTgt spid="9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3"/>
                                        </p:tgtEl>
                                        <p:attrNameLst>
                                          <p:attrName>style.visibility</p:attrName>
                                        </p:attrNameLst>
                                      </p:cBhvr>
                                      <p:to>
                                        <p:strVal val="visible"/>
                                      </p:to>
                                    </p:set>
                                    <p:animEffect transition="in" filter="fade">
                                      <p:cBhvr>
                                        <p:cTn id="103" dur="500"/>
                                        <p:tgtEl>
                                          <p:spTgt spid="10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7"/>
                                        </p:tgtEl>
                                        <p:attrNameLst>
                                          <p:attrName>style.visibility</p:attrName>
                                        </p:attrNameLst>
                                      </p:cBhvr>
                                      <p:to>
                                        <p:strVal val="visible"/>
                                      </p:to>
                                    </p:set>
                                    <p:animEffect transition="in" filter="fade">
                                      <p:cBhvr>
                                        <p:cTn id="106" dur="500"/>
                                        <p:tgtEl>
                                          <p:spTgt spid="107"/>
                                        </p:tgtEl>
                                      </p:cBhvr>
                                    </p:animEffect>
                                  </p:childTnLst>
                                </p:cTn>
                              </p:par>
                              <p:par>
                                <p:cTn id="107" presetID="10" presetClass="entr" presetSubtype="0" fill="hold" nodeType="withEffect">
                                  <p:stCondLst>
                                    <p:cond delay="0"/>
                                  </p:stCondLst>
                                  <p:childTnLst>
                                    <p:set>
                                      <p:cBhvr>
                                        <p:cTn id="108" dur="1" fill="hold">
                                          <p:stCondLst>
                                            <p:cond delay="0"/>
                                          </p:stCondLst>
                                        </p:cTn>
                                        <p:tgtEl>
                                          <p:spTgt spid="108"/>
                                        </p:tgtEl>
                                        <p:attrNameLst>
                                          <p:attrName>style.visibility</p:attrName>
                                        </p:attrNameLst>
                                      </p:cBhvr>
                                      <p:to>
                                        <p:strVal val="visible"/>
                                      </p:to>
                                    </p:set>
                                    <p:animEffect transition="in" filter="fade">
                                      <p:cBhvr>
                                        <p:cTn id="109" dur="500"/>
                                        <p:tgtEl>
                                          <p:spTgt spid="108"/>
                                        </p:tgtEl>
                                      </p:cBhvr>
                                    </p:animEffect>
                                  </p:childTnLst>
                                </p:cTn>
                              </p:par>
                              <p:par>
                                <p:cTn id="110" presetID="10" presetClass="entr" presetSubtype="0" fill="hold" nodeType="withEffect">
                                  <p:stCondLst>
                                    <p:cond delay="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childTnLst>
                                </p:cTn>
                              </p:par>
                              <p:par>
                                <p:cTn id="113" presetID="10" presetClass="entr" presetSubtype="0" fill="hold" nodeType="with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fade">
                                      <p:cBhvr>
                                        <p:cTn id="115" dur="500"/>
                                        <p:tgtEl>
                                          <p:spTgt spid="110"/>
                                        </p:tgtEl>
                                      </p:cBhvr>
                                    </p:animEffect>
                                  </p:childTnLst>
                                </p:cTn>
                              </p:par>
                              <p:par>
                                <p:cTn id="116" presetID="10" presetClass="entr" presetSubtype="0" fill="hold" nodeType="withEffect">
                                  <p:stCondLst>
                                    <p:cond delay="0"/>
                                  </p:stCondLst>
                                  <p:childTnLst>
                                    <p:set>
                                      <p:cBhvr>
                                        <p:cTn id="117" dur="1" fill="hold">
                                          <p:stCondLst>
                                            <p:cond delay="0"/>
                                          </p:stCondLst>
                                        </p:cTn>
                                        <p:tgtEl>
                                          <p:spTgt spid="111"/>
                                        </p:tgtEl>
                                        <p:attrNameLst>
                                          <p:attrName>style.visibility</p:attrName>
                                        </p:attrNameLst>
                                      </p:cBhvr>
                                      <p:to>
                                        <p:strVal val="visible"/>
                                      </p:to>
                                    </p:set>
                                    <p:animEffect transition="in" filter="fade">
                                      <p:cBhvr>
                                        <p:cTn id="118" dur="500"/>
                                        <p:tgtEl>
                                          <p:spTgt spid="111"/>
                                        </p:tgtEl>
                                      </p:cBhvr>
                                    </p:animEffect>
                                  </p:childTnLst>
                                </p:cTn>
                              </p:par>
                              <p:par>
                                <p:cTn id="119" presetID="10" presetClass="entr" presetSubtype="0" fill="hold" nodeType="withEffect">
                                  <p:stCondLst>
                                    <p:cond delay="0"/>
                                  </p:stCondLst>
                                  <p:childTnLst>
                                    <p:set>
                                      <p:cBhvr>
                                        <p:cTn id="120" dur="1" fill="hold">
                                          <p:stCondLst>
                                            <p:cond delay="0"/>
                                          </p:stCondLst>
                                        </p:cTn>
                                        <p:tgtEl>
                                          <p:spTgt spid="112"/>
                                        </p:tgtEl>
                                        <p:attrNameLst>
                                          <p:attrName>style.visibility</p:attrName>
                                        </p:attrNameLst>
                                      </p:cBhvr>
                                      <p:to>
                                        <p:strVal val="visible"/>
                                      </p:to>
                                    </p:set>
                                    <p:animEffect transition="in" filter="fade">
                                      <p:cBhvr>
                                        <p:cTn id="121" dur="500"/>
                                        <p:tgtEl>
                                          <p:spTgt spid="112"/>
                                        </p:tgtEl>
                                      </p:cBhvr>
                                    </p:animEffect>
                                  </p:childTnLst>
                                </p:cTn>
                              </p:par>
                              <p:par>
                                <p:cTn id="122" presetID="10" presetClass="entr" presetSubtype="0" fill="hold" nodeType="withEffect">
                                  <p:stCondLst>
                                    <p:cond delay="0"/>
                                  </p:stCondLst>
                                  <p:childTnLst>
                                    <p:set>
                                      <p:cBhvr>
                                        <p:cTn id="123" dur="1" fill="hold">
                                          <p:stCondLst>
                                            <p:cond delay="0"/>
                                          </p:stCondLst>
                                        </p:cTn>
                                        <p:tgtEl>
                                          <p:spTgt spid="113"/>
                                        </p:tgtEl>
                                        <p:attrNameLst>
                                          <p:attrName>style.visibility</p:attrName>
                                        </p:attrNameLst>
                                      </p:cBhvr>
                                      <p:to>
                                        <p:strVal val="visible"/>
                                      </p:to>
                                    </p:set>
                                    <p:animEffect transition="in" filter="fade">
                                      <p:cBhvr>
                                        <p:cTn id="124" dur="500"/>
                                        <p:tgtEl>
                                          <p:spTgt spid="113"/>
                                        </p:tgtEl>
                                      </p:cBhvr>
                                    </p:animEffect>
                                  </p:childTnLst>
                                </p:cTn>
                              </p:par>
                              <p:par>
                                <p:cTn id="125" presetID="10" presetClass="entr" presetSubtype="0" fill="hold" nodeType="withEffect">
                                  <p:stCondLst>
                                    <p:cond delay="0"/>
                                  </p:stCondLst>
                                  <p:childTnLst>
                                    <p:set>
                                      <p:cBhvr>
                                        <p:cTn id="126" dur="1" fill="hold">
                                          <p:stCondLst>
                                            <p:cond delay="0"/>
                                          </p:stCondLst>
                                        </p:cTn>
                                        <p:tgtEl>
                                          <p:spTgt spid="114"/>
                                        </p:tgtEl>
                                        <p:attrNameLst>
                                          <p:attrName>style.visibility</p:attrName>
                                        </p:attrNameLst>
                                      </p:cBhvr>
                                      <p:to>
                                        <p:strVal val="visible"/>
                                      </p:to>
                                    </p:set>
                                    <p:animEffect transition="in" filter="fade">
                                      <p:cBhvr>
                                        <p:cTn id="127" dur="500"/>
                                        <p:tgtEl>
                                          <p:spTgt spid="1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15"/>
                                        </p:tgtEl>
                                        <p:attrNameLst>
                                          <p:attrName>style.visibility</p:attrName>
                                        </p:attrNameLst>
                                      </p:cBhvr>
                                      <p:to>
                                        <p:strVal val="visible"/>
                                      </p:to>
                                    </p:set>
                                    <p:animEffect transition="in" filter="fade">
                                      <p:cBhvr>
                                        <p:cTn id="130" dur="500"/>
                                        <p:tgtEl>
                                          <p:spTgt spid="115"/>
                                        </p:tgtEl>
                                      </p:cBhvr>
                                    </p:animEffect>
                                  </p:childTnLst>
                                </p:cTn>
                              </p:par>
                              <p:par>
                                <p:cTn id="131" presetID="10" presetClass="entr" presetSubtype="0" fill="hold" nodeType="with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par>
                                <p:cTn id="134" presetID="10" presetClass="entr" presetSubtype="0" fill="hold"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500"/>
                                        <p:tgtEl>
                                          <p:spTgt spid="117"/>
                                        </p:tgtEl>
                                      </p:cBhvr>
                                    </p:animEffect>
                                  </p:childTnLst>
                                </p:cTn>
                              </p:par>
                              <p:par>
                                <p:cTn id="137" presetID="10" presetClass="entr" presetSubtype="0" fill="hold" nodeType="withEffect">
                                  <p:stCondLst>
                                    <p:cond delay="0"/>
                                  </p:stCondLst>
                                  <p:childTnLst>
                                    <p:set>
                                      <p:cBhvr>
                                        <p:cTn id="138" dur="1" fill="hold">
                                          <p:stCondLst>
                                            <p:cond delay="0"/>
                                          </p:stCondLst>
                                        </p:cTn>
                                        <p:tgtEl>
                                          <p:spTgt spid="118"/>
                                        </p:tgtEl>
                                        <p:attrNameLst>
                                          <p:attrName>style.visibility</p:attrName>
                                        </p:attrNameLst>
                                      </p:cBhvr>
                                      <p:to>
                                        <p:strVal val="visible"/>
                                      </p:to>
                                    </p:set>
                                    <p:animEffect transition="in" filter="fade">
                                      <p:cBhvr>
                                        <p:cTn id="139" dur="500"/>
                                        <p:tgtEl>
                                          <p:spTgt spid="118"/>
                                        </p:tgtEl>
                                      </p:cBhvr>
                                    </p:animEffect>
                                  </p:childTnLst>
                                </p:cTn>
                              </p:par>
                              <p:par>
                                <p:cTn id="140" presetID="10" presetClass="entr" presetSubtype="0" fill="hold" nodeType="withEffect">
                                  <p:stCondLst>
                                    <p:cond delay="0"/>
                                  </p:stCondLst>
                                  <p:childTnLst>
                                    <p:set>
                                      <p:cBhvr>
                                        <p:cTn id="141" dur="1" fill="hold">
                                          <p:stCondLst>
                                            <p:cond delay="0"/>
                                          </p:stCondLst>
                                        </p:cTn>
                                        <p:tgtEl>
                                          <p:spTgt spid="119"/>
                                        </p:tgtEl>
                                        <p:attrNameLst>
                                          <p:attrName>style.visibility</p:attrName>
                                        </p:attrNameLst>
                                      </p:cBhvr>
                                      <p:to>
                                        <p:strVal val="visible"/>
                                      </p:to>
                                    </p:set>
                                    <p:animEffect transition="in" filter="fade">
                                      <p:cBhvr>
                                        <p:cTn id="14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15" name="TextBox 14"/>
          <p:cNvSpPr txBox="1"/>
          <p:nvPr/>
        </p:nvSpPr>
        <p:spPr>
          <a:xfrm>
            <a:off x="1101483" y="3777023"/>
            <a:ext cx="3286742" cy="1259351"/>
          </a:xfrm>
          <a:prstGeom prst="rect">
            <a:avLst/>
          </a:prstGeom>
          <a:solidFill>
            <a:srgbClr val="A4D7EF"/>
          </a:solidFill>
        </p:spPr>
        <p:txBody>
          <a:bodyPr wrap="square" rtlCol="0">
            <a:spAutoFit/>
          </a:bodyPr>
          <a:lstStyle/>
          <a:p>
            <a:endParaRPr lang="en-US" dirty="0"/>
          </a:p>
        </p:txBody>
      </p:sp>
      <p:sp>
        <p:nvSpPr>
          <p:cNvPr id="16" name="Title 1"/>
          <p:cNvSpPr>
            <a:spLocks noGrp="1"/>
          </p:cNvSpPr>
          <p:nvPr>
            <p:ph type="title"/>
          </p:nvPr>
        </p:nvSpPr>
        <p:spPr>
          <a:xfrm>
            <a:off x="600838" y="38907"/>
            <a:ext cx="7920134" cy="443181"/>
          </a:xfrm>
        </p:spPr>
        <p:txBody>
          <a:bodyPr>
            <a:noAutofit/>
          </a:bodyPr>
          <a:lstStyle/>
          <a:p>
            <a:pPr>
              <a:lnSpc>
                <a:spcPct val="90000"/>
              </a:lnSpc>
            </a:pPr>
            <a:r>
              <a:rPr lang="en-IN" sz="2800" dirty="0"/>
              <a:t> Determining and Recording Income Taxes—</a:t>
            </a:r>
            <a:r>
              <a:rPr lang="en-IN" sz="2800" dirty="0" smtClean="0"/>
              <a:t>2018 </a:t>
            </a:r>
            <a:r>
              <a:rPr lang="en-IN" sz="2000" dirty="0" smtClean="0"/>
              <a:t>(cont. 2)</a:t>
            </a:r>
            <a:r>
              <a:rPr lang="en-US" sz="2000" dirty="0" smtClean="0">
                <a:cs typeface="Arial" charset="0"/>
              </a:rPr>
              <a:t> </a:t>
            </a:r>
            <a:endParaRPr lang="en-IN" sz="2000" dirty="0"/>
          </a:p>
        </p:txBody>
      </p:sp>
      <p:sp>
        <p:nvSpPr>
          <p:cNvPr id="17" name="Rounded Rectangle 16"/>
          <p:cNvSpPr/>
          <p:nvPr/>
        </p:nvSpPr>
        <p:spPr>
          <a:xfrm>
            <a:off x="8358998" y="1168892"/>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TextBox 17"/>
          <p:cNvSpPr txBox="1"/>
          <p:nvPr/>
        </p:nvSpPr>
        <p:spPr>
          <a:xfrm>
            <a:off x="4139362" y="433099"/>
            <a:ext cx="1246236" cy="763343"/>
          </a:xfrm>
          <a:prstGeom prst="rect">
            <a:avLst/>
          </a:prstGeom>
          <a:noFill/>
        </p:spPr>
        <p:txBody>
          <a:bodyPr wrap="square" rtlCol="0">
            <a:spAutoFit/>
          </a:bodyPr>
          <a:lstStyle/>
          <a:p>
            <a:pPr algn="ctr"/>
            <a:r>
              <a:rPr lang="en-US" sz="2200" b="1" dirty="0"/>
              <a:t>Current Year</a:t>
            </a:r>
          </a:p>
        </p:txBody>
      </p:sp>
      <p:sp>
        <p:nvSpPr>
          <p:cNvPr id="19" name="TextBox 18"/>
          <p:cNvSpPr txBox="1"/>
          <p:nvPr/>
        </p:nvSpPr>
        <p:spPr>
          <a:xfrm>
            <a:off x="5155174" y="433401"/>
            <a:ext cx="2293838" cy="687978"/>
          </a:xfrm>
          <a:prstGeom prst="rect">
            <a:avLst/>
          </a:prstGeom>
          <a:noFill/>
        </p:spPr>
        <p:txBody>
          <a:bodyPr wrap="square" rtlCol="0">
            <a:spAutoFit/>
          </a:bodyPr>
          <a:lstStyle/>
          <a:p>
            <a:pPr algn="ctr"/>
            <a:r>
              <a:rPr lang="en-US" sz="2200" b="1" dirty="0">
                <a:solidFill>
                  <a:srgbClr val="EC008C"/>
                </a:solidFill>
              </a:rPr>
              <a:t>Future Deductible</a:t>
            </a:r>
          </a:p>
          <a:p>
            <a:pPr algn="ctr"/>
            <a:r>
              <a:rPr lang="en-US" sz="2200" b="1" dirty="0">
                <a:solidFill>
                  <a:srgbClr val="EC008C"/>
                </a:solidFill>
              </a:rPr>
              <a:t>Amounts</a:t>
            </a:r>
            <a:endParaRPr lang="en-US" sz="2200" dirty="0">
              <a:solidFill>
                <a:srgbClr val="EC008C"/>
              </a:solidFill>
            </a:endParaRPr>
          </a:p>
        </p:txBody>
      </p:sp>
      <p:sp>
        <p:nvSpPr>
          <p:cNvPr id="20" name="TextBox 19"/>
          <p:cNvSpPr txBox="1"/>
          <p:nvPr/>
        </p:nvSpPr>
        <p:spPr>
          <a:xfrm>
            <a:off x="4257348" y="1089270"/>
            <a:ext cx="949652" cy="430887"/>
          </a:xfrm>
          <a:prstGeom prst="rect">
            <a:avLst/>
          </a:prstGeom>
          <a:noFill/>
        </p:spPr>
        <p:txBody>
          <a:bodyPr wrap="square" rtlCol="0">
            <a:spAutoFit/>
          </a:bodyPr>
          <a:lstStyle/>
          <a:p>
            <a:pPr algn="ctr"/>
            <a:r>
              <a:rPr lang="en-US" sz="2200" b="1" dirty="0"/>
              <a:t>2018</a:t>
            </a:r>
            <a:endParaRPr lang="en-US" sz="2200" dirty="0"/>
          </a:p>
        </p:txBody>
      </p:sp>
      <p:sp>
        <p:nvSpPr>
          <p:cNvPr id="21" name="TextBox 20"/>
          <p:cNvSpPr txBox="1"/>
          <p:nvPr/>
        </p:nvSpPr>
        <p:spPr>
          <a:xfrm>
            <a:off x="5287749" y="1089270"/>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2" name="TextBox 21"/>
          <p:cNvSpPr txBox="1"/>
          <p:nvPr/>
        </p:nvSpPr>
        <p:spPr>
          <a:xfrm>
            <a:off x="6259104" y="1089270"/>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23" name="TextBox 22"/>
          <p:cNvSpPr txBox="1"/>
          <p:nvPr/>
        </p:nvSpPr>
        <p:spPr>
          <a:xfrm>
            <a:off x="590549" y="1430113"/>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4" name="Straight Connector 23"/>
          <p:cNvCxnSpPr/>
          <p:nvPr/>
        </p:nvCxnSpPr>
        <p:spPr>
          <a:xfrm>
            <a:off x="669868" y="145913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290392" y="419336"/>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26" name="TextBox 25"/>
          <p:cNvSpPr txBox="1"/>
          <p:nvPr/>
        </p:nvSpPr>
        <p:spPr>
          <a:xfrm>
            <a:off x="590549" y="1764429"/>
            <a:ext cx="3966937" cy="430887"/>
          </a:xfrm>
          <a:prstGeom prst="rect">
            <a:avLst/>
          </a:prstGeom>
          <a:noFill/>
        </p:spPr>
        <p:txBody>
          <a:bodyPr wrap="square" rtlCol="0">
            <a:spAutoFit/>
          </a:bodyPr>
          <a:lstStyle/>
          <a:p>
            <a:r>
              <a:rPr lang="en-US" sz="2200" dirty="0"/>
              <a:t>Temporary difference:</a:t>
            </a:r>
          </a:p>
        </p:txBody>
      </p:sp>
      <p:sp>
        <p:nvSpPr>
          <p:cNvPr id="27" name="TextBox 26"/>
          <p:cNvSpPr txBox="1"/>
          <p:nvPr/>
        </p:nvSpPr>
        <p:spPr>
          <a:xfrm>
            <a:off x="586663" y="2098745"/>
            <a:ext cx="3613848" cy="671980"/>
          </a:xfrm>
          <a:prstGeom prst="rect">
            <a:avLst/>
          </a:prstGeom>
          <a:noFill/>
        </p:spPr>
        <p:txBody>
          <a:bodyPr wrap="square" tIns="0" bIns="0" rtlCol="0">
            <a:normAutofit/>
          </a:bodyPr>
          <a:lstStyle/>
          <a:p>
            <a:pPr lvl="1"/>
            <a:r>
              <a:rPr lang="en-US" sz="2200" dirty="0"/>
              <a:t>Warranty expense in the income statement</a:t>
            </a:r>
          </a:p>
        </p:txBody>
      </p:sp>
      <p:sp>
        <p:nvSpPr>
          <p:cNvPr id="28" name="TextBox 27"/>
          <p:cNvSpPr txBox="1"/>
          <p:nvPr/>
        </p:nvSpPr>
        <p:spPr>
          <a:xfrm>
            <a:off x="590549" y="2690926"/>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9" name="TextBox 28"/>
          <p:cNvSpPr txBox="1"/>
          <p:nvPr/>
        </p:nvSpPr>
        <p:spPr>
          <a:xfrm>
            <a:off x="590549" y="3008470"/>
            <a:ext cx="3966937" cy="430887"/>
          </a:xfrm>
          <a:prstGeom prst="rect">
            <a:avLst/>
          </a:prstGeom>
          <a:noFill/>
        </p:spPr>
        <p:txBody>
          <a:bodyPr wrap="square" rtlCol="0">
            <a:spAutoFit/>
          </a:bodyPr>
          <a:lstStyle/>
          <a:p>
            <a:r>
              <a:rPr lang="en-US" sz="2200" dirty="0"/>
              <a:t>Enacted tax rate</a:t>
            </a:r>
          </a:p>
        </p:txBody>
      </p:sp>
      <p:sp>
        <p:nvSpPr>
          <p:cNvPr id="30" name="TextBox 29"/>
          <p:cNvSpPr txBox="1"/>
          <p:nvPr/>
        </p:nvSpPr>
        <p:spPr>
          <a:xfrm>
            <a:off x="590549" y="3342788"/>
            <a:ext cx="3966937" cy="430887"/>
          </a:xfrm>
          <a:prstGeom prst="rect">
            <a:avLst/>
          </a:prstGeom>
          <a:noFill/>
        </p:spPr>
        <p:txBody>
          <a:bodyPr wrap="square" rtlCol="0">
            <a:spAutoFit/>
          </a:bodyPr>
          <a:lstStyle/>
          <a:p>
            <a:pPr lvl="1"/>
            <a:r>
              <a:rPr lang="en-US" sz="2200" dirty="0"/>
              <a:t>Tax payable currently</a:t>
            </a:r>
          </a:p>
        </p:txBody>
      </p:sp>
      <p:sp>
        <p:nvSpPr>
          <p:cNvPr id="31" name="TextBox 30"/>
          <p:cNvSpPr txBox="1"/>
          <p:nvPr/>
        </p:nvSpPr>
        <p:spPr>
          <a:xfrm>
            <a:off x="4257348" y="1430113"/>
            <a:ext cx="949652" cy="430887"/>
          </a:xfrm>
          <a:prstGeom prst="rect">
            <a:avLst/>
          </a:prstGeom>
        </p:spPr>
        <p:txBody>
          <a:bodyPr wrap="square" rtlCol="0">
            <a:spAutoFit/>
          </a:bodyPr>
          <a:lstStyle/>
          <a:p>
            <a:pPr algn="r"/>
            <a:r>
              <a:rPr lang="en-US" sz="2200" dirty="0"/>
              <a:t>$70</a:t>
            </a:r>
          </a:p>
        </p:txBody>
      </p:sp>
      <p:sp>
        <p:nvSpPr>
          <p:cNvPr id="32" name="TextBox 31"/>
          <p:cNvSpPr txBox="1"/>
          <p:nvPr/>
        </p:nvSpPr>
        <p:spPr>
          <a:xfrm>
            <a:off x="4257348" y="2339838"/>
            <a:ext cx="949652" cy="430887"/>
          </a:xfrm>
          <a:prstGeom prst="rect">
            <a:avLst/>
          </a:prstGeom>
        </p:spPr>
        <p:txBody>
          <a:bodyPr wrap="square" rtlCol="0">
            <a:spAutoFit/>
          </a:bodyPr>
          <a:lstStyle/>
          <a:p>
            <a:pPr algn="r"/>
            <a:r>
              <a:rPr lang="en-US" sz="2200" dirty="0"/>
              <a:t>30</a:t>
            </a:r>
          </a:p>
        </p:txBody>
      </p:sp>
      <p:sp>
        <p:nvSpPr>
          <p:cNvPr id="33" name="TextBox 32"/>
          <p:cNvSpPr txBox="1"/>
          <p:nvPr/>
        </p:nvSpPr>
        <p:spPr>
          <a:xfrm>
            <a:off x="4257348" y="2690926"/>
            <a:ext cx="949652" cy="430887"/>
          </a:xfrm>
          <a:prstGeom prst="rect">
            <a:avLst/>
          </a:prstGeom>
        </p:spPr>
        <p:txBody>
          <a:bodyPr wrap="square" rtlCol="0">
            <a:spAutoFit/>
          </a:bodyPr>
          <a:lstStyle/>
          <a:p>
            <a:pPr algn="r"/>
            <a:r>
              <a:rPr lang="en-US" sz="2200" dirty="0"/>
              <a:t>$100</a:t>
            </a:r>
          </a:p>
        </p:txBody>
      </p:sp>
      <p:sp>
        <p:nvSpPr>
          <p:cNvPr id="34" name="TextBox 33"/>
          <p:cNvSpPr txBox="1"/>
          <p:nvPr/>
        </p:nvSpPr>
        <p:spPr>
          <a:xfrm>
            <a:off x="4460544" y="3008470"/>
            <a:ext cx="949652" cy="430887"/>
          </a:xfrm>
          <a:prstGeom prst="rect">
            <a:avLst/>
          </a:prstGeom>
        </p:spPr>
        <p:txBody>
          <a:bodyPr wrap="square" rtlCol="0">
            <a:spAutoFit/>
          </a:bodyPr>
          <a:lstStyle/>
          <a:p>
            <a:pPr algn="r"/>
            <a:r>
              <a:rPr lang="en-US" sz="2200" dirty="0"/>
              <a:t>40%</a:t>
            </a:r>
          </a:p>
        </p:txBody>
      </p:sp>
      <p:sp>
        <p:nvSpPr>
          <p:cNvPr id="35" name="TextBox 34"/>
          <p:cNvSpPr txBox="1"/>
          <p:nvPr/>
        </p:nvSpPr>
        <p:spPr>
          <a:xfrm>
            <a:off x="4257348" y="3342788"/>
            <a:ext cx="949652" cy="430887"/>
          </a:xfrm>
          <a:prstGeom prst="rect">
            <a:avLst/>
          </a:prstGeom>
        </p:spPr>
        <p:txBody>
          <a:bodyPr wrap="square" rtlCol="0">
            <a:spAutoFit/>
          </a:bodyPr>
          <a:lstStyle/>
          <a:p>
            <a:pPr algn="r"/>
            <a:r>
              <a:rPr lang="en-US" sz="2200" dirty="0"/>
              <a:t>$  40</a:t>
            </a:r>
          </a:p>
        </p:txBody>
      </p:sp>
      <p:sp>
        <p:nvSpPr>
          <p:cNvPr id="36" name="TextBox 35"/>
          <p:cNvSpPr txBox="1"/>
          <p:nvPr/>
        </p:nvSpPr>
        <p:spPr>
          <a:xfrm>
            <a:off x="5304285" y="2339838"/>
            <a:ext cx="949652" cy="430887"/>
          </a:xfrm>
          <a:prstGeom prst="rect">
            <a:avLst/>
          </a:prstGeom>
        </p:spPr>
        <p:txBody>
          <a:bodyPr wrap="square" rtlCol="0">
            <a:spAutoFit/>
          </a:bodyPr>
          <a:lstStyle/>
          <a:p>
            <a:pPr algn="r"/>
            <a:r>
              <a:rPr lang="en-US" sz="2200" b="1" dirty="0">
                <a:solidFill>
                  <a:srgbClr val="EC008C"/>
                </a:solidFill>
              </a:rPr>
              <a:t>$(15)</a:t>
            </a:r>
          </a:p>
        </p:txBody>
      </p:sp>
      <p:sp>
        <p:nvSpPr>
          <p:cNvPr id="37" name="TextBox 36"/>
          <p:cNvSpPr txBox="1"/>
          <p:nvPr/>
        </p:nvSpPr>
        <p:spPr>
          <a:xfrm>
            <a:off x="6380067" y="2339838"/>
            <a:ext cx="949652" cy="430887"/>
          </a:xfrm>
          <a:prstGeom prst="rect">
            <a:avLst/>
          </a:prstGeom>
        </p:spPr>
        <p:txBody>
          <a:bodyPr wrap="square" rtlCol="0">
            <a:spAutoFit/>
          </a:bodyPr>
          <a:lstStyle/>
          <a:p>
            <a:pPr algn="r"/>
            <a:r>
              <a:rPr lang="en-US" sz="2200" b="1" dirty="0">
                <a:solidFill>
                  <a:srgbClr val="EC008C"/>
                </a:solidFill>
              </a:rPr>
              <a:t>$(15)</a:t>
            </a:r>
          </a:p>
        </p:txBody>
      </p:sp>
      <p:sp>
        <p:nvSpPr>
          <p:cNvPr id="38" name="TextBox 37"/>
          <p:cNvSpPr txBox="1"/>
          <p:nvPr/>
        </p:nvSpPr>
        <p:spPr>
          <a:xfrm>
            <a:off x="7938619" y="2339838"/>
            <a:ext cx="949652" cy="430887"/>
          </a:xfrm>
          <a:prstGeom prst="rect">
            <a:avLst/>
          </a:prstGeom>
        </p:spPr>
        <p:txBody>
          <a:bodyPr wrap="square" rtlCol="0">
            <a:spAutoFit/>
          </a:bodyPr>
          <a:lstStyle/>
          <a:p>
            <a:pPr algn="r"/>
            <a:r>
              <a:rPr lang="en-US" sz="2200" b="1" dirty="0">
                <a:solidFill>
                  <a:srgbClr val="EC008C"/>
                </a:solidFill>
              </a:rPr>
              <a:t>$(30)</a:t>
            </a:r>
          </a:p>
        </p:txBody>
      </p:sp>
      <p:sp>
        <p:nvSpPr>
          <p:cNvPr id="39" name="TextBox 38"/>
          <p:cNvSpPr txBox="1"/>
          <p:nvPr/>
        </p:nvSpPr>
        <p:spPr>
          <a:xfrm>
            <a:off x="8146549" y="3008470"/>
            <a:ext cx="949652" cy="430887"/>
          </a:xfrm>
          <a:prstGeom prst="rect">
            <a:avLst/>
          </a:prstGeom>
        </p:spPr>
        <p:txBody>
          <a:bodyPr wrap="square" rtlCol="0">
            <a:spAutoFit/>
          </a:bodyPr>
          <a:lstStyle/>
          <a:p>
            <a:pPr algn="r"/>
            <a:r>
              <a:rPr lang="en-US" sz="2200" b="1" dirty="0">
                <a:solidFill>
                  <a:srgbClr val="EC008C"/>
                </a:solidFill>
              </a:rPr>
              <a:t>40%</a:t>
            </a:r>
          </a:p>
        </p:txBody>
      </p:sp>
      <p:sp>
        <p:nvSpPr>
          <p:cNvPr id="40" name="TextBox 39"/>
          <p:cNvSpPr txBox="1"/>
          <p:nvPr/>
        </p:nvSpPr>
        <p:spPr>
          <a:xfrm>
            <a:off x="5246670" y="3690488"/>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41" name="TextBox 40"/>
          <p:cNvSpPr txBox="1"/>
          <p:nvPr/>
        </p:nvSpPr>
        <p:spPr>
          <a:xfrm>
            <a:off x="5246670" y="398917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42" name="TextBox 41"/>
          <p:cNvSpPr txBox="1"/>
          <p:nvPr/>
        </p:nvSpPr>
        <p:spPr>
          <a:xfrm>
            <a:off x="5246670" y="42878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3" name="TextBox 42"/>
          <p:cNvSpPr txBox="1"/>
          <p:nvPr/>
        </p:nvSpPr>
        <p:spPr>
          <a:xfrm>
            <a:off x="5246670" y="45865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4" name="TextBox 43"/>
          <p:cNvSpPr txBox="1"/>
          <p:nvPr/>
        </p:nvSpPr>
        <p:spPr>
          <a:xfrm>
            <a:off x="7938619" y="3989178"/>
            <a:ext cx="949652" cy="430887"/>
          </a:xfrm>
          <a:prstGeom prst="rect">
            <a:avLst/>
          </a:prstGeom>
        </p:spPr>
        <p:txBody>
          <a:bodyPr wrap="square" rtlCol="0">
            <a:spAutoFit/>
          </a:bodyPr>
          <a:lstStyle/>
          <a:p>
            <a:pPr algn="r"/>
            <a:r>
              <a:rPr lang="en-US" sz="2200" dirty="0"/>
              <a:t>$12</a:t>
            </a:r>
          </a:p>
        </p:txBody>
      </p:sp>
      <p:sp>
        <p:nvSpPr>
          <p:cNvPr id="45" name="TextBox 44"/>
          <p:cNvSpPr txBox="1"/>
          <p:nvPr/>
        </p:nvSpPr>
        <p:spPr>
          <a:xfrm>
            <a:off x="7938619" y="4287868"/>
            <a:ext cx="949652" cy="430887"/>
          </a:xfrm>
          <a:prstGeom prst="rect">
            <a:avLst/>
          </a:prstGeom>
        </p:spPr>
        <p:txBody>
          <a:bodyPr wrap="square" rtlCol="0">
            <a:spAutoFit/>
          </a:bodyPr>
          <a:lstStyle/>
          <a:p>
            <a:pPr algn="r"/>
            <a:r>
              <a:rPr lang="en-US" sz="2200" dirty="0"/>
              <a:t>0</a:t>
            </a:r>
          </a:p>
        </p:txBody>
      </p:sp>
      <p:sp>
        <p:nvSpPr>
          <p:cNvPr id="46" name="TextBox 45"/>
          <p:cNvSpPr txBox="1"/>
          <p:nvPr/>
        </p:nvSpPr>
        <p:spPr>
          <a:xfrm>
            <a:off x="7938619" y="4586559"/>
            <a:ext cx="949652" cy="430887"/>
          </a:xfrm>
          <a:prstGeom prst="rect">
            <a:avLst/>
          </a:prstGeom>
        </p:spPr>
        <p:txBody>
          <a:bodyPr wrap="square" rtlCol="0">
            <a:spAutoFit/>
          </a:bodyPr>
          <a:lstStyle/>
          <a:p>
            <a:pPr algn="r"/>
            <a:r>
              <a:rPr lang="en-US" sz="2200" b="1" dirty="0">
                <a:solidFill>
                  <a:srgbClr val="EC008C"/>
                </a:solidFill>
              </a:rPr>
              <a:t>$12</a:t>
            </a:r>
          </a:p>
        </p:txBody>
      </p:sp>
      <p:sp>
        <p:nvSpPr>
          <p:cNvPr id="47" name="TextBox 46"/>
          <p:cNvSpPr txBox="1"/>
          <p:nvPr/>
        </p:nvSpPr>
        <p:spPr>
          <a:xfrm>
            <a:off x="1254645" y="3743262"/>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48" name="Straight Connector 47"/>
          <p:cNvCxnSpPr/>
          <p:nvPr/>
        </p:nvCxnSpPr>
        <p:spPr>
          <a:xfrm>
            <a:off x="1184752" y="40974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a:off x="2594084" y="41030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1057738" y="4067108"/>
            <a:ext cx="1160570" cy="430887"/>
          </a:xfrm>
          <a:prstGeom prst="rect">
            <a:avLst/>
          </a:prstGeom>
        </p:spPr>
        <p:txBody>
          <a:bodyPr wrap="square" rtlCol="0">
            <a:spAutoFit/>
          </a:bodyPr>
          <a:lstStyle/>
          <a:p>
            <a:pPr algn="r"/>
            <a:r>
              <a:rPr lang="en-US" sz="2200" dirty="0"/>
              <a:t>beg. bal.</a:t>
            </a:r>
          </a:p>
        </p:txBody>
      </p:sp>
      <p:sp>
        <p:nvSpPr>
          <p:cNvPr id="51" name="TextBox 50"/>
          <p:cNvSpPr txBox="1"/>
          <p:nvPr/>
        </p:nvSpPr>
        <p:spPr>
          <a:xfrm>
            <a:off x="1057738" y="4623288"/>
            <a:ext cx="1195737" cy="430887"/>
          </a:xfrm>
          <a:prstGeom prst="rect">
            <a:avLst/>
          </a:prstGeom>
        </p:spPr>
        <p:txBody>
          <a:bodyPr wrap="square" rtlCol="0">
            <a:spAutoFit/>
          </a:bodyPr>
          <a:lstStyle/>
          <a:p>
            <a:pPr algn="r"/>
            <a:r>
              <a:rPr lang="en-US" sz="2200" dirty="0"/>
              <a:t>end. bal.</a:t>
            </a:r>
          </a:p>
        </p:txBody>
      </p:sp>
      <p:sp>
        <p:nvSpPr>
          <p:cNvPr id="52" name="TextBox 51"/>
          <p:cNvSpPr txBox="1"/>
          <p:nvPr/>
        </p:nvSpPr>
        <p:spPr>
          <a:xfrm>
            <a:off x="2132348" y="4067108"/>
            <a:ext cx="471015" cy="430887"/>
          </a:xfrm>
          <a:prstGeom prst="rect">
            <a:avLst/>
          </a:prstGeom>
        </p:spPr>
        <p:txBody>
          <a:bodyPr wrap="square" rtlCol="0" anchor="ctr">
            <a:spAutoFit/>
          </a:bodyPr>
          <a:lstStyle/>
          <a:p>
            <a:pPr algn="r"/>
            <a:r>
              <a:rPr lang="en-US" sz="2200" dirty="0"/>
              <a:t>0</a:t>
            </a:r>
          </a:p>
        </p:txBody>
      </p:sp>
      <p:sp>
        <p:nvSpPr>
          <p:cNvPr id="53" name="TextBox 52"/>
          <p:cNvSpPr txBox="1"/>
          <p:nvPr/>
        </p:nvSpPr>
        <p:spPr>
          <a:xfrm>
            <a:off x="2132348" y="4337941"/>
            <a:ext cx="471015" cy="430887"/>
          </a:xfrm>
          <a:prstGeom prst="rect">
            <a:avLst/>
          </a:prstGeom>
        </p:spPr>
        <p:txBody>
          <a:bodyPr wrap="square" rtlCol="0" anchor="ctr">
            <a:spAutoFit/>
          </a:bodyPr>
          <a:lstStyle/>
          <a:p>
            <a:pPr algn="r"/>
            <a:r>
              <a:rPr lang="en-US" sz="2200" b="1" dirty="0">
                <a:solidFill>
                  <a:srgbClr val="EC008C"/>
                </a:solidFill>
              </a:rPr>
              <a:t>12</a:t>
            </a:r>
          </a:p>
        </p:txBody>
      </p:sp>
      <p:cxnSp>
        <p:nvCxnSpPr>
          <p:cNvPr id="54" name="Straight Connector 53"/>
          <p:cNvCxnSpPr/>
          <p:nvPr/>
        </p:nvCxnSpPr>
        <p:spPr>
          <a:xfrm>
            <a:off x="1184752" y="46997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2132348" y="4623288"/>
            <a:ext cx="471015" cy="430887"/>
          </a:xfrm>
          <a:prstGeom prst="rect">
            <a:avLst/>
          </a:prstGeom>
        </p:spPr>
        <p:txBody>
          <a:bodyPr wrap="square" rtlCol="0" anchor="ctr">
            <a:spAutoFit/>
          </a:bodyPr>
          <a:lstStyle/>
          <a:p>
            <a:pPr algn="r"/>
            <a:r>
              <a:rPr lang="en-US" sz="2200" dirty="0"/>
              <a:t>12</a:t>
            </a:r>
          </a:p>
        </p:txBody>
      </p:sp>
      <p:sp>
        <p:nvSpPr>
          <p:cNvPr id="56" name="Rectangle 55"/>
          <p:cNvSpPr/>
          <p:nvPr/>
        </p:nvSpPr>
        <p:spPr>
          <a:xfrm>
            <a:off x="891049" y="519992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7" name="TextBox 56"/>
          <p:cNvSpPr txBox="1">
            <a:spLocks noChangeArrowheads="1"/>
          </p:cNvSpPr>
          <p:nvPr/>
        </p:nvSpPr>
        <p:spPr bwMode="auto">
          <a:xfrm>
            <a:off x="891048" y="514391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58" name="Straight Connector 57"/>
          <p:cNvCxnSpPr/>
          <p:nvPr/>
        </p:nvCxnSpPr>
        <p:spPr>
          <a:xfrm>
            <a:off x="891050" y="554642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935628" y="553181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0" name="TextBox 59"/>
          <p:cNvSpPr txBox="1">
            <a:spLocks noChangeArrowheads="1"/>
          </p:cNvSpPr>
          <p:nvPr/>
        </p:nvSpPr>
        <p:spPr bwMode="auto">
          <a:xfrm>
            <a:off x="935628" y="5885799"/>
            <a:ext cx="4728545" cy="404813"/>
          </a:xfrm>
          <a:prstGeom prst="rect">
            <a:avLst/>
          </a:prstGeom>
          <a:noFill/>
          <a:ln w="9525">
            <a:noFill/>
            <a:miter lim="800000"/>
            <a:headEnd/>
            <a:tailEnd/>
          </a:ln>
        </p:spPr>
        <p:txBody>
          <a:bodyPr/>
          <a:lstStyle/>
          <a:p>
            <a:r>
              <a:rPr lang="en-US" sz="2400" b="1" dirty="0">
                <a:solidFill>
                  <a:srgbClr val="EC008C"/>
                </a:solidFill>
              </a:rPr>
              <a:t>Deferred tax asset </a:t>
            </a:r>
            <a:r>
              <a:rPr lang="en-US" sz="2400" dirty="0"/>
              <a:t>(per above)</a:t>
            </a:r>
            <a:endParaRPr lang="en-IN" sz="2400" b="1" dirty="0">
              <a:solidFill>
                <a:srgbClr val="EC008C"/>
              </a:solidFill>
              <a:latin typeface="Calibri" pitchFamily="34" charset="0"/>
            </a:endParaRPr>
          </a:p>
        </p:txBody>
      </p:sp>
      <p:sp>
        <p:nvSpPr>
          <p:cNvPr id="61" name="TextBox 60"/>
          <p:cNvSpPr txBox="1">
            <a:spLocks noChangeArrowheads="1"/>
          </p:cNvSpPr>
          <p:nvPr/>
        </p:nvSpPr>
        <p:spPr bwMode="auto">
          <a:xfrm>
            <a:off x="6228340" y="5531810"/>
            <a:ext cx="1174822" cy="404812"/>
          </a:xfrm>
          <a:prstGeom prst="rect">
            <a:avLst/>
          </a:prstGeom>
          <a:noFill/>
          <a:ln w="9525">
            <a:noFill/>
            <a:miter lim="800000"/>
            <a:headEnd/>
            <a:tailEnd/>
          </a:ln>
        </p:spPr>
        <p:txBody>
          <a:bodyPr/>
          <a:lstStyle/>
          <a:p>
            <a:pPr algn="r"/>
            <a:r>
              <a:rPr lang="en-IN" sz="2400" dirty="0">
                <a:latin typeface="Calibri" pitchFamily="34" charset="0"/>
              </a:rPr>
              <a:t>28</a:t>
            </a:r>
          </a:p>
        </p:txBody>
      </p:sp>
      <p:sp>
        <p:nvSpPr>
          <p:cNvPr id="62" name="TextBox 61"/>
          <p:cNvSpPr txBox="1">
            <a:spLocks noChangeArrowheads="1"/>
          </p:cNvSpPr>
          <p:nvPr/>
        </p:nvSpPr>
        <p:spPr bwMode="auto">
          <a:xfrm>
            <a:off x="6228340" y="588579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12</a:t>
            </a:r>
          </a:p>
        </p:txBody>
      </p:sp>
      <p:sp>
        <p:nvSpPr>
          <p:cNvPr id="63" name="TextBox 62"/>
          <p:cNvSpPr txBox="1">
            <a:spLocks noChangeArrowheads="1"/>
          </p:cNvSpPr>
          <p:nvPr/>
        </p:nvSpPr>
        <p:spPr bwMode="auto">
          <a:xfrm>
            <a:off x="7804505" y="513756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4" name="TextBox 63"/>
          <p:cNvSpPr txBox="1">
            <a:spLocks noChangeArrowheads="1"/>
          </p:cNvSpPr>
          <p:nvPr/>
        </p:nvSpPr>
        <p:spPr bwMode="auto">
          <a:xfrm>
            <a:off x="6305836" y="513756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5" name="TextBox 64"/>
          <p:cNvSpPr txBox="1">
            <a:spLocks noChangeArrowheads="1"/>
          </p:cNvSpPr>
          <p:nvPr/>
        </p:nvSpPr>
        <p:spPr bwMode="auto">
          <a:xfrm>
            <a:off x="935628" y="623978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66" name="TextBox 65"/>
          <p:cNvSpPr txBox="1">
            <a:spLocks noChangeArrowheads="1"/>
          </p:cNvSpPr>
          <p:nvPr/>
        </p:nvSpPr>
        <p:spPr bwMode="auto">
          <a:xfrm>
            <a:off x="7578168" y="6239788"/>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67" name="TextBox 66"/>
          <p:cNvSpPr txBox="1"/>
          <p:nvPr/>
        </p:nvSpPr>
        <p:spPr>
          <a:xfrm>
            <a:off x="706853" y="764101"/>
            <a:ext cx="1824615" cy="426621"/>
          </a:xfrm>
          <a:prstGeom prst="rect">
            <a:avLst/>
          </a:prstGeom>
        </p:spPr>
        <p:txBody>
          <a:bodyPr wrap="square" rtlCol="0">
            <a:spAutoFit/>
          </a:bodyPr>
          <a:lstStyle/>
          <a:p>
            <a:pPr algn="ctr"/>
            <a:r>
              <a:rPr lang="en-US" sz="2200" dirty="0"/>
              <a:t>($ in millions)</a:t>
            </a:r>
          </a:p>
        </p:txBody>
      </p:sp>
      <p:cxnSp>
        <p:nvCxnSpPr>
          <p:cNvPr id="68" name="Straight Connector 67"/>
          <p:cNvCxnSpPr/>
          <p:nvPr/>
        </p:nvCxnSpPr>
        <p:spPr>
          <a:xfrm>
            <a:off x="8436954" y="3440018"/>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4561163" y="27298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4510107" y="33872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4510107" y="37166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4510107" y="37658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8325061" y="464384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8325061" y="497322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8325061" y="5034151"/>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5220266" y="1132812"/>
            <a:ext cx="21714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16200000" flipH="1">
            <a:off x="8363449" y="3783254"/>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6950361" y="5583149"/>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0914381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nodeType="with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par>
                                <p:cTn id="80" presetID="10" presetClass="entr" presetSubtype="0" fill="hold"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500"/>
                                        <p:tgtEl>
                                          <p:spTgt spid="69"/>
                                        </p:tgtEl>
                                      </p:cBhvr>
                                    </p:animEffect>
                                  </p:childTnLst>
                                </p:cTn>
                              </p:par>
                              <p:par>
                                <p:cTn id="83" presetID="10" presetClass="entr" presetSubtype="0" fill="hold"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fade">
                                      <p:cBhvr>
                                        <p:cTn id="85" dur="500"/>
                                        <p:tgtEl>
                                          <p:spTgt spid="70"/>
                                        </p:tgtEl>
                                      </p:cBhvr>
                                    </p:animEffect>
                                  </p:childTnLst>
                                </p:cTn>
                              </p:par>
                              <p:par>
                                <p:cTn id="86" presetID="10" presetClass="entr" presetSubtype="0" fill="hold" nodeType="withEffect">
                                  <p:stCondLst>
                                    <p:cond delay="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par>
                                <p:cTn id="89" presetID="10" presetClass="entr" presetSubtype="0" fill="hold" nodeType="with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par>
                                <p:cTn id="92" presetID="10" presetClass="entr" presetSubtype="0" fill="hold" nodeType="withEffect">
                                  <p:stCondLst>
                                    <p:cond delay="0"/>
                                  </p:stCondLst>
                                  <p:childTnLst>
                                    <p:set>
                                      <p:cBhvr>
                                        <p:cTn id="93" dur="1" fill="hold">
                                          <p:stCondLst>
                                            <p:cond delay="0"/>
                                          </p:stCondLst>
                                        </p:cTn>
                                        <p:tgtEl>
                                          <p:spTgt spid="76"/>
                                        </p:tgtEl>
                                        <p:attrNameLst>
                                          <p:attrName>style.visibility</p:attrName>
                                        </p:attrNameLst>
                                      </p:cBhvr>
                                      <p:to>
                                        <p:strVal val="visible"/>
                                      </p:to>
                                    </p:set>
                                    <p:animEffect transition="in" filter="fade">
                                      <p:cBhvr>
                                        <p:cTn id="94" dur="500"/>
                                        <p:tgtEl>
                                          <p:spTgt spid="7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77"/>
                                        </p:tgtEl>
                                        <p:attrNameLst>
                                          <p:attrName>style.visibility</p:attrName>
                                        </p:attrNameLst>
                                      </p:cBhvr>
                                      <p:to>
                                        <p:strVal val="visible"/>
                                      </p:to>
                                    </p:set>
                                    <p:animEffect transition="in" filter="wipe(up)">
                                      <p:cBhvr>
                                        <p:cTn id="99" dur="500"/>
                                        <p:tgtEl>
                                          <p:spTgt spid="77"/>
                                        </p:tgtEl>
                                      </p:cBhvr>
                                    </p:animEffect>
                                  </p:childTnLst>
                                </p:cTn>
                              </p:par>
                            </p:childTnLst>
                          </p:cTn>
                        </p:par>
                        <p:par>
                          <p:cTn id="100" fill="hold">
                            <p:stCondLst>
                              <p:cond delay="500"/>
                            </p:stCondLst>
                            <p:childTnLst>
                              <p:par>
                                <p:cTn id="101" presetID="10" presetClass="entr" presetSubtype="0" fill="hold" grpId="0"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500"/>
                                        <p:tgtEl>
                                          <p:spTgt spid="73"/>
                                        </p:tgtEl>
                                      </p:cBhvr>
                                    </p:animEffect>
                                  </p:childTnLst>
                                </p:cTn>
                              </p:par>
                              <p:par>
                                <p:cTn id="122" presetID="10" presetClass="entr" presetSubtype="0" fill="hold" nodeType="with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fade">
                                      <p:cBhvr>
                                        <p:cTn id="124" dur="500"/>
                                        <p:tgtEl>
                                          <p:spTgt spid="74"/>
                                        </p:tgtEl>
                                      </p:cBhvr>
                                    </p:animEffect>
                                  </p:childTnLst>
                                </p:cTn>
                              </p:par>
                              <p:par>
                                <p:cTn id="125" presetID="10" presetClass="entr" presetSubtype="0" fill="hold" nodeType="withEffect">
                                  <p:stCondLst>
                                    <p:cond delay="0"/>
                                  </p:stCondLst>
                                  <p:childTnLst>
                                    <p:set>
                                      <p:cBhvr>
                                        <p:cTn id="126" dur="1" fill="hold">
                                          <p:stCondLst>
                                            <p:cond delay="0"/>
                                          </p:stCondLst>
                                        </p:cTn>
                                        <p:tgtEl>
                                          <p:spTgt spid="75"/>
                                        </p:tgtEl>
                                        <p:attrNameLst>
                                          <p:attrName>style.visibility</p:attrName>
                                        </p:attrNameLst>
                                      </p:cBhvr>
                                      <p:to>
                                        <p:strVal val="visible"/>
                                      </p:to>
                                    </p:set>
                                    <p:animEffect transition="in" filter="fade">
                                      <p:cBhvr>
                                        <p:cTn id="127" dur="500"/>
                                        <p:tgtEl>
                                          <p:spTgt spid="7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fade">
                                      <p:cBhvr>
                                        <p:cTn id="133" dur="500"/>
                                        <p:tgtEl>
                                          <p:spTgt spid="1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500"/>
                                        <p:tgtEl>
                                          <p:spTgt spid="47"/>
                                        </p:tgtEl>
                                      </p:cBhvr>
                                    </p:animEffect>
                                  </p:childTnLst>
                                </p:cTn>
                              </p:par>
                              <p:par>
                                <p:cTn id="137" presetID="10" presetClass="entr" presetSubtype="0" fill="hold" nodeType="withEffect">
                                  <p:stCondLst>
                                    <p:cond delay="0"/>
                                  </p:stCondLst>
                                  <p:childTnLst>
                                    <p:set>
                                      <p:cBhvr>
                                        <p:cTn id="138" dur="1" fill="hold">
                                          <p:stCondLst>
                                            <p:cond delay="0"/>
                                          </p:stCondLst>
                                        </p:cTn>
                                        <p:tgtEl>
                                          <p:spTgt spid="48"/>
                                        </p:tgtEl>
                                        <p:attrNameLst>
                                          <p:attrName>style.visibility</p:attrName>
                                        </p:attrNameLst>
                                      </p:cBhvr>
                                      <p:to>
                                        <p:strVal val="visible"/>
                                      </p:to>
                                    </p:set>
                                    <p:animEffect transition="in" filter="fade">
                                      <p:cBhvr>
                                        <p:cTn id="139" dur="500"/>
                                        <p:tgtEl>
                                          <p:spTgt spid="48"/>
                                        </p:tgtEl>
                                      </p:cBhvr>
                                    </p:animEffect>
                                  </p:childTnLst>
                                </p:cTn>
                              </p:par>
                              <p:par>
                                <p:cTn id="140" presetID="10" presetClass="entr" presetSubtype="0" fill="hold" nodeType="withEffect">
                                  <p:stCondLst>
                                    <p:cond delay="0"/>
                                  </p:stCondLst>
                                  <p:childTnLst>
                                    <p:set>
                                      <p:cBhvr>
                                        <p:cTn id="141" dur="1" fill="hold">
                                          <p:stCondLst>
                                            <p:cond delay="0"/>
                                          </p:stCondLst>
                                        </p:cTn>
                                        <p:tgtEl>
                                          <p:spTgt spid="49"/>
                                        </p:tgtEl>
                                        <p:attrNameLst>
                                          <p:attrName>style.visibility</p:attrName>
                                        </p:attrNameLst>
                                      </p:cBhvr>
                                      <p:to>
                                        <p:strVal val="visible"/>
                                      </p:to>
                                    </p:set>
                                    <p:animEffect transition="in" filter="fade">
                                      <p:cBhvr>
                                        <p:cTn id="142" dur="500"/>
                                        <p:tgtEl>
                                          <p:spTgt spid="49"/>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50"/>
                                        </p:tgtEl>
                                        <p:attrNameLst>
                                          <p:attrName>style.visibility</p:attrName>
                                        </p:attrNameLst>
                                      </p:cBhvr>
                                      <p:to>
                                        <p:strVal val="visible"/>
                                      </p:to>
                                    </p:set>
                                    <p:animEffect transition="in" filter="fade">
                                      <p:cBhvr>
                                        <p:cTn id="145" dur="500"/>
                                        <p:tgtEl>
                                          <p:spTgt spid="50"/>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1"/>
                                        </p:tgtEl>
                                        <p:attrNameLst>
                                          <p:attrName>style.visibility</p:attrName>
                                        </p:attrNameLst>
                                      </p:cBhvr>
                                      <p:to>
                                        <p:strVal val="visible"/>
                                      </p:to>
                                    </p:set>
                                    <p:animEffect transition="in" filter="fade">
                                      <p:cBhvr>
                                        <p:cTn id="148" dur="500"/>
                                        <p:tgtEl>
                                          <p:spTgt spid="51"/>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2"/>
                                        </p:tgtEl>
                                        <p:attrNameLst>
                                          <p:attrName>style.visibility</p:attrName>
                                        </p:attrNameLst>
                                      </p:cBhvr>
                                      <p:to>
                                        <p:strVal val="visible"/>
                                      </p:to>
                                    </p:set>
                                    <p:animEffect transition="in" filter="fade">
                                      <p:cBhvr>
                                        <p:cTn id="151" dur="500"/>
                                        <p:tgtEl>
                                          <p:spTgt spid="52"/>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53"/>
                                        </p:tgtEl>
                                        <p:attrNameLst>
                                          <p:attrName>style.visibility</p:attrName>
                                        </p:attrNameLst>
                                      </p:cBhvr>
                                      <p:to>
                                        <p:strVal val="visible"/>
                                      </p:to>
                                    </p:set>
                                    <p:animEffect transition="in" filter="fade">
                                      <p:cBhvr>
                                        <p:cTn id="154" dur="500"/>
                                        <p:tgtEl>
                                          <p:spTgt spid="53"/>
                                        </p:tgtEl>
                                      </p:cBhvr>
                                    </p:animEffect>
                                  </p:childTnLst>
                                </p:cTn>
                              </p:par>
                              <p:par>
                                <p:cTn id="155" presetID="10" presetClass="entr" presetSubtype="0" fill="hold" nodeType="withEffect">
                                  <p:stCondLst>
                                    <p:cond delay="0"/>
                                  </p:stCondLst>
                                  <p:childTnLst>
                                    <p:set>
                                      <p:cBhvr>
                                        <p:cTn id="156" dur="1" fill="hold">
                                          <p:stCondLst>
                                            <p:cond delay="0"/>
                                          </p:stCondLst>
                                        </p:cTn>
                                        <p:tgtEl>
                                          <p:spTgt spid="54"/>
                                        </p:tgtEl>
                                        <p:attrNameLst>
                                          <p:attrName>style.visibility</p:attrName>
                                        </p:attrNameLst>
                                      </p:cBhvr>
                                      <p:to>
                                        <p:strVal val="visible"/>
                                      </p:to>
                                    </p:set>
                                    <p:animEffect transition="in" filter="fade">
                                      <p:cBhvr>
                                        <p:cTn id="157" dur="500"/>
                                        <p:tgtEl>
                                          <p:spTgt spid="54"/>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55"/>
                                        </p:tgtEl>
                                        <p:attrNameLst>
                                          <p:attrName>style.visibility</p:attrName>
                                        </p:attrNameLst>
                                      </p:cBhvr>
                                      <p:to>
                                        <p:strVal val="visible"/>
                                      </p:to>
                                    </p:set>
                                    <p:animEffect transition="in" filter="fade">
                                      <p:cBhvr>
                                        <p:cTn id="160" dur="500"/>
                                        <p:tgtEl>
                                          <p:spTgt spid="55"/>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nodeType="clickEffect">
                                  <p:stCondLst>
                                    <p:cond delay="0"/>
                                  </p:stCondLst>
                                  <p:childTnLst>
                                    <p:set>
                                      <p:cBhvr>
                                        <p:cTn id="164" dur="1" fill="hold">
                                          <p:stCondLst>
                                            <p:cond delay="0"/>
                                          </p:stCondLst>
                                        </p:cTn>
                                        <p:tgtEl>
                                          <p:spTgt spid="58"/>
                                        </p:tgtEl>
                                        <p:attrNameLst>
                                          <p:attrName>style.visibility</p:attrName>
                                        </p:attrNameLst>
                                      </p:cBhvr>
                                      <p:to>
                                        <p:strVal val="visible"/>
                                      </p:to>
                                    </p:set>
                                    <p:animEffect transition="in" filter="fade">
                                      <p:cBhvr>
                                        <p:cTn id="165" dur="500"/>
                                        <p:tgtEl>
                                          <p:spTgt spid="58"/>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0"/>
                                        </p:tgtEl>
                                        <p:attrNameLst>
                                          <p:attrName>style.visibility</p:attrName>
                                        </p:attrNameLst>
                                      </p:cBhvr>
                                      <p:to>
                                        <p:strVal val="visible"/>
                                      </p:to>
                                    </p:set>
                                    <p:animEffect transition="in" filter="fade">
                                      <p:cBhvr>
                                        <p:cTn id="168" dur="500"/>
                                        <p:tgtEl>
                                          <p:spTgt spid="60"/>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fade">
                                      <p:cBhvr>
                                        <p:cTn id="171" dur="500"/>
                                        <p:tgtEl>
                                          <p:spTgt spid="62"/>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65"/>
                                        </p:tgtEl>
                                        <p:attrNameLst>
                                          <p:attrName>style.visibility</p:attrName>
                                        </p:attrNameLst>
                                      </p:cBhvr>
                                      <p:to>
                                        <p:strVal val="visible"/>
                                      </p:to>
                                    </p:set>
                                    <p:animEffect transition="in" filter="fade">
                                      <p:cBhvr>
                                        <p:cTn id="174" dur="500"/>
                                        <p:tgtEl>
                                          <p:spTgt spid="65"/>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6"/>
                                        </p:tgtEl>
                                        <p:attrNameLst>
                                          <p:attrName>style.visibility</p:attrName>
                                        </p:attrNameLst>
                                      </p:cBhvr>
                                      <p:to>
                                        <p:strVal val="visible"/>
                                      </p:to>
                                    </p:set>
                                    <p:animEffect transition="in" filter="fade">
                                      <p:cBhvr>
                                        <p:cTn id="177" dur="500"/>
                                        <p:tgtEl>
                                          <p:spTgt spid="66"/>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7"/>
                                        </p:tgtEl>
                                        <p:attrNameLst>
                                          <p:attrName>style.visibility</p:attrName>
                                        </p:attrNameLst>
                                      </p:cBhvr>
                                      <p:to>
                                        <p:strVal val="visible"/>
                                      </p:to>
                                    </p:set>
                                    <p:animEffect transition="in" filter="fade">
                                      <p:cBhvr>
                                        <p:cTn id="180" dur="500"/>
                                        <p:tgtEl>
                                          <p:spTgt spid="57"/>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4"/>
                                        </p:tgtEl>
                                        <p:attrNameLst>
                                          <p:attrName>style.visibility</p:attrName>
                                        </p:attrNameLst>
                                      </p:cBhvr>
                                      <p:to>
                                        <p:strVal val="visible"/>
                                      </p:to>
                                    </p:set>
                                    <p:animEffect transition="in" filter="fade">
                                      <p:cBhvr>
                                        <p:cTn id="183" dur="500"/>
                                        <p:tgtEl>
                                          <p:spTgt spid="64"/>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63"/>
                                        </p:tgtEl>
                                        <p:attrNameLst>
                                          <p:attrName>style.visibility</p:attrName>
                                        </p:attrNameLst>
                                      </p:cBhvr>
                                      <p:to>
                                        <p:strVal val="visible"/>
                                      </p:to>
                                    </p:set>
                                    <p:animEffect transition="in" filter="fade">
                                      <p:cBhvr>
                                        <p:cTn id="186" dur="500"/>
                                        <p:tgtEl>
                                          <p:spTgt spid="63"/>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56"/>
                                        </p:tgtEl>
                                        <p:attrNameLst>
                                          <p:attrName>style.visibility</p:attrName>
                                        </p:attrNameLst>
                                      </p:cBhvr>
                                      <p:to>
                                        <p:strVal val="visible"/>
                                      </p:to>
                                    </p:set>
                                    <p:animEffect transition="in" filter="fade">
                                      <p:cBhvr>
                                        <p:cTn id="189" dur="500"/>
                                        <p:tgtEl>
                                          <p:spTgt spid="56"/>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ntr" presetSubtype="0" fill="hold" grpId="0" nodeType="clickEffect">
                                  <p:stCondLst>
                                    <p:cond delay="0"/>
                                  </p:stCondLst>
                                  <p:childTnLst>
                                    <p:set>
                                      <p:cBhvr>
                                        <p:cTn id="193" dur="1" fill="hold">
                                          <p:stCondLst>
                                            <p:cond delay="0"/>
                                          </p:stCondLst>
                                        </p:cTn>
                                        <p:tgtEl>
                                          <p:spTgt spid="59"/>
                                        </p:tgtEl>
                                        <p:attrNameLst>
                                          <p:attrName>style.visibility</p:attrName>
                                        </p:attrNameLst>
                                      </p:cBhvr>
                                      <p:to>
                                        <p:strVal val="visible"/>
                                      </p:to>
                                    </p:set>
                                    <p:animEffect transition="in" filter="fade">
                                      <p:cBhvr>
                                        <p:cTn id="194" dur="500"/>
                                        <p:tgtEl>
                                          <p:spTgt spid="59"/>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61"/>
                                        </p:tgtEl>
                                        <p:attrNameLst>
                                          <p:attrName>style.visibility</p:attrName>
                                        </p:attrNameLst>
                                      </p:cBhvr>
                                      <p:to>
                                        <p:strVal val="visible"/>
                                      </p:to>
                                    </p:set>
                                    <p:animEffect transition="in" filter="fade">
                                      <p:cBhvr>
                                        <p:cTn id="197" dur="500"/>
                                        <p:tgtEl>
                                          <p:spTgt spid="61"/>
                                        </p:tgtEl>
                                      </p:cBhvr>
                                    </p:animEffect>
                                  </p:childTnLst>
                                </p:cTn>
                              </p:par>
                              <p:par>
                                <p:cTn id="198" presetID="1" presetClass="entr" presetSubtype="0" fill="hold" grpId="0" nodeType="withEffect">
                                  <p:stCondLst>
                                    <p:cond delay="0"/>
                                  </p:stCondLst>
                                  <p:childTnLst>
                                    <p:set>
                                      <p:cBhvr>
                                        <p:cTn id="199"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1" animBg="1"/>
      <p:bldP spid="18" grpId="0"/>
      <p:bldP spid="19" grpId="0"/>
      <p:bldP spid="20" grpId="0"/>
      <p:bldP spid="21" grpId="0"/>
      <p:bldP spid="22" grpId="0"/>
      <p:bldP spid="23"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0" grpId="0"/>
      <p:bldP spid="51" grpId="0"/>
      <p:bldP spid="52" grpId="0"/>
      <p:bldP spid="53" grpId="0"/>
      <p:bldP spid="55" grpId="0"/>
      <p:bldP spid="56" grpId="0" animBg="1"/>
      <p:bldP spid="57" grpId="0"/>
      <p:bldP spid="59" grpId="0"/>
      <p:bldP spid="60" grpId="0"/>
      <p:bldP spid="61" grpId="0"/>
      <p:bldP spid="62" grpId="0"/>
      <p:bldP spid="63" grpId="0"/>
      <p:bldP spid="64" grpId="0"/>
      <p:bldP spid="65" grpId="0"/>
      <p:bldP spid="66" grpId="0"/>
      <p:bldP spid="67" grpId="0"/>
      <p:bldP spid="7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1238861"/>
          </a:xfrm>
        </p:spPr>
        <p:txBody>
          <a:bodyPr>
            <a:normAutofit/>
          </a:bodyPr>
          <a:lstStyle/>
          <a:p>
            <a:r>
              <a:rPr lang="en-IN" sz="3200" dirty="0"/>
              <a:t> 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2019</a:t>
            </a:r>
            <a:endParaRPr lang="en-IN" sz="2800" b="1" baseline="30000" dirty="0">
              <a:solidFill>
                <a:srgbClr val="C00000"/>
              </a:solidFill>
              <a:latin typeface="Calibri" pitchFamily="34" charset="0"/>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43" name="TextBox 42"/>
          <p:cNvSpPr txBox="1">
            <a:spLocks noChangeArrowheads="1"/>
          </p:cNvSpPr>
          <p:nvPr/>
        </p:nvSpPr>
        <p:spPr bwMode="auto">
          <a:xfrm>
            <a:off x="5196290" y="2534222"/>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6</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6" name="TextBox 45"/>
          <p:cNvSpPr txBox="1">
            <a:spLocks noChangeArrowheads="1"/>
          </p:cNvSpPr>
          <p:nvPr/>
        </p:nvSpPr>
        <p:spPr bwMode="auto">
          <a:xfrm>
            <a:off x="1025406" y="2533738"/>
            <a:ext cx="3631416"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latin typeface="Calibri" pitchFamily="34" charset="0"/>
              </a:rPr>
              <a:t>34</a:t>
            </a:r>
          </a:p>
        </p:txBody>
      </p:sp>
      <p:sp>
        <p:nvSpPr>
          <p:cNvPr id="84" name="TextBox 83"/>
          <p:cNvSpPr txBox="1"/>
          <p:nvPr/>
        </p:nvSpPr>
        <p:spPr>
          <a:xfrm>
            <a:off x="6402743" y="1403045"/>
            <a:ext cx="2716315" cy="2028199"/>
          </a:xfrm>
          <a:prstGeom prst="rect">
            <a:avLst/>
          </a:prstGeom>
          <a:noFill/>
        </p:spPr>
        <p:txBody>
          <a:bodyPr wrap="square" rtlCol="0">
            <a:spAutoFit/>
          </a:bodyPr>
          <a:lstStyle/>
          <a:p>
            <a:endParaRPr lang="en-US" dirty="0"/>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t>Deferred Tax </a:t>
            </a:r>
          </a:p>
          <a:p>
            <a:pPr algn="ctr"/>
            <a:r>
              <a:rPr lang="en-US" sz="2200" b="1" dirty="0"/>
              <a:t>Asset</a:t>
            </a:r>
            <a:endParaRPr lang="en-US" sz="2200" dirty="0"/>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685695"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6613515" y="1764297"/>
            <a:ext cx="905753" cy="769441"/>
          </a:xfrm>
          <a:prstGeom prst="rect">
            <a:avLst/>
          </a:prstGeom>
        </p:spPr>
        <p:txBody>
          <a:bodyPr wrap="square" rtlCol="0">
            <a:spAutoFit/>
          </a:bodyPr>
          <a:lstStyle/>
          <a:p>
            <a:r>
              <a:rPr lang="en-US" sz="2200" dirty="0"/>
              <a:t>beg. bal.</a:t>
            </a:r>
          </a:p>
        </p:txBody>
      </p:sp>
      <p:sp>
        <p:nvSpPr>
          <p:cNvPr id="89" name="TextBox 88"/>
          <p:cNvSpPr txBox="1"/>
          <p:nvPr/>
        </p:nvSpPr>
        <p:spPr>
          <a:xfrm>
            <a:off x="6396894" y="2833377"/>
            <a:ext cx="959150" cy="769441"/>
          </a:xfrm>
          <a:prstGeom prst="rect">
            <a:avLst/>
          </a:prstGeom>
        </p:spPr>
        <p:txBody>
          <a:bodyPr wrap="square" rtlCol="0">
            <a:spAutoFit/>
          </a:bodyPr>
          <a:lstStyle/>
          <a:p>
            <a:r>
              <a:rPr lang="en-US" sz="2200" dirty="0"/>
              <a:t>ending bal.</a:t>
            </a:r>
          </a:p>
        </p:txBody>
      </p:sp>
      <p:sp>
        <p:nvSpPr>
          <p:cNvPr id="90" name="TextBox 89"/>
          <p:cNvSpPr txBox="1"/>
          <p:nvPr/>
        </p:nvSpPr>
        <p:spPr>
          <a:xfrm>
            <a:off x="7248032" y="1790939"/>
            <a:ext cx="471015" cy="430887"/>
          </a:xfrm>
          <a:prstGeom prst="rect">
            <a:avLst/>
          </a:prstGeom>
        </p:spPr>
        <p:txBody>
          <a:bodyPr wrap="square" rtlCol="0" anchor="ctr">
            <a:spAutoFit/>
          </a:bodyPr>
          <a:lstStyle/>
          <a:p>
            <a:pPr algn="r"/>
            <a:r>
              <a:rPr lang="en-US" sz="2200" dirty="0"/>
              <a:t>12</a:t>
            </a:r>
          </a:p>
        </p:txBody>
      </p:sp>
      <p:sp>
        <p:nvSpPr>
          <p:cNvPr id="93" name="TextBox 92"/>
          <p:cNvSpPr txBox="1"/>
          <p:nvPr/>
        </p:nvSpPr>
        <p:spPr>
          <a:xfrm>
            <a:off x="7244146" y="2865243"/>
            <a:ext cx="471015" cy="430887"/>
          </a:xfrm>
          <a:prstGeom prst="rect">
            <a:avLst/>
          </a:prstGeom>
        </p:spPr>
        <p:txBody>
          <a:bodyPr wrap="square" rtlCol="0" anchor="ctr">
            <a:spAutoFit/>
          </a:bodyPr>
          <a:lstStyle/>
          <a:p>
            <a:pPr algn="r"/>
            <a:r>
              <a:rPr lang="en-US" sz="2200" dirty="0"/>
              <a:t> 6</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7819592" y="1803976"/>
            <a:ext cx="1259310" cy="404812"/>
          </a:xfrm>
          <a:prstGeom prst="rect">
            <a:avLst/>
          </a:prstGeom>
          <a:noFill/>
          <a:ln w="9525">
            <a:noFill/>
            <a:miter lim="800000"/>
            <a:headEnd/>
            <a:tailEnd/>
          </a:ln>
        </p:spPr>
        <p:txBody>
          <a:bodyPr/>
          <a:lstStyle/>
          <a:p>
            <a:pPr algn="r"/>
            <a:r>
              <a:rPr lang="en-IN" sz="2200" dirty="0">
                <a:latin typeface="Calibri" pitchFamily="34" charset="0"/>
              </a:rPr>
              <a:t>1/1/2019</a:t>
            </a:r>
          </a:p>
        </p:txBody>
      </p:sp>
      <p:sp>
        <p:nvSpPr>
          <p:cNvPr id="98" name="TextBox 97"/>
          <p:cNvSpPr txBox="1">
            <a:spLocks noChangeArrowheads="1"/>
          </p:cNvSpPr>
          <p:nvPr/>
        </p:nvSpPr>
        <p:spPr bwMode="auto">
          <a:xfrm>
            <a:off x="8087375" y="2424749"/>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00" name="TextBox 99"/>
          <p:cNvSpPr txBox="1"/>
          <p:nvPr/>
        </p:nvSpPr>
        <p:spPr>
          <a:xfrm>
            <a:off x="7746740" y="244739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02" name="TextBox 101"/>
          <p:cNvSpPr txBox="1">
            <a:spLocks noChangeArrowheads="1"/>
          </p:cNvSpPr>
          <p:nvPr/>
        </p:nvSpPr>
        <p:spPr bwMode="auto">
          <a:xfrm>
            <a:off x="7685695" y="2851839"/>
            <a:ext cx="1532564" cy="404812"/>
          </a:xfrm>
          <a:prstGeom prst="rect">
            <a:avLst/>
          </a:prstGeom>
          <a:noFill/>
          <a:ln w="9525">
            <a:noFill/>
            <a:miter lim="800000"/>
            <a:headEnd/>
            <a:tailEnd/>
          </a:ln>
        </p:spPr>
        <p:txBody>
          <a:bodyPr/>
          <a:lstStyle/>
          <a:p>
            <a:pPr algn="r"/>
            <a:r>
              <a:rPr lang="en-IN" sz="2200" dirty="0">
                <a:latin typeface="Calibri" pitchFamily="34" charset="0"/>
              </a:rPr>
              <a:t>12/31/2019</a:t>
            </a:r>
          </a:p>
        </p:txBody>
      </p:sp>
      <p:sp>
        <p:nvSpPr>
          <p:cNvPr id="103" name="Rectangle 102"/>
          <p:cNvSpPr/>
          <p:nvPr/>
        </p:nvSpPr>
        <p:spPr>
          <a:xfrm>
            <a:off x="638953" y="4063920"/>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4" name="TextBox 103"/>
          <p:cNvSpPr txBox="1">
            <a:spLocks noChangeArrowheads="1"/>
          </p:cNvSpPr>
          <p:nvPr/>
        </p:nvSpPr>
        <p:spPr bwMode="auto">
          <a:xfrm>
            <a:off x="636836" y="4411055"/>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2020</a:t>
            </a:r>
            <a:endParaRPr lang="en-IN" sz="2800" b="1" baseline="30000" dirty="0">
              <a:solidFill>
                <a:srgbClr val="C00000"/>
              </a:solidFill>
              <a:latin typeface="Calibri" pitchFamily="34" charset="0"/>
            </a:endParaRPr>
          </a:p>
        </p:txBody>
      </p:sp>
      <p:cxnSp>
        <p:nvCxnSpPr>
          <p:cNvPr id="105" name="Straight Connector 104"/>
          <p:cNvCxnSpPr/>
          <p:nvPr/>
        </p:nvCxnSpPr>
        <p:spPr>
          <a:xfrm>
            <a:off x="653285" y="4902182"/>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08909"/>
            <a:ext cx="3631416" cy="404812"/>
          </a:xfrm>
          <a:prstGeom prst="rect">
            <a:avLst/>
          </a:prstGeom>
          <a:noFill/>
          <a:ln w="9525">
            <a:noFill/>
            <a:miter lim="800000"/>
            <a:headEnd/>
            <a:tailEnd/>
          </a:ln>
        </p:spPr>
        <p:txBody>
          <a:bodyPr/>
          <a:lstStyle/>
          <a:p>
            <a:r>
              <a:rPr lang="en-IN" sz="2600" dirty="0"/>
              <a:t>Income tax expense</a:t>
            </a:r>
          </a:p>
        </p:txBody>
      </p:sp>
      <p:sp>
        <p:nvSpPr>
          <p:cNvPr id="107" name="TextBox 106"/>
          <p:cNvSpPr txBox="1">
            <a:spLocks noChangeArrowheads="1"/>
          </p:cNvSpPr>
          <p:nvPr/>
        </p:nvSpPr>
        <p:spPr bwMode="auto">
          <a:xfrm>
            <a:off x="4116324" y="4908909"/>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108" name="TextBox 107"/>
          <p:cNvSpPr txBox="1">
            <a:spLocks noChangeArrowheads="1"/>
          </p:cNvSpPr>
          <p:nvPr/>
        </p:nvSpPr>
        <p:spPr bwMode="auto">
          <a:xfrm>
            <a:off x="5179910" y="5297855"/>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6</a:t>
            </a:r>
          </a:p>
        </p:txBody>
      </p:sp>
      <p:sp>
        <p:nvSpPr>
          <p:cNvPr id="109" name="TextBox 108"/>
          <p:cNvSpPr txBox="1">
            <a:spLocks noChangeArrowheads="1"/>
          </p:cNvSpPr>
          <p:nvPr/>
        </p:nvSpPr>
        <p:spPr bwMode="auto">
          <a:xfrm>
            <a:off x="5179910" y="4404703"/>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0" name="TextBox 109"/>
          <p:cNvSpPr txBox="1">
            <a:spLocks noChangeArrowheads="1"/>
          </p:cNvSpPr>
          <p:nvPr/>
        </p:nvSpPr>
        <p:spPr bwMode="auto">
          <a:xfrm>
            <a:off x="3927054" y="4378765"/>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11" name="TextBox 110"/>
          <p:cNvSpPr txBox="1">
            <a:spLocks noChangeArrowheads="1"/>
          </p:cNvSpPr>
          <p:nvPr/>
        </p:nvSpPr>
        <p:spPr bwMode="auto">
          <a:xfrm>
            <a:off x="1089456" y="5322768"/>
            <a:ext cx="3198067"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112" name="TextBox 111"/>
          <p:cNvSpPr txBox="1">
            <a:spLocks noChangeArrowheads="1"/>
          </p:cNvSpPr>
          <p:nvPr/>
        </p:nvSpPr>
        <p:spPr bwMode="auto">
          <a:xfrm>
            <a:off x="619618" y="5703338"/>
            <a:ext cx="3631416" cy="404812"/>
          </a:xfrm>
          <a:prstGeom prst="rect">
            <a:avLst/>
          </a:prstGeom>
          <a:noFill/>
          <a:ln w="9525">
            <a:noFill/>
            <a:miter lim="800000"/>
            <a:headEnd/>
            <a:tailEnd/>
          </a:ln>
        </p:spPr>
        <p:txBody>
          <a:bodyPr/>
          <a:lstStyle/>
          <a:p>
            <a:pPr lvl="1"/>
            <a:r>
              <a:rPr lang="en-IN" sz="2600" dirty="0"/>
              <a:t>Income tax payable</a:t>
            </a:r>
          </a:p>
        </p:txBody>
      </p:sp>
      <p:sp>
        <p:nvSpPr>
          <p:cNvPr id="113" name="TextBox 112"/>
          <p:cNvSpPr txBox="1">
            <a:spLocks noChangeArrowheads="1"/>
          </p:cNvSpPr>
          <p:nvPr/>
        </p:nvSpPr>
        <p:spPr bwMode="auto">
          <a:xfrm>
            <a:off x="4166000" y="4043938"/>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114" name="TextBox 113"/>
          <p:cNvSpPr txBox="1">
            <a:spLocks noChangeArrowheads="1"/>
          </p:cNvSpPr>
          <p:nvPr/>
        </p:nvSpPr>
        <p:spPr bwMode="auto">
          <a:xfrm>
            <a:off x="5222977" y="5676895"/>
            <a:ext cx="694944" cy="404813"/>
          </a:xfrm>
          <a:prstGeom prst="rect">
            <a:avLst/>
          </a:prstGeom>
          <a:noFill/>
          <a:ln w="9525">
            <a:noFill/>
            <a:miter lim="800000"/>
            <a:headEnd/>
            <a:tailEnd/>
          </a:ln>
        </p:spPr>
        <p:txBody>
          <a:bodyPr/>
          <a:lstStyle/>
          <a:p>
            <a:pPr algn="r"/>
            <a:r>
              <a:rPr lang="en-IN" sz="2600" dirty="0">
                <a:latin typeface="Calibri" pitchFamily="34" charset="0"/>
              </a:rPr>
              <a:t>34</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t>Deferred Tax </a:t>
            </a:r>
          </a:p>
          <a:p>
            <a:pPr algn="ctr"/>
            <a:r>
              <a:rPr lang="en-US" sz="2200" b="1" dirty="0"/>
              <a:t>Asset</a:t>
            </a:r>
            <a:endParaRPr lang="en-US" sz="2200" dirty="0"/>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737858"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6625865" y="4696454"/>
            <a:ext cx="905753" cy="769441"/>
          </a:xfrm>
          <a:prstGeom prst="rect">
            <a:avLst/>
          </a:prstGeom>
        </p:spPr>
        <p:txBody>
          <a:bodyPr wrap="square" rtlCol="0">
            <a:spAutoFit/>
          </a:bodyPr>
          <a:lstStyle/>
          <a:p>
            <a:r>
              <a:rPr lang="en-US" sz="2200" dirty="0"/>
              <a:t>beg. bal.</a:t>
            </a:r>
          </a:p>
        </p:txBody>
      </p:sp>
      <p:sp>
        <p:nvSpPr>
          <p:cNvPr id="120" name="TextBox 119"/>
          <p:cNvSpPr txBox="1"/>
          <p:nvPr/>
        </p:nvSpPr>
        <p:spPr>
          <a:xfrm>
            <a:off x="6525827" y="5747443"/>
            <a:ext cx="959150" cy="769441"/>
          </a:xfrm>
          <a:prstGeom prst="rect">
            <a:avLst/>
          </a:prstGeom>
        </p:spPr>
        <p:txBody>
          <a:bodyPr wrap="square" rtlCol="0">
            <a:spAutoFit/>
          </a:bodyPr>
          <a:lstStyle/>
          <a:p>
            <a:r>
              <a:rPr lang="en-US" sz="2200" dirty="0"/>
              <a:t>ending bal.</a:t>
            </a:r>
          </a:p>
        </p:txBody>
      </p:sp>
      <p:sp>
        <p:nvSpPr>
          <p:cNvPr id="121" name="TextBox 120"/>
          <p:cNvSpPr txBox="1"/>
          <p:nvPr/>
        </p:nvSpPr>
        <p:spPr>
          <a:xfrm>
            <a:off x="7270567" y="4718394"/>
            <a:ext cx="471015" cy="430887"/>
          </a:xfrm>
          <a:prstGeom prst="rect">
            <a:avLst/>
          </a:prstGeom>
        </p:spPr>
        <p:txBody>
          <a:bodyPr wrap="square" rtlCol="0" anchor="ctr">
            <a:spAutoFit/>
          </a:bodyPr>
          <a:lstStyle/>
          <a:p>
            <a:pPr algn="r"/>
            <a:r>
              <a:rPr lang="en-US" sz="2200" dirty="0"/>
              <a:t>6</a:t>
            </a:r>
          </a:p>
        </p:txBody>
      </p:sp>
      <p:sp>
        <p:nvSpPr>
          <p:cNvPr id="122" name="TextBox 121"/>
          <p:cNvSpPr txBox="1"/>
          <p:nvPr/>
        </p:nvSpPr>
        <p:spPr>
          <a:xfrm>
            <a:off x="7289885" y="5781483"/>
            <a:ext cx="471015" cy="430887"/>
          </a:xfrm>
          <a:prstGeom prst="rect">
            <a:avLst/>
          </a:prstGeom>
        </p:spPr>
        <p:txBody>
          <a:bodyPr wrap="square" rtlCol="0" anchor="ctr">
            <a:spAutoFit/>
          </a:bodyPr>
          <a:lstStyle/>
          <a:p>
            <a:pPr algn="r"/>
            <a:r>
              <a:rPr lang="en-US" sz="2200" dirty="0"/>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7811858" y="4699588"/>
            <a:ext cx="1259310" cy="404812"/>
          </a:xfrm>
          <a:prstGeom prst="rect">
            <a:avLst/>
          </a:prstGeom>
          <a:noFill/>
          <a:ln w="9525">
            <a:noFill/>
            <a:miter lim="800000"/>
            <a:headEnd/>
            <a:tailEnd/>
          </a:ln>
        </p:spPr>
        <p:txBody>
          <a:bodyPr/>
          <a:lstStyle/>
          <a:p>
            <a:pPr algn="r"/>
            <a:r>
              <a:rPr lang="en-IN" sz="2200" dirty="0">
                <a:latin typeface="Calibri" pitchFamily="34" charset="0"/>
              </a:rPr>
              <a:t>1/1/2020</a:t>
            </a:r>
          </a:p>
        </p:txBody>
      </p:sp>
      <p:sp>
        <p:nvSpPr>
          <p:cNvPr id="125" name="TextBox 124"/>
          <p:cNvSpPr txBox="1">
            <a:spLocks noChangeArrowheads="1"/>
          </p:cNvSpPr>
          <p:nvPr/>
        </p:nvSpPr>
        <p:spPr bwMode="auto">
          <a:xfrm>
            <a:off x="8046739" y="5326981"/>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26" name="TextBox 125"/>
          <p:cNvSpPr txBox="1"/>
          <p:nvPr/>
        </p:nvSpPr>
        <p:spPr>
          <a:xfrm>
            <a:off x="7688278" y="532035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27" name="TextBox 126"/>
          <p:cNvSpPr txBox="1">
            <a:spLocks noChangeArrowheads="1"/>
          </p:cNvSpPr>
          <p:nvPr/>
        </p:nvSpPr>
        <p:spPr bwMode="auto">
          <a:xfrm>
            <a:off x="7685695" y="5767634"/>
            <a:ext cx="1532564" cy="404812"/>
          </a:xfrm>
          <a:prstGeom prst="rect">
            <a:avLst/>
          </a:prstGeom>
          <a:noFill/>
          <a:ln w="9525">
            <a:noFill/>
            <a:miter lim="800000"/>
            <a:headEnd/>
            <a:tailEnd/>
          </a:ln>
        </p:spPr>
        <p:txBody>
          <a:bodyPr/>
          <a:lstStyle/>
          <a:p>
            <a:pPr algn="r"/>
            <a:r>
              <a:rPr lang="en-IN" sz="2200" dirty="0">
                <a:latin typeface="Calibri" pitchFamily="34" charset="0"/>
              </a:rPr>
              <a:t>12/31/2020</a:t>
            </a:r>
          </a:p>
        </p:txBody>
      </p:sp>
      <p:sp>
        <p:nvSpPr>
          <p:cNvPr id="54" name="TextBox 53"/>
          <p:cNvSpPr txBox="1"/>
          <p:nvPr/>
        </p:nvSpPr>
        <p:spPr>
          <a:xfrm>
            <a:off x="1693717" y="3551722"/>
            <a:ext cx="2644965" cy="39960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$15 million </a:t>
            </a:r>
            <a:r>
              <a:rPr lang="en-US" sz="2000" dirty="0"/>
              <a:t>×</a:t>
            </a:r>
            <a:r>
              <a:rPr lang="en-IN" sz="2000" dirty="0"/>
              <a:t> 40%</a:t>
            </a:r>
            <a:endParaRPr lang="en-US" sz="2000" dirty="0"/>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$85 million </a:t>
            </a:r>
            <a:r>
              <a:rPr lang="en-US" sz="2000" dirty="0"/>
              <a:t>× </a:t>
            </a:r>
            <a:r>
              <a:rPr lang="en-IN" sz="2000" dirty="0"/>
              <a:t>40%</a:t>
            </a:r>
            <a:endParaRPr lang="en-US" sz="2000" dirty="0"/>
          </a:p>
        </p:txBody>
      </p:sp>
      <p:sp>
        <p:nvSpPr>
          <p:cNvPr id="56" name="TextBox 55"/>
          <p:cNvSpPr txBox="1"/>
          <p:nvPr/>
        </p:nvSpPr>
        <p:spPr>
          <a:xfrm>
            <a:off x="784668" y="6238052"/>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$15 million </a:t>
            </a:r>
            <a:r>
              <a:rPr lang="en-IN" sz="2000" dirty="0" smtClean="0"/>
              <a:t>× </a:t>
            </a:r>
            <a:r>
              <a:rPr lang="en-IN" sz="2000" dirty="0"/>
              <a:t>40%</a:t>
            </a:r>
            <a:endParaRPr lang="en-US" sz="2000" dirty="0"/>
          </a:p>
        </p:txBody>
      </p:sp>
      <p:sp>
        <p:nvSpPr>
          <p:cNvPr id="57" name="TextBox 56"/>
          <p:cNvSpPr txBox="1"/>
          <p:nvPr/>
        </p:nvSpPr>
        <p:spPr>
          <a:xfrm>
            <a:off x="3836329" y="6246096"/>
            <a:ext cx="2478190"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$85 million </a:t>
            </a:r>
            <a:r>
              <a:rPr lang="en-US" sz="2000" dirty="0"/>
              <a:t>×</a:t>
            </a:r>
            <a:r>
              <a:rPr lang="en-IN" sz="2000" dirty="0"/>
              <a:t> 40%</a:t>
            </a:r>
            <a:endParaRPr lang="en-US" sz="2000" dirty="0"/>
          </a:p>
        </p:txBody>
      </p:sp>
      <p:cxnSp>
        <p:nvCxnSpPr>
          <p:cNvPr id="60" name="Straight Arrow Connector 59"/>
          <p:cNvCxnSpPr>
            <a:endCxn id="61" idx="0"/>
          </p:cNvCxnSpPr>
          <p:nvPr/>
        </p:nvCxnSpPr>
        <p:spPr>
          <a:xfrm flipV="1">
            <a:off x="3810003" y="2851838"/>
            <a:ext cx="1738672" cy="704168"/>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68771" y="5619053"/>
            <a:ext cx="1787152" cy="63633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075424" y="6055499"/>
            <a:ext cx="357179" cy="19059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497611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6201269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a:t> Temporary Difference Originating in 2018 and Reversing in 2019 and 2020</a:t>
            </a:r>
            <a:r>
              <a:rPr lang="en-US" sz="1600" dirty="0">
                <a:cs typeface="Arial" charset="0"/>
              </a:rPr>
              <a:t> </a:t>
            </a:r>
            <a:endParaRPr lang="en-IN" sz="3200" dirty="0"/>
          </a:p>
        </p:txBody>
      </p:sp>
      <p:sp>
        <p:nvSpPr>
          <p:cNvPr id="15"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7" name="TextBox 16"/>
          <p:cNvSpPr txBox="1"/>
          <p:nvPr/>
        </p:nvSpPr>
        <p:spPr>
          <a:xfrm>
            <a:off x="3013544" y="2028260"/>
            <a:ext cx="3606306" cy="492443"/>
          </a:xfrm>
          <a:prstGeom prst="rect">
            <a:avLst/>
          </a:prstGeom>
          <a:noFill/>
        </p:spPr>
        <p:txBody>
          <a:bodyPr wrap="square" rtlCol="0">
            <a:spAutoFit/>
          </a:bodyPr>
          <a:lstStyle/>
          <a:p>
            <a:pPr algn="ctr"/>
            <a:r>
              <a:rPr lang="en-US" sz="2600" b="1" dirty="0"/>
              <a:t>Deferred Tax Asset</a:t>
            </a:r>
            <a:endParaRPr lang="en-US" sz="2600" dirty="0"/>
          </a:p>
        </p:txBody>
      </p:sp>
      <p:cxnSp>
        <p:nvCxnSpPr>
          <p:cNvPr id="18" name="Straight Connector 17"/>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810256" y="2844507"/>
            <a:ext cx="1073028" cy="492443"/>
          </a:xfrm>
          <a:prstGeom prst="rect">
            <a:avLst/>
          </a:prstGeom>
        </p:spPr>
        <p:txBody>
          <a:bodyPr wrap="square" rtlCol="0">
            <a:spAutoFit/>
          </a:bodyPr>
          <a:lstStyle/>
          <a:p>
            <a:r>
              <a:rPr lang="en-US" sz="2600" dirty="0"/>
              <a:t>2018</a:t>
            </a:r>
          </a:p>
        </p:txBody>
      </p:sp>
      <p:sp>
        <p:nvSpPr>
          <p:cNvPr id="22" name="TextBox 21"/>
          <p:cNvSpPr txBox="1"/>
          <p:nvPr/>
        </p:nvSpPr>
        <p:spPr>
          <a:xfrm>
            <a:off x="4305070" y="2844507"/>
            <a:ext cx="518117" cy="492443"/>
          </a:xfrm>
          <a:prstGeom prst="rect">
            <a:avLst/>
          </a:prstGeom>
        </p:spPr>
        <p:txBody>
          <a:bodyPr wrap="square" rtlCol="0" anchor="ctr">
            <a:spAutoFit/>
          </a:bodyPr>
          <a:lstStyle/>
          <a:p>
            <a:pPr algn="r"/>
            <a:r>
              <a:rPr lang="en-US" sz="2600" dirty="0"/>
              <a:t>12</a:t>
            </a:r>
          </a:p>
        </p:txBody>
      </p:sp>
      <p:sp>
        <p:nvSpPr>
          <p:cNvPr id="25" name="TextBox 24"/>
          <p:cNvSpPr txBox="1">
            <a:spLocks noChangeArrowheads="1"/>
          </p:cNvSpPr>
          <p:nvPr/>
        </p:nvSpPr>
        <p:spPr bwMode="auto">
          <a:xfrm>
            <a:off x="6979383" y="2492912"/>
            <a:ext cx="1843756" cy="404812"/>
          </a:xfrm>
          <a:prstGeom prst="rect">
            <a:avLst/>
          </a:prstGeom>
          <a:noFill/>
          <a:ln w="9525">
            <a:noFill/>
            <a:miter lim="800000"/>
            <a:headEnd/>
            <a:tailEnd/>
          </a:ln>
        </p:spPr>
        <p:txBody>
          <a:bodyPr/>
          <a:lstStyle/>
          <a:p>
            <a:pPr algn="r"/>
            <a:r>
              <a:rPr lang="en-IN" sz="2200" dirty="0">
                <a:latin typeface="Calibri" pitchFamily="34" charset="0"/>
              </a:rPr>
              <a:t>($ in millions)</a:t>
            </a:r>
          </a:p>
        </p:txBody>
      </p:sp>
      <p:sp>
        <p:nvSpPr>
          <p:cNvPr id="29" name="TextBox 28"/>
          <p:cNvSpPr txBox="1"/>
          <p:nvPr/>
        </p:nvSpPr>
        <p:spPr>
          <a:xfrm>
            <a:off x="4835281" y="3257752"/>
            <a:ext cx="518117" cy="492443"/>
          </a:xfrm>
          <a:prstGeom prst="rect">
            <a:avLst/>
          </a:prstGeom>
        </p:spPr>
        <p:txBody>
          <a:bodyPr wrap="square" rtlCol="0" anchor="ctr">
            <a:spAutoFit/>
          </a:bodyPr>
          <a:lstStyle/>
          <a:p>
            <a:pPr algn="r"/>
            <a:r>
              <a:rPr lang="en-US" sz="2600" dirty="0"/>
              <a:t>6</a:t>
            </a:r>
          </a:p>
        </p:txBody>
      </p:sp>
      <p:sp>
        <p:nvSpPr>
          <p:cNvPr id="30" name="TextBox 29"/>
          <p:cNvSpPr txBox="1"/>
          <p:nvPr/>
        </p:nvSpPr>
        <p:spPr>
          <a:xfrm>
            <a:off x="4826503" y="3755545"/>
            <a:ext cx="518117" cy="492443"/>
          </a:xfrm>
          <a:prstGeom prst="rect">
            <a:avLst/>
          </a:prstGeom>
        </p:spPr>
        <p:txBody>
          <a:bodyPr wrap="square" rtlCol="0" anchor="ctr">
            <a:spAutoFit/>
          </a:bodyPr>
          <a:lstStyle/>
          <a:p>
            <a:pPr algn="r"/>
            <a:r>
              <a:rPr lang="en-US" sz="2600" dirty="0"/>
              <a:t>6</a:t>
            </a:r>
          </a:p>
        </p:txBody>
      </p:sp>
      <p:sp>
        <p:nvSpPr>
          <p:cNvPr id="31" name="TextBox 30"/>
          <p:cNvSpPr txBox="1"/>
          <p:nvPr/>
        </p:nvSpPr>
        <p:spPr>
          <a:xfrm>
            <a:off x="1477910" y="2875285"/>
            <a:ext cx="1605104" cy="430887"/>
          </a:xfrm>
          <a:prstGeom prst="rect">
            <a:avLst/>
          </a:prstGeom>
        </p:spPr>
        <p:txBody>
          <a:bodyPr wrap="square" rtlCol="0">
            <a:spAutoFit/>
          </a:bodyPr>
          <a:lstStyle/>
          <a:p>
            <a:pPr algn="ctr"/>
            <a:r>
              <a:rPr lang="en-US" sz="2200" dirty="0"/>
              <a:t>($30 </a:t>
            </a:r>
            <a:r>
              <a:rPr lang="en-US" sz="2200" dirty="0" smtClean="0"/>
              <a:t>× </a:t>
            </a:r>
            <a:r>
              <a:rPr lang="en-US" sz="2200" dirty="0"/>
              <a:t>40%)</a:t>
            </a:r>
          </a:p>
        </p:txBody>
      </p:sp>
      <p:sp>
        <p:nvSpPr>
          <p:cNvPr id="32" name="TextBox 31"/>
          <p:cNvSpPr txBox="1"/>
          <p:nvPr/>
        </p:nvSpPr>
        <p:spPr>
          <a:xfrm>
            <a:off x="6530912" y="3257752"/>
            <a:ext cx="1073028" cy="492443"/>
          </a:xfrm>
          <a:prstGeom prst="rect">
            <a:avLst/>
          </a:prstGeom>
        </p:spPr>
        <p:txBody>
          <a:bodyPr wrap="square" rtlCol="0">
            <a:spAutoFit/>
          </a:bodyPr>
          <a:lstStyle/>
          <a:p>
            <a:r>
              <a:rPr lang="en-US" sz="2600" dirty="0"/>
              <a:t>2019</a:t>
            </a:r>
          </a:p>
        </p:txBody>
      </p:sp>
      <p:sp>
        <p:nvSpPr>
          <p:cNvPr id="33" name="TextBox 32"/>
          <p:cNvSpPr txBox="1"/>
          <p:nvPr/>
        </p:nvSpPr>
        <p:spPr>
          <a:xfrm>
            <a:off x="7218035" y="3288530"/>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sp>
        <p:nvSpPr>
          <p:cNvPr id="34" name="TextBox 33"/>
          <p:cNvSpPr txBox="1"/>
          <p:nvPr/>
        </p:nvSpPr>
        <p:spPr>
          <a:xfrm>
            <a:off x="6530912" y="3755545"/>
            <a:ext cx="1073028" cy="492443"/>
          </a:xfrm>
          <a:prstGeom prst="rect">
            <a:avLst/>
          </a:prstGeom>
        </p:spPr>
        <p:txBody>
          <a:bodyPr wrap="square" rtlCol="0">
            <a:spAutoFit/>
          </a:bodyPr>
          <a:lstStyle/>
          <a:p>
            <a:r>
              <a:rPr lang="en-US" sz="2600" dirty="0"/>
              <a:t>2020</a:t>
            </a:r>
          </a:p>
        </p:txBody>
      </p:sp>
      <p:sp>
        <p:nvSpPr>
          <p:cNvPr id="35" name="TextBox 34"/>
          <p:cNvSpPr txBox="1"/>
          <p:nvPr/>
        </p:nvSpPr>
        <p:spPr>
          <a:xfrm>
            <a:off x="7218035" y="3786323"/>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cxnSp>
        <p:nvCxnSpPr>
          <p:cNvPr id="36" name="Straight Connector 35"/>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810256" y="4310078"/>
            <a:ext cx="3031162" cy="492443"/>
          </a:xfrm>
          <a:prstGeom prst="rect">
            <a:avLst/>
          </a:prstGeom>
        </p:spPr>
        <p:txBody>
          <a:bodyPr wrap="square" rtlCol="0">
            <a:spAutoFit/>
          </a:bodyPr>
          <a:lstStyle/>
          <a:p>
            <a:r>
              <a:rPr lang="en-US" sz="2600" dirty="0"/>
              <a:t>Balance after 3 years</a:t>
            </a:r>
          </a:p>
        </p:txBody>
      </p:sp>
      <p:sp>
        <p:nvSpPr>
          <p:cNvPr id="39" name="TextBox 38"/>
          <p:cNvSpPr txBox="1"/>
          <p:nvPr/>
        </p:nvSpPr>
        <p:spPr>
          <a:xfrm>
            <a:off x="4283300" y="4310078"/>
            <a:ext cx="518117" cy="492443"/>
          </a:xfrm>
          <a:prstGeom prst="rect">
            <a:avLst/>
          </a:prstGeom>
        </p:spPr>
        <p:txBody>
          <a:bodyPr wrap="square" rtlCol="0" anchor="ctr">
            <a:spAutoFit/>
          </a:bodyPr>
          <a:lstStyle/>
          <a:p>
            <a:pPr algn="r"/>
            <a:r>
              <a:rPr lang="en-US" sz="2600" dirty="0"/>
              <a:t>0</a:t>
            </a:r>
          </a:p>
        </p:txBody>
      </p:sp>
      <p:sp>
        <p:nvSpPr>
          <p:cNvPr id="5" name="Rectangle 4"/>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283299" y="2477780"/>
            <a:ext cx="518117" cy="492443"/>
          </a:xfrm>
          <a:prstGeom prst="rect">
            <a:avLst/>
          </a:prstGeom>
        </p:spPr>
        <p:txBody>
          <a:bodyPr wrap="square" rtlCol="0" anchor="ctr">
            <a:spAutoFit/>
          </a:bodyPr>
          <a:lstStyle/>
          <a:p>
            <a:pPr algn="r"/>
            <a:r>
              <a:rPr lang="en-US" sz="2600" dirty="0"/>
              <a:t>0</a:t>
            </a:r>
          </a:p>
        </p:txBody>
      </p:sp>
      <p:sp>
        <p:nvSpPr>
          <p:cNvPr id="23" name="TextBox 22"/>
          <p:cNvSpPr txBox="1"/>
          <p:nvPr/>
        </p:nvSpPr>
        <p:spPr>
          <a:xfrm>
            <a:off x="764881" y="2477779"/>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3247362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5" grpId="0"/>
      <p:bldP spid="29" grpId="0"/>
      <p:bldP spid="30" grpId="0"/>
      <p:bldP spid="31" grpId="0"/>
      <p:bldP spid="32" grpId="0"/>
      <p:bldP spid="33" grpId="0"/>
      <p:bldP spid="34" grpId="0"/>
      <p:bldP spid="35" grpId="0"/>
      <p:bldP spid="38" grpId="0"/>
      <p:bldP spid="39" grpId="0"/>
      <p:bldP spid="5" grpId="0" animBg="1"/>
      <p:bldP spid="21"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2" name="Rectangle 4111"/>
          <p:cNvSpPr/>
          <p:nvPr/>
        </p:nvSpPr>
        <p:spPr>
          <a:xfrm>
            <a:off x="612366" y="1520366"/>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7" name="TextBox 6"/>
          <p:cNvSpPr txBox="1"/>
          <p:nvPr/>
        </p:nvSpPr>
        <p:spPr>
          <a:xfrm>
            <a:off x="4491107" y="1937371"/>
            <a:ext cx="949652" cy="461665"/>
          </a:xfrm>
          <a:prstGeom prst="rect">
            <a:avLst/>
          </a:prstGeom>
          <a:noFill/>
        </p:spPr>
        <p:txBody>
          <a:bodyPr wrap="square" rtlCol="0">
            <a:spAutoFit/>
          </a:bodyPr>
          <a:lstStyle/>
          <a:p>
            <a:pPr algn="ctr"/>
            <a:r>
              <a:rPr lang="en-US" sz="2400" b="1" dirty="0"/>
              <a:t>2018</a:t>
            </a:r>
            <a:endParaRPr lang="en-US" sz="2400" dirty="0"/>
          </a:p>
        </p:txBody>
      </p:sp>
      <p:sp>
        <p:nvSpPr>
          <p:cNvPr id="8" name="TextBox 7"/>
          <p:cNvSpPr txBox="1"/>
          <p:nvPr/>
        </p:nvSpPr>
        <p:spPr>
          <a:xfrm>
            <a:off x="6178300" y="1937371"/>
            <a:ext cx="949652" cy="461665"/>
          </a:xfrm>
          <a:prstGeom prst="rect">
            <a:avLst/>
          </a:prstGeom>
          <a:noFill/>
        </p:spPr>
        <p:txBody>
          <a:bodyPr wrap="square" rtlCol="0">
            <a:spAutoFit/>
          </a:bodyPr>
          <a:lstStyle/>
          <a:p>
            <a:pPr algn="ctr"/>
            <a:r>
              <a:rPr lang="en-US" sz="2400" b="1" dirty="0"/>
              <a:t>2019</a:t>
            </a:r>
            <a:endParaRPr lang="en-US" sz="2400" dirty="0"/>
          </a:p>
        </p:txBody>
      </p:sp>
      <p:sp>
        <p:nvSpPr>
          <p:cNvPr id="12" name="TextBox 11"/>
          <p:cNvSpPr txBox="1"/>
          <p:nvPr/>
        </p:nvSpPr>
        <p:spPr>
          <a:xfrm>
            <a:off x="7749382" y="1937371"/>
            <a:ext cx="949652" cy="461665"/>
          </a:xfrm>
          <a:prstGeom prst="rect">
            <a:avLst/>
          </a:prstGeom>
          <a:noFill/>
        </p:spPr>
        <p:txBody>
          <a:bodyPr wrap="square" rtlCol="0">
            <a:spAutoFit/>
          </a:bodyPr>
          <a:lstStyle/>
          <a:p>
            <a:pPr algn="ctr"/>
            <a:r>
              <a:rPr lang="en-US" sz="2400" b="1" dirty="0"/>
              <a:t>2020</a:t>
            </a:r>
            <a:endParaRPr lang="en-US" sz="2400" dirty="0"/>
          </a:p>
        </p:txBody>
      </p:sp>
      <p:sp>
        <p:nvSpPr>
          <p:cNvPr id="13" name="TextBox 12"/>
          <p:cNvSpPr txBox="1"/>
          <p:nvPr/>
        </p:nvSpPr>
        <p:spPr>
          <a:xfrm>
            <a:off x="557784" y="2296943"/>
            <a:ext cx="3748925" cy="461665"/>
          </a:xfrm>
          <a:prstGeom prst="rect">
            <a:avLst/>
          </a:prstGeom>
          <a:noFill/>
        </p:spPr>
        <p:txBody>
          <a:bodyPr wrap="square" rtlCol="0">
            <a:spAutoFit/>
          </a:bodyPr>
          <a:lstStyle/>
          <a:p>
            <a:r>
              <a:rPr lang="en-US" sz="2400" dirty="0"/>
              <a:t>Warranty liability:</a:t>
            </a:r>
          </a:p>
        </p:txBody>
      </p:sp>
      <p:cxnSp>
        <p:nvCxnSpPr>
          <p:cNvPr id="14" name="Straight Connector 13"/>
          <p:cNvCxnSpPr/>
          <p:nvPr/>
        </p:nvCxnSpPr>
        <p:spPr>
          <a:xfrm>
            <a:off x="640714" y="2350783"/>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63825" y="2709751"/>
            <a:ext cx="3742885" cy="461665"/>
          </a:xfrm>
          <a:prstGeom prst="rect">
            <a:avLst/>
          </a:prstGeom>
          <a:noFill/>
        </p:spPr>
        <p:txBody>
          <a:bodyPr wrap="square" rtlCol="0">
            <a:spAutoFit/>
          </a:bodyPr>
          <a:lstStyle/>
          <a:p>
            <a:pPr lvl="1"/>
            <a:r>
              <a:rPr lang="en-US" sz="2400" dirty="0"/>
              <a:t>Accounting book value</a:t>
            </a:r>
          </a:p>
        </p:txBody>
      </p:sp>
      <p:sp>
        <p:nvSpPr>
          <p:cNvPr id="16" name="TextBox 15"/>
          <p:cNvSpPr txBox="1"/>
          <p:nvPr/>
        </p:nvSpPr>
        <p:spPr>
          <a:xfrm>
            <a:off x="563825" y="3130599"/>
            <a:ext cx="3742885" cy="461665"/>
          </a:xfrm>
          <a:prstGeom prst="rect">
            <a:avLst/>
          </a:prstGeom>
          <a:noFill/>
        </p:spPr>
        <p:txBody>
          <a:bodyPr wrap="square" rtlCol="0">
            <a:spAutoFit/>
          </a:bodyPr>
          <a:lstStyle/>
          <a:p>
            <a:pPr lvl="1"/>
            <a:r>
              <a:rPr lang="en-US" sz="2400" dirty="0"/>
              <a:t>Tax basis</a:t>
            </a:r>
          </a:p>
        </p:txBody>
      </p:sp>
      <p:sp>
        <p:nvSpPr>
          <p:cNvPr id="17" name="TextBox 16"/>
          <p:cNvSpPr txBox="1"/>
          <p:nvPr/>
        </p:nvSpPr>
        <p:spPr>
          <a:xfrm>
            <a:off x="563825" y="3551447"/>
            <a:ext cx="3742885" cy="461665"/>
          </a:xfrm>
          <a:prstGeom prst="rect">
            <a:avLst/>
          </a:prstGeom>
          <a:noFill/>
        </p:spPr>
        <p:txBody>
          <a:bodyPr wrap="square" rtlCol="0">
            <a:spAutoFit/>
          </a:bodyPr>
          <a:lstStyle/>
          <a:p>
            <a:r>
              <a:rPr lang="en-US" sz="2400" dirty="0"/>
              <a:t>Temporary difference</a:t>
            </a:r>
          </a:p>
        </p:txBody>
      </p:sp>
      <p:sp>
        <p:nvSpPr>
          <p:cNvPr id="18" name="TextBox 17"/>
          <p:cNvSpPr txBox="1"/>
          <p:nvPr/>
        </p:nvSpPr>
        <p:spPr>
          <a:xfrm>
            <a:off x="563825" y="3972295"/>
            <a:ext cx="3742885" cy="461665"/>
          </a:xfrm>
          <a:prstGeom prst="rect">
            <a:avLst/>
          </a:prstGeom>
          <a:noFill/>
        </p:spPr>
        <p:txBody>
          <a:bodyPr wrap="square" rtlCol="0">
            <a:spAutoFit/>
          </a:bodyPr>
          <a:lstStyle/>
          <a:p>
            <a:pPr lvl="1"/>
            <a:r>
              <a:rPr lang="en-US" sz="2400" dirty="0"/>
              <a:t>Tax rate</a:t>
            </a:r>
          </a:p>
        </p:txBody>
      </p:sp>
      <p:sp>
        <p:nvSpPr>
          <p:cNvPr id="19" name="TextBox 18"/>
          <p:cNvSpPr txBox="1"/>
          <p:nvPr/>
        </p:nvSpPr>
        <p:spPr>
          <a:xfrm>
            <a:off x="563825" y="4393145"/>
            <a:ext cx="3742885" cy="461665"/>
          </a:xfrm>
          <a:prstGeom prst="rect">
            <a:avLst/>
          </a:prstGeom>
          <a:noFill/>
        </p:spPr>
        <p:txBody>
          <a:bodyPr wrap="square" rtlCol="0">
            <a:spAutoFit/>
          </a:bodyPr>
          <a:lstStyle/>
          <a:p>
            <a:r>
              <a:rPr lang="en-US" sz="2400" dirty="0"/>
              <a:t>Deferred tax asset</a:t>
            </a:r>
          </a:p>
        </p:txBody>
      </p:sp>
      <p:sp>
        <p:nvSpPr>
          <p:cNvPr id="3" name="TextBox 2"/>
          <p:cNvSpPr txBox="1"/>
          <p:nvPr/>
        </p:nvSpPr>
        <p:spPr>
          <a:xfrm>
            <a:off x="4728088" y="2709751"/>
            <a:ext cx="996696" cy="461665"/>
          </a:xfrm>
          <a:prstGeom prst="rect">
            <a:avLst/>
          </a:prstGeom>
          <a:noFill/>
        </p:spPr>
        <p:txBody>
          <a:bodyPr wrap="square" rtlCol="0">
            <a:spAutoFit/>
          </a:bodyPr>
          <a:lstStyle/>
          <a:p>
            <a:pPr algn="r"/>
            <a:r>
              <a:rPr lang="en-US" sz="2400" dirty="0"/>
              <a:t>$30</a:t>
            </a:r>
          </a:p>
        </p:txBody>
      </p:sp>
      <p:sp>
        <p:nvSpPr>
          <p:cNvPr id="20" name="TextBox 19"/>
          <p:cNvSpPr txBox="1"/>
          <p:nvPr/>
        </p:nvSpPr>
        <p:spPr>
          <a:xfrm>
            <a:off x="4728088" y="3130599"/>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28088" y="3551447"/>
            <a:ext cx="996696" cy="461665"/>
          </a:xfrm>
          <a:prstGeom prst="rect">
            <a:avLst/>
          </a:prstGeom>
          <a:noFill/>
        </p:spPr>
        <p:txBody>
          <a:bodyPr wrap="square" rtlCol="0">
            <a:spAutoFit/>
          </a:bodyPr>
          <a:lstStyle/>
          <a:p>
            <a:pPr algn="r"/>
            <a:r>
              <a:rPr lang="en-US" sz="2400" dirty="0"/>
              <a:t>$30</a:t>
            </a:r>
          </a:p>
        </p:txBody>
      </p:sp>
      <p:sp>
        <p:nvSpPr>
          <p:cNvPr id="23" name="TextBox 22"/>
          <p:cNvSpPr txBox="1"/>
          <p:nvPr/>
        </p:nvSpPr>
        <p:spPr>
          <a:xfrm>
            <a:off x="4728088" y="4393145"/>
            <a:ext cx="996696" cy="461665"/>
          </a:xfrm>
          <a:prstGeom prst="rect">
            <a:avLst/>
          </a:prstGeom>
          <a:noFill/>
        </p:spPr>
        <p:txBody>
          <a:bodyPr wrap="square" rtlCol="0">
            <a:spAutoFit/>
          </a:bodyPr>
          <a:lstStyle/>
          <a:p>
            <a:pPr algn="r"/>
            <a:r>
              <a:rPr lang="en-US" sz="2400" dirty="0"/>
              <a:t>$12</a:t>
            </a:r>
          </a:p>
        </p:txBody>
      </p:sp>
      <p:sp>
        <p:nvSpPr>
          <p:cNvPr id="24" name="TextBox 23"/>
          <p:cNvSpPr txBox="1"/>
          <p:nvPr/>
        </p:nvSpPr>
        <p:spPr>
          <a:xfrm>
            <a:off x="4017360" y="2709751"/>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25" name="TextBox 24"/>
          <p:cNvSpPr txBox="1"/>
          <p:nvPr/>
        </p:nvSpPr>
        <p:spPr>
          <a:xfrm>
            <a:off x="4017360"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6" name="TextBox 25"/>
          <p:cNvSpPr txBox="1"/>
          <p:nvPr/>
        </p:nvSpPr>
        <p:spPr>
          <a:xfrm>
            <a:off x="4945798" y="3972295"/>
            <a:ext cx="996696" cy="461665"/>
          </a:xfrm>
          <a:prstGeom prst="rect">
            <a:avLst/>
          </a:prstGeom>
          <a:noFill/>
        </p:spPr>
        <p:txBody>
          <a:bodyPr wrap="square" rtlCol="0">
            <a:spAutoFit/>
          </a:bodyPr>
          <a:lstStyle/>
          <a:p>
            <a:pPr algn="r"/>
            <a:r>
              <a:rPr lang="en-US" sz="2400" dirty="0"/>
              <a:t>× 40%</a:t>
            </a:r>
          </a:p>
        </p:txBody>
      </p:sp>
      <p:sp>
        <p:nvSpPr>
          <p:cNvPr id="27" name="TextBox 26"/>
          <p:cNvSpPr txBox="1"/>
          <p:nvPr/>
        </p:nvSpPr>
        <p:spPr>
          <a:xfrm>
            <a:off x="4017360" y="3551447"/>
            <a:ext cx="996696" cy="461665"/>
          </a:xfrm>
          <a:prstGeom prst="rect">
            <a:avLst/>
          </a:prstGeom>
          <a:noFill/>
        </p:spPr>
        <p:txBody>
          <a:bodyPr wrap="square" rtlCol="0">
            <a:spAutoFit/>
          </a:bodyPr>
          <a:lstStyle/>
          <a:p>
            <a:pPr algn="r"/>
            <a:r>
              <a:rPr lang="en-US" sz="2400" b="1" dirty="0">
                <a:solidFill>
                  <a:srgbClr val="EC008C"/>
                </a:solidFill>
              </a:rPr>
              <a:t>$30</a:t>
            </a:r>
          </a:p>
        </p:txBody>
      </p:sp>
      <p:sp>
        <p:nvSpPr>
          <p:cNvPr id="28" name="TextBox 27"/>
          <p:cNvSpPr txBox="1"/>
          <p:nvPr/>
        </p:nvSpPr>
        <p:spPr>
          <a:xfrm>
            <a:off x="6323712" y="2709751"/>
            <a:ext cx="996696" cy="461665"/>
          </a:xfrm>
          <a:prstGeom prst="rect">
            <a:avLst/>
          </a:prstGeom>
          <a:noFill/>
        </p:spPr>
        <p:txBody>
          <a:bodyPr wrap="square" rtlCol="0">
            <a:spAutoFit/>
          </a:bodyPr>
          <a:lstStyle/>
          <a:p>
            <a:pPr algn="r"/>
            <a:r>
              <a:rPr lang="en-US" sz="2400" dirty="0"/>
              <a:t>$15</a:t>
            </a:r>
          </a:p>
        </p:txBody>
      </p:sp>
      <p:sp>
        <p:nvSpPr>
          <p:cNvPr id="29" name="TextBox 28"/>
          <p:cNvSpPr txBox="1"/>
          <p:nvPr/>
        </p:nvSpPr>
        <p:spPr>
          <a:xfrm>
            <a:off x="6323712" y="3130599"/>
            <a:ext cx="996696" cy="461665"/>
          </a:xfrm>
          <a:prstGeom prst="rect">
            <a:avLst/>
          </a:prstGeom>
          <a:noFill/>
        </p:spPr>
        <p:txBody>
          <a:bodyPr wrap="square" rtlCol="0">
            <a:spAutoFit/>
          </a:bodyPr>
          <a:lstStyle/>
          <a:p>
            <a:pPr algn="r"/>
            <a:r>
              <a:rPr lang="en-US" sz="2400" dirty="0"/>
              <a:t>(0)</a:t>
            </a:r>
          </a:p>
        </p:txBody>
      </p:sp>
      <p:sp>
        <p:nvSpPr>
          <p:cNvPr id="30" name="TextBox 29"/>
          <p:cNvSpPr txBox="1"/>
          <p:nvPr/>
        </p:nvSpPr>
        <p:spPr>
          <a:xfrm>
            <a:off x="6323712" y="3551447"/>
            <a:ext cx="996696" cy="461665"/>
          </a:xfrm>
          <a:prstGeom prst="rect">
            <a:avLst/>
          </a:prstGeom>
          <a:noFill/>
        </p:spPr>
        <p:txBody>
          <a:bodyPr wrap="square" rtlCol="0">
            <a:spAutoFit/>
          </a:bodyPr>
          <a:lstStyle/>
          <a:p>
            <a:pPr algn="r"/>
            <a:r>
              <a:rPr lang="en-US" sz="2400" dirty="0"/>
              <a:t>$15</a:t>
            </a:r>
          </a:p>
        </p:txBody>
      </p:sp>
      <p:sp>
        <p:nvSpPr>
          <p:cNvPr id="31" name="TextBox 30"/>
          <p:cNvSpPr txBox="1"/>
          <p:nvPr/>
        </p:nvSpPr>
        <p:spPr>
          <a:xfrm>
            <a:off x="6323712" y="4393145"/>
            <a:ext cx="996696" cy="461665"/>
          </a:xfrm>
          <a:prstGeom prst="rect">
            <a:avLst/>
          </a:prstGeom>
          <a:noFill/>
        </p:spPr>
        <p:txBody>
          <a:bodyPr wrap="square" rtlCol="0">
            <a:spAutoFit/>
          </a:bodyPr>
          <a:lstStyle/>
          <a:p>
            <a:pPr algn="r"/>
            <a:r>
              <a:rPr lang="en-US" sz="2400" dirty="0"/>
              <a:t>$  6</a:t>
            </a:r>
          </a:p>
        </p:txBody>
      </p:sp>
      <p:sp>
        <p:nvSpPr>
          <p:cNvPr id="32" name="TextBox 31"/>
          <p:cNvSpPr txBox="1"/>
          <p:nvPr/>
        </p:nvSpPr>
        <p:spPr>
          <a:xfrm>
            <a:off x="5612984" y="2709751"/>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3" name="TextBox 32"/>
          <p:cNvSpPr txBox="1"/>
          <p:nvPr/>
        </p:nvSpPr>
        <p:spPr>
          <a:xfrm>
            <a:off x="5612984"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4" name="TextBox 33"/>
          <p:cNvSpPr txBox="1"/>
          <p:nvPr/>
        </p:nvSpPr>
        <p:spPr>
          <a:xfrm>
            <a:off x="6541422" y="3972295"/>
            <a:ext cx="996696" cy="461665"/>
          </a:xfrm>
          <a:prstGeom prst="rect">
            <a:avLst/>
          </a:prstGeom>
          <a:noFill/>
        </p:spPr>
        <p:txBody>
          <a:bodyPr wrap="square" rtlCol="0">
            <a:spAutoFit/>
          </a:bodyPr>
          <a:lstStyle/>
          <a:p>
            <a:pPr algn="r"/>
            <a:r>
              <a:rPr lang="en-US" sz="2400" dirty="0"/>
              <a:t>× 40%</a:t>
            </a:r>
          </a:p>
        </p:txBody>
      </p:sp>
      <p:sp>
        <p:nvSpPr>
          <p:cNvPr id="35" name="TextBox 34"/>
          <p:cNvSpPr txBox="1"/>
          <p:nvPr/>
        </p:nvSpPr>
        <p:spPr>
          <a:xfrm>
            <a:off x="5612984" y="3551447"/>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6" name="TextBox 35"/>
          <p:cNvSpPr txBox="1"/>
          <p:nvPr/>
        </p:nvSpPr>
        <p:spPr>
          <a:xfrm>
            <a:off x="7919337" y="2709751"/>
            <a:ext cx="996696" cy="461665"/>
          </a:xfrm>
          <a:prstGeom prst="rect">
            <a:avLst/>
          </a:prstGeom>
          <a:noFill/>
        </p:spPr>
        <p:txBody>
          <a:bodyPr wrap="square" rtlCol="0">
            <a:spAutoFit/>
          </a:bodyPr>
          <a:lstStyle/>
          <a:p>
            <a:pPr algn="r"/>
            <a:r>
              <a:rPr lang="en-US" sz="2400" dirty="0"/>
              <a:t>$  0</a:t>
            </a:r>
          </a:p>
        </p:txBody>
      </p:sp>
      <p:sp>
        <p:nvSpPr>
          <p:cNvPr id="37" name="TextBox 36"/>
          <p:cNvSpPr txBox="1"/>
          <p:nvPr/>
        </p:nvSpPr>
        <p:spPr>
          <a:xfrm>
            <a:off x="7919337" y="3130599"/>
            <a:ext cx="996696" cy="461665"/>
          </a:xfrm>
          <a:prstGeom prst="rect">
            <a:avLst/>
          </a:prstGeom>
          <a:noFill/>
        </p:spPr>
        <p:txBody>
          <a:bodyPr wrap="square" rtlCol="0">
            <a:spAutoFit/>
          </a:bodyPr>
          <a:lstStyle/>
          <a:p>
            <a:pPr algn="r"/>
            <a:r>
              <a:rPr lang="en-US" sz="2400" dirty="0"/>
              <a:t>(0)</a:t>
            </a:r>
          </a:p>
        </p:txBody>
      </p:sp>
      <p:sp>
        <p:nvSpPr>
          <p:cNvPr id="38" name="TextBox 37"/>
          <p:cNvSpPr txBox="1"/>
          <p:nvPr/>
        </p:nvSpPr>
        <p:spPr>
          <a:xfrm>
            <a:off x="7919337" y="3551447"/>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919337" y="4393145"/>
            <a:ext cx="996696" cy="461665"/>
          </a:xfrm>
          <a:prstGeom prst="rect">
            <a:avLst/>
          </a:prstGeom>
          <a:noFill/>
        </p:spPr>
        <p:txBody>
          <a:bodyPr wrap="square" rtlCol="0">
            <a:spAutoFit/>
          </a:bodyPr>
          <a:lstStyle/>
          <a:p>
            <a:pPr algn="r"/>
            <a:r>
              <a:rPr lang="en-US" sz="2400" dirty="0"/>
              <a:t>$  0</a:t>
            </a:r>
          </a:p>
        </p:txBody>
      </p:sp>
      <p:sp>
        <p:nvSpPr>
          <p:cNvPr id="40" name="TextBox 39"/>
          <p:cNvSpPr txBox="1"/>
          <p:nvPr/>
        </p:nvSpPr>
        <p:spPr>
          <a:xfrm>
            <a:off x="7208608" y="2709751"/>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41" name="TextBox 40"/>
          <p:cNvSpPr txBox="1"/>
          <p:nvPr/>
        </p:nvSpPr>
        <p:spPr>
          <a:xfrm>
            <a:off x="7208608" y="3130599"/>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2" name="TextBox 41"/>
          <p:cNvSpPr txBox="1"/>
          <p:nvPr/>
        </p:nvSpPr>
        <p:spPr>
          <a:xfrm>
            <a:off x="8137047" y="3972295"/>
            <a:ext cx="996696" cy="461665"/>
          </a:xfrm>
          <a:prstGeom prst="rect">
            <a:avLst/>
          </a:prstGeom>
          <a:noFill/>
        </p:spPr>
        <p:txBody>
          <a:bodyPr wrap="square" rtlCol="0">
            <a:spAutoFit/>
          </a:bodyPr>
          <a:lstStyle/>
          <a:p>
            <a:pPr algn="r"/>
            <a:r>
              <a:rPr lang="en-US" sz="2400" dirty="0"/>
              <a:t>× 40%</a:t>
            </a:r>
          </a:p>
        </p:txBody>
      </p:sp>
      <p:sp>
        <p:nvSpPr>
          <p:cNvPr id="43" name="TextBox 42"/>
          <p:cNvSpPr txBox="1"/>
          <p:nvPr/>
        </p:nvSpPr>
        <p:spPr>
          <a:xfrm>
            <a:off x="7208608" y="3551447"/>
            <a:ext cx="996696" cy="461665"/>
          </a:xfrm>
          <a:prstGeom prst="rect">
            <a:avLst/>
          </a:prstGeom>
          <a:noFill/>
        </p:spPr>
        <p:txBody>
          <a:bodyPr wrap="square" rtlCol="0">
            <a:spAutoFit/>
          </a:bodyPr>
          <a:lstStyle/>
          <a:p>
            <a:pPr algn="r"/>
            <a:r>
              <a:rPr lang="en-US" sz="2400" b="1" dirty="0">
                <a:solidFill>
                  <a:srgbClr val="EC008C"/>
                </a:solidFill>
              </a:rPr>
              <a:t>$(15)</a:t>
            </a:r>
          </a:p>
        </p:txBody>
      </p:sp>
      <p:cxnSp>
        <p:nvCxnSpPr>
          <p:cNvPr id="5" name="Straight Connector 4"/>
          <p:cNvCxnSpPr/>
          <p:nvPr/>
        </p:nvCxnSpPr>
        <p:spPr>
          <a:xfrm>
            <a:off x="5153866" y="362401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57693" y="363127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76037" y="362401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53866" y="442956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53866" y="479967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53866" y="486499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57693" y="4422308"/>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57693" y="4792420"/>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57693" y="485773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76037" y="442956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76037" y="479967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76037" y="486499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35405" y="3631277"/>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68593" y="3624022"/>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72419" y="3631281"/>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4266285" y="1966156"/>
            <a:ext cx="475108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585448" y="1505852"/>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 name="TextBox 5"/>
          <p:cNvSpPr txBox="1"/>
          <p:nvPr/>
        </p:nvSpPr>
        <p:spPr>
          <a:xfrm>
            <a:off x="3621476" y="4820922"/>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4" name="TextBox 63"/>
          <p:cNvSpPr txBox="1"/>
          <p:nvPr/>
        </p:nvSpPr>
        <p:spPr>
          <a:xfrm>
            <a:off x="6200573" y="4820922"/>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4096" name="Straight Arrow Connector 4095"/>
          <p:cNvCxnSpPr/>
          <p:nvPr/>
        </p:nvCxnSpPr>
        <p:spPr>
          <a:xfrm flipV="1">
            <a:off x="4645325" y="3998598"/>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4104" name="Elbow Connector 4103"/>
          <p:cNvCxnSpPr/>
          <p:nvPr/>
        </p:nvCxnSpPr>
        <p:spPr>
          <a:xfrm rot="16200000" flipV="1">
            <a:off x="5660496" y="4584598"/>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p:nvPr/>
        </p:nvCxnSpPr>
        <p:spPr>
          <a:xfrm rot="5400000" flipH="1" flipV="1">
            <a:off x="7222596" y="4584597"/>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30632" y="1665506"/>
            <a:ext cx="2112761" cy="461665"/>
          </a:xfrm>
          <a:prstGeom prst="rect">
            <a:avLst/>
          </a:prstGeom>
          <a:noFill/>
        </p:spPr>
        <p:txBody>
          <a:bodyPr wrap="square" rtlCol="0">
            <a:spAutoFit/>
          </a:bodyPr>
          <a:lstStyle/>
          <a:p>
            <a:pPr algn="ctr"/>
            <a:r>
              <a:rPr lang="en-US" sz="2400" dirty="0"/>
              <a:t>($ in millions)</a:t>
            </a:r>
          </a:p>
        </p:txBody>
      </p:sp>
      <p:sp>
        <p:nvSpPr>
          <p:cNvPr id="4" name="Title 3"/>
          <p:cNvSpPr>
            <a:spLocks noGrp="1"/>
          </p:cNvSpPr>
          <p:nvPr>
            <p:ph type="title"/>
          </p:nvPr>
        </p:nvSpPr>
        <p:spPr>
          <a:xfrm>
            <a:off x="761999" y="388968"/>
            <a:ext cx="7937035" cy="1055659"/>
          </a:xfrm>
        </p:spPr>
        <p:txBody>
          <a:bodyPr>
            <a:normAutofit fontScale="90000"/>
          </a:bodyPr>
          <a:lstStyle/>
          <a:p>
            <a:r>
              <a:rPr lang="en-IN" dirty="0"/>
              <a:t>Determining and Recording Income Taxes </a:t>
            </a:r>
            <a:r>
              <a:rPr lang="en-IN" dirty="0" smtClean="0"/>
              <a:t>(</a:t>
            </a:r>
            <a:r>
              <a:rPr lang="en-US" dirty="0"/>
              <a:t>A</a:t>
            </a:r>
            <a:r>
              <a:rPr lang="en-US" dirty="0" smtClean="0"/>
              <a:t>lternative </a:t>
            </a:r>
            <a:r>
              <a:rPr lang="en-US" dirty="0"/>
              <a:t>P</a:t>
            </a:r>
            <a:r>
              <a:rPr lang="en-US" dirty="0" smtClean="0"/>
              <a:t>erspective</a:t>
            </a:r>
            <a:r>
              <a:rPr lang="en-IN" dirty="0"/>
              <a:t>)</a:t>
            </a:r>
            <a:r>
              <a:rPr lang="en-US" dirty="0">
                <a:cs typeface="Arial" charset="0"/>
              </a:rPr>
              <a:t>                                          </a:t>
            </a:r>
            <a:endParaRPr lang="en-US" dirty="0"/>
          </a:p>
        </p:txBody>
      </p:sp>
    </p:spTree>
    <p:extLst>
      <p:ext uri="{BB962C8B-B14F-4D97-AF65-F5344CB8AC3E}">
        <p14:creationId xmlns:p14="http://schemas.microsoft.com/office/powerpoint/2010/main" val="4100239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12"/>
                                        </p:tgtEl>
                                        <p:attrNameLst>
                                          <p:attrName>style.visibility</p:attrName>
                                        </p:attrNameLst>
                                      </p:cBhvr>
                                      <p:to>
                                        <p:strVal val="visible"/>
                                      </p:to>
                                    </p:set>
                                    <p:animEffect transition="in" filter="fade">
                                      <p:cBhvr>
                                        <p:cTn id="28" dur="500"/>
                                        <p:tgtEl>
                                          <p:spTgt spid="41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22" presetClass="entr" presetSubtype="4" fill="hold" nodeType="withEffect">
                                  <p:stCondLst>
                                    <p:cond delay="0"/>
                                  </p:stCondLst>
                                  <p:childTnLst>
                                    <p:set>
                                      <p:cBhvr>
                                        <p:cTn id="54" dur="1" fill="hold">
                                          <p:stCondLst>
                                            <p:cond delay="0"/>
                                          </p:stCondLst>
                                        </p:cTn>
                                        <p:tgtEl>
                                          <p:spTgt spid="4096"/>
                                        </p:tgtEl>
                                        <p:attrNameLst>
                                          <p:attrName>style.visibility</p:attrName>
                                        </p:attrNameLst>
                                      </p:cBhvr>
                                      <p:to>
                                        <p:strVal val="visible"/>
                                      </p:to>
                                    </p:set>
                                    <p:animEffect transition="in" filter="wipe(down)">
                                      <p:cBhvr>
                                        <p:cTn id="55" dur="500"/>
                                        <p:tgtEl>
                                          <p:spTgt spid="40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childTnLst>
                                </p:cTn>
                              </p:par>
                              <p:par>
                                <p:cTn id="89" presetID="10" presetClass="entr" presetSubtype="0"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500"/>
                                        <p:tgtEl>
                                          <p:spTgt spid="2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fade">
                                      <p:cBhvr>
                                        <p:cTn id="114" dur="500"/>
                                        <p:tgtEl>
                                          <p:spTgt spid="44"/>
                                        </p:tgtEl>
                                      </p:cBhvr>
                                    </p:animEffect>
                                  </p:childTnLst>
                                </p:cTn>
                              </p:par>
                              <p:par>
                                <p:cTn id="115" presetID="10" presetClass="entr" presetSubtype="0" fill="hold"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fade">
                                      <p:cBhvr>
                                        <p:cTn id="117" dur="500"/>
                                        <p:tgtEl>
                                          <p:spTgt spid="5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500"/>
                                        <p:tgtEl>
                                          <p:spTgt spid="34"/>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fade">
                                      <p:cBhvr>
                                        <p:cTn id="123" dur="500"/>
                                        <p:tgtEl>
                                          <p:spTgt spid="31"/>
                                        </p:tgtEl>
                                      </p:cBhvr>
                                    </p:animEffect>
                                  </p:childTnLst>
                                </p:cTn>
                              </p:par>
                              <p:par>
                                <p:cTn id="124" presetID="10" presetClass="entr" presetSubtype="0" fill="hold"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500"/>
                                        <p:tgtEl>
                                          <p:spTgt spid="49"/>
                                        </p:tgtEl>
                                      </p:cBhvr>
                                    </p:animEffect>
                                  </p:childTnLst>
                                </p:cTn>
                              </p:par>
                              <p:par>
                                <p:cTn id="127" presetID="10" presetClass="entr" presetSubtype="0" fill="hold" nodeType="with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500"/>
                                        <p:tgtEl>
                                          <p:spTgt spid="50"/>
                                        </p:tgtEl>
                                      </p:cBhvr>
                                    </p:animEffect>
                                  </p:childTnLst>
                                </p:cTn>
                              </p:par>
                              <p:par>
                                <p:cTn id="130" presetID="10" presetClass="entr" presetSubtype="0" fill="hold" nodeType="withEffect">
                                  <p:stCondLst>
                                    <p:cond delay="0"/>
                                  </p:stCondLst>
                                  <p:childTnLst>
                                    <p:set>
                                      <p:cBhvr>
                                        <p:cTn id="131" dur="1" fill="hold">
                                          <p:stCondLst>
                                            <p:cond delay="0"/>
                                          </p:stCondLst>
                                        </p:cTn>
                                        <p:tgtEl>
                                          <p:spTgt spid="51"/>
                                        </p:tgtEl>
                                        <p:attrNameLst>
                                          <p:attrName>style.visibility</p:attrName>
                                        </p:attrNameLst>
                                      </p:cBhvr>
                                      <p:to>
                                        <p:strVal val="visible"/>
                                      </p:to>
                                    </p:set>
                                    <p:animEffect transition="in" filter="fade">
                                      <p:cBhvr>
                                        <p:cTn id="132" dur="500"/>
                                        <p:tgtEl>
                                          <p:spTgt spid="51"/>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64"/>
                                        </p:tgtEl>
                                        <p:attrNameLst>
                                          <p:attrName>style.visibility</p:attrName>
                                        </p:attrNameLst>
                                      </p:cBhvr>
                                      <p:to>
                                        <p:strVal val="visible"/>
                                      </p:to>
                                    </p:set>
                                    <p:animEffect transition="in" filter="fade">
                                      <p:cBhvr>
                                        <p:cTn id="135" dur="500"/>
                                        <p:tgtEl>
                                          <p:spTgt spid="64"/>
                                        </p:tgtEl>
                                      </p:cBhvr>
                                    </p:animEffect>
                                  </p:childTnLst>
                                </p:cTn>
                              </p:par>
                              <p:par>
                                <p:cTn id="136" presetID="22" presetClass="entr" presetSubtype="4" fill="hold" nodeType="withEffect">
                                  <p:stCondLst>
                                    <p:cond delay="0"/>
                                  </p:stCondLst>
                                  <p:childTnLst>
                                    <p:set>
                                      <p:cBhvr>
                                        <p:cTn id="137" dur="1" fill="hold">
                                          <p:stCondLst>
                                            <p:cond delay="0"/>
                                          </p:stCondLst>
                                        </p:cTn>
                                        <p:tgtEl>
                                          <p:spTgt spid="4104"/>
                                        </p:tgtEl>
                                        <p:attrNameLst>
                                          <p:attrName>style.visibility</p:attrName>
                                        </p:attrNameLst>
                                      </p:cBhvr>
                                      <p:to>
                                        <p:strVal val="visible"/>
                                      </p:to>
                                    </p:set>
                                    <p:animEffect transition="in" filter="wipe(down)">
                                      <p:cBhvr>
                                        <p:cTn id="138" dur="500"/>
                                        <p:tgtEl>
                                          <p:spTgt spid="4104"/>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500"/>
                                        <p:tgtEl>
                                          <p:spTgt spid="40"/>
                                        </p:tgtEl>
                                      </p:cBhvr>
                                    </p:animEffect>
                                  </p:childTnLst>
                                </p:cTn>
                              </p:par>
                              <p:par>
                                <p:cTn id="144" presetID="10" presetClass="entr" presetSubtype="0" fill="hold" nodeType="withEffect">
                                  <p:stCondLst>
                                    <p:cond delay="0"/>
                                  </p:stCondLst>
                                  <p:childTnLst>
                                    <p:set>
                                      <p:cBhvr>
                                        <p:cTn id="145" dur="1" fill="hold">
                                          <p:stCondLst>
                                            <p:cond delay="0"/>
                                          </p:stCondLst>
                                        </p:cTn>
                                        <p:tgtEl>
                                          <p:spTgt spid="57"/>
                                        </p:tgtEl>
                                        <p:attrNameLst>
                                          <p:attrName>style.visibility</p:attrName>
                                        </p:attrNameLst>
                                      </p:cBhvr>
                                      <p:to>
                                        <p:strVal val="visible"/>
                                      </p:to>
                                    </p:set>
                                    <p:animEffect transition="in" filter="fade">
                                      <p:cBhvr>
                                        <p:cTn id="146" dur="500"/>
                                        <p:tgtEl>
                                          <p:spTgt spid="57"/>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8"/>
                                        </p:tgtEl>
                                        <p:attrNameLst>
                                          <p:attrName>style.visibility</p:attrName>
                                        </p:attrNameLst>
                                      </p:cBhvr>
                                      <p:to>
                                        <p:strVal val="visible"/>
                                      </p:to>
                                    </p:set>
                                    <p:animEffect transition="in" filter="fade">
                                      <p:cBhvr>
                                        <p:cTn id="149" dur="500"/>
                                        <p:tgtEl>
                                          <p:spTgt spid="38"/>
                                        </p:tgtEl>
                                      </p:cBhvr>
                                    </p:animEffect>
                                  </p:childTnLst>
                                </p:cTn>
                              </p:par>
                              <p:par>
                                <p:cTn id="150" presetID="22" presetClass="entr" presetSubtype="4" fill="hold" nodeType="withEffect">
                                  <p:stCondLst>
                                    <p:cond delay="0"/>
                                  </p:stCondLst>
                                  <p:childTnLst>
                                    <p:set>
                                      <p:cBhvr>
                                        <p:cTn id="151" dur="1" fill="hold">
                                          <p:stCondLst>
                                            <p:cond delay="0"/>
                                          </p:stCondLst>
                                        </p:cTn>
                                        <p:tgtEl>
                                          <p:spTgt spid="79"/>
                                        </p:tgtEl>
                                        <p:attrNameLst>
                                          <p:attrName>style.visibility</p:attrName>
                                        </p:attrNameLst>
                                      </p:cBhvr>
                                      <p:to>
                                        <p:strVal val="visible"/>
                                      </p:to>
                                    </p:set>
                                    <p:animEffect transition="in" filter="wipe(down)">
                                      <p:cBhvr>
                                        <p:cTn id="152" dur="500"/>
                                        <p:tgtEl>
                                          <p:spTgt spid="79"/>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fade">
                                      <p:cBhvr>
                                        <p:cTn id="155" dur="500"/>
                                        <p:tgtEl>
                                          <p:spTgt spid="36"/>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9"/>
                                        </p:tgtEl>
                                        <p:attrNameLst>
                                          <p:attrName>style.visibility</p:attrName>
                                        </p:attrNameLst>
                                      </p:cBhvr>
                                      <p:to>
                                        <p:strVal val="visible"/>
                                      </p:to>
                                    </p:set>
                                    <p:animEffect transition="in" filter="fade">
                                      <p:cBhvr>
                                        <p:cTn id="158" dur="500"/>
                                        <p:tgtEl>
                                          <p:spTgt spid="39"/>
                                        </p:tgtEl>
                                      </p:cBhvr>
                                    </p:animEffect>
                                  </p:childTnLst>
                                </p:cTn>
                              </p:par>
                              <p:par>
                                <p:cTn id="159" presetID="10" presetClass="entr" presetSubtype="0" fill="hold" nodeType="withEffect">
                                  <p:stCondLst>
                                    <p:cond delay="0"/>
                                  </p:stCondLst>
                                  <p:childTnLst>
                                    <p:set>
                                      <p:cBhvr>
                                        <p:cTn id="160" dur="1" fill="hold">
                                          <p:stCondLst>
                                            <p:cond delay="0"/>
                                          </p:stCondLst>
                                        </p:cTn>
                                        <p:tgtEl>
                                          <p:spTgt spid="53"/>
                                        </p:tgtEl>
                                        <p:attrNameLst>
                                          <p:attrName>style.visibility</p:attrName>
                                        </p:attrNameLst>
                                      </p:cBhvr>
                                      <p:to>
                                        <p:strVal val="visible"/>
                                      </p:to>
                                    </p:set>
                                    <p:animEffect transition="in" filter="fade">
                                      <p:cBhvr>
                                        <p:cTn id="161" dur="500"/>
                                        <p:tgtEl>
                                          <p:spTgt spid="53"/>
                                        </p:tgtEl>
                                      </p:cBhvr>
                                    </p:animEffect>
                                  </p:childTnLst>
                                </p:cTn>
                              </p:par>
                              <p:par>
                                <p:cTn id="162" presetID="10" presetClass="entr" presetSubtype="0" fill="hold" nodeType="with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500"/>
                                        <p:tgtEl>
                                          <p:spTgt spid="45"/>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2"/>
                                        </p:tgtEl>
                                        <p:attrNameLst>
                                          <p:attrName>style.visibility</p:attrName>
                                        </p:attrNameLst>
                                      </p:cBhvr>
                                      <p:to>
                                        <p:strVal val="visible"/>
                                      </p:to>
                                    </p:set>
                                    <p:animEffect transition="in" filter="fade">
                                      <p:cBhvr>
                                        <p:cTn id="167" dur="500"/>
                                        <p:tgtEl>
                                          <p:spTgt spid="42"/>
                                        </p:tgtEl>
                                      </p:cBhvr>
                                    </p:animEffect>
                                  </p:childTnLst>
                                </p:cTn>
                              </p:par>
                              <p:par>
                                <p:cTn id="168" presetID="10" presetClass="entr" presetSubtype="0" fill="hold" nodeType="withEffect">
                                  <p:stCondLst>
                                    <p:cond delay="0"/>
                                  </p:stCondLst>
                                  <p:childTnLst>
                                    <p:set>
                                      <p:cBhvr>
                                        <p:cTn id="169" dur="1" fill="hold">
                                          <p:stCondLst>
                                            <p:cond delay="0"/>
                                          </p:stCondLst>
                                        </p:cTn>
                                        <p:tgtEl>
                                          <p:spTgt spid="54"/>
                                        </p:tgtEl>
                                        <p:attrNameLst>
                                          <p:attrName>style.visibility</p:attrName>
                                        </p:attrNameLst>
                                      </p:cBhvr>
                                      <p:to>
                                        <p:strVal val="visible"/>
                                      </p:to>
                                    </p:set>
                                    <p:animEffect transition="in" filter="fade">
                                      <p:cBhvr>
                                        <p:cTn id="170" dur="500"/>
                                        <p:tgtEl>
                                          <p:spTgt spid="54"/>
                                        </p:tgtEl>
                                      </p:cBhvr>
                                    </p:animEffect>
                                  </p:childTnLst>
                                </p:cTn>
                              </p:par>
                              <p:par>
                                <p:cTn id="171" presetID="10" presetClass="entr" presetSubtype="0" fill="hold" nodeType="withEffect">
                                  <p:stCondLst>
                                    <p:cond delay="0"/>
                                  </p:stCondLst>
                                  <p:childTnLst>
                                    <p:set>
                                      <p:cBhvr>
                                        <p:cTn id="172" dur="1" fill="hold">
                                          <p:stCondLst>
                                            <p:cond delay="0"/>
                                          </p:stCondLst>
                                        </p:cTn>
                                        <p:tgtEl>
                                          <p:spTgt spid="52"/>
                                        </p:tgtEl>
                                        <p:attrNameLst>
                                          <p:attrName>style.visibility</p:attrName>
                                        </p:attrNameLst>
                                      </p:cBhvr>
                                      <p:to>
                                        <p:strVal val="visible"/>
                                      </p:to>
                                    </p:set>
                                    <p:animEffect transition="in" filter="fade">
                                      <p:cBhvr>
                                        <p:cTn id="173" dur="500"/>
                                        <p:tgtEl>
                                          <p:spTgt spid="52"/>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37"/>
                                        </p:tgtEl>
                                        <p:attrNameLst>
                                          <p:attrName>style.visibility</p:attrName>
                                        </p:attrNameLst>
                                      </p:cBhvr>
                                      <p:to>
                                        <p:strVal val="visible"/>
                                      </p:to>
                                    </p:set>
                                    <p:animEffect transition="in" filter="fade">
                                      <p:cBhvr>
                                        <p:cTn id="176" dur="500"/>
                                        <p:tgtEl>
                                          <p:spTgt spid="37"/>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43"/>
                                        </p:tgtEl>
                                        <p:attrNameLst>
                                          <p:attrName>style.visibility</p:attrName>
                                        </p:attrNameLst>
                                      </p:cBhvr>
                                      <p:to>
                                        <p:strVal val="visible"/>
                                      </p:to>
                                    </p:set>
                                    <p:animEffect transition="in" filter="fade">
                                      <p:cBhvr>
                                        <p:cTn id="179" dur="500"/>
                                        <p:tgtEl>
                                          <p:spTgt spid="43"/>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Effect transition="in" filter="fade">
                                      <p:cBhvr>
                                        <p:cTn id="18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animBg="1"/>
      <p:bldP spid="7" grpId="0"/>
      <p:bldP spid="8" grpId="0"/>
      <p:bldP spid="12" grpId="0"/>
      <p:bldP spid="13" grpId="0"/>
      <p:bldP spid="15" grpId="0"/>
      <p:bldP spid="16" grpId="0"/>
      <p:bldP spid="17" grpId="0"/>
      <p:bldP spid="18" grpId="0"/>
      <p:bldP spid="19" grpId="0"/>
      <p:bldP spid="3" grpId="0"/>
      <p:bldP spid="20" grpId="0"/>
      <p:bldP spid="21"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0" grpId="0"/>
      <p:bldP spid="6" grpId="0"/>
      <p:bldP spid="64"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327" y="3"/>
            <a:ext cx="7850498" cy="1030512"/>
          </a:xfrm>
          <a:noFill/>
        </p:spPr>
        <p:txBody>
          <a:bodyPr>
            <a:normAutofit/>
          </a:bodyPr>
          <a:lstStyle/>
          <a:p>
            <a:r>
              <a:rPr lang="en-US" sz="2800" dirty="0"/>
              <a:t> Deferred Tax Asset from </a:t>
            </a:r>
            <a:r>
              <a:rPr lang="en-IN" sz="2800" dirty="0"/>
              <a:t>Revenue Reported on the Tax Return </a:t>
            </a:r>
            <a:r>
              <a:rPr lang="en-IN" sz="2800" i="1" dirty="0"/>
              <a:t>before</a:t>
            </a:r>
            <a:r>
              <a:rPr lang="en-IN" sz="2800" dirty="0"/>
              <a:t> the Income Statement</a:t>
            </a:r>
          </a:p>
        </p:txBody>
      </p:sp>
      <p:sp>
        <p:nvSpPr>
          <p:cNvPr id="9"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3" name="TextBox 2"/>
          <p:cNvSpPr txBox="1"/>
          <p:nvPr/>
        </p:nvSpPr>
        <p:spPr>
          <a:xfrm>
            <a:off x="577948" y="881087"/>
            <a:ext cx="8619630" cy="2569935"/>
          </a:xfrm>
          <a:prstGeom prst="rect">
            <a:avLst/>
          </a:prstGeom>
          <a:noFill/>
        </p:spPr>
        <p:txBody>
          <a:bodyPr wrap="square" rtlCol="0">
            <a:spAutoFit/>
          </a:bodyPr>
          <a:lstStyle/>
          <a:p>
            <a:r>
              <a:rPr lang="en-IN" sz="2300" dirty="0"/>
              <a:t>Tomorrow Publications reported pretax accounting income in 2018, 2019, and 2020 of $80 million, $115 million, and $105 million, respectively. The 2018 income statement does </a:t>
            </a:r>
            <a:r>
              <a:rPr lang="en-IN" sz="2300" b="1" dirty="0"/>
              <a:t>not</a:t>
            </a:r>
            <a:r>
              <a:rPr lang="en-IN" sz="2300" i="1" dirty="0"/>
              <a:t> </a:t>
            </a:r>
            <a:r>
              <a:rPr lang="en-IN" sz="2300" dirty="0"/>
              <a:t>include $20 million of magazine subscriptions received that year for one- and two-year subscriptions. The subscription revenue is reported for tax purposes in 2018. The revenue will be recognized in 2019 ($15 million) and 2020 ($5 million). The income tax rate is 40% each year.</a:t>
            </a:r>
            <a:endParaRPr lang="en-US" sz="2300" dirty="0"/>
          </a:p>
        </p:txBody>
      </p:sp>
      <p:sp>
        <p:nvSpPr>
          <p:cNvPr id="16" name="TextBox 15"/>
          <p:cNvSpPr txBox="1"/>
          <p:nvPr/>
        </p:nvSpPr>
        <p:spPr>
          <a:xfrm>
            <a:off x="5299272" y="3263828"/>
            <a:ext cx="3278460" cy="461665"/>
          </a:xfrm>
          <a:prstGeom prst="rect">
            <a:avLst/>
          </a:prstGeom>
          <a:noFill/>
        </p:spPr>
        <p:txBody>
          <a:bodyPr wrap="square" rtlCol="0">
            <a:spAutoFit/>
          </a:bodyPr>
          <a:lstStyle/>
          <a:p>
            <a:pPr algn="ctr"/>
            <a:r>
              <a:rPr lang="en-US" sz="2400" b="1" dirty="0"/>
              <a:t>Temporary Difference</a:t>
            </a:r>
            <a:endParaRPr lang="en-US" sz="2400" dirty="0"/>
          </a:p>
        </p:txBody>
      </p:sp>
      <p:sp>
        <p:nvSpPr>
          <p:cNvPr id="17" name="TextBox 16"/>
          <p:cNvSpPr txBox="1"/>
          <p:nvPr/>
        </p:nvSpPr>
        <p:spPr>
          <a:xfrm>
            <a:off x="4912470" y="3615970"/>
            <a:ext cx="1529425" cy="461665"/>
          </a:xfrm>
          <a:prstGeom prst="rect">
            <a:avLst/>
          </a:prstGeom>
          <a:noFill/>
        </p:spPr>
        <p:txBody>
          <a:bodyPr wrap="square" rtlCol="0">
            <a:spAutoFit/>
          </a:bodyPr>
          <a:lstStyle/>
          <a:p>
            <a:r>
              <a:rPr lang="en-US" sz="2400" b="1" dirty="0"/>
              <a:t>Originates</a:t>
            </a:r>
            <a:endParaRPr lang="en-US" sz="2400" dirty="0"/>
          </a:p>
        </p:txBody>
      </p:sp>
      <p:sp>
        <p:nvSpPr>
          <p:cNvPr id="18" name="TextBox 17"/>
          <p:cNvSpPr txBox="1"/>
          <p:nvPr/>
        </p:nvSpPr>
        <p:spPr>
          <a:xfrm>
            <a:off x="6434078" y="3615970"/>
            <a:ext cx="1529425" cy="461665"/>
          </a:xfrm>
          <a:prstGeom prst="rect">
            <a:avLst/>
          </a:prstGeom>
          <a:noFill/>
        </p:spPr>
        <p:txBody>
          <a:bodyPr wrap="square" rtlCol="0">
            <a:spAutoFit/>
          </a:bodyPr>
          <a:lstStyle/>
          <a:p>
            <a:pPr algn="ctr"/>
            <a:r>
              <a:rPr lang="en-US" sz="2400" b="1" dirty="0"/>
              <a:t>Reverses</a:t>
            </a:r>
            <a:endParaRPr lang="en-US" sz="2400" dirty="0"/>
          </a:p>
        </p:txBody>
      </p:sp>
      <p:sp>
        <p:nvSpPr>
          <p:cNvPr id="19" name="TextBox 18"/>
          <p:cNvSpPr txBox="1"/>
          <p:nvPr/>
        </p:nvSpPr>
        <p:spPr>
          <a:xfrm>
            <a:off x="5202305" y="3975287"/>
            <a:ext cx="949652" cy="461665"/>
          </a:xfrm>
          <a:prstGeom prst="rect">
            <a:avLst/>
          </a:prstGeom>
          <a:noFill/>
        </p:spPr>
        <p:txBody>
          <a:bodyPr wrap="square" rtlCol="0">
            <a:spAutoFit/>
          </a:bodyPr>
          <a:lstStyle/>
          <a:p>
            <a:pPr algn="ctr"/>
            <a:r>
              <a:rPr lang="en-US" sz="2400" b="1" dirty="0"/>
              <a:t>2018</a:t>
            </a:r>
            <a:endParaRPr lang="en-US" sz="2400" dirty="0"/>
          </a:p>
        </p:txBody>
      </p:sp>
      <p:sp>
        <p:nvSpPr>
          <p:cNvPr id="20" name="TextBox 19"/>
          <p:cNvSpPr txBox="1"/>
          <p:nvPr/>
        </p:nvSpPr>
        <p:spPr>
          <a:xfrm>
            <a:off x="6202140" y="3975287"/>
            <a:ext cx="949652" cy="461665"/>
          </a:xfrm>
          <a:prstGeom prst="rect">
            <a:avLst/>
          </a:prstGeom>
          <a:noFill/>
        </p:spPr>
        <p:txBody>
          <a:bodyPr wrap="square" rtlCol="0">
            <a:spAutoFit/>
          </a:bodyPr>
          <a:lstStyle/>
          <a:p>
            <a:pPr algn="ctr"/>
            <a:r>
              <a:rPr lang="en-US" sz="2400" b="1" dirty="0"/>
              <a:t>2019</a:t>
            </a:r>
            <a:endParaRPr lang="en-US" sz="2400" dirty="0"/>
          </a:p>
        </p:txBody>
      </p:sp>
      <p:sp>
        <p:nvSpPr>
          <p:cNvPr id="21" name="TextBox 20"/>
          <p:cNvSpPr txBox="1"/>
          <p:nvPr/>
        </p:nvSpPr>
        <p:spPr>
          <a:xfrm>
            <a:off x="7173495" y="3975287"/>
            <a:ext cx="949652" cy="461665"/>
          </a:xfrm>
          <a:prstGeom prst="rect">
            <a:avLst/>
          </a:prstGeom>
          <a:noFill/>
        </p:spPr>
        <p:txBody>
          <a:bodyPr wrap="square" rtlCol="0">
            <a:spAutoFit/>
          </a:bodyPr>
          <a:lstStyle/>
          <a:p>
            <a:pPr algn="ctr"/>
            <a:r>
              <a:rPr lang="en-US" sz="2400" b="1" dirty="0"/>
              <a:t>2020</a:t>
            </a:r>
            <a:endParaRPr lang="en-US" sz="2400" dirty="0"/>
          </a:p>
        </p:txBody>
      </p:sp>
      <p:sp>
        <p:nvSpPr>
          <p:cNvPr id="22" name="TextBox 21"/>
          <p:cNvSpPr txBox="1"/>
          <p:nvPr/>
        </p:nvSpPr>
        <p:spPr>
          <a:xfrm>
            <a:off x="8106007" y="3975287"/>
            <a:ext cx="949652" cy="461665"/>
          </a:xfrm>
          <a:prstGeom prst="rect">
            <a:avLst/>
          </a:prstGeom>
          <a:noFill/>
        </p:spPr>
        <p:txBody>
          <a:bodyPr wrap="square" rtlCol="0">
            <a:spAutoFit/>
          </a:bodyPr>
          <a:lstStyle/>
          <a:p>
            <a:pPr algn="ctr"/>
            <a:r>
              <a:rPr lang="en-US" sz="2400" b="1" dirty="0"/>
              <a:t>Total</a:t>
            </a:r>
            <a:endParaRPr lang="en-US" sz="2400" dirty="0"/>
          </a:p>
        </p:txBody>
      </p:sp>
      <p:sp>
        <p:nvSpPr>
          <p:cNvPr id="23" name="TextBox 22"/>
          <p:cNvSpPr txBox="1"/>
          <p:nvPr/>
        </p:nvSpPr>
        <p:spPr>
          <a:xfrm>
            <a:off x="601327" y="4374185"/>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24" name="TextBox 23"/>
          <p:cNvSpPr txBox="1"/>
          <p:nvPr/>
        </p:nvSpPr>
        <p:spPr>
          <a:xfrm>
            <a:off x="601327" y="4704819"/>
            <a:ext cx="4799994" cy="830997"/>
          </a:xfrm>
          <a:prstGeom prst="rect">
            <a:avLst/>
          </a:prstGeom>
          <a:noFill/>
        </p:spPr>
        <p:txBody>
          <a:bodyPr wrap="square" rtlCol="0">
            <a:spAutoFit/>
          </a:bodyPr>
          <a:lstStyle/>
          <a:p>
            <a:pPr lvl="1"/>
            <a:r>
              <a:rPr lang="en-IN" sz="2400" b="1" dirty="0"/>
              <a:t>Subtract</a:t>
            </a:r>
            <a:r>
              <a:rPr lang="en-IN" sz="2400" dirty="0"/>
              <a:t> subscription revenue in</a:t>
            </a:r>
          </a:p>
          <a:p>
            <a:pPr lvl="1"/>
            <a:r>
              <a:rPr lang="en-IN" sz="2400" dirty="0"/>
              <a:t>      the income statement</a:t>
            </a:r>
            <a:endParaRPr lang="en-US" sz="2400" dirty="0"/>
          </a:p>
        </p:txBody>
      </p:sp>
      <p:sp>
        <p:nvSpPr>
          <p:cNvPr id="25" name="TextBox 24"/>
          <p:cNvSpPr txBox="1"/>
          <p:nvPr/>
        </p:nvSpPr>
        <p:spPr>
          <a:xfrm>
            <a:off x="601327" y="5390271"/>
            <a:ext cx="4799994" cy="830997"/>
          </a:xfrm>
          <a:prstGeom prst="rect">
            <a:avLst/>
          </a:prstGeom>
          <a:noFill/>
        </p:spPr>
        <p:txBody>
          <a:bodyPr wrap="square" rtlCol="0">
            <a:spAutoFit/>
          </a:bodyPr>
          <a:lstStyle/>
          <a:p>
            <a:pPr lvl="1"/>
            <a:r>
              <a:rPr lang="en-IN" sz="2400" b="1" dirty="0"/>
              <a:t>Add </a:t>
            </a:r>
            <a:r>
              <a:rPr lang="en-IN" sz="2400" dirty="0"/>
              <a:t>subscription revenue on </a:t>
            </a:r>
          </a:p>
          <a:p>
            <a:pPr lvl="1"/>
            <a:r>
              <a:rPr lang="en-IN" sz="2400" dirty="0"/>
              <a:t>      the tax return</a:t>
            </a:r>
            <a:endParaRPr lang="en-US" sz="2400" dirty="0"/>
          </a:p>
        </p:txBody>
      </p:sp>
      <p:sp>
        <p:nvSpPr>
          <p:cNvPr id="26" name="TextBox 25"/>
          <p:cNvSpPr txBox="1"/>
          <p:nvPr/>
        </p:nvSpPr>
        <p:spPr>
          <a:xfrm>
            <a:off x="601327" y="6163274"/>
            <a:ext cx="4799994" cy="461665"/>
          </a:xfrm>
          <a:prstGeom prst="rect">
            <a:avLst/>
          </a:prstGeom>
          <a:noFill/>
        </p:spPr>
        <p:txBody>
          <a:bodyPr wrap="square" rtlCol="0">
            <a:spAutoFit/>
          </a:bodyPr>
          <a:lstStyle/>
          <a:p>
            <a:r>
              <a:rPr lang="en-US" sz="2400" b="1" dirty="0"/>
              <a:t>Taxable income </a:t>
            </a:r>
            <a:r>
              <a:rPr lang="en-US" sz="2400" dirty="0"/>
              <a:t>(tax return)</a:t>
            </a:r>
          </a:p>
        </p:txBody>
      </p:sp>
      <p:sp>
        <p:nvSpPr>
          <p:cNvPr id="27" name="TextBox 26"/>
          <p:cNvSpPr txBox="1"/>
          <p:nvPr/>
        </p:nvSpPr>
        <p:spPr>
          <a:xfrm>
            <a:off x="5202305" y="4374185"/>
            <a:ext cx="949652" cy="461665"/>
          </a:xfrm>
          <a:prstGeom prst="rect">
            <a:avLst/>
          </a:prstGeom>
        </p:spPr>
        <p:txBody>
          <a:bodyPr wrap="square" rtlCol="0">
            <a:spAutoFit/>
          </a:bodyPr>
          <a:lstStyle/>
          <a:p>
            <a:pPr algn="r"/>
            <a:r>
              <a:rPr lang="en-US" sz="2400" dirty="0"/>
              <a:t>$80</a:t>
            </a:r>
          </a:p>
        </p:txBody>
      </p:sp>
      <p:sp>
        <p:nvSpPr>
          <p:cNvPr id="28" name="TextBox 27"/>
          <p:cNvSpPr txBox="1"/>
          <p:nvPr/>
        </p:nvSpPr>
        <p:spPr>
          <a:xfrm>
            <a:off x="5202305" y="5074151"/>
            <a:ext cx="949652" cy="461665"/>
          </a:xfrm>
          <a:prstGeom prst="rect">
            <a:avLst/>
          </a:prstGeom>
        </p:spPr>
        <p:txBody>
          <a:bodyPr wrap="square" rtlCol="0">
            <a:spAutoFit/>
          </a:bodyPr>
          <a:lstStyle/>
          <a:p>
            <a:pPr algn="r"/>
            <a:r>
              <a:rPr lang="en-US" sz="2400" dirty="0"/>
              <a:t>0</a:t>
            </a:r>
          </a:p>
        </p:txBody>
      </p:sp>
      <p:sp>
        <p:nvSpPr>
          <p:cNvPr id="29" name="TextBox 28"/>
          <p:cNvSpPr txBox="1"/>
          <p:nvPr/>
        </p:nvSpPr>
        <p:spPr>
          <a:xfrm>
            <a:off x="5202305" y="5759603"/>
            <a:ext cx="949652" cy="461665"/>
          </a:xfrm>
          <a:prstGeom prst="rect">
            <a:avLst/>
          </a:prstGeom>
        </p:spPr>
        <p:txBody>
          <a:bodyPr wrap="square" rtlCol="0">
            <a:spAutoFit/>
          </a:bodyPr>
          <a:lstStyle/>
          <a:p>
            <a:pPr algn="r"/>
            <a:r>
              <a:rPr lang="en-US" sz="2400" dirty="0"/>
              <a:t>20</a:t>
            </a:r>
          </a:p>
        </p:txBody>
      </p:sp>
      <p:sp>
        <p:nvSpPr>
          <p:cNvPr id="30" name="TextBox 29"/>
          <p:cNvSpPr txBox="1"/>
          <p:nvPr/>
        </p:nvSpPr>
        <p:spPr>
          <a:xfrm>
            <a:off x="5202305" y="6163274"/>
            <a:ext cx="949652" cy="461665"/>
          </a:xfrm>
          <a:prstGeom prst="rect">
            <a:avLst/>
          </a:prstGeom>
        </p:spPr>
        <p:txBody>
          <a:bodyPr wrap="square" rtlCol="0">
            <a:spAutoFit/>
          </a:bodyPr>
          <a:lstStyle/>
          <a:p>
            <a:pPr algn="r"/>
            <a:r>
              <a:rPr lang="en-US" sz="2400" dirty="0"/>
              <a:t>$100</a:t>
            </a:r>
          </a:p>
        </p:txBody>
      </p:sp>
      <p:sp>
        <p:nvSpPr>
          <p:cNvPr id="31" name="TextBox 30"/>
          <p:cNvSpPr txBox="1"/>
          <p:nvPr/>
        </p:nvSpPr>
        <p:spPr>
          <a:xfrm>
            <a:off x="6202140" y="4374185"/>
            <a:ext cx="949652" cy="461665"/>
          </a:xfrm>
          <a:prstGeom prst="rect">
            <a:avLst/>
          </a:prstGeom>
        </p:spPr>
        <p:txBody>
          <a:bodyPr wrap="square" rtlCol="0">
            <a:spAutoFit/>
          </a:bodyPr>
          <a:lstStyle/>
          <a:p>
            <a:pPr algn="r"/>
            <a:r>
              <a:rPr lang="en-US" sz="2400" dirty="0"/>
              <a:t>$115</a:t>
            </a:r>
          </a:p>
        </p:txBody>
      </p:sp>
      <p:sp>
        <p:nvSpPr>
          <p:cNvPr id="32" name="TextBox 31"/>
          <p:cNvSpPr txBox="1"/>
          <p:nvPr/>
        </p:nvSpPr>
        <p:spPr>
          <a:xfrm>
            <a:off x="6202140" y="5074151"/>
            <a:ext cx="949652" cy="461665"/>
          </a:xfrm>
          <a:prstGeom prst="rect">
            <a:avLst/>
          </a:prstGeom>
        </p:spPr>
        <p:txBody>
          <a:bodyPr wrap="square" rtlCol="0">
            <a:spAutoFit/>
          </a:bodyPr>
          <a:lstStyle/>
          <a:p>
            <a:pPr algn="r"/>
            <a:r>
              <a:rPr lang="en-US" sz="2400" dirty="0"/>
              <a:t>(15)</a:t>
            </a:r>
          </a:p>
        </p:txBody>
      </p:sp>
      <p:sp>
        <p:nvSpPr>
          <p:cNvPr id="33" name="TextBox 32"/>
          <p:cNvSpPr txBox="1"/>
          <p:nvPr/>
        </p:nvSpPr>
        <p:spPr>
          <a:xfrm>
            <a:off x="6202140" y="5759603"/>
            <a:ext cx="949652" cy="461665"/>
          </a:xfrm>
          <a:prstGeom prst="rect">
            <a:avLst/>
          </a:prstGeom>
        </p:spPr>
        <p:txBody>
          <a:bodyPr wrap="square" rtlCol="0">
            <a:spAutoFit/>
          </a:bodyPr>
          <a:lstStyle/>
          <a:p>
            <a:pPr algn="r"/>
            <a:r>
              <a:rPr lang="en-US" sz="2400" dirty="0"/>
              <a:t>0</a:t>
            </a:r>
          </a:p>
        </p:txBody>
      </p:sp>
      <p:sp>
        <p:nvSpPr>
          <p:cNvPr id="34" name="TextBox 33"/>
          <p:cNvSpPr txBox="1"/>
          <p:nvPr/>
        </p:nvSpPr>
        <p:spPr>
          <a:xfrm>
            <a:off x="6202140" y="6163274"/>
            <a:ext cx="949652" cy="461665"/>
          </a:xfrm>
          <a:prstGeom prst="rect">
            <a:avLst/>
          </a:prstGeom>
        </p:spPr>
        <p:txBody>
          <a:bodyPr wrap="square" rtlCol="0">
            <a:spAutoFit/>
          </a:bodyPr>
          <a:lstStyle/>
          <a:p>
            <a:pPr algn="r"/>
            <a:r>
              <a:rPr lang="en-US" sz="2400" dirty="0"/>
              <a:t>$100</a:t>
            </a:r>
          </a:p>
        </p:txBody>
      </p:sp>
      <p:sp>
        <p:nvSpPr>
          <p:cNvPr id="35" name="TextBox 34"/>
          <p:cNvSpPr txBox="1"/>
          <p:nvPr/>
        </p:nvSpPr>
        <p:spPr>
          <a:xfrm>
            <a:off x="7173495" y="4374185"/>
            <a:ext cx="949652" cy="461665"/>
          </a:xfrm>
          <a:prstGeom prst="rect">
            <a:avLst/>
          </a:prstGeom>
        </p:spPr>
        <p:txBody>
          <a:bodyPr wrap="square" rtlCol="0">
            <a:spAutoFit/>
          </a:bodyPr>
          <a:lstStyle/>
          <a:p>
            <a:pPr algn="r"/>
            <a:r>
              <a:rPr lang="en-US" sz="2400" dirty="0"/>
              <a:t>$105</a:t>
            </a:r>
          </a:p>
        </p:txBody>
      </p:sp>
      <p:sp>
        <p:nvSpPr>
          <p:cNvPr id="36" name="TextBox 35"/>
          <p:cNvSpPr txBox="1"/>
          <p:nvPr/>
        </p:nvSpPr>
        <p:spPr>
          <a:xfrm>
            <a:off x="7173495" y="5074151"/>
            <a:ext cx="949652" cy="461665"/>
          </a:xfrm>
          <a:prstGeom prst="rect">
            <a:avLst/>
          </a:prstGeom>
        </p:spPr>
        <p:txBody>
          <a:bodyPr wrap="square" rtlCol="0">
            <a:spAutoFit/>
          </a:bodyPr>
          <a:lstStyle/>
          <a:p>
            <a:pPr algn="r"/>
            <a:r>
              <a:rPr lang="en-US" sz="2400" dirty="0"/>
              <a:t>(5)</a:t>
            </a:r>
          </a:p>
        </p:txBody>
      </p:sp>
      <p:sp>
        <p:nvSpPr>
          <p:cNvPr id="37" name="TextBox 36"/>
          <p:cNvSpPr txBox="1"/>
          <p:nvPr/>
        </p:nvSpPr>
        <p:spPr>
          <a:xfrm>
            <a:off x="7173495" y="5759603"/>
            <a:ext cx="949652" cy="461665"/>
          </a:xfrm>
          <a:prstGeom prst="rect">
            <a:avLst/>
          </a:prstGeom>
        </p:spPr>
        <p:txBody>
          <a:bodyPr wrap="square" rtlCol="0">
            <a:spAutoFit/>
          </a:bodyPr>
          <a:lstStyle/>
          <a:p>
            <a:pPr algn="r"/>
            <a:r>
              <a:rPr lang="en-US" sz="2400" dirty="0"/>
              <a:t>0</a:t>
            </a:r>
          </a:p>
        </p:txBody>
      </p:sp>
      <p:sp>
        <p:nvSpPr>
          <p:cNvPr id="38" name="TextBox 37"/>
          <p:cNvSpPr txBox="1"/>
          <p:nvPr/>
        </p:nvSpPr>
        <p:spPr>
          <a:xfrm>
            <a:off x="7173495" y="6163274"/>
            <a:ext cx="949652" cy="461665"/>
          </a:xfrm>
          <a:prstGeom prst="rect">
            <a:avLst/>
          </a:prstGeom>
        </p:spPr>
        <p:txBody>
          <a:bodyPr wrap="square" rtlCol="0">
            <a:spAutoFit/>
          </a:bodyPr>
          <a:lstStyle/>
          <a:p>
            <a:pPr algn="r"/>
            <a:r>
              <a:rPr lang="en-US" sz="2400" dirty="0"/>
              <a:t>$100</a:t>
            </a:r>
          </a:p>
        </p:txBody>
      </p:sp>
      <p:sp>
        <p:nvSpPr>
          <p:cNvPr id="39" name="TextBox 38"/>
          <p:cNvSpPr txBox="1"/>
          <p:nvPr/>
        </p:nvSpPr>
        <p:spPr>
          <a:xfrm>
            <a:off x="8106007" y="4374185"/>
            <a:ext cx="949652" cy="461665"/>
          </a:xfrm>
          <a:prstGeom prst="rect">
            <a:avLst/>
          </a:prstGeom>
        </p:spPr>
        <p:txBody>
          <a:bodyPr wrap="square" rtlCol="0">
            <a:spAutoFit/>
          </a:bodyPr>
          <a:lstStyle/>
          <a:p>
            <a:pPr algn="r"/>
            <a:r>
              <a:rPr lang="en-US" sz="2400" dirty="0"/>
              <a:t>$300</a:t>
            </a:r>
          </a:p>
        </p:txBody>
      </p:sp>
      <p:sp>
        <p:nvSpPr>
          <p:cNvPr id="40" name="TextBox 39"/>
          <p:cNvSpPr txBox="1"/>
          <p:nvPr/>
        </p:nvSpPr>
        <p:spPr>
          <a:xfrm>
            <a:off x="8106007" y="5074151"/>
            <a:ext cx="949652" cy="461665"/>
          </a:xfrm>
          <a:prstGeom prst="rect">
            <a:avLst/>
          </a:prstGeom>
        </p:spPr>
        <p:txBody>
          <a:bodyPr wrap="square" rtlCol="0">
            <a:spAutoFit/>
          </a:bodyPr>
          <a:lstStyle/>
          <a:p>
            <a:pPr algn="r"/>
            <a:r>
              <a:rPr lang="en-US" sz="2400" dirty="0"/>
              <a:t>(20)</a:t>
            </a:r>
          </a:p>
        </p:txBody>
      </p:sp>
      <p:sp>
        <p:nvSpPr>
          <p:cNvPr id="41" name="TextBox 40"/>
          <p:cNvSpPr txBox="1"/>
          <p:nvPr/>
        </p:nvSpPr>
        <p:spPr>
          <a:xfrm>
            <a:off x="8106007" y="5759603"/>
            <a:ext cx="949652" cy="461665"/>
          </a:xfrm>
          <a:prstGeom prst="rect">
            <a:avLst/>
          </a:prstGeom>
        </p:spPr>
        <p:txBody>
          <a:bodyPr wrap="square" rtlCol="0">
            <a:spAutoFit/>
          </a:bodyPr>
          <a:lstStyle/>
          <a:p>
            <a:pPr algn="r"/>
            <a:r>
              <a:rPr lang="en-US" sz="2400" dirty="0"/>
              <a:t>20</a:t>
            </a:r>
          </a:p>
        </p:txBody>
      </p:sp>
      <p:sp>
        <p:nvSpPr>
          <p:cNvPr id="42" name="TextBox 41"/>
          <p:cNvSpPr txBox="1"/>
          <p:nvPr/>
        </p:nvSpPr>
        <p:spPr>
          <a:xfrm>
            <a:off x="8106007" y="6163274"/>
            <a:ext cx="949652" cy="461665"/>
          </a:xfrm>
          <a:prstGeom prst="rect">
            <a:avLst/>
          </a:prstGeom>
        </p:spPr>
        <p:txBody>
          <a:bodyPr wrap="square" rtlCol="0">
            <a:spAutoFit/>
          </a:bodyPr>
          <a:lstStyle/>
          <a:p>
            <a:pPr algn="r"/>
            <a:r>
              <a:rPr lang="en-US" sz="2400" dirty="0"/>
              <a:t>$300</a:t>
            </a:r>
          </a:p>
        </p:txBody>
      </p:sp>
      <p:cxnSp>
        <p:nvCxnSpPr>
          <p:cNvPr id="43" name="Straight Connector 42"/>
          <p:cNvCxnSpPr/>
          <p:nvPr/>
        </p:nvCxnSpPr>
        <p:spPr>
          <a:xfrm>
            <a:off x="5453995" y="621686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5453995" y="657574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453995" y="662490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427847" y="621543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427847" y="657431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427847" y="662348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415997" y="621559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415997" y="657447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415997" y="662363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37939" y="6215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37939" y="657417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37939" y="66233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955611" y="3700207"/>
            <a:ext cx="396578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958724" y="4029240"/>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410933" y="4029240"/>
            <a:ext cx="1546686"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69868" y="4388700"/>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01327" y="3585486"/>
            <a:ext cx="2035666" cy="461665"/>
          </a:xfrm>
          <a:prstGeom prst="rect">
            <a:avLst/>
          </a:prstGeom>
        </p:spPr>
        <p:txBody>
          <a:bodyPr wrap="square" rtlCol="0">
            <a:spAutoFit/>
          </a:bodyPr>
          <a:lstStyle/>
          <a:p>
            <a:pPr algn="ctr"/>
            <a:r>
              <a:rPr lang="en-US" sz="2400" dirty="0"/>
              <a:t>($ in millions)</a:t>
            </a:r>
          </a:p>
        </p:txBody>
      </p:sp>
      <p:cxnSp>
        <p:nvCxnSpPr>
          <p:cNvPr id="5" name="Straight Connector 4"/>
          <p:cNvCxnSpPr/>
          <p:nvPr/>
        </p:nvCxnSpPr>
        <p:spPr>
          <a:xfrm flipV="1">
            <a:off x="2872916" y="1634397"/>
            <a:ext cx="5040811" cy="11523"/>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84533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fade">
                                      <p:cBhvr>
                                        <p:cTn id="90" dur="500"/>
                                        <p:tgtEl>
                                          <p:spTgt spid="41"/>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500"/>
                                        <p:tgtEl>
                                          <p:spTgt spid="3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par>
                                <p:cTn id="116" presetID="10" presetClass="entr" presetSubtype="0" fill="hold" nodeType="with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par>
                                <p:cTn id="122" presetID="10" presetClass="entr" presetSubtype="0"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500"/>
                                        <p:tgtEl>
                                          <p:spTgt spid="48"/>
                                        </p:tgtEl>
                                      </p:cBhvr>
                                    </p:animEffect>
                                  </p:childTnLst>
                                </p:cTn>
                              </p:par>
                              <p:par>
                                <p:cTn id="125" presetID="10" presetClass="entr" presetSubtype="0" fill="hold"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10" presetClass="entr" presetSubtype="0" fill="hold" nodeType="withEffect">
                                  <p:stCondLst>
                                    <p:cond delay="0"/>
                                  </p:stCondLst>
                                  <p:childTnLst>
                                    <p:set>
                                      <p:cBhvr>
                                        <p:cTn id="129" dur="1" fill="hold">
                                          <p:stCondLst>
                                            <p:cond delay="0"/>
                                          </p:stCondLst>
                                        </p:cTn>
                                        <p:tgtEl>
                                          <p:spTgt spid="50"/>
                                        </p:tgtEl>
                                        <p:attrNameLst>
                                          <p:attrName>style.visibility</p:attrName>
                                        </p:attrNameLst>
                                      </p:cBhvr>
                                      <p:to>
                                        <p:strVal val="visible"/>
                                      </p:to>
                                    </p:set>
                                    <p:animEffect transition="in" filter="fade">
                                      <p:cBhvr>
                                        <p:cTn id="130" dur="500"/>
                                        <p:tgtEl>
                                          <p:spTgt spid="50"/>
                                        </p:tgtEl>
                                      </p:cBhvr>
                                    </p:animEffect>
                                  </p:childTnLst>
                                </p:cTn>
                              </p:par>
                              <p:par>
                                <p:cTn id="131" presetID="10" presetClass="entr" presetSubtype="0" fill="hold" nodeType="withEffect">
                                  <p:stCondLst>
                                    <p:cond delay="0"/>
                                  </p:stCondLst>
                                  <p:childTnLst>
                                    <p:set>
                                      <p:cBhvr>
                                        <p:cTn id="132" dur="1" fill="hold">
                                          <p:stCondLst>
                                            <p:cond delay="0"/>
                                          </p:stCondLst>
                                        </p:cTn>
                                        <p:tgtEl>
                                          <p:spTgt spid="51"/>
                                        </p:tgtEl>
                                        <p:attrNameLst>
                                          <p:attrName>style.visibility</p:attrName>
                                        </p:attrNameLst>
                                      </p:cBhvr>
                                      <p:to>
                                        <p:strVal val="visible"/>
                                      </p:to>
                                    </p:set>
                                    <p:animEffect transition="in" filter="fade">
                                      <p:cBhvr>
                                        <p:cTn id="133" dur="500"/>
                                        <p:tgtEl>
                                          <p:spTgt spid="51"/>
                                        </p:tgtEl>
                                      </p:cBhvr>
                                    </p:animEffect>
                                  </p:childTnLst>
                                </p:cTn>
                              </p:par>
                              <p:par>
                                <p:cTn id="134" presetID="10" presetClass="entr" presetSubtype="0" fill="hold"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500"/>
                                        <p:tgtEl>
                                          <p:spTgt spid="52"/>
                                        </p:tgtEl>
                                      </p:cBhvr>
                                    </p:animEffect>
                                  </p:childTnLst>
                                </p:cTn>
                              </p:par>
                              <p:par>
                                <p:cTn id="137" presetID="10" presetClass="entr" presetSubtype="0" fill="hold"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par>
                                <p:cTn id="140" presetID="10" presetClass="entr" presetSubtype="0" fill="hold"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6" name="Title 1"/>
          <p:cNvSpPr>
            <a:spLocks noGrp="1"/>
          </p:cNvSpPr>
          <p:nvPr>
            <p:ph type="title"/>
          </p:nvPr>
        </p:nvSpPr>
        <p:spPr>
          <a:xfrm>
            <a:off x="553095" y="38907"/>
            <a:ext cx="8122310" cy="616552"/>
          </a:xfrm>
        </p:spPr>
        <p:txBody>
          <a:bodyPr>
            <a:noAutofit/>
          </a:bodyPr>
          <a:lstStyle/>
          <a:p>
            <a:r>
              <a:rPr lang="en-IN" sz="2800" dirty="0"/>
              <a:t> Determining and Recording Income Taxes—</a:t>
            </a:r>
            <a:r>
              <a:rPr lang="en-IN" sz="2800" dirty="0" smtClean="0"/>
              <a:t>2018 </a:t>
            </a:r>
            <a:r>
              <a:rPr lang="en-IN" sz="2000" dirty="0" smtClean="0"/>
              <a:t>(cont. 3)</a:t>
            </a:r>
            <a:r>
              <a:rPr lang="en-US" sz="2000" dirty="0" smtClean="0">
                <a:cs typeface="Arial" charset="0"/>
              </a:rPr>
              <a:t> </a:t>
            </a:r>
            <a:endParaRPr lang="en-IN" sz="2000" b="0" dirty="0"/>
          </a:p>
        </p:txBody>
      </p:sp>
      <p:sp>
        <p:nvSpPr>
          <p:cNvPr id="8" name="TextBox 7"/>
          <p:cNvSpPr txBox="1"/>
          <p:nvPr/>
        </p:nvSpPr>
        <p:spPr>
          <a:xfrm>
            <a:off x="4139362" y="660545"/>
            <a:ext cx="1246236" cy="763343"/>
          </a:xfrm>
          <a:prstGeom prst="rect">
            <a:avLst/>
          </a:prstGeom>
          <a:noFill/>
        </p:spPr>
        <p:txBody>
          <a:bodyPr wrap="square" rtlCol="0">
            <a:spAutoFit/>
          </a:bodyPr>
          <a:lstStyle/>
          <a:p>
            <a:pPr algn="ctr"/>
            <a:r>
              <a:rPr lang="en-US" sz="2200" b="1" dirty="0"/>
              <a:t>Current Year</a:t>
            </a:r>
          </a:p>
        </p:txBody>
      </p:sp>
      <p:sp>
        <p:nvSpPr>
          <p:cNvPr id="9" name="TextBox 8"/>
          <p:cNvSpPr txBox="1"/>
          <p:nvPr/>
        </p:nvSpPr>
        <p:spPr>
          <a:xfrm>
            <a:off x="5351264" y="386354"/>
            <a:ext cx="1898702"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10" name="TextBox 9"/>
          <p:cNvSpPr txBox="1"/>
          <p:nvPr/>
        </p:nvSpPr>
        <p:spPr>
          <a:xfrm>
            <a:off x="4257348" y="1316716"/>
            <a:ext cx="949652" cy="430887"/>
          </a:xfrm>
          <a:prstGeom prst="rect">
            <a:avLst/>
          </a:prstGeom>
          <a:noFill/>
        </p:spPr>
        <p:txBody>
          <a:bodyPr wrap="square" rtlCol="0">
            <a:spAutoFit/>
          </a:bodyPr>
          <a:lstStyle/>
          <a:p>
            <a:pPr algn="ctr"/>
            <a:r>
              <a:rPr lang="en-US" sz="2200" b="1" dirty="0"/>
              <a:t>2018</a:t>
            </a:r>
            <a:endParaRPr lang="en-US" sz="2200" dirty="0"/>
          </a:p>
        </p:txBody>
      </p:sp>
      <p:sp>
        <p:nvSpPr>
          <p:cNvPr id="11" name="TextBox 10"/>
          <p:cNvSpPr txBox="1"/>
          <p:nvPr/>
        </p:nvSpPr>
        <p:spPr>
          <a:xfrm>
            <a:off x="5287749" y="1316716"/>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12" name="TextBox 11"/>
          <p:cNvSpPr txBox="1"/>
          <p:nvPr/>
        </p:nvSpPr>
        <p:spPr>
          <a:xfrm>
            <a:off x="6259104" y="1316716"/>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14" name="TextBox 13"/>
          <p:cNvSpPr txBox="1"/>
          <p:nvPr/>
        </p:nvSpPr>
        <p:spPr>
          <a:xfrm>
            <a:off x="590549" y="173012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15" name="Straight Connector 14"/>
          <p:cNvCxnSpPr/>
          <p:nvPr/>
        </p:nvCxnSpPr>
        <p:spPr>
          <a:xfrm>
            <a:off x="669868" y="171561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290392" y="646782"/>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17" name="TextBox 16"/>
          <p:cNvSpPr txBox="1"/>
          <p:nvPr/>
        </p:nvSpPr>
        <p:spPr>
          <a:xfrm>
            <a:off x="590549" y="2063316"/>
            <a:ext cx="3966937" cy="430887"/>
          </a:xfrm>
          <a:prstGeom prst="rect">
            <a:avLst/>
          </a:prstGeom>
          <a:noFill/>
        </p:spPr>
        <p:txBody>
          <a:bodyPr wrap="square" rtlCol="0">
            <a:spAutoFit/>
          </a:bodyPr>
          <a:lstStyle/>
          <a:p>
            <a:r>
              <a:rPr lang="en-US" sz="2200" dirty="0"/>
              <a:t>Temporary difference:</a:t>
            </a:r>
          </a:p>
        </p:txBody>
      </p:sp>
      <p:sp>
        <p:nvSpPr>
          <p:cNvPr id="18" name="TextBox 17"/>
          <p:cNvSpPr txBox="1"/>
          <p:nvPr/>
        </p:nvSpPr>
        <p:spPr>
          <a:xfrm>
            <a:off x="590549" y="2396503"/>
            <a:ext cx="3966937" cy="430887"/>
          </a:xfrm>
          <a:prstGeom prst="rect">
            <a:avLst/>
          </a:prstGeom>
          <a:noFill/>
        </p:spPr>
        <p:txBody>
          <a:bodyPr wrap="square" rtlCol="0">
            <a:spAutoFit/>
          </a:bodyPr>
          <a:lstStyle/>
          <a:p>
            <a:pPr lvl="1"/>
            <a:r>
              <a:rPr lang="en-US" sz="2200" dirty="0"/>
              <a:t>Subscription revenue</a:t>
            </a:r>
          </a:p>
        </p:txBody>
      </p:sp>
      <p:sp>
        <p:nvSpPr>
          <p:cNvPr id="19" name="TextBox 18"/>
          <p:cNvSpPr txBox="1"/>
          <p:nvPr/>
        </p:nvSpPr>
        <p:spPr>
          <a:xfrm>
            <a:off x="590549" y="2729690"/>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0" name="TextBox 19"/>
          <p:cNvSpPr txBox="1"/>
          <p:nvPr/>
        </p:nvSpPr>
        <p:spPr>
          <a:xfrm>
            <a:off x="590549" y="3062877"/>
            <a:ext cx="3966937" cy="430887"/>
          </a:xfrm>
          <a:prstGeom prst="rect">
            <a:avLst/>
          </a:prstGeom>
          <a:noFill/>
        </p:spPr>
        <p:txBody>
          <a:bodyPr wrap="square" rtlCol="0">
            <a:spAutoFit/>
          </a:bodyPr>
          <a:lstStyle/>
          <a:p>
            <a:r>
              <a:rPr lang="en-US" sz="2200" dirty="0"/>
              <a:t>Enacted tax rate</a:t>
            </a:r>
          </a:p>
        </p:txBody>
      </p:sp>
      <p:sp>
        <p:nvSpPr>
          <p:cNvPr id="21" name="TextBox 20"/>
          <p:cNvSpPr txBox="1"/>
          <p:nvPr/>
        </p:nvSpPr>
        <p:spPr>
          <a:xfrm>
            <a:off x="590549" y="3396066"/>
            <a:ext cx="3966937" cy="430887"/>
          </a:xfrm>
          <a:prstGeom prst="rect">
            <a:avLst/>
          </a:prstGeom>
          <a:noFill/>
        </p:spPr>
        <p:txBody>
          <a:bodyPr wrap="square" rtlCol="0">
            <a:spAutoFit/>
          </a:bodyPr>
          <a:lstStyle/>
          <a:p>
            <a:pPr lvl="1"/>
            <a:r>
              <a:rPr lang="en-US" sz="2200" dirty="0"/>
              <a:t>Tax payable currently</a:t>
            </a:r>
          </a:p>
        </p:txBody>
      </p:sp>
      <p:sp>
        <p:nvSpPr>
          <p:cNvPr id="22" name="TextBox 21"/>
          <p:cNvSpPr txBox="1"/>
          <p:nvPr/>
        </p:nvSpPr>
        <p:spPr>
          <a:xfrm>
            <a:off x="4257348" y="1730129"/>
            <a:ext cx="949652" cy="430887"/>
          </a:xfrm>
          <a:prstGeom prst="rect">
            <a:avLst/>
          </a:prstGeom>
        </p:spPr>
        <p:txBody>
          <a:bodyPr wrap="square" rtlCol="0">
            <a:spAutoFit/>
          </a:bodyPr>
          <a:lstStyle/>
          <a:p>
            <a:pPr algn="r"/>
            <a:r>
              <a:rPr lang="en-US" sz="2200" dirty="0"/>
              <a:t>$  80</a:t>
            </a:r>
          </a:p>
        </p:txBody>
      </p:sp>
      <p:sp>
        <p:nvSpPr>
          <p:cNvPr id="23" name="TextBox 22"/>
          <p:cNvSpPr txBox="1"/>
          <p:nvPr/>
        </p:nvSpPr>
        <p:spPr>
          <a:xfrm>
            <a:off x="4257348" y="2396503"/>
            <a:ext cx="949652" cy="430887"/>
          </a:xfrm>
          <a:prstGeom prst="rect">
            <a:avLst/>
          </a:prstGeom>
        </p:spPr>
        <p:txBody>
          <a:bodyPr wrap="square" rtlCol="0">
            <a:spAutoFit/>
          </a:bodyPr>
          <a:lstStyle/>
          <a:p>
            <a:pPr algn="r"/>
            <a:r>
              <a:rPr lang="en-US" sz="2200" dirty="0"/>
              <a:t>20</a:t>
            </a:r>
          </a:p>
        </p:txBody>
      </p:sp>
      <p:sp>
        <p:nvSpPr>
          <p:cNvPr id="24" name="TextBox 23"/>
          <p:cNvSpPr txBox="1"/>
          <p:nvPr/>
        </p:nvSpPr>
        <p:spPr>
          <a:xfrm>
            <a:off x="4257348" y="2729690"/>
            <a:ext cx="949652" cy="430887"/>
          </a:xfrm>
          <a:prstGeom prst="rect">
            <a:avLst/>
          </a:prstGeom>
        </p:spPr>
        <p:txBody>
          <a:bodyPr wrap="square" rtlCol="0">
            <a:spAutoFit/>
          </a:bodyPr>
          <a:lstStyle/>
          <a:p>
            <a:pPr algn="r"/>
            <a:r>
              <a:rPr lang="en-US" sz="2200" dirty="0"/>
              <a:t>$100</a:t>
            </a:r>
          </a:p>
        </p:txBody>
      </p:sp>
      <p:sp>
        <p:nvSpPr>
          <p:cNvPr id="25" name="TextBox 24"/>
          <p:cNvSpPr txBox="1"/>
          <p:nvPr/>
        </p:nvSpPr>
        <p:spPr>
          <a:xfrm>
            <a:off x="4460544" y="3062877"/>
            <a:ext cx="949652" cy="430887"/>
          </a:xfrm>
          <a:prstGeom prst="rect">
            <a:avLst/>
          </a:prstGeom>
        </p:spPr>
        <p:txBody>
          <a:bodyPr wrap="square" rtlCol="0">
            <a:spAutoFit/>
          </a:bodyPr>
          <a:lstStyle/>
          <a:p>
            <a:pPr algn="r"/>
            <a:r>
              <a:rPr lang="en-US" sz="2200" dirty="0"/>
              <a:t>40%</a:t>
            </a:r>
          </a:p>
        </p:txBody>
      </p:sp>
      <p:sp>
        <p:nvSpPr>
          <p:cNvPr id="26" name="TextBox 25"/>
          <p:cNvSpPr txBox="1"/>
          <p:nvPr/>
        </p:nvSpPr>
        <p:spPr>
          <a:xfrm>
            <a:off x="4257348" y="3396066"/>
            <a:ext cx="949652" cy="430887"/>
          </a:xfrm>
          <a:prstGeom prst="rect">
            <a:avLst/>
          </a:prstGeom>
        </p:spPr>
        <p:txBody>
          <a:bodyPr wrap="square" rtlCol="0">
            <a:spAutoFit/>
          </a:bodyPr>
          <a:lstStyle/>
          <a:p>
            <a:pPr algn="r"/>
            <a:r>
              <a:rPr lang="en-US" sz="2200" dirty="0"/>
              <a:t>$  40</a:t>
            </a:r>
          </a:p>
        </p:txBody>
      </p:sp>
      <p:sp>
        <p:nvSpPr>
          <p:cNvPr id="27" name="TextBox 26"/>
          <p:cNvSpPr txBox="1"/>
          <p:nvPr/>
        </p:nvSpPr>
        <p:spPr>
          <a:xfrm>
            <a:off x="5304285" y="2396503"/>
            <a:ext cx="949652" cy="430887"/>
          </a:xfrm>
          <a:prstGeom prst="rect">
            <a:avLst/>
          </a:prstGeom>
        </p:spPr>
        <p:txBody>
          <a:bodyPr wrap="square" rtlCol="0">
            <a:spAutoFit/>
          </a:bodyPr>
          <a:lstStyle/>
          <a:p>
            <a:pPr algn="r"/>
            <a:r>
              <a:rPr lang="en-US" sz="2200" b="1" dirty="0">
                <a:solidFill>
                  <a:srgbClr val="EC008C"/>
                </a:solidFill>
              </a:rPr>
              <a:t>$(15)</a:t>
            </a:r>
          </a:p>
        </p:txBody>
      </p:sp>
      <p:sp>
        <p:nvSpPr>
          <p:cNvPr id="28" name="TextBox 27"/>
          <p:cNvSpPr txBox="1"/>
          <p:nvPr/>
        </p:nvSpPr>
        <p:spPr>
          <a:xfrm>
            <a:off x="6380067" y="2396503"/>
            <a:ext cx="949652" cy="430887"/>
          </a:xfrm>
          <a:prstGeom prst="rect">
            <a:avLst/>
          </a:prstGeom>
        </p:spPr>
        <p:txBody>
          <a:bodyPr wrap="square" rtlCol="0">
            <a:spAutoFit/>
          </a:bodyPr>
          <a:lstStyle/>
          <a:p>
            <a:pPr algn="r"/>
            <a:r>
              <a:rPr lang="en-US" sz="2200" b="1" dirty="0">
                <a:solidFill>
                  <a:srgbClr val="EC008C"/>
                </a:solidFill>
              </a:rPr>
              <a:t>$(5)</a:t>
            </a:r>
          </a:p>
        </p:txBody>
      </p:sp>
      <p:sp>
        <p:nvSpPr>
          <p:cNvPr id="29" name="TextBox 28"/>
          <p:cNvSpPr txBox="1"/>
          <p:nvPr/>
        </p:nvSpPr>
        <p:spPr>
          <a:xfrm>
            <a:off x="7938619" y="2396503"/>
            <a:ext cx="949652" cy="430887"/>
          </a:xfrm>
          <a:prstGeom prst="rect">
            <a:avLst/>
          </a:prstGeom>
        </p:spPr>
        <p:txBody>
          <a:bodyPr wrap="square" rtlCol="0">
            <a:spAutoFit/>
          </a:bodyPr>
          <a:lstStyle/>
          <a:p>
            <a:pPr algn="r"/>
            <a:r>
              <a:rPr lang="en-US" sz="2200" b="1" dirty="0">
                <a:solidFill>
                  <a:srgbClr val="EC008C"/>
                </a:solidFill>
              </a:rPr>
              <a:t>$(20)</a:t>
            </a:r>
          </a:p>
        </p:txBody>
      </p:sp>
      <p:sp>
        <p:nvSpPr>
          <p:cNvPr id="30" name="TextBox 29"/>
          <p:cNvSpPr txBox="1"/>
          <p:nvPr/>
        </p:nvSpPr>
        <p:spPr>
          <a:xfrm>
            <a:off x="8146549" y="3062877"/>
            <a:ext cx="949652" cy="430887"/>
          </a:xfrm>
          <a:prstGeom prst="rect">
            <a:avLst/>
          </a:prstGeom>
        </p:spPr>
        <p:txBody>
          <a:bodyPr wrap="square" rtlCol="0">
            <a:spAutoFit/>
          </a:bodyPr>
          <a:lstStyle/>
          <a:p>
            <a:pPr algn="r"/>
            <a:r>
              <a:rPr lang="en-US" sz="2200" b="1" dirty="0">
                <a:solidFill>
                  <a:srgbClr val="EC008C"/>
                </a:solidFill>
              </a:rPr>
              <a:t>40%</a:t>
            </a:r>
          </a:p>
        </p:txBody>
      </p:sp>
      <p:sp>
        <p:nvSpPr>
          <p:cNvPr id="31" name="TextBox 30"/>
          <p:cNvSpPr txBox="1"/>
          <p:nvPr/>
        </p:nvSpPr>
        <p:spPr>
          <a:xfrm>
            <a:off x="5246670" y="3743766"/>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32" name="TextBox 31"/>
          <p:cNvSpPr txBox="1"/>
          <p:nvPr/>
        </p:nvSpPr>
        <p:spPr>
          <a:xfrm>
            <a:off x="5246670" y="4042456"/>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3" name="TextBox 32"/>
          <p:cNvSpPr txBox="1"/>
          <p:nvPr/>
        </p:nvSpPr>
        <p:spPr>
          <a:xfrm>
            <a:off x="5246670" y="4341146"/>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4" name="TextBox 33"/>
          <p:cNvSpPr txBox="1"/>
          <p:nvPr/>
        </p:nvSpPr>
        <p:spPr>
          <a:xfrm>
            <a:off x="5246670" y="4639837"/>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35" name="TextBox 34"/>
          <p:cNvSpPr txBox="1"/>
          <p:nvPr/>
        </p:nvSpPr>
        <p:spPr>
          <a:xfrm>
            <a:off x="7938619" y="4042456"/>
            <a:ext cx="949652" cy="430887"/>
          </a:xfrm>
          <a:prstGeom prst="rect">
            <a:avLst/>
          </a:prstGeom>
        </p:spPr>
        <p:txBody>
          <a:bodyPr wrap="square" rtlCol="0">
            <a:spAutoFit/>
          </a:bodyPr>
          <a:lstStyle/>
          <a:p>
            <a:pPr algn="r"/>
            <a:r>
              <a:rPr lang="en-US" sz="2200" dirty="0"/>
              <a:t>$   8</a:t>
            </a:r>
          </a:p>
        </p:txBody>
      </p:sp>
      <p:sp>
        <p:nvSpPr>
          <p:cNvPr id="36" name="TextBox 35"/>
          <p:cNvSpPr txBox="1"/>
          <p:nvPr/>
        </p:nvSpPr>
        <p:spPr>
          <a:xfrm>
            <a:off x="7938619" y="4341146"/>
            <a:ext cx="949652" cy="430887"/>
          </a:xfrm>
          <a:prstGeom prst="rect">
            <a:avLst/>
          </a:prstGeom>
        </p:spPr>
        <p:txBody>
          <a:bodyPr wrap="square" rtlCol="0">
            <a:spAutoFit/>
          </a:bodyPr>
          <a:lstStyle/>
          <a:p>
            <a:pPr algn="r"/>
            <a:r>
              <a:rPr lang="en-US" sz="2200" dirty="0"/>
              <a:t>0</a:t>
            </a:r>
          </a:p>
        </p:txBody>
      </p:sp>
      <p:sp>
        <p:nvSpPr>
          <p:cNvPr id="37" name="TextBox 36"/>
          <p:cNvSpPr txBox="1"/>
          <p:nvPr/>
        </p:nvSpPr>
        <p:spPr>
          <a:xfrm>
            <a:off x="7938619" y="4639837"/>
            <a:ext cx="949652" cy="430887"/>
          </a:xfrm>
          <a:prstGeom prst="rect">
            <a:avLst/>
          </a:prstGeom>
        </p:spPr>
        <p:txBody>
          <a:bodyPr wrap="square" rtlCol="0">
            <a:spAutoFit/>
          </a:bodyPr>
          <a:lstStyle/>
          <a:p>
            <a:pPr algn="r"/>
            <a:r>
              <a:rPr lang="en-US" sz="2200" b="1" dirty="0">
                <a:solidFill>
                  <a:srgbClr val="EC008C"/>
                </a:solidFill>
              </a:rPr>
              <a:t>$   8</a:t>
            </a:r>
          </a:p>
        </p:txBody>
      </p:sp>
      <p:sp>
        <p:nvSpPr>
          <p:cNvPr id="58" name="TextBox 57"/>
          <p:cNvSpPr txBox="1"/>
          <p:nvPr/>
        </p:nvSpPr>
        <p:spPr>
          <a:xfrm>
            <a:off x="706853" y="817376"/>
            <a:ext cx="1824615" cy="426621"/>
          </a:xfrm>
          <a:prstGeom prst="rect">
            <a:avLst/>
          </a:prstGeom>
        </p:spPr>
        <p:txBody>
          <a:bodyPr wrap="square" rtlCol="0">
            <a:spAutoFit/>
          </a:bodyPr>
          <a:lstStyle/>
          <a:p>
            <a:pPr algn="ctr"/>
            <a:r>
              <a:rPr lang="en-US" sz="2200" dirty="0"/>
              <a:t>($ in millions)</a:t>
            </a:r>
          </a:p>
        </p:txBody>
      </p:sp>
      <p:cxnSp>
        <p:nvCxnSpPr>
          <p:cNvPr id="59" name="Straight Connector 58"/>
          <p:cNvCxnSpPr/>
          <p:nvPr/>
        </p:nvCxnSpPr>
        <p:spPr>
          <a:xfrm>
            <a:off x="8436954" y="3464268"/>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561163" y="2783146"/>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510107" y="34405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510107" y="376991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4510107" y="381908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8325061" y="4697125"/>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8325061" y="502650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8325061" y="5075671"/>
            <a:ext cx="511695" cy="0"/>
          </a:xfrm>
          <a:prstGeom prst="line">
            <a:avLst/>
          </a:prstGeom>
        </p:spPr>
        <p:style>
          <a:lnRef idx="1">
            <a:schemeClr val="dk1"/>
          </a:lnRef>
          <a:fillRef idx="0">
            <a:schemeClr val="dk1"/>
          </a:fillRef>
          <a:effectRef idx="0">
            <a:schemeClr val="dk1"/>
          </a:effectRef>
          <a:fontRef idx="minor">
            <a:schemeClr val="tx1"/>
          </a:fontRef>
        </p:style>
      </p:cxnSp>
      <p:sp>
        <p:nvSpPr>
          <p:cNvPr id="67" name="TextBox 66"/>
          <p:cNvSpPr txBox="1"/>
          <p:nvPr/>
        </p:nvSpPr>
        <p:spPr>
          <a:xfrm>
            <a:off x="1101483" y="3829833"/>
            <a:ext cx="3286742" cy="1259351"/>
          </a:xfrm>
          <a:prstGeom prst="rect">
            <a:avLst/>
          </a:prstGeom>
          <a:solidFill>
            <a:srgbClr val="A4D7EF"/>
          </a:solidFill>
        </p:spPr>
        <p:txBody>
          <a:bodyPr wrap="square" rtlCol="0">
            <a:spAutoFit/>
          </a:bodyPr>
          <a:lstStyle/>
          <a:p>
            <a:endParaRPr lang="en-US" dirty="0"/>
          </a:p>
        </p:txBody>
      </p:sp>
      <p:sp>
        <p:nvSpPr>
          <p:cNvPr id="68" name="TextBox 67"/>
          <p:cNvSpPr txBox="1"/>
          <p:nvPr/>
        </p:nvSpPr>
        <p:spPr>
          <a:xfrm>
            <a:off x="1254645" y="3796072"/>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69" name="Straight Connector 68"/>
          <p:cNvCxnSpPr/>
          <p:nvPr/>
        </p:nvCxnSpPr>
        <p:spPr>
          <a:xfrm>
            <a:off x="1184752" y="415023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H="1">
            <a:off x="2594084" y="4155837"/>
            <a:ext cx="0" cy="896071"/>
          </a:xfrm>
          <a:prstGeom prst="line">
            <a:avLst/>
          </a:prstGeom>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1101982" y="4119918"/>
            <a:ext cx="1160570" cy="430887"/>
          </a:xfrm>
          <a:prstGeom prst="rect">
            <a:avLst/>
          </a:prstGeom>
        </p:spPr>
        <p:txBody>
          <a:bodyPr wrap="square" rtlCol="0">
            <a:spAutoFit/>
          </a:bodyPr>
          <a:lstStyle/>
          <a:p>
            <a:r>
              <a:rPr lang="en-US" sz="2200" dirty="0"/>
              <a:t>beg. bal.</a:t>
            </a:r>
          </a:p>
        </p:txBody>
      </p:sp>
      <p:sp>
        <p:nvSpPr>
          <p:cNvPr id="72" name="TextBox 71"/>
          <p:cNvSpPr txBox="1"/>
          <p:nvPr/>
        </p:nvSpPr>
        <p:spPr>
          <a:xfrm>
            <a:off x="1101982" y="4676098"/>
            <a:ext cx="1195737" cy="430887"/>
          </a:xfrm>
          <a:prstGeom prst="rect">
            <a:avLst/>
          </a:prstGeom>
        </p:spPr>
        <p:txBody>
          <a:bodyPr wrap="square" rtlCol="0">
            <a:spAutoFit/>
          </a:bodyPr>
          <a:lstStyle/>
          <a:p>
            <a:r>
              <a:rPr lang="en-US" sz="2200" dirty="0"/>
              <a:t>end. bal.</a:t>
            </a:r>
          </a:p>
        </p:txBody>
      </p:sp>
      <p:sp>
        <p:nvSpPr>
          <p:cNvPr id="73" name="TextBox 72"/>
          <p:cNvSpPr txBox="1"/>
          <p:nvPr/>
        </p:nvSpPr>
        <p:spPr>
          <a:xfrm>
            <a:off x="2132348" y="4119918"/>
            <a:ext cx="471015" cy="430887"/>
          </a:xfrm>
          <a:prstGeom prst="rect">
            <a:avLst/>
          </a:prstGeom>
        </p:spPr>
        <p:txBody>
          <a:bodyPr wrap="square" rtlCol="0" anchor="ctr">
            <a:spAutoFit/>
          </a:bodyPr>
          <a:lstStyle/>
          <a:p>
            <a:pPr algn="r"/>
            <a:r>
              <a:rPr lang="en-US" sz="2200" dirty="0"/>
              <a:t>0</a:t>
            </a:r>
          </a:p>
        </p:txBody>
      </p:sp>
      <p:sp>
        <p:nvSpPr>
          <p:cNvPr id="74" name="TextBox 73"/>
          <p:cNvSpPr txBox="1"/>
          <p:nvPr/>
        </p:nvSpPr>
        <p:spPr>
          <a:xfrm>
            <a:off x="2132348" y="4390751"/>
            <a:ext cx="471015" cy="430887"/>
          </a:xfrm>
          <a:prstGeom prst="rect">
            <a:avLst/>
          </a:prstGeom>
        </p:spPr>
        <p:txBody>
          <a:bodyPr wrap="square" rtlCol="0" anchor="ctr">
            <a:spAutoFit/>
          </a:bodyPr>
          <a:lstStyle/>
          <a:p>
            <a:pPr algn="r"/>
            <a:r>
              <a:rPr lang="en-US" sz="2200" b="1" dirty="0">
                <a:solidFill>
                  <a:srgbClr val="EC008C"/>
                </a:solidFill>
              </a:rPr>
              <a:t>8</a:t>
            </a:r>
          </a:p>
        </p:txBody>
      </p:sp>
      <p:cxnSp>
        <p:nvCxnSpPr>
          <p:cNvPr id="75" name="Straight Connector 74"/>
          <p:cNvCxnSpPr/>
          <p:nvPr/>
        </p:nvCxnSpPr>
        <p:spPr>
          <a:xfrm>
            <a:off x="1184752" y="4752576"/>
            <a:ext cx="3120205"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2132348" y="4676098"/>
            <a:ext cx="471015" cy="430887"/>
          </a:xfrm>
          <a:prstGeom prst="rect">
            <a:avLst/>
          </a:prstGeom>
        </p:spPr>
        <p:txBody>
          <a:bodyPr wrap="square" rtlCol="0" anchor="ctr">
            <a:spAutoFit/>
          </a:bodyPr>
          <a:lstStyle/>
          <a:p>
            <a:pPr algn="r"/>
            <a:r>
              <a:rPr lang="en-US" sz="2200" dirty="0"/>
              <a:t>8</a:t>
            </a:r>
          </a:p>
        </p:txBody>
      </p:sp>
      <p:sp>
        <p:nvSpPr>
          <p:cNvPr id="77" name="Rectangle 76"/>
          <p:cNvSpPr/>
          <p:nvPr/>
        </p:nvSpPr>
        <p:spPr>
          <a:xfrm>
            <a:off x="891049" y="5193941"/>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8" name="TextBox 77"/>
          <p:cNvSpPr txBox="1">
            <a:spLocks noChangeArrowheads="1"/>
          </p:cNvSpPr>
          <p:nvPr/>
        </p:nvSpPr>
        <p:spPr bwMode="auto">
          <a:xfrm>
            <a:off x="891048" y="513793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sp>
        <p:nvSpPr>
          <p:cNvPr id="79" name="TextBox 78"/>
          <p:cNvSpPr txBox="1">
            <a:spLocks noChangeArrowheads="1"/>
          </p:cNvSpPr>
          <p:nvPr/>
        </p:nvSpPr>
        <p:spPr bwMode="auto">
          <a:xfrm>
            <a:off x="934193" y="5525830"/>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80" name="TextBox 79"/>
          <p:cNvSpPr txBox="1">
            <a:spLocks noChangeArrowheads="1"/>
          </p:cNvSpPr>
          <p:nvPr/>
        </p:nvSpPr>
        <p:spPr bwMode="auto">
          <a:xfrm>
            <a:off x="935628" y="5879819"/>
            <a:ext cx="4728545" cy="404813"/>
          </a:xfrm>
          <a:prstGeom prst="rect">
            <a:avLst/>
          </a:prstGeom>
          <a:noFill/>
          <a:ln w="9525">
            <a:noFill/>
            <a:miter lim="800000"/>
            <a:headEnd/>
            <a:tailEnd/>
          </a:ln>
        </p:spPr>
        <p:txBody>
          <a:bodyPr/>
          <a:lstStyle/>
          <a:p>
            <a:r>
              <a:rPr lang="en-US" sz="2400" b="1" dirty="0">
                <a:solidFill>
                  <a:srgbClr val="EC008C"/>
                </a:solidFill>
              </a:rPr>
              <a:t>Deferred tax asset</a:t>
            </a:r>
            <a:r>
              <a:rPr lang="en-US" sz="2400" dirty="0"/>
              <a:t> (per above)</a:t>
            </a:r>
            <a:r>
              <a:rPr lang="en-US" sz="2400" b="1" dirty="0">
                <a:solidFill>
                  <a:srgbClr val="EC008C"/>
                </a:solidFill>
              </a:rPr>
              <a:t> </a:t>
            </a:r>
            <a:endParaRPr lang="en-IN" sz="2400" b="1" dirty="0">
              <a:solidFill>
                <a:srgbClr val="EC008C"/>
              </a:solidFill>
              <a:latin typeface="Calibri" pitchFamily="34" charset="0"/>
            </a:endParaRPr>
          </a:p>
        </p:txBody>
      </p:sp>
      <p:sp>
        <p:nvSpPr>
          <p:cNvPr id="81" name="TextBox 80"/>
          <p:cNvSpPr txBox="1">
            <a:spLocks noChangeArrowheads="1"/>
          </p:cNvSpPr>
          <p:nvPr/>
        </p:nvSpPr>
        <p:spPr bwMode="auto">
          <a:xfrm>
            <a:off x="6228340" y="5525830"/>
            <a:ext cx="1174822" cy="404812"/>
          </a:xfrm>
          <a:prstGeom prst="rect">
            <a:avLst/>
          </a:prstGeom>
          <a:noFill/>
          <a:ln w="9525">
            <a:noFill/>
            <a:miter lim="800000"/>
            <a:headEnd/>
            <a:tailEnd/>
          </a:ln>
        </p:spPr>
        <p:txBody>
          <a:bodyPr/>
          <a:lstStyle/>
          <a:p>
            <a:pPr algn="r"/>
            <a:r>
              <a:rPr lang="en-IN" sz="2400" dirty="0">
                <a:latin typeface="Calibri" pitchFamily="34" charset="0"/>
              </a:rPr>
              <a:t>32</a:t>
            </a:r>
          </a:p>
        </p:txBody>
      </p:sp>
      <p:sp>
        <p:nvSpPr>
          <p:cNvPr id="82" name="TextBox 81"/>
          <p:cNvSpPr txBox="1">
            <a:spLocks noChangeArrowheads="1"/>
          </p:cNvSpPr>
          <p:nvPr/>
        </p:nvSpPr>
        <p:spPr bwMode="auto">
          <a:xfrm>
            <a:off x="6228340" y="587981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8</a:t>
            </a:r>
          </a:p>
        </p:txBody>
      </p:sp>
      <p:sp>
        <p:nvSpPr>
          <p:cNvPr id="83" name="TextBox 82"/>
          <p:cNvSpPr txBox="1">
            <a:spLocks noChangeArrowheads="1"/>
          </p:cNvSpPr>
          <p:nvPr/>
        </p:nvSpPr>
        <p:spPr bwMode="auto">
          <a:xfrm>
            <a:off x="7804505" y="513158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4" name="TextBox 83"/>
          <p:cNvSpPr txBox="1">
            <a:spLocks noChangeArrowheads="1"/>
          </p:cNvSpPr>
          <p:nvPr/>
        </p:nvSpPr>
        <p:spPr bwMode="auto">
          <a:xfrm>
            <a:off x="6305836" y="513158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85" name="TextBox 84"/>
          <p:cNvSpPr txBox="1">
            <a:spLocks noChangeArrowheads="1"/>
          </p:cNvSpPr>
          <p:nvPr/>
        </p:nvSpPr>
        <p:spPr bwMode="auto">
          <a:xfrm>
            <a:off x="935628" y="623380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86" name="TextBox 85"/>
          <p:cNvSpPr txBox="1">
            <a:spLocks noChangeArrowheads="1"/>
          </p:cNvSpPr>
          <p:nvPr/>
        </p:nvSpPr>
        <p:spPr bwMode="auto">
          <a:xfrm>
            <a:off x="7578168" y="6233808"/>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87" name="TextBox 86"/>
          <p:cNvSpPr txBox="1"/>
          <p:nvPr/>
        </p:nvSpPr>
        <p:spPr>
          <a:xfrm>
            <a:off x="1101982" y="4384656"/>
            <a:ext cx="1160570" cy="430887"/>
          </a:xfrm>
          <a:prstGeom prst="rect">
            <a:avLst/>
          </a:prstGeom>
        </p:spPr>
        <p:txBody>
          <a:bodyPr wrap="square" rtlCol="0">
            <a:spAutoFit/>
          </a:bodyPr>
          <a:lstStyle/>
          <a:p>
            <a:r>
              <a:rPr lang="en-US" sz="2200" dirty="0"/>
              <a:t>change</a:t>
            </a:r>
          </a:p>
        </p:txBody>
      </p:sp>
      <p:cxnSp>
        <p:nvCxnSpPr>
          <p:cNvPr id="88" name="Straight Connector 87"/>
          <p:cNvCxnSpPr/>
          <p:nvPr/>
        </p:nvCxnSpPr>
        <p:spPr>
          <a:xfrm>
            <a:off x="891050" y="555519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rot="16200000" flipH="1">
            <a:off x="8363449" y="3865560"/>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6950361" y="5606665"/>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86789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500"/>
                                        <p:tgtEl>
                                          <p:spTgt spid="58"/>
                                        </p:tgtEl>
                                      </p:cBhvr>
                                    </p:animEffect>
                                  </p:childTnLst>
                                </p:cTn>
                              </p:par>
                              <p:par>
                                <p:cTn id="65" presetID="10" presetClass="entr" presetSubtype="0"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500"/>
                                        <p:tgtEl>
                                          <p:spTgt spid="59"/>
                                        </p:tgtEl>
                                      </p:cBhvr>
                                    </p:animEffect>
                                  </p:childTnLst>
                                </p:cTn>
                              </p:par>
                              <p:par>
                                <p:cTn id="68" presetID="10" presetClass="entr" presetSubtype="0"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500"/>
                                        <p:tgtEl>
                                          <p:spTgt spid="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wipe(up)">
                                      <p:cBhvr>
                                        <p:cTn id="93" dur="500"/>
                                        <p:tgtEl>
                                          <p:spTgt spid="8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500"/>
                                        <p:tgtEl>
                                          <p:spTgt spid="3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par>
                                <p:cTn id="112" presetID="10" presetClass="entr" presetSubtype="0"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par>
                                <p:cTn id="115" presetID="10" presetClass="entr" presetSubtype="0" fill="hold" nodeType="withEffect">
                                  <p:stCondLst>
                                    <p:cond delay="0"/>
                                  </p:stCondLst>
                                  <p:childTnLst>
                                    <p:set>
                                      <p:cBhvr>
                                        <p:cTn id="116" dur="1" fill="hold">
                                          <p:stCondLst>
                                            <p:cond delay="0"/>
                                          </p:stCondLst>
                                        </p:cTn>
                                        <p:tgtEl>
                                          <p:spTgt spid="65"/>
                                        </p:tgtEl>
                                        <p:attrNameLst>
                                          <p:attrName>style.visibility</p:attrName>
                                        </p:attrNameLst>
                                      </p:cBhvr>
                                      <p:to>
                                        <p:strVal val="visible"/>
                                      </p:to>
                                    </p:set>
                                    <p:animEffect transition="in" filter="fade">
                                      <p:cBhvr>
                                        <p:cTn id="117" dur="500"/>
                                        <p:tgtEl>
                                          <p:spTgt spid="65"/>
                                        </p:tgtEl>
                                      </p:cBhvr>
                                    </p:animEffect>
                                  </p:childTnLst>
                                </p:cTn>
                              </p:par>
                              <p:par>
                                <p:cTn id="118" presetID="10" presetClass="entr" presetSubtype="0" fill="hold" nodeType="with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fade">
                                      <p:cBhvr>
                                        <p:cTn id="120" dur="500"/>
                                        <p:tgtEl>
                                          <p:spTgt spid="66"/>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fade">
                                      <p:cBhvr>
                                        <p:cTn id="123" dur="500"/>
                                        <p:tgtEl>
                                          <p:spTgt spid="67"/>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68"/>
                                        </p:tgtEl>
                                        <p:attrNameLst>
                                          <p:attrName>style.visibility</p:attrName>
                                        </p:attrNameLst>
                                      </p:cBhvr>
                                      <p:to>
                                        <p:strVal val="visible"/>
                                      </p:to>
                                    </p:set>
                                    <p:animEffect transition="in" filter="fade">
                                      <p:cBhvr>
                                        <p:cTn id="126" dur="500"/>
                                        <p:tgtEl>
                                          <p:spTgt spid="68"/>
                                        </p:tgtEl>
                                      </p:cBhvr>
                                    </p:animEffect>
                                  </p:childTnLst>
                                </p:cTn>
                              </p:par>
                              <p:par>
                                <p:cTn id="127" presetID="10" presetClass="entr" presetSubtype="0" fill="hold" nodeType="withEffect">
                                  <p:stCondLst>
                                    <p:cond delay="0"/>
                                  </p:stCondLst>
                                  <p:childTnLst>
                                    <p:set>
                                      <p:cBhvr>
                                        <p:cTn id="128" dur="1" fill="hold">
                                          <p:stCondLst>
                                            <p:cond delay="0"/>
                                          </p:stCondLst>
                                        </p:cTn>
                                        <p:tgtEl>
                                          <p:spTgt spid="69"/>
                                        </p:tgtEl>
                                        <p:attrNameLst>
                                          <p:attrName>style.visibility</p:attrName>
                                        </p:attrNameLst>
                                      </p:cBhvr>
                                      <p:to>
                                        <p:strVal val="visible"/>
                                      </p:to>
                                    </p:set>
                                    <p:animEffect transition="in" filter="fade">
                                      <p:cBhvr>
                                        <p:cTn id="129" dur="500"/>
                                        <p:tgtEl>
                                          <p:spTgt spid="69"/>
                                        </p:tgtEl>
                                      </p:cBhvr>
                                    </p:animEffect>
                                  </p:childTnLst>
                                </p:cTn>
                              </p:par>
                              <p:par>
                                <p:cTn id="130" presetID="10" presetClass="entr" presetSubtype="0" fill="hold" nodeType="withEffect">
                                  <p:stCondLst>
                                    <p:cond delay="0"/>
                                  </p:stCondLst>
                                  <p:childTnLst>
                                    <p:set>
                                      <p:cBhvr>
                                        <p:cTn id="131" dur="1" fill="hold">
                                          <p:stCondLst>
                                            <p:cond delay="0"/>
                                          </p:stCondLst>
                                        </p:cTn>
                                        <p:tgtEl>
                                          <p:spTgt spid="70"/>
                                        </p:tgtEl>
                                        <p:attrNameLst>
                                          <p:attrName>style.visibility</p:attrName>
                                        </p:attrNameLst>
                                      </p:cBhvr>
                                      <p:to>
                                        <p:strVal val="visible"/>
                                      </p:to>
                                    </p:set>
                                    <p:animEffect transition="in" filter="fade">
                                      <p:cBhvr>
                                        <p:cTn id="132" dur="500"/>
                                        <p:tgtEl>
                                          <p:spTgt spid="7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500"/>
                                        <p:tgtEl>
                                          <p:spTgt spid="31"/>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71"/>
                                        </p:tgtEl>
                                        <p:attrNameLst>
                                          <p:attrName>style.visibility</p:attrName>
                                        </p:attrNameLst>
                                      </p:cBhvr>
                                      <p:to>
                                        <p:strVal val="visible"/>
                                      </p:to>
                                    </p:set>
                                    <p:animEffect transition="in" filter="fade">
                                      <p:cBhvr>
                                        <p:cTn id="138" dur="500"/>
                                        <p:tgtEl>
                                          <p:spTgt spid="7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2"/>
                                        </p:tgtEl>
                                        <p:attrNameLst>
                                          <p:attrName>style.visibility</p:attrName>
                                        </p:attrNameLst>
                                      </p:cBhvr>
                                      <p:to>
                                        <p:strVal val="visible"/>
                                      </p:to>
                                    </p:set>
                                    <p:animEffect transition="in" filter="fade">
                                      <p:cBhvr>
                                        <p:cTn id="141" dur="500"/>
                                        <p:tgtEl>
                                          <p:spTgt spid="7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3"/>
                                        </p:tgtEl>
                                        <p:attrNameLst>
                                          <p:attrName>style.visibility</p:attrName>
                                        </p:attrNameLst>
                                      </p:cBhvr>
                                      <p:to>
                                        <p:strVal val="visible"/>
                                      </p:to>
                                    </p:set>
                                    <p:animEffect transition="in" filter="fade">
                                      <p:cBhvr>
                                        <p:cTn id="144" dur="500"/>
                                        <p:tgtEl>
                                          <p:spTgt spid="7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74"/>
                                        </p:tgtEl>
                                        <p:attrNameLst>
                                          <p:attrName>style.visibility</p:attrName>
                                        </p:attrNameLst>
                                      </p:cBhvr>
                                      <p:to>
                                        <p:strVal val="visible"/>
                                      </p:to>
                                    </p:set>
                                    <p:animEffect transition="in" filter="fade">
                                      <p:cBhvr>
                                        <p:cTn id="147" dur="500"/>
                                        <p:tgtEl>
                                          <p:spTgt spid="74"/>
                                        </p:tgtEl>
                                      </p:cBhvr>
                                    </p:animEffect>
                                  </p:childTnLst>
                                </p:cTn>
                              </p:par>
                              <p:par>
                                <p:cTn id="148" presetID="10" presetClass="entr" presetSubtype="0" fill="hold" nodeType="with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76"/>
                                        </p:tgtEl>
                                        <p:attrNameLst>
                                          <p:attrName>style.visibility</p:attrName>
                                        </p:attrNameLst>
                                      </p:cBhvr>
                                      <p:to>
                                        <p:strVal val="visible"/>
                                      </p:to>
                                    </p:set>
                                    <p:animEffect transition="in" filter="fade">
                                      <p:cBhvr>
                                        <p:cTn id="153" dur="500"/>
                                        <p:tgtEl>
                                          <p:spTgt spid="76"/>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78"/>
                                        </p:tgtEl>
                                        <p:attrNameLst>
                                          <p:attrName>style.visibility</p:attrName>
                                        </p:attrNameLst>
                                      </p:cBhvr>
                                      <p:to>
                                        <p:strVal val="visible"/>
                                      </p:to>
                                    </p:set>
                                    <p:animEffect transition="in" filter="fade">
                                      <p:cBhvr>
                                        <p:cTn id="161" dur="500"/>
                                        <p:tgtEl>
                                          <p:spTgt spid="7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80"/>
                                        </p:tgtEl>
                                        <p:attrNameLst>
                                          <p:attrName>style.visibility</p:attrName>
                                        </p:attrNameLst>
                                      </p:cBhvr>
                                      <p:to>
                                        <p:strVal val="visible"/>
                                      </p:to>
                                    </p:set>
                                    <p:animEffect transition="in" filter="fade">
                                      <p:cBhvr>
                                        <p:cTn id="164" dur="500"/>
                                        <p:tgtEl>
                                          <p:spTgt spid="80"/>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82"/>
                                        </p:tgtEl>
                                        <p:attrNameLst>
                                          <p:attrName>style.visibility</p:attrName>
                                        </p:attrNameLst>
                                      </p:cBhvr>
                                      <p:to>
                                        <p:strVal val="visible"/>
                                      </p:to>
                                    </p:set>
                                    <p:animEffect transition="in" filter="fade">
                                      <p:cBhvr>
                                        <p:cTn id="167" dur="500"/>
                                        <p:tgtEl>
                                          <p:spTgt spid="82"/>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84"/>
                                        </p:tgtEl>
                                        <p:attrNameLst>
                                          <p:attrName>style.visibility</p:attrName>
                                        </p:attrNameLst>
                                      </p:cBhvr>
                                      <p:to>
                                        <p:strVal val="visible"/>
                                      </p:to>
                                    </p:set>
                                    <p:animEffect transition="in" filter="fade">
                                      <p:cBhvr>
                                        <p:cTn id="170" dur="500"/>
                                        <p:tgtEl>
                                          <p:spTgt spid="8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5"/>
                                        </p:tgtEl>
                                        <p:attrNameLst>
                                          <p:attrName>style.visibility</p:attrName>
                                        </p:attrNameLst>
                                      </p:cBhvr>
                                      <p:to>
                                        <p:strVal val="visible"/>
                                      </p:to>
                                    </p:set>
                                    <p:animEffect transition="in" filter="fade">
                                      <p:cBhvr>
                                        <p:cTn id="173" dur="500"/>
                                        <p:tgtEl>
                                          <p:spTgt spid="85"/>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86"/>
                                        </p:tgtEl>
                                        <p:attrNameLst>
                                          <p:attrName>style.visibility</p:attrName>
                                        </p:attrNameLst>
                                      </p:cBhvr>
                                      <p:to>
                                        <p:strVal val="visible"/>
                                      </p:to>
                                    </p:set>
                                    <p:animEffect transition="in" filter="fade">
                                      <p:cBhvr>
                                        <p:cTn id="176" dur="500"/>
                                        <p:tgtEl>
                                          <p:spTgt spid="86"/>
                                        </p:tgtEl>
                                      </p:cBhvr>
                                    </p:animEffect>
                                  </p:childTnLst>
                                </p:cTn>
                              </p:par>
                              <p:par>
                                <p:cTn id="177" presetID="10" presetClass="entr" presetSubtype="0" fill="hold" nodeType="withEffect">
                                  <p:stCondLst>
                                    <p:cond delay="0"/>
                                  </p:stCondLst>
                                  <p:childTnLst>
                                    <p:set>
                                      <p:cBhvr>
                                        <p:cTn id="178" dur="1" fill="hold">
                                          <p:stCondLst>
                                            <p:cond delay="0"/>
                                          </p:stCondLst>
                                        </p:cTn>
                                        <p:tgtEl>
                                          <p:spTgt spid="88"/>
                                        </p:tgtEl>
                                        <p:attrNameLst>
                                          <p:attrName>style.visibility</p:attrName>
                                        </p:attrNameLst>
                                      </p:cBhvr>
                                      <p:to>
                                        <p:strVal val="visible"/>
                                      </p:to>
                                    </p:set>
                                    <p:animEffect transition="in" filter="fade">
                                      <p:cBhvr>
                                        <p:cTn id="179" dur="500"/>
                                        <p:tgtEl>
                                          <p:spTgt spid="88"/>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83"/>
                                        </p:tgtEl>
                                        <p:attrNameLst>
                                          <p:attrName>style.visibility</p:attrName>
                                        </p:attrNameLst>
                                      </p:cBhvr>
                                      <p:to>
                                        <p:strVal val="visible"/>
                                      </p:to>
                                    </p:set>
                                    <p:animEffect transition="in" filter="fade">
                                      <p:cBhvr>
                                        <p:cTn id="182" dur="500"/>
                                        <p:tgtEl>
                                          <p:spTgt spid="83"/>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7"/>
                                        </p:tgtEl>
                                        <p:attrNameLst>
                                          <p:attrName>style.visibility</p:attrName>
                                        </p:attrNameLst>
                                      </p:cBhvr>
                                      <p:to>
                                        <p:strVal val="visible"/>
                                      </p:to>
                                    </p:set>
                                    <p:animEffect transition="in" filter="fade">
                                      <p:cBhvr>
                                        <p:cTn id="185" dur="500"/>
                                        <p:tgtEl>
                                          <p:spTgt spid="77"/>
                                        </p:tgtEl>
                                      </p:cBhvr>
                                    </p:animEffect>
                                  </p:childTnLst>
                                </p:cTn>
                              </p:par>
                            </p:childTnLst>
                          </p:cTn>
                        </p:par>
                      </p:childTnLst>
                    </p:cTn>
                  </p:par>
                  <p:par>
                    <p:cTn id="186" fill="hold">
                      <p:stCondLst>
                        <p:cond delay="indefinite"/>
                      </p:stCondLst>
                      <p:childTnLst>
                        <p:par>
                          <p:cTn id="187" fill="hold">
                            <p:stCondLst>
                              <p:cond delay="0"/>
                            </p:stCondLst>
                            <p:childTnLst>
                              <p:par>
                                <p:cTn id="188" presetID="10" presetClass="entr" presetSubtype="0" fill="hold" grpId="0" nodeType="click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fade">
                                      <p:cBhvr>
                                        <p:cTn id="190" dur="500"/>
                                        <p:tgtEl>
                                          <p:spTgt spid="79"/>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fade">
                                      <p:cBhvr>
                                        <p:cTn id="193" dur="500"/>
                                        <p:tgtEl>
                                          <p:spTgt spid="81"/>
                                        </p:tgtEl>
                                      </p:cBhvr>
                                    </p:animEffect>
                                  </p:childTnLst>
                                </p:cTn>
                              </p:par>
                              <p:par>
                                <p:cTn id="194" presetID="1" presetClass="entr" presetSubtype="0" fill="hold" grpId="0" nodeType="withEffect">
                                  <p:stCondLst>
                                    <p:cond delay="0"/>
                                  </p:stCondLst>
                                  <p:childTnLst>
                                    <p:set>
                                      <p:cBhvr>
                                        <p:cTn id="195"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4"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58" grpId="0"/>
      <p:bldP spid="67" grpId="0" animBg="1"/>
      <p:bldP spid="68" grpId="0"/>
      <p:bldP spid="71" grpId="0"/>
      <p:bldP spid="72" grpId="0"/>
      <p:bldP spid="73" grpId="0"/>
      <p:bldP spid="74" grpId="0"/>
      <p:bldP spid="76" grpId="0"/>
      <p:bldP spid="77" grpId="0" animBg="1"/>
      <p:bldP spid="78" grpId="0"/>
      <p:bldP spid="79" grpId="0"/>
      <p:bldP spid="80" grpId="0"/>
      <p:bldP spid="81" grpId="0"/>
      <p:bldP spid="82" grpId="0"/>
      <p:bldP spid="83" grpId="0"/>
      <p:bldP spid="84" grpId="0"/>
      <p:bldP spid="85" grpId="0"/>
      <p:bldP spid="86" grpId="0"/>
      <p:bldP spid="87" grpId="0"/>
      <p:bldP spid="9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953" y="2"/>
            <a:ext cx="8505046" cy="1238861"/>
          </a:xfrm>
        </p:spPr>
        <p:txBody>
          <a:bodyPr>
            <a:normAutofit/>
          </a:bodyPr>
          <a:lstStyle/>
          <a:p>
            <a:r>
              <a:rPr lang="en-IN" sz="3200" dirty="0"/>
              <a:t> 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dirty="0"/>
              <a:t>LO16-2</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solidFill>
                <a:prstClr val="white"/>
              </a:solidFill>
            </a:endParaRPr>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solidFill>
                  <a:prstClr val="black"/>
                </a:solidFill>
              </a:rPr>
              <a:t>Journal Entry </a:t>
            </a:r>
            <a:r>
              <a:rPr lang="en-US" sz="2800" b="1" dirty="0" smtClean="0">
                <a:solidFill>
                  <a:prstClr val="black"/>
                </a:solidFill>
              </a:rPr>
              <a:t>– </a:t>
            </a:r>
            <a:r>
              <a:rPr lang="en-US" sz="2800" b="1" dirty="0">
                <a:solidFill>
                  <a:srgbClr val="C00000"/>
                </a:solidFill>
              </a:rPr>
              <a:t>2019</a:t>
            </a:r>
            <a:endParaRPr lang="en-IN" sz="2800" b="1" baseline="30000" dirty="0">
              <a:solidFill>
                <a:srgbClr val="C00000"/>
              </a:solidFill>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solidFill>
                  <a:prstClr val="black"/>
                </a:solidFill>
              </a:rPr>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solidFill>
                  <a:prstClr val="black"/>
                </a:solidFill>
              </a:rPr>
              <a:t>46</a:t>
            </a:r>
          </a:p>
        </p:txBody>
      </p:sp>
      <p:sp>
        <p:nvSpPr>
          <p:cNvPr id="43" name="TextBox 42"/>
          <p:cNvSpPr txBox="1">
            <a:spLocks noChangeArrowheads="1"/>
          </p:cNvSpPr>
          <p:nvPr/>
        </p:nvSpPr>
        <p:spPr bwMode="auto">
          <a:xfrm>
            <a:off x="5196290" y="2534222"/>
            <a:ext cx="694944" cy="404813"/>
          </a:xfrm>
          <a:prstGeom prst="rect">
            <a:avLst/>
          </a:prstGeom>
          <a:noFill/>
          <a:ln w="9525">
            <a:noFill/>
            <a:miter lim="800000"/>
            <a:headEnd/>
            <a:tailEnd/>
          </a:ln>
        </p:spPr>
        <p:txBody>
          <a:bodyPr/>
          <a:lstStyle/>
          <a:p>
            <a:pPr algn="r"/>
            <a:r>
              <a:rPr lang="en-IN" sz="2600" b="1" dirty="0">
                <a:solidFill>
                  <a:srgbClr val="EC008C"/>
                </a:solidFill>
              </a:rPr>
              <a:t>6</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solidFill>
                  <a:prstClr val="black"/>
                </a:solidFill>
              </a:rPr>
              <a:t>Credit</a:t>
            </a:r>
            <a:endParaRPr lang="en-IN" sz="2800" b="1" baseline="30000" dirty="0">
              <a:solidFill>
                <a:prstClr val="black"/>
              </a:solidFill>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solidFill>
                  <a:prstClr val="black"/>
                </a:solidFill>
              </a:rPr>
              <a:t>Debit</a:t>
            </a:r>
            <a:endParaRPr lang="en-IN" sz="2800" b="1" baseline="30000" dirty="0">
              <a:solidFill>
                <a:prstClr val="black"/>
              </a:solidFill>
            </a:endParaRPr>
          </a:p>
        </p:txBody>
      </p:sp>
      <p:sp>
        <p:nvSpPr>
          <p:cNvPr id="46" name="TextBox 45"/>
          <p:cNvSpPr txBox="1">
            <a:spLocks noChangeArrowheads="1"/>
          </p:cNvSpPr>
          <p:nvPr/>
        </p:nvSpPr>
        <p:spPr bwMode="auto">
          <a:xfrm>
            <a:off x="1025406" y="2533738"/>
            <a:ext cx="3631416"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solidFill>
                  <a:prstClr val="black"/>
                </a:solidFill>
              </a:rPr>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solidFill>
                  <a:prstClr val="black"/>
                </a:solidFill>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solidFill>
                  <a:prstClr val="black"/>
                </a:solidFill>
              </a:rPr>
              <a:t>40</a:t>
            </a:r>
          </a:p>
        </p:txBody>
      </p:sp>
      <p:sp>
        <p:nvSpPr>
          <p:cNvPr id="84" name="TextBox 83"/>
          <p:cNvSpPr txBox="1"/>
          <p:nvPr/>
        </p:nvSpPr>
        <p:spPr>
          <a:xfrm>
            <a:off x="6402743" y="1403045"/>
            <a:ext cx="2716315" cy="2028199"/>
          </a:xfrm>
          <a:prstGeom prst="rect">
            <a:avLst/>
          </a:prstGeom>
          <a:noFill/>
        </p:spPr>
        <p:txBody>
          <a:bodyPr wrap="square" rtlCol="0">
            <a:spAutoFit/>
          </a:bodyPr>
          <a:lstStyle/>
          <a:p>
            <a:endParaRPr lang="en-US" dirty="0">
              <a:solidFill>
                <a:prstClr val="black"/>
              </a:solidFill>
            </a:endParaRPr>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solidFill>
                  <a:prstClr val="black"/>
                </a:solidFill>
              </a:rPr>
              <a:t>Deferred Tax </a:t>
            </a:r>
          </a:p>
          <a:p>
            <a:pPr algn="ctr"/>
            <a:r>
              <a:rPr lang="en-US" sz="2200" b="1" dirty="0">
                <a:solidFill>
                  <a:prstClr val="black"/>
                </a:solidFill>
              </a:rPr>
              <a:t>Asset</a:t>
            </a:r>
            <a:endParaRPr lang="en-US" sz="2200" dirty="0">
              <a:solidFill>
                <a:prstClr val="black"/>
              </a:solidFill>
            </a:endParaRPr>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685695"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6613515" y="1790939"/>
            <a:ext cx="905753" cy="769441"/>
          </a:xfrm>
          <a:prstGeom prst="rect">
            <a:avLst/>
          </a:prstGeom>
        </p:spPr>
        <p:txBody>
          <a:bodyPr wrap="square" rtlCol="0">
            <a:spAutoFit/>
          </a:bodyPr>
          <a:lstStyle/>
          <a:p>
            <a:r>
              <a:rPr lang="en-US" sz="2200" dirty="0">
                <a:solidFill>
                  <a:prstClr val="black"/>
                </a:solidFill>
              </a:rPr>
              <a:t>beg. bal.</a:t>
            </a:r>
          </a:p>
        </p:txBody>
      </p:sp>
      <p:sp>
        <p:nvSpPr>
          <p:cNvPr id="89" name="TextBox 88"/>
          <p:cNvSpPr txBox="1"/>
          <p:nvPr/>
        </p:nvSpPr>
        <p:spPr>
          <a:xfrm>
            <a:off x="6396894" y="2833377"/>
            <a:ext cx="959150" cy="769441"/>
          </a:xfrm>
          <a:prstGeom prst="rect">
            <a:avLst/>
          </a:prstGeom>
        </p:spPr>
        <p:txBody>
          <a:bodyPr wrap="square" rtlCol="0">
            <a:spAutoFit/>
          </a:bodyPr>
          <a:lstStyle/>
          <a:p>
            <a:r>
              <a:rPr lang="en-US" sz="2200" dirty="0">
                <a:solidFill>
                  <a:prstClr val="black"/>
                </a:solidFill>
              </a:rPr>
              <a:t>ending bal.</a:t>
            </a:r>
          </a:p>
        </p:txBody>
      </p:sp>
      <p:sp>
        <p:nvSpPr>
          <p:cNvPr id="90" name="TextBox 89"/>
          <p:cNvSpPr txBox="1"/>
          <p:nvPr/>
        </p:nvSpPr>
        <p:spPr>
          <a:xfrm>
            <a:off x="7248032" y="1822789"/>
            <a:ext cx="471015" cy="430887"/>
          </a:xfrm>
          <a:prstGeom prst="rect">
            <a:avLst/>
          </a:prstGeom>
        </p:spPr>
        <p:txBody>
          <a:bodyPr wrap="square" rtlCol="0" anchor="ctr">
            <a:spAutoFit/>
          </a:bodyPr>
          <a:lstStyle/>
          <a:p>
            <a:pPr algn="r"/>
            <a:r>
              <a:rPr lang="en-US" sz="2200" dirty="0">
                <a:solidFill>
                  <a:prstClr val="black"/>
                </a:solidFill>
              </a:rPr>
              <a:t>8</a:t>
            </a:r>
          </a:p>
        </p:txBody>
      </p:sp>
      <p:sp>
        <p:nvSpPr>
          <p:cNvPr id="93" name="TextBox 92"/>
          <p:cNvSpPr txBox="1"/>
          <p:nvPr/>
        </p:nvSpPr>
        <p:spPr>
          <a:xfrm>
            <a:off x="7244146" y="2865243"/>
            <a:ext cx="471015" cy="430887"/>
          </a:xfrm>
          <a:prstGeom prst="rect">
            <a:avLst/>
          </a:prstGeom>
        </p:spPr>
        <p:txBody>
          <a:bodyPr wrap="square" rtlCol="0" anchor="ctr">
            <a:spAutoFit/>
          </a:bodyPr>
          <a:lstStyle/>
          <a:p>
            <a:pPr algn="r"/>
            <a:r>
              <a:rPr lang="en-US" sz="2200" dirty="0">
                <a:solidFill>
                  <a:prstClr val="black"/>
                </a:solidFill>
              </a:rPr>
              <a:t> 2</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7819592" y="1803976"/>
            <a:ext cx="1259310" cy="404812"/>
          </a:xfrm>
          <a:prstGeom prst="rect">
            <a:avLst/>
          </a:prstGeom>
          <a:noFill/>
          <a:ln w="9525">
            <a:noFill/>
            <a:miter lim="800000"/>
            <a:headEnd/>
            <a:tailEnd/>
          </a:ln>
        </p:spPr>
        <p:txBody>
          <a:bodyPr/>
          <a:lstStyle/>
          <a:p>
            <a:pPr algn="r"/>
            <a:r>
              <a:rPr lang="en-IN" sz="2200" dirty="0">
                <a:solidFill>
                  <a:prstClr val="black"/>
                </a:solidFill>
              </a:rPr>
              <a:t>1/1/2019</a:t>
            </a:r>
          </a:p>
        </p:txBody>
      </p:sp>
      <p:sp>
        <p:nvSpPr>
          <p:cNvPr id="98" name="TextBox 97"/>
          <p:cNvSpPr txBox="1">
            <a:spLocks noChangeArrowheads="1"/>
          </p:cNvSpPr>
          <p:nvPr/>
        </p:nvSpPr>
        <p:spPr bwMode="auto">
          <a:xfrm>
            <a:off x="8087375" y="2424749"/>
            <a:ext cx="1040752" cy="404812"/>
          </a:xfrm>
          <a:prstGeom prst="rect">
            <a:avLst/>
          </a:prstGeom>
          <a:noFill/>
          <a:ln w="9525">
            <a:noFill/>
            <a:miter lim="800000"/>
            <a:headEnd/>
            <a:tailEnd/>
          </a:ln>
        </p:spPr>
        <p:txBody>
          <a:bodyPr/>
          <a:lstStyle/>
          <a:p>
            <a:pPr algn="r"/>
            <a:r>
              <a:rPr lang="en-IN" sz="2200" dirty="0">
                <a:solidFill>
                  <a:prstClr val="black"/>
                </a:solidFill>
              </a:rPr>
              <a:t>change</a:t>
            </a:r>
          </a:p>
        </p:txBody>
      </p:sp>
      <p:sp>
        <p:nvSpPr>
          <p:cNvPr id="100" name="TextBox 99"/>
          <p:cNvSpPr txBox="1"/>
          <p:nvPr/>
        </p:nvSpPr>
        <p:spPr>
          <a:xfrm>
            <a:off x="7746740" y="2447394"/>
            <a:ext cx="471015" cy="430887"/>
          </a:xfrm>
          <a:prstGeom prst="rect">
            <a:avLst/>
          </a:prstGeom>
        </p:spPr>
        <p:txBody>
          <a:bodyPr wrap="square" rtlCol="0" anchor="ctr">
            <a:spAutoFit/>
          </a:bodyPr>
          <a:lstStyle/>
          <a:p>
            <a:pPr algn="r"/>
            <a:r>
              <a:rPr lang="en-US" sz="2200" b="1" dirty="0">
                <a:solidFill>
                  <a:srgbClr val="EC008C"/>
                </a:solidFill>
              </a:rPr>
              <a:t>6</a:t>
            </a:r>
          </a:p>
        </p:txBody>
      </p:sp>
      <p:sp>
        <p:nvSpPr>
          <p:cNvPr id="102" name="TextBox 101"/>
          <p:cNvSpPr txBox="1">
            <a:spLocks noChangeArrowheads="1"/>
          </p:cNvSpPr>
          <p:nvPr/>
        </p:nvSpPr>
        <p:spPr bwMode="auto">
          <a:xfrm>
            <a:off x="7685695" y="2851839"/>
            <a:ext cx="1532564" cy="404812"/>
          </a:xfrm>
          <a:prstGeom prst="rect">
            <a:avLst/>
          </a:prstGeom>
          <a:noFill/>
          <a:ln w="9525">
            <a:noFill/>
            <a:miter lim="800000"/>
            <a:headEnd/>
            <a:tailEnd/>
          </a:ln>
        </p:spPr>
        <p:txBody>
          <a:bodyPr/>
          <a:lstStyle/>
          <a:p>
            <a:pPr algn="r"/>
            <a:r>
              <a:rPr lang="en-IN" sz="2200" dirty="0">
                <a:solidFill>
                  <a:prstClr val="black"/>
                </a:solidFill>
              </a:rPr>
              <a:t>12/31/2019</a:t>
            </a:r>
          </a:p>
        </p:txBody>
      </p:sp>
      <p:sp>
        <p:nvSpPr>
          <p:cNvPr id="103" name="Rectangle 102"/>
          <p:cNvSpPr/>
          <p:nvPr/>
        </p:nvSpPr>
        <p:spPr>
          <a:xfrm>
            <a:off x="638953" y="4134468"/>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solidFill>
                <a:prstClr val="white"/>
              </a:solidFill>
            </a:endParaRPr>
          </a:p>
        </p:txBody>
      </p:sp>
      <p:sp>
        <p:nvSpPr>
          <p:cNvPr id="104" name="TextBox 103"/>
          <p:cNvSpPr txBox="1">
            <a:spLocks noChangeArrowheads="1"/>
          </p:cNvSpPr>
          <p:nvPr/>
        </p:nvSpPr>
        <p:spPr bwMode="auto">
          <a:xfrm>
            <a:off x="636836" y="4481603"/>
            <a:ext cx="3367195" cy="523220"/>
          </a:xfrm>
          <a:prstGeom prst="rect">
            <a:avLst/>
          </a:prstGeom>
          <a:noFill/>
          <a:ln w="9525">
            <a:noFill/>
            <a:miter lim="800000"/>
            <a:headEnd/>
            <a:tailEnd/>
          </a:ln>
        </p:spPr>
        <p:txBody>
          <a:bodyPr wrap="square">
            <a:spAutoFit/>
          </a:bodyPr>
          <a:lstStyle/>
          <a:p>
            <a:pPr algn="ctr"/>
            <a:r>
              <a:rPr lang="en-US" sz="2800" b="1" dirty="0">
                <a:solidFill>
                  <a:prstClr val="black"/>
                </a:solidFill>
              </a:rPr>
              <a:t>Journal Entry </a:t>
            </a:r>
            <a:r>
              <a:rPr lang="en-US" sz="2800" b="1" dirty="0" smtClean="0">
                <a:solidFill>
                  <a:prstClr val="black"/>
                </a:solidFill>
              </a:rPr>
              <a:t>– </a:t>
            </a:r>
            <a:r>
              <a:rPr lang="en-US" sz="2800" b="1" dirty="0">
                <a:solidFill>
                  <a:srgbClr val="C00000"/>
                </a:solidFill>
              </a:rPr>
              <a:t>2020</a:t>
            </a:r>
            <a:endParaRPr lang="en-IN" sz="2800" b="1" baseline="30000" dirty="0">
              <a:solidFill>
                <a:srgbClr val="C00000"/>
              </a:solidFill>
            </a:endParaRPr>
          </a:p>
        </p:txBody>
      </p:sp>
      <p:cxnSp>
        <p:nvCxnSpPr>
          <p:cNvPr id="105" name="Straight Connector 104"/>
          <p:cNvCxnSpPr/>
          <p:nvPr/>
        </p:nvCxnSpPr>
        <p:spPr>
          <a:xfrm>
            <a:off x="653285" y="4972730"/>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79457"/>
            <a:ext cx="3631416" cy="404812"/>
          </a:xfrm>
          <a:prstGeom prst="rect">
            <a:avLst/>
          </a:prstGeom>
          <a:noFill/>
          <a:ln w="9525">
            <a:noFill/>
            <a:miter lim="800000"/>
            <a:headEnd/>
            <a:tailEnd/>
          </a:ln>
        </p:spPr>
        <p:txBody>
          <a:bodyPr/>
          <a:lstStyle/>
          <a:p>
            <a:r>
              <a:rPr lang="en-IN" sz="2600" dirty="0">
                <a:solidFill>
                  <a:prstClr val="black"/>
                </a:solidFill>
              </a:rPr>
              <a:t>Income tax expense</a:t>
            </a:r>
          </a:p>
        </p:txBody>
      </p:sp>
      <p:sp>
        <p:nvSpPr>
          <p:cNvPr id="107" name="TextBox 106"/>
          <p:cNvSpPr txBox="1">
            <a:spLocks noChangeArrowheads="1"/>
          </p:cNvSpPr>
          <p:nvPr/>
        </p:nvSpPr>
        <p:spPr bwMode="auto">
          <a:xfrm>
            <a:off x="4116324" y="4979457"/>
            <a:ext cx="695751" cy="404812"/>
          </a:xfrm>
          <a:prstGeom prst="rect">
            <a:avLst/>
          </a:prstGeom>
          <a:noFill/>
          <a:ln w="9525">
            <a:noFill/>
            <a:miter lim="800000"/>
            <a:headEnd/>
            <a:tailEnd/>
          </a:ln>
        </p:spPr>
        <p:txBody>
          <a:bodyPr/>
          <a:lstStyle/>
          <a:p>
            <a:pPr algn="r"/>
            <a:r>
              <a:rPr lang="en-IN" sz="2600" dirty="0">
                <a:solidFill>
                  <a:prstClr val="black"/>
                </a:solidFill>
              </a:rPr>
              <a:t>42</a:t>
            </a:r>
          </a:p>
        </p:txBody>
      </p:sp>
      <p:sp>
        <p:nvSpPr>
          <p:cNvPr id="108" name="TextBox 107"/>
          <p:cNvSpPr txBox="1">
            <a:spLocks noChangeArrowheads="1"/>
          </p:cNvSpPr>
          <p:nvPr/>
        </p:nvSpPr>
        <p:spPr bwMode="auto">
          <a:xfrm>
            <a:off x="5179910" y="5368403"/>
            <a:ext cx="694944" cy="404813"/>
          </a:xfrm>
          <a:prstGeom prst="rect">
            <a:avLst/>
          </a:prstGeom>
          <a:noFill/>
          <a:ln w="9525">
            <a:noFill/>
            <a:miter lim="800000"/>
            <a:headEnd/>
            <a:tailEnd/>
          </a:ln>
        </p:spPr>
        <p:txBody>
          <a:bodyPr/>
          <a:lstStyle/>
          <a:p>
            <a:pPr algn="r"/>
            <a:r>
              <a:rPr lang="en-IN" sz="2600" b="1" dirty="0">
                <a:solidFill>
                  <a:srgbClr val="EC008C"/>
                </a:solidFill>
              </a:rPr>
              <a:t>2</a:t>
            </a:r>
          </a:p>
        </p:txBody>
      </p:sp>
      <p:sp>
        <p:nvSpPr>
          <p:cNvPr id="109" name="TextBox 108"/>
          <p:cNvSpPr txBox="1">
            <a:spLocks noChangeArrowheads="1"/>
          </p:cNvSpPr>
          <p:nvPr/>
        </p:nvSpPr>
        <p:spPr bwMode="auto">
          <a:xfrm>
            <a:off x="5179910" y="4475251"/>
            <a:ext cx="1143685" cy="523220"/>
          </a:xfrm>
          <a:prstGeom prst="rect">
            <a:avLst/>
          </a:prstGeom>
          <a:noFill/>
          <a:ln w="9525">
            <a:noFill/>
            <a:miter lim="800000"/>
            <a:headEnd/>
            <a:tailEnd/>
          </a:ln>
        </p:spPr>
        <p:txBody>
          <a:bodyPr wrap="square">
            <a:spAutoFit/>
          </a:bodyPr>
          <a:lstStyle/>
          <a:p>
            <a:pPr algn="ctr"/>
            <a:r>
              <a:rPr lang="en-US" sz="2800" b="1" dirty="0">
                <a:solidFill>
                  <a:prstClr val="black"/>
                </a:solidFill>
              </a:rPr>
              <a:t>Credit</a:t>
            </a:r>
            <a:endParaRPr lang="en-IN" sz="2800" b="1" baseline="30000" dirty="0">
              <a:solidFill>
                <a:prstClr val="black"/>
              </a:solidFill>
            </a:endParaRPr>
          </a:p>
        </p:txBody>
      </p:sp>
      <p:sp>
        <p:nvSpPr>
          <p:cNvPr id="110" name="TextBox 109"/>
          <p:cNvSpPr txBox="1">
            <a:spLocks noChangeArrowheads="1"/>
          </p:cNvSpPr>
          <p:nvPr/>
        </p:nvSpPr>
        <p:spPr bwMode="auto">
          <a:xfrm>
            <a:off x="3927054" y="4449313"/>
            <a:ext cx="1143685" cy="538162"/>
          </a:xfrm>
          <a:prstGeom prst="rect">
            <a:avLst/>
          </a:prstGeom>
          <a:noFill/>
          <a:ln w="9525">
            <a:noFill/>
            <a:miter lim="800000"/>
            <a:headEnd/>
            <a:tailEnd/>
          </a:ln>
        </p:spPr>
        <p:txBody>
          <a:bodyPr wrap="square">
            <a:spAutoFit/>
          </a:bodyPr>
          <a:lstStyle/>
          <a:p>
            <a:pPr algn="ctr"/>
            <a:r>
              <a:rPr lang="en-US" sz="2800" b="1" dirty="0">
                <a:solidFill>
                  <a:prstClr val="black"/>
                </a:solidFill>
              </a:rPr>
              <a:t>Debit</a:t>
            </a:r>
            <a:endParaRPr lang="en-IN" sz="2800" b="1" baseline="30000" dirty="0">
              <a:solidFill>
                <a:prstClr val="black"/>
              </a:solidFill>
            </a:endParaRPr>
          </a:p>
        </p:txBody>
      </p:sp>
      <p:sp>
        <p:nvSpPr>
          <p:cNvPr id="111" name="TextBox 110"/>
          <p:cNvSpPr txBox="1">
            <a:spLocks noChangeArrowheads="1"/>
          </p:cNvSpPr>
          <p:nvPr/>
        </p:nvSpPr>
        <p:spPr bwMode="auto">
          <a:xfrm>
            <a:off x="1089456" y="5393316"/>
            <a:ext cx="3198067" cy="404812"/>
          </a:xfrm>
          <a:prstGeom prst="rect">
            <a:avLst/>
          </a:prstGeom>
          <a:noFill/>
          <a:ln w="9525">
            <a:noFill/>
            <a:miter lim="800000"/>
            <a:headEnd/>
            <a:tailEnd/>
          </a:ln>
        </p:spPr>
        <p:txBody>
          <a:bodyPr/>
          <a:lstStyle/>
          <a:p>
            <a:r>
              <a:rPr lang="en-IN" sz="2600" b="1" dirty="0">
                <a:solidFill>
                  <a:srgbClr val="EC008C"/>
                </a:solidFill>
              </a:rPr>
              <a:t>Deferred tax asset</a:t>
            </a:r>
          </a:p>
        </p:txBody>
      </p:sp>
      <p:sp>
        <p:nvSpPr>
          <p:cNvPr id="112" name="TextBox 111"/>
          <p:cNvSpPr txBox="1">
            <a:spLocks noChangeArrowheads="1"/>
          </p:cNvSpPr>
          <p:nvPr/>
        </p:nvSpPr>
        <p:spPr bwMode="auto">
          <a:xfrm>
            <a:off x="619618" y="5773886"/>
            <a:ext cx="3631416" cy="404812"/>
          </a:xfrm>
          <a:prstGeom prst="rect">
            <a:avLst/>
          </a:prstGeom>
          <a:noFill/>
          <a:ln w="9525">
            <a:noFill/>
            <a:miter lim="800000"/>
            <a:headEnd/>
            <a:tailEnd/>
          </a:ln>
        </p:spPr>
        <p:txBody>
          <a:bodyPr/>
          <a:lstStyle/>
          <a:p>
            <a:pPr lvl="1"/>
            <a:r>
              <a:rPr lang="en-IN" sz="2600" dirty="0">
                <a:solidFill>
                  <a:prstClr val="black"/>
                </a:solidFill>
              </a:rPr>
              <a:t>Income tax payable</a:t>
            </a:r>
          </a:p>
        </p:txBody>
      </p:sp>
      <p:sp>
        <p:nvSpPr>
          <p:cNvPr id="113" name="TextBox 112"/>
          <p:cNvSpPr txBox="1">
            <a:spLocks noChangeArrowheads="1"/>
          </p:cNvSpPr>
          <p:nvPr/>
        </p:nvSpPr>
        <p:spPr bwMode="auto">
          <a:xfrm>
            <a:off x="4166000" y="4114486"/>
            <a:ext cx="2011446" cy="404813"/>
          </a:xfrm>
          <a:prstGeom prst="rect">
            <a:avLst/>
          </a:prstGeom>
          <a:noFill/>
          <a:ln w="9525">
            <a:noFill/>
            <a:miter lim="800000"/>
            <a:headEnd/>
            <a:tailEnd/>
          </a:ln>
        </p:spPr>
        <p:txBody>
          <a:bodyPr/>
          <a:lstStyle/>
          <a:p>
            <a:pPr algn="ctr"/>
            <a:r>
              <a:rPr lang="en-IN" sz="2600" dirty="0">
                <a:solidFill>
                  <a:prstClr val="black"/>
                </a:solidFill>
              </a:rPr>
              <a:t>($ in millions)</a:t>
            </a:r>
          </a:p>
        </p:txBody>
      </p:sp>
      <p:sp>
        <p:nvSpPr>
          <p:cNvPr id="114" name="TextBox 113"/>
          <p:cNvSpPr txBox="1">
            <a:spLocks noChangeArrowheads="1"/>
          </p:cNvSpPr>
          <p:nvPr/>
        </p:nvSpPr>
        <p:spPr bwMode="auto">
          <a:xfrm>
            <a:off x="5222977" y="5747443"/>
            <a:ext cx="694944" cy="404813"/>
          </a:xfrm>
          <a:prstGeom prst="rect">
            <a:avLst/>
          </a:prstGeom>
          <a:noFill/>
          <a:ln w="9525">
            <a:noFill/>
            <a:miter lim="800000"/>
            <a:headEnd/>
            <a:tailEnd/>
          </a:ln>
        </p:spPr>
        <p:txBody>
          <a:bodyPr/>
          <a:lstStyle/>
          <a:p>
            <a:pPr algn="r"/>
            <a:r>
              <a:rPr lang="en-IN" sz="2600" dirty="0">
                <a:solidFill>
                  <a:prstClr val="black"/>
                </a:solidFill>
              </a:rPr>
              <a:t>40</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solidFill>
                <a:prstClr val="black"/>
              </a:solidFill>
            </a:endParaRPr>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solidFill>
                  <a:prstClr val="black"/>
                </a:solidFill>
              </a:rPr>
              <a:t>Deferred Tax </a:t>
            </a:r>
          </a:p>
          <a:p>
            <a:pPr algn="ctr"/>
            <a:r>
              <a:rPr lang="en-US" sz="2200" b="1" dirty="0">
                <a:solidFill>
                  <a:prstClr val="black"/>
                </a:solidFill>
              </a:rPr>
              <a:t>Asset</a:t>
            </a:r>
            <a:endParaRPr lang="en-US" sz="2200" dirty="0">
              <a:solidFill>
                <a:prstClr val="black"/>
              </a:solidFill>
            </a:endParaRPr>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737858"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6625865" y="4696454"/>
            <a:ext cx="905753" cy="769441"/>
          </a:xfrm>
          <a:prstGeom prst="rect">
            <a:avLst/>
          </a:prstGeom>
        </p:spPr>
        <p:txBody>
          <a:bodyPr wrap="square" rtlCol="0">
            <a:spAutoFit/>
          </a:bodyPr>
          <a:lstStyle/>
          <a:p>
            <a:r>
              <a:rPr lang="en-US" sz="2200" dirty="0">
                <a:solidFill>
                  <a:prstClr val="black"/>
                </a:solidFill>
              </a:rPr>
              <a:t>beg. bal.</a:t>
            </a:r>
          </a:p>
        </p:txBody>
      </p:sp>
      <p:sp>
        <p:nvSpPr>
          <p:cNvPr id="120" name="TextBox 119"/>
          <p:cNvSpPr txBox="1"/>
          <p:nvPr/>
        </p:nvSpPr>
        <p:spPr>
          <a:xfrm>
            <a:off x="6525827" y="5747443"/>
            <a:ext cx="959150" cy="769441"/>
          </a:xfrm>
          <a:prstGeom prst="rect">
            <a:avLst/>
          </a:prstGeom>
        </p:spPr>
        <p:txBody>
          <a:bodyPr wrap="square" rtlCol="0">
            <a:spAutoFit/>
          </a:bodyPr>
          <a:lstStyle/>
          <a:p>
            <a:r>
              <a:rPr lang="en-US" sz="2200" dirty="0">
                <a:solidFill>
                  <a:prstClr val="black"/>
                </a:solidFill>
              </a:rPr>
              <a:t>ending bal.</a:t>
            </a:r>
          </a:p>
        </p:txBody>
      </p:sp>
      <p:sp>
        <p:nvSpPr>
          <p:cNvPr id="121" name="TextBox 120"/>
          <p:cNvSpPr txBox="1"/>
          <p:nvPr/>
        </p:nvSpPr>
        <p:spPr>
          <a:xfrm>
            <a:off x="7270567" y="4718394"/>
            <a:ext cx="471015" cy="430887"/>
          </a:xfrm>
          <a:prstGeom prst="rect">
            <a:avLst/>
          </a:prstGeom>
        </p:spPr>
        <p:txBody>
          <a:bodyPr wrap="square" rtlCol="0" anchor="ctr">
            <a:spAutoFit/>
          </a:bodyPr>
          <a:lstStyle/>
          <a:p>
            <a:pPr algn="r"/>
            <a:r>
              <a:rPr lang="en-US" sz="2200" dirty="0">
                <a:solidFill>
                  <a:prstClr val="black"/>
                </a:solidFill>
              </a:rPr>
              <a:t>2</a:t>
            </a:r>
          </a:p>
        </p:txBody>
      </p:sp>
      <p:sp>
        <p:nvSpPr>
          <p:cNvPr id="122" name="TextBox 121"/>
          <p:cNvSpPr txBox="1"/>
          <p:nvPr/>
        </p:nvSpPr>
        <p:spPr>
          <a:xfrm>
            <a:off x="7289885" y="5781483"/>
            <a:ext cx="471015" cy="430887"/>
          </a:xfrm>
          <a:prstGeom prst="rect">
            <a:avLst/>
          </a:prstGeom>
        </p:spPr>
        <p:txBody>
          <a:bodyPr wrap="square" rtlCol="0" anchor="ctr">
            <a:spAutoFit/>
          </a:bodyPr>
          <a:lstStyle/>
          <a:p>
            <a:pPr algn="r"/>
            <a:r>
              <a:rPr lang="en-US" sz="2200" dirty="0">
                <a:solidFill>
                  <a:prstClr val="black"/>
                </a:solidFill>
              </a:rPr>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7811858" y="4699588"/>
            <a:ext cx="1259310" cy="404812"/>
          </a:xfrm>
          <a:prstGeom prst="rect">
            <a:avLst/>
          </a:prstGeom>
          <a:noFill/>
          <a:ln w="9525">
            <a:noFill/>
            <a:miter lim="800000"/>
            <a:headEnd/>
            <a:tailEnd/>
          </a:ln>
        </p:spPr>
        <p:txBody>
          <a:bodyPr/>
          <a:lstStyle/>
          <a:p>
            <a:pPr algn="r"/>
            <a:r>
              <a:rPr lang="en-IN" sz="2200" dirty="0">
                <a:solidFill>
                  <a:prstClr val="black"/>
                </a:solidFill>
              </a:rPr>
              <a:t>1/1/2020</a:t>
            </a:r>
          </a:p>
        </p:txBody>
      </p:sp>
      <p:sp>
        <p:nvSpPr>
          <p:cNvPr id="125" name="TextBox 124"/>
          <p:cNvSpPr txBox="1">
            <a:spLocks noChangeArrowheads="1"/>
          </p:cNvSpPr>
          <p:nvPr/>
        </p:nvSpPr>
        <p:spPr bwMode="auto">
          <a:xfrm>
            <a:off x="8046739" y="5326981"/>
            <a:ext cx="1040752" cy="404812"/>
          </a:xfrm>
          <a:prstGeom prst="rect">
            <a:avLst/>
          </a:prstGeom>
          <a:noFill/>
          <a:ln w="9525">
            <a:noFill/>
            <a:miter lim="800000"/>
            <a:headEnd/>
            <a:tailEnd/>
          </a:ln>
        </p:spPr>
        <p:txBody>
          <a:bodyPr/>
          <a:lstStyle/>
          <a:p>
            <a:pPr algn="r"/>
            <a:r>
              <a:rPr lang="en-IN" sz="2200" dirty="0">
                <a:solidFill>
                  <a:prstClr val="black"/>
                </a:solidFill>
              </a:rPr>
              <a:t>change</a:t>
            </a:r>
          </a:p>
        </p:txBody>
      </p:sp>
      <p:sp>
        <p:nvSpPr>
          <p:cNvPr id="126" name="TextBox 125"/>
          <p:cNvSpPr txBox="1"/>
          <p:nvPr/>
        </p:nvSpPr>
        <p:spPr>
          <a:xfrm>
            <a:off x="7688278" y="5320354"/>
            <a:ext cx="471015" cy="430887"/>
          </a:xfrm>
          <a:prstGeom prst="rect">
            <a:avLst/>
          </a:prstGeom>
        </p:spPr>
        <p:txBody>
          <a:bodyPr wrap="square" rtlCol="0" anchor="ctr">
            <a:spAutoFit/>
          </a:bodyPr>
          <a:lstStyle/>
          <a:p>
            <a:pPr algn="r"/>
            <a:r>
              <a:rPr lang="en-US" sz="2200" b="1" dirty="0">
                <a:solidFill>
                  <a:srgbClr val="EC008C"/>
                </a:solidFill>
              </a:rPr>
              <a:t>2</a:t>
            </a:r>
          </a:p>
        </p:txBody>
      </p:sp>
      <p:sp>
        <p:nvSpPr>
          <p:cNvPr id="127" name="TextBox 126"/>
          <p:cNvSpPr txBox="1">
            <a:spLocks noChangeArrowheads="1"/>
          </p:cNvSpPr>
          <p:nvPr/>
        </p:nvSpPr>
        <p:spPr bwMode="auto">
          <a:xfrm>
            <a:off x="7685695" y="5767634"/>
            <a:ext cx="1532564" cy="404812"/>
          </a:xfrm>
          <a:prstGeom prst="rect">
            <a:avLst/>
          </a:prstGeom>
          <a:noFill/>
          <a:ln w="9525">
            <a:noFill/>
            <a:miter lim="800000"/>
            <a:headEnd/>
            <a:tailEnd/>
          </a:ln>
        </p:spPr>
        <p:txBody>
          <a:bodyPr/>
          <a:lstStyle/>
          <a:p>
            <a:pPr algn="r"/>
            <a:r>
              <a:rPr lang="en-IN" sz="2200" dirty="0">
                <a:solidFill>
                  <a:prstClr val="black"/>
                </a:solidFill>
              </a:rPr>
              <a:t>12/31/2020</a:t>
            </a:r>
          </a:p>
        </p:txBody>
      </p:sp>
      <p:sp>
        <p:nvSpPr>
          <p:cNvPr id="54" name="TextBox 53"/>
          <p:cNvSpPr txBox="1"/>
          <p:nvPr/>
        </p:nvSpPr>
        <p:spPr>
          <a:xfrm>
            <a:off x="1693717" y="3551722"/>
            <a:ext cx="2644965" cy="39960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$15 million </a:t>
            </a:r>
            <a:r>
              <a:rPr lang="en-US" sz="2000" dirty="0">
                <a:solidFill>
                  <a:prstClr val="black"/>
                </a:solidFill>
              </a:rPr>
              <a:t>×</a:t>
            </a:r>
            <a:r>
              <a:rPr lang="en-IN" sz="2000" dirty="0">
                <a:solidFill>
                  <a:prstClr val="black"/>
                </a:solidFill>
              </a:rPr>
              <a:t> 40%</a:t>
            </a:r>
            <a:endParaRPr lang="en-US" sz="2000" dirty="0">
              <a:solidFill>
                <a:prstClr val="black"/>
              </a:solidFill>
            </a:endParaRPr>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$100 million </a:t>
            </a:r>
            <a:r>
              <a:rPr lang="en-US" sz="2000" dirty="0">
                <a:solidFill>
                  <a:prstClr val="black"/>
                </a:solidFill>
              </a:rPr>
              <a:t>× </a:t>
            </a:r>
            <a:r>
              <a:rPr lang="en-IN" sz="2000" dirty="0">
                <a:solidFill>
                  <a:prstClr val="black"/>
                </a:solidFill>
              </a:rPr>
              <a:t>40%</a:t>
            </a:r>
            <a:endParaRPr lang="en-US" sz="2000" dirty="0">
              <a:solidFill>
                <a:prstClr val="black"/>
              </a:solidFill>
            </a:endParaRPr>
          </a:p>
        </p:txBody>
      </p:sp>
      <p:sp>
        <p:nvSpPr>
          <p:cNvPr id="56" name="TextBox 55"/>
          <p:cNvSpPr txBox="1"/>
          <p:nvPr/>
        </p:nvSpPr>
        <p:spPr>
          <a:xfrm>
            <a:off x="784668" y="6285084"/>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$5 million </a:t>
            </a:r>
            <a:r>
              <a:rPr lang="en-IN" sz="2000" dirty="0" smtClean="0">
                <a:solidFill>
                  <a:prstClr val="black"/>
                </a:solidFill>
              </a:rPr>
              <a:t>× </a:t>
            </a:r>
            <a:r>
              <a:rPr lang="en-IN" sz="2000" dirty="0">
                <a:solidFill>
                  <a:prstClr val="black"/>
                </a:solidFill>
              </a:rPr>
              <a:t>40%</a:t>
            </a:r>
            <a:endParaRPr lang="en-US" sz="2000" dirty="0">
              <a:solidFill>
                <a:prstClr val="black"/>
              </a:solidFill>
            </a:endParaRPr>
          </a:p>
        </p:txBody>
      </p:sp>
      <p:sp>
        <p:nvSpPr>
          <p:cNvPr id="57" name="TextBox 56"/>
          <p:cNvSpPr txBox="1"/>
          <p:nvPr/>
        </p:nvSpPr>
        <p:spPr>
          <a:xfrm>
            <a:off x="3848088" y="6281368"/>
            <a:ext cx="24076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solidFill>
                  <a:prstClr val="black"/>
                </a:solidFill>
              </a:rPr>
              <a:t>$100 million </a:t>
            </a:r>
            <a:r>
              <a:rPr lang="en-US" sz="2000" dirty="0">
                <a:solidFill>
                  <a:prstClr val="black"/>
                </a:solidFill>
              </a:rPr>
              <a:t>×</a:t>
            </a:r>
            <a:r>
              <a:rPr lang="en-IN" sz="2000" dirty="0">
                <a:solidFill>
                  <a:prstClr val="black"/>
                </a:solidFill>
              </a:rPr>
              <a:t> 40%</a:t>
            </a:r>
            <a:endParaRPr lang="en-US" sz="2000" dirty="0">
              <a:solidFill>
                <a:prstClr val="black"/>
              </a:solidFill>
            </a:endParaRPr>
          </a:p>
        </p:txBody>
      </p:sp>
      <p:cxnSp>
        <p:nvCxnSpPr>
          <p:cNvPr id="60" name="Straight Arrow Connector 59"/>
          <p:cNvCxnSpPr>
            <a:endCxn id="61" idx="0"/>
          </p:cNvCxnSpPr>
          <p:nvPr/>
        </p:nvCxnSpPr>
        <p:spPr>
          <a:xfrm flipV="1">
            <a:off x="3810003" y="2851838"/>
            <a:ext cx="1738672" cy="704168"/>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45253" y="5689602"/>
            <a:ext cx="1882129" cy="624579"/>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051907" y="6004561"/>
            <a:ext cx="404015" cy="276807"/>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504666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5570838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4" name="Title 3"/>
          <p:cNvSpPr>
            <a:spLocks noGrp="1"/>
          </p:cNvSpPr>
          <p:nvPr>
            <p:ph type="title"/>
          </p:nvPr>
        </p:nvSpPr>
        <p:spPr>
          <a:noFill/>
        </p:spPr>
        <p:txBody>
          <a:bodyPr/>
          <a:lstStyle/>
          <a:p>
            <a:r>
              <a:rPr lang="en-IN" dirty="0"/>
              <a:t>Revenue Reported on the </a:t>
            </a:r>
            <a:r>
              <a:rPr lang="en-IN" dirty="0" smtClean="0"/>
              <a:t>Tax Return </a:t>
            </a:r>
            <a:r>
              <a:rPr lang="en-IN" dirty="0"/>
              <a:t>before the Income </a:t>
            </a:r>
            <a:r>
              <a:rPr lang="en-IN" dirty="0" smtClean="0"/>
              <a:t>Statement</a:t>
            </a:r>
            <a:r>
              <a:rPr lang="en-IN" sz="1600" dirty="0" smtClean="0">
                <a:cs typeface="Arial" charset="0"/>
              </a:rPr>
              <a:t> </a:t>
            </a:r>
            <a:r>
              <a:rPr lang="en-US" sz="1600" dirty="0" smtClean="0">
                <a:cs typeface="Arial" charset="0"/>
              </a:rPr>
              <a:t>                                                              </a:t>
            </a:r>
            <a:endParaRPr lang="en-US" dirty="0"/>
          </a:p>
        </p:txBody>
      </p:sp>
      <p:sp>
        <p:nvSpPr>
          <p:cNvPr id="60" name="TextBox 59"/>
          <p:cNvSpPr txBox="1"/>
          <p:nvPr/>
        </p:nvSpPr>
        <p:spPr>
          <a:xfrm>
            <a:off x="3013544" y="2028260"/>
            <a:ext cx="3606306" cy="492443"/>
          </a:xfrm>
          <a:prstGeom prst="rect">
            <a:avLst/>
          </a:prstGeom>
          <a:noFill/>
        </p:spPr>
        <p:txBody>
          <a:bodyPr wrap="square" rtlCol="0">
            <a:spAutoFit/>
          </a:bodyPr>
          <a:lstStyle/>
          <a:p>
            <a:pPr algn="ctr"/>
            <a:r>
              <a:rPr lang="en-US" sz="2600" b="1" dirty="0"/>
              <a:t>Deferred Tax Asset</a:t>
            </a:r>
            <a:endParaRPr lang="en-US" sz="2600" dirty="0"/>
          </a:p>
        </p:txBody>
      </p:sp>
      <p:cxnSp>
        <p:nvCxnSpPr>
          <p:cNvPr id="61" name="Straight Connector 60"/>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63" name="TextBox 62"/>
          <p:cNvSpPr txBox="1"/>
          <p:nvPr/>
        </p:nvSpPr>
        <p:spPr>
          <a:xfrm>
            <a:off x="810256" y="2844507"/>
            <a:ext cx="1073028" cy="492443"/>
          </a:xfrm>
          <a:prstGeom prst="rect">
            <a:avLst/>
          </a:prstGeom>
        </p:spPr>
        <p:txBody>
          <a:bodyPr wrap="square" rtlCol="0">
            <a:spAutoFit/>
          </a:bodyPr>
          <a:lstStyle/>
          <a:p>
            <a:r>
              <a:rPr lang="en-US" sz="2600" dirty="0"/>
              <a:t>2018</a:t>
            </a:r>
          </a:p>
        </p:txBody>
      </p:sp>
      <p:sp>
        <p:nvSpPr>
          <p:cNvPr id="64" name="TextBox 63"/>
          <p:cNvSpPr txBox="1"/>
          <p:nvPr/>
        </p:nvSpPr>
        <p:spPr>
          <a:xfrm>
            <a:off x="4305070" y="2844507"/>
            <a:ext cx="518117" cy="492443"/>
          </a:xfrm>
          <a:prstGeom prst="rect">
            <a:avLst/>
          </a:prstGeom>
        </p:spPr>
        <p:txBody>
          <a:bodyPr wrap="square" rtlCol="0" anchor="ctr">
            <a:spAutoFit/>
          </a:bodyPr>
          <a:lstStyle/>
          <a:p>
            <a:pPr algn="r"/>
            <a:r>
              <a:rPr lang="en-US" sz="2600" dirty="0"/>
              <a:t>8</a:t>
            </a:r>
          </a:p>
        </p:txBody>
      </p:sp>
      <p:sp>
        <p:nvSpPr>
          <p:cNvPr id="65" name="TextBox 64"/>
          <p:cNvSpPr txBox="1">
            <a:spLocks noChangeArrowheads="1"/>
          </p:cNvSpPr>
          <p:nvPr/>
        </p:nvSpPr>
        <p:spPr bwMode="auto">
          <a:xfrm>
            <a:off x="6979383" y="2492912"/>
            <a:ext cx="1843756" cy="404812"/>
          </a:xfrm>
          <a:prstGeom prst="rect">
            <a:avLst/>
          </a:prstGeom>
          <a:noFill/>
          <a:ln w="9525">
            <a:noFill/>
            <a:miter lim="800000"/>
            <a:headEnd/>
            <a:tailEnd/>
          </a:ln>
        </p:spPr>
        <p:txBody>
          <a:bodyPr/>
          <a:lstStyle/>
          <a:p>
            <a:pPr algn="r"/>
            <a:r>
              <a:rPr lang="en-IN" sz="2200" dirty="0">
                <a:latin typeface="Calibri" pitchFamily="34" charset="0"/>
              </a:rPr>
              <a:t>($ in millions)</a:t>
            </a:r>
          </a:p>
        </p:txBody>
      </p:sp>
      <p:sp>
        <p:nvSpPr>
          <p:cNvPr id="66" name="TextBox 65"/>
          <p:cNvSpPr txBox="1"/>
          <p:nvPr/>
        </p:nvSpPr>
        <p:spPr>
          <a:xfrm>
            <a:off x="4835281" y="3257752"/>
            <a:ext cx="518117" cy="492443"/>
          </a:xfrm>
          <a:prstGeom prst="rect">
            <a:avLst/>
          </a:prstGeom>
        </p:spPr>
        <p:txBody>
          <a:bodyPr wrap="square" rtlCol="0" anchor="ctr">
            <a:spAutoFit/>
          </a:bodyPr>
          <a:lstStyle/>
          <a:p>
            <a:pPr algn="r"/>
            <a:r>
              <a:rPr lang="en-US" sz="2600" dirty="0"/>
              <a:t>6</a:t>
            </a:r>
          </a:p>
        </p:txBody>
      </p:sp>
      <p:sp>
        <p:nvSpPr>
          <p:cNvPr id="67" name="TextBox 66"/>
          <p:cNvSpPr txBox="1"/>
          <p:nvPr/>
        </p:nvSpPr>
        <p:spPr>
          <a:xfrm>
            <a:off x="4826503" y="3755545"/>
            <a:ext cx="518117" cy="492443"/>
          </a:xfrm>
          <a:prstGeom prst="rect">
            <a:avLst/>
          </a:prstGeom>
        </p:spPr>
        <p:txBody>
          <a:bodyPr wrap="square" rtlCol="0" anchor="ctr">
            <a:spAutoFit/>
          </a:bodyPr>
          <a:lstStyle/>
          <a:p>
            <a:pPr algn="r"/>
            <a:r>
              <a:rPr lang="en-US" sz="2600" dirty="0"/>
              <a:t>2</a:t>
            </a:r>
          </a:p>
        </p:txBody>
      </p:sp>
      <p:sp>
        <p:nvSpPr>
          <p:cNvPr id="68" name="TextBox 67"/>
          <p:cNvSpPr txBox="1"/>
          <p:nvPr/>
        </p:nvSpPr>
        <p:spPr>
          <a:xfrm>
            <a:off x="1477910" y="2875285"/>
            <a:ext cx="1605104" cy="430887"/>
          </a:xfrm>
          <a:prstGeom prst="rect">
            <a:avLst/>
          </a:prstGeom>
        </p:spPr>
        <p:txBody>
          <a:bodyPr wrap="square" rtlCol="0">
            <a:spAutoFit/>
          </a:bodyPr>
          <a:lstStyle/>
          <a:p>
            <a:pPr algn="ctr"/>
            <a:r>
              <a:rPr lang="en-US" sz="2200" dirty="0"/>
              <a:t>($20 × </a:t>
            </a:r>
            <a:r>
              <a:rPr lang="en-US" sz="2200" dirty="0" smtClean="0"/>
              <a:t>40</a:t>
            </a:r>
            <a:r>
              <a:rPr lang="en-US" sz="2200" dirty="0"/>
              <a:t>%)</a:t>
            </a:r>
          </a:p>
        </p:txBody>
      </p:sp>
      <p:sp>
        <p:nvSpPr>
          <p:cNvPr id="69" name="TextBox 68"/>
          <p:cNvSpPr txBox="1"/>
          <p:nvPr/>
        </p:nvSpPr>
        <p:spPr>
          <a:xfrm>
            <a:off x="6530912" y="3257752"/>
            <a:ext cx="1073028" cy="492443"/>
          </a:xfrm>
          <a:prstGeom prst="rect">
            <a:avLst/>
          </a:prstGeom>
        </p:spPr>
        <p:txBody>
          <a:bodyPr wrap="square" rtlCol="0">
            <a:spAutoFit/>
          </a:bodyPr>
          <a:lstStyle/>
          <a:p>
            <a:r>
              <a:rPr lang="en-US" sz="2600" dirty="0"/>
              <a:t>2019</a:t>
            </a:r>
          </a:p>
        </p:txBody>
      </p:sp>
      <p:sp>
        <p:nvSpPr>
          <p:cNvPr id="70" name="TextBox 69"/>
          <p:cNvSpPr txBox="1"/>
          <p:nvPr/>
        </p:nvSpPr>
        <p:spPr>
          <a:xfrm>
            <a:off x="7218035" y="3288530"/>
            <a:ext cx="1605104" cy="430887"/>
          </a:xfrm>
          <a:prstGeom prst="rect">
            <a:avLst/>
          </a:prstGeom>
        </p:spPr>
        <p:txBody>
          <a:bodyPr wrap="square" rtlCol="0">
            <a:spAutoFit/>
          </a:bodyPr>
          <a:lstStyle/>
          <a:p>
            <a:pPr algn="ctr"/>
            <a:r>
              <a:rPr lang="en-US" sz="2200" dirty="0"/>
              <a:t>($15 </a:t>
            </a:r>
            <a:r>
              <a:rPr lang="en-US" sz="2200" dirty="0" smtClean="0"/>
              <a:t>× 40</a:t>
            </a:r>
            <a:r>
              <a:rPr lang="en-US" sz="2200" dirty="0"/>
              <a:t>%)</a:t>
            </a:r>
          </a:p>
        </p:txBody>
      </p:sp>
      <p:sp>
        <p:nvSpPr>
          <p:cNvPr id="71" name="TextBox 70"/>
          <p:cNvSpPr txBox="1"/>
          <p:nvPr/>
        </p:nvSpPr>
        <p:spPr>
          <a:xfrm>
            <a:off x="6530912" y="3755545"/>
            <a:ext cx="1073028" cy="492443"/>
          </a:xfrm>
          <a:prstGeom prst="rect">
            <a:avLst/>
          </a:prstGeom>
        </p:spPr>
        <p:txBody>
          <a:bodyPr wrap="square" rtlCol="0">
            <a:spAutoFit/>
          </a:bodyPr>
          <a:lstStyle/>
          <a:p>
            <a:r>
              <a:rPr lang="en-US" sz="2600" dirty="0"/>
              <a:t>2020</a:t>
            </a:r>
          </a:p>
        </p:txBody>
      </p:sp>
      <p:sp>
        <p:nvSpPr>
          <p:cNvPr id="72" name="TextBox 71"/>
          <p:cNvSpPr txBox="1"/>
          <p:nvPr/>
        </p:nvSpPr>
        <p:spPr>
          <a:xfrm>
            <a:off x="7218035" y="3786323"/>
            <a:ext cx="1605104" cy="430887"/>
          </a:xfrm>
          <a:prstGeom prst="rect">
            <a:avLst/>
          </a:prstGeom>
        </p:spPr>
        <p:txBody>
          <a:bodyPr wrap="square" rtlCol="0">
            <a:spAutoFit/>
          </a:bodyPr>
          <a:lstStyle/>
          <a:p>
            <a:pPr algn="ctr"/>
            <a:r>
              <a:rPr lang="en-US" sz="2200" dirty="0"/>
              <a:t>($  5 </a:t>
            </a:r>
            <a:r>
              <a:rPr lang="en-US" sz="2200" dirty="0" smtClean="0"/>
              <a:t>× 40</a:t>
            </a:r>
            <a:r>
              <a:rPr lang="en-US" sz="2200" dirty="0"/>
              <a:t>%)</a:t>
            </a:r>
          </a:p>
        </p:txBody>
      </p:sp>
      <p:cxnSp>
        <p:nvCxnSpPr>
          <p:cNvPr id="73" name="Straight Connector 72"/>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74" name="TextBox 73"/>
          <p:cNvSpPr txBox="1"/>
          <p:nvPr/>
        </p:nvSpPr>
        <p:spPr>
          <a:xfrm>
            <a:off x="810256" y="4310078"/>
            <a:ext cx="3031162" cy="492443"/>
          </a:xfrm>
          <a:prstGeom prst="rect">
            <a:avLst/>
          </a:prstGeom>
        </p:spPr>
        <p:txBody>
          <a:bodyPr wrap="square" rtlCol="0">
            <a:spAutoFit/>
          </a:bodyPr>
          <a:lstStyle/>
          <a:p>
            <a:r>
              <a:rPr lang="en-US" sz="2600" dirty="0"/>
              <a:t>Balance after 3 years</a:t>
            </a:r>
          </a:p>
        </p:txBody>
      </p:sp>
      <p:sp>
        <p:nvSpPr>
          <p:cNvPr id="75" name="TextBox 74"/>
          <p:cNvSpPr txBox="1"/>
          <p:nvPr/>
        </p:nvSpPr>
        <p:spPr>
          <a:xfrm>
            <a:off x="4283300" y="4310078"/>
            <a:ext cx="518117" cy="492443"/>
          </a:xfrm>
          <a:prstGeom prst="rect">
            <a:avLst/>
          </a:prstGeom>
        </p:spPr>
        <p:txBody>
          <a:bodyPr wrap="square" rtlCol="0" anchor="ctr">
            <a:spAutoFit/>
          </a:bodyPr>
          <a:lstStyle/>
          <a:p>
            <a:pPr algn="r"/>
            <a:r>
              <a:rPr lang="en-US" sz="2600" dirty="0"/>
              <a:t>0</a:t>
            </a:r>
          </a:p>
        </p:txBody>
      </p:sp>
      <p:sp>
        <p:nvSpPr>
          <p:cNvPr id="76" name="Rectangle 75"/>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317164" y="2483883"/>
            <a:ext cx="518117" cy="492443"/>
          </a:xfrm>
          <a:prstGeom prst="rect">
            <a:avLst/>
          </a:prstGeom>
        </p:spPr>
        <p:txBody>
          <a:bodyPr wrap="square" rtlCol="0" anchor="ctr">
            <a:spAutoFit/>
          </a:bodyPr>
          <a:lstStyle/>
          <a:p>
            <a:pPr algn="r"/>
            <a:r>
              <a:rPr lang="en-US" sz="2600" dirty="0"/>
              <a:t>0</a:t>
            </a:r>
          </a:p>
        </p:txBody>
      </p:sp>
      <p:sp>
        <p:nvSpPr>
          <p:cNvPr id="22" name="TextBox 21"/>
          <p:cNvSpPr txBox="1"/>
          <p:nvPr/>
        </p:nvSpPr>
        <p:spPr>
          <a:xfrm>
            <a:off x="810256" y="2477780"/>
            <a:ext cx="3031162" cy="492443"/>
          </a:xfrm>
          <a:prstGeom prst="rect">
            <a:avLst/>
          </a:prstGeom>
        </p:spPr>
        <p:txBody>
          <a:bodyPr wrap="square" rtlCol="0">
            <a:spAutoFit/>
          </a:bodyPr>
          <a:lstStyle/>
          <a:p>
            <a:r>
              <a:rPr lang="en-US" sz="2600" dirty="0"/>
              <a:t>Opening Balance</a:t>
            </a:r>
          </a:p>
        </p:txBody>
      </p:sp>
    </p:spTree>
    <p:extLst>
      <p:ext uri="{BB962C8B-B14F-4D97-AF65-F5344CB8AC3E}">
        <p14:creationId xmlns:p14="http://schemas.microsoft.com/office/powerpoint/2010/main" val="2674428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fade">
                                      <p:cBhvr>
                                        <p:cTn id="28" dur="500"/>
                                        <p:tgtEl>
                                          <p:spTgt spid="6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par>
                                <p:cTn id="44" presetID="10" presetClass="entr" presetSubtype="0"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500"/>
                                        <p:tgtEl>
                                          <p:spTgt spid="7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500"/>
                                        <p:tgtEl>
                                          <p:spTgt spid="7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500"/>
                                        <p:tgtEl>
                                          <p:spTgt spid="7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p:bldP spid="64" grpId="0"/>
      <p:bldP spid="65" grpId="0"/>
      <p:bldP spid="66" grpId="0"/>
      <p:bldP spid="67" grpId="0"/>
      <p:bldP spid="68" grpId="0"/>
      <p:bldP spid="69" grpId="0"/>
      <p:bldP spid="70" grpId="0"/>
      <p:bldP spid="71" grpId="0"/>
      <p:bldP spid="72" grpId="0"/>
      <p:bldP spid="74" grpId="0"/>
      <p:bldP spid="75" grpId="0"/>
      <p:bldP spid="76" grpId="0" animBg="1"/>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Determining and Recording Income Taxes </a:t>
            </a:r>
            <a:r>
              <a:rPr lang="en-US" dirty="0" smtClean="0">
                <a:latin typeface="+mj-lt"/>
              </a:rPr>
              <a:t>(Alternative </a:t>
            </a:r>
            <a:r>
              <a:rPr lang="en-US" dirty="0">
                <a:latin typeface="+mj-lt"/>
              </a:rPr>
              <a:t>P</a:t>
            </a:r>
            <a:r>
              <a:rPr lang="en-US" dirty="0" smtClean="0">
                <a:latin typeface="+mj-lt"/>
              </a:rPr>
              <a:t>erspective</a:t>
            </a:r>
            <a:r>
              <a:rPr lang="en-US" dirty="0">
                <a:latin typeface="+mj-lt"/>
              </a:rPr>
              <a:t>)</a:t>
            </a:r>
            <a:r>
              <a:rPr lang="en-US" sz="1600" dirty="0">
                <a:cs typeface="Arial" charset="0"/>
              </a:rPr>
              <a:t> </a:t>
            </a:r>
            <a:endParaRPr lang="en-IN" dirty="0">
              <a:latin typeface="+mj-lt"/>
            </a:endParaRPr>
          </a:p>
        </p:txBody>
      </p:sp>
      <p:sp>
        <p:nvSpPr>
          <p:cNvPr id="5" name="Title 2"/>
          <p:cNvSpPr txBox="1">
            <a:spLocks/>
          </p:cNvSpPr>
          <p:nvPr/>
        </p:nvSpPr>
        <p:spPr bwMode="auto">
          <a:xfrm>
            <a:off x="8389940" y="2762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LO16-2</a:t>
            </a:r>
          </a:p>
        </p:txBody>
      </p:sp>
      <p:sp>
        <p:nvSpPr>
          <p:cNvPr id="9" name="TextBox 8"/>
          <p:cNvSpPr txBox="1"/>
          <p:nvPr/>
        </p:nvSpPr>
        <p:spPr>
          <a:xfrm>
            <a:off x="4491107" y="1962327"/>
            <a:ext cx="949652" cy="461665"/>
          </a:xfrm>
          <a:prstGeom prst="rect">
            <a:avLst/>
          </a:prstGeom>
          <a:noFill/>
        </p:spPr>
        <p:txBody>
          <a:bodyPr wrap="square" rtlCol="0">
            <a:spAutoFit/>
          </a:bodyPr>
          <a:lstStyle/>
          <a:p>
            <a:pPr algn="ctr"/>
            <a:r>
              <a:rPr lang="en-US" sz="2400" b="1" dirty="0"/>
              <a:t>2018</a:t>
            </a:r>
            <a:endParaRPr lang="en-US" sz="2400" dirty="0"/>
          </a:p>
        </p:txBody>
      </p:sp>
      <p:sp>
        <p:nvSpPr>
          <p:cNvPr id="10" name="TextBox 9"/>
          <p:cNvSpPr txBox="1"/>
          <p:nvPr/>
        </p:nvSpPr>
        <p:spPr>
          <a:xfrm>
            <a:off x="6178300" y="1962327"/>
            <a:ext cx="949652" cy="461665"/>
          </a:xfrm>
          <a:prstGeom prst="rect">
            <a:avLst/>
          </a:prstGeom>
          <a:noFill/>
        </p:spPr>
        <p:txBody>
          <a:bodyPr wrap="square" rtlCol="0">
            <a:spAutoFit/>
          </a:bodyPr>
          <a:lstStyle/>
          <a:p>
            <a:pPr algn="ctr"/>
            <a:r>
              <a:rPr lang="en-US" sz="2400" b="1" dirty="0"/>
              <a:t>2019</a:t>
            </a:r>
            <a:endParaRPr lang="en-US" sz="2400" dirty="0"/>
          </a:p>
        </p:txBody>
      </p:sp>
      <p:sp>
        <p:nvSpPr>
          <p:cNvPr id="11" name="TextBox 10"/>
          <p:cNvSpPr txBox="1"/>
          <p:nvPr/>
        </p:nvSpPr>
        <p:spPr>
          <a:xfrm>
            <a:off x="7749382" y="1962327"/>
            <a:ext cx="949652" cy="461665"/>
          </a:xfrm>
          <a:prstGeom prst="rect">
            <a:avLst/>
          </a:prstGeom>
          <a:noFill/>
        </p:spPr>
        <p:txBody>
          <a:bodyPr wrap="square" rtlCol="0">
            <a:spAutoFit/>
          </a:bodyPr>
          <a:lstStyle/>
          <a:p>
            <a:pPr algn="ctr"/>
            <a:r>
              <a:rPr lang="en-US" sz="2400" b="1" dirty="0"/>
              <a:t>2020</a:t>
            </a:r>
            <a:endParaRPr lang="en-US" sz="2400" dirty="0"/>
          </a:p>
        </p:txBody>
      </p:sp>
      <p:sp>
        <p:nvSpPr>
          <p:cNvPr id="12" name="TextBox 11"/>
          <p:cNvSpPr txBox="1"/>
          <p:nvPr/>
        </p:nvSpPr>
        <p:spPr>
          <a:xfrm>
            <a:off x="557784" y="2321899"/>
            <a:ext cx="3748925" cy="461665"/>
          </a:xfrm>
          <a:prstGeom prst="rect">
            <a:avLst/>
          </a:prstGeom>
          <a:noFill/>
        </p:spPr>
        <p:txBody>
          <a:bodyPr wrap="square" rtlCol="0">
            <a:spAutoFit/>
          </a:bodyPr>
          <a:lstStyle/>
          <a:p>
            <a:r>
              <a:rPr lang="en-US" sz="2400" dirty="0"/>
              <a:t>Liability—subscriptions:</a:t>
            </a:r>
          </a:p>
        </p:txBody>
      </p:sp>
      <p:cxnSp>
        <p:nvCxnSpPr>
          <p:cNvPr id="13" name="Straight Connector 12"/>
          <p:cNvCxnSpPr/>
          <p:nvPr/>
        </p:nvCxnSpPr>
        <p:spPr>
          <a:xfrm>
            <a:off x="640714" y="2375739"/>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63825" y="2734707"/>
            <a:ext cx="3742885" cy="461665"/>
          </a:xfrm>
          <a:prstGeom prst="rect">
            <a:avLst/>
          </a:prstGeom>
          <a:noFill/>
        </p:spPr>
        <p:txBody>
          <a:bodyPr wrap="square" rtlCol="0">
            <a:spAutoFit/>
          </a:bodyPr>
          <a:lstStyle/>
          <a:p>
            <a:pPr lvl="1"/>
            <a:r>
              <a:rPr lang="en-US" sz="2400" b="1" dirty="0"/>
              <a:t>Accounting book value</a:t>
            </a:r>
          </a:p>
        </p:txBody>
      </p:sp>
      <p:sp>
        <p:nvSpPr>
          <p:cNvPr id="15" name="TextBox 14"/>
          <p:cNvSpPr txBox="1"/>
          <p:nvPr/>
        </p:nvSpPr>
        <p:spPr>
          <a:xfrm>
            <a:off x="563825" y="3155555"/>
            <a:ext cx="3742885" cy="461665"/>
          </a:xfrm>
          <a:prstGeom prst="rect">
            <a:avLst/>
          </a:prstGeom>
          <a:noFill/>
        </p:spPr>
        <p:txBody>
          <a:bodyPr wrap="square" rtlCol="0">
            <a:spAutoFit/>
          </a:bodyPr>
          <a:lstStyle/>
          <a:p>
            <a:pPr lvl="1"/>
            <a:r>
              <a:rPr lang="en-US" sz="2400" b="1" dirty="0"/>
              <a:t>Tax basis</a:t>
            </a:r>
          </a:p>
        </p:txBody>
      </p:sp>
      <p:sp>
        <p:nvSpPr>
          <p:cNvPr id="16" name="TextBox 15"/>
          <p:cNvSpPr txBox="1"/>
          <p:nvPr/>
        </p:nvSpPr>
        <p:spPr>
          <a:xfrm>
            <a:off x="563825" y="3576403"/>
            <a:ext cx="3742885" cy="461665"/>
          </a:xfrm>
          <a:prstGeom prst="rect">
            <a:avLst/>
          </a:prstGeom>
          <a:noFill/>
        </p:spPr>
        <p:txBody>
          <a:bodyPr wrap="square" rtlCol="0">
            <a:spAutoFit/>
          </a:bodyPr>
          <a:lstStyle/>
          <a:p>
            <a:r>
              <a:rPr lang="en-US" sz="2400" dirty="0"/>
              <a:t>Temporary difference</a:t>
            </a:r>
          </a:p>
        </p:txBody>
      </p:sp>
      <p:sp>
        <p:nvSpPr>
          <p:cNvPr id="17" name="TextBox 16"/>
          <p:cNvSpPr txBox="1"/>
          <p:nvPr/>
        </p:nvSpPr>
        <p:spPr>
          <a:xfrm>
            <a:off x="563825" y="3997251"/>
            <a:ext cx="3742885" cy="461665"/>
          </a:xfrm>
          <a:prstGeom prst="rect">
            <a:avLst/>
          </a:prstGeom>
          <a:noFill/>
        </p:spPr>
        <p:txBody>
          <a:bodyPr wrap="square" rtlCol="0">
            <a:spAutoFit/>
          </a:bodyPr>
          <a:lstStyle/>
          <a:p>
            <a:pPr lvl="1"/>
            <a:r>
              <a:rPr lang="en-US" sz="2400" dirty="0"/>
              <a:t>Tax rate</a:t>
            </a:r>
          </a:p>
        </p:txBody>
      </p:sp>
      <p:sp>
        <p:nvSpPr>
          <p:cNvPr id="18" name="TextBox 17"/>
          <p:cNvSpPr txBox="1"/>
          <p:nvPr/>
        </p:nvSpPr>
        <p:spPr>
          <a:xfrm>
            <a:off x="563825" y="4418101"/>
            <a:ext cx="3742885" cy="461665"/>
          </a:xfrm>
          <a:prstGeom prst="rect">
            <a:avLst/>
          </a:prstGeom>
          <a:noFill/>
        </p:spPr>
        <p:txBody>
          <a:bodyPr wrap="square" rtlCol="0">
            <a:spAutoFit/>
          </a:bodyPr>
          <a:lstStyle/>
          <a:p>
            <a:r>
              <a:rPr lang="en-US" sz="2400" dirty="0"/>
              <a:t>Deferred tax asset</a:t>
            </a:r>
          </a:p>
        </p:txBody>
      </p:sp>
      <p:sp>
        <p:nvSpPr>
          <p:cNvPr id="19" name="TextBox 18"/>
          <p:cNvSpPr txBox="1"/>
          <p:nvPr/>
        </p:nvSpPr>
        <p:spPr>
          <a:xfrm>
            <a:off x="4728088" y="2734707"/>
            <a:ext cx="996696" cy="461665"/>
          </a:xfrm>
          <a:prstGeom prst="rect">
            <a:avLst/>
          </a:prstGeom>
          <a:noFill/>
        </p:spPr>
        <p:txBody>
          <a:bodyPr wrap="square" rtlCol="0">
            <a:spAutoFit/>
          </a:bodyPr>
          <a:lstStyle/>
          <a:p>
            <a:pPr algn="r"/>
            <a:r>
              <a:rPr lang="en-US" sz="2400" dirty="0"/>
              <a:t>$20</a:t>
            </a:r>
          </a:p>
        </p:txBody>
      </p:sp>
      <p:sp>
        <p:nvSpPr>
          <p:cNvPr id="20" name="TextBox 19"/>
          <p:cNvSpPr txBox="1"/>
          <p:nvPr/>
        </p:nvSpPr>
        <p:spPr>
          <a:xfrm>
            <a:off x="4728088" y="3155555"/>
            <a:ext cx="996696" cy="461665"/>
          </a:xfrm>
          <a:prstGeom prst="rect">
            <a:avLst/>
          </a:prstGeom>
          <a:noFill/>
        </p:spPr>
        <p:txBody>
          <a:bodyPr wrap="square" rtlCol="0">
            <a:spAutoFit/>
          </a:bodyPr>
          <a:lstStyle/>
          <a:p>
            <a:pPr algn="r"/>
            <a:r>
              <a:rPr lang="en-US" sz="2400" dirty="0"/>
              <a:t>(0)</a:t>
            </a:r>
          </a:p>
        </p:txBody>
      </p:sp>
      <p:sp>
        <p:nvSpPr>
          <p:cNvPr id="21" name="TextBox 20"/>
          <p:cNvSpPr txBox="1"/>
          <p:nvPr/>
        </p:nvSpPr>
        <p:spPr>
          <a:xfrm>
            <a:off x="4728088" y="3576403"/>
            <a:ext cx="996696" cy="461665"/>
          </a:xfrm>
          <a:prstGeom prst="rect">
            <a:avLst/>
          </a:prstGeom>
          <a:noFill/>
        </p:spPr>
        <p:txBody>
          <a:bodyPr wrap="square" rtlCol="0">
            <a:spAutoFit/>
          </a:bodyPr>
          <a:lstStyle/>
          <a:p>
            <a:pPr algn="r"/>
            <a:r>
              <a:rPr lang="en-US" sz="2400" dirty="0"/>
              <a:t>$20</a:t>
            </a:r>
          </a:p>
        </p:txBody>
      </p:sp>
      <p:sp>
        <p:nvSpPr>
          <p:cNvPr id="22" name="TextBox 21"/>
          <p:cNvSpPr txBox="1"/>
          <p:nvPr/>
        </p:nvSpPr>
        <p:spPr>
          <a:xfrm>
            <a:off x="4728088" y="4418101"/>
            <a:ext cx="996696" cy="461665"/>
          </a:xfrm>
          <a:prstGeom prst="rect">
            <a:avLst/>
          </a:prstGeom>
          <a:noFill/>
        </p:spPr>
        <p:txBody>
          <a:bodyPr wrap="square" rtlCol="0">
            <a:spAutoFit/>
          </a:bodyPr>
          <a:lstStyle/>
          <a:p>
            <a:pPr algn="r"/>
            <a:r>
              <a:rPr lang="en-US" sz="2400" dirty="0"/>
              <a:t>$  8</a:t>
            </a:r>
          </a:p>
        </p:txBody>
      </p:sp>
      <p:sp>
        <p:nvSpPr>
          <p:cNvPr id="23" name="TextBox 22"/>
          <p:cNvSpPr txBox="1"/>
          <p:nvPr/>
        </p:nvSpPr>
        <p:spPr>
          <a:xfrm>
            <a:off x="4017360" y="2734707"/>
            <a:ext cx="996696" cy="461665"/>
          </a:xfrm>
          <a:prstGeom prst="rect">
            <a:avLst/>
          </a:prstGeom>
          <a:noFill/>
        </p:spPr>
        <p:txBody>
          <a:bodyPr wrap="square" rtlCol="0">
            <a:spAutoFit/>
          </a:bodyPr>
          <a:lstStyle/>
          <a:p>
            <a:pPr algn="r"/>
            <a:r>
              <a:rPr lang="en-US" sz="2400" b="1" dirty="0">
                <a:solidFill>
                  <a:srgbClr val="EC008C"/>
                </a:solidFill>
              </a:rPr>
              <a:t>$20</a:t>
            </a:r>
          </a:p>
        </p:txBody>
      </p:sp>
      <p:sp>
        <p:nvSpPr>
          <p:cNvPr id="24" name="TextBox 23"/>
          <p:cNvSpPr txBox="1"/>
          <p:nvPr/>
        </p:nvSpPr>
        <p:spPr>
          <a:xfrm>
            <a:off x="4017360"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25" name="TextBox 24"/>
          <p:cNvSpPr txBox="1"/>
          <p:nvPr/>
        </p:nvSpPr>
        <p:spPr>
          <a:xfrm>
            <a:off x="4945798" y="3997251"/>
            <a:ext cx="996696" cy="461665"/>
          </a:xfrm>
          <a:prstGeom prst="rect">
            <a:avLst/>
          </a:prstGeom>
          <a:noFill/>
        </p:spPr>
        <p:txBody>
          <a:bodyPr wrap="square" rtlCol="0">
            <a:spAutoFit/>
          </a:bodyPr>
          <a:lstStyle/>
          <a:p>
            <a:pPr algn="r"/>
            <a:r>
              <a:rPr lang="en-US" sz="2400" dirty="0"/>
              <a:t>× 40%</a:t>
            </a:r>
          </a:p>
        </p:txBody>
      </p:sp>
      <p:sp>
        <p:nvSpPr>
          <p:cNvPr id="26" name="TextBox 25"/>
          <p:cNvSpPr txBox="1"/>
          <p:nvPr/>
        </p:nvSpPr>
        <p:spPr>
          <a:xfrm>
            <a:off x="4017360" y="3576403"/>
            <a:ext cx="996696" cy="461665"/>
          </a:xfrm>
          <a:prstGeom prst="rect">
            <a:avLst/>
          </a:prstGeom>
          <a:noFill/>
        </p:spPr>
        <p:txBody>
          <a:bodyPr wrap="square" rtlCol="0">
            <a:spAutoFit/>
          </a:bodyPr>
          <a:lstStyle/>
          <a:p>
            <a:pPr algn="r"/>
            <a:r>
              <a:rPr lang="en-US" sz="2400" b="1" dirty="0">
                <a:solidFill>
                  <a:srgbClr val="EC008C"/>
                </a:solidFill>
              </a:rPr>
              <a:t>$20</a:t>
            </a:r>
          </a:p>
        </p:txBody>
      </p:sp>
      <p:sp>
        <p:nvSpPr>
          <p:cNvPr id="27" name="TextBox 26"/>
          <p:cNvSpPr txBox="1"/>
          <p:nvPr/>
        </p:nvSpPr>
        <p:spPr>
          <a:xfrm>
            <a:off x="6323712" y="2734707"/>
            <a:ext cx="996696" cy="461665"/>
          </a:xfrm>
          <a:prstGeom prst="rect">
            <a:avLst/>
          </a:prstGeom>
          <a:noFill/>
        </p:spPr>
        <p:txBody>
          <a:bodyPr wrap="square" rtlCol="0">
            <a:spAutoFit/>
          </a:bodyPr>
          <a:lstStyle/>
          <a:p>
            <a:pPr algn="r"/>
            <a:r>
              <a:rPr lang="en-US" sz="2400" dirty="0"/>
              <a:t>$  5</a:t>
            </a:r>
          </a:p>
        </p:txBody>
      </p:sp>
      <p:sp>
        <p:nvSpPr>
          <p:cNvPr id="28" name="TextBox 27"/>
          <p:cNvSpPr txBox="1"/>
          <p:nvPr/>
        </p:nvSpPr>
        <p:spPr>
          <a:xfrm>
            <a:off x="6323712" y="3155555"/>
            <a:ext cx="996696" cy="461665"/>
          </a:xfrm>
          <a:prstGeom prst="rect">
            <a:avLst/>
          </a:prstGeom>
          <a:noFill/>
        </p:spPr>
        <p:txBody>
          <a:bodyPr wrap="square" rtlCol="0">
            <a:spAutoFit/>
          </a:bodyPr>
          <a:lstStyle/>
          <a:p>
            <a:pPr algn="r"/>
            <a:r>
              <a:rPr lang="en-US" sz="2400" dirty="0"/>
              <a:t>(0)</a:t>
            </a:r>
          </a:p>
        </p:txBody>
      </p:sp>
      <p:sp>
        <p:nvSpPr>
          <p:cNvPr id="29" name="TextBox 28"/>
          <p:cNvSpPr txBox="1"/>
          <p:nvPr/>
        </p:nvSpPr>
        <p:spPr>
          <a:xfrm>
            <a:off x="6323712" y="3576403"/>
            <a:ext cx="996696" cy="461665"/>
          </a:xfrm>
          <a:prstGeom prst="rect">
            <a:avLst/>
          </a:prstGeom>
          <a:noFill/>
        </p:spPr>
        <p:txBody>
          <a:bodyPr wrap="square" rtlCol="0">
            <a:spAutoFit/>
          </a:bodyPr>
          <a:lstStyle/>
          <a:p>
            <a:pPr algn="r"/>
            <a:r>
              <a:rPr lang="en-US" sz="2400" dirty="0"/>
              <a:t>$  5</a:t>
            </a:r>
          </a:p>
        </p:txBody>
      </p:sp>
      <p:sp>
        <p:nvSpPr>
          <p:cNvPr id="30" name="TextBox 29"/>
          <p:cNvSpPr txBox="1"/>
          <p:nvPr/>
        </p:nvSpPr>
        <p:spPr>
          <a:xfrm>
            <a:off x="6323712" y="4418101"/>
            <a:ext cx="996696" cy="461665"/>
          </a:xfrm>
          <a:prstGeom prst="rect">
            <a:avLst/>
          </a:prstGeom>
          <a:noFill/>
        </p:spPr>
        <p:txBody>
          <a:bodyPr wrap="square" rtlCol="0">
            <a:spAutoFit/>
          </a:bodyPr>
          <a:lstStyle/>
          <a:p>
            <a:pPr algn="r"/>
            <a:r>
              <a:rPr lang="en-US" sz="2400" dirty="0"/>
              <a:t>$  2</a:t>
            </a:r>
          </a:p>
        </p:txBody>
      </p:sp>
      <p:sp>
        <p:nvSpPr>
          <p:cNvPr id="31" name="TextBox 30"/>
          <p:cNvSpPr txBox="1"/>
          <p:nvPr/>
        </p:nvSpPr>
        <p:spPr>
          <a:xfrm>
            <a:off x="5612984" y="2734707"/>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2" name="TextBox 31"/>
          <p:cNvSpPr txBox="1"/>
          <p:nvPr/>
        </p:nvSpPr>
        <p:spPr>
          <a:xfrm>
            <a:off x="5612984"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33" name="TextBox 32"/>
          <p:cNvSpPr txBox="1"/>
          <p:nvPr/>
        </p:nvSpPr>
        <p:spPr>
          <a:xfrm>
            <a:off x="6541422" y="3997251"/>
            <a:ext cx="996696" cy="461665"/>
          </a:xfrm>
          <a:prstGeom prst="rect">
            <a:avLst/>
          </a:prstGeom>
          <a:noFill/>
        </p:spPr>
        <p:txBody>
          <a:bodyPr wrap="square" rtlCol="0">
            <a:spAutoFit/>
          </a:bodyPr>
          <a:lstStyle/>
          <a:p>
            <a:pPr algn="r"/>
            <a:r>
              <a:rPr lang="en-US" sz="2400" dirty="0"/>
              <a:t>× 40%</a:t>
            </a:r>
          </a:p>
        </p:txBody>
      </p:sp>
      <p:sp>
        <p:nvSpPr>
          <p:cNvPr id="34" name="TextBox 33"/>
          <p:cNvSpPr txBox="1"/>
          <p:nvPr/>
        </p:nvSpPr>
        <p:spPr>
          <a:xfrm>
            <a:off x="5612984" y="3576403"/>
            <a:ext cx="996696" cy="461665"/>
          </a:xfrm>
          <a:prstGeom prst="rect">
            <a:avLst/>
          </a:prstGeom>
          <a:noFill/>
        </p:spPr>
        <p:txBody>
          <a:bodyPr wrap="square" rtlCol="0">
            <a:spAutoFit/>
          </a:bodyPr>
          <a:lstStyle/>
          <a:p>
            <a:pPr algn="r"/>
            <a:r>
              <a:rPr lang="en-US" sz="2400" b="1" dirty="0">
                <a:solidFill>
                  <a:srgbClr val="EC008C"/>
                </a:solidFill>
              </a:rPr>
              <a:t>$(15)</a:t>
            </a:r>
          </a:p>
        </p:txBody>
      </p:sp>
      <p:sp>
        <p:nvSpPr>
          <p:cNvPr id="35" name="TextBox 34"/>
          <p:cNvSpPr txBox="1"/>
          <p:nvPr/>
        </p:nvSpPr>
        <p:spPr>
          <a:xfrm>
            <a:off x="7919337" y="2734707"/>
            <a:ext cx="996696" cy="461665"/>
          </a:xfrm>
          <a:prstGeom prst="rect">
            <a:avLst/>
          </a:prstGeom>
          <a:noFill/>
        </p:spPr>
        <p:txBody>
          <a:bodyPr wrap="square" rtlCol="0">
            <a:spAutoFit/>
          </a:bodyPr>
          <a:lstStyle/>
          <a:p>
            <a:pPr algn="r"/>
            <a:r>
              <a:rPr lang="en-US" sz="2400" dirty="0"/>
              <a:t>$  0</a:t>
            </a:r>
          </a:p>
        </p:txBody>
      </p:sp>
      <p:sp>
        <p:nvSpPr>
          <p:cNvPr id="36" name="TextBox 35"/>
          <p:cNvSpPr txBox="1"/>
          <p:nvPr/>
        </p:nvSpPr>
        <p:spPr>
          <a:xfrm>
            <a:off x="7919337" y="3155555"/>
            <a:ext cx="996696" cy="461665"/>
          </a:xfrm>
          <a:prstGeom prst="rect">
            <a:avLst/>
          </a:prstGeom>
          <a:noFill/>
        </p:spPr>
        <p:txBody>
          <a:bodyPr wrap="square" rtlCol="0">
            <a:spAutoFit/>
          </a:bodyPr>
          <a:lstStyle/>
          <a:p>
            <a:pPr algn="r"/>
            <a:r>
              <a:rPr lang="en-US" sz="2400" dirty="0"/>
              <a:t>(0)</a:t>
            </a:r>
          </a:p>
        </p:txBody>
      </p:sp>
      <p:sp>
        <p:nvSpPr>
          <p:cNvPr id="37" name="TextBox 36"/>
          <p:cNvSpPr txBox="1"/>
          <p:nvPr/>
        </p:nvSpPr>
        <p:spPr>
          <a:xfrm>
            <a:off x="7919337" y="3576403"/>
            <a:ext cx="996696" cy="461665"/>
          </a:xfrm>
          <a:prstGeom prst="rect">
            <a:avLst/>
          </a:prstGeom>
          <a:noFill/>
        </p:spPr>
        <p:txBody>
          <a:bodyPr wrap="square" rtlCol="0">
            <a:spAutoFit/>
          </a:bodyPr>
          <a:lstStyle/>
          <a:p>
            <a:pPr algn="r"/>
            <a:r>
              <a:rPr lang="en-US" sz="2400" dirty="0"/>
              <a:t>$  0</a:t>
            </a:r>
          </a:p>
        </p:txBody>
      </p:sp>
      <p:sp>
        <p:nvSpPr>
          <p:cNvPr id="38" name="TextBox 37"/>
          <p:cNvSpPr txBox="1"/>
          <p:nvPr/>
        </p:nvSpPr>
        <p:spPr>
          <a:xfrm>
            <a:off x="7919337" y="4418101"/>
            <a:ext cx="996696" cy="461665"/>
          </a:xfrm>
          <a:prstGeom prst="rect">
            <a:avLst/>
          </a:prstGeom>
          <a:noFill/>
        </p:spPr>
        <p:txBody>
          <a:bodyPr wrap="square" rtlCol="0">
            <a:spAutoFit/>
          </a:bodyPr>
          <a:lstStyle/>
          <a:p>
            <a:pPr algn="r"/>
            <a:r>
              <a:rPr lang="en-US" sz="2400" dirty="0"/>
              <a:t>$  0</a:t>
            </a:r>
          </a:p>
        </p:txBody>
      </p:sp>
      <p:sp>
        <p:nvSpPr>
          <p:cNvPr id="39" name="TextBox 38"/>
          <p:cNvSpPr txBox="1"/>
          <p:nvPr/>
        </p:nvSpPr>
        <p:spPr>
          <a:xfrm>
            <a:off x="7208608" y="2734707"/>
            <a:ext cx="996696" cy="461665"/>
          </a:xfrm>
          <a:prstGeom prst="rect">
            <a:avLst/>
          </a:prstGeom>
          <a:noFill/>
        </p:spPr>
        <p:txBody>
          <a:bodyPr wrap="square" rtlCol="0">
            <a:spAutoFit/>
          </a:bodyPr>
          <a:lstStyle/>
          <a:p>
            <a:pPr algn="r"/>
            <a:r>
              <a:rPr lang="en-US" sz="2400" b="1" dirty="0">
                <a:solidFill>
                  <a:srgbClr val="EC008C"/>
                </a:solidFill>
              </a:rPr>
              <a:t>$(5)</a:t>
            </a:r>
          </a:p>
        </p:txBody>
      </p:sp>
      <p:sp>
        <p:nvSpPr>
          <p:cNvPr id="40" name="TextBox 39"/>
          <p:cNvSpPr txBox="1"/>
          <p:nvPr/>
        </p:nvSpPr>
        <p:spPr>
          <a:xfrm>
            <a:off x="7208608" y="3155555"/>
            <a:ext cx="996696" cy="461665"/>
          </a:xfrm>
          <a:prstGeom prst="rect">
            <a:avLst/>
          </a:prstGeom>
          <a:noFill/>
        </p:spPr>
        <p:txBody>
          <a:bodyPr wrap="square" rtlCol="0">
            <a:spAutoFit/>
          </a:bodyPr>
          <a:lstStyle/>
          <a:p>
            <a:pPr algn="r"/>
            <a:r>
              <a:rPr lang="en-US" sz="2400" b="1" dirty="0">
                <a:solidFill>
                  <a:srgbClr val="EC008C"/>
                </a:solidFill>
              </a:rPr>
              <a:t>(0)</a:t>
            </a:r>
          </a:p>
        </p:txBody>
      </p:sp>
      <p:sp>
        <p:nvSpPr>
          <p:cNvPr id="41" name="TextBox 40"/>
          <p:cNvSpPr txBox="1"/>
          <p:nvPr/>
        </p:nvSpPr>
        <p:spPr>
          <a:xfrm>
            <a:off x="8137047" y="3997251"/>
            <a:ext cx="996696" cy="461665"/>
          </a:xfrm>
          <a:prstGeom prst="rect">
            <a:avLst/>
          </a:prstGeom>
          <a:noFill/>
        </p:spPr>
        <p:txBody>
          <a:bodyPr wrap="square" rtlCol="0">
            <a:spAutoFit/>
          </a:bodyPr>
          <a:lstStyle/>
          <a:p>
            <a:pPr algn="r"/>
            <a:r>
              <a:rPr lang="en-US" sz="2400" dirty="0"/>
              <a:t>× 40%</a:t>
            </a:r>
          </a:p>
        </p:txBody>
      </p:sp>
      <p:sp>
        <p:nvSpPr>
          <p:cNvPr id="42" name="TextBox 41"/>
          <p:cNvSpPr txBox="1"/>
          <p:nvPr/>
        </p:nvSpPr>
        <p:spPr>
          <a:xfrm>
            <a:off x="7208608" y="3576403"/>
            <a:ext cx="996696" cy="461665"/>
          </a:xfrm>
          <a:prstGeom prst="rect">
            <a:avLst/>
          </a:prstGeom>
          <a:noFill/>
        </p:spPr>
        <p:txBody>
          <a:bodyPr wrap="square" rtlCol="0">
            <a:spAutoFit/>
          </a:bodyPr>
          <a:lstStyle/>
          <a:p>
            <a:pPr algn="r"/>
            <a:r>
              <a:rPr lang="en-US" sz="2400" b="1" dirty="0">
                <a:solidFill>
                  <a:srgbClr val="EC008C"/>
                </a:solidFill>
              </a:rPr>
              <a:t>$(5)</a:t>
            </a:r>
          </a:p>
        </p:txBody>
      </p:sp>
      <p:cxnSp>
        <p:nvCxnSpPr>
          <p:cNvPr id="43" name="Straight Connector 42"/>
          <p:cNvCxnSpPr/>
          <p:nvPr/>
        </p:nvCxnSpPr>
        <p:spPr>
          <a:xfrm>
            <a:off x="5153866" y="364897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757693" y="365623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76037" y="3648975"/>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5153866" y="445451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53866" y="482463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153866" y="4889947"/>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6757693" y="4447264"/>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757693" y="4817376"/>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757693" y="4882692"/>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76037" y="4454521"/>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76037" y="4824633"/>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76037" y="4889949"/>
            <a:ext cx="498348"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4435405" y="3656233"/>
            <a:ext cx="498348"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868593" y="3648978"/>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472419" y="3656237"/>
            <a:ext cx="636424" cy="0"/>
          </a:xfrm>
          <a:prstGeom prst="line">
            <a:avLst/>
          </a:prstGeom>
          <a:ln>
            <a:solidFill>
              <a:srgbClr val="EC008C"/>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4266285" y="1991112"/>
            <a:ext cx="475108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5585448" y="1530808"/>
            <a:ext cx="2112761" cy="461665"/>
          </a:xfrm>
          <a:prstGeom prst="rect">
            <a:avLst/>
          </a:prstGeom>
          <a:noFill/>
        </p:spPr>
        <p:txBody>
          <a:bodyPr wrap="square" rtlCol="0">
            <a:spAutoFit/>
          </a:bodyPr>
          <a:lstStyle/>
          <a:p>
            <a:pPr algn="ctr"/>
            <a:r>
              <a:rPr lang="en-US" sz="2400" b="1" dirty="0"/>
              <a:t>December 31</a:t>
            </a:r>
            <a:endParaRPr lang="en-US" sz="2400" dirty="0"/>
          </a:p>
        </p:txBody>
      </p:sp>
      <p:sp>
        <p:nvSpPr>
          <p:cNvPr id="60" name="TextBox 59"/>
          <p:cNvSpPr txBox="1"/>
          <p:nvPr/>
        </p:nvSpPr>
        <p:spPr>
          <a:xfrm>
            <a:off x="3621476" y="4845878"/>
            <a:ext cx="1728390" cy="830997"/>
          </a:xfrm>
          <a:prstGeom prst="rect">
            <a:avLst/>
          </a:prstGeom>
          <a:noFill/>
        </p:spPr>
        <p:txBody>
          <a:bodyPr wrap="square" rtlCol="0" anchor="ctr">
            <a:spAutoFit/>
          </a:bodyPr>
          <a:lstStyle/>
          <a:p>
            <a:pPr algn="ctr"/>
            <a:r>
              <a:rPr lang="en-US" sz="2400" b="1" dirty="0">
                <a:solidFill>
                  <a:srgbClr val="EC008C"/>
                </a:solidFill>
              </a:rPr>
              <a:t>Originating </a:t>
            </a:r>
            <a:r>
              <a:rPr lang="en-US" sz="2400" b="1" dirty="0" smtClean="0">
                <a:solidFill>
                  <a:srgbClr val="EC008C"/>
                </a:solidFill>
              </a:rPr>
              <a:t>difference</a:t>
            </a:r>
            <a:endParaRPr lang="en-US" sz="2400" b="1" dirty="0">
              <a:solidFill>
                <a:srgbClr val="EC008C"/>
              </a:solidFill>
            </a:endParaRPr>
          </a:p>
        </p:txBody>
      </p:sp>
      <p:sp>
        <p:nvSpPr>
          <p:cNvPr id="61" name="TextBox 60"/>
          <p:cNvSpPr txBox="1"/>
          <p:nvPr/>
        </p:nvSpPr>
        <p:spPr>
          <a:xfrm>
            <a:off x="6200573" y="4845878"/>
            <a:ext cx="1728390" cy="830997"/>
          </a:xfrm>
          <a:prstGeom prst="rect">
            <a:avLst/>
          </a:prstGeom>
          <a:noFill/>
        </p:spPr>
        <p:txBody>
          <a:bodyPr wrap="square" rtlCol="0" anchor="ctr">
            <a:spAutoFit/>
          </a:bodyPr>
          <a:lstStyle/>
          <a:p>
            <a:pPr algn="ctr"/>
            <a:r>
              <a:rPr lang="en-US" sz="2400" b="1" dirty="0">
                <a:solidFill>
                  <a:srgbClr val="EC008C"/>
                </a:solidFill>
              </a:rPr>
              <a:t>Reversing </a:t>
            </a:r>
            <a:r>
              <a:rPr lang="en-US" sz="2400" b="1" dirty="0" smtClean="0">
                <a:solidFill>
                  <a:srgbClr val="EC008C"/>
                </a:solidFill>
              </a:rPr>
              <a:t>difference</a:t>
            </a:r>
            <a:endParaRPr lang="en-US" sz="2400" b="1" dirty="0">
              <a:solidFill>
                <a:srgbClr val="EC008C"/>
              </a:solidFill>
            </a:endParaRPr>
          </a:p>
        </p:txBody>
      </p:sp>
      <p:cxnSp>
        <p:nvCxnSpPr>
          <p:cNvPr id="62" name="Straight Arrow Connector 61"/>
          <p:cNvCxnSpPr/>
          <p:nvPr/>
        </p:nvCxnSpPr>
        <p:spPr>
          <a:xfrm flipV="1">
            <a:off x="4645325" y="4023554"/>
            <a:ext cx="0" cy="879921"/>
          </a:xfrm>
          <a:prstGeom prst="straightConnector1">
            <a:avLst/>
          </a:prstGeom>
          <a:ln w="25400">
            <a:solidFill>
              <a:srgbClr val="EC008C"/>
            </a:solidFill>
            <a:tailEnd type="stealth"/>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rot="16200000" flipV="1">
            <a:off x="5660496" y="4609554"/>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5400000" flipH="1" flipV="1">
            <a:off x="7222596" y="4609553"/>
            <a:ext cx="1223308" cy="80336"/>
          </a:xfrm>
          <a:prstGeom prst="bentConnector3">
            <a:avLst>
              <a:gd name="adj1" fmla="val -1000"/>
            </a:avLst>
          </a:prstGeom>
          <a:ln w="25400">
            <a:solidFill>
              <a:srgbClr val="EC008C"/>
            </a:solidFill>
            <a:tailEnd type="triangle"/>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12366" y="1545322"/>
            <a:ext cx="8485632" cy="4451328"/>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630632" y="1690462"/>
            <a:ext cx="2112761" cy="461665"/>
          </a:xfrm>
          <a:prstGeom prst="rect">
            <a:avLst/>
          </a:prstGeom>
          <a:noFill/>
        </p:spPr>
        <p:txBody>
          <a:bodyPr wrap="square" rtlCol="0">
            <a:spAutoFit/>
          </a:bodyPr>
          <a:lstStyle/>
          <a:p>
            <a:pPr algn="ctr"/>
            <a:r>
              <a:rPr lang="en-US" sz="2400" dirty="0"/>
              <a:t>($ in millions)</a:t>
            </a:r>
          </a:p>
        </p:txBody>
      </p:sp>
    </p:spTree>
    <p:extLst>
      <p:ext uri="{BB962C8B-B14F-4D97-AF65-F5344CB8AC3E}">
        <p14:creationId xmlns:p14="http://schemas.microsoft.com/office/powerpoint/2010/main" val="1184014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par>
                                <p:cTn id="77" presetID="10" presetClass="entr" presetSubtype="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par>
                                <p:cTn id="89" presetID="22" presetClass="entr" presetSubtype="4" fill="hold" nodeType="with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wipe(down)">
                                      <p:cBhvr>
                                        <p:cTn id="91" dur="500"/>
                                        <p:tgtEl>
                                          <p:spTgt spid="62"/>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0" presetClass="entr" presetSubtype="0" fill="hold" nodeType="with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par>
                                <p:cTn id="100" presetID="10" presetClass="entr" presetSubtype="0" fill="hold"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500"/>
                                        <p:tgtEl>
                                          <p:spTgt spid="29"/>
                                        </p:tgtEl>
                                      </p:cBhvr>
                                    </p:animEffect>
                                  </p:childTnLst>
                                </p:cTn>
                              </p:par>
                              <p:par>
                                <p:cTn id="106" presetID="10" presetClass="entr" presetSubtype="0" fill="hold"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nodeType="withEffect">
                                  <p:stCondLst>
                                    <p:cond delay="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fade">
                                      <p:cBhvr>
                                        <p:cTn id="117" dur="500"/>
                                        <p:tgtEl>
                                          <p:spTgt spid="5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500"/>
                                        <p:tgtEl>
                                          <p:spTgt spid="28"/>
                                        </p:tgtEl>
                                      </p:cBhvr>
                                    </p:animEffect>
                                  </p:childTnLst>
                                </p:cTn>
                              </p:par>
                              <p:par>
                                <p:cTn id="121" presetID="22" presetClass="entr" presetSubtype="4" fill="hold"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wipe(down)">
                                      <p:cBhvr>
                                        <p:cTn id="123" dur="500"/>
                                        <p:tgtEl>
                                          <p:spTgt spid="6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61"/>
                                        </p:tgtEl>
                                        <p:attrNameLst>
                                          <p:attrName>style.visibility</p:attrName>
                                        </p:attrNameLst>
                                      </p:cBhvr>
                                      <p:to>
                                        <p:strVal val="visible"/>
                                      </p:to>
                                    </p:set>
                                    <p:animEffect transition="in" filter="fade">
                                      <p:cBhvr>
                                        <p:cTn id="129" dur="500"/>
                                        <p:tgtEl>
                                          <p:spTgt spid="61"/>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7"/>
                                        </p:tgtEl>
                                        <p:attrNameLst>
                                          <p:attrName>style.visibility</p:attrName>
                                        </p:attrNameLst>
                                      </p:cBhvr>
                                      <p:to>
                                        <p:strVal val="visible"/>
                                      </p:to>
                                    </p:set>
                                    <p:animEffect transition="in" filter="fade">
                                      <p:cBhvr>
                                        <p:cTn id="132" dur="500"/>
                                        <p:tgtEl>
                                          <p:spTgt spid="2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fade">
                                      <p:cBhvr>
                                        <p:cTn id="135" dur="500"/>
                                        <p:tgtEl>
                                          <p:spTgt spid="3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par>
                                <p:cTn id="144" presetID="10" presetClass="entr" presetSubtype="0" fill="hold" nodeType="with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fade">
                                      <p:cBhvr>
                                        <p:cTn id="146" dur="500"/>
                                        <p:tgtEl>
                                          <p:spTgt spid="45"/>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fade">
                                      <p:cBhvr>
                                        <p:cTn id="149" dur="500"/>
                                        <p:tgtEl>
                                          <p:spTgt spid="41"/>
                                        </p:tgtEl>
                                      </p:cBhvr>
                                    </p:animEffect>
                                  </p:childTnLst>
                                </p:cTn>
                              </p:par>
                              <p:par>
                                <p:cTn id="150" presetID="10" presetClass="entr" presetSubtype="0" fill="hold" nodeType="withEffect">
                                  <p:stCondLst>
                                    <p:cond delay="0"/>
                                  </p:stCondLst>
                                  <p:childTnLst>
                                    <p:set>
                                      <p:cBhvr>
                                        <p:cTn id="151" dur="1" fill="hold">
                                          <p:stCondLst>
                                            <p:cond delay="0"/>
                                          </p:stCondLst>
                                        </p:cTn>
                                        <p:tgtEl>
                                          <p:spTgt spid="54"/>
                                        </p:tgtEl>
                                        <p:attrNameLst>
                                          <p:attrName>style.visibility</p:attrName>
                                        </p:attrNameLst>
                                      </p:cBhvr>
                                      <p:to>
                                        <p:strVal val="visible"/>
                                      </p:to>
                                    </p:set>
                                    <p:animEffect transition="in" filter="fade">
                                      <p:cBhvr>
                                        <p:cTn id="152" dur="500"/>
                                        <p:tgtEl>
                                          <p:spTgt spid="54"/>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8"/>
                                        </p:tgtEl>
                                        <p:attrNameLst>
                                          <p:attrName>style.visibility</p:attrName>
                                        </p:attrNameLst>
                                      </p:cBhvr>
                                      <p:to>
                                        <p:strVal val="visible"/>
                                      </p:to>
                                    </p:set>
                                    <p:animEffect transition="in" filter="fade">
                                      <p:cBhvr>
                                        <p:cTn id="155" dur="500"/>
                                        <p:tgtEl>
                                          <p:spTgt spid="38"/>
                                        </p:tgtEl>
                                      </p:cBhvr>
                                    </p:animEffect>
                                  </p:childTnLst>
                                </p:cTn>
                              </p:par>
                              <p:par>
                                <p:cTn id="156" presetID="10" presetClass="entr" presetSubtype="0" fill="hold" nodeType="withEffect">
                                  <p:stCondLst>
                                    <p:cond delay="0"/>
                                  </p:stCondLst>
                                  <p:childTnLst>
                                    <p:set>
                                      <p:cBhvr>
                                        <p:cTn id="157" dur="1" fill="hold">
                                          <p:stCondLst>
                                            <p:cond delay="0"/>
                                          </p:stCondLst>
                                        </p:cTn>
                                        <p:tgtEl>
                                          <p:spTgt spid="53"/>
                                        </p:tgtEl>
                                        <p:attrNameLst>
                                          <p:attrName>style.visibility</p:attrName>
                                        </p:attrNameLst>
                                      </p:cBhvr>
                                      <p:to>
                                        <p:strVal val="visible"/>
                                      </p:to>
                                    </p:set>
                                    <p:animEffect transition="in" filter="fade">
                                      <p:cBhvr>
                                        <p:cTn id="158" dur="500"/>
                                        <p:tgtEl>
                                          <p:spTgt spid="53"/>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500"/>
                                        <p:tgtEl>
                                          <p:spTgt spid="35"/>
                                        </p:tgtEl>
                                      </p:cBhvr>
                                    </p:animEffect>
                                  </p:childTnLst>
                                </p:cTn>
                              </p:par>
                              <p:par>
                                <p:cTn id="162" presetID="10" presetClass="entr" presetSubtype="0" fill="hold" nodeType="withEffect">
                                  <p:stCondLst>
                                    <p:cond delay="0"/>
                                  </p:stCondLst>
                                  <p:childTnLst>
                                    <p:set>
                                      <p:cBhvr>
                                        <p:cTn id="163" dur="1" fill="hold">
                                          <p:stCondLst>
                                            <p:cond delay="0"/>
                                          </p:stCondLst>
                                        </p:cTn>
                                        <p:tgtEl>
                                          <p:spTgt spid="52"/>
                                        </p:tgtEl>
                                        <p:attrNameLst>
                                          <p:attrName>style.visibility</p:attrName>
                                        </p:attrNameLst>
                                      </p:cBhvr>
                                      <p:to>
                                        <p:strVal val="visible"/>
                                      </p:to>
                                    </p:set>
                                    <p:animEffect transition="in" filter="fade">
                                      <p:cBhvr>
                                        <p:cTn id="164" dur="500"/>
                                        <p:tgtEl>
                                          <p:spTgt spid="52"/>
                                        </p:tgtEl>
                                      </p:cBhvr>
                                    </p:animEffect>
                                  </p:childTnLst>
                                </p:cTn>
                              </p:par>
                              <p:par>
                                <p:cTn id="165" presetID="10" presetClass="entr" presetSubtype="0" fill="hold" nodeType="withEffect">
                                  <p:stCondLst>
                                    <p:cond delay="0"/>
                                  </p:stCondLst>
                                  <p:childTnLst>
                                    <p:set>
                                      <p:cBhvr>
                                        <p:cTn id="166" dur="1" fill="hold">
                                          <p:stCondLst>
                                            <p:cond delay="0"/>
                                          </p:stCondLst>
                                        </p:cTn>
                                        <p:tgtEl>
                                          <p:spTgt spid="57"/>
                                        </p:tgtEl>
                                        <p:attrNameLst>
                                          <p:attrName>style.visibility</p:attrName>
                                        </p:attrNameLst>
                                      </p:cBhvr>
                                      <p:to>
                                        <p:strVal val="visible"/>
                                      </p:to>
                                    </p:set>
                                    <p:animEffect transition="in" filter="fade">
                                      <p:cBhvr>
                                        <p:cTn id="167" dur="500"/>
                                        <p:tgtEl>
                                          <p:spTgt spid="57"/>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37"/>
                                        </p:tgtEl>
                                        <p:attrNameLst>
                                          <p:attrName>style.visibility</p:attrName>
                                        </p:attrNameLst>
                                      </p:cBhvr>
                                      <p:to>
                                        <p:strVal val="visible"/>
                                      </p:to>
                                    </p:set>
                                    <p:animEffect transition="in" filter="fade">
                                      <p:cBhvr>
                                        <p:cTn id="170" dur="500"/>
                                        <p:tgtEl>
                                          <p:spTgt spid="37"/>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fade">
                                      <p:cBhvr>
                                        <p:cTn id="173" dur="500"/>
                                        <p:tgtEl>
                                          <p:spTgt spid="42"/>
                                        </p:tgtEl>
                                      </p:cBhvr>
                                    </p:animEffect>
                                  </p:childTnLst>
                                </p:cTn>
                              </p:par>
                              <p:par>
                                <p:cTn id="174" presetID="22" presetClass="entr" presetSubtype="4" fill="hold" nodeType="with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wipe(down)">
                                      <p:cBhvr>
                                        <p:cTn id="176" dur="500"/>
                                        <p:tgtEl>
                                          <p:spTgt spid="6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36"/>
                                        </p:tgtEl>
                                        <p:attrNameLst>
                                          <p:attrName>style.visibility</p:attrName>
                                        </p:attrNameLst>
                                      </p:cBhvr>
                                      <p:to>
                                        <p:strVal val="visible"/>
                                      </p:to>
                                    </p:set>
                                    <p:animEffect transition="in" filter="fade">
                                      <p:cBhvr>
                                        <p:cTn id="179" dur="500"/>
                                        <p:tgtEl>
                                          <p:spTgt spid="36"/>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fade">
                                      <p:cBhvr>
                                        <p:cTn id="18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59" grpId="0"/>
      <p:bldP spid="60" grpId="0"/>
      <p:bldP spid="61" grpId="0"/>
      <p:bldP spid="65" grpId="0" animBg="1"/>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064" y="3"/>
            <a:ext cx="8530935" cy="713676"/>
          </a:xfrm>
        </p:spPr>
        <p:txBody>
          <a:bodyPr>
            <a:normAutofit/>
          </a:bodyPr>
          <a:lstStyle/>
          <a:p>
            <a:pPr algn="ctr"/>
            <a:r>
              <a:rPr lang="en-US" sz="3200" dirty="0"/>
              <a:t>Conceptual Underpinning </a:t>
            </a:r>
            <a:r>
              <a:rPr lang="en-US" sz="2400" dirty="0"/>
              <a:t>(continued)</a:t>
            </a:r>
            <a:endParaRPr lang="en-IN" sz="2400" dirty="0"/>
          </a:p>
        </p:txBody>
      </p:sp>
      <p:sp>
        <p:nvSpPr>
          <p:cNvPr id="3" name="Content Placeholder 2"/>
          <p:cNvSpPr>
            <a:spLocks noGrp="1"/>
          </p:cNvSpPr>
          <p:nvPr>
            <p:ph idx="1"/>
          </p:nvPr>
        </p:nvSpPr>
        <p:spPr>
          <a:xfrm>
            <a:off x="628186" y="691372"/>
            <a:ext cx="8382001" cy="6485991"/>
          </a:xfrm>
        </p:spPr>
        <p:txBody>
          <a:bodyPr>
            <a:normAutofit fontScale="62500" lnSpcReduction="20000"/>
          </a:bodyPr>
          <a:lstStyle/>
          <a:p>
            <a:pPr marL="0" indent="0">
              <a:lnSpc>
                <a:spcPct val="110000"/>
              </a:lnSpc>
              <a:buNone/>
            </a:pPr>
            <a:r>
              <a:rPr lang="en-IN" sz="3200" b="1" dirty="0" smtClean="0">
                <a:solidFill>
                  <a:srgbClr val="C00000"/>
                </a:solidFill>
              </a:rPr>
              <a:t>Temporary differences</a:t>
            </a:r>
          </a:p>
          <a:p>
            <a:pPr>
              <a:lnSpc>
                <a:spcPct val="110000"/>
              </a:lnSpc>
            </a:pPr>
            <a:r>
              <a:rPr lang="en-IN" sz="3200" dirty="0" smtClean="0"/>
              <a:t>Arise when </a:t>
            </a:r>
            <a:r>
              <a:rPr lang="en-US" sz="3200" dirty="0" smtClean="0"/>
              <a:t>pretax</a:t>
            </a:r>
            <a:r>
              <a:rPr lang="en-IN" sz="3200" dirty="0" smtClean="0"/>
              <a:t> accounting income and taxable income are recognized in different periods</a:t>
            </a:r>
          </a:p>
          <a:p>
            <a:pPr>
              <a:lnSpc>
                <a:spcPct val="110000"/>
              </a:lnSpc>
            </a:pPr>
            <a:r>
              <a:rPr lang="en-IN" sz="3200" dirty="0" smtClean="0"/>
              <a:t>Are </a:t>
            </a:r>
            <a:r>
              <a:rPr lang="en-IN" sz="3200" b="1" i="1" dirty="0" smtClean="0">
                <a:solidFill>
                  <a:srgbClr val="C00000"/>
                </a:solidFill>
              </a:rPr>
              <a:t>differences</a:t>
            </a:r>
            <a:r>
              <a:rPr lang="en-IN" sz="3200" dirty="0" smtClean="0"/>
              <a:t> between the </a:t>
            </a:r>
            <a:r>
              <a:rPr lang="en-IN" sz="3200" b="1" i="1" dirty="0" smtClean="0">
                <a:solidFill>
                  <a:srgbClr val="C00000"/>
                </a:solidFill>
              </a:rPr>
              <a:t>amount of an asset or liability</a:t>
            </a:r>
            <a:r>
              <a:rPr lang="en-IN" sz="3200" i="1" dirty="0" smtClean="0">
                <a:solidFill>
                  <a:srgbClr val="C00000"/>
                </a:solidFill>
              </a:rPr>
              <a:t> </a:t>
            </a:r>
            <a:r>
              <a:rPr lang="en-IN" sz="3200" dirty="0" smtClean="0"/>
              <a:t>that is reported in the financial statements and the equivalent amount, called the </a:t>
            </a:r>
            <a:r>
              <a:rPr lang="en-IN" sz="3200" b="1" i="1" dirty="0" smtClean="0">
                <a:solidFill>
                  <a:srgbClr val="C00000"/>
                </a:solidFill>
              </a:rPr>
              <a:t>tax basis</a:t>
            </a:r>
            <a:r>
              <a:rPr lang="en-IN" sz="3200" i="1" dirty="0" smtClean="0">
                <a:solidFill>
                  <a:srgbClr val="C00000"/>
                </a:solidFill>
              </a:rPr>
              <a:t> </a:t>
            </a:r>
            <a:r>
              <a:rPr lang="en-IN" sz="3200" dirty="0" smtClean="0"/>
              <a:t>of an asset or a liability</a:t>
            </a:r>
            <a:r>
              <a:rPr lang="en-IN" sz="3200" i="1" dirty="0" smtClean="0"/>
              <a:t>, </a:t>
            </a:r>
            <a:r>
              <a:rPr lang="en-IN" sz="3200" dirty="0" smtClean="0"/>
              <a:t>that is included in the company’s tax records</a:t>
            </a:r>
          </a:p>
          <a:p>
            <a:pPr>
              <a:lnSpc>
                <a:spcPct val="110000"/>
              </a:lnSpc>
              <a:buClr>
                <a:schemeClr val="tx1"/>
              </a:buClr>
            </a:pPr>
            <a:r>
              <a:rPr lang="en-IN" sz="3200" b="1" i="1" dirty="0" smtClean="0">
                <a:solidFill>
                  <a:srgbClr val="C00000"/>
                </a:solidFill>
              </a:rPr>
              <a:t>Originate</a:t>
            </a:r>
            <a:r>
              <a:rPr lang="en-IN" sz="3200" i="1" dirty="0" smtClean="0"/>
              <a:t> </a:t>
            </a:r>
            <a:r>
              <a:rPr lang="en-IN" sz="3200" dirty="0" smtClean="0"/>
              <a:t>in one period and </a:t>
            </a:r>
            <a:r>
              <a:rPr lang="en-IN" sz="3200" b="1" i="1" dirty="0" smtClean="0">
                <a:solidFill>
                  <a:srgbClr val="C00000"/>
                </a:solidFill>
              </a:rPr>
              <a:t>reverse</a:t>
            </a:r>
            <a:r>
              <a:rPr lang="en-IN" sz="3200" i="1" dirty="0" smtClean="0"/>
              <a:t>, </a:t>
            </a:r>
            <a:r>
              <a:rPr lang="en-IN" sz="3200" dirty="0" smtClean="0"/>
              <a:t>or turn around, in one or more subsequent periods</a:t>
            </a:r>
          </a:p>
          <a:p>
            <a:pPr marL="0" lvl="1" indent="0">
              <a:lnSpc>
                <a:spcPct val="110000"/>
              </a:lnSpc>
              <a:spcBef>
                <a:spcPts val="1200"/>
              </a:spcBef>
              <a:buNone/>
            </a:pPr>
            <a:r>
              <a:rPr lang="en-IN" sz="3200" b="1" dirty="0" smtClean="0">
                <a:solidFill>
                  <a:srgbClr val="C00000"/>
                </a:solidFill>
              </a:rPr>
              <a:t>Example</a:t>
            </a:r>
          </a:p>
          <a:p>
            <a:pPr marL="0" indent="0">
              <a:lnSpc>
                <a:spcPct val="110000"/>
              </a:lnSpc>
              <a:spcBef>
                <a:spcPts val="400"/>
              </a:spcBef>
              <a:buNone/>
            </a:pPr>
            <a:r>
              <a:rPr lang="en-IN" sz="3200" dirty="0" smtClean="0"/>
              <a:t>Income </a:t>
            </a:r>
            <a:r>
              <a:rPr lang="en-IN" sz="3200" dirty="0"/>
              <a:t>from selling properties on an installment basis is </a:t>
            </a:r>
          </a:p>
          <a:p>
            <a:pPr>
              <a:lnSpc>
                <a:spcPct val="110000"/>
              </a:lnSpc>
            </a:pPr>
            <a:r>
              <a:rPr lang="en-IN" sz="3200" dirty="0"/>
              <a:t>R</a:t>
            </a:r>
            <a:r>
              <a:rPr lang="en-IN" sz="3200" dirty="0" smtClean="0"/>
              <a:t>eported </a:t>
            </a:r>
            <a:r>
              <a:rPr lang="en-IN" sz="3200" dirty="0"/>
              <a:t>for financial reporting purposes in the year of the </a:t>
            </a:r>
            <a:r>
              <a:rPr lang="en-IN" sz="3200" dirty="0" smtClean="0"/>
              <a:t>sale </a:t>
            </a:r>
            <a:endParaRPr lang="en-IN" sz="3200" dirty="0"/>
          </a:p>
          <a:p>
            <a:pPr>
              <a:lnSpc>
                <a:spcPct val="110000"/>
              </a:lnSpc>
            </a:pPr>
            <a:r>
              <a:rPr lang="en-IN" sz="3200" dirty="0"/>
              <a:t>R</a:t>
            </a:r>
            <a:r>
              <a:rPr lang="en-IN" sz="3200" dirty="0" smtClean="0"/>
              <a:t>eported </a:t>
            </a:r>
            <a:r>
              <a:rPr lang="en-IN" sz="3200" dirty="0"/>
              <a:t>for tax purposes as it actually is </a:t>
            </a:r>
            <a:r>
              <a:rPr lang="en-IN" sz="3200" dirty="0" smtClean="0"/>
              <a:t>received </a:t>
            </a:r>
            <a:endParaRPr lang="en-IN" sz="3200" dirty="0"/>
          </a:p>
          <a:p>
            <a:pPr>
              <a:lnSpc>
                <a:spcPct val="110000"/>
              </a:lnSpc>
            </a:pPr>
            <a:r>
              <a:rPr lang="en-IN" sz="3200" dirty="0"/>
              <a:t>The temporary difference </a:t>
            </a:r>
          </a:p>
          <a:p>
            <a:pPr lvl="1">
              <a:lnSpc>
                <a:spcPct val="110000"/>
              </a:lnSpc>
              <a:buFont typeface="Lucida Grande"/>
              <a:buChar char="–"/>
            </a:pPr>
            <a:r>
              <a:rPr lang="en-IN" sz="3000" dirty="0"/>
              <a:t>O</a:t>
            </a:r>
            <a:r>
              <a:rPr lang="en-IN" sz="3000" dirty="0" smtClean="0"/>
              <a:t>riginates </a:t>
            </a:r>
            <a:r>
              <a:rPr lang="en-IN" sz="3000" dirty="0"/>
              <a:t>in the year the </a:t>
            </a:r>
            <a:r>
              <a:rPr lang="en-US" sz="3000" dirty="0"/>
              <a:t>installment</a:t>
            </a:r>
            <a:r>
              <a:rPr lang="en-IN" sz="3000" dirty="0"/>
              <a:t> sales are made and are reported in the </a:t>
            </a:r>
            <a:r>
              <a:rPr lang="en-IN" sz="3000" i="1" dirty="0"/>
              <a:t>income </a:t>
            </a:r>
            <a:r>
              <a:rPr lang="en-IN" sz="3000" i="1" dirty="0" smtClean="0"/>
              <a:t>statement </a:t>
            </a:r>
            <a:endParaRPr lang="en-IN" sz="3000" dirty="0"/>
          </a:p>
          <a:p>
            <a:pPr lvl="1">
              <a:lnSpc>
                <a:spcPct val="110000"/>
              </a:lnSpc>
              <a:buFont typeface="Lucida Grande"/>
              <a:buChar char="–"/>
            </a:pPr>
            <a:r>
              <a:rPr lang="en-IN" sz="3000" dirty="0"/>
              <a:t>R</a:t>
            </a:r>
            <a:r>
              <a:rPr lang="en-IN" sz="3000" dirty="0" smtClean="0"/>
              <a:t>everses </a:t>
            </a:r>
            <a:r>
              <a:rPr lang="en-IN" sz="3000" dirty="0"/>
              <a:t>in a future period when the </a:t>
            </a:r>
            <a:r>
              <a:rPr lang="en-US" sz="3000" dirty="0"/>
              <a:t>installments</a:t>
            </a:r>
            <a:r>
              <a:rPr lang="en-IN" sz="3000" dirty="0"/>
              <a:t> are collected and income is reported on the </a:t>
            </a:r>
            <a:r>
              <a:rPr lang="en-IN" sz="3000" i="1" dirty="0"/>
              <a:t>tax </a:t>
            </a:r>
            <a:r>
              <a:rPr lang="en-IN" sz="3000" i="1" dirty="0" smtClean="0"/>
              <a:t>return</a:t>
            </a:r>
            <a:endParaRPr lang="en-IN" sz="3000" dirty="0"/>
          </a:p>
          <a:p>
            <a:pPr>
              <a:buNone/>
            </a:pPr>
            <a:endParaRPr lang="en-IN" dirty="0"/>
          </a:p>
          <a:p>
            <a:pPr marL="0" indent="0">
              <a:buNone/>
            </a:pPr>
            <a:endParaRPr lang="en-US" dirty="0"/>
          </a:p>
          <a:p>
            <a:pPr marL="0" indent="0">
              <a:buNone/>
            </a:pPr>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10865862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15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25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fade">
                                      <p:cBhvr>
                                        <p:cTn id="44" dur="500"/>
                                        <p:tgtEl>
                                          <p:spTgt spid="3">
                                            <p:txEl>
                                              <p:pRg st="8" end="8"/>
                                            </p:txEl>
                                          </p:spTgt>
                                        </p:tgtEl>
                                      </p:cBhvr>
                                    </p:animEffect>
                                  </p:childTnLst>
                                </p:cTn>
                              </p:par>
                            </p:childTnLst>
                          </p:cTn>
                        </p:par>
                        <p:par>
                          <p:cTn id="45" fill="hold">
                            <p:stCondLst>
                              <p:cond delay="500"/>
                            </p:stCondLst>
                            <p:childTnLst>
                              <p:par>
                                <p:cTn id="46" presetID="10" presetClass="entr" presetSubtype="0" fill="hold" nodeType="afterEffect">
                                  <p:stCondLst>
                                    <p:cond delay="50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childTnLst>
                          </p:cTn>
                        </p:par>
                        <p:par>
                          <p:cTn id="49" fill="hold">
                            <p:stCondLst>
                              <p:cond delay="1500"/>
                            </p:stCondLst>
                            <p:childTnLst>
                              <p:par>
                                <p:cTn id="50" presetID="10" presetClass="entr" presetSubtype="0" fill="hold" nodeType="afterEffect">
                                  <p:stCondLst>
                                    <p:cond delay="50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fade">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650" y="58792"/>
            <a:ext cx="8610349" cy="722669"/>
          </a:xfrm>
        </p:spPr>
        <p:txBody>
          <a:bodyPr>
            <a:normAutofit/>
          </a:bodyPr>
          <a:lstStyle/>
          <a:p>
            <a:r>
              <a:rPr lang="en-IN" sz="3400" dirty="0">
                <a:latin typeface="+mj-lt"/>
              </a:rPr>
              <a:t>Valuation Allowance</a:t>
            </a:r>
          </a:p>
        </p:txBody>
      </p:sp>
      <p:sp>
        <p:nvSpPr>
          <p:cNvPr id="3" name="Content Placeholder 2"/>
          <p:cNvSpPr>
            <a:spLocks noGrp="1"/>
          </p:cNvSpPr>
          <p:nvPr>
            <p:ph idx="1"/>
          </p:nvPr>
        </p:nvSpPr>
        <p:spPr>
          <a:xfrm>
            <a:off x="533650" y="886883"/>
            <a:ext cx="8225383" cy="738132"/>
          </a:xfrm>
        </p:spPr>
        <p:txBody>
          <a:bodyPr>
            <a:normAutofit fontScale="92500" lnSpcReduction="10000"/>
          </a:bodyPr>
          <a:lstStyle/>
          <a:p>
            <a:pPr marL="0" indent="0">
              <a:buNone/>
            </a:pPr>
            <a:r>
              <a:rPr lang="en-IN" dirty="0"/>
              <a:t>Needed if it is </a:t>
            </a:r>
            <a:r>
              <a:rPr lang="en-IN" b="1" dirty="0">
                <a:solidFill>
                  <a:srgbClr val="C00000"/>
                </a:solidFill>
              </a:rPr>
              <a:t>more </a:t>
            </a:r>
            <a:r>
              <a:rPr lang="en-US" b="1" dirty="0">
                <a:solidFill>
                  <a:srgbClr val="C00000"/>
                </a:solidFill>
              </a:rPr>
              <a:t>likely than not </a:t>
            </a:r>
            <a:r>
              <a:rPr lang="en-US" dirty="0"/>
              <a:t>that </a:t>
            </a:r>
            <a:r>
              <a:rPr lang="en-IN" dirty="0"/>
              <a:t>some portion or all of a </a:t>
            </a:r>
            <a:r>
              <a:rPr lang="en-US" dirty="0"/>
              <a:t>deferred tax asset </a:t>
            </a:r>
            <a:r>
              <a:rPr lang="en-US" b="1" dirty="0">
                <a:solidFill>
                  <a:srgbClr val="C00000"/>
                </a:solidFill>
              </a:rPr>
              <a:t>will not be realized</a:t>
            </a:r>
            <a:endParaRPr lang="en-IN" b="1" dirty="0">
              <a:solidFill>
                <a:srgbClr val="C00000"/>
              </a:solidFill>
            </a:endParaRPr>
          </a:p>
        </p:txBody>
      </p:sp>
      <p:sp>
        <p:nvSpPr>
          <p:cNvPr id="1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7" name="TextBox 16"/>
          <p:cNvSpPr txBox="1"/>
          <p:nvPr/>
        </p:nvSpPr>
        <p:spPr>
          <a:xfrm>
            <a:off x="533650" y="1605330"/>
            <a:ext cx="8619630" cy="3647153"/>
          </a:xfrm>
          <a:prstGeom prst="rect">
            <a:avLst/>
          </a:prstGeom>
          <a:noFill/>
        </p:spPr>
        <p:txBody>
          <a:bodyPr wrap="square" rtlCol="0">
            <a:spAutoFit/>
          </a:bodyPr>
          <a:lstStyle/>
          <a:p>
            <a:r>
              <a:rPr lang="en-IN" sz="2400" b="1" dirty="0">
                <a:solidFill>
                  <a:srgbClr val="C00000"/>
                </a:solidFill>
              </a:rPr>
              <a:t>Example:</a:t>
            </a:r>
          </a:p>
          <a:p>
            <a:r>
              <a:rPr lang="en-IN" sz="2300" dirty="0"/>
              <a:t>Tomorrow Publications reported pretax accounting income in 2018, 2019, and 2020 of $80 million, $115 million, and $105 million, respectively. The 2018 income statement does </a:t>
            </a:r>
            <a:r>
              <a:rPr lang="en-IN" sz="2300" b="1" dirty="0"/>
              <a:t>not</a:t>
            </a:r>
            <a:r>
              <a:rPr lang="en-IN" sz="2300" i="1" dirty="0"/>
              <a:t> </a:t>
            </a:r>
            <a:r>
              <a:rPr lang="en-IN" sz="2300" dirty="0"/>
              <a:t>include $20 million of magazine subscriptions received that year for one- and two-year subscriptions. The subscription revenue is reported for tax purposes in 2018. The revenue will be recognized in 2019 ($15 million) and 2020 ($5 million). The income tax rate is 40% each year. </a:t>
            </a:r>
            <a:r>
              <a:rPr lang="en-US" sz="2300" dirty="0"/>
              <a:t>Management determines that it’s </a:t>
            </a:r>
            <a:r>
              <a:rPr lang="en-IN" sz="2300" dirty="0"/>
              <a:t>more likely than not that </a:t>
            </a:r>
            <a:r>
              <a:rPr lang="en-IN" sz="2300" b="1" dirty="0">
                <a:solidFill>
                  <a:srgbClr val="EC008C"/>
                </a:solidFill>
              </a:rPr>
              <a:t>$3</a:t>
            </a:r>
            <a:r>
              <a:rPr lang="en-IN" sz="2300" b="1" dirty="0"/>
              <a:t> </a:t>
            </a:r>
            <a:r>
              <a:rPr lang="en-IN" sz="2300" dirty="0"/>
              <a:t>million of the deferred tax asset ultimately will </a:t>
            </a:r>
            <a:r>
              <a:rPr lang="en-IN" sz="2300" b="1" dirty="0"/>
              <a:t>not</a:t>
            </a:r>
            <a:r>
              <a:rPr lang="en-IN" sz="2300" dirty="0"/>
              <a:t> be realized at the end of 2018.</a:t>
            </a:r>
            <a:endParaRPr lang="en-US" sz="2300" dirty="0"/>
          </a:p>
        </p:txBody>
      </p:sp>
      <p:sp>
        <p:nvSpPr>
          <p:cNvPr id="18" name="Rectangle 17"/>
          <p:cNvSpPr/>
          <p:nvPr/>
        </p:nvSpPr>
        <p:spPr>
          <a:xfrm>
            <a:off x="720700" y="5255633"/>
            <a:ext cx="7967363" cy="138748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9" name="TextBox 18"/>
          <p:cNvSpPr txBox="1">
            <a:spLocks noChangeArrowheads="1"/>
          </p:cNvSpPr>
          <p:nvPr/>
        </p:nvSpPr>
        <p:spPr bwMode="auto">
          <a:xfrm>
            <a:off x="891048" y="534122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2018</a:t>
            </a:r>
            <a:endParaRPr lang="en-IN" sz="2400" b="1" baseline="30000" dirty="0">
              <a:latin typeface="Calibri" pitchFamily="34" charset="0"/>
            </a:endParaRPr>
          </a:p>
        </p:txBody>
      </p:sp>
      <p:sp>
        <p:nvSpPr>
          <p:cNvPr id="20" name="TextBox 19"/>
          <p:cNvSpPr txBox="1">
            <a:spLocks noChangeArrowheads="1"/>
          </p:cNvSpPr>
          <p:nvPr/>
        </p:nvSpPr>
        <p:spPr bwMode="auto">
          <a:xfrm>
            <a:off x="719348" y="5861848"/>
            <a:ext cx="5724144" cy="404812"/>
          </a:xfrm>
          <a:prstGeom prst="rect">
            <a:avLst/>
          </a:prstGeom>
          <a:noFill/>
          <a:ln w="9525">
            <a:noFill/>
            <a:miter lim="800000"/>
            <a:headEnd/>
            <a:tailEnd/>
          </a:ln>
        </p:spPr>
        <p:txBody>
          <a:bodyPr/>
          <a:lstStyle/>
          <a:p>
            <a:r>
              <a:rPr lang="en-US" sz="2400" dirty="0"/>
              <a:t>Income tax expense</a:t>
            </a:r>
            <a:endParaRPr lang="en-IN" sz="2400" dirty="0">
              <a:latin typeface="Calibri" pitchFamily="34" charset="0"/>
            </a:endParaRPr>
          </a:p>
        </p:txBody>
      </p:sp>
      <p:sp>
        <p:nvSpPr>
          <p:cNvPr id="22" name="TextBox 21"/>
          <p:cNvSpPr txBox="1">
            <a:spLocks noChangeArrowheads="1"/>
          </p:cNvSpPr>
          <p:nvPr/>
        </p:nvSpPr>
        <p:spPr bwMode="auto">
          <a:xfrm>
            <a:off x="6213592" y="5861848"/>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24" name="TextBox 23"/>
          <p:cNvSpPr txBox="1">
            <a:spLocks noChangeArrowheads="1"/>
          </p:cNvSpPr>
          <p:nvPr/>
        </p:nvSpPr>
        <p:spPr bwMode="auto">
          <a:xfrm>
            <a:off x="7612781" y="552659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5" name="TextBox 24"/>
          <p:cNvSpPr txBox="1">
            <a:spLocks noChangeArrowheads="1"/>
          </p:cNvSpPr>
          <p:nvPr/>
        </p:nvSpPr>
        <p:spPr bwMode="auto">
          <a:xfrm>
            <a:off x="6291088" y="552659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719348" y="6245364"/>
            <a:ext cx="5721540" cy="404813"/>
          </a:xfrm>
          <a:prstGeom prst="rect">
            <a:avLst/>
          </a:prstGeom>
          <a:noFill/>
          <a:ln w="9525">
            <a:noFill/>
            <a:miter lim="800000"/>
            <a:headEnd/>
            <a:tailEnd/>
          </a:ln>
        </p:spPr>
        <p:txBody>
          <a:bodyPr/>
          <a:lstStyle/>
          <a:p>
            <a:pPr lvl="1"/>
            <a:r>
              <a:rPr lang="en-US" sz="2400" dirty="0"/>
              <a:t>Valuation allowance—deferred tax asset</a:t>
            </a:r>
            <a:endParaRPr lang="en-IN" sz="2400" dirty="0">
              <a:latin typeface="Calibri" pitchFamily="34" charset="0"/>
            </a:endParaRPr>
          </a:p>
        </p:txBody>
      </p:sp>
      <p:sp>
        <p:nvSpPr>
          <p:cNvPr id="27" name="TextBox 26"/>
          <p:cNvSpPr txBox="1">
            <a:spLocks noChangeArrowheads="1"/>
          </p:cNvSpPr>
          <p:nvPr/>
        </p:nvSpPr>
        <p:spPr bwMode="auto">
          <a:xfrm>
            <a:off x="7386444" y="624536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cxnSp>
        <p:nvCxnSpPr>
          <p:cNvPr id="28" name="Straight Connector 27"/>
          <p:cNvCxnSpPr/>
          <p:nvPr/>
        </p:nvCxnSpPr>
        <p:spPr>
          <a:xfrm>
            <a:off x="741675" y="5905961"/>
            <a:ext cx="79549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424717" y="5220739"/>
            <a:ext cx="2207239" cy="404812"/>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16" name="Rectangle 15"/>
          <p:cNvSpPr/>
          <p:nvPr/>
        </p:nvSpPr>
        <p:spPr>
          <a:xfrm>
            <a:off x="6995409" y="590596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5982044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animBg="1"/>
      <p:bldP spid="19" grpId="0"/>
      <p:bldP spid="20" grpId="0"/>
      <p:bldP spid="22" grpId="0"/>
      <p:bldP spid="24" grpId="0"/>
      <p:bldP spid="25" grpId="0"/>
      <p:bldP spid="26" grpId="0"/>
      <p:bldP spid="27" grpId="0"/>
      <p:bldP spid="29" grpId="0"/>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858349"/>
          </a:xfrm>
        </p:spPr>
        <p:txBody>
          <a:bodyPr>
            <a:normAutofit/>
          </a:bodyPr>
          <a:lstStyle/>
          <a:p>
            <a:r>
              <a:rPr lang="en-IN" sz="3600" dirty="0">
                <a:latin typeface="+mj-lt"/>
              </a:rPr>
              <a:t>Valuation Allowance </a:t>
            </a:r>
            <a:r>
              <a:rPr lang="en-IN" sz="2700" dirty="0">
                <a:latin typeface="+mj-lt"/>
              </a:rPr>
              <a:t>(continued) </a:t>
            </a:r>
            <a:endParaRPr lang="en-IN" sz="3600"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1" name="TextBox 10"/>
          <p:cNvSpPr txBox="1"/>
          <p:nvPr/>
        </p:nvSpPr>
        <p:spPr>
          <a:xfrm>
            <a:off x="615598" y="1652140"/>
            <a:ext cx="8449789" cy="1569660"/>
          </a:xfrm>
          <a:prstGeom prst="rect">
            <a:avLst/>
          </a:prstGeom>
          <a:noFill/>
        </p:spPr>
        <p:txBody>
          <a:bodyPr wrap="square" rtlCol="0">
            <a:spAutoFit/>
          </a:bodyPr>
          <a:lstStyle/>
          <a:p>
            <a:r>
              <a:rPr lang="en-IN" sz="2400" b="1" dirty="0">
                <a:solidFill>
                  <a:srgbClr val="C00000"/>
                </a:solidFill>
              </a:rPr>
              <a:t>Example:</a:t>
            </a:r>
          </a:p>
          <a:p>
            <a:r>
              <a:rPr lang="en-IN" sz="2400" dirty="0"/>
              <a:t>A company has accounts receivable of $8 million but it expects that </a:t>
            </a:r>
            <a:r>
              <a:rPr lang="en-IN" sz="2400" b="1" dirty="0">
                <a:solidFill>
                  <a:srgbClr val="EC008C"/>
                </a:solidFill>
              </a:rPr>
              <a:t>$3</a:t>
            </a:r>
            <a:r>
              <a:rPr lang="en-IN" sz="2400" dirty="0"/>
              <a:t> million of that amount will not ultimately be collected from their customers.</a:t>
            </a:r>
            <a:endParaRPr lang="en-IN" sz="2400" b="1" dirty="0">
              <a:solidFill>
                <a:srgbClr val="7E0000"/>
              </a:solidFill>
            </a:endParaRPr>
          </a:p>
        </p:txBody>
      </p:sp>
      <p:sp>
        <p:nvSpPr>
          <p:cNvPr id="13" name="TextBox 12"/>
          <p:cNvSpPr txBox="1">
            <a:spLocks noChangeArrowheads="1"/>
          </p:cNvSpPr>
          <p:nvPr/>
        </p:nvSpPr>
        <p:spPr bwMode="auto">
          <a:xfrm>
            <a:off x="615598" y="3333405"/>
            <a:ext cx="5931642" cy="404812"/>
          </a:xfrm>
          <a:prstGeom prst="rect">
            <a:avLst/>
          </a:prstGeom>
          <a:noFill/>
          <a:ln w="9525">
            <a:noFill/>
            <a:miter lim="800000"/>
            <a:headEnd/>
            <a:tailEnd/>
          </a:ln>
        </p:spPr>
        <p:txBody>
          <a:bodyPr/>
          <a:lstStyle/>
          <a:p>
            <a:r>
              <a:rPr lang="en-US" sz="2400" dirty="0"/>
              <a:t>Accounts receivable</a:t>
            </a:r>
            <a:endParaRPr lang="en-IN" sz="2400" dirty="0">
              <a:latin typeface="Calibri" pitchFamily="34" charset="0"/>
            </a:endParaRPr>
          </a:p>
        </p:txBody>
      </p:sp>
      <p:sp>
        <p:nvSpPr>
          <p:cNvPr id="14" name="TextBox 13"/>
          <p:cNvSpPr txBox="1">
            <a:spLocks noChangeArrowheads="1"/>
          </p:cNvSpPr>
          <p:nvPr/>
        </p:nvSpPr>
        <p:spPr bwMode="auto">
          <a:xfrm>
            <a:off x="615598" y="3785792"/>
            <a:ext cx="5931642" cy="404812"/>
          </a:xfrm>
          <a:prstGeom prst="rect">
            <a:avLst/>
          </a:prstGeom>
          <a:noFill/>
          <a:ln w="9525">
            <a:noFill/>
            <a:miter lim="800000"/>
            <a:headEnd/>
            <a:tailEnd/>
          </a:ln>
        </p:spPr>
        <p:txBody>
          <a:bodyPr/>
          <a:lstStyle/>
          <a:p>
            <a:r>
              <a:rPr lang="en-IN" sz="2400" dirty="0"/>
              <a:t>Less: Allowance for uncollectible accounts</a:t>
            </a:r>
            <a:endParaRPr lang="en-IN" sz="2400" dirty="0">
              <a:latin typeface="Calibri" pitchFamily="34" charset="0"/>
            </a:endParaRPr>
          </a:p>
        </p:txBody>
      </p:sp>
      <p:sp>
        <p:nvSpPr>
          <p:cNvPr id="15" name="TextBox 14"/>
          <p:cNvSpPr txBox="1">
            <a:spLocks noChangeArrowheads="1"/>
          </p:cNvSpPr>
          <p:nvPr/>
        </p:nvSpPr>
        <p:spPr bwMode="auto">
          <a:xfrm>
            <a:off x="7071944" y="3746361"/>
            <a:ext cx="696983"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16" name="TextBox 15"/>
          <p:cNvSpPr txBox="1">
            <a:spLocks noChangeArrowheads="1"/>
          </p:cNvSpPr>
          <p:nvPr/>
        </p:nvSpPr>
        <p:spPr bwMode="auto">
          <a:xfrm>
            <a:off x="6983456" y="3370948"/>
            <a:ext cx="696983" cy="404812"/>
          </a:xfrm>
          <a:prstGeom prst="rect">
            <a:avLst/>
          </a:prstGeom>
          <a:noFill/>
          <a:ln w="9525">
            <a:noFill/>
            <a:miter lim="800000"/>
            <a:headEnd/>
            <a:tailEnd/>
          </a:ln>
        </p:spPr>
        <p:txBody>
          <a:bodyPr/>
          <a:lstStyle/>
          <a:p>
            <a:pPr algn="r"/>
            <a:r>
              <a:rPr lang="en-IN" sz="2400" dirty="0">
                <a:latin typeface="Calibri" pitchFamily="34" charset="0"/>
              </a:rPr>
              <a:t>$8</a:t>
            </a:r>
          </a:p>
        </p:txBody>
      </p:sp>
      <p:sp>
        <p:nvSpPr>
          <p:cNvPr id="18" name="TextBox 17"/>
          <p:cNvSpPr txBox="1">
            <a:spLocks noChangeArrowheads="1"/>
          </p:cNvSpPr>
          <p:nvPr/>
        </p:nvSpPr>
        <p:spPr bwMode="auto">
          <a:xfrm>
            <a:off x="6983456" y="4127127"/>
            <a:ext cx="696983" cy="404812"/>
          </a:xfrm>
          <a:prstGeom prst="rect">
            <a:avLst/>
          </a:prstGeom>
          <a:noFill/>
          <a:ln w="9525">
            <a:noFill/>
            <a:miter lim="800000"/>
            <a:headEnd/>
            <a:tailEnd/>
          </a:ln>
        </p:spPr>
        <p:txBody>
          <a:bodyPr/>
          <a:lstStyle/>
          <a:p>
            <a:pPr algn="r"/>
            <a:r>
              <a:rPr lang="en-IN" sz="2400" dirty="0">
                <a:latin typeface="Calibri" pitchFamily="34" charset="0"/>
              </a:rPr>
              <a:t>$5</a:t>
            </a:r>
          </a:p>
        </p:txBody>
      </p:sp>
      <p:cxnSp>
        <p:nvCxnSpPr>
          <p:cNvPr id="20" name="Straight Connector 19"/>
          <p:cNvCxnSpPr/>
          <p:nvPr/>
        </p:nvCxnSpPr>
        <p:spPr>
          <a:xfrm>
            <a:off x="7218229" y="4175856"/>
            <a:ext cx="4854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615598" y="1080185"/>
            <a:ext cx="8359477" cy="404813"/>
          </a:xfrm>
          <a:prstGeom prst="rect">
            <a:avLst/>
          </a:prstGeom>
          <a:noFill/>
          <a:ln w="9525">
            <a:noFill/>
            <a:miter lim="800000"/>
            <a:headEnd/>
            <a:tailEnd/>
          </a:ln>
        </p:spPr>
        <p:txBody>
          <a:bodyPr/>
          <a:lstStyle/>
          <a:p>
            <a:r>
              <a:rPr lang="en-IN" sz="2400" b="1" dirty="0"/>
              <a:t>Reducing accounts receivable using a valuation allowance</a:t>
            </a:r>
            <a:endParaRPr lang="en-IN" sz="2400" b="1" dirty="0">
              <a:latin typeface="Calibri" pitchFamily="34" charset="0"/>
            </a:endParaRPr>
          </a:p>
        </p:txBody>
      </p:sp>
    </p:spTree>
    <p:extLst>
      <p:ext uri="{BB962C8B-B14F-4D97-AF65-F5344CB8AC3E}">
        <p14:creationId xmlns:p14="http://schemas.microsoft.com/office/powerpoint/2010/main" val="1993251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16" grpId="0"/>
      <p:bldP spid="18"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650" y="3"/>
            <a:ext cx="8610349" cy="693172"/>
          </a:xfrm>
        </p:spPr>
        <p:txBody>
          <a:bodyPr>
            <a:normAutofit fontScale="90000"/>
          </a:bodyPr>
          <a:lstStyle/>
          <a:p>
            <a:r>
              <a:rPr lang="en-IN" sz="3600" dirty="0">
                <a:latin typeface="+mj-lt"/>
              </a:rPr>
              <a:t> Valuation Allowance </a:t>
            </a:r>
            <a:r>
              <a:rPr lang="en-IN" sz="2700" dirty="0">
                <a:latin typeface="+mj-lt"/>
              </a:rPr>
              <a:t>(</a:t>
            </a:r>
            <a:r>
              <a:rPr lang="en-IN" sz="2700" dirty="0" smtClean="0">
                <a:latin typeface="+mj-lt"/>
              </a:rPr>
              <a:t>cont. 2) </a:t>
            </a:r>
            <a:endParaRPr lang="en-IN" sz="2700"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1" name="TextBox 10"/>
          <p:cNvSpPr txBox="1"/>
          <p:nvPr/>
        </p:nvSpPr>
        <p:spPr>
          <a:xfrm>
            <a:off x="533650" y="541886"/>
            <a:ext cx="8619630" cy="4154984"/>
          </a:xfrm>
          <a:prstGeom prst="rect">
            <a:avLst/>
          </a:prstGeom>
          <a:noFill/>
        </p:spPr>
        <p:txBody>
          <a:bodyPr wrap="square" rtlCol="0">
            <a:spAutoFit/>
          </a:bodyPr>
          <a:lstStyle/>
          <a:p>
            <a:r>
              <a:rPr lang="en-IN" sz="2400" b="1" dirty="0">
                <a:solidFill>
                  <a:srgbClr val="C00000"/>
                </a:solidFill>
              </a:rPr>
              <a:t>Example:</a:t>
            </a:r>
          </a:p>
          <a:p>
            <a:r>
              <a:rPr lang="en-IN" sz="2400" dirty="0"/>
              <a:t>Tomorrow Publications reported pretax accounting income in 2018, 2019, and 2020 of $80 million, $115 million, and $105 million, respectively. The 2018 income statement does </a:t>
            </a:r>
            <a:r>
              <a:rPr lang="en-IN" sz="2400" b="1" dirty="0"/>
              <a:t>not</a:t>
            </a:r>
            <a:r>
              <a:rPr lang="en-IN" sz="2400" i="1" dirty="0"/>
              <a:t> </a:t>
            </a:r>
            <a:r>
              <a:rPr lang="en-IN" sz="2400" dirty="0"/>
              <a:t>include $20 million of magazine subscriptions received that year for one- and two-year subscriptions. The subscription revenue is reported for tax purposes in 2018. The revenue will be recognized in 2019 ($15 million) and 2020 ($5 million). The income tax rate is 40% each year. </a:t>
            </a:r>
            <a:r>
              <a:rPr lang="en-US" sz="2400" dirty="0"/>
              <a:t>Management determines that it’s </a:t>
            </a:r>
            <a:r>
              <a:rPr lang="en-IN" sz="2400" dirty="0"/>
              <a:t>more likely than not that </a:t>
            </a:r>
            <a:r>
              <a:rPr lang="en-IN" sz="2400" b="1" dirty="0">
                <a:solidFill>
                  <a:srgbClr val="EC008C"/>
                </a:solidFill>
              </a:rPr>
              <a:t>$3</a:t>
            </a:r>
            <a:r>
              <a:rPr lang="en-IN" sz="2400" b="1" dirty="0"/>
              <a:t> </a:t>
            </a:r>
            <a:r>
              <a:rPr lang="en-IN" sz="2400" dirty="0"/>
              <a:t>million of the deferred tax asset ultimately will not be realized at the end of 2018.</a:t>
            </a:r>
            <a:endParaRPr lang="en-US" sz="2400" dirty="0"/>
          </a:p>
        </p:txBody>
      </p:sp>
      <p:sp>
        <p:nvSpPr>
          <p:cNvPr id="12" name="TextBox 11"/>
          <p:cNvSpPr txBox="1">
            <a:spLocks noChangeArrowheads="1"/>
          </p:cNvSpPr>
          <p:nvPr/>
        </p:nvSpPr>
        <p:spPr bwMode="auto">
          <a:xfrm>
            <a:off x="615598" y="4692905"/>
            <a:ext cx="8359477" cy="404813"/>
          </a:xfrm>
          <a:prstGeom prst="rect">
            <a:avLst/>
          </a:prstGeom>
          <a:noFill/>
          <a:ln w="9525">
            <a:noFill/>
            <a:miter lim="800000"/>
            <a:headEnd/>
            <a:tailEnd/>
          </a:ln>
        </p:spPr>
        <p:txBody>
          <a:bodyPr/>
          <a:lstStyle/>
          <a:p>
            <a:r>
              <a:rPr lang="en-US" sz="2400" b="1" dirty="0"/>
              <a:t>Reporting of deferred tax asset in the 2018 balance sheet</a:t>
            </a:r>
            <a:endParaRPr lang="en-IN" sz="2400" b="1" dirty="0">
              <a:latin typeface="Calibri" pitchFamily="34" charset="0"/>
            </a:endParaRPr>
          </a:p>
        </p:txBody>
      </p:sp>
      <p:sp>
        <p:nvSpPr>
          <p:cNvPr id="13" name="TextBox 12"/>
          <p:cNvSpPr txBox="1">
            <a:spLocks noChangeArrowheads="1"/>
          </p:cNvSpPr>
          <p:nvPr/>
        </p:nvSpPr>
        <p:spPr bwMode="auto">
          <a:xfrm>
            <a:off x="615598" y="5097718"/>
            <a:ext cx="5931642" cy="404812"/>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14" name="TextBox 13"/>
          <p:cNvSpPr txBox="1">
            <a:spLocks noChangeArrowheads="1"/>
          </p:cNvSpPr>
          <p:nvPr/>
        </p:nvSpPr>
        <p:spPr bwMode="auto">
          <a:xfrm>
            <a:off x="615598" y="5550105"/>
            <a:ext cx="5931642" cy="404812"/>
          </a:xfrm>
          <a:prstGeom prst="rect">
            <a:avLst/>
          </a:prstGeom>
          <a:noFill/>
          <a:ln w="9525">
            <a:noFill/>
            <a:miter lim="800000"/>
            <a:headEnd/>
            <a:tailEnd/>
          </a:ln>
        </p:spPr>
        <p:txBody>
          <a:bodyPr/>
          <a:lstStyle/>
          <a:p>
            <a:r>
              <a:rPr lang="en-IN" sz="2400" dirty="0"/>
              <a:t>Less: Valuation allowance—deferred tax asset</a:t>
            </a:r>
            <a:endParaRPr lang="en-IN" sz="2400" dirty="0">
              <a:latin typeface="Calibri" pitchFamily="34" charset="0"/>
            </a:endParaRPr>
          </a:p>
        </p:txBody>
      </p:sp>
      <p:sp>
        <p:nvSpPr>
          <p:cNvPr id="15" name="TextBox 14"/>
          <p:cNvSpPr txBox="1">
            <a:spLocks noChangeArrowheads="1"/>
          </p:cNvSpPr>
          <p:nvPr/>
        </p:nvSpPr>
        <p:spPr bwMode="auto">
          <a:xfrm>
            <a:off x="7071944" y="5510674"/>
            <a:ext cx="696983"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(3)</a:t>
            </a:r>
          </a:p>
        </p:txBody>
      </p:sp>
      <p:sp>
        <p:nvSpPr>
          <p:cNvPr id="16" name="TextBox 15"/>
          <p:cNvSpPr txBox="1">
            <a:spLocks noChangeArrowheads="1"/>
          </p:cNvSpPr>
          <p:nvPr/>
        </p:nvSpPr>
        <p:spPr bwMode="auto">
          <a:xfrm>
            <a:off x="6983456" y="5135261"/>
            <a:ext cx="696983" cy="404812"/>
          </a:xfrm>
          <a:prstGeom prst="rect">
            <a:avLst/>
          </a:prstGeom>
          <a:noFill/>
          <a:ln w="9525">
            <a:noFill/>
            <a:miter lim="800000"/>
            <a:headEnd/>
            <a:tailEnd/>
          </a:ln>
        </p:spPr>
        <p:txBody>
          <a:bodyPr/>
          <a:lstStyle/>
          <a:p>
            <a:pPr algn="r"/>
            <a:r>
              <a:rPr lang="en-IN" sz="2400" dirty="0">
                <a:latin typeface="Calibri" pitchFamily="34" charset="0"/>
              </a:rPr>
              <a:t>$8</a:t>
            </a:r>
          </a:p>
        </p:txBody>
      </p:sp>
      <p:sp>
        <p:nvSpPr>
          <p:cNvPr id="18" name="TextBox 17"/>
          <p:cNvSpPr txBox="1">
            <a:spLocks noChangeArrowheads="1"/>
          </p:cNvSpPr>
          <p:nvPr/>
        </p:nvSpPr>
        <p:spPr bwMode="auto">
          <a:xfrm>
            <a:off x="6983456" y="5891440"/>
            <a:ext cx="696983" cy="404812"/>
          </a:xfrm>
          <a:prstGeom prst="rect">
            <a:avLst/>
          </a:prstGeom>
          <a:noFill/>
          <a:ln w="9525">
            <a:noFill/>
            <a:miter lim="800000"/>
            <a:headEnd/>
            <a:tailEnd/>
          </a:ln>
        </p:spPr>
        <p:txBody>
          <a:bodyPr/>
          <a:lstStyle/>
          <a:p>
            <a:pPr algn="r"/>
            <a:r>
              <a:rPr lang="en-IN" sz="2400" dirty="0">
                <a:latin typeface="Calibri" pitchFamily="34" charset="0"/>
              </a:rPr>
              <a:t>$5</a:t>
            </a:r>
          </a:p>
        </p:txBody>
      </p:sp>
      <p:sp>
        <p:nvSpPr>
          <p:cNvPr id="19" name="TextBox 18"/>
          <p:cNvSpPr txBox="1">
            <a:spLocks noChangeArrowheads="1"/>
          </p:cNvSpPr>
          <p:nvPr/>
        </p:nvSpPr>
        <p:spPr bwMode="auto">
          <a:xfrm>
            <a:off x="615598" y="5958150"/>
            <a:ext cx="5931642" cy="404812"/>
          </a:xfrm>
          <a:prstGeom prst="rect">
            <a:avLst/>
          </a:prstGeom>
          <a:noFill/>
          <a:ln w="9525">
            <a:noFill/>
            <a:miter lim="800000"/>
            <a:headEnd/>
            <a:tailEnd/>
          </a:ln>
        </p:spPr>
        <p:txBody>
          <a:bodyPr/>
          <a:lstStyle/>
          <a:p>
            <a:r>
              <a:rPr lang="en-US" sz="2400" dirty="0"/>
              <a:t>Estimated net realizable value</a:t>
            </a:r>
            <a:endParaRPr lang="en-IN" sz="2400" dirty="0">
              <a:latin typeface="Calibri" pitchFamily="34" charset="0"/>
            </a:endParaRPr>
          </a:p>
        </p:txBody>
      </p:sp>
      <p:cxnSp>
        <p:nvCxnSpPr>
          <p:cNvPr id="20" name="Straight Connector 19"/>
          <p:cNvCxnSpPr/>
          <p:nvPr/>
        </p:nvCxnSpPr>
        <p:spPr>
          <a:xfrm>
            <a:off x="7218229" y="5940169"/>
            <a:ext cx="4854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6625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9" name="Title 1"/>
          <p:cNvSpPr>
            <a:spLocks noGrp="1"/>
          </p:cNvSpPr>
          <p:nvPr>
            <p:ph type="title"/>
          </p:nvPr>
        </p:nvSpPr>
        <p:spPr>
          <a:xfrm>
            <a:off x="761999" y="3"/>
            <a:ext cx="8382000" cy="693172"/>
          </a:xfrm>
        </p:spPr>
        <p:txBody>
          <a:bodyPr>
            <a:normAutofit fontScale="90000"/>
          </a:bodyPr>
          <a:lstStyle/>
          <a:p>
            <a:r>
              <a:rPr lang="en-IN" sz="3600" dirty="0">
                <a:latin typeface="+mj-lt"/>
              </a:rPr>
              <a:t>Valuation Allowance </a:t>
            </a:r>
            <a:r>
              <a:rPr lang="en-IN" sz="2700" dirty="0">
                <a:latin typeface="+mj-lt"/>
              </a:rPr>
              <a:t>(</a:t>
            </a:r>
            <a:r>
              <a:rPr lang="en-IN" sz="2700" dirty="0" smtClean="0">
                <a:latin typeface="+mj-lt"/>
              </a:rPr>
              <a:t>concluded)</a:t>
            </a:r>
            <a:r>
              <a:rPr lang="en-US" sz="2700" dirty="0" smtClean="0">
                <a:cs typeface="Arial" charset="0"/>
              </a:rPr>
              <a:t> </a:t>
            </a:r>
            <a:endParaRPr lang="en-IN" sz="2700" dirty="0">
              <a:latin typeface="+mj-lt"/>
            </a:endParaRPr>
          </a:p>
        </p:txBody>
      </p:sp>
      <p:sp>
        <p:nvSpPr>
          <p:cNvPr id="20" name="TextBox 19"/>
          <p:cNvSpPr txBox="1"/>
          <p:nvPr/>
        </p:nvSpPr>
        <p:spPr>
          <a:xfrm>
            <a:off x="533650" y="541886"/>
            <a:ext cx="8619630" cy="2677656"/>
          </a:xfrm>
          <a:prstGeom prst="rect">
            <a:avLst/>
          </a:prstGeom>
          <a:noFill/>
        </p:spPr>
        <p:txBody>
          <a:bodyPr wrap="square" rtlCol="0">
            <a:spAutoFit/>
          </a:bodyPr>
          <a:lstStyle/>
          <a:p>
            <a:r>
              <a:rPr lang="en-IN" sz="2400" b="1" dirty="0">
                <a:solidFill>
                  <a:srgbClr val="C00000"/>
                </a:solidFill>
              </a:rPr>
              <a:t>Example:</a:t>
            </a:r>
          </a:p>
          <a:p>
            <a:r>
              <a:rPr lang="en-IN" sz="2400" dirty="0"/>
              <a:t>Recall that the management of Tomorrow Publications </a:t>
            </a:r>
            <a:r>
              <a:rPr lang="en-US" sz="2400" dirty="0"/>
              <a:t>determined that it’s </a:t>
            </a:r>
            <a:r>
              <a:rPr lang="en-IN" sz="2400" dirty="0"/>
              <a:t>more likely than not that </a:t>
            </a:r>
            <a:r>
              <a:rPr lang="en-IN" sz="2400" b="1" dirty="0">
                <a:solidFill>
                  <a:srgbClr val="EC008C"/>
                </a:solidFill>
              </a:rPr>
              <a:t>$3</a:t>
            </a:r>
            <a:r>
              <a:rPr lang="en-IN" sz="2400" b="1" dirty="0"/>
              <a:t> </a:t>
            </a:r>
            <a:r>
              <a:rPr lang="en-IN" sz="2400" dirty="0"/>
              <a:t>million of the deferred tax asset ultimately will not be realized at the end of 2018. At the end of the following year, 2019, available evidence now indicates that </a:t>
            </a:r>
            <a:r>
              <a:rPr lang="en-IN" sz="2400" b="1" dirty="0">
                <a:solidFill>
                  <a:srgbClr val="EC008C"/>
                </a:solidFill>
              </a:rPr>
              <a:t>$500,000 </a:t>
            </a:r>
            <a:r>
              <a:rPr lang="en-IN" sz="2400" dirty="0"/>
              <a:t>of the deferred tax asset at the end of 2019 ultimately will </a:t>
            </a:r>
            <a:r>
              <a:rPr lang="en-US" sz="2400" dirty="0"/>
              <a:t>not be realized.</a:t>
            </a:r>
          </a:p>
        </p:txBody>
      </p:sp>
      <p:sp>
        <p:nvSpPr>
          <p:cNvPr id="21" name="Rectangle 20"/>
          <p:cNvSpPr/>
          <p:nvPr/>
        </p:nvSpPr>
        <p:spPr>
          <a:xfrm>
            <a:off x="720700" y="3370626"/>
            <a:ext cx="7967363" cy="138748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2" name="TextBox 21"/>
          <p:cNvSpPr txBox="1">
            <a:spLocks noChangeArrowheads="1"/>
          </p:cNvSpPr>
          <p:nvPr/>
        </p:nvSpPr>
        <p:spPr bwMode="auto">
          <a:xfrm>
            <a:off x="891048" y="345621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a:r>
            <a:r>
              <a:rPr lang="en-US" sz="2400" b="1" dirty="0" smtClean="0">
                <a:latin typeface="Calibri" pitchFamily="34" charset="0"/>
              </a:rPr>
              <a:t>– 2019</a:t>
            </a:r>
            <a:endParaRPr lang="en-IN" sz="2400" b="1" baseline="30000" dirty="0">
              <a:latin typeface="Calibri" pitchFamily="34" charset="0"/>
            </a:endParaRPr>
          </a:p>
        </p:txBody>
      </p:sp>
      <p:sp>
        <p:nvSpPr>
          <p:cNvPr id="23" name="TextBox 22"/>
          <p:cNvSpPr txBox="1">
            <a:spLocks noChangeArrowheads="1"/>
          </p:cNvSpPr>
          <p:nvPr/>
        </p:nvSpPr>
        <p:spPr bwMode="auto">
          <a:xfrm>
            <a:off x="743564" y="3976841"/>
            <a:ext cx="5203767" cy="404812"/>
          </a:xfrm>
          <a:prstGeom prst="rect">
            <a:avLst/>
          </a:prstGeom>
          <a:noFill/>
          <a:ln w="9525">
            <a:noFill/>
            <a:miter lim="800000"/>
            <a:headEnd/>
            <a:tailEnd/>
          </a:ln>
        </p:spPr>
        <p:txBody>
          <a:bodyPr/>
          <a:lstStyle/>
          <a:p>
            <a:r>
              <a:rPr lang="en-US" sz="2400" dirty="0"/>
              <a:t>Valuation allowance—deferred tax asset</a:t>
            </a:r>
            <a:endParaRPr lang="en-IN" sz="2400" dirty="0">
              <a:latin typeface="Calibri" pitchFamily="34" charset="0"/>
            </a:endParaRPr>
          </a:p>
        </p:txBody>
      </p:sp>
      <p:sp>
        <p:nvSpPr>
          <p:cNvPr id="24" name="TextBox 23"/>
          <p:cNvSpPr txBox="1">
            <a:spLocks noChangeArrowheads="1"/>
          </p:cNvSpPr>
          <p:nvPr/>
        </p:nvSpPr>
        <p:spPr bwMode="auto">
          <a:xfrm>
            <a:off x="6213592" y="3976841"/>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2.5</a:t>
            </a:r>
          </a:p>
        </p:txBody>
      </p:sp>
      <p:sp>
        <p:nvSpPr>
          <p:cNvPr id="25" name="TextBox 24"/>
          <p:cNvSpPr txBox="1">
            <a:spLocks noChangeArrowheads="1"/>
          </p:cNvSpPr>
          <p:nvPr/>
        </p:nvSpPr>
        <p:spPr bwMode="auto">
          <a:xfrm>
            <a:off x="7612781" y="364159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6" name="TextBox 25"/>
          <p:cNvSpPr txBox="1">
            <a:spLocks noChangeArrowheads="1"/>
          </p:cNvSpPr>
          <p:nvPr/>
        </p:nvSpPr>
        <p:spPr bwMode="auto">
          <a:xfrm>
            <a:off x="6291088" y="364159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7" name="TextBox 26"/>
          <p:cNvSpPr txBox="1">
            <a:spLocks noChangeArrowheads="1"/>
          </p:cNvSpPr>
          <p:nvPr/>
        </p:nvSpPr>
        <p:spPr bwMode="auto">
          <a:xfrm>
            <a:off x="743445" y="4360357"/>
            <a:ext cx="5201400" cy="404813"/>
          </a:xfrm>
          <a:prstGeom prst="rect">
            <a:avLst/>
          </a:prstGeom>
          <a:noFill/>
          <a:ln w="9525">
            <a:noFill/>
            <a:miter lim="800000"/>
            <a:headEnd/>
            <a:tailEnd/>
          </a:ln>
        </p:spPr>
        <p:txBody>
          <a:bodyPr/>
          <a:lstStyle/>
          <a:p>
            <a:pPr lvl="1"/>
            <a:r>
              <a:rPr lang="en-US" sz="2400" dirty="0"/>
              <a:t>Income tax expense</a:t>
            </a:r>
            <a:endParaRPr lang="en-IN" sz="2400" dirty="0">
              <a:latin typeface="Calibri" pitchFamily="34" charset="0"/>
            </a:endParaRPr>
          </a:p>
        </p:txBody>
      </p:sp>
      <p:sp>
        <p:nvSpPr>
          <p:cNvPr id="28" name="TextBox 27"/>
          <p:cNvSpPr txBox="1">
            <a:spLocks noChangeArrowheads="1"/>
          </p:cNvSpPr>
          <p:nvPr/>
        </p:nvSpPr>
        <p:spPr bwMode="auto">
          <a:xfrm>
            <a:off x="7386444" y="4360357"/>
            <a:ext cx="1176057" cy="404813"/>
          </a:xfrm>
          <a:prstGeom prst="rect">
            <a:avLst/>
          </a:prstGeom>
          <a:noFill/>
          <a:ln w="9525">
            <a:noFill/>
            <a:miter lim="800000"/>
            <a:headEnd/>
            <a:tailEnd/>
          </a:ln>
        </p:spPr>
        <p:txBody>
          <a:bodyPr/>
          <a:lstStyle/>
          <a:p>
            <a:pPr algn="r"/>
            <a:r>
              <a:rPr lang="en-IN" sz="2400" dirty="0">
                <a:latin typeface="Calibri" pitchFamily="34" charset="0"/>
              </a:rPr>
              <a:t>2.5</a:t>
            </a:r>
          </a:p>
        </p:txBody>
      </p:sp>
      <p:cxnSp>
        <p:nvCxnSpPr>
          <p:cNvPr id="29" name="Straight Connector 28"/>
          <p:cNvCxnSpPr/>
          <p:nvPr/>
        </p:nvCxnSpPr>
        <p:spPr>
          <a:xfrm>
            <a:off x="741675" y="4020954"/>
            <a:ext cx="79549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424717" y="3335732"/>
            <a:ext cx="2207239" cy="404812"/>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31" name="TextBox 30"/>
          <p:cNvSpPr txBox="1"/>
          <p:nvPr/>
        </p:nvSpPr>
        <p:spPr>
          <a:xfrm>
            <a:off x="1912701" y="4874695"/>
            <a:ext cx="5807992" cy="461665"/>
          </a:xfrm>
          <a:prstGeom prst="rect">
            <a:avLst/>
          </a:prstGeom>
          <a:noFill/>
        </p:spPr>
        <p:txBody>
          <a:bodyPr wrap="square" rtlCol="0">
            <a:spAutoFit/>
          </a:bodyPr>
          <a:lstStyle/>
          <a:p>
            <a:pPr algn="ctr"/>
            <a:r>
              <a:rPr lang="en-US" sz="2400" b="1" dirty="0"/>
              <a:t>Valuation Allowance—Deferred Tax Asset</a:t>
            </a:r>
            <a:endParaRPr lang="en-US" sz="2400" dirty="0"/>
          </a:p>
        </p:txBody>
      </p:sp>
      <p:cxnSp>
        <p:nvCxnSpPr>
          <p:cNvPr id="32" name="Straight Connector 31"/>
          <p:cNvCxnSpPr/>
          <p:nvPr/>
        </p:nvCxnSpPr>
        <p:spPr>
          <a:xfrm>
            <a:off x="2080244" y="5324846"/>
            <a:ext cx="5472906"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817990" y="5324215"/>
            <a:ext cx="0" cy="1386754"/>
          </a:xfrm>
          <a:prstGeom prst="line">
            <a:avLst/>
          </a:prstGeom>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1220128" y="5336984"/>
            <a:ext cx="1901952" cy="492443"/>
          </a:xfrm>
          <a:prstGeom prst="rect">
            <a:avLst/>
          </a:prstGeom>
        </p:spPr>
        <p:txBody>
          <a:bodyPr wrap="square" rtlCol="0">
            <a:spAutoFit/>
          </a:bodyPr>
          <a:lstStyle/>
          <a:p>
            <a:r>
              <a:rPr lang="en-US" sz="2600" dirty="0"/>
              <a:t>1/1/2019</a:t>
            </a:r>
          </a:p>
        </p:txBody>
      </p:sp>
      <p:sp>
        <p:nvSpPr>
          <p:cNvPr id="35" name="TextBox 34"/>
          <p:cNvSpPr txBox="1"/>
          <p:nvPr/>
        </p:nvSpPr>
        <p:spPr>
          <a:xfrm>
            <a:off x="4191675" y="5690942"/>
            <a:ext cx="626922" cy="492443"/>
          </a:xfrm>
          <a:prstGeom prst="rect">
            <a:avLst/>
          </a:prstGeom>
        </p:spPr>
        <p:txBody>
          <a:bodyPr wrap="square" rtlCol="0" anchor="ctr">
            <a:spAutoFit/>
          </a:bodyPr>
          <a:lstStyle/>
          <a:p>
            <a:pPr algn="r"/>
            <a:r>
              <a:rPr lang="en-US" sz="2600" b="1" dirty="0">
                <a:solidFill>
                  <a:srgbClr val="EC008C"/>
                </a:solidFill>
              </a:rPr>
              <a:t>2.5</a:t>
            </a:r>
          </a:p>
        </p:txBody>
      </p:sp>
      <p:sp>
        <p:nvSpPr>
          <p:cNvPr id="37" name="TextBox 36"/>
          <p:cNvSpPr txBox="1"/>
          <p:nvPr/>
        </p:nvSpPr>
        <p:spPr>
          <a:xfrm>
            <a:off x="4835280" y="5337273"/>
            <a:ext cx="630936" cy="492443"/>
          </a:xfrm>
          <a:prstGeom prst="rect">
            <a:avLst/>
          </a:prstGeom>
        </p:spPr>
        <p:txBody>
          <a:bodyPr wrap="square" rtlCol="0" anchor="ctr">
            <a:spAutoFit/>
          </a:bodyPr>
          <a:lstStyle/>
          <a:p>
            <a:pPr algn="r"/>
            <a:r>
              <a:rPr lang="en-US" sz="2600" dirty="0"/>
              <a:t>3</a:t>
            </a:r>
          </a:p>
        </p:txBody>
      </p:sp>
      <p:sp>
        <p:nvSpPr>
          <p:cNvPr id="38" name="TextBox 37"/>
          <p:cNvSpPr txBox="1"/>
          <p:nvPr/>
        </p:nvSpPr>
        <p:spPr>
          <a:xfrm>
            <a:off x="4826502" y="6218526"/>
            <a:ext cx="630936" cy="492443"/>
          </a:xfrm>
          <a:prstGeom prst="rect">
            <a:avLst/>
          </a:prstGeom>
        </p:spPr>
        <p:txBody>
          <a:bodyPr wrap="square" rtlCol="0" anchor="ctr">
            <a:spAutoFit/>
          </a:bodyPr>
          <a:lstStyle/>
          <a:p>
            <a:pPr algn="r"/>
            <a:r>
              <a:rPr lang="en-US" sz="2600" dirty="0"/>
              <a:t>0.5</a:t>
            </a:r>
          </a:p>
        </p:txBody>
      </p:sp>
      <p:cxnSp>
        <p:nvCxnSpPr>
          <p:cNvPr id="44" name="Straight Connector 43"/>
          <p:cNvCxnSpPr/>
          <p:nvPr/>
        </p:nvCxnSpPr>
        <p:spPr>
          <a:xfrm>
            <a:off x="2080244" y="6202136"/>
            <a:ext cx="5472906" cy="0"/>
          </a:xfrm>
          <a:prstGeom prst="line">
            <a:avLst/>
          </a:prstGeom>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1221146" y="6202760"/>
            <a:ext cx="1900934" cy="492443"/>
          </a:xfrm>
          <a:prstGeom prst="rect">
            <a:avLst/>
          </a:prstGeom>
        </p:spPr>
        <p:txBody>
          <a:bodyPr wrap="square" rtlCol="0">
            <a:spAutoFit/>
          </a:bodyPr>
          <a:lstStyle/>
          <a:p>
            <a:r>
              <a:rPr lang="en-US" sz="2600" dirty="0"/>
              <a:t>12/31/2019</a:t>
            </a:r>
          </a:p>
        </p:txBody>
      </p:sp>
      <p:sp>
        <p:nvSpPr>
          <p:cNvPr id="36" name="Rectangle 35"/>
          <p:cNvSpPr/>
          <p:nvPr/>
        </p:nvSpPr>
        <p:spPr>
          <a:xfrm>
            <a:off x="8004319" y="4412547"/>
            <a:ext cx="558182"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125092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par>
                                <p:cTn id="28" presetID="10" presetClass="entr" presetSubtype="0" fill="hold"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p:bldP spid="24" grpId="0"/>
      <p:bldP spid="25" grpId="0"/>
      <p:bldP spid="26" grpId="0"/>
      <p:bldP spid="27" grpId="0"/>
      <p:bldP spid="28" grpId="0"/>
      <p:bldP spid="30" grpId="0"/>
      <p:bldP spid="31" grpId="0"/>
      <p:bldP spid="34" grpId="0"/>
      <p:bldP spid="35" grpId="0"/>
      <p:bldP spid="37" grpId="0"/>
      <p:bldP spid="38" grpId="0"/>
      <p:bldP spid="48" grpId="0"/>
      <p:bldP spid="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5824"/>
            <a:ext cx="8382000" cy="1444625"/>
          </a:xfrm>
        </p:spPr>
        <p:txBody>
          <a:bodyPr>
            <a:normAutofit/>
          </a:bodyPr>
          <a:lstStyle/>
          <a:p>
            <a:r>
              <a:rPr lang="en-US" dirty="0"/>
              <a:t> Explanation for Valuation Allowance—Sears Holding Corporation</a:t>
            </a:r>
            <a:endParaRPr lang="en-IN" dirty="0">
              <a:latin typeface="+mj-lt"/>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pic>
        <p:nvPicPr>
          <p:cNvPr id="7" name="Picture 6"/>
          <p:cNvPicPr>
            <a:picLocks noChangeAspect="1"/>
          </p:cNvPicPr>
          <p:nvPr/>
        </p:nvPicPr>
        <p:blipFill>
          <a:blip r:embed="rId3"/>
          <a:stretch>
            <a:fillRect/>
          </a:stretch>
        </p:blipFill>
        <p:spPr>
          <a:xfrm>
            <a:off x="584015" y="1910555"/>
            <a:ext cx="8544112" cy="1791970"/>
          </a:xfrm>
          <a:prstGeom prst="rect">
            <a:avLst/>
          </a:prstGeom>
        </p:spPr>
      </p:pic>
    </p:spTree>
    <p:extLst>
      <p:ext uri="{BB962C8B-B14F-4D97-AF65-F5344CB8AC3E}">
        <p14:creationId xmlns:p14="http://schemas.microsoft.com/office/powerpoint/2010/main" val="22586357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Standards: Valuation Allowance</a:t>
            </a:r>
          </a:p>
        </p:txBody>
      </p:sp>
      <p:pic>
        <p:nvPicPr>
          <p:cNvPr id="5" name="Picture 4"/>
          <p:cNvPicPr>
            <a:picLocks noChangeAspect="1"/>
          </p:cNvPicPr>
          <p:nvPr/>
        </p:nvPicPr>
        <p:blipFill>
          <a:blip r:embed="rId3"/>
          <a:stretch>
            <a:fillRect/>
          </a:stretch>
        </p:blipFill>
        <p:spPr>
          <a:xfrm>
            <a:off x="475110" y="1745674"/>
            <a:ext cx="8668890" cy="2262084"/>
          </a:xfrm>
          <a:prstGeom prst="rect">
            <a:avLst/>
          </a:prstGeom>
        </p:spPr>
      </p:pic>
    </p:spTree>
    <p:extLst>
      <p:ext uri="{BB962C8B-B14F-4D97-AF65-F5344CB8AC3E}">
        <p14:creationId xmlns:p14="http://schemas.microsoft.com/office/powerpoint/2010/main" val="2741571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7689826" cy="1065575"/>
          </a:xfrm>
        </p:spPr>
        <p:txBody>
          <a:bodyPr>
            <a:normAutofit/>
          </a:bodyPr>
          <a:lstStyle/>
          <a:p>
            <a:r>
              <a:rPr lang="en-US" sz="2800" dirty="0"/>
              <a:t> </a:t>
            </a:r>
            <a:r>
              <a:rPr lang="en-IN" sz="2800" dirty="0">
                <a:latin typeface="+mj-lt"/>
              </a:rPr>
              <a:t>Disclosure of Tax Expense</a:t>
            </a:r>
            <a:r>
              <a:rPr lang="en-IN" sz="2800" dirty="0" smtClean="0">
                <a:latin typeface="+mj-lt"/>
              </a:rPr>
              <a:t>—Shoe </a:t>
            </a:r>
            <a:r>
              <a:rPr lang="en-IN" sz="2800" dirty="0">
                <a:latin typeface="+mj-lt"/>
              </a:rPr>
              <a:t>Carnival, Inc.</a:t>
            </a:r>
          </a:p>
        </p:txBody>
      </p:sp>
      <p:sp>
        <p:nvSpPr>
          <p:cNvPr id="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
        <p:nvSpPr>
          <p:cNvPr id="13" name="Rectangle 12"/>
          <p:cNvSpPr/>
          <p:nvPr/>
        </p:nvSpPr>
        <p:spPr>
          <a:xfrm>
            <a:off x="945952" y="4440812"/>
            <a:ext cx="7921625" cy="215655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4" name="TextBox 13"/>
          <p:cNvSpPr txBox="1">
            <a:spLocks noChangeArrowheads="1"/>
          </p:cNvSpPr>
          <p:nvPr/>
        </p:nvSpPr>
        <p:spPr bwMode="auto">
          <a:xfrm>
            <a:off x="945952" y="446314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5" name="TextBox 14"/>
          <p:cNvSpPr txBox="1">
            <a:spLocks noChangeArrowheads="1"/>
          </p:cNvSpPr>
          <p:nvPr/>
        </p:nvSpPr>
        <p:spPr bwMode="auto">
          <a:xfrm>
            <a:off x="945952" y="4985744"/>
            <a:ext cx="4731414" cy="404812"/>
          </a:xfrm>
          <a:prstGeom prst="rect">
            <a:avLst/>
          </a:prstGeom>
          <a:noFill/>
          <a:ln w="9525">
            <a:noFill/>
            <a:miter lim="800000"/>
            <a:headEnd/>
            <a:tailEnd/>
          </a:ln>
        </p:spPr>
        <p:txBody>
          <a:bodyPr/>
          <a:lstStyle/>
          <a:p>
            <a:r>
              <a:rPr lang="en-US" sz="2400" dirty="0"/>
              <a:t>Income tax expense</a:t>
            </a:r>
            <a:endParaRPr lang="en-IN" sz="2400" dirty="0">
              <a:latin typeface="Calibri" pitchFamily="34" charset="0"/>
            </a:endParaRPr>
          </a:p>
        </p:txBody>
      </p:sp>
      <p:sp>
        <p:nvSpPr>
          <p:cNvPr id="16" name="TextBox 15"/>
          <p:cNvSpPr txBox="1">
            <a:spLocks noChangeArrowheads="1"/>
          </p:cNvSpPr>
          <p:nvPr/>
        </p:nvSpPr>
        <p:spPr bwMode="auto">
          <a:xfrm>
            <a:off x="947387" y="5386814"/>
            <a:ext cx="4728545" cy="404813"/>
          </a:xfrm>
          <a:prstGeom prst="rect">
            <a:avLst/>
          </a:prstGeom>
          <a:noFill/>
          <a:ln w="9525">
            <a:noFill/>
            <a:miter lim="800000"/>
            <a:headEnd/>
            <a:tailEnd/>
          </a:ln>
        </p:spPr>
        <p:txBody>
          <a:bodyPr/>
          <a:lstStyle/>
          <a:p>
            <a:r>
              <a:rPr lang="en-US" sz="2400" dirty="0"/>
              <a:t>Deferred tax assets and liabilities</a:t>
            </a:r>
          </a:p>
          <a:p>
            <a:endParaRPr lang="en-US" sz="2400" dirty="0">
              <a:latin typeface="Calibri" pitchFamily="34" charset="0"/>
            </a:endParaRPr>
          </a:p>
          <a:p>
            <a:endParaRPr lang="en-IN" sz="2400" dirty="0">
              <a:latin typeface="Calibri" pitchFamily="34" charset="0"/>
            </a:endParaRPr>
          </a:p>
        </p:txBody>
      </p:sp>
      <p:sp>
        <p:nvSpPr>
          <p:cNvPr id="17" name="TextBox 16"/>
          <p:cNvSpPr txBox="1">
            <a:spLocks noChangeArrowheads="1"/>
          </p:cNvSpPr>
          <p:nvPr/>
        </p:nvSpPr>
        <p:spPr bwMode="auto">
          <a:xfrm>
            <a:off x="6264941" y="4964889"/>
            <a:ext cx="1174822" cy="404812"/>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16,175</a:t>
            </a:r>
          </a:p>
        </p:txBody>
      </p:sp>
      <p:sp>
        <p:nvSpPr>
          <p:cNvPr id="18" name="TextBox 17"/>
          <p:cNvSpPr txBox="1">
            <a:spLocks noChangeArrowheads="1"/>
          </p:cNvSpPr>
          <p:nvPr/>
        </p:nvSpPr>
        <p:spPr bwMode="auto">
          <a:xfrm>
            <a:off x="6207827" y="5382467"/>
            <a:ext cx="1176057" cy="404813"/>
          </a:xfrm>
          <a:prstGeom prst="rect">
            <a:avLst/>
          </a:prstGeom>
          <a:noFill/>
          <a:ln w="9525">
            <a:noFill/>
            <a:miter lim="800000"/>
            <a:headEnd/>
            <a:tailEnd/>
          </a:ln>
        </p:spPr>
        <p:txBody>
          <a:bodyPr/>
          <a:lstStyle/>
          <a:p>
            <a:pPr algn="r"/>
            <a:r>
              <a:rPr lang="en-IN" sz="2400" b="1" dirty="0">
                <a:latin typeface="Calibri" pitchFamily="34" charset="0"/>
              </a:rPr>
              <a:t>2,493</a:t>
            </a:r>
          </a:p>
        </p:txBody>
      </p:sp>
      <p:sp>
        <p:nvSpPr>
          <p:cNvPr id="19" name="TextBox 18"/>
          <p:cNvSpPr txBox="1">
            <a:spLocks noChangeArrowheads="1"/>
          </p:cNvSpPr>
          <p:nvPr/>
        </p:nvSpPr>
        <p:spPr bwMode="auto">
          <a:xfrm>
            <a:off x="7760357" y="444471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0" name="TextBox 19"/>
          <p:cNvSpPr txBox="1">
            <a:spLocks noChangeArrowheads="1"/>
          </p:cNvSpPr>
          <p:nvPr/>
        </p:nvSpPr>
        <p:spPr bwMode="auto">
          <a:xfrm>
            <a:off x="6207827" y="450322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1" name="TextBox 20"/>
          <p:cNvSpPr txBox="1">
            <a:spLocks noChangeArrowheads="1"/>
          </p:cNvSpPr>
          <p:nvPr/>
        </p:nvSpPr>
        <p:spPr bwMode="auto">
          <a:xfrm>
            <a:off x="947387" y="6180793"/>
            <a:ext cx="4728545" cy="404813"/>
          </a:xfrm>
          <a:prstGeom prst="rect">
            <a:avLst/>
          </a:prstGeom>
          <a:noFill/>
          <a:ln w="9525">
            <a:noFill/>
            <a:miter lim="800000"/>
            <a:headEnd/>
            <a:tailEnd/>
          </a:ln>
        </p:spPr>
        <p:txBody>
          <a:bodyPr/>
          <a:lstStyle/>
          <a:p>
            <a:pPr lvl="1"/>
            <a:r>
              <a:rPr lang="en-US" sz="2400" dirty="0"/>
              <a:t>Income tax payable</a:t>
            </a:r>
            <a:endParaRPr lang="en-IN" sz="2400" dirty="0">
              <a:latin typeface="Calibri" pitchFamily="34" charset="0"/>
            </a:endParaRPr>
          </a:p>
        </p:txBody>
      </p:sp>
      <p:sp>
        <p:nvSpPr>
          <p:cNvPr id="22" name="TextBox 21"/>
          <p:cNvSpPr txBox="1">
            <a:spLocks noChangeArrowheads="1"/>
          </p:cNvSpPr>
          <p:nvPr/>
        </p:nvSpPr>
        <p:spPr bwMode="auto">
          <a:xfrm>
            <a:off x="7589927" y="6180793"/>
            <a:ext cx="1176057" cy="404813"/>
          </a:xfrm>
          <a:prstGeom prst="rect">
            <a:avLst/>
          </a:prstGeom>
          <a:noFill/>
          <a:ln w="9525">
            <a:noFill/>
            <a:miter lim="800000"/>
            <a:headEnd/>
            <a:tailEnd/>
          </a:ln>
        </p:spPr>
        <p:txBody>
          <a:bodyPr/>
          <a:lstStyle/>
          <a:p>
            <a:pPr algn="r"/>
            <a:r>
              <a:rPr lang="en-IN" sz="2400" b="1" dirty="0">
                <a:solidFill>
                  <a:srgbClr val="00B6EE"/>
                </a:solidFill>
                <a:latin typeface="Calibri" pitchFamily="34" charset="0"/>
              </a:rPr>
              <a:t>16,725</a:t>
            </a:r>
          </a:p>
        </p:txBody>
      </p:sp>
      <p:cxnSp>
        <p:nvCxnSpPr>
          <p:cNvPr id="23" name="Straight Connector 22"/>
          <p:cNvCxnSpPr/>
          <p:nvPr/>
        </p:nvCxnSpPr>
        <p:spPr>
          <a:xfrm>
            <a:off x="945952" y="489697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947387" y="5860351"/>
            <a:ext cx="4728545" cy="404813"/>
          </a:xfrm>
          <a:prstGeom prst="rect">
            <a:avLst/>
          </a:prstGeom>
          <a:noFill/>
          <a:ln w="9525">
            <a:noFill/>
            <a:miter lim="800000"/>
            <a:headEnd/>
            <a:tailEnd/>
          </a:ln>
        </p:spPr>
        <p:txBody>
          <a:bodyPr/>
          <a:lstStyle/>
          <a:p>
            <a:pPr lvl="1"/>
            <a:r>
              <a:rPr lang="en-US" sz="2400" dirty="0"/>
              <a:t>Valuation </a:t>
            </a:r>
            <a:r>
              <a:rPr lang="en-US" sz="2400" dirty="0" smtClean="0"/>
              <a:t>allowance</a:t>
            </a:r>
            <a:endParaRPr lang="en-IN" sz="2400" dirty="0">
              <a:latin typeface="Calibri" pitchFamily="34" charset="0"/>
            </a:endParaRPr>
          </a:p>
        </p:txBody>
      </p:sp>
      <p:sp>
        <p:nvSpPr>
          <p:cNvPr id="25" name="TextBox 24"/>
          <p:cNvSpPr txBox="1">
            <a:spLocks noChangeArrowheads="1"/>
          </p:cNvSpPr>
          <p:nvPr/>
        </p:nvSpPr>
        <p:spPr bwMode="auto">
          <a:xfrm>
            <a:off x="7582306" y="5766579"/>
            <a:ext cx="1176057" cy="404813"/>
          </a:xfrm>
          <a:prstGeom prst="rect">
            <a:avLst/>
          </a:prstGeom>
          <a:noFill/>
          <a:ln w="9525">
            <a:noFill/>
            <a:miter lim="800000"/>
            <a:headEnd/>
            <a:tailEnd/>
          </a:ln>
        </p:spPr>
        <p:txBody>
          <a:bodyPr/>
          <a:lstStyle/>
          <a:p>
            <a:pPr algn="r"/>
            <a:r>
              <a:rPr lang="en-IN" sz="2400" b="1" dirty="0">
                <a:latin typeface="Calibri" pitchFamily="34" charset="0"/>
              </a:rPr>
              <a:t>1,943</a:t>
            </a:r>
          </a:p>
        </p:txBody>
      </p:sp>
      <p:pic>
        <p:nvPicPr>
          <p:cNvPr id="3" name="Picture 2"/>
          <p:cNvPicPr>
            <a:picLocks noChangeAspect="1"/>
          </p:cNvPicPr>
          <p:nvPr/>
        </p:nvPicPr>
        <p:blipFill>
          <a:blip r:embed="rId3"/>
          <a:stretch>
            <a:fillRect/>
          </a:stretch>
        </p:blipFill>
        <p:spPr>
          <a:xfrm>
            <a:off x="940482" y="962213"/>
            <a:ext cx="6204597" cy="3408308"/>
          </a:xfrm>
          <a:prstGeom prst="rect">
            <a:avLst/>
          </a:prstGeom>
        </p:spPr>
      </p:pic>
    </p:spTree>
    <p:extLst>
      <p:ext uri="{BB962C8B-B14F-4D97-AF65-F5344CB8AC3E}">
        <p14:creationId xmlns:p14="http://schemas.microsoft.com/office/powerpoint/2010/main" val="1006725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P spid="18" grpId="0"/>
      <p:bldP spid="19" grpId="0"/>
      <p:bldP spid="20" grpId="0"/>
      <p:bldP spid="21" grpId="0"/>
      <p:bldP spid="22" grpId="0"/>
      <p:bldP spid="2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IN" dirty="0"/>
              <a:t>Disclosure of Deferred Tax </a:t>
            </a:r>
            <a:br>
              <a:rPr lang="en-IN" dirty="0"/>
            </a:br>
            <a:r>
              <a:rPr lang="en-IN" dirty="0"/>
              <a:t>Assets and Liabilities—Shoe Carnival, Inc.</a:t>
            </a:r>
            <a:endParaRPr lang="en-US" dirty="0"/>
          </a:p>
        </p:txBody>
      </p:sp>
      <p:pic>
        <p:nvPicPr>
          <p:cNvPr id="4" name="Picture 3"/>
          <p:cNvPicPr>
            <a:picLocks noChangeAspect="1"/>
          </p:cNvPicPr>
          <p:nvPr/>
        </p:nvPicPr>
        <p:blipFill>
          <a:blip r:embed="rId3"/>
          <a:stretch>
            <a:fillRect/>
          </a:stretch>
        </p:blipFill>
        <p:spPr>
          <a:xfrm>
            <a:off x="1386672" y="1274501"/>
            <a:ext cx="5777921" cy="5401316"/>
          </a:xfrm>
          <a:prstGeom prst="rect">
            <a:avLst/>
          </a:prstGeom>
        </p:spPr>
      </p:pic>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LO16-3</a:t>
            </a:r>
          </a:p>
        </p:txBody>
      </p:sp>
    </p:spTree>
    <p:extLst>
      <p:ext uri="{BB962C8B-B14F-4D97-AF65-F5344CB8AC3E}">
        <p14:creationId xmlns:p14="http://schemas.microsoft.com/office/powerpoint/2010/main" val="15131051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600" dirty="0">
                <a:latin typeface="+mj-lt"/>
              </a:rPr>
              <a:t>Permanent Differences</a:t>
            </a:r>
          </a:p>
        </p:txBody>
      </p:sp>
      <p:sp>
        <p:nvSpPr>
          <p:cNvPr id="3" name="Content Placeholder 2"/>
          <p:cNvSpPr>
            <a:spLocks noGrp="1"/>
          </p:cNvSpPr>
          <p:nvPr>
            <p:ph idx="1"/>
          </p:nvPr>
        </p:nvSpPr>
        <p:spPr>
          <a:xfrm>
            <a:off x="761999" y="1162243"/>
            <a:ext cx="8013600" cy="5563553"/>
          </a:xfrm>
        </p:spPr>
        <p:txBody>
          <a:bodyPr>
            <a:normAutofit/>
          </a:bodyPr>
          <a:lstStyle/>
          <a:p>
            <a:r>
              <a:rPr lang="en-IN" dirty="0"/>
              <a:t>Differences caused by transactions and events that under existing tax law will </a:t>
            </a:r>
            <a:r>
              <a:rPr lang="en-IN" b="1" i="1" dirty="0">
                <a:solidFill>
                  <a:srgbClr val="C00000"/>
                </a:solidFill>
              </a:rPr>
              <a:t>never</a:t>
            </a:r>
            <a:r>
              <a:rPr lang="en-IN" i="1" dirty="0"/>
              <a:t> </a:t>
            </a:r>
            <a:r>
              <a:rPr lang="en-IN" dirty="0"/>
              <a:t>affect taxable income or taxes payable</a:t>
            </a:r>
          </a:p>
          <a:p>
            <a:r>
              <a:rPr lang="en-IN" dirty="0"/>
              <a:t>The tax-free income will </a:t>
            </a:r>
            <a:r>
              <a:rPr lang="en-IN" b="1" i="1" dirty="0">
                <a:solidFill>
                  <a:srgbClr val="C00000"/>
                </a:solidFill>
              </a:rPr>
              <a:t>never</a:t>
            </a:r>
            <a:r>
              <a:rPr lang="en-IN" i="1" dirty="0"/>
              <a:t> </a:t>
            </a:r>
            <a:r>
              <a:rPr lang="en-IN" dirty="0"/>
              <a:t>be reported on the tax return</a:t>
            </a:r>
          </a:p>
          <a:p>
            <a:pPr>
              <a:buClr>
                <a:schemeClr val="tx1"/>
              </a:buClr>
            </a:pPr>
            <a:r>
              <a:rPr lang="en-IN" b="1" dirty="0">
                <a:solidFill>
                  <a:srgbClr val="C00000"/>
                </a:solidFill>
              </a:rPr>
              <a:t>Example: </a:t>
            </a:r>
            <a:r>
              <a:rPr lang="en-IN" dirty="0"/>
              <a:t>Interest received from investments in bonds issued by state and municipal governments is exempt from taxation</a:t>
            </a:r>
          </a:p>
          <a:p>
            <a:pPr lvl="1">
              <a:buFont typeface="Lucida Grande"/>
              <a:buChar char="–"/>
            </a:pPr>
            <a:r>
              <a:rPr lang="en-IN" dirty="0"/>
              <a:t>This interest revenue is reported as revenue on the recipient’s income statement but not on its tax return</a:t>
            </a:r>
          </a:p>
          <a:p>
            <a:pPr lvl="1">
              <a:buFont typeface="Lucida Grande"/>
              <a:buChar char="–"/>
            </a:pPr>
            <a:r>
              <a:rPr lang="en-IN" dirty="0"/>
              <a:t>There is a permanent difference between </a:t>
            </a:r>
            <a:r>
              <a:rPr lang="en-US" dirty="0"/>
              <a:t>pretax</a:t>
            </a:r>
            <a:r>
              <a:rPr lang="en-IN" dirty="0"/>
              <a:t> accounting income and taxable income</a:t>
            </a:r>
          </a:p>
          <a:p>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Tree>
    <p:extLst>
      <p:ext uri="{BB962C8B-B14F-4D97-AF65-F5344CB8AC3E}">
        <p14:creationId xmlns:p14="http://schemas.microsoft.com/office/powerpoint/2010/main" val="2308817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Differences without Deferred Tax Consequences</a:t>
            </a:r>
            <a:endParaRPr lang="en-IN" dirty="0">
              <a:latin typeface="+mj-lt"/>
            </a:endParaRPr>
          </a:p>
        </p:txBody>
      </p:sp>
      <p:sp>
        <p:nvSpPr>
          <p:cNvPr id="5" name="Title 2"/>
          <p:cNvSpPr txBox="1">
            <a:spLocks/>
          </p:cNvSpPr>
          <p:nvPr/>
        </p:nvSpPr>
        <p:spPr bwMode="auto">
          <a:xfrm>
            <a:off x="8389940" y="2685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pic>
        <p:nvPicPr>
          <p:cNvPr id="3" name="Picture 2"/>
          <p:cNvPicPr>
            <a:picLocks noChangeAspect="1"/>
          </p:cNvPicPr>
          <p:nvPr/>
        </p:nvPicPr>
        <p:blipFill>
          <a:blip r:embed="rId3"/>
          <a:stretch>
            <a:fillRect/>
          </a:stretch>
        </p:blipFill>
        <p:spPr>
          <a:xfrm>
            <a:off x="1000628" y="1296857"/>
            <a:ext cx="7594731" cy="5167014"/>
          </a:xfrm>
          <a:prstGeom prst="rect">
            <a:avLst/>
          </a:prstGeom>
        </p:spPr>
      </p:pic>
    </p:spTree>
    <p:extLst>
      <p:ext uri="{BB962C8B-B14F-4D97-AF65-F5344CB8AC3E}">
        <p14:creationId xmlns:p14="http://schemas.microsoft.com/office/powerpoint/2010/main" val="3913346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IN" sz="3200" dirty="0"/>
              <a:t>Deferred Tax Assets and Deferred Tax Liabilities</a:t>
            </a:r>
            <a:endParaRPr lang="en-IN" sz="3200" dirty="0">
              <a:ea typeface="Adobe Fan Heiti Std B"/>
              <a:cs typeface="Adobe Fan Heiti Std B"/>
            </a:endParaRPr>
          </a:p>
        </p:txBody>
      </p:sp>
      <p:sp>
        <p:nvSpPr>
          <p:cNvPr id="5" name="Content Placeholder 4"/>
          <p:cNvSpPr>
            <a:spLocks noGrp="1"/>
          </p:cNvSpPr>
          <p:nvPr>
            <p:ph idx="1"/>
          </p:nvPr>
        </p:nvSpPr>
        <p:spPr>
          <a:xfrm>
            <a:off x="761999" y="1101436"/>
            <a:ext cx="8013600" cy="5400967"/>
          </a:xfrm>
        </p:spPr>
        <p:txBody>
          <a:bodyPr>
            <a:normAutofit fontScale="77500" lnSpcReduction="20000"/>
          </a:bodyPr>
          <a:lstStyle/>
          <a:p>
            <a:pPr marL="0" indent="0">
              <a:lnSpc>
                <a:spcPct val="110000"/>
              </a:lnSpc>
              <a:buNone/>
              <a:defRPr/>
            </a:pPr>
            <a:r>
              <a:rPr lang="en-US" b="1" dirty="0">
                <a:solidFill>
                  <a:srgbClr val="C00000"/>
                </a:solidFill>
              </a:rPr>
              <a:t>Deferred tax liability:</a:t>
            </a:r>
          </a:p>
          <a:p>
            <a:pPr algn="just">
              <a:lnSpc>
                <a:spcPct val="110000"/>
              </a:lnSpc>
              <a:spcBef>
                <a:spcPts val="0"/>
              </a:spcBef>
            </a:pPr>
            <a:r>
              <a:rPr lang="en-IN" dirty="0"/>
              <a:t>If tax laws allow a company to avoid a current tax payment by postponing when an amount increases taxable income</a:t>
            </a:r>
            <a:r>
              <a:rPr lang="en-IN" dirty="0" smtClean="0"/>
              <a:t>, the </a:t>
            </a:r>
            <a:r>
              <a:rPr lang="en-IN" dirty="0"/>
              <a:t>company must report a deferred tax liability based on the future taxable </a:t>
            </a:r>
            <a:r>
              <a:rPr lang="en-US" dirty="0"/>
              <a:t>amount </a:t>
            </a:r>
            <a:endParaRPr lang="en-IN" dirty="0"/>
          </a:p>
          <a:p>
            <a:pPr marL="0" indent="0">
              <a:lnSpc>
                <a:spcPct val="110000"/>
              </a:lnSpc>
              <a:buNone/>
            </a:pPr>
            <a:r>
              <a:rPr lang="en-US" b="1" dirty="0">
                <a:solidFill>
                  <a:srgbClr val="C00000"/>
                </a:solidFill>
              </a:rPr>
              <a:t>Deferred tax asset:</a:t>
            </a:r>
          </a:p>
          <a:p>
            <a:pPr algn="just">
              <a:lnSpc>
                <a:spcPct val="110000"/>
              </a:lnSpc>
              <a:spcBef>
                <a:spcPts val="0"/>
              </a:spcBef>
            </a:pPr>
            <a:r>
              <a:rPr lang="en-IN" dirty="0"/>
              <a:t>If tax laws require the company to wait until a future period to take a tax deduction that reduces</a:t>
            </a:r>
            <a:r>
              <a:rPr lang="en-IN" i="1" dirty="0"/>
              <a:t> </a:t>
            </a:r>
            <a:r>
              <a:rPr lang="en-IN" dirty="0"/>
              <a:t>taxable income, the company reports a deferred tax asset reflecting the benefit of that future deductible amount </a:t>
            </a:r>
          </a:p>
          <a:p>
            <a:pPr marL="0" indent="0" algn="just">
              <a:lnSpc>
                <a:spcPct val="110000"/>
              </a:lnSpc>
              <a:buNone/>
            </a:pPr>
            <a:r>
              <a:rPr lang="en-IN" b="1" dirty="0">
                <a:solidFill>
                  <a:srgbClr val="C00000"/>
                </a:solidFill>
              </a:rPr>
              <a:t>Tax expense:</a:t>
            </a:r>
          </a:p>
          <a:p>
            <a:pPr algn="just">
              <a:lnSpc>
                <a:spcPct val="110000"/>
              </a:lnSpc>
              <a:spcBef>
                <a:spcPts val="0"/>
              </a:spcBef>
            </a:pPr>
            <a:r>
              <a:rPr lang="en-IN" dirty="0"/>
              <a:t>Includes taxes payable as well as changes in deferred tax assets and liabilities</a:t>
            </a:r>
          </a:p>
          <a:p>
            <a:pPr lvl="1" algn="just">
              <a:lnSpc>
                <a:spcPct val="110000"/>
              </a:lnSpc>
              <a:spcBef>
                <a:spcPts val="0"/>
              </a:spcBef>
              <a:buFont typeface="Lucida Grande"/>
              <a:buChar char="–"/>
            </a:pPr>
            <a:r>
              <a:rPr lang="en-IN" sz="2800" dirty="0"/>
              <a:t>That means </a:t>
            </a:r>
            <a:r>
              <a:rPr lang="en-IN" sz="2800" b="1" dirty="0">
                <a:solidFill>
                  <a:srgbClr val="C00000"/>
                </a:solidFill>
              </a:rPr>
              <a:t>tax expense is a “plug” figure </a:t>
            </a:r>
            <a:r>
              <a:rPr lang="en-IN" sz="2800" dirty="0"/>
              <a:t>that balances the journal entry after accounting for tax payable and changes in deferred tax assets and </a:t>
            </a:r>
            <a:r>
              <a:rPr lang="en-IN" sz="2800" dirty="0" smtClean="0"/>
              <a:t>liabilities</a:t>
            </a:r>
            <a:endParaRPr lang="en-IN" sz="2800" dirty="0"/>
          </a:p>
          <a:p>
            <a:pPr marL="0" indent="0" algn="just">
              <a:buNone/>
            </a:pPr>
            <a:endParaRPr lang="en-IN"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3711806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Permanent Differences </a:t>
            </a:r>
            <a:r>
              <a:rPr lang="en-IN" sz="2400" dirty="0">
                <a:latin typeface="+mj-lt"/>
              </a:rPr>
              <a:t>(continued)</a:t>
            </a:r>
            <a:endParaRPr lang="en-IN" sz="3600" dirty="0">
              <a:latin typeface="+mj-lt"/>
            </a:endParaRPr>
          </a:p>
        </p:txBody>
      </p:sp>
      <p:sp>
        <p:nvSpPr>
          <p:cNvPr id="3" name="Content Placeholder 2"/>
          <p:cNvSpPr>
            <a:spLocks noGrp="1"/>
          </p:cNvSpPr>
          <p:nvPr>
            <p:ph idx="1"/>
          </p:nvPr>
        </p:nvSpPr>
        <p:spPr>
          <a:xfrm>
            <a:off x="665297" y="1226419"/>
            <a:ext cx="8093736" cy="5057775"/>
          </a:xfrm>
        </p:spPr>
        <p:txBody>
          <a:bodyPr/>
          <a:lstStyle/>
          <a:p>
            <a:pPr>
              <a:buClr>
                <a:schemeClr val="tx1"/>
              </a:buClr>
            </a:pPr>
            <a:r>
              <a:rPr lang="en-IN" dirty="0"/>
              <a:t>It’s easy to account for permanent differences</a:t>
            </a:r>
          </a:p>
          <a:p>
            <a:r>
              <a:rPr lang="en-IN" dirty="0"/>
              <a:t>Taxes payable are calculated according to the tax law, and since permanent differences are never taxable, no deferred </a:t>
            </a:r>
            <a:r>
              <a:rPr lang="en-US" dirty="0"/>
              <a:t>tax asset or liability is created</a:t>
            </a:r>
          </a:p>
          <a:p>
            <a:r>
              <a:rPr lang="en-US" dirty="0"/>
              <a:t>Permanent differences affect the effective tax rate, because they affect the relationship between tax expense and pretax accounting </a:t>
            </a:r>
            <a:r>
              <a:rPr lang="en-US" dirty="0" smtClean="0"/>
              <a:t>income</a:t>
            </a:r>
            <a:endParaRPr lang="en-US" dirty="0"/>
          </a:p>
          <a:p>
            <a:endParaRPr lang="en-IN" dirty="0"/>
          </a:p>
          <a:p>
            <a:endParaRPr lang="en-US" dirty="0"/>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5" name="TextBox 4"/>
          <p:cNvSpPr txBox="1"/>
          <p:nvPr/>
        </p:nvSpPr>
        <p:spPr>
          <a:xfrm>
            <a:off x="642291" y="4469568"/>
            <a:ext cx="1607270" cy="954107"/>
          </a:xfrm>
          <a:prstGeom prst="rect">
            <a:avLst/>
          </a:prstGeom>
          <a:solidFill>
            <a:schemeClr val="accent4">
              <a:lumMod val="50000"/>
            </a:schemeClr>
          </a:solidFill>
        </p:spPr>
        <p:txBody>
          <a:bodyPr wrap="square" rtlCol="0" anchor="ctr">
            <a:spAutoFit/>
          </a:bodyPr>
          <a:lstStyle/>
          <a:p>
            <a:pPr algn="ctr"/>
            <a:r>
              <a:rPr lang="en-US" sz="2800" b="1" dirty="0">
                <a:solidFill>
                  <a:schemeClr val="bg1"/>
                </a:solidFill>
              </a:rPr>
              <a:t>Effective tax rate</a:t>
            </a:r>
            <a:endParaRPr lang="en-US" sz="2800" dirty="0">
              <a:solidFill>
                <a:schemeClr val="bg1"/>
              </a:solidFill>
            </a:endParaRPr>
          </a:p>
        </p:txBody>
      </p:sp>
      <p:sp>
        <p:nvSpPr>
          <p:cNvPr id="6" name="TextBox 5"/>
          <p:cNvSpPr txBox="1"/>
          <p:nvPr/>
        </p:nvSpPr>
        <p:spPr>
          <a:xfrm>
            <a:off x="3039580" y="4685011"/>
            <a:ext cx="2088351" cy="523220"/>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US" sz="2800" dirty="0"/>
              <a:t>Tax expense</a:t>
            </a:r>
          </a:p>
        </p:txBody>
      </p:sp>
      <p:sp>
        <p:nvSpPr>
          <p:cNvPr id="7" name="TextBox 6"/>
          <p:cNvSpPr txBox="1"/>
          <p:nvPr/>
        </p:nvSpPr>
        <p:spPr>
          <a:xfrm>
            <a:off x="5761689" y="4469568"/>
            <a:ext cx="3310893" cy="954107"/>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US" sz="2800" dirty="0"/>
              <a:t>Pretax accounting income</a:t>
            </a:r>
          </a:p>
        </p:txBody>
      </p:sp>
      <p:sp>
        <p:nvSpPr>
          <p:cNvPr id="8" name="Equal 7"/>
          <p:cNvSpPr/>
          <p:nvPr/>
        </p:nvSpPr>
        <p:spPr>
          <a:xfrm>
            <a:off x="2377148" y="4767030"/>
            <a:ext cx="532389" cy="424789"/>
          </a:xfrm>
          <a:prstGeom prst="mathEqual">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ivision 3"/>
          <p:cNvSpPr/>
          <p:nvPr/>
        </p:nvSpPr>
        <p:spPr>
          <a:xfrm>
            <a:off x="5228378" y="4685011"/>
            <a:ext cx="432865" cy="523220"/>
          </a:xfrm>
          <a:prstGeom prst="mathDivide">
            <a:avLst>
              <a:gd name="adj1" fmla="val 12245"/>
              <a:gd name="adj2" fmla="val 5880"/>
              <a:gd name="adj3" fmla="val 8941"/>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999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412" y="10542"/>
            <a:ext cx="8514702" cy="598355"/>
          </a:xfrm>
        </p:spPr>
        <p:txBody>
          <a:bodyPr>
            <a:noAutofit/>
          </a:bodyPr>
          <a:lstStyle/>
          <a:p>
            <a:r>
              <a:rPr lang="en-US" sz="2600" dirty="0"/>
              <a:t> Temporary and Permanent Differences</a:t>
            </a:r>
            <a:endParaRPr lang="en-IN" sz="2600" dirty="0">
              <a:latin typeface="+mj-lt"/>
            </a:endParaRPr>
          </a:p>
        </p:txBody>
      </p:sp>
      <p:sp>
        <p:nvSpPr>
          <p:cNvPr id="11" name="Title 2"/>
          <p:cNvSpPr txBox="1">
            <a:spLocks/>
          </p:cNvSpPr>
          <p:nvPr/>
        </p:nvSpPr>
        <p:spPr bwMode="auto">
          <a:xfrm>
            <a:off x="8398423" y="-57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66" name="TextBox 65"/>
          <p:cNvSpPr txBox="1"/>
          <p:nvPr/>
        </p:nvSpPr>
        <p:spPr>
          <a:xfrm>
            <a:off x="1101483" y="3930143"/>
            <a:ext cx="3286742" cy="1259351"/>
          </a:xfrm>
          <a:prstGeom prst="rect">
            <a:avLst/>
          </a:prstGeom>
          <a:solidFill>
            <a:srgbClr val="A4D7EF"/>
          </a:solidFill>
        </p:spPr>
        <p:txBody>
          <a:bodyPr wrap="square" rtlCol="0">
            <a:spAutoFit/>
          </a:bodyPr>
          <a:lstStyle/>
          <a:p>
            <a:endParaRPr lang="en-US" dirty="0"/>
          </a:p>
        </p:txBody>
      </p:sp>
      <p:sp>
        <p:nvSpPr>
          <p:cNvPr id="68" name="TextBox 67"/>
          <p:cNvSpPr txBox="1"/>
          <p:nvPr/>
        </p:nvSpPr>
        <p:spPr>
          <a:xfrm>
            <a:off x="4139362" y="421177"/>
            <a:ext cx="1246236" cy="763343"/>
          </a:xfrm>
          <a:prstGeom prst="rect">
            <a:avLst/>
          </a:prstGeom>
          <a:noFill/>
        </p:spPr>
        <p:txBody>
          <a:bodyPr wrap="square" rtlCol="0">
            <a:spAutoFit/>
          </a:bodyPr>
          <a:lstStyle/>
          <a:p>
            <a:pPr algn="ctr"/>
            <a:r>
              <a:rPr lang="en-US" sz="2200" b="1" dirty="0"/>
              <a:t>Current Year</a:t>
            </a:r>
          </a:p>
        </p:txBody>
      </p:sp>
      <p:sp>
        <p:nvSpPr>
          <p:cNvPr id="69" name="TextBox 68"/>
          <p:cNvSpPr txBox="1"/>
          <p:nvPr/>
        </p:nvSpPr>
        <p:spPr>
          <a:xfrm>
            <a:off x="5225143" y="411041"/>
            <a:ext cx="2104571"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70" name="TextBox 69"/>
          <p:cNvSpPr txBox="1"/>
          <p:nvPr/>
        </p:nvSpPr>
        <p:spPr>
          <a:xfrm>
            <a:off x="4257348" y="1077348"/>
            <a:ext cx="949652" cy="430887"/>
          </a:xfrm>
          <a:prstGeom prst="rect">
            <a:avLst/>
          </a:prstGeom>
          <a:noFill/>
        </p:spPr>
        <p:txBody>
          <a:bodyPr wrap="square" rtlCol="0">
            <a:spAutoFit/>
          </a:bodyPr>
          <a:lstStyle/>
          <a:p>
            <a:pPr algn="ctr"/>
            <a:r>
              <a:rPr lang="en-US" sz="2200" b="1" dirty="0"/>
              <a:t>2018</a:t>
            </a:r>
            <a:endParaRPr lang="en-US" sz="2200" dirty="0"/>
          </a:p>
        </p:txBody>
      </p:sp>
      <p:sp>
        <p:nvSpPr>
          <p:cNvPr id="71" name="TextBox 70"/>
          <p:cNvSpPr txBox="1"/>
          <p:nvPr/>
        </p:nvSpPr>
        <p:spPr>
          <a:xfrm>
            <a:off x="5287749" y="1077348"/>
            <a:ext cx="949652" cy="430887"/>
          </a:xfrm>
          <a:prstGeom prst="rect">
            <a:avLst/>
          </a:prstGeom>
          <a:noFill/>
        </p:spPr>
        <p:txBody>
          <a:bodyPr wrap="square" rtlCol="0">
            <a:spAutoFit/>
          </a:bodyPr>
          <a:lstStyle/>
          <a:p>
            <a:pPr algn="ctr"/>
            <a:r>
              <a:rPr lang="en-US" sz="2200" b="1" dirty="0"/>
              <a:t>2019</a:t>
            </a:r>
            <a:endParaRPr lang="en-US" sz="2200" dirty="0"/>
          </a:p>
        </p:txBody>
      </p:sp>
      <p:sp>
        <p:nvSpPr>
          <p:cNvPr id="72" name="TextBox 71"/>
          <p:cNvSpPr txBox="1"/>
          <p:nvPr/>
        </p:nvSpPr>
        <p:spPr>
          <a:xfrm>
            <a:off x="6259104" y="1077348"/>
            <a:ext cx="949652" cy="430887"/>
          </a:xfrm>
          <a:prstGeom prst="rect">
            <a:avLst/>
          </a:prstGeom>
          <a:noFill/>
        </p:spPr>
        <p:txBody>
          <a:bodyPr wrap="square" rtlCol="0">
            <a:spAutoFit/>
          </a:bodyPr>
          <a:lstStyle/>
          <a:p>
            <a:pPr algn="ctr"/>
            <a:r>
              <a:rPr lang="en-US" sz="2200" b="1" dirty="0"/>
              <a:t>2020</a:t>
            </a:r>
            <a:endParaRPr lang="en-US" sz="2200" dirty="0"/>
          </a:p>
        </p:txBody>
      </p:sp>
      <p:sp>
        <p:nvSpPr>
          <p:cNvPr id="73" name="TextBox 72"/>
          <p:cNvSpPr txBox="1"/>
          <p:nvPr/>
        </p:nvSpPr>
        <p:spPr>
          <a:xfrm>
            <a:off x="590549" y="143176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74" name="Straight Connector 73"/>
          <p:cNvCxnSpPr/>
          <p:nvPr/>
        </p:nvCxnSpPr>
        <p:spPr>
          <a:xfrm>
            <a:off x="669868" y="14614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290392" y="407414"/>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76" name="TextBox 75"/>
          <p:cNvSpPr txBox="1"/>
          <p:nvPr/>
        </p:nvSpPr>
        <p:spPr>
          <a:xfrm>
            <a:off x="591252" y="2265835"/>
            <a:ext cx="3966937" cy="430887"/>
          </a:xfrm>
          <a:prstGeom prst="rect">
            <a:avLst/>
          </a:prstGeom>
          <a:noFill/>
        </p:spPr>
        <p:txBody>
          <a:bodyPr wrap="square" rtlCol="0">
            <a:spAutoFit/>
          </a:bodyPr>
          <a:lstStyle/>
          <a:p>
            <a:r>
              <a:rPr lang="en-US" sz="2200" dirty="0"/>
              <a:t>Temporary difference:</a:t>
            </a:r>
          </a:p>
        </p:txBody>
      </p:sp>
      <p:sp>
        <p:nvSpPr>
          <p:cNvPr id="77" name="TextBox 76"/>
          <p:cNvSpPr txBox="1"/>
          <p:nvPr/>
        </p:nvSpPr>
        <p:spPr>
          <a:xfrm>
            <a:off x="591955" y="2573353"/>
            <a:ext cx="3966937" cy="430887"/>
          </a:xfrm>
          <a:prstGeom prst="rect">
            <a:avLst/>
          </a:prstGeom>
          <a:noFill/>
        </p:spPr>
        <p:txBody>
          <a:bodyPr wrap="square" rtlCol="0">
            <a:spAutoFit/>
          </a:bodyPr>
          <a:lstStyle/>
          <a:p>
            <a:pPr lvl="1"/>
            <a:r>
              <a:rPr lang="en-US" sz="2200" dirty="0"/>
              <a:t>Installment income</a:t>
            </a:r>
          </a:p>
        </p:txBody>
      </p:sp>
      <p:sp>
        <p:nvSpPr>
          <p:cNvPr id="78" name="TextBox 77"/>
          <p:cNvSpPr txBox="1"/>
          <p:nvPr/>
        </p:nvSpPr>
        <p:spPr>
          <a:xfrm>
            <a:off x="592658" y="288087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93361" y="3188389"/>
            <a:ext cx="3966937"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94064" y="3525404"/>
            <a:ext cx="3966937"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4257348" y="1431769"/>
            <a:ext cx="949652" cy="430887"/>
          </a:xfrm>
          <a:prstGeom prst="rect">
            <a:avLst/>
          </a:prstGeom>
        </p:spPr>
        <p:txBody>
          <a:bodyPr wrap="square" rtlCol="0">
            <a:spAutoFit/>
          </a:bodyPr>
          <a:lstStyle/>
          <a:p>
            <a:pPr algn="r"/>
            <a:r>
              <a:rPr lang="en-US" sz="2200" dirty="0"/>
              <a:t>$145</a:t>
            </a:r>
          </a:p>
        </p:txBody>
      </p:sp>
      <p:sp>
        <p:nvSpPr>
          <p:cNvPr id="82" name="TextBox 81"/>
          <p:cNvSpPr txBox="1"/>
          <p:nvPr/>
        </p:nvSpPr>
        <p:spPr>
          <a:xfrm>
            <a:off x="4329918" y="2573353"/>
            <a:ext cx="949652" cy="430887"/>
          </a:xfrm>
          <a:prstGeom prst="rect">
            <a:avLst/>
          </a:prstGeom>
        </p:spPr>
        <p:txBody>
          <a:bodyPr wrap="square" rtlCol="0">
            <a:spAutoFit/>
          </a:bodyPr>
          <a:lstStyle/>
          <a:p>
            <a:pPr algn="r"/>
            <a:r>
              <a:rPr lang="en-US" sz="2200" dirty="0"/>
              <a:t>(40)</a:t>
            </a:r>
          </a:p>
        </p:txBody>
      </p:sp>
      <p:sp>
        <p:nvSpPr>
          <p:cNvPr id="83" name="TextBox 82"/>
          <p:cNvSpPr txBox="1"/>
          <p:nvPr/>
        </p:nvSpPr>
        <p:spPr>
          <a:xfrm>
            <a:off x="4257348" y="2880871"/>
            <a:ext cx="949652" cy="430887"/>
          </a:xfrm>
          <a:prstGeom prst="rect">
            <a:avLst/>
          </a:prstGeom>
        </p:spPr>
        <p:txBody>
          <a:bodyPr wrap="square" rtlCol="0">
            <a:spAutoFit/>
          </a:bodyPr>
          <a:lstStyle/>
          <a:p>
            <a:pPr algn="r"/>
            <a:r>
              <a:rPr lang="en-US" sz="2200" dirty="0"/>
              <a:t>$100</a:t>
            </a:r>
          </a:p>
        </p:txBody>
      </p:sp>
      <p:sp>
        <p:nvSpPr>
          <p:cNvPr id="84" name="TextBox 83"/>
          <p:cNvSpPr txBox="1"/>
          <p:nvPr/>
        </p:nvSpPr>
        <p:spPr>
          <a:xfrm>
            <a:off x="4460544" y="3188389"/>
            <a:ext cx="949652" cy="430887"/>
          </a:xfrm>
          <a:prstGeom prst="rect">
            <a:avLst/>
          </a:prstGeom>
        </p:spPr>
        <p:txBody>
          <a:bodyPr wrap="square" rtlCol="0">
            <a:spAutoFit/>
          </a:bodyPr>
          <a:lstStyle/>
          <a:p>
            <a:pPr algn="r"/>
            <a:r>
              <a:rPr lang="en-US" sz="2200" dirty="0"/>
              <a:t>40%</a:t>
            </a:r>
          </a:p>
        </p:txBody>
      </p:sp>
      <p:sp>
        <p:nvSpPr>
          <p:cNvPr id="85" name="TextBox 84"/>
          <p:cNvSpPr txBox="1"/>
          <p:nvPr/>
        </p:nvSpPr>
        <p:spPr>
          <a:xfrm>
            <a:off x="4257348" y="3525404"/>
            <a:ext cx="949652" cy="430887"/>
          </a:xfrm>
          <a:prstGeom prst="rect">
            <a:avLst/>
          </a:prstGeom>
        </p:spPr>
        <p:txBody>
          <a:bodyPr wrap="square" rtlCol="0">
            <a:spAutoFit/>
          </a:bodyPr>
          <a:lstStyle/>
          <a:p>
            <a:pPr algn="r"/>
            <a:r>
              <a:rPr lang="en-US" sz="2200" dirty="0"/>
              <a:t>$  40</a:t>
            </a:r>
          </a:p>
        </p:txBody>
      </p:sp>
      <p:sp>
        <p:nvSpPr>
          <p:cNvPr id="86" name="TextBox 85"/>
          <p:cNvSpPr txBox="1"/>
          <p:nvPr/>
        </p:nvSpPr>
        <p:spPr>
          <a:xfrm>
            <a:off x="5304285" y="2573353"/>
            <a:ext cx="949652" cy="430887"/>
          </a:xfrm>
          <a:prstGeom prst="rect">
            <a:avLst/>
          </a:prstGeom>
        </p:spPr>
        <p:txBody>
          <a:bodyPr wrap="square" rtlCol="0">
            <a:spAutoFit/>
          </a:bodyPr>
          <a:lstStyle/>
          <a:p>
            <a:pPr algn="r"/>
            <a:r>
              <a:rPr lang="en-US" sz="2200" dirty="0"/>
              <a:t>$10</a:t>
            </a:r>
          </a:p>
        </p:txBody>
      </p:sp>
      <p:sp>
        <p:nvSpPr>
          <p:cNvPr id="87" name="TextBox 86"/>
          <p:cNvSpPr txBox="1"/>
          <p:nvPr/>
        </p:nvSpPr>
        <p:spPr>
          <a:xfrm>
            <a:off x="6380067" y="2573353"/>
            <a:ext cx="949652" cy="430887"/>
          </a:xfrm>
          <a:prstGeom prst="rect">
            <a:avLst/>
          </a:prstGeom>
        </p:spPr>
        <p:txBody>
          <a:bodyPr wrap="square" rtlCol="0">
            <a:spAutoFit/>
          </a:bodyPr>
          <a:lstStyle/>
          <a:p>
            <a:pPr algn="r"/>
            <a:r>
              <a:rPr lang="en-US" sz="2200" dirty="0"/>
              <a:t>$30</a:t>
            </a:r>
          </a:p>
        </p:txBody>
      </p:sp>
      <p:sp>
        <p:nvSpPr>
          <p:cNvPr id="88" name="TextBox 87"/>
          <p:cNvSpPr txBox="1"/>
          <p:nvPr/>
        </p:nvSpPr>
        <p:spPr>
          <a:xfrm>
            <a:off x="7938619" y="2573353"/>
            <a:ext cx="949652" cy="430887"/>
          </a:xfrm>
          <a:prstGeom prst="rect">
            <a:avLst/>
          </a:prstGeom>
        </p:spPr>
        <p:txBody>
          <a:bodyPr wrap="square" rtlCol="0">
            <a:spAutoFit/>
          </a:bodyPr>
          <a:lstStyle/>
          <a:p>
            <a:pPr algn="r"/>
            <a:r>
              <a:rPr lang="en-US" sz="2200" dirty="0"/>
              <a:t>$40</a:t>
            </a:r>
          </a:p>
        </p:txBody>
      </p:sp>
      <p:sp>
        <p:nvSpPr>
          <p:cNvPr id="89" name="TextBox 88"/>
          <p:cNvSpPr txBox="1"/>
          <p:nvPr/>
        </p:nvSpPr>
        <p:spPr>
          <a:xfrm>
            <a:off x="8146549" y="3074231"/>
            <a:ext cx="949652" cy="430887"/>
          </a:xfrm>
          <a:prstGeom prst="rect">
            <a:avLst/>
          </a:prstGeom>
        </p:spPr>
        <p:txBody>
          <a:bodyPr wrap="square" rtlCol="0">
            <a:spAutoFit/>
          </a:bodyPr>
          <a:lstStyle/>
          <a:p>
            <a:pPr algn="r"/>
            <a:r>
              <a:rPr lang="en-US" sz="2200" dirty="0"/>
              <a:t>40%</a:t>
            </a:r>
          </a:p>
        </p:txBody>
      </p:sp>
      <p:sp>
        <p:nvSpPr>
          <p:cNvPr id="90" name="TextBox 89"/>
          <p:cNvSpPr txBox="1"/>
          <p:nvPr/>
        </p:nvSpPr>
        <p:spPr>
          <a:xfrm>
            <a:off x="5246670" y="384360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91" name="TextBox 90"/>
          <p:cNvSpPr txBox="1"/>
          <p:nvPr/>
        </p:nvSpPr>
        <p:spPr>
          <a:xfrm>
            <a:off x="5246670" y="414229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92" name="TextBox 91"/>
          <p:cNvSpPr txBox="1"/>
          <p:nvPr/>
        </p:nvSpPr>
        <p:spPr>
          <a:xfrm>
            <a:off x="5246670" y="444098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93" name="TextBox 92"/>
          <p:cNvSpPr txBox="1"/>
          <p:nvPr/>
        </p:nvSpPr>
        <p:spPr>
          <a:xfrm>
            <a:off x="5246670" y="473967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94" name="TextBox 93"/>
          <p:cNvSpPr txBox="1"/>
          <p:nvPr/>
        </p:nvSpPr>
        <p:spPr>
          <a:xfrm>
            <a:off x="7938619" y="4142298"/>
            <a:ext cx="949652" cy="430887"/>
          </a:xfrm>
          <a:prstGeom prst="rect">
            <a:avLst/>
          </a:prstGeom>
        </p:spPr>
        <p:txBody>
          <a:bodyPr wrap="square" rtlCol="0">
            <a:spAutoFit/>
          </a:bodyPr>
          <a:lstStyle/>
          <a:p>
            <a:pPr algn="r"/>
            <a:r>
              <a:rPr lang="en-US" sz="2200" dirty="0"/>
              <a:t>$16</a:t>
            </a:r>
          </a:p>
        </p:txBody>
      </p:sp>
      <p:sp>
        <p:nvSpPr>
          <p:cNvPr id="95" name="TextBox 94"/>
          <p:cNvSpPr txBox="1"/>
          <p:nvPr/>
        </p:nvSpPr>
        <p:spPr>
          <a:xfrm>
            <a:off x="7938619" y="4440988"/>
            <a:ext cx="949652" cy="430887"/>
          </a:xfrm>
          <a:prstGeom prst="rect">
            <a:avLst/>
          </a:prstGeom>
        </p:spPr>
        <p:txBody>
          <a:bodyPr wrap="square" rtlCol="0">
            <a:spAutoFit/>
          </a:bodyPr>
          <a:lstStyle/>
          <a:p>
            <a:pPr algn="r"/>
            <a:r>
              <a:rPr lang="en-US" sz="2200" dirty="0"/>
              <a:t>0</a:t>
            </a:r>
          </a:p>
        </p:txBody>
      </p:sp>
      <p:sp>
        <p:nvSpPr>
          <p:cNvPr id="96" name="TextBox 95"/>
          <p:cNvSpPr txBox="1"/>
          <p:nvPr/>
        </p:nvSpPr>
        <p:spPr>
          <a:xfrm>
            <a:off x="7938619" y="4739679"/>
            <a:ext cx="949652" cy="430887"/>
          </a:xfrm>
          <a:prstGeom prst="rect">
            <a:avLst/>
          </a:prstGeom>
        </p:spPr>
        <p:txBody>
          <a:bodyPr wrap="square" rtlCol="0">
            <a:spAutoFit/>
          </a:bodyPr>
          <a:lstStyle/>
          <a:p>
            <a:pPr algn="r"/>
            <a:r>
              <a:rPr lang="en-US" sz="2200" b="1" dirty="0">
                <a:solidFill>
                  <a:srgbClr val="EC008C"/>
                </a:solidFill>
              </a:rPr>
              <a:t>$16</a:t>
            </a:r>
          </a:p>
        </p:txBody>
      </p:sp>
      <p:sp>
        <p:nvSpPr>
          <p:cNvPr id="97" name="TextBox 96"/>
          <p:cNvSpPr txBox="1"/>
          <p:nvPr/>
        </p:nvSpPr>
        <p:spPr>
          <a:xfrm>
            <a:off x="1254645" y="389638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8" name="Straight Connector 97"/>
          <p:cNvCxnSpPr/>
          <p:nvPr/>
        </p:nvCxnSpPr>
        <p:spPr>
          <a:xfrm>
            <a:off x="1184752" y="425054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2594084" y="4256147"/>
            <a:ext cx="0" cy="896071"/>
          </a:xfrm>
          <a:prstGeom prst="line">
            <a:avLst/>
          </a:prstGeom>
        </p:spPr>
        <p:style>
          <a:lnRef idx="1">
            <a:schemeClr val="dk1"/>
          </a:lnRef>
          <a:fillRef idx="0">
            <a:schemeClr val="dk1"/>
          </a:fillRef>
          <a:effectRef idx="0">
            <a:schemeClr val="dk1"/>
          </a:effectRef>
          <a:fontRef idx="minor">
            <a:schemeClr val="tx1"/>
          </a:fontRef>
        </p:style>
      </p:cxnSp>
      <p:sp>
        <p:nvSpPr>
          <p:cNvPr id="100" name="TextBox 99"/>
          <p:cNvSpPr txBox="1"/>
          <p:nvPr/>
        </p:nvSpPr>
        <p:spPr>
          <a:xfrm>
            <a:off x="3060706" y="4220228"/>
            <a:ext cx="1160570" cy="430887"/>
          </a:xfrm>
          <a:prstGeom prst="rect">
            <a:avLst/>
          </a:prstGeom>
        </p:spPr>
        <p:txBody>
          <a:bodyPr wrap="square" rtlCol="0">
            <a:spAutoFit/>
          </a:bodyPr>
          <a:lstStyle/>
          <a:p>
            <a:pPr algn="r"/>
            <a:r>
              <a:rPr lang="en-US" sz="2200" dirty="0"/>
              <a:t>beg. bal.</a:t>
            </a:r>
          </a:p>
        </p:txBody>
      </p:sp>
      <p:sp>
        <p:nvSpPr>
          <p:cNvPr id="101" name="TextBox 100"/>
          <p:cNvSpPr txBox="1"/>
          <p:nvPr/>
        </p:nvSpPr>
        <p:spPr>
          <a:xfrm>
            <a:off x="3060706" y="4776408"/>
            <a:ext cx="1195737" cy="430887"/>
          </a:xfrm>
          <a:prstGeom prst="rect">
            <a:avLst/>
          </a:prstGeom>
        </p:spPr>
        <p:txBody>
          <a:bodyPr wrap="square" rtlCol="0">
            <a:spAutoFit/>
          </a:bodyPr>
          <a:lstStyle/>
          <a:p>
            <a:pPr algn="r"/>
            <a:r>
              <a:rPr lang="en-US" sz="2200" dirty="0"/>
              <a:t>end. bal.</a:t>
            </a:r>
          </a:p>
        </p:txBody>
      </p:sp>
      <p:sp>
        <p:nvSpPr>
          <p:cNvPr id="102" name="TextBox 101"/>
          <p:cNvSpPr txBox="1"/>
          <p:nvPr/>
        </p:nvSpPr>
        <p:spPr>
          <a:xfrm>
            <a:off x="2567772" y="4220228"/>
            <a:ext cx="471015" cy="430887"/>
          </a:xfrm>
          <a:prstGeom prst="rect">
            <a:avLst/>
          </a:prstGeom>
        </p:spPr>
        <p:txBody>
          <a:bodyPr wrap="square" rtlCol="0" anchor="ctr">
            <a:spAutoFit/>
          </a:bodyPr>
          <a:lstStyle/>
          <a:p>
            <a:pPr algn="r"/>
            <a:r>
              <a:rPr lang="en-US" sz="2200" dirty="0"/>
              <a:t>0</a:t>
            </a:r>
          </a:p>
        </p:txBody>
      </p:sp>
      <p:sp>
        <p:nvSpPr>
          <p:cNvPr id="103" name="TextBox 102"/>
          <p:cNvSpPr txBox="1"/>
          <p:nvPr/>
        </p:nvSpPr>
        <p:spPr>
          <a:xfrm>
            <a:off x="2567772" y="449106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104" name="Straight Connector 103"/>
          <p:cNvCxnSpPr/>
          <p:nvPr/>
        </p:nvCxnSpPr>
        <p:spPr>
          <a:xfrm>
            <a:off x="1184752" y="485288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2567772" y="4776408"/>
            <a:ext cx="471015" cy="430887"/>
          </a:xfrm>
          <a:prstGeom prst="rect">
            <a:avLst/>
          </a:prstGeom>
        </p:spPr>
        <p:txBody>
          <a:bodyPr wrap="square" rtlCol="0" anchor="ctr">
            <a:spAutoFit/>
          </a:bodyPr>
          <a:lstStyle/>
          <a:p>
            <a:pPr algn="r"/>
            <a:r>
              <a:rPr lang="en-US" sz="2200" dirty="0"/>
              <a:t>16</a:t>
            </a:r>
          </a:p>
        </p:txBody>
      </p:sp>
      <p:sp>
        <p:nvSpPr>
          <p:cNvPr id="117" name="TextBox 116"/>
          <p:cNvSpPr txBox="1"/>
          <p:nvPr/>
        </p:nvSpPr>
        <p:spPr>
          <a:xfrm>
            <a:off x="706853" y="578008"/>
            <a:ext cx="1824615" cy="426621"/>
          </a:xfrm>
          <a:prstGeom prst="rect">
            <a:avLst/>
          </a:prstGeom>
        </p:spPr>
        <p:txBody>
          <a:bodyPr wrap="square" rtlCol="0">
            <a:spAutoFit/>
          </a:bodyPr>
          <a:lstStyle/>
          <a:p>
            <a:pPr algn="ctr"/>
            <a:r>
              <a:rPr lang="en-US" sz="2200" dirty="0"/>
              <a:t>($ in millions)</a:t>
            </a:r>
          </a:p>
        </p:txBody>
      </p:sp>
      <p:cxnSp>
        <p:nvCxnSpPr>
          <p:cNvPr id="118" name="Straight Connector 117"/>
          <p:cNvCxnSpPr/>
          <p:nvPr/>
        </p:nvCxnSpPr>
        <p:spPr>
          <a:xfrm>
            <a:off x="8436954" y="3475622"/>
            <a:ext cx="4660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561163" y="295642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510107" y="357571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1" name="Straight Connector 120"/>
          <p:cNvCxnSpPr/>
          <p:nvPr/>
        </p:nvCxnSpPr>
        <p:spPr>
          <a:xfrm>
            <a:off x="4510107" y="39050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2" name="Straight Connector 121"/>
          <p:cNvCxnSpPr/>
          <p:nvPr/>
        </p:nvCxnSpPr>
        <p:spPr>
          <a:xfrm>
            <a:off x="4510107" y="39542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8325061" y="479696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8325061" y="512634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5" name="Straight Connector 124"/>
          <p:cNvCxnSpPr/>
          <p:nvPr/>
        </p:nvCxnSpPr>
        <p:spPr>
          <a:xfrm>
            <a:off x="8325061" y="5175513"/>
            <a:ext cx="511695"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594767" y="1709791"/>
            <a:ext cx="3966937" cy="430887"/>
          </a:xfrm>
          <a:prstGeom prst="rect">
            <a:avLst/>
          </a:prstGeom>
          <a:noFill/>
        </p:spPr>
        <p:txBody>
          <a:bodyPr wrap="square" rtlCol="0">
            <a:spAutoFit/>
          </a:bodyPr>
          <a:lstStyle/>
          <a:p>
            <a:r>
              <a:rPr lang="en-US" sz="2200" dirty="0"/>
              <a:t>Permanent difference:</a:t>
            </a:r>
          </a:p>
        </p:txBody>
      </p:sp>
      <p:sp>
        <p:nvSpPr>
          <p:cNvPr id="127" name="TextBox 126"/>
          <p:cNvSpPr txBox="1"/>
          <p:nvPr/>
        </p:nvSpPr>
        <p:spPr>
          <a:xfrm>
            <a:off x="595469" y="1987813"/>
            <a:ext cx="3966937" cy="430887"/>
          </a:xfrm>
          <a:prstGeom prst="rect">
            <a:avLst/>
          </a:prstGeom>
          <a:noFill/>
        </p:spPr>
        <p:txBody>
          <a:bodyPr wrap="square" rtlCol="0">
            <a:spAutoFit/>
          </a:bodyPr>
          <a:lstStyle/>
          <a:p>
            <a:pPr lvl="1"/>
            <a:r>
              <a:rPr lang="en-US" sz="2200" b="1" dirty="0">
                <a:solidFill>
                  <a:srgbClr val="EC008C"/>
                </a:solidFill>
              </a:rPr>
              <a:t>Municipal bond interest</a:t>
            </a:r>
          </a:p>
        </p:txBody>
      </p:sp>
      <p:sp>
        <p:nvSpPr>
          <p:cNvPr id="128" name="TextBox 127"/>
          <p:cNvSpPr txBox="1"/>
          <p:nvPr/>
        </p:nvSpPr>
        <p:spPr>
          <a:xfrm>
            <a:off x="4287654" y="1987813"/>
            <a:ext cx="949652" cy="430887"/>
          </a:xfrm>
          <a:prstGeom prst="rect">
            <a:avLst/>
          </a:prstGeom>
        </p:spPr>
        <p:txBody>
          <a:bodyPr wrap="square" rtlCol="0">
            <a:spAutoFit/>
          </a:bodyPr>
          <a:lstStyle/>
          <a:p>
            <a:pPr algn="r"/>
            <a:r>
              <a:rPr lang="en-US" sz="2200" b="1" dirty="0">
                <a:solidFill>
                  <a:srgbClr val="EC008C"/>
                </a:solidFill>
              </a:rPr>
              <a:t>(5)</a:t>
            </a:r>
          </a:p>
        </p:txBody>
      </p:sp>
      <p:cxnSp>
        <p:nvCxnSpPr>
          <p:cNvPr id="129" name="Straight Connector 128"/>
          <p:cNvCxnSpPr/>
          <p:nvPr/>
        </p:nvCxnSpPr>
        <p:spPr>
          <a:xfrm>
            <a:off x="5315751" y="1106844"/>
            <a:ext cx="1943164" cy="0"/>
          </a:xfrm>
          <a:prstGeom prst="line">
            <a:avLst/>
          </a:prstGeom>
        </p:spPr>
        <p:style>
          <a:lnRef idx="1">
            <a:schemeClr val="dk1"/>
          </a:lnRef>
          <a:fillRef idx="0">
            <a:schemeClr val="dk1"/>
          </a:fillRef>
          <a:effectRef idx="0">
            <a:schemeClr val="dk1"/>
          </a:effectRef>
          <a:fontRef idx="minor">
            <a:schemeClr val="tx1"/>
          </a:fontRef>
        </p:style>
      </p:cxnSp>
      <p:sp>
        <p:nvSpPr>
          <p:cNvPr id="130" name="TextBox 129"/>
          <p:cNvSpPr txBox="1"/>
          <p:nvPr/>
        </p:nvSpPr>
        <p:spPr>
          <a:xfrm>
            <a:off x="566500" y="5237589"/>
            <a:ext cx="8253395" cy="430887"/>
          </a:xfrm>
          <a:prstGeom prst="rect">
            <a:avLst/>
          </a:prstGeom>
          <a:noFill/>
        </p:spPr>
        <p:txBody>
          <a:bodyPr wrap="square" rtlCol="0">
            <a:spAutoFit/>
          </a:bodyPr>
          <a:lstStyle/>
          <a:p>
            <a:r>
              <a:rPr lang="en-US" sz="2200" b="1" dirty="0"/>
              <a:t>Effective tax rate with </a:t>
            </a:r>
            <a:r>
              <a:rPr lang="en-US" sz="2200" b="1" dirty="0">
                <a:solidFill>
                  <a:srgbClr val="EC008C"/>
                </a:solidFill>
              </a:rPr>
              <a:t>$5</a:t>
            </a:r>
            <a:r>
              <a:rPr lang="en-US" sz="2200" b="1" dirty="0"/>
              <a:t> </a:t>
            </a:r>
            <a:r>
              <a:rPr lang="en-IN" sz="2200" b="1" dirty="0"/>
              <a:t>million of municipal bond interest </a:t>
            </a:r>
            <a:r>
              <a:rPr lang="en-IN" sz="2200" b="1" dirty="0">
                <a:solidFill>
                  <a:srgbClr val="EC008C"/>
                </a:solidFill>
              </a:rPr>
              <a:t>included</a:t>
            </a:r>
            <a:endParaRPr lang="en-US" sz="2200" b="1" dirty="0">
              <a:solidFill>
                <a:srgbClr val="EC008C"/>
              </a:solidFill>
            </a:endParaRPr>
          </a:p>
        </p:txBody>
      </p:sp>
      <p:sp>
        <p:nvSpPr>
          <p:cNvPr id="132" name="TextBox 131"/>
          <p:cNvSpPr txBox="1"/>
          <p:nvPr/>
        </p:nvSpPr>
        <p:spPr>
          <a:xfrm>
            <a:off x="726555" y="5575957"/>
            <a:ext cx="2438767" cy="430887"/>
          </a:xfrm>
          <a:prstGeom prst="rect">
            <a:avLst/>
          </a:prstGeom>
          <a:noFill/>
        </p:spPr>
        <p:txBody>
          <a:bodyPr wrap="square" rtlCol="0">
            <a:spAutoFit/>
          </a:bodyPr>
          <a:lstStyle/>
          <a:p>
            <a:r>
              <a:rPr lang="en-US" sz="2200" dirty="0"/>
              <a:t>Effective tax rate =</a:t>
            </a:r>
          </a:p>
        </p:txBody>
      </p:sp>
      <p:sp>
        <p:nvSpPr>
          <p:cNvPr id="133" name="TextBox 132"/>
          <p:cNvSpPr txBox="1"/>
          <p:nvPr/>
        </p:nvSpPr>
        <p:spPr>
          <a:xfrm>
            <a:off x="2969468" y="5579232"/>
            <a:ext cx="3182040" cy="430887"/>
          </a:xfrm>
          <a:prstGeom prst="rect">
            <a:avLst/>
          </a:prstGeom>
          <a:noFill/>
        </p:spPr>
        <p:txBody>
          <a:bodyPr wrap="square" rtlCol="0">
            <a:spAutoFit/>
          </a:bodyPr>
          <a:lstStyle/>
          <a:p>
            <a:r>
              <a:rPr lang="en-US" sz="2200" dirty="0"/>
              <a:t>$56 million ÷ $145 million</a:t>
            </a:r>
          </a:p>
        </p:txBody>
      </p:sp>
      <p:sp>
        <p:nvSpPr>
          <p:cNvPr id="134" name="TextBox 133"/>
          <p:cNvSpPr txBox="1"/>
          <p:nvPr/>
        </p:nvSpPr>
        <p:spPr>
          <a:xfrm>
            <a:off x="6110716" y="5554844"/>
            <a:ext cx="1322905" cy="430887"/>
          </a:xfrm>
          <a:prstGeom prst="rect">
            <a:avLst/>
          </a:prstGeom>
          <a:noFill/>
        </p:spPr>
        <p:txBody>
          <a:bodyPr wrap="square" rtlCol="0">
            <a:spAutoFit/>
          </a:bodyPr>
          <a:lstStyle/>
          <a:p>
            <a:r>
              <a:rPr lang="en-US" sz="2200" dirty="0"/>
              <a:t>= 38.6%</a:t>
            </a:r>
          </a:p>
        </p:txBody>
      </p:sp>
      <p:sp>
        <p:nvSpPr>
          <p:cNvPr id="135" name="TextBox 134"/>
          <p:cNvSpPr txBox="1"/>
          <p:nvPr/>
        </p:nvSpPr>
        <p:spPr>
          <a:xfrm>
            <a:off x="566500" y="5963780"/>
            <a:ext cx="8552580" cy="430887"/>
          </a:xfrm>
          <a:prstGeom prst="rect">
            <a:avLst/>
          </a:prstGeom>
          <a:noFill/>
        </p:spPr>
        <p:txBody>
          <a:bodyPr wrap="square" rtlCol="0">
            <a:spAutoFit/>
          </a:bodyPr>
          <a:lstStyle/>
          <a:p>
            <a:r>
              <a:rPr lang="en-US" sz="2200" b="1" dirty="0"/>
              <a:t>Effective tax rate with </a:t>
            </a:r>
            <a:r>
              <a:rPr lang="en-US" sz="2200" b="1" dirty="0">
                <a:solidFill>
                  <a:srgbClr val="EC008C"/>
                </a:solidFill>
              </a:rPr>
              <a:t>$5</a:t>
            </a:r>
            <a:r>
              <a:rPr lang="en-US" sz="2200" b="1" dirty="0"/>
              <a:t> </a:t>
            </a:r>
            <a:r>
              <a:rPr lang="en-IN" sz="2200" b="1" dirty="0"/>
              <a:t>million of municipal bond interest </a:t>
            </a:r>
            <a:r>
              <a:rPr lang="en-IN" sz="2200" b="1" dirty="0">
                <a:solidFill>
                  <a:srgbClr val="EC008C"/>
                </a:solidFill>
              </a:rPr>
              <a:t>excluded</a:t>
            </a:r>
            <a:endParaRPr lang="en-US" sz="2200" b="1" dirty="0">
              <a:solidFill>
                <a:srgbClr val="EC008C"/>
              </a:solidFill>
            </a:endParaRPr>
          </a:p>
        </p:txBody>
      </p:sp>
      <p:sp>
        <p:nvSpPr>
          <p:cNvPr id="136" name="TextBox 135"/>
          <p:cNvSpPr txBox="1"/>
          <p:nvPr/>
        </p:nvSpPr>
        <p:spPr>
          <a:xfrm>
            <a:off x="731475" y="6347789"/>
            <a:ext cx="2438767" cy="430887"/>
          </a:xfrm>
          <a:prstGeom prst="rect">
            <a:avLst/>
          </a:prstGeom>
          <a:noFill/>
        </p:spPr>
        <p:txBody>
          <a:bodyPr wrap="square" rtlCol="0">
            <a:spAutoFit/>
          </a:bodyPr>
          <a:lstStyle/>
          <a:p>
            <a:r>
              <a:rPr lang="en-US" sz="2200" dirty="0"/>
              <a:t>Effective tax rate =</a:t>
            </a:r>
          </a:p>
        </p:txBody>
      </p:sp>
      <p:sp>
        <p:nvSpPr>
          <p:cNvPr id="137" name="TextBox 136"/>
          <p:cNvSpPr txBox="1"/>
          <p:nvPr/>
        </p:nvSpPr>
        <p:spPr>
          <a:xfrm>
            <a:off x="2974388" y="6351064"/>
            <a:ext cx="3182040" cy="430887"/>
          </a:xfrm>
          <a:prstGeom prst="rect">
            <a:avLst/>
          </a:prstGeom>
          <a:noFill/>
        </p:spPr>
        <p:txBody>
          <a:bodyPr wrap="square" rtlCol="0">
            <a:spAutoFit/>
          </a:bodyPr>
          <a:lstStyle/>
          <a:p>
            <a:r>
              <a:rPr lang="en-US" sz="2200" dirty="0"/>
              <a:t>$56 million ÷ $140 million</a:t>
            </a:r>
          </a:p>
        </p:txBody>
      </p:sp>
      <p:sp>
        <p:nvSpPr>
          <p:cNvPr id="138" name="TextBox 137"/>
          <p:cNvSpPr txBox="1"/>
          <p:nvPr/>
        </p:nvSpPr>
        <p:spPr>
          <a:xfrm>
            <a:off x="6115636" y="6326676"/>
            <a:ext cx="1322905" cy="430887"/>
          </a:xfrm>
          <a:prstGeom prst="rect">
            <a:avLst/>
          </a:prstGeom>
          <a:noFill/>
        </p:spPr>
        <p:txBody>
          <a:bodyPr wrap="square" rtlCol="0">
            <a:spAutoFit/>
          </a:bodyPr>
          <a:lstStyle/>
          <a:p>
            <a:r>
              <a:rPr lang="en-US" sz="2200" dirty="0"/>
              <a:t>= 40%</a:t>
            </a:r>
          </a:p>
        </p:txBody>
      </p:sp>
      <p:cxnSp>
        <p:nvCxnSpPr>
          <p:cNvPr id="65" name="Straight Arrow Connector 64"/>
          <p:cNvCxnSpPr/>
          <p:nvPr/>
        </p:nvCxnSpPr>
        <p:spPr>
          <a:xfrm rot="16200000" flipH="1">
            <a:off x="8363449" y="385773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868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500"/>
                                        <p:tgtEl>
                                          <p:spTgt spid="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fade">
                                      <p:cBhvr>
                                        <p:cTn id="64" dur="500"/>
                                        <p:tgtEl>
                                          <p:spTgt spid="8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500"/>
                                        <p:tgtEl>
                                          <p:spTgt spid="8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500"/>
                                        <p:tgtEl>
                                          <p:spTgt spid="8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500"/>
                                        <p:tgtEl>
                                          <p:spTgt spid="117"/>
                                        </p:tgtEl>
                                      </p:cBhvr>
                                    </p:animEffect>
                                  </p:childTnLst>
                                </p:cTn>
                              </p:par>
                              <p:par>
                                <p:cTn id="74" presetID="10" presetClass="entr" presetSubtype="0" fill="hold" nodeType="withEffect">
                                  <p:stCondLst>
                                    <p:cond delay="0"/>
                                  </p:stCondLst>
                                  <p:childTnLst>
                                    <p:set>
                                      <p:cBhvr>
                                        <p:cTn id="75" dur="1" fill="hold">
                                          <p:stCondLst>
                                            <p:cond delay="0"/>
                                          </p:stCondLst>
                                        </p:cTn>
                                        <p:tgtEl>
                                          <p:spTgt spid="118"/>
                                        </p:tgtEl>
                                        <p:attrNameLst>
                                          <p:attrName>style.visibility</p:attrName>
                                        </p:attrNameLst>
                                      </p:cBhvr>
                                      <p:to>
                                        <p:strVal val="visible"/>
                                      </p:to>
                                    </p:set>
                                    <p:animEffect transition="in" filter="fade">
                                      <p:cBhvr>
                                        <p:cTn id="76" dur="500"/>
                                        <p:tgtEl>
                                          <p:spTgt spid="118"/>
                                        </p:tgtEl>
                                      </p:cBhvr>
                                    </p:animEffect>
                                  </p:childTnLst>
                                </p:cTn>
                              </p:par>
                              <p:par>
                                <p:cTn id="77" presetID="10" presetClass="entr" presetSubtype="0" fill="hold" nodeType="withEffect">
                                  <p:stCondLst>
                                    <p:cond delay="0"/>
                                  </p:stCondLst>
                                  <p:childTnLst>
                                    <p:set>
                                      <p:cBhvr>
                                        <p:cTn id="78" dur="1" fill="hold">
                                          <p:stCondLst>
                                            <p:cond delay="0"/>
                                          </p:stCondLst>
                                        </p:cTn>
                                        <p:tgtEl>
                                          <p:spTgt spid="119"/>
                                        </p:tgtEl>
                                        <p:attrNameLst>
                                          <p:attrName>style.visibility</p:attrName>
                                        </p:attrNameLst>
                                      </p:cBhvr>
                                      <p:to>
                                        <p:strVal val="visible"/>
                                      </p:to>
                                    </p:set>
                                    <p:animEffect transition="in" filter="fade">
                                      <p:cBhvr>
                                        <p:cTn id="79" dur="500"/>
                                        <p:tgtEl>
                                          <p:spTgt spid="119"/>
                                        </p:tgtEl>
                                      </p:cBhvr>
                                    </p:animEffect>
                                  </p:childTnLst>
                                </p:cTn>
                              </p:par>
                              <p:par>
                                <p:cTn id="80" presetID="10" presetClass="entr" presetSubtype="0" fill="hold" nodeType="withEffect">
                                  <p:stCondLst>
                                    <p:cond delay="0"/>
                                  </p:stCondLst>
                                  <p:childTnLst>
                                    <p:set>
                                      <p:cBhvr>
                                        <p:cTn id="81" dur="1" fill="hold">
                                          <p:stCondLst>
                                            <p:cond delay="0"/>
                                          </p:stCondLst>
                                        </p:cTn>
                                        <p:tgtEl>
                                          <p:spTgt spid="120"/>
                                        </p:tgtEl>
                                        <p:attrNameLst>
                                          <p:attrName>style.visibility</p:attrName>
                                        </p:attrNameLst>
                                      </p:cBhvr>
                                      <p:to>
                                        <p:strVal val="visible"/>
                                      </p:to>
                                    </p:set>
                                    <p:animEffect transition="in" filter="fade">
                                      <p:cBhvr>
                                        <p:cTn id="82" dur="500"/>
                                        <p:tgtEl>
                                          <p:spTgt spid="120"/>
                                        </p:tgtEl>
                                      </p:cBhvr>
                                    </p:animEffect>
                                  </p:childTnLst>
                                </p:cTn>
                              </p:par>
                              <p:par>
                                <p:cTn id="83" presetID="10" presetClass="entr" presetSubtype="0" fill="hold"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500"/>
                                        <p:tgtEl>
                                          <p:spTgt spid="121"/>
                                        </p:tgtEl>
                                      </p:cBhvr>
                                    </p:animEffect>
                                  </p:childTnLst>
                                </p:cTn>
                              </p:par>
                              <p:par>
                                <p:cTn id="86" presetID="10" presetClass="entr" presetSubtype="0" fill="hold" nodeType="with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fade">
                                      <p:cBhvr>
                                        <p:cTn id="88" dur="500"/>
                                        <p:tgtEl>
                                          <p:spTgt spid="12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6"/>
                                        </p:tgtEl>
                                        <p:attrNameLst>
                                          <p:attrName>style.visibility</p:attrName>
                                        </p:attrNameLst>
                                      </p:cBhvr>
                                      <p:to>
                                        <p:strVal val="visible"/>
                                      </p:to>
                                    </p:set>
                                    <p:animEffect transition="in" filter="fade">
                                      <p:cBhvr>
                                        <p:cTn id="91" dur="500"/>
                                        <p:tgtEl>
                                          <p:spTgt spid="1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fade">
                                      <p:cBhvr>
                                        <p:cTn id="94" dur="500"/>
                                        <p:tgtEl>
                                          <p:spTgt spid="1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28"/>
                                        </p:tgtEl>
                                        <p:attrNameLst>
                                          <p:attrName>style.visibility</p:attrName>
                                        </p:attrNameLst>
                                      </p:cBhvr>
                                      <p:to>
                                        <p:strVal val="visible"/>
                                      </p:to>
                                    </p:set>
                                    <p:animEffect transition="in" filter="fade">
                                      <p:cBhvr>
                                        <p:cTn id="97" dur="500"/>
                                        <p:tgtEl>
                                          <p:spTgt spid="128"/>
                                        </p:tgtEl>
                                      </p:cBhvr>
                                    </p:animEffect>
                                  </p:childTnLst>
                                </p:cTn>
                              </p:par>
                              <p:par>
                                <p:cTn id="98" presetID="10" presetClass="entr" presetSubtype="0" fill="hold" nodeType="withEffect">
                                  <p:stCondLst>
                                    <p:cond delay="0"/>
                                  </p:stCondLst>
                                  <p:childTnLst>
                                    <p:set>
                                      <p:cBhvr>
                                        <p:cTn id="99" dur="1" fill="hold">
                                          <p:stCondLst>
                                            <p:cond delay="0"/>
                                          </p:stCondLst>
                                        </p:cTn>
                                        <p:tgtEl>
                                          <p:spTgt spid="129"/>
                                        </p:tgtEl>
                                        <p:attrNameLst>
                                          <p:attrName>style.visibility</p:attrName>
                                        </p:attrNameLst>
                                      </p:cBhvr>
                                      <p:to>
                                        <p:strVal val="visible"/>
                                      </p:to>
                                    </p:set>
                                    <p:animEffect transition="in" filter="fade">
                                      <p:cBhvr>
                                        <p:cTn id="100" dur="500"/>
                                        <p:tgtEl>
                                          <p:spTgt spid="12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65"/>
                                        </p:tgtEl>
                                        <p:attrNameLst>
                                          <p:attrName>style.visibility</p:attrName>
                                        </p:attrNameLst>
                                      </p:cBhvr>
                                      <p:to>
                                        <p:strVal val="visible"/>
                                      </p:to>
                                    </p:set>
                                    <p:animEffect transition="in" filter="wipe(up)">
                                      <p:cBhvr>
                                        <p:cTn id="105" dur="500"/>
                                        <p:tgtEl>
                                          <p:spTgt spid="65"/>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fade">
                                      <p:cBhvr>
                                        <p:cTn id="109" dur="500"/>
                                        <p:tgtEl>
                                          <p:spTgt spid="6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90"/>
                                        </p:tgtEl>
                                        <p:attrNameLst>
                                          <p:attrName>style.visibility</p:attrName>
                                        </p:attrNameLst>
                                      </p:cBhvr>
                                      <p:to>
                                        <p:strVal val="visible"/>
                                      </p:to>
                                    </p:set>
                                    <p:animEffect transition="in" filter="fade">
                                      <p:cBhvr>
                                        <p:cTn id="112" dur="500"/>
                                        <p:tgtEl>
                                          <p:spTgt spid="9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91"/>
                                        </p:tgtEl>
                                        <p:attrNameLst>
                                          <p:attrName>style.visibility</p:attrName>
                                        </p:attrNameLst>
                                      </p:cBhvr>
                                      <p:to>
                                        <p:strVal val="visible"/>
                                      </p:to>
                                    </p:set>
                                    <p:animEffect transition="in" filter="fade">
                                      <p:cBhvr>
                                        <p:cTn id="115" dur="500"/>
                                        <p:tgtEl>
                                          <p:spTgt spid="9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2"/>
                                        </p:tgtEl>
                                        <p:attrNameLst>
                                          <p:attrName>style.visibility</p:attrName>
                                        </p:attrNameLst>
                                      </p:cBhvr>
                                      <p:to>
                                        <p:strVal val="visible"/>
                                      </p:to>
                                    </p:set>
                                    <p:animEffect transition="in" filter="fade">
                                      <p:cBhvr>
                                        <p:cTn id="118" dur="500"/>
                                        <p:tgtEl>
                                          <p:spTgt spid="9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500"/>
                                        <p:tgtEl>
                                          <p:spTgt spid="9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4"/>
                                        </p:tgtEl>
                                        <p:attrNameLst>
                                          <p:attrName>style.visibility</p:attrName>
                                        </p:attrNameLst>
                                      </p:cBhvr>
                                      <p:to>
                                        <p:strVal val="visible"/>
                                      </p:to>
                                    </p:set>
                                    <p:animEffect transition="in" filter="fade">
                                      <p:cBhvr>
                                        <p:cTn id="124" dur="500"/>
                                        <p:tgtEl>
                                          <p:spTgt spid="9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95"/>
                                        </p:tgtEl>
                                        <p:attrNameLst>
                                          <p:attrName>style.visibility</p:attrName>
                                        </p:attrNameLst>
                                      </p:cBhvr>
                                      <p:to>
                                        <p:strVal val="visible"/>
                                      </p:to>
                                    </p:set>
                                    <p:animEffect transition="in" filter="fade">
                                      <p:cBhvr>
                                        <p:cTn id="127" dur="500"/>
                                        <p:tgtEl>
                                          <p:spTgt spid="95"/>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6"/>
                                        </p:tgtEl>
                                        <p:attrNameLst>
                                          <p:attrName>style.visibility</p:attrName>
                                        </p:attrNameLst>
                                      </p:cBhvr>
                                      <p:to>
                                        <p:strVal val="visible"/>
                                      </p:to>
                                    </p:set>
                                    <p:animEffect transition="in" filter="fade">
                                      <p:cBhvr>
                                        <p:cTn id="130" dur="500"/>
                                        <p:tgtEl>
                                          <p:spTgt spid="9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transition="in" filter="fade">
                                      <p:cBhvr>
                                        <p:cTn id="133" dur="500"/>
                                        <p:tgtEl>
                                          <p:spTgt spid="97"/>
                                        </p:tgtEl>
                                      </p:cBhvr>
                                    </p:animEffect>
                                  </p:childTnLst>
                                </p:cTn>
                              </p:par>
                              <p:par>
                                <p:cTn id="134" presetID="10" presetClass="entr" presetSubtype="0" fill="hold" nodeType="withEffect">
                                  <p:stCondLst>
                                    <p:cond delay="0"/>
                                  </p:stCondLst>
                                  <p:childTnLst>
                                    <p:set>
                                      <p:cBhvr>
                                        <p:cTn id="135" dur="1" fill="hold">
                                          <p:stCondLst>
                                            <p:cond delay="0"/>
                                          </p:stCondLst>
                                        </p:cTn>
                                        <p:tgtEl>
                                          <p:spTgt spid="98"/>
                                        </p:tgtEl>
                                        <p:attrNameLst>
                                          <p:attrName>style.visibility</p:attrName>
                                        </p:attrNameLst>
                                      </p:cBhvr>
                                      <p:to>
                                        <p:strVal val="visible"/>
                                      </p:to>
                                    </p:set>
                                    <p:animEffect transition="in" filter="fade">
                                      <p:cBhvr>
                                        <p:cTn id="136" dur="500"/>
                                        <p:tgtEl>
                                          <p:spTgt spid="98"/>
                                        </p:tgtEl>
                                      </p:cBhvr>
                                    </p:animEffect>
                                  </p:childTnLst>
                                </p:cTn>
                              </p:par>
                              <p:par>
                                <p:cTn id="137" presetID="10" presetClass="entr" presetSubtype="0" fill="hold" nodeType="withEffect">
                                  <p:stCondLst>
                                    <p:cond delay="0"/>
                                  </p:stCondLst>
                                  <p:childTnLst>
                                    <p:set>
                                      <p:cBhvr>
                                        <p:cTn id="138" dur="1" fill="hold">
                                          <p:stCondLst>
                                            <p:cond delay="0"/>
                                          </p:stCondLst>
                                        </p:cTn>
                                        <p:tgtEl>
                                          <p:spTgt spid="99"/>
                                        </p:tgtEl>
                                        <p:attrNameLst>
                                          <p:attrName>style.visibility</p:attrName>
                                        </p:attrNameLst>
                                      </p:cBhvr>
                                      <p:to>
                                        <p:strVal val="visible"/>
                                      </p:to>
                                    </p:set>
                                    <p:animEffect transition="in" filter="fade">
                                      <p:cBhvr>
                                        <p:cTn id="139" dur="500"/>
                                        <p:tgtEl>
                                          <p:spTgt spid="9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00"/>
                                        </p:tgtEl>
                                        <p:attrNameLst>
                                          <p:attrName>style.visibility</p:attrName>
                                        </p:attrNameLst>
                                      </p:cBhvr>
                                      <p:to>
                                        <p:strVal val="visible"/>
                                      </p:to>
                                    </p:set>
                                    <p:animEffect transition="in" filter="fade">
                                      <p:cBhvr>
                                        <p:cTn id="142" dur="500"/>
                                        <p:tgtEl>
                                          <p:spTgt spid="100"/>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Effect transition="in" filter="fade">
                                      <p:cBhvr>
                                        <p:cTn id="145" dur="500"/>
                                        <p:tgtEl>
                                          <p:spTgt spid="10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02"/>
                                        </p:tgtEl>
                                        <p:attrNameLst>
                                          <p:attrName>style.visibility</p:attrName>
                                        </p:attrNameLst>
                                      </p:cBhvr>
                                      <p:to>
                                        <p:strVal val="visible"/>
                                      </p:to>
                                    </p:set>
                                    <p:animEffect transition="in" filter="fade">
                                      <p:cBhvr>
                                        <p:cTn id="148" dur="500"/>
                                        <p:tgtEl>
                                          <p:spTgt spid="102"/>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03"/>
                                        </p:tgtEl>
                                        <p:attrNameLst>
                                          <p:attrName>style.visibility</p:attrName>
                                        </p:attrNameLst>
                                      </p:cBhvr>
                                      <p:to>
                                        <p:strVal val="visible"/>
                                      </p:to>
                                    </p:set>
                                    <p:animEffect transition="in" filter="fade">
                                      <p:cBhvr>
                                        <p:cTn id="151" dur="500"/>
                                        <p:tgtEl>
                                          <p:spTgt spid="103"/>
                                        </p:tgtEl>
                                      </p:cBhvr>
                                    </p:animEffect>
                                  </p:childTnLst>
                                </p:cTn>
                              </p:par>
                              <p:par>
                                <p:cTn id="152" presetID="10" presetClass="entr" presetSubtype="0" fill="hold" nodeType="withEffect">
                                  <p:stCondLst>
                                    <p:cond delay="0"/>
                                  </p:stCondLst>
                                  <p:childTnLst>
                                    <p:set>
                                      <p:cBhvr>
                                        <p:cTn id="153" dur="1" fill="hold">
                                          <p:stCondLst>
                                            <p:cond delay="0"/>
                                          </p:stCondLst>
                                        </p:cTn>
                                        <p:tgtEl>
                                          <p:spTgt spid="104"/>
                                        </p:tgtEl>
                                        <p:attrNameLst>
                                          <p:attrName>style.visibility</p:attrName>
                                        </p:attrNameLst>
                                      </p:cBhvr>
                                      <p:to>
                                        <p:strVal val="visible"/>
                                      </p:to>
                                    </p:set>
                                    <p:animEffect transition="in" filter="fade">
                                      <p:cBhvr>
                                        <p:cTn id="154" dur="500"/>
                                        <p:tgtEl>
                                          <p:spTgt spid="10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05"/>
                                        </p:tgtEl>
                                        <p:attrNameLst>
                                          <p:attrName>style.visibility</p:attrName>
                                        </p:attrNameLst>
                                      </p:cBhvr>
                                      <p:to>
                                        <p:strVal val="visible"/>
                                      </p:to>
                                    </p:set>
                                    <p:animEffect transition="in" filter="fade">
                                      <p:cBhvr>
                                        <p:cTn id="157" dur="500"/>
                                        <p:tgtEl>
                                          <p:spTgt spid="105"/>
                                        </p:tgtEl>
                                      </p:cBhvr>
                                    </p:animEffect>
                                  </p:childTnLst>
                                </p:cTn>
                              </p:par>
                              <p:par>
                                <p:cTn id="158" presetID="10" presetClass="entr" presetSubtype="0" fill="hold" nodeType="withEffect">
                                  <p:stCondLst>
                                    <p:cond delay="0"/>
                                  </p:stCondLst>
                                  <p:childTnLst>
                                    <p:set>
                                      <p:cBhvr>
                                        <p:cTn id="159" dur="1" fill="hold">
                                          <p:stCondLst>
                                            <p:cond delay="0"/>
                                          </p:stCondLst>
                                        </p:cTn>
                                        <p:tgtEl>
                                          <p:spTgt spid="123"/>
                                        </p:tgtEl>
                                        <p:attrNameLst>
                                          <p:attrName>style.visibility</p:attrName>
                                        </p:attrNameLst>
                                      </p:cBhvr>
                                      <p:to>
                                        <p:strVal val="visible"/>
                                      </p:to>
                                    </p:set>
                                    <p:animEffect transition="in" filter="fade">
                                      <p:cBhvr>
                                        <p:cTn id="160" dur="500"/>
                                        <p:tgtEl>
                                          <p:spTgt spid="123"/>
                                        </p:tgtEl>
                                      </p:cBhvr>
                                    </p:animEffect>
                                  </p:childTnLst>
                                </p:cTn>
                              </p:par>
                              <p:par>
                                <p:cTn id="161" presetID="10" presetClass="entr" presetSubtype="0" fill="hold" nodeType="withEffect">
                                  <p:stCondLst>
                                    <p:cond delay="0"/>
                                  </p:stCondLst>
                                  <p:childTnLst>
                                    <p:set>
                                      <p:cBhvr>
                                        <p:cTn id="162" dur="1" fill="hold">
                                          <p:stCondLst>
                                            <p:cond delay="0"/>
                                          </p:stCondLst>
                                        </p:cTn>
                                        <p:tgtEl>
                                          <p:spTgt spid="124"/>
                                        </p:tgtEl>
                                        <p:attrNameLst>
                                          <p:attrName>style.visibility</p:attrName>
                                        </p:attrNameLst>
                                      </p:cBhvr>
                                      <p:to>
                                        <p:strVal val="visible"/>
                                      </p:to>
                                    </p:set>
                                    <p:animEffect transition="in" filter="fade">
                                      <p:cBhvr>
                                        <p:cTn id="163" dur="500"/>
                                        <p:tgtEl>
                                          <p:spTgt spid="124"/>
                                        </p:tgtEl>
                                      </p:cBhvr>
                                    </p:animEffect>
                                  </p:childTnLst>
                                </p:cTn>
                              </p:par>
                              <p:par>
                                <p:cTn id="164" presetID="10" presetClass="entr" presetSubtype="0" fill="hold" nodeType="withEffect">
                                  <p:stCondLst>
                                    <p:cond delay="0"/>
                                  </p:stCondLst>
                                  <p:childTnLst>
                                    <p:set>
                                      <p:cBhvr>
                                        <p:cTn id="165" dur="1" fill="hold">
                                          <p:stCondLst>
                                            <p:cond delay="0"/>
                                          </p:stCondLst>
                                        </p:cTn>
                                        <p:tgtEl>
                                          <p:spTgt spid="125"/>
                                        </p:tgtEl>
                                        <p:attrNameLst>
                                          <p:attrName>style.visibility</p:attrName>
                                        </p:attrNameLst>
                                      </p:cBhvr>
                                      <p:to>
                                        <p:strVal val="visible"/>
                                      </p:to>
                                    </p:set>
                                    <p:animEffect transition="in" filter="fade">
                                      <p:cBhvr>
                                        <p:cTn id="166" dur="500"/>
                                        <p:tgtEl>
                                          <p:spTgt spid="125"/>
                                        </p:tgtEl>
                                      </p:cBhvr>
                                    </p:animEffect>
                                  </p:childTnLst>
                                </p:cTn>
                              </p:par>
                            </p:childTnLst>
                          </p:cTn>
                        </p:par>
                      </p:childTnLst>
                    </p:cTn>
                  </p:par>
                  <p:par>
                    <p:cTn id="167" fill="hold">
                      <p:stCondLst>
                        <p:cond delay="indefinite"/>
                      </p:stCondLst>
                      <p:childTnLst>
                        <p:par>
                          <p:cTn id="168" fill="hold">
                            <p:stCondLst>
                              <p:cond delay="0"/>
                            </p:stCondLst>
                            <p:childTnLst>
                              <p:par>
                                <p:cTn id="169" presetID="10" presetClass="entr" presetSubtype="0" fill="hold" grpId="0" nodeType="clickEffect">
                                  <p:stCondLst>
                                    <p:cond delay="0"/>
                                  </p:stCondLst>
                                  <p:childTnLst>
                                    <p:set>
                                      <p:cBhvr>
                                        <p:cTn id="170" dur="1" fill="hold">
                                          <p:stCondLst>
                                            <p:cond delay="0"/>
                                          </p:stCondLst>
                                        </p:cTn>
                                        <p:tgtEl>
                                          <p:spTgt spid="130"/>
                                        </p:tgtEl>
                                        <p:attrNameLst>
                                          <p:attrName>style.visibility</p:attrName>
                                        </p:attrNameLst>
                                      </p:cBhvr>
                                      <p:to>
                                        <p:strVal val="visible"/>
                                      </p:to>
                                    </p:set>
                                    <p:animEffect transition="in" filter="fade">
                                      <p:cBhvr>
                                        <p:cTn id="171" dur="500"/>
                                        <p:tgtEl>
                                          <p:spTgt spid="130"/>
                                        </p:tgtEl>
                                      </p:cBhvr>
                                    </p:animEffect>
                                  </p:childTnLst>
                                </p:cTn>
                              </p:par>
                            </p:childTnLst>
                          </p:cTn>
                        </p:par>
                        <p:par>
                          <p:cTn id="172" fill="hold">
                            <p:stCondLst>
                              <p:cond delay="500"/>
                            </p:stCondLst>
                            <p:childTnLst>
                              <p:par>
                                <p:cTn id="173" presetID="10" presetClass="entr" presetSubtype="0" fill="hold" grpId="0" nodeType="afterEffect">
                                  <p:stCondLst>
                                    <p:cond delay="0"/>
                                  </p:stCondLst>
                                  <p:childTnLst>
                                    <p:set>
                                      <p:cBhvr>
                                        <p:cTn id="174" dur="1" fill="hold">
                                          <p:stCondLst>
                                            <p:cond delay="0"/>
                                          </p:stCondLst>
                                        </p:cTn>
                                        <p:tgtEl>
                                          <p:spTgt spid="132"/>
                                        </p:tgtEl>
                                        <p:attrNameLst>
                                          <p:attrName>style.visibility</p:attrName>
                                        </p:attrNameLst>
                                      </p:cBhvr>
                                      <p:to>
                                        <p:strVal val="visible"/>
                                      </p:to>
                                    </p:set>
                                    <p:animEffect transition="in" filter="fade">
                                      <p:cBhvr>
                                        <p:cTn id="175" dur="500"/>
                                        <p:tgtEl>
                                          <p:spTgt spid="132"/>
                                        </p:tgtEl>
                                      </p:cBhvr>
                                    </p:animEffect>
                                  </p:childTnLst>
                                </p:cTn>
                              </p:par>
                            </p:childTnLst>
                          </p:cTn>
                        </p:par>
                        <p:par>
                          <p:cTn id="176" fill="hold">
                            <p:stCondLst>
                              <p:cond delay="1000"/>
                            </p:stCondLst>
                            <p:childTnLst>
                              <p:par>
                                <p:cTn id="177" presetID="10" presetClass="entr" presetSubtype="0" fill="hold" grpId="0" nodeType="afterEffect">
                                  <p:stCondLst>
                                    <p:cond delay="0"/>
                                  </p:stCondLst>
                                  <p:childTnLst>
                                    <p:set>
                                      <p:cBhvr>
                                        <p:cTn id="178" dur="1" fill="hold">
                                          <p:stCondLst>
                                            <p:cond delay="0"/>
                                          </p:stCondLst>
                                        </p:cTn>
                                        <p:tgtEl>
                                          <p:spTgt spid="133"/>
                                        </p:tgtEl>
                                        <p:attrNameLst>
                                          <p:attrName>style.visibility</p:attrName>
                                        </p:attrNameLst>
                                      </p:cBhvr>
                                      <p:to>
                                        <p:strVal val="visible"/>
                                      </p:to>
                                    </p:set>
                                    <p:animEffect transition="in" filter="fade">
                                      <p:cBhvr>
                                        <p:cTn id="179" dur="500"/>
                                        <p:tgtEl>
                                          <p:spTgt spid="133"/>
                                        </p:tgtEl>
                                      </p:cBhvr>
                                    </p:animEffect>
                                  </p:childTnLst>
                                </p:cTn>
                              </p:par>
                            </p:childTnLst>
                          </p:cTn>
                        </p:par>
                        <p:par>
                          <p:cTn id="180" fill="hold">
                            <p:stCondLst>
                              <p:cond delay="1500"/>
                            </p:stCondLst>
                            <p:childTnLst>
                              <p:par>
                                <p:cTn id="181" presetID="10" presetClass="entr" presetSubtype="0" fill="hold" grpId="0" nodeType="afterEffect">
                                  <p:stCondLst>
                                    <p:cond delay="0"/>
                                  </p:stCondLst>
                                  <p:childTnLst>
                                    <p:set>
                                      <p:cBhvr>
                                        <p:cTn id="182" dur="1" fill="hold">
                                          <p:stCondLst>
                                            <p:cond delay="0"/>
                                          </p:stCondLst>
                                        </p:cTn>
                                        <p:tgtEl>
                                          <p:spTgt spid="134"/>
                                        </p:tgtEl>
                                        <p:attrNameLst>
                                          <p:attrName>style.visibility</p:attrName>
                                        </p:attrNameLst>
                                      </p:cBhvr>
                                      <p:to>
                                        <p:strVal val="visible"/>
                                      </p:to>
                                    </p:set>
                                    <p:animEffect transition="in" filter="fade">
                                      <p:cBhvr>
                                        <p:cTn id="183" dur="500"/>
                                        <p:tgtEl>
                                          <p:spTgt spid="134"/>
                                        </p:tgtEl>
                                      </p:cBhvr>
                                    </p:animEffect>
                                  </p:childTnLst>
                                </p:cTn>
                              </p:par>
                            </p:childTnLst>
                          </p:cTn>
                        </p:par>
                        <p:par>
                          <p:cTn id="184" fill="hold">
                            <p:stCondLst>
                              <p:cond delay="2000"/>
                            </p:stCondLst>
                            <p:childTnLst>
                              <p:par>
                                <p:cTn id="185" presetID="10" presetClass="entr" presetSubtype="0" fill="hold" grpId="0" nodeType="afterEffect">
                                  <p:stCondLst>
                                    <p:cond delay="0"/>
                                  </p:stCondLst>
                                  <p:childTnLst>
                                    <p:set>
                                      <p:cBhvr>
                                        <p:cTn id="186" dur="1" fill="hold">
                                          <p:stCondLst>
                                            <p:cond delay="0"/>
                                          </p:stCondLst>
                                        </p:cTn>
                                        <p:tgtEl>
                                          <p:spTgt spid="135"/>
                                        </p:tgtEl>
                                        <p:attrNameLst>
                                          <p:attrName>style.visibility</p:attrName>
                                        </p:attrNameLst>
                                      </p:cBhvr>
                                      <p:to>
                                        <p:strVal val="visible"/>
                                      </p:to>
                                    </p:set>
                                    <p:animEffect transition="in" filter="fade">
                                      <p:cBhvr>
                                        <p:cTn id="187" dur="500"/>
                                        <p:tgtEl>
                                          <p:spTgt spid="135"/>
                                        </p:tgtEl>
                                      </p:cBhvr>
                                    </p:animEffect>
                                  </p:childTnLst>
                                </p:cTn>
                              </p:par>
                            </p:childTnLst>
                          </p:cTn>
                        </p:par>
                        <p:par>
                          <p:cTn id="188" fill="hold">
                            <p:stCondLst>
                              <p:cond delay="2500"/>
                            </p:stCondLst>
                            <p:childTnLst>
                              <p:par>
                                <p:cTn id="189" presetID="10" presetClass="entr" presetSubtype="0" fill="hold" grpId="0" nodeType="afterEffect">
                                  <p:stCondLst>
                                    <p:cond delay="0"/>
                                  </p:stCondLst>
                                  <p:childTnLst>
                                    <p:set>
                                      <p:cBhvr>
                                        <p:cTn id="190" dur="1" fill="hold">
                                          <p:stCondLst>
                                            <p:cond delay="0"/>
                                          </p:stCondLst>
                                        </p:cTn>
                                        <p:tgtEl>
                                          <p:spTgt spid="136"/>
                                        </p:tgtEl>
                                        <p:attrNameLst>
                                          <p:attrName>style.visibility</p:attrName>
                                        </p:attrNameLst>
                                      </p:cBhvr>
                                      <p:to>
                                        <p:strVal val="visible"/>
                                      </p:to>
                                    </p:set>
                                    <p:animEffect transition="in" filter="fade">
                                      <p:cBhvr>
                                        <p:cTn id="191" dur="500"/>
                                        <p:tgtEl>
                                          <p:spTgt spid="136"/>
                                        </p:tgtEl>
                                      </p:cBhvr>
                                    </p:animEffect>
                                  </p:childTnLst>
                                </p:cTn>
                              </p:par>
                            </p:childTnLst>
                          </p:cTn>
                        </p:par>
                        <p:par>
                          <p:cTn id="192" fill="hold">
                            <p:stCondLst>
                              <p:cond delay="3000"/>
                            </p:stCondLst>
                            <p:childTnLst>
                              <p:par>
                                <p:cTn id="193" presetID="10" presetClass="entr" presetSubtype="0" fill="hold" grpId="0" nodeType="afterEffect">
                                  <p:stCondLst>
                                    <p:cond delay="0"/>
                                  </p:stCondLst>
                                  <p:childTnLst>
                                    <p:set>
                                      <p:cBhvr>
                                        <p:cTn id="194" dur="1" fill="hold">
                                          <p:stCondLst>
                                            <p:cond delay="0"/>
                                          </p:stCondLst>
                                        </p:cTn>
                                        <p:tgtEl>
                                          <p:spTgt spid="137"/>
                                        </p:tgtEl>
                                        <p:attrNameLst>
                                          <p:attrName>style.visibility</p:attrName>
                                        </p:attrNameLst>
                                      </p:cBhvr>
                                      <p:to>
                                        <p:strVal val="visible"/>
                                      </p:to>
                                    </p:set>
                                    <p:animEffect transition="in" filter="fade">
                                      <p:cBhvr>
                                        <p:cTn id="195" dur="500"/>
                                        <p:tgtEl>
                                          <p:spTgt spid="137"/>
                                        </p:tgtEl>
                                      </p:cBhvr>
                                    </p:animEffect>
                                  </p:childTnLst>
                                </p:cTn>
                              </p:par>
                            </p:childTnLst>
                          </p:cTn>
                        </p:par>
                        <p:par>
                          <p:cTn id="196" fill="hold">
                            <p:stCondLst>
                              <p:cond delay="3500"/>
                            </p:stCondLst>
                            <p:childTnLst>
                              <p:par>
                                <p:cTn id="197" presetID="10" presetClass="entr" presetSubtype="0" fill="hold" grpId="0" nodeType="afterEffect">
                                  <p:stCondLst>
                                    <p:cond delay="0"/>
                                  </p:stCondLst>
                                  <p:childTnLst>
                                    <p:set>
                                      <p:cBhvr>
                                        <p:cTn id="198" dur="1" fill="hold">
                                          <p:stCondLst>
                                            <p:cond delay="0"/>
                                          </p:stCondLst>
                                        </p:cTn>
                                        <p:tgtEl>
                                          <p:spTgt spid="138"/>
                                        </p:tgtEl>
                                        <p:attrNameLst>
                                          <p:attrName>style.visibility</p:attrName>
                                        </p:attrNameLst>
                                      </p:cBhvr>
                                      <p:to>
                                        <p:strVal val="visible"/>
                                      </p:to>
                                    </p:set>
                                    <p:animEffect transition="in" filter="fade">
                                      <p:cBhvr>
                                        <p:cTn id="199"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p:bldP spid="69" grpId="0"/>
      <p:bldP spid="70" grpId="0"/>
      <p:bldP spid="71" grpId="0"/>
      <p:bldP spid="72" grpId="0"/>
      <p:bldP spid="73"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100" grpId="0"/>
      <p:bldP spid="101" grpId="0"/>
      <p:bldP spid="102" grpId="0"/>
      <p:bldP spid="103" grpId="0"/>
      <p:bldP spid="105" grpId="0"/>
      <p:bldP spid="117" grpId="0"/>
      <p:bldP spid="126" grpId="0"/>
      <p:bldP spid="127" grpId="0"/>
      <p:bldP spid="128" grpId="0"/>
      <p:bldP spid="130" grpId="0"/>
      <p:bldP spid="132" grpId="0"/>
      <p:bldP spid="133" grpId="0"/>
      <p:bldP spid="134" grpId="0"/>
      <p:bldP spid="135" grpId="0"/>
      <p:bldP spid="136" grpId="0"/>
      <p:bldP spid="137" grpId="0"/>
      <p:bldP spid="13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412" y="10542"/>
            <a:ext cx="8514702" cy="598355"/>
          </a:xfrm>
        </p:spPr>
        <p:txBody>
          <a:bodyPr>
            <a:noAutofit/>
          </a:bodyPr>
          <a:lstStyle/>
          <a:p>
            <a:r>
              <a:rPr lang="en-US" sz="2600" dirty="0"/>
              <a:t>Temporary and Permanent Differences</a:t>
            </a:r>
            <a:r>
              <a:rPr lang="en-US" sz="1600" dirty="0">
                <a:cs typeface="Arial" charset="0"/>
              </a:rPr>
              <a:t> </a:t>
            </a:r>
            <a:r>
              <a:rPr lang="en-US" sz="1600" dirty="0" smtClean="0">
                <a:cs typeface="Arial" charset="0"/>
              </a:rPr>
              <a:t>(</a:t>
            </a:r>
            <a:r>
              <a:rPr lang="en-US" sz="1600" dirty="0">
                <a:cs typeface="Arial" charset="0"/>
              </a:rPr>
              <a:t>continued)</a:t>
            </a:r>
            <a:endParaRPr lang="en-IN" sz="2600" dirty="0">
              <a:latin typeface="+mj-lt"/>
            </a:endParaRPr>
          </a:p>
        </p:txBody>
      </p:sp>
      <p:sp>
        <p:nvSpPr>
          <p:cNvPr id="11" name="Title 2"/>
          <p:cNvSpPr txBox="1">
            <a:spLocks/>
          </p:cNvSpPr>
          <p:nvPr/>
        </p:nvSpPr>
        <p:spPr bwMode="auto">
          <a:xfrm>
            <a:off x="8398423" y="-57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sp>
        <p:nvSpPr>
          <p:cNvPr id="66" name="TextBox 65"/>
          <p:cNvSpPr txBox="1"/>
          <p:nvPr/>
        </p:nvSpPr>
        <p:spPr>
          <a:xfrm>
            <a:off x="1101483" y="3930143"/>
            <a:ext cx="3286742" cy="1259351"/>
          </a:xfrm>
          <a:prstGeom prst="rect">
            <a:avLst/>
          </a:prstGeom>
          <a:solidFill>
            <a:srgbClr val="A4D7EF"/>
          </a:solidFill>
        </p:spPr>
        <p:txBody>
          <a:bodyPr wrap="square" rtlCol="0">
            <a:spAutoFit/>
          </a:bodyPr>
          <a:lstStyle/>
          <a:p>
            <a:endParaRPr lang="en-US" dirty="0"/>
          </a:p>
        </p:txBody>
      </p:sp>
      <p:sp>
        <p:nvSpPr>
          <p:cNvPr id="67" name="Rounded Rectangle 66"/>
          <p:cNvSpPr/>
          <p:nvPr/>
        </p:nvSpPr>
        <p:spPr>
          <a:xfrm>
            <a:off x="8358998" y="982334"/>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8" name="TextBox 67"/>
          <p:cNvSpPr txBox="1"/>
          <p:nvPr/>
        </p:nvSpPr>
        <p:spPr>
          <a:xfrm>
            <a:off x="4139362" y="421177"/>
            <a:ext cx="1246236" cy="763343"/>
          </a:xfrm>
          <a:prstGeom prst="rect">
            <a:avLst/>
          </a:prstGeom>
          <a:noFill/>
        </p:spPr>
        <p:txBody>
          <a:bodyPr wrap="square" rtlCol="0">
            <a:spAutoFit/>
          </a:bodyPr>
          <a:lstStyle/>
          <a:p>
            <a:pPr algn="ctr"/>
            <a:r>
              <a:rPr lang="en-US" sz="2200" b="1" dirty="0"/>
              <a:t>Current Year</a:t>
            </a:r>
          </a:p>
        </p:txBody>
      </p:sp>
      <p:sp>
        <p:nvSpPr>
          <p:cNvPr id="69" name="TextBox 68"/>
          <p:cNvSpPr txBox="1"/>
          <p:nvPr/>
        </p:nvSpPr>
        <p:spPr>
          <a:xfrm>
            <a:off x="5172835" y="392898"/>
            <a:ext cx="2193164"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70" name="TextBox 69"/>
          <p:cNvSpPr txBox="1"/>
          <p:nvPr/>
        </p:nvSpPr>
        <p:spPr>
          <a:xfrm>
            <a:off x="4257348" y="1077348"/>
            <a:ext cx="949652" cy="430887"/>
          </a:xfrm>
          <a:prstGeom prst="rect">
            <a:avLst/>
          </a:prstGeom>
          <a:noFill/>
        </p:spPr>
        <p:txBody>
          <a:bodyPr wrap="square" rtlCol="0">
            <a:spAutoFit/>
          </a:bodyPr>
          <a:lstStyle/>
          <a:p>
            <a:pPr algn="ctr"/>
            <a:r>
              <a:rPr lang="en-US" sz="2200" b="1" dirty="0"/>
              <a:t>2018</a:t>
            </a:r>
            <a:endParaRPr lang="en-US" sz="2200" dirty="0"/>
          </a:p>
        </p:txBody>
      </p:sp>
      <p:sp>
        <p:nvSpPr>
          <p:cNvPr id="71" name="TextBox 70"/>
          <p:cNvSpPr txBox="1"/>
          <p:nvPr/>
        </p:nvSpPr>
        <p:spPr>
          <a:xfrm>
            <a:off x="5287749" y="1077348"/>
            <a:ext cx="949652" cy="430887"/>
          </a:xfrm>
          <a:prstGeom prst="rect">
            <a:avLst/>
          </a:prstGeom>
          <a:noFill/>
        </p:spPr>
        <p:txBody>
          <a:bodyPr wrap="square" rtlCol="0">
            <a:spAutoFit/>
          </a:bodyPr>
          <a:lstStyle/>
          <a:p>
            <a:pPr algn="ctr"/>
            <a:r>
              <a:rPr lang="en-US" sz="2200" b="1" dirty="0"/>
              <a:t>2019</a:t>
            </a:r>
            <a:endParaRPr lang="en-US" sz="2200" dirty="0"/>
          </a:p>
        </p:txBody>
      </p:sp>
      <p:sp>
        <p:nvSpPr>
          <p:cNvPr id="72" name="TextBox 71"/>
          <p:cNvSpPr txBox="1"/>
          <p:nvPr/>
        </p:nvSpPr>
        <p:spPr>
          <a:xfrm>
            <a:off x="6259104" y="1077348"/>
            <a:ext cx="949652" cy="430887"/>
          </a:xfrm>
          <a:prstGeom prst="rect">
            <a:avLst/>
          </a:prstGeom>
          <a:noFill/>
        </p:spPr>
        <p:txBody>
          <a:bodyPr wrap="square" rtlCol="0">
            <a:spAutoFit/>
          </a:bodyPr>
          <a:lstStyle/>
          <a:p>
            <a:pPr algn="ctr"/>
            <a:r>
              <a:rPr lang="en-US" sz="2200" b="1" dirty="0"/>
              <a:t>2020</a:t>
            </a:r>
            <a:endParaRPr lang="en-US" sz="2200" dirty="0"/>
          </a:p>
        </p:txBody>
      </p:sp>
      <p:sp>
        <p:nvSpPr>
          <p:cNvPr id="73" name="TextBox 72"/>
          <p:cNvSpPr txBox="1"/>
          <p:nvPr/>
        </p:nvSpPr>
        <p:spPr>
          <a:xfrm>
            <a:off x="590549" y="143176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74" name="Straight Connector 73"/>
          <p:cNvCxnSpPr/>
          <p:nvPr/>
        </p:nvCxnSpPr>
        <p:spPr>
          <a:xfrm>
            <a:off x="669868" y="146149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290392" y="407414"/>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76" name="TextBox 75"/>
          <p:cNvSpPr txBox="1"/>
          <p:nvPr/>
        </p:nvSpPr>
        <p:spPr>
          <a:xfrm>
            <a:off x="591252" y="2265835"/>
            <a:ext cx="3966937" cy="430887"/>
          </a:xfrm>
          <a:prstGeom prst="rect">
            <a:avLst/>
          </a:prstGeom>
          <a:noFill/>
        </p:spPr>
        <p:txBody>
          <a:bodyPr wrap="square" rtlCol="0">
            <a:spAutoFit/>
          </a:bodyPr>
          <a:lstStyle/>
          <a:p>
            <a:r>
              <a:rPr lang="en-US" sz="2200" dirty="0"/>
              <a:t>Temporary difference:</a:t>
            </a:r>
          </a:p>
        </p:txBody>
      </p:sp>
      <p:sp>
        <p:nvSpPr>
          <p:cNvPr id="77" name="TextBox 76"/>
          <p:cNvSpPr txBox="1"/>
          <p:nvPr/>
        </p:nvSpPr>
        <p:spPr>
          <a:xfrm>
            <a:off x="591955" y="2573353"/>
            <a:ext cx="3966937" cy="430887"/>
          </a:xfrm>
          <a:prstGeom prst="rect">
            <a:avLst/>
          </a:prstGeom>
          <a:noFill/>
        </p:spPr>
        <p:txBody>
          <a:bodyPr wrap="square" rtlCol="0">
            <a:spAutoFit/>
          </a:bodyPr>
          <a:lstStyle/>
          <a:p>
            <a:pPr lvl="1"/>
            <a:r>
              <a:rPr lang="en-US" sz="2200" dirty="0"/>
              <a:t>Installment income</a:t>
            </a:r>
          </a:p>
        </p:txBody>
      </p:sp>
      <p:sp>
        <p:nvSpPr>
          <p:cNvPr id="78" name="TextBox 77"/>
          <p:cNvSpPr txBox="1"/>
          <p:nvPr/>
        </p:nvSpPr>
        <p:spPr>
          <a:xfrm>
            <a:off x="592658" y="288087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79" name="TextBox 78"/>
          <p:cNvSpPr txBox="1"/>
          <p:nvPr/>
        </p:nvSpPr>
        <p:spPr>
          <a:xfrm>
            <a:off x="593361" y="3188389"/>
            <a:ext cx="3966937" cy="430887"/>
          </a:xfrm>
          <a:prstGeom prst="rect">
            <a:avLst/>
          </a:prstGeom>
          <a:noFill/>
        </p:spPr>
        <p:txBody>
          <a:bodyPr wrap="square" rtlCol="0">
            <a:spAutoFit/>
          </a:bodyPr>
          <a:lstStyle/>
          <a:p>
            <a:r>
              <a:rPr lang="en-US" sz="2200" dirty="0"/>
              <a:t>Enacted tax rate</a:t>
            </a:r>
          </a:p>
        </p:txBody>
      </p:sp>
      <p:sp>
        <p:nvSpPr>
          <p:cNvPr id="80" name="TextBox 79"/>
          <p:cNvSpPr txBox="1"/>
          <p:nvPr/>
        </p:nvSpPr>
        <p:spPr>
          <a:xfrm>
            <a:off x="594064" y="3525404"/>
            <a:ext cx="3966937" cy="430887"/>
          </a:xfrm>
          <a:prstGeom prst="rect">
            <a:avLst/>
          </a:prstGeom>
          <a:noFill/>
        </p:spPr>
        <p:txBody>
          <a:bodyPr wrap="square" rtlCol="0">
            <a:spAutoFit/>
          </a:bodyPr>
          <a:lstStyle/>
          <a:p>
            <a:pPr lvl="1"/>
            <a:r>
              <a:rPr lang="en-US" sz="2200" dirty="0"/>
              <a:t>Tax payable currently</a:t>
            </a:r>
          </a:p>
        </p:txBody>
      </p:sp>
      <p:sp>
        <p:nvSpPr>
          <p:cNvPr id="81" name="TextBox 80"/>
          <p:cNvSpPr txBox="1"/>
          <p:nvPr/>
        </p:nvSpPr>
        <p:spPr>
          <a:xfrm>
            <a:off x="4257348" y="1431769"/>
            <a:ext cx="949652" cy="430887"/>
          </a:xfrm>
          <a:prstGeom prst="rect">
            <a:avLst/>
          </a:prstGeom>
        </p:spPr>
        <p:txBody>
          <a:bodyPr wrap="square" rtlCol="0">
            <a:spAutoFit/>
          </a:bodyPr>
          <a:lstStyle/>
          <a:p>
            <a:pPr algn="r"/>
            <a:r>
              <a:rPr lang="en-US" sz="2200" dirty="0"/>
              <a:t>$145</a:t>
            </a:r>
          </a:p>
        </p:txBody>
      </p:sp>
      <p:sp>
        <p:nvSpPr>
          <p:cNvPr id="82" name="TextBox 81"/>
          <p:cNvSpPr txBox="1"/>
          <p:nvPr/>
        </p:nvSpPr>
        <p:spPr>
          <a:xfrm>
            <a:off x="4329918" y="2573353"/>
            <a:ext cx="949652" cy="430887"/>
          </a:xfrm>
          <a:prstGeom prst="rect">
            <a:avLst/>
          </a:prstGeom>
        </p:spPr>
        <p:txBody>
          <a:bodyPr wrap="square" rtlCol="0">
            <a:spAutoFit/>
          </a:bodyPr>
          <a:lstStyle/>
          <a:p>
            <a:pPr algn="r"/>
            <a:r>
              <a:rPr lang="en-US" sz="2200" dirty="0"/>
              <a:t>(40)</a:t>
            </a:r>
          </a:p>
        </p:txBody>
      </p:sp>
      <p:sp>
        <p:nvSpPr>
          <p:cNvPr id="83" name="TextBox 82"/>
          <p:cNvSpPr txBox="1"/>
          <p:nvPr/>
        </p:nvSpPr>
        <p:spPr>
          <a:xfrm>
            <a:off x="4257348" y="2880871"/>
            <a:ext cx="949652" cy="430887"/>
          </a:xfrm>
          <a:prstGeom prst="rect">
            <a:avLst/>
          </a:prstGeom>
        </p:spPr>
        <p:txBody>
          <a:bodyPr wrap="square" rtlCol="0">
            <a:spAutoFit/>
          </a:bodyPr>
          <a:lstStyle/>
          <a:p>
            <a:pPr algn="r"/>
            <a:r>
              <a:rPr lang="en-US" sz="2200" dirty="0"/>
              <a:t>$100</a:t>
            </a:r>
          </a:p>
        </p:txBody>
      </p:sp>
      <p:sp>
        <p:nvSpPr>
          <p:cNvPr id="84" name="TextBox 83"/>
          <p:cNvSpPr txBox="1"/>
          <p:nvPr/>
        </p:nvSpPr>
        <p:spPr>
          <a:xfrm>
            <a:off x="4460544" y="3188389"/>
            <a:ext cx="949652" cy="430887"/>
          </a:xfrm>
          <a:prstGeom prst="rect">
            <a:avLst/>
          </a:prstGeom>
        </p:spPr>
        <p:txBody>
          <a:bodyPr wrap="square" rtlCol="0">
            <a:spAutoFit/>
          </a:bodyPr>
          <a:lstStyle/>
          <a:p>
            <a:pPr algn="r"/>
            <a:r>
              <a:rPr lang="en-US" sz="2200" dirty="0"/>
              <a:t>40%</a:t>
            </a:r>
          </a:p>
        </p:txBody>
      </p:sp>
      <p:sp>
        <p:nvSpPr>
          <p:cNvPr id="85" name="TextBox 84"/>
          <p:cNvSpPr txBox="1"/>
          <p:nvPr/>
        </p:nvSpPr>
        <p:spPr>
          <a:xfrm>
            <a:off x="4257348" y="3525404"/>
            <a:ext cx="949652" cy="430887"/>
          </a:xfrm>
          <a:prstGeom prst="rect">
            <a:avLst/>
          </a:prstGeom>
        </p:spPr>
        <p:txBody>
          <a:bodyPr wrap="square" rtlCol="0">
            <a:spAutoFit/>
          </a:bodyPr>
          <a:lstStyle/>
          <a:p>
            <a:pPr algn="r"/>
            <a:r>
              <a:rPr lang="en-US" sz="2200" dirty="0"/>
              <a:t>$  40</a:t>
            </a:r>
          </a:p>
        </p:txBody>
      </p:sp>
      <p:sp>
        <p:nvSpPr>
          <p:cNvPr id="86" name="TextBox 85"/>
          <p:cNvSpPr txBox="1"/>
          <p:nvPr/>
        </p:nvSpPr>
        <p:spPr>
          <a:xfrm>
            <a:off x="5304285" y="2573353"/>
            <a:ext cx="949652" cy="430887"/>
          </a:xfrm>
          <a:prstGeom prst="rect">
            <a:avLst/>
          </a:prstGeom>
        </p:spPr>
        <p:txBody>
          <a:bodyPr wrap="square" rtlCol="0">
            <a:spAutoFit/>
          </a:bodyPr>
          <a:lstStyle/>
          <a:p>
            <a:pPr algn="r"/>
            <a:r>
              <a:rPr lang="en-US" sz="2200" dirty="0"/>
              <a:t>$10</a:t>
            </a:r>
          </a:p>
        </p:txBody>
      </p:sp>
      <p:sp>
        <p:nvSpPr>
          <p:cNvPr id="87" name="TextBox 86"/>
          <p:cNvSpPr txBox="1"/>
          <p:nvPr/>
        </p:nvSpPr>
        <p:spPr>
          <a:xfrm>
            <a:off x="6380067" y="2573353"/>
            <a:ext cx="949652" cy="430887"/>
          </a:xfrm>
          <a:prstGeom prst="rect">
            <a:avLst/>
          </a:prstGeom>
        </p:spPr>
        <p:txBody>
          <a:bodyPr wrap="square" rtlCol="0">
            <a:spAutoFit/>
          </a:bodyPr>
          <a:lstStyle/>
          <a:p>
            <a:pPr algn="r"/>
            <a:r>
              <a:rPr lang="en-US" sz="2200" dirty="0"/>
              <a:t>$30</a:t>
            </a:r>
          </a:p>
        </p:txBody>
      </p:sp>
      <p:sp>
        <p:nvSpPr>
          <p:cNvPr id="88" name="TextBox 87"/>
          <p:cNvSpPr txBox="1"/>
          <p:nvPr/>
        </p:nvSpPr>
        <p:spPr>
          <a:xfrm>
            <a:off x="7938619" y="2573353"/>
            <a:ext cx="949652" cy="430887"/>
          </a:xfrm>
          <a:prstGeom prst="rect">
            <a:avLst/>
          </a:prstGeom>
        </p:spPr>
        <p:txBody>
          <a:bodyPr wrap="square" rtlCol="0">
            <a:spAutoFit/>
          </a:bodyPr>
          <a:lstStyle/>
          <a:p>
            <a:pPr algn="r"/>
            <a:r>
              <a:rPr lang="en-US" sz="2200" dirty="0"/>
              <a:t>$40</a:t>
            </a:r>
          </a:p>
        </p:txBody>
      </p:sp>
      <p:sp>
        <p:nvSpPr>
          <p:cNvPr id="89" name="TextBox 88"/>
          <p:cNvSpPr txBox="1"/>
          <p:nvPr/>
        </p:nvSpPr>
        <p:spPr>
          <a:xfrm>
            <a:off x="8146549" y="3074231"/>
            <a:ext cx="949652" cy="430887"/>
          </a:xfrm>
          <a:prstGeom prst="rect">
            <a:avLst/>
          </a:prstGeom>
        </p:spPr>
        <p:txBody>
          <a:bodyPr wrap="square" rtlCol="0">
            <a:spAutoFit/>
          </a:bodyPr>
          <a:lstStyle/>
          <a:p>
            <a:pPr algn="r"/>
            <a:r>
              <a:rPr lang="en-US" sz="2200" dirty="0"/>
              <a:t>40%</a:t>
            </a:r>
          </a:p>
        </p:txBody>
      </p:sp>
      <p:sp>
        <p:nvSpPr>
          <p:cNvPr id="90" name="TextBox 89"/>
          <p:cNvSpPr txBox="1"/>
          <p:nvPr/>
        </p:nvSpPr>
        <p:spPr>
          <a:xfrm>
            <a:off x="5246670" y="384360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91" name="TextBox 90"/>
          <p:cNvSpPr txBox="1"/>
          <p:nvPr/>
        </p:nvSpPr>
        <p:spPr>
          <a:xfrm>
            <a:off x="5246670" y="414229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92" name="TextBox 91"/>
          <p:cNvSpPr txBox="1"/>
          <p:nvPr/>
        </p:nvSpPr>
        <p:spPr>
          <a:xfrm>
            <a:off x="5246670" y="444098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93" name="TextBox 92"/>
          <p:cNvSpPr txBox="1"/>
          <p:nvPr/>
        </p:nvSpPr>
        <p:spPr>
          <a:xfrm>
            <a:off x="5246670" y="473967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94" name="TextBox 93"/>
          <p:cNvSpPr txBox="1"/>
          <p:nvPr/>
        </p:nvSpPr>
        <p:spPr>
          <a:xfrm>
            <a:off x="7938619" y="4142298"/>
            <a:ext cx="949652" cy="430887"/>
          </a:xfrm>
          <a:prstGeom prst="rect">
            <a:avLst/>
          </a:prstGeom>
        </p:spPr>
        <p:txBody>
          <a:bodyPr wrap="square" rtlCol="0">
            <a:spAutoFit/>
          </a:bodyPr>
          <a:lstStyle/>
          <a:p>
            <a:pPr algn="r"/>
            <a:r>
              <a:rPr lang="en-US" sz="2200" dirty="0"/>
              <a:t>$16</a:t>
            </a:r>
          </a:p>
        </p:txBody>
      </p:sp>
      <p:sp>
        <p:nvSpPr>
          <p:cNvPr id="95" name="TextBox 94"/>
          <p:cNvSpPr txBox="1"/>
          <p:nvPr/>
        </p:nvSpPr>
        <p:spPr>
          <a:xfrm>
            <a:off x="7938619" y="4440988"/>
            <a:ext cx="949652" cy="430887"/>
          </a:xfrm>
          <a:prstGeom prst="rect">
            <a:avLst/>
          </a:prstGeom>
        </p:spPr>
        <p:txBody>
          <a:bodyPr wrap="square" rtlCol="0">
            <a:spAutoFit/>
          </a:bodyPr>
          <a:lstStyle/>
          <a:p>
            <a:pPr algn="r"/>
            <a:r>
              <a:rPr lang="en-US" sz="2200" dirty="0"/>
              <a:t>0</a:t>
            </a:r>
          </a:p>
        </p:txBody>
      </p:sp>
      <p:sp>
        <p:nvSpPr>
          <p:cNvPr id="96" name="TextBox 95"/>
          <p:cNvSpPr txBox="1"/>
          <p:nvPr/>
        </p:nvSpPr>
        <p:spPr>
          <a:xfrm>
            <a:off x="7938619" y="4739679"/>
            <a:ext cx="949652" cy="430887"/>
          </a:xfrm>
          <a:prstGeom prst="rect">
            <a:avLst/>
          </a:prstGeom>
        </p:spPr>
        <p:txBody>
          <a:bodyPr wrap="square" rtlCol="0">
            <a:spAutoFit/>
          </a:bodyPr>
          <a:lstStyle/>
          <a:p>
            <a:pPr algn="r"/>
            <a:r>
              <a:rPr lang="en-US" sz="2200" b="1" dirty="0">
                <a:solidFill>
                  <a:srgbClr val="EC008C"/>
                </a:solidFill>
              </a:rPr>
              <a:t>$16</a:t>
            </a:r>
          </a:p>
        </p:txBody>
      </p:sp>
      <p:sp>
        <p:nvSpPr>
          <p:cNvPr id="97" name="TextBox 96"/>
          <p:cNvSpPr txBox="1"/>
          <p:nvPr/>
        </p:nvSpPr>
        <p:spPr>
          <a:xfrm>
            <a:off x="1254645" y="389638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8" name="Straight Connector 97"/>
          <p:cNvCxnSpPr/>
          <p:nvPr/>
        </p:nvCxnSpPr>
        <p:spPr>
          <a:xfrm>
            <a:off x="1184752" y="425054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p:cNvCxnSpPr/>
          <p:nvPr/>
        </p:nvCxnSpPr>
        <p:spPr>
          <a:xfrm flipH="1">
            <a:off x="2594084" y="4256147"/>
            <a:ext cx="0" cy="896071"/>
          </a:xfrm>
          <a:prstGeom prst="line">
            <a:avLst/>
          </a:prstGeom>
        </p:spPr>
        <p:style>
          <a:lnRef idx="1">
            <a:schemeClr val="dk1"/>
          </a:lnRef>
          <a:fillRef idx="0">
            <a:schemeClr val="dk1"/>
          </a:fillRef>
          <a:effectRef idx="0">
            <a:schemeClr val="dk1"/>
          </a:effectRef>
          <a:fontRef idx="minor">
            <a:schemeClr val="tx1"/>
          </a:fontRef>
        </p:style>
      </p:cxnSp>
      <p:sp>
        <p:nvSpPr>
          <p:cNvPr id="100" name="TextBox 99"/>
          <p:cNvSpPr txBox="1"/>
          <p:nvPr/>
        </p:nvSpPr>
        <p:spPr>
          <a:xfrm>
            <a:off x="3060706" y="4220228"/>
            <a:ext cx="1160570" cy="430887"/>
          </a:xfrm>
          <a:prstGeom prst="rect">
            <a:avLst/>
          </a:prstGeom>
        </p:spPr>
        <p:txBody>
          <a:bodyPr wrap="square" rtlCol="0">
            <a:spAutoFit/>
          </a:bodyPr>
          <a:lstStyle/>
          <a:p>
            <a:pPr algn="r"/>
            <a:r>
              <a:rPr lang="en-US" sz="2200" dirty="0"/>
              <a:t>beg. bal.</a:t>
            </a:r>
          </a:p>
        </p:txBody>
      </p:sp>
      <p:sp>
        <p:nvSpPr>
          <p:cNvPr id="101" name="TextBox 100"/>
          <p:cNvSpPr txBox="1"/>
          <p:nvPr/>
        </p:nvSpPr>
        <p:spPr>
          <a:xfrm>
            <a:off x="3060706" y="4776408"/>
            <a:ext cx="1195737" cy="430887"/>
          </a:xfrm>
          <a:prstGeom prst="rect">
            <a:avLst/>
          </a:prstGeom>
        </p:spPr>
        <p:txBody>
          <a:bodyPr wrap="square" rtlCol="0">
            <a:spAutoFit/>
          </a:bodyPr>
          <a:lstStyle/>
          <a:p>
            <a:pPr algn="r"/>
            <a:r>
              <a:rPr lang="en-US" sz="2200" dirty="0"/>
              <a:t>end. bal.</a:t>
            </a:r>
          </a:p>
        </p:txBody>
      </p:sp>
      <p:sp>
        <p:nvSpPr>
          <p:cNvPr id="102" name="TextBox 101"/>
          <p:cNvSpPr txBox="1"/>
          <p:nvPr/>
        </p:nvSpPr>
        <p:spPr>
          <a:xfrm>
            <a:off x="2567772" y="4220228"/>
            <a:ext cx="471015" cy="430887"/>
          </a:xfrm>
          <a:prstGeom prst="rect">
            <a:avLst/>
          </a:prstGeom>
        </p:spPr>
        <p:txBody>
          <a:bodyPr wrap="square" rtlCol="0" anchor="ctr">
            <a:spAutoFit/>
          </a:bodyPr>
          <a:lstStyle/>
          <a:p>
            <a:pPr algn="r"/>
            <a:r>
              <a:rPr lang="en-US" sz="2200" dirty="0"/>
              <a:t>0</a:t>
            </a:r>
          </a:p>
        </p:txBody>
      </p:sp>
      <p:sp>
        <p:nvSpPr>
          <p:cNvPr id="103" name="TextBox 102"/>
          <p:cNvSpPr txBox="1"/>
          <p:nvPr/>
        </p:nvSpPr>
        <p:spPr>
          <a:xfrm>
            <a:off x="2567772" y="449106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104" name="Straight Connector 103"/>
          <p:cNvCxnSpPr/>
          <p:nvPr/>
        </p:nvCxnSpPr>
        <p:spPr>
          <a:xfrm>
            <a:off x="1184752" y="485288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2567772" y="4776408"/>
            <a:ext cx="471015" cy="430887"/>
          </a:xfrm>
          <a:prstGeom prst="rect">
            <a:avLst/>
          </a:prstGeom>
        </p:spPr>
        <p:txBody>
          <a:bodyPr wrap="square" rtlCol="0" anchor="ctr">
            <a:spAutoFit/>
          </a:bodyPr>
          <a:lstStyle/>
          <a:p>
            <a:pPr algn="r"/>
            <a:r>
              <a:rPr lang="en-US" sz="2200" dirty="0"/>
              <a:t>16</a:t>
            </a:r>
          </a:p>
        </p:txBody>
      </p:sp>
      <p:sp>
        <p:nvSpPr>
          <p:cNvPr id="106" name="Rectangle 105"/>
          <p:cNvSpPr/>
          <p:nvPr/>
        </p:nvSpPr>
        <p:spPr>
          <a:xfrm>
            <a:off x="891049" y="5235663"/>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7" name="TextBox 106"/>
          <p:cNvSpPr txBox="1">
            <a:spLocks noChangeArrowheads="1"/>
          </p:cNvSpPr>
          <p:nvPr/>
        </p:nvSpPr>
        <p:spPr bwMode="auto">
          <a:xfrm>
            <a:off x="891048" y="517966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108" name="Straight Connector 107"/>
          <p:cNvCxnSpPr/>
          <p:nvPr/>
        </p:nvCxnSpPr>
        <p:spPr>
          <a:xfrm>
            <a:off x="891050" y="5582169"/>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a:spLocks noChangeArrowheads="1"/>
          </p:cNvSpPr>
          <p:nvPr/>
        </p:nvSpPr>
        <p:spPr bwMode="auto">
          <a:xfrm>
            <a:off x="934193" y="556755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10" name="TextBox 109"/>
          <p:cNvSpPr txBox="1">
            <a:spLocks noChangeArrowheads="1"/>
          </p:cNvSpPr>
          <p:nvPr/>
        </p:nvSpPr>
        <p:spPr bwMode="auto">
          <a:xfrm>
            <a:off x="935628" y="5921541"/>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111" name="TextBox 110"/>
          <p:cNvSpPr txBox="1">
            <a:spLocks noChangeArrowheads="1"/>
          </p:cNvSpPr>
          <p:nvPr/>
        </p:nvSpPr>
        <p:spPr bwMode="auto">
          <a:xfrm>
            <a:off x="6228340" y="5567552"/>
            <a:ext cx="1174822" cy="404812"/>
          </a:xfrm>
          <a:prstGeom prst="rect">
            <a:avLst/>
          </a:prstGeom>
          <a:noFill/>
          <a:ln w="9525">
            <a:noFill/>
            <a:miter lim="800000"/>
            <a:headEnd/>
            <a:tailEnd/>
          </a:ln>
        </p:spPr>
        <p:txBody>
          <a:bodyPr/>
          <a:lstStyle/>
          <a:p>
            <a:pPr algn="r"/>
            <a:r>
              <a:rPr lang="en-IN" sz="2400" dirty="0">
                <a:latin typeface="Calibri" pitchFamily="34" charset="0"/>
              </a:rPr>
              <a:t>56</a:t>
            </a:r>
          </a:p>
        </p:txBody>
      </p:sp>
      <p:sp>
        <p:nvSpPr>
          <p:cNvPr id="112" name="TextBox 111"/>
          <p:cNvSpPr txBox="1">
            <a:spLocks noChangeArrowheads="1"/>
          </p:cNvSpPr>
          <p:nvPr/>
        </p:nvSpPr>
        <p:spPr bwMode="auto">
          <a:xfrm>
            <a:off x="7567399" y="5921541"/>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113" name="TextBox 112"/>
          <p:cNvSpPr txBox="1">
            <a:spLocks noChangeArrowheads="1"/>
          </p:cNvSpPr>
          <p:nvPr/>
        </p:nvSpPr>
        <p:spPr bwMode="auto">
          <a:xfrm>
            <a:off x="7804505" y="5173309"/>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14" name="TextBox 113"/>
          <p:cNvSpPr txBox="1">
            <a:spLocks noChangeArrowheads="1"/>
          </p:cNvSpPr>
          <p:nvPr/>
        </p:nvSpPr>
        <p:spPr bwMode="auto">
          <a:xfrm>
            <a:off x="6305836" y="517330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15" name="TextBox 114"/>
          <p:cNvSpPr txBox="1">
            <a:spLocks noChangeArrowheads="1"/>
          </p:cNvSpPr>
          <p:nvPr/>
        </p:nvSpPr>
        <p:spPr bwMode="auto">
          <a:xfrm>
            <a:off x="935628" y="6275530"/>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16" name="TextBox 115"/>
          <p:cNvSpPr txBox="1">
            <a:spLocks noChangeArrowheads="1"/>
          </p:cNvSpPr>
          <p:nvPr/>
        </p:nvSpPr>
        <p:spPr bwMode="auto">
          <a:xfrm>
            <a:off x="7578168" y="6275530"/>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a:t>
            </a:r>
          </a:p>
        </p:txBody>
      </p:sp>
      <p:sp>
        <p:nvSpPr>
          <p:cNvPr id="117" name="TextBox 116"/>
          <p:cNvSpPr txBox="1"/>
          <p:nvPr/>
        </p:nvSpPr>
        <p:spPr>
          <a:xfrm>
            <a:off x="706853" y="578008"/>
            <a:ext cx="1824615" cy="426621"/>
          </a:xfrm>
          <a:prstGeom prst="rect">
            <a:avLst/>
          </a:prstGeom>
        </p:spPr>
        <p:txBody>
          <a:bodyPr wrap="square" rtlCol="0">
            <a:spAutoFit/>
          </a:bodyPr>
          <a:lstStyle/>
          <a:p>
            <a:pPr algn="ctr"/>
            <a:r>
              <a:rPr lang="en-US" sz="2200" dirty="0"/>
              <a:t>($ in millions)</a:t>
            </a:r>
          </a:p>
        </p:txBody>
      </p:sp>
      <p:cxnSp>
        <p:nvCxnSpPr>
          <p:cNvPr id="118" name="Straight Connector 117"/>
          <p:cNvCxnSpPr/>
          <p:nvPr/>
        </p:nvCxnSpPr>
        <p:spPr>
          <a:xfrm>
            <a:off x="8436954" y="3475622"/>
            <a:ext cx="4660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4561163" y="295642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510107" y="357571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1" name="Straight Connector 120"/>
          <p:cNvCxnSpPr/>
          <p:nvPr/>
        </p:nvCxnSpPr>
        <p:spPr>
          <a:xfrm>
            <a:off x="4510107" y="390509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2" name="Straight Connector 121"/>
          <p:cNvCxnSpPr/>
          <p:nvPr/>
        </p:nvCxnSpPr>
        <p:spPr>
          <a:xfrm>
            <a:off x="4510107" y="395426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8325061" y="479696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8325061" y="512634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125" name="Straight Connector 124"/>
          <p:cNvCxnSpPr/>
          <p:nvPr/>
        </p:nvCxnSpPr>
        <p:spPr>
          <a:xfrm>
            <a:off x="8325061" y="5175513"/>
            <a:ext cx="511695"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594767" y="1709791"/>
            <a:ext cx="3966937" cy="430887"/>
          </a:xfrm>
          <a:prstGeom prst="rect">
            <a:avLst/>
          </a:prstGeom>
          <a:noFill/>
        </p:spPr>
        <p:txBody>
          <a:bodyPr wrap="square" rtlCol="0">
            <a:spAutoFit/>
          </a:bodyPr>
          <a:lstStyle/>
          <a:p>
            <a:r>
              <a:rPr lang="en-US" sz="2200" dirty="0"/>
              <a:t>Permanent difference:</a:t>
            </a:r>
          </a:p>
        </p:txBody>
      </p:sp>
      <p:sp>
        <p:nvSpPr>
          <p:cNvPr id="127" name="TextBox 126"/>
          <p:cNvSpPr txBox="1"/>
          <p:nvPr/>
        </p:nvSpPr>
        <p:spPr>
          <a:xfrm>
            <a:off x="595469" y="1987813"/>
            <a:ext cx="3966937" cy="430887"/>
          </a:xfrm>
          <a:prstGeom prst="rect">
            <a:avLst/>
          </a:prstGeom>
          <a:noFill/>
        </p:spPr>
        <p:txBody>
          <a:bodyPr wrap="square" rtlCol="0">
            <a:spAutoFit/>
          </a:bodyPr>
          <a:lstStyle/>
          <a:p>
            <a:pPr lvl="1"/>
            <a:r>
              <a:rPr lang="en-US" sz="2200" b="1" dirty="0">
                <a:solidFill>
                  <a:srgbClr val="EC008C"/>
                </a:solidFill>
              </a:rPr>
              <a:t>Municipal bond interest</a:t>
            </a:r>
          </a:p>
        </p:txBody>
      </p:sp>
      <p:sp>
        <p:nvSpPr>
          <p:cNvPr id="128" name="TextBox 127"/>
          <p:cNvSpPr txBox="1"/>
          <p:nvPr/>
        </p:nvSpPr>
        <p:spPr>
          <a:xfrm>
            <a:off x="4287654" y="1987813"/>
            <a:ext cx="949652" cy="430887"/>
          </a:xfrm>
          <a:prstGeom prst="rect">
            <a:avLst/>
          </a:prstGeom>
        </p:spPr>
        <p:txBody>
          <a:bodyPr wrap="square" rtlCol="0">
            <a:spAutoFit/>
          </a:bodyPr>
          <a:lstStyle/>
          <a:p>
            <a:pPr algn="r"/>
            <a:r>
              <a:rPr lang="en-US" sz="2200" b="1" dirty="0">
                <a:solidFill>
                  <a:srgbClr val="EC008C"/>
                </a:solidFill>
              </a:rPr>
              <a:t>(5)</a:t>
            </a:r>
          </a:p>
        </p:txBody>
      </p:sp>
      <p:cxnSp>
        <p:nvCxnSpPr>
          <p:cNvPr id="129" name="Straight Connector 128"/>
          <p:cNvCxnSpPr/>
          <p:nvPr/>
        </p:nvCxnSpPr>
        <p:spPr>
          <a:xfrm>
            <a:off x="5315751" y="1106844"/>
            <a:ext cx="1943164" cy="0"/>
          </a:xfrm>
          <a:prstGeom prst="line">
            <a:avLst/>
          </a:prstGeom>
        </p:spPr>
        <p:style>
          <a:lnRef idx="1">
            <a:schemeClr val="dk1"/>
          </a:lnRef>
          <a:fillRef idx="0">
            <a:schemeClr val="dk1"/>
          </a:fillRef>
          <a:effectRef idx="0">
            <a:schemeClr val="dk1"/>
          </a:effectRef>
          <a:fontRef idx="minor">
            <a:schemeClr val="tx1"/>
          </a:fontRef>
        </p:style>
      </p:cxnSp>
      <p:cxnSp>
        <p:nvCxnSpPr>
          <p:cNvPr id="130" name="Straight Arrow Connector 129"/>
          <p:cNvCxnSpPr/>
          <p:nvPr/>
        </p:nvCxnSpPr>
        <p:spPr>
          <a:xfrm rot="16200000" flipH="1">
            <a:off x="8363449" y="388821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6950361" y="5618423"/>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40789977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6"/>
                                        </p:tgtEl>
                                        <p:attrNameLst>
                                          <p:attrName>style.visibility</p:attrName>
                                        </p:attrNameLst>
                                      </p:cBhvr>
                                      <p:to>
                                        <p:strVal val="visible"/>
                                      </p:to>
                                    </p:set>
                                    <p:animEffect transition="in" filter="fade">
                                      <p:cBhvr>
                                        <p:cTn id="10" dur="500"/>
                                        <p:tgtEl>
                                          <p:spTgt spid="10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fade">
                                      <p:cBhvr>
                                        <p:cTn id="13" dur="500"/>
                                        <p:tgtEl>
                                          <p:spTgt spid="107"/>
                                        </p:tgtEl>
                                      </p:cBhvr>
                                    </p:animEffect>
                                  </p:childTnLst>
                                </p:cTn>
                              </p:par>
                              <p:par>
                                <p:cTn id="14" presetID="10"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500"/>
                                        <p:tgtEl>
                                          <p:spTgt spid="10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fade">
                                      <p:cBhvr>
                                        <p:cTn id="25" dur="500"/>
                                        <p:tgtEl>
                                          <p:spTgt spid="1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fade">
                                      <p:cBhvr>
                                        <p:cTn id="28" dur="500"/>
                                        <p:tgtEl>
                                          <p:spTgt spid="1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106" grpId="0" animBg="1"/>
      <p:bldP spid="107" grpId="0"/>
      <p:bldP spid="109" grpId="0"/>
      <p:bldP spid="110" grpId="0"/>
      <p:bldP spid="111" grpId="0"/>
      <p:bldP spid="112" grpId="0"/>
      <p:bldP spid="113" grpId="0"/>
      <p:bldP spid="114" grpId="0"/>
      <p:bldP spid="115" grpId="0"/>
      <p:bldP spid="116" grpId="0"/>
      <p:bldP spid="1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017" y="2"/>
            <a:ext cx="8497982" cy="1444625"/>
          </a:xfrm>
        </p:spPr>
        <p:txBody>
          <a:bodyPr>
            <a:normAutofit/>
          </a:bodyPr>
          <a:lstStyle/>
          <a:p>
            <a:r>
              <a:rPr lang="en-US" dirty="0"/>
              <a:t> </a:t>
            </a:r>
            <a:r>
              <a:rPr lang="en-IN" dirty="0">
                <a:latin typeface="+mj-lt"/>
              </a:rPr>
              <a:t>Effective Tax Rate—Walmart</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LO16-4</a:t>
            </a:r>
          </a:p>
        </p:txBody>
      </p:sp>
      <p:pic>
        <p:nvPicPr>
          <p:cNvPr id="3" name="Picture 2"/>
          <p:cNvPicPr>
            <a:picLocks noChangeAspect="1"/>
          </p:cNvPicPr>
          <p:nvPr/>
        </p:nvPicPr>
        <p:blipFill>
          <a:blip r:embed="rId3"/>
          <a:stretch>
            <a:fillRect/>
          </a:stretch>
        </p:blipFill>
        <p:spPr>
          <a:xfrm>
            <a:off x="969588" y="1444626"/>
            <a:ext cx="7561226" cy="2936899"/>
          </a:xfrm>
          <a:prstGeom prst="rect">
            <a:avLst/>
          </a:prstGeom>
        </p:spPr>
      </p:pic>
    </p:spTree>
    <p:extLst>
      <p:ext uri="{BB962C8B-B14F-4D97-AF65-F5344CB8AC3E}">
        <p14:creationId xmlns:p14="http://schemas.microsoft.com/office/powerpoint/2010/main" val="2732755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bwMode="auto">
          <a:xfrm>
            <a:off x="833779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LO16-11</a:t>
            </a:r>
          </a:p>
        </p:txBody>
      </p:sp>
      <p:sp>
        <p:nvSpPr>
          <p:cNvPr id="6" name="Title 5"/>
          <p:cNvSpPr>
            <a:spLocks noGrp="1"/>
          </p:cNvSpPr>
          <p:nvPr>
            <p:ph type="title"/>
          </p:nvPr>
        </p:nvSpPr>
        <p:spPr/>
        <p:txBody>
          <a:bodyPr/>
          <a:lstStyle/>
          <a:p>
            <a:pPr algn="ctr"/>
            <a:r>
              <a:rPr lang="en-US" dirty="0" smtClean="0"/>
              <a:t>Differences between IFRS and U.S. GAAP</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440244498"/>
              </p:ext>
            </p:extLst>
          </p:nvPr>
        </p:nvGraphicFramePr>
        <p:xfrm>
          <a:off x="659130" y="1475105"/>
          <a:ext cx="8352928" cy="4426374"/>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a16="http://schemas.microsoft.com/office/drawing/2014/main" xmlns="" val="10000"/>
                  </a:ext>
                </a:extLst>
              </a:tr>
              <a:tr h="463974">
                <a:tc gridSpan="2">
                  <a:txBody>
                    <a:bodyPr/>
                    <a:lstStyle/>
                    <a:p>
                      <a:pPr algn="ctr"/>
                      <a:r>
                        <a:rPr lang="en-US" sz="2200" b="1" i="0" u="none" strike="noStrike" kern="1200" baseline="0" dirty="0">
                          <a:solidFill>
                            <a:schemeClr val="tx1"/>
                          </a:solidFill>
                          <a:latin typeface="+mn-lt"/>
                          <a:ea typeface="+mn-ea"/>
                          <a:cs typeface="+mn-cs"/>
                        </a:rPr>
                        <a:t>Example of </a:t>
                      </a:r>
                      <a:r>
                        <a:rPr lang="en-US" sz="2200" b="1" i="0" u="none" strike="noStrike" kern="1200" baseline="0" dirty="0" smtClean="0">
                          <a:solidFill>
                            <a:schemeClr val="tx1"/>
                          </a:solidFill>
                          <a:latin typeface="+mn-lt"/>
                          <a:ea typeface="+mn-ea"/>
                          <a:cs typeface="+mn-cs"/>
                        </a:rPr>
                        <a:t>Nontax </a:t>
                      </a:r>
                      <a:r>
                        <a:rPr lang="en-US" sz="2200" b="1" i="0" u="none" strike="noStrike" kern="1200" baseline="0" dirty="0">
                          <a:solidFill>
                            <a:schemeClr val="tx1"/>
                          </a:solidFill>
                          <a:latin typeface="+mn-lt"/>
                          <a:ea typeface="+mn-ea"/>
                          <a:cs typeface="+mn-cs"/>
                        </a:rPr>
                        <a:t>Differences Affecting Taxes</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We accrue a loss contingency if it’s both probable and can be reasonably estimated.</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E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0" i="0" u="none" strike="noStrike" kern="1200" baseline="0" dirty="0">
                          <a:solidFill>
                            <a:schemeClr val="tx1"/>
                          </a:solidFill>
                          <a:latin typeface="+mn-lt"/>
                          <a:ea typeface="+mn-ea"/>
                          <a:cs typeface="+mn-cs"/>
                        </a:rPr>
                        <a:t>Guidelines </a:t>
                      </a:r>
                      <a:r>
                        <a:rPr lang="en-IN" sz="2200" b="0" i="0" u="none" strike="noStrike" kern="1200" baseline="0" dirty="0">
                          <a:solidFill>
                            <a:schemeClr val="tx1"/>
                          </a:solidFill>
                          <a:latin typeface="+mn-lt"/>
                          <a:ea typeface="+mn-ea"/>
                          <a:cs typeface="+mn-cs"/>
                        </a:rPr>
                        <a:t>are similar, but the threshold is “more likely than not.” This is a lower threshold than </a:t>
                      </a:r>
                      <a:r>
                        <a:rPr lang="en-US" sz="2200" b="0" i="0" u="none" strike="noStrike" kern="1200" baseline="0" dirty="0">
                          <a:solidFill>
                            <a:schemeClr val="tx1"/>
                          </a:solidFill>
                          <a:latin typeface="+mn-lt"/>
                          <a:ea typeface="+mn-ea"/>
                          <a:cs typeface="+mn-cs"/>
                        </a:rPr>
                        <a:t>“probable.”</a:t>
                      </a:r>
                      <a:endParaRPr lang="en-IN" sz="2200" dirty="0"/>
                    </a:p>
                    <a:p>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E0EC"/>
                    </a:solidFill>
                  </a:tcPr>
                </a:tc>
                <a:extLst>
                  <a:ext uri="{0D108BD9-81ED-4DB2-BD59-A6C34878D82A}">
                    <a16:rowId xmlns:a16="http://schemas.microsoft.com/office/drawing/2014/main" xmlns="" val="10002"/>
                  </a:ext>
                </a:extLst>
              </a:tr>
              <a:tr h="3633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200" b="0" i="0" u="none" strike="noStrike" kern="1200" baseline="0" dirty="0">
                          <a:solidFill>
                            <a:schemeClr val="tx1"/>
                          </a:solidFill>
                          <a:latin typeface="+mn-lt"/>
                          <a:ea typeface="+mn-ea"/>
                          <a:cs typeface="+mn-cs"/>
                        </a:rPr>
                        <a:t>Under the higher definition of “probable” used in U.S. GAAP, we might </a:t>
                      </a:r>
                      <a:r>
                        <a:rPr lang="en-US" sz="2200" b="0" i="0" u="none" strike="noStrike" kern="1200" baseline="0" dirty="0">
                          <a:solidFill>
                            <a:schemeClr val="tx1"/>
                          </a:solidFill>
                          <a:latin typeface="+mn-lt"/>
                          <a:ea typeface="+mn-ea"/>
                          <a:cs typeface="+mn-cs"/>
                        </a:rPr>
                        <a:t>not record a loss contingency.</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EFF"/>
                    </a:solidFill>
                  </a:tcPr>
                </a:tc>
                <a:tc>
                  <a:txBody>
                    <a:bodyPr/>
                    <a:lstStyle/>
                    <a:p>
                      <a:r>
                        <a:rPr lang="en-IN" sz="2200" dirty="0"/>
                        <a:t>Under the lower threshold used in IFRS, we might record a loss contingency,</a:t>
                      </a:r>
                      <a:r>
                        <a:rPr lang="en-IN" sz="2200" baseline="0" dirty="0"/>
                        <a:t> and thus a deferred tax asset, that isn’t recorded under U.S. GAAP.</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E0EC"/>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9838841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148" y="7378"/>
            <a:ext cx="8254508" cy="1193905"/>
          </a:xfrm>
        </p:spPr>
        <p:txBody>
          <a:bodyPr>
            <a:normAutofit/>
          </a:bodyPr>
          <a:lstStyle/>
          <a:p>
            <a:r>
              <a:rPr lang="en-US" dirty="0"/>
              <a:t>Tax Rate Considerations</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5" name="TextBox 4"/>
          <p:cNvSpPr txBox="1"/>
          <p:nvPr/>
        </p:nvSpPr>
        <p:spPr>
          <a:xfrm>
            <a:off x="610148" y="1236518"/>
            <a:ext cx="1738346" cy="1306786"/>
          </a:xfrm>
          <a:prstGeom prst="rect">
            <a:avLst/>
          </a:prstGeom>
          <a:solidFill>
            <a:schemeClr val="accent4">
              <a:lumMod val="50000"/>
            </a:schemeClr>
          </a:solidFill>
        </p:spPr>
        <p:txBody>
          <a:bodyPr wrap="square" rtlCol="0">
            <a:spAutoFit/>
          </a:bodyPr>
          <a:lstStyle/>
          <a:p>
            <a:pPr algn="ctr"/>
            <a:r>
              <a:rPr lang="en-IN" sz="2600" b="1" dirty="0">
                <a:solidFill>
                  <a:schemeClr val="bg1"/>
                </a:solidFill>
              </a:rPr>
              <a:t>Deferred tax liability or asset</a:t>
            </a:r>
            <a:endParaRPr lang="en-US" sz="2600" b="1" dirty="0">
              <a:solidFill>
                <a:schemeClr val="bg1"/>
              </a:solidFill>
            </a:endParaRPr>
          </a:p>
        </p:txBody>
      </p:sp>
      <p:sp>
        <p:nvSpPr>
          <p:cNvPr id="6" name="TextBox 5"/>
          <p:cNvSpPr txBox="1"/>
          <p:nvPr/>
        </p:nvSpPr>
        <p:spPr>
          <a:xfrm>
            <a:off x="2648857" y="1374808"/>
            <a:ext cx="1797419" cy="892552"/>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pPr algn="ctr"/>
            <a:r>
              <a:rPr lang="en-US" sz="2600" dirty="0"/>
              <a:t>Temporary difference</a:t>
            </a:r>
          </a:p>
        </p:txBody>
      </p:sp>
      <p:sp>
        <p:nvSpPr>
          <p:cNvPr id="7" name="TextBox 6"/>
          <p:cNvSpPr txBox="1"/>
          <p:nvPr/>
        </p:nvSpPr>
        <p:spPr>
          <a:xfrm>
            <a:off x="4753429" y="1218277"/>
            <a:ext cx="4343056" cy="1292662"/>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pPr algn="ctr"/>
            <a:r>
              <a:rPr lang="en-IN" sz="2600" b="1" i="1" dirty="0">
                <a:solidFill>
                  <a:srgbClr val="C00000"/>
                </a:solidFill>
              </a:rPr>
              <a:t>Currently enacted </a:t>
            </a:r>
            <a:r>
              <a:rPr lang="en-IN" sz="2600" dirty="0"/>
              <a:t>tax rate effective in the year(s) the temporary difference </a:t>
            </a:r>
            <a:r>
              <a:rPr lang="en-US" sz="2600" b="1" i="1" dirty="0">
                <a:solidFill>
                  <a:srgbClr val="C00000"/>
                </a:solidFill>
              </a:rPr>
              <a:t>reverses</a:t>
            </a:r>
          </a:p>
        </p:txBody>
      </p:sp>
      <p:sp>
        <p:nvSpPr>
          <p:cNvPr id="11" name="Equal 10"/>
          <p:cNvSpPr/>
          <p:nvPr/>
        </p:nvSpPr>
        <p:spPr>
          <a:xfrm>
            <a:off x="2356928" y="1622325"/>
            <a:ext cx="271285" cy="270387"/>
          </a:xfrm>
          <a:prstGeom prst="mathEqual">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Multiply 11"/>
          <p:cNvSpPr/>
          <p:nvPr/>
        </p:nvSpPr>
        <p:spPr>
          <a:xfrm>
            <a:off x="4454710" y="1533838"/>
            <a:ext cx="301355" cy="427703"/>
          </a:xfrm>
          <a:prstGeom prst="mathMultiply">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57630" y="2743215"/>
            <a:ext cx="8254508" cy="954107"/>
          </a:xfrm>
          <a:prstGeom prst="rect">
            <a:avLst/>
          </a:prstGeom>
          <a:noFill/>
        </p:spPr>
        <p:txBody>
          <a:bodyPr wrap="square" rtlCol="0">
            <a:spAutoFit/>
          </a:bodyPr>
          <a:lstStyle/>
          <a:p>
            <a:pPr marL="285750" indent="-285750">
              <a:buFont typeface="Arial" panose="020B0604020202020204" pitchFamily="34" charset="0"/>
              <a:buChar char="•"/>
            </a:pPr>
            <a:r>
              <a:rPr lang="en-IN" sz="2800" dirty="0"/>
              <a:t>Calculations are </a:t>
            </a:r>
            <a:r>
              <a:rPr lang="en-IN" sz="2800" b="1" dirty="0">
                <a:solidFill>
                  <a:srgbClr val="C00000"/>
                </a:solidFill>
              </a:rPr>
              <a:t>not</a:t>
            </a:r>
            <a:r>
              <a:rPr lang="en-IN" sz="2800" dirty="0"/>
              <a:t> based on </a:t>
            </a:r>
            <a:r>
              <a:rPr lang="en-IN" sz="2800" b="1" i="1" dirty="0">
                <a:solidFill>
                  <a:srgbClr val="C00000"/>
                </a:solidFill>
              </a:rPr>
              <a:t>anticipated</a:t>
            </a:r>
            <a:r>
              <a:rPr lang="en-IN" sz="2800" i="1" dirty="0"/>
              <a:t> </a:t>
            </a:r>
            <a:r>
              <a:rPr lang="en-IN" sz="2800" dirty="0"/>
              <a:t>legislation that would alter the </a:t>
            </a:r>
            <a:r>
              <a:rPr lang="en-US" sz="2800" dirty="0"/>
              <a:t>company’s tax rate</a:t>
            </a:r>
          </a:p>
        </p:txBody>
      </p:sp>
      <p:sp>
        <p:nvSpPr>
          <p:cNvPr id="14" name="TextBox 13"/>
          <p:cNvSpPr txBox="1"/>
          <p:nvPr/>
        </p:nvSpPr>
        <p:spPr>
          <a:xfrm>
            <a:off x="748730" y="3839360"/>
            <a:ext cx="5694319" cy="523220"/>
          </a:xfrm>
          <a:prstGeom prst="rect">
            <a:avLst/>
          </a:prstGeom>
          <a:noFill/>
        </p:spPr>
        <p:txBody>
          <a:bodyPr wrap="square" rtlCol="0">
            <a:spAutoFit/>
          </a:bodyPr>
          <a:lstStyle/>
          <a:p>
            <a:r>
              <a:rPr lang="en-IN" sz="2800" b="1" dirty="0">
                <a:solidFill>
                  <a:srgbClr val="C00000"/>
                </a:solidFill>
              </a:rPr>
              <a:t>When Enacted Tax Rates Differ</a:t>
            </a:r>
            <a:endParaRPr lang="en-US" sz="2800" dirty="0">
              <a:solidFill>
                <a:srgbClr val="C00000"/>
              </a:solidFill>
            </a:endParaRPr>
          </a:p>
        </p:txBody>
      </p:sp>
      <p:sp>
        <p:nvSpPr>
          <p:cNvPr id="15" name="TextBox 14"/>
          <p:cNvSpPr txBox="1"/>
          <p:nvPr/>
        </p:nvSpPr>
        <p:spPr>
          <a:xfrm>
            <a:off x="775872" y="4394397"/>
            <a:ext cx="8254508" cy="2246769"/>
          </a:xfrm>
          <a:prstGeom prst="rect">
            <a:avLst/>
          </a:prstGeom>
          <a:noFill/>
        </p:spPr>
        <p:txBody>
          <a:bodyPr wrap="square" rtlCol="0">
            <a:spAutoFit/>
          </a:bodyPr>
          <a:lstStyle/>
          <a:p>
            <a:pPr marL="457200" indent="-457200">
              <a:buFont typeface="Arial" panose="020B0604020202020204" pitchFamily="34" charset="0"/>
              <a:buChar char="•"/>
            </a:pPr>
            <a:r>
              <a:rPr lang="en-IN" sz="2800" dirty="0"/>
              <a:t>Existing tax laws may call for enacted tax rates to be different in future years in which a temporary difference is expected to reverse</a:t>
            </a:r>
          </a:p>
          <a:p>
            <a:pPr marL="457200" indent="-457200">
              <a:buFont typeface="Arial" panose="020B0604020202020204" pitchFamily="34" charset="0"/>
              <a:buChar char="•"/>
            </a:pPr>
            <a:r>
              <a:rPr lang="en-IN" sz="2800" dirty="0"/>
              <a:t>Specific tax rates of each future year are multiplied by the amounts reversing in </a:t>
            </a:r>
            <a:r>
              <a:rPr lang="en-US" sz="2800" dirty="0"/>
              <a:t>each of those years</a:t>
            </a:r>
          </a:p>
        </p:txBody>
      </p:sp>
    </p:spTree>
    <p:extLst>
      <p:ext uri="{BB962C8B-B14F-4D97-AF65-F5344CB8AC3E}">
        <p14:creationId xmlns:p14="http://schemas.microsoft.com/office/powerpoint/2010/main" val="2537463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3" grpId="0"/>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601" y="-16973"/>
            <a:ext cx="8465820" cy="380415"/>
          </a:xfrm>
        </p:spPr>
        <p:txBody>
          <a:bodyPr>
            <a:noAutofit/>
          </a:bodyPr>
          <a:lstStyle/>
          <a:p>
            <a:r>
              <a:rPr lang="en-US" sz="2800" dirty="0"/>
              <a:t> </a:t>
            </a:r>
            <a:r>
              <a:rPr lang="en-US" sz="2800" dirty="0" smtClean="0"/>
              <a:t>Already </a:t>
            </a:r>
            <a:r>
              <a:rPr lang="en-IN" sz="2800" dirty="0" smtClean="0">
                <a:latin typeface="+mj-lt"/>
              </a:rPr>
              <a:t>Scheduled Difference </a:t>
            </a:r>
            <a:r>
              <a:rPr lang="en-IN" sz="2800" dirty="0">
                <a:latin typeface="+mj-lt"/>
              </a:rPr>
              <a:t>in Tax Rates</a:t>
            </a:r>
          </a:p>
        </p:txBody>
      </p:sp>
      <p:sp>
        <p:nvSpPr>
          <p:cNvPr id="11"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13" name="TextBox 12"/>
          <p:cNvSpPr txBox="1"/>
          <p:nvPr/>
        </p:nvSpPr>
        <p:spPr>
          <a:xfrm>
            <a:off x="1101483" y="4018631"/>
            <a:ext cx="3286742" cy="1259351"/>
          </a:xfrm>
          <a:prstGeom prst="rect">
            <a:avLst/>
          </a:prstGeom>
          <a:solidFill>
            <a:srgbClr val="A4D7EF"/>
          </a:solidFill>
        </p:spPr>
        <p:txBody>
          <a:bodyPr wrap="square" rtlCol="0">
            <a:spAutoFit/>
          </a:bodyPr>
          <a:lstStyle/>
          <a:p>
            <a:endParaRPr lang="en-US" dirty="0"/>
          </a:p>
        </p:txBody>
      </p:sp>
      <p:sp>
        <p:nvSpPr>
          <p:cNvPr id="14" name="Rounded Rectangle 13"/>
          <p:cNvSpPr/>
          <p:nvPr/>
        </p:nvSpPr>
        <p:spPr>
          <a:xfrm>
            <a:off x="8358998" y="82010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TextBox 14"/>
          <p:cNvSpPr txBox="1"/>
          <p:nvPr/>
        </p:nvSpPr>
        <p:spPr>
          <a:xfrm>
            <a:off x="4139362" y="258949"/>
            <a:ext cx="1246236" cy="763343"/>
          </a:xfrm>
          <a:prstGeom prst="rect">
            <a:avLst/>
          </a:prstGeom>
          <a:noFill/>
        </p:spPr>
        <p:txBody>
          <a:bodyPr wrap="square" rtlCol="0">
            <a:spAutoFit/>
          </a:bodyPr>
          <a:lstStyle/>
          <a:p>
            <a:pPr algn="ctr"/>
            <a:r>
              <a:rPr lang="en-US" sz="2200" b="1" dirty="0"/>
              <a:t>Current Year</a:t>
            </a:r>
          </a:p>
        </p:txBody>
      </p:sp>
      <p:sp>
        <p:nvSpPr>
          <p:cNvPr id="16" name="TextBox 15"/>
          <p:cNvSpPr txBox="1"/>
          <p:nvPr/>
        </p:nvSpPr>
        <p:spPr>
          <a:xfrm>
            <a:off x="5299835" y="248813"/>
            <a:ext cx="2102449" cy="769441"/>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17" name="TextBox 16"/>
          <p:cNvSpPr txBox="1"/>
          <p:nvPr/>
        </p:nvSpPr>
        <p:spPr>
          <a:xfrm>
            <a:off x="4257348" y="915120"/>
            <a:ext cx="949652" cy="430887"/>
          </a:xfrm>
          <a:prstGeom prst="rect">
            <a:avLst/>
          </a:prstGeom>
          <a:noFill/>
        </p:spPr>
        <p:txBody>
          <a:bodyPr wrap="square" rtlCol="0">
            <a:spAutoFit/>
          </a:bodyPr>
          <a:lstStyle/>
          <a:p>
            <a:pPr algn="ctr"/>
            <a:r>
              <a:rPr lang="en-US" sz="2200" b="1" dirty="0"/>
              <a:t>2018</a:t>
            </a:r>
            <a:endParaRPr lang="en-US" sz="2200" dirty="0"/>
          </a:p>
        </p:txBody>
      </p:sp>
      <p:sp>
        <p:nvSpPr>
          <p:cNvPr id="18" name="TextBox 17"/>
          <p:cNvSpPr txBox="1"/>
          <p:nvPr/>
        </p:nvSpPr>
        <p:spPr>
          <a:xfrm>
            <a:off x="5287749" y="915120"/>
            <a:ext cx="949652" cy="430887"/>
          </a:xfrm>
          <a:prstGeom prst="rect">
            <a:avLst/>
          </a:prstGeom>
          <a:noFill/>
        </p:spPr>
        <p:txBody>
          <a:bodyPr wrap="square" rtlCol="0">
            <a:spAutoFit/>
          </a:bodyPr>
          <a:lstStyle/>
          <a:p>
            <a:pPr algn="ctr"/>
            <a:r>
              <a:rPr lang="en-US" sz="2200" b="1" dirty="0"/>
              <a:t>2019</a:t>
            </a:r>
            <a:endParaRPr lang="en-US" sz="2200" dirty="0"/>
          </a:p>
        </p:txBody>
      </p:sp>
      <p:sp>
        <p:nvSpPr>
          <p:cNvPr id="19" name="TextBox 18"/>
          <p:cNvSpPr txBox="1"/>
          <p:nvPr/>
        </p:nvSpPr>
        <p:spPr>
          <a:xfrm>
            <a:off x="6259104" y="915120"/>
            <a:ext cx="949652" cy="430887"/>
          </a:xfrm>
          <a:prstGeom prst="rect">
            <a:avLst/>
          </a:prstGeom>
          <a:noFill/>
        </p:spPr>
        <p:txBody>
          <a:bodyPr wrap="square" rtlCol="0">
            <a:spAutoFit/>
          </a:bodyPr>
          <a:lstStyle/>
          <a:p>
            <a:pPr algn="ctr"/>
            <a:r>
              <a:rPr lang="en-US" sz="2200" b="1" dirty="0"/>
              <a:t>2020</a:t>
            </a:r>
            <a:endParaRPr lang="en-US" sz="2200" dirty="0"/>
          </a:p>
        </p:txBody>
      </p:sp>
      <p:sp>
        <p:nvSpPr>
          <p:cNvPr id="20" name="TextBox 19"/>
          <p:cNvSpPr txBox="1"/>
          <p:nvPr/>
        </p:nvSpPr>
        <p:spPr>
          <a:xfrm>
            <a:off x="590549" y="1269541"/>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1" name="Straight Connector 20"/>
          <p:cNvCxnSpPr/>
          <p:nvPr/>
        </p:nvCxnSpPr>
        <p:spPr>
          <a:xfrm>
            <a:off x="669868" y="129926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768301" y="870876"/>
            <a:ext cx="1296839" cy="430887"/>
          </a:xfrm>
          <a:prstGeom prst="rect">
            <a:avLst/>
          </a:prstGeom>
          <a:noFill/>
        </p:spPr>
        <p:txBody>
          <a:bodyPr wrap="square" rtlCol="0">
            <a:spAutoFit/>
          </a:bodyPr>
          <a:lstStyle/>
          <a:p>
            <a:pPr algn="ctr"/>
            <a:r>
              <a:rPr lang="en-US" sz="2200" b="1" dirty="0"/>
              <a:t>(total)</a:t>
            </a:r>
            <a:endParaRPr lang="en-US" sz="2200" dirty="0"/>
          </a:p>
        </p:txBody>
      </p:sp>
      <p:sp>
        <p:nvSpPr>
          <p:cNvPr id="23" name="TextBox 22"/>
          <p:cNvSpPr txBox="1"/>
          <p:nvPr/>
        </p:nvSpPr>
        <p:spPr>
          <a:xfrm>
            <a:off x="591252" y="2192095"/>
            <a:ext cx="3966937" cy="430887"/>
          </a:xfrm>
          <a:prstGeom prst="rect">
            <a:avLst/>
          </a:prstGeom>
          <a:noFill/>
        </p:spPr>
        <p:txBody>
          <a:bodyPr wrap="square" rtlCol="0">
            <a:spAutoFit/>
          </a:bodyPr>
          <a:lstStyle/>
          <a:p>
            <a:r>
              <a:rPr lang="en-US" sz="2200" dirty="0"/>
              <a:t>Temporary difference:</a:t>
            </a:r>
          </a:p>
        </p:txBody>
      </p:sp>
      <p:sp>
        <p:nvSpPr>
          <p:cNvPr id="24" name="TextBox 23"/>
          <p:cNvSpPr txBox="1"/>
          <p:nvPr/>
        </p:nvSpPr>
        <p:spPr>
          <a:xfrm>
            <a:off x="591955" y="2499613"/>
            <a:ext cx="3966937" cy="430887"/>
          </a:xfrm>
          <a:prstGeom prst="rect">
            <a:avLst/>
          </a:prstGeom>
          <a:noFill/>
        </p:spPr>
        <p:txBody>
          <a:bodyPr wrap="square" rtlCol="0">
            <a:spAutoFit/>
          </a:bodyPr>
          <a:lstStyle/>
          <a:p>
            <a:pPr lvl="1"/>
            <a:r>
              <a:rPr lang="en-US" sz="2200" dirty="0"/>
              <a:t>Installment income</a:t>
            </a:r>
          </a:p>
        </p:txBody>
      </p:sp>
      <p:sp>
        <p:nvSpPr>
          <p:cNvPr id="25" name="TextBox 24"/>
          <p:cNvSpPr txBox="1"/>
          <p:nvPr/>
        </p:nvSpPr>
        <p:spPr>
          <a:xfrm>
            <a:off x="592658" y="2807131"/>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6" name="TextBox 25"/>
          <p:cNvSpPr txBox="1"/>
          <p:nvPr/>
        </p:nvSpPr>
        <p:spPr>
          <a:xfrm>
            <a:off x="593361" y="3114649"/>
            <a:ext cx="3966937" cy="430887"/>
          </a:xfrm>
          <a:prstGeom prst="rect">
            <a:avLst/>
          </a:prstGeom>
          <a:noFill/>
        </p:spPr>
        <p:txBody>
          <a:bodyPr wrap="square" rtlCol="0">
            <a:spAutoFit/>
          </a:bodyPr>
          <a:lstStyle/>
          <a:p>
            <a:r>
              <a:rPr lang="en-US" sz="2200" dirty="0"/>
              <a:t>Enacted tax rate</a:t>
            </a:r>
          </a:p>
        </p:txBody>
      </p:sp>
      <p:sp>
        <p:nvSpPr>
          <p:cNvPr id="27" name="TextBox 26"/>
          <p:cNvSpPr txBox="1"/>
          <p:nvPr/>
        </p:nvSpPr>
        <p:spPr>
          <a:xfrm>
            <a:off x="594064" y="3451664"/>
            <a:ext cx="3966937" cy="430887"/>
          </a:xfrm>
          <a:prstGeom prst="rect">
            <a:avLst/>
          </a:prstGeom>
          <a:noFill/>
        </p:spPr>
        <p:txBody>
          <a:bodyPr wrap="square" rtlCol="0">
            <a:spAutoFit/>
          </a:bodyPr>
          <a:lstStyle/>
          <a:p>
            <a:pPr lvl="1"/>
            <a:r>
              <a:rPr lang="en-US" sz="2200" dirty="0"/>
              <a:t>Tax payable currently</a:t>
            </a:r>
          </a:p>
        </p:txBody>
      </p:sp>
      <p:sp>
        <p:nvSpPr>
          <p:cNvPr id="28" name="TextBox 27"/>
          <p:cNvSpPr txBox="1"/>
          <p:nvPr/>
        </p:nvSpPr>
        <p:spPr>
          <a:xfrm>
            <a:off x="4257348" y="1269541"/>
            <a:ext cx="949652" cy="430887"/>
          </a:xfrm>
          <a:prstGeom prst="rect">
            <a:avLst/>
          </a:prstGeom>
        </p:spPr>
        <p:txBody>
          <a:bodyPr wrap="square" rtlCol="0">
            <a:spAutoFit/>
          </a:bodyPr>
          <a:lstStyle/>
          <a:p>
            <a:pPr algn="r"/>
            <a:r>
              <a:rPr lang="en-US" sz="2200" dirty="0"/>
              <a:t>$145</a:t>
            </a:r>
          </a:p>
        </p:txBody>
      </p:sp>
      <p:sp>
        <p:nvSpPr>
          <p:cNvPr id="29" name="TextBox 28"/>
          <p:cNvSpPr txBox="1"/>
          <p:nvPr/>
        </p:nvSpPr>
        <p:spPr>
          <a:xfrm>
            <a:off x="4329918" y="2499613"/>
            <a:ext cx="949652" cy="430887"/>
          </a:xfrm>
          <a:prstGeom prst="rect">
            <a:avLst/>
          </a:prstGeom>
        </p:spPr>
        <p:txBody>
          <a:bodyPr wrap="square" rtlCol="0">
            <a:spAutoFit/>
          </a:bodyPr>
          <a:lstStyle/>
          <a:p>
            <a:pPr algn="r"/>
            <a:r>
              <a:rPr lang="en-US" sz="2200" dirty="0"/>
              <a:t>(40)</a:t>
            </a:r>
          </a:p>
        </p:txBody>
      </p:sp>
      <p:sp>
        <p:nvSpPr>
          <p:cNvPr id="30" name="TextBox 29"/>
          <p:cNvSpPr txBox="1"/>
          <p:nvPr/>
        </p:nvSpPr>
        <p:spPr>
          <a:xfrm>
            <a:off x="4257348" y="2807131"/>
            <a:ext cx="949652" cy="430887"/>
          </a:xfrm>
          <a:prstGeom prst="rect">
            <a:avLst/>
          </a:prstGeom>
        </p:spPr>
        <p:txBody>
          <a:bodyPr wrap="square" rtlCol="0">
            <a:spAutoFit/>
          </a:bodyPr>
          <a:lstStyle/>
          <a:p>
            <a:pPr algn="r"/>
            <a:r>
              <a:rPr lang="en-US" sz="2200" dirty="0"/>
              <a:t>$100</a:t>
            </a:r>
          </a:p>
        </p:txBody>
      </p:sp>
      <p:sp>
        <p:nvSpPr>
          <p:cNvPr id="31" name="TextBox 30"/>
          <p:cNvSpPr txBox="1"/>
          <p:nvPr/>
        </p:nvSpPr>
        <p:spPr>
          <a:xfrm>
            <a:off x="4460544" y="3114649"/>
            <a:ext cx="949652" cy="430887"/>
          </a:xfrm>
          <a:prstGeom prst="rect">
            <a:avLst/>
          </a:prstGeom>
        </p:spPr>
        <p:txBody>
          <a:bodyPr wrap="square" rtlCol="0">
            <a:spAutoFit/>
          </a:bodyPr>
          <a:lstStyle/>
          <a:p>
            <a:pPr algn="r"/>
            <a:r>
              <a:rPr lang="en-US" sz="2200" b="1" dirty="0">
                <a:solidFill>
                  <a:srgbClr val="EC008C"/>
                </a:solidFill>
              </a:rPr>
              <a:t>40%</a:t>
            </a:r>
          </a:p>
        </p:txBody>
      </p:sp>
      <p:sp>
        <p:nvSpPr>
          <p:cNvPr id="32" name="TextBox 31"/>
          <p:cNvSpPr txBox="1"/>
          <p:nvPr/>
        </p:nvSpPr>
        <p:spPr>
          <a:xfrm>
            <a:off x="4257348" y="3451664"/>
            <a:ext cx="949652" cy="430887"/>
          </a:xfrm>
          <a:prstGeom prst="rect">
            <a:avLst/>
          </a:prstGeom>
        </p:spPr>
        <p:txBody>
          <a:bodyPr wrap="square" rtlCol="0">
            <a:spAutoFit/>
          </a:bodyPr>
          <a:lstStyle/>
          <a:p>
            <a:pPr algn="r"/>
            <a:r>
              <a:rPr lang="en-US" sz="2200" dirty="0"/>
              <a:t>$  40</a:t>
            </a:r>
          </a:p>
        </p:txBody>
      </p:sp>
      <p:sp>
        <p:nvSpPr>
          <p:cNvPr id="33" name="TextBox 32"/>
          <p:cNvSpPr txBox="1"/>
          <p:nvPr/>
        </p:nvSpPr>
        <p:spPr>
          <a:xfrm>
            <a:off x="5304285" y="2499613"/>
            <a:ext cx="949652" cy="430887"/>
          </a:xfrm>
          <a:prstGeom prst="rect">
            <a:avLst/>
          </a:prstGeom>
        </p:spPr>
        <p:txBody>
          <a:bodyPr wrap="square" rtlCol="0">
            <a:spAutoFit/>
          </a:bodyPr>
          <a:lstStyle/>
          <a:p>
            <a:pPr algn="r"/>
            <a:r>
              <a:rPr lang="en-US" sz="2200" dirty="0"/>
              <a:t>$10</a:t>
            </a:r>
          </a:p>
        </p:txBody>
      </p:sp>
      <p:sp>
        <p:nvSpPr>
          <p:cNvPr id="34" name="TextBox 33"/>
          <p:cNvSpPr txBox="1"/>
          <p:nvPr/>
        </p:nvSpPr>
        <p:spPr>
          <a:xfrm>
            <a:off x="6380067" y="2499613"/>
            <a:ext cx="949652" cy="430887"/>
          </a:xfrm>
          <a:prstGeom prst="rect">
            <a:avLst/>
          </a:prstGeom>
        </p:spPr>
        <p:txBody>
          <a:bodyPr wrap="square" rtlCol="0">
            <a:spAutoFit/>
          </a:bodyPr>
          <a:lstStyle/>
          <a:p>
            <a:pPr algn="r"/>
            <a:r>
              <a:rPr lang="en-US" sz="2200" dirty="0"/>
              <a:t>$30</a:t>
            </a:r>
          </a:p>
        </p:txBody>
      </p:sp>
      <p:sp>
        <p:nvSpPr>
          <p:cNvPr id="37" name="TextBox 36"/>
          <p:cNvSpPr txBox="1"/>
          <p:nvPr/>
        </p:nvSpPr>
        <p:spPr>
          <a:xfrm>
            <a:off x="5246670" y="40418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8" name="TextBox 37"/>
          <p:cNvSpPr txBox="1"/>
          <p:nvPr/>
        </p:nvSpPr>
        <p:spPr>
          <a:xfrm>
            <a:off x="5246670" y="4340578"/>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9" name="TextBox 38"/>
          <p:cNvSpPr txBox="1"/>
          <p:nvPr/>
        </p:nvSpPr>
        <p:spPr>
          <a:xfrm>
            <a:off x="5246670" y="46392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5246670" y="49379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938619" y="4340578"/>
            <a:ext cx="949652" cy="430887"/>
          </a:xfrm>
          <a:prstGeom prst="rect">
            <a:avLst/>
          </a:prstGeom>
        </p:spPr>
        <p:txBody>
          <a:bodyPr wrap="square" rtlCol="0">
            <a:spAutoFit/>
          </a:bodyPr>
          <a:lstStyle/>
          <a:p>
            <a:pPr algn="r"/>
            <a:r>
              <a:rPr lang="en-US" sz="2200" dirty="0"/>
              <a:t>$14.5</a:t>
            </a:r>
          </a:p>
        </p:txBody>
      </p:sp>
      <p:sp>
        <p:nvSpPr>
          <p:cNvPr id="42" name="TextBox 41"/>
          <p:cNvSpPr txBox="1"/>
          <p:nvPr/>
        </p:nvSpPr>
        <p:spPr>
          <a:xfrm>
            <a:off x="7938619" y="4639268"/>
            <a:ext cx="949652" cy="430887"/>
          </a:xfrm>
          <a:prstGeom prst="rect">
            <a:avLst/>
          </a:prstGeom>
        </p:spPr>
        <p:txBody>
          <a:bodyPr wrap="square" rtlCol="0">
            <a:spAutoFit/>
          </a:bodyPr>
          <a:lstStyle/>
          <a:p>
            <a:pPr algn="r"/>
            <a:r>
              <a:rPr lang="en-US" sz="2200" dirty="0"/>
              <a:t>0</a:t>
            </a:r>
          </a:p>
        </p:txBody>
      </p:sp>
      <p:sp>
        <p:nvSpPr>
          <p:cNvPr id="43" name="TextBox 42"/>
          <p:cNvSpPr txBox="1"/>
          <p:nvPr/>
        </p:nvSpPr>
        <p:spPr>
          <a:xfrm>
            <a:off x="7938619" y="4937959"/>
            <a:ext cx="949652" cy="430887"/>
          </a:xfrm>
          <a:prstGeom prst="rect">
            <a:avLst/>
          </a:prstGeom>
        </p:spPr>
        <p:txBody>
          <a:bodyPr wrap="square" rtlCol="0">
            <a:spAutoFit/>
          </a:bodyPr>
          <a:lstStyle/>
          <a:p>
            <a:pPr algn="r"/>
            <a:r>
              <a:rPr lang="en-US" sz="2200" b="1" dirty="0">
                <a:solidFill>
                  <a:srgbClr val="EC008C"/>
                </a:solidFill>
              </a:rPr>
              <a:t>$14.5</a:t>
            </a:r>
          </a:p>
        </p:txBody>
      </p:sp>
      <p:sp>
        <p:nvSpPr>
          <p:cNvPr id="44" name="TextBox 43"/>
          <p:cNvSpPr txBox="1"/>
          <p:nvPr/>
        </p:nvSpPr>
        <p:spPr>
          <a:xfrm>
            <a:off x="1254645" y="3984870"/>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45" name="Straight Connector 44"/>
          <p:cNvCxnSpPr/>
          <p:nvPr/>
        </p:nvCxnSpPr>
        <p:spPr>
          <a:xfrm>
            <a:off x="1184752" y="4339035"/>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594084" y="4344635"/>
            <a:ext cx="0" cy="896071"/>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3263906" y="4308716"/>
            <a:ext cx="1160570" cy="430887"/>
          </a:xfrm>
          <a:prstGeom prst="rect">
            <a:avLst/>
          </a:prstGeom>
        </p:spPr>
        <p:txBody>
          <a:bodyPr wrap="square" rtlCol="0">
            <a:spAutoFit/>
          </a:bodyPr>
          <a:lstStyle/>
          <a:p>
            <a:pPr algn="r"/>
            <a:r>
              <a:rPr lang="en-US" sz="2200" dirty="0"/>
              <a:t>beg. bal.</a:t>
            </a:r>
          </a:p>
        </p:txBody>
      </p:sp>
      <p:sp>
        <p:nvSpPr>
          <p:cNvPr id="48" name="TextBox 47"/>
          <p:cNvSpPr txBox="1"/>
          <p:nvPr/>
        </p:nvSpPr>
        <p:spPr>
          <a:xfrm>
            <a:off x="3263906" y="4864896"/>
            <a:ext cx="1195737" cy="430887"/>
          </a:xfrm>
          <a:prstGeom prst="rect">
            <a:avLst/>
          </a:prstGeom>
        </p:spPr>
        <p:txBody>
          <a:bodyPr wrap="square" rtlCol="0">
            <a:spAutoFit/>
          </a:bodyPr>
          <a:lstStyle/>
          <a:p>
            <a:pPr algn="r"/>
            <a:r>
              <a:rPr lang="en-US" sz="2200" dirty="0"/>
              <a:t>end. bal.</a:t>
            </a:r>
          </a:p>
        </p:txBody>
      </p:sp>
      <p:sp>
        <p:nvSpPr>
          <p:cNvPr id="49" name="TextBox 48"/>
          <p:cNvSpPr txBox="1"/>
          <p:nvPr/>
        </p:nvSpPr>
        <p:spPr>
          <a:xfrm>
            <a:off x="2588886" y="4308716"/>
            <a:ext cx="682786" cy="430887"/>
          </a:xfrm>
          <a:prstGeom prst="rect">
            <a:avLst/>
          </a:prstGeom>
        </p:spPr>
        <p:txBody>
          <a:bodyPr wrap="square" rtlCol="0" anchor="ctr">
            <a:spAutoFit/>
          </a:bodyPr>
          <a:lstStyle/>
          <a:p>
            <a:pPr algn="r"/>
            <a:r>
              <a:rPr lang="en-US" sz="2200" dirty="0"/>
              <a:t>0</a:t>
            </a:r>
          </a:p>
        </p:txBody>
      </p:sp>
      <p:sp>
        <p:nvSpPr>
          <p:cNvPr id="50" name="TextBox 49"/>
          <p:cNvSpPr txBox="1"/>
          <p:nvPr/>
        </p:nvSpPr>
        <p:spPr>
          <a:xfrm>
            <a:off x="2588886" y="4579549"/>
            <a:ext cx="682786" cy="430887"/>
          </a:xfrm>
          <a:prstGeom prst="rect">
            <a:avLst/>
          </a:prstGeom>
        </p:spPr>
        <p:txBody>
          <a:bodyPr wrap="square" rtlCol="0" anchor="ctr">
            <a:spAutoFit/>
          </a:bodyPr>
          <a:lstStyle/>
          <a:p>
            <a:pPr algn="r"/>
            <a:r>
              <a:rPr lang="en-US" sz="2200" b="1" dirty="0">
                <a:solidFill>
                  <a:srgbClr val="EC008C"/>
                </a:solidFill>
              </a:rPr>
              <a:t>14.5</a:t>
            </a:r>
          </a:p>
        </p:txBody>
      </p:sp>
      <p:cxnSp>
        <p:nvCxnSpPr>
          <p:cNvPr id="51" name="Straight Connector 50"/>
          <p:cNvCxnSpPr/>
          <p:nvPr/>
        </p:nvCxnSpPr>
        <p:spPr>
          <a:xfrm>
            <a:off x="1184752" y="4941374"/>
            <a:ext cx="3120205" cy="0"/>
          </a:xfrm>
          <a:prstGeom prst="line">
            <a:avLst/>
          </a:prstGeom>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588886" y="4864896"/>
            <a:ext cx="682786" cy="430887"/>
          </a:xfrm>
          <a:prstGeom prst="rect">
            <a:avLst/>
          </a:prstGeom>
        </p:spPr>
        <p:txBody>
          <a:bodyPr wrap="square" rtlCol="0" anchor="ctr">
            <a:spAutoFit/>
          </a:bodyPr>
          <a:lstStyle/>
          <a:p>
            <a:pPr algn="r"/>
            <a:r>
              <a:rPr lang="en-US" sz="2200" dirty="0"/>
              <a:t>14.5</a:t>
            </a:r>
          </a:p>
        </p:txBody>
      </p:sp>
      <p:sp>
        <p:nvSpPr>
          <p:cNvPr id="53" name="Rectangle 52"/>
          <p:cNvSpPr/>
          <p:nvPr/>
        </p:nvSpPr>
        <p:spPr>
          <a:xfrm>
            <a:off x="891049" y="5401991"/>
            <a:ext cx="7921625" cy="132569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36819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55" name="Straight Connector 54"/>
          <p:cNvCxnSpPr/>
          <p:nvPr/>
        </p:nvCxnSpPr>
        <p:spPr>
          <a:xfrm>
            <a:off x="891050" y="577070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69709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6006837"/>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58" name="TextBox 57"/>
          <p:cNvSpPr txBox="1">
            <a:spLocks noChangeArrowheads="1"/>
          </p:cNvSpPr>
          <p:nvPr/>
        </p:nvSpPr>
        <p:spPr bwMode="auto">
          <a:xfrm>
            <a:off x="6228340" y="5697092"/>
            <a:ext cx="1174822" cy="404812"/>
          </a:xfrm>
          <a:prstGeom prst="rect">
            <a:avLst/>
          </a:prstGeom>
          <a:noFill/>
          <a:ln w="9525">
            <a:noFill/>
            <a:miter lim="800000"/>
            <a:headEnd/>
            <a:tailEnd/>
          </a:ln>
        </p:spPr>
        <p:txBody>
          <a:bodyPr/>
          <a:lstStyle/>
          <a:p>
            <a:pPr algn="r"/>
            <a:r>
              <a:rPr lang="en-IN" sz="2400" dirty="0">
                <a:latin typeface="Calibri" pitchFamily="34" charset="0"/>
              </a:rPr>
              <a:t>54.5</a:t>
            </a:r>
          </a:p>
        </p:txBody>
      </p:sp>
      <p:sp>
        <p:nvSpPr>
          <p:cNvPr id="59" name="TextBox 58"/>
          <p:cNvSpPr txBox="1">
            <a:spLocks noChangeArrowheads="1"/>
          </p:cNvSpPr>
          <p:nvPr/>
        </p:nvSpPr>
        <p:spPr bwMode="auto">
          <a:xfrm>
            <a:off x="7567399" y="6006837"/>
            <a:ext cx="1176057" cy="404813"/>
          </a:xfrm>
          <a:prstGeom prst="rect">
            <a:avLst/>
          </a:prstGeom>
          <a:noFill/>
          <a:ln w="9525">
            <a:noFill/>
            <a:miter lim="800000"/>
            <a:headEnd/>
            <a:tailEnd/>
          </a:ln>
        </p:spPr>
        <p:txBody>
          <a:bodyPr/>
          <a:lstStyle/>
          <a:p>
            <a:pPr algn="r"/>
            <a:r>
              <a:rPr lang="en-IN" sz="2400" dirty="0">
                <a:latin typeface="Calibri" pitchFamily="34" charset="0"/>
              </a:rPr>
              <a:t>40.0</a:t>
            </a:r>
          </a:p>
        </p:txBody>
      </p:sp>
      <p:sp>
        <p:nvSpPr>
          <p:cNvPr id="60" name="TextBox 59"/>
          <p:cNvSpPr txBox="1">
            <a:spLocks noChangeArrowheads="1"/>
          </p:cNvSpPr>
          <p:nvPr/>
        </p:nvSpPr>
        <p:spPr bwMode="auto">
          <a:xfrm>
            <a:off x="7804505" y="536184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36184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2" name="TextBox 61"/>
          <p:cNvSpPr txBox="1">
            <a:spLocks noChangeArrowheads="1"/>
          </p:cNvSpPr>
          <p:nvPr/>
        </p:nvSpPr>
        <p:spPr bwMode="auto">
          <a:xfrm>
            <a:off x="935628" y="6346078"/>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63" name="TextBox 62"/>
          <p:cNvSpPr txBox="1">
            <a:spLocks noChangeArrowheads="1"/>
          </p:cNvSpPr>
          <p:nvPr/>
        </p:nvSpPr>
        <p:spPr bwMode="auto">
          <a:xfrm>
            <a:off x="7578168" y="6346078"/>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14.5</a:t>
            </a:r>
          </a:p>
        </p:txBody>
      </p:sp>
      <p:sp>
        <p:nvSpPr>
          <p:cNvPr id="64" name="TextBox 63"/>
          <p:cNvSpPr txBox="1"/>
          <p:nvPr/>
        </p:nvSpPr>
        <p:spPr>
          <a:xfrm>
            <a:off x="706853" y="415780"/>
            <a:ext cx="1824615" cy="426621"/>
          </a:xfrm>
          <a:prstGeom prst="rect">
            <a:avLst/>
          </a:prstGeom>
        </p:spPr>
        <p:txBody>
          <a:bodyPr wrap="square" rtlCol="0">
            <a:spAutoFit/>
          </a:bodyPr>
          <a:lstStyle/>
          <a:p>
            <a:pPr algn="ctr"/>
            <a:r>
              <a:rPr lang="en-US" sz="2200" dirty="0"/>
              <a:t>($ in millions)</a:t>
            </a:r>
          </a:p>
        </p:txBody>
      </p:sp>
      <p:cxnSp>
        <p:nvCxnSpPr>
          <p:cNvPr id="66" name="Straight Connector 65"/>
          <p:cNvCxnSpPr/>
          <p:nvPr/>
        </p:nvCxnSpPr>
        <p:spPr>
          <a:xfrm>
            <a:off x="4561163" y="288268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4510107" y="348654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4510107" y="3831356"/>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4510107" y="388052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169732" y="499524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69732" y="529922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8169732" y="5348393"/>
            <a:ext cx="619152"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594767" y="1577059"/>
            <a:ext cx="3966937" cy="430887"/>
          </a:xfrm>
          <a:prstGeom prst="rect">
            <a:avLst/>
          </a:prstGeom>
          <a:noFill/>
        </p:spPr>
        <p:txBody>
          <a:bodyPr wrap="square" rtlCol="0">
            <a:spAutoFit/>
          </a:bodyPr>
          <a:lstStyle/>
          <a:p>
            <a:r>
              <a:rPr lang="en-US" sz="2200" dirty="0"/>
              <a:t>Permanent difference:</a:t>
            </a:r>
          </a:p>
        </p:txBody>
      </p:sp>
      <p:sp>
        <p:nvSpPr>
          <p:cNvPr id="74" name="TextBox 73"/>
          <p:cNvSpPr txBox="1"/>
          <p:nvPr/>
        </p:nvSpPr>
        <p:spPr>
          <a:xfrm>
            <a:off x="595469" y="1884577"/>
            <a:ext cx="3966937" cy="430887"/>
          </a:xfrm>
          <a:prstGeom prst="rect">
            <a:avLst/>
          </a:prstGeom>
          <a:noFill/>
        </p:spPr>
        <p:txBody>
          <a:bodyPr wrap="square" rtlCol="0">
            <a:spAutoFit/>
          </a:bodyPr>
          <a:lstStyle/>
          <a:p>
            <a:pPr lvl="1"/>
            <a:r>
              <a:rPr lang="en-US" sz="2200" dirty="0"/>
              <a:t>Municipal bond interest</a:t>
            </a:r>
          </a:p>
        </p:txBody>
      </p:sp>
      <p:sp>
        <p:nvSpPr>
          <p:cNvPr id="75" name="TextBox 74"/>
          <p:cNvSpPr txBox="1"/>
          <p:nvPr/>
        </p:nvSpPr>
        <p:spPr>
          <a:xfrm>
            <a:off x="4287654" y="1884577"/>
            <a:ext cx="949652" cy="430887"/>
          </a:xfrm>
          <a:prstGeom prst="rect">
            <a:avLst/>
          </a:prstGeom>
        </p:spPr>
        <p:txBody>
          <a:bodyPr wrap="square" rtlCol="0">
            <a:spAutoFit/>
          </a:bodyPr>
          <a:lstStyle/>
          <a:p>
            <a:pPr algn="r"/>
            <a:r>
              <a:rPr lang="en-US" sz="2200" dirty="0"/>
              <a:t>(5)</a:t>
            </a:r>
          </a:p>
        </p:txBody>
      </p:sp>
      <p:cxnSp>
        <p:nvCxnSpPr>
          <p:cNvPr id="76" name="Straight Connector 75"/>
          <p:cNvCxnSpPr/>
          <p:nvPr/>
        </p:nvCxnSpPr>
        <p:spPr>
          <a:xfrm>
            <a:off x="5315751" y="944616"/>
            <a:ext cx="1943164" cy="0"/>
          </a:xfrm>
          <a:prstGeom prst="line">
            <a:avLst/>
          </a:prstGeom>
        </p:spPr>
        <p:style>
          <a:lnRef idx="1">
            <a:schemeClr val="dk1"/>
          </a:lnRef>
          <a:fillRef idx="0">
            <a:schemeClr val="dk1"/>
          </a:fillRef>
          <a:effectRef idx="0">
            <a:schemeClr val="dk1"/>
          </a:effectRef>
          <a:fontRef idx="minor">
            <a:schemeClr val="tx1"/>
          </a:fontRef>
        </p:style>
      </p:cxnSp>
      <p:sp>
        <p:nvSpPr>
          <p:cNvPr id="77" name="TextBox 76"/>
          <p:cNvSpPr txBox="1"/>
          <p:nvPr/>
        </p:nvSpPr>
        <p:spPr>
          <a:xfrm>
            <a:off x="5513171" y="3099819"/>
            <a:ext cx="949652" cy="430887"/>
          </a:xfrm>
          <a:prstGeom prst="rect">
            <a:avLst/>
          </a:prstGeom>
        </p:spPr>
        <p:txBody>
          <a:bodyPr wrap="square" rtlCol="0">
            <a:spAutoFit/>
          </a:bodyPr>
          <a:lstStyle/>
          <a:p>
            <a:pPr algn="r"/>
            <a:r>
              <a:rPr lang="en-US" sz="2200" b="1" dirty="0">
                <a:solidFill>
                  <a:srgbClr val="EC008C"/>
                </a:solidFill>
              </a:rPr>
              <a:t>40%</a:t>
            </a:r>
          </a:p>
        </p:txBody>
      </p:sp>
      <p:cxnSp>
        <p:nvCxnSpPr>
          <p:cNvPr id="78" name="Straight Connector 77"/>
          <p:cNvCxnSpPr/>
          <p:nvPr/>
        </p:nvCxnSpPr>
        <p:spPr>
          <a:xfrm>
            <a:off x="5570354" y="3486543"/>
            <a:ext cx="619152" cy="0"/>
          </a:xfrm>
          <a:prstGeom prst="line">
            <a:avLst/>
          </a:prstGeom>
        </p:spPr>
        <p:style>
          <a:lnRef idx="1">
            <a:schemeClr val="dk1"/>
          </a:lnRef>
          <a:fillRef idx="0">
            <a:schemeClr val="dk1"/>
          </a:fillRef>
          <a:effectRef idx="0">
            <a:schemeClr val="dk1"/>
          </a:effectRef>
          <a:fontRef idx="minor">
            <a:schemeClr val="tx1"/>
          </a:fontRef>
        </p:style>
      </p:cxnSp>
      <p:sp>
        <p:nvSpPr>
          <p:cNvPr id="79" name="TextBox 78"/>
          <p:cNvSpPr txBox="1"/>
          <p:nvPr/>
        </p:nvSpPr>
        <p:spPr>
          <a:xfrm>
            <a:off x="6582713" y="3099819"/>
            <a:ext cx="949652" cy="430887"/>
          </a:xfrm>
          <a:prstGeom prst="rect">
            <a:avLst/>
          </a:prstGeom>
        </p:spPr>
        <p:txBody>
          <a:bodyPr wrap="square" rtlCol="0">
            <a:spAutoFit/>
          </a:bodyPr>
          <a:lstStyle/>
          <a:p>
            <a:pPr algn="r"/>
            <a:r>
              <a:rPr lang="en-US" sz="2200" b="1" dirty="0">
                <a:solidFill>
                  <a:srgbClr val="0000FF"/>
                </a:solidFill>
              </a:rPr>
              <a:t>35%</a:t>
            </a:r>
          </a:p>
        </p:txBody>
      </p:sp>
      <p:cxnSp>
        <p:nvCxnSpPr>
          <p:cNvPr id="80" name="Straight Connector 79"/>
          <p:cNvCxnSpPr/>
          <p:nvPr/>
        </p:nvCxnSpPr>
        <p:spPr>
          <a:xfrm>
            <a:off x="6614019" y="3486543"/>
            <a:ext cx="619152" cy="0"/>
          </a:xfrm>
          <a:prstGeom prst="line">
            <a:avLst/>
          </a:prstGeom>
        </p:spPr>
        <p:style>
          <a:lnRef idx="1">
            <a:schemeClr val="dk1"/>
          </a:lnRef>
          <a:fillRef idx="0">
            <a:schemeClr val="dk1"/>
          </a:fillRef>
          <a:effectRef idx="0">
            <a:schemeClr val="dk1"/>
          </a:effectRef>
          <a:fontRef idx="minor">
            <a:schemeClr val="tx1"/>
          </a:fontRef>
        </p:style>
      </p:cxnSp>
      <p:sp>
        <p:nvSpPr>
          <p:cNvPr id="83" name="TextBox 82"/>
          <p:cNvSpPr txBox="1"/>
          <p:nvPr/>
        </p:nvSpPr>
        <p:spPr>
          <a:xfrm>
            <a:off x="5264421" y="3769426"/>
            <a:ext cx="949652" cy="430887"/>
          </a:xfrm>
          <a:prstGeom prst="rect">
            <a:avLst/>
          </a:prstGeom>
        </p:spPr>
        <p:txBody>
          <a:bodyPr wrap="square" rtlCol="0">
            <a:spAutoFit/>
          </a:bodyPr>
          <a:lstStyle/>
          <a:p>
            <a:pPr algn="r"/>
            <a:r>
              <a:rPr lang="en-US" sz="2200" dirty="0"/>
              <a:t>$  4</a:t>
            </a:r>
          </a:p>
        </p:txBody>
      </p:sp>
      <p:sp>
        <p:nvSpPr>
          <p:cNvPr id="84" name="TextBox 83"/>
          <p:cNvSpPr txBox="1"/>
          <p:nvPr/>
        </p:nvSpPr>
        <p:spPr>
          <a:xfrm>
            <a:off x="6438177" y="3753872"/>
            <a:ext cx="949652" cy="430887"/>
          </a:xfrm>
          <a:prstGeom prst="rect">
            <a:avLst/>
          </a:prstGeom>
        </p:spPr>
        <p:txBody>
          <a:bodyPr wrap="square" rtlCol="0">
            <a:spAutoFit/>
          </a:bodyPr>
          <a:lstStyle/>
          <a:p>
            <a:pPr algn="r"/>
            <a:r>
              <a:rPr lang="en-US" sz="2200" dirty="0"/>
              <a:t>$10.5</a:t>
            </a:r>
          </a:p>
        </p:txBody>
      </p:sp>
      <p:sp>
        <p:nvSpPr>
          <p:cNvPr id="85" name="TextBox 84"/>
          <p:cNvSpPr txBox="1"/>
          <p:nvPr/>
        </p:nvSpPr>
        <p:spPr>
          <a:xfrm>
            <a:off x="7938619" y="3753870"/>
            <a:ext cx="949652" cy="430887"/>
          </a:xfrm>
          <a:prstGeom prst="rect">
            <a:avLst/>
          </a:prstGeom>
        </p:spPr>
        <p:txBody>
          <a:bodyPr wrap="square" rtlCol="0">
            <a:spAutoFit/>
          </a:bodyPr>
          <a:lstStyle/>
          <a:p>
            <a:pPr algn="r"/>
            <a:r>
              <a:rPr lang="en-US" sz="2200" dirty="0"/>
              <a:t>$14.5</a:t>
            </a:r>
          </a:p>
        </p:txBody>
      </p:sp>
      <p:sp>
        <p:nvSpPr>
          <p:cNvPr id="86" name="TextBox 85"/>
          <p:cNvSpPr txBox="1"/>
          <p:nvPr/>
        </p:nvSpPr>
        <p:spPr>
          <a:xfrm>
            <a:off x="6228340" y="3753873"/>
            <a:ext cx="366132" cy="430887"/>
          </a:xfrm>
          <a:prstGeom prst="rect">
            <a:avLst/>
          </a:prstGeom>
        </p:spPr>
        <p:txBody>
          <a:bodyPr wrap="square" rtlCol="0">
            <a:spAutoFit/>
          </a:bodyPr>
          <a:lstStyle/>
          <a:p>
            <a:pPr algn="r"/>
            <a:r>
              <a:rPr lang="en-US" sz="2200" dirty="0"/>
              <a:t>+</a:t>
            </a:r>
          </a:p>
        </p:txBody>
      </p:sp>
      <p:sp>
        <p:nvSpPr>
          <p:cNvPr id="87" name="TextBox 86"/>
          <p:cNvSpPr txBox="1"/>
          <p:nvPr/>
        </p:nvSpPr>
        <p:spPr>
          <a:xfrm>
            <a:off x="7689781" y="3753871"/>
            <a:ext cx="366132" cy="430887"/>
          </a:xfrm>
          <a:prstGeom prst="rect">
            <a:avLst/>
          </a:prstGeom>
        </p:spPr>
        <p:txBody>
          <a:bodyPr wrap="square" rtlCol="0">
            <a:spAutoFit/>
          </a:bodyPr>
          <a:lstStyle/>
          <a:p>
            <a:pPr algn="r"/>
            <a:r>
              <a:rPr lang="en-US" sz="2200" dirty="0"/>
              <a:t>=</a:t>
            </a:r>
          </a:p>
        </p:txBody>
      </p:sp>
      <p:sp>
        <p:nvSpPr>
          <p:cNvPr id="81" name="Rectangle 80"/>
          <p:cNvSpPr/>
          <p:nvPr/>
        </p:nvSpPr>
        <p:spPr>
          <a:xfrm>
            <a:off x="6733931" y="5770701"/>
            <a:ext cx="609436" cy="294135"/>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cxnSp>
        <p:nvCxnSpPr>
          <p:cNvPr id="88" name="Straight Arrow Connector 87"/>
          <p:cNvCxnSpPr/>
          <p:nvPr/>
        </p:nvCxnSpPr>
        <p:spPr>
          <a:xfrm>
            <a:off x="6094440" y="3530705"/>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7061954" y="3530706"/>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8525130" y="4100313"/>
            <a:ext cx="0" cy="31403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6291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500"/>
                                        <p:tgtEl>
                                          <p:spTgt spid="64"/>
                                        </p:tgtEl>
                                      </p:cBhvr>
                                    </p:animEffect>
                                  </p:childTnLst>
                                </p:cTn>
                              </p:par>
                              <p:par>
                                <p:cTn id="68" presetID="10" presetClass="entr" presetSubtype="0" fill="hold"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par>
                                <p:cTn id="80" presetID="22" presetClass="entr" presetSubtype="1" fill="hold"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ipe(up)">
                                      <p:cBhvr>
                                        <p:cTn id="82" dur="500"/>
                                        <p:tgtEl>
                                          <p:spTgt spid="88"/>
                                        </p:tgtEl>
                                      </p:cBhvr>
                                    </p:animEffect>
                                  </p:childTnLst>
                                </p:cTn>
                              </p:par>
                              <p:par>
                                <p:cTn id="83" presetID="10" presetClass="entr" presetSubtype="0" fill="hold"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500"/>
                                        <p:tgtEl>
                                          <p:spTgt spid="68"/>
                                        </p:tgtEl>
                                      </p:cBhvr>
                                    </p:animEffect>
                                  </p:childTnLst>
                                </p:cTn>
                              </p:par>
                              <p:par>
                                <p:cTn id="86" presetID="10" presetClass="entr" presetSubtype="0" fill="hold"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fade">
                                      <p:cBhvr>
                                        <p:cTn id="91" dur="500"/>
                                        <p:tgtEl>
                                          <p:spTgt spid="86"/>
                                        </p:tgtEl>
                                      </p:cBhvr>
                                    </p:animEffect>
                                  </p:childTnLst>
                                </p:cTn>
                              </p:par>
                              <p:par>
                                <p:cTn id="92" presetID="22" presetClass="entr" presetSubtype="1" fill="hold" nodeType="with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wipe(up)">
                                      <p:cBhvr>
                                        <p:cTn id="94" dur="500"/>
                                        <p:tgtEl>
                                          <p:spTgt spid="89"/>
                                        </p:tgtEl>
                                      </p:cBhvr>
                                    </p:animEffect>
                                  </p:childTnLst>
                                </p:cTn>
                              </p:par>
                              <p:par>
                                <p:cTn id="95" presetID="10" presetClass="entr" presetSubtype="0" fill="hold" nodeType="withEffect">
                                  <p:stCondLst>
                                    <p:cond delay="0"/>
                                  </p:stCondLst>
                                  <p:childTnLst>
                                    <p:set>
                                      <p:cBhvr>
                                        <p:cTn id="96" dur="1" fill="hold">
                                          <p:stCondLst>
                                            <p:cond delay="0"/>
                                          </p:stCondLst>
                                        </p:cTn>
                                        <p:tgtEl>
                                          <p:spTgt spid="80"/>
                                        </p:tgtEl>
                                        <p:attrNameLst>
                                          <p:attrName>style.visibility</p:attrName>
                                        </p:attrNameLst>
                                      </p:cBhvr>
                                      <p:to>
                                        <p:strVal val="visible"/>
                                      </p:to>
                                    </p:set>
                                    <p:animEffect transition="in" filter="fade">
                                      <p:cBhvr>
                                        <p:cTn id="97" dur="500"/>
                                        <p:tgtEl>
                                          <p:spTgt spid="8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500"/>
                                        <p:tgtEl>
                                          <p:spTgt spid="8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3"/>
                                        </p:tgtEl>
                                        <p:attrNameLst>
                                          <p:attrName>style.visibility</p:attrName>
                                        </p:attrNameLst>
                                      </p:cBhvr>
                                      <p:to>
                                        <p:strVal val="visible"/>
                                      </p:to>
                                    </p:set>
                                    <p:animEffect transition="in" filter="fade">
                                      <p:cBhvr>
                                        <p:cTn id="106" dur="500"/>
                                        <p:tgtEl>
                                          <p:spTgt spid="83"/>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7"/>
                                        </p:tgtEl>
                                        <p:attrNameLst>
                                          <p:attrName>style.visibility</p:attrName>
                                        </p:attrNameLst>
                                      </p:cBhvr>
                                      <p:to>
                                        <p:strVal val="visible"/>
                                      </p:to>
                                    </p:set>
                                    <p:animEffect transition="in" filter="fade">
                                      <p:cBhvr>
                                        <p:cTn id="109" dur="500"/>
                                        <p:tgtEl>
                                          <p:spTgt spid="87"/>
                                        </p:tgtEl>
                                      </p:cBhvr>
                                    </p:animEffect>
                                  </p:childTnLst>
                                </p:cTn>
                              </p:par>
                              <p:par>
                                <p:cTn id="110" presetID="10" presetClass="entr" presetSubtype="0" fill="hold"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fade">
                                      <p:cBhvr>
                                        <p:cTn id="112" dur="500"/>
                                        <p:tgtEl>
                                          <p:spTgt spid="69"/>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nodeType="clickEffect">
                                  <p:stCondLst>
                                    <p:cond delay="0"/>
                                  </p:stCondLst>
                                  <p:childTnLst>
                                    <p:set>
                                      <p:cBhvr>
                                        <p:cTn id="116" dur="1" fill="hold">
                                          <p:stCondLst>
                                            <p:cond delay="0"/>
                                          </p:stCondLst>
                                        </p:cTn>
                                        <p:tgtEl>
                                          <p:spTgt spid="90"/>
                                        </p:tgtEl>
                                        <p:attrNameLst>
                                          <p:attrName>style.visibility</p:attrName>
                                        </p:attrNameLst>
                                      </p:cBhvr>
                                      <p:to>
                                        <p:strVal val="visible"/>
                                      </p:to>
                                    </p:set>
                                    <p:animEffect transition="in" filter="wipe(up)">
                                      <p:cBhvr>
                                        <p:cTn id="117" dur="500"/>
                                        <p:tgtEl>
                                          <p:spTgt spid="9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fade">
                                      <p:cBhvr>
                                        <p:cTn id="120" dur="500"/>
                                        <p:tgtEl>
                                          <p:spTgt spid="7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Effect transition="in" filter="fade">
                                      <p:cBhvr>
                                        <p:cTn id="123" dur="500"/>
                                        <p:tgtEl>
                                          <p:spTgt spid="7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Effect transition="in" filter="fade">
                                      <p:cBhvr>
                                        <p:cTn id="126" dur="500"/>
                                        <p:tgtEl>
                                          <p:spTgt spid="75"/>
                                        </p:tgtEl>
                                      </p:cBhvr>
                                    </p:animEffect>
                                  </p:childTnLst>
                                </p:cTn>
                              </p:par>
                              <p:par>
                                <p:cTn id="127" presetID="10" presetClass="entr" presetSubtype="0" fill="hold" nodeType="withEffect">
                                  <p:stCondLst>
                                    <p:cond delay="0"/>
                                  </p:stCondLst>
                                  <p:childTnLst>
                                    <p:set>
                                      <p:cBhvr>
                                        <p:cTn id="128" dur="1" fill="hold">
                                          <p:stCondLst>
                                            <p:cond delay="0"/>
                                          </p:stCondLst>
                                        </p:cTn>
                                        <p:tgtEl>
                                          <p:spTgt spid="76"/>
                                        </p:tgtEl>
                                        <p:attrNameLst>
                                          <p:attrName>style.visibility</p:attrName>
                                        </p:attrNameLst>
                                      </p:cBhvr>
                                      <p:to>
                                        <p:strVal val="visible"/>
                                      </p:to>
                                    </p:set>
                                    <p:animEffect transition="in" filter="fade">
                                      <p:cBhvr>
                                        <p:cTn id="129" dur="500"/>
                                        <p:tgtEl>
                                          <p:spTgt spid="7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fade">
                                      <p:cBhvr>
                                        <p:cTn id="132" dur="500"/>
                                        <p:tgtEl>
                                          <p:spTgt spid="1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500"/>
                                        <p:tgtEl>
                                          <p:spTgt spid="3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8"/>
                                        </p:tgtEl>
                                        <p:attrNameLst>
                                          <p:attrName>style.visibility</p:attrName>
                                        </p:attrNameLst>
                                      </p:cBhvr>
                                      <p:to>
                                        <p:strVal val="visible"/>
                                      </p:to>
                                    </p:set>
                                    <p:animEffect transition="in" filter="fade">
                                      <p:cBhvr>
                                        <p:cTn id="138" dur="500"/>
                                        <p:tgtEl>
                                          <p:spTgt spid="38"/>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9"/>
                                        </p:tgtEl>
                                        <p:attrNameLst>
                                          <p:attrName>style.visibility</p:attrName>
                                        </p:attrNameLst>
                                      </p:cBhvr>
                                      <p:to>
                                        <p:strVal val="visible"/>
                                      </p:to>
                                    </p:set>
                                    <p:animEffect transition="in" filter="fade">
                                      <p:cBhvr>
                                        <p:cTn id="141" dur="500"/>
                                        <p:tgtEl>
                                          <p:spTgt spid="39"/>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fade">
                                      <p:cBhvr>
                                        <p:cTn id="144" dur="500"/>
                                        <p:tgtEl>
                                          <p:spTgt spid="40"/>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41"/>
                                        </p:tgtEl>
                                        <p:attrNameLst>
                                          <p:attrName>style.visibility</p:attrName>
                                        </p:attrNameLst>
                                      </p:cBhvr>
                                      <p:to>
                                        <p:strVal val="visible"/>
                                      </p:to>
                                    </p:set>
                                    <p:animEffect transition="in" filter="fade">
                                      <p:cBhvr>
                                        <p:cTn id="147" dur="500"/>
                                        <p:tgtEl>
                                          <p:spTgt spid="41"/>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2"/>
                                        </p:tgtEl>
                                        <p:attrNameLst>
                                          <p:attrName>style.visibility</p:attrName>
                                        </p:attrNameLst>
                                      </p:cBhvr>
                                      <p:to>
                                        <p:strVal val="visible"/>
                                      </p:to>
                                    </p:set>
                                    <p:animEffect transition="in" filter="fade">
                                      <p:cBhvr>
                                        <p:cTn id="150" dur="500"/>
                                        <p:tgtEl>
                                          <p:spTgt spid="42"/>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4"/>
                                        </p:tgtEl>
                                        <p:attrNameLst>
                                          <p:attrName>style.visibility</p:attrName>
                                        </p:attrNameLst>
                                      </p:cBhvr>
                                      <p:to>
                                        <p:strVal val="visible"/>
                                      </p:to>
                                    </p:set>
                                    <p:animEffect transition="in" filter="fade">
                                      <p:cBhvr>
                                        <p:cTn id="156" dur="500"/>
                                        <p:tgtEl>
                                          <p:spTgt spid="44"/>
                                        </p:tgtEl>
                                      </p:cBhvr>
                                    </p:animEffect>
                                  </p:childTnLst>
                                </p:cTn>
                              </p:par>
                              <p:par>
                                <p:cTn id="157" presetID="10" presetClass="entr" presetSubtype="0" fill="hold" nodeType="withEffect">
                                  <p:stCondLst>
                                    <p:cond delay="0"/>
                                  </p:stCondLst>
                                  <p:childTnLst>
                                    <p:set>
                                      <p:cBhvr>
                                        <p:cTn id="158" dur="1" fill="hold">
                                          <p:stCondLst>
                                            <p:cond delay="0"/>
                                          </p:stCondLst>
                                        </p:cTn>
                                        <p:tgtEl>
                                          <p:spTgt spid="45"/>
                                        </p:tgtEl>
                                        <p:attrNameLst>
                                          <p:attrName>style.visibility</p:attrName>
                                        </p:attrNameLst>
                                      </p:cBhvr>
                                      <p:to>
                                        <p:strVal val="visible"/>
                                      </p:to>
                                    </p:set>
                                    <p:animEffect transition="in" filter="fade">
                                      <p:cBhvr>
                                        <p:cTn id="159" dur="500"/>
                                        <p:tgtEl>
                                          <p:spTgt spid="45"/>
                                        </p:tgtEl>
                                      </p:cBhvr>
                                    </p:animEffect>
                                  </p:childTnLst>
                                </p:cTn>
                              </p:par>
                              <p:par>
                                <p:cTn id="160" presetID="10" presetClass="entr" presetSubtype="0" fill="hold" nodeType="with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500"/>
                                        <p:tgtEl>
                                          <p:spTgt spid="46"/>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47"/>
                                        </p:tgtEl>
                                        <p:attrNameLst>
                                          <p:attrName>style.visibility</p:attrName>
                                        </p:attrNameLst>
                                      </p:cBhvr>
                                      <p:to>
                                        <p:strVal val="visible"/>
                                      </p:to>
                                    </p:set>
                                    <p:animEffect transition="in" filter="fade">
                                      <p:cBhvr>
                                        <p:cTn id="165" dur="500"/>
                                        <p:tgtEl>
                                          <p:spTgt spid="47"/>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48"/>
                                        </p:tgtEl>
                                        <p:attrNameLst>
                                          <p:attrName>style.visibility</p:attrName>
                                        </p:attrNameLst>
                                      </p:cBhvr>
                                      <p:to>
                                        <p:strVal val="visible"/>
                                      </p:to>
                                    </p:set>
                                    <p:animEffect transition="in" filter="fade">
                                      <p:cBhvr>
                                        <p:cTn id="168" dur="500"/>
                                        <p:tgtEl>
                                          <p:spTgt spid="48"/>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fade">
                                      <p:cBhvr>
                                        <p:cTn id="171" dur="500"/>
                                        <p:tgtEl>
                                          <p:spTgt spid="49"/>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50"/>
                                        </p:tgtEl>
                                        <p:attrNameLst>
                                          <p:attrName>style.visibility</p:attrName>
                                        </p:attrNameLst>
                                      </p:cBhvr>
                                      <p:to>
                                        <p:strVal val="visible"/>
                                      </p:to>
                                    </p:set>
                                    <p:animEffect transition="in" filter="fade">
                                      <p:cBhvr>
                                        <p:cTn id="174" dur="500"/>
                                        <p:tgtEl>
                                          <p:spTgt spid="50"/>
                                        </p:tgtEl>
                                      </p:cBhvr>
                                    </p:animEffect>
                                  </p:childTnLst>
                                </p:cTn>
                              </p:par>
                              <p:par>
                                <p:cTn id="175" presetID="10" presetClass="entr" presetSubtype="0" fill="hold" nodeType="withEffect">
                                  <p:stCondLst>
                                    <p:cond delay="0"/>
                                  </p:stCondLst>
                                  <p:childTnLst>
                                    <p:set>
                                      <p:cBhvr>
                                        <p:cTn id="176" dur="1" fill="hold">
                                          <p:stCondLst>
                                            <p:cond delay="0"/>
                                          </p:stCondLst>
                                        </p:cTn>
                                        <p:tgtEl>
                                          <p:spTgt spid="51"/>
                                        </p:tgtEl>
                                        <p:attrNameLst>
                                          <p:attrName>style.visibility</p:attrName>
                                        </p:attrNameLst>
                                      </p:cBhvr>
                                      <p:to>
                                        <p:strVal val="visible"/>
                                      </p:to>
                                    </p:set>
                                    <p:animEffect transition="in" filter="fade">
                                      <p:cBhvr>
                                        <p:cTn id="177" dur="500"/>
                                        <p:tgtEl>
                                          <p:spTgt spid="51"/>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500"/>
                                        <p:tgtEl>
                                          <p:spTgt spid="52"/>
                                        </p:tgtEl>
                                      </p:cBhvr>
                                    </p:animEffect>
                                  </p:childTnLst>
                                </p:cTn>
                              </p:par>
                              <p:par>
                                <p:cTn id="181" presetID="10" presetClass="entr" presetSubtype="0" fill="hold" nodeType="withEffect">
                                  <p:stCondLst>
                                    <p:cond delay="0"/>
                                  </p:stCondLst>
                                  <p:childTnLst>
                                    <p:set>
                                      <p:cBhvr>
                                        <p:cTn id="182" dur="1" fill="hold">
                                          <p:stCondLst>
                                            <p:cond delay="0"/>
                                          </p:stCondLst>
                                        </p:cTn>
                                        <p:tgtEl>
                                          <p:spTgt spid="70"/>
                                        </p:tgtEl>
                                        <p:attrNameLst>
                                          <p:attrName>style.visibility</p:attrName>
                                        </p:attrNameLst>
                                      </p:cBhvr>
                                      <p:to>
                                        <p:strVal val="visible"/>
                                      </p:to>
                                    </p:set>
                                    <p:animEffect transition="in" filter="fade">
                                      <p:cBhvr>
                                        <p:cTn id="183" dur="500"/>
                                        <p:tgtEl>
                                          <p:spTgt spid="70"/>
                                        </p:tgtEl>
                                      </p:cBhvr>
                                    </p:animEffect>
                                  </p:childTnLst>
                                </p:cTn>
                              </p:par>
                              <p:par>
                                <p:cTn id="184" presetID="10" presetClass="entr" presetSubtype="0" fill="hold" nodeType="withEffect">
                                  <p:stCondLst>
                                    <p:cond delay="0"/>
                                  </p:stCondLst>
                                  <p:childTnLst>
                                    <p:set>
                                      <p:cBhvr>
                                        <p:cTn id="185" dur="1" fill="hold">
                                          <p:stCondLst>
                                            <p:cond delay="0"/>
                                          </p:stCondLst>
                                        </p:cTn>
                                        <p:tgtEl>
                                          <p:spTgt spid="71"/>
                                        </p:tgtEl>
                                        <p:attrNameLst>
                                          <p:attrName>style.visibility</p:attrName>
                                        </p:attrNameLst>
                                      </p:cBhvr>
                                      <p:to>
                                        <p:strVal val="visible"/>
                                      </p:to>
                                    </p:set>
                                    <p:animEffect transition="in" filter="fade">
                                      <p:cBhvr>
                                        <p:cTn id="186" dur="500"/>
                                        <p:tgtEl>
                                          <p:spTgt spid="71"/>
                                        </p:tgtEl>
                                      </p:cBhvr>
                                    </p:animEffect>
                                  </p:childTnLst>
                                </p:cTn>
                              </p:par>
                              <p:par>
                                <p:cTn id="187" presetID="10" presetClass="entr" presetSubtype="0" fill="hold" nodeType="withEffect">
                                  <p:stCondLst>
                                    <p:cond delay="0"/>
                                  </p:stCondLst>
                                  <p:childTnLst>
                                    <p:set>
                                      <p:cBhvr>
                                        <p:cTn id="188" dur="1" fill="hold">
                                          <p:stCondLst>
                                            <p:cond delay="0"/>
                                          </p:stCondLst>
                                        </p:cTn>
                                        <p:tgtEl>
                                          <p:spTgt spid="72"/>
                                        </p:tgtEl>
                                        <p:attrNameLst>
                                          <p:attrName>style.visibility</p:attrName>
                                        </p:attrNameLst>
                                      </p:cBhvr>
                                      <p:to>
                                        <p:strVal val="visible"/>
                                      </p:to>
                                    </p:set>
                                    <p:animEffect transition="in" filter="fade">
                                      <p:cBhvr>
                                        <p:cTn id="189" dur="500"/>
                                        <p:tgtEl>
                                          <p:spTgt spid="72"/>
                                        </p:tgtEl>
                                      </p:cBhvr>
                                    </p:animEffect>
                                  </p:childTnLst>
                                </p:cTn>
                              </p:par>
                            </p:childTnLst>
                          </p:cTn>
                        </p:par>
                      </p:childTnLst>
                    </p:cTn>
                  </p:par>
                  <p:par>
                    <p:cTn id="190" fill="hold">
                      <p:stCondLst>
                        <p:cond delay="indefinite"/>
                      </p:stCondLst>
                      <p:childTnLst>
                        <p:par>
                          <p:cTn id="191" fill="hold">
                            <p:stCondLst>
                              <p:cond delay="0"/>
                            </p:stCondLst>
                            <p:childTnLst>
                              <p:par>
                                <p:cTn id="192" presetID="10" presetClass="entr" presetSubtype="0" fill="hold" grpId="0" nodeType="clickEffect">
                                  <p:stCondLst>
                                    <p:cond delay="0"/>
                                  </p:stCondLst>
                                  <p:childTnLst>
                                    <p:set>
                                      <p:cBhvr>
                                        <p:cTn id="193" dur="1" fill="hold">
                                          <p:stCondLst>
                                            <p:cond delay="0"/>
                                          </p:stCondLst>
                                        </p:cTn>
                                        <p:tgtEl>
                                          <p:spTgt spid="53"/>
                                        </p:tgtEl>
                                        <p:attrNameLst>
                                          <p:attrName>style.visibility</p:attrName>
                                        </p:attrNameLst>
                                      </p:cBhvr>
                                      <p:to>
                                        <p:strVal val="visible"/>
                                      </p:to>
                                    </p:set>
                                    <p:animEffect transition="in" filter="fade">
                                      <p:cBhvr>
                                        <p:cTn id="194" dur="500"/>
                                        <p:tgtEl>
                                          <p:spTgt spid="53"/>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4"/>
                                        </p:tgtEl>
                                        <p:attrNameLst>
                                          <p:attrName>style.visibility</p:attrName>
                                        </p:attrNameLst>
                                      </p:cBhvr>
                                      <p:to>
                                        <p:strVal val="visible"/>
                                      </p:to>
                                    </p:set>
                                    <p:animEffect transition="in" filter="fade">
                                      <p:cBhvr>
                                        <p:cTn id="197" dur="500"/>
                                        <p:tgtEl>
                                          <p:spTgt spid="54"/>
                                        </p:tgtEl>
                                      </p:cBhvr>
                                    </p:animEffect>
                                  </p:childTnLst>
                                </p:cTn>
                              </p:par>
                              <p:par>
                                <p:cTn id="198" presetID="10" presetClass="entr" presetSubtype="0" fill="hold" nodeType="withEffect">
                                  <p:stCondLst>
                                    <p:cond delay="0"/>
                                  </p:stCondLst>
                                  <p:childTnLst>
                                    <p:set>
                                      <p:cBhvr>
                                        <p:cTn id="199" dur="1" fill="hold">
                                          <p:stCondLst>
                                            <p:cond delay="0"/>
                                          </p:stCondLst>
                                        </p:cTn>
                                        <p:tgtEl>
                                          <p:spTgt spid="55"/>
                                        </p:tgtEl>
                                        <p:attrNameLst>
                                          <p:attrName>style.visibility</p:attrName>
                                        </p:attrNameLst>
                                      </p:cBhvr>
                                      <p:to>
                                        <p:strVal val="visible"/>
                                      </p:to>
                                    </p:set>
                                    <p:animEffect transition="in" filter="fade">
                                      <p:cBhvr>
                                        <p:cTn id="200" dur="500"/>
                                        <p:tgtEl>
                                          <p:spTgt spid="55"/>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57"/>
                                        </p:tgtEl>
                                        <p:attrNameLst>
                                          <p:attrName>style.visibility</p:attrName>
                                        </p:attrNameLst>
                                      </p:cBhvr>
                                      <p:to>
                                        <p:strVal val="visible"/>
                                      </p:to>
                                    </p:set>
                                    <p:animEffect transition="in" filter="fade">
                                      <p:cBhvr>
                                        <p:cTn id="203" dur="500"/>
                                        <p:tgtEl>
                                          <p:spTgt spid="57"/>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59"/>
                                        </p:tgtEl>
                                        <p:attrNameLst>
                                          <p:attrName>style.visibility</p:attrName>
                                        </p:attrNameLst>
                                      </p:cBhvr>
                                      <p:to>
                                        <p:strVal val="visible"/>
                                      </p:to>
                                    </p:set>
                                    <p:animEffect transition="in" filter="fade">
                                      <p:cBhvr>
                                        <p:cTn id="206" dur="500"/>
                                        <p:tgtEl>
                                          <p:spTgt spid="59"/>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60"/>
                                        </p:tgtEl>
                                        <p:attrNameLst>
                                          <p:attrName>style.visibility</p:attrName>
                                        </p:attrNameLst>
                                      </p:cBhvr>
                                      <p:to>
                                        <p:strVal val="visible"/>
                                      </p:to>
                                    </p:set>
                                    <p:animEffect transition="in" filter="fade">
                                      <p:cBhvr>
                                        <p:cTn id="209" dur="500"/>
                                        <p:tgtEl>
                                          <p:spTgt spid="60"/>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61"/>
                                        </p:tgtEl>
                                        <p:attrNameLst>
                                          <p:attrName>style.visibility</p:attrName>
                                        </p:attrNameLst>
                                      </p:cBhvr>
                                      <p:to>
                                        <p:strVal val="visible"/>
                                      </p:to>
                                    </p:set>
                                    <p:animEffect transition="in" filter="fade">
                                      <p:cBhvr>
                                        <p:cTn id="212" dur="500"/>
                                        <p:tgtEl>
                                          <p:spTgt spid="61"/>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62"/>
                                        </p:tgtEl>
                                        <p:attrNameLst>
                                          <p:attrName>style.visibility</p:attrName>
                                        </p:attrNameLst>
                                      </p:cBhvr>
                                      <p:to>
                                        <p:strVal val="visible"/>
                                      </p:to>
                                    </p:set>
                                    <p:animEffect transition="in" filter="fade">
                                      <p:cBhvr>
                                        <p:cTn id="215" dur="500"/>
                                        <p:tgtEl>
                                          <p:spTgt spid="62"/>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63"/>
                                        </p:tgtEl>
                                        <p:attrNameLst>
                                          <p:attrName>style.visibility</p:attrName>
                                        </p:attrNameLst>
                                      </p:cBhvr>
                                      <p:to>
                                        <p:strVal val="visible"/>
                                      </p:to>
                                    </p:set>
                                    <p:animEffect transition="in" filter="fade">
                                      <p:cBhvr>
                                        <p:cTn id="218" dur="500"/>
                                        <p:tgtEl>
                                          <p:spTgt spid="63"/>
                                        </p:tgtEl>
                                      </p:cBhvr>
                                    </p:animEffect>
                                  </p:childTnLst>
                                </p:cTn>
                              </p:par>
                            </p:childTnLst>
                          </p:cTn>
                        </p:par>
                      </p:childTnLst>
                    </p:cTn>
                  </p:par>
                  <p:par>
                    <p:cTn id="219" fill="hold">
                      <p:stCondLst>
                        <p:cond delay="indefinite"/>
                      </p:stCondLst>
                      <p:childTnLst>
                        <p:par>
                          <p:cTn id="220" fill="hold">
                            <p:stCondLst>
                              <p:cond delay="0"/>
                            </p:stCondLst>
                            <p:childTnLst>
                              <p:par>
                                <p:cTn id="221" presetID="10" presetClass="entr" presetSubtype="0" fill="hold" grpId="0" nodeType="clickEffect">
                                  <p:stCondLst>
                                    <p:cond delay="0"/>
                                  </p:stCondLst>
                                  <p:childTnLst>
                                    <p:set>
                                      <p:cBhvr>
                                        <p:cTn id="222" dur="1" fill="hold">
                                          <p:stCondLst>
                                            <p:cond delay="0"/>
                                          </p:stCondLst>
                                        </p:cTn>
                                        <p:tgtEl>
                                          <p:spTgt spid="56"/>
                                        </p:tgtEl>
                                        <p:attrNameLst>
                                          <p:attrName>style.visibility</p:attrName>
                                        </p:attrNameLst>
                                      </p:cBhvr>
                                      <p:to>
                                        <p:strVal val="visible"/>
                                      </p:to>
                                    </p:set>
                                    <p:animEffect transition="in" filter="fade">
                                      <p:cBhvr>
                                        <p:cTn id="223" dur="500"/>
                                        <p:tgtEl>
                                          <p:spTgt spid="56"/>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58"/>
                                        </p:tgtEl>
                                        <p:attrNameLst>
                                          <p:attrName>style.visibility</p:attrName>
                                        </p:attrNameLst>
                                      </p:cBhvr>
                                      <p:to>
                                        <p:strVal val="visible"/>
                                      </p:to>
                                    </p:set>
                                    <p:animEffect transition="in" filter="fade">
                                      <p:cBhvr>
                                        <p:cTn id="226" dur="500"/>
                                        <p:tgtEl>
                                          <p:spTgt spid="58"/>
                                        </p:tgtEl>
                                      </p:cBhvr>
                                    </p:animEffect>
                                  </p:childTnLst>
                                </p:cTn>
                              </p:par>
                              <p:par>
                                <p:cTn id="227" presetID="1" presetClass="entr" presetSubtype="0" fill="hold" grpId="0" nodeType="withEffect">
                                  <p:stCondLst>
                                    <p:cond delay="0"/>
                                  </p:stCondLst>
                                  <p:childTnLst>
                                    <p:set>
                                      <p:cBhvr>
                                        <p:cTn id="228"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16" grpId="0"/>
      <p:bldP spid="17" grpId="0"/>
      <p:bldP spid="18" grpId="0"/>
      <p:bldP spid="19" grpId="0"/>
      <p:bldP spid="20" grpId="0"/>
      <p:bldP spid="22" grpId="0"/>
      <p:bldP spid="23" grpId="0"/>
      <p:bldP spid="24" grpId="0"/>
      <p:bldP spid="25" grpId="0"/>
      <p:bldP spid="26" grpId="0"/>
      <p:bldP spid="27" grpId="0"/>
      <p:bldP spid="28" grpId="0"/>
      <p:bldP spid="29" grpId="0"/>
      <p:bldP spid="30" grpId="0"/>
      <p:bldP spid="31" grpId="0"/>
      <p:bldP spid="32" grpId="0"/>
      <p:bldP spid="33" grpId="0"/>
      <p:bldP spid="34" grpId="0"/>
      <p:bldP spid="37" grpId="0"/>
      <p:bldP spid="38" grpId="0"/>
      <p:bldP spid="39" grpId="0"/>
      <p:bldP spid="40" grpId="0"/>
      <p:bldP spid="41" grpId="0"/>
      <p:bldP spid="42" grpId="0"/>
      <p:bldP spid="43" grpId="0"/>
      <p:bldP spid="44" grpId="0"/>
      <p:bldP spid="47" grpId="0"/>
      <p:bldP spid="48" grpId="0"/>
      <p:bldP spid="49" grpId="0"/>
      <p:bldP spid="50" grpId="0"/>
      <p:bldP spid="52" grpId="0"/>
      <p:bldP spid="53" grpId="0" animBg="1"/>
      <p:bldP spid="54" grpId="0"/>
      <p:bldP spid="56" grpId="0"/>
      <p:bldP spid="57" grpId="0"/>
      <p:bldP spid="58" grpId="0"/>
      <p:bldP spid="59" grpId="0"/>
      <p:bldP spid="60" grpId="0"/>
      <p:bldP spid="61" grpId="0"/>
      <p:bldP spid="62" grpId="0"/>
      <p:bldP spid="63" grpId="0"/>
      <p:bldP spid="64" grpId="0"/>
      <p:bldP spid="73" grpId="0"/>
      <p:bldP spid="74" grpId="0"/>
      <p:bldP spid="75" grpId="0"/>
      <p:bldP spid="77" grpId="0"/>
      <p:bldP spid="79" grpId="0"/>
      <p:bldP spid="83" grpId="0"/>
      <p:bldP spid="84" grpId="0"/>
      <p:bldP spid="85" grpId="0"/>
      <p:bldP spid="86" grpId="0"/>
      <p:bldP spid="87" grpId="0"/>
      <p:bldP spid="8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Changes in Tax Laws or Rates</a:t>
            </a:r>
          </a:p>
        </p:txBody>
      </p:sp>
      <p:sp>
        <p:nvSpPr>
          <p:cNvPr id="3" name="Content Placeholder 2"/>
          <p:cNvSpPr>
            <a:spLocks noGrp="1"/>
          </p:cNvSpPr>
          <p:nvPr>
            <p:ph idx="1"/>
          </p:nvPr>
        </p:nvSpPr>
        <p:spPr>
          <a:xfrm>
            <a:off x="745433" y="1184855"/>
            <a:ext cx="8013600" cy="5215945"/>
          </a:xfrm>
        </p:spPr>
        <p:txBody>
          <a:bodyPr>
            <a:normAutofit/>
          </a:bodyPr>
          <a:lstStyle/>
          <a:p>
            <a:pPr>
              <a:buClr>
                <a:schemeClr val="tx1"/>
              </a:buClr>
            </a:pPr>
            <a:r>
              <a:rPr lang="en-IN" b="1" dirty="0" smtClean="0"/>
              <a:t>When tax rates change, any </a:t>
            </a:r>
            <a:r>
              <a:rPr lang="en-IN" b="1" dirty="0"/>
              <a:t>existing tax liability or asset must be </a:t>
            </a:r>
            <a:r>
              <a:rPr lang="en-US" b="1" dirty="0"/>
              <a:t>adjusted to reflect </a:t>
            </a:r>
            <a:r>
              <a:rPr lang="en-IN" b="1" dirty="0" smtClean="0"/>
              <a:t>the </a:t>
            </a:r>
            <a:r>
              <a:rPr lang="en-IN" b="1" dirty="0"/>
              <a:t>change </a:t>
            </a:r>
            <a:endParaRPr lang="en-US" b="1" dirty="0" smtClean="0"/>
          </a:p>
          <a:p>
            <a:pPr lvl="1">
              <a:buClr>
                <a:schemeClr val="tx1"/>
              </a:buClr>
              <a:buFont typeface="Lucida Grande"/>
              <a:buChar char="–"/>
            </a:pPr>
            <a:r>
              <a:rPr lang="en-IN" dirty="0" smtClean="0"/>
              <a:t>A deferred tax liability or asset reflects the amount to be paid or recovered in the future</a:t>
            </a:r>
          </a:p>
          <a:p>
            <a:pPr lvl="1">
              <a:buClr>
                <a:schemeClr val="tx1"/>
              </a:buClr>
              <a:buFont typeface="Lucida Grande"/>
              <a:buChar char="–"/>
            </a:pPr>
            <a:r>
              <a:rPr lang="en-IN" dirty="0" smtClean="0"/>
              <a:t>The </a:t>
            </a:r>
            <a:r>
              <a:rPr lang="en-IN" dirty="0"/>
              <a:t>deferred tax liability or asset should change if legislation changes that amount</a:t>
            </a:r>
          </a:p>
          <a:p>
            <a:pPr>
              <a:buClr>
                <a:schemeClr val="tx1"/>
              </a:buClr>
            </a:pPr>
            <a:r>
              <a:rPr lang="en-IN" b="1" dirty="0"/>
              <a:t>Effect is reflected in </a:t>
            </a:r>
            <a:r>
              <a:rPr lang="en-IN" b="1" dirty="0">
                <a:solidFill>
                  <a:srgbClr val="C00000"/>
                </a:solidFill>
              </a:rPr>
              <a:t>operating income </a:t>
            </a:r>
            <a:r>
              <a:rPr lang="en-IN" b="1" dirty="0"/>
              <a:t>in the year the change is </a:t>
            </a:r>
            <a:r>
              <a:rPr lang="en-IN" b="1" dirty="0">
                <a:solidFill>
                  <a:srgbClr val="C00000"/>
                </a:solidFill>
              </a:rPr>
              <a:t>enacted</a:t>
            </a:r>
            <a:r>
              <a:rPr lang="en-IN" b="1" dirty="0"/>
              <a:t> </a:t>
            </a:r>
          </a:p>
          <a:p>
            <a:pPr lvl="1">
              <a:buClr>
                <a:schemeClr val="tx1"/>
              </a:buClr>
              <a:buFont typeface="Lucida Grande"/>
              <a:buChar char="–"/>
            </a:pPr>
            <a:r>
              <a:rPr lang="en-IN" dirty="0"/>
              <a:t>The change affects the amount that should be in the ending balance of the deferred tax asset or </a:t>
            </a:r>
            <a:r>
              <a:rPr lang="en-IN" dirty="0" smtClean="0"/>
              <a:t>liability</a:t>
            </a:r>
            <a:endParaRPr lang="en-IN" dirty="0"/>
          </a:p>
          <a:p>
            <a:pPr lvl="1">
              <a:buClr>
                <a:schemeClr val="tx1"/>
              </a:buClr>
              <a:buFont typeface="Lucida Grande"/>
              <a:buChar char="–"/>
            </a:pPr>
            <a:r>
              <a:rPr lang="en-IN" dirty="0"/>
              <a:t>The change affects the adjustment necessary to reach that </a:t>
            </a:r>
            <a:r>
              <a:rPr lang="en-IN" dirty="0" smtClean="0"/>
              <a:t>balance</a:t>
            </a:r>
            <a:endParaRPr lang="en-IN" dirty="0"/>
          </a:p>
          <a:p>
            <a:pPr lvl="1">
              <a:buClr>
                <a:schemeClr val="tx1"/>
              </a:buClr>
              <a:buFont typeface="Lucida Grande"/>
              <a:buChar char="–"/>
            </a:pPr>
            <a:r>
              <a:rPr lang="en-IN" dirty="0"/>
              <a:t>The change affects income tax expense in that </a:t>
            </a:r>
            <a:r>
              <a:rPr lang="en-IN" dirty="0" smtClean="0"/>
              <a:t>year</a:t>
            </a:r>
            <a:endParaRPr lang="en-IN" dirty="0"/>
          </a:p>
          <a:p>
            <a:pPr>
              <a:buClr>
                <a:srgbClr val="0070C0"/>
              </a:buClr>
              <a:buFont typeface="Wingdings" panose="05000000000000000000" pitchFamily="2" charset="2"/>
              <a:buChar char="§"/>
            </a:pPr>
            <a:endParaRPr lang="en-US" dirty="0"/>
          </a:p>
          <a:p>
            <a:pPr marL="0" indent="0">
              <a:buNone/>
            </a:pPr>
            <a:endParaRPr lang="en-US" dirty="0"/>
          </a:p>
          <a:p>
            <a:endParaRPr lang="en-IN" dirty="0">
              <a:solidFill>
                <a:srgbClr val="0070C0"/>
              </a:solidFill>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Tree>
    <p:extLst>
      <p:ext uri="{BB962C8B-B14F-4D97-AF65-F5344CB8AC3E}">
        <p14:creationId xmlns:p14="http://schemas.microsoft.com/office/powerpoint/2010/main" val="384905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txBox="1">
            <a:spLocks/>
          </p:cNvSpPr>
          <p:nvPr/>
        </p:nvSpPr>
        <p:spPr bwMode="auto">
          <a:xfrm>
            <a:off x="8389940" y="16271"/>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5" name="TextBox 4"/>
          <p:cNvSpPr txBox="1"/>
          <p:nvPr/>
        </p:nvSpPr>
        <p:spPr>
          <a:xfrm>
            <a:off x="1101483" y="3943657"/>
            <a:ext cx="3286742" cy="1259351"/>
          </a:xfrm>
          <a:prstGeom prst="rect">
            <a:avLst/>
          </a:prstGeom>
          <a:solidFill>
            <a:srgbClr val="A4D7EF"/>
          </a:solidFill>
        </p:spPr>
        <p:txBody>
          <a:bodyPr wrap="square" rtlCol="0">
            <a:spAutoFit/>
          </a:bodyPr>
          <a:lstStyle/>
          <a:p>
            <a:endParaRPr lang="en-US" dirty="0"/>
          </a:p>
        </p:txBody>
      </p:sp>
      <p:sp>
        <p:nvSpPr>
          <p:cNvPr id="6" name="Title 1"/>
          <p:cNvSpPr>
            <a:spLocks noGrp="1"/>
          </p:cNvSpPr>
          <p:nvPr>
            <p:ph type="title"/>
          </p:nvPr>
        </p:nvSpPr>
        <p:spPr>
          <a:xfrm>
            <a:off x="658499" y="-125705"/>
            <a:ext cx="7172918" cy="1219222"/>
          </a:xfrm>
        </p:spPr>
        <p:txBody>
          <a:bodyPr>
            <a:noAutofit/>
          </a:bodyPr>
          <a:lstStyle/>
          <a:p>
            <a:r>
              <a:rPr lang="en-US" sz="2800" dirty="0"/>
              <a:t> </a:t>
            </a:r>
            <a:r>
              <a:rPr lang="en-IN" sz="2800" dirty="0"/>
              <a:t>Reversal of Temporary Difference </a:t>
            </a:r>
            <a:r>
              <a:rPr lang="en-IN" sz="2800" i="1" dirty="0" smtClean="0"/>
              <a:t>without</a:t>
            </a:r>
            <a:r>
              <a:rPr lang="en-IN" sz="2800" dirty="0" smtClean="0"/>
              <a:t> </a:t>
            </a:r>
            <a:r>
              <a:rPr lang="en-IN" sz="2800" dirty="0"/>
              <a:t>a Tax Rate Change</a:t>
            </a:r>
          </a:p>
        </p:txBody>
      </p:sp>
      <p:sp>
        <p:nvSpPr>
          <p:cNvPr id="7" name="Rounded Rectangle 6"/>
          <p:cNvSpPr/>
          <p:nvPr/>
        </p:nvSpPr>
        <p:spPr>
          <a:xfrm>
            <a:off x="8358998" y="126295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TextBox 7"/>
          <p:cNvSpPr txBox="1"/>
          <p:nvPr/>
        </p:nvSpPr>
        <p:spPr>
          <a:xfrm>
            <a:off x="5583707" y="672303"/>
            <a:ext cx="1246236" cy="763343"/>
          </a:xfrm>
          <a:prstGeom prst="rect">
            <a:avLst/>
          </a:prstGeom>
          <a:noFill/>
        </p:spPr>
        <p:txBody>
          <a:bodyPr wrap="square" rtlCol="0">
            <a:spAutoFit/>
          </a:bodyPr>
          <a:lstStyle/>
          <a:p>
            <a:pPr algn="ctr"/>
            <a:r>
              <a:rPr lang="en-US" sz="2200" b="1" dirty="0"/>
              <a:t>Current Year</a:t>
            </a:r>
          </a:p>
        </p:txBody>
      </p:sp>
      <p:sp>
        <p:nvSpPr>
          <p:cNvPr id="9" name="TextBox 8"/>
          <p:cNvSpPr txBox="1"/>
          <p:nvPr/>
        </p:nvSpPr>
        <p:spPr>
          <a:xfrm>
            <a:off x="7209160" y="354135"/>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10" name="TextBox 9"/>
          <p:cNvSpPr txBox="1"/>
          <p:nvPr/>
        </p:nvSpPr>
        <p:spPr>
          <a:xfrm>
            <a:off x="4257348" y="1328474"/>
            <a:ext cx="949652" cy="430887"/>
          </a:xfrm>
          <a:prstGeom prst="rect">
            <a:avLst/>
          </a:prstGeom>
          <a:noFill/>
        </p:spPr>
        <p:txBody>
          <a:bodyPr wrap="square" rtlCol="0">
            <a:spAutoFit/>
          </a:bodyPr>
          <a:lstStyle/>
          <a:p>
            <a:pPr algn="ctr"/>
            <a:r>
              <a:rPr lang="en-US" sz="2200" b="1" dirty="0"/>
              <a:t>2018</a:t>
            </a:r>
            <a:endParaRPr lang="en-US" sz="2200" dirty="0"/>
          </a:p>
        </p:txBody>
      </p:sp>
      <p:sp>
        <p:nvSpPr>
          <p:cNvPr id="11" name="TextBox 10"/>
          <p:cNvSpPr txBox="1"/>
          <p:nvPr/>
        </p:nvSpPr>
        <p:spPr>
          <a:xfrm>
            <a:off x="5731999" y="1328474"/>
            <a:ext cx="949652" cy="430887"/>
          </a:xfrm>
          <a:prstGeom prst="rect">
            <a:avLst/>
          </a:prstGeom>
          <a:noFill/>
        </p:spPr>
        <p:txBody>
          <a:bodyPr wrap="square" rtlCol="0">
            <a:spAutoFit/>
          </a:bodyPr>
          <a:lstStyle/>
          <a:p>
            <a:pPr algn="ctr"/>
            <a:r>
              <a:rPr lang="en-US" sz="2200" b="1" dirty="0"/>
              <a:t>2019</a:t>
            </a:r>
            <a:endParaRPr lang="en-US" sz="2200" dirty="0"/>
          </a:p>
        </p:txBody>
      </p:sp>
      <p:sp>
        <p:nvSpPr>
          <p:cNvPr id="12" name="TextBox 11"/>
          <p:cNvSpPr txBox="1"/>
          <p:nvPr/>
        </p:nvSpPr>
        <p:spPr>
          <a:xfrm>
            <a:off x="7683685" y="1328474"/>
            <a:ext cx="949652" cy="430887"/>
          </a:xfrm>
          <a:prstGeom prst="rect">
            <a:avLst/>
          </a:prstGeom>
          <a:noFill/>
        </p:spPr>
        <p:txBody>
          <a:bodyPr wrap="square" rtlCol="0">
            <a:spAutoFit/>
          </a:bodyPr>
          <a:lstStyle/>
          <a:p>
            <a:pPr algn="ctr"/>
            <a:r>
              <a:rPr lang="en-US" sz="2200" b="1" dirty="0"/>
              <a:t>2020</a:t>
            </a:r>
            <a:endParaRPr lang="en-US" sz="2200" dirty="0"/>
          </a:p>
        </p:txBody>
      </p:sp>
      <p:sp>
        <p:nvSpPr>
          <p:cNvPr id="13" name="TextBox 12"/>
          <p:cNvSpPr txBox="1"/>
          <p:nvPr/>
        </p:nvSpPr>
        <p:spPr>
          <a:xfrm>
            <a:off x="590549" y="1741887"/>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15" name="Straight Connector 14"/>
          <p:cNvCxnSpPr/>
          <p:nvPr/>
        </p:nvCxnSpPr>
        <p:spPr>
          <a:xfrm>
            <a:off x="669868" y="172737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90549" y="2075074"/>
            <a:ext cx="3966937" cy="430887"/>
          </a:xfrm>
          <a:prstGeom prst="rect">
            <a:avLst/>
          </a:prstGeom>
        </p:spPr>
        <p:txBody>
          <a:bodyPr wrap="square" rtlCol="0">
            <a:spAutoFit/>
          </a:bodyPr>
          <a:lstStyle/>
          <a:p>
            <a:r>
              <a:rPr lang="en-US" sz="2200" dirty="0"/>
              <a:t>Temporary difference:</a:t>
            </a:r>
          </a:p>
        </p:txBody>
      </p:sp>
      <p:sp>
        <p:nvSpPr>
          <p:cNvPr id="18" name="TextBox 17"/>
          <p:cNvSpPr txBox="1"/>
          <p:nvPr/>
        </p:nvSpPr>
        <p:spPr>
          <a:xfrm>
            <a:off x="590549" y="2408261"/>
            <a:ext cx="3966937" cy="430887"/>
          </a:xfrm>
          <a:prstGeom prst="rect">
            <a:avLst/>
          </a:prstGeom>
          <a:noFill/>
        </p:spPr>
        <p:txBody>
          <a:bodyPr wrap="square" rtlCol="0">
            <a:spAutoFit/>
          </a:bodyPr>
          <a:lstStyle/>
          <a:p>
            <a:pPr lvl="1"/>
            <a:r>
              <a:rPr lang="en-US" sz="2200" dirty="0"/>
              <a:t>Installment income</a:t>
            </a:r>
          </a:p>
        </p:txBody>
      </p:sp>
      <p:sp>
        <p:nvSpPr>
          <p:cNvPr id="19" name="TextBox 18"/>
          <p:cNvSpPr txBox="1"/>
          <p:nvPr/>
        </p:nvSpPr>
        <p:spPr>
          <a:xfrm>
            <a:off x="590549" y="2741448"/>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20" name="TextBox 19"/>
          <p:cNvSpPr txBox="1"/>
          <p:nvPr/>
        </p:nvSpPr>
        <p:spPr>
          <a:xfrm>
            <a:off x="590549" y="3074635"/>
            <a:ext cx="3966937" cy="430887"/>
          </a:xfrm>
          <a:prstGeom prst="rect">
            <a:avLst/>
          </a:prstGeom>
          <a:noFill/>
        </p:spPr>
        <p:txBody>
          <a:bodyPr wrap="square" rtlCol="0">
            <a:spAutoFit/>
          </a:bodyPr>
          <a:lstStyle/>
          <a:p>
            <a:r>
              <a:rPr lang="en-US" sz="2200" dirty="0"/>
              <a:t>Enacted tax rate</a:t>
            </a:r>
          </a:p>
        </p:txBody>
      </p:sp>
      <p:sp>
        <p:nvSpPr>
          <p:cNvPr id="21" name="TextBox 20"/>
          <p:cNvSpPr txBox="1"/>
          <p:nvPr/>
        </p:nvSpPr>
        <p:spPr>
          <a:xfrm>
            <a:off x="590549" y="3407824"/>
            <a:ext cx="3966937" cy="430887"/>
          </a:xfrm>
          <a:prstGeom prst="rect">
            <a:avLst/>
          </a:prstGeom>
          <a:noFill/>
        </p:spPr>
        <p:txBody>
          <a:bodyPr wrap="square" rtlCol="0">
            <a:spAutoFit/>
          </a:bodyPr>
          <a:lstStyle/>
          <a:p>
            <a:pPr lvl="1"/>
            <a:r>
              <a:rPr lang="en-US" sz="2200" dirty="0"/>
              <a:t>Tax payable currently</a:t>
            </a:r>
          </a:p>
        </p:txBody>
      </p:sp>
      <p:sp>
        <p:nvSpPr>
          <p:cNvPr id="22" name="TextBox 21"/>
          <p:cNvSpPr txBox="1"/>
          <p:nvPr/>
        </p:nvSpPr>
        <p:spPr>
          <a:xfrm>
            <a:off x="5717430" y="1741887"/>
            <a:ext cx="949652" cy="430887"/>
          </a:xfrm>
          <a:prstGeom prst="rect">
            <a:avLst/>
          </a:prstGeom>
        </p:spPr>
        <p:txBody>
          <a:bodyPr wrap="square" rtlCol="0">
            <a:spAutoFit/>
          </a:bodyPr>
          <a:lstStyle/>
          <a:p>
            <a:pPr algn="r"/>
            <a:r>
              <a:rPr lang="en-US" sz="2200" dirty="0"/>
              <a:t>$100</a:t>
            </a:r>
          </a:p>
        </p:txBody>
      </p:sp>
      <p:sp>
        <p:nvSpPr>
          <p:cNvPr id="23" name="TextBox 22"/>
          <p:cNvSpPr txBox="1"/>
          <p:nvPr/>
        </p:nvSpPr>
        <p:spPr>
          <a:xfrm>
            <a:off x="4329918" y="2408261"/>
            <a:ext cx="949652" cy="430887"/>
          </a:xfrm>
          <a:prstGeom prst="rect">
            <a:avLst/>
          </a:prstGeom>
        </p:spPr>
        <p:txBody>
          <a:bodyPr wrap="square" rtlCol="0">
            <a:spAutoFit/>
          </a:bodyPr>
          <a:lstStyle/>
          <a:p>
            <a:pPr algn="r"/>
            <a:r>
              <a:rPr lang="en-US" sz="2200" dirty="0"/>
              <a:t>(40)</a:t>
            </a:r>
          </a:p>
        </p:txBody>
      </p:sp>
      <p:sp>
        <p:nvSpPr>
          <p:cNvPr id="24" name="TextBox 23"/>
          <p:cNvSpPr txBox="1"/>
          <p:nvPr/>
        </p:nvSpPr>
        <p:spPr>
          <a:xfrm>
            <a:off x="5717430" y="2741448"/>
            <a:ext cx="949652" cy="430887"/>
          </a:xfrm>
          <a:prstGeom prst="rect">
            <a:avLst/>
          </a:prstGeom>
        </p:spPr>
        <p:txBody>
          <a:bodyPr wrap="square" rtlCol="0">
            <a:spAutoFit/>
          </a:bodyPr>
          <a:lstStyle/>
          <a:p>
            <a:pPr algn="r"/>
            <a:r>
              <a:rPr lang="en-US" sz="2200" dirty="0"/>
              <a:t>$110</a:t>
            </a:r>
          </a:p>
        </p:txBody>
      </p:sp>
      <p:sp>
        <p:nvSpPr>
          <p:cNvPr id="25" name="TextBox 24"/>
          <p:cNvSpPr txBox="1"/>
          <p:nvPr/>
        </p:nvSpPr>
        <p:spPr>
          <a:xfrm>
            <a:off x="5920626" y="3074635"/>
            <a:ext cx="949652" cy="430887"/>
          </a:xfrm>
          <a:prstGeom prst="rect">
            <a:avLst/>
          </a:prstGeom>
        </p:spPr>
        <p:txBody>
          <a:bodyPr wrap="square" rtlCol="0">
            <a:spAutoFit/>
          </a:bodyPr>
          <a:lstStyle/>
          <a:p>
            <a:pPr algn="r"/>
            <a:r>
              <a:rPr lang="en-US" sz="2200" dirty="0"/>
              <a:t>40%</a:t>
            </a:r>
          </a:p>
        </p:txBody>
      </p:sp>
      <p:sp>
        <p:nvSpPr>
          <p:cNvPr id="26" name="TextBox 25"/>
          <p:cNvSpPr txBox="1"/>
          <p:nvPr/>
        </p:nvSpPr>
        <p:spPr>
          <a:xfrm>
            <a:off x="5717430" y="3407824"/>
            <a:ext cx="949652" cy="430887"/>
          </a:xfrm>
          <a:prstGeom prst="rect">
            <a:avLst/>
          </a:prstGeom>
        </p:spPr>
        <p:txBody>
          <a:bodyPr wrap="square" rtlCol="0">
            <a:spAutoFit/>
          </a:bodyPr>
          <a:lstStyle/>
          <a:p>
            <a:pPr algn="r"/>
            <a:r>
              <a:rPr lang="en-US" sz="2200" dirty="0"/>
              <a:t>$  44</a:t>
            </a:r>
          </a:p>
        </p:txBody>
      </p:sp>
      <p:sp>
        <p:nvSpPr>
          <p:cNvPr id="27" name="TextBox 26"/>
          <p:cNvSpPr txBox="1"/>
          <p:nvPr/>
        </p:nvSpPr>
        <p:spPr>
          <a:xfrm>
            <a:off x="5702489" y="2408261"/>
            <a:ext cx="949652" cy="430887"/>
          </a:xfrm>
          <a:prstGeom prst="rect">
            <a:avLst/>
          </a:prstGeom>
        </p:spPr>
        <p:txBody>
          <a:bodyPr wrap="square" rtlCol="0">
            <a:spAutoFit/>
          </a:bodyPr>
          <a:lstStyle/>
          <a:p>
            <a:pPr algn="r"/>
            <a:r>
              <a:rPr lang="en-US" sz="2200" dirty="0"/>
              <a:t>10</a:t>
            </a:r>
          </a:p>
        </p:txBody>
      </p:sp>
      <p:sp>
        <p:nvSpPr>
          <p:cNvPr id="28" name="TextBox 27"/>
          <p:cNvSpPr txBox="1"/>
          <p:nvPr/>
        </p:nvSpPr>
        <p:spPr>
          <a:xfrm>
            <a:off x="7938619" y="2408261"/>
            <a:ext cx="949652" cy="430887"/>
          </a:xfrm>
          <a:prstGeom prst="rect">
            <a:avLst/>
          </a:prstGeom>
        </p:spPr>
        <p:txBody>
          <a:bodyPr wrap="square" rtlCol="0">
            <a:spAutoFit/>
          </a:bodyPr>
          <a:lstStyle/>
          <a:p>
            <a:pPr algn="r"/>
            <a:r>
              <a:rPr lang="en-US" sz="2200" dirty="0"/>
              <a:t>$30</a:t>
            </a:r>
          </a:p>
        </p:txBody>
      </p:sp>
      <p:sp>
        <p:nvSpPr>
          <p:cNvPr id="30" name="TextBox 29"/>
          <p:cNvSpPr txBox="1"/>
          <p:nvPr/>
        </p:nvSpPr>
        <p:spPr>
          <a:xfrm>
            <a:off x="8129119" y="3074635"/>
            <a:ext cx="949652" cy="430887"/>
          </a:xfrm>
          <a:prstGeom prst="rect">
            <a:avLst/>
          </a:prstGeom>
        </p:spPr>
        <p:txBody>
          <a:bodyPr wrap="square" rtlCol="0">
            <a:spAutoFit/>
          </a:bodyPr>
          <a:lstStyle/>
          <a:p>
            <a:pPr algn="r"/>
            <a:r>
              <a:rPr lang="en-US" sz="2200" dirty="0"/>
              <a:t>35%</a:t>
            </a:r>
          </a:p>
        </p:txBody>
      </p:sp>
      <p:sp>
        <p:nvSpPr>
          <p:cNvPr id="31" name="TextBox 30"/>
          <p:cNvSpPr txBox="1"/>
          <p:nvPr/>
        </p:nvSpPr>
        <p:spPr>
          <a:xfrm>
            <a:off x="5246670" y="3857122"/>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32" name="TextBox 31"/>
          <p:cNvSpPr txBox="1"/>
          <p:nvPr/>
        </p:nvSpPr>
        <p:spPr>
          <a:xfrm>
            <a:off x="5246670" y="4155812"/>
            <a:ext cx="3278460" cy="430887"/>
          </a:xfrm>
          <a:prstGeom prst="rect">
            <a:avLst/>
          </a:prstGeom>
          <a:noFill/>
        </p:spPr>
        <p:txBody>
          <a:bodyPr wrap="square" rtlCol="0">
            <a:spAutoFit/>
          </a:bodyPr>
          <a:lstStyle/>
          <a:p>
            <a:r>
              <a:rPr lang="en-US" sz="2200" b="1" dirty="0">
                <a:solidFill>
                  <a:srgbClr val="EC008C"/>
                </a:solidFill>
              </a:rPr>
              <a:t>Ending balance needed</a:t>
            </a:r>
          </a:p>
        </p:txBody>
      </p:sp>
      <p:sp>
        <p:nvSpPr>
          <p:cNvPr id="33" name="TextBox 32"/>
          <p:cNvSpPr txBox="1"/>
          <p:nvPr/>
        </p:nvSpPr>
        <p:spPr>
          <a:xfrm>
            <a:off x="5246670" y="445450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34" name="TextBox 33"/>
          <p:cNvSpPr txBox="1"/>
          <p:nvPr/>
        </p:nvSpPr>
        <p:spPr>
          <a:xfrm>
            <a:off x="5246670" y="475319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35" name="TextBox 34"/>
          <p:cNvSpPr txBox="1"/>
          <p:nvPr/>
        </p:nvSpPr>
        <p:spPr>
          <a:xfrm>
            <a:off x="7938619" y="4155812"/>
            <a:ext cx="949652" cy="430887"/>
          </a:xfrm>
          <a:prstGeom prst="rect">
            <a:avLst/>
          </a:prstGeom>
        </p:spPr>
        <p:txBody>
          <a:bodyPr wrap="square" rtlCol="0">
            <a:spAutoFit/>
          </a:bodyPr>
          <a:lstStyle/>
          <a:p>
            <a:pPr algn="r"/>
            <a:r>
              <a:rPr lang="en-US" sz="2200" dirty="0"/>
              <a:t>$10.5</a:t>
            </a:r>
          </a:p>
        </p:txBody>
      </p:sp>
      <p:sp>
        <p:nvSpPr>
          <p:cNvPr id="36" name="TextBox 35"/>
          <p:cNvSpPr txBox="1"/>
          <p:nvPr/>
        </p:nvSpPr>
        <p:spPr>
          <a:xfrm>
            <a:off x="8025703" y="4454502"/>
            <a:ext cx="949652" cy="430887"/>
          </a:xfrm>
          <a:prstGeom prst="rect">
            <a:avLst/>
          </a:prstGeom>
        </p:spPr>
        <p:txBody>
          <a:bodyPr wrap="square" rtlCol="0">
            <a:spAutoFit/>
          </a:bodyPr>
          <a:lstStyle/>
          <a:p>
            <a:pPr algn="r"/>
            <a:r>
              <a:rPr lang="en-US" sz="2200" dirty="0"/>
              <a:t>(14.5)</a:t>
            </a:r>
          </a:p>
        </p:txBody>
      </p:sp>
      <p:sp>
        <p:nvSpPr>
          <p:cNvPr id="37" name="TextBox 36"/>
          <p:cNvSpPr txBox="1"/>
          <p:nvPr/>
        </p:nvSpPr>
        <p:spPr>
          <a:xfrm>
            <a:off x="8025705" y="4753193"/>
            <a:ext cx="949652" cy="430887"/>
          </a:xfrm>
          <a:prstGeom prst="rect">
            <a:avLst/>
          </a:prstGeom>
        </p:spPr>
        <p:txBody>
          <a:bodyPr wrap="square" rtlCol="0">
            <a:spAutoFit/>
          </a:bodyPr>
          <a:lstStyle/>
          <a:p>
            <a:pPr algn="r"/>
            <a:r>
              <a:rPr lang="en-US" sz="2200" b="1" dirty="0">
                <a:solidFill>
                  <a:srgbClr val="EC008C"/>
                </a:solidFill>
              </a:rPr>
              <a:t>$ (4.0)</a:t>
            </a:r>
          </a:p>
        </p:txBody>
      </p:sp>
      <p:sp>
        <p:nvSpPr>
          <p:cNvPr id="38" name="TextBox 37"/>
          <p:cNvSpPr txBox="1"/>
          <p:nvPr/>
        </p:nvSpPr>
        <p:spPr>
          <a:xfrm>
            <a:off x="1254645" y="3909896"/>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39" name="Straight Connector 38"/>
          <p:cNvCxnSpPr/>
          <p:nvPr/>
        </p:nvCxnSpPr>
        <p:spPr>
          <a:xfrm>
            <a:off x="1184752" y="426406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a:off x="2594084" y="4269661"/>
            <a:ext cx="0" cy="896071"/>
          </a:xfrm>
          <a:prstGeom prst="line">
            <a:avLst/>
          </a:prstGeom>
        </p:spPr>
        <p:style>
          <a:lnRef idx="1">
            <a:schemeClr val="dk1"/>
          </a:lnRef>
          <a:fillRef idx="0">
            <a:schemeClr val="dk1"/>
          </a:fillRef>
          <a:effectRef idx="0">
            <a:schemeClr val="dk1"/>
          </a:effectRef>
          <a:fontRef idx="minor">
            <a:schemeClr val="tx1"/>
          </a:fontRef>
        </p:style>
      </p:cxnSp>
      <p:sp>
        <p:nvSpPr>
          <p:cNvPr id="41" name="TextBox 40"/>
          <p:cNvSpPr txBox="1"/>
          <p:nvPr/>
        </p:nvSpPr>
        <p:spPr>
          <a:xfrm>
            <a:off x="3220362" y="4233742"/>
            <a:ext cx="1160570" cy="430887"/>
          </a:xfrm>
          <a:prstGeom prst="rect">
            <a:avLst/>
          </a:prstGeom>
        </p:spPr>
        <p:txBody>
          <a:bodyPr wrap="square" rtlCol="0">
            <a:spAutoFit/>
          </a:bodyPr>
          <a:lstStyle/>
          <a:p>
            <a:pPr algn="r"/>
            <a:r>
              <a:rPr lang="en-US" sz="2200" dirty="0"/>
              <a:t>beg. bal.</a:t>
            </a:r>
          </a:p>
        </p:txBody>
      </p:sp>
      <p:sp>
        <p:nvSpPr>
          <p:cNvPr id="42" name="TextBox 41"/>
          <p:cNvSpPr txBox="1"/>
          <p:nvPr/>
        </p:nvSpPr>
        <p:spPr>
          <a:xfrm>
            <a:off x="3220362" y="4789922"/>
            <a:ext cx="1195737" cy="430887"/>
          </a:xfrm>
          <a:prstGeom prst="rect">
            <a:avLst/>
          </a:prstGeom>
        </p:spPr>
        <p:txBody>
          <a:bodyPr wrap="square" rtlCol="0">
            <a:spAutoFit/>
          </a:bodyPr>
          <a:lstStyle/>
          <a:p>
            <a:pPr algn="r"/>
            <a:r>
              <a:rPr lang="en-US" sz="2200" dirty="0"/>
              <a:t>end. bal.</a:t>
            </a:r>
          </a:p>
        </p:txBody>
      </p:sp>
      <p:sp>
        <p:nvSpPr>
          <p:cNvPr id="43" name="TextBox 42"/>
          <p:cNvSpPr txBox="1"/>
          <p:nvPr/>
        </p:nvSpPr>
        <p:spPr>
          <a:xfrm>
            <a:off x="2618127" y="4248256"/>
            <a:ext cx="689614" cy="430887"/>
          </a:xfrm>
          <a:prstGeom prst="rect">
            <a:avLst/>
          </a:prstGeom>
        </p:spPr>
        <p:txBody>
          <a:bodyPr wrap="square" rtlCol="0" anchor="ctr">
            <a:spAutoFit/>
          </a:bodyPr>
          <a:lstStyle/>
          <a:p>
            <a:pPr algn="r"/>
            <a:r>
              <a:rPr lang="en-US" sz="2200" dirty="0"/>
              <a:t>14.5</a:t>
            </a:r>
          </a:p>
        </p:txBody>
      </p:sp>
      <p:sp>
        <p:nvSpPr>
          <p:cNvPr id="44" name="TextBox 43"/>
          <p:cNvSpPr txBox="1"/>
          <p:nvPr/>
        </p:nvSpPr>
        <p:spPr>
          <a:xfrm>
            <a:off x="1906932" y="4504575"/>
            <a:ext cx="689614" cy="430887"/>
          </a:xfrm>
          <a:prstGeom prst="rect">
            <a:avLst/>
          </a:prstGeom>
        </p:spPr>
        <p:txBody>
          <a:bodyPr wrap="square" rtlCol="0" anchor="ctr">
            <a:spAutoFit/>
          </a:bodyPr>
          <a:lstStyle/>
          <a:p>
            <a:pPr algn="r"/>
            <a:r>
              <a:rPr lang="en-US" sz="2200" b="1" dirty="0">
                <a:solidFill>
                  <a:srgbClr val="EC008C"/>
                </a:solidFill>
              </a:rPr>
              <a:t>4</a:t>
            </a:r>
          </a:p>
        </p:txBody>
      </p:sp>
      <p:cxnSp>
        <p:nvCxnSpPr>
          <p:cNvPr id="45" name="Straight Connector 44"/>
          <p:cNvCxnSpPr/>
          <p:nvPr/>
        </p:nvCxnSpPr>
        <p:spPr>
          <a:xfrm>
            <a:off x="1184752" y="4866400"/>
            <a:ext cx="3120205" cy="0"/>
          </a:xfrm>
          <a:prstGeom prst="line">
            <a:avLst/>
          </a:prstGeom>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2618127" y="4804436"/>
            <a:ext cx="689614" cy="430887"/>
          </a:xfrm>
          <a:prstGeom prst="rect">
            <a:avLst/>
          </a:prstGeom>
        </p:spPr>
        <p:txBody>
          <a:bodyPr wrap="square" rtlCol="0" anchor="ctr">
            <a:spAutoFit/>
          </a:bodyPr>
          <a:lstStyle/>
          <a:p>
            <a:pPr algn="r"/>
            <a:r>
              <a:rPr lang="en-US" sz="2200" dirty="0"/>
              <a:t>10.5</a:t>
            </a:r>
          </a:p>
        </p:txBody>
      </p:sp>
      <p:sp>
        <p:nvSpPr>
          <p:cNvPr id="47" name="Rectangle 46"/>
          <p:cNvSpPr/>
          <p:nvPr/>
        </p:nvSpPr>
        <p:spPr>
          <a:xfrm>
            <a:off x="891049" y="5314922"/>
            <a:ext cx="7921625" cy="133334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48" name="TextBox 47"/>
          <p:cNvSpPr txBox="1">
            <a:spLocks noChangeArrowheads="1"/>
          </p:cNvSpPr>
          <p:nvPr/>
        </p:nvSpPr>
        <p:spPr bwMode="auto">
          <a:xfrm>
            <a:off x="891048" y="526903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2019</a:t>
            </a:r>
            <a:endParaRPr lang="en-IN" sz="2400" b="1" baseline="30000" dirty="0">
              <a:latin typeface="Calibri" pitchFamily="34" charset="0"/>
            </a:endParaRPr>
          </a:p>
        </p:txBody>
      </p:sp>
      <p:cxnSp>
        <p:nvCxnSpPr>
          <p:cNvPr id="49" name="Straight Connector 48"/>
          <p:cNvCxnSpPr/>
          <p:nvPr/>
        </p:nvCxnSpPr>
        <p:spPr>
          <a:xfrm>
            <a:off x="891050" y="568606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934193" y="5613382"/>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1" name="TextBox 50"/>
          <p:cNvSpPr txBox="1">
            <a:spLocks noChangeArrowheads="1"/>
          </p:cNvSpPr>
          <p:nvPr/>
        </p:nvSpPr>
        <p:spPr bwMode="auto">
          <a:xfrm>
            <a:off x="935628" y="5923829"/>
            <a:ext cx="4728545" cy="404813"/>
          </a:xfrm>
          <a:prstGeom prst="rect">
            <a:avLst/>
          </a:prstGeom>
          <a:noFill/>
          <a:ln w="9525">
            <a:noFill/>
            <a:miter lim="800000"/>
            <a:headEnd/>
            <a:tailEnd/>
          </a:ln>
        </p:spPr>
        <p:txBody>
          <a:bodyPr/>
          <a:lstStyle/>
          <a:p>
            <a:r>
              <a:rPr lang="en-US" sz="2400" dirty="0"/>
              <a:t>Deferred tax liability (per above)</a:t>
            </a:r>
            <a:endParaRPr lang="en-IN" sz="2400" dirty="0">
              <a:latin typeface="Calibri" pitchFamily="34" charset="0"/>
            </a:endParaRPr>
          </a:p>
        </p:txBody>
      </p:sp>
      <p:sp>
        <p:nvSpPr>
          <p:cNvPr id="52" name="TextBox 51"/>
          <p:cNvSpPr txBox="1">
            <a:spLocks noChangeArrowheads="1"/>
          </p:cNvSpPr>
          <p:nvPr/>
        </p:nvSpPr>
        <p:spPr bwMode="auto">
          <a:xfrm>
            <a:off x="6228340" y="5613382"/>
            <a:ext cx="1174822" cy="404812"/>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53" name="TextBox 52"/>
          <p:cNvSpPr txBox="1">
            <a:spLocks noChangeArrowheads="1"/>
          </p:cNvSpPr>
          <p:nvPr/>
        </p:nvSpPr>
        <p:spPr bwMode="auto">
          <a:xfrm>
            <a:off x="6228340" y="5923829"/>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4</a:t>
            </a:r>
          </a:p>
        </p:txBody>
      </p:sp>
      <p:sp>
        <p:nvSpPr>
          <p:cNvPr id="54" name="TextBox 53"/>
          <p:cNvSpPr txBox="1">
            <a:spLocks noChangeArrowheads="1"/>
          </p:cNvSpPr>
          <p:nvPr/>
        </p:nvSpPr>
        <p:spPr bwMode="auto">
          <a:xfrm>
            <a:off x="7804505" y="5262681"/>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55" name="TextBox 54"/>
          <p:cNvSpPr txBox="1">
            <a:spLocks noChangeArrowheads="1"/>
          </p:cNvSpPr>
          <p:nvPr/>
        </p:nvSpPr>
        <p:spPr bwMode="auto">
          <a:xfrm>
            <a:off x="6305836" y="526268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56" name="TextBox 55"/>
          <p:cNvSpPr txBox="1">
            <a:spLocks noChangeArrowheads="1"/>
          </p:cNvSpPr>
          <p:nvPr/>
        </p:nvSpPr>
        <p:spPr bwMode="auto">
          <a:xfrm>
            <a:off x="935628" y="6234276"/>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57" name="TextBox 56"/>
          <p:cNvSpPr txBox="1">
            <a:spLocks noChangeArrowheads="1"/>
          </p:cNvSpPr>
          <p:nvPr/>
        </p:nvSpPr>
        <p:spPr bwMode="auto">
          <a:xfrm>
            <a:off x="7578168" y="6234276"/>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sp>
        <p:nvSpPr>
          <p:cNvPr id="58" name="TextBox 57"/>
          <p:cNvSpPr txBox="1"/>
          <p:nvPr/>
        </p:nvSpPr>
        <p:spPr>
          <a:xfrm>
            <a:off x="706853" y="829134"/>
            <a:ext cx="1824615" cy="426621"/>
          </a:xfrm>
          <a:prstGeom prst="rect">
            <a:avLst/>
          </a:prstGeom>
        </p:spPr>
        <p:txBody>
          <a:bodyPr wrap="square" rtlCol="0">
            <a:spAutoFit/>
          </a:bodyPr>
          <a:lstStyle/>
          <a:p>
            <a:pPr algn="ctr"/>
            <a:r>
              <a:rPr lang="en-US" sz="2200" dirty="0"/>
              <a:t>($ in millions)</a:t>
            </a:r>
          </a:p>
        </p:txBody>
      </p:sp>
      <p:cxnSp>
        <p:nvCxnSpPr>
          <p:cNvPr id="59" name="Straight Connector 58"/>
          <p:cNvCxnSpPr/>
          <p:nvPr/>
        </p:nvCxnSpPr>
        <p:spPr>
          <a:xfrm>
            <a:off x="8370691" y="3476026"/>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021245" y="279490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970189" y="345229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5970189" y="378167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5970189" y="3830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8195402" y="4810481"/>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8195402" y="513986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8195402" y="5189027"/>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rot="16200000" flipH="1">
            <a:off x="8363449" y="3907798"/>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6950361" y="5686061"/>
            <a:ext cx="393005" cy="298771"/>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894284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par>
                                <p:cTn id="80" presetID="10" presetClass="entr" presetSubtype="0"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fade">
                                      <p:cBhvr>
                                        <p:cTn id="82" dur="500"/>
                                        <p:tgtEl>
                                          <p:spTgt spid="62"/>
                                        </p:tgtEl>
                                      </p:cBhvr>
                                    </p:animEffect>
                                  </p:childTnLst>
                                </p:cTn>
                              </p:par>
                              <p:par>
                                <p:cTn id="83" presetID="10" presetClass="entr" presetSubtype="0" fill="hold"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wipe(up)">
                                      <p:cBhvr>
                                        <p:cTn id="90" dur="500"/>
                                        <p:tgtEl>
                                          <p:spTgt spid="67"/>
                                        </p:tgtEl>
                                      </p:cBhvr>
                                    </p:animEffect>
                                  </p:childTnLst>
                                </p:cTn>
                              </p:par>
                            </p:childTnLst>
                          </p:cTn>
                        </p:par>
                        <p:par>
                          <p:cTn id="91" fill="hold">
                            <p:stCondLst>
                              <p:cond delay="500"/>
                            </p:stCondLst>
                            <p:childTnLst>
                              <p:par>
                                <p:cTn id="92" presetID="10" presetClass="entr" presetSubtype="0" fill="hold" grpId="0" nodeType="after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fade">
                                      <p:cBhvr>
                                        <p:cTn id="94" dur="500"/>
                                        <p:tgtEl>
                                          <p:spTgt spid="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500"/>
                                        <p:tgtEl>
                                          <p:spTgt spid="3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500"/>
                                        <p:tgtEl>
                                          <p:spTgt spid="3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500"/>
                                        <p:tgtEl>
                                          <p:spTgt spid="3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childTnLst>
                                </p:cTn>
                              </p:par>
                              <p:par>
                                <p:cTn id="113" presetID="10" presetClass="entr" presetSubtype="0" fill="hold"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500"/>
                                        <p:tgtEl>
                                          <p:spTgt spid="39"/>
                                        </p:tgtEl>
                                      </p:cBhvr>
                                    </p:animEffect>
                                  </p:childTnLst>
                                </p:cTn>
                              </p:par>
                              <p:par>
                                <p:cTn id="116" presetID="10" presetClass="entr" presetSubtype="0" fill="hold" nodeType="withEffect">
                                  <p:stCondLst>
                                    <p:cond delay="0"/>
                                  </p:stCondLst>
                                  <p:childTnLst>
                                    <p:set>
                                      <p:cBhvr>
                                        <p:cTn id="117" dur="1" fill="hold">
                                          <p:stCondLst>
                                            <p:cond delay="0"/>
                                          </p:stCondLst>
                                        </p:cTn>
                                        <p:tgtEl>
                                          <p:spTgt spid="40"/>
                                        </p:tgtEl>
                                        <p:attrNameLst>
                                          <p:attrName>style.visibility</p:attrName>
                                        </p:attrNameLst>
                                      </p:cBhvr>
                                      <p:to>
                                        <p:strVal val="visible"/>
                                      </p:to>
                                    </p:set>
                                    <p:animEffect transition="in" filter="fade">
                                      <p:cBhvr>
                                        <p:cTn id="118" dur="500"/>
                                        <p:tgtEl>
                                          <p:spTgt spid="40"/>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fade">
                                      <p:cBhvr>
                                        <p:cTn id="121" dur="500"/>
                                        <p:tgtEl>
                                          <p:spTgt spid="4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Effect transition="in" filter="fade">
                                      <p:cBhvr>
                                        <p:cTn id="127" dur="500"/>
                                        <p:tgtEl>
                                          <p:spTgt spid="4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500"/>
                                        <p:tgtEl>
                                          <p:spTgt spid="44"/>
                                        </p:tgtEl>
                                      </p:cBhvr>
                                    </p:animEffect>
                                  </p:childTnLst>
                                </p:cTn>
                              </p:par>
                              <p:par>
                                <p:cTn id="131" presetID="10" presetClass="entr" presetSubtype="0" fill="hold" nodeType="with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500"/>
                                        <p:tgtEl>
                                          <p:spTgt spid="4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fade">
                                      <p:cBhvr>
                                        <p:cTn id="136" dur="500"/>
                                        <p:tgtEl>
                                          <p:spTgt spid="46"/>
                                        </p:tgtEl>
                                      </p:cBhvr>
                                    </p:animEffect>
                                  </p:childTnLst>
                                </p:cTn>
                              </p:par>
                              <p:par>
                                <p:cTn id="137" presetID="10" presetClass="entr" presetSubtype="0" fill="hold"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fade">
                                      <p:cBhvr>
                                        <p:cTn id="139" dur="500"/>
                                        <p:tgtEl>
                                          <p:spTgt spid="64"/>
                                        </p:tgtEl>
                                      </p:cBhvr>
                                    </p:animEffect>
                                  </p:childTnLst>
                                </p:cTn>
                              </p:par>
                              <p:par>
                                <p:cTn id="140" presetID="10" presetClass="entr" presetSubtype="0" fill="hold" nodeType="withEffect">
                                  <p:stCondLst>
                                    <p:cond delay="0"/>
                                  </p:stCondLst>
                                  <p:childTnLst>
                                    <p:set>
                                      <p:cBhvr>
                                        <p:cTn id="141" dur="1" fill="hold">
                                          <p:stCondLst>
                                            <p:cond delay="0"/>
                                          </p:stCondLst>
                                        </p:cTn>
                                        <p:tgtEl>
                                          <p:spTgt spid="65"/>
                                        </p:tgtEl>
                                        <p:attrNameLst>
                                          <p:attrName>style.visibility</p:attrName>
                                        </p:attrNameLst>
                                      </p:cBhvr>
                                      <p:to>
                                        <p:strVal val="visible"/>
                                      </p:to>
                                    </p:set>
                                    <p:animEffect transition="in" filter="fade">
                                      <p:cBhvr>
                                        <p:cTn id="142" dur="500"/>
                                        <p:tgtEl>
                                          <p:spTgt spid="65"/>
                                        </p:tgtEl>
                                      </p:cBhvr>
                                    </p:animEffect>
                                  </p:childTnLst>
                                </p:cTn>
                              </p:par>
                              <p:par>
                                <p:cTn id="143" presetID="10" presetClass="entr" presetSubtype="0" fill="hold" nodeType="withEffect">
                                  <p:stCondLst>
                                    <p:cond delay="0"/>
                                  </p:stCondLst>
                                  <p:childTnLst>
                                    <p:set>
                                      <p:cBhvr>
                                        <p:cTn id="144" dur="1" fill="hold">
                                          <p:stCondLst>
                                            <p:cond delay="0"/>
                                          </p:stCondLst>
                                        </p:cTn>
                                        <p:tgtEl>
                                          <p:spTgt spid="66"/>
                                        </p:tgtEl>
                                        <p:attrNameLst>
                                          <p:attrName>style.visibility</p:attrName>
                                        </p:attrNameLst>
                                      </p:cBhvr>
                                      <p:to>
                                        <p:strVal val="visible"/>
                                      </p:to>
                                    </p:set>
                                    <p:animEffect transition="in" filter="fade">
                                      <p:cBhvr>
                                        <p:cTn id="145" dur="500"/>
                                        <p:tgtEl>
                                          <p:spTgt spid="6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31"/>
                                        </p:tgtEl>
                                        <p:attrNameLst>
                                          <p:attrName>style.visibility</p:attrName>
                                        </p:attrNameLst>
                                      </p:cBhvr>
                                      <p:to>
                                        <p:strVal val="visible"/>
                                      </p:to>
                                    </p:set>
                                    <p:animEffect transition="in" filter="fade">
                                      <p:cBhvr>
                                        <p:cTn id="151" dur="500"/>
                                        <p:tgtEl>
                                          <p:spTgt spid="31"/>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par>
                                <p:cTn id="157" presetID="10" presetClass="entr" presetSubtype="0" fill="hold" nodeType="with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500"/>
                                        <p:tgtEl>
                                          <p:spTgt spid="4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1"/>
                                        </p:tgtEl>
                                        <p:attrNameLst>
                                          <p:attrName>style.visibility</p:attrName>
                                        </p:attrNameLst>
                                      </p:cBhvr>
                                      <p:to>
                                        <p:strVal val="visible"/>
                                      </p:to>
                                    </p:set>
                                    <p:animEffect transition="in" filter="fade">
                                      <p:cBhvr>
                                        <p:cTn id="162" dur="500"/>
                                        <p:tgtEl>
                                          <p:spTgt spid="51"/>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fade">
                                      <p:cBhvr>
                                        <p:cTn id="165" dur="500"/>
                                        <p:tgtEl>
                                          <p:spTgt spid="53"/>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56"/>
                                        </p:tgtEl>
                                        <p:attrNameLst>
                                          <p:attrName>style.visibility</p:attrName>
                                        </p:attrNameLst>
                                      </p:cBhvr>
                                      <p:to>
                                        <p:strVal val="visible"/>
                                      </p:to>
                                    </p:set>
                                    <p:animEffect transition="in" filter="fade">
                                      <p:cBhvr>
                                        <p:cTn id="168" dur="500"/>
                                        <p:tgtEl>
                                          <p:spTgt spid="5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57"/>
                                        </p:tgtEl>
                                        <p:attrNameLst>
                                          <p:attrName>style.visibility</p:attrName>
                                        </p:attrNameLst>
                                      </p:cBhvr>
                                      <p:to>
                                        <p:strVal val="visible"/>
                                      </p:to>
                                    </p:set>
                                    <p:animEffect transition="in" filter="fade">
                                      <p:cBhvr>
                                        <p:cTn id="171" dur="500"/>
                                        <p:tgtEl>
                                          <p:spTgt spid="57"/>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48"/>
                                        </p:tgtEl>
                                        <p:attrNameLst>
                                          <p:attrName>style.visibility</p:attrName>
                                        </p:attrNameLst>
                                      </p:cBhvr>
                                      <p:to>
                                        <p:strVal val="visible"/>
                                      </p:to>
                                    </p:set>
                                    <p:animEffect transition="in" filter="fade">
                                      <p:cBhvr>
                                        <p:cTn id="174" dur="500"/>
                                        <p:tgtEl>
                                          <p:spTgt spid="48"/>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55"/>
                                        </p:tgtEl>
                                        <p:attrNameLst>
                                          <p:attrName>style.visibility</p:attrName>
                                        </p:attrNameLst>
                                      </p:cBhvr>
                                      <p:to>
                                        <p:strVal val="visible"/>
                                      </p:to>
                                    </p:set>
                                    <p:animEffect transition="in" filter="fade">
                                      <p:cBhvr>
                                        <p:cTn id="177" dur="500"/>
                                        <p:tgtEl>
                                          <p:spTgt spid="55"/>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54"/>
                                        </p:tgtEl>
                                        <p:attrNameLst>
                                          <p:attrName>style.visibility</p:attrName>
                                        </p:attrNameLst>
                                      </p:cBhvr>
                                      <p:to>
                                        <p:strVal val="visible"/>
                                      </p:to>
                                    </p:set>
                                    <p:animEffect transition="in" filter="fade">
                                      <p:cBhvr>
                                        <p:cTn id="180" dur="500"/>
                                        <p:tgtEl>
                                          <p:spTgt spid="54"/>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grpId="0" nodeType="clickEffect">
                                  <p:stCondLst>
                                    <p:cond delay="0"/>
                                  </p:stCondLst>
                                  <p:childTnLst>
                                    <p:set>
                                      <p:cBhvr>
                                        <p:cTn id="184" dur="1" fill="hold">
                                          <p:stCondLst>
                                            <p:cond delay="0"/>
                                          </p:stCondLst>
                                        </p:cTn>
                                        <p:tgtEl>
                                          <p:spTgt spid="50"/>
                                        </p:tgtEl>
                                        <p:attrNameLst>
                                          <p:attrName>style.visibility</p:attrName>
                                        </p:attrNameLst>
                                      </p:cBhvr>
                                      <p:to>
                                        <p:strVal val="visible"/>
                                      </p:to>
                                    </p:set>
                                    <p:animEffect transition="in" filter="fade">
                                      <p:cBhvr>
                                        <p:cTn id="185" dur="500"/>
                                        <p:tgtEl>
                                          <p:spTgt spid="5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52"/>
                                        </p:tgtEl>
                                        <p:attrNameLst>
                                          <p:attrName>style.visibility</p:attrName>
                                        </p:attrNameLst>
                                      </p:cBhvr>
                                      <p:to>
                                        <p:strVal val="visible"/>
                                      </p:to>
                                    </p:set>
                                    <p:animEffect transition="in" filter="fade">
                                      <p:cBhvr>
                                        <p:cTn id="188" dur="500"/>
                                        <p:tgtEl>
                                          <p:spTgt spid="52"/>
                                        </p:tgtEl>
                                      </p:cBhvr>
                                    </p:animEffect>
                                  </p:childTnLst>
                                </p:cTn>
                              </p:par>
                              <p:par>
                                <p:cTn id="189" presetID="1" presetClass="entr" presetSubtype="0" fill="hold" grpId="0" nodeType="withEffect">
                                  <p:stCondLst>
                                    <p:cond delay="0"/>
                                  </p:stCondLst>
                                  <p:childTnLst>
                                    <p:set>
                                      <p:cBhvr>
                                        <p:cTn id="19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p:bldP spid="11" grpId="0"/>
      <p:bldP spid="12" grpId="0"/>
      <p:bldP spid="13"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2" grpId="0"/>
      <p:bldP spid="33" grpId="0"/>
      <p:bldP spid="34" grpId="0"/>
      <p:bldP spid="35" grpId="0"/>
      <p:bldP spid="36" grpId="0"/>
      <p:bldP spid="37" grpId="0"/>
      <p:bldP spid="38" grpId="0"/>
      <p:bldP spid="41" grpId="0"/>
      <p:bldP spid="42" grpId="0"/>
      <p:bldP spid="43" grpId="0"/>
      <p:bldP spid="44" grpId="0"/>
      <p:bldP spid="46" grpId="0"/>
      <p:bldP spid="47" grpId="0" animBg="1"/>
      <p:bldP spid="48" grpId="0"/>
      <p:bldP spid="50" grpId="0"/>
      <p:bldP spid="51" grpId="0"/>
      <p:bldP spid="52" grpId="0"/>
      <p:bldP spid="53" grpId="0"/>
      <p:bldP spid="54" grpId="0"/>
      <p:bldP spid="55" grpId="0"/>
      <p:bldP spid="56" grpId="0"/>
      <p:bldP spid="57" grpId="0"/>
      <p:bldP spid="58" grpId="0"/>
      <p:bldP spid="6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bwMode="auto">
          <a:xfrm>
            <a:off x="8405813" y="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22" name="TextBox 21"/>
          <p:cNvSpPr txBox="1"/>
          <p:nvPr/>
        </p:nvSpPr>
        <p:spPr>
          <a:xfrm>
            <a:off x="1101483" y="3931899"/>
            <a:ext cx="3286742" cy="1259351"/>
          </a:xfrm>
          <a:prstGeom prst="rect">
            <a:avLst/>
          </a:prstGeom>
          <a:solidFill>
            <a:srgbClr val="A4D7EF"/>
          </a:solidFill>
        </p:spPr>
        <p:txBody>
          <a:bodyPr wrap="square" rtlCol="0">
            <a:spAutoFit/>
          </a:bodyPr>
          <a:lstStyle/>
          <a:p>
            <a:endParaRPr lang="en-US" dirty="0"/>
          </a:p>
        </p:txBody>
      </p:sp>
      <p:sp>
        <p:nvSpPr>
          <p:cNvPr id="23" name="Title 1"/>
          <p:cNvSpPr>
            <a:spLocks noGrp="1"/>
          </p:cNvSpPr>
          <p:nvPr>
            <p:ph type="title"/>
          </p:nvPr>
        </p:nvSpPr>
        <p:spPr>
          <a:xfrm>
            <a:off x="1281724" y="35276"/>
            <a:ext cx="6220442" cy="785201"/>
          </a:xfrm>
        </p:spPr>
        <p:txBody>
          <a:bodyPr>
            <a:noAutofit/>
          </a:bodyPr>
          <a:lstStyle/>
          <a:p>
            <a:r>
              <a:rPr lang="en-IN" sz="2800" dirty="0"/>
              <a:t>Reversal of Temporary Difference </a:t>
            </a:r>
            <a:r>
              <a:rPr lang="en-IN" sz="2800" i="1" dirty="0" smtClean="0"/>
              <a:t>with</a:t>
            </a:r>
            <a:r>
              <a:rPr lang="en-IN" sz="2800" dirty="0" smtClean="0"/>
              <a:t> </a:t>
            </a:r>
            <a:r>
              <a:rPr lang="en-IN" sz="2800" dirty="0"/>
              <a:t>a Tax Rate Change</a:t>
            </a:r>
            <a:r>
              <a:rPr lang="en-US" sz="2800" dirty="0">
                <a:cs typeface="Arial" charset="0"/>
              </a:rPr>
              <a:t> </a:t>
            </a:r>
            <a:endParaRPr lang="en-IN" sz="2800" dirty="0"/>
          </a:p>
        </p:txBody>
      </p:sp>
      <p:sp>
        <p:nvSpPr>
          <p:cNvPr id="24" name="Rounded Rectangle 23"/>
          <p:cNvSpPr/>
          <p:nvPr/>
        </p:nvSpPr>
        <p:spPr>
          <a:xfrm>
            <a:off x="8358998" y="1251198"/>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Box 24"/>
          <p:cNvSpPr txBox="1"/>
          <p:nvPr/>
        </p:nvSpPr>
        <p:spPr>
          <a:xfrm>
            <a:off x="5583707" y="660545"/>
            <a:ext cx="1246236" cy="763343"/>
          </a:xfrm>
          <a:prstGeom prst="rect">
            <a:avLst/>
          </a:prstGeom>
          <a:noFill/>
        </p:spPr>
        <p:txBody>
          <a:bodyPr wrap="square" rtlCol="0">
            <a:spAutoFit/>
          </a:bodyPr>
          <a:lstStyle/>
          <a:p>
            <a:pPr algn="ctr"/>
            <a:r>
              <a:rPr lang="en-US" sz="2200" b="1" dirty="0"/>
              <a:t>Current Year</a:t>
            </a:r>
          </a:p>
        </p:txBody>
      </p:sp>
      <p:sp>
        <p:nvSpPr>
          <p:cNvPr id="26" name="TextBox 25"/>
          <p:cNvSpPr txBox="1"/>
          <p:nvPr/>
        </p:nvSpPr>
        <p:spPr>
          <a:xfrm>
            <a:off x="7209160" y="378662"/>
            <a:ext cx="1898702" cy="1107996"/>
          </a:xfrm>
          <a:prstGeom prst="rect">
            <a:avLst/>
          </a:prstGeom>
          <a:noFill/>
        </p:spPr>
        <p:txBody>
          <a:bodyPr wrap="square" rtlCol="0">
            <a:spAutoFit/>
          </a:bodyPr>
          <a:lstStyle/>
          <a:p>
            <a:pPr algn="ctr"/>
            <a:r>
              <a:rPr lang="en-US" sz="2200" b="1" dirty="0"/>
              <a:t>Future Taxable</a:t>
            </a:r>
          </a:p>
          <a:p>
            <a:pPr algn="ctr"/>
            <a:r>
              <a:rPr lang="en-US" sz="2200" b="1" dirty="0"/>
              <a:t>Amounts</a:t>
            </a:r>
            <a:endParaRPr lang="en-US" sz="2200" dirty="0"/>
          </a:p>
        </p:txBody>
      </p:sp>
      <p:sp>
        <p:nvSpPr>
          <p:cNvPr id="27" name="TextBox 26"/>
          <p:cNvSpPr txBox="1"/>
          <p:nvPr/>
        </p:nvSpPr>
        <p:spPr>
          <a:xfrm>
            <a:off x="4257348" y="1316716"/>
            <a:ext cx="949652" cy="430887"/>
          </a:xfrm>
          <a:prstGeom prst="rect">
            <a:avLst/>
          </a:prstGeom>
          <a:noFill/>
        </p:spPr>
        <p:txBody>
          <a:bodyPr wrap="square" rtlCol="0">
            <a:spAutoFit/>
          </a:bodyPr>
          <a:lstStyle/>
          <a:p>
            <a:pPr algn="ctr"/>
            <a:r>
              <a:rPr lang="en-US" sz="2200" b="1" dirty="0"/>
              <a:t>2018</a:t>
            </a:r>
            <a:endParaRPr lang="en-US" sz="2200" dirty="0"/>
          </a:p>
        </p:txBody>
      </p:sp>
      <p:sp>
        <p:nvSpPr>
          <p:cNvPr id="28" name="TextBox 27"/>
          <p:cNvSpPr txBox="1"/>
          <p:nvPr/>
        </p:nvSpPr>
        <p:spPr>
          <a:xfrm>
            <a:off x="5731999" y="1316716"/>
            <a:ext cx="949652" cy="430887"/>
          </a:xfrm>
          <a:prstGeom prst="rect">
            <a:avLst/>
          </a:prstGeom>
          <a:noFill/>
        </p:spPr>
        <p:txBody>
          <a:bodyPr wrap="square" rtlCol="0">
            <a:spAutoFit/>
          </a:bodyPr>
          <a:lstStyle/>
          <a:p>
            <a:pPr algn="ctr"/>
            <a:r>
              <a:rPr lang="en-US" sz="2200" b="1" dirty="0"/>
              <a:t>2019</a:t>
            </a:r>
            <a:endParaRPr lang="en-US" sz="2200" dirty="0"/>
          </a:p>
        </p:txBody>
      </p:sp>
      <p:sp>
        <p:nvSpPr>
          <p:cNvPr id="29" name="TextBox 28"/>
          <p:cNvSpPr txBox="1"/>
          <p:nvPr/>
        </p:nvSpPr>
        <p:spPr>
          <a:xfrm>
            <a:off x="7683685" y="1316716"/>
            <a:ext cx="949652" cy="430887"/>
          </a:xfrm>
          <a:prstGeom prst="rect">
            <a:avLst/>
          </a:prstGeom>
          <a:noFill/>
        </p:spPr>
        <p:txBody>
          <a:bodyPr wrap="square" rtlCol="0">
            <a:spAutoFit/>
          </a:bodyPr>
          <a:lstStyle/>
          <a:p>
            <a:pPr algn="ctr"/>
            <a:r>
              <a:rPr lang="en-US" sz="2200" b="1" dirty="0"/>
              <a:t>2020</a:t>
            </a:r>
            <a:endParaRPr lang="en-US" sz="2200" dirty="0"/>
          </a:p>
        </p:txBody>
      </p:sp>
      <p:sp>
        <p:nvSpPr>
          <p:cNvPr id="30" name="TextBox 29"/>
          <p:cNvSpPr txBox="1"/>
          <p:nvPr/>
        </p:nvSpPr>
        <p:spPr>
          <a:xfrm>
            <a:off x="590549" y="1730129"/>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31" name="Straight Connector 30"/>
          <p:cNvCxnSpPr/>
          <p:nvPr/>
        </p:nvCxnSpPr>
        <p:spPr>
          <a:xfrm>
            <a:off x="669868" y="171561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90549" y="2063316"/>
            <a:ext cx="3966937" cy="430887"/>
          </a:xfrm>
          <a:prstGeom prst="rect">
            <a:avLst/>
          </a:prstGeom>
        </p:spPr>
        <p:txBody>
          <a:bodyPr wrap="square" rtlCol="0">
            <a:spAutoFit/>
          </a:bodyPr>
          <a:lstStyle/>
          <a:p>
            <a:r>
              <a:rPr lang="en-US" sz="2200" dirty="0"/>
              <a:t>Temporary difference:</a:t>
            </a:r>
          </a:p>
        </p:txBody>
      </p:sp>
      <p:sp>
        <p:nvSpPr>
          <p:cNvPr id="33" name="TextBox 32"/>
          <p:cNvSpPr txBox="1"/>
          <p:nvPr/>
        </p:nvSpPr>
        <p:spPr>
          <a:xfrm>
            <a:off x="590549" y="2396503"/>
            <a:ext cx="3966937" cy="430887"/>
          </a:xfrm>
          <a:prstGeom prst="rect">
            <a:avLst/>
          </a:prstGeom>
          <a:noFill/>
        </p:spPr>
        <p:txBody>
          <a:bodyPr wrap="square" rtlCol="0">
            <a:spAutoFit/>
          </a:bodyPr>
          <a:lstStyle/>
          <a:p>
            <a:pPr lvl="1"/>
            <a:r>
              <a:rPr lang="en-US" sz="2200" dirty="0"/>
              <a:t>Installment income</a:t>
            </a:r>
          </a:p>
        </p:txBody>
      </p:sp>
      <p:sp>
        <p:nvSpPr>
          <p:cNvPr id="34" name="TextBox 33"/>
          <p:cNvSpPr txBox="1"/>
          <p:nvPr/>
        </p:nvSpPr>
        <p:spPr>
          <a:xfrm>
            <a:off x="590549" y="2729690"/>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5" name="TextBox 34"/>
          <p:cNvSpPr txBox="1"/>
          <p:nvPr/>
        </p:nvSpPr>
        <p:spPr>
          <a:xfrm>
            <a:off x="590549" y="3062877"/>
            <a:ext cx="3966937" cy="430887"/>
          </a:xfrm>
          <a:prstGeom prst="rect">
            <a:avLst/>
          </a:prstGeom>
          <a:noFill/>
        </p:spPr>
        <p:txBody>
          <a:bodyPr wrap="square" rtlCol="0">
            <a:spAutoFit/>
          </a:bodyPr>
          <a:lstStyle/>
          <a:p>
            <a:r>
              <a:rPr lang="en-US" sz="2200" dirty="0"/>
              <a:t>Enacted tax rate</a:t>
            </a:r>
          </a:p>
        </p:txBody>
      </p:sp>
      <p:sp>
        <p:nvSpPr>
          <p:cNvPr id="36" name="TextBox 35"/>
          <p:cNvSpPr txBox="1"/>
          <p:nvPr/>
        </p:nvSpPr>
        <p:spPr>
          <a:xfrm>
            <a:off x="590549" y="3396066"/>
            <a:ext cx="3966937" cy="430887"/>
          </a:xfrm>
          <a:prstGeom prst="rect">
            <a:avLst/>
          </a:prstGeom>
          <a:noFill/>
        </p:spPr>
        <p:txBody>
          <a:bodyPr wrap="square" rtlCol="0">
            <a:spAutoFit/>
          </a:bodyPr>
          <a:lstStyle/>
          <a:p>
            <a:pPr lvl="1"/>
            <a:r>
              <a:rPr lang="en-US" sz="2200" dirty="0"/>
              <a:t>Tax payable currently</a:t>
            </a:r>
          </a:p>
        </p:txBody>
      </p:sp>
      <p:sp>
        <p:nvSpPr>
          <p:cNvPr id="38" name="TextBox 37"/>
          <p:cNvSpPr txBox="1"/>
          <p:nvPr/>
        </p:nvSpPr>
        <p:spPr>
          <a:xfrm>
            <a:off x="4329918" y="2396503"/>
            <a:ext cx="949652" cy="430887"/>
          </a:xfrm>
          <a:prstGeom prst="rect">
            <a:avLst/>
          </a:prstGeom>
        </p:spPr>
        <p:txBody>
          <a:bodyPr wrap="square" rtlCol="0">
            <a:spAutoFit/>
          </a:bodyPr>
          <a:lstStyle/>
          <a:p>
            <a:pPr algn="r"/>
            <a:r>
              <a:rPr lang="en-US" sz="2200" dirty="0"/>
              <a:t>(40)</a:t>
            </a:r>
          </a:p>
        </p:txBody>
      </p:sp>
      <p:sp>
        <p:nvSpPr>
          <p:cNvPr id="43" name="TextBox 42"/>
          <p:cNvSpPr txBox="1"/>
          <p:nvPr/>
        </p:nvSpPr>
        <p:spPr>
          <a:xfrm>
            <a:off x="7938619" y="2396503"/>
            <a:ext cx="949652" cy="430887"/>
          </a:xfrm>
          <a:prstGeom prst="rect">
            <a:avLst/>
          </a:prstGeom>
        </p:spPr>
        <p:txBody>
          <a:bodyPr wrap="square" rtlCol="0">
            <a:spAutoFit/>
          </a:bodyPr>
          <a:lstStyle/>
          <a:p>
            <a:pPr algn="r"/>
            <a:r>
              <a:rPr lang="en-US" sz="2200" dirty="0"/>
              <a:t>$30</a:t>
            </a:r>
          </a:p>
        </p:txBody>
      </p:sp>
      <p:sp>
        <p:nvSpPr>
          <p:cNvPr id="44" name="TextBox 43"/>
          <p:cNvSpPr txBox="1"/>
          <p:nvPr/>
        </p:nvSpPr>
        <p:spPr>
          <a:xfrm>
            <a:off x="8129119" y="3062877"/>
            <a:ext cx="949652" cy="430887"/>
          </a:xfrm>
          <a:prstGeom prst="rect">
            <a:avLst/>
          </a:prstGeom>
        </p:spPr>
        <p:txBody>
          <a:bodyPr wrap="square" rtlCol="0">
            <a:spAutoFit/>
          </a:bodyPr>
          <a:lstStyle/>
          <a:p>
            <a:pPr algn="r"/>
            <a:r>
              <a:rPr lang="en-US" sz="2200" b="1" dirty="0">
                <a:solidFill>
                  <a:srgbClr val="0000FF"/>
                </a:solidFill>
              </a:rPr>
              <a:t>30%</a:t>
            </a:r>
          </a:p>
        </p:txBody>
      </p:sp>
      <p:sp>
        <p:nvSpPr>
          <p:cNvPr id="45" name="TextBox 44"/>
          <p:cNvSpPr txBox="1"/>
          <p:nvPr/>
        </p:nvSpPr>
        <p:spPr>
          <a:xfrm>
            <a:off x="5246670" y="3845364"/>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6" name="TextBox 45"/>
          <p:cNvSpPr txBox="1"/>
          <p:nvPr/>
        </p:nvSpPr>
        <p:spPr>
          <a:xfrm>
            <a:off x="5246670" y="4144054"/>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47" name="TextBox 46"/>
          <p:cNvSpPr txBox="1"/>
          <p:nvPr/>
        </p:nvSpPr>
        <p:spPr>
          <a:xfrm>
            <a:off x="5246670" y="4442744"/>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8" name="TextBox 47"/>
          <p:cNvSpPr txBox="1"/>
          <p:nvPr/>
        </p:nvSpPr>
        <p:spPr>
          <a:xfrm>
            <a:off x="5246670" y="4741435"/>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9" name="TextBox 48"/>
          <p:cNvSpPr txBox="1"/>
          <p:nvPr/>
        </p:nvSpPr>
        <p:spPr>
          <a:xfrm>
            <a:off x="7938619" y="4144054"/>
            <a:ext cx="949652" cy="430887"/>
          </a:xfrm>
          <a:prstGeom prst="rect">
            <a:avLst/>
          </a:prstGeom>
        </p:spPr>
        <p:txBody>
          <a:bodyPr wrap="square" rtlCol="0">
            <a:spAutoFit/>
          </a:bodyPr>
          <a:lstStyle/>
          <a:p>
            <a:pPr algn="r"/>
            <a:r>
              <a:rPr lang="en-US" sz="2200" dirty="0"/>
              <a:t>$  9.0</a:t>
            </a:r>
          </a:p>
        </p:txBody>
      </p:sp>
      <p:sp>
        <p:nvSpPr>
          <p:cNvPr id="50" name="TextBox 49"/>
          <p:cNvSpPr txBox="1"/>
          <p:nvPr/>
        </p:nvSpPr>
        <p:spPr>
          <a:xfrm>
            <a:off x="8040451" y="4442744"/>
            <a:ext cx="949652" cy="430887"/>
          </a:xfrm>
          <a:prstGeom prst="rect">
            <a:avLst/>
          </a:prstGeom>
        </p:spPr>
        <p:txBody>
          <a:bodyPr wrap="square" rtlCol="0">
            <a:spAutoFit/>
          </a:bodyPr>
          <a:lstStyle/>
          <a:p>
            <a:pPr algn="r"/>
            <a:r>
              <a:rPr lang="en-US" sz="2200" dirty="0"/>
              <a:t>(14.5)</a:t>
            </a:r>
          </a:p>
        </p:txBody>
      </p:sp>
      <p:sp>
        <p:nvSpPr>
          <p:cNvPr id="51" name="TextBox 50"/>
          <p:cNvSpPr txBox="1"/>
          <p:nvPr/>
        </p:nvSpPr>
        <p:spPr>
          <a:xfrm>
            <a:off x="8040453" y="4741435"/>
            <a:ext cx="949652" cy="430887"/>
          </a:xfrm>
          <a:prstGeom prst="rect">
            <a:avLst/>
          </a:prstGeom>
        </p:spPr>
        <p:txBody>
          <a:bodyPr wrap="square" rtlCol="0">
            <a:spAutoFit/>
          </a:bodyPr>
          <a:lstStyle/>
          <a:p>
            <a:pPr algn="r"/>
            <a:r>
              <a:rPr lang="en-US" sz="2200" b="1" dirty="0">
                <a:solidFill>
                  <a:srgbClr val="EC008C"/>
                </a:solidFill>
              </a:rPr>
              <a:t>$ (5.5)</a:t>
            </a:r>
          </a:p>
        </p:txBody>
      </p:sp>
      <p:sp>
        <p:nvSpPr>
          <p:cNvPr id="52" name="TextBox 51"/>
          <p:cNvSpPr txBox="1"/>
          <p:nvPr/>
        </p:nvSpPr>
        <p:spPr>
          <a:xfrm>
            <a:off x="1254645" y="3883390"/>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53" name="Straight Connector 52"/>
          <p:cNvCxnSpPr/>
          <p:nvPr/>
        </p:nvCxnSpPr>
        <p:spPr>
          <a:xfrm>
            <a:off x="1184752" y="4252303"/>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594084" y="4257903"/>
            <a:ext cx="0" cy="896071"/>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3220362" y="4221984"/>
            <a:ext cx="1160570" cy="430887"/>
          </a:xfrm>
          <a:prstGeom prst="rect">
            <a:avLst/>
          </a:prstGeom>
        </p:spPr>
        <p:txBody>
          <a:bodyPr wrap="square" rtlCol="0">
            <a:spAutoFit/>
          </a:bodyPr>
          <a:lstStyle/>
          <a:p>
            <a:pPr algn="r"/>
            <a:r>
              <a:rPr lang="en-US" sz="2200" dirty="0"/>
              <a:t>beg. bal.</a:t>
            </a:r>
          </a:p>
        </p:txBody>
      </p:sp>
      <p:sp>
        <p:nvSpPr>
          <p:cNvPr id="56" name="TextBox 55"/>
          <p:cNvSpPr txBox="1"/>
          <p:nvPr/>
        </p:nvSpPr>
        <p:spPr>
          <a:xfrm>
            <a:off x="3220362" y="4778164"/>
            <a:ext cx="1195737" cy="430887"/>
          </a:xfrm>
          <a:prstGeom prst="rect">
            <a:avLst/>
          </a:prstGeom>
        </p:spPr>
        <p:txBody>
          <a:bodyPr wrap="square" rtlCol="0">
            <a:spAutoFit/>
          </a:bodyPr>
          <a:lstStyle/>
          <a:p>
            <a:pPr algn="r"/>
            <a:r>
              <a:rPr lang="en-US" sz="2200" dirty="0"/>
              <a:t>end. bal.</a:t>
            </a:r>
          </a:p>
        </p:txBody>
      </p:sp>
      <p:sp>
        <p:nvSpPr>
          <p:cNvPr id="57" name="TextBox 56"/>
          <p:cNvSpPr txBox="1"/>
          <p:nvPr/>
        </p:nvSpPr>
        <p:spPr>
          <a:xfrm>
            <a:off x="2618127" y="4236498"/>
            <a:ext cx="689614" cy="430887"/>
          </a:xfrm>
          <a:prstGeom prst="rect">
            <a:avLst/>
          </a:prstGeom>
        </p:spPr>
        <p:txBody>
          <a:bodyPr wrap="square" rtlCol="0" anchor="ctr">
            <a:spAutoFit/>
          </a:bodyPr>
          <a:lstStyle/>
          <a:p>
            <a:pPr algn="r"/>
            <a:r>
              <a:rPr lang="en-US" sz="2200" dirty="0"/>
              <a:t>14.5</a:t>
            </a:r>
          </a:p>
        </p:txBody>
      </p:sp>
      <p:sp>
        <p:nvSpPr>
          <p:cNvPr id="58" name="TextBox 57"/>
          <p:cNvSpPr txBox="1"/>
          <p:nvPr/>
        </p:nvSpPr>
        <p:spPr>
          <a:xfrm>
            <a:off x="1906932" y="4492817"/>
            <a:ext cx="689614" cy="430887"/>
          </a:xfrm>
          <a:prstGeom prst="rect">
            <a:avLst/>
          </a:prstGeom>
        </p:spPr>
        <p:txBody>
          <a:bodyPr wrap="square" rtlCol="0" anchor="ctr">
            <a:spAutoFit/>
          </a:bodyPr>
          <a:lstStyle/>
          <a:p>
            <a:pPr algn="r"/>
            <a:r>
              <a:rPr lang="en-US" sz="2200" b="1" dirty="0">
                <a:solidFill>
                  <a:srgbClr val="EC008C"/>
                </a:solidFill>
              </a:rPr>
              <a:t>5.5</a:t>
            </a:r>
          </a:p>
        </p:txBody>
      </p:sp>
      <p:cxnSp>
        <p:nvCxnSpPr>
          <p:cNvPr id="59" name="Straight Connector 58"/>
          <p:cNvCxnSpPr/>
          <p:nvPr/>
        </p:nvCxnSpPr>
        <p:spPr>
          <a:xfrm>
            <a:off x="1184752" y="4854642"/>
            <a:ext cx="3120205" cy="0"/>
          </a:xfrm>
          <a:prstGeom prst="line">
            <a:avLst/>
          </a:prstGeom>
        </p:spPr>
        <p:style>
          <a:lnRef idx="1">
            <a:schemeClr val="dk1"/>
          </a:lnRef>
          <a:fillRef idx="0">
            <a:schemeClr val="dk1"/>
          </a:fillRef>
          <a:effectRef idx="0">
            <a:schemeClr val="dk1"/>
          </a:effectRef>
          <a:fontRef idx="minor">
            <a:schemeClr val="tx1"/>
          </a:fontRef>
        </p:style>
      </p:cxnSp>
      <p:sp>
        <p:nvSpPr>
          <p:cNvPr id="60" name="TextBox 59"/>
          <p:cNvSpPr txBox="1"/>
          <p:nvPr/>
        </p:nvSpPr>
        <p:spPr>
          <a:xfrm>
            <a:off x="2618127" y="4792678"/>
            <a:ext cx="689614" cy="430887"/>
          </a:xfrm>
          <a:prstGeom prst="rect">
            <a:avLst/>
          </a:prstGeom>
        </p:spPr>
        <p:txBody>
          <a:bodyPr wrap="square" rtlCol="0" anchor="ctr">
            <a:spAutoFit/>
          </a:bodyPr>
          <a:lstStyle/>
          <a:p>
            <a:pPr algn="r"/>
            <a:r>
              <a:rPr lang="en-US" sz="2200" dirty="0"/>
              <a:t>9</a:t>
            </a:r>
          </a:p>
        </p:txBody>
      </p:sp>
      <p:sp>
        <p:nvSpPr>
          <p:cNvPr id="61" name="Rectangle 60"/>
          <p:cNvSpPr/>
          <p:nvPr/>
        </p:nvSpPr>
        <p:spPr>
          <a:xfrm>
            <a:off x="891049" y="5303164"/>
            <a:ext cx="7921625" cy="133334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2" name="TextBox 61"/>
          <p:cNvSpPr txBox="1">
            <a:spLocks noChangeArrowheads="1"/>
          </p:cNvSpPr>
          <p:nvPr/>
        </p:nvSpPr>
        <p:spPr bwMode="auto">
          <a:xfrm>
            <a:off x="891048" y="525727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2019</a:t>
            </a:r>
            <a:endParaRPr lang="en-IN" sz="2400" b="1" baseline="30000" dirty="0">
              <a:latin typeface="Calibri" pitchFamily="34" charset="0"/>
            </a:endParaRPr>
          </a:p>
        </p:txBody>
      </p:sp>
      <p:cxnSp>
        <p:nvCxnSpPr>
          <p:cNvPr id="63" name="Straight Connector 62"/>
          <p:cNvCxnSpPr/>
          <p:nvPr/>
        </p:nvCxnSpPr>
        <p:spPr>
          <a:xfrm>
            <a:off x="891050" y="567430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a:spLocks noChangeArrowheads="1"/>
          </p:cNvSpPr>
          <p:nvPr/>
        </p:nvSpPr>
        <p:spPr bwMode="auto">
          <a:xfrm>
            <a:off x="934193" y="5601624"/>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65" name="TextBox 64"/>
          <p:cNvSpPr txBox="1">
            <a:spLocks noChangeArrowheads="1"/>
          </p:cNvSpPr>
          <p:nvPr/>
        </p:nvSpPr>
        <p:spPr bwMode="auto">
          <a:xfrm>
            <a:off x="935628" y="5912071"/>
            <a:ext cx="4728545" cy="404813"/>
          </a:xfrm>
          <a:prstGeom prst="rect">
            <a:avLst/>
          </a:prstGeom>
          <a:noFill/>
          <a:ln w="9525">
            <a:noFill/>
            <a:miter lim="800000"/>
            <a:headEnd/>
            <a:tailEnd/>
          </a:ln>
        </p:spPr>
        <p:txBody>
          <a:bodyPr/>
          <a:lstStyle/>
          <a:p>
            <a:r>
              <a:rPr lang="en-US" sz="2400" dirty="0"/>
              <a:t>Deferred tax liability (per above)</a:t>
            </a:r>
            <a:endParaRPr lang="en-IN" sz="2400" dirty="0">
              <a:latin typeface="Calibri" pitchFamily="34" charset="0"/>
            </a:endParaRPr>
          </a:p>
        </p:txBody>
      </p:sp>
      <p:sp>
        <p:nvSpPr>
          <p:cNvPr id="66" name="TextBox 65"/>
          <p:cNvSpPr txBox="1">
            <a:spLocks noChangeArrowheads="1"/>
          </p:cNvSpPr>
          <p:nvPr/>
        </p:nvSpPr>
        <p:spPr bwMode="auto">
          <a:xfrm>
            <a:off x="6228340" y="5601624"/>
            <a:ext cx="1174822" cy="404812"/>
          </a:xfrm>
          <a:prstGeom prst="rect">
            <a:avLst/>
          </a:prstGeom>
          <a:noFill/>
          <a:ln w="9525">
            <a:noFill/>
            <a:miter lim="800000"/>
            <a:headEnd/>
            <a:tailEnd/>
          </a:ln>
        </p:spPr>
        <p:txBody>
          <a:bodyPr/>
          <a:lstStyle/>
          <a:p>
            <a:pPr algn="r"/>
            <a:r>
              <a:rPr lang="en-IN" sz="2400" dirty="0">
                <a:latin typeface="Calibri" pitchFamily="34" charset="0"/>
              </a:rPr>
              <a:t>38.5</a:t>
            </a:r>
          </a:p>
        </p:txBody>
      </p:sp>
      <p:sp>
        <p:nvSpPr>
          <p:cNvPr id="67" name="TextBox 66"/>
          <p:cNvSpPr txBox="1">
            <a:spLocks noChangeArrowheads="1"/>
          </p:cNvSpPr>
          <p:nvPr/>
        </p:nvSpPr>
        <p:spPr bwMode="auto">
          <a:xfrm>
            <a:off x="6228340" y="5912071"/>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5.5</a:t>
            </a:r>
          </a:p>
        </p:txBody>
      </p:sp>
      <p:sp>
        <p:nvSpPr>
          <p:cNvPr id="68" name="TextBox 67"/>
          <p:cNvSpPr txBox="1">
            <a:spLocks noChangeArrowheads="1"/>
          </p:cNvSpPr>
          <p:nvPr/>
        </p:nvSpPr>
        <p:spPr bwMode="auto">
          <a:xfrm>
            <a:off x="7804505" y="52509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9" name="TextBox 68"/>
          <p:cNvSpPr txBox="1">
            <a:spLocks noChangeArrowheads="1"/>
          </p:cNvSpPr>
          <p:nvPr/>
        </p:nvSpPr>
        <p:spPr bwMode="auto">
          <a:xfrm>
            <a:off x="6305836" y="525092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0" name="TextBox 69"/>
          <p:cNvSpPr txBox="1">
            <a:spLocks noChangeArrowheads="1"/>
          </p:cNvSpPr>
          <p:nvPr/>
        </p:nvSpPr>
        <p:spPr bwMode="auto">
          <a:xfrm>
            <a:off x="935628" y="6222518"/>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71" name="TextBox 70"/>
          <p:cNvSpPr txBox="1">
            <a:spLocks noChangeArrowheads="1"/>
          </p:cNvSpPr>
          <p:nvPr/>
        </p:nvSpPr>
        <p:spPr bwMode="auto">
          <a:xfrm>
            <a:off x="7578168" y="6222518"/>
            <a:ext cx="1176057" cy="404813"/>
          </a:xfrm>
          <a:prstGeom prst="rect">
            <a:avLst/>
          </a:prstGeom>
          <a:noFill/>
          <a:ln w="9525">
            <a:noFill/>
            <a:miter lim="800000"/>
            <a:headEnd/>
            <a:tailEnd/>
          </a:ln>
        </p:spPr>
        <p:txBody>
          <a:bodyPr/>
          <a:lstStyle/>
          <a:p>
            <a:pPr algn="r"/>
            <a:r>
              <a:rPr lang="en-IN" sz="2400" dirty="0">
                <a:latin typeface="Calibri" pitchFamily="34" charset="0"/>
              </a:rPr>
              <a:t>44.0</a:t>
            </a:r>
          </a:p>
        </p:txBody>
      </p:sp>
      <p:sp>
        <p:nvSpPr>
          <p:cNvPr id="72" name="TextBox 71"/>
          <p:cNvSpPr txBox="1"/>
          <p:nvPr/>
        </p:nvSpPr>
        <p:spPr>
          <a:xfrm>
            <a:off x="706853" y="817376"/>
            <a:ext cx="1824615" cy="426621"/>
          </a:xfrm>
          <a:prstGeom prst="rect">
            <a:avLst/>
          </a:prstGeom>
        </p:spPr>
        <p:txBody>
          <a:bodyPr wrap="square" rtlCol="0">
            <a:spAutoFit/>
          </a:bodyPr>
          <a:lstStyle/>
          <a:p>
            <a:pPr algn="ctr"/>
            <a:r>
              <a:rPr lang="en-US" sz="2200" dirty="0"/>
              <a:t>($ in millions)</a:t>
            </a:r>
          </a:p>
        </p:txBody>
      </p:sp>
      <p:cxnSp>
        <p:nvCxnSpPr>
          <p:cNvPr id="73" name="Straight Connector 72"/>
          <p:cNvCxnSpPr/>
          <p:nvPr/>
        </p:nvCxnSpPr>
        <p:spPr>
          <a:xfrm>
            <a:off x="8370691" y="3464268"/>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8195402" y="479872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8195402" y="5128105"/>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8195402" y="5177269"/>
            <a:ext cx="683929" cy="0"/>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5717430" y="1730129"/>
            <a:ext cx="949652" cy="430887"/>
          </a:xfrm>
          <a:prstGeom prst="rect">
            <a:avLst/>
          </a:prstGeom>
        </p:spPr>
        <p:txBody>
          <a:bodyPr wrap="square" rtlCol="0">
            <a:spAutoFit/>
          </a:bodyPr>
          <a:lstStyle/>
          <a:p>
            <a:pPr algn="r"/>
            <a:r>
              <a:rPr lang="en-US" sz="2200" dirty="0"/>
              <a:t>$100</a:t>
            </a:r>
          </a:p>
        </p:txBody>
      </p:sp>
      <p:sp>
        <p:nvSpPr>
          <p:cNvPr id="82" name="TextBox 81"/>
          <p:cNvSpPr txBox="1"/>
          <p:nvPr/>
        </p:nvSpPr>
        <p:spPr>
          <a:xfrm>
            <a:off x="5717430" y="2729690"/>
            <a:ext cx="949652" cy="430887"/>
          </a:xfrm>
          <a:prstGeom prst="rect">
            <a:avLst/>
          </a:prstGeom>
        </p:spPr>
        <p:txBody>
          <a:bodyPr wrap="square" rtlCol="0">
            <a:spAutoFit/>
          </a:bodyPr>
          <a:lstStyle/>
          <a:p>
            <a:pPr algn="r"/>
            <a:r>
              <a:rPr lang="en-US" sz="2200" dirty="0"/>
              <a:t>$110</a:t>
            </a:r>
          </a:p>
        </p:txBody>
      </p:sp>
      <p:sp>
        <p:nvSpPr>
          <p:cNvPr id="83" name="TextBox 82"/>
          <p:cNvSpPr txBox="1"/>
          <p:nvPr/>
        </p:nvSpPr>
        <p:spPr>
          <a:xfrm>
            <a:off x="5920626" y="3062877"/>
            <a:ext cx="949652" cy="430887"/>
          </a:xfrm>
          <a:prstGeom prst="rect">
            <a:avLst/>
          </a:prstGeom>
        </p:spPr>
        <p:txBody>
          <a:bodyPr wrap="square" rtlCol="0">
            <a:spAutoFit/>
          </a:bodyPr>
          <a:lstStyle/>
          <a:p>
            <a:pPr algn="r"/>
            <a:r>
              <a:rPr lang="en-US" sz="2200" dirty="0"/>
              <a:t>40%</a:t>
            </a:r>
          </a:p>
        </p:txBody>
      </p:sp>
      <p:sp>
        <p:nvSpPr>
          <p:cNvPr id="84" name="TextBox 83"/>
          <p:cNvSpPr txBox="1"/>
          <p:nvPr/>
        </p:nvSpPr>
        <p:spPr>
          <a:xfrm>
            <a:off x="5717430" y="3396066"/>
            <a:ext cx="949652" cy="430887"/>
          </a:xfrm>
          <a:prstGeom prst="rect">
            <a:avLst/>
          </a:prstGeom>
        </p:spPr>
        <p:txBody>
          <a:bodyPr wrap="square" rtlCol="0">
            <a:spAutoFit/>
          </a:bodyPr>
          <a:lstStyle/>
          <a:p>
            <a:pPr algn="r"/>
            <a:r>
              <a:rPr lang="en-US" sz="2200" dirty="0"/>
              <a:t>$  44</a:t>
            </a:r>
          </a:p>
        </p:txBody>
      </p:sp>
      <p:sp>
        <p:nvSpPr>
          <p:cNvPr id="85" name="TextBox 84"/>
          <p:cNvSpPr txBox="1"/>
          <p:nvPr/>
        </p:nvSpPr>
        <p:spPr>
          <a:xfrm>
            <a:off x="5702489" y="2396503"/>
            <a:ext cx="949652" cy="430887"/>
          </a:xfrm>
          <a:prstGeom prst="rect">
            <a:avLst/>
          </a:prstGeom>
        </p:spPr>
        <p:txBody>
          <a:bodyPr wrap="square" rtlCol="0">
            <a:spAutoFit/>
          </a:bodyPr>
          <a:lstStyle/>
          <a:p>
            <a:pPr algn="r"/>
            <a:r>
              <a:rPr lang="en-US" sz="2200" dirty="0"/>
              <a:t>10</a:t>
            </a:r>
          </a:p>
        </p:txBody>
      </p:sp>
      <p:cxnSp>
        <p:nvCxnSpPr>
          <p:cNvPr id="86" name="Straight Connector 85"/>
          <p:cNvCxnSpPr/>
          <p:nvPr/>
        </p:nvCxnSpPr>
        <p:spPr>
          <a:xfrm>
            <a:off x="6021245" y="2783146"/>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970189" y="344053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970189" y="376991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5970189" y="381908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Arrow Connector 73"/>
          <p:cNvCxnSpPr/>
          <p:nvPr/>
        </p:nvCxnSpPr>
        <p:spPr>
          <a:xfrm rot="16200000" flipH="1">
            <a:off x="8363449" y="3880800"/>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6736879" y="5652672"/>
            <a:ext cx="606487" cy="317164"/>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392349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500"/>
                                        <p:tgtEl>
                                          <p:spTgt spid="4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par>
                                <p:cTn id="54" presetID="10" presetClass="entr" presetSubtype="0"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par>
                                <p:cTn id="60" presetID="10" presetClass="entr" presetSubtype="0"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childTnLst>
                                </p:cTn>
                              </p:par>
                              <p:par>
                                <p:cTn id="63" presetID="10" presetClass="entr" presetSubtype="0" fill="hold" nodeType="with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childTnLst>
                                </p:cTn>
                              </p:par>
                              <p:par>
                                <p:cTn id="66" presetID="10" presetClass="entr" presetSubtype="0"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fade">
                                      <p:cBhvr>
                                        <p:cTn id="68" dur="500"/>
                                        <p:tgtEl>
                                          <p:spTgt spid="8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par>
                                <p:cTn id="77" presetID="10" presetClass="entr" presetSubtype="0" fill="hold" nodeType="with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fade">
                                      <p:cBhvr>
                                        <p:cTn id="79" dur="500"/>
                                        <p:tgtEl>
                                          <p:spTgt spid="6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fade">
                                      <p:cBhvr>
                                        <p:cTn id="85" dur="500"/>
                                        <p:tgtEl>
                                          <p:spTgt spid="6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fade">
                                      <p:cBhvr>
                                        <p:cTn id="88" dur="500"/>
                                        <p:tgtEl>
                                          <p:spTgt spid="6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fade">
                                      <p:cBhvr>
                                        <p:cTn id="91" dur="500"/>
                                        <p:tgtEl>
                                          <p:spTgt spid="6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500"/>
                                        <p:tgtEl>
                                          <p:spTgt spid="7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1"/>
                                        </p:tgtEl>
                                        <p:attrNameLst>
                                          <p:attrName>style.visibility</p:attrName>
                                        </p:attrNameLst>
                                      </p:cBhvr>
                                      <p:to>
                                        <p:strVal val="visible"/>
                                      </p:to>
                                    </p:set>
                                    <p:animEffect transition="in" filter="fade">
                                      <p:cBhvr>
                                        <p:cTn id="97" dur="500"/>
                                        <p:tgtEl>
                                          <p:spTgt spid="7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500"/>
                                        <p:tgtEl>
                                          <p:spTgt spid="6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childTnLst>
                                </p:cTn>
                              </p:par>
                              <p:par>
                                <p:cTn id="106" presetID="1" presetClass="entr" presetSubtype="0"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5" grpId="0"/>
      <p:bldP spid="46" grpId="0"/>
      <p:bldP spid="47" grpId="0"/>
      <p:bldP spid="48" grpId="0"/>
      <p:bldP spid="49" grpId="0"/>
      <p:bldP spid="50" grpId="0"/>
      <p:bldP spid="51" grpId="0"/>
      <p:bldP spid="52" grpId="0"/>
      <p:bldP spid="55" grpId="0"/>
      <p:bldP spid="56" grpId="0"/>
      <p:bldP spid="57" grpId="0"/>
      <p:bldP spid="58" grpId="0"/>
      <p:bldP spid="60" grpId="0"/>
      <p:bldP spid="61" grpId="0" animBg="1"/>
      <p:bldP spid="62" grpId="0"/>
      <p:bldP spid="64" grpId="0"/>
      <p:bldP spid="65" grpId="0"/>
      <p:bldP spid="66" grpId="0"/>
      <p:bldP spid="67" grpId="0"/>
      <p:bldP spid="68" grpId="0"/>
      <p:bldP spid="69" grpId="0"/>
      <p:bldP spid="70" grpId="0"/>
      <p:bldP spid="71" grpId="0"/>
      <p:bldP spid="7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5538" y="3117827"/>
            <a:ext cx="8397163" cy="3620473"/>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574524" y="2"/>
            <a:ext cx="7939753" cy="945595"/>
          </a:xfrm>
        </p:spPr>
        <p:txBody>
          <a:bodyPr>
            <a:noAutofit/>
          </a:bodyPr>
          <a:lstStyle/>
          <a:p>
            <a:r>
              <a:rPr lang="en-US" sz="2600" dirty="0"/>
              <a:t> Deferred Tax Liability from </a:t>
            </a:r>
            <a:r>
              <a:rPr lang="en-IN" sz="2600" dirty="0"/>
              <a:t>Revenue Reported on the Tax Return </a:t>
            </a:r>
            <a:r>
              <a:rPr lang="en-IN" sz="2600" i="1" dirty="0"/>
              <a:t>after</a:t>
            </a:r>
            <a:r>
              <a:rPr lang="en-IN" sz="2600" dirty="0"/>
              <a:t> the Income Statement</a:t>
            </a:r>
          </a:p>
        </p:txBody>
      </p:sp>
      <p:sp>
        <p:nvSpPr>
          <p:cNvPr id="9" name="Oval 8"/>
          <p:cNvSpPr/>
          <p:nvPr/>
        </p:nvSpPr>
        <p:spPr>
          <a:xfrm>
            <a:off x="8643145" y="1710887"/>
            <a:ext cx="206038" cy="310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Oval 9"/>
          <p:cNvSpPr/>
          <p:nvPr/>
        </p:nvSpPr>
        <p:spPr>
          <a:xfrm>
            <a:off x="8780797" y="1656815"/>
            <a:ext cx="206038" cy="310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3" name="TextBox 2"/>
          <p:cNvSpPr txBox="1"/>
          <p:nvPr/>
        </p:nvSpPr>
        <p:spPr>
          <a:xfrm>
            <a:off x="574524" y="860416"/>
            <a:ext cx="8550479" cy="2308324"/>
          </a:xfrm>
          <a:prstGeom prst="rect">
            <a:avLst/>
          </a:prstGeom>
          <a:noFill/>
        </p:spPr>
        <p:txBody>
          <a:bodyPr wrap="square" rtlCol="0">
            <a:spAutoFit/>
          </a:bodyPr>
          <a:lstStyle/>
          <a:p>
            <a:r>
              <a:rPr lang="en-IN" sz="2400" dirty="0"/>
              <a:t>Kent Land Management reported pretax accounting income in 2018, 2019, and 2020 of $100 million, plus additional 2018 income of $40 million from installment sales of property. However, the installment sales income is reported on the tax return when collected, in 2019 ($10 million) and 2020 ($30 million). The enacted tax rate is 40% each year.</a:t>
            </a:r>
            <a:endParaRPr lang="en-US" sz="2400" dirty="0"/>
          </a:p>
        </p:txBody>
      </p:sp>
      <p:sp>
        <p:nvSpPr>
          <p:cNvPr id="6" name="TextBox 5"/>
          <p:cNvSpPr txBox="1"/>
          <p:nvPr/>
        </p:nvSpPr>
        <p:spPr>
          <a:xfrm>
            <a:off x="5029817" y="3053832"/>
            <a:ext cx="3278460" cy="461665"/>
          </a:xfrm>
          <a:prstGeom prst="rect">
            <a:avLst/>
          </a:prstGeom>
          <a:noFill/>
        </p:spPr>
        <p:txBody>
          <a:bodyPr wrap="square" rtlCol="0">
            <a:spAutoFit/>
          </a:bodyPr>
          <a:lstStyle/>
          <a:p>
            <a:r>
              <a:rPr lang="en-US" sz="2400" b="1" dirty="0"/>
              <a:t>Temporary Difference</a:t>
            </a:r>
            <a:endParaRPr lang="en-US" sz="2400" dirty="0"/>
          </a:p>
        </p:txBody>
      </p:sp>
      <p:sp>
        <p:nvSpPr>
          <p:cNvPr id="18" name="TextBox 17"/>
          <p:cNvSpPr txBox="1"/>
          <p:nvPr/>
        </p:nvSpPr>
        <p:spPr>
          <a:xfrm>
            <a:off x="4912470" y="3449516"/>
            <a:ext cx="1529425" cy="461665"/>
          </a:xfrm>
          <a:prstGeom prst="rect">
            <a:avLst/>
          </a:prstGeom>
          <a:noFill/>
        </p:spPr>
        <p:txBody>
          <a:bodyPr wrap="square" rtlCol="0">
            <a:spAutoFit/>
          </a:bodyPr>
          <a:lstStyle/>
          <a:p>
            <a:r>
              <a:rPr lang="en-US" sz="2400" b="1" dirty="0"/>
              <a:t>Originates</a:t>
            </a:r>
            <a:endParaRPr lang="en-US" sz="2400" dirty="0"/>
          </a:p>
        </p:txBody>
      </p:sp>
      <p:sp>
        <p:nvSpPr>
          <p:cNvPr id="19" name="TextBox 18"/>
          <p:cNvSpPr txBox="1"/>
          <p:nvPr/>
        </p:nvSpPr>
        <p:spPr>
          <a:xfrm>
            <a:off x="6524342" y="3449516"/>
            <a:ext cx="1529425" cy="461665"/>
          </a:xfrm>
          <a:prstGeom prst="rect">
            <a:avLst/>
          </a:prstGeom>
          <a:noFill/>
        </p:spPr>
        <p:txBody>
          <a:bodyPr wrap="square" rtlCol="0">
            <a:spAutoFit/>
          </a:bodyPr>
          <a:lstStyle/>
          <a:p>
            <a:r>
              <a:rPr lang="en-US" sz="2400" b="1" dirty="0"/>
              <a:t>Reverses</a:t>
            </a:r>
            <a:endParaRPr lang="en-US" sz="2400" dirty="0"/>
          </a:p>
        </p:txBody>
      </p:sp>
      <p:sp>
        <p:nvSpPr>
          <p:cNvPr id="20" name="TextBox 19"/>
          <p:cNvSpPr txBox="1"/>
          <p:nvPr/>
        </p:nvSpPr>
        <p:spPr>
          <a:xfrm>
            <a:off x="5202305" y="3837861"/>
            <a:ext cx="949652" cy="461665"/>
          </a:xfrm>
          <a:prstGeom prst="rect">
            <a:avLst/>
          </a:prstGeom>
          <a:noFill/>
        </p:spPr>
        <p:txBody>
          <a:bodyPr wrap="square" rtlCol="0">
            <a:spAutoFit/>
          </a:bodyPr>
          <a:lstStyle/>
          <a:p>
            <a:pPr algn="ctr"/>
            <a:r>
              <a:rPr lang="en-US" sz="2400" b="1" dirty="0"/>
              <a:t>2018</a:t>
            </a:r>
            <a:endParaRPr lang="en-US" sz="2400" dirty="0"/>
          </a:p>
        </p:txBody>
      </p:sp>
      <p:sp>
        <p:nvSpPr>
          <p:cNvPr id="21" name="TextBox 20"/>
          <p:cNvSpPr txBox="1"/>
          <p:nvPr/>
        </p:nvSpPr>
        <p:spPr>
          <a:xfrm>
            <a:off x="6202140" y="3837861"/>
            <a:ext cx="949652" cy="461665"/>
          </a:xfrm>
          <a:prstGeom prst="rect">
            <a:avLst/>
          </a:prstGeom>
          <a:noFill/>
        </p:spPr>
        <p:txBody>
          <a:bodyPr wrap="square" rtlCol="0">
            <a:spAutoFit/>
          </a:bodyPr>
          <a:lstStyle/>
          <a:p>
            <a:pPr algn="ctr"/>
            <a:r>
              <a:rPr lang="en-US" sz="2400" b="1" dirty="0"/>
              <a:t>2019</a:t>
            </a:r>
            <a:endParaRPr lang="en-US" sz="2400" dirty="0"/>
          </a:p>
        </p:txBody>
      </p:sp>
      <p:sp>
        <p:nvSpPr>
          <p:cNvPr id="22" name="TextBox 21"/>
          <p:cNvSpPr txBox="1"/>
          <p:nvPr/>
        </p:nvSpPr>
        <p:spPr>
          <a:xfrm>
            <a:off x="7173495" y="3837861"/>
            <a:ext cx="949652" cy="461665"/>
          </a:xfrm>
          <a:prstGeom prst="rect">
            <a:avLst/>
          </a:prstGeom>
          <a:noFill/>
        </p:spPr>
        <p:txBody>
          <a:bodyPr wrap="square" rtlCol="0">
            <a:spAutoFit/>
          </a:bodyPr>
          <a:lstStyle/>
          <a:p>
            <a:pPr algn="ctr"/>
            <a:r>
              <a:rPr lang="en-US" sz="2400" b="1" dirty="0"/>
              <a:t>2020</a:t>
            </a:r>
            <a:endParaRPr lang="en-US" sz="2400" dirty="0"/>
          </a:p>
        </p:txBody>
      </p:sp>
      <p:sp>
        <p:nvSpPr>
          <p:cNvPr id="23" name="TextBox 22"/>
          <p:cNvSpPr txBox="1"/>
          <p:nvPr/>
        </p:nvSpPr>
        <p:spPr>
          <a:xfrm>
            <a:off x="8106007" y="3837861"/>
            <a:ext cx="949652" cy="461665"/>
          </a:xfrm>
          <a:prstGeom prst="rect">
            <a:avLst/>
          </a:prstGeom>
          <a:noFill/>
        </p:spPr>
        <p:txBody>
          <a:bodyPr wrap="square" rtlCol="0">
            <a:spAutoFit/>
          </a:bodyPr>
          <a:lstStyle/>
          <a:p>
            <a:pPr algn="ctr"/>
            <a:r>
              <a:rPr lang="en-US" sz="2400" b="1" dirty="0"/>
              <a:t>Total</a:t>
            </a:r>
            <a:endParaRPr lang="en-US" sz="2400" dirty="0"/>
          </a:p>
        </p:txBody>
      </p:sp>
      <p:sp>
        <p:nvSpPr>
          <p:cNvPr id="24" name="TextBox 23"/>
          <p:cNvSpPr txBox="1"/>
          <p:nvPr/>
        </p:nvSpPr>
        <p:spPr>
          <a:xfrm>
            <a:off x="601327" y="4280301"/>
            <a:ext cx="4799994" cy="461665"/>
          </a:xfrm>
          <a:prstGeom prst="rect">
            <a:avLst/>
          </a:prstGeom>
          <a:noFill/>
        </p:spPr>
        <p:txBody>
          <a:bodyPr wrap="square" rtlCol="0">
            <a:spAutoFit/>
          </a:bodyPr>
          <a:lstStyle/>
          <a:p>
            <a:r>
              <a:rPr lang="en-US" sz="2400" b="1" dirty="0"/>
              <a:t>Pretax accounting income </a:t>
            </a:r>
            <a:endParaRPr lang="en-US" sz="2400" dirty="0"/>
          </a:p>
        </p:txBody>
      </p:sp>
      <p:sp>
        <p:nvSpPr>
          <p:cNvPr id="25" name="TextBox 24"/>
          <p:cNvSpPr txBox="1"/>
          <p:nvPr/>
        </p:nvSpPr>
        <p:spPr>
          <a:xfrm>
            <a:off x="601327" y="4654477"/>
            <a:ext cx="4799994" cy="830997"/>
          </a:xfrm>
          <a:prstGeom prst="rect">
            <a:avLst/>
          </a:prstGeom>
          <a:noFill/>
        </p:spPr>
        <p:txBody>
          <a:bodyPr wrap="square" rtlCol="0">
            <a:spAutoFit/>
          </a:bodyPr>
          <a:lstStyle/>
          <a:p>
            <a:pPr lvl="1"/>
            <a:r>
              <a:rPr lang="en-US" sz="2400" b="1" dirty="0"/>
              <a:t>Subtract</a:t>
            </a:r>
            <a:r>
              <a:rPr lang="en-US" sz="2400" dirty="0"/>
              <a:t> installment</a:t>
            </a:r>
            <a:r>
              <a:rPr lang="en-IN" sz="2400" dirty="0"/>
              <a:t> sale income </a:t>
            </a:r>
          </a:p>
          <a:p>
            <a:pPr lvl="1"/>
            <a:r>
              <a:rPr lang="en-IN" sz="2400" dirty="0"/>
              <a:t>	on the income statement</a:t>
            </a:r>
            <a:endParaRPr lang="en-US" sz="2400" dirty="0"/>
          </a:p>
        </p:txBody>
      </p:sp>
      <p:sp>
        <p:nvSpPr>
          <p:cNvPr id="26" name="TextBox 25"/>
          <p:cNvSpPr txBox="1"/>
          <p:nvPr/>
        </p:nvSpPr>
        <p:spPr>
          <a:xfrm>
            <a:off x="601327" y="5397985"/>
            <a:ext cx="4799994" cy="830997"/>
          </a:xfrm>
          <a:prstGeom prst="rect">
            <a:avLst/>
          </a:prstGeom>
          <a:noFill/>
        </p:spPr>
        <p:txBody>
          <a:bodyPr wrap="square" rtlCol="0">
            <a:spAutoFit/>
          </a:bodyPr>
          <a:lstStyle/>
          <a:p>
            <a:pPr lvl="1"/>
            <a:r>
              <a:rPr lang="en-US" sz="2400" b="1" dirty="0"/>
              <a:t>Add</a:t>
            </a:r>
            <a:r>
              <a:rPr lang="en-US" sz="2400" dirty="0"/>
              <a:t> installment</a:t>
            </a:r>
            <a:r>
              <a:rPr lang="en-IN" sz="2400" dirty="0"/>
              <a:t> sale income </a:t>
            </a:r>
          </a:p>
          <a:p>
            <a:pPr lvl="1"/>
            <a:r>
              <a:rPr lang="en-IN" sz="2400" dirty="0"/>
              <a:t>	on the tax return</a:t>
            </a:r>
            <a:endParaRPr lang="en-US" sz="2400" dirty="0"/>
          </a:p>
        </p:txBody>
      </p:sp>
      <p:sp>
        <p:nvSpPr>
          <p:cNvPr id="27" name="TextBox 26"/>
          <p:cNvSpPr txBox="1"/>
          <p:nvPr/>
        </p:nvSpPr>
        <p:spPr>
          <a:xfrm>
            <a:off x="601327" y="6170988"/>
            <a:ext cx="4799994" cy="461665"/>
          </a:xfrm>
          <a:prstGeom prst="rect">
            <a:avLst/>
          </a:prstGeom>
          <a:noFill/>
        </p:spPr>
        <p:txBody>
          <a:bodyPr wrap="square" rtlCol="0">
            <a:spAutoFit/>
          </a:bodyPr>
          <a:lstStyle/>
          <a:p>
            <a:r>
              <a:rPr lang="en-US" sz="2400" b="1" dirty="0"/>
              <a:t>Taxable income (tax return)</a:t>
            </a:r>
            <a:endParaRPr lang="en-US" sz="2400" dirty="0"/>
          </a:p>
        </p:txBody>
      </p:sp>
      <p:sp>
        <p:nvSpPr>
          <p:cNvPr id="28" name="TextBox 27"/>
          <p:cNvSpPr txBox="1"/>
          <p:nvPr/>
        </p:nvSpPr>
        <p:spPr>
          <a:xfrm>
            <a:off x="5202305" y="4280301"/>
            <a:ext cx="949652" cy="461665"/>
          </a:xfrm>
          <a:prstGeom prst="rect">
            <a:avLst/>
          </a:prstGeom>
        </p:spPr>
        <p:txBody>
          <a:bodyPr wrap="square" rtlCol="0">
            <a:spAutoFit/>
          </a:bodyPr>
          <a:lstStyle/>
          <a:p>
            <a:pPr algn="r"/>
            <a:r>
              <a:rPr lang="en-US" sz="2400" dirty="0"/>
              <a:t>$140</a:t>
            </a:r>
          </a:p>
        </p:txBody>
      </p:sp>
      <p:sp>
        <p:nvSpPr>
          <p:cNvPr id="29" name="TextBox 28"/>
          <p:cNvSpPr txBox="1"/>
          <p:nvPr/>
        </p:nvSpPr>
        <p:spPr>
          <a:xfrm>
            <a:off x="5202305" y="5023809"/>
            <a:ext cx="949652" cy="461665"/>
          </a:xfrm>
          <a:prstGeom prst="rect">
            <a:avLst/>
          </a:prstGeom>
        </p:spPr>
        <p:txBody>
          <a:bodyPr wrap="square" rtlCol="0">
            <a:spAutoFit/>
          </a:bodyPr>
          <a:lstStyle/>
          <a:p>
            <a:pPr algn="r"/>
            <a:r>
              <a:rPr lang="en-US" sz="2400" dirty="0"/>
              <a:t>(40)</a:t>
            </a:r>
          </a:p>
        </p:txBody>
      </p:sp>
      <p:sp>
        <p:nvSpPr>
          <p:cNvPr id="30" name="TextBox 29"/>
          <p:cNvSpPr txBox="1"/>
          <p:nvPr/>
        </p:nvSpPr>
        <p:spPr>
          <a:xfrm>
            <a:off x="5202305" y="5767317"/>
            <a:ext cx="949652" cy="461665"/>
          </a:xfrm>
          <a:prstGeom prst="rect">
            <a:avLst/>
          </a:prstGeom>
        </p:spPr>
        <p:txBody>
          <a:bodyPr wrap="square" rtlCol="0">
            <a:spAutoFit/>
          </a:bodyPr>
          <a:lstStyle/>
          <a:p>
            <a:pPr algn="r"/>
            <a:r>
              <a:rPr lang="en-US" sz="2400" dirty="0"/>
              <a:t>0</a:t>
            </a:r>
          </a:p>
        </p:txBody>
      </p:sp>
      <p:sp>
        <p:nvSpPr>
          <p:cNvPr id="31" name="TextBox 30"/>
          <p:cNvSpPr txBox="1"/>
          <p:nvPr/>
        </p:nvSpPr>
        <p:spPr>
          <a:xfrm>
            <a:off x="5202305" y="6170988"/>
            <a:ext cx="949652" cy="461665"/>
          </a:xfrm>
          <a:prstGeom prst="rect">
            <a:avLst/>
          </a:prstGeom>
        </p:spPr>
        <p:txBody>
          <a:bodyPr wrap="square" rtlCol="0">
            <a:spAutoFit/>
          </a:bodyPr>
          <a:lstStyle/>
          <a:p>
            <a:pPr algn="r"/>
            <a:r>
              <a:rPr lang="en-US" sz="2400" dirty="0"/>
              <a:t>$100</a:t>
            </a:r>
          </a:p>
        </p:txBody>
      </p:sp>
      <p:sp>
        <p:nvSpPr>
          <p:cNvPr id="32" name="TextBox 31"/>
          <p:cNvSpPr txBox="1"/>
          <p:nvPr/>
        </p:nvSpPr>
        <p:spPr>
          <a:xfrm>
            <a:off x="6202140" y="4280301"/>
            <a:ext cx="949652" cy="461665"/>
          </a:xfrm>
          <a:prstGeom prst="rect">
            <a:avLst/>
          </a:prstGeom>
        </p:spPr>
        <p:txBody>
          <a:bodyPr wrap="square" rtlCol="0">
            <a:spAutoFit/>
          </a:bodyPr>
          <a:lstStyle/>
          <a:p>
            <a:pPr algn="r"/>
            <a:r>
              <a:rPr lang="en-US" sz="2400" dirty="0"/>
              <a:t>$100</a:t>
            </a:r>
          </a:p>
        </p:txBody>
      </p:sp>
      <p:sp>
        <p:nvSpPr>
          <p:cNvPr id="33" name="TextBox 32"/>
          <p:cNvSpPr txBox="1"/>
          <p:nvPr/>
        </p:nvSpPr>
        <p:spPr>
          <a:xfrm>
            <a:off x="6202140" y="5023809"/>
            <a:ext cx="949652" cy="461665"/>
          </a:xfrm>
          <a:prstGeom prst="rect">
            <a:avLst/>
          </a:prstGeom>
        </p:spPr>
        <p:txBody>
          <a:bodyPr wrap="square" rtlCol="0">
            <a:spAutoFit/>
          </a:bodyPr>
          <a:lstStyle/>
          <a:p>
            <a:pPr algn="r"/>
            <a:r>
              <a:rPr lang="en-US" sz="2400" dirty="0"/>
              <a:t>0</a:t>
            </a:r>
          </a:p>
        </p:txBody>
      </p:sp>
      <p:sp>
        <p:nvSpPr>
          <p:cNvPr id="34" name="TextBox 33"/>
          <p:cNvSpPr txBox="1"/>
          <p:nvPr/>
        </p:nvSpPr>
        <p:spPr>
          <a:xfrm>
            <a:off x="6202140" y="5767317"/>
            <a:ext cx="949652" cy="461665"/>
          </a:xfrm>
          <a:prstGeom prst="rect">
            <a:avLst/>
          </a:prstGeom>
        </p:spPr>
        <p:txBody>
          <a:bodyPr wrap="square" rtlCol="0">
            <a:spAutoFit/>
          </a:bodyPr>
          <a:lstStyle/>
          <a:p>
            <a:pPr algn="r"/>
            <a:r>
              <a:rPr lang="en-US" sz="2400" dirty="0"/>
              <a:t>10</a:t>
            </a:r>
          </a:p>
        </p:txBody>
      </p:sp>
      <p:sp>
        <p:nvSpPr>
          <p:cNvPr id="35" name="TextBox 34"/>
          <p:cNvSpPr txBox="1"/>
          <p:nvPr/>
        </p:nvSpPr>
        <p:spPr>
          <a:xfrm>
            <a:off x="6202140" y="6170988"/>
            <a:ext cx="949652" cy="461665"/>
          </a:xfrm>
          <a:prstGeom prst="rect">
            <a:avLst/>
          </a:prstGeom>
        </p:spPr>
        <p:txBody>
          <a:bodyPr wrap="square" rtlCol="0">
            <a:spAutoFit/>
          </a:bodyPr>
          <a:lstStyle/>
          <a:p>
            <a:pPr algn="r"/>
            <a:r>
              <a:rPr lang="en-US" sz="2400" dirty="0"/>
              <a:t>$110</a:t>
            </a:r>
          </a:p>
        </p:txBody>
      </p:sp>
      <p:sp>
        <p:nvSpPr>
          <p:cNvPr id="36" name="TextBox 35"/>
          <p:cNvSpPr txBox="1"/>
          <p:nvPr/>
        </p:nvSpPr>
        <p:spPr>
          <a:xfrm>
            <a:off x="7173495" y="4280301"/>
            <a:ext cx="949652" cy="461665"/>
          </a:xfrm>
          <a:prstGeom prst="rect">
            <a:avLst/>
          </a:prstGeom>
        </p:spPr>
        <p:txBody>
          <a:bodyPr wrap="square" rtlCol="0">
            <a:spAutoFit/>
          </a:bodyPr>
          <a:lstStyle/>
          <a:p>
            <a:pPr algn="r"/>
            <a:r>
              <a:rPr lang="en-US" sz="2400" dirty="0"/>
              <a:t>$100</a:t>
            </a:r>
          </a:p>
        </p:txBody>
      </p:sp>
      <p:sp>
        <p:nvSpPr>
          <p:cNvPr id="37" name="TextBox 36"/>
          <p:cNvSpPr txBox="1"/>
          <p:nvPr/>
        </p:nvSpPr>
        <p:spPr>
          <a:xfrm>
            <a:off x="7173495" y="5023809"/>
            <a:ext cx="949652" cy="461665"/>
          </a:xfrm>
          <a:prstGeom prst="rect">
            <a:avLst/>
          </a:prstGeom>
        </p:spPr>
        <p:txBody>
          <a:bodyPr wrap="square" rtlCol="0">
            <a:spAutoFit/>
          </a:bodyPr>
          <a:lstStyle/>
          <a:p>
            <a:pPr algn="r"/>
            <a:r>
              <a:rPr lang="en-US" sz="2400" dirty="0"/>
              <a:t>0</a:t>
            </a:r>
          </a:p>
        </p:txBody>
      </p:sp>
      <p:sp>
        <p:nvSpPr>
          <p:cNvPr id="38" name="TextBox 37"/>
          <p:cNvSpPr txBox="1"/>
          <p:nvPr/>
        </p:nvSpPr>
        <p:spPr>
          <a:xfrm>
            <a:off x="7173495" y="5767317"/>
            <a:ext cx="949652" cy="461665"/>
          </a:xfrm>
          <a:prstGeom prst="rect">
            <a:avLst/>
          </a:prstGeom>
        </p:spPr>
        <p:txBody>
          <a:bodyPr wrap="square" rtlCol="0">
            <a:spAutoFit/>
          </a:bodyPr>
          <a:lstStyle/>
          <a:p>
            <a:pPr algn="r"/>
            <a:r>
              <a:rPr lang="en-US" sz="2400" dirty="0"/>
              <a:t>30</a:t>
            </a:r>
          </a:p>
        </p:txBody>
      </p:sp>
      <p:sp>
        <p:nvSpPr>
          <p:cNvPr id="39" name="TextBox 38"/>
          <p:cNvSpPr txBox="1"/>
          <p:nvPr/>
        </p:nvSpPr>
        <p:spPr>
          <a:xfrm>
            <a:off x="7173495" y="6170988"/>
            <a:ext cx="949652" cy="461665"/>
          </a:xfrm>
          <a:prstGeom prst="rect">
            <a:avLst/>
          </a:prstGeom>
        </p:spPr>
        <p:txBody>
          <a:bodyPr wrap="square" rtlCol="0">
            <a:spAutoFit/>
          </a:bodyPr>
          <a:lstStyle/>
          <a:p>
            <a:pPr algn="r"/>
            <a:r>
              <a:rPr lang="en-US" sz="2400" dirty="0"/>
              <a:t>$130</a:t>
            </a:r>
          </a:p>
        </p:txBody>
      </p:sp>
      <p:sp>
        <p:nvSpPr>
          <p:cNvPr id="40" name="TextBox 39"/>
          <p:cNvSpPr txBox="1"/>
          <p:nvPr/>
        </p:nvSpPr>
        <p:spPr>
          <a:xfrm>
            <a:off x="8106007" y="4280301"/>
            <a:ext cx="949652" cy="461665"/>
          </a:xfrm>
          <a:prstGeom prst="rect">
            <a:avLst/>
          </a:prstGeom>
        </p:spPr>
        <p:txBody>
          <a:bodyPr wrap="square" rtlCol="0">
            <a:spAutoFit/>
          </a:bodyPr>
          <a:lstStyle/>
          <a:p>
            <a:pPr algn="r"/>
            <a:r>
              <a:rPr lang="en-US" sz="2400" dirty="0"/>
              <a:t>$340</a:t>
            </a:r>
          </a:p>
        </p:txBody>
      </p:sp>
      <p:sp>
        <p:nvSpPr>
          <p:cNvPr id="41" name="TextBox 40"/>
          <p:cNvSpPr txBox="1"/>
          <p:nvPr/>
        </p:nvSpPr>
        <p:spPr>
          <a:xfrm>
            <a:off x="8106007" y="5023809"/>
            <a:ext cx="949652" cy="461665"/>
          </a:xfrm>
          <a:prstGeom prst="rect">
            <a:avLst/>
          </a:prstGeom>
        </p:spPr>
        <p:txBody>
          <a:bodyPr wrap="square" rtlCol="0">
            <a:spAutoFit/>
          </a:bodyPr>
          <a:lstStyle/>
          <a:p>
            <a:pPr algn="r"/>
            <a:r>
              <a:rPr lang="en-US" sz="2400" dirty="0"/>
              <a:t>(40)</a:t>
            </a:r>
          </a:p>
        </p:txBody>
      </p:sp>
      <p:sp>
        <p:nvSpPr>
          <p:cNvPr id="42" name="TextBox 41"/>
          <p:cNvSpPr txBox="1"/>
          <p:nvPr/>
        </p:nvSpPr>
        <p:spPr>
          <a:xfrm>
            <a:off x="8106007" y="5767317"/>
            <a:ext cx="949652" cy="461665"/>
          </a:xfrm>
          <a:prstGeom prst="rect">
            <a:avLst/>
          </a:prstGeom>
        </p:spPr>
        <p:txBody>
          <a:bodyPr wrap="square" rtlCol="0">
            <a:spAutoFit/>
          </a:bodyPr>
          <a:lstStyle/>
          <a:p>
            <a:pPr algn="r"/>
            <a:r>
              <a:rPr lang="en-US" sz="2400" dirty="0"/>
              <a:t>40</a:t>
            </a:r>
          </a:p>
        </p:txBody>
      </p:sp>
      <p:sp>
        <p:nvSpPr>
          <p:cNvPr id="43" name="TextBox 42"/>
          <p:cNvSpPr txBox="1"/>
          <p:nvPr/>
        </p:nvSpPr>
        <p:spPr>
          <a:xfrm>
            <a:off x="8106007" y="6170988"/>
            <a:ext cx="949652" cy="461665"/>
          </a:xfrm>
          <a:prstGeom prst="rect">
            <a:avLst/>
          </a:prstGeom>
        </p:spPr>
        <p:txBody>
          <a:bodyPr wrap="square" rtlCol="0">
            <a:spAutoFit/>
          </a:bodyPr>
          <a:lstStyle/>
          <a:p>
            <a:pPr algn="r"/>
            <a:r>
              <a:rPr lang="en-US" sz="2400" dirty="0"/>
              <a:t>$340</a:t>
            </a:r>
          </a:p>
        </p:txBody>
      </p:sp>
      <p:cxnSp>
        <p:nvCxnSpPr>
          <p:cNvPr id="13" name="Straight Connector 12"/>
          <p:cNvCxnSpPr/>
          <p:nvPr/>
        </p:nvCxnSpPr>
        <p:spPr>
          <a:xfrm>
            <a:off x="5453995" y="622458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5453995" y="658345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453995" y="663262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427847" y="6223152"/>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427847" y="6582030"/>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427847" y="6631194"/>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415997" y="622330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415997" y="658218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415997" y="6631351"/>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8337939" y="622300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8337939" y="6581885"/>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337939" y="663104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5" name="Straight Connector 4"/>
          <p:cNvCxnSpPr/>
          <p:nvPr/>
        </p:nvCxnSpPr>
        <p:spPr>
          <a:xfrm>
            <a:off x="5057111" y="3490211"/>
            <a:ext cx="289192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958724" y="3862786"/>
            <a:ext cx="137046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550600" y="3862786"/>
            <a:ext cx="1278253"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69868" y="426578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01327" y="3215836"/>
            <a:ext cx="2035666" cy="461665"/>
          </a:xfrm>
          <a:prstGeom prst="rect">
            <a:avLst/>
          </a:prstGeom>
        </p:spPr>
        <p:txBody>
          <a:bodyPr wrap="square" rtlCol="0">
            <a:spAutoFit/>
          </a:bodyPr>
          <a:lstStyle/>
          <a:p>
            <a:pPr algn="ctr"/>
            <a:r>
              <a:rPr lang="en-US" sz="2400" dirty="0"/>
              <a:t>($ in millions)</a:t>
            </a:r>
          </a:p>
        </p:txBody>
      </p:sp>
      <p:cxnSp>
        <p:nvCxnSpPr>
          <p:cNvPr id="11" name="Straight Connector 10"/>
          <p:cNvCxnSpPr/>
          <p:nvPr/>
        </p:nvCxnSpPr>
        <p:spPr>
          <a:xfrm>
            <a:off x="3709776" y="1627787"/>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976706" y="1981997"/>
            <a:ext cx="140845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2918745" y="2723615"/>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741948" y="2738129"/>
            <a:ext cx="15647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267494" y="2793454"/>
            <a:ext cx="2872437" cy="270575"/>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$100 million + $40 million</a:t>
            </a:r>
            <a:endParaRPr lang="en-US" sz="2000" dirty="0"/>
          </a:p>
        </p:txBody>
      </p:sp>
      <p:cxnSp>
        <p:nvCxnSpPr>
          <p:cNvPr id="15" name="Straight Arrow Connector 14"/>
          <p:cNvCxnSpPr/>
          <p:nvPr/>
        </p:nvCxnSpPr>
        <p:spPr>
          <a:xfrm>
            <a:off x="4644573" y="3064029"/>
            <a:ext cx="809422" cy="133132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8267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childTnLst>
                          </p:cTn>
                        </p:par>
                        <p:par>
                          <p:cTn id="44" fill="hold">
                            <p:stCondLst>
                              <p:cond delay="500"/>
                            </p:stCondLst>
                            <p:childTnLst>
                              <p:par>
                                <p:cTn id="45" presetID="10" presetClass="entr" presetSubtype="0" fill="hold" grpId="1"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par>
                                <p:cTn id="65" presetID="10" presetClass="entr" presetSubtype="0"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22" presetClass="entr" presetSubtype="1"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up)">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5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500"/>
                                        <p:tgtEl>
                                          <p:spTgt spid="3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500"/>
                                        <p:tgtEl>
                                          <p:spTgt spid="42"/>
                                        </p:tgtEl>
                                      </p:cBhvr>
                                    </p:animEffect>
                                  </p:childTnLst>
                                </p:cTn>
                              </p:par>
                              <p:par>
                                <p:cTn id="111" presetID="10" presetClass="entr" presetSubtype="0" fill="hold"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childTnLst>
                                </p:cTn>
                              </p:par>
                              <p:par>
                                <p:cTn id="114" presetID="10" presetClass="entr" presetSubtype="0" fill="hold" nodeType="with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500"/>
                                        <p:tgtEl>
                                          <p:spTgt spid="6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1"/>
                                        </p:tgtEl>
                                        <p:attrNameLst>
                                          <p:attrName>style.visibility</p:attrName>
                                        </p:attrNameLst>
                                      </p:cBhvr>
                                      <p:to>
                                        <p:strVal val="visible"/>
                                      </p:to>
                                    </p:set>
                                    <p:animEffect transition="in" filter="fade">
                                      <p:cBhvr>
                                        <p:cTn id="121" dur="500"/>
                                        <p:tgtEl>
                                          <p:spTgt spid="3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500"/>
                                        <p:tgtEl>
                                          <p:spTgt spid="3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childTnLst>
                                </p:cTn>
                              </p:par>
                              <p:par>
                                <p:cTn id="131" presetID="10" presetClass="entr" presetSubtype="0" fill="hold" nodeType="with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500"/>
                                        <p:tgtEl>
                                          <p:spTgt spid="13"/>
                                        </p:tgtEl>
                                      </p:cBhvr>
                                    </p:animEffect>
                                  </p:childTnLst>
                                </p:cTn>
                              </p:par>
                              <p:par>
                                <p:cTn id="134" presetID="10" presetClass="entr" presetSubtype="0" fill="hold"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fade">
                                      <p:cBhvr>
                                        <p:cTn id="136" dur="500"/>
                                        <p:tgtEl>
                                          <p:spTgt spid="44"/>
                                        </p:tgtEl>
                                      </p:cBhvr>
                                    </p:animEffect>
                                  </p:childTnLst>
                                </p:cTn>
                              </p:par>
                              <p:par>
                                <p:cTn id="137" presetID="10" presetClass="entr" presetSubtype="0" fill="hold"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par>
                                <p:cTn id="140" presetID="10" presetClass="entr" presetSubtype="0" fill="hold" nodeType="withEffect">
                                  <p:stCondLst>
                                    <p:cond delay="0"/>
                                  </p:stCondLst>
                                  <p:childTnLst>
                                    <p:set>
                                      <p:cBhvr>
                                        <p:cTn id="141" dur="1" fill="hold">
                                          <p:stCondLst>
                                            <p:cond delay="0"/>
                                          </p:stCondLst>
                                        </p:cTn>
                                        <p:tgtEl>
                                          <p:spTgt spid="46"/>
                                        </p:tgtEl>
                                        <p:attrNameLst>
                                          <p:attrName>style.visibility</p:attrName>
                                        </p:attrNameLst>
                                      </p:cBhvr>
                                      <p:to>
                                        <p:strVal val="visible"/>
                                      </p:to>
                                    </p:set>
                                    <p:animEffect transition="in" filter="fade">
                                      <p:cBhvr>
                                        <p:cTn id="142" dur="500"/>
                                        <p:tgtEl>
                                          <p:spTgt spid="46"/>
                                        </p:tgtEl>
                                      </p:cBhvr>
                                    </p:animEffect>
                                  </p:childTnLst>
                                </p:cTn>
                              </p:par>
                              <p:par>
                                <p:cTn id="143" presetID="10" presetClass="entr" presetSubtype="0" fill="hold"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fade">
                                      <p:cBhvr>
                                        <p:cTn id="145" dur="500"/>
                                        <p:tgtEl>
                                          <p:spTgt spid="47"/>
                                        </p:tgtEl>
                                      </p:cBhvr>
                                    </p:animEffect>
                                  </p:childTnLst>
                                </p:cTn>
                              </p:par>
                              <p:par>
                                <p:cTn id="146" presetID="10" presetClass="entr" presetSubtype="0" fill="hold" nodeType="with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500"/>
                                        <p:tgtEl>
                                          <p:spTgt spid="48"/>
                                        </p:tgtEl>
                                      </p:cBhvr>
                                    </p:animEffect>
                                  </p:childTnLst>
                                </p:cTn>
                              </p:par>
                              <p:par>
                                <p:cTn id="149" presetID="10" presetClass="entr" presetSubtype="0" fill="hold" nodeType="withEffect">
                                  <p:stCondLst>
                                    <p:cond delay="0"/>
                                  </p:stCondLst>
                                  <p:childTnLst>
                                    <p:set>
                                      <p:cBhvr>
                                        <p:cTn id="150" dur="1" fill="hold">
                                          <p:stCondLst>
                                            <p:cond delay="0"/>
                                          </p:stCondLst>
                                        </p:cTn>
                                        <p:tgtEl>
                                          <p:spTgt spid="49"/>
                                        </p:tgtEl>
                                        <p:attrNameLst>
                                          <p:attrName>style.visibility</p:attrName>
                                        </p:attrNameLst>
                                      </p:cBhvr>
                                      <p:to>
                                        <p:strVal val="visible"/>
                                      </p:to>
                                    </p:set>
                                    <p:animEffect transition="in" filter="fade">
                                      <p:cBhvr>
                                        <p:cTn id="151" dur="500"/>
                                        <p:tgtEl>
                                          <p:spTgt spid="49"/>
                                        </p:tgtEl>
                                      </p:cBhvr>
                                    </p:animEffect>
                                  </p:childTnLst>
                                </p:cTn>
                              </p:par>
                              <p:par>
                                <p:cTn id="152" presetID="10" presetClass="entr" presetSubtype="0" fill="hold" nodeType="with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fade">
                                      <p:cBhvr>
                                        <p:cTn id="154" dur="500"/>
                                        <p:tgtEl>
                                          <p:spTgt spid="50"/>
                                        </p:tgtEl>
                                      </p:cBhvr>
                                    </p:animEffect>
                                  </p:childTnLst>
                                </p:cTn>
                              </p:par>
                              <p:par>
                                <p:cTn id="155" presetID="10" presetClass="entr" presetSubtype="0" fill="hold" nodeType="withEffect">
                                  <p:stCondLst>
                                    <p:cond delay="0"/>
                                  </p:stCondLst>
                                  <p:childTnLst>
                                    <p:set>
                                      <p:cBhvr>
                                        <p:cTn id="156" dur="1" fill="hold">
                                          <p:stCondLst>
                                            <p:cond delay="0"/>
                                          </p:stCondLst>
                                        </p:cTn>
                                        <p:tgtEl>
                                          <p:spTgt spid="51"/>
                                        </p:tgtEl>
                                        <p:attrNameLst>
                                          <p:attrName>style.visibility</p:attrName>
                                        </p:attrNameLst>
                                      </p:cBhvr>
                                      <p:to>
                                        <p:strVal val="visible"/>
                                      </p:to>
                                    </p:set>
                                    <p:animEffect transition="in" filter="fade">
                                      <p:cBhvr>
                                        <p:cTn id="157" dur="500"/>
                                        <p:tgtEl>
                                          <p:spTgt spid="51"/>
                                        </p:tgtEl>
                                      </p:cBhvr>
                                    </p:animEffect>
                                  </p:childTnLst>
                                </p:cTn>
                              </p:par>
                              <p:par>
                                <p:cTn id="158" presetID="10" presetClass="entr" presetSubtype="0" fill="hold" nodeType="withEffect">
                                  <p:stCondLst>
                                    <p:cond delay="0"/>
                                  </p:stCondLst>
                                  <p:childTnLst>
                                    <p:set>
                                      <p:cBhvr>
                                        <p:cTn id="159" dur="1" fill="hold">
                                          <p:stCondLst>
                                            <p:cond delay="0"/>
                                          </p:stCondLst>
                                        </p:cTn>
                                        <p:tgtEl>
                                          <p:spTgt spid="52"/>
                                        </p:tgtEl>
                                        <p:attrNameLst>
                                          <p:attrName>style.visibility</p:attrName>
                                        </p:attrNameLst>
                                      </p:cBhvr>
                                      <p:to>
                                        <p:strVal val="visible"/>
                                      </p:to>
                                    </p:set>
                                    <p:animEffect transition="in" filter="fade">
                                      <p:cBhvr>
                                        <p:cTn id="160" dur="500"/>
                                        <p:tgtEl>
                                          <p:spTgt spid="52"/>
                                        </p:tgtEl>
                                      </p:cBhvr>
                                    </p:animEffect>
                                  </p:childTnLst>
                                </p:cTn>
                              </p:par>
                              <p:par>
                                <p:cTn id="161" presetID="10" presetClass="entr" presetSubtype="0" fill="hold" nodeType="withEffect">
                                  <p:stCondLst>
                                    <p:cond delay="0"/>
                                  </p:stCondLst>
                                  <p:childTnLst>
                                    <p:set>
                                      <p:cBhvr>
                                        <p:cTn id="162" dur="1" fill="hold">
                                          <p:stCondLst>
                                            <p:cond delay="0"/>
                                          </p:stCondLst>
                                        </p:cTn>
                                        <p:tgtEl>
                                          <p:spTgt spid="53"/>
                                        </p:tgtEl>
                                        <p:attrNameLst>
                                          <p:attrName>style.visibility</p:attrName>
                                        </p:attrNameLst>
                                      </p:cBhvr>
                                      <p:to>
                                        <p:strVal val="visible"/>
                                      </p:to>
                                    </p:set>
                                    <p:animEffect transition="in" filter="fade">
                                      <p:cBhvr>
                                        <p:cTn id="163" dur="500"/>
                                        <p:tgtEl>
                                          <p:spTgt spid="53"/>
                                        </p:tgtEl>
                                      </p:cBhvr>
                                    </p:animEffect>
                                  </p:childTnLst>
                                </p:cTn>
                              </p:par>
                              <p:par>
                                <p:cTn id="164" presetID="10" presetClass="entr" presetSubtype="0" fill="hold" nodeType="with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18" grpId="0"/>
      <p:bldP spid="19" grpId="0"/>
      <p:bldP spid="20" grpId="0"/>
      <p:bldP spid="21" grpId="0"/>
      <p:bldP spid="22" grpId="0"/>
      <p:bldP spid="23" grpId="0"/>
      <p:bldP spid="24" grpId="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62" grpId="0"/>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dirty="0">
                <a:latin typeface="+mj-lt"/>
              </a:rPr>
              <a:t>Reversal of Temporary </a:t>
            </a:r>
            <a:r>
              <a:rPr lang="en-US" dirty="0" smtClean="0">
                <a:latin typeface="+mj-lt"/>
              </a:rPr>
              <a:t>Difference with </a:t>
            </a:r>
            <a:r>
              <a:rPr lang="en-US" dirty="0">
                <a:latin typeface="+mj-lt"/>
              </a:rPr>
              <a:t>a Tax Rate </a:t>
            </a:r>
            <a:r>
              <a:rPr lang="en-US" dirty="0" smtClean="0">
                <a:latin typeface="+mj-lt"/>
              </a:rPr>
              <a:t>Change</a:t>
            </a:r>
            <a:r>
              <a:rPr lang="en-US" sz="1600" dirty="0" smtClean="0">
                <a:cs typeface="Arial" charset="0"/>
              </a:rPr>
              <a:t> </a:t>
            </a:r>
            <a:r>
              <a:rPr lang="en-US" sz="2400" dirty="0" smtClean="0">
                <a:cs typeface="Arial" charset="0"/>
              </a:rPr>
              <a:t>(</a:t>
            </a:r>
            <a:r>
              <a:rPr lang="en-US" sz="2400" dirty="0">
                <a:cs typeface="Arial" charset="0"/>
              </a:rPr>
              <a:t>continued)</a:t>
            </a:r>
            <a:endParaRPr lang="en-IN" sz="2400" dirty="0">
              <a:latin typeface="+mj-lt"/>
            </a:endParaRPr>
          </a:p>
        </p:txBody>
      </p:sp>
      <p:sp>
        <p:nvSpPr>
          <p:cNvPr id="27"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LO16-5</a:t>
            </a:r>
          </a:p>
        </p:txBody>
      </p:sp>
      <p:sp>
        <p:nvSpPr>
          <p:cNvPr id="29" name="Rectangle 28"/>
          <p:cNvSpPr/>
          <p:nvPr/>
        </p:nvSpPr>
        <p:spPr>
          <a:xfrm>
            <a:off x="891049" y="2496640"/>
            <a:ext cx="7921625" cy="296117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0" name="TextBox 29"/>
          <p:cNvSpPr txBox="1">
            <a:spLocks noChangeArrowheads="1"/>
          </p:cNvSpPr>
          <p:nvPr/>
        </p:nvSpPr>
        <p:spPr bwMode="auto">
          <a:xfrm>
            <a:off x="891048" y="2882504"/>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a:t>
            </a:r>
            <a:r>
              <a:rPr lang="en-US" sz="2400" b="1" dirty="0" smtClean="0">
                <a:latin typeface="Calibri" pitchFamily="34" charset="0"/>
              </a:rPr>
              <a:t>end </a:t>
            </a:r>
            <a:r>
              <a:rPr lang="en-US" sz="2400" b="1" dirty="0">
                <a:latin typeface="Calibri" pitchFamily="34" charset="0"/>
              </a:rPr>
              <a:t>of 2019</a:t>
            </a:r>
            <a:endParaRPr lang="en-IN" sz="2400" b="1" baseline="30000" dirty="0">
              <a:latin typeface="Calibri" pitchFamily="34" charset="0"/>
            </a:endParaRPr>
          </a:p>
        </p:txBody>
      </p:sp>
      <p:sp>
        <p:nvSpPr>
          <p:cNvPr id="31" name="TextBox 30"/>
          <p:cNvSpPr txBox="1">
            <a:spLocks noChangeArrowheads="1"/>
          </p:cNvSpPr>
          <p:nvPr/>
        </p:nvSpPr>
        <p:spPr bwMode="auto">
          <a:xfrm>
            <a:off x="934193" y="3270395"/>
            <a:ext cx="4731414" cy="404812"/>
          </a:xfrm>
          <a:prstGeom prst="rect">
            <a:avLst/>
          </a:prstGeom>
          <a:noFill/>
          <a:ln w="9525">
            <a:noFill/>
            <a:miter lim="800000"/>
            <a:headEnd/>
            <a:tailEnd/>
          </a:ln>
        </p:spPr>
        <p:txBody>
          <a:bodyPr/>
          <a:lstStyle/>
          <a:p>
            <a:r>
              <a:rPr lang="en-US" sz="2400" b="1" dirty="0">
                <a:solidFill>
                  <a:srgbClr val="C00000"/>
                </a:solidFill>
              </a:rPr>
              <a:t>Income tax expense</a:t>
            </a:r>
            <a:endParaRPr lang="en-IN" sz="2400" b="1" dirty="0">
              <a:solidFill>
                <a:srgbClr val="C00000"/>
              </a:solidFill>
              <a:latin typeface="Calibri" pitchFamily="34" charset="0"/>
            </a:endParaRPr>
          </a:p>
        </p:txBody>
      </p:sp>
      <p:sp>
        <p:nvSpPr>
          <p:cNvPr id="32" name="TextBox 31"/>
          <p:cNvSpPr txBox="1">
            <a:spLocks noChangeArrowheads="1"/>
          </p:cNvSpPr>
          <p:nvPr/>
        </p:nvSpPr>
        <p:spPr bwMode="auto">
          <a:xfrm>
            <a:off x="935628" y="3624384"/>
            <a:ext cx="4728545" cy="404813"/>
          </a:xfrm>
          <a:prstGeom prst="rect">
            <a:avLst/>
          </a:prstGeom>
          <a:noFill/>
          <a:ln w="9525">
            <a:noFill/>
            <a:miter lim="800000"/>
            <a:headEnd/>
            <a:tailEnd/>
          </a:ln>
        </p:spPr>
        <p:txBody>
          <a:bodyPr/>
          <a:lstStyle/>
          <a:p>
            <a:r>
              <a:rPr lang="en-US" sz="2400" dirty="0"/>
              <a:t>Deferred tax liability (at </a:t>
            </a:r>
            <a:r>
              <a:rPr lang="en-US" sz="2400" b="1" dirty="0">
                <a:solidFill>
                  <a:srgbClr val="C00000"/>
                </a:solidFill>
              </a:rPr>
              <a:t>35%</a:t>
            </a:r>
            <a:r>
              <a:rPr lang="en-US" sz="2400" dirty="0"/>
              <a:t> rate)</a:t>
            </a:r>
            <a:endParaRPr lang="en-IN" sz="2400" dirty="0">
              <a:latin typeface="Calibri" pitchFamily="34" charset="0"/>
            </a:endParaRPr>
          </a:p>
        </p:txBody>
      </p:sp>
      <p:sp>
        <p:nvSpPr>
          <p:cNvPr id="33" name="TextBox 32"/>
          <p:cNvSpPr txBox="1">
            <a:spLocks noChangeArrowheads="1"/>
          </p:cNvSpPr>
          <p:nvPr/>
        </p:nvSpPr>
        <p:spPr bwMode="auto">
          <a:xfrm>
            <a:off x="6228340" y="3270395"/>
            <a:ext cx="1174822"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40</a:t>
            </a:r>
          </a:p>
        </p:txBody>
      </p:sp>
      <p:sp>
        <p:nvSpPr>
          <p:cNvPr id="34" name="TextBox 33"/>
          <p:cNvSpPr txBox="1">
            <a:spLocks noChangeArrowheads="1"/>
          </p:cNvSpPr>
          <p:nvPr/>
        </p:nvSpPr>
        <p:spPr bwMode="auto">
          <a:xfrm>
            <a:off x="6228340" y="3624384"/>
            <a:ext cx="1176057" cy="404813"/>
          </a:xfrm>
          <a:prstGeom prst="rect">
            <a:avLst/>
          </a:prstGeom>
          <a:noFill/>
          <a:ln w="9525">
            <a:noFill/>
            <a:miter lim="800000"/>
            <a:headEnd/>
            <a:tailEnd/>
          </a:ln>
        </p:spPr>
        <p:txBody>
          <a:bodyPr/>
          <a:lstStyle/>
          <a:p>
            <a:pPr algn="r"/>
            <a:r>
              <a:rPr lang="en-IN" sz="2400" dirty="0">
                <a:latin typeface="Calibri" pitchFamily="34" charset="0"/>
              </a:rPr>
              <a:t>4</a:t>
            </a:r>
          </a:p>
        </p:txBody>
      </p:sp>
      <p:sp>
        <p:nvSpPr>
          <p:cNvPr id="35" name="TextBox 34"/>
          <p:cNvSpPr txBox="1">
            <a:spLocks noChangeArrowheads="1"/>
          </p:cNvSpPr>
          <p:nvPr/>
        </p:nvSpPr>
        <p:spPr bwMode="auto">
          <a:xfrm>
            <a:off x="7804505" y="287615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6" name="TextBox 35"/>
          <p:cNvSpPr txBox="1">
            <a:spLocks noChangeArrowheads="1"/>
          </p:cNvSpPr>
          <p:nvPr/>
        </p:nvSpPr>
        <p:spPr bwMode="auto">
          <a:xfrm>
            <a:off x="6305836" y="2876152"/>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7" name="TextBox 36"/>
          <p:cNvSpPr txBox="1">
            <a:spLocks noChangeArrowheads="1"/>
          </p:cNvSpPr>
          <p:nvPr/>
        </p:nvSpPr>
        <p:spPr bwMode="auto">
          <a:xfrm>
            <a:off x="935628" y="3978373"/>
            <a:ext cx="5110620" cy="404813"/>
          </a:xfrm>
          <a:prstGeom prst="rect">
            <a:avLst/>
          </a:prstGeom>
          <a:noFill/>
          <a:ln w="9525">
            <a:noFill/>
            <a:miter lim="800000"/>
            <a:headEnd/>
            <a:tailEnd/>
          </a:ln>
        </p:spPr>
        <p:txBody>
          <a:bodyPr/>
          <a:lstStyle/>
          <a:p>
            <a:pPr lvl="1"/>
            <a:r>
              <a:rPr lang="en-US" sz="2400" dirty="0"/>
              <a:t>Income tax payable ($110 </a:t>
            </a:r>
            <a:r>
              <a:rPr lang="en-US" sz="2400" dirty="0" smtClean="0"/>
              <a:t>× </a:t>
            </a:r>
            <a:r>
              <a:rPr lang="en-US" sz="2400" dirty="0"/>
              <a:t>40%)</a:t>
            </a:r>
            <a:endParaRPr lang="en-IN" sz="2400" dirty="0">
              <a:latin typeface="Calibri" pitchFamily="34" charset="0"/>
            </a:endParaRPr>
          </a:p>
        </p:txBody>
      </p:sp>
      <p:sp>
        <p:nvSpPr>
          <p:cNvPr id="38" name="TextBox 37"/>
          <p:cNvSpPr txBox="1">
            <a:spLocks noChangeArrowheads="1"/>
          </p:cNvSpPr>
          <p:nvPr/>
        </p:nvSpPr>
        <p:spPr bwMode="auto">
          <a:xfrm>
            <a:off x="7578168" y="3978373"/>
            <a:ext cx="1176057" cy="404813"/>
          </a:xfrm>
          <a:prstGeom prst="rect">
            <a:avLst/>
          </a:prstGeom>
          <a:noFill/>
          <a:ln w="9525">
            <a:noFill/>
            <a:miter lim="800000"/>
            <a:headEnd/>
            <a:tailEnd/>
          </a:ln>
        </p:spPr>
        <p:txBody>
          <a:bodyPr/>
          <a:lstStyle/>
          <a:p>
            <a:pPr algn="r"/>
            <a:r>
              <a:rPr lang="en-IN" sz="2400" dirty="0">
                <a:latin typeface="Calibri" pitchFamily="34" charset="0"/>
              </a:rPr>
              <a:t>44</a:t>
            </a:r>
          </a:p>
        </p:txBody>
      </p:sp>
      <p:cxnSp>
        <p:nvCxnSpPr>
          <p:cNvPr id="39" name="Straight Connector 38"/>
          <p:cNvCxnSpPr/>
          <p:nvPr/>
        </p:nvCxnSpPr>
        <p:spPr>
          <a:xfrm>
            <a:off x="891050" y="329976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940547" y="4617445"/>
            <a:ext cx="5880740" cy="404813"/>
          </a:xfrm>
          <a:prstGeom prst="rect">
            <a:avLst/>
          </a:prstGeom>
          <a:noFill/>
          <a:ln w="9525">
            <a:noFill/>
            <a:miter lim="800000"/>
            <a:headEnd/>
            <a:tailEnd/>
          </a:ln>
        </p:spPr>
        <p:txBody>
          <a:bodyPr/>
          <a:lstStyle/>
          <a:p>
            <a:r>
              <a:rPr lang="en-US" sz="2400" dirty="0"/>
              <a:t>Deferred tax liability (adjustment to </a:t>
            </a:r>
            <a:r>
              <a:rPr lang="en-US" sz="2400" b="1" dirty="0">
                <a:solidFill>
                  <a:srgbClr val="0000FF"/>
                </a:solidFill>
              </a:rPr>
              <a:t>30%</a:t>
            </a:r>
            <a:r>
              <a:rPr lang="en-US" sz="2400" dirty="0"/>
              <a:t> rate) </a:t>
            </a:r>
            <a:endParaRPr lang="en-IN" sz="2400" dirty="0">
              <a:latin typeface="Calibri" pitchFamily="34" charset="0"/>
            </a:endParaRPr>
          </a:p>
        </p:txBody>
      </p:sp>
      <p:sp>
        <p:nvSpPr>
          <p:cNvPr id="41" name="TextBox 40"/>
          <p:cNvSpPr txBox="1">
            <a:spLocks noChangeArrowheads="1"/>
          </p:cNvSpPr>
          <p:nvPr/>
        </p:nvSpPr>
        <p:spPr bwMode="auto">
          <a:xfrm>
            <a:off x="6233259" y="4617445"/>
            <a:ext cx="1176057" cy="404813"/>
          </a:xfrm>
          <a:prstGeom prst="rect">
            <a:avLst/>
          </a:prstGeom>
          <a:noFill/>
          <a:ln w="9525">
            <a:noFill/>
            <a:miter lim="800000"/>
            <a:headEnd/>
            <a:tailEnd/>
          </a:ln>
        </p:spPr>
        <p:txBody>
          <a:bodyPr/>
          <a:lstStyle/>
          <a:p>
            <a:pPr algn="r"/>
            <a:r>
              <a:rPr lang="en-IN" sz="2400" dirty="0">
                <a:latin typeface="Calibri" pitchFamily="34" charset="0"/>
              </a:rPr>
              <a:t>1.5</a:t>
            </a:r>
          </a:p>
        </p:txBody>
      </p:sp>
      <p:sp>
        <p:nvSpPr>
          <p:cNvPr id="42" name="TextBox 41"/>
          <p:cNvSpPr txBox="1">
            <a:spLocks noChangeArrowheads="1"/>
          </p:cNvSpPr>
          <p:nvPr/>
        </p:nvSpPr>
        <p:spPr bwMode="auto">
          <a:xfrm>
            <a:off x="940547" y="4971434"/>
            <a:ext cx="4728545" cy="404813"/>
          </a:xfrm>
          <a:prstGeom prst="rect">
            <a:avLst/>
          </a:prstGeom>
          <a:noFill/>
          <a:ln w="9525">
            <a:noFill/>
            <a:miter lim="800000"/>
            <a:headEnd/>
            <a:tailEnd/>
          </a:ln>
        </p:spPr>
        <p:txBody>
          <a:bodyPr/>
          <a:lstStyle/>
          <a:p>
            <a:pPr lvl="1"/>
            <a:r>
              <a:rPr lang="en-US" sz="2400" b="1" dirty="0">
                <a:solidFill>
                  <a:srgbClr val="0000FF"/>
                </a:solidFill>
              </a:rPr>
              <a:t>Income tax expense</a:t>
            </a:r>
            <a:endParaRPr lang="en-IN" sz="2400" b="1" dirty="0">
              <a:solidFill>
                <a:srgbClr val="0000FF"/>
              </a:solidFill>
              <a:latin typeface="Calibri" pitchFamily="34" charset="0"/>
            </a:endParaRPr>
          </a:p>
        </p:txBody>
      </p:sp>
      <p:sp>
        <p:nvSpPr>
          <p:cNvPr id="43" name="TextBox 42"/>
          <p:cNvSpPr txBox="1">
            <a:spLocks noChangeArrowheads="1"/>
          </p:cNvSpPr>
          <p:nvPr/>
        </p:nvSpPr>
        <p:spPr bwMode="auto">
          <a:xfrm>
            <a:off x="7583087" y="4971434"/>
            <a:ext cx="117605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1.5</a:t>
            </a:r>
          </a:p>
        </p:txBody>
      </p:sp>
      <p:sp>
        <p:nvSpPr>
          <p:cNvPr id="44" name="TextBox 43"/>
          <p:cNvSpPr txBox="1">
            <a:spLocks noChangeArrowheads="1"/>
          </p:cNvSpPr>
          <p:nvPr/>
        </p:nvSpPr>
        <p:spPr bwMode="auto">
          <a:xfrm>
            <a:off x="6730348" y="2523068"/>
            <a:ext cx="1889145" cy="404813"/>
          </a:xfrm>
          <a:prstGeom prst="rect">
            <a:avLst/>
          </a:prstGeom>
          <a:noFill/>
          <a:ln w="9525">
            <a:noFill/>
            <a:miter lim="800000"/>
            <a:headEnd/>
            <a:tailEnd/>
          </a:ln>
        </p:spPr>
        <p:txBody>
          <a:bodyPr/>
          <a:lstStyle/>
          <a:p>
            <a:pPr algn="ctr"/>
            <a:r>
              <a:rPr lang="en-US" sz="2400" dirty="0"/>
              <a:t>($ in millions)</a:t>
            </a:r>
            <a:endParaRPr lang="en-IN" sz="2400" dirty="0">
              <a:latin typeface="Calibri" pitchFamily="34" charset="0"/>
            </a:endParaRPr>
          </a:p>
        </p:txBody>
      </p:sp>
      <p:sp>
        <p:nvSpPr>
          <p:cNvPr id="3" name="TextBox 2"/>
          <p:cNvSpPr txBox="1"/>
          <p:nvPr/>
        </p:nvSpPr>
        <p:spPr>
          <a:xfrm>
            <a:off x="5673469" y="5598496"/>
            <a:ext cx="3139206" cy="430887"/>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pPr algn="ctr"/>
            <a:r>
              <a:rPr lang="en-IN" sz="2200" dirty="0"/>
              <a:t>$30 million ×</a:t>
            </a:r>
            <a:r>
              <a:rPr lang="en-US" sz="2200" dirty="0"/>
              <a:t> (</a:t>
            </a:r>
            <a:r>
              <a:rPr lang="en-US" sz="2200" b="1" dirty="0">
                <a:solidFill>
                  <a:srgbClr val="0000FF"/>
                </a:solidFill>
              </a:rPr>
              <a:t>35%</a:t>
            </a:r>
            <a:r>
              <a:rPr lang="en-US" sz="2200" dirty="0"/>
              <a:t> </a:t>
            </a:r>
            <a:r>
              <a:rPr lang="en-US" sz="2200" dirty="0" smtClean="0"/>
              <a:t>− </a:t>
            </a:r>
            <a:r>
              <a:rPr lang="en-US" sz="2200" b="1" dirty="0">
                <a:solidFill>
                  <a:srgbClr val="C00000"/>
                </a:solidFill>
              </a:rPr>
              <a:t>30%</a:t>
            </a:r>
            <a:r>
              <a:rPr lang="en-US" sz="2200" dirty="0"/>
              <a:t>)</a:t>
            </a:r>
            <a:endParaRPr lang="en-IN" sz="2200" dirty="0"/>
          </a:p>
        </p:txBody>
      </p:sp>
      <p:cxnSp>
        <p:nvCxnSpPr>
          <p:cNvPr id="5" name="Straight Arrow Connector 4"/>
          <p:cNvCxnSpPr>
            <a:stCxn id="3" idx="0"/>
          </p:cNvCxnSpPr>
          <p:nvPr/>
        </p:nvCxnSpPr>
        <p:spPr>
          <a:xfrm flipH="1" flipV="1">
            <a:off x="7148945" y="5022258"/>
            <a:ext cx="94127" cy="57623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81920" y="1296311"/>
            <a:ext cx="8139881" cy="1200329"/>
          </a:xfrm>
          <a:prstGeom prst="rect">
            <a:avLst/>
          </a:prstGeom>
          <a:noFill/>
        </p:spPr>
        <p:txBody>
          <a:bodyPr wrap="square" rtlCol="0">
            <a:spAutoFit/>
          </a:bodyPr>
          <a:lstStyle/>
          <a:p>
            <a:r>
              <a:rPr lang="en-IN" sz="2400" b="1" dirty="0"/>
              <a:t>To highlight we break our prior journal entry into two pieces:</a:t>
            </a:r>
          </a:p>
          <a:p>
            <a:pPr marL="342900" indent="-342900">
              <a:buFont typeface="Arial" panose="020B0604020202020204" pitchFamily="34" charset="0"/>
              <a:buChar char="•"/>
            </a:pPr>
            <a:r>
              <a:rPr lang="en-IN" sz="2400" b="1" dirty="0"/>
              <a:t>O</a:t>
            </a:r>
            <a:r>
              <a:rPr lang="en-IN" sz="2400" b="1" dirty="0" smtClean="0"/>
              <a:t>ne </a:t>
            </a:r>
            <a:r>
              <a:rPr lang="en-IN" sz="2400" b="1" dirty="0"/>
              <a:t>at the original </a:t>
            </a:r>
            <a:r>
              <a:rPr lang="en-IN" sz="2400" b="1" dirty="0">
                <a:solidFill>
                  <a:srgbClr val="C00000"/>
                </a:solidFill>
              </a:rPr>
              <a:t>35%</a:t>
            </a:r>
            <a:r>
              <a:rPr lang="en-IN" sz="2400" b="1" dirty="0"/>
              <a:t> rate </a:t>
            </a:r>
          </a:p>
          <a:p>
            <a:pPr marL="342900" indent="-342900">
              <a:buFont typeface="Arial" panose="020B0604020202020204" pitchFamily="34" charset="0"/>
              <a:buChar char="•"/>
            </a:pPr>
            <a:r>
              <a:rPr lang="en-IN" sz="2400" b="1" dirty="0"/>
              <a:t>O</a:t>
            </a:r>
            <a:r>
              <a:rPr lang="en-IN" sz="2400" b="1" dirty="0" smtClean="0"/>
              <a:t>ne </a:t>
            </a:r>
            <a:r>
              <a:rPr lang="en-IN" sz="2400" b="1" dirty="0"/>
              <a:t>to record the adjustment to a </a:t>
            </a:r>
            <a:r>
              <a:rPr lang="en-IN" sz="2400" b="1" dirty="0">
                <a:solidFill>
                  <a:srgbClr val="0000FF"/>
                </a:solidFill>
              </a:rPr>
              <a:t>30%</a:t>
            </a:r>
            <a:r>
              <a:rPr lang="en-IN" sz="2400" b="1" dirty="0"/>
              <a:t> future </a:t>
            </a:r>
            <a:r>
              <a:rPr lang="en-IN" sz="2400" b="1" dirty="0" smtClean="0"/>
              <a:t>rate </a:t>
            </a:r>
            <a:endParaRPr lang="en-US" sz="2400" b="1" dirty="0"/>
          </a:p>
        </p:txBody>
      </p:sp>
      <p:sp>
        <p:nvSpPr>
          <p:cNvPr id="26" name="TextBox 25"/>
          <p:cNvSpPr txBox="1"/>
          <p:nvPr/>
        </p:nvSpPr>
        <p:spPr>
          <a:xfrm>
            <a:off x="623455" y="5598496"/>
            <a:ext cx="4953893" cy="1107996"/>
          </a:xfrm>
          <a:prstGeom prst="rect">
            <a:avLst/>
          </a:prstGeom>
          <a:solidFill>
            <a:schemeClr val="accent4">
              <a:lumMod val="20000"/>
              <a:lumOff val="80000"/>
            </a:schemeClr>
          </a:solidFill>
          <a:ln>
            <a:solidFill>
              <a:schemeClr val="accent1">
                <a:lumMod val="50000"/>
              </a:schemeClr>
            </a:solidFill>
          </a:ln>
        </p:spPr>
        <p:txBody>
          <a:bodyPr wrap="square" rtlCol="0">
            <a:spAutoFit/>
          </a:bodyPr>
          <a:lstStyle/>
          <a:p>
            <a:pPr algn="ctr"/>
            <a:r>
              <a:rPr lang="en-US" sz="2200" b="1" dirty="0">
                <a:solidFill>
                  <a:srgbClr val="C00000"/>
                </a:solidFill>
              </a:rPr>
              <a:t>$40 million </a:t>
            </a:r>
            <a:r>
              <a:rPr lang="en-US" sz="2200" dirty="0" smtClean="0"/>
              <a:t>− </a:t>
            </a:r>
            <a:r>
              <a:rPr lang="en-US" sz="2200" b="1" dirty="0">
                <a:solidFill>
                  <a:srgbClr val="0000FF"/>
                </a:solidFill>
              </a:rPr>
              <a:t>$1.5 million </a:t>
            </a:r>
            <a:r>
              <a:rPr lang="en-US" sz="2200" dirty="0"/>
              <a:t>= </a:t>
            </a:r>
            <a:r>
              <a:rPr lang="en-US" sz="2200" b="1" dirty="0"/>
              <a:t>$38.5 million</a:t>
            </a:r>
          </a:p>
          <a:p>
            <a:pPr algn="ctr"/>
            <a:r>
              <a:rPr lang="en-US" sz="2200" dirty="0"/>
              <a:t>= income tax expense under 30% future tax rate when timing difference reverses</a:t>
            </a:r>
            <a:endParaRPr lang="en-IN" sz="2200" dirty="0"/>
          </a:p>
        </p:txBody>
      </p:sp>
    </p:spTree>
    <p:extLst>
      <p:ext uri="{BB962C8B-B14F-4D97-AF65-F5344CB8AC3E}">
        <p14:creationId xmlns:p14="http://schemas.microsoft.com/office/powerpoint/2010/main" val="8173747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500"/>
                                        <p:tgtEl>
                                          <p:spTgt spid="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500"/>
                                        <p:tgtEl>
                                          <p:spTgt spid="3"/>
                                        </p:tgtEl>
                                      </p:cBhvr>
                                    </p:animEffect>
                                  </p:childTnLst>
                                </p:cTn>
                              </p:par>
                            </p:childTnLst>
                          </p:cTn>
                        </p:par>
                        <p:par>
                          <p:cTn id="66" fill="hold">
                            <p:stCondLst>
                              <p:cond delay="500"/>
                            </p:stCondLst>
                            <p:childTnLst>
                              <p:par>
                                <p:cTn id="67" presetID="10" presetClass="entr" presetSubtype="0" fill="hold" grpId="0" nodeType="afterEffect">
                                  <p:stCondLst>
                                    <p:cond delay="10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P spid="36" grpId="0"/>
      <p:bldP spid="37" grpId="0"/>
      <p:bldP spid="38" grpId="0"/>
      <p:bldP spid="40" grpId="0"/>
      <p:bldP spid="41" grpId="0"/>
      <p:bldP spid="42" grpId="0"/>
      <p:bldP spid="43" grpId="0"/>
      <p:bldP spid="44" grpId="0"/>
      <p:bldP spid="3" grpId="0" animBg="1"/>
      <p:bldP spid="7" grpId="0"/>
      <p:bldP spid="2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Multiple Temporary Differences</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3" name="Content Placeholder 2"/>
          <p:cNvSpPr>
            <a:spLocks noGrp="1"/>
          </p:cNvSpPr>
          <p:nvPr>
            <p:ph idx="1"/>
          </p:nvPr>
        </p:nvSpPr>
        <p:spPr>
          <a:xfrm>
            <a:off x="721931" y="997528"/>
            <a:ext cx="8194965" cy="5556830"/>
          </a:xfrm>
        </p:spPr>
        <p:txBody>
          <a:bodyPr/>
          <a:lstStyle/>
          <a:p>
            <a:r>
              <a:rPr lang="en-IN" dirty="0"/>
              <a:t>Use the same approach for multiple </a:t>
            </a:r>
            <a:r>
              <a:rPr lang="en-IN" dirty="0" smtClean="0"/>
              <a:t>temporary </a:t>
            </a:r>
            <a:r>
              <a:rPr lang="en-IN" dirty="0"/>
              <a:t>differences</a:t>
            </a:r>
          </a:p>
          <a:p>
            <a:r>
              <a:rPr lang="en-IN" dirty="0"/>
              <a:t>All temporary differences are categorized according to whether they create:</a:t>
            </a:r>
          </a:p>
          <a:p>
            <a:endParaRPr lang="en-US" dirty="0"/>
          </a:p>
        </p:txBody>
      </p:sp>
      <p:sp>
        <p:nvSpPr>
          <p:cNvPr id="7" name="Freeform 6"/>
          <p:cNvSpPr/>
          <p:nvPr/>
        </p:nvSpPr>
        <p:spPr>
          <a:xfrm>
            <a:off x="721931" y="3016408"/>
            <a:ext cx="8093736" cy="1629417"/>
          </a:xfrm>
          <a:custGeom>
            <a:avLst/>
            <a:gdLst>
              <a:gd name="connsiteX0" fmla="*/ 0 w 8013600"/>
              <a:gd name="connsiteY0" fmla="*/ 0 h 1346625"/>
              <a:gd name="connsiteX1" fmla="*/ 8013600 w 8013600"/>
              <a:gd name="connsiteY1" fmla="*/ 0 h 1346625"/>
              <a:gd name="connsiteX2" fmla="*/ 8013600 w 8013600"/>
              <a:gd name="connsiteY2" fmla="*/ 1346625 h 1346625"/>
              <a:gd name="connsiteX3" fmla="*/ 0 w 8013600"/>
              <a:gd name="connsiteY3" fmla="*/ 1346625 h 1346625"/>
              <a:gd name="connsiteX4" fmla="*/ 0 w 8013600"/>
              <a:gd name="connsiteY4" fmla="*/ 0 h 1346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600" h="1346625">
                <a:moveTo>
                  <a:pt x="0" y="0"/>
                </a:moveTo>
                <a:lnTo>
                  <a:pt x="8013600" y="0"/>
                </a:lnTo>
                <a:lnTo>
                  <a:pt x="8013600" y="1346625"/>
                </a:lnTo>
                <a:lnTo>
                  <a:pt x="0" y="1346625"/>
                </a:lnTo>
                <a:lnTo>
                  <a:pt x="0" y="0"/>
                </a:ln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44" tIns="395732" rIns="621944" bIns="135128" numCol="1" spcCol="1270" anchor="t" anchorCtr="0">
            <a:noAutofit/>
          </a:bodyPr>
          <a:lstStyle/>
          <a:p>
            <a:pPr marL="171450" lvl="1" indent="-171450" algn="l" defTabSz="844550">
              <a:lnSpc>
                <a:spcPct val="90000"/>
              </a:lnSpc>
              <a:spcBef>
                <a:spcPct val="0"/>
              </a:spcBef>
              <a:spcAft>
                <a:spcPct val="15000"/>
              </a:spcAft>
              <a:buChar char="••"/>
            </a:pPr>
            <a:r>
              <a:rPr lang="en-IN" sz="2600" kern="1200" dirty="0"/>
              <a:t>The total of the future taxable amounts then is multiplied by future tax rate(s) to determine the appropriate balance for the deferred tax liability</a:t>
            </a:r>
            <a:endParaRPr lang="en-US" sz="2600" kern="1200" dirty="0"/>
          </a:p>
        </p:txBody>
      </p:sp>
      <p:sp>
        <p:nvSpPr>
          <p:cNvPr id="8" name="Freeform 7"/>
          <p:cNvSpPr/>
          <p:nvPr/>
        </p:nvSpPr>
        <p:spPr>
          <a:xfrm>
            <a:off x="1162679" y="2774128"/>
            <a:ext cx="5609520" cy="560880"/>
          </a:xfrm>
          <a:custGeom>
            <a:avLst/>
            <a:gdLst>
              <a:gd name="connsiteX0" fmla="*/ 0 w 5609520"/>
              <a:gd name="connsiteY0" fmla="*/ 93482 h 560880"/>
              <a:gd name="connsiteX1" fmla="*/ 93482 w 5609520"/>
              <a:gd name="connsiteY1" fmla="*/ 0 h 560880"/>
              <a:gd name="connsiteX2" fmla="*/ 5516038 w 5609520"/>
              <a:gd name="connsiteY2" fmla="*/ 0 h 560880"/>
              <a:gd name="connsiteX3" fmla="*/ 5609520 w 5609520"/>
              <a:gd name="connsiteY3" fmla="*/ 93482 h 560880"/>
              <a:gd name="connsiteX4" fmla="*/ 5609520 w 5609520"/>
              <a:gd name="connsiteY4" fmla="*/ 467398 h 560880"/>
              <a:gd name="connsiteX5" fmla="*/ 5516038 w 5609520"/>
              <a:gd name="connsiteY5" fmla="*/ 560880 h 560880"/>
              <a:gd name="connsiteX6" fmla="*/ 93482 w 5609520"/>
              <a:gd name="connsiteY6" fmla="*/ 560880 h 560880"/>
              <a:gd name="connsiteX7" fmla="*/ 0 w 5609520"/>
              <a:gd name="connsiteY7" fmla="*/ 467398 h 560880"/>
              <a:gd name="connsiteX8" fmla="*/ 0 w 5609520"/>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20" h="560880">
                <a:moveTo>
                  <a:pt x="0" y="93482"/>
                </a:moveTo>
                <a:cubicBezTo>
                  <a:pt x="0" y="41853"/>
                  <a:pt x="41853" y="0"/>
                  <a:pt x="93482" y="0"/>
                </a:cubicBezTo>
                <a:lnTo>
                  <a:pt x="5516038" y="0"/>
                </a:lnTo>
                <a:cubicBezTo>
                  <a:pt x="5567667" y="0"/>
                  <a:pt x="5609520" y="41853"/>
                  <a:pt x="5609520" y="93482"/>
                </a:cubicBezTo>
                <a:lnTo>
                  <a:pt x="5609520" y="467398"/>
                </a:lnTo>
                <a:cubicBezTo>
                  <a:pt x="5609520" y="519027"/>
                  <a:pt x="5567667" y="560880"/>
                  <a:pt x="5516038" y="560880"/>
                </a:cubicBezTo>
                <a:lnTo>
                  <a:pt x="93482" y="560880"/>
                </a:lnTo>
                <a:cubicBezTo>
                  <a:pt x="41853" y="560880"/>
                  <a:pt x="0" y="519027"/>
                  <a:pt x="0" y="467398"/>
                </a:cubicBezTo>
                <a:lnTo>
                  <a:pt x="0" y="9348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9407" tIns="27380" rIns="239407" bIns="27380" numCol="1" spcCol="1270" anchor="ctr" anchorCtr="0">
            <a:noAutofit/>
          </a:bodyPr>
          <a:lstStyle/>
          <a:p>
            <a:pPr lvl="0" algn="l" defTabSz="844550">
              <a:lnSpc>
                <a:spcPct val="90000"/>
              </a:lnSpc>
              <a:spcBef>
                <a:spcPct val="0"/>
              </a:spcBef>
              <a:spcAft>
                <a:spcPct val="35000"/>
              </a:spcAft>
            </a:pPr>
            <a:r>
              <a:rPr lang="en-US" sz="2800" b="1" kern="1200" dirty="0"/>
              <a:t>Future taxable amounts</a:t>
            </a:r>
          </a:p>
        </p:txBody>
      </p:sp>
      <p:sp>
        <p:nvSpPr>
          <p:cNvPr id="9" name="Freeform 8"/>
          <p:cNvSpPr/>
          <p:nvPr/>
        </p:nvSpPr>
        <p:spPr>
          <a:xfrm>
            <a:off x="721931" y="4982042"/>
            <a:ext cx="8093736" cy="1629417"/>
          </a:xfrm>
          <a:custGeom>
            <a:avLst/>
            <a:gdLst>
              <a:gd name="connsiteX0" fmla="*/ 0 w 8013600"/>
              <a:gd name="connsiteY0" fmla="*/ 0 h 1346625"/>
              <a:gd name="connsiteX1" fmla="*/ 8013600 w 8013600"/>
              <a:gd name="connsiteY1" fmla="*/ 0 h 1346625"/>
              <a:gd name="connsiteX2" fmla="*/ 8013600 w 8013600"/>
              <a:gd name="connsiteY2" fmla="*/ 1346625 h 1346625"/>
              <a:gd name="connsiteX3" fmla="*/ 0 w 8013600"/>
              <a:gd name="connsiteY3" fmla="*/ 1346625 h 1346625"/>
              <a:gd name="connsiteX4" fmla="*/ 0 w 8013600"/>
              <a:gd name="connsiteY4" fmla="*/ 0 h 1346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600" h="1346625">
                <a:moveTo>
                  <a:pt x="0" y="0"/>
                </a:moveTo>
                <a:lnTo>
                  <a:pt x="8013600" y="0"/>
                </a:lnTo>
                <a:lnTo>
                  <a:pt x="8013600" y="1346625"/>
                </a:lnTo>
                <a:lnTo>
                  <a:pt x="0" y="1346625"/>
                </a:lnTo>
                <a:lnTo>
                  <a:pt x="0" y="0"/>
                </a:ln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1944" tIns="395732" rIns="621944" bIns="135128" numCol="1" spcCol="1270" anchor="t" anchorCtr="0">
            <a:noAutofit/>
          </a:bodyPr>
          <a:lstStyle/>
          <a:p>
            <a:pPr marL="171450" lvl="1" indent="-171450" algn="l" defTabSz="844550">
              <a:lnSpc>
                <a:spcPct val="90000"/>
              </a:lnSpc>
              <a:spcBef>
                <a:spcPct val="0"/>
              </a:spcBef>
              <a:spcAft>
                <a:spcPct val="15000"/>
              </a:spcAft>
              <a:buChar char="••"/>
            </a:pPr>
            <a:r>
              <a:rPr lang="en-IN" sz="2600" kern="1200" dirty="0"/>
              <a:t>The total of the future deductible amounts is multiplied by future tax rate(s) to determine the appropriate balance for the deferred tax asset</a:t>
            </a:r>
            <a:endParaRPr lang="en-US" sz="2600" kern="1200" dirty="0"/>
          </a:p>
        </p:txBody>
      </p:sp>
      <p:sp>
        <p:nvSpPr>
          <p:cNvPr id="10" name="Freeform 9"/>
          <p:cNvSpPr/>
          <p:nvPr/>
        </p:nvSpPr>
        <p:spPr>
          <a:xfrm>
            <a:off x="1162679" y="4739762"/>
            <a:ext cx="5609520" cy="560880"/>
          </a:xfrm>
          <a:custGeom>
            <a:avLst/>
            <a:gdLst>
              <a:gd name="connsiteX0" fmla="*/ 0 w 5609520"/>
              <a:gd name="connsiteY0" fmla="*/ 93482 h 560880"/>
              <a:gd name="connsiteX1" fmla="*/ 93482 w 5609520"/>
              <a:gd name="connsiteY1" fmla="*/ 0 h 560880"/>
              <a:gd name="connsiteX2" fmla="*/ 5516038 w 5609520"/>
              <a:gd name="connsiteY2" fmla="*/ 0 h 560880"/>
              <a:gd name="connsiteX3" fmla="*/ 5609520 w 5609520"/>
              <a:gd name="connsiteY3" fmla="*/ 93482 h 560880"/>
              <a:gd name="connsiteX4" fmla="*/ 5609520 w 5609520"/>
              <a:gd name="connsiteY4" fmla="*/ 467398 h 560880"/>
              <a:gd name="connsiteX5" fmla="*/ 5516038 w 5609520"/>
              <a:gd name="connsiteY5" fmla="*/ 560880 h 560880"/>
              <a:gd name="connsiteX6" fmla="*/ 93482 w 5609520"/>
              <a:gd name="connsiteY6" fmla="*/ 560880 h 560880"/>
              <a:gd name="connsiteX7" fmla="*/ 0 w 5609520"/>
              <a:gd name="connsiteY7" fmla="*/ 467398 h 560880"/>
              <a:gd name="connsiteX8" fmla="*/ 0 w 5609520"/>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20" h="560880">
                <a:moveTo>
                  <a:pt x="0" y="93482"/>
                </a:moveTo>
                <a:cubicBezTo>
                  <a:pt x="0" y="41853"/>
                  <a:pt x="41853" y="0"/>
                  <a:pt x="93482" y="0"/>
                </a:cubicBezTo>
                <a:lnTo>
                  <a:pt x="5516038" y="0"/>
                </a:lnTo>
                <a:cubicBezTo>
                  <a:pt x="5567667" y="0"/>
                  <a:pt x="5609520" y="41853"/>
                  <a:pt x="5609520" y="93482"/>
                </a:cubicBezTo>
                <a:lnTo>
                  <a:pt x="5609520" y="467398"/>
                </a:lnTo>
                <a:cubicBezTo>
                  <a:pt x="5609520" y="519027"/>
                  <a:pt x="5567667" y="560880"/>
                  <a:pt x="5516038" y="560880"/>
                </a:cubicBezTo>
                <a:lnTo>
                  <a:pt x="93482" y="560880"/>
                </a:lnTo>
                <a:cubicBezTo>
                  <a:pt x="41853" y="560880"/>
                  <a:pt x="0" y="519027"/>
                  <a:pt x="0" y="467398"/>
                </a:cubicBezTo>
                <a:lnTo>
                  <a:pt x="0" y="9348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9407" tIns="27380" rIns="239407" bIns="27380" numCol="1" spcCol="1270" anchor="ctr" anchorCtr="0">
            <a:noAutofit/>
          </a:bodyPr>
          <a:lstStyle/>
          <a:p>
            <a:pPr lvl="0" algn="l" defTabSz="844550">
              <a:lnSpc>
                <a:spcPct val="90000"/>
              </a:lnSpc>
              <a:spcBef>
                <a:spcPct val="0"/>
              </a:spcBef>
              <a:spcAft>
                <a:spcPct val="35000"/>
              </a:spcAft>
            </a:pPr>
            <a:r>
              <a:rPr lang="en-US" sz="2800" b="1" kern="1200" dirty="0"/>
              <a:t>Future deductible amounts</a:t>
            </a:r>
          </a:p>
        </p:txBody>
      </p:sp>
    </p:spTree>
    <p:extLst>
      <p:ext uri="{BB962C8B-B14F-4D97-AF65-F5344CB8AC3E}">
        <p14:creationId xmlns:p14="http://schemas.microsoft.com/office/powerpoint/2010/main" val="140015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8200" y="13851"/>
            <a:ext cx="8239490" cy="891533"/>
          </a:xfrm>
        </p:spPr>
        <p:txBody>
          <a:bodyPr>
            <a:noAutofit/>
          </a:bodyPr>
          <a:lstStyle/>
          <a:p>
            <a:r>
              <a:rPr lang="en-US" dirty="0"/>
              <a:t> </a:t>
            </a:r>
            <a:r>
              <a:rPr lang="en-US" sz="3000" dirty="0"/>
              <a:t>Multiple Temporary </a:t>
            </a:r>
            <a:r>
              <a:rPr lang="en-US" sz="3000" dirty="0" smtClean="0"/>
              <a:t>Differences </a:t>
            </a:r>
            <a:r>
              <a:rPr lang="en-US" sz="2600" dirty="0" smtClean="0"/>
              <a:t>(continued)</a:t>
            </a:r>
            <a:endParaRPr lang="en-IN" sz="2600"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5" name="TextBox 4"/>
          <p:cNvSpPr txBox="1"/>
          <p:nvPr/>
        </p:nvSpPr>
        <p:spPr>
          <a:xfrm>
            <a:off x="574778" y="498988"/>
            <a:ext cx="8525387" cy="3893373"/>
          </a:xfrm>
          <a:prstGeom prst="rect">
            <a:avLst/>
          </a:prstGeom>
          <a:noFill/>
        </p:spPr>
        <p:txBody>
          <a:bodyPr wrap="square" rtlCol="0">
            <a:spAutoFit/>
          </a:bodyPr>
          <a:lstStyle/>
          <a:p>
            <a:r>
              <a:rPr lang="en-US" sz="2200" b="1" dirty="0"/>
              <a:t>2018</a:t>
            </a:r>
          </a:p>
          <a:p>
            <a:r>
              <a:rPr lang="en-IN" sz="2200" dirty="0"/>
              <a:t>During 2018, its first year of operations, Eli-Wallace Distributors reported </a:t>
            </a:r>
            <a:r>
              <a:rPr lang="en-US" sz="2200" dirty="0"/>
              <a:t>pretax</a:t>
            </a:r>
            <a:r>
              <a:rPr lang="en-IN" sz="2200" dirty="0"/>
              <a:t> accounting income of $200 million which included the following amounts:</a:t>
            </a:r>
          </a:p>
          <a:p>
            <a:pPr marL="457200" indent="-457200">
              <a:spcBef>
                <a:spcPts val="300"/>
              </a:spcBef>
              <a:buFont typeface="+mj-lt"/>
              <a:buAutoNum type="arabicPeriod"/>
            </a:pPr>
            <a:r>
              <a:rPr lang="en-IN" sz="2200" dirty="0" smtClean="0"/>
              <a:t>Income </a:t>
            </a:r>
            <a:r>
              <a:rPr lang="en-IN" sz="2200" dirty="0"/>
              <a:t>(net) from </a:t>
            </a:r>
            <a:r>
              <a:rPr lang="en-US" sz="2200" dirty="0"/>
              <a:t>installment</a:t>
            </a:r>
            <a:r>
              <a:rPr lang="en-IN" sz="2200" dirty="0"/>
              <a:t> sales of warehouses in 2018 of $9 million will be reported for tax purposes in 2019 ($5 million) and 2020 ($4 million</a:t>
            </a:r>
            <a:r>
              <a:rPr lang="en-IN" sz="2200" dirty="0" smtClean="0"/>
              <a:t>)</a:t>
            </a:r>
            <a:endParaRPr lang="en-IN" sz="2200" dirty="0"/>
          </a:p>
          <a:p>
            <a:pPr marL="457200" indent="-457200">
              <a:spcBef>
                <a:spcPts val="300"/>
              </a:spcBef>
              <a:buFont typeface="+mj-lt"/>
              <a:buAutoNum type="arabicPeriod"/>
            </a:pPr>
            <a:r>
              <a:rPr lang="en-IN" sz="2200" dirty="0" smtClean="0"/>
              <a:t>Depreciation </a:t>
            </a:r>
            <a:r>
              <a:rPr lang="en-IN" sz="2200" dirty="0"/>
              <a:t>is reported by the straight-line method on an asset with a four-year useful life. On the tax return, deductions for depreciation will be more than straight-line depreciation the first two years but less than straight-line depreciation the next two years ($ in millions):</a:t>
            </a:r>
            <a:endParaRPr lang="en-US" sz="2200" dirty="0"/>
          </a:p>
        </p:txBody>
      </p:sp>
      <p:sp>
        <p:nvSpPr>
          <p:cNvPr id="6" name="TextBox 5"/>
          <p:cNvSpPr txBox="1"/>
          <p:nvPr/>
        </p:nvSpPr>
        <p:spPr>
          <a:xfrm>
            <a:off x="837949" y="4657918"/>
            <a:ext cx="790890" cy="430887"/>
          </a:xfrm>
          <a:prstGeom prst="rect">
            <a:avLst/>
          </a:prstGeom>
          <a:noFill/>
        </p:spPr>
        <p:txBody>
          <a:bodyPr wrap="square" rtlCol="0">
            <a:spAutoFit/>
          </a:bodyPr>
          <a:lstStyle/>
          <a:p>
            <a:r>
              <a:rPr lang="en-IN" sz="2200" dirty="0"/>
              <a:t>2018</a:t>
            </a:r>
            <a:endParaRPr lang="en-US" sz="2200" dirty="0"/>
          </a:p>
        </p:txBody>
      </p:sp>
      <p:sp>
        <p:nvSpPr>
          <p:cNvPr id="8" name="TextBox 7"/>
          <p:cNvSpPr txBox="1"/>
          <p:nvPr/>
        </p:nvSpPr>
        <p:spPr>
          <a:xfrm>
            <a:off x="836412" y="5041372"/>
            <a:ext cx="790890" cy="430887"/>
          </a:xfrm>
          <a:prstGeom prst="rect">
            <a:avLst/>
          </a:prstGeom>
          <a:noFill/>
        </p:spPr>
        <p:txBody>
          <a:bodyPr wrap="square" rtlCol="0">
            <a:spAutoFit/>
          </a:bodyPr>
          <a:lstStyle/>
          <a:p>
            <a:r>
              <a:rPr lang="en-IN" sz="2200" dirty="0"/>
              <a:t>2019</a:t>
            </a:r>
            <a:endParaRPr lang="en-US" sz="2200" dirty="0"/>
          </a:p>
        </p:txBody>
      </p:sp>
      <p:sp>
        <p:nvSpPr>
          <p:cNvPr id="9" name="TextBox 8"/>
          <p:cNvSpPr txBox="1"/>
          <p:nvPr/>
        </p:nvSpPr>
        <p:spPr>
          <a:xfrm>
            <a:off x="834875" y="5415636"/>
            <a:ext cx="790890" cy="430887"/>
          </a:xfrm>
          <a:prstGeom prst="rect">
            <a:avLst/>
          </a:prstGeom>
          <a:noFill/>
        </p:spPr>
        <p:txBody>
          <a:bodyPr wrap="square" rtlCol="0">
            <a:spAutoFit/>
          </a:bodyPr>
          <a:lstStyle/>
          <a:p>
            <a:r>
              <a:rPr lang="en-IN" sz="2200" dirty="0"/>
              <a:t>2020</a:t>
            </a:r>
            <a:endParaRPr lang="en-US" sz="2200" dirty="0"/>
          </a:p>
        </p:txBody>
      </p:sp>
      <p:sp>
        <p:nvSpPr>
          <p:cNvPr id="10" name="TextBox 9"/>
          <p:cNvSpPr txBox="1"/>
          <p:nvPr/>
        </p:nvSpPr>
        <p:spPr>
          <a:xfrm>
            <a:off x="839487" y="5794495"/>
            <a:ext cx="790890" cy="430887"/>
          </a:xfrm>
          <a:prstGeom prst="rect">
            <a:avLst/>
          </a:prstGeom>
          <a:noFill/>
        </p:spPr>
        <p:txBody>
          <a:bodyPr wrap="square" rtlCol="0">
            <a:spAutoFit/>
          </a:bodyPr>
          <a:lstStyle/>
          <a:p>
            <a:r>
              <a:rPr lang="en-IN" sz="2200" dirty="0"/>
              <a:t>2021</a:t>
            </a:r>
            <a:endParaRPr lang="en-US" sz="2200" dirty="0"/>
          </a:p>
        </p:txBody>
      </p:sp>
      <p:sp>
        <p:nvSpPr>
          <p:cNvPr id="11" name="TextBox 10"/>
          <p:cNvSpPr txBox="1"/>
          <p:nvPr/>
        </p:nvSpPr>
        <p:spPr>
          <a:xfrm>
            <a:off x="2182868" y="4274464"/>
            <a:ext cx="2482153" cy="430887"/>
          </a:xfrm>
          <a:prstGeom prst="rect">
            <a:avLst/>
          </a:prstGeom>
          <a:noFill/>
        </p:spPr>
        <p:txBody>
          <a:bodyPr wrap="square" rtlCol="0">
            <a:spAutoFit/>
          </a:bodyPr>
          <a:lstStyle/>
          <a:p>
            <a:pPr algn="ctr"/>
            <a:r>
              <a:rPr lang="en-US" sz="2200" b="1" dirty="0"/>
              <a:t>Income Statement</a:t>
            </a:r>
            <a:endParaRPr lang="en-US" sz="2200" dirty="0"/>
          </a:p>
        </p:txBody>
      </p:sp>
      <p:sp>
        <p:nvSpPr>
          <p:cNvPr id="12" name="TextBox 11"/>
          <p:cNvSpPr txBox="1"/>
          <p:nvPr/>
        </p:nvSpPr>
        <p:spPr>
          <a:xfrm>
            <a:off x="4420483" y="4274464"/>
            <a:ext cx="2482153" cy="430887"/>
          </a:xfrm>
          <a:prstGeom prst="rect">
            <a:avLst/>
          </a:prstGeom>
          <a:noFill/>
        </p:spPr>
        <p:txBody>
          <a:bodyPr wrap="square" rtlCol="0">
            <a:spAutoFit/>
          </a:bodyPr>
          <a:lstStyle/>
          <a:p>
            <a:pPr algn="ctr"/>
            <a:r>
              <a:rPr lang="en-US" sz="2200" b="1" dirty="0"/>
              <a:t>Tax Return</a:t>
            </a:r>
            <a:endParaRPr lang="en-US" sz="2200" dirty="0"/>
          </a:p>
        </p:txBody>
      </p:sp>
      <p:sp>
        <p:nvSpPr>
          <p:cNvPr id="13" name="TextBox 12"/>
          <p:cNvSpPr txBox="1"/>
          <p:nvPr/>
        </p:nvSpPr>
        <p:spPr>
          <a:xfrm>
            <a:off x="6658098" y="4274464"/>
            <a:ext cx="2482153" cy="430887"/>
          </a:xfrm>
          <a:prstGeom prst="rect">
            <a:avLst/>
          </a:prstGeom>
          <a:noFill/>
        </p:spPr>
        <p:txBody>
          <a:bodyPr wrap="square" rtlCol="0">
            <a:spAutoFit/>
          </a:bodyPr>
          <a:lstStyle/>
          <a:p>
            <a:pPr algn="ctr"/>
            <a:r>
              <a:rPr lang="en-US" sz="2200" b="1" dirty="0"/>
              <a:t>Difference</a:t>
            </a:r>
            <a:endParaRPr lang="en-US" sz="2200" dirty="0"/>
          </a:p>
        </p:txBody>
      </p:sp>
      <p:sp>
        <p:nvSpPr>
          <p:cNvPr id="14" name="TextBox 13"/>
          <p:cNvSpPr txBox="1"/>
          <p:nvPr/>
        </p:nvSpPr>
        <p:spPr>
          <a:xfrm>
            <a:off x="3028499" y="4657918"/>
            <a:ext cx="790890" cy="430887"/>
          </a:xfrm>
          <a:prstGeom prst="rect">
            <a:avLst/>
          </a:prstGeom>
          <a:noFill/>
        </p:spPr>
        <p:txBody>
          <a:bodyPr wrap="square" rtlCol="0">
            <a:spAutoFit/>
          </a:bodyPr>
          <a:lstStyle/>
          <a:p>
            <a:pPr algn="r"/>
            <a:r>
              <a:rPr lang="en-IN" sz="2200" dirty="0"/>
              <a:t>$  50</a:t>
            </a:r>
            <a:endParaRPr lang="en-US" sz="2200" dirty="0"/>
          </a:p>
        </p:txBody>
      </p:sp>
      <p:sp>
        <p:nvSpPr>
          <p:cNvPr id="15" name="TextBox 14"/>
          <p:cNvSpPr txBox="1"/>
          <p:nvPr/>
        </p:nvSpPr>
        <p:spPr>
          <a:xfrm>
            <a:off x="5266114" y="4657918"/>
            <a:ext cx="790890" cy="430887"/>
          </a:xfrm>
          <a:prstGeom prst="rect">
            <a:avLst/>
          </a:prstGeom>
          <a:noFill/>
        </p:spPr>
        <p:txBody>
          <a:bodyPr wrap="square" rtlCol="0">
            <a:spAutoFit/>
          </a:bodyPr>
          <a:lstStyle/>
          <a:p>
            <a:pPr algn="r"/>
            <a:r>
              <a:rPr lang="en-IN" sz="2200" dirty="0"/>
              <a:t>$  66</a:t>
            </a:r>
            <a:endParaRPr lang="en-US" sz="2200" dirty="0"/>
          </a:p>
        </p:txBody>
      </p:sp>
      <p:sp>
        <p:nvSpPr>
          <p:cNvPr id="16" name="TextBox 15"/>
          <p:cNvSpPr txBox="1"/>
          <p:nvPr/>
        </p:nvSpPr>
        <p:spPr>
          <a:xfrm>
            <a:off x="7503729" y="4657918"/>
            <a:ext cx="790890" cy="430887"/>
          </a:xfrm>
          <a:prstGeom prst="rect">
            <a:avLst/>
          </a:prstGeom>
          <a:noFill/>
        </p:spPr>
        <p:txBody>
          <a:bodyPr wrap="square" rtlCol="0">
            <a:spAutoFit/>
          </a:bodyPr>
          <a:lstStyle/>
          <a:p>
            <a:pPr algn="r"/>
            <a:r>
              <a:rPr lang="en-IN" sz="2200" dirty="0"/>
              <a:t>$(16)</a:t>
            </a:r>
            <a:endParaRPr lang="en-US" sz="2200" dirty="0"/>
          </a:p>
        </p:txBody>
      </p:sp>
      <p:sp>
        <p:nvSpPr>
          <p:cNvPr id="17" name="TextBox 16"/>
          <p:cNvSpPr txBox="1"/>
          <p:nvPr/>
        </p:nvSpPr>
        <p:spPr>
          <a:xfrm>
            <a:off x="3028499" y="5041372"/>
            <a:ext cx="790890" cy="430887"/>
          </a:xfrm>
          <a:prstGeom prst="rect">
            <a:avLst/>
          </a:prstGeom>
          <a:noFill/>
        </p:spPr>
        <p:txBody>
          <a:bodyPr wrap="square" rtlCol="0">
            <a:spAutoFit/>
          </a:bodyPr>
          <a:lstStyle/>
          <a:p>
            <a:pPr algn="r"/>
            <a:r>
              <a:rPr lang="en-IN" sz="2200" dirty="0"/>
              <a:t>50</a:t>
            </a:r>
            <a:endParaRPr lang="en-US" sz="2200" dirty="0"/>
          </a:p>
        </p:txBody>
      </p:sp>
      <p:sp>
        <p:nvSpPr>
          <p:cNvPr id="18" name="TextBox 17"/>
          <p:cNvSpPr txBox="1"/>
          <p:nvPr/>
        </p:nvSpPr>
        <p:spPr>
          <a:xfrm>
            <a:off x="5266114" y="5041372"/>
            <a:ext cx="790890" cy="430887"/>
          </a:xfrm>
          <a:prstGeom prst="rect">
            <a:avLst/>
          </a:prstGeom>
          <a:noFill/>
        </p:spPr>
        <p:txBody>
          <a:bodyPr wrap="square" rtlCol="0">
            <a:spAutoFit/>
          </a:bodyPr>
          <a:lstStyle/>
          <a:p>
            <a:pPr algn="r"/>
            <a:r>
              <a:rPr lang="en-IN" sz="2200" dirty="0"/>
              <a:t>88</a:t>
            </a:r>
            <a:endParaRPr lang="en-US" sz="2200" dirty="0"/>
          </a:p>
        </p:txBody>
      </p:sp>
      <p:sp>
        <p:nvSpPr>
          <p:cNvPr id="19" name="TextBox 18"/>
          <p:cNvSpPr txBox="1"/>
          <p:nvPr/>
        </p:nvSpPr>
        <p:spPr>
          <a:xfrm>
            <a:off x="7503729" y="5041372"/>
            <a:ext cx="790890" cy="430887"/>
          </a:xfrm>
          <a:prstGeom prst="rect">
            <a:avLst/>
          </a:prstGeom>
          <a:noFill/>
        </p:spPr>
        <p:txBody>
          <a:bodyPr wrap="square" rtlCol="0">
            <a:spAutoFit/>
          </a:bodyPr>
          <a:lstStyle/>
          <a:p>
            <a:pPr algn="r"/>
            <a:r>
              <a:rPr lang="en-IN" sz="2200" dirty="0"/>
              <a:t>(38)</a:t>
            </a:r>
            <a:endParaRPr lang="en-US" sz="2200" dirty="0"/>
          </a:p>
        </p:txBody>
      </p:sp>
      <p:sp>
        <p:nvSpPr>
          <p:cNvPr id="20" name="TextBox 19"/>
          <p:cNvSpPr txBox="1"/>
          <p:nvPr/>
        </p:nvSpPr>
        <p:spPr>
          <a:xfrm>
            <a:off x="3028499" y="5415636"/>
            <a:ext cx="790890" cy="430887"/>
          </a:xfrm>
          <a:prstGeom prst="rect">
            <a:avLst/>
          </a:prstGeom>
          <a:noFill/>
        </p:spPr>
        <p:txBody>
          <a:bodyPr wrap="square" rtlCol="0">
            <a:spAutoFit/>
          </a:bodyPr>
          <a:lstStyle/>
          <a:p>
            <a:pPr algn="r"/>
            <a:r>
              <a:rPr lang="en-IN" sz="2200" dirty="0"/>
              <a:t>50</a:t>
            </a:r>
            <a:endParaRPr lang="en-US" sz="2200" dirty="0"/>
          </a:p>
        </p:txBody>
      </p:sp>
      <p:sp>
        <p:nvSpPr>
          <p:cNvPr id="21" name="TextBox 20"/>
          <p:cNvSpPr txBox="1"/>
          <p:nvPr/>
        </p:nvSpPr>
        <p:spPr>
          <a:xfrm>
            <a:off x="5266114" y="5415636"/>
            <a:ext cx="790890" cy="430887"/>
          </a:xfrm>
          <a:prstGeom prst="rect">
            <a:avLst/>
          </a:prstGeom>
          <a:noFill/>
        </p:spPr>
        <p:txBody>
          <a:bodyPr wrap="square" rtlCol="0">
            <a:spAutoFit/>
          </a:bodyPr>
          <a:lstStyle/>
          <a:p>
            <a:pPr algn="r"/>
            <a:r>
              <a:rPr lang="en-IN" sz="2200" dirty="0"/>
              <a:t>30</a:t>
            </a:r>
            <a:endParaRPr lang="en-US" sz="2200" dirty="0"/>
          </a:p>
        </p:txBody>
      </p:sp>
      <p:sp>
        <p:nvSpPr>
          <p:cNvPr id="22" name="TextBox 21"/>
          <p:cNvSpPr txBox="1"/>
          <p:nvPr/>
        </p:nvSpPr>
        <p:spPr>
          <a:xfrm>
            <a:off x="7503729" y="5415636"/>
            <a:ext cx="790890" cy="430887"/>
          </a:xfrm>
          <a:prstGeom prst="rect">
            <a:avLst/>
          </a:prstGeom>
          <a:noFill/>
        </p:spPr>
        <p:txBody>
          <a:bodyPr wrap="square" rtlCol="0">
            <a:spAutoFit/>
          </a:bodyPr>
          <a:lstStyle/>
          <a:p>
            <a:pPr algn="r"/>
            <a:r>
              <a:rPr lang="en-IN" sz="2200" dirty="0"/>
              <a:t>20</a:t>
            </a:r>
            <a:endParaRPr lang="en-US" sz="2200" dirty="0"/>
          </a:p>
        </p:txBody>
      </p:sp>
      <p:sp>
        <p:nvSpPr>
          <p:cNvPr id="23" name="TextBox 22"/>
          <p:cNvSpPr txBox="1"/>
          <p:nvPr/>
        </p:nvSpPr>
        <p:spPr>
          <a:xfrm>
            <a:off x="3028499" y="5794495"/>
            <a:ext cx="790890" cy="430887"/>
          </a:xfrm>
          <a:prstGeom prst="rect">
            <a:avLst/>
          </a:prstGeom>
          <a:noFill/>
        </p:spPr>
        <p:txBody>
          <a:bodyPr wrap="square" rtlCol="0">
            <a:spAutoFit/>
          </a:bodyPr>
          <a:lstStyle/>
          <a:p>
            <a:pPr algn="r"/>
            <a:r>
              <a:rPr lang="en-IN" sz="2200" dirty="0"/>
              <a:t>50</a:t>
            </a:r>
            <a:endParaRPr lang="en-US" sz="2200" dirty="0"/>
          </a:p>
        </p:txBody>
      </p:sp>
      <p:sp>
        <p:nvSpPr>
          <p:cNvPr id="24" name="TextBox 23"/>
          <p:cNvSpPr txBox="1"/>
          <p:nvPr/>
        </p:nvSpPr>
        <p:spPr>
          <a:xfrm>
            <a:off x="5266114" y="5794495"/>
            <a:ext cx="790890" cy="430887"/>
          </a:xfrm>
          <a:prstGeom prst="rect">
            <a:avLst/>
          </a:prstGeom>
          <a:noFill/>
        </p:spPr>
        <p:txBody>
          <a:bodyPr wrap="square" rtlCol="0">
            <a:spAutoFit/>
          </a:bodyPr>
          <a:lstStyle/>
          <a:p>
            <a:pPr algn="r"/>
            <a:r>
              <a:rPr lang="en-IN" sz="2200" dirty="0"/>
              <a:t>16</a:t>
            </a:r>
            <a:endParaRPr lang="en-US" sz="2200" dirty="0"/>
          </a:p>
        </p:txBody>
      </p:sp>
      <p:sp>
        <p:nvSpPr>
          <p:cNvPr id="25" name="TextBox 24"/>
          <p:cNvSpPr txBox="1"/>
          <p:nvPr/>
        </p:nvSpPr>
        <p:spPr>
          <a:xfrm>
            <a:off x="7503729" y="5794495"/>
            <a:ext cx="790890" cy="430887"/>
          </a:xfrm>
          <a:prstGeom prst="rect">
            <a:avLst/>
          </a:prstGeom>
          <a:noFill/>
        </p:spPr>
        <p:txBody>
          <a:bodyPr wrap="square" rtlCol="0">
            <a:spAutoFit/>
          </a:bodyPr>
          <a:lstStyle/>
          <a:p>
            <a:pPr algn="r"/>
            <a:r>
              <a:rPr lang="en-IN" sz="2200" dirty="0"/>
              <a:t>34</a:t>
            </a:r>
            <a:endParaRPr lang="en-US" sz="2200" dirty="0"/>
          </a:p>
        </p:txBody>
      </p:sp>
      <p:sp>
        <p:nvSpPr>
          <p:cNvPr id="43" name="TextBox 42"/>
          <p:cNvSpPr txBox="1"/>
          <p:nvPr/>
        </p:nvSpPr>
        <p:spPr>
          <a:xfrm>
            <a:off x="3028499" y="6197071"/>
            <a:ext cx="790890" cy="430887"/>
          </a:xfrm>
          <a:prstGeom prst="rect">
            <a:avLst/>
          </a:prstGeom>
          <a:noFill/>
        </p:spPr>
        <p:txBody>
          <a:bodyPr wrap="square" rtlCol="0">
            <a:spAutoFit/>
          </a:bodyPr>
          <a:lstStyle/>
          <a:p>
            <a:pPr algn="r"/>
            <a:r>
              <a:rPr lang="en-IN" sz="2200" dirty="0"/>
              <a:t>$200</a:t>
            </a:r>
            <a:endParaRPr lang="en-US" sz="2200" dirty="0"/>
          </a:p>
        </p:txBody>
      </p:sp>
      <p:sp>
        <p:nvSpPr>
          <p:cNvPr id="44" name="TextBox 43"/>
          <p:cNvSpPr txBox="1"/>
          <p:nvPr/>
        </p:nvSpPr>
        <p:spPr>
          <a:xfrm>
            <a:off x="5266114" y="6197071"/>
            <a:ext cx="790890" cy="430887"/>
          </a:xfrm>
          <a:prstGeom prst="rect">
            <a:avLst/>
          </a:prstGeom>
          <a:noFill/>
        </p:spPr>
        <p:txBody>
          <a:bodyPr wrap="square" rtlCol="0">
            <a:spAutoFit/>
          </a:bodyPr>
          <a:lstStyle/>
          <a:p>
            <a:pPr algn="r"/>
            <a:r>
              <a:rPr lang="en-IN" sz="2200" dirty="0"/>
              <a:t>$200</a:t>
            </a:r>
            <a:endParaRPr lang="en-US" sz="2200" dirty="0"/>
          </a:p>
        </p:txBody>
      </p:sp>
      <p:sp>
        <p:nvSpPr>
          <p:cNvPr id="45" name="TextBox 44"/>
          <p:cNvSpPr txBox="1"/>
          <p:nvPr/>
        </p:nvSpPr>
        <p:spPr>
          <a:xfrm>
            <a:off x="7503729" y="6197071"/>
            <a:ext cx="790890" cy="430887"/>
          </a:xfrm>
          <a:prstGeom prst="rect">
            <a:avLst/>
          </a:prstGeom>
          <a:noFill/>
        </p:spPr>
        <p:txBody>
          <a:bodyPr wrap="square" rtlCol="0">
            <a:spAutoFit/>
          </a:bodyPr>
          <a:lstStyle/>
          <a:p>
            <a:pPr algn="r"/>
            <a:r>
              <a:rPr lang="en-IN" sz="2200" dirty="0"/>
              <a:t>$    0</a:t>
            </a:r>
            <a:endParaRPr lang="en-US" sz="2200" dirty="0"/>
          </a:p>
        </p:txBody>
      </p:sp>
      <p:cxnSp>
        <p:nvCxnSpPr>
          <p:cNvPr id="9216" name="Straight Connector 9215"/>
          <p:cNvCxnSpPr/>
          <p:nvPr/>
        </p:nvCxnSpPr>
        <p:spPr>
          <a:xfrm>
            <a:off x="31357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1357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1357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3709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3709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3709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631500" y="623808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31500" y="6615258"/>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31500" y="6574632"/>
            <a:ext cx="5960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19" name="Straight Connector 9218"/>
          <p:cNvCxnSpPr/>
          <p:nvPr/>
        </p:nvCxnSpPr>
        <p:spPr>
          <a:xfrm flipV="1">
            <a:off x="911796" y="4657918"/>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85857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2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43" grpId="0"/>
      <p:bldP spid="44" grpId="0"/>
      <p:bldP spid="4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26" name="TextBox 25"/>
          <p:cNvSpPr txBox="1"/>
          <p:nvPr/>
        </p:nvSpPr>
        <p:spPr>
          <a:xfrm>
            <a:off x="618684" y="1015021"/>
            <a:ext cx="8476445" cy="1107996"/>
          </a:xfrm>
          <a:prstGeom prst="rect">
            <a:avLst/>
          </a:prstGeom>
          <a:noFill/>
        </p:spPr>
        <p:txBody>
          <a:bodyPr wrap="square" rtlCol="0">
            <a:spAutoFit/>
          </a:bodyPr>
          <a:lstStyle/>
          <a:p>
            <a:pPr marL="457200" indent="-457200">
              <a:buFont typeface="+mj-lt"/>
              <a:buAutoNum type="arabicPeriod" startAt="3"/>
            </a:pPr>
            <a:r>
              <a:rPr lang="en-IN" sz="2200" dirty="0" smtClean="0"/>
              <a:t>Estimated </a:t>
            </a:r>
            <a:r>
              <a:rPr lang="en-IN" sz="2200" dirty="0"/>
              <a:t>warranty expense will be deductible on the tax return when actually paid during the next two years. Estimated deductions are as follows ($ in millions):</a:t>
            </a:r>
            <a:r>
              <a:rPr lang="en-US" sz="2200" dirty="0"/>
              <a:t>	</a:t>
            </a:r>
          </a:p>
        </p:txBody>
      </p:sp>
      <p:sp>
        <p:nvSpPr>
          <p:cNvPr id="27" name="TextBox 26"/>
          <p:cNvSpPr txBox="1"/>
          <p:nvPr/>
        </p:nvSpPr>
        <p:spPr>
          <a:xfrm>
            <a:off x="618683" y="4244572"/>
            <a:ext cx="8476488" cy="2123658"/>
          </a:xfrm>
          <a:prstGeom prst="rect">
            <a:avLst/>
          </a:prstGeom>
          <a:noFill/>
        </p:spPr>
        <p:txBody>
          <a:bodyPr wrap="square" rtlCol="0">
            <a:spAutoFit/>
          </a:bodyPr>
          <a:lstStyle/>
          <a:p>
            <a:r>
              <a:rPr lang="en-US" sz="2200" b="1" dirty="0"/>
              <a:t>2019</a:t>
            </a:r>
          </a:p>
          <a:p>
            <a:r>
              <a:rPr lang="en-IN" sz="2200" dirty="0"/>
              <a:t>During 2019, </a:t>
            </a:r>
            <a:r>
              <a:rPr lang="en-US" sz="2200" dirty="0"/>
              <a:t>pretax</a:t>
            </a:r>
            <a:r>
              <a:rPr lang="en-IN" sz="2200" dirty="0"/>
              <a:t> accounting income of $200 million included an estimated loss of $1 million from having accrued a loss contingency. The loss is expected to be paid in 2021 at which time it will be tax deductible. </a:t>
            </a:r>
            <a:endParaRPr lang="en-IN" sz="2200" dirty="0" smtClean="0"/>
          </a:p>
          <a:p>
            <a:endParaRPr lang="en-IN" sz="2200" dirty="0"/>
          </a:p>
          <a:p>
            <a:r>
              <a:rPr lang="en-IN" sz="2200" dirty="0" smtClean="0"/>
              <a:t>The </a:t>
            </a:r>
            <a:r>
              <a:rPr lang="en-IN" sz="2200" dirty="0"/>
              <a:t>enacted tax rate is 40% each year.</a:t>
            </a:r>
            <a:endParaRPr lang="en-US" sz="2200" dirty="0"/>
          </a:p>
        </p:txBody>
      </p:sp>
      <p:sp>
        <p:nvSpPr>
          <p:cNvPr id="43" name="Title 1"/>
          <p:cNvSpPr>
            <a:spLocks noGrp="1"/>
          </p:cNvSpPr>
          <p:nvPr>
            <p:ph type="title"/>
          </p:nvPr>
        </p:nvSpPr>
        <p:spPr>
          <a:xfrm>
            <a:off x="618684" y="204125"/>
            <a:ext cx="7839441" cy="771810"/>
          </a:xfrm>
        </p:spPr>
        <p:txBody>
          <a:bodyPr>
            <a:noAutofit/>
          </a:bodyPr>
          <a:lstStyle/>
          <a:p>
            <a:r>
              <a:rPr lang="en-US" sz="3000" dirty="0"/>
              <a:t>Multiple Temporary </a:t>
            </a:r>
            <a:r>
              <a:rPr lang="en-US" sz="3000" dirty="0" smtClean="0"/>
              <a:t>Differences </a:t>
            </a:r>
            <a:r>
              <a:rPr lang="en-US" sz="2600" dirty="0" smtClean="0">
                <a:cs typeface="Arial" charset="0"/>
              </a:rPr>
              <a:t>(concluded)</a:t>
            </a:r>
            <a:endParaRPr lang="en-IN" sz="2600" dirty="0">
              <a:latin typeface="+mj-lt"/>
            </a:endParaRPr>
          </a:p>
        </p:txBody>
      </p:sp>
      <p:sp>
        <p:nvSpPr>
          <p:cNvPr id="73" name="TextBox 72"/>
          <p:cNvSpPr txBox="1"/>
          <p:nvPr/>
        </p:nvSpPr>
        <p:spPr>
          <a:xfrm>
            <a:off x="837949" y="2597704"/>
            <a:ext cx="790890" cy="430887"/>
          </a:xfrm>
          <a:prstGeom prst="rect">
            <a:avLst/>
          </a:prstGeom>
          <a:noFill/>
        </p:spPr>
        <p:txBody>
          <a:bodyPr wrap="square" rtlCol="0">
            <a:spAutoFit/>
          </a:bodyPr>
          <a:lstStyle/>
          <a:p>
            <a:r>
              <a:rPr lang="en-IN" sz="2200" dirty="0"/>
              <a:t>2018</a:t>
            </a:r>
            <a:endParaRPr lang="en-US" sz="2200" dirty="0"/>
          </a:p>
        </p:txBody>
      </p:sp>
      <p:sp>
        <p:nvSpPr>
          <p:cNvPr id="74" name="TextBox 73"/>
          <p:cNvSpPr txBox="1"/>
          <p:nvPr/>
        </p:nvSpPr>
        <p:spPr>
          <a:xfrm>
            <a:off x="836412" y="2981158"/>
            <a:ext cx="790890" cy="430887"/>
          </a:xfrm>
          <a:prstGeom prst="rect">
            <a:avLst/>
          </a:prstGeom>
          <a:noFill/>
        </p:spPr>
        <p:txBody>
          <a:bodyPr wrap="square" rtlCol="0">
            <a:spAutoFit/>
          </a:bodyPr>
          <a:lstStyle/>
          <a:p>
            <a:r>
              <a:rPr lang="en-IN" sz="2200" dirty="0"/>
              <a:t>2019</a:t>
            </a:r>
            <a:endParaRPr lang="en-US" sz="2200" dirty="0"/>
          </a:p>
        </p:txBody>
      </p:sp>
      <p:sp>
        <p:nvSpPr>
          <p:cNvPr id="75" name="TextBox 74"/>
          <p:cNvSpPr txBox="1"/>
          <p:nvPr/>
        </p:nvSpPr>
        <p:spPr>
          <a:xfrm>
            <a:off x="834875" y="3355422"/>
            <a:ext cx="790890" cy="430887"/>
          </a:xfrm>
          <a:prstGeom prst="rect">
            <a:avLst/>
          </a:prstGeom>
          <a:noFill/>
        </p:spPr>
        <p:txBody>
          <a:bodyPr wrap="square" rtlCol="0">
            <a:spAutoFit/>
          </a:bodyPr>
          <a:lstStyle/>
          <a:p>
            <a:r>
              <a:rPr lang="en-IN" sz="2200" dirty="0"/>
              <a:t>2020</a:t>
            </a:r>
            <a:endParaRPr lang="en-US" sz="2200" dirty="0"/>
          </a:p>
        </p:txBody>
      </p:sp>
      <p:sp>
        <p:nvSpPr>
          <p:cNvPr id="77" name="TextBox 76"/>
          <p:cNvSpPr txBox="1"/>
          <p:nvPr/>
        </p:nvSpPr>
        <p:spPr>
          <a:xfrm>
            <a:off x="2182868" y="2214250"/>
            <a:ext cx="2482153" cy="430887"/>
          </a:xfrm>
          <a:prstGeom prst="rect">
            <a:avLst/>
          </a:prstGeom>
          <a:noFill/>
        </p:spPr>
        <p:txBody>
          <a:bodyPr wrap="square" rtlCol="0">
            <a:spAutoFit/>
          </a:bodyPr>
          <a:lstStyle/>
          <a:p>
            <a:pPr algn="ctr"/>
            <a:r>
              <a:rPr lang="en-US" sz="2200" b="1" dirty="0"/>
              <a:t>Income Statement</a:t>
            </a:r>
            <a:endParaRPr lang="en-US" sz="2200" dirty="0"/>
          </a:p>
        </p:txBody>
      </p:sp>
      <p:sp>
        <p:nvSpPr>
          <p:cNvPr id="78" name="TextBox 77"/>
          <p:cNvSpPr txBox="1"/>
          <p:nvPr/>
        </p:nvSpPr>
        <p:spPr>
          <a:xfrm>
            <a:off x="4420483" y="2214250"/>
            <a:ext cx="2482153" cy="430887"/>
          </a:xfrm>
          <a:prstGeom prst="rect">
            <a:avLst/>
          </a:prstGeom>
          <a:noFill/>
        </p:spPr>
        <p:txBody>
          <a:bodyPr wrap="square" rtlCol="0">
            <a:spAutoFit/>
          </a:bodyPr>
          <a:lstStyle/>
          <a:p>
            <a:pPr algn="ctr"/>
            <a:r>
              <a:rPr lang="en-US" sz="2200" b="1" dirty="0"/>
              <a:t>Tax Return</a:t>
            </a:r>
            <a:endParaRPr lang="en-US" sz="2200" dirty="0"/>
          </a:p>
        </p:txBody>
      </p:sp>
      <p:sp>
        <p:nvSpPr>
          <p:cNvPr id="79" name="TextBox 78"/>
          <p:cNvSpPr txBox="1"/>
          <p:nvPr/>
        </p:nvSpPr>
        <p:spPr>
          <a:xfrm>
            <a:off x="6658098" y="2214250"/>
            <a:ext cx="2482153" cy="430887"/>
          </a:xfrm>
          <a:prstGeom prst="rect">
            <a:avLst/>
          </a:prstGeom>
          <a:noFill/>
        </p:spPr>
        <p:txBody>
          <a:bodyPr wrap="square" rtlCol="0">
            <a:spAutoFit/>
          </a:bodyPr>
          <a:lstStyle/>
          <a:p>
            <a:pPr algn="ctr"/>
            <a:r>
              <a:rPr lang="en-US" sz="2200" b="1" dirty="0"/>
              <a:t>Difference</a:t>
            </a:r>
            <a:endParaRPr lang="en-US" sz="2200" dirty="0"/>
          </a:p>
        </p:txBody>
      </p:sp>
      <p:sp>
        <p:nvSpPr>
          <p:cNvPr id="80" name="TextBox 79"/>
          <p:cNvSpPr txBox="1"/>
          <p:nvPr/>
        </p:nvSpPr>
        <p:spPr>
          <a:xfrm>
            <a:off x="3028499" y="2597704"/>
            <a:ext cx="790890" cy="430887"/>
          </a:xfrm>
          <a:prstGeom prst="rect">
            <a:avLst/>
          </a:prstGeom>
          <a:noFill/>
        </p:spPr>
        <p:txBody>
          <a:bodyPr wrap="square" rtlCol="0">
            <a:spAutoFit/>
          </a:bodyPr>
          <a:lstStyle/>
          <a:p>
            <a:pPr algn="r"/>
            <a:r>
              <a:rPr lang="en-IN" sz="2200" dirty="0"/>
              <a:t>$7</a:t>
            </a:r>
            <a:endParaRPr lang="en-US" sz="2200" dirty="0"/>
          </a:p>
        </p:txBody>
      </p:sp>
      <p:sp>
        <p:nvSpPr>
          <p:cNvPr id="82" name="TextBox 81"/>
          <p:cNvSpPr txBox="1"/>
          <p:nvPr/>
        </p:nvSpPr>
        <p:spPr>
          <a:xfrm>
            <a:off x="7503729" y="2597704"/>
            <a:ext cx="790890" cy="430887"/>
          </a:xfrm>
          <a:prstGeom prst="rect">
            <a:avLst/>
          </a:prstGeom>
          <a:noFill/>
        </p:spPr>
        <p:txBody>
          <a:bodyPr wrap="square" rtlCol="0">
            <a:spAutoFit/>
          </a:bodyPr>
          <a:lstStyle/>
          <a:p>
            <a:pPr algn="r"/>
            <a:r>
              <a:rPr lang="en-IN" sz="2200" dirty="0"/>
              <a:t>$7</a:t>
            </a:r>
            <a:endParaRPr lang="en-US" sz="2200" dirty="0"/>
          </a:p>
        </p:txBody>
      </p:sp>
      <p:sp>
        <p:nvSpPr>
          <p:cNvPr id="84" name="TextBox 83"/>
          <p:cNvSpPr txBox="1"/>
          <p:nvPr/>
        </p:nvSpPr>
        <p:spPr>
          <a:xfrm>
            <a:off x="5266114" y="2981158"/>
            <a:ext cx="790890" cy="430887"/>
          </a:xfrm>
          <a:prstGeom prst="rect">
            <a:avLst/>
          </a:prstGeom>
          <a:noFill/>
        </p:spPr>
        <p:txBody>
          <a:bodyPr wrap="square" rtlCol="0">
            <a:spAutoFit/>
          </a:bodyPr>
          <a:lstStyle/>
          <a:p>
            <a:pPr algn="r"/>
            <a:r>
              <a:rPr lang="en-IN" sz="2200" dirty="0"/>
              <a:t>$4</a:t>
            </a:r>
            <a:endParaRPr lang="en-US" sz="2200" dirty="0"/>
          </a:p>
        </p:txBody>
      </p:sp>
      <p:sp>
        <p:nvSpPr>
          <p:cNvPr id="85" name="TextBox 84"/>
          <p:cNvSpPr txBox="1"/>
          <p:nvPr/>
        </p:nvSpPr>
        <p:spPr>
          <a:xfrm>
            <a:off x="7577469" y="2981158"/>
            <a:ext cx="790890" cy="430887"/>
          </a:xfrm>
          <a:prstGeom prst="rect">
            <a:avLst/>
          </a:prstGeom>
          <a:noFill/>
        </p:spPr>
        <p:txBody>
          <a:bodyPr wrap="square" rtlCol="0">
            <a:spAutoFit/>
          </a:bodyPr>
          <a:lstStyle/>
          <a:p>
            <a:pPr algn="r"/>
            <a:r>
              <a:rPr lang="en-IN" sz="2200" dirty="0"/>
              <a:t>(4)</a:t>
            </a:r>
            <a:endParaRPr lang="en-US" sz="2200" dirty="0"/>
          </a:p>
        </p:txBody>
      </p:sp>
      <p:sp>
        <p:nvSpPr>
          <p:cNvPr id="87" name="TextBox 86"/>
          <p:cNvSpPr txBox="1"/>
          <p:nvPr/>
        </p:nvSpPr>
        <p:spPr>
          <a:xfrm>
            <a:off x="5266114" y="3355422"/>
            <a:ext cx="790890" cy="430887"/>
          </a:xfrm>
          <a:prstGeom prst="rect">
            <a:avLst/>
          </a:prstGeom>
          <a:noFill/>
        </p:spPr>
        <p:txBody>
          <a:bodyPr wrap="square" rtlCol="0">
            <a:spAutoFit/>
          </a:bodyPr>
          <a:lstStyle/>
          <a:p>
            <a:pPr algn="r"/>
            <a:r>
              <a:rPr lang="en-IN" sz="2200" dirty="0"/>
              <a:t>3</a:t>
            </a:r>
            <a:endParaRPr lang="en-US" sz="2200" dirty="0"/>
          </a:p>
        </p:txBody>
      </p:sp>
      <p:sp>
        <p:nvSpPr>
          <p:cNvPr id="88" name="TextBox 87"/>
          <p:cNvSpPr txBox="1"/>
          <p:nvPr/>
        </p:nvSpPr>
        <p:spPr>
          <a:xfrm>
            <a:off x="7577469" y="3355422"/>
            <a:ext cx="790890" cy="430887"/>
          </a:xfrm>
          <a:prstGeom prst="rect">
            <a:avLst/>
          </a:prstGeom>
          <a:noFill/>
        </p:spPr>
        <p:txBody>
          <a:bodyPr wrap="square" rtlCol="0">
            <a:spAutoFit/>
          </a:bodyPr>
          <a:lstStyle/>
          <a:p>
            <a:pPr algn="r"/>
            <a:r>
              <a:rPr lang="en-IN" sz="2200" dirty="0"/>
              <a:t>(3)</a:t>
            </a:r>
            <a:endParaRPr lang="en-US" sz="2200" dirty="0"/>
          </a:p>
        </p:txBody>
      </p:sp>
      <p:sp>
        <p:nvSpPr>
          <p:cNvPr id="92" name="TextBox 91"/>
          <p:cNvSpPr txBox="1"/>
          <p:nvPr/>
        </p:nvSpPr>
        <p:spPr>
          <a:xfrm>
            <a:off x="3028499" y="3723903"/>
            <a:ext cx="790890" cy="430887"/>
          </a:xfrm>
          <a:prstGeom prst="rect">
            <a:avLst/>
          </a:prstGeom>
          <a:noFill/>
        </p:spPr>
        <p:txBody>
          <a:bodyPr wrap="square" rtlCol="0">
            <a:spAutoFit/>
          </a:bodyPr>
          <a:lstStyle/>
          <a:p>
            <a:pPr algn="r"/>
            <a:r>
              <a:rPr lang="en-IN" sz="2200" dirty="0"/>
              <a:t>$7</a:t>
            </a:r>
            <a:endParaRPr lang="en-US" sz="2200" dirty="0"/>
          </a:p>
        </p:txBody>
      </p:sp>
      <p:sp>
        <p:nvSpPr>
          <p:cNvPr id="93" name="TextBox 92"/>
          <p:cNvSpPr txBox="1"/>
          <p:nvPr/>
        </p:nvSpPr>
        <p:spPr>
          <a:xfrm>
            <a:off x="5266114" y="3723903"/>
            <a:ext cx="790890" cy="430887"/>
          </a:xfrm>
          <a:prstGeom prst="rect">
            <a:avLst/>
          </a:prstGeom>
          <a:noFill/>
        </p:spPr>
        <p:txBody>
          <a:bodyPr wrap="square" rtlCol="0">
            <a:spAutoFit/>
          </a:bodyPr>
          <a:lstStyle/>
          <a:p>
            <a:pPr algn="r"/>
            <a:r>
              <a:rPr lang="en-IN" sz="2200" dirty="0"/>
              <a:t>$7</a:t>
            </a:r>
            <a:endParaRPr lang="en-US" sz="2200" dirty="0"/>
          </a:p>
        </p:txBody>
      </p:sp>
      <p:sp>
        <p:nvSpPr>
          <p:cNvPr id="94" name="TextBox 93"/>
          <p:cNvSpPr txBox="1"/>
          <p:nvPr/>
        </p:nvSpPr>
        <p:spPr>
          <a:xfrm>
            <a:off x="7503729" y="3723903"/>
            <a:ext cx="790890" cy="430887"/>
          </a:xfrm>
          <a:prstGeom prst="rect">
            <a:avLst/>
          </a:prstGeom>
          <a:noFill/>
        </p:spPr>
        <p:txBody>
          <a:bodyPr wrap="square" rtlCol="0">
            <a:spAutoFit/>
          </a:bodyPr>
          <a:lstStyle/>
          <a:p>
            <a:pPr algn="r"/>
            <a:r>
              <a:rPr lang="en-IN" sz="2200" dirty="0"/>
              <a:t>$0</a:t>
            </a:r>
            <a:endParaRPr lang="en-US" sz="2200" dirty="0"/>
          </a:p>
        </p:txBody>
      </p:sp>
      <p:cxnSp>
        <p:nvCxnSpPr>
          <p:cNvPr id="95" name="Straight Connector 94"/>
          <p:cNvCxnSpPr/>
          <p:nvPr/>
        </p:nvCxnSpPr>
        <p:spPr>
          <a:xfrm>
            <a:off x="3404757" y="3764914"/>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404757" y="4142090"/>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404757" y="4101464"/>
            <a:ext cx="3700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5591954" y="376491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591954" y="4142090"/>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5591954" y="410146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7825106" y="376491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825106" y="4142090"/>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7825106" y="4101464"/>
            <a:ext cx="407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911796" y="2582957"/>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90349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40" y="14999"/>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80" name="Title 1"/>
          <p:cNvSpPr>
            <a:spLocks noGrp="1"/>
          </p:cNvSpPr>
          <p:nvPr>
            <p:ph type="title"/>
          </p:nvPr>
        </p:nvSpPr>
        <p:spPr>
          <a:xfrm>
            <a:off x="585404" y="152221"/>
            <a:ext cx="8237795" cy="371532"/>
          </a:xfrm>
        </p:spPr>
        <p:txBody>
          <a:bodyPr>
            <a:noAutofit/>
          </a:bodyPr>
          <a:lstStyle/>
          <a:p>
            <a:r>
              <a:rPr lang="en-US" sz="2400" dirty="0"/>
              <a:t>Multiple Temporary </a:t>
            </a:r>
            <a:r>
              <a:rPr lang="en-US" sz="2400" dirty="0" smtClean="0"/>
              <a:t>Differences—2018</a:t>
            </a:r>
            <a:endParaRPr lang="en-IN" sz="2000" dirty="0">
              <a:latin typeface="+mj-lt"/>
            </a:endParaRPr>
          </a:p>
        </p:txBody>
      </p:sp>
      <p:sp>
        <p:nvSpPr>
          <p:cNvPr id="83" name="TextBox 82"/>
          <p:cNvSpPr txBox="1"/>
          <p:nvPr/>
        </p:nvSpPr>
        <p:spPr>
          <a:xfrm>
            <a:off x="2940256" y="1193263"/>
            <a:ext cx="1246236" cy="763343"/>
          </a:xfrm>
          <a:prstGeom prst="rect">
            <a:avLst/>
          </a:prstGeom>
          <a:noFill/>
        </p:spPr>
        <p:txBody>
          <a:bodyPr wrap="square" rtlCol="0">
            <a:spAutoFit/>
          </a:bodyPr>
          <a:lstStyle/>
          <a:p>
            <a:pPr algn="ctr"/>
            <a:r>
              <a:rPr lang="en-US" sz="2200" b="1" dirty="0"/>
              <a:t>Current Year</a:t>
            </a:r>
          </a:p>
        </p:txBody>
      </p:sp>
      <p:sp>
        <p:nvSpPr>
          <p:cNvPr id="84" name="TextBox 83"/>
          <p:cNvSpPr txBox="1"/>
          <p:nvPr/>
        </p:nvSpPr>
        <p:spPr>
          <a:xfrm>
            <a:off x="4406983" y="448021"/>
            <a:ext cx="1898702" cy="1446550"/>
          </a:xfrm>
          <a:prstGeom prst="rect">
            <a:avLst/>
          </a:prstGeom>
          <a:noFill/>
        </p:spPr>
        <p:txBody>
          <a:bodyPr wrap="square" rtlCol="0">
            <a:spAutoFit/>
          </a:bodyPr>
          <a:lstStyle/>
          <a:p>
            <a:pPr algn="ctr"/>
            <a:r>
              <a:rPr lang="en-US" sz="2200" b="1" dirty="0"/>
              <a:t>Future Taxable (Deductible)</a:t>
            </a:r>
          </a:p>
          <a:p>
            <a:pPr algn="ctr"/>
            <a:r>
              <a:rPr lang="en-US" sz="2200" b="1" dirty="0"/>
              <a:t>Amounts</a:t>
            </a:r>
            <a:endParaRPr lang="en-US" sz="2200" dirty="0"/>
          </a:p>
        </p:txBody>
      </p:sp>
      <p:sp>
        <p:nvSpPr>
          <p:cNvPr id="85" name="TextBox 84"/>
          <p:cNvSpPr txBox="1"/>
          <p:nvPr/>
        </p:nvSpPr>
        <p:spPr>
          <a:xfrm>
            <a:off x="3088548" y="1849434"/>
            <a:ext cx="949652" cy="430887"/>
          </a:xfrm>
          <a:prstGeom prst="rect">
            <a:avLst/>
          </a:prstGeom>
          <a:noFill/>
        </p:spPr>
        <p:txBody>
          <a:bodyPr wrap="square" rtlCol="0">
            <a:spAutoFit/>
          </a:bodyPr>
          <a:lstStyle/>
          <a:p>
            <a:pPr algn="ctr"/>
            <a:r>
              <a:rPr lang="en-US" sz="2200" b="1" dirty="0"/>
              <a:t>2018</a:t>
            </a:r>
            <a:endParaRPr lang="en-US" sz="2200" dirty="0"/>
          </a:p>
        </p:txBody>
      </p:sp>
      <p:sp>
        <p:nvSpPr>
          <p:cNvPr id="86" name="TextBox 85"/>
          <p:cNvSpPr txBox="1"/>
          <p:nvPr/>
        </p:nvSpPr>
        <p:spPr>
          <a:xfrm>
            <a:off x="4097333" y="1849434"/>
            <a:ext cx="949652" cy="430887"/>
          </a:xfrm>
          <a:prstGeom prst="rect">
            <a:avLst/>
          </a:prstGeom>
          <a:noFill/>
        </p:spPr>
        <p:txBody>
          <a:bodyPr wrap="square" rtlCol="0">
            <a:spAutoFit/>
          </a:bodyPr>
          <a:lstStyle/>
          <a:p>
            <a:pPr algn="ctr"/>
            <a:r>
              <a:rPr lang="en-US" sz="2200" b="1" dirty="0"/>
              <a:t>2019</a:t>
            </a:r>
            <a:endParaRPr lang="en-US" sz="2200" dirty="0"/>
          </a:p>
        </p:txBody>
      </p:sp>
      <p:sp>
        <p:nvSpPr>
          <p:cNvPr id="87" name="TextBox 86"/>
          <p:cNvSpPr txBox="1"/>
          <p:nvPr/>
        </p:nvSpPr>
        <p:spPr>
          <a:xfrm>
            <a:off x="4929910" y="1849434"/>
            <a:ext cx="949652" cy="430887"/>
          </a:xfrm>
          <a:prstGeom prst="rect">
            <a:avLst/>
          </a:prstGeom>
          <a:noFill/>
        </p:spPr>
        <p:txBody>
          <a:bodyPr wrap="square" rtlCol="0">
            <a:spAutoFit/>
          </a:bodyPr>
          <a:lstStyle/>
          <a:p>
            <a:pPr algn="ctr"/>
            <a:r>
              <a:rPr lang="en-US" sz="2200" b="1" dirty="0"/>
              <a:t>2020</a:t>
            </a:r>
            <a:endParaRPr lang="en-US" sz="2200" dirty="0"/>
          </a:p>
        </p:txBody>
      </p:sp>
      <p:sp>
        <p:nvSpPr>
          <p:cNvPr id="88" name="TextBox 87"/>
          <p:cNvSpPr txBox="1"/>
          <p:nvPr/>
        </p:nvSpPr>
        <p:spPr>
          <a:xfrm>
            <a:off x="525875" y="2249302"/>
            <a:ext cx="2950909" cy="769441"/>
          </a:xfrm>
          <a:prstGeom prst="rect">
            <a:avLst/>
          </a:prstGeom>
          <a:noFill/>
        </p:spPr>
        <p:txBody>
          <a:bodyPr wrap="square" rtlCol="0">
            <a:spAutoFit/>
          </a:bodyPr>
          <a:lstStyle/>
          <a:p>
            <a:r>
              <a:rPr lang="en-US" sz="2200" b="1" dirty="0"/>
              <a:t>Pretax accounting</a:t>
            </a:r>
          </a:p>
          <a:p>
            <a:r>
              <a:rPr lang="en-US" sz="2200" b="1" dirty="0"/>
              <a:t>     income </a:t>
            </a:r>
            <a:endParaRPr lang="en-US" sz="2200" dirty="0"/>
          </a:p>
        </p:txBody>
      </p:sp>
      <p:cxnSp>
        <p:nvCxnSpPr>
          <p:cNvPr id="89" name="Straight Connector 88"/>
          <p:cNvCxnSpPr/>
          <p:nvPr/>
        </p:nvCxnSpPr>
        <p:spPr>
          <a:xfrm>
            <a:off x="684616" y="2233583"/>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544207" y="774906"/>
            <a:ext cx="1296839" cy="1474744"/>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91" name="TextBox 90"/>
          <p:cNvSpPr txBox="1"/>
          <p:nvPr/>
        </p:nvSpPr>
        <p:spPr>
          <a:xfrm>
            <a:off x="525875" y="3482335"/>
            <a:ext cx="2950909" cy="430887"/>
          </a:xfrm>
          <a:prstGeom prst="rect">
            <a:avLst/>
          </a:prstGeom>
          <a:noFill/>
        </p:spPr>
        <p:txBody>
          <a:bodyPr wrap="square" rtlCol="0">
            <a:spAutoFit/>
          </a:bodyPr>
          <a:lstStyle/>
          <a:p>
            <a:pPr lvl="1"/>
            <a:r>
              <a:rPr lang="en-US" sz="2200" dirty="0"/>
              <a:t>Depreciation</a:t>
            </a:r>
          </a:p>
        </p:txBody>
      </p:sp>
      <p:sp>
        <p:nvSpPr>
          <p:cNvPr id="92" name="TextBox 91"/>
          <p:cNvSpPr txBox="1"/>
          <p:nvPr/>
        </p:nvSpPr>
        <p:spPr>
          <a:xfrm>
            <a:off x="525875" y="3805659"/>
            <a:ext cx="2950909" cy="430887"/>
          </a:xfrm>
          <a:prstGeom prst="rect">
            <a:avLst/>
          </a:prstGeom>
          <a:noFill/>
        </p:spPr>
        <p:txBody>
          <a:bodyPr wrap="square" rtlCol="0">
            <a:spAutoFit/>
          </a:bodyPr>
          <a:lstStyle/>
          <a:p>
            <a:pPr lvl="1"/>
            <a:r>
              <a:rPr lang="en-US" sz="2200" dirty="0"/>
              <a:t>Warranty expense</a:t>
            </a:r>
          </a:p>
        </p:txBody>
      </p:sp>
      <p:sp>
        <p:nvSpPr>
          <p:cNvPr id="93" name="TextBox 92"/>
          <p:cNvSpPr txBox="1"/>
          <p:nvPr/>
        </p:nvSpPr>
        <p:spPr>
          <a:xfrm>
            <a:off x="525875" y="4128983"/>
            <a:ext cx="2950909" cy="763343"/>
          </a:xfrm>
          <a:prstGeom prst="rect">
            <a:avLst/>
          </a:prstGeom>
          <a:noFill/>
        </p:spPr>
        <p:txBody>
          <a:bodyPr wrap="square" rtlCol="0">
            <a:spAutoFit/>
          </a:bodyPr>
          <a:lstStyle/>
          <a:p>
            <a:r>
              <a:rPr lang="en-US" sz="2200" b="1" dirty="0"/>
              <a:t>Taxable income </a:t>
            </a:r>
          </a:p>
          <a:p>
            <a:r>
              <a:rPr lang="en-US" sz="2200" b="1" dirty="0"/>
              <a:t>      </a:t>
            </a:r>
            <a:r>
              <a:rPr lang="en-US" sz="2200" dirty="0"/>
              <a:t>(on tax return)</a:t>
            </a:r>
          </a:p>
        </p:txBody>
      </p:sp>
      <p:sp>
        <p:nvSpPr>
          <p:cNvPr id="94" name="TextBox 93"/>
          <p:cNvSpPr txBox="1"/>
          <p:nvPr/>
        </p:nvSpPr>
        <p:spPr>
          <a:xfrm>
            <a:off x="525875" y="4784763"/>
            <a:ext cx="2950909" cy="430887"/>
          </a:xfrm>
          <a:prstGeom prst="rect">
            <a:avLst/>
          </a:prstGeom>
          <a:noFill/>
        </p:spPr>
        <p:txBody>
          <a:bodyPr wrap="square" rtlCol="0">
            <a:spAutoFit/>
          </a:bodyPr>
          <a:lstStyle/>
          <a:p>
            <a:r>
              <a:rPr lang="en-US" sz="2200" dirty="0"/>
              <a:t>Enacted tax rate</a:t>
            </a:r>
          </a:p>
        </p:txBody>
      </p:sp>
      <p:sp>
        <p:nvSpPr>
          <p:cNvPr id="95" name="TextBox 94"/>
          <p:cNvSpPr txBox="1"/>
          <p:nvPr/>
        </p:nvSpPr>
        <p:spPr>
          <a:xfrm>
            <a:off x="525875" y="5108087"/>
            <a:ext cx="2950909" cy="769441"/>
          </a:xfrm>
          <a:prstGeom prst="rect">
            <a:avLst/>
          </a:prstGeom>
          <a:noFill/>
        </p:spPr>
        <p:txBody>
          <a:bodyPr wrap="square" rtlCol="0" anchor="b">
            <a:spAutoFit/>
          </a:bodyPr>
          <a:lstStyle/>
          <a:p>
            <a:pPr lvl="1"/>
            <a:r>
              <a:rPr lang="en-US" sz="2200" dirty="0"/>
              <a:t>Tax payable currently</a:t>
            </a:r>
          </a:p>
        </p:txBody>
      </p:sp>
      <p:sp>
        <p:nvSpPr>
          <p:cNvPr id="96" name="TextBox 95"/>
          <p:cNvSpPr txBox="1"/>
          <p:nvPr/>
        </p:nvSpPr>
        <p:spPr>
          <a:xfrm>
            <a:off x="3088548" y="2512363"/>
            <a:ext cx="949652" cy="430887"/>
          </a:xfrm>
          <a:prstGeom prst="rect">
            <a:avLst/>
          </a:prstGeom>
        </p:spPr>
        <p:txBody>
          <a:bodyPr wrap="square" rtlCol="0">
            <a:spAutoFit/>
          </a:bodyPr>
          <a:lstStyle/>
          <a:p>
            <a:pPr algn="r"/>
            <a:r>
              <a:rPr lang="en-US" sz="2200" dirty="0"/>
              <a:t>$200</a:t>
            </a:r>
          </a:p>
        </p:txBody>
      </p:sp>
      <p:sp>
        <p:nvSpPr>
          <p:cNvPr id="97" name="TextBox 96"/>
          <p:cNvSpPr txBox="1"/>
          <p:nvPr/>
        </p:nvSpPr>
        <p:spPr>
          <a:xfrm>
            <a:off x="3088548" y="3805659"/>
            <a:ext cx="949652" cy="430887"/>
          </a:xfrm>
          <a:prstGeom prst="rect">
            <a:avLst/>
          </a:prstGeom>
        </p:spPr>
        <p:txBody>
          <a:bodyPr wrap="square" rtlCol="0">
            <a:spAutoFit/>
          </a:bodyPr>
          <a:lstStyle/>
          <a:p>
            <a:pPr algn="r"/>
            <a:r>
              <a:rPr lang="en-US" sz="2200" dirty="0"/>
              <a:t>7</a:t>
            </a:r>
          </a:p>
        </p:txBody>
      </p:sp>
      <p:sp>
        <p:nvSpPr>
          <p:cNvPr id="98" name="TextBox 97"/>
          <p:cNvSpPr txBox="1"/>
          <p:nvPr/>
        </p:nvSpPr>
        <p:spPr>
          <a:xfrm>
            <a:off x="3088548" y="4461439"/>
            <a:ext cx="949652" cy="430887"/>
          </a:xfrm>
          <a:prstGeom prst="rect">
            <a:avLst/>
          </a:prstGeom>
        </p:spPr>
        <p:txBody>
          <a:bodyPr wrap="square" rtlCol="0">
            <a:spAutoFit/>
          </a:bodyPr>
          <a:lstStyle/>
          <a:p>
            <a:pPr algn="r"/>
            <a:r>
              <a:rPr lang="en-US" sz="2200" dirty="0"/>
              <a:t>$182</a:t>
            </a:r>
          </a:p>
        </p:txBody>
      </p:sp>
      <p:sp>
        <p:nvSpPr>
          <p:cNvPr id="99" name="TextBox 98"/>
          <p:cNvSpPr txBox="1"/>
          <p:nvPr/>
        </p:nvSpPr>
        <p:spPr>
          <a:xfrm>
            <a:off x="3295021" y="4784763"/>
            <a:ext cx="949652" cy="430887"/>
          </a:xfrm>
          <a:prstGeom prst="rect">
            <a:avLst/>
          </a:prstGeom>
        </p:spPr>
        <p:txBody>
          <a:bodyPr wrap="square" rtlCol="0">
            <a:spAutoFit/>
          </a:bodyPr>
          <a:lstStyle/>
          <a:p>
            <a:pPr algn="r"/>
            <a:r>
              <a:rPr lang="en-US" sz="2200" dirty="0"/>
              <a:t>40%</a:t>
            </a:r>
          </a:p>
        </p:txBody>
      </p:sp>
      <p:sp>
        <p:nvSpPr>
          <p:cNvPr id="100" name="TextBox 99"/>
          <p:cNvSpPr txBox="1"/>
          <p:nvPr/>
        </p:nvSpPr>
        <p:spPr>
          <a:xfrm>
            <a:off x="3088548" y="5446641"/>
            <a:ext cx="949652" cy="430887"/>
          </a:xfrm>
          <a:prstGeom prst="rect">
            <a:avLst/>
          </a:prstGeom>
        </p:spPr>
        <p:txBody>
          <a:bodyPr wrap="square" rtlCol="0" anchor="b">
            <a:spAutoFit/>
          </a:bodyPr>
          <a:lstStyle/>
          <a:p>
            <a:pPr algn="r"/>
            <a:r>
              <a:rPr lang="en-US" sz="2200" dirty="0"/>
              <a:t>$72.8</a:t>
            </a:r>
          </a:p>
        </p:txBody>
      </p:sp>
      <p:sp>
        <p:nvSpPr>
          <p:cNvPr id="101" name="TextBox 100"/>
          <p:cNvSpPr txBox="1"/>
          <p:nvPr/>
        </p:nvSpPr>
        <p:spPr>
          <a:xfrm>
            <a:off x="4097333" y="3482335"/>
            <a:ext cx="949652" cy="430887"/>
          </a:xfrm>
          <a:prstGeom prst="rect">
            <a:avLst/>
          </a:prstGeom>
        </p:spPr>
        <p:txBody>
          <a:bodyPr wrap="square" rtlCol="0">
            <a:spAutoFit/>
          </a:bodyPr>
          <a:lstStyle/>
          <a:p>
            <a:pPr algn="r"/>
            <a:r>
              <a:rPr lang="en-US" sz="2200" dirty="0"/>
              <a:t>(38)</a:t>
            </a:r>
          </a:p>
        </p:txBody>
      </p:sp>
      <p:sp>
        <p:nvSpPr>
          <p:cNvPr id="132" name="TextBox 131"/>
          <p:cNvSpPr txBox="1"/>
          <p:nvPr/>
        </p:nvSpPr>
        <p:spPr>
          <a:xfrm>
            <a:off x="721601" y="1350094"/>
            <a:ext cx="1824615" cy="426621"/>
          </a:xfrm>
          <a:prstGeom prst="rect">
            <a:avLst/>
          </a:prstGeom>
        </p:spPr>
        <p:txBody>
          <a:bodyPr wrap="square" rtlCol="0">
            <a:spAutoFit/>
          </a:bodyPr>
          <a:lstStyle/>
          <a:p>
            <a:pPr algn="ctr"/>
            <a:r>
              <a:rPr lang="en-US" sz="2200" dirty="0"/>
              <a:t>($ in millions)</a:t>
            </a:r>
          </a:p>
        </p:txBody>
      </p:sp>
      <p:cxnSp>
        <p:nvCxnSpPr>
          <p:cNvPr id="134" name="Straight Connector 133"/>
          <p:cNvCxnSpPr/>
          <p:nvPr/>
        </p:nvCxnSpPr>
        <p:spPr>
          <a:xfrm>
            <a:off x="3383003"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3301423" y="5498170"/>
            <a:ext cx="619152" cy="0"/>
          </a:xfrm>
          <a:prstGeom prst="line">
            <a:avLst/>
          </a:prstGeom>
        </p:spPr>
        <p:style>
          <a:lnRef idx="1">
            <a:schemeClr val="dk1"/>
          </a:lnRef>
          <a:fillRef idx="0">
            <a:schemeClr val="dk1"/>
          </a:fillRef>
          <a:effectRef idx="0">
            <a:schemeClr val="dk1"/>
          </a:effectRef>
          <a:fontRef idx="minor">
            <a:schemeClr val="tx1"/>
          </a:fontRef>
        </p:style>
      </p:cxnSp>
      <p:sp>
        <p:nvSpPr>
          <p:cNvPr id="141" name="TextBox 140"/>
          <p:cNvSpPr txBox="1"/>
          <p:nvPr/>
        </p:nvSpPr>
        <p:spPr>
          <a:xfrm>
            <a:off x="525875" y="2835687"/>
            <a:ext cx="2950909" cy="430887"/>
          </a:xfrm>
          <a:prstGeom prst="rect">
            <a:avLst/>
          </a:prstGeom>
          <a:noFill/>
        </p:spPr>
        <p:txBody>
          <a:bodyPr wrap="square" rtlCol="0">
            <a:spAutoFit/>
          </a:bodyPr>
          <a:lstStyle/>
          <a:p>
            <a:r>
              <a:rPr lang="en-US" sz="2200" dirty="0"/>
              <a:t>Temporary differences:</a:t>
            </a:r>
          </a:p>
        </p:txBody>
      </p:sp>
      <p:sp>
        <p:nvSpPr>
          <p:cNvPr id="142" name="TextBox 141"/>
          <p:cNvSpPr txBox="1"/>
          <p:nvPr/>
        </p:nvSpPr>
        <p:spPr>
          <a:xfrm>
            <a:off x="525875" y="3159011"/>
            <a:ext cx="2950909" cy="430887"/>
          </a:xfrm>
          <a:prstGeom prst="rect">
            <a:avLst/>
          </a:prstGeom>
          <a:noFill/>
        </p:spPr>
        <p:txBody>
          <a:bodyPr wrap="square" rtlCol="0">
            <a:spAutoFit/>
          </a:bodyPr>
          <a:lstStyle/>
          <a:p>
            <a:pPr lvl="1"/>
            <a:r>
              <a:rPr lang="en-US" sz="2200" dirty="0"/>
              <a:t>Installment sales</a:t>
            </a:r>
          </a:p>
        </p:txBody>
      </p:sp>
      <p:sp>
        <p:nvSpPr>
          <p:cNvPr id="143" name="TextBox 142"/>
          <p:cNvSpPr txBox="1"/>
          <p:nvPr/>
        </p:nvSpPr>
        <p:spPr>
          <a:xfrm>
            <a:off x="3088548" y="3159011"/>
            <a:ext cx="949652" cy="430887"/>
          </a:xfrm>
          <a:prstGeom prst="rect">
            <a:avLst/>
          </a:prstGeom>
        </p:spPr>
        <p:txBody>
          <a:bodyPr wrap="square" rtlCol="0">
            <a:spAutoFit/>
          </a:bodyPr>
          <a:lstStyle/>
          <a:p>
            <a:pPr algn="r"/>
            <a:r>
              <a:rPr lang="en-US" sz="2200" dirty="0"/>
              <a:t>(9)</a:t>
            </a:r>
          </a:p>
        </p:txBody>
      </p:sp>
      <p:cxnSp>
        <p:nvCxnSpPr>
          <p:cNvPr id="144" name="Straight Connector 143"/>
          <p:cNvCxnSpPr/>
          <p:nvPr/>
        </p:nvCxnSpPr>
        <p:spPr>
          <a:xfrm>
            <a:off x="4246657" y="1878930"/>
            <a:ext cx="2282079" cy="0"/>
          </a:xfrm>
          <a:prstGeom prst="line">
            <a:avLst/>
          </a:prstGeom>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5732754" y="1831011"/>
            <a:ext cx="949652" cy="430887"/>
          </a:xfrm>
          <a:prstGeom prst="rect">
            <a:avLst/>
          </a:prstGeom>
          <a:noFill/>
        </p:spPr>
        <p:txBody>
          <a:bodyPr wrap="square" rtlCol="0">
            <a:spAutoFit/>
          </a:bodyPr>
          <a:lstStyle/>
          <a:p>
            <a:pPr algn="ctr"/>
            <a:r>
              <a:rPr lang="en-US" sz="2200" b="1" dirty="0"/>
              <a:t>2021</a:t>
            </a:r>
            <a:endParaRPr lang="en-US" sz="2200" dirty="0"/>
          </a:p>
        </p:txBody>
      </p:sp>
      <p:sp>
        <p:nvSpPr>
          <p:cNvPr id="70" name="TextBox 69"/>
          <p:cNvSpPr txBox="1"/>
          <p:nvPr/>
        </p:nvSpPr>
        <p:spPr>
          <a:xfrm>
            <a:off x="7711412" y="772497"/>
            <a:ext cx="1446841" cy="1475293"/>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72" name="TextBox 71"/>
          <p:cNvSpPr txBox="1"/>
          <p:nvPr/>
        </p:nvSpPr>
        <p:spPr>
          <a:xfrm>
            <a:off x="3088548" y="3482335"/>
            <a:ext cx="949652" cy="430887"/>
          </a:xfrm>
          <a:prstGeom prst="rect">
            <a:avLst/>
          </a:prstGeom>
        </p:spPr>
        <p:txBody>
          <a:bodyPr wrap="square" rtlCol="0">
            <a:spAutoFit/>
          </a:bodyPr>
          <a:lstStyle/>
          <a:p>
            <a:pPr algn="r"/>
            <a:r>
              <a:rPr lang="en-US" sz="2200" dirty="0"/>
              <a:t>(16)</a:t>
            </a:r>
          </a:p>
        </p:txBody>
      </p:sp>
      <p:cxnSp>
        <p:nvCxnSpPr>
          <p:cNvPr id="73" name="Straight Connector 72"/>
          <p:cNvCxnSpPr/>
          <p:nvPr/>
        </p:nvCxnSpPr>
        <p:spPr>
          <a:xfrm>
            <a:off x="3301423" y="5812798"/>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301423" y="5876710"/>
            <a:ext cx="619152" cy="0"/>
          </a:xfrm>
          <a:prstGeom prst="line">
            <a:avLst/>
          </a:prstGeom>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4097333" y="3159011"/>
            <a:ext cx="949652" cy="430887"/>
          </a:xfrm>
          <a:prstGeom prst="rect">
            <a:avLst/>
          </a:prstGeom>
        </p:spPr>
        <p:txBody>
          <a:bodyPr wrap="square" rtlCol="0">
            <a:spAutoFit/>
          </a:bodyPr>
          <a:lstStyle/>
          <a:p>
            <a:pPr algn="r"/>
            <a:r>
              <a:rPr lang="en-US" sz="2200" dirty="0"/>
              <a:t>$  5</a:t>
            </a:r>
          </a:p>
        </p:txBody>
      </p:sp>
      <p:sp>
        <p:nvSpPr>
          <p:cNvPr id="77" name="TextBox 76"/>
          <p:cNvSpPr txBox="1"/>
          <p:nvPr/>
        </p:nvSpPr>
        <p:spPr>
          <a:xfrm>
            <a:off x="4097333" y="3805659"/>
            <a:ext cx="949652" cy="430887"/>
          </a:xfrm>
          <a:prstGeom prst="rect">
            <a:avLst/>
          </a:prstGeom>
        </p:spPr>
        <p:txBody>
          <a:bodyPr wrap="square" rtlCol="0">
            <a:spAutoFit/>
          </a:bodyPr>
          <a:lstStyle/>
          <a:p>
            <a:pPr algn="r"/>
            <a:r>
              <a:rPr lang="en-US" sz="2200" dirty="0"/>
              <a:t>(4)</a:t>
            </a:r>
          </a:p>
        </p:txBody>
      </p:sp>
      <p:sp>
        <p:nvSpPr>
          <p:cNvPr id="145" name="TextBox 144"/>
          <p:cNvSpPr txBox="1"/>
          <p:nvPr/>
        </p:nvSpPr>
        <p:spPr>
          <a:xfrm>
            <a:off x="4929910" y="3482335"/>
            <a:ext cx="949652" cy="430887"/>
          </a:xfrm>
          <a:prstGeom prst="rect">
            <a:avLst/>
          </a:prstGeom>
        </p:spPr>
        <p:txBody>
          <a:bodyPr wrap="square" rtlCol="0">
            <a:spAutoFit/>
          </a:bodyPr>
          <a:lstStyle/>
          <a:p>
            <a:pPr algn="r"/>
            <a:r>
              <a:rPr lang="en-US" sz="2200" dirty="0"/>
              <a:t>20</a:t>
            </a:r>
          </a:p>
        </p:txBody>
      </p:sp>
      <p:sp>
        <p:nvSpPr>
          <p:cNvPr id="146" name="TextBox 145"/>
          <p:cNvSpPr txBox="1"/>
          <p:nvPr/>
        </p:nvSpPr>
        <p:spPr>
          <a:xfrm>
            <a:off x="4929910" y="3159011"/>
            <a:ext cx="949652" cy="430887"/>
          </a:xfrm>
          <a:prstGeom prst="rect">
            <a:avLst/>
          </a:prstGeom>
        </p:spPr>
        <p:txBody>
          <a:bodyPr wrap="square" rtlCol="0">
            <a:spAutoFit/>
          </a:bodyPr>
          <a:lstStyle/>
          <a:p>
            <a:pPr algn="r"/>
            <a:r>
              <a:rPr lang="en-US" sz="2200" dirty="0"/>
              <a:t>$  4</a:t>
            </a:r>
          </a:p>
        </p:txBody>
      </p:sp>
      <p:sp>
        <p:nvSpPr>
          <p:cNvPr id="147" name="TextBox 146"/>
          <p:cNvSpPr txBox="1"/>
          <p:nvPr/>
        </p:nvSpPr>
        <p:spPr>
          <a:xfrm>
            <a:off x="4929910" y="3805659"/>
            <a:ext cx="949652" cy="430887"/>
          </a:xfrm>
          <a:prstGeom prst="rect">
            <a:avLst/>
          </a:prstGeom>
        </p:spPr>
        <p:txBody>
          <a:bodyPr wrap="square" rtlCol="0">
            <a:spAutoFit/>
          </a:bodyPr>
          <a:lstStyle/>
          <a:p>
            <a:pPr algn="r"/>
            <a:r>
              <a:rPr lang="en-US" sz="2200" dirty="0"/>
              <a:t>(3)</a:t>
            </a:r>
          </a:p>
        </p:txBody>
      </p:sp>
      <p:sp>
        <p:nvSpPr>
          <p:cNvPr id="148" name="TextBox 147"/>
          <p:cNvSpPr txBox="1"/>
          <p:nvPr/>
        </p:nvSpPr>
        <p:spPr>
          <a:xfrm>
            <a:off x="5732754" y="3482335"/>
            <a:ext cx="949652" cy="430887"/>
          </a:xfrm>
          <a:prstGeom prst="rect">
            <a:avLst/>
          </a:prstGeom>
        </p:spPr>
        <p:txBody>
          <a:bodyPr wrap="square" rtlCol="0">
            <a:spAutoFit/>
          </a:bodyPr>
          <a:lstStyle/>
          <a:p>
            <a:pPr algn="r"/>
            <a:r>
              <a:rPr lang="en-US" sz="2200" dirty="0"/>
              <a:t>$34</a:t>
            </a:r>
          </a:p>
        </p:txBody>
      </p:sp>
      <p:sp>
        <p:nvSpPr>
          <p:cNvPr id="151" name="TextBox 150"/>
          <p:cNvSpPr txBox="1"/>
          <p:nvPr/>
        </p:nvSpPr>
        <p:spPr>
          <a:xfrm>
            <a:off x="6717800" y="3482335"/>
            <a:ext cx="949652" cy="430887"/>
          </a:xfrm>
          <a:prstGeom prst="rect">
            <a:avLst/>
          </a:prstGeom>
        </p:spPr>
        <p:txBody>
          <a:bodyPr wrap="square" rtlCol="0">
            <a:spAutoFit/>
          </a:bodyPr>
          <a:lstStyle/>
          <a:p>
            <a:pPr algn="r"/>
            <a:r>
              <a:rPr lang="en-US" sz="2200" dirty="0"/>
              <a:t>16</a:t>
            </a:r>
          </a:p>
        </p:txBody>
      </p:sp>
      <p:sp>
        <p:nvSpPr>
          <p:cNvPr id="152" name="TextBox 151"/>
          <p:cNvSpPr txBox="1"/>
          <p:nvPr/>
        </p:nvSpPr>
        <p:spPr>
          <a:xfrm>
            <a:off x="6717800" y="3159011"/>
            <a:ext cx="949652" cy="430887"/>
          </a:xfrm>
          <a:prstGeom prst="rect">
            <a:avLst/>
          </a:prstGeom>
        </p:spPr>
        <p:txBody>
          <a:bodyPr wrap="square" rtlCol="0">
            <a:spAutoFit/>
          </a:bodyPr>
          <a:lstStyle/>
          <a:p>
            <a:pPr algn="r"/>
            <a:r>
              <a:rPr lang="en-US" sz="2200" dirty="0"/>
              <a:t>$  9</a:t>
            </a:r>
          </a:p>
        </p:txBody>
      </p:sp>
      <p:sp>
        <p:nvSpPr>
          <p:cNvPr id="153" name="TextBox 152"/>
          <p:cNvSpPr txBox="1"/>
          <p:nvPr/>
        </p:nvSpPr>
        <p:spPr>
          <a:xfrm>
            <a:off x="6717800" y="4461439"/>
            <a:ext cx="949652" cy="430887"/>
          </a:xfrm>
          <a:prstGeom prst="rect">
            <a:avLst/>
          </a:prstGeom>
        </p:spPr>
        <p:txBody>
          <a:bodyPr wrap="square" rtlCol="0">
            <a:spAutoFit/>
          </a:bodyPr>
          <a:lstStyle/>
          <a:p>
            <a:pPr algn="r"/>
            <a:r>
              <a:rPr lang="en-US" sz="2200" dirty="0"/>
              <a:t>$25</a:t>
            </a:r>
          </a:p>
        </p:txBody>
      </p:sp>
      <p:sp>
        <p:nvSpPr>
          <p:cNvPr id="154" name="TextBox 153"/>
          <p:cNvSpPr txBox="1"/>
          <p:nvPr/>
        </p:nvSpPr>
        <p:spPr>
          <a:xfrm>
            <a:off x="7960006" y="4461439"/>
            <a:ext cx="949652" cy="430887"/>
          </a:xfrm>
          <a:prstGeom prst="rect">
            <a:avLst/>
          </a:prstGeom>
        </p:spPr>
        <p:txBody>
          <a:bodyPr wrap="square" rtlCol="0">
            <a:spAutoFit/>
          </a:bodyPr>
          <a:lstStyle/>
          <a:p>
            <a:pPr algn="r"/>
            <a:r>
              <a:rPr lang="en-IN" sz="2200" dirty="0"/>
              <a:t>(7)</a:t>
            </a:r>
            <a:endParaRPr lang="en-US" sz="2200" dirty="0"/>
          </a:p>
        </p:txBody>
      </p:sp>
      <p:sp>
        <p:nvSpPr>
          <p:cNvPr id="155" name="TextBox 154"/>
          <p:cNvSpPr txBox="1"/>
          <p:nvPr/>
        </p:nvSpPr>
        <p:spPr>
          <a:xfrm>
            <a:off x="7960006" y="3805659"/>
            <a:ext cx="949652" cy="430887"/>
          </a:xfrm>
          <a:prstGeom prst="rect">
            <a:avLst/>
          </a:prstGeom>
        </p:spPr>
        <p:txBody>
          <a:bodyPr wrap="square" rtlCol="0">
            <a:spAutoFit/>
          </a:bodyPr>
          <a:lstStyle/>
          <a:p>
            <a:pPr algn="r"/>
            <a:r>
              <a:rPr lang="en-US" sz="2200" dirty="0"/>
              <a:t>$  (7)</a:t>
            </a:r>
          </a:p>
        </p:txBody>
      </p:sp>
      <p:cxnSp>
        <p:nvCxnSpPr>
          <p:cNvPr id="157" name="Straight Connector 156"/>
          <p:cNvCxnSpPr/>
          <p:nvPr/>
        </p:nvCxnSpPr>
        <p:spPr>
          <a:xfrm>
            <a:off x="7041281"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8" name="TextBox 157"/>
          <p:cNvSpPr txBox="1"/>
          <p:nvPr/>
        </p:nvSpPr>
        <p:spPr>
          <a:xfrm>
            <a:off x="6924277" y="4784763"/>
            <a:ext cx="949652" cy="430887"/>
          </a:xfrm>
          <a:prstGeom prst="rect">
            <a:avLst/>
          </a:prstGeom>
        </p:spPr>
        <p:txBody>
          <a:bodyPr wrap="square" rtlCol="0">
            <a:spAutoFit/>
          </a:bodyPr>
          <a:lstStyle/>
          <a:p>
            <a:pPr algn="r"/>
            <a:r>
              <a:rPr lang="en-US" sz="2200" dirty="0"/>
              <a:t>40%</a:t>
            </a:r>
          </a:p>
        </p:txBody>
      </p:sp>
      <p:sp>
        <p:nvSpPr>
          <p:cNvPr id="159" name="TextBox 158"/>
          <p:cNvSpPr txBox="1"/>
          <p:nvPr/>
        </p:nvSpPr>
        <p:spPr>
          <a:xfrm>
            <a:off x="8106056" y="4784763"/>
            <a:ext cx="949652" cy="430887"/>
          </a:xfrm>
          <a:prstGeom prst="rect">
            <a:avLst/>
          </a:prstGeom>
        </p:spPr>
        <p:txBody>
          <a:bodyPr wrap="square" rtlCol="0">
            <a:spAutoFit/>
          </a:bodyPr>
          <a:lstStyle/>
          <a:p>
            <a:pPr algn="r"/>
            <a:r>
              <a:rPr lang="en-US" sz="2200" dirty="0"/>
              <a:t>40%</a:t>
            </a:r>
          </a:p>
        </p:txBody>
      </p:sp>
      <p:cxnSp>
        <p:nvCxnSpPr>
          <p:cNvPr id="160" name="Straight Connector 159"/>
          <p:cNvCxnSpPr/>
          <p:nvPr/>
        </p:nvCxnSpPr>
        <p:spPr>
          <a:xfrm>
            <a:off x="8259260" y="449889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3981802" y="5878770"/>
            <a:ext cx="2656084" cy="430887"/>
          </a:xfrm>
          <a:prstGeom prst="rect">
            <a:avLst/>
          </a:prstGeom>
          <a:noFill/>
        </p:spPr>
        <p:txBody>
          <a:bodyPr wrap="square" rtlCol="0">
            <a:spAutoFit/>
          </a:bodyPr>
          <a:lstStyle/>
          <a:p>
            <a:r>
              <a:rPr lang="en-US" sz="2200" dirty="0"/>
              <a:t>Deferred tax liability</a:t>
            </a:r>
          </a:p>
        </p:txBody>
      </p:sp>
      <p:sp>
        <p:nvSpPr>
          <p:cNvPr id="162" name="TextBox 161"/>
          <p:cNvSpPr txBox="1"/>
          <p:nvPr/>
        </p:nvSpPr>
        <p:spPr>
          <a:xfrm>
            <a:off x="3981802" y="6324962"/>
            <a:ext cx="2656084" cy="430887"/>
          </a:xfrm>
          <a:prstGeom prst="rect">
            <a:avLst/>
          </a:prstGeom>
          <a:noFill/>
        </p:spPr>
        <p:txBody>
          <a:bodyPr wrap="square" rtlCol="0">
            <a:spAutoFit/>
          </a:bodyPr>
          <a:lstStyle/>
          <a:p>
            <a:r>
              <a:rPr lang="en-US" sz="2200" dirty="0"/>
              <a:t>Deferred tax asset</a:t>
            </a:r>
          </a:p>
        </p:txBody>
      </p:sp>
      <p:sp>
        <p:nvSpPr>
          <p:cNvPr id="163" name="TextBox 162"/>
          <p:cNvSpPr txBox="1"/>
          <p:nvPr/>
        </p:nvSpPr>
        <p:spPr>
          <a:xfrm>
            <a:off x="6717800" y="5878770"/>
            <a:ext cx="949652" cy="430887"/>
          </a:xfrm>
          <a:prstGeom prst="rect">
            <a:avLst/>
          </a:prstGeom>
        </p:spPr>
        <p:txBody>
          <a:bodyPr wrap="square" rtlCol="0">
            <a:spAutoFit/>
          </a:bodyPr>
          <a:lstStyle/>
          <a:p>
            <a:pPr algn="r"/>
            <a:r>
              <a:rPr lang="en-US" sz="2200" b="1" dirty="0">
                <a:solidFill>
                  <a:srgbClr val="EC008C"/>
                </a:solidFill>
              </a:rPr>
              <a:t>$10</a:t>
            </a:r>
          </a:p>
        </p:txBody>
      </p:sp>
      <p:sp>
        <p:nvSpPr>
          <p:cNvPr id="164" name="TextBox 163"/>
          <p:cNvSpPr txBox="1"/>
          <p:nvPr/>
        </p:nvSpPr>
        <p:spPr>
          <a:xfrm>
            <a:off x="7960006" y="6324962"/>
            <a:ext cx="949652" cy="430887"/>
          </a:xfrm>
          <a:prstGeom prst="rect">
            <a:avLst/>
          </a:prstGeom>
        </p:spPr>
        <p:txBody>
          <a:bodyPr wrap="square" rtlCol="0">
            <a:spAutoFit/>
          </a:bodyPr>
          <a:lstStyle/>
          <a:p>
            <a:pPr algn="r"/>
            <a:r>
              <a:rPr lang="en-US" sz="2200" b="1" dirty="0">
                <a:solidFill>
                  <a:srgbClr val="EC008C"/>
                </a:solidFill>
              </a:rPr>
              <a:t>$(2.8)</a:t>
            </a:r>
          </a:p>
        </p:txBody>
      </p:sp>
      <p:cxnSp>
        <p:nvCxnSpPr>
          <p:cNvPr id="165" name="Straight Connector 164"/>
          <p:cNvCxnSpPr/>
          <p:nvPr/>
        </p:nvCxnSpPr>
        <p:spPr>
          <a:xfrm>
            <a:off x="7041281" y="519300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8259260" y="5193005"/>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158" idx="2"/>
          </p:cNvCxnSpPr>
          <p:nvPr/>
        </p:nvCxnSpPr>
        <p:spPr>
          <a:xfrm>
            <a:off x="7399103" y="5215650"/>
            <a:ext cx="1652" cy="7662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8598976" y="5209000"/>
            <a:ext cx="1652" cy="11159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2066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fade">
                                      <p:cBhvr>
                                        <p:cTn id="10" dur="500"/>
                                        <p:tgtEl>
                                          <p:spTgt spid="8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par>
                                <p:cTn id="20" presetID="10" presetClass="entr" presetSubtype="0"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2"/>
                                        </p:tgtEl>
                                        <p:attrNameLst>
                                          <p:attrName>style.visibility</p:attrName>
                                        </p:attrNameLst>
                                      </p:cBhvr>
                                      <p:to>
                                        <p:strVal val="visible"/>
                                      </p:to>
                                    </p:set>
                                    <p:animEffect transition="in" filter="fade">
                                      <p:cBhvr>
                                        <p:cTn id="28" dur="500"/>
                                        <p:tgtEl>
                                          <p:spTgt spid="132"/>
                                        </p:tgtEl>
                                      </p:cBhvr>
                                    </p:animEffect>
                                  </p:childTnLst>
                                </p:cTn>
                              </p:par>
                              <p:par>
                                <p:cTn id="29" presetID="10" presetClass="entr" presetSubtype="0" fill="hold" nodeType="withEffect">
                                  <p:stCondLst>
                                    <p:cond delay="0"/>
                                  </p:stCondLst>
                                  <p:childTnLst>
                                    <p:set>
                                      <p:cBhvr>
                                        <p:cTn id="30" dur="1" fill="hold">
                                          <p:stCondLst>
                                            <p:cond delay="0"/>
                                          </p:stCondLst>
                                        </p:cTn>
                                        <p:tgtEl>
                                          <p:spTgt spid="144"/>
                                        </p:tgtEl>
                                        <p:attrNameLst>
                                          <p:attrName>style.visibility</p:attrName>
                                        </p:attrNameLst>
                                      </p:cBhvr>
                                      <p:to>
                                        <p:strVal val="visible"/>
                                      </p:to>
                                    </p:set>
                                    <p:animEffect transition="in" filter="fade">
                                      <p:cBhvr>
                                        <p:cTn id="31" dur="500"/>
                                        <p:tgtEl>
                                          <p:spTgt spid="1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1"/>
                                        </p:tgtEl>
                                        <p:attrNameLst>
                                          <p:attrName>style.visibility</p:attrName>
                                        </p:attrNameLst>
                                      </p:cBhvr>
                                      <p:to>
                                        <p:strVal val="visible"/>
                                      </p:to>
                                    </p:set>
                                    <p:animEffect transition="in" filter="fade">
                                      <p:cBhvr>
                                        <p:cTn id="49" dur="500"/>
                                        <p:tgtEl>
                                          <p:spTgt spid="141"/>
                                        </p:tgtEl>
                                      </p:cBhvr>
                                    </p:animEffect>
                                  </p:childTnLst>
                                </p:cTn>
                              </p:par>
                            </p:childTnLst>
                          </p:cTn>
                        </p:par>
                        <p:par>
                          <p:cTn id="50" fill="hold">
                            <p:stCondLst>
                              <p:cond delay="500"/>
                            </p:stCondLst>
                            <p:childTnLst>
                              <p:par>
                                <p:cTn id="51" presetID="10" presetClass="entr" presetSubtype="0" fill="hold" grpId="0" nodeType="afterEffect">
                                  <p:stCondLst>
                                    <p:cond delay="1000"/>
                                  </p:stCondLst>
                                  <p:childTnLst>
                                    <p:set>
                                      <p:cBhvr>
                                        <p:cTn id="52" dur="1" fill="hold">
                                          <p:stCondLst>
                                            <p:cond delay="0"/>
                                          </p:stCondLst>
                                        </p:cTn>
                                        <p:tgtEl>
                                          <p:spTgt spid="142"/>
                                        </p:tgtEl>
                                        <p:attrNameLst>
                                          <p:attrName>style.visibility</p:attrName>
                                        </p:attrNameLst>
                                      </p:cBhvr>
                                      <p:to>
                                        <p:strVal val="visible"/>
                                      </p:to>
                                    </p:set>
                                    <p:animEffect transition="in" filter="fade">
                                      <p:cBhvr>
                                        <p:cTn id="53" dur="500"/>
                                        <p:tgtEl>
                                          <p:spTgt spid="142"/>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43"/>
                                        </p:tgtEl>
                                        <p:attrNameLst>
                                          <p:attrName>style.visibility</p:attrName>
                                        </p:attrNameLst>
                                      </p:cBhvr>
                                      <p:to>
                                        <p:strVal val="visible"/>
                                      </p:to>
                                    </p:set>
                                    <p:animEffect transition="in" filter="fade">
                                      <p:cBhvr>
                                        <p:cTn id="56" dur="500"/>
                                        <p:tgtEl>
                                          <p:spTgt spid="143"/>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46"/>
                                        </p:tgtEl>
                                        <p:attrNameLst>
                                          <p:attrName>style.visibility</p:attrName>
                                        </p:attrNameLst>
                                      </p:cBhvr>
                                      <p:to>
                                        <p:strVal val="visible"/>
                                      </p:to>
                                    </p:set>
                                    <p:animEffect transition="in" filter="fade">
                                      <p:cBhvr>
                                        <p:cTn id="62" dur="500"/>
                                        <p:tgtEl>
                                          <p:spTgt spid="146"/>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152"/>
                                        </p:tgtEl>
                                        <p:attrNameLst>
                                          <p:attrName>style.visibility</p:attrName>
                                        </p:attrNameLst>
                                      </p:cBhvr>
                                      <p:to>
                                        <p:strVal val="visible"/>
                                      </p:to>
                                    </p:set>
                                    <p:animEffect transition="in" filter="fade">
                                      <p:cBhvr>
                                        <p:cTn id="65" dur="500"/>
                                        <p:tgtEl>
                                          <p:spTgt spid="1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91"/>
                                        </p:tgtEl>
                                        <p:attrNameLst>
                                          <p:attrName>style.visibility</p:attrName>
                                        </p:attrNameLst>
                                      </p:cBhvr>
                                      <p:to>
                                        <p:strVal val="visible"/>
                                      </p:to>
                                    </p:set>
                                    <p:animEffect transition="in" filter="fade">
                                      <p:cBhvr>
                                        <p:cTn id="70" dur="500"/>
                                        <p:tgtEl>
                                          <p:spTgt spid="9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500"/>
                                        <p:tgtEl>
                                          <p:spTgt spid="10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8"/>
                                        </p:tgtEl>
                                        <p:attrNameLst>
                                          <p:attrName>style.visibility</p:attrName>
                                        </p:attrNameLst>
                                      </p:cBhvr>
                                      <p:to>
                                        <p:strVal val="visible"/>
                                      </p:to>
                                    </p:set>
                                    <p:animEffect transition="in" filter="fade">
                                      <p:cBhvr>
                                        <p:cTn id="82" dur="500"/>
                                        <p:tgtEl>
                                          <p:spTgt spid="1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51"/>
                                        </p:tgtEl>
                                        <p:attrNameLst>
                                          <p:attrName>style.visibility</p:attrName>
                                        </p:attrNameLst>
                                      </p:cBhvr>
                                      <p:to>
                                        <p:strVal val="visible"/>
                                      </p:to>
                                    </p:set>
                                    <p:animEffect transition="in" filter="fade">
                                      <p:cBhvr>
                                        <p:cTn id="85" dur="500"/>
                                        <p:tgtEl>
                                          <p:spTgt spid="15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fade">
                                      <p:cBhvr>
                                        <p:cTn id="93" dur="500"/>
                                        <p:tgtEl>
                                          <p:spTgt spid="9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47"/>
                                        </p:tgtEl>
                                        <p:attrNameLst>
                                          <p:attrName>style.visibility</p:attrName>
                                        </p:attrNameLst>
                                      </p:cBhvr>
                                      <p:to>
                                        <p:strVal val="visible"/>
                                      </p:to>
                                    </p:set>
                                    <p:animEffect transition="in" filter="fade">
                                      <p:cBhvr>
                                        <p:cTn id="99" dur="500"/>
                                        <p:tgtEl>
                                          <p:spTgt spid="14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55"/>
                                        </p:tgtEl>
                                        <p:attrNameLst>
                                          <p:attrName>style.visibility</p:attrName>
                                        </p:attrNameLst>
                                      </p:cBhvr>
                                      <p:to>
                                        <p:strVal val="visible"/>
                                      </p:to>
                                    </p:set>
                                    <p:animEffect transition="in" filter="fade">
                                      <p:cBhvr>
                                        <p:cTn id="102" dur="500"/>
                                        <p:tgtEl>
                                          <p:spTgt spid="15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93"/>
                                        </p:tgtEl>
                                        <p:attrNameLst>
                                          <p:attrName>style.visibility</p:attrName>
                                        </p:attrNameLst>
                                      </p:cBhvr>
                                      <p:to>
                                        <p:strVal val="visible"/>
                                      </p:to>
                                    </p:set>
                                    <p:animEffect transition="in" filter="fade">
                                      <p:cBhvr>
                                        <p:cTn id="107" dur="500"/>
                                        <p:tgtEl>
                                          <p:spTgt spid="93"/>
                                        </p:tgtEl>
                                      </p:cBhvr>
                                    </p:animEffect>
                                  </p:childTnLst>
                                </p:cTn>
                              </p:par>
                              <p:par>
                                <p:cTn id="108" presetID="10" presetClass="entr" presetSubtype="0" fill="hold" nodeType="withEffect">
                                  <p:stCondLst>
                                    <p:cond delay="1000"/>
                                  </p:stCondLst>
                                  <p:childTnLst>
                                    <p:set>
                                      <p:cBhvr>
                                        <p:cTn id="109" dur="1" fill="hold">
                                          <p:stCondLst>
                                            <p:cond delay="0"/>
                                          </p:stCondLst>
                                        </p:cTn>
                                        <p:tgtEl>
                                          <p:spTgt spid="134"/>
                                        </p:tgtEl>
                                        <p:attrNameLst>
                                          <p:attrName>style.visibility</p:attrName>
                                        </p:attrNameLst>
                                      </p:cBhvr>
                                      <p:to>
                                        <p:strVal val="visible"/>
                                      </p:to>
                                    </p:set>
                                    <p:animEffect transition="in" filter="fade">
                                      <p:cBhvr>
                                        <p:cTn id="110" dur="500"/>
                                        <p:tgtEl>
                                          <p:spTgt spid="134"/>
                                        </p:tgtEl>
                                      </p:cBhvr>
                                    </p:animEffect>
                                  </p:childTnLst>
                                </p:cTn>
                              </p:par>
                              <p:par>
                                <p:cTn id="111" presetID="10" presetClass="entr" presetSubtype="0" fill="hold" grpId="0" nodeType="withEffect">
                                  <p:stCondLst>
                                    <p:cond delay="1000"/>
                                  </p:stCondLst>
                                  <p:childTnLst>
                                    <p:set>
                                      <p:cBhvr>
                                        <p:cTn id="112" dur="1" fill="hold">
                                          <p:stCondLst>
                                            <p:cond delay="0"/>
                                          </p:stCondLst>
                                        </p:cTn>
                                        <p:tgtEl>
                                          <p:spTgt spid="98"/>
                                        </p:tgtEl>
                                        <p:attrNameLst>
                                          <p:attrName>style.visibility</p:attrName>
                                        </p:attrNameLst>
                                      </p:cBhvr>
                                      <p:to>
                                        <p:strVal val="visible"/>
                                      </p:to>
                                    </p:set>
                                    <p:animEffect transition="in" filter="fade">
                                      <p:cBhvr>
                                        <p:cTn id="113" dur="500"/>
                                        <p:tgtEl>
                                          <p:spTgt spid="98"/>
                                        </p:tgtEl>
                                      </p:cBhvr>
                                    </p:animEffect>
                                  </p:childTnLst>
                                </p:cTn>
                              </p:par>
                              <p:par>
                                <p:cTn id="114" presetID="10" presetClass="entr" presetSubtype="0" fill="hold" nodeType="withEffect">
                                  <p:stCondLst>
                                    <p:cond delay="1000"/>
                                  </p:stCondLst>
                                  <p:childTnLst>
                                    <p:set>
                                      <p:cBhvr>
                                        <p:cTn id="115" dur="1" fill="hold">
                                          <p:stCondLst>
                                            <p:cond delay="0"/>
                                          </p:stCondLst>
                                        </p:cTn>
                                        <p:tgtEl>
                                          <p:spTgt spid="157"/>
                                        </p:tgtEl>
                                        <p:attrNameLst>
                                          <p:attrName>style.visibility</p:attrName>
                                        </p:attrNameLst>
                                      </p:cBhvr>
                                      <p:to>
                                        <p:strVal val="visible"/>
                                      </p:to>
                                    </p:set>
                                    <p:animEffect transition="in" filter="fade">
                                      <p:cBhvr>
                                        <p:cTn id="116" dur="500"/>
                                        <p:tgtEl>
                                          <p:spTgt spid="157"/>
                                        </p:tgtEl>
                                      </p:cBhvr>
                                    </p:animEffect>
                                  </p:childTnLst>
                                </p:cTn>
                              </p:par>
                              <p:par>
                                <p:cTn id="117" presetID="10" presetClass="entr" presetSubtype="0" fill="hold" grpId="0" nodeType="withEffect">
                                  <p:stCondLst>
                                    <p:cond delay="1000"/>
                                  </p:stCondLst>
                                  <p:childTnLst>
                                    <p:set>
                                      <p:cBhvr>
                                        <p:cTn id="118" dur="1" fill="hold">
                                          <p:stCondLst>
                                            <p:cond delay="0"/>
                                          </p:stCondLst>
                                        </p:cTn>
                                        <p:tgtEl>
                                          <p:spTgt spid="153"/>
                                        </p:tgtEl>
                                        <p:attrNameLst>
                                          <p:attrName>style.visibility</p:attrName>
                                        </p:attrNameLst>
                                      </p:cBhvr>
                                      <p:to>
                                        <p:strVal val="visible"/>
                                      </p:to>
                                    </p:set>
                                    <p:animEffect transition="in" filter="fade">
                                      <p:cBhvr>
                                        <p:cTn id="119" dur="500"/>
                                        <p:tgtEl>
                                          <p:spTgt spid="153"/>
                                        </p:tgtEl>
                                      </p:cBhvr>
                                    </p:animEffect>
                                  </p:childTnLst>
                                </p:cTn>
                              </p:par>
                              <p:par>
                                <p:cTn id="120" presetID="10" presetClass="entr" presetSubtype="0" fill="hold" nodeType="withEffect">
                                  <p:stCondLst>
                                    <p:cond delay="1000"/>
                                  </p:stCondLst>
                                  <p:childTnLst>
                                    <p:set>
                                      <p:cBhvr>
                                        <p:cTn id="121" dur="1" fill="hold">
                                          <p:stCondLst>
                                            <p:cond delay="0"/>
                                          </p:stCondLst>
                                        </p:cTn>
                                        <p:tgtEl>
                                          <p:spTgt spid="160"/>
                                        </p:tgtEl>
                                        <p:attrNameLst>
                                          <p:attrName>style.visibility</p:attrName>
                                        </p:attrNameLst>
                                      </p:cBhvr>
                                      <p:to>
                                        <p:strVal val="visible"/>
                                      </p:to>
                                    </p:set>
                                    <p:animEffect transition="in" filter="fade">
                                      <p:cBhvr>
                                        <p:cTn id="122" dur="500"/>
                                        <p:tgtEl>
                                          <p:spTgt spid="160"/>
                                        </p:tgtEl>
                                      </p:cBhvr>
                                    </p:animEffect>
                                  </p:childTnLst>
                                </p:cTn>
                              </p:par>
                              <p:par>
                                <p:cTn id="123" presetID="10" presetClass="entr" presetSubtype="0" fill="hold" grpId="0" nodeType="withEffect">
                                  <p:stCondLst>
                                    <p:cond delay="1000"/>
                                  </p:stCondLst>
                                  <p:childTnLst>
                                    <p:set>
                                      <p:cBhvr>
                                        <p:cTn id="124" dur="1" fill="hold">
                                          <p:stCondLst>
                                            <p:cond delay="0"/>
                                          </p:stCondLst>
                                        </p:cTn>
                                        <p:tgtEl>
                                          <p:spTgt spid="154"/>
                                        </p:tgtEl>
                                        <p:attrNameLst>
                                          <p:attrName>style.visibility</p:attrName>
                                        </p:attrNameLst>
                                      </p:cBhvr>
                                      <p:to>
                                        <p:strVal val="visible"/>
                                      </p:to>
                                    </p:set>
                                    <p:animEffect transition="in" filter="fade">
                                      <p:cBhvr>
                                        <p:cTn id="125" dur="500"/>
                                        <p:tgtEl>
                                          <p:spTgt spid="154"/>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94"/>
                                        </p:tgtEl>
                                        <p:attrNameLst>
                                          <p:attrName>style.visibility</p:attrName>
                                        </p:attrNameLst>
                                      </p:cBhvr>
                                      <p:to>
                                        <p:strVal val="visible"/>
                                      </p:to>
                                    </p:set>
                                    <p:animEffect transition="in" filter="fade">
                                      <p:cBhvr>
                                        <p:cTn id="130" dur="500"/>
                                        <p:tgtEl>
                                          <p:spTgt spid="94"/>
                                        </p:tgtEl>
                                      </p:cBhvr>
                                    </p:animEffect>
                                  </p:childTnLst>
                                </p:cTn>
                              </p:par>
                              <p:par>
                                <p:cTn id="131" presetID="10" presetClass="entr" presetSubtype="0" fill="hold" grpId="0" nodeType="withEffect">
                                  <p:stCondLst>
                                    <p:cond delay="1000"/>
                                  </p:stCondLst>
                                  <p:childTnLst>
                                    <p:set>
                                      <p:cBhvr>
                                        <p:cTn id="132" dur="1" fill="hold">
                                          <p:stCondLst>
                                            <p:cond delay="0"/>
                                          </p:stCondLst>
                                        </p:cTn>
                                        <p:tgtEl>
                                          <p:spTgt spid="99"/>
                                        </p:tgtEl>
                                        <p:attrNameLst>
                                          <p:attrName>style.visibility</p:attrName>
                                        </p:attrNameLst>
                                      </p:cBhvr>
                                      <p:to>
                                        <p:strVal val="visible"/>
                                      </p:to>
                                    </p:set>
                                    <p:animEffect transition="in" filter="fade">
                                      <p:cBhvr>
                                        <p:cTn id="133" dur="500"/>
                                        <p:tgtEl>
                                          <p:spTgt spid="99"/>
                                        </p:tgtEl>
                                      </p:cBhvr>
                                    </p:animEffect>
                                  </p:childTnLst>
                                </p:cTn>
                              </p:par>
                              <p:par>
                                <p:cTn id="134" presetID="10" presetClass="entr" presetSubtype="0" fill="hold" nodeType="withEffect">
                                  <p:stCondLst>
                                    <p:cond delay="1000"/>
                                  </p:stCondLst>
                                  <p:childTnLst>
                                    <p:set>
                                      <p:cBhvr>
                                        <p:cTn id="135" dur="1" fill="hold">
                                          <p:stCondLst>
                                            <p:cond delay="0"/>
                                          </p:stCondLst>
                                        </p:cTn>
                                        <p:tgtEl>
                                          <p:spTgt spid="165"/>
                                        </p:tgtEl>
                                        <p:attrNameLst>
                                          <p:attrName>style.visibility</p:attrName>
                                        </p:attrNameLst>
                                      </p:cBhvr>
                                      <p:to>
                                        <p:strVal val="visible"/>
                                      </p:to>
                                    </p:set>
                                    <p:animEffect transition="in" filter="fade">
                                      <p:cBhvr>
                                        <p:cTn id="136" dur="500"/>
                                        <p:tgtEl>
                                          <p:spTgt spid="165"/>
                                        </p:tgtEl>
                                      </p:cBhvr>
                                    </p:animEffect>
                                  </p:childTnLst>
                                </p:cTn>
                              </p:par>
                              <p:par>
                                <p:cTn id="137" presetID="10" presetClass="entr" presetSubtype="0" fill="hold" grpId="0" nodeType="withEffect">
                                  <p:stCondLst>
                                    <p:cond delay="1000"/>
                                  </p:stCondLst>
                                  <p:childTnLst>
                                    <p:set>
                                      <p:cBhvr>
                                        <p:cTn id="138" dur="1" fill="hold">
                                          <p:stCondLst>
                                            <p:cond delay="0"/>
                                          </p:stCondLst>
                                        </p:cTn>
                                        <p:tgtEl>
                                          <p:spTgt spid="158"/>
                                        </p:tgtEl>
                                        <p:attrNameLst>
                                          <p:attrName>style.visibility</p:attrName>
                                        </p:attrNameLst>
                                      </p:cBhvr>
                                      <p:to>
                                        <p:strVal val="visible"/>
                                      </p:to>
                                    </p:set>
                                    <p:animEffect transition="in" filter="fade">
                                      <p:cBhvr>
                                        <p:cTn id="139" dur="500"/>
                                        <p:tgtEl>
                                          <p:spTgt spid="158"/>
                                        </p:tgtEl>
                                      </p:cBhvr>
                                    </p:animEffect>
                                  </p:childTnLst>
                                </p:cTn>
                              </p:par>
                              <p:par>
                                <p:cTn id="140" presetID="10" presetClass="entr" presetSubtype="0" fill="hold" nodeType="withEffect">
                                  <p:stCondLst>
                                    <p:cond delay="1000"/>
                                  </p:stCondLst>
                                  <p:childTnLst>
                                    <p:set>
                                      <p:cBhvr>
                                        <p:cTn id="141" dur="1" fill="hold">
                                          <p:stCondLst>
                                            <p:cond delay="0"/>
                                          </p:stCondLst>
                                        </p:cTn>
                                        <p:tgtEl>
                                          <p:spTgt spid="166"/>
                                        </p:tgtEl>
                                        <p:attrNameLst>
                                          <p:attrName>style.visibility</p:attrName>
                                        </p:attrNameLst>
                                      </p:cBhvr>
                                      <p:to>
                                        <p:strVal val="visible"/>
                                      </p:to>
                                    </p:set>
                                    <p:animEffect transition="in" filter="fade">
                                      <p:cBhvr>
                                        <p:cTn id="142" dur="500"/>
                                        <p:tgtEl>
                                          <p:spTgt spid="166"/>
                                        </p:tgtEl>
                                      </p:cBhvr>
                                    </p:animEffect>
                                  </p:childTnLst>
                                </p:cTn>
                              </p:par>
                              <p:par>
                                <p:cTn id="143" presetID="10" presetClass="entr" presetSubtype="0" fill="hold" grpId="0" nodeType="withEffect">
                                  <p:stCondLst>
                                    <p:cond delay="1000"/>
                                  </p:stCondLst>
                                  <p:childTnLst>
                                    <p:set>
                                      <p:cBhvr>
                                        <p:cTn id="144" dur="1" fill="hold">
                                          <p:stCondLst>
                                            <p:cond delay="0"/>
                                          </p:stCondLst>
                                        </p:cTn>
                                        <p:tgtEl>
                                          <p:spTgt spid="159"/>
                                        </p:tgtEl>
                                        <p:attrNameLst>
                                          <p:attrName>style.visibility</p:attrName>
                                        </p:attrNameLst>
                                      </p:cBhvr>
                                      <p:to>
                                        <p:strVal val="visible"/>
                                      </p:to>
                                    </p:set>
                                    <p:animEffect transition="in" filter="fade">
                                      <p:cBhvr>
                                        <p:cTn id="145" dur="500"/>
                                        <p:tgtEl>
                                          <p:spTgt spid="159"/>
                                        </p:tgtEl>
                                      </p:cBhvr>
                                    </p:animEffect>
                                  </p:childTnLst>
                                </p:cTn>
                              </p:par>
                            </p:childTnLst>
                          </p:cTn>
                        </p:par>
                        <p:par>
                          <p:cTn id="146" fill="hold">
                            <p:stCondLst>
                              <p:cond delay="1500"/>
                            </p:stCondLst>
                            <p:childTnLst>
                              <p:par>
                                <p:cTn id="147" presetID="10" presetClass="entr" presetSubtype="0" fill="hold" grpId="0" nodeType="afterEffect">
                                  <p:stCondLst>
                                    <p:cond delay="1000"/>
                                  </p:stCondLst>
                                  <p:childTnLst>
                                    <p:set>
                                      <p:cBhvr>
                                        <p:cTn id="148" dur="1" fill="hold">
                                          <p:stCondLst>
                                            <p:cond delay="0"/>
                                          </p:stCondLst>
                                        </p:cTn>
                                        <p:tgtEl>
                                          <p:spTgt spid="95"/>
                                        </p:tgtEl>
                                        <p:attrNameLst>
                                          <p:attrName>style.visibility</p:attrName>
                                        </p:attrNameLst>
                                      </p:cBhvr>
                                      <p:to>
                                        <p:strVal val="visible"/>
                                      </p:to>
                                    </p:set>
                                    <p:animEffect transition="in" filter="fade">
                                      <p:cBhvr>
                                        <p:cTn id="149" dur="500"/>
                                        <p:tgtEl>
                                          <p:spTgt spid="95"/>
                                        </p:tgtEl>
                                      </p:cBhvr>
                                    </p:animEffect>
                                  </p:childTnLst>
                                </p:cTn>
                              </p:par>
                              <p:par>
                                <p:cTn id="150" presetID="10" presetClass="entr" presetSubtype="0" fill="hold" grpId="0" nodeType="withEffect">
                                  <p:stCondLst>
                                    <p:cond delay="1000"/>
                                  </p:stCondLst>
                                  <p:childTnLst>
                                    <p:set>
                                      <p:cBhvr>
                                        <p:cTn id="151" dur="1" fill="hold">
                                          <p:stCondLst>
                                            <p:cond delay="0"/>
                                          </p:stCondLst>
                                        </p:cTn>
                                        <p:tgtEl>
                                          <p:spTgt spid="100"/>
                                        </p:tgtEl>
                                        <p:attrNameLst>
                                          <p:attrName>style.visibility</p:attrName>
                                        </p:attrNameLst>
                                      </p:cBhvr>
                                      <p:to>
                                        <p:strVal val="visible"/>
                                      </p:to>
                                    </p:set>
                                    <p:animEffect transition="in" filter="fade">
                                      <p:cBhvr>
                                        <p:cTn id="152" dur="500"/>
                                        <p:tgtEl>
                                          <p:spTgt spid="100"/>
                                        </p:tgtEl>
                                      </p:cBhvr>
                                    </p:animEffect>
                                  </p:childTnLst>
                                </p:cTn>
                              </p:par>
                              <p:par>
                                <p:cTn id="153" presetID="10" presetClass="entr" presetSubtype="0" fill="hold" nodeType="withEffect">
                                  <p:stCondLst>
                                    <p:cond delay="1000"/>
                                  </p:stCondLst>
                                  <p:childTnLst>
                                    <p:set>
                                      <p:cBhvr>
                                        <p:cTn id="154" dur="1" fill="hold">
                                          <p:stCondLst>
                                            <p:cond delay="0"/>
                                          </p:stCondLst>
                                        </p:cTn>
                                        <p:tgtEl>
                                          <p:spTgt spid="135"/>
                                        </p:tgtEl>
                                        <p:attrNameLst>
                                          <p:attrName>style.visibility</p:attrName>
                                        </p:attrNameLst>
                                      </p:cBhvr>
                                      <p:to>
                                        <p:strVal val="visible"/>
                                      </p:to>
                                    </p:set>
                                    <p:animEffect transition="in" filter="fade">
                                      <p:cBhvr>
                                        <p:cTn id="155" dur="500"/>
                                        <p:tgtEl>
                                          <p:spTgt spid="135"/>
                                        </p:tgtEl>
                                      </p:cBhvr>
                                    </p:animEffect>
                                  </p:childTnLst>
                                </p:cTn>
                              </p:par>
                              <p:par>
                                <p:cTn id="156" presetID="10" presetClass="entr" presetSubtype="0" fill="hold" nodeType="withEffect">
                                  <p:stCondLst>
                                    <p:cond delay="1000"/>
                                  </p:stCondLst>
                                  <p:childTnLst>
                                    <p:set>
                                      <p:cBhvr>
                                        <p:cTn id="157" dur="1" fill="hold">
                                          <p:stCondLst>
                                            <p:cond delay="0"/>
                                          </p:stCondLst>
                                        </p:cTn>
                                        <p:tgtEl>
                                          <p:spTgt spid="73"/>
                                        </p:tgtEl>
                                        <p:attrNameLst>
                                          <p:attrName>style.visibility</p:attrName>
                                        </p:attrNameLst>
                                      </p:cBhvr>
                                      <p:to>
                                        <p:strVal val="visible"/>
                                      </p:to>
                                    </p:set>
                                    <p:animEffect transition="in" filter="fade">
                                      <p:cBhvr>
                                        <p:cTn id="158" dur="500"/>
                                        <p:tgtEl>
                                          <p:spTgt spid="73"/>
                                        </p:tgtEl>
                                      </p:cBhvr>
                                    </p:animEffect>
                                  </p:childTnLst>
                                </p:cTn>
                              </p:par>
                              <p:par>
                                <p:cTn id="159" presetID="10" presetClass="entr" presetSubtype="0" fill="hold" nodeType="withEffect">
                                  <p:stCondLst>
                                    <p:cond delay="1000"/>
                                  </p:stCondLst>
                                  <p:childTnLst>
                                    <p:set>
                                      <p:cBhvr>
                                        <p:cTn id="160" dur="1" fill="hold">
                                          <p:stCondLst>
                                            <p:cond delay="0"/>
                                          </p:stCondLst>
                                        </p:cTn>
                                        <p:tgtEl>
                                          <p:spTgt spid="74"/>
                                        </p:tgtEl>
                                        <p:attrNameLst>
                                          <p:attrName>style.visibility</p:attrName>
                                        </p:attrNameLst>
                                      </p:cBhvr>
                                      <p:to>
                                        <p:strVal val="visible"/>
                                      </p:to>
                                    </p:set>
                                    <p:animEffect transition="in" filter="fade">
                                      <p:cBhvr>
                                        <p:cTn id="161" dur="500"/>
                                        <p:tgtEl>
                                          <p:spTgt spid="74"/>
                                        </p:tgtEl>
                                      </p:cBhvr>
                                    </p:animEffect>
                                  </p:childTnLst>
                                </p:cTn>
                              </p:par>
                            </p:childTnLst>
                          </p:cTn>
                        </p:par>
                        <p:par>
                          <p:cTn id="162" fill="hold">
                            <p:stCondLst>
                              <p:cond delay="3000"/>
                            </p:stCondLst>
                            <p:childTnLst>
                              <p:par>
                                <p:cTn id="163" presetID="10" presetClass="entr" presetSubtype="0" fill="hold" grpId="0" nodeType="afterEffect">
                                  <p:stCondLst>
                                    <p:cond delay="1000"/>
                                  </p:stCondLst>
                                  <p:childTnLst>
                                    <p:set>
                                      <p:cBhvr>
                                        <p:cTn id="164" dur="1" fill="hold">
                                          <p:stCondLst>
                                            <p:cond delay="0"/>
                                          </p:stCondLst>
                                        </p:cTn>
                                        <p:tgtEl>
                                          <p:spTgt spid="161"/>
                                        </p:tgtEl>
                                        <p:attrNameLst>
                                          <p:attrName>style.visibility</p:attrName>
                                        </p:attrNameLst>
                                      </p:cBhvr>
                                      <p:to>
                                        <p:strVal val="visible"/>
                                      </p:to>
                                    </p:set>
                                    <p:animEffect transition="in" filter="fade">
                                      <p:cBhvr>
                                        <p:cTn id="165" dur="500"/>
                                        <p:tgtEl>
                                          <p:spTgt spid="161"/>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163"/>
                                        </p:tgtEl>
                                        <p:attrNameLst>
                                          <p:attrName>style.visibility</p:attrName>
                                        </p:attrNameLst>
                                      </p:cBhvr>
                                      <p:to>
                                        <p:strVal val="visible"/>
                                      </p:to>
                                    </p:set>
                                    <p:animEffect transition="in" filter="fade">
                                      <p:cBhvr>
                                        <p:cTn id="168" dur="500"/>
                                        <p:tgtEl>
                                          <p:spTgt spid="163"/>
                                        </p:tgtEl>
                                      </p:cBhvr>
                                    </p:animEffect>
                                  </p:childTnLst>
                                </p:cTn>
                              </p:par>
                            </p:childTnLst>
                          </p:cTn>
                        </p:par>
                        <p:par>
                          <p:cTn id="169" fill="hold">
                            <p:stCondLst>
                              <p:cond delay="4500"/>
                            </p:stCondLst>
                            <p:childTnLst>
                              <p:par>
                                <p:cTn id="170" presetID="10" presetClass="entr" presetSubtype="0" fill="hold" grpId="0" nodeType="afterEffect">
                                  <p:stCondLst>
                                    <p:cond delay="1000"/>
                                  </p:stCondLst>
                                  <p:childTnLst>
                                    <p:set>
                                      <p:cBhvr>
                                        <p:cTn id="171" dur="1" fill="hold">
                                          <p:stCondLst>
                                            <p:cond delay="0"/>
                                          </p:stCondLst>
                                        </p:cTn>
                                        <p:tgtEl>
                                          <p:spTgt spid="162"/>
                                        </p:tgtEl>
                                        <p:attrNameLst>
                                          <p:attrName>style.visibility</p:attrName>
                                        </p:attrNameLst>
                                      </p:cBhvr>
                                      <p:to>
                                        <p:strVal val="visible"/>
                                      </p:to>
                                    </p:set>
                                    <p:animEffect transition="in" filter="fade">
                                      <p:cBhvr>
                                        <p:cTn id="172" dur="500"/>
                                        <p:tgtEl>
                                          <p:spTgt spid="162"/>
                                        </p:tgtEl>
                                      </p:cBhvr>
                                    </p:animEffect>
                                  </p:childTnLst>
                                </p:cTn>
                              </p:par>
                              <p:par>
                                <p:cTn id="173" presetID="10" presetClass="entr" presetSubtype="0" fill="hold" grpId="0" nodeType="withEffect">
                                  <p:stCondLst>
                                    <p:cond delay="1000"/>
                                  </p:stCondLst>
                                  <p:childTnLst>
                                    <p:set>
                                      <p:cBhvr>
                                        <p:cTn id="174" dur="1" fill="hold">
                                          <p:stCondLst>
                                            <p:cond delay="0"/>
                                          </p:stCondLst>
                                        </p:cTn>
                                        <p:tgtEl>
                                          <p:spTgt spid="164"/>
                                        </p:tgtEl>
                                        <p:attrNameLst>
                                          <p:attrName>style.visibility</p:attrName>
                                        </p:attrNameLst>
                                      </p:cBhvr>
                                      <p:to>
                                        <p:strVal val="visible"/>
                                      </p:to>
                                    </p:set>
                                    <p:animEffect transition="in" filter="fade">
                                      <p:cBhvr>
                                        <p:cTn id="175" dur="500"/>
                                        <p:tgtEl>
                                          <p:spTgt spid="164"/>
                                        </p:tgtEl>
                                      </p:cBhvr>
                                    </p:animEffect>
                                  </p:childTnLst>
                                </p:cTn>
                              </p:par>
                              <p:par>
                                <p:cTn id="176" presetID="22" presetClass="entr" presetSubtype="1" fill="hold" nodeType="withEffect">
                                  <p:stCondLst>
                                    <p:cond delay="0"/>
                                  </p:stCondLst>
                                  <p:childTnLst>
                                    <p:set>
                                      <p:cBhvr>
                                        <p:cTn id="177" dur="1" fill="hold">
                                          <p:stCondLst>
                                            <p:cond delay="0"/>
                                          </p:stCondLst>
                                        </p:cTn>
                                        <p:tgtEl>
                                          <p:spTgt spid="56"/>
                                        </p:tgtEl>
                                        <p:attrNameLst>
                                          <p:attrName>style.visibility</p:attrName>
                                        </p:attrNameLst>
                                      </p:cBhvr>
                                      <p:to>
                                        <p:strVal val="visible"/>
                                      </p:to>
                                    </p:set>
                                    <p:animEffect transition="in" filter="wipe(up)">
                                      <p:cBhvr>
                                        <p:cTn id="178" dur="500"/>
                                        <p:tgtEl>
                                          <p:spTgt spid="56"/>
                                        </p:tgtEl>
                                      </p:cBhvr>
                                    </p:animEffect>
                                  </p:childTnLst>
                                </p:cTn>
                              </p:par>
                              <p:par>
                                <p:cTn id="179" presetID="22" presetClass="entr" presetSubtype="1" fill="hold" nodeType="withEffect">
                                  <p:stCondLst>
                                    <p:cond delay="0"/>
                                  </p:stCondLst>
                                  <p:childTnLst>
                                    <p:set>
                                      <p:cBhvr>
                                        <p:cTn id="180" dur="1" fill="hold">
                                          <p:stCondLst>
                                            <p:cond delay="0"/>
                                          </p:stCondLst>
                                        </p:cTn>
                                        <p:tgtEl>
                                          <p:spTgt spid="59"/>
                                        </p:tgtEl>
                                        <p:attrNameLst>
                                          <p:attrName>style.visibility</p:attrName>
                                        </p:attrNameLst>
                                      </p:cBhvr>
                                      <p:to>
                                        <p:strVal val="visible"/>
                                      </p:to>
                                    </p:set>
                                    <p:animEffect transition="in" filter="wipe(up)">
                                      <p:cBhvr>
                                        <p:cTn id="18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90" grpId="0"/>
      <p:bldP spid="91" grpId="0"/>
      <p:bldP spid="92" grpId="0"/>
      <p:bldP spid="93" grpId="0"/>
      <p:bldP spid="94" grpId="0"/>
      <p:bldP spid="95" grpId="0"/>
      <p:bldP spid="96" grpId="0"/>
      <p:bldP spid="97" grpId="0"/>
      <p:bldP spid="98" grpId="0"/>
      <p:bldP spid="99" grpId="0"/>
      <p:bldP spid="100" grpId="0"/>
      <p:bldP spid="101" grpId="0"/>
      <p:bldP spid="132" grpId="0"/>
      <p:bldP spid="141" grpId="0"/>
      <p:bldP spid="142" grpId="0"/>
      <p:bldP spid="143" grpId="0"/>
      <p:bldP spid="68" grpId="0"/>
      <p:bldP spid="70" grpId="0"/>
      <p:bldP spid="72" grpId="0"/>
      <p:bldP spid="75" grpId="0"/>
      <p:bldP spid="77" grpId="0"/>
      <p:bldP spid="145" grpId="0"/>
      <p:bldP spid="146" grpId="0"/>
      <p:bldP spid="147" grpId="0"/>
      <p:bldP spid="148" grpId="0"/>
      <p:bldP spid="151" grpId="0"/>
      <p:bldP spid="152" grpId="0"/>
      <p:bldP spid="153" grpId="0"/>
      <p:bldP spid="154" grpId="0"/>
      <p:bldP spid="155" grpId="0"/>
      <p:bldP spid="158" grpId="0"/>
      <p:bldP spid="159" grpId="0"/>
      <p:bldP spid="161" grpId="0"/>
      <p:bldP spid="162" grpId="0"/>
      <p:bldP spid="163" grpId="0"/>
      <p:bldP spid="16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2618" y="18522"/>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LO16-6</a:t>
            </a:r>
          </a:p>
        </p:txBody>
      </p:sp>
      <p:sp>
        <p:nvSpPr>
          <p:cNvPr id="80" name="Title 1"/>
          <p:cNvSpPr>
            <a:spLocks noGrp="1"/>
          </p:cNvSpPr>
          <p:nvPr>
            <p:ph type="title"/>
          </p:nvPr>
        </p:nvSpPr>
        <p:spPr>
          <a:xfrm>
            <a:off x="501223" y="130717"/>
            <a:ext cx="8299010" cy="371532"/>
          </a:xfrm>
        </p:spPr>
        <p:txBody>
          <a:bodyPr>
            <a:noAutofit/>
          </a:bodyPr>
          <a:lstStyle/>
          <a:p>
            <a:r>
              <a:rPr lang="en-US" sz="2400" dirty="0"/>
              <a:t>Multiple Temporary Differences—</a:t>
            </a:r>
            <a:r>
              <a:rPr lang="en-US" sz="2400" dirty="0" smtClean="0"/>
              <a:t>2018 </a:t>
            </a:r>
            <a:r>
              <a:rPr lang="en-US" sz="2000" dirty="0" smtClean="0">
                <a:cs typeface="Arial" charset="0"/>
              </a:rPr>
              <a:t>(continued</a:t>
            </a:r>
            <a:r>
              <a:rPr lang="en-US" sz="2000" dirty="0">
                <a:cs typeface="Arial" charset="0"/>
              </a:rPr>
              <a:t>)</a:t>
            </a:r>
            <a:endParaRPr lang="en-IN" sz="2000" dirty="0">
              <a:latin typeface="+mj-lt"/>
            </a:endParaRPr>
          </a:p>
        </p:txBody>
      </p:sp>
      <p:sp>
        <p:nvSpPr>
          <p:cNvPr id="161" name="TextBox 160"/>
          <p:cNvSpPr txBox="1"/>
          <p:nvPr/>
        </p:nvSpPr>
        <p:spPr>
          <a:xfrm>
            <a:off x="3981802" y="519941"/>
            <a:ext cx="2656084" cy="430887"/>
          </a:xfrm>
          <a:prstGeom prst="rect">
            <a:avLst/>
          </a:prstGeom>
          <a:noFill/>
        </p:spPr>
        <p:txBody>
          <a:bodyPr wrap="square" rtlCol="0">
            <a:spAutoFit/>
          </a:bodyPr>
          <a:lstStyle/>
          <a:p>
            <a:r>
              <a:rPr lang="en-US" sz="2200" dirty="0"/>
              <a:t>Deferred tax liability</a:t>
            </a:r>
          </a:p>
        </p:txBody>
      </p:sp>
      <p:sp>
        <p:nvSpPr>
          <p:cNvPr id="162" name="TextBox 161"/>
          <p:cNvSpPr txBox="1"/>
          <p:nvPr/>
        </p:nvSpPr>
        <p:spPr>
          <a:xfrm>
            <a:off x="3981802" y="966133"/>
            <a:ext cx="2656084" cy="430887"/>
          </a:xfrm>
          <a:prstGeom prst="rect">
            <a:avLst/>
          </a:prstGeom>
          <a:noFill/>
        </p:spPr>
        <p:txBody>
          <a:bodyPr wrap="square" rtlCol="0">
            <a:spAutoFit/>
          </a:bodyPr>
          <a:lstStyle/>
          <a:p>
            <a:r>
              <a:rPr lang="en-US" sz="2200" dirty="0"/>
              <a:t>Deferred tax asset</a:t>
            </a:r>
          </a:p>
        </p:txBody>
      </p:sp>
      <p:sp>
        <p:nvSpPr>
          <p:cNvPr id="163" name="TextBox 162"/>
          <p:cNvSpPr txBox="1"/>
          <p:nvPr/>
        </p:nvSpPr>
        <p:spPr>
          <a:xfrm>
            <a:off x="6719432" y="535246"/>
            <a:ext cx="684965" cy="430887"/>
          </a:xfrm>
          <a:prstGeom prst="rect">
            <a:avLst/>
          </a:prstGeom>
        </p:spPr>
        <p:txBody>
          <a:bodyPr wrap="square" rtlCol="0">
            <a:spAutoFit/>
          </a:bodyPr>
          <a:lstStyle/>
          <a:p>
            <a:pPr algn="r"/>
            <a:r>
              <a:rPr lang="en-US" sz="2200" dirty="0"/>
              <a:t>$10</a:t>
            </a:r>
          </a:p>
        </p:txBody>
      </p:sp>
      <p:sp>
        <p:nvSpPr>
          <p:cNvPr id="164" name="TextBox 163"/>
          <p:cNvSpPr txBox="1"/>
          <p:nvPr/>
        </p:nvSpPr>
        <p:spPr>
          <a:xfrm>
            <a:off x="7960006" y="966133"/>
            <a:ext cx="949652" cy="430887"/>
          </a:xfrm>
          <a:prstGeom prst="rect">
            <a:avLst/>
          </a:prstGeom>
        </p:spPr>
        <p:txBody>
          <a:bodyPr wrap="square" rtlCol="0">
            <a:spAutoFit/>
          </a:bodyPr>
          <a:lstStyle/>
          <a:p>
            <a:pPr algn="r"/>
            <a:r>
              <a:rPr lang="en-US" sz="2200" dirty="0"/>
              <a:t>$(2.8)</a:t>
            </a:r>
          </a:p>
        </p:txBody>
      </p:sp>
      <p:sp>
        <p:nvSpPr>
          <p:cNvPr id="54" name="TextBox 53"/>
          <p:cNvSpPr txBox="1"/>
          <p:nvPr/>
        </p:nvSpPr>
        <p:spPr>
          <a:xfrm>
            <a:off x="6705715" y="2495789"/>
            <a:ext cx="1255923" cy="1107996"/>
          </a:xfrm>
          <a:prstGeom prst="rect">
            <a:avLst/>
          </a:prstGeom>
          <a:noFill/>
        </p:spPr>
        <p:txBody>
          <a:bodyPr wrap="square" rtlCol="0">
            <a:spAutoFit/>
          </a:bodyPr>
          <a:lstStyle/>
          <a:p>
            <a:r>
              <a:rPr lang="en-US" sz="2200" b="1" dirty="0"/>
              <a:t>Deferred Tax Liability</a:t>
            </a:r>
          </a:p>
        </p:txBody>
      </p:sp>
      <p:sp>
        <p:nvSpPr>
          <p:cNvPr id="55" name="TextBox 54"/>
          <p:cNvSpPr txBox="1"/>
          <p:nvPr/>
        </p:nvSpPr>
        <p:spPr>
          <a:xfrm>
            <a:off x="7889484" y="2839907"/>
            <a:ext cx="1278627" cy="756776"/>
          </a:xfrm>
          <a:prstGeom prst="rect">
            <a:avLst/>
          </a:prstGeom>
          <a:noFill/>
        </p:spPr>
        <p:txBody>
          <a:bodyPr wrap="square" rtlCol="0">
            <a:spAutoFit/>
          </a:bodyPr>
          <a:lstStyle/>
          <a:p>
            <a:r>
              <a:rPr lang="en-US" sz="2200" b="1" dirty="0"/>
              <a:t>Deferred Tax Asset</a:t>
            </a:r>
          </a:p>
        </p:txBody>
      </p:sp>
      <p:sp>
        <p:nvSpPr>
          <p:cNvPr id="56" name="TextBox 55"/>
          <p:cNvSpPr txBox="1"/>
          <p:nvPr/>
        </p:nvSpPr>
        <p:spPr>
          <a:xfrm>
            <a:off x="718919" y="3537613"/>
            <a:ext cx="3278460" cy="430887"/>
          </a:xfrm>
          <a:prstGeom prst="rect">
            <a:avLst/>
          </a:prstGeom>
          <a:noFill/>
        </p:spPr>
        <p:txBody>
          <a:bodyPr wrap="square" rtlCol="0">
            <a:spAutoFit/>
          </a:bodyPr>
          <a:lstStyle/>
          <a:p>
            <a:r>
              <a:rPr lang="en-US" sz="2200" dirty="0"/>
              <a:t>Ending balances</a:t>
            </a:r>
          </a:p>
        </p:txBody>
      </p:sp>
      <p:sp>
        <p:nvSpPr>
          <p:cNvPr id="57" name="TextBox 56"/>
          <p:cNvSpPr txBox="1"/>
          <p:nvPr/>
        </p:nvSpPr>
        <p:spPr>
          <a:xfrm>
            <a:off x="718919" y="3917419"/>
            <a:ext cx="3278460" cy="430887"/>
          </a:xfrm>
          <a:prstGeom prst="rect">
            <a:avLst/>
          </a:prstGeom>
          <a:noFill/>
        </p:spPr>
        <p:txBody>
          <a:bodyPr wrap="square" rtlCol="0">
            <a:spAutoFit/>
          </a:bodyPr>
          <a:lstStyle/>
          <a:p>
            <a:r>
              <a:rPr lang="en-US" sz="2200" dirty="0"/>
              <a:t>Less: Beginning balances</a:t>
            </a:r>
          </a:p>
        </p:txBody>
      </p:sp>
      <p:sp>
        <p:nvSpPr>
          <p:cNvPr id="58" name="TextBox 57"/>
          <p:cNvSpPr txBox="1"/>
          <p:nvPr/>
        </p:nvSpPr>
        <p:spPr>
          <a:xfrm>
            <a:off x="718919" y="4297225"/>
            <a:ext cx="3278460" cy="430887"/>
          </a:xfrm>
          <a:prstGeom prst="rect">
            <a:avLst/>
          </a:prstGeom>
          <a:noFill/>
        </p:spPr>
        <p:txBody>
          <a:bodyPr wrap="square" rtlCol="0">
            <a:spAutoFit/>
          </a:bodyPr>
          <a:lstStyle/>
          <a:p>
            <a:r>
              <a:rPr lang="en-US" sz="2200" dirty="0"/>
              <a:t>Change in balances</a:t>
            </a:r>
          </a:p>
        </p:txBody>
      </p:sp>
      <p:sp>
        <p:nvSpPr>
          <p:cNvPr id="59" name="TextBox 58"/>
          <p:cNvSpPr txBox="1"/>
          <p:nvPr/>
        </p:nvSpPr>
        <p:spPr>
          <a:xfrm>
            <a:off x="6717800" y="4297225"/>
            <a:ext cx="949652" cy="430887"/>
          </a:xfrm>
          <a:prstGeom prst="rect">
            <a:avLst/>
          </a:prstGeom>
        </p:spPr>
        <p:txBody>
          <a:bodyPr wrap="square" rtlCol="0">
            <a:spAutoFit/>
          </a:bodyPr>
          <a:lstStyle/>
          <a:p>
            <a:pPr algn="r"/>
            <a:r>
              <a:rPr lang="en-US" sz="2200" b="1" dirty="0">
                <a:solidFill>
                  <a:srgbClr val="EC008C"/>
                </a:solidFill>
              </a:rPr>
              <a:t>$10</a:t>
            </a:r>
          </a:p>
        </p:txBody>
      </p:sp>
      <p:sp>
        <p:nvSpPr>
          <p:cNvPr id="60" name="TextBox 59"/>
          <p:cNvSpPr txBox="1"/>
          <p:nvPr/>
        </p:nvSpPr>
        <p:spPr>
          <a:xfrm>
            <a:off x="7960006" y="4297225"/>
            <a:ext cx="949652" cy="430887"/>
          </a:xfrm>
          <a:prstGeom prst="rect">
            <a:avLst/>
          </a:prstGeom>
        </p:spPr>
        <p:txBody>
          <a:bodyPr wrap="square" rtlCol="0">
            <a:spAutoFit/>
          </a:bodyPr>
          <a:lstStyle/>
          <a:p>
            <a:pPr algn="r"/>
            <a:r>
              <a:rPr lang="en-US" sz="2200" b="1" dirty="0">
                <a:solidFill>
                  <a:srgbClr val="EC008C"/>
                </a:solidFill>
              </a:rPr>
              <a:t>$(2.8)</a:t>
            </a:r>
          </a:p>
        </p:txBody>
      </p:sp>
      <p:sp>
        <p:nvSpPr>
          <p:cNvPr id="62" name="TextBox 61"/>
          <p:cNvSpPr txBox="1"/>
          <p:nvPr/>
        </p:nvSpPr>
        <p:spPr>
          <a:xfrm>
            <a:off x="6719432" y="3917419"/>
            <a:ext cx="946388" cy="430887"/>
          </a:xfrm>
          <a:prstGeom prst="rect">
            <a:avLst/>
          </a:prstGeom>
        </p:spPr>
        <p:txBody>
          <a:bodyPr wrap="square" rtlCol="0">
            <a:spAutoFit/>
          </a:bodyPr>
          <a:lstStyle/>
          <a:p>
            <a:pPr algn="r"/>
            <a:r>
              <a:rPr lang="en-US" sz="2200" dirty="0"/>
              <a:t>(0)</a:t>
            </a:r>
          </a:p>
        </p:txBody>
      </p:sp>
      <p:sp>
        <p:nvSpPr>
          <p:cNvPr id="63" name="TextBox 62"/>
          <p:cNvSpPr txBox="1"/>
          <p:nvPr/>
        </p:nvSpPr>
        <p:spPr>
          <a:xfrm>
            <a:off x="7961638" y="3917419"/>
            <a:ext cx="946388" cy="430887"/>
          </a:xfrm>
          <a:prstGeom prst="rect">
            <a:avLst/>
          </a:prstGeom>
        </p:spPr>
        <p:txBody>
          <a:bodyPr wrap="square" rtlCol="0">
            <a:spAutoFit/>
          </a:bodyPr>
          <a:lstStyle/>
          <a:p>
            <a:pPr algn="r"/>
            <a:r>
              <a:rPr lang="en-IN" sz="2200" dirty="0"/>
              <a:t>(0.0)</a:t>
            </a:r>
            <a:endParaRPr lang="en-US" sz="2200" dirty="0"/>
          </a:p>
        </p:txBody>
      </p:sp>
      <p:sp>
        <p:nvSpPr>
          <p:cNvPr id="65" name="TextBox 64"/>
          <p:cNvSpPr txBox="1"/>
          <p:nvPr/>
        </p:nvSpPr>
        <p:spPr>
          <a:xfrm>
            <a:off x="6719432" y="3537613"/>
            <a:ext cx="946388" cy="430887"/>
          </a:xfrm>
          <a:prstGeom prst="rect">
            <a:avLst/>
          </a:prstGeom>
        </p:spPr>
        <p:txBody>
          <a:bodyPr wrap="square" rtlCol="0">
            <a:spAutoFit/>
          </a:bodyPr>
          <a:lstStyle/>
          <a:p>
            <a:pPr algn="r"/>
            <a:r>
              <a:rPr lang="en-US" sz="2200" dirty="0"/>
              <a:t>$10</a:t>
            </a:r>
          </a:p>
        </p:txBody>
      </p:sp>
      <p:sp>
        <p:nvSpPr>
          <p:cNvPr id="66" name="TextBox 65"/>
          <p:cNvSpPr txBox="1"/>
          <p:nvPr/>
        </p:nvSpPr>
        <p:spPr>
          <a:xfrm>
            <a:off x="7961638" y="3537613"/>
            <a:ext cx="946388" cy="430887"/>
          </a:xfrm>
          <a:prstGeom prst="rect">
            <a:avLst/>
          </a:prstGeom>
        </p:spPr>
        <p:txBody>
          <a:bodyPr wrap="square" rtlCol="0">
            <a:spAutoFit/>
          </a:bodyPr>
          <a:lstStyle/>
          <a:p>
            <a:pPr algn="r"/>
            <a:r>
              <a:rPr lang="en-US" sz="2200" dirty="0"/>
              <a:t>$2.8</a:t>
            </a:r>
          </a:p>
        </p:txBody>
      </p:sp>
      <p:cxnSp>
        <p:nvCxnSpPr>
          <p:cNvPr id="67" name="Straight Connector 66"/>
          <p:cNvCxnSpPr/>
          <p:nvPr/>
        </p:nvCxnSpPr>
        <p:spPr>
          <a:xfrm>
            <a:off x="8165001" y="4325013"/>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8165001" y="4683891"/>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165001" y="4733055"/>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7096157" y="4315185"/>
            <a:ext cx="501613"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7096157" y="4674063"/>
            <a:ext cx="501613"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096157" y="4723227"/>
            <a:ext cx="501613" cy="0"/>
          </a:xfrm>
          <a:prstGeom prst="line">
            <a:avLst/>
          </a:prstGeom>
        </p:spPr>
        <p:style>
          <a:lnRef idx="1">
            <a:schemeClr val="dk1"/>
          </a:lnRef>
          <a:fillRef idx="0">
            <a:schemeClr val="dk1"/>
          </a:fillRef>
          <a:effectRef idx="0">
            <a:schemeClr val="dk1"/>
          </a:effectRef>
          <a:fontRef idx="minor">
            <a:schemeClr val="tx1"/>
          </a:fontRef>
        </p:style>
      </p:cxnSp>
      <p:sp>
        <p:nvSpPr>
          <p:cNvPr id="113" name="Rectangle 112"/>
          <p:cNvSpPr/>
          <p:nvPr/>
        </p:nvSpPr>
        <p:spPr>
          <a:xfrm>
            <a:off x="891049" y="4784438"/>
            <a:ext cx="7921625" cy="18756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14" name="TextBox 113"/>
          <p:cNvSpPr txBox="1">
            <a:spLocks noChangeArrowheads="1"/>
          </p:cNvSpPr>
          <p:nvPr/>
        </p:nvSpPr>
        <p:spPr bwMode="auto">
          <a:xfrm>
            <a:off x="891048" y="477500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a:t>
            </a:r>
            <a:r>
              <a:rPr lang="en-US" sz="2400" b="1" dirty="0" smtClean="0">
                <a:latin typeface="Calibri" pitchFamily="34" charset="0"/>
              </a:rPr>
              <a:t>nd </a:t>
            </a:r>
            <a:r>
              <a:rPr lang="en-US" sz="2400" b="1" dirty="0">
                <a:latin typeface="Calibri" pitchFamily="34" charset="0"/>
              </a:rPr>
              <a:t>of 2018</a:t>
            </a:r>
            <a:endParaRPr lang="en-IN" sz="2400" b="1" baseline="30000" dirty="0">
              <a:latin typeface="Calibri" pitchFamily="34" charset="0"/>
            </a:endParaRPr>
          </a:p>
        </p:txBody>
      </p:sp>
      <p:sp>
        <p:nvSpPr>
          <p:cNvPr id="115" name="TextBox 114"/>
          <p:cNvSpPr txBox="1">
            <a:spLocks noChangeArrowheads="1"/>
          </p:cNvSpPr>
          <p:nvPr/>
        </p:nvSpPr>
        <p:spPr bwMode="auto">
          <a:xfrm>
            <a:off x="934193" y="5162893"/>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16" name="TextBox 115"/>
          <p:cNvSpPr txBox="1">
            <a:spLocks noChangeArrowheads="1"/>
          </p:cNvSpPr>
          <p:nvPr/>
        </p:nvSpPr>
        <p:spPr bwMode="auto">
          <a:xfrm>
            <a:off x="935628" y="5523428"/>
            <a:ext cx="4728545" cy="404813"/>
          </a:xfrm>
          <a:prstGeom prst="rect">
            <a:avLst/>
          </a:prstGeom>
          <a:noFill/>
          <a:ln w="9525">
            <a:noFill/>
            <a:miter lim="800000"/>
            <a:headEnd/>
            <a:tailEnd/>
          </a:ln>
        </p:spPr>
        <p:txBody>
          <a:bodyPr/>
          <a:lstStyle/>
          <a:p>
            <a:r>
              <a:rPr lang="en-US" sz="2400" dirty="0"/>
              <a:t>Deferred tax asset (per above)</a:t>
            </a:r>
            <a:endParaRPr lang="en-IN" sz="2400" dirty="0">
              <a:latin typeface="Calibri" pitchFamily="34" charset="0"/>
            </a:endParaRPr>
          </a:p>
        </p:txBody>
      </p:sp>
      <p:sp>
        <p:nvSpPr>
          <p:cNvPr id="117" name="TextBox 116"/>
          <p:cNvSpPr txBox="1">
            <a:spLocks noChangeArrowheads="1"/>
          </p:cNvSpPr>
          <p:nvPr/>
        </p:nvSpPr>
        <p:spPr bwMode="auto">
          <a:xfrm>
            <a:off x="6228340" y="5162893"/>
            <a:ext cx="1174822" cy="404812"/>
          </a:xfrm>
          <a:prstGeom prst="rect">
            <a:avLst/>
          </a:prstGeom>
          <a:noFill/>
          <a:ln w="9525">
            <a:noFill/>
            <a:miter lim="800000"/>
            <a:headEnd/>
            <a:tailEnd/>
          </a:ln>
        </p:spPr>
        <p:txBody>
          <a:bodyPr/>
          <a:lstStyle/>
          <a:p>
            <a:pPr algn="r"/>
            <a:r>
              <a:rPr lang="en-IN" sz="2400" dirty="0">
                <a:latin typeface="Calibri" pitchFamily="34" charset="0"/>
              </a:rPr>
              <a:t>80.0</a:t>
            </a:r>
          </a:p>
        </p:txBody>
      </p:sp>
      <p:sp>
        <p:nvSpPr>
          <p:cNvPr id="118" name="TextBox 117"/>
          <p:cNvSpPr txBox="1">
            <a:spLocks noChangeArrowheads="1"/>
          </p:cNvSpPr>
          <p:nvPr/>
        </p:nvSpPr>
        <p:spPr bwMode="auto">
          <a:xfrm>
            <a:off x="6228340" y="5523428"/>
            <a:ext cx="1176057" cy="404813"/>
          </a:xfrm>
          <a:prstGeom prst="rect">
            <a:avLst/>
          </a:prstGeom>
          <a:noFill/>
          <a:ln w="9525">
            <a:noFill/>
            <a:miter lim="800000"/>
            <a:headEnd/>
            <a:tailEnd/>
          </a:ln>
        </p:spPr>
        <p:txBody>
          <a:bodyPr/>
          <a:lstStyle/>
          <a:p>
            <a:pPr algn="r"/>
            <a:r>
              <a:rPr lang="en-US" sz="2400" b="1" dirty="0">
                <a:solidFill>
                  <a:srgbClr val="EC008C"/>
                </a:solidFill>
              </a:rPr>
              <a:t>2.8</a:t>
            </a:r>
            <a:endParaRPr lang="en-IN" sz="2400" dirty="0">
              <a:latin typeface="Calibri" pitchFamily="34" charset="0"/>
            </a:endParaRPr>
          </a:p>
        </p:txBody>
      </p:sp>
      <p:sp>
        <p:nvSpPr>
          <p:cNvPr id="119" name="TextBox 118"/>
          <p:cNvSpPr txBox="1">
            <a:spLocks noChangeArrowheads="1"/>
          </p:cNvSpPr>
          <p:nvPr/>
        </p:nvSpPr>
        <p:spPr bwMode="auto">
          <a:xfrm>
            <a:off x="7804505" y="4768650"/>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0" name="TextBox 119"/>
          <p:cNvSpPr txBox="1">
            <a:spLocks noChangeArrowheads="1"/>
          </p:cNvSpPr>
          <p:nvPr/>
        </p:nvSpPr>
        <p:spPr bwMode="auto">
          <a:xfrm>
            <a:off x="6305836" y="476865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21" name="TextBox 120"/>
          <p:cNvSpPr txBox="1">
            <a:spLocks noChangeArrowheads="1"/>
          </p:cNvSpPr>
          <p:nvPr/>
        </p:nvSpPr>
        <p:spPr bwMode="auto">
          <a:xfrm>
            <a:off x="935628" y="5883964"/>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22" name="TextBox 121"/>
          <p:cNvSpPr txBox="1">
            <a:spLocks noChangeArrowheads="1"/>
          </p:cNvSpPr>
          <p:nvPr/>
        </p:nvSpPr>
        <p:spPr bwMode="auto">
          <a:xfrm>
            <a:off x="7578168" y="5883964"/>
            <a:ext cx="1176057" cy="404813"/>
          </a:xfrm>
          <a:prstGeom prst="rect">
            <a:avLst/>
          </a:prstGeom>
          <a:noFill/>
          <a:ln w="9525">
            <a:noFill/>
            <a:miter lim="800000"/>
            <a:headEnd/>
            <a:tailEnd/>
          </a:ln>
        </p:spPr>
        <p:txBody>
          <a:bodyPr/>
          <a:lstStyle/>
          <a:p>
            <a:pPr algn="r"/>
            <a:r>
              <a:rPr lang="en-US" sz="2400" b="1" dirty="0">
                <a:solidFill>
                  <a:srgbClr val="EC008C"/>
                </a:solidFill>
              </a:rPr>
              <a:t>10.0</a:t>
            </a:r>
            <a:endParaRPr lang="en-IN" sz="2400" dirty="0">
              <a:latin typeface="Calibri" pitchFamily="34" charset="0"/>
            </a:endParaRPr>
          </a:p>
        </p:txBody>
      </p:sp>
      <p:cxnSp>
        <p:nvCxnSpPr>
          <p:cNvPr id="123" name="Straight Connector 122"/>
          <p:cNvCxnSpPr/>
          <p:nvPr/>
        </p:nvCxnSpPr>
        <p:spPr>
          <a:xfrm>
            <a:off x="891050" y="519225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TextBox 123"/>
          <p:cNvSpPr txBox="1">
            <a:spLocks noChangeArrowheads="1"/>
          </p:cNvSpPr>
          <p:nvPr/>
        </p:nvSpPr>
        <p:spPr bwMode="auto">
          <a:xfrm>
            <a:off x="940547" y="6244500"/>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125" name="TextBox 124"/>
          <p:cNvSpPr txBox="1">
            <a:spLocks noChangeArrowheads="1"/>
          </p:cNvSpPr>
          <p:nvPr/>
        </p:nvSpPr>
        <p:spPr bwMode="auto">
          <a:xfrm>
            <a:off x="7583087" y="6244500"/>
            <a:ext cx="1176057" cy="404813"/>
          </a:xfrm>
          <a:prstGeom prst="rect">
            <a:avLst/>
          </a:prstGeom>
          <a:noFill/>
          <a:ln w="9525">
            <a:noFill/>
            <a:miter lim="800000"/>
            <a:headEnd/>
            <a:tailEnd/>
          </a:ln>
        </p:spPr>
        <p:txBody>
          <a:bodyPr/>
          <a:lstStyle/>
          <a:p>
            <a:pPr algn="r"/>
            <a:r>
              <a:rPr lang="en-IN" sz="2400" dirty="0">
                <a:latin typeface="Calibri" pitchFamily="34" charset="0"/>
              </a:rPr>
              <a:t>72.8</a:t>
            </a:r>
          </a:p>
        </p:txBody>
      </p:sp>
      <p:sp>
        <p:nvSpPr>
          <p:cNvPr id="126" name="TextBox 125"/>
          <p:cNvSpPr txBox="1"/>
          <p:nvPr/>
        </p:nvSpPr>
        <p:spPr>
          <a:xfrm>
            <a:off x="673785" y="700253"/>
            <a:ext cx="3286742" cy="1259351"/>
          </a:xfrm>
          <a:prstGeom prst="rect">
            <a:avLst/>
          </a:prstGeom>
          <a:solidFill>
            <a:srgbClr val="A4D7EF"/>
          </a:solidFill>
        </p:spPr>
        <p:txBody>
          <a:bodyPr wrap="square" rtlCol="0">
            <a:spAutoFit/>
          </a:bodyPr>
          <a:lstStyle/>
          <a:p>
            <a:endParaRPr lang="en-US" dirty="0"/>
          </a:p>
        </p:txBody>
      </p:sp>
      <p:sp>
        <p:nvSpPr>
          <p:cNvPr id="127" name="TextBox 126"/>
          <p:cNvSpPr txBox="1"/>
          <p:nvPr/>
        </p:nvSpPr>
        <p:spPr>
          <a:xfrm>
            <a:off x="826947" y="666492"/>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128" name="Straight Connector 127"/>
          <p:cNvCxnSpPr/>
          <p:nvPr/>
        </p:nvCxnSpPr>
        <p:spPr>
          <a:xfrm>
            <a:off x="757054" y="102065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129" name="Straight Connector 128"/>
          <p:cNvCxnSpPr/>
          <p:nvPr/>
        </p:nvCxnSpPr>
        <p:spPr>
          <a:xfrm flipH="1">
            <a:off x="2317156" y="1026257"/>
            <a:ext cx="0" cy="896071"/>
          </a:xfrm>
          <a:prstGeom prst="line">
            <a:avLst/>
          </a:prstGeom>
        </p:spPr>
        <p:style>
          <a:lnRef idx="1">
            <a:schemeClr val="dk1"/>
          </a:lnRef>
          <a:fillRef idx="0">
            <a:schemeClr val="dk1"/>
          </a:fillRef>
          <a:effectRef idx="0">
            <a:schemeClr val="dk1"/>
          </a:effectRef>
          <a:fontRef idx="minor">
            <a:schemeClr val="tx1"/>
          </a:fontRef>
        </p:style>
      </p:cxnSp>
      <p:sp>
        <p:nvSpPr>
          <p:cNvPr id="130" name="TextBox 129"/>
          <p:cNvSpPr txBox="1"/>
          <p:nvPr/>
        </p:nvSpPr>
        <p:spPr>
          <a:xfrm>
            <a:off x="2854228" y="990338"/>
            <a:ext cx="1160570" cy="430887"/>
          </a:xfrm>
          <a:prstGeom prst="rect">
            <a:avLst/>
          </a:prstGeom>
        </p:spPr>
        <p:txBody>
          <a:bodyPr wrap="square" rtlCol="0">
            <a:spAutoFit/>
          </a:bodyPr>
          <a:lstStyle/>
          <a:p>
            <a:pPr algn="r"/>
            <a:r>
              <a:rPr lang="en-US" sz="2200" dirty="0"/>
              <a:t>beg. bal.</a:t>
            </a:r>
          </a:p>
        </p:txBody>
      </p:sp>
      <p:sp>
        <p:nvSpPr>
          <p:cNvPr id="131" name="TextBox 130"/>
          <p:cNvSpPr txBox="1"/>
          <p:nvPr/>
        </p:nvSpPr>
        <p:spPr>
          <a:xfrm>
            <a:off x="2854228" y="1546518"/>
            <a:ext cx="1195737" cy="430887"/>
          </a:xfrm>
          <a:prstGeom prst="rect">
            <a:avLst/>
          </a:prstGeom>
        </p:spPr>
        <p:txBody>
          <a:bodyPr wrap="square" rtlCol="0">
            <a:spAutoFit/>
          </a:bodyPr>
          <a:lstStyle/>
          <a:p>
            <a:pPr algn="r"/>
            <a:r>
              <a:rPr lang="en-US" sz="2200" dirty="0"/>
              <a:t>end. bal.</a:t>
            </a:r>
          </a:p>
        </p:txBody>
      </p:sp>
      <p:sp>
        <p:nvSpPr>
          <p:cNvPr id="133" name="TextBox 132"/>
          <p:cNvSpPr txBox="1"/>
          <p:nvPr/>
        </p:nvSpPr>
        <p:spPr>
          <a:xfrm>
            <a:off x="2302302" y="990338"/>
            <a:ext cx="471015" cy="430887"/>
          </a:xfrm>
          <a:prstGeom prst="rect">
            <a:avLst/>
          </a:prstGeom>
        </p:spPr>
        <p:txBody>
          <a:bodyPr wrap="square" rtlCol="0" anchor="ctr">
            <a:spAutoFit/>
          </a:bodyPr>
          <a:lstStyle/>
          <a:p>
            <a:pPr algn="r"/>
            <a:r>
              <a:rPr lang="en-US" sz="2200" dirty="0"/>
              <a:t>0</a:t>
            </a:r>
          </a:p>
        </p:txBody>
      </p:sp>
      <p:sp>
        <p:nvSpPr>
          <p:cNvPr id="136" name="TextBox 135"/>
          <p:cNvSpPr txBox="1"/>
          <p:nvPr/>
        </p:nvSpPr>
        <p:spPr>
          <a:xfrm>
            <a:off x="2302302" y="1261171"/>
            <a:ext cx="471015" cy="430887"/>
          </a:xfrm>
          <a:prstGeom prst="rect">
            <a:avLst/>
          </a:prstGeom>
        </p:spPr>
        <p:txBody>
          <a:bodyPr wrap="square" rtlCol="0" anchor="ctr">
            <a:spAutoFit/>
          </a:bodyPr>
          <a:lstStyle/>
          <a:p>
            <a:pPr algn="r"/>
            <a:r>
              <a:rPr lang="en-US" sz="2200" b="1" dirty="0">
                <a:solidFill>
                  <a:srgbClr val="EC008C"/>
                </a:solidFill>
              </a:rPr>
              <a:t>10</a:t>
            </a:r>
          </a:p>
        </p:txBody>
      </p:sp>
      <p:cxnSp>
        <p:nvCxnSpPr>
          <p:cNvPr id="137" name="Straight Connector 136"/>
          <p:cNvCxnSpPr/>
          <p:nvPr/>
        </p:nvCxnSpPr>
        <p:spPr>
          <a:xfrm>
            <a:off x="757054" y="1622996"/>
            <a:ext cx="3120205" cy="0"/>
          </a:xfrm>
          <a:prstGeom prst="line">
            <a:avLst/>
          </a:prstGeom>
        </p:spPr>
        <p:style>
          <a:lnRef idx="1">
            <a:schemeClr val="dk1"/>
          </a:lnRef>
          <a:fillRef idx="0">
            <a:schemeClr val="dk1"/>
          </a:fillRef>
          <a:effectRef idx="0">
            <a:schemeClr val="dk1"/>
          </a:effectRef>
          <a:fontRef idx="minor">
            <a:schemeClr val="tx1"/>
          </a:fontRef>
        </p:style>
      </p:cxnSp>
      <p:sp>
        <p:nvSpPr>
          <p:cNvPr id="138" name="TextBox 137"/>
          <p:cNvSpPr txBox="1"/>
          <p:nvPr/>
        </p:nvSpPr>
        <p:spPr>
          <a:xfrm>
            <a:off x="2302302" y="1546518"/>
            <a:ext cx="471015" cy="430887"/>
          </a:xfrm>
          <a:prstGeom prst="rect">
            <a:avLst/>
          </a:prstGeom>
        </p:spPr>
        <p:txBody>
          <a:bodyPr wrap="square" rtlCol="0" anchor="ctr">
            <a:spAutoFit/>
          </a:bodyPr>
          <a:lstStyle/>
          <a:p>
            <a:pPr algn="r"/>
            <a:r>
              <a:rPr lang="en-US" sz="2200" dirty="0"/>
              <a:t>10</a:t>
            </a:r>
          </a:p>
        </p:txBody>
      </p:sp>
      <p:sp>
        <p:nvSpPr>
          <p:cNvPr id="139" name="TextBox 138"/>
          <p:cNvSpPr txBox="1"/>
          <p:nvPr/>
        </p:nvSpPr>
        <p:spPr>
          <a:xfrm>
            <a:off x="718017" y="2218864"/>
            <a:ext cx="3286742" cy="1259351"/>
          </a:xfrm>
          <a:prstGeom prst="rect">
            <a:avLst/>
          </a:prstGeom>
          <a:solidFill>
            <a:srgbClr val="A4D7EF"/>
          </a:solidFill>
        </p:spPr>
        <p:txBody>
          <a:bodyPr wrap="square" rtlCol="0">
            <a:spAutoFit/>
          </a:bodyPr>
          <a:lstStyle/>
          <a:p>
            <a:endParaRPr lang="en-US" dirty="0"/>
          </a:p>
        </p:txBody>
      </p:sp>
      <p:sp>
        <p:nvSpPr>
          <p:cNvPr id="140" name="TextBox 139"/>
          <p:cNvSpPr txBox="1"/>
          <p:nvPr/>
        </p:nvSpPr>
        <p:spPr>
          <a:xfrm>
            <a:off x="871179" y="2185103"/>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49" name="Straight Connector 148"/>
          <p:cNvCxnSpPr/>
          <p:nvPr/>
        </p:nvCxnSpPr>
        <p:spPr>
          <a:xfrm>
            <a:off x="754013" y="2539268"/>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flipH="1">
            <a:off x="2361388" y="2544868"/>
            <a:ext cx="0" cy="896071"/>
          </a:xfrm>
          <a:prstGeom prst="line">
            <a:avLst/>
          </a:prstGeom>
        </p:spPr>
        <p:style>
          <a:lnRef idx="1">
            <a:schemeClr val="dk1"/>
          </a:lnRef>
          <a:fillRef idx="0">
            <a:schemeClr val="dk1"/>
          </a:fillRef>
          <a:effectRef idx="0">
            <a:schemeClr val="dk1"/>
          </a:effectRef>
          <a:fontRef idx="minor">
            <a:schemeClr val="tx1"/>
          </a:fontRef>
        </p:style>
      </p:cxnSp>
      <p:sp>
        <p:nvSpPr>
          <p:cNvPr id="156" name="TextBox 155"/>
          <p:cNvSpPr txBox="1"/>
          <p:nvPr/>
        </p:nvSpPr>
        <p:spPr>
          <a:xfrm>
            <a:off x="675748" y="2508949"/>
            <a:ext cx="1160570" cy="430887"/>
          </a:xfrm>
          <a:prstGeom prst="rect">
            <a:avLst/>
          </a:prstGeom>
        </p:spPr>
        <p:txBody>
          <a:bodyPr wrap="square" rtlCol="0">
            <a:spAutoFit/>
          </a:bodyPr>
          <a:lstStyle/>
          <a:p>
            <a:r>
              <a:rPr lang="en-US" sz="2200" dirty="0"/>
              <a:t>beg. bal.</a:t>
            </a:r>
          </a:p>
        </p:txBody>
      </p:sp>
      <p:sp>
        <p:nvSpPr>
          <p:cNvPr id="165" name="TextBox 164"/>
          <p:cNvSpPr txBox="1"/>
          <p:nvPr/>
        </p:nvSpPr>
        <p:spPr>
          <a:xfrm>
            <a:off x="675748" y="3065129"/>
            <a:ext cx="1195737" cy="430887"/>
          </a:xfrm>
          <a:prstGeom prst="rect">
            <a:avLst/>
          </a:prstGeom>
        </p:spPr>
        <p:txBody>
          <a:bodyPr wrap="square" rtlCol="0">
            <a:spAutoFit/>
          </a:bodyPr>
          <a:lstStyle/>
          <a:p>
            <a:r>
              <a:rPr lang="en-US" sz="2200" dirty="0"/>
              <a:t>end. bal.</a:t>
            </a:r>
          </a:p>
        </p:txBody>
      </p:sp>
      <p:sp>
        <p:nvSpPr>
          <p:cNvPr id="166" name="TextBox 165"/>
          <p:cNvSpPr txBox="1"/>
          <p:nvPr/>
        </p:nvSpPr>
        <p:spPr>
          <a:xfrm>
            <a:off x="1811080" y="2508949"/>
            <a:ext cx="547690" cy="430887"/>
          </a:xfrm>
          <a:prstGeom prst="rect">
            <a:avLst/>
          </a:prstGeom>
        </p:spPr>
        <p:txBody>
          <a:bodyPr wrap="square" rtlCol="0" anchor="ctr">
            <a:spAutoFit/>
          </a:bodyPr>
          <a:lstStyle/>
          <a:p>
            <a:pPr algn="r"/>
            <a:r>
              <a:rPr lang="en-US" sz="2200" dirty="0"/>
              <a:t>0</a:t>
            </a:r>
          </a:p>
        </p:txBody>
      </p:sp>
      <p:sp>
        <p:nvSpPr>
          <p:cNvPr id="167" name="TextBox 166"/>
          <p:cNvSpPr txBox="1"/>
          <p:nvPr/>
        </p:nvSpPr>
        <p:spPr>
          <a:xfrm>
            <a:off x="1811080" y="2779782"/>
            <a:ext cx="547690" cy="430887"/>
          </a:xfrm>
          <a:prstGeom prst="rect">
            <a:avLst/>
          </a:prstGeom>
        </p:spPr>
        <p:txBody>
          <a:bodyPr wrap="square" rtlCol="0" anchor="ctr">
            <a:spAutoFit/>
          </a:bodyPr>
          <a:lstStyle/>
          <a:p>
            <a:pPr algn="r"/>
            <a:r>
              <a:rPr lang="en-US" sz="2200" b="1" dirty="0">
                <a:solidFill>
                  <a:srgbClr val="EC008C"/>
                </a:solidFill>
              </a:rPr>
              <a:t>2.8</a:t>
            </a:r>
          </a:p>
        </p:txBody>
      </p:sp>
      <p:cxnSp>
        <p:nvCxnSpPr>
          <p:cNvPr id="168" name="Straight Connector 167"/>
          <p:cNvCxnSpPr/>
          <p:nvPr/>
        </p:nvCxnSpPr>
        <p:spPr>
          <a:xfrm>
            <a:off x="754013" y="3141607"/>
            <a:ext cx="3214750" cy="0"/>
          </a:xfrm>
          <a:prstGeom prst="line">
            <a:avLst/>
          </a:prstGeom>
        </p:spPr>
        <p:style>
          <a:lnRef idx="1">
            <a:schemeClr val="dk1"/>
          </a:lnRef>
          <a:fillRef idx="0">
            <a:schemeClr val="dk1"/>
          </a:fillRef>
          <a:effectRef idx="0">
            <a:schemeClr val="dk1"/>
          </a:effectRef>
          <a:fontRef idx="minor">
            <a:schemeClr val="tx1"/>
          </a:fontRef>
        </p:style>
      </p:cxnSp>
      <p:sp>
        <p:nvSpPr>
          <p:cNvPr id="169" name="TextBox 168"/>
          <p:cNvSpPr txBox="1"/>
          <p:nvPr/>
        </p:nvSpPr>
        <p:spPr>
          <a:xfrm>
            <a:off x="1811080" y="3065129"/>
            <a:ext cx="547690" cy="430887"/>
          </a:xfrm>
          <a:prstGeom prst="rect">
            <a:avLst/>
          </a:prstGeom>
        </p:spPr>
        <p:txBody>
          <a:bodyPr wrap="square" rtlCol="0" anchor="ctr">
            <a:spAutoFit/>
          </a:bodyPr>
          <a:lstStyle/>
          <a:p>
            <a:pPr algn="r"/>
            <a:r>
              <a:rPr lang="en-US" sz="2200" dirty="0"/>
              <a:t>2.8</a:t>
            </a:r>
          </a:p>
        </p:txBody>
      </p:sp>
      <p:cxnSp>
        <p:nvCxnSpPr>
          <p:cNvPr id="171" name="Straight Connector 170"/>
          <p:cNvCxnSpPr/>
          <p:nvPr/>
        </p:nvCxnSpPr>
        <p:spPr>
          <a:xfrm>
            <a:off x="657696" y="3585269"/>
            <a:ext cx="8416842"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16200000" flipH="1">
            <a:off x="7774738" y="2150858"/>
            <a:ext cx="157135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163" idx="2"/>
          </p:cNvCxnSpPr>
          <p:nvPr/>
        </p:nvCxnSpPr>
        <p:spPr>
          <a:xfrm>
            <a:off x="7061915" y="966133"/>
            <a:ext cx="28690" cy="15854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6719432" y="5206019"/>
            <a:ext cx="627531"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8769284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7"/>
                                        </p:tgtEl>
                                        <p:attrNameLst>
                                          <p:attrName>style.visibility</p:attrName>
                                        </p:attrNameLst>
                                      </p:cBhvr>
                                      <p:to>
                                        <p:strVal val="visible"/>
                                      </p:to>
                                    </p:set>
                                    <p:animEffect transition="in" filter="fade">
                                      <p:cBhvr>
                                        <p:cTn id="19" dur="500"/>
                                        <p:tgtEl>
                                          <p:spTgt spid="127"/>
                                        </p:tgtEl>
                                      </p:cBhvr>
                                    </p:animEffect>
                                  </p:childTnLst>
                                </p:cTn>
                              </p:par>
                              <p:par>
                                <p:cTn id="20" presetID="10" presetClass="entr" presetSubtype="0" fill="hold" nodeType="with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500"/>
                                        <p:tgtEl>
                                          <p:spTgt spid="128"/>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161"/>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fade">
                                      <p:cBhvr>
                                        <p:cTn id="27" dur="500"/>
                                        <p:tgtEl>
                                          <p:spTgt spid="1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0"/>
                                        </p:tgtEl>
                                        <p:attrNameLst>
                                          <p:attrName>style.visibility</p:attrName>
                                        </p:attrNameLst>
                                      </p:cBhvr>
                                      <p:to>
                                        <p:strVal val="visible"/>
                                      </p:to>
                                    </p:set>
                                    <p:animEffect transition="in" filter="fade">
                                      <p:cBhvr>
                                        <p:cTn id="30" dur="500"/>
                                        <p:tgtEl>
                                          <p:spTgt spid="1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1"/>
                                        </p:tgtEl>
                                        <p:attrNameLst>
                                          <p:attrName>style.visibility</p:attrName>
                                        </p:attrNameLst>
                                      </p:cBhvr>
                                      <p:to>
                                        <p:strVal val="visible"/>
                                      </p:to>
                                    </p:set>
                                    <p:animEffect transition="in" filter="fade">
                                      <p:cBhvr>
                                        <p:cTn id="33" dur="500"/>
                                        <p:tgtEl>
                                          <p:spTgt spid="1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6"/>
                                        </p:tgtEl>
                                        <p:attrNameLst>
                                          <p:attrName>style.visibility</p:attrName>
                                        </p:attrNameLst>
                                      </p:cBhvr>
                                      <p:to>
                                        <p:strVal val="visible"/>
                                      </p:to>
                                    </p:set>
                                    <p:animEffect transition="in" filter="fade">
                                      <p:cBhvr>
                                        <p:cTn id="39" dur="500"/>
                                        <p:tgtEl>
                                          <p:spTgt spid="136"/>
                                        </p:tgtEl>
                                      </p:cBhvr>
                                    </p:animEffect>
                                  </p:childTnLst>
                                </p:cTn>
                              </p:par>
                              <p:par>
                                <p:cTn id="40" presetID="10" presetClass="entr" presetSubtype="0" fill="hold" nodeType="with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500"/>
                                        <p:tgtEl>
                                          <p:spTgt spid="126"/>
                                        </p:tgtEl>
                                      </p:cBhvr>
                                    </p:animEffect>
                                  </p:childTnLst>
                                </p:cTn>
                              </p:par>
                            </p:childTnLst>
                          </p:cTn>
                        </p:par>
                        <p:par>
                          <p:cTn id="49" fill="hold">
                            <p:stCondLst>
                              <p:cond delay="500"/>
                            </p:stCondLst>
                            <p:childTnLst>
                              <p:par>
                                <p:cTn id="50" presetID="1" presetClass="entr" presetSubtype="0" fill="hold" grpId="0" nodeType="afterEffect">
                                  <p:stCondLst>
                                    <p:cond delay="500"/>
                                  </p:stCondLst>
                                  <p:childTnLst>
                                    <p:set>
                                      <p:cBhvr>
                                        <p:cTn id="51" dur="1" fill="hold">
                                          <p:stCondLst>
                                            <p:cond delay="0"/>
                                          </p:stCondLst>
                                        </p:cTn>
                                        <p:tgtEl>
                                          <p:spTgt spid="163"/>
                                        </p:tgtEl>
                                        <p:attrNameLst>
                                          <p:attrName>style.visibility</p:attrName>
                                        </p:attrNameLst>
                                      </p:cBhvr>
                                      <p:to>
                                        <p:strVal val="visible"/>
                                      </p:to>
                                    </p:set>
                                  </p:childTnLst>
                                </p:cTn>
                              </p:par>
                            </p:childTnLst>
                          </p:cTn>
                        </p:par>
                        <p:par>
                          <p:cTn id="52" fill="hold">
                            <p:stCondLst>
                              <p:cond delay="1000"/>
                            </p:stCondLst>
                            <p:childTnLst>
                              <p:par>
                                <p:cTn id="53" presetID="22" presetClass="entr" presetSubtype="1" fill="hold" nodeType="afterEffect">
                                  <p:stCondLst>
                                    <p:cond delay="500"/>
                                  </p:stCondLst>
                                  <p:childTnLst>
                                    <p:set>
                                      <p:cBhvr>
                                        <p:cTn id="54" dur="1" fill="hold">
                                          <p:stCondLst>
                                            <p:cond delay="0"/>
                                          </p:stCondLst>
                                        </p:cTn>
                                        <p:tgtEl>
                                          <p:spTgt spid="64"/>
                                        </p:tgtEl>
                                        <p:attrNameLst>
                                          <p:attrName>style.visibility</p:attrName>
                                        </p:attrNameLst>
                                      </p:cBhvr>
                                      <p:to>
                                        <p:strVal val="visible"/>
                                      </p:to>
                                    </p:set>
                                    <p:animEffect transition="in" filter="wipe(up)">
                                      <p:cBhvr>
                                        <p:cTn id="55" dur="500"/>
                                        <p:tgtEl>
                                          <p:spTgt spid="64"/>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nodeType="with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500"/>
                                        <p:tgtEl>
                                          <p:spTgt spid="59"/>
                                        </p:tgtEl>
                                      </p:cBhvr>
                                    </p:animEffect>
                                  </p:childTnLst>
                                </p:cTn>
                              </p:par>
                              <p:par>
                                <p:cTn id="72" presetID="10" presetClass="entr" presetSubtype="0"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par>
                                <p:cTn id="75" presetID="10" presetClass="entr" presetSubtype="0" fill="hold" nodeType="withEffect">
                                  <p:stCondLst>
                                    <p:cond delay="0"/>
                                  </p:stCondLst>
                                  <p:childTnLst>
                                    <p:set>
                                      <p:cBhvr>
                                        <p:cTn id="76" dur="1" fill="hold">
                                          <p:stCondLst>
                                            <p:cond delay="0"/>
                                          </p:stCondLst>
                                        </p:cTn>
                                        <p:tgtEl>
                                          <p:spTgt spid="78"/>
                                        </p:tgtEl>
                                        <p:attrNameLst>
                                          <p:attrName>style.visibility</p:attrName>
                                        </p:attrNameLst>
                                      </p:cBhvr>
                                      <p:to>
                                        <p:strVal val="visible"/>
                                      </p:to>
                                    </p:set>
                                    <p:animEffect transition="in" filter="fade">
                                      <p:cBhvr>
                                        <p:cTn id="77" dur="500"/>
                                        <p:tgtEl>
                                          <p:spTgt spid="78"/>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56"/>
                                        </p:tgtEl>
                                        <p:attrNameLst>
                                          <p:attrName>style.visibility</p:attrName>
                                        </p:attrNameLst>
                                      </p:cBhvr>
                                      <p:to>
                                        <p:strVal val="visible"/>
                                      </p:to>
                                    </p:set>
                                    <p:animEffect transition="in" filter="fade">
                                      <p:cBhvr>
                                        <p:cTn id="82" dur="500"/>
                                        <p:tgtEl>
                                          <p:spTgt spid="156"/>
                                        </p:tgtEl>
                                      </p:cBhvr>
                                    </p:animEffect>
                                  </p:childTnLst>
                                </p:cTn>
                              </p:par>
                              <p:par>
                                <p:cTn id="83" presetID="1" presetClass="entr" presetSubtype="0" fill="hold" grpId="0" nodeType="withEffect">
                                  <p:stCondLst>
                                    <p:cond delay="0"/>
                                  </p:stCondLst>
                                  <p:childTnLst>
                                    <p:set>
                                      <p:cBhvr>
                                        <p:cTn id="84" dur="1" fill="hold">
                                          <p:stCondLst>
                                            <p:cond delay="0"/>
                                          </p:stCondLst>
                                        </p:cTn>
                                        <p:tgtEl>
                                          <p:spTgt spid="162"/>
                                        </p:tgtEl>
                                        <p:attrNameLst>
                                          <p:attrName>style.visibility</p:attrName>
                                        </p:attrNameLst>
                                      </p:cBhvr>
                                      <p:to>
                                        <p:strVal val="visible"/>
                                      </p:to>
                                    </p:set>
                                  </p:childTnLst>
                                </p:cTn>
                              </p:par>
                              <p:par>
                                <p:cTn id="85" presetID="10" presetClass="entr" presetSubtype="0" fill="hold" grpId="0" nodeType="withEffect">
                                  <p:stCondLst>
                                    <p:cond delay="0"/>
                                  </p:stCondLst>
                                  <p:childTnLst>
                                    <p:set>
                                      <p:cBhvr>
                                        <p:cTn id="86" dur="1" fill="hold">
                                          <p:stCondLst>
                                            <p:cond delay="0"/>
                                          </p:stCondLst>
                                        </p:cTn>
                                        <p:tgtEl>
                                          <p:spTgt spid="139"/>
                                        </p:tgtEl>
                                        <p:attrNameLst>
                                          <p:attrName>style.visibility</p:attrName>
                                        </p:attrNameLst>
                                      </p:cBhvr>
                                      <p:to>
                                        <p:strVal val="visible"/>
                                      </p:to>
                                    </p:set>
                                    <p:animEffect transition="in" filter="fade">
                                      <p:cBhvr>
                                        <p:cTn id="87" dur="500"/>
                                        <p:tgtEl>
                                          <p:spTgt spid="13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40"/>
                                        </p:tgtEl>
                                        <p:attrNameLst>
                                          <p:attrName>style.visibility</p:attrName>
                                        </p:attrNameLst>
                                      </p:cBhvr>
                                      <p:to>
                                        <p:strVal val="visible"/>
                                      </p:to>
                                    </p:set>
                                    <p:animEffect transition="in" filter="fade">
                                      <p:cBhvr>
                                        <p:cTn id="90" dur="500"/>
                                        <p:tgtEl>
                                          <p:spTgt spid="140"/>
                                        </p:tgtEl>
                                      </p:cBhvr>
                                    </p:animEffect>
                                  </p:childTnLst>
                                </p:cTn>
                              </p:par>
                              <p:par>
                                <p:cTn id="91" presetID="10" presetClass="entr" presetSubtype="0" fill="hold" nodeType="withEffect">
                                  <p:stCondLst>
                                    <p:cond delay="0"/>
                                  </p:stCondLst>
                                  <p:childTnLst>
                                    <p:set>
                                      <p:cBhvr>
                                        <p:cTn id="92" dur="1" fill="hold">
                                          <p:stCondLst>
                                            <p:cond delay="0"/>
                                          </p:stCondLst>
                                        </p:cTn>
                                        <p:tgtEl>
                                          <p:spTgt spid="150"/>
                                        </p:tgtEl>
                                        <p:attrNameLst>
                                          <p:attrName>style.visibility</p:attrName>
                                        </p:attrNameLst>
                                      </p:cBhvr>
                                      <p:to>
                                        <p:strVal val="visible"/>
                                      </p:to>
                                    </p:set>
                                    <p:animEffect transition="in" filter="fade">
                                      <p:cBhvr>
                                        <p:cTn id="93" dur="500"/>
                                        <p:tgtEl>
                                          <p:spTgt spid="15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65"/>
                                        </p:tgtEl>
                                        <p:attrNameLst>
                                          <p:attrName>style.visibility</p:attrName>
                                        </p:attrNameLst>
                                      </p:cBhvr>
                                      <p:to>
                                        <p:strVal val="visible"/>
                                      </p:to>
                                    </p:set>
                                    <p:animEffect transition="in" filter="fade">
                                      <p:cBhvr>
                                        <p:cTn id="96" dur="500"/>
                                        <p:tgtEl>
                                          <p:spTgt spid="165"/>
                                        </p:tgtEl>
                                      </p:cBhvr>
                                    </p:animEffect>
                                  </p:childTnLst>
                                </p:cTn>
                              </p:par>
                              <p:par>
                                <p:cTn id="97" presetID="10" presetClass="entr" presetSubtype="0" fill="hold" nodeType="withEffect">
                                  <p:stCondLst>
                                    <p:cond delay="0"/>
                                  </p:stCondLst>
                                  <p:childTnLst>
                                    <p:set>
                                      <p:cBhvr>
                                        <p:cTn id="98" dur="1" fill="hold">
                                          <p:stCondLst>
                                            <p:cond delay="0"/>
                                          </p:stCondLst>
                                        </p:cTn>
                                        <p:tgtEl>
                                          <p:spTgt spid="149"/>
                                        </p:tgtEl>
                                        <p:attrNameLst>
                                          <p:attrName>style.visibility</p:attrName>
                                        </p:attrNameLst>
                                      </p:cBhvr>
                                      <p:to>
                                        <p:strVal val="visible"/>
                                      </p:to>
                                    </p:set>
                                    <p:animEffect transition="in" filter="fade">
                                      <p:cBhvr>
                                        <p:cTn id="99" dur="500"/>
                                        <p:tgtEl>
                                          <p:spTgt spid="14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7"/>
                                        </p:tgtEl>
                                        <p:attrNameLst>
                                          <p:attrName>style.visibility</p:attrName>
                                        </p:attrNameLst>
                                      </p:cBhvr>
                                      <p:to>
                                        <p:strVal val="visible"/>
                                      </p:to>
                                    </p:set>
                                    <p:animEffect transition="in" filter="fade">
                                      <p:cBhvr>
                                        <p:cTn id="102" dur="500"/>
                                        <p:tgtEl>
                                          <p:spTgt spid="16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69"/>
                                        </p:tgtEl>
                                        <p:attrNameLst>
                                          <p:attrName>style.visibility</p:attrName>
                                        </p:attrNameLst>
                                      </p:cBhvr>
                                      <p:to>
                                        <p:strVal val="visible"/>
                                      </p:to>
                                    </p:set>
                                    <p:animEffect transition="in" filter="fade">
                                      <p:cBhvr>
                                        <p:cTn id="105" dur="500"/>
                                        <p:tgtEl>
                                          <p:spTgt spid="169"/>
                                        </p:tgtEl>
                                      </p:cBhvr>
                                    </p:animEffect>
                                  </p:childTnLst>
                                </p:cTn>
                              </p:par>
                              <p:par>
                                <p:cTn id="106" presetID="10" presetClass="entr" presetSubtype="0" fill="hold" nodeType="withEffect">
                                  <p:stCondLst>
                                    <p:cond delay="0"/>
                                  </p:stCondLst>
                                  <p:childTnLst>
                                    <p:set>
                                      <p:cBhvr>
                                        <p:cTn id="107" dur="1" fill="hold">
                                          <p:stCondLst>
                                            <p:cond delay="0"/>
                                          </p:stCondLst>
                                        </p:cTn>
                                        <p:tgtEl>
                                          <p:spTgt spid="168"/>
                                        </p:tgtEl>
                                        <p:attrNameLst>
                                          <p:attrName>style.visibility</p:attrName>
                                        </p:attrNameLst>
                                      </p:cBhvr>
                                      <p:to>
                                        <p:strVal val="visible"/>
                                      </p:to>
                                    </p:set>
                                    <p:animEffect transition="in" filter="fade">
                                      <p:cBhvr>
                                        <p:cTn id="108" dur="500"/>
                                        <p:tgtEl>
                                          <p:spTgt spid="16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66"/>
                                        </p:tgtEl>
                                        <p:attrNameLst>
                                          <p:attrName>style.visibility</p:attrName>
                                        </p:attrNameLst>
                                      </p:cBhvr>
                                      <p:to>
                                        <p:strVal val="visible"/>
                                      </p:to>
                                    </p:set>
                                    <p:animEffect transition="in" filter="fade">
                                      <p:cBhvr>
                                        <p:cTn id="111" dur="500"/>
                                        <p:tgtEl>
                                          <p:spTgt spid="166"/>
                                        </p:tgtEl>
                                      </p:cBhvr>
                                    </p:animEffect>
                                  </p:childTnLst>
                                </p:cTn>
                              </p:par>
                            </p:childTnLst>
                          </p:cTn>
                        </p:par>
                        <p:par>
                          <p:cTn id="112" fill="hold">
                            <p:stCondLst>
                              <p:cond delay="500"/>
                            </p:stCondLst>
                            <p:childTnLst>
                              <p:par>
                                <p:cTn id="113" presetID="1" presetClass="entr" presetSubtype="0" fill="hold" grpId="0" nodeType="afterEffect">
                                  <p:stCondLst>
                                    <p:cond delay="500"/>
                                  </p:stCondLst>
                                  <p:childTnLst>
                                    <p:set>
                                      <p:cBhvr>
                                        <p:cTn id="114" dur="1" fill="hold">
                                          <p:stCondLst>
                                            <p:cond delay="0"/>
                                          </p:stCondLst>
                                        </p:cTn>
                                        <p:tgtEl>
                                          <p:spTgt spid="164"/>
                                        </p:tgtEl>
                                        <p:attrNameLst>
                                          <p:attrName>style.visibility</p:attrName>
                                        </p:attrNameLst>
                                      </p:cBhvr>
                                      <p:to>
                                        <p:strVal val="visible"/>
                                      </p:to>
                                    </p:set>
                                  </p:childTnLst>
                                </p:cTn>
                              </p:par>
                            </p:childTnLst>
                          </p:cTn>
                        </p:par>
                        <p:par>
                          <p:cTn id="115" fill="hold">
                            <p:stCondLst>
                              <p:cond delay="1000"/>
                            </p:stCondLst>
                            <p:childTnLst>
                              <p:par>
                                <p:cTn id="116" presetID="22" presetClass="entr" presetSubtype="1" fill="hold" nodeType="afterEffect">
                                  <p:stCondLst>
                                    <p:cond delay="500"/>
                                  </p:stCondLst>
                                  <p:childTnLst>
                                    <p:set>
                                      <p:cBhvr>
                                        <p:cTn id="117" dur="1" fill="hold">
                                          <p:stCondLst>
                                            <p:cond delay="0"/>
                                          </p:stCondLst>
                                        </p:cTn>
                                        <p:tgtEl>
                                          <p:spTgt spid="61"/>
                                        </p:tgtEl>
                                        <p:attrNameLst>
                                          <p:attrName>style.visibility</p:attrName>
                                        </p:attrNameLst>
                                      </p:cBhvr>
                                      <p:to>
                                        <p:strVal val="visible"/>
                                      </p:to>
                                    </p:set>
                                    <p:animEffect transition="in" filter="wipe(up)">
                                      <p:cBhvr>
                                        <p:cTn id="118" dur="500"/>
                                        <p:tgtEl>
                                          <p:spTgt spid="61"/>
                                        </p:tgtEl>
                                      </p:cBhvr>
                                    </p:animEffect>
                                  </p:childTnLst>
                                </p:cTn>
                              </p:par>
                            </p:childTnLst>
                          </p:cTn>
                        </p:par>
                        <p:par>
                          <p:cTn id="119" fill="hold">
                            <p:stCondLst>
                              <p:cond delay="2000"/>
                            </p:stCondLst>
                            <p:childTnLst>
                              <p:par>
                                <p:cTn id="120" presetID="10" presetClass="entr" presetSubtype="0" fill="hold" grpId="0" nodeType="afterEffect">
                                  <p:stCondLst>
                                    <p:cond delay="500"/>
                                  </p:stCondLst>
                                  <p:childTnLst>
                                    <p:set>
                                      <p:cBhvr>
                                        <p:cTn id="121" dur="1" fill="hold">
                                          <p:stCondLst>
                                            <p:cond delay="0"/>
                                          </p:stCondLst>
                                        </p:cTn>
                                        <p:tgtEl>
                                          <p:spTgt spid="63"/>
                                        </p:tgtEl>
                                        <p:attrNameLst>
                                          <p:attrName>style.visibility</p:attrName>
                                        </p:attrNameLst>
                                      </p:cBhvr>
                                      <p:to>
                                        <p:strVal val="visible"/>
                                      </p:to>
                                    </p:set>
                                    <p:animEffect transition="in" filter="fade">
                                      <p:cBhvr>
                                        <p:cTn id="122" dur="500"/>
                                        <p:tgtEl>
                                          <p:spTgt spid="63"/>
                                        </p:tgtEl>
                                      </p:cBhvr>
                                    </p:animEffect>
                                  </p:childTnLst>
                                </p:cTn>
                              </p:par>
                              <p:par>
                                <p:cTn id="123" presetID="10" presetClass="entr" presetSubtype="0" fill="hold" grpId="0" nodeType="withEffect">
                                  <p:stCondLst>
                                    <p:cond delay="500"/>
                                  </p:stCondLst>
                                  <p:childTnLst>
                                    <p:set>
                                      <p:cBhvr>
                                        <p:cTn id="124" dur="1" fill="hold">
                                          <p:stCondLst>
                                            <p:cond delay="0"/>
                                          </p:stCondLst>
                                        </p:cTn>
                                        <p:tgtEl>
                                          <p:spTgt spid="55"/>
                                        </p:tgtEl>
                                        <p:attrNameLst>
                                          <p:attrName>style.visibility</p:attrName>
                                        </p:attrNameLst>
                                      </p:cBhvr>
                                      <p:to>
                                        <p:strVal val="visible"/>
                                      </p:to>
                                    </p:set>
                                    <p:animEffect transition="in" filter="fade">
                                      <p:cBhvr>
                                        <p:cTn id="125" dur="300"/>
                                        <p:tgtEl>
                                          <p:spTgt spid="55"/>
                                        </p:tgtEl>
                                      </p:cBhvr>
                                    </p:animEffect>
                                  </p:childTnLst>
                                </p:cTn>
                              </p:par>
                              <p:par>
                                <p:cTn id="126" presetID="10" presetClass="entr" presetSubtype="0" fill="hold" grpId="0" nodeType="withEffect">
                                  <p:stCondLst>
                                    <p:cond delay="500"/>
                                  </p:stCondLst>
                                  <p:childTnLst>
                                    <p:set>
                                      <p:cBhvr>
                                        <p:cTn id="127" dur="1" fill="hold">
                                          <p:stCondLst>
                                            <p:cond delay="0"/>
                                          </p:stCondLst>
                                        </p:cTn>
                                        <p:tgtEl>
                                          <p:spTgt spid="60"/>
                                        </p:tgtEl>
                                        <p:attrNameLst>
                                          <p:attrName>style.visibility</p:attrName>
                                        </p:attrNameLst>
                                      </p:cBhvr>
                                      <p:to>
                                        <p:strVal val="visible"/>
                                      </p:to>
                                    </p:set>
                                    <p:animEffect transition="in" filter="fade">
                                      <p:cBhvr>
                                        <p:cTn id="128" dur="500"/>
                                        <p:tgtEl>
                                          <p:spTgt spid="60"/>
                                        </p:tgtEl>
                                      </p:cBhvr>
                                    </p:animEffect>
                                  </p:childTnLst>
                                </p:cTn>
                              </p:par>
                              <p:par>
                                <p:cTn id="129" presetID="10" presetClass="entr" presetSubtype="0" fill="hold" grpId="0" nodeType="withEffect">
                                  <p:stCondLst>
                                    <p:cond delay="500"/>
                                  </p:stCondLst>
                                  <p:childTnLst>
                                    <p:set>
                                      <p:cBhvr>
                                        <p:cTn id="130" dur="1" fill="hold">
                                          <p:stCondLst>
                                            <p:cond delay="0"/>
                                          </p:stCondLst>
                                        </p:cTn>
                                        <p:tgtEl>
                                          <p:spTgt spid="66"/>
                                        </p:tgtEl>
                                        <p:attrNameLst>
                                          <p:attrName>style.visibility</p:attrName>
                                        </p:attrNameLst>
                                      </p:cBhvr>
                                      <p:to>
                                        <p:strVal val="visible"/>
                                      </p:to>
                                    </p:set>
                                    <p:animEffect transition="in" filter="fade">
                                      <p:cBhvr>
                                        <p:cTn id="131" dur="500"/>
                                        <p:tgtEl>
                                          <p:spTgt spid="66"/>
                                        </p:tgtEl>
                                      </p:cBhvr>
                                    </p:animEffect>
                                  </p:childTnLst>
                                </p:cTn>
                              </p:par>
                              <p:par>
                                <p:cTn id="132" presetID="10" presetClass="entr" presetSubtype="0" fill="hold" nodeType="withEffect">
                                  <p:stCondLst>
                                    <p:cond delay="50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childTnLst>
                                </p:cTn>
                              </p:par>
                              <p:par>
                                <p:cTn id="135" presetID="10" presetClass="entr" presetSubtype="0" fill="hold" nodeType="withEffect">
                                  <p:stCondLst>
                                    <p:cond delay="500"/>
                                  </p:stCondLst>
                                  <p:childTnLst>
                                    <p:set>
                                      <p:cBhvr>
                                        <p:cTn id="136" dur="1" fill="hold">
                                          <p:stCondLst>
                                            <p:cond delay="0"/>
                                          </p:stCondLst>
                                        </p:cTn>
                                        <p:tgtEl>
                                          <p:spTgt spid="69"/>
                                        </p:tgtEl>
                                        <p:attrNameLst>
                                          <p:attrName>style.visibility</p:attrName>
                                        </p:attrNameLst>
                                      </p:cBhvr>
                                      <p:to>
                                        <p:strVal val="visible"/>
                                      </p:to>
                                    </p:set>
                                    <p:animEffect transition="in" filter="fade">
                                      <p:cBhvr>
                                        <p:cTn id="137" dur="500"/>
                                        <p:tgtEl>
                                          <p:spTgt spid="69"/>
                                        </p:tgtEl>
                                      </p:cBhvr>
                                    </p:animEffect>
                                  </p:childTnLst>
                                </p:cTn>
                              </p:par>
                              <p:par>
                                <p:cTn id="138" presetID="10" presetClass="entr" presetSubtype="0" fill="hold" nodeType="withEffect">
                                  <p:stCondLst>
                                    <p:cond delay="500"/>
                                  </p:stCondLst>
                                  <p:childTnLst>
                                    <p:set>
                                      <p:cBhvr>
                                        <p:cTn id="139" dur="1" fill="hold">
                                          <p:stCondLst>
                                            <p:cond delay="0"/>
                                          </p:stCondLst>
                                        </p:cTn>
                                        <p:tgtEl>
                                          <p:spTgt spid="71"/>
                                        </p:tgtEl>
                                        <p:attrNameLst>
                                          <p:attrName>style.visibility</p:attrName>
                                        </p:attrNameLst>
                                      </p:cBhvr>
                                      <p:to>
                                        <p:strVal val="visible"/>
                                      </p:to>
                                    </p:set>
                                    <p:animEffect transition="in" filter="fade">
                                      <p:cBhvr>
                                        <p:cTn id="140" dur="500"/>
                                        <p:tgtEl>
                                          <p:spTgt spid="71"/>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113"/>
                                        </p:tgtEl>
                                        <p:attrNameLst>
                                          <p:attrName>style.visibility</p:attrName>
                                        </p:attrNameLst>
                                      </p:cBhvr>
                                      <p:to>
                                        <p:strVal val="visible"/>
                                      </p:to>
                                    </p:set>
                                    <p:animEffect transition="in" filter="fade">
                                      <p:cBhvr>
                                        <p:cTn id="145" dur="500"/>
                                        <p:tgtEl>
                                          <p:spTgt spid="113"/>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14"/>
                                        </p:tgtEl>
                                        <p:attrNameLst>
                                          <p:attrName>style.visibility</p:attrName>
                                        </p:attrNameLst>
                                      </p:cBhvr>
                                      <p:to>
                                        <p:strVal val="visible"/>
                                      </p:to>
                                    </p:set>
                                    <p:animEffect transition="in" filter="fade">
                                      <p:cBhvr>
                                        <p:cTn id="148" dur="500"/>
                                        <p:tgtEl>
                                          <p:spTgt spid="114"/>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16"/>
                                        </p:tgtEl>
                                        <p:attrNameLst>
                                          <p:attrName>style.visibility</p:attrName>
                                        </p:attrNameLst>
                                      </p:cBhvr>
                                      <p:to>
                                        <p:strVal val="visible"/>
                                      </p:to>
                                    </p:set>
                                    <p:animEffect transition="in" filter="fade">
                                      <p:cBhvr>
                                        <p:cTn id="151" dur="500"/>
                                        <p:tgtEl>
                                          <p:spTgt spid="116"/>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118"/>
                                        </p:tgtEl>
                                        <p:attrNameLst>
                                          <p:attrName>style.visibility</p:attrName>
                                        </p:attrNameLst>
                                      </p:cBhvr>
                                      <p:to>
                                        <p:strVal val="visible"/>
                                      </p:to>
                                    </p:set>
                                    <p:animEffect transition="in" filter="fade">
                                      <p:cBhvr>
                                        <p:cTn id="154" dur="500"/>
                                        <p:tgtEl>
                                          <p:spTgt spid="118"/>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119"/>
                                        </p:tgtEl>
                                        <p:attrNameLst>
                                          <p:attrName>style.visibility</p:attrName>
                                        </p:attrNameLst>
                                      </p:cBhvr>
                                      <p:to>
                                        <p:strVal val="visible"/>
                                      </p:to>
                                    </p:set>
                                    <p:animEffect transition="in" filter="fade">
                                      <p:cBhvr>
                                        <p:cTn id="157" dur="500"/>
                                        <p:tgtEl>
                                          <p:spTgt spid="119"/>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20"/>
                                        </p:tgtEl>
                                        <p:attrNameLst>
                                          <p:attrName>style.visibility</p:attrName>
                                        </p:attrNameLst>
                                      </p:cBhvr>
                                      <p:to>
                                        <p:strVal val="visible"/>
                                      </p:to>
                                    </p:set>
                                    <p:animEffect transition="in" filter="fade">
                                      <p:cBhvr>
                                        <p:cTn id="160" dur="500"/>
                                        <p:tgtEl>
                                          <p:spTgt spid="120"/>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21"/>
                                        </p:tgtEl>
                                        <p:attrNameLst>
                                          <p:attrName>style.visibility</p:attrName>
                                        </p:attrNameLst>
                                      </p:cBhvr>
                                      <p:to>
                                        <p:strVal val="visible"/>
                                      </p:to>
                                    </p:set>
                                    <p:animEffect transition="in" filter="fade">
                                      <p:cBhvr>
                                        <p:cTn id="163" dur="500"/>
                                        <p:tgtEl>
                                          <p:spTgt spid="121"/>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22"/>
                                        </p:tgtEl>
                                        <p:attrNameLst>
                                          <p:attrName>style.visibility</p:attrName>
                                        </p:attrNameLst>
                                      </p:cBhvr>
                                      <p:to>
                                        <p:strVal val="visible"/>
                                      </p:to>
                                    </p:set>
                                    <p:animEffect transition="in" filter="fade">
                                      <p:cBhvr>
                                        <p:cTn id="166" dur="500"/>
                                        <p:tgtEl>
                                          <p:spTgt spid="122"/>
                                        </p:tgtEl>
                                      </p:cBhvr>
                                    </p:animEffect>
                                  </p:childTnLst>
                                </p:cTn>
                              </p:par>
                              <p:par>
                                <p:cTn id="167" presetID="10" presetClass="entr" presetSubtype="0" fill="hold" nodeType="withEffect">
                                  <p:stCondLst>
                                    <p:cond delay="0"/>
                                  </p:stCondLst>
                                  <p:childTnLst>
                                    <p:set>
                                      <p:cBhvr>
                                        <p:cTn id="168" dur="1" fill="hold">
                                          <p:stCondLst>
                                            <p:cond delay="0"/>
                                          </p:stCondLst>
                                        </p:cTn>
                                        <p:tgtEl>
                                          <p:spTgt spid="123"/>
                                        </p:tgtEl>
                                        <p:attrNameLst>
                                          <p:attrName>style.visibility</p:attrName>
                                        </p:attrNameLst>
                                      </p:cBhvr>
                                      <p:to>
                                        <p:strVal val="visible"/>
                                      </p:to>
                                    </p:set>
                                    <p:animEffect transition="in" filter="fade">
                                      <p:cBhvr>
                                        <p:cTn id="169" dur="500"/>
                                        <p:tgtEl>
                                          <p:spTgt spid="123"/>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24"/>
                                        </p:tgtEl>
                                        <p:attrNameLst>
                                          <p:attrName>style.visibility</p:attrName>
                                        </p:attrNameLst>
                                      </p:cBhvr>
                                      <p:to>
                                        <p:strVal val="visible"/>
                                      </p:to>
                                    </p:set>
                                    <p:animEffect transition="in" filter="fade">
                                      <p:cBhvr>
                                        <p:cTn id="172" dur="500"/>
                                        <p:tgtEl>
                                          <p:spTgt spid="124"/>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125"/>
                                        </p:tgtEl>
                                        <p:attrNameLst>
                                          <p:attrName>style.visibility</p:attrName>
                                        </p:attrNameLst>
                                      </p:cBhvr>
                                      <p:to>
                                        <p:strVal val="visible"/>
                                      </p:to>
                                    </p:set>
                                    <p:animEffect transition="in" filter="fade">
                                      <p:cBhvr>
                                        <p:cTn id="175" dur="500"/>
                                        <p:tgtEl>
                                          <p:spTgt spid="125"/>
                                        </p:tgtEl>
                                      </p:cBhvr>
                                    </p:animEffect>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grpId="0" nodeType="clickEffect">
                                  <p:stCondLst>
                                    <p:cond delay="0"/>
                                  </p:stCondLst>
                                  <p:childTnLst>
                                    <p:set>
                                      <p:cBhvr>
                                        <p:cTn id="179" dur="1" fill="hold">
                                          <p:stCondLst>
                                            <p:cond delay="0"/>
                                          </p:stCondLst>
                                        </p:cTn>
                                        <p:tgtEl>
                                          <p:spTgt spid="115"/>
                                        </p:tgtEl>
                                        <p:attrNameLst>
                                          <p:attrName>style.visibility</p:attrName>
                                        </p:attrNameLst>
                                      </p:cBhvr>
                                      <p:to>
                                        <p:strVal val="visible"/>
                                      </p:to>
                                    </p:set>
                                    <p:animEffect transition="in" filter="fade">
                                      <p:cBhvr>
                                        <p:cTn id="180" dur="500"/>
                                        <p:tgtEl>
                                          <p:spTgt spid="115"/>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117"/>
                                        </p:tgtEl>
                                        <p:attrNameLst>
                                          <p:attrName>style.visibility</p:attrName>
                                        </p:attrNameLst>
                                      </p:cBhvr>
                                      <p:to>
                                        <p:strVal val="visible"/>
                                      </p:to>
                                    </p:set>
                                    <p:animEffect transition="in" filter="fade">
                                      <p:cBhvr>
                                        <p:cTn id="183" dur="500"/>
                                        <p:tgtEl>
                                          <p:spTgt spid="117"/>
                                        </p:tgtEl>
                                      </p:cBhvr>
                                    </p:animEffect>
                                  </p:childTnLst>
                                </p:cTn>
                              </p:par>
                              <p:par>
                                <p:cTn id="184" presetID="1" presetClass="entr" presetSubtype="0" fill="hold" grpId="0" nodeType="withEffect">
                                  <p:stCondLst>
                                    <p:cond delay="0"/>
                                  </p:stCondLst>
                                  <p:childTnLst>
                                    <p:set>
                                      <p:cBhvr>
                                        <p:cTn id="185"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p:bldP spid="162" grpId="0"/>
      <p:bldP spid="163" grpId="0"/>
      <p:bldP spid="164" grpId="0"/>
      <p:bldP spid="54" grpId="0"/>
      <p:bldP spid="55" grpId="0"/>
      <p:bldP spid="56" grpId="0"/>
      <p:bldP spid="57" grpId="0"/>
      <p:bldP spid="58" grpId="0"/>
      <p:bldP spid="59" grpId="0"/>
      <p:bldP spid="60" grpId="0"/>
      <p:bldP spid="62" grpId="0"/>
      <p:bldP spid="63" grpId="0"/>
      <p:bldP spid="65" grpId="0"/>
      <p:bldP spid="66" grpId="0"/>
      <p:bldP spid="113" grpId="0" animBg="1"/>
      <p:bldP spid="114" grpId="0"/>
      <p:bldP spid="115" grpId="0"/>
      <p:bldP spid="116" grpId="0"/>
      <p:bldP spid="117" grpId="0"/>
      <p:bldP spid="118" grpId="0"/>
      <p:bldP spid="119" grpId="0"/>
      <p:bldP spid="120" grpId="0"/>
      <p:bldP spid="121" grpId="0"/>
      <p:bldP spid="122" grpId="0"/>
      <p:bldP spid="124" grpId="0"/>
      <p:bldP spid="125" grpId="0"/>
      <p:bldP spid="126" grpId="0" animBg="1"/>
      <p:bldP spid="127" grpId="0"/>
      <p:bldP spid="130" grpId="0"/>
      <p:bldP spid="131" grpId="0"/>
      <p:bldP spid="133" grpId="0"/>
      <p:bldP spid="136" grpId="0"/>
      <p:bldP spid="138" grpId="0"/>
      <p:bldP spid="139" grpId="0" animBg="1"/>
      <p:bldP spid="140" grpId="0"/>
      <p:bldP spid="156" grpId="0"/>
      <p:bldP spid="165" grpId="0"/>
      <p:bldP spid="166" grpId="0"/>
      <p:bldP spid="167" grpId="0"/>
      <p:bldP spid="169" grpId="0"/>
      <p:bldP spid="6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411777" y="12806"/>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2" name="Title 1"/>
          <p:cNvSpPr>
            <a:spLocks noGrp="1"/>
          </p:cNvSpPr>
          <p:nvPr>
            <p:ph type="title"/>
          </p:nvPr>
        </p:nvSpPr>
        <p:spPr>
          <a:xfrm>
            <a:off x="481860" y="-22323"/>
            <a:ext cx="8299010" cy="371532"/>
          </a:xfrm>
        </p:spPr>
        <p:txBody>
          <a:bodyPr>
            <a:noAutofit/>
          </a:bodyPr>
          <a:lstStyle/>
          <a:p>
            <a:r>
              <a:rPr lang="en-US" sz="2600" dirty="0"/>
              <a:t>Multiple Temporary Differences—</a:t>
            </a:r>
            <a:r>
              <a:rPr lang="en-US" sz="2600" dirty="0" smtClean="0"/>
              <a:t>2019</a:t>
            </a:r>
            <a:endParaRPr lang="en-IN" sz="2600" dirty="0">
              <a:latin typeface="+mj-lt"/>
            </a:endParaRPr>
          </a:p>
        </p:txBody>
      </p:sp>
      <p:sp>
        <p:nvSpPr>
          <p:cNvPr id="13" name="TextBox 12"/>
          <p:cNvSpPr txBox="1"/>
          <p:nvPr/>
        </p:nvSpPr>
        <p:spPr>
          <a:xfrm>
            <a:off x="3957892" y="981619"/>
            <a:ext cx="1246236" cy="763343"/>
          </a:xfrm>
          <a:prstGeom prst="rect">
            <a:avLst/>
          </a:prstGeom>
          <a:noFill/>
        </p:spPr>
        <p:txBody>
          <a:bodyPr wrap="square" rtlCol="0">
            <a:spAutoFit/>
          </a:bodyPr>
          <a:lstStyle/>
          <a:p>
            <a:pPr algn="ctr"/>
            <a:r>
              <a:rPr lang="en-US" sz="2200" b="1" dirty="0"/>
              <a:t>Current Year</a:t>
            </a:r>
          </a:p>
        </p:txBody>
      </p:sp>
      <p:sp>
        <p:nvSpPr>
          <p:cNvPr id="15" name="TextBox 14"/>
          <p:cNvSpPr txBox="1"/>
          <p:nvPr/>
        </p:nvSpPr>
        <p:spPr>
          <a:xfrm>
            <a:off x="3088548" y="1637790"/>
            <a:ext cx="949652" cy="430887"/>
          </a:xfrm>
          <a:prstGeom prst="rect">
            <a:avLst/>
          </a:prstGeom>
          <a:noFill/>
        </p:spPr>
        <p:txBody>
          <a:bodyPr wrap="square" rtlCol="0">
            <a:spAutoFit/>
          </a:bodyPr>
          <a:lstStyle/>
          <a:p>
            <a:pPr algn="ctr"/>
            <a:r>
              <a:rPr lang="en-US" sz="2200" b="1" dirty="0"/>
              <a:t>2018</a:t>
            </a:r>
            <a:endParaRPr lang="en-US" sz="2200" dirty="0"/>
          </a:p>
        </p:txBody>
      </p:sp>
      <p:sp>
        <p:nvSpPr>
          <p:cNvPr id="16" name="TextBox 15"/>
          <p:cNvSpPr txBox="1"/>
          <p:nvPr/>
        </p:nvSpPr>
        <p:spPr>
          <a:xfrm>
            <a:off x="4097333" y="1637790"/>
            <a:ext cx="949652" cy="430887"/>
          </a:xfrm>
          <a:prstGeom prst="rect">
            <a:avLst/>
          </a:prstGeom>
          <a:noFill/>
        </p:spPr>
        <p:txBody>
          <a:bodyPr wrap="square" rtlCol="0">
            <a:spAutoFit/>
          </a:bodyPr>
          <a:lstStyle/>
          <a:p>
            <a:pPr algn="ctr"/>
            <a:r>
              <a:rPr lang="en-US" sz="2200" b="1" dirty="0"/>
              <a:t>2019</a:t>
            </a:r>
            <a:endParaRPr lang="en-US" sz="2200" dirty="0"/>
          </a:p>
        </p:txBody>
      </p:sp>
      <p:sp>
        <p:nvSpPr>
          <p:cNvPr id="17" name="TextBox 16"/>
          <p:cNvSpPr txBox="1"/>
          <p:nvPr/>
        </p:nvSpPr>
        <p:spPr>
          <a:xfrm>
            <a:off x="4929910" y="1637790"/>
            <a:ext cx="949652" cy="430887"/>
          </a:xfrm>
          <a:prstGeom prst="rect">
            <a:avLst/>
          </a:prstGeom>
          <a:noFill/>
        </p:spPr>
        <p:txBody>
          <a:bodyPr wrap="square" rtlCol="0">
            <a:spAutoFit/>
          </a:bodyPr>
          <a:lstStyle/>
          <a:p>
            <a:pPr algn="ctr"/>
            <a:r>
              <a:rPr lang="en-US" sz="2200" b="1" dirty="0"/>
              <a:t>2020</a:t>
            </a:r>
            <a:endParaRPr lang="en-US" sz="2200" dirty="0"/>
          </a:p>
        </p:txBody>
      </p:sp>
      <p:sp>
        <p:nvSpPr>
          <p:cNvPr id="18" name="TextBox 17"/>
          <p:cNvSpPr txBox="1"/>
          <p:nvPr/>
        </p:nvSpPr>
        <p:spPr>
          <a:xfrm>
            <a:off x="540641" y="2037658"/>
            <a:ext cx="2950909" cy="769441"/>
          </a:xfrm>
          <a:prstGeom prst="rect">
            <a:avLst/>
          </a:prstGeom>
          <a:noFill/>
        </p:spPr>
        <p:txBody>
          <a:bodyPr wrap="square" rtlCol="0">
            <a:spAutoFit/>
          </a:bodyPr>
          <a:lstStyle/>
          <a:p>
            <a:r>
              <a:rPr lang="en-US" sz="2200" b="1" dirty="0"/>
              <a:t>Pretax accounting</a:t>
            </a:r>
          </a:p>
          <a:p>
            <a:r>
              <a:rPr lang="en-US" sz="2200" b="1" dirty="0"/>
              <a:t>    income </a:t>
            </a:r>
            <a:endParaRPr lang="en-US" sz="2200" dirty="0"/>
          </a:p>
        </p:txBody>
      </p:sp>
      <p:cxnSp>
        <p:nvCxnSpPr>
          <p:cNvPr id="19" name="Straight Connector 18"/>
          <p:cNvCxnSpPr/>
          <p:nvPr/>
        </p:nvCxnSpPr>
        <p:spPr>
          <a:xfrm>
            <a:off x="684616" y="2021939"/>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544207" y="563262"/>
            <a:ext cx="1296839" cy="1474744"/>
          </a:xfrm>
          <a:prstGeom prst="rect">
            <a:avLst/>
          </a:prstGeom>
          <a:noFill/>
        </p:spPr>
        <p:txBody>
          <a:bodyPr wrap="square" rtlCol="0">
            <a:spAutoFit/>
          </a:bodyPr>
          <a:lstStyle/>
          <a:p>
            <a:pPr algn="ctr"/>
            <a:r>
              <a:rPr lang="en-US" sz="2200" b="1" dirty="0"/>
              <a:t>Future Taxable</a:t>
            </a:r>
          </a:p>
          <a:p>
            <a:pPr algn="ctr"/>
            <a:r>
              <a:rPr lang="en-US" sz="2200" b="1" dirty="0"/>
              <a:t>Amounts (total)</a:t>
            </a:r>
            <a:endParaRPr lang="en-US" sz="2200" dirty="0"/>
          </a:p>
        </p:txBody>
      </p:sp>
      <p:sp>
        <p:nvSpPr>
          <p:cNvPr id="21" name="TextBox 20"/>
          <p:cNvSpPr txBox="1"/>
          <p:nvPr/>
        </p:nvSpPr>
        <p:spPr>
          <a:xfrm>
            <a:off x="540641" y="3270691"/>
            <a:ext cx="2950909" cy="430887"/>
          </a:xfrm>
          <a:prstGeom prst="rect">
            <a:avLst/>
          </a:prstGeom>
          <a:noFill/>
        </p:spPr>
        <p:txBody>
          <a:bodyPr wrap="square" rtlCol="0">
            <a:spAutoFit/>
          </a:bodyPr>
          <a:lstStyle/>
          <a:p>
            <a:pPr lvl="1"/>
            <a:r>
              <a:rPr lang="en-US" sz="2200" dirty="0"/>
              <a:t>Depreciation</a:t>
            </a:r>
          </a:p>
        </p:txBody>
      </p:sp>
      <p:sp>
        <p:nvSpPr>
          <p:cNvPr id="22" name="TextBox 21"/>
          <p:cNvSpPr txBox="1"/>
          <p:nvPr/>
        </p:nvSpPr>
        <p:spPr>
          <a:xfrm>
            <a:off x="540641" y="3594015"/>
            <a:ext cx="2950909" cy="430887"/>
          </a:xfrm>
          <a:prstGeom prst="rect">
            <a:avLst/>
          </a:prstGeom>
          <a:noFill/>
        </p:spPr>
        <p:txBody>
          <a:bodyPr wrap="square" rtlCol="0">
            <a:spAutoFit/>
          </a:bodyPr>
          <a:lstStyle/>
          <a:p>
            <a:pPr lvl="1"/>
            <a:r>
              <a:rPr lang="en-US" sz="2200" dirty="0"/>
              <a:t>Warranty expense</a:t>
            </a:r>
          </a:p>
        </p:txBody>
      </p:sp>
      <p:sp>
        <p:nvSpPr>
          <p:cNvPr id="23" name="TextBox 22"/>
          <p:cNvSpPr txBox="1"/>
          <p:nvPr/>
        </p:nvSpPr>
        <p:spPr>
          <a:xfrm>
            <a:off x="540641" y="4208325"/>
            <a:ext cx="2950909" cy="763343"/>
          </a:xfrm>
          <a:prstGeom prst="rect">
            <a:avLst/>
          </a:prstGeom>
          <a:noFill/>
        </p:spPr>
        <p:txBody>
          <a:bodyPr wrap="square" rtlCol="0">
            <a:spAutoFit/>
          </a:bodyPr>
          <a:lstStyle/>
          <a:p>
            <a:r>
              <a:rPr lang="en-US" sz="2200" b="1" dirty="0"/>
              <a:t>Taxable income </a:t>
            </a:r>
          </a:p>
          <a:p>
            <a:r>
              <a:rPr lang="en-US" sz="2200" b="1" dirty="0"/>
              <a:t>    </a:t>
            </a:r>
            <a:r>
              <a:rPr lang="en-US" sz="2200" dirty="0"/>
              <a:t>(on tax return)</a:t>
            </a:r>
          </a:p>
        </p:txBody>
      </p:sp>
      <p:sp>
        <p:nvSpPr>
          <p:cNvPr id="24" name="TextBox 23"/>
          <p:cNvSpPr txBox="1"/>
          <p:nvPr/>
        </p:nvSpPr>
        <p:spPr>
          <a:xfrm>
            <a:off x="540641" y="4864105"/>
            <a:ext cx="2950909" cy="430887"/>
          </a:xfrm>
          <a:prstGeom prst="rect">
            <a:avLst/>
          </a:prstGeom>
          <a:noFill/>
        </p:spPr>
        <p:txBody>
          <a:bodyPr wrap="square" rtlCol="0">
            <a:spAutoFit/>
          </a:bodyPr>
          <a:lstStyle/>
          <a:p>
            <a:r>
              <a:rPr lang="en-US" sz="2200" dirty="0"/>
              <a:t>Enacted tax rate</a:t>
            </a:r>
          </a:p>
        </p:txBody>
      </p:sp>
      <p:sp>
        <p:nvSpPr>
          <p:cNvPr id="25" name="TextBox 24"/>
          <p:cNvSpPr txBox="1"/>
          <p:nvPr/>
        </p:nvSpPr>
        <p:spPr>
          <a:xfrm>
            <a:off x="540641" y="5187429"/>
            <a:ext cx="2950909" cy="769441"/>
          </a:xfrm>
          <a:prstGeom prst="rect">
            <a:avLst/>
          </a:prstGeom>
          <a:noFill/>
        </p:spPr>
        <p:txBody>
          <a:bodyPr wrap="square" rtlCol="0" anchor="b">
            <a:spAutoFit/>
          </a:bodyPr>
          <a:lstStyle/>
          <a:p>
            <a:pPr lvl="1"/>
            <a:r>
              <a:rPr lang="en-US" sz="2200" dirty="0"/>
              <a:t>Tax payable currently</a:t>
            </a:r>
          </a:p>
        </p:txBody>
      </p:sp>
      <p:sp>
        <p:nvSpPr>
          <p:cNvPr id="26" name="TextBox 25"/>
          <p:cNvSpPr txBox="1"/>
          <p:nvPr/>
        </p:nvSpPr>
        <p:spPr>
          <a:xfrm>
            <a:off x="4097333" y="2300719"/>
            <a:ext cx="949652" cy="430887"/>
          </a:xfrm>
          <a:prstGeom prst="rect">
            <a:avLst/>
          </a:prstGeom>
        </p:spPr>
        <p:txBody>
          <a:bodyPr wrap="square" rtlCol="0">
            <a:spAutoFit/>
          </a:bodyPr>
          <a:lstStyle/>
          <a:p>
            <a:pPr algn="r"/>
            <a:r>
              <a:rPr lang="en-US" sz="2200" dirty="0"/>
              <a:t>$200</a:t>
            </a:r>
          </a:p>
        </p:txBody>
      </p:sp>
      <p:sp>
        <p:nvSpPr>
          <p:cNvPr id="27" name="TextBox 26"/>
          <p:cNvSpPr txBox="1"/>
          <p:nvPr/>
        </p:nvSpPr>
        <p:spPr>
          <a:xfrm>
            <a:off x="3006235" y="3594015"/>
            <a:ext cx="949652" cy="430887"/>
          </a:xfrm>
          <a:prstGeom prst="rect">
            <a:avLst/>
          </a:prstGeom>
        </p:spPr>
        <p:txBody>
          <a:bodyPr wrap="square" rtlCol="0">
            <a:spAutoFit/>
          </a:bodyPr>
          <a:lstStyle/>
          <a:p>
            <a:pPr algn="r"/>
            <a:r>
              <a:rPr lang="en-US" sz="2200" dirty="0"/>
              <a:t>7</a:t>
            </a:r>
          </a:p>
        </p:txBody>
      </p:sp>
      <p:sp>
        <p:nvSpPr>
          <p:cNvPr id="28" name="TextBox 27"/>
          <p:cNvSpPr txBox="1"/>
          <p:nvPr/>
        </p:nvSpPr>
        <p:spPr>
          <a:xfrm>
            <a:off x="4097333" y="4540781"/>
            <a:ext cx="949652" cy="430887"/>
          </a:xfrm>
          <a:prstGeom prst="rect">
            <a:avLst/>
          </a:prstGeom>
        </p:spPr>
        <p:txBody>
          <a:bodyPr wrap="square" rtlCol="0">
            <a:spAutoFit/>
          </a:bodyPr>
          <a:lstStyle/>
          <a:p>
            <a:pPr algn="r"/>
            <a:r>
              <a:rPr lang="en-US" sz="2200" dirty="0"/>
              <a:t>$164</a:t>
            </a:r>
          </a:p>
        </p:txBody>
      </p:sp>
      <p:sp>
        <p:nvSpPr>
          <p:cNvPr id="29" name="TextBox 28"/>
          <p:cNvSpPr txBox="1"/>
          <p:nvPr/>
        </p:nvSpPr>
        <p:spPr>
          <a:xfrm>
            <a:off x="4289057" y="4864105"/>
            <a:ext cx="949652" cy="430887"/>
          </a:xfrm>
          <a:prstGeom prst="rect">
            <a:avLst/>
          </a:prstGeom>
        </p:spPr>
        <p:txBody>
          <a:bodyPr wrap="square" rtlCol="0">
            <a:spAutoFit/>
          </a:bodyPr>
          <a:lstStyle/>
          <a:p>
            <a:pPr algn="r"/>
            <a:r>
              <a:rPr lang="en-US" sz="2200" dirty="0"/>
              <a:t>40%</a:t>
            </a:r>
          </a:p>
        </p:txBody>
      </p:sp>
      <p:sp>
        <p:nvSpPr>
          <p:cNvPr id="30" name="TextBox 29"/>
          <p:cNvSpPr txBox="1"/>
          <p:nvPr/>
        </p:nvSpPr>
        <p:spPr>
          <a:xfrm>
            <a:off x="4162644" y="5525983"/>
            <a:ext cx="1149214" cy="430887"/>
          </a:xfrm>
          <a:prstGeom prst="rect">
            <a:avLst/>
          </a:prstGeom>
        </p:spPr>
        <p:txBody>
          <a:bodyPr wrap="square" rtlCol="0" anchor="b">
            <a:spAutoFit/>
          </a:bodyPr>
          <a:lstStyle/>
          <a:p>
            <a:pPr algn="r"/>
            <a:r>
              <a:rPr lang="en-US" sz="2200" dirty="0"/>
              <a:t>$ </a:t>
            </a:r>
            <a:r>
              <a:rPr lang="en-US" sz="2200" dirty="0" smtClean="0"/>
              <a:t>  65.6</a:t>
            </a:r>
            <a:endParaRPr lang="en-US" sz="2200" dirty="0"/>
          </a:p>
        </p:txBody>
      </p:sp>
      <p:sp>
        <p:nvSpPr>
          <p:cNvPr id="31" name="TextBox 30"/>
          <p:cNvSpPr txBox="1"/>
          <p:nvPr/>
        </p:nvSpPr>
        <p:spPr>
          <a:xfrm>
            <a:off x="4097333" y="3270691"/>
            <a:ext cx="949652" cy="430887"/>
          </a:xfrm>
          <a:prstGeom prst="rect">
            <a:avLst/>
          </a:prstGeom>
        </p:spPr>
        <p:txBody>
          <a:bodyPr wrap="square" rtlCol="0">
            <a:spAutoFit/>
          </a:bodyPr>
          <a:lstStyle/>
          <a:p>
            <a:pPr algn="r"/>
            <a:r>
              <a:rPr lang="en-US" sz="2200" dirty="0"/>
              <a:t>(38)</a:t>
            </a:r>
          </a:p>
        </p:txBody>
      </p:sp>
      <p:sp>
        <p:nvSpPr>
          <p:cNvPr id="32" name="TextBox 31"/>
          <p:cNvSpPr txBox="1"/>
          <p:nvPr/>
        </p:nvSpPr>
        <p:spPr>
          <a:xfrm>
            <a:off x="721601" y="1138450"/>
            <a:ext cx="1824615" cy="426621"/>
          </a:xfrm>
          <a:prstGeom prst="rect">
            <a:avLst/>
          </a:prstGeom>
        </p:spPr>
        <p:txBody>
          <a:bodyPr wrap="square" rtlCol="0">
            <a:spAutoFit/>
          </a:bodyPr>
          <a:lstStyle/>
          <a:p>
            <a:pPr algn="ctr"/>
            <a:r>
              <a:rPr lang="en-US" sz="2200" dirty="0"/>
              <a:t>($ in millions)</a:t>
            </a:r>
          </a:p>
        </p:txBody>
      </p:sp>
      <p:cxnSp>
        <p:nvCxnSpPr>
          <p:cNvPr id="33" name="Straight Connector 32"/>
          <p:cNvCxnSpPr/>
          <p:nvPr/>
        </p:nvCxnSpPr>
        <p:spPr>
          <a:xfrm>
            <a:off x="4394558"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514269" y="5577512"/>
            <a:ext cx="681067" cy="0"/>
          </a:xfrm>
          <a:prstGeom prst="line">
            <a:avLst/>
          </a:prstGeom>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40641" y="2624043"/>
            <a:ext cx="2950909" cy="430887"/>
          </a:xfrm>
          <a:prstGeom prst="rect">
            <a:avLst/>
          </a:prstGeom>
          <a:noFill/>
        </p:spPr>
        <p:txBody>
          <a:bodyPr wrap="square" rtlCol="0">
            <a:spAutoFit/>
          </a:bodyPr>
          <a:lstStyle/>
          <a:p>
            <a:r>
              <a:rPr lang="en-US" sz="2200" dirty="0"/>
              <a:t>Temporary differences:</a:t>
            </a:r>
          </a:p>
        </p:txBody>
      </p:sp>
      <p:sp>
        <p:nvSpPr>
          <p:cNvPr id="36" name="TextBox 35"/>
          <p:cNvSpPr txBox="1"/>
          <p:nvPr/>
        </p:nvSpPr>
        <p:spPr>
          <a:xfrm>
            <a:off x="540641" y="2947367"/>
            <a:ext cx="2950909" cy="430887"/>
          </a:xfrm>
          <a:prstGeom prst="rect">
            <a:avLst/>
          </a:prstGeom>
          <a:noFill/>
        </p:spPr>
        <p:txBody>
          <a:bodyPr wrap="square" rtlCol="0">
            <a:spAutoFit/>
          </a:bodyPr>
          <a:lstStyle/>
          <a:p>
            <a:pPr lvl="1"/>
            <a:r>
              <a:rPr lang="en-US" sz="2200" dirty="0"/>
              <a:t>Installment sales</a:t>
            </a:r>
          </a:p>
        </p:txBody>
      </p:sp>
      <p:sp>
        <p:nvSpPr>
          <p:cNvPr id="37" name="TextBox 36"/>
          <p:cNvSpPr txBox="1"/>
          <p:nvPr/>
        </p:nvSpPr>
        <p:spPr>
          <a:xfrm>
            <a:off x="3088548" y="2947367"/>
            <a:ext cx="949652" cy="430887"/>
          </a:xfrm>
          <a:prstGeom prst="rect">
            <a:avLst/>
          </a:prstGeom>
        </p:spPr>
        <p:txBody>
          <a:bodyPr wrap="square" rtlCol="0">
            <a:spAutoFit/>
          </a:bodyPr>
          <a:lstStyle/>
          <a:p>
            <a:pPr algn="r"/>
            <a:r>
              <a:rPr lang="en-US" sz="2200" dirty="0"/>
              <a:t>(9)</a:t>
            </a:r>
          </a:p>
        </p:txBody>
      </p:sp>
      <p:cxnSp>
        <p:nvCxnSpPr>
          <p:cNvPr id="38" name="Straight Connector 37"/>
          <p:cNvCxnSpPr/>
          <p:nvPr/>
        </p:nvCxnSpPr>
        <p:spPr>
          <a:xfrm>
            <a:off x="5095966" y="1667286"/>
            <a:ext cx="1468356" cy="0"/>
          </a:xfrm>
          <a:prstGeom prst="line">
            <a:avLst/>
          </a:prstGeom>
        </p:spPr>
        <p:style>
          <a:lnRef idx="1">
            <a:schemeClr val="dk1"/>
          </a:lnRef>
          <a:fillRef idx="0">
            <a:schemeClr val="dk1"/>
          </a:fillRef>
          <a:effectRef idx="0">
            <a:schemeClr val="dk1"/>
          </a:effectRef>
          <a:fontRef idx="minor">
            <a:schemeClr val="tx1"/>
          </a:fontRef>
        </p:style>
      </p:cxnSp>
      <p:sp>
        <p:nvSpPr>
          <p:cNvPr id="39" name="TextBox 38"/>
          <p:cNvSpPr txBox="1"/>
          <p:nvPr/>
        </p:nvSpPr>
        <p:spPr>
          <a:xfrm>
            <a:off x="5732754" y="1619367"/>
            <a:ext cx="949652" cy="430887"/>
          </a:xfrm>
          <a:prstGeom prst="rect">
            <a:avLst/>
          </a:prstGeom>
          <a:noFill/>
        </p:spPr>
        <p:txBody>
          <a:bodyPr wrap="square" rtlCol="0">
            <a:spAutoFit/>
          </a:bodyPr>
          <a:lstStyle/>
          <a:p>
            <a:pPr algn="ctr"/>
            <a:r>
              <a:rPr lang="en-US" sz="2200" b="1" dirty="0"/>
              <a:t>2021</a:t>
            </a:r>
            <a:endParaRPr lang="en-US" sz="2200" dirty="0"/>
          </a:p>
        </p:txBody>
      </p:sp>
      <p:sp>
        <p:nvSpPr>
          <p:cNvPr id="40" name="TextBox 39"/>
          <p:cNvSpPr txBox="1"/>
          <p:nvPr/>
        </p:nvSpPr>
        <p:spPr>
          <a:xfrm>
            <a:off x="7711412" y="560853"/>
            <a:ext cx="1446841" cy="1475293"/>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41" name="TextBox 40"/>
          <p:cNvSpPr txBox="1"/>
          <p:nvPr/>
        </p:nvSpPr>
        <p:spPr>
          <a:xfrm>
            <a:off x="3088548" y="3270691"/>
            <a:ext cx="949652" cy="430887"/>
          </a:xfrm>
          <a:prstGeom prst="rect">
            <a:avLst/>
          </a:prstGeom>
        </p:spPr>
        <p:txBody>
          <a:bodyPr wrap="square" rtlCol="0">
            <a:spAutoFit/>
          </a:bodyPr>
          <a:lstStyle/>
          <a:p>
            <a:pPr algn="r"/>
            <a:r>
              <a:rPr lang="en-US" sz="2200" dirty="0"/>
              <a:t>(16)</a:t>
            </a:r>
          </a:p>
        </p:txBody>
      </p:sp>
      <p:cxnSp>
        <p:nvCxnSpPr>
          <p:cNvPr id="42" name="Straight Connector 41"/>
          <p:cNvCxnSpPr/>
          <p:nvPr/>
        </p:nvCxnSpPr>
        <p:spPr>
          <a:xfrm>
            <a:off x="4514269" y="5892140"/>
            <a:ext cx="681067"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4514269" y="5956052"/>
            <a:ext cx="681067"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4015020" y="2947367"/>
            <a:ext cx="949652" cy="430887"/>
          </a:xfrm>
          <a:prstGeom prst="rect">
            <a:avLst/>
          </a:prstGeom>
        </p:spPr>
        <p:txBody>
          <a:bodyPr wrap="square" rtlCol="0">
            <a:spAutoFit/>
          </a:bodyPr>
          <a:lstStyle/>
          <a:p>
            <a:pPr algn="r"/>
            <a:r>
              <a:rPr lang="en-US" sz="2200" dirty="0"/>
              <a:t>$   5</a:t>
            </a:r>
          </a:p>
        </p:txBody>
      </p:sp>
      <p:sp>
        <p:nvSpPr>
          <p:cNvPr id="45" name="TextBox 44"/>
          <p:cNvSpPr txBox="1"/>
          <p:nvPr/>
        </p:nvSpPr>
        <p:spPr>
          <a:xfrm>
            <a:off x="4097333" y="3594015"/>
            <a:ext cx="949652" cy="430887"/>
          </a:xfrm>
          <a:prstGeom prst="rect">
            <a:avLst/>
          </a:prstGeom>
        </p:spPr>
        <p:txBody>
          <a:bodyPr wrap="square" rtlCol="0">
            <a:spAutoFit/>
          </a:bodyPr>
          <a:lstStyle/>
          <a:p>
            <a:pPr algn="r"/>
            <a:r>
              <a:rPr lang="en-US" sz="2200" dirty="0"/>
              <a:t>(4)</a:t>
            </a:r>
          </a:p>
        </p:txBody>
      </p:sp>
      <p:sp>
        <p:nvSpPr>
          <p:cNvPr id="46" name="TextBox 45"/>
          <p:cNvSpPr txBox="1"/>
          <p:nvPr/>
        </p:nvSpPr>
        <p:spPr>
          <a:xfrm>
            <a:off x="4929910" y="3270691"/>
            <a:ext cx="949652" cy="430887"/>
          </a:xfrm>
          <a:prstGeom prst="rect">
            <a:avLst/>
          </a:prstGeom>
        </p:spPr>
        <p:txBody>
          <a:bodyPr wrap="square" rtlCol="0">
            <a:spAutoFit/>
          </a:bodyPr>
          <a:lstStyle/>
          <a:p>
            <a:pPr algn="r"/>
            <a:r>
              <a:rPr lang="en-US" sz="2200" dirty="0"/>
              <a:t>20</a:t>
            </a:r>
          </a:p>
        </p:txBody>
      </p:sp>
      <p:sp>
        <p:nvSpPr>
          <p:cNvPr id="47" name="TextBox 46"/>
          <p:cNvSpPr txBox="1"/>
          <p:nvPr/>
        </p:nvSpPr>
        <p:spPr>
          <a:xfrm>
            <a:off x="4929910" y="2947367"/>
            <a:ext cx="949652" cy="430887"/>
          </a:xfrm>
          <a:prstGeom prst="rect">
            <a:avLst/>
          </a:prstGeom>
        </p:spPr>
        <p:txBody>
          <a:bodyPr wrap="square" rtlCol="0">
            <a:spAutoFit/>
          </a:bodyPr>
          <a:lstStyle/>
          <a:p>
            <a:pPr algn="r"/>
            <a:r>
              <a:rPr lang="en-US" sz="2200" dirty="0"/>
              <a:t>$  4</a:t>
            </a:r>
          </a:p>
        </p:txBody>
      </p:sp>
      <p:sp>
        <p:nvSpPr>
          <p:cNvPr id="48" name="TextBox 47"/>
          <p:cNvSpPr txBox="1"/>
          <p:nvPr/>
        </p:nvSpPr>
        <p:spPr>
          <a:xfrm>
            <a:off x="5000464" y="3594015"/>
            <a:ext cx="949652" cy="430887"/>
          </a:xfrm>
          <a:prstGeom prst="rect">
            <a:avLst/>
          </a:prstGeom>
        </p:spPr>
        <p:txBody>
          <a:bodyPr wrap="square" rtlCol="0">
            <a:spAutoFit/>
          </a:bodyPr>
          <a:lstStyle/>
          <a:p>
            <a:pPr algn="r"/>
            <a:r>
              <a:rPr lang="en-US" sz="2200" dirty="0"/>
              <a:t>(3)</a:t>
            </a:r>
          </a:p>
        </p:txBody>
      </p:sp>
      <p:sp>
        <p:nvSpPr>
          <p:cNvPr id="49" name="TextBox 48"/>
          <p:cNvSpPr txBox="1"/>
          <p:nvPr/>
        </p:nvSpPr>
        <p:spPr>
          <a:xfrm>
            <a:off x="5732754" y="3270691"/>
            <a:ext cx="949652" cy="430887"/>
          </a:xfrm>
          <a:prstGeom prst="rect">
            <a:avLst/>
          </a:prstGeom>
        </p:spPr>
        <p:txBody>
          <a:bodyPr wrap="square" rtlCol="0">
            <a:spAutoFit/>
          </a:bodyPr>
          <a:lstStyle/>
          <a:p>
            <a:pPr algn="r"/>
            <a:r>
              <a:rPr lang="en-US" sz="2200" dirty="0"/>
              <a:t>$34</a:t>
            </a:r>
          </a:p>
        </p:txBody>
      </p:sp>
      <p:sp>
        <p:nvSpPr>
          <p:cNvPr id="50" name="TextBox 49"/>
          <p:cNvSpPr txBox="1"/>
          <p:nvPr/>
        </p:nvSpPr>
        <p:spPr>
          <a:xfrm>
            <a:off x="6717800" y="3270691"/>
            <a:ext cx="949652" cy="430887"/>
          </a:xfrm>
          <a:prstGeom prst="rect">
            <a:avLst/>
          </a:prstGeom>
        </p:spPr>
        <p:txBody>
          <a:bodyPr wrap="square" rtlCol="0">
            <a:spAutoFit/>
          </a:bodyPr>
          <a:lstStyle/>
          <a:p>
            <a:pPr algn="r"/>
            <a:r>
              <a:rPr lang="en-US" sz="2200" dirty="0"/>
              <a:t>54</a:t>
            </a:r>
          </a:p>
        </p:txBody>
      </p:sp>
      <p:sp>
        <p:nvSpPr>
          <p:cNvPr id="51" name="TextBox 50"/>
          <p:cNvSpPr txBox="1"/>
          <p:nvPr/>
        </p:nvSpPr>
        <p:spPr>
          <a:xfrm>
            <a:off x="6717800" y="2947367"/>
            <a:ext cx="949652" cy="430887"/>
          </a:xfrm>
          <a:prstGeom prst="rect">
            <a:avLst/>
          </a:prstGeom>
        </p:spPr>
        <p:txBody>
          <a:bodyPr wrap="square" rtlCol="0">
            <a:spAutoFit/>
          </a:bodyPr>
          <a:lstStyle/>
          <a:p>
            <a:pPr algn="r"/>
            <a:r>
              <a:rPr lang="en-US" sz="2200" dirty="0"/>
              <a:t>$  4</a:t>
            </a:r>
          </a:p>
        </p:txBody>
      </p:sp>
      <p:sp>
        <p:nvSpPr>
          <p:cNvPr id="52" name="TextBox 51"/>
          <p:cNvSpPr txBox="1"/>
          <p:nvPr/>
        </p:nvSpPr>
        <p:spPr>
          <a:xfrm>
            <a:off x="6717800" y="4540781"/>
            <a:ext cx="949652" cy="430887"/>
          </a:xfrm>
          <a:prstGeom prst="rect">
            <a:avLst/>
          </a:prstGeom>
        </p:spPr>
        <p:txBody>
          <a:bodyPr wrap="square" rtlCol="0">
            <a:spAutoFit/>
          </a:bodyPr>
          <a:lstStyle/>
          <a:p>
            <a:pPr algn="r"/>
            <a:r>
              <a:rPr lang="en-US" sz="2200" dirty="0"/>
              <a:t>$58</a:t>
            </a:r>
          </a:p>
        </p:txBody>
      </p:sp>
      <p:sp>
        <p:nvSpPr>
          <p:cNvPr id="53" name="TextBox 52"/>
          <p:cNvSpPr txBox="1"/>
          <p:nvPr/>
        </p:nvSpPr>
        <p:spPr>
          <a:xfrm>
            <a:off x="7960006" y="4540781"/>
            <a:ext cx="949652" cy="430887"/>
          </a:xfrm>
          <a:prstGeom prst="rect">
            <a:avLst/>
          </a:prstGeom>
        </p:spPr>
        <p:txBody>
          <a:bodyPr wrap="square" rtlCol="0">
            <a:spAutoFit/>
          </a:bodyPr>
          <a:lstStyle/>
          <a:p>
            <a:pPr algn="r"/>
            <a:r>
              <a:rPr lang="en-IN" sz="2200" dirty="0"/>
              <a:t>(4)</a:t>
            </a:r>
            <a:endParaRPr lang="en-US" sz="2200" dirty="0"/>
          </a:p>
        </p:txBody>
      </p:sp>
      <p:sp>
        <p:nvSpPr>
          <p:cNvPr id="54" name="TextBox 53"/>
          <p:cNvSpPr txBox="1"/>
          <p:nvPr/>
        </p:nvSpPr>
        <p:spPr>
          <a:xfrm>
            <a:off x="7960006" y="3594015"/>
            <a:ext cx="949652" cy="430887"/>
          </a:xfrm>
          <a:prstGeom prst="rect">
            <a:avLst/>
          </a:prstGeom>
        </p:spPr>
        <p:txBody>
          <a:bodyPr wrap="square" rtlCol="0">
            <a:spAutoFit/>
          </a:bodyPr>
          <a:lstStyle/>
          <a:p>
            <a:pPr algn="r"/>
            <a:r>
              <a:rPr lang="en-US" sz="2200" dirty="0"/>
              <a:t>$  (3)</a:t>
            </a:r>
          </a:p>
        </p:txBody>
      </p:sp>
      <p:cxnSp>
        <p:nvCxnSpPr>
          <p:cNvPr id="55" name="Straight Connector 54"/>
          <p:cNvCxnSpPr/>
          <p:nvPr/>
        </p:nvCxnSpPr>
        <p:spPr>
          <a:xfrm>
            <a:off x="7041281"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6921283" y="4864105"/>
            <a:ext cx="949652" cy="430887"/>
          </a:xfrm>
          <a:prstGeom prst="rect">
            <a:avLst/>
          </a:prstGeom>
        </p:spPr>
        <p:txBody>
          <a:bodyPr wrap="square" rtlCol="0">
            <a:spAutoFit/>
          </a:bodyPr>
          <a:lstStyle/>
          <a:p>
            <a:pPr algn="r"/>
            <a:r>
              <a:rPr lang="en-US" sz="2200" dirty="0"/>
              <a:t>40%</a:t>
            </a:r>
          </a:p>
        </p:txBody>
      </p:sp>
      <p:sp>
        <p:nvSpPr>
          <p:cNvPr id="57" name="TextBox 56"/>
          <p:cNvSpPr txBox="1"/>
          <p:nvPr/>
        </p:nvSpPr>
        <p:spPr>
          <a:xfrm>
            <a:off x="8116453" y="4864105"/>
            <a:ext cx="949652" cy="430887"/>
          </a:xfrm>
          <a:prstGeom prst="rect">
            <a:avLst/>
          </a:prstGeom>
        </p:spPr>
        <p:txBody>
          <a:bodyPr wrap="square" rtlCol="0">
            <a:spAutoFit/>
          </a:bodyPr>
          <a:lstStyle/>
          <a:p>
            <a:pPr algn="r"/>
            <a:r>
              <a:rPr lang="en-US" sz="2200" dirty="0"/>
              <a:t>40%</a:t>
            </a:r>
          </a:p>
        </p:txBody>
      </p:sp>
      <p:cxnSp>
        <p:nvCxnSpPr>
          <p:cNvPr id="58" name="Straight Connector 57"/>
          <p:cNvCxnSpPr/>
          <p:nvPr/>
        </p:nvCxnSpPr>
        <p:spPr>
          <a:xfrm>
            <a:off x="8259260" y="4578237"/>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4350502" y="5958112"/>
            <a:ext cx="2656084" cy="430887"/>
          </a:xfrm>
          <a:prstGeom prst="rect">
            <a:avLst/>
          </a:prstGeom>
          <a:noFill/>
        </p:spPr>
        <p:txBody>
          <a:bodyPr wrap="square" rtlCol="0">
            <a:spAutoFit/>
          </a:bodyPr>
          <a:lstStyle/>
          <a:p>
            <a:r>
              <a:rPr lang="en-US" sz="2200" dirty="0"/>
              <a:t>Deferred tax liability</a:t>
            </a:r>
          </a:p>
        </p:txBody>
      </p:sp>
      <p:sp>
        <p:nvSpPr>
          <p:cNvPr id="60" name="TextBox 59"/>
          <p:cNvSpPr txBox="1"/>
          <p:nvPr/>
        </p:nvSpPr>
        <p:spPr>
          <a:xfrm>
            <a:off x="4350502" y="6321998"/>
            <a:ext cx="2656084" cy="430887"/>
          </a:xfrm>
          <a:prstGeom prst="rect">
            <a:avLst/>
          </a:prstGeom>
          <a:noFill/>
        </p:spPr>
        <p:txBody>
          <a:bodyPr wrap="square" rtlCol="0">
            <a:spAutoFit/>
          </a:bodyPr>
          <a:lstStyle/>
          <a:p>
            <a:r>
              <a:rPr lang="en-US" sz="2200" dirty="0"/>
              <a:t>Deferred tax asset</a:t>
            </a:r>
          </a:p>
        </p:txBody>
      </p:sp>
      <p:sp>
        <p:nvSpPr>
          <p:cNvPr id="61" name="TextBox 60"/>
          <p:cNvSpPr txBox="1"/>
          <p:nvPr/>
        </p:nvSpPr>
        <p:spPr>
          <a:xfrm>
            <a:off x="6717800" y="5958112"/>
            <a:ext cx="949652" cy="430887"/>
          </a:xfrm>
          <a:prstGeom prst="rect">
            <a:avLst/>
          </a:prstGeom>
        </p:spPr>
        <p:txBody>
          <a:bodyPr wrap="square" rtlCol="0">
            <a:spAutoFit/>
          </a:bodyPr>
          <a:lstStyle/>
          <a:p>
            <a:pPr algn="r"/>
            <a:r>
              <a:rPr lang="en-US" sz="2200" b="1" dirty="0">
                <a:solidFill>
                  <a:srgbClr val="EC008C"/>
                </a:solidFill>
              </a:rPr>
              <a:t>$23.2</a:t>
            </a:r>
          </a:p>
        </p:txBody>
      </p:sp>
      <p:sp>
        <p:nvSpPr>
          <p:cNvPr id="62" name="TextBox 61"/>
          <p:cNvSpPr txBox="1"/>
          <p:nvPr/>
        </p:nvSpPr>
        <p:spPr>
          <a:xfrm>
            <a:off x="7960006" y="6321998"/>
            <a:ext cx="949652" cy="430887"/>
          </a:xfrm>
          <a:prstGeom prst="rect">
            <a:avLst/>
          </a:prstGeom>
        </p:spPr>
        <p:txBody>
          <a:bodyPr wrap="square" rtlCol="0">
            <a:spAutoFit/>
          </a:bodyPr>
          <a:lstStyle/>
          <a:p>
            <a:pPr algn="r"/>
            <a:r>
              <a:rPr lang="en-US" sz="2200" b="1" dirty="0">
                <a:solidFill>
                  <a:srgbClr val="EC008C"/>
                </a:solidFill>
              </a:rPr>
              <a:t>$(1.6)</a:t>
            </a:r>
          </a:p>
        </p:txBody>
      </p:sp>
      <p:sp>
        <p:nvSpPr>
          <p:cNvPr id="65" name="TextBox 64"/>
          <p:cNvSpPr txBox="1"/>
          <p:nvPr/>
        </p:nvSpPr>
        <p:spPr>
          <a:xfrm>
            <a:off x="540641" y="3913795"/>
            <a:ext cx="2950909" cy="430887"/>
          </a:xfrm>
          <a:prstGeom prst="rect">
            <a:avLst/>
          </a:prstGeom>
          <a:noFill/>
        </p:spPr>
        <p:txBody>
          <a:bodyPr wrap="square" rtlCol="0">
            <a:spAutoFit/>
          </a:bodyPr>
          <a:lstStyle/>
          <a:p>
            <a:pPr lvl="1"/>
            <a:r>
              <a:rPr lang="en-US" sz="2200" dirty="0"/>
              <a:t>Estimated loss</a:t>
            </a:r>
          </a:p>
        </p:txBody>
      </p:sp>
      <p:sp>
        <p:nvSpPr>
          <p:cNvPr id="66" name="TextBox 65"/>
          <p:cNvSpPr txBox="1"/>
          <p:nvPr/>
        </p:nvSpPr>
        <p:spPr>
          <a:xfrm>
            <a:off x="4038538" y="3913795"/>
            <a:ext cx="949652" cy="430887"/>
          </a:xfrm>
          <a:prstGeom prst="rect">
            <a:avLst/>
          </a:prstGeom>
        </p:spPr>
        <p:txBody>
          <a:bodyPr wrap="square" rtlCol="0">
            <a:spAutoFit/>
          </a:bodyPr>
          <a:lstStyle/>
          <a:p>
            <a:pPr algn="r"/>
            <a:r>
              <a:rPr lang="en-US" sz="2200" dirty="0"/>
              <a:t>1</a:t>
            </a:r>
          </a:p>
        </p:txBody>
      </p:sp>
      <p:sp>
        <p:nvSpPr>
          <p:cNvPr id="68" name="TextBox 67"/>
          <p:cNvSpPr txBox="1"/>
          <p:nvPr/>
        </p:nvSpPr>
        <p:spPr>
          <a:xfrm>
            <a:off x="5826826" y="3913795"/>
            <a:ext cx="949652" cy="430887"/>
          </a:xfrm>
          <a:prstGeom prst="rect">
            <a:avLst/>
          </a:prstGeom>
        </p:spPr>
        <p:txBody>
          <a:bodyPr wrap="square" rtlCol="0">
            <a:spAutoFit/>
          </a:bodyPr>
          <a:lstStyle/>
          <a:p>
            <a:pPr algn="r"/>
            <a:r>
              <a:rPr lang="en-US" sz="2200" dirty="0"/>
              <a:t>(1)</a:t>
            </a:r>
          </a:p>
        </p:txBody>
      </p:sp>
      <p:sp>
        <p:nvSpPr>
          <p:cNvPr id="69" name="TextBox 68"/>
          <p:cNvSpPr txBox="1"/>
          <p:nvPr/>
        </p:nvSpPr>
        <p:spPr>
          <a:xfrm>
            <a:off x="7960006" y="3913795"/>
            <a:ext cx="949652" cy="430887"/>
          </a:xfrm>
          <a:prstGeom prst="rect">
            <a:avLst/>
          </a:prstGeom>
        </p:spPr>
        <p:txBody>
          <a:bodyPr wrap="square" rtlCol="0">
            <a:spAutoFit/>
          </a:bodyPr>
          <a:lstStyle/>
          <a:p>
            <a:pPr algn="r"/>
            <a:r>
              <a:rPr lang="en-US" sz="2200" dirty="0"/>
              <a:t>(1)</a:t>
            </a:r>
          </a:p>
        </p:txBody>
      </p:sp>
      <p:cxnSp>
        <p:nvCxnSpPr>
          <p:cNvPr id="70" name="Straight Connector 69"/>
          <p:cNvCxnSpPr/>
          <p:nvPr/>
        </p:nvCxnSpPr>
        <p:spPr>
          <a:xfrm>
            <a:off x="7041281" y="5232081"/>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8259260" y="5232081"/>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7400755" y="5294992"/>
            <a:ext cx="1652" cy="7662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8619260" y="5269463"/>
            <a:ext cx="5434" cy="97416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929910" y="226958"/>
            <a:ext cx="1898703" cy="1446550"/>
          </a:xfrm>
          <a:prstGeom prst="rect">
            <a:avLst/>
          </a:prstGeom>
          <a:noFill/>
        </p:spPr>
        <p:txBody>
          <a:bodyPr wrap="square" rtlCol="0">
            <a:spAutoFit/>
          </a:bodyPr>
          <a:lstStyle/>
          <a:p>
            <a:pPr algn="ctr"/>
            <a:r>
              <a:rPr lang="en-US" sz="2200" b="1" dirty="0"/>
              <a:t>Future Taxable (Deductible)</a:t>
            </a:r>
          </a:p>
          <a:p>
            <a:pPr algn="ctr"/>
            <a:r>
              <a:rPr lang="en-US" sz="2200" b="1" dirty="0"/>
              <a:t>Amounts</a:t>
            </a:r>
            <a:endParaRPr lang="en-US" sz="2200" dirty="0"/>
          </a:p>
        </p:txBody>
      </p:sp>
    </p:spTree>
    <p:extLst>
      <p:ext uri="{BB962C8B-B14F-4D97-AF65-F5344CB8AC3E}">
        <p14:creationId xmlns:p14="http://schemas.microsoft.com/office/powerpoint/2010/main" val="42466104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fade">
                                      <p:cBhvr>
                                        <p:cTn id="78" dur="500"/>
                                        <p:tgtEl>
                                          <p:spTgt spid="4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500"/>
                                        <p:tgtEl>
                                          <p:spTgt spid="6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500"/>
                                        <p:tgtEl>
                                          <p:spTgt spid="6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9"/>
                                        </p:tgtEl>
                                        <p:attrNameLst>
                                          <p:attrName>style.visibility</p:attrName>
                                        </p:attrNameLst>
                                      </p:cBhvr>
                                      <p:to>
                                        <p:strVal val="visible"/>
                                      </p:to>
                                    </p:set>
                                    <p:animEffect transition="in" filter="fade">
                                      <p:cBhvr>
                                        <p:cTn id="112" dur="500"/>
                                        <p:tgtEl>
                                          <p:spTgt spid="69"/>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par>
                                <p:cTn id="118" presetID="10" presetClass="entr" presetSubtype="0" fill="hold" nodeType="withEffect">
                                  <p:stCondLst>
                                    <p:cond delay="0"/>
                                  </p:stCondLst>
                                  <p:childTnLst>
                                    <p:set>
                                      <p:cBhvr>
                                        <p:cTn id="119" dur="1" fill="hold">
                                          <p:stCondLst>
                                            <p:cond delay="0"/>
                                          </p:stCondLst>
                                        </p:cTn>
                                        <p:tgtEl>
                                          <p:spTgt spid="33"/>
                                        </p:tgtEl>
                                        <p:attrNameLst>
                                          <p:attrName>style.visibility</p:attrName>
                                        </p:attrNameLst>
                                      </p:cBhvr>
                                      <p:to>
                                        <p:strVal val="visible"/>
                                      </p:to>
                                    </p:set>
                                    <p:animEffect transition="in" filter="fade">
                                      <p:cBhvr>
                                        <p:cTn id="120" dur="500"/>
                                        <p:tgtEl>
                                          <p:spTgt spid="3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10" presetClass="entr" presetSubtype="0" fill="hold"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2"/>
                                        </p:tgtEl>
                                        <p:attrNameLst>
                                          <p:attrName>style.visibility</p:attrName>
                                        </p:attrNameLst>
                                      </p:cBhvr>
                                      <p:to>
                                        <p:strVal val="visible"/>
                                      </p:to>
                                    </p:set>
                                    <p:animEffect transition="in" filter="fade">
                                      <p:cBhvr>
                                        <p:cTn id="129" dur="500"/>
                                        <p:tgtEl>
                                          <p:spTgt spid="52"/>
                                        </p:tgtEl>
                                      </p:cBhvr>
                                    </p:animEffect>
                                  </p:childTnLst>
                                </p:cTn>
                              </p:par>
                              <p:par>
                                <p:cTn id="130" presetID="10" presetClass="entr" presetSubtype="0" fill="hold"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50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fade">
                                      <p:cBhvr>
                                        <p:cTn id="135" dur="500"/>
                                        <p:tgtEl>
                                          <p:spTgt spid="53"/>
                                        </p:tgtEl>
                                      </p:cBhvr>
                                    </p:animEffec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grpId="0" nodeType="clickEffect">
                                  <p:stCondLst>
                                    <p:cond delay="0"/>
                                  </p:stCondLst>
                                  <p:childTnLst>
                                    <p:set>
                                      <p:cBhvr>
                                        <p:cTn id="139" dur="1" fill="hold">
                                          <p:stCondLst>
                                            <p:cond delay="0"/>
                                          </p:stCondLst>
                                        </p:cTn>
                                        <p:tgtEl>
                                          <p:spTgt spid="24"/>
                                        </p:tgtEl>
                                        <p:attrNameLst>
                                          <p:attrName>style.visibility</p:attrName>
                                        </p:attrNameLst>
                                      </p:cBhvr>
                                      <p:to>
                                        <p:strVal val="visible"/>
                                      </p:to>
                                    </p:set>
                                    <p:animEffect transition="in" filter="fade">
                                      <p:cBhvr>
                                        <p:cTn id="140" dur="500"/>
                                        <p:tgtEl>
                                          <p:spTgt spid="24"/>
                                        </p:tgtEl>
                                      </p:cBhvr>
                                    </p:animEffect>
                                  </p:childTnLst>
                                </p:cTn>
                              </p:par>
                              <p:par>
                                <p:cTn id="141" presetID="10" presetClass="entr" presetSubtype="0" fill="hold" nodeType="withEffect">
                                  <p:stCondLst>
                                    <p:cond delay="0"/>
                                  </p:stCondLst>
                                  <p:childTnLst>
                                    <p:set>
                                      <p:cBhvr>
                                        <p:cTn id="142" dur="1" fill="hold">
                                          <p:stCondLst>
                                            <p:cond delay="0"/>
                                          </p:stCondLst>
                                        </p:cTn>
                                        <p:tgtEl>
                                          <p:spTgt spid="70"/>
                                        </p:tgtEl>
                                        <p:attrNameLst>
                                          <p:attrName>style.visibility</p:attrName>
                                        </p:attrNameLst>
                                      </p:cBhvr>
                                      <p:to>
                                        <p:strVal val="visible"/>
                                      </p:to>
                                    </p:set>
                                    <p:animEffect transition="in" filter="fade">
                                      <p:cBhvr>
                                        <p:cTn id="143" dur="500"/>
                                        <p:tgtEl>
                                          <p:spTgt spid="70"/>
                                        </p:tgtEl>
                                      </p:cBhvr>
                                    </p:animEffect>
                                  </p:childTnLst>
                                </p:cTn>
                              </p:par>
                              <p:par>
                                <p:cTn id="144" presetID="10" presetClass="entr" presetSubtype="0" fill="hold" nodeType="with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fade">
                                      <p:cBhvr>
                                        <p:cTn id="149" dur="500"/>
                                        <p:tgtEl>
                                          <p:spTgt spid="29"/>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6"/>
                                        </p:tgtEl>
                                        <p:attrNameLst>
                                          <p:attrName>style.visibility</p:attrName>
                                        </p:attrNameLst>
                                      </p:cBhvr>
                                      <p:to>
                                        <p:strVal val="visible"/>
                                      </p:to>
                                    </p:set>
                                    <p:animEffect transition="in" filter="fade">
                                      <p:cBhvr>
                                        <p:cTn id="152" dur="500"/>
                                        <p:tgtEl>
                                          <p:spTgt spid="56"/>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57"/>
                                        </p:tgtEl>
                                        <p:attrNameLst>
                                          <p:attrName>style.visibility</p:attrName>
                                        </p:attrNameLst>
                                      </p:cBhvr>
                                      <p:to>
                                        <p:strVal val="visible"/>
                                      </p:to>
                                    </p:set>
                                    <p:animEffect transition="in" filter="fade">
                                      <p:cBhvr>
                                        <p:cTn id="155" dur="500"/>
                                        <p:tgtEl>
                                          <p:spTgt spid="57"/>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fade">
                                      <p:cBhvr>
                                        <p:cTn id="158" dur="500"/>
                                        <p:tgtEl>
                                          <p:spTgt spid="25"/>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0"/>
                                        </p:tgtEl>
                                        <p:attrNameLst>
                                          <p:attrName>style.visibility</p:attrName>
                                        </p:attrNameLst>
                                      </p:cBhvr>
                                      <p:to>
                                        <p:strVal val="visible"/>
                                      </p:to>
                                    </p:set>
                                    <p:animEffect transition="in" filter="fade">
                                      <p:cBhvr>
                                        <p:cTn id="161" dur="500"/>
                                        <p:tgtEl>
                                          <p:spTgt spid="30"/>
                                        </p:tgtEl>
                                      </p:cBhvr>
                                    </p:animEffect>
                                  </p:childTnLst>
                                </p:cTn>
                              </p:par>
                              <p:par>
                                <p:cTn id="162" presetID="10" presetClass="entr" presetSubtype="0" fill="hold" nodeType="withEffect">
                                  <p:stCondLst>
                                    <p:cond delay="0"/>
                                  </p:stCondLst>
                                  <p:childTnLst>
                                    <p:set>
                                      <p:cBhvr>
                                        <p:cTn id="163" dur="1" fill="hold">
                                          <p:stCondLst>
                                            <p:cond delay="0"/>
                                          </p:stCondLst>
                                        </p:cTn>
                                        <p:tgtEl>
                                          <p:spTgt spid="34"/>
                                        </p:tgtEl>
                                        <p:attrNameLst>
                                          <p:attrName>style.visibility</p:attrName>
                                        </p:attrNameLst>
                                      </p:cBhvr>
                                      <p:to>
                                        <p:strVal val="visible"/>
                                      </p:to>
                                    </p:set>
                                    <p:animEffect transition="in" filter="fade">
                                      <p:cBhvr>
                                        <p:cTn id="164" dur="500"/>
                                        <p:tgtEl>
                                          <p:spTgt spid="34"/>
                                        </p:tgtEl>
                                      </p:cBhvr>
                                    </p:animEffect>
                                  </p:childTnLst>
                                </p:cTn>
                              </p:par>
                              <p:par>
                                <p:cTn id="165" presetID="10" presetClass="entr" presetSubtype="0" fill="hold" nodeType="withEffect">
                                  <p:stCondLst>
                                    <p:cond delay="0"/>
                                  </p:stCondLst>
                                  <p:childTnLst>
                                    <p:set>
                                      <p:cBhvr>
                                        <p:cTn id="166" dur="1" fill="hold">
                                          <p:stCondLst>
                                            <p:cond delay="0"/>
                                          </p:stCondLst>
                                        </p:cTn>
                                        <p:tgtEl>
                                          <p:spTgt spid="42"/>
                                        </p:tgtEl>
                                        <p:attrNameLst>
                                          <p:attrName>style.visibility</p:attrName>
                                        </p:attrNameLst>
                                      </p:cBhvr>
                                      <p:to>
                                        <p:strVal val="visible"/>
                                      </p:to>
                                    </p:set>
                                    <p:animEffect transition="in" filter="fade">
                                      <p:cBhvr>
                                        <p:cTn id="167" dur="500"/>
                                        <p:tgtEl>
                                          <p:spTgt spid="42"/>
                                        </p:tgtEl>
                                      </p:cBhvr>
                                    </p:animEffect>
                                  </p:childTnLst>
                                </p:cTn>
                              </p:par>
                              <p:par>
                                <p:cTn id="168" presetID="10" presetClass="entr" presetSubtype="0" fill="hold" nodeType="withEffect">
                                  <p:stCondLst>
                                    <p:cond delay="0"/>
                                  </p:stCondLst>
                                  <p:childTnLst>
                                    <p:set>
                                      <p:cBhvr>
                                        <p:cTn id="169" dur="1" fill="hold">
                                          <p:stCondLst>
                                            <p:cond delay="0"/>
                                          </p:stCondLst>
                                        </p:cTn>
                                        <p:tgtEl>
                                          <p:spTgt spid="43"/>
                                        </p:tgtEl>
                                        <p:attrNameLst>
                                          <p:attrName>style.visibility</p:attrName>
                                        </p:attrNameLst>
                                      </p:cBhvr>
                                      <p:to>
                                        <p:strVal val="visible"/>
                                      </p:to>
                                    </p:set>
                                    <p:animEffect transition="in" filter="fade">
                                      <p:cBhvr>
                                        <p:cTn id="170" dur="500"/>
                                        <p:tgtEl>
                                          <p:spTgt spid="43"/>
                                        </p:tgtEl>
                                      </p:cBhvr>
                                    </p:animEffect>
                                  </p:childTnLst>
                                </p:cTn>
                              </p:par>
                              <p:par>
                                <p:cTn id="171" presetID="22" presetClass="entr" presetSubtype="1" fill="hold" nodeType="withEffect">
                                  <p:stCondLst>
                                    <p:cond delay="0"/>
                                  </p:stCondLst>
                                  <p:childTnLst>
                                    <p:set>
                                      <p:cBhvr>
                                        <p:cTn id="172" dur="1" fill="hold">
                                          <p:stCondLst>
                                            <p:cond delay="0"/>
                                          </p:stCondLst>
                                        </p:cTn>
                                        <p:tgtEl>
                                          <p:spTgt spid="63"/>
                                        </p:tgtEl>
                                        <p:attrNameLst>
                                          <p:attrName>style.visibility</p:attrName>
                                        </p:attrNameLst>
                                      </p:cBhvr>
                                      <p:to>
                                        <p:strVal val="visible"/>
                                      </p:to>
                                    </p:set>
                                    <p:animEffect transition="in" filter="wipe(up)">
                                      <p:cBhvr>
                                        <p:cTn id="173" dur="500"/>
                                        <p:tgtEl>
                                          <p:spTgt spid="6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9"/>
                                        </p:tgtEl>
                                        <p:attrNameLst>
                                          <p:attrName>style.visibility</p:attrName>
                                        </p:attrNameLst>
                                      </p:cBhvr>
                                      <p:to>
                                        <p:strVal val="visible"/>
                                      </p:to>
                                    </p:set>
                                    <p:animEffect transition="in" filter="fade">
                                      <p:cBhvr>
                                        <p:cTn id="176" dur="500"/>
                                        <p:tgtEl>
                                          <p:spTgt spid="59"/>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1"/>
                                        </p:tgtEl>
                                        <p:attrNameLst>
                                          <p:attrName>style.visibility</p:attrName>
                                        </p:attrNameLst>
                                      </p:cBhvr>
                                      <p:to>
                                        <p:strVal val="visible"/>
                                      </p:to>
                                    </p:set>
                                    <p:animEffect transition="in" filter="fade">
                                      <p:cBhvr>
                                        <p:cTn id="179" dur="500"/>
                                        <p:tgtEl>
                                          <p:spTgt spid="61"/>
                                        </p:tgtEl>
                                      </p:cBhvr>
                                    </p:animEffect>
                                  </p:childTnLst>
                                </p:cTn>
                              </p:par>
                              <p:par>
                                <p:cTn id="180" presetID="22" presetClass="entr" presetSubtype="1" fill="hold" nodeType="withEffect">
                                  <p:stCondLst>
                                    <p:cond delay="0"/>
                                  </p:stCondLst>
                                  <p:childTnLst>
                                    <p:set>
                                      <p:cBhvr>
                                        <p:cTn id="181" dur="1" fill="hold">
                                          <p:stCondLst>
                                            <p:cond delay="0"/>
                                          </p:stCondLst>
                                        </p:cTn>
                                        <p:tgtEl>
                                          <p:spTgt spid="67"/>
                                        </p:tgtEl>
                                        <p:attrNameLst>
                                          <p:attrName>style.visibility</p:attrName>
                                        </p:attrNameLst>
                                      </p:cBhvr>
                                      <p:to>
                                        <p:strVal val="visible"/>
                                      </p:to>
                                    </p:set>
                                    <p:animEffect transition="in" filter="wipe(up)">
                                      <p:cBhvr>
                                        <p:cTn id="182" dur="500"/>
                                        <p:tgtEl>
                                          <p:spTgt spid="67"/>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60"/>
                                        </p:tgtEl>
                                        <p:attrNameLst>
                                          <p:attrName>style.visibility</p:attrName>
                                        </p:attrNameLst>
                                      </p:cBhvr>
                                      <p:to>
                                        <p:strVal val="visible"/>
                                      </p:to>
                                    </p:set>
                                    <p:animEffect transition="in" filter="fade">
                                      <p:cBhvr>
                                        <p:cTn id="185" dur="500"/>
                                        <p:tgtEl>
                                          <p:spTgt spid="6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62"/>
                                        </p:tgtEl>
                                        <p:attrNameLst>
                                          <p:attrName>style.visibility</p:attrName>
                                        </p:attrNameLst>
                                      </p:cBhvr>
                                      <p:to>
                                        <p:strVal val="visible"/>
                                      </p:to>
                                    </p:set>
                                    <p:animEffect transition="in" filter="fade">
                                      <p:cBhvr>
                                        <p:cTn id="188" dur="500"/>
                                        <p:tgtEl>
                                          <p:spTgt spid="62"/>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P spid="20" grpId="0"/>
      <p:bldP spid="21" grpId="0"/>
      <p:bldP spid="22" grpId="0"/>
      <p:bldP spid="23" grpId="0"/>
      <p:bldP spid="24" grpId="0"/>
      <p:bldP spid="25" grpId="0"/>
      <p:bldP spid="26" grpId="0"/>
      <p:bldP spid="27" grpId="0"/>
      <p:bldP spid="28" grpId="0"/>
      <p:bldP spid="29" grpId="0"/>
      <p:bldP spid="30" grpId="0"/>
      <p:bldP spid="31" grpId="0"/>
      <p:bldP spid="32" grpId="0"/>
      <p:bldP spid="35" grpId="0"/>
      <p:bldP spid="36" grpId="0"/>
      <p:bldP spid="37" grpId="0"/>
      <p:bldP spid="39" grpId="0"/>
      <p:bldP spid="40" grpId="0"/>
      <p:bldP spid="41" grpId="0"/>
      <p:bldP spid="44" grpId="0"/>
      <p:bldP spid="45" grpId="0"/>
      <p:bldP spid="46" grpId="0"/>
      <p:bldP spid="47" grpId="0"/>
      <p:bldP spid="48" grpId="0"/>
      <p:bldP spid="49" grpId="0"/>
      <p:bldP spid="50" grpId="0"/>
      <p:bldP spid="51" grpId="0"/>
      <p:bldP spid="52" grpId="0"/>
      <p:bldP spid="53" grpId="0"/>
      <p:bldP spid="54" grpId="0"/>
      <p:bldP spid="56" grpId="0"/>
      <p:bldP spid="57" grpId="0"/>
      <p:bldP spid="59" grpId="0"/>
      <p:bldP spid="60" grpId="0"/>
      <p:bldP spid="61" grpId="0"/>
      <p:bldP spid="62" grpId="0"/>
      <p:bldP spid="65" grpId="0"/>
      <p:bldP spid="66" grpId="0"/>
      <p:bldP spid="68" grpId="0"/>
      <p:bldP spid="69" grpId="0"/>
      <p:bldP spid="7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itle 2"/>
          <p:cNvSpPr txBox="1">
            <a:spLocks/>
          </p:cNvSpPr>
          <p:nvPr/>
        </p:nvSpPr>
        <p:spPr bwMode="auto">
          <a:xfrm>
            <a:off x="8348787" y="123022"/>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60" name="Title 1"/>
          <p:cNvSpPr>
            <a:spLocks noGrp="1"/>
          </p:cNvSpPr>
          <p:nvPr>
            <p:ph type="title"/>
          </p:nvPr>
        </p:nvSpPr>
        <p:spPr>
          <a:xfrm>
            <a:off x="493932" y="193138"/>
            <a:ext cx="8299010" cy="371532"/>
          </a:xfrm>
        </p:spPr>
        <p:txBody>
          <a:bodyPr>
            <a:noAutofit/>
          </a:bodyPr>
          <a:lstStyle/>
          <a:p>
            <a:r>
              <a:rPr lang="en-US" sz="2400" dirty="0"/>
              <a:t>Multiple Temporary Differences—2019 </a:t>
            </a:r>
            <a:r>
              <a:rPr lang="en-US" sz="2000" dirty="0" smtClean="0">
                <a:cs typeface="Arial" charset="0"/>
              </a:rPr>
              <a:t>(continued)</a:t>
            </a:r>
            <a:endParaRPr lang="en-IN" sz="2000" dirty="0">
              <a:latin typeface="+mj-lt"/>
            </a:endParaRPr>
          </a:p>
        </p:txBody>
      </p:sp>
      <p:sp>
        <p:nvSpPr>
          <p:cNvPr id="65" name="TextBox 64"/>
          <p:cNvSpPr txBox="1"/>
          <p:nvPr/>
        </p:nvSpPr>
        <p:spPr>
          <a:xfrm>
            <a:off x="6744856" y="1952768"/>
            <a:ext cx="1316611" cy="1107996"/>
          </a:xfrm>
          <a:prstGeom prst="rect">
            <a:avLst/>
          </a:prstGeom>
          <a:noFill/>
        </p:spPr>
        <p:txBody>
          <a:bodyPr wrap="square" rtlCol="0">
            <a:spAutoFit/>
          </a:bodyPr>
          <a:lstStyle/>
          <a:p>
            <a:pPr algn="ctr"/>
            <a:r>
              <a:rPr lang="en-US" sz="2200" b="1" dirty="0"/>
              <a:t>Deferred Tax Liability</a:t>
            </a:r>
          </a:p>
        </p:txBody>
      </p:sp>
      <p:sp>
        <p:nvSpPr>
          <p:cNvPr id="66" name="TextBox 65"/>
          <p:cNvSpPr txBox="1"/>
          <p:nvPr/>
        </p:nvSpPr>
        <p:spPr>
          <a:xfrm>
            <a:off x="7918980" y="2279300"/>
            <a:ext cx="1278627" cy="769441"/>
          </a:xfrm>
          <a:prstGeom prst="rect">
            <a:avLst/>
          </a:prstGeom>
          <a:noFill/>
        </p:spPr>
        <p:txBody>
          <a:bodyPr wrap="square" rtlCol="0">
            <a:spAutoFit/>
          </a:bodyPr>
          <a:lstStyle/>
          <a:p>
            <a:pPr algn="ctr"/>
            <a:r>
              <a:rPr lang="en-US" sz="2200" b="1" dirty="0"/>
              <a:t>Deferred Tax Asset</a:t>
            </a:r>
          </a:p>
        </p:txBody>
      </p:sp>
      <p:sp>
        <p:nvSpPr>
          <p:cNvPr id="67" name="TextBox 66"/>
          <p:cNvSpPr txBox="1"/>
          <p:nvPr/>
        </p:nvSpPr>
        <p:spPr>
          <a:xfrm>
            <a:off x="3897497" y="2947681"/>
            <a:ext cx="2997627" cy="430887"/>
          </a:xfrm>
          <a:prstGeom prst="rect">
            <a:avLst/>
          </a:prstGeom>
          <a:noFill/>
        </p:spPr>
        <p:txBody>
          <a:bodyPr wrap="square" rtlCol="0">
            <a:spAutoFit/>
          </a:bodyPr>
          <a:lstStyle/>
          <a:p>
            <a:r>
              <a:rPr lang="en-US" sz="2200" dirty="0"/>
              <a:t>Ending balance:</a:t>
            </a:r>
          </a:p>
        </p:txBody>
      </p:sp>
      <p:sp>
        <p:nvSpPr>
          <p:cNvPr id="68" name="TextBox 67"/>
          <p:cNvSpPr txBox="1"/>
          <p:nvPr/>
        </p:nvSpPr>
        <p:spPr>
          <a:xfrm>
            <a:off x="3897497" y="3327487"/>
            <a:ext cx="2997627" cy="430887"/>
          </a:xfrm>
          <a:prstGeom prst="rect">
            <a:avLst/>
          </a:prstGeom>
          <a:noFill/>
        </p:spPr>
        <p:txBody>
          <a:bodyPr wrap="square" rtlCol="0">
            <a:spAutoFit/>
          </a:bodyPr>
          <a:lstStyle/>
          <a:p>
            <a:r>
              <a:rPr lang="en-US" sz="2200" dirty="0"/>
              <a:t>Less: Beginning balance:</a:t>
            </a:r>
          </a:p>
        </p:txBody>
      </p:sp>
      <p:sp>
        <p:nvSpPr>
          <p:cNvPr id="69" name="TextBox 68"/>
          <p:cNvSpPr txBox="1"/>
          <p:nvPr/>
        </p:nvSpPr>
        <p:spPr>
          <a:xfrm>
            <a:off x="3897497" y="3707293"/>
            <a:ext cx="2997627" cy="430887"/>
          </a:xfrm>
          <a:prstGeom prst="rect">
            <a:avLst/>
          </a:prstGeom>
          <a:noFill/>
        </p:spPr>
        <p:txBody>
          <a:bodyPr wrap="square" rtlCol="0">
            <a:spAutoFit/>
          </a:bodyPr>
          <a:lstStyle/>
          <a:p>
            <a:r>
              <a:rPr lang="en-US" sz="2200" dirty="0"/>
              <a:t>Change in balances:</a:t>
            </a:r>
          </a:p>
        </p:txBody>
      </p:sp>
      <p:sp>
        <p:nvSpPr>
          <p:cNvPr id="70" name="TextBox 69"/>
          <p:cNvSpPr txBox="1"/>
          <p:nvPr/>
        </p:nvSpPr>
        <p:spPr>
          <a:xfrm>
            <a:off x="6810191" y="3707293"/>
            <a:ext cx="949652" cy="430887"/>
          </a:xfrm>
          <a:prstGeom prst="rect">
            <a:avLst/>
          </a:prstGeom>
        </p:spPr>
        <p:txBody>
          <a:bodyPr wrap="square" rtlCol="0">
            <a:spAutoFit/>
          </a:bodyPr>
          <a:lstStyle/>
          <a:p>
            <a:pPr algn="r"/>
            <a:r>
              <a:rPr lang="en-US" sz="2200" b="1" dirty="0">
                <a:solidFill>
                  <a:srgbClr val="EC008C"/>
                </a:solidFill>
              </a:rPr>
              <a:t>$13.2</a:t>
            </a:r>
          </a:p>
        </p:txBody>
      </p:sp>
      <p:sp>
        <p:nvSpPr>
          <p:cNvPr id="71" name="TextBox 70"/>
          <p:cNvSpPr txBox="1"/>
          <p:nvPr/>
        </p:nvSpPr>
        <p:spPr>
          <a:xfrm>
            <a:off x="7960006" y="3707293"/>
            <a:ext cx="949652" cy="430887"/>
          </a:xfrm>
          <a:prstGeom prst="rect">
            <a:avLst/>
          </a:prstGeom>
        </p:spPr>
        <p:txBody>
          <a:bodyPr wrap="square" rtlCol="0">
            <a:spAutoFit/>
          </a:bodyPr>
          <a:lstStyle/>
          <a:p>
            <a:pPr algn="r"/>
            <a:r>
              <a:rPr lang="en-US" sz="2200" b="1" dirty="0">
                <a:solidFill>
                  <a:srgbClr val="EC008C"/>
                </a:solidFill>
              </a:rPr>
              <a:t>$(1.2)</a:t>
            </a:r>
          </a:p>
        </p:txBody>
      </p:sp>
      <p:sp>
        <p:nvSpPr>
          <p:cNvPr id="72" name="TextBox 71"/>
          <p:cNvSpPr txBox="1"/>
          <p:nvPr/>
        </p:nvSpPr>
        <p:spPr>
          <a:xfrm>
            <a:off x="6811823" y="3327487"/>
            <a:ext cx="946388" cy="430887"/>
          </a:xfrm>
          <a:prstGeom prst="rect">
            <a:avLst/>
          </a:prstGeom>
        </p:spPr>
        <p:txBody>
          <a:bodyPr wrap="square" rtlCol="0">
            <a:spAutoFit/>
          </a:bodyPr>
          <a:lstStyle/>
          <a:p>
            <a:pPr algn="r"/>
            <a:r>
              <a:rPr lang="en-US" sz="2200" dirty="0"/>
              <a:t>(10.0)</a:t>
            </a:r>
          </a:p>
        </p:txBody>
      </p:sp>
      <p:sp>
        <p:nvSpPr>
          <p:cNvPr id="73" name="TextBox 72"/>
          <p:cNvSpPr txBox="1"/>
          <p:nvPr/>
        </p:nvSpPr>
        <p:spPr>
          <a:xfrm>
            <a:off x="7961638" y="3327487"/>
            <a:ext cx="946388" cy="430887"/>
          </a:xfrm>
          <a:prstGeom prst="rect">
            <a:avLst/>
          </a:prstGeom>
        </p:spPr>
        <p:txBody>
          <a:bodyPr wrap="square" rtlCol="0">
            <a:spAutoFit/>
          </a:bodyPr>
          <a:lstStyle/>
          <a:p>
            <a:pPr algn="r"/>
            <a:r>
              <a:rPr lang="en-IN" sz="2200" dirty="0"/>
              <a:t>(2.8)</a:t>
            </a:r>
            <a:endParaRPr lang="en-US" sz="2200" dirty="0"/>
          </a:p>
        </p:txBody>
      </p:sp>
      <p:sp>
        <p:nvSpPr>
          <p:cNvPr id="74" name="TextBox 73"/>
          <p:cNvSpPr txBox="1"/>
          <p:nvPr/>
        </p:nvSpPr>
        <p:spPr>
          <a:xfrm>
            <a:off x="6811823" y="2947681"/>
            <a:ext cx="946388" cy="430887"/>
          </a:xfrm>
          <a:prstGeom prst="rect">
            <a:avLst/>
          </a:prstGeom>
        </p:spPr>
        <p:txBody>
          <a:bodyPr wrap="square" rtlCol="0">
            <a:spAutoFit/>
          </a:bodyPr>
          <a:lstStyle/>
          <a:p>
            <a:pPr algn="r"/>
            <a:r>
              <a:rPr lang="en-US" sz="2200" dirty="0"/>
              <a:t>$23.2</a:t>
            </a:r>
          </a:p>
        </p:txBody>
      </p:sp>
      <p:sp>
        <p:nvSpPr>
          <p:cNvPr id="75" name="TextBox 74"/>
          <p:cNvSpPr txBox="1"/>
          <p:nvPr/>
        </p:nvSpPr>
        <p:spPr>
          <a:xfrm>
            <a:off x="7961638" y="2947681"/>
            <a:ext cx="946388" cy="430887"/>
          </a:xfrm>
          <a:prstGeom prst="rect">
            <a:avLst/>
          </a:prstGeom>
        </p:spPr>
        <p:txBody>
          <a:bodyPr wrap="square" rtlCol="0">
            <a:spAutoFit/>
          </a:bodyPr>
          <a:lstStyle/>
          <a:p>
            <a:pPr algn="r"/>
            <a:r>
              <a:rPr lang="en-US" sz="2200" dirty="0"/>
              <a:t>$1.6</a:t>
            </a:r>
          </a:p>
        </p:txBody>
      </p:sp>
      <p:cxnSp>
        <p:nvCxnSpPr>
          <p:cNvPr id="76" name="Straight Connector 75"/>
          <p:cNvCxnSpPr/>
          <p:nvPr/>
        </p:nvCxnSpPr>
        <p:spPr>
          <a:xfrm>
            <a:off x="8165001" y="3735081"/>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8165001" y="4093959"/>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8165001" y="4143123"/>
            <a:ext cx="625342"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039801" y="3725253"/>
            <a:ext cx="637913"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039801" y="4084131"/>
            <a:ext cx="637913"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039801" y="4133295"/>
            <a:ext cx="637913" cy="0"/>
          </a:xfrm>
          <a:prstGeom prst="line">
            <a:avLst/>
          </a:prstGeom>
        </p:spPr>
        <p:style>
          <a:lnRef idx="1">
            <a:schemeClr val="dk1"/>
          </a:lnRef>
          <a:fillRef idx="0">
            <a:schemeClr val="dk1"/>
          </a:fillRef>
          <a:effectRef idx="0">
            <a:schemeClr val="dk1"/>
          </a:effectRef>
          <a:fontRef idx="minor">
            <a:schemeClr val="tx1"/>
          </a:fontRef>
        </p:style>
      </p:cxnSp>
      <p:sp>
        <p:nvSpPr>
          <p:cNvPr id="92" name="TextBox 91"/>
          <p:cNvSpPr txBox="1"/>
          <p:nvPr/>
        </p:nvSpPr>
        <p:spPr>
          <a:xfrm>
            <a:off x="623989" y="1290187"/>
            <a:ext cx="3386333" cy="1259351"/>
          </a:xfrm>
          <a:prstGeom prst="rect">
            <a:avLst/>
          </a:prstGeom>
          <a:solidFill>
            <a:srgbClr val="A4D7EF"/>
          </a:solidFill>
        </p:spPr>
        <p:txBody>
          <a:bodyPr wrap="square" rtlCol="0">
            <a:spAutoFit/>
          </a:bodyPr>
          <a:lstStyle/>
          <a:p>
            <a:endParaRPr lang="en-US" dirty="0"/>
          </a:p>
        </p:txBody>
      </p:sp>
      <p:sp>
        <p:nvSpPr>
          <p:cNvPr id="93" name="TextBox 92"/>
          <p:cNvSpPr txBox="1"/>
          <p:nvPr/>
        </p:nvSpPr>
        <p:spPr>
          <a:xfrm>
            <a:off x="826946" y="1256426"/>
            <a:ext cx="2980418" cy="430887"/>
          </a:xfrm>
          <a:prstGeom prst="rect">
            <a:avLst/>
          </a:prstGeom>
          <a:noFill/>
        </p:spPr>
        <p:txBody>
          <a:bodyPr wrap="square" rtlCol="0">
            <a:spAutoFit/>
          </a:bodyPr>
          <a:lstStyle/>
          <a:p>
            <a:pPr algn="ctr"/>
            <a:r>
              <a:rPr lang="en-US" sz="2200" b="1" dirty="0">
                <a:solidFill>
                  <a:srgbClr val="EC008C"/>
                </a:solidFill>
              </a:rPr>
              <a:t>Deferred Tax Liability</a:t>
            </a:r>
            <a:endParaRPr lang="en-US" sz="2200" dirty="0">
              <a:solidFill>
                <a:srgbClr val="EC008C"/>
              </a:solidFill>
            </a:endParaRPr>
          </a:p>
        </p:txBody>
      </p:sp>
      <p:cxnSp>
        <p:nvCxnSpPr>
          <p:cNvPr id="94" name="Straight Connector 93"/>
          <p:cNvCxnSpPr/>
          <p:nvPr/>
        </p:nvCxnSpPr>
        <p:spPr>
          <a:xfrm>
            <a:off x="757053" y="161059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flipH="1">
            <a:off x="2317155" y="1616191"/>
            <a:ext cx="0" cy="896071"/>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2898471" y="1580272"/>
            <a:ext cx="1160570" cy="430887"/>
          </a:xfrm>
          <a:prstGeom prst="rect">
            <a:avLst/>
          </a:prstGeom>
        </p:spPr>
        <p:txBody>
          <a:bodyPr wrap="square" rtlCol="0">
            <a:spAutoFit/>
          </a:bodyPr>
          <a:lstStyle/>
          <a:p>
            <a:pPr algn="r"/>
            <a:r>
              <a:rPr lang="en-US" sz="2200" dirty="0"/>
              <a:t>beg. bal.</a:t>
            </a:r>
          </a:p>
        </p:txBody>
      </p:sp>
      <p:sp>
        <p:nvSpPr>
          <p:cNvPr id="97" name="TextBox 96"/>
          <p:cNvSpPr txBox="1"/>
          <p:nvPr/>
        </p:nvSpPr>
        <p:spPr>
          <a:xfrm>
            <a:off x="2898471" y="2136452"/>
            <a:ext cx="1195737" cy="430887"/>
          </a:xfrm>
          <a:prstGeom prst="rect">
            <a:avLst/>
          </a:prstGeom>
        </p:spPr>
        <p:txBody>
          <a:bodyPr wrap="square" rtlCol="0">
            <a:spAutoFit/>
          </a:bodyPr>
          <a:lstStyle/>
          <a:p>
            <a:pPr algn="r"/>
            <a:r>
              <a:rPr lang="en-US" sz="2200" dirty="0"/>
              <a:t>end. bal.</a:t>
            </a:r>
          </a:p>
        </p:txBody>
      </p:sp>
      <p:sp>
        <p:nvSpPr>
          <p:cNvPr id="98" name="TextBox 97"/>
          <p:cNvSpPr txBox="1"/>
          <p:nvPr/>
        </p:nvSpPr>
        <p:spPr>
          <a:xfrm>
            <a:off x="2284903" y="1580272"/>
            <a:ext cx="682786" cy="430887"/>
          </a:xfrm>
          <a:prstGeom prst="rect">
            <a:avLst/>
          </a:prstGeom>
        </p:spPr>
        <p:txBody>
          <a:bodyPr wrap="square" rtlCol="0" anchor="ctr">
            <a:spAutoFit/>
          </a:bodyPr>
          <a:lstStyle/>
          <a:p>
            <a:pPr algn="r"/>
            <a:r>
              <a:rPr lang="en-US" sz="2200" dirty="0"/>
              <a:t>10.0</a:t>
            </a:r>
          </a:p>
        </p:txBody>
      </p:sp>
      <p:sp>
        <p:nvSpPr>
          <p:cNvPr id="99" name="TextBox 98"/>
          <p:cNvSpPr txBox="1"/>
          <p:nvPr/>
        </p:nvSpPr>
        <p:spPr>
          <a:xfrm>
            <a:off x="2284903" y="1851105"/>
            <a:ext cx="682786" cy="430887"/>
          </a:xfrm>
          <a:prstGeom prst="rect">
            <a:avLst/>
          </a:prstGeom>
        </p:spPr>
        <p:txBody>
          <a:bodyPr wrap="square" rtlCol="0" anchor="ctr">
            <a:spAutoFit/>
          </a:bodyPr>
          <a:lstStyle/>
          <a:p>
            <a:pPr algn="r"/>
            <a:r>
              <a:rPr lang="en-US" sz="2200" b="1" dirty="0">
                <a:solidFill>
                  <a:srgbClr val="EC008C"/>
                </a:solidFill>
              </a:rPr>
              <a:t>13.2</a:t>
            </a:r>
          </a:p>
        </p:txBody>
      </p:sp>
      <p:cxnSp>
        <p:nvCxnSpPr>
          <p:cNvPr id="100" name="Straight Connector 99"/>
          <p:cNvCxnSpPr/>
          <p:nvPr/>
        </p:nvCxnSpPr>
        <p:spPr>
          <a:xfrm>
            <a:off x="757053" y="2212930"/>
            <a:ext cx="3120205" cy="0"/>
          </a:xfrm>
          <a:prstGeom prst="line">
            <a:avLst/>
          </a:prstGeom>
        </p:spPr>
        <p:style>
          <a:lnRef idx="1">
            <a:schemeClr val="dk1"/>
          </a:lnRef>
          <a:fillRef idx="0">
            <a:schemeClr val="dk1"/>
          </a:fillRef>
          <a:effectRef idx="0">
            <a:schemeClr val="dk1"/>
          </a:effectRef>
          <a:fontRef idx="minor">
            <a:schemeClr val="tx1"/>
          </a:fontRef>
        </p:style>
      </p:cxnSp>
      <p:sp>
        <p:nvSpPr>
          <p:cNvPr id="101" name="TextBox 100"/>
          <p:cNvSpPr txBox="1"/>
          <p:nvPr/>
        </p:nvSpPr>
        <p:spPr>
          <a:xfrm>
            <a:off x="2284903" y="2136452"/>
            <a:ext cx="682786" cy="430887"/>
          </a:xfrm>
          <a:prstGeom prst="rect">
            <a:avLst/>
          </a:prstGeom>
        </p:spPr>
        <p:txBody>
          <a:bodyPr wrap="square" rtlCol="0" anchor="ctr">
            <a:spAutoFit/>
          </a:bodyPr>
          <a:lstStyle/>
          <a:p>
            <a:pPr algn="r"/>
            <a:r>
              <a:rPr lang="en-US" sz="2200" dirty="0"/>
              <a:t>23.2</a:t>
            </a:r>
          </a:p>
        </p:txBody>
      </p:sp>
      <p:sp>
        <p:nvSpPr>
          <p:cNvPr id="102" name="TextBox 101"/>
          <p:cNvSpPr txBox="1"/>
          <p:nvPr/>
        </p:nvSpPr>
        <p:spPr>
          <a:xfrm>
            <a:off x="600030" y="2897290"/>
            <a:ext cx="3286742" cy="1259351"/>
          </a:xfrm>
          <a:prstGeom prst="rect">
            <a:avLst/>
          </a:prstGeom>
          <a:solidFill>
            <a:srgbClr val="A4D7EF"/>
          </a:solidFill>
        </p:spPr>
        <p:txBody>
          <a:bodyPr wrap="square" rtlCol="0">
            <a:spAutoFit/>
          </a:bodyPr>
          <a:lstStyle/>
          <a:p>
            <a:endParaRPr lang="en-US" dirty="0"/>
          </a:p>
        </p:txBody>
      </p:sp>
      <p:sp>
        <p:nvSpPr>
          <p:cNvPr id="103" name="TextBox 102"/>
          <p:cNvSpPr txBox="1"/>
          <p:nvPr/>
        </p:nvSpPr>
        <p:spPr>
          <a:xfrm>
            <a:off x="753192" y="2863529"/>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04" name="Straight Connector 103"/>
          <p:cNvCxnSpPr/>
          <p:nvPr/>
        </p:nvCxnSpPr>
        <p:spPr>
          <a:xfrm>
            <a:off x="636026" y="3217694"/>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a:off x="2243401" y="3223294"/>
            <a:ext cx="0" cy="896071"/>
          </a:xfrm>
          <a:prstGeom prst="line">
            <a:avLst/>
          </a:prstGeom>
        </p:spPr>
        <p:style>
          <a:lnRef idx="1">
            <a:schemeClr val="dk1"/>
          </a:lnRef>
          <a:fillRef idx="0">
            <a:schemeClr val="dk1"/>
          </a:fillRef>
          <a:effectRef idx="0">
            <a:schemeClr val="dk1"/>
          </a:effectRef>
          <a:fontRef idx="minor">
            <a:schemeClr val="tx1"/>
          </a:fontRef>
        </p:style>
      </p:cxnSp>
      <p:sp>
        <p:nvSpPr>
          <p:cNvPr id="106" name="TextBox 105"/>
          <p:cNvSpPr txBox="1"/>
          <p:nvPr/>
        </p:nvSpPr>
        <p:spPr>
          <a:xfrm>
            <a:off x="557761" y="3187375"/>
            <a:ext cx="1160570" cy="430887"/>
          </a:xfrm>
          <a:prstGeom prst="rect">
            <a:avLst/>
          </a:prstGeom>
        </p:spPr>
        <p:txBody>
          <a:bodyPr wrap="square" rtlCol="0">
            <a:spAutoFit/>
          </a:bodyPr>
          <a:lstStyle/>
          <a:p>
            <a:r>
              <a:rPr lang="en-US" sz="2200" dirty="0"/>
              <a:t>beg. bal.</a:t>
            </a:r>
          </a:p>
        </p:txBody>
      </p:sp>
      <p:sp>
        <p:nvSpPr>
          <p:cNvPr id="107" name="TextBox 106"/>
          <p:cNvSpPr txBox="1"/>
          <p:nvPr/>
        </p:nvSpPr>
        <p:spPr>
          <a:xfrm>
            <a:off x="557761" y="3743555"/>
            <a:ext cx="1195737" cy="430887"/>
          </a:xfrm>
          <a:prstGeom prst="rect">
            <a:avLst/>
          </a:prstGeom>
        </p:spPr>
        <p:txBody>
          <a:bodyPr wrap="square" rtlCol="0">
            <a:spAutoFit/>
          </a:bodyPr>
          <a:lstStyle/>
          <a:p>
            <a:r>
              <a:rPr lang="en-US" sz="2200" dirty="0"/>
              <a:t>end. bal.</a:t>
            </a:r>
          </a:p>
        </p:txBody>
      </p:sp>
      <p:sp>
        <p:nvSpPr>
          <p:cNvPr id="108" name="TextBox 107"/>
          <p:cNvSpPr txBox="1"/>
          <p:nvPr/>
        </p:nvSpPr>
        <p:spPr>
          <a:xfrm>
            <a:off x="1693093" y="3187375"/>
            <a:ext cx="547690" cy="430887"/>
          </a:xfrm>
          <a:prstGeom prst="rect">
            <a:avLst/>
          </a:prstGeom>
        </p:spPr>
        <p:txBody>
          <a:bodyPr wrap="square" rtlCol="0" anchor="ctr">
            <a:spAutoFit/>
          </a:bodyPr>
          <a:lstStyle/>
          <a:p>
            <a:pPr algn="r"/>
            <a:r>
              <a:rPr lang="en-US" sz="2200" dirty="0"/>
              <a:t>2.8</a:t>
            </a:r>
          </a:p>
        </p:txBody>
      </p:sp>
      <p:sp>
        <p:nvSpPr>
          <p:cNvPr id="109" name="TextBox 108"/>
          <p:cNvSpPr txBox="1"/>
          <p:nvPr/>
        </p:nvSpPr>
        <p:spPr>
          <a:xfrm>
            <a:off x="2253533" y="3458208"/>
            <a:ext cx="547690" cy="430887"/>
          </a:xfrm>
          <a:prstGeom prst="rect">
            <a:avLst/>
          </a:prstGeom>
        </p:spPr>
        <p:txBody>
          <a:bodyPr wrap="square" rtlCol="0" anchor="ctr">
            <a:spAutoFit/>
          </a:bodyPr>
          <a:lstStyle/>
          <a:p>
            <a:pPr algn="r"/>
            <a:r>
              <a:rPr lang="en-US" sz="2200" b="1" dirty="0">
                <a:solidFill>
                  <a:srgbClr val="EC008C"/>
                </a:solidFill>
              </a:rPr>
              <a:t>1.2</a:t>
            </a:r>
          </a:p>
        </p:txBody>
      </p:sp>
      <p:cxnSp>
        <p:nvCxnSpPr>
          <p:cNvPr id="110" name="Straight Connector 109"/>
          <p:cNvCxnSpPr/>
          <p:nvPr/>
        </p:nvCxnSpPr>
        <p:spPr>
          <a:xfrm>
            <a:off x="636026" y="3820033"/>
            <a:ext cx="3214750"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1693093" y="3743555"/>
            <a:ext cx="547690" cy="430887"/>
          </a:xfrm>
          <a:prstGeom prst="rect">
            <a:avLst/>
          </a:prstGeom>
        </p:spPr>
        <p:txBody>
          <a:bodyPr wrap="square" rtlCol="0" anchor="ctr">
            <a:spAutoFit/>
          </a:bodyPr>
          <a:lstStyle/>
          <a:p>
            <a:pPr algn="r"/>
            <a:r>
              <a:rPr lang="en-US" sz="2200" dirty="0"/>
              <a:t>1.6</a:t>
            </a:r>
          </a:p>
        </p:txBody>
      </p:sp>
      <p:sp>
        <p:nvSpPr>
          <p:cNvPr id="112" name="TextBox 111"/>
          <p:cNvSpPr txBox="1"/>
          <p:nvPr/>
        </p:nvSpPr>
        <p:spPr>
          <a:xfrm>
            <a:off x="4350502" y="633953"/>
            <a:ext cx="2656084" cy="430887"/>
          </a:xfrm>
          <a:prstGeom prst="rect">
            <a:avLst/>
          </a:prstGeom>
          <a:noFill/>
        </p:spPr>
        <p:txBody>
          <a:bodyPr wrap="square" rtlCol="0">
            <a:spAutoFit/>
          </a:bodyPr>
          <a:lstStyle/>
          <a:p>
            <a:r>
              <a:rPr lang="en-US" sz="2200" dirty="0"/>
              <a:t>Deferred tax liability</a:t>
            </a:r>
          </a:p>
        </p:txBody>
      </p:sp>
      <p:sp>
        <p:nvSpPr>
          <p:cNvPr id="113" name="TextBox 112"/>
          <p:cNvSpPr txBox="1"/>
          <p:nvPr/>
        </p:nvSpPr>
        <p:spPr>
          <a:xfrm>
            <a:off x="4350502" y="1080145"/>
            <a:ext cx="2656084" cy="430887"/>
          </a:xfrm>
          <a:prstGeom prst="rect">
            <a:avLst/>
          </a:prstGeom>
          <a:noFill/>
        </p:spPr>
        <p:txBody>
          <a:bodyPr wrap="square" rtlCol="0">
            <a:spAutoFit/>
          </a:bodyPr>
          <a:lstStyle/>
          <a:p>
            <a:r>
              <a:rPr lang="en-US" sz="2200" dirty="0"/>
              <a:t>Deferred tax asset</a:t>
            </a:r>
          </a:p>
        </p:txBody>
      </p:sp>
      <p:sp>
        <p:nvSpPr>
          <p:cNvPr id="114" name="TextBox 113"/>
          <p:cNvSpPr txBox="1"/>
          <p:nvPr/>
        </p:nvSpPr>
        <p:spPr>
          <a:xfrm>
            <a:off x="6810190" y="633953"/>
            <a:ext cx="948021" cy="430887"/>
          </a:xfrm>
          <a:prstGeom prst="rect">
            <a:avLst/>
          </a:prstGeom>
        </p:spPr>
        <p:txBody>
          <a:bodyPr wrap="square" rtlCol="0">
            <a:spAutoFit/>
          </a:bodyPr>
          <a:lstStyle/>
          <a:p>
            <a:pPr algn="r"/>
            <a:r>
              <a:rPr lang="en-US" sz="2200" dirty="0"/>
              <a:t>$23.2</a:t>
            </a:r>
          </a:p>
        </p:txBody>
      </p:sp>
      <p:sp>
        <p:nvSpPr>
          <p:cNvPr id="115" name="TextBox 114"/>
          <p:cNvSpPr txBox="1"/>
          <p:nvPr/>
        </p:nvSpPr>
        <p:spPr>
          <a:xfrm>
            <a:off x="7960006" y="1080145"/>
            <a:ext cx="949652" cy="430887"/>
          </a:xfrm>
          <a:prstGeom prst="rect">
            <a:avLst/>
          </a:prstGeom>
        </p:spPr>
        <p:txBody>
          <a:bodyPr wrap="square" rtlCol="0">
            <a:spAutoFit/>
          </a:bodyPr>
          <a:lstStyle/>
          <a:p>
            <a:pPr algn="r"/>
            <a:r>
              <a:rPr lang="en-US" sz="2200" dirty="0"/>
              <a:t>$(1.6)</a:t>
            </a:r>
          </a:p>
        </p:txBody>
      </p:sp>
      <p:cxnSp>
        <p:nvCxnSpPr>
          <p:cNvPr id="116" name="Straight Connector 115"/>
          <p:cNvCxnSpPr/>
          <p:nvPr/>
        </p:nvCxnSpPr>
        <p:spPr>
          <a:xfrm>
            <a:off x="6624533" y="2992001"/>
            <a:ext cx="2462441"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891049" y="4557030"/>
            <a:ext cx="7921625" cy="18756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3" name="TextBox 122"/>
          <p:cNvSpPr txBox="1">
            <a:spLocks noChangeArrowheads="1"/>
          </p:cNvSpPr>
          <p:nvPr/>
        </p:nvSpPr>
        <p:spPr bwMode="auto">
          <a:xfrm>
            <a:off x="891048" y="4547594"/>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2019</a:t>
            </a:r>
            <a:endParaRPr lang="en-IN" sz="2400" b="1" baseline="30000" dirty="0">
              <a:latin typeface="Calibri" pitchFamily="34" charset="0"/>
            </a:endParaRPr>
          </a:p>
        </p:txBody>
      </p:sp>
      <p:sp>
        <p:nvSpPr>
          <p:cNvPr id="124" name="TextBox 123"/>
          <p:cNvSpPr txBox="1">
            <a:spLocks noChangeArrowheads="1"/>
          </p:cNvSpPr>
          <p:nvPr/>
        </p:nvSpPr>
        <p:spPr bwMode="auto">
          <a:xfrm>
            <a:off x="934193" y="4935485"/>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125" name="TextBox 124"/>
          <p:cNvSpPr txBox="1">
            <a:spLocks noChangeArrowheads="1"/>
          </p:cNvSpPr>
          <p:nvPr/>
        </p:nvSpPr>
        <p:spPr bwMode="auto">
          <a:xfrm>
            <a:off x="935628" y="5296020"/>
            <a:ext cx="4728545" cy="404813"/>
          </a:xfrm>
          <a:prstGeom prst="rect">
            <a:avLst/>
          </a:prstGeom>
          <a:noFill/>
          <a:ln w="9525">
            <a:noFill/>
            <a:miter lim="800000"/>
            <a:headEnd/>
            <a:tailEnd/>
          </a:ln>
        </p:spPr>
        <p:txBody>
          <a:bodyPr/>
          <a:lstStyle/>
          <a:p>
            <a:pPr lvl="1"/>
            <a:r>
              <a:rPr lang="en-US" sz="2400" dirty="0"/>
              <a:t>Deferred tax asset (per above)</a:t>
            </a:r>
            <a:endParaRPr lang="en-IN" sz="2400" dirty="0">
              <a:latin typeface="Calibri" pitchFamily="34" charset="0"/>
            </a:endParaRPr>
          </a:p>
        </p:txBody>
      </p:sp>
      <p:sp>
        <p:nvSpPr>
          <p:cNvPr id="126" name="TextBox 125"/>
          <p:cNvSpPr txBox="1">
            <a:spLocks noChangeArrowheads="1"/>
          </p:cNvSpPr>
          <p:nvPr/>
        </p:nvSpPr>
        <p:spPr bwMode="auto">
          <a:xfrm>
            <a:off x="6228340" y="4935485"/>
            <a:ext cx="1174822" cy="404812"/>
          </a:xfrm>
          <a:prstGeom prst="rect">
            <a:avLst/>
          </a:prstGeom>
          <a:noFill/>
          <a:ln w="9525">
            <a:noFill/>
            <a:miter lim="800000"/>
            <a:headEnd/>
            <a:tailEnd/>
          </a:ln>
        </p:spPr>
        <p:txBody>
          <a:bodyPr/>
          <a:lstStyle/>
          <a:p>
            <a:pPr algn="r"/>
            <a:r>
              <a:rPr lang="en-IN" sz="2400" dirty="0">
                <a:latin typeface="Calibri" pitchFamily="34" charset="0"/>
              </a:rPr>
              <a:t>80.0</a:t>
            </a:r>
          </a:p>
        </p:txBody>
      </p:sp>
      <p:sp>
        <p:nvSpPr>
          <p:cNvPr id="127" name="TextBox 126"/>
          <p:cNvSpPr txBox="1">
            <a:spLocks noChangeArrowheads="1"/>
          </p:cNvSpPr>
          <p:nvPr/>
        </p:nvSpPr>
        <p:spPr bwMode="auto">
          <a:xfrm>
            <a:off x="7578168" y="5296020"/>
            <a:ext cx="1176057" cy="404813"/>
          </a:xfrm>
          <a:prstGeom prst="rect">
            <a:avLst/>
          </a:prstGeom>
          <a:noFill/>
          <a:ln w="9525">
            <a:noFill/>
            <a:miter lim="800000"/>
            <a:headEnd/>
            <a:tailEnd/>
          </a:ln>
        </p:spPr>
        <p:txBody>
          <a:bodyPr/>
          <a:lstStyle/>
          <a:p>
            <a:pPr algn="r"/>
            <a:r>
              <a:rPr lang="en-US" sz="2400" b="1" dirty="0">
                <a:solidFill>
                  <a:srgbClr val="EC008C"/>
                </a:solidFill>
              </a:rPr>
              <a:t>1.2</a:t>
            </a:r>
            <a:endParaRPr lang="en-IN" sz="2400" dirty="0">
              <a:latin typeface="Calibri" pitchFamily="34" charset="0"/>
            </a:endParaRPr>
          </a:p>
        </p:txBody>
      </p:sp>
      <p:sp>
        <p:nvSpPr>
          <p:cNvPr id="128" name="TextBox 127"/>
          <p:cNvSpPr txBox="1">
            <a:spLocks noChangeArrowheads="1"/>
          </p:cNvSpPr>
          <p:nvPr/>
        </p:nvSpPr>
        <p:spPr bwMode="auto">
          <a:xfrm>
            <a:off x="7804505" y="4541242"/>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29" name="TextBox 128"/>
          <p:cNvSpPr txBox="1">
            <a:spLocks noChangeArrowheads="1"/>
          </p:cNvSpPr>
          <p:nvPr/>
        </p:nvSpPr>
        <p:spPr bwMode="auto">
          <a:xfrm>
            <a:off x="6305836" y="4541242"/>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30" name="TextBox 129"/>
          <p:cNvSpPr txBox="1">
            <a:spLocks noChangeArrowheads="1"/>
          </p:cNvSpPr>
          <p:nvPr/>
        </p:nvSpPr>
        <p:spPr bwMode="auto">
          <a:xfrm>
            <a:off x="935628" y="5656556"/>
            <a:ext cx="4728545" cy="404813"/>
          </a:xfrm>
          <a:prstGeom prst="rect">
            <a:avLst/>
          </a:prstGeom>
          <a:noFill/>
          <a:ln w="9525">
            <a:noFill/>
            <a:miter lim="800000"/>
            <a:headEnd/>
            <a:tailEnd/>
          </a:ln>
        </p:spPr>
        <p:txBody>
          <a:bodyPr/>
          <a:lstStyle/>
          <a:p>
            <a:pPr lvl="1"/>
            <a:r>
              <a:rPr lang="en-US" sz="2400" dirty="0"/>
              <a:t>Deferred tax liability (per above)</a:t>
            </a:r>
            <a:endParaRPr lang="en-IN" sz="2400" dirty="0">
              <a:latin typeface="Calibri" pitchFamily="34" charset="0"/>
            </a:endParaRPr>
          </a:p>
        </p:txBody>
      </p:sp>
      <p:sp>
        <p:nvSpPr>
          <p:cNvPr id="131" name="TextBox 130"/>
          <p:cNvSpPr txBox="1">
            <a:spLocks noChangeArrowheads="1"/>
          </p:cNvSpPr>
          <p:nvPr/>
        </p:nvSpPr>
        <p:spPr bwMode="auto">
          <a:xfrm>
            <a:off x="7578168" y="5656556"/>
            <a:ext cx="1176057" cy="404813"/>
          </a:xfrm>
          <a:prstGeom prst="rect">
            <a:avLst/>
          </a:prstGeom>
          <a:noFill/>
          <a:ln w="9525">
            <a:noFill/>
            <a:miter lim="800000"/>
            <a:headEnd/>
            <a:tailEnd/>
          </a:ln>
        </p:spPr>
        <p:txBody>
          <a:bodyPr/>
          <a:lstStyle/>
          <a:p>
            <a:pPr algn="r"/>
            <a:r>
              <a:rPr lang="en-US" sz="2400" b="1" dirty="0">
                <a:solidFill>
                  <a:srgbClr val="EC008C"/>
                </a:solidFill>
              </a:rPr>
              <a:t>13.2</a:t>
            </a:r>
            <a:endParaRPr lang="en-IN" sz="2400" dirty="0">
              <a:latin typeface="Calibri" pitchFamily="34" charset="0"/>
            </a:endParaRPr>
          </a:p>
        </p:txBody>
      </p:sp>
      <p:cxnSp>
        <p:nvCxnSpPr>
          <p:cNvPr id="132" name="Straight Connector 131"/>
          <p:cNvCxnSpPr/>
          <p:nvPr/>
        </p:nvCxnSpPr>
        <p:spPr>
          <a:xfrm>
            <a:off x="891050" y="496485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32"/>
          <p:cNvSpPr txBox="1">
            <a:spLocks noChangeArrowheads="1"/>
          </p:cNvSpPr>
          <p:nvPr/>
        </p:nvSpPr>
        <p:spPr bwMode="auto">
          <a:xfrm>
            <a:off x="940547" y="6017092"/>
            <a:ext cx="5080000" cy="404813"/>
          </a:xfrm>
          <a:prstGeom prst="rect">
            <a:avLst/>
          </a:prstGeom>
          <a:noFill/>
          <a:ln w="9525">
            <a:noFill/>
            <a:miter lim="800000"/>
            <a:headEnd/>
            <a:tailEnd/>
          </a:ln>
        </p:spPr>
        <p:txBody>
          <a:bodyPr/>
          <a:lstStyle/>
          <a:p>
            <a:pPr lvl="1"/>
            <a:r>
              <a:rPr lang="en-US" sz="2400" dirty="0"/>
              <a:t>Deferred tax payable (per above)</a:t>
            </a:r>
            <a:endParaRPr lang="en-IN" sz="2400" dirty="0">
              <a:latin typeface="Calibri" pitchFamily="34" charset="0"/>
            </a:endParaRPr>
          </a:p>
        </p:txBody>
      </p:sp>
      <p:sp>
        <p:nvSpPr>
          <p:cNvPr id="134" name="TextBox 133"/>
          <p:cNvSpPr txBox="1">
            <a:spLocks noChangeArrowheads="1"/>
          </p:cNvSpPr>
          <p:nvPr/>
        </p:nvSpPr>
        <p:spPr bwMode="auto">
          <a:xfrm>
            <a:off x="7583087" y="6017092"/>
            <a:ext cx="1176057" cy="404813"/>
          </a:xfrm>
          <a:prstGeom prst="rect">
            <a:avLst/>
          </a:prstGeom>
          <a:noFill/>
          <a:ln w="9525">
            <a:noFill/>
            <a:miter lim="800000"/>
            <a:headEnd/>
            <a:tailEnd/>
          </a:ln>
        </p:spPr>
        <p:txBody>
          <a:bodyPr/>
          <a:lstStyle/>
          <a:p>
            <a:pPr algn="r"/>
            <a:r>
              <a:rPr lang="en-IN" sz="2400" dirty="0">
                <a:latin typeface="Calibri" pitchFamily="34" charset="0"/>
              </a:rPr>
              <a:t>65.6</a:t>
            </a:r>
          </a:p>
        </p:txBody>
      </p:sp>
      <p:cxnSp>
        <p:nvCxnSpPr>
          <p:cNvPr id="61" name="Straight Arrow Connector 60"/>
          <p:cNvCxnSpPr/>
          <p:nvPr/>
        </p:nvCxnSpPr>
        <p:spPr>
          <a:xfrm rot="16200000" flipH="1">
            <a:off x="8116921" y="1922258"/>
            <a:ext cx="886989"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278747" y="1050765"/>
            <a:ext cx="1509" cy="85407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6719432" y="4964850"/>
            <a:ext cx="627531"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7616991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500"/>
                                        <p:tgtEl>
                                          <p:spTgt spid="93"/>
                                        </p:tgtEl>
                                      </p:cBhvr>
                                    </p:animEffect>
                                  </p:childTnLst>
                                </p:cTn>
                              </p:par>
                              <p:par>
                                <p:cTn id="11" presetID="10" presetClass="entr" presetSubtype="0" fill="hold"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childTnLst>
                                </p:cTn>
                              </p:par>
                              <p:par>
                                <p:cTn id="14" presetID="10" presetClass="entr" presetSubtype="0" fill="hold"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500"/>
                                        <p:tgtEl>
                                          <p:spTgt spid="99"/>
                                        </p:tgtEl>
                                      </p:cBhvr>
                                    </p:animEffect>
                                  </p:childTnLst>
                                </p:cTn>
                              </p:par>
                              <p:par>
                                <p:cTn id="29" presetID="10" presetClass="entr" presetSubtype="0" fill="hold" nodeType="with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700"/>
                                  </p:stCondLst>
                                  <p:childTnLst>
                                    <p:set>
                                      <p:cBhvr>
                                        <p:cTn id="39" dur="1" fill="hold">
                                          <p:stCondLst>
                                            <p:cond delay="0"/>
                                          </p:stCondLst>
                                        </p:cTn>
                                        <p:tgtEl>
                                          <p:spTgt spid="114"/>
                                        </p:tgtEl>
                                        <p:attrNameLst>
                                          <p:attrName>style.visibility</p:attrName>
                                        </p:attrNameLst>
                                      </p:cBhvr>
                                      <p:to>
                                        <p:strVal val="visible"/>
                                      </p:to>
                                    </p:set>
                                  </p:childTnLst>
                                </p:cTn>
                              </p:par>
                            </p:childTnLst>
                          </p:cTn>
                        </p:par>
                        <p:par>
                          <p:cTn id="40" fill="hold">
                            <p:stCondLst>
                              <p:cond delay="1200"/>
                            </p:stCondLst>
                            <p:childTnLst>
                              <p:par>
                                <p:cTn id="41" presetID="22" presetClass="entr" presetSubtype="1"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up)">
                                      <p:cBhvr>
                                        <p:cTn id="43" dur="500"/>
                                        <p:tgtEl>
                                          <p:spTgt spid="62"/>
                                        </p:tgtEl>
                                      </p:cBhvr>
                                    </p:animEffect>
                                  </p:childTnLst>
                                </p:cTn>
                              </p:par>
                            </p:childTnLst>
                          </p:cTn>
                        </p:par>
                        <p:par>
                          <p:cTn id="44" fill="hold">
                            <p:stCondLst>
                              <p:cond delay="1700"/>
                            </p:stCondLst>
                            <p:childTnLst>
                              <p:par>
                                <p:cTn id="45" presetID="10" presetClass="entr" presetSubtype="0" fill="hold" grpId="0" nodeType="afterEffect">
                                  <p:stCondLst>
                                    <p:cond delay="50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childTnLst>
                                </p:cTn>
                              </p:par>
                              <p:par>
                                <p:cTn id="54" presetID="10" presetClass="entr" presetSubtype="0" fill="hold" nodeType="withEffect">
                                  <p:stCondLst>
                                    <p:cond delay="50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500"/>
                                        <p:tgtEl>
                                          <p:spTgt spid="116"/>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500"/>
                                        <p:tgtEl>
                                          <p:spTgt spid="70"/>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500"/>
                                        <p:tgtEl>
                                          <p:spTgt spid="74"/>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68"/>
                                        </p:tgtEl>
                                        <p:attrNameLst>
                                          <p:attrName>style.visibility</p:attrName>
                                        </p:attrNameLst>
                                      </p:cBhvr>
                                      <p:to>
                                        <p:strVal val="visible"/>
                                      </p:to>
                                    </p:set>
                                    <p:animEffect transition="in" filter="fade">
                                      <p:cBhvr>
                                        <p:cTn id="65" dur="500"/>
                                        <p:tgtEl>
                                          <p:spTgt spid="68"/>
                                        </p:tgtEl>
                                      </p:cBhvr>
                                    </p:animEffect>
                                  </p:childTnLst>
                                </p:cTn>
                              </p:par>
                              <p:par>
                                <p:cTn id="66" presetID="10" presetClass="entr" presetSubtype="0" fill="hold" nodeType="withEffect">
                                  <p:stCondLst>
                                    <p:cond delay="50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10" presetClass="entr" presetSubtype="0" fill="hold" nodeType="withEffect">
                                  <p:stCondLst>
                                    <p:cond delay="50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childTnLst>
                                </p:cTn>
                              </p:par>
                              <p:par>
                                <p:cTn id="75" presetID="10" presetClass="entr" presetSubtype="0" fill="hold" nodeType="withEffect">
                                  <p:stCondLst>
                                    <p:cond delay="50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500"/>
                                        <p:tgtEl>
                                          <p:spTgt spid="81"/>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113"/>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15"/>
                                        </p:tgtEl>
                                        <p:attrNameLst>
                                          <p:attrName>style.visibility</p:attrName>
                                        </p:attrNameLst>
                                      </p:cBhvr>
                                      <p:to>
                                        <p:strVal val="visible"/>
                                      </p:to>
                                    </p:set>
                                  </p:childTnLst>
                                </p:cTn>
                              </p:par>
                              <p:par>
                                <p:cTn id="84" presetID="10" presetClass="entr" presetSubtype="0" fill="hold" grpId="0" nodeType="withEffect">
                                  <p:stCondLst>
                                    <p:cond delay="0"/>
                                  </p:stCondLst>
                                  <p:childTnLst>
                                    <p:set>
                                      <p:cBhvr>
                                        <p:cTn id="85" dur="1" fill="hold">
                                          <p:stCondLst>
                                            <p:cond delay="0"/>
                                          </p:stCondLst>
                                        </p:cTn>
                                        <p:tgtEl>
                                          <p:spTgt spid="102"/>
                                        </p:tgtEl>
                                        <p:attrNameLst>
                                          <p:attrName>style.visibility</p:attrName>
                                        </p:attrNameLst>
                                      </p:cBhvr>
                                      <p:to>
                                        <p:strVal val="visible"/>
                                      </p:to>
                                    </p:set>
                                    <p:animEffect transition="in" filter="fade">
                                      <p:cBhvr>
                                        <p:cTn id="86" dur="500"/>
                                        <p:tgtEl>
                                          <p:spTgt spid="10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03"/>
                                        </p:tgtEl>
                                        <p:attrNameLst>
                                          <p:attrName>style.visibility</p:attrName>
                                        </p:attrNameLst>
                                      </p:cBhvr>
                                      <p:to>
                                        <p:strVal val="visible"/>
                                      </p:to>
                                    </p:set>
                                    <p:animEffect transition="in" filter="fade">
                                      <p:cBhvr>
                                        <p:cTn id="89" dur="500"/>
                                        <p:tgtEl>
                                          <p:spTgt spid="103"/>
                                        </p:tgtEl>
                                      </p:cBhvr>
                                    </p:animEffect>
                                  </p:childTnLst>
                                </p:cTn>
                              </p:par>
                              <p:par>
                                <p:cTn id="90" presetID="10" presetClass="entr" presetSubtype="0" fill="hold" nodeType="withEffect">
                                  <p:stCondLst>
                                    <p:cond delay="0"/>
                                  </p:stCondLst>
                                  <p:childTnLst>
                                    <p:set>
                                      <p:cBhvr>
                                        <p:cTn id="91" dur="1" fill="hold">
                                          <p:stCondLst>
                                            <p:cond delay="0"/>
                                          </p:stCondLst>
                                        </p:cTn>
                                        <p:tgtEl>
                                          <p:spTgt spid="104"/>
                                        </p:tgtEl>
                                        <p:attrNameLst>
                                          <p:attrName>style.visibility</p:attrName>
                                        </p:attrNameLst>
                                      </p:cBhvr>
                                      <p:to>
                                        <p:strVal val="visible"/>
                                      </p:to>
                                    </p:set>
                                    <p:animEffect transition="in" filter="fade">
                                      <p:cBhvr>
                                        <p:cTn id="92" dur="500"/>
                                        <p:tgtEl>
                                          <p:spTgt spid="104"/>
                                        </p:tgtEl>
                                      </p:cBhvr>
                                    </p:animEffect>
                                  </p:childTnLst>
                                </p:cTn>
                              </p:par>
                              <p:par>
                                <p:cTn id="93" presetID="10" presetClass="entr" presetSubtype="0" fill="hold" nodeType="withEffect">
                                  <p:stCondLst>
                                    <p:cond delay="0"/>
                                  </p:stCondLst>
                                  <p:childTnLst>
                                    <p:set>
                                      <p:cBhvr>
                                        <p:cTn id="94" dur="1" fill="hold">
                                          <p:stCondLst>
                                            <p:cond delay="0"/>
                                          </p:stCondLst>
                                        </p:cTn>
                                        <p:tgtEl>
                                          <p:spTgt spid="105"/>
                                        </p:tgtEl>
                                        <p:attrNameLst>
                                          <p:attrName>style.visibility</p:attrName>
                                        </p:attrNameLst>
                                      </p:cBhvr>
                                      <p:to>
                                        <p:strVal val="visible"/>
                                      </p:to>
                                    </p:set>
                                    <p:animEffect transition="in" filter="fade">
                                      <p:cBhvr>
                                        <p:cTn id="95" dur="500"/>
                                        <p:tgtEl>
                                          <p:spTgt spid="10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6"/>
                                        </p:tgtEl>
                                        <p:attrNameLst>
                                          <p:attrName>style.visibility</p:attrName>
                                        </p:attrNameLst>
                                      </p:cBhvr>
                                      <p:to>
                                        <p:strVal val="visible"/>
                                      </p:to>
                                    </p:set>
                                    <p:animEffect transition="in" filter="fade">
                                      <p:cBhvr>
                                        <p:cTn id="98" dur="500"/>
                                        <p:tgtEl>
                                          <p:spTgt spid="10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07"/>
                                        </p:tgtEl>
                                        <p:attrNameLst>
                                          <p:attrName>style.visibility</p:attrName>
                                        </p:attrNameLst>
                                      </p:cBhvr>
                                      <p:to>
                                        <p:strVal val="visible"/>
                                      </p:to>
                                    </p:set>
                                    <p:animEffect transition="in" filter="fade">
                                      <p:cBhvr>
                                        <p:cTn id="101" dur="500"/>
                                        <p:tgtEl>
                                          <p:spTgt spid="107"/>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8"/>
                                        </p:tgtEl>
                                        <p:attrNameLst>
                                          <p:attrName>style.visibility</p:attrName>
                                        </p:attrNameLst>
                                      </p:cBhvr>
                                      <p:to>
                                        <p:strVal val="visible"/>
                                      </p:to>
                                    </p:set>
                                    <p:animEffect transition="in" filter="fade">
                                      <p:cBhvr>
                                        <p:cTn id="104" dur="500"/>
                                        <p:tgtEl>
                                          <p:spTgt spid="10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9"/>
                                        </p:tgtEl>
                                        <p:attrNameLst>
                                          <p:attrName>style.visibility</p:attrName>
                                        </p:attrNameLst>
                                      </p:cBhvr>
                                      <p:to>
                                        <p:strVal val="visible"/>
                                      </p:to>
                                    </p:set>
                                    <p:animEffect transition="in" filter="fade">
                                      <p:cBhvr>
                                        <p:cTn id="107" dur="500"/>
                                        <p:tgtEl>
                                          <p:spTgt spid="109"/>
                                        </p:tgtEl>
                                      </p:cBhvr>
                                    </p:animEffect>
                                  </p:childTnLst>
                                </p:cTn>
                              </p:par>
                              <p:par>
                                <p:cTn id="108" presetID="10" presetClass="entr" presetSubtype="0" fill="hold" nodeType="withEffect">
                                  <p:stCondLst>
                                    <p:cond delay="0"/>
                                  </p:stCondLst>
                                  <p:childTnLst>
                                    <p:set>
                                      <p:cBhvr>
                                        <p:cTn id="109" dur="1" fill="hold">
                                          <p:stCondLst>
                                            <p:cond delay="0"/>
                                          </p:stCondLst>
                                        </p:cTn>
                                        <p:tgtEl>
                                          <p:spTgt spid="110"/>
                                        </p:tgtEl>
                                        <p:attrNameLst>
                                          <p:attrName>style.visibility</p:attrName>
                                        </p:attrNameLst>
                                      </p:cBhvr>
                                      <p:to>
                                        <p:strVal val="visible"/>
                                      </p:to>
                                    </p:set>
                                    <p:animEffect transition="in" filter="fade">
                                      <p:cBhvr>
                                        <p:cTn id="110" dur="500"/>
                                        <p:tgtEl>
                                          <p:spTgt spid="11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11"/>
                                        </p:tgtEl>
                                        <p:attrNameLst>
                                          <p:attrName>style.visibility</p:attrName>
                                        </p:attrNameLst>
                                      </p:cBhvr>
                                      <p:to>
                                        <p:strVal val="visible"/>
                                      </p:to>
                                    </p:set>
                                    <p:animEffect transition="in" filter="fade">
                                      <p:cBhvr>
                                        <p:cTn id="113" dur="500"/>
                                        <p:tgtEl>
                                          <p:spTgt spid="111"/>
                                        </p:tgtEl>
                                      </p:cBhvr>
                                    </p:animEffect>
                                  </p:childTnLst>
                                </p:cTn>
                              </p:par>
                            </p:childTnLst>
                          </p:cTn>
                        </p:par>
                        <p:par>
                          <p:cTn id="114" fill="hold">
                            <p:stCondLst>
                              <p:cond delay="500"/>
                            </p:stCondLst>
                            <p:childTnLst>
                              <p:par>
                                <p:cTn id="115" presetID="22" presetClass="entr" presetSubtype="1" fill="hold" nodeType="afterEffect">
                                  <p:stCondLst>
                                    <p:cond delay="500"/>
                                  </p:stCondLst>
                                  <p:childTnLst>
                                    <p:set>
                                      <p:cBhvr>
                                        <p:cTn id="116" dur="1" fill="hold">
                                          <p:stCondLst>
                                            <p:cond delay="0"/>
                                          </p:stCondLst>
                                        </p:cTn>
                                        <p:tgtEl>
                                          <p:spTgt spid="61"/>
                                        </p:tgtEl>
                                        <p:attrNameLst>
                                          <p:attrName>style.visibility</p:attrName>
                                        </p:attrNameLst>
                                      </p:cBhvr>
                                      <p:to>
                                        <p:strVal val="visible"/>
                                      </p:to>
                                    </p:set>
                                    <p:animEffect transition="in" filter="wipe(up)">
                                      <p:cBhvr>
                                        <p:cTn id="117" dur="500"/>
                                        <p:tgtEl>
                                          <p:spTgt spid="61"/>
                                        </p:tgtEl>
                                      </p:cBhvr>
                                    </p:animEffect>
                                  </p:childTnLst>
                                </p:cTn>
                              </p:par>
                            </p:childTnLst>
                          </p:cTn>
                        </p:par>
                        <p:par>
                          <p:cTn id="118" fill="hold">
                            <p:stCondLst>
                              <p:cond delay="1500"/>
                            </p:stCondLst>
                            <p:childTnLst>
                              <p:par>
                                <p:cTn id="119" presetID="10" presetClass="entr" presetSubtype="0" fill="hold" grpId="0" nodeType="afterEffect">
                                  <p:stCondLst>
                                    <p:cond delay="50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500"/>
                                  </p:stCondLst>
                                  <p:childTnLst>
                                    <p:set>
                                      <p:cBhvr>
                                        <p:cTn id="123" dur="1" fill="hold">
                                          <p:stCondLst>
                                            <p:cond delay="0"/>
                                          </p:stCondLst>
                                        </p:cTn>
                                        <p:tgtEl>
                                          <p:spTgt spid="75"/>
                                        </p:tgtEl>
                                        <p:attrNameLst>
                                          <p:attrName>style.visibility</p:attrName>
                                        </p:attrNameLst>
                                      </p:cBhvr>
                                      <p:to>
                                        <p:strVal val="visible"/>
                                      </p:to>
                                    </p:set>
                                    <p:animEffect transition="in" filter="fade">
                                      <p:cBhvr>
                                        <p:cTn id="124" dur="500"/>
                                        <p:tgtEl>
                                          <p:spTgt spid="75"/>
                                        </p:tgtEl>
                                      </p:cBhvr>
                                    </p:animEffect>
                                  </p:childTnLst>
                                </p:cTn>
                              </p:par>
                              <p:par>
                                <p:cTn id="125" presetID="10" presetClass="entr" presetSubtype="0" fill="hold" grpId="0" nodeType="withEffect">
                                  <p:stCondLst>
                                    <p:cond delay="500"/>
                                  </p:stCondLst>
                                  <p:childTnLst>
                                    <p:set>
                                      <p:cBhvr>
                                        <p:cTn id="126" dur="1" fill="hold">
                                          <p:stCondLst>
                                            <p:cond delay="0"/>
                                          </p:stCondLst>
                                        </p:cTn>
                                        <p:tgtEl>
                                          <p:spTgt spid="73"/>
                                        </p:tgtEl>
                                        <p:attrNameLst>
                                          <p:attrName>style.visibility</p:attrName>
                                        </p:attrNameLst>
                                      </p:cBhvr>
                                      <p:to>
                                        <p:strVal val="visible"/>
                                      </p:to>
                                    </p:set>
                                    <p:animEffect transition="in" filter="fade">
                                      <p:cBhvr>
                                        <p:cTn id="127" dur="500"/>
                                        <p:tgtEl>
                                          <p:spTgt spid="73"/>
                                        </p:tgtEl>
                                      </p:cBhvr>
                                    </p:animEffect>
                                  </p:childTnLst>
                                </p:cTn>
                              </p:par>
                              <p:par>
                                <p:cTn id="128" presetID="10" presetClass="entr" presetSubtype="0" fill="hold" nodeType="withEffect">
                                  <p:stCondLst>
                                    <p:cond delay="500"/>
                                  </p:stCondLst>
                                  <p:childTnLst>
                                    <p:set>
                                      <p:cBhvr>
                                        <p:cTn id="129" dur="1" fill="hold">
                                          <p:stCondLst>
                                            <p:cond delay="0"/>
                                          </p:stCondLst>
                                        </p:cTn>
                                        <p:tgtEl>
                                          <p:spTgt spid="76"/>
                                        </p:tgtEl>
                                        <p:attrNameLst>
                                          <p:attrName>style.visibility</p:attrName>
                                        </p:attrNameLst>
                                      </p:cBhvr>
                                      <p:to>
                                        <p:strVal val="visible"/>
                                      </p:to>
                                    </p:set>
                                    <p:animEffect transition="in" filter="fade">
                                      <p:cBhvr>
                                        <p:cTn id="130" dur="500"/>
                                        <p:tgtEl>
                                          <p:spTgt spid="76"/>
                                        </p:tgtEl>
                                      </p:cBhvr>
                                    </p:animEffect>
                                  </p:childTnLst>
                                </p:cTn>
                              </p:par>
                              <p:par>
                                <p:cTn id="131" presetID="10" presetClass="entr" presetSubtype="0" fill="hold" nodeType="withEffect">
                                  <p:stCondLst>
                                    <p:cond delay="500"/>
                                  </p:stCondLst>
                                  <p:childTnLst>
                                    <p:set>
                                      <p:cBhvr>
                                        <p:cTn id="132" dur="1" fill="hold">
                                          <p:stCondLst>
                                            <p:cond delay="0"/>
                                          </p:stCondLst>
                                        </p:cTn>
                                        <p:tgtEl>
                                          <p:spTgt spid="77"/>
                                        </p:tgtEl>
                                        <p:attrNameLst>
                                          <p:attrName>style.visibility</p:attrName>
                                        </p:attrNameLst>
                                      </p:cBhvr>
                                      <p:to>
                                        <p:strVal val="visible"/>
                                      </p:to>
                                    </p:set>
                                    <p:animEffect transition="in" filter="fade">
                                      <p:cBhvr>
                                        <p:cTn id="133" dur="500"/>
                                        <p:tgtEl>
                                          <p:spTgt spid="77"/>
                                        </p:tgtEl>
                                      </p:cBhvr>
                                    </p:animEffect>
                                  </p:childTnLst>
                                </p:cTn>
                              </p:par>
                              <p:par>
                                <p:cTn id="134" presetID="10" presetClass="entr" presetSubtype="0" fill="hold" nodeType="withEffect">
                                  <p:stCondLst>
                                    <p:cond delay="500"/>
                                  </p:stCondLst>
                                  <p:childTnLst>
                                    <p:set>
                                      <p:cBhvr>
                                        <p:cTn id="135" dur="1" fill="hold">
                                          <p:stCondLst>
                                            <p:cond delay="0"/>
                                          </p:stCondLst>
                                        </p:cTn>
                                        <p:tgtEl>
                                          <p:spTgt spid="78"/>
                                        </p:tgtEl>
                                        <p:attrNameLst>
                                          <p:attrName>style.visibility</p:attrName>
                                        </p:attrNameLst>
                                      </p:cBhvr>
                                      <p:to>
                                        <p:strVal val="visible"/>
                                      </p:to>
                                    </p:set>
                                    <p:animEffect transition="in" filter="fade">
                                      <p:cBhvr>
                                        <p:cTn id="136" dur="500"/>
                                        <p:tgtEl>
                                          <p:spTgt spid="78"/>
                                        </p:tgtEl>
                                      </p:cBhvr>
                                    </p:animEffect>
                                  </p:childTnLst>
                                </p:cTn>
                              </p:par>
                              <p:par>
                                <p:cTn id="137" presetID="10" presetClass="entr" presetSubtype="0" fill="hold" grpId="0" nodeType="withEffect">
                                  <p:stCondLst>
                                    <p:cond delay="50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122"/>
                                        </p:tgtEl>
                                        <p:attrNameLst>
                                          <p:attrName>style.visibility</p:attrName>
                                        </p:attrNameLst>
                                      </p:cBhvr>
                                      <p:to>
                                        <p:strVal val="visible"/>
                                      </p:to>
                                    </p:set>
                                    <p:animEffect transition="in" filter="fade">
                                      <p:cBhvr>
                                        <p:cTn id="144" dur="500"/>
                                        <p:tgtEl>
                                          <p:spTgt spid="122"/>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123"/>
                                        </p:tgtEl>
                                        <p:attrNameLst>
                                          <p:attrName>style.visibility</p:attrName>
                                        </p:attrNameLst>
                                      </p:cBhvr>
                                      <p:to>
                                        <p:strVal val="visible"/>
                                      </p:to>
                                    </p:set>
                                    <p:animEffect transition="in" filter="fade">
                                      <p:cBhvr>
                                        <p:cTn id="147" dur="500"/>
                                        <p:tgtEl>
                                          <p:spTgt spid="123"/>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25"/>
                                        </p:tgtEl>
                                        <p:attrNameLst>
                                          <p:attrName>style.visibility</p:attrName>
                                        </p:attrNameLst>
                                      </p:cBhvr>
                                      <p:to>
                                        <p:strVal val="visible"/>
                                      </p:to>
                                    </p:set>
                                    <p:animEffect transition="in" filter="fade">
                                      <p:cBhvr>
                                        <p:cTn id="150" dur="500"/>
                                        <p:tgtEl>
                                          <p:spTgt spid="12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7"/>
                                        </p:tgtEl>
                                        <p:attrNameLst>
                                          <p:attrName>style.visibility</p:attrName>
                                        </p:attrNameLst>
                                      </p:cBhvr>
                                      <p:to>
                                        <p:strVal val="visible"/>
                                      </p:to>
                                    </p:set>
                                    <p:animEffect transition="in" filter="fade">
                                      <p:cBhvr>
                                        <p:cTn id="153" dur="500"/>
                                        <p:tgtEl>
                                          <p:spTgt spid="127"/>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28"/>
                                        </p:tgtEl>
                                        <p:attrNameLst>
                                          <p:attrName>style.visibility</p:attrName>
                                        </p:attrNameLst>
                                      </p:cBhvr>
                                      <p:to>
                                        <p:strVal val="visible"/>
                                      </p:to>
                                    </p:set>
                                    <p:animEffect transition="in" filter="fade">
                                      <p:cBhvr>
                                        <p:cTn id="156" dur="500"/>
                                        <p:tgtEl>
                                          <p:spTgt spid="12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129"/>
                                        </p:tgtEl>
                                        <p:attrNameLst>
                                          <p:attrName>style.visibility</p:attrName>
                                        </p:attrNameLst>
                                      </p:cBhvr>
                                      <p:to>
                                        <p:strVal val="visible"/>
                                      </p:to>
                                    </p:set>
                                    <p:animEffect transition="in" filter="fade">
                                      <p:cBhvr>
                                        <p:cTn id="159" dur="500"/>
                                        <p:tgtEl>
                                          <p:spTgt spid="12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30"/>
                                        </p:tgtEl>
                                        <p:attrNameLst>
                                          <p:attrName>style.visibility</p:attrName>
                                        </p:attrNameLst>
                                      </p:cBhvr>
                                      <p:to>
                                        <p:strVal val="visible"/>
                                      </p:to>
                                    </p:set>
                                    <p:animEffect transition="in" filter="fade">
                                      <p:cBhvr>
                                        <p:cTn id="162" dur="500"/>
                                        <p:tgtEl>
                                          <p:spTgt spid="130"/>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131"/>
                                        </p:tgtEl>
                                        <p:attrNameLst>
                                          <p:attrName>style.visibility</p:attrName>
                                        </p:attrNameLst>
                                      </p:cBhvr>
                                      <p:to>
                                        <p:strVal val="visible"/>
                                      </p:to>
                                    </p:set>
                                    <p:animEffect transition="in" filter="fade">
                                      <p:cBhvr>
                                        <p:cTn id="165" dur="500"/>
                                        <p:tgtEl>
                                          <p:spTgt spid="131"/>
                                        </p:tgtEl>
                                      </p:cBhvr>
                                    </p:animEffect>
                                  </p:childTnLst>
                                </p:cTn>
                              </p:par>
                              <p:par>
                                <p:cTn id="166" presetID="10" presetClass="entr" presetSubtype="0" fill="hold" nodeType="withEffect">
                                  <p:stCondLst>
                                    <p:cond delay="0"/>
                                  </p:stCondLst>
                                  <p:childTnLst>
                                    <p:set>
                                      <p:cBhvr>
                                        <p:cTn id="167" dur="1" fill="hold">
                                          <p:stCondLst>
                                            <p:cond delay="0"/>
                                          </p:stCondLst>
                                        </p:cTn>
                                        <p:tgtEl>
                                          <p:spTgt spid="132"/>
                                        </p:tgtEl>
                                        <p:attrNameLst>
                                          <p:attrName>style.visibility</p:attrName>
                                        </p:attrNameLst>
                                      </p:cBhvr>
                                      <p:to>
                                        <p:strVal val="visible"/>
                                      </p:to>
                                    </p:set>
                                    <p:animEffect transition="in" filter="fade">
                                      <p:cBhvr>
                                        <p:cTn id="168" dur="500"/>
                                        <p:tgtEl>
                                          <p:spTgt spid="132"/>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133"/>
                                        </p:tgtEl>
                                        <p:attrNameLst>
                                          <p:attrName>style.visibility</p:attrName>
                                        </p:attrNameLst>
                                      </p:cBhvr>
                                      <p:to>
                                        <p:strVal val="visible"/>
                                      </p:to>
                                    </p:set>
                                    <p:animEffect transition="in" filter="fade">
                                      <p:cBhvr>
                                        <p:cTn id="171" dur="500"/>
                                        <p:tgtEl>
                                          <p:spTgt spid="133"/>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134"/>
                                        </p:tgtEl>
                                        <p:attrNameLst>
                                          <p:attrName>style.visibility</p:attrName>
                                        </p:attrNameLst>
                                      </p:cBhvr>
                                      <p:to>
                                        <p:strVal val="visible"/>
                                      </p:to>
                                    </p:set>
                                    <p:animEffect transition="in" filter="fade">
                                      <p:cBhvr>
                                        <p:cTn id="174" dur="500"/>
                                        <p:tgtEl>
                                          <p:spTgt spid="134"/>
                                        </p:tgtEl>
                                      </p:cBhvr>
                                    </p:animEffect>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124"/>
                                        </p:tgtEl>
                                        <p:attrNameLst>
                                          <p:attrName>style.visibility</p:attrName>
                                        </p:attrNameLst>
                                      </p:cBhvr>
                                      <p:to>
                                        <p:strVal val="visible"/>
                                      </p:to>
                                    </p:set>
                                    <p:animEffect transition="in" filter="fade">
                                      <p:cBhvr>
                                        <p:cTn id="179" dur="500"/>
                                        <p:tgtEl>
                                          <p:spTgt spid="124"/>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126"/>
                                        </p:tgtEl>
                                        <p:attrNameLst>
                                          <p:attrName>style.visibility</p:attrName>
                                        </p:attrNameLst>
                                      </p:cBhvr>
                                      <p:to>
                                        <p:strVal val="visible"/>
                                      </p:to>
                                    </p:set>
                                    <p:animEffect transition="in" filter="fade">
                                      <p:cBhvr>
                                        <p:cTn id="182" dur="500"/>
                                        <p:tgtEl>
                                          <p:spTgt spid="126"/>
                                        </p:tgtEl>
                                      </p:cBhvr>
                                    </p:animEffect>
                                  </p:childTnLst>
                                </p:cTn>
                              </p:par>
                              <p:par>
                                <p:cTn id="183" presetID="1" presetClass="entr" presetSubtype="0" fill="hold" grpId="0" nodeType="withEffect">
                                  <p:stCondLst>
                                    <p:cond delay="0"/>
                                  </p:stCondLst>
                                  <p:childTnLst>
                                    <p:set>
                                      <p:cBhvr>
                                        <p:cTn id="184"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p:bldP spid="92" grpId="0" animBg="1"/>
      <p:bldP spid="93" grpId="0"/>
      <p:bldP spid="96" grpId="0"/>
      <p:bldP spid="97" grpId="0"/>
      <p:bldP spid="98" grpId="0"/>
      <p:bldP spid="99" grpId="0"/>
      <p:bldP spid="101" grpId="0"/>
      <p:bldP spid="102" grpId="0" animBg="1"/>
      <p:bldP spid="103" grpId="0"/>
      <p:bldP spid="106" grpId="0"/>
      <p:bldP spid="107" grpId="0"/>
      <p:bldP spid="108" grpId="0"/>
      <p:bldP spid="109" grpId="0"/>
      <p:bldP spid="111" grpId="0"/>
      <p:bldP spid="112" grpId="0"/>
      <p:bldP spid="113" grpId="0"/>
      <p:bldP spid="114" grpId="0"/>
      <p:bldP spid="115" grpId="0"/>
      <p:bldP spid="122" grpId="0" animBg="1"/>
      <p:bldP spid="123" grpId="0"/>
      <p:bldP spid="124" grpId="0"/>
      <p:bldP spid="125" grpId="0"/>
      <p:bldP spid="126" grpId="0"/>
      <p:bldP spid="127" grpId="0"/>
      <p:bldP spid="128" grpId="0"/>
      <p:bldP spid="129" grpId="0"/>
      <p:bldP spid="130" grpId="0"/>
      <p:bldP spid="131" grpId="0"/>
      <p:bldP spid="133" grpId="0"/>
      <p:bldP spid="134" grpId="0"/>
      <p:bldP spid="8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163" y="4743275"/>
            <a:ext cx="8312150" cy="1441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dirty="0">
                <a:latin typeface="+mj-lt"/>
              </a:rPr>
              <a:t>Net Operating Losses (NOLs)</a:t>
            </a:r>
            <a:endParaRPr lang="en-IN" dirty="0">
              <a:latin typeface="+mj-lt"/>
            </a:endParaRPr>
          </a:p>
        </p:txBody>
      </p:sp>
      <p:sp>
        <p:nvSpPr>
          <p:cNvPr id="3" name="Content Placeholder 2"/>
          <p:cNvSpPr>
            <a:spLocks noGrp="1"/>
          </p:cNvSpPr>
          <p:nvPr>
            <p:ph idx="1"/>
          </p:nvPr>
        </p:nvSpPr>
        <p:spPr>
          <a:xfrm>
            <a:off x="745433" y="1030585"/>
            <a:ext cx="8013600" cy="5057775"/>
          </a:xfrm>
        </p:spPr>
        <p:txBody>
          <a:bodyPr/>
          <a:lstStyle/>
          <a:p>
            <a:pPr>
              <a:buClr>
                <a:schemeClr val="tx1"/>
              </a:buClr>
            </a:pPr>
            <a:r>
              <a:rPr lang="en-US" dirty="0"/>
              <a:t>NOLs are negative taxable income on the tax return</a:t>
            </a:r>
          </a:p>
          <a:p>
            <a:pPr lvl="1">
              <a:buClr>
                <a:schemeClr val="tx1"/>
              </a:buClr>
              <a:buFont typeface="Lucida Grande"/>
              <a:buChar char="–"/>
            </a:pPr>
            <a:r>
              <a:rPr lang="en-US" dirty="0"/>
              <a:t>Tax-deductible expenses exceed taxable revenues</a:t>
            </a:r>
          </a:p>
          <a:p>
            <a:pPr>
              <a:buClr>
                <a:schemeClr val="tx1"/>
              </a:buClr>
            </a:pPr>
            <a:r>
              <a:rPr lang="en-IN" dirty="0"/>
              <a:t>No tax is payable in the year an NOL occurs</a:t>
            </a:r>
          </a:p>
          <a:p>
            <a:pPr>
              <a:buClr>
                <a:schemeClr val="tx1"/>
              </a:buClr>
            </a:pPr>
            <a:r>
              <a:rPr lang="en-IN" dirty="0"/>
              <a:t>Tax laws permit an NOL to be used to reduce taxable income in other, profitable years</a:t>
            </a:r>
          </a:p>
          <a:p>
            <a:pPr lvl="1">
              <a:buClr>
                <a:schemeClr val="tx1"/>
              </a:buClr>
              <a:buFont typeface="Lucida Grande"/>
              <a:buChar char="–"/>
            </a:pPr>
            <a:r>
              <a:rPr lang="en-IN" dirty="0"/>
              <a:t>NOL </a:t>
            </a:r>
            <a:r>
              <a:rPr lang="en-IN" dirty="0" err="1"/>
              <a:t>carryback</a:t>
            </a:r>
            <a:r>
              <a:rPr lang="en-IN" dirty="0"/>
              <a:t> provides an immediate tax refund</a:t>
            </a:r>
          </a:p>
          <a:p>
            <a:pPr lvl="1">
              <a:buClr>
                <a:schemeClr val="tx1"/>
              </a:buClr>
              <a:buFont typeface="Lucida Grande"/>
              <a:buChar char="–"/>
            </a:pPr>
            <a:r>
              <a:rPr lang="en-IN" dirty="0"/>
              <a:t>NOL </a:t>
            </a:r>
            <a:r>
              <a:rPr lang="en-IN" dirty="0" err="1"/>
              <a:t>carryforward</a:t>
            </a:r>
            <a:r>
              <a:rPr lang="en-IN" dirty="0"/>
              <a:t> creates a deferred tax asset</a:t>
            </a:r>
          </a:p>
          <a:p>
            <a:pPr marL="0" indent="0">
              <a:buNone/>
            </a:pPr>
            <a:r>
              <a:rPr lang="en-IN" b="1" dirty="0">
                <a:solidFill>
                  <a:srgbClr val="C00000"/>
                </a:solidFill>
              </a:rPr>
              <a:t>Offsetting operating profits with NOLs</a:t>
            </a:r>
            <a:endParaRPr lang="en-US" b="1" dirty="0">
              <a:solidFill>
                <a:srgbClr val="C00000"/>
              </a:solidFill>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2" name="Rounded Rectangle 11"/>
          <p:cNvSpPr/>
          <p:nvPr/>
        </p:nvSpPr>
        <p:spPr>
          <a:xfrm>
            <a:off x="1492250" y="5748307"/>
            <a:ext cx="2622550" cy="340262"/>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927643" y="4936097"/>
            <a:ext cx="3616240" cy="318394"/>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18729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500"/>
                            </p:stCondLst>
                            <p:childTnLst>
                              <p:par>
                                <p:cTn id="26" presetID="10" presetClass="entr" presetSubtype="0" fill="hold" nodeType="afterEffect">
                                  <p:stCondLst>
                                    <p:cond delay="50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029"/>
                                        </p:tgtEl>
                                        <p:attrNameLst>
                                          <p:attrName>style.visibility</p:attrName>
                                        </p:attrNameLst>
                                      </p:cBhvr>
                                      <p:to>
                                        <p:strVal val="visible"/>
                                      </p:to>
                                    </p:set>
                                    <p:animEffect transition="in" filter="fade">
                                      <p:cBhvr>
                                        <p:cTn id="37" dur="500"/>
                                        <p:tgtEl>
                                          <p:spTgt spid="1029"/>
                                        </p:tgtEl>
                                      </p:cBhvr>
                                    </p:animEffect>
                                  </p:childTnLst>
                                </p:cTn>
                              </p:par>
                            </p:childTnLst>
                          </p:cTn>
                        </p:par>
                        <p:par>
                          <p:cTn id="38" fill="hold">
                            <p:stCondLst>
                              <p:cond delay="1000"/>
                            </p:stCondLst>
                            <p:childTnLst>
                              <p:par>
                                <p:cTn id="39" presetID="16" presetClass="entr" presetSubtype="2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335" y="3033"/>
            <a:ext cx="8588664" cy="612662"/>
          </a:xfrm>
        </p:spPr>
        <p:txBody>
          <a:bodyPr>
            <a:normAutofit/>
          </a:bodyPr>
          <a:lstStyle/>
          <a:p>
            <a:r>
              <a:rPr lang="en-US" sz="2800" dirty="0"/>
              <a:t> Net Operating Loss Carryforward</a:t>
            </a:r>
            <a:endParaRPr lang="en-US" sz="2800" dirty="0">
              <a:latin typeface="+mj-lt"/>
            </a:endParaRPr>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5" name="TextBox 4"/>
          <p:cNvSpPr txBox="1"/>
          <p:nvPr/>
        </p:nvSpPr>
        <p:spPr>
          <a:xfrm>
            <a:off x="4400573" y="1429251"/>
            <a:ext cx="1658741" cy="391715"/>
          </a:xfrm>
          <a:prstGeom prst="rect">
            <a:avLst/>
          </a:prstGeom>
          <a:noFill/>
        </p:spPr>
        <p:txBody>
          <a:bodyPr wrap="square" rtlCol="0">
            <a:spAutoFit/>
          </a:bodyPr>
          <a:lstStyle/>
          <a:p>
            <a:pPr algn="ctr"/>
            <a:r>
              <a:rPr lang="en-US" sz="2200" b="1" dirty="0"/>
              <a:t>Current Year</a:t>
            </a:r>
          </a:p>
        </p:txBody>
      </p:sp>
      <p:sp>
        <p:nvSpPr>
          <p:cNvPr id="6" name="TextBox 5"/>
          <p:cNvSpPr txBox="1"/>
          <p:nvPr/>
        </p:nvSpPr>
        <p:spPr>
          <a:xfrm>
            <a:off x="4736084" y="1781624"/>
            <a:ext cx="949652" cy="430887"/>
          </a:xfrm>
          <a:prstGeom prst="rect">
            <a:avLst/>
          </a:prstGeom>
          <a:noFill/>
        </p:spPr>
        <p:txBody>
          <a:bodyPr wrap="square" rtlCol="0">
            <a:spAutoFit/>
          </a:bodyPr>
          <a:lstStyle/>
          <a:p>
            <a:pPr algn="ctr"/>
            <a:r>
              <a:rPr lang="en-US" sz="2200" b="1" dirty="0"/>
              <a:t>2018</a:t>
            </a:r>
            <a:endParaRPr lang="en-US" sz="2200" dirty="0"/>
          </a:p>
        </p:txBody>
      </p:sp>
      <p:sp>
        <p:nvSpPr>
          <p:cNvPr id="9" name="TextBox 8"/>
          <p:cNvSpPr txBox="1"/>
          <p:nvPr/>
        </p:nvSpPr>
        <p:spPr>
          <a:xfrm>
            <a:off x="555335" y="2151996"/>
            <a:ext cx="2950909" cy="430887"/>
          </a:xfrm>
          <a:prstGeom prst="rect">
            <a:avLst/>
          </a:prstGeom>
          <a:noFill/>
        </p:spPr>
        <p:txBody>
          <a:bodyPr wrap="square" rtlCol="0">
            <a:spAutoFit/>
          </a:bodyPr>
          <a:lstStyle/>
          <a:p>
            <a:r>
              <a:rPr lang="en-US" sz="2200" b="1" dirty="0"/>
              <a:t>Net operating loss</a:t>
            </a:r>
            <a:endParaRPr lang="en-US" sz="2200" dirty="0"/>
          </a:p>
        </p:txBody>
      </p:sp>
      <p:cxnSp>
        <p:nvCxnSpPr>
          <p:cNvPr id="10" name="Straight Connector 9"/>
          <p:cNvCxnSpPr/>
          <p:nvPr/>
        </p:nvCxnSpPr>
        <p:spPr>
          <a:xfrm>
            <a:off x="684616" y="2136277"/>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55335" y="3307506"/>
            <a:ext cx="2950909" cy="430887"/>
          </a:xfrm>
          <a:prstGeom prst="rect">
            <a:avLst/>
          </a:prstGeom>
          <a:noFill/>
        </p:spPr>
        <p:txBody>
          <a:bodyPr wrap="square" rtlCol="0">
            <a:spAutoFit/>
          </a:bodyPr>
          <a:lstStyle/>
          <a:p>
            <a:r>
              <a:rPr lang="en-US" sz="2200" dirty="0"/>
              <a:t>Enacted tax rate</a:t>
            </a:r>
          </a:p>
        </p:txBody>
      </p:sp>
      <p:sp>
        <p:nvSpPr>
          <p:cNvPr id="16" name="TextBox 15"/>
          <p:cNvSpPr txBox="1"/>
          <p:nvPr/>
        </p:nvSpPr>
        <p:spPr>
          <a:xfrm>
            <a:off x="555335" y="3723030"/>
            <a:ext cx="2950909" cy="430887"/>
          </a:xfrm>
          <a:prstGeom prst="rect">
            <a:avLst/>
          </a:prstGeom>
          <a:noFill/>
        </p:spPr>
        <p:txBody>
          <a:bodyPr wrap="square" rtlCol="0" anchor="b">
            <a:spAutoFit/>
          </a:bodyPr>
          <a:lstStyle/>
          <a:p>
            <a:pPr lvl="1"/>
            <a:r>
              <a:rPr lang="en-US" sz="2200" dirty="0"/>
              <a:t>Tax payable</a:t>
            </a:r>
          </a:p>
        </p:txBody>
      </p:sp>
      <p:sp>
        <p:nvSpPr>
          <p:cNvPr id="23" name="TextBox 22"/>
          <p:cNvSpPr txBox="1"/>
          <p:nvPr/>
        </p:nvSpPr>
        <p:spPr>
          <a:xfrm>
            <a:off x="721601" y="1443288"/>
            <a:ext cx="1824615" cy="426621"/>
          </a:xfrm>
          <a:prstGeom prst="rect">
            <a:avLst/>
          </a:prstGeom>
        </p:spPr>
        <p:txBody>
          <a:bodyPr wrap="square" rtlCol="0">
            <a:spAutoFit/>
          </a:bodyPr>
          <a:lstStyle/>
          <a:p>
            <a:pPr algn="ctr"/>
            <a:r>
              <a:rPr lang="en-US" sz="2200" dirty="0"/>
              <a:t>($ in millions)</a:t>
            </a:r>
          </a:p>
        </p:txBody>
      </p:sp>
      <p:sp>
        <p:nvSpPr>
          <p:cNvPr id="28" name="TextBox 27"/>
          <p:cNvSpPr txBox="1"/>
          <p:nvPr/>
        </p:nvSpPr>
        <p:spPr>
          <a:xfrm>
            <a:off x="555335" y="2567520"/>
            <a:ext cx="2950909" cy="430887"/>
          </a:xfrm>
          <a:prstGeom prst="rect">
            <a:avLst/>
          </a:prstGeom>
          <a:noFill/>
        </p:spPr>
        <p:txBody>
          <a:bodyPr wrap="square" rtlCol="0">
            <a:spAutoFit/>
          </a:bodyPr>
          <a:lstStyle/>
          <a:p>
            <a:pPr lvl="1"/>
            <a:r>
              <a:rPr lang="en-US" sz="2200" dirty="0"/>
              <a:t>NOL </a:t>
            </a:r>
            <a:r>
              <a:rPr lang="en-US" sz="2200" dirty="0" err="1"/>
              <a:t>carryforward</a:t>
            </a:r>
            <a:endParaRPr lang="en-US" sz="2200" dirty="0"/>
          </a:p>
        </p:txBody>
      </p:sp>
      <p:sp>
        <p:nvSpPr>
          <p:cNvPr id="29" name="TextBox 28"/>
          <p:cNvSpPr txBox="1"/>
          <p:nvPr/>
        </p:nvSpPr>
        <p:spPr>
          <a:xfrm>
            <a:off x="4736084" y="2151996"/>
            <a:ext cx="949652" cy="430887"/>
          </a:xfrm>
          <a:prstGeom prst="rect">
            <a:avLst/>
          </a:prstGeom>
        </p:spPr>
        <p:txBody>
          <a:bodyPr wrap="square" rtlCol="0">
            <a:spAutoFit/>
          </a:bodyPr>
          <a:lstStyle/>
          <a:p>
            <a:pPr algn="r"/>
            <a:r>
              <a:rPr lang="en-US" sz="2200" dirty="0"/>
              <a:t>$(125)</a:t>
            </a:r>
          </a:p>
        </p:txBody>
      </p:sp>
      <p:sp>
        <p:nvSpPr>
          <p:cNvPr id="32" name="TextBox 31"/>
          <p:cNvSpPr txBox="1"/>
          <p:nvPr/>
        </p:nvSpPr>
        <p:spPr>
          <a:xfrm>
            <a:off x="6502840" y="1432509"/>
            <a:ext cx="2330153" cy="757059"/>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62" name="TextBox 61"/>
          <p:cNvSpPr txBox="1"/>
          <p:nvPr/>
        </p:nvSpPr>
        <p:spPr>
          <a:xfrm>
            <a:off x="4736084" y="2544754"/>
            <a:ext cx="949652" cy="430887"/>
          </a:xfrm>
          <a:prstGeom prst="rect">
            <a:avLst/>
          </a:prstGeom>
        </p:spPr>
        <p:txBody>
          <a:bodyPr wrap="square" rtlCol="0">
            <a:spAutoFit/>
          </a:bodyPr>
          <a:lstStyle/>
          <a:p>
            <a:pPr algn="r"/>
            <a:r>
              <a:rPr lang="en-US" sz="2200" dirty="0"/>
              <a:t>125</a:t>
            </a:r>
          </a:p>
        </p:txBody>
      </p:sp>
      <p:sp>
        <p:nvSpPr>
          <p:cNvPr id="63" name="TextBox 62"/>
          <p:cNvSpPr txBox="1"/>
          <p:nvPr/>
        </p:nvSpPr>
        <p:spPr>
          <a:xfrm>
            <a:off x="4736084" y="2937512"/>
            <a:ext cx="949652" cy="430887"/>
          </a:xfrm>
          <a:prstGeom prst="rect">
            <a:avLst/>
          </a:prstGeom>
        </p:spPr>
        <p:txBody>
          <a:bodyPr wrap="square" rtlCol="0">
            <a:spAutoFit/>
          </a:bodyPr>
          <a:lstStyle/>
          <a:p>
            <a:pPr algn="r"/>
            <a:r>
              <a:rPr lang="en-US" sz="2200" dirty="0"/>
              <a:t>$       0</a:t>
            </a:r>
          </a:p>
        </p:txBody>
      </p:sp>
      <p:sp>
        <p:nvSpPr>
          <p:cNvPr id="64" name="TextBox 63"/>
          <p:cNvSpPr txBox="1"/>
          <p:nvPr/>
        </p:nvSpPr>
        <p:spPr>
          <a:xfrm>
            <a:off x="4957305" y="3330271"/>
            <a:ext cx="949652" cy="430887"/>
          </a:xfrm>
          <a:prstGeom prst="rect">
            <a:avLst/>
          </a:prstGeom>
        </p:spPr>
        <p:txBody>
          <a:bodyPr wrap="square" rtlCol="0">
            <a:spAutoFit/>
          </a:bodyPr>
          <a:lstStyle/>
          <a:p>
            <a:pPr algn="r"/>
            <a:r>
              <a:rPr lang="en-US" sz="2200" dirty="0"/>
              <a:t>40%</a:t>
            </a:r>
          </a:p>
        </p:txBody>
      </p:sp>
      <p:sp>
        <p:nvSpPr>
          <p:cNvPr id="65" name="TextBox 64"/>
          <p:cNvSpPr txBox="1"/>
          <p:nvPr/>
        </p:nvSpPr>
        <p:spPr>
          <a:xfrm>
            <a:off x="4736084" y="3723030"/>
            <a:ext cx="949652" cy="430887"/>
          </a:xfrm>
          <a:prstGeom prst="rect">
            <a:avLst/>
          </a:prstGeom>
        </p:spPr>
        <p:txBody>
          <a:bodyPr wrap="square" rtlCol="0">
            <a:spAutoFit/>
          </a:bodyPr>
          <a:lstStyle/>
          <a:p>
            <a:pPr algn="r"/>
            <a:r>
              <a:rPr lang="en-US" sz="2200" dirty="0"/>
              <a:t>$       0</a:t>
            </a:r>
          </a:p>
        </p:txBody>
      </p:sp>
      <p:sp>
        <p:nvSpPr>
          <p:cNvPr id="66" name="TextBox 65"/>
          <p:cNvSpPr txBox="1"/>
          <p:nvPr/>
        </p:nvSpPr>
        <p:spPr>
          <a:xfrm>
            <a:off x="7193090" y="2544754"/>
            <a:ext cx="949652" cy="430887"/>
          </a:xfrm>
          <a:prstGeom prst="rect">
            <a:avLst/>
          </a:prstGeom>
        </p:spPr>
        <p:txBody>
          <a:bodyPr wrap="square" rtlCol="0">
            <a:spAutoFit/>
          </a:bodyPr>
          <a:lstStyle/>
          <a:p>
            <a:pPr algn="r"/>
            <a:r>
              <a:rPr lang="en-US" sz="2200" dirty="0"/>
              <a:t>$(125)</a:t>
            </a:r>
          </a:p>
        </p:txBody>
      </p:sp>
      <p:sp>
        <p:nvSpPr>
          <p:cNvPr id="67" name="TextBox 66"/>
          <p:cNvSpPr txBox="1"/>
          <p:nvPr/>
        </p:nvSpPr>
        <p:spPr>
          <a:xfrm>
            <a:off x="7299770" y="3330271"/>
            <a:ext cx="949652" cy="430887"/>
          </a:xfrm>
          <a:prstGeom prst="rect">
            <a:avLst/>
          </a:prstGeom>
        </p:spPr>
        <p:txBody>
          <a:bodyPr wrap="square" rtlCol="0">
            <a:spAutoFit/>
          </a:bodyPr>
          <a:lstStyle/>
          <a:p>
            <a:pPr algn="r"/>
            <a:r>
              <a:rPr lang="en-US" sz="2200" dirty="0"/>
              <a:t>40%</a:t>
            </a:r>
          </a:p>
        </p:txBody>
      </p:sp>
      <p:cxnSp>
        <p:nvCxnSpPr>
          <p:cNvPr id="68" name="Straight Connector 67"/>
          <p:cNvCxnSpPr/>
          <p:nvPr/>
        </p:nvCxnSpPr>
        <p:spPr>
          <a:xfrm>
            <a:off x="4849060" y="2954687"/>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4849060" y="3741271"/>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7263619" y="3746190"/>
            <a:ext cx="768096" cy="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4849060" y="4140411"/>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4849060" y="4191213"/>
            <a:ext cx="771874" cy="0"/>
          </a:xfrm>
          <a:prstGeom prst="line">
            <a:avLst/>
          </a:prstGeom>
        </p:spPr>
        <p:style>
          <a:lnRef idx="1">
            <a:schemeClr val="dk1"/>
          </a:lnRef>
          <a:fillRef idx="0">
            <a:schemeClr val="dk1"/>
          </a:fillRef>
          <a:effectRef idx="0">
            <a:schemeClr val="dk1"/>
          </a:effectRef>
          <a:fontRef idx="minor">
            <a:schemeClr val="tx1"/>
          </a:fontRef>
        </p:style>
      </p:cxnSp>
      <p:sp>
        <p:nvSpPr>
          <p:cNvPr id="73" name="TextBox 72"/>
          <p:cNvSpPr txBox="1"/>
          <p:nvPr/>
        </p:nvSpPr>
        <p:spPr>
          <a:xfrm>
            <a:off x="4453825" y="4174310"/>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74" name="TextBox 73"/>
          <p:cNvSpPr txBox="1"/>
          <p:nvPr/>
        </p:nvSpPr>
        <p:spPr>
          <a:xfrm>
            <a:off x="4453825" y="4473000"/>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75" name="TextBox 74"/>
          <p:cNvSpPr txBox="1"/>
          <p:nvPr/>
        </p:nvSpPr>
        <p:spPr>
          <a:xfrm>
            <a:off x="4453825" y="4771690"/>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76" name="TextBox 75"/>
          <p:cNvSpPr txBox="1"/>
          <p:nvPr/>
        </p:nvSpPr>
        <p:spPr>
          <a:xfrm>
            <a:off x="4453825" y="5070381"/>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77" name="TextBox 76"/>
          <p:cNvSpPr txBox="1"/>
          <p:nvPr/>
        </p:nvSpPr>
        <p:spPr>
          <a:xfrm>
            <a:off x="7145774" y="4473000"/>
            <a:ext cx="949652" cy="430887"/>
          </a:xfrm>
          <a:prstGeom prst="rect">
            <a:avLst/>
          </a:prstGeom>
        </p:spPr>
        <p:txBody>
          <a:bodyPr wrap="square" rtlCol="0">
            <a:spAutoFit/>
          </a:bodyPr>
          <a:lstStyle/>
          <a:p>
            <a:pPr algn="r"/>
            <a:r>
              <a:rPr lang="en-US" sz="2200" dirty="0"/>
              <a:t>$   50</a:t>
            </a:r>
          </a:p>
        </p:txBody>
      </p:sp>
      <p:sp>
        <p:nvSpPr>
          <p:cNvPr id="78" name="TextBox 77"/>
          <p:cNvSpPr txBox="1"/>
          <p:nvPr/>
        </p:nvSpPr>
        <p:spPr>
          <a:xfrm>
            <a:off x="7145774" y="4771690"/>
            <a:ext cx="949652" cy="430887"/>
          </a:xfrm>
          <a:prstGeom prst="rect">
            <a:avLst/>
          </a:prstGeom>
        </p:spPr>
        <p:txBody>
          <a:bodyPr wrap="square" rtlCol="0">
            <a:spAutoFit/>
          </a:bodyPr>
          <a:lstStyle/>
          <a:p>
            <a:pPr algn="r"/>
            <a:r>
              <a:rPr lang="en-US" sz="2200" dirty="0"/>
              <a:t>0</a:t>
            </a:r>
          </a:p>
        </p:txBody>
      </p:sp>
      <p:sp>
        <p:nvSpPr>
          <p:cNvPr id="79" name="TextBox 78"/>
          <p:cNvSpPr txBox="1"/>
          <p:nvPr/>
        </p:nvSpPr>
        <p:spPr>
          <a:xfrm>
            <a:off x="7145774" y="5070381"/>
            <a:ext cx="949652" cy="430887"/>
          </a:xfrm>
          <a:prstGeom prst="rect">
            <a:avLst/>
          </a:prstGeom>
        </p:spPr>
        <p:txBody>
          <a:bodyPr wrap="square" rtlCol="0">
            <a:spAutoFit/>
          </a:bodyPr>
          <a:lstStyle/>
          <a:p>
            <a:pPr algn="r"/>
            <a:r>
              <a:rPr lang="en-US" sz="2200" b="1" dirty="0">
                <a:solidFill>
                  <a:srgbClr val="EC008C"/>
                </a:solidFill>
              </a:rPr>
              <a:t>$   50</a:t>
            </a:r>
          </a:p>
        </p:txBody>
      </p:sp>
      <p:cxnSp>
        <p:nvCxnSpPr>
          <p:cNvPr id="80" name="Straight Connector 79"/>
          <p:cNvCxnSpPr/>
          <p:nvPr/>
        </p:nvCxnSpPr>
        <p:spPr>
          <a:xfrm>
            <a:off x="7359540" y="5127669"/>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359540" y="5457051"/>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7359540" y="5506215"/>
            <a:ext cx="681647" cy="0"/>
          </a:xfrm>
          <a:prstGeom prst="line">
            <a:avLst/>
          </a:prstGeom>
        </p:spPr>
        <p:style>
          <a:lnRef idx="1">
            <a:schemeClr val="dk1"/>
          </a:lnRef>
          <a:fillRef idx="0">
            <a:schemeClr val="dk1"/>
          </a:fillRef>
          <a:effectRef idx="0">
            <a:schemeClr val="dk1"/>
          </a:effectRef>
          <a:fontRef idx="minor">
            <a:schemeClr val="tx1"/>
          </a:fontRef>
        </p:style>
      </p:cxnSp>
      <p:sp>
        <p:nvSpPr>
          <p:cNvPr id="83" name="TextBox 82"/>
          <p:cNvSpPr txBox="1"/>
          <p:nvPr/>
        </p:nvSpPr>
        <p:spPr>
          <a:xfrm>
            <a:off x="651538" y="4247677"/>
            <a:ext cx="3286742" cy="1259351"/>
          </a:xfrm>
          <a:prstGeom prst="rect">
            <a:avLst/>
          </a:prstGeom>
          <a:solidFill>
            <a:srgbClr val="A4D7EF"/>
          </a:solidFill>
        </p:spPr>
        <p:txBody>
          <a:bodyPr wrap="square" rtlCol="0">
            <a:spAutoFit/>
          </a:bodyPr>
          <a:lstStyle/>
          <a:p>
            <a:endParaRPr lang="en-US" dirty="0"/>
          </a:p>
        </p:txBody>
      </p:sp>
      <p:sp>
        <p:nvSpPr>
          <p:cNvPr id="84" name="TextBox 83"/>
          <p:cNvSpPr txBox="1"/>
          <p:nvPr/>
        </p:nvSpPr>
        <p:spPr>
          <a:xfrm>
            <a:off x="804700" y="4213916"/>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85" name="Straight Connector 84"/>
          <p:cNvCxnSpPr/>
          <p:nvPr/>
        </p:nvCxnSpPr>
        <p:spPr>
          <a:xfrm>
            <a:off x="734807" y="4568081"/>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2144139" y="4573681"/>
            <a:ext cx="0" cy="896071"/>
          </a:xfrm>
          <a:prstGeom prst="line">
            <a:avLst/>
          </a:prstGeom>
        </p:spPr>
        <p:style>
          <a:lnRef idx="1">
            <a:schemeClr val="dk1"/>
          </a:lnRef>
          <a:fillRef idx="0">
            <a:schemeClr val="dk1"/>
          </a:fillRef>
          <a:effectRef idx="0">
            <a:schemeClr val="dk1"/>
          </a:effectRef>
          <a:fontRef idx="minor">
            <a:schemeClr val="tx1"/>
          </a:fontRef>
        </p:style>
      </p:cxnSp>
      <p:sp>
        <p:nvSpPr>
          <p:cNvPr id="87" name="TextBox 86"/>
          <p:cNvSpPr txBox="1"/>
          <p:nvPr/>
        </p:nvSpPr>
        <p:spPr>
          <a:xfrm>
            <a:off x="1045737" y="4523014"/>
            <a:ext cx="1160570" cy="430887"/>
          </a:xfrm>
          <a:prstGeom prst="rect">
            <a:avLst/>
          </a:prstGeom>
        </p:spPr>
        <p:txBody>
          <a:bodyPr wrap="square" rtlCol="0">
            <a:spAutoFit/>
          </a:bodyPr>
          <a:lstStyle/>
          <a:p>
            <a:r>
              <a:rPr lang="en-US" sz="2200" dirty="0"/>
              <a:t>beg. bal.</a:t>
            </a:r>
          </a:p>
        </p:txBody>
      </p:sp>
      <p:sp>
        <p:nvSpPr>
          <p:cNvPr id="88" name="TextBox 87"/>
          <p:cNvSpPr txBox="1"/>
          <p:nvPr/>
        </p:nvSpPr>
        <p:spPr>
          <a:xfrm>
            <a:off x="1045737" y="5093942"/>
            <a:ext cx="1195737" cy="430887"/>
          </a:xfrm>
          <a:prstGeom prst="rect">
            <a:avLst/>
          </a:prstGeom>
        </p:spPr>
        <p:txBody>
          <a:bodyPr wrap="square" rtlCol="0">
            <a:spAutoFit/>
          </a:bodyPr>
          <a:lstStyle/>
          <a:p>
            <a:r>
              <a:rPr lang="en-US" sz="2200" dirty="0"/>
              <a:t>end. bal.</a:t>
            </a:r>
          </a:p>
        </p:txBody>
      </p:sp>
      <p:sp>
        <p:nvSpPr>
          <p:cNvPr id="89" name="TextBox 88"/>
          <p:cNvSpPr txBox="1"/>
          <p:nvPr/>
        </p:nvSpPr>
        <p:spPr>
          <a:xfrm>
            <a:off x="641003" y="4523014"/>
            <a:ext cx="471015" cy="430887"/>
          </a:xfrm>
          <a:prstGeom prst="rect">
            <a:avLst/>
          </a:prstGeom>
        </p:spPr>
        <p:txBody>
          <a:bodyPr wrap="square" rtlCol="0" anchor="ctr">
            <a:spAutoFit/>
          </a:bodyPr>
          <a:lstStyle/>
          <a:p>
            <a:pPr algn="r"/>
            <a:r>
              <a:rPr lang="en-US" sz="2200" dirty="0"/>
              <a:t>0</a:t>
            </a:r>
          </a:p>
        </p:txBody>
      </p:sp>
      <p:sp>
        <p:nvSpPr>
          <p:cNvPr id="90" name="TextBox 89"/>
          <p:cNvSpPr txBox="1"/>
          <p:nvPr/>
        </p:nvSpPr>
        <p:spPr>
          <a:xfrm>
            <a:off x="641003" y="4793847"/>
            <a:ext cx="471015" cy="430887"/>
          </a:xfrm>
          <a:prstGeom prst="rect">
            <a:avLst/>
          </a:prstGeom>
        </p:spPr>
        <p:txBody>
          <a:bodyPr wrap="square" rtlCol="0" anchor="ctr">
            <a:spAutoFit/>
          </a:bodyPr>
          <a:lstStyle/>
          <a:p>
            <a:pPr algn="r"/>
            <a:r>
              <a:rPr lang="en-US" sz="2200" b="1" dirty="0">
                <a:solidFill>
                  <a:srgbClr val="EC008C"/>
                </a:solidFill>
              </a:rPr>
              <a:t>50</a:t>
            </a:r>
          </a:p>
        </p:txBody>
      </p:sp>
      <p:cxnSp>
        <p:nvCxnSpPr>
          <p:cNvPr id="91" name="Straight Connector 90"/>
          <p:cNvCxnSpPr/>
          <p:nvPr/>
        </p:nvCxnSpPr>
        <p:spPr>
          <a:xfrm>
            <a:off x="734807" y="5170420"/>
            <a:ext cx="3120205" cy="0"/>
          </a:xfrm>
          <a:prstGeom prst="line">
            <a:avLst/>
          </a:prstGeom>
        </p:spPr>
        <p:style>
          <a:lnRef idx="1">
            <a:schemeClr val="dk1"/>
          </a:lnRef>
          <a:fillRef idx="0">
            <a:schemeClr val="dk1"/>
          </a:fillRef>
          <a:effectRef idx="0">
            <a:schemeClr val="dk1"/>
          </a:effectRef>
          <a:fontRef idx="minor">
            <a:schemeClr val="tx1"/>
          </a:fontRef>
        </p:style>
      </p:cxnSp>
      <p:sp>
        <p:nvSpPr>
          <p:cNvPr id="92" name="TextBox 91"/>
          <p:cNvSpPr txBox="1"/>
          <p:nvPr/>
        </p:nvSpPr>
        <p:spPr>
          <a:xfrm>
            <a:off x="641003" y="5093942"/>
            <a:ext cx="471015" cy="430887"/>
          </a:xfrm>
          <a:prstGeom prst="rect">
            <a:avLst/>
          </a:prstGeom>
        </p:spPr>
        <p:txBody>
          <a:bodyPr wrap="square" rtlCol="0" anchor="ctr">
            <a:spAutoFit/>
          </a:bodyPr>
          <a:lstStyle/>
          <a:p>
            <a:pPr algn="r"/>
            <a:r>
              <a:rPr lang="en-IN" sz="2200" dirty="0"/>
              <a:t>50</a:t>
            </a:r>
            <a:endParaRPr lang="en-US" sz="2200" dirty="0"/>
          </a:p>
        </p:txBody>
      </p:sp>
      <p:sp>
        <p:nvSpPr>
          <p:cNvPr id="94" name="Rectangle 93"/>
          <p:cNvSpPr/>
          <p:nvPr/>
        </p:nvSpPr>
        <p:spPr>
          <a:xfrm>
            <a:off x="891049" y="5592060"/>
            <a:ext cx="7921625" cy="106932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95" name="TextBox 94"/>
          <p:cNvSpPr txBox="1">
            <a:spLocks noChangeArrowheads="1"/>
          </p:cNvSpPr>
          <p:nvPr/>
        </p:nvSpPr>
        <p:spPr bwMode="auto">
          <a:xfrm>
            <a:off x="891048" y="5549826"/>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2018</a:t>
            </a:r>
            <a:endParaRPr lang="en-IN" sz="2400" b="1" baseline="30000" dirty="0">
              <a:latin typeface="Calibri" pitchFamily="34" charset="0"/>
            </a:endParaRPr>
          </a:p>
        </p:txBody>
      </p:sp>
      <p:sp>
        <p:nvSpPr>
          <p:cNvPr id="96" name="TextBox 95"/>
          <p:cNvSpPr txBox="1">
            <a:spLocks noChangeArrowheads="1"/>
          </p:cNvSpPr>
          <p:nvPr/>
        </p:nvSpPr>
        <p:spPr bwMode="auto">
          <a:xfrm>
            <a:off x="900823" y="5922969"/>
            <a:ext cx="5204555" cy="404812"/>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97" name="TextBox 96"/>
          <p:cNvSpPr txBox="1">
            <a:spLocks noChangeArrowheads="1"/>
          </p:cNvSpPr>
          <p:nvPr/>
        </p:nvSpPr>
        <p:spPr bwMode="auto">
          <a:xfrm>
            <a:off x="902400" y="6239260"/>
            <a:ext cx="5201400" cy="404813"/>
          </a:xfrm>
          <a:prstGeom prst="rect">
            <a:avLst/>
          </a:prstGeom>
          <a:noFill/>
          <a:ln w="9525">
            <a:noFill/>
            <a:miter lim="800000"/>
            <a:headEnd/>
            <a:tailEnd/>
          </a:ln>
        </p:spPr>
        <p:txBody>
          <a:bodyPr/>
          <a:lstStyle/>
          <a:p>
            <a:pPr lvl="1"/>
            <a:r>
              <a:rPr lang="en-US" sz="2400" b="1" dirty="0">
                <a:solidFill>
                  <a:srgbClr val="EC008C"/>
                </a:solidFill>
              </a:rPr>
              <a:t>Income tax benefit—operating loss</a:t>
            </a:r>
            <a:endParaRPr lang="en-IN" sz="2400" b="1" dirty="0">
              <a:solidFill>
                <a:srgbClr val="EC008C"/>
              </a:solidFill>
              <a:latin typeface="Calibri" pitchFamily="34" charset="0"/>
            </a:endParaRPr>
          </a:p>
        </p:txBody>
      </p:sp>
      <p:sp>
        <p:nvSpPr>
          <p:cNvPr id="98" name="TextBox 97"/>
          <p:cNvSpPr txBox="1">
            <a:spLocks noChangeArrowheads="1"/>
          </p:cNvSpPr>
          <p:nvPr/>
        </p:nvSpPr>
        <p:spPr bwMode="auto">
          <a:xfrm>
            <a:off x="6228340" y="5922969"/>
            <a:ext cx="1174822" cy="404812"/>
          </a:xfrm>
          <a:prstGeom prst="rect">
            <a:avLst/>
          </a:prstGeom>
          <a:noFill/>
          <a:ln w="9525">
            <a:noFill/>
            <a:miter lim="800000"/>
            <a:headEnd/>
            <a:tailEnd/>
          </a:ln>
        </p:spPr>
        <p:txBody>
          <a:bodyPr/>
          <a:lstStyle/>
          <a:p>
            <a:pPr algn="r"/>
            <a:r>
              <a:rPr lang="en-IN" sz="2400" dirty="0">
                <a:latin typeface="Calibri" pitchFamily="34" charset="0"/>
              </a:rPr>
              <a:t>50</a:t>
            </a:r>
          </a:p>
        </p:txBody>
      </p:sp>
      <p:sp>
        <p:nvSpPr>
          <p:cNvPr id="99" name="TextBox 98"/>
          <p:cNvSpPr txBox="1">
            <a:spLocks noChangeArrowheads="1"/>
          </p:cNvSpPr>
          <p:nvPr/>
        </p:nvSpPr>
        <p:spPr bwMode="auto">
          <a:xfrm>
            <a:off x="7578168" y="6239260"/>
            <a:ext cx="1176057" cy="404813"/>
          </a:xfrm>
          <a:prstGeom prst="rect">
            <a:avLst/>
          </a:prstGeom>
          <a:noFill/>
          <a:ln w="9525">
            <a:noFill/>
            <a:miter lim="800000"/>
            <a:headEnd/>
            <a:tailEnd/>
          </a:ln>
        </p:spPr>
        <p:txBody>
          <a:bodyPr/>
          <a:lstStyle/>
          <a:p>
            <a:pPr algn="r"/>
            <a:r>
              <a:rPr lang="en-US" sz="2400" b="1" dirty="0">
                <a:solidFill>
                  <a:srgbClr val="EC008C"/>
                </a:solidFill>
              </a:rPr>
              <a:t>50</a:t>
            </a:r>
            <a:endParaRPr lang="en-IN" sz="2400" dirty="0">
              <a:latin typeface="Calibri" pitchFamily="34" charset="0"/>
            </a:endParaRPr>
          </a:p>
        </p:txBody>
      </p:sp>
      <p:sp>
        <p:nvSpPr>
          <p:cNvPr id="100" name="TextBox 99"/>
          <p:cNvSpPr txBox="1">
            <a:spLocks noChangeArrowheads="1"/>
          </p:cNvSpPr>
          <p:nvPr/>
        </p:nvSpPr>
        <p:spPr bwMode="auto">
          <a:xfrm>
            <a:off x="7804505" y="5543474"/>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01" name="TextBox 100"/>
          <p:cNvSpPr txBox="1">
            <a:spLocks noChangeArrowheads="1"/>
          </p:cNvSpPr>
          <p:nvPr/>
        </p:nvSpPr>
        <p:spPr bwMode="auto">
          <a:xfrm>
            <a:off x="6305836" y="554347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02" name="Straight Connector 101"/>
          <p:cNvCxnSpPr/>
          <p:nvPr/>
        </p:nvCxnSpPr>
        <p:spPr>
          <a:xfrm>
            <a:off x="891050" y="5967082"/>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21082" y="470254"/>
            <a:ext cx="8568871" cy="1061829"/>
          </a:xfrm>
          <a:prstGeom prst="rect">
            <a:avLst/>
          </a:prstGeom>
          <a:noFill/>
        </p:spPr>
        <p:txBody>
          <a:bodyPr wrap="square" rtlCol="0">
            <a:spAutoFit/>
          </a:bodyPr>
          <a:lstStyle/>
          <a:p>
            <a:r>
              <a:rPr lang="en-IN" sz="2100" dirty="0"/>
              <a:t>During 2018, its first year of operations, American Laminating Corporation reported an operating loss of $125 million for financial reporting and tax purposes. The enacted tax </a:t>
            </a:r>
            <a:r>
              <a:rPr lang="en-US" sz="2100" dirty="0"/>
              <a:t>rate is 40%.</a:t>
            </a:r>
          </a:p>
        </p:txBody>
      </p:sp>
      <p:cxnSp>
        <p:nvCxnSpPr>
          <p:cNvPr id="55" name="Straight Arrow Connector 54"/>
          <p:cNvCxnSpPr/>
          <p:nvPr/>
        </p:nvCxnSpPr>
        <p:spPr>
          <a:xfrm rot="16200000" flipH="1">
            <a:off x="7532044" y="4156432"/>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8329555" y="6281520"/>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438401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fade">
                                      <p:cBhvr>
                                        <p:cTn id="37" dur="500"/>
                                        <p:tgtEl>
                                          <p:spTgt spid="6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500"/>
                                        <p:tgtEl>
                                          <p:spTgt spid="6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fade">
                                      <p:cBhvr>
                                        <p:cTn id="49" dur="500"/>
                                        <p:tgtEl>
                                          <p:spTgt spid="6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fade">
                                      <p:cBhvr>
                                        <p:cTn id="52" dur="500"/>
                                        <p:tgtEl>
                                          <p:spTgt spid="67"/>
                                        </p:tgtEl>
                                      </p:cBhvr>
                                    </p:animEffect>
                                  </p:childTnLst>
                                </p:cTn>
                              </p:par>
                              <p:par>
                                <p:cTn id="53" presetID="10" presetClass="entr" presetSubtype="0" fill="hold" nodeType="with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par>
                                <p:cTn id="56" presetID="10"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childTnLst>
                                </p:cTn>
                              </p:par>
                              <p:par>
                                <p:cTn id="59" presetID="10" presetClass="entr" presetSubtype="0" fill="hold" nodeType="with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500"/>
                                        <p:tgtEl>
                                          <p:spTgt spid="70"/>
                                        </p:tgtEl>
                                      </p:cBhvr>
                                    </p:animEffect>
                                  </p:childTnLst>
                                </p:cTn>
                              </p:par>
                              <p:par>
                                <p:cTn id="62" presetID="10" presetClass="entr" presetSubtype="0" fill="hold" nodeType="with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up)">
                                      <p:cBhvr>
                                        <p:cTn id="72" dur="500"/>
                                        <p:tgtEl>
                                          <p:spTgt spid="55"/>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fade">
                                      <p:cBhvr>
                                        <p:cTn id="82" dur="500"/>
                                        <p:tgtEl>
                                          <p:spTgt spid="7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500"/>
                                        <p:tgtEl>
                                          <p:spTgt spid="7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500"/>
                                        <p:tgtEl>
                                          <p:spTgt spid="7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fade">
                                      <p:cBhvr>
                                        <p:cTn id="91" dur="500"/>
                                        <p:tgtEl>
                                          <p:spTgt spid="79"/>
                                        </p:tgtEl>
                                      </p:cBhvr>
                                    </p:animEffect>
                                  </p:childTnLst>
                                </p:cTn>
                              </p:par>
                              <p:par>
                                <p:cTn id="92" presetID="10" presetClass="entr" presetSubtype="0" fill="hold"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fade">
                                      <p:cBhvr>
                                        <p:cTn id="94" dur="500"/>
                                        <p:tgtEl>
                                          <p:spTgt spid="80"/>
                                        </p:tgtEl>
                                      </p:cBhvr>
                                    </p:animEffect>
                                  </p:childTnLst>
                                </p:cTn>
                              </p:par>
                              <p:par>
                                <p:cTn id="95" presetID="10" presetClass="entr" presetSubtype="0" fill="hold"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500"/>
                                        <p:tgtEl>
                                          <p:spTgt spid="81"/>
                                        </p:tgtEl>
                                      </p:cBhvr>
                                    </p:animEffect>
                                  </p:childTnLst>
                                </p:cTn>
                              </p:par>
                              <p:par>
                                <p:cTn id="98" presetID="10" presetClass="entr" presetSubtype="0" fill="hold" nodeType="withEffect">
                                  <p:stCondLst>
                                    <p:cond delay="0"/>
                                  </p:stCondLst>
                                  <p:childTnLst>
                                    <p:set>
                                      <p:cBhvr>
                                        <p:cTn id="99" dur="1" fill="hold">
                                          <p:stCondLst>
                                            <p:cond delay="0"/>
                                          </p:stCondLst>
                                        </p:cTn>
                                        <p:tgtEl>
                                          <p:spTgt spid="82"/>
                                        </p:tgtEl>
                                        <p:attrNameLst>
                                          <p:attrName>style.visibility</p:attrName>
                                        </p:attrNameLst>
                                      </p:cBhvr>
                                      <p:to>
                                        <p:strVal val="visible"/>
                                      </p:to>
                                    </p:set>
                                    <p:animEffect transition="in" filter="fade">
                                      <p:cBhvr>
                                        <p:cTn id="100" dur="500"/>
                                        <p:tgtEl>
                                          <p:spTgt spid="8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4"/>
                                        </p:tgtEl>
                                        <p:attrNameLst>
                                          <p:attrName>style.visibility</p:attrName>
                                        </p:attrNameLst>
                                      </p:cBhvr>
                                      <p:to>
                                        <p:strVal val="visible"/>
                                      </p:to>
                                    </p:set>
                                    <p:animEffect transition="in" filter="fade">
                                      <p:cBhvr>
                                        <p:cTn id="106" dur="500"/>
                                        <p:tgtEl>
                                          <p:spTgt spid="84"/>
                                        </p:tgtEl>
                                      </p:cBhvr>
                                    </p:animEffect>
                                  </p:childTnLst>
                                </p:cTn>
                              </p:par>
                              <p:par>
                                <p:cTn id="107" presetID="10" presetClass="entr" presetSubtype="0" fill="hold" nodeType="withEffect">
                                  <p:stCondLst>
                                    <p:cond delay="0"/>
                                  </p:stCondLst>
                                  <p:childTnLst>
                                    <p:set>
                                      <p:cBhvr>
                                        <p:cTn id="108" dur="1" fill="hold">
                                          <p:stCondLst>
                                            <p:cond delay="0"/>
                                          </p:stCondLst>
                                        </p:cTn>
                                        <p:tgtEl>
                                          <p:spTgt spid="85"/>
                                        </p:tgtEl>
                                        <p:attrNameLst>
                                          <p:attrName>style.visibility</p:attrName>
                                        </p:attrNameLst>
                                      </p:cBhvr>
                                      <p:to>
                                        <p:strVal val="visible"/>
                                      </p:to>
                                    </p:set>
                                    <p:animEffect transition="in" filter="fade">
                                      <p:cBhvr>
                                        <p:cTn id="109" dur="500"/>
                                        <p:tgtEl>
                                          <p:spTgt spid="85"/>
                                        </p:tgtEl>
                                      </p:cBhvr>
                                    </p:animEffect>
                                  </p:childTnLst>
                                </p:cTn>
                              </p:par>
                              <p:par>
                                <p:cTn id="110" presetID="10" presetClass="entr" presetSubtype="0" fill="hold" nodeType="withEffect">
                                  <p:stCondLst>
                                    <p:cond delay="0"/>
                                  </p:stCondLst>
                                  <p:childTnLst>
                                    <p:set>
                                      <p:cBhvr>
                                        <p:cTn id="111" dur="1" fill="hold">
                                          <p:stCondLst>
                                            <p:cond delay="0"/>
                                          </p:stCondLst>
                                        </p:cTn>
                                        <p:tgtEl>
                                          <p:spTgt spid="86"/>
                                        </p:tgtEl>
                                        <p:attrNameLst>
                                          <p:attrName>style.visibility</p:attrName>
                                        </p:attrNameLst>
                                      </p:cBhvr>
                                      <p:to>
                                        <p:strVal val="visible"/>
                                      </p:to>
                                    </p:set>
                                    <p:animEffect transition="in" filter="fade">
                                      <p:cBhvr>
                                        <p:cTn id="112" dur="500"/>
                                        <p:tgtEl>
                                          <p:spTgt spid="8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500"/>
                                        <p:tgtEl>
                                          <p:spTgt spid="8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500"/>
                                        <p:tgtEl>
                                          <p:spTgt spid="90"/>
                                        </p:tgtEl>
                                      </p:cBhvr>
                                    </p:animEffect>
                                  </p:childTnLst>
                                </p:cTn>
                              </p:par>
                              <p:par>
                                <p:cTn id="125" presetID="10" presetClass="entr" presetSubtype="0" fill="hold" nodeType="withEffect">
                                  <p:stCondLst>
                                    <p:cond delay="0"/>
                                  </p:stCondLst>
                                  <p:childTnLst>
                                    <p:set>
                                      <p:cBhvr>
                                        <p:cTn id="126" dur="1" fill="hold">
                                          <p:stCondLst>
                                            <p:cond delay="0"/>
                                          </p:stCondLst>
                                        </p:cTn>
                                        <p:tgtEl>
                                          <p:spTgt spid="91"/>
                                        </p:tgtEl>
                                        <p:attrNameLst>
                                          <p:attrName>style.visibility</p:attrName>
                                        </p:attrNameLst>
                                      </p:cBhvr>
                                      <p:to>
                                        <p:strVal val="visible"/>
                                      </p:to>
                                    </p:set>
                                    <p:animEffect transition="in" filter="fade">
                                      <p:cBhvr>
                                        <p:cTn id="127" dur="500"/>
                                        <p:tgtEl>
                                          <p:spTgt spid="91"/>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2"/>
                                        </p:tgtEl>
                                        <p:attrNameLst>
                                          <p:attrName>style.visibility</p:attrName>
                                        </p:attrNameLst>
                                      </p:cBhvr>
                                      <p:to>
                                        <p:strVal val="visible"/>
                                      </p:to>
                                    </p:set>
                                    <p:animEffect transition="in" filter="fade">
                                      <p:cBhvr>
                                        <p:cTn id="130" dur="500"/>
                                        <p:tgtEl>
                                          <p:spTgt spid="9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500"/>
                                        <p:tgtEl>
                                          <p:spTgt spid="73"/>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95"/>
                                        </p:tgtEl>
                                        <p:attrNameLst>
                                          <p:attrName>style.visibility</p:attrName>
                                        </p:attrNameLst>
                                      </p:cBhvr>
                                      <p:to>
                                        <p:strVal val="visible"/>
                                      </p:to>
                                    </p:set>
                                    <p:animEffect transition="in" filter="fade">
                                      <p:cBhvr>
                                        <p:cTn id="138" dur="500"/>
                                        <p:tgtEl>
                                          <p:spTgt spid="95"/>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96"/>
                                        </p:tgtEl>
                                        <p:attrNameLst>
                                          <p:attrName>style.visibility</p:attrName>
                                        </p:attrNameLst>
                                      </p:cBhvr>
                                      <p:to>
                                        <p:strVal val="visible"/>
                                      </p:to>
                                    </p:set>
                                    <p:animEffect transition="in" filter="fade">
                                      <p:cBhvr>
                                        <p:cTn id="141" dur="500"/>
                                        <p:tgtEl>
                                          <p:spTgt spid="96"/>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98"/>
                                        </p:tgtEl>
                                        <p:attrNameLst>
                                          <p:attrName>style.visibility</p:attrName>
                                        </p:attrNameLst>
                                      </p:cBhvr>
                                      <p:to>
                                        <p:strVal val="visible"/>
                                      </p:to>
                                    </p:set>
                                    <p:animEffect transition="in" filter="fade">
                                      <p:cBhvr>
                                        <p:cTn id="144" dur="500"/>
                                        <p:tgtEl>
                                          <p:spTgt spid="98"/>
                                        </p:tgtEl>
                                      </p:cBhvr>
                                    </p:animEffect>
                                  </p:childTnLst>
                                </p:cTn>
                              </p:par>
                              <p:par>
                                <p:cTn id="145" presetID="10" presetClass="entr" presetSubtype="0" fill="hold" nodeType="withEffect">
                                  <p:stCondLst>
                                    <p:cond delay="0"/>
                                  </p:stCondLst>
                                  <p:childTnLst>
                                    <p:set>
                                      <p:cBhvr>
                                        <p:cTn id="146" dur="1" fill="hold">
                                          <p:stCondLst>
                                            <p:cond delay="0"/>
                                          </p:stCondLst>
                                        </p:cTn>
                                        <p:tgtEl>
                                          <p:spTgt spid="102"/>
                                        </p:tgtEl>
                                        <p:attrNameLst>
                                          <p:attrName>style.visibility</p:attrName>
                                        </p:attrNameLst>
                                      </p:cBhvr>
                                      <p:to>
                                        <p:strVal val="visible"/>
                                      </p:to>
                                    </p:set>
                                    <p:animEffect transition="in" filter="fade">
                                      <p:cBhvr>
                                        <p:cTn id="147" dur="500"/>
                                        <p:tgtEl>
                                          <p:spTgt spid="102"/>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101"/>
                                        </p:tgtEl>
                                        <p:attrNameLst>
                                          <p:attrName>style.visibility</p:attrName>
                                        </p:attrNameLst>
                                      </p:cBhvr>
                                      <p:to>
                                        <p:strVal val="visible"/>
                                      </p:to>
                                    </p:set>
                                    <p:animEffect transition="in" filter="fade">
                                      <p:cBhvr>
                                        <p:cTn id="150" dur="500"/>
                                        <p:tgtEl>
                                          <p:spTgt spid="101"/>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00"/>
                                        </p:tgtEl>
                                        <p:attrNameLst>
                                          <p:attrName>style.visibility</p:attrName>
                                        </p:attrNameLst>
                                      </p:cBhvr>
                                      <p:to>
                                        <p:strVal val="visible"/>
                                      </p:to>
                                    </p:set>
                                    <p:animEffect transition="in" filter="fade">
                                      <p:cBhvr>
                                        <p:cTn id="153" dur="500"/>
                                        <p:tgtEl>
                                          <p:spTgt spid="100"/>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94"/>
                                        </p:tgtEl>
                                        <p:attrNameLst>
                                          <p:attrName>style.visibility</p:attrName>
                                        </p:attrNameLst>
                                      </p:cBhvr>
                                      <p:to>
                                        <p:strVal val="visible"/>
                                      </p:to>
                                    </p:set>
                                    <p:animEffect transition="in" filter="fade">
                                      <p:cBhvr>
                                        <p:cTn id="156" dur="500"/>
                                        <p:tgtEl>
                                          <p:spTgt spid="94"/>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97"/>
                                        </p:tgtEl>
                                        <p:attrNameLst>
                                          <p:attrName>style.visibility</p:attrName>
                                        </p:attrNameLst>
                                      </p:cBhvr>
                                      <p:to>
                                        <p:strVal val="visible"/>
                                      </p:to>
                                    </p:set>
                                    <p:animEffect transition="in" filter="fade">
                                      <p:cBhvr>
                                        <p:cTn id="161" dur="500"/>
                                        <p:tgtEl>
                                          <p:spTgt spid="97"/>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99"/>
                                        </p:tgtEl>
                                        <p:attrNameLst>
                                          <p:attrName>style.visibility</p:attrName>
                                        </p:attrNameLst>
                                      </p:cBhvr>
                                      <p:to>
                                        <p:strVal val="visible"/>
                                      </p:to>
                                    </p:set>
                                    <p:animEffect transition="in" filter="fade">
                                      <p:cBhvr>
                                        <p:cTn id="164" dur="500"/>
                                        <p:tgtEl>
                                          <p:spTgt spid="99"/>
                                        </p:tgtEl>
                                      </p:cBhvr>
                                    </p:animEffect>
                                  </p:childTnLst>
                                </p:cTn>
                              </p:par>
                              <p:par>
                                <p:cTn id="165" presetID="1" presetClass="entr" presetSubtype="0" fill="hold" grpId="0" nodeType="withEffect">
                                  <p:stCondLst>
                                    <p:cond delay="0"/>
                                  </p:stCondLst>
                                  <p:childTnLst>
                                    <p:set>
                                      <p:cBhvr>
                                        <p:cTn id="16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5" grpId="0"/>
      <p:bldP spid="16" grpId="0"/>
      <p:bldP spid="23" grpId="0"/>
      <p:bldP spid="28" grpId="0"/>
      <p:bldP spid="29" grpId="0"/>
      <p:bldP spid="32" grpId="0"/>
      <p:bldP spid="62" grpId="0"/>
      <p:bldP spid="63" grpId="0"/>
      <p:bldP spid="64" grpId="0"/>
      <p:bldP spid="65" grpId="0"/>
      <p:bldP spid="66" grpId="0"/>
      <p:bldP spid="67" grpId="0"/>
      <p:bldP spid="73" grpId="0"/>
      <p:bldP spid="74" grpId="0"/>
      <p:bldP spid="75" grpId="0"/>
      <p:bldP spid="76" grpId="0"/>
      <p:bldP spid="77" grpId="0"/>
      <p:bldP spid="78" grpId="0"/>
      <p:bldP spid="79" grpId="0"/>
      <p:bldP spid="83" grpId="0" animBg="1"/>
      <p:bldP spid="84" grpId="0"/>
      <p:bldP spid="87" grpId="0"/>
      <p:bldP spid="88" grpId="0"/>
      <p:bldP spid="89" grpId="0"/>
      <p:bldP spid="90" grpId="0"/>
      <p:bldP spid="92" grpId="0"/>
      <p:bldP spid="94" grpId="0" animBg="1"/>
      <p:bldP spid="95" grpId="0"/>
      <p:bldP spid="96" grpId="0"/>
      <p:bldP spid="97" grpId="0"/>
      <p:bldP spid="98" grpId="0"/>
      <p:bldP spid="99" grpId="0"/>
      <p:bldP spid="100" grpId="0"/>
      <p:bldP spid="101"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101483" y="3773223"/>
            <a:ext cx="3286742" cy="1259351"/>
          </a:xfrm>
          <a:prstGeom prst="rect">
            <a:avLst/>
          </a:prstGeom>
          <a:solidFill>
            <a:srgbClr val="A4D7EF"/>
          </a:solidFill>
        </p:spPr>
        <p:txBody>
          <a:bodyPr wrap="square" rtlCol="0">
            <a:spAutoFit/>
          </a:bodyPr>
          <a:lstStyle/>
          <a:p>
            <a:endParaRPr lang="en-US" dirty="0"/>
          </a:p>
        </p:txBody>
      </p:sp>
      <p:sp>
        <p:nvSpPr>
          <p:cNvPr id="2" name="Title 1"/>
          <p:cNvSpPr>
            <a:spLocks noGrp="1"/>
          </p:cNvSpPr>
          <p:nvPr>
            <p:ph type="title"/>
          </p:nvPr>
        </p:nvSpPr>
        <p:spPr>
          <a:xfrm>
            <a:off x="761999" y="38906"/>
            <a:ext cx="7793912" cy="785201"/>
          </a:xfrm>
        </p:spPr>
        <p:txBody>
          <a:bodyPr>
            <a:noAutofit/>
          </a:bodyPr>
          <a:lstStyle/>
          <a:p>
            <a:r>
              <a:rPr lang="en-IN" sz="2800" dirty="0"/>
              <a:t>Determining and Recording Income Taxes—2018</a:t>
            </a:r>
            <a:br>
              <a:rPr lang="en-IN" sz="2800" dirty="0"/>
            </a:br>
            <a:endParaRPr lang="en-IN" sz="2800" dirty="0"/>
          </a:p>
        </p:txBody>
      </p:sp>
      <p:sp>
        <p:nvSpPr>
          <p:cNvPr id="10" name="Rounded Rectangle 9"/>
          <p:cNvSpPr/>
          <p:nvPr/>
        </p:nvSpPr>
        <p:spPr>
          <a:xfrm>
            <a:off x="8358998" y="1194120"/>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5" name="TextBox 24"/>
          <p:cNvSpPr txBox="1"/>
          <p:nvPr/>
        </p:nvSpPr>
        <p:spPr>
          <a:xfrm>
            <a:off x="4105034" y="603467"/>
            <a:ext cx="1246236" cy="763343"/>
          </a:xfrm>
          <a:prstGeom prst="rect">
            <a:avLst/>
          </a:prstGeom>
          <a:noFill/>
        </p:spPr>
        <p:txBody>
          <a:bodyPr wrap="square" rtlCol="0">
            <a:spAutoFit/>
          </a:bodyPr>
          <a:lstStyle/>
          <a:p>
            <a:pPr algn="ctr"/>
            <a:r>
              <a:rPr lang="en-US" sz="2200" b="1" dirty="0"/>
              <a:t>Current Year</a:t>
            </a:r>
          </a:p>
        </p:txBody>
      </p:sp>
      <p:sp>
        <p:nvSpPr>
          <p:cNvPr id="26" name="TextBox 25"/>
          <p:cNvSpPr txBox="1"/>
          <p:nvPr/>
        </p:nvSpPr>
        <p:spPr>
          <a:xfrm>
            <a:off x="5218113" y="577153"/>
            <a:ext cx="2083206" cy="769441"/>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a:t>
            </a:r>
            <a:endParaRPr lang="en-US" sz="2200" dirty="0">
              <a:solidFill>
                <a:srgbClr val="EC008C"/>
              </a:solidFill>
            </a:endParaRPr>
          </a:p>
        </p:txBody>
      </p:sp>
      <p:sp>
        <p:nvSpPr>
          <p:cNvPr id="27" name="TextBox 26"/>
          <p:cNvSpPr txBox="1"/>
          <p:nvPr/>
        </p:nvSpPr>
        <p:spPr>
          <a:xfrm>
            <a:off x="4257348" y="1259638"/>
            <a:ext cx="949652" cy="430887"/>
          </a:xfrm>
          <a:prstGeom prst="rect">
            <a:avLst/>
          </a:prstGeom>
          <a:noFill/>
        </p:spPr>
        <p:txBody>
          <a:bodyPr wrap="square" rtlCol="0">
            <a:spAutoFit/>
          </a:bodyPr>
          <a:lstStyle/>
          <a:p>
            <a:pPr algn="ctr"/>
            <a:r>
              <a:rPr lang="en-US" sz="2200" b="1" dirty="0"/>
              <a:t>2018</a:t>
            </a:r>
            <a:endParaRPr lang="en-US" sz="2200" dirty="0"/>
          </a:p>
        </p:txBody>
      </p:sp>
      <p:sp>
        <p:nvSpPr>
          <p:cNvPr id="28" name="TextBox 27"/>
          <p:cNvSpPr txBox="1"/>
          <p:nvPr/>
        </p:nvSpPr>
        <p:spPr>
          <a:xfrm>
            <a:off x="5287749" y="1259638"/>
            <a:ext cx="949652" cy="430887"/>
          </a:xfrm>
          <a:prstGeom prst="rect">
            <a:avLst/>
          </a:prstGeom>
          <a:noFill/>
        </p:spPr>
        <p:txBody>
          <a:bodyPr wrap="square" rtlCol="0">
            <a:spAutoFit/>
          </a:bodyPr>
          <a:lstStyle/>
          <a:p>
            <a:pPr algn="ctr"/>
            <a:r>
              <a:rPr lang="en-US" sz="2200" b="1" dirty="0">
                <a:solidFill>
                  <a:srgbClr val="EC008C"/>
                </a:solidFill>
              </a:rPr>
              <a:t>2019</a:t>
            </a:r>
            <a:endParaRPr lang="en-US" sz="2200" dirty="0">
              <a:solidFill>
                <a:srgbClr val="EC008C"/>
              </a:solidFill>
            </a:endParaRPr>
          </a:p>
        </p:txBody>
      </p:sp>
      <p:sp>
        <p:nvSpPr>
          <p:cNvPr id="29" name="TextBox 28"/>
          <p:cNvSpPr txBox="1"/>
          <p:nvPr/>
        </p:nvSpPr>
        <p:spPr>
          <a:xfrm>
            <a:off x="6259104" y="1259638"/>
            <a:ext cx="949652" cy="430887"/>
          </a:xfrm>
          <a:prstGeom prst="rect">
            <a:avLst/>
          </a:prstGeom>
          <a:noFill/>
        </p:spPr>
        <p:txBody>
          <a:bodyPr wrap="square" rtlCol="0">
            <a:spAutoFit/>
          </a:bodyPr>
          <a:lstStyle/>
          <a:p>
            <a:pPr algn="ctr"/>
            <a:r>
              <a:rPr lang="en-US" sz="2200" b="1" dirty="0">
                <a:solidFill>
                  <a:srgbClr val="EC008C"/>
                </a:solidFill>
              </a:rPr>
              <a:t>2020</a:t>
            </a:r>
            <a:endParaRPr lang="en-US" sz="2200" dirty="0">
              <a:solidFill>
                <a:srgbClr val="EC008C"/>
              </a:solidFill>
            </a:endParaRPr>
          </a:p>
        </p:txBody>
      </p:sp>
      <p:sp>
        <p:nvSpPr>
          <p:cNvPr id="30" name="TextBox 29"/>
          <p:cNvSpPr txBox="1"/>
          <p:nvPr/>
        </p:nvSpPr>
        <p:spPr>
          <a:xfrm>
            <a:off x="590549" y="1673051"/>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31" name="Straight Connector 30"/>
          <p:cNvCxnSpPr/>
          <p:nvPr/>
        </p:nvCxnSpPr>
        <p:spPr>
          <a:xfrm>
            <a:off x="669868" y="1658535"/>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290392" y="589704"/>
            <a:ext cx="1898702" cy="1107996"/>
          </a:xfrm>
          <a:prstGeom prst="rect">
            <a:avLst/>
          </a:prstGeom>
          <a:noFill/>
        </p:spPr>
        <p:txBody>
          <a:bodyPr wrap="square" rtlCol="0">
            <a:spAutoFit/>
          </a:bodyPr>
          <a:lstStyle/>
          <a:p>
            <a:pPr algn="ctr"/>
            <a:r>
              <a:rPr lang="en-US" sz="2200" b="1" dirty="0">
                <a:solidFill>
                  <a:srgbClr val="EC008C"/>
                </a:solidFill>
              </a:rPr>
              <a:t>Future Taxable</a:t>
            </a:r>
          </a:p>
          <a:p>
            <a:pPr algn="ctr"/>
            <a:r>
              <a:rPr lang="en-US" sz="2200" b="1" dirty="0">
                <a:solidFill>
                  <a:srgbClr val="EC008C"/>
                </a:solidFill>
              </a:rPr>
              <a:t>Amounts (total)</a:t>
            </a:r>
            <a:endParaRPr lang="en-US" sz="2200" dirty="0">
              <a:solidFill>
                <a:srgbClr val="EC008C"/>
              </a:solidFill>
            </a:endParaRPr>
          </a:p>
        </p:txBody>
      </p:sp>
      <p:sp>
        <p:nvSpPr>
          <p:cNvPr id="33" name="TextBox 32"/>
          <p:cNvSpPr txBox="1"/>
          <p:nvPr/>
        </p:nvSpPr>
        <p:spPr>
          <a:xfrm>
            <a:off x="590549" y="2006238"/>
            <a:ext cx="3966937" cy="430887"/>
          </a:xfrm>
          <a:prstGeom prst="rect">
            <a:avLst/>
          </a:prstGeom>
          <a:noFill/>
        </p:spPr>
        <p:txBody>
          <a:bodyPr wrap="square" rtlCol="0">
            <a:spAutoFit/>
          </a:bodyPr>
          <a:lstStyle/>
          <a:p>
            <a:r>
              <a:rPr lang="en-US" sz="2200" dirty="0"/>
              <a:t>Temporary difference:</a:t>
            </a:r>
          </a:p>
        </p:txBody>
      </p:sp>
      <p:sp>
        <p:nvSpPr>
          <p:cNvPr id="34" name="TextBox 33"/>
          <p:cNvSpPr txBox="1"/>
          <p:nvPr/>
        </p:nvSpPr>
        <p:spPr>
          <a:xfrm>
            <a:off x="590549" y="2339425"/>
            <a:ext cx="3966937" cy="430887"/>
          </a:xfrm>
          <a:prstGeom prst="rect">
            <a:avLst/>
          </a:prstGeom>
          <a:noFill/>
        </p:spPr>
        <p:txBody>
          <a:bodyPr wrap="square" rtlCol="0">
            <a:spAutoFit/>
          </a:bodyPr>
          <a:lstStyle/>
          <a:p>
            <a:pPr lvl="1"/>
            <a:r>
              <a:rPr lang="en-US" sz="2200" dirty="0"/>
              <a:t>Installment income</a:t>
            </a:r>
          </a:p>
        </p:txBody>
      </p:sp>
      <p:sp>
        <p:nvSpPr>
          <p:cNvPr id="35" name="TextBox 34"/>
          <p:cNvSpPr txBox="1"/>
          <p:nvPr/>
        </p:nvSpPr>
        <p:spPr>
          <a:xfrm>
            <a:off x="590549" y="2672612"/>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6" name="TextBox 35"/>
          <p:cNvSpPr txBox="1"/>
          <p:nvPr/>
        </p:nvSpPr>
        <p:spPr>
          <a:xfrm>
            <a:off x="590549" y="3005799"/>
            <a:ext cx="3966937" cy="430887"/>
          </a:xfrm>
          <a:prstGeom prst="rect">
            <a:avLst/>
          </a:prstGeom>
          <a:noFill/>
        </p:spPr>
        <p:txBody>
          <a:bodyPr wrap="square" rtlCol="0">
            <a:spAutoFit/>
          </a:bodyPr>
          <a:lstStyle/>
          <a:p>
            <a:r>
              <a:rPr lang="en-US" sz="2200" dirty="0"/>
              <a:t>Enacted tax rate</a:t>
            </a:r>
          </a:p>
        </p:txBody>
      </p:sp>
      <p:sp>
        <p:nvSpPr>
          <p:cNvPr id="37" name="TextBox 36"/>
          <p:cNvSpPr txBox="1"/>
          <p:nvPr/>
        </p:nvSpPr>
        <p:spPr>
          <a:xfrm>
            <a:off x="590549" y="3338988"/>
            <a:ext cx="3966937" cy="430887"/>
          </a:xfrm>
          <a:prstGeom prst="rect">
            <a:avLst/>
          </a:prstGeom>
          <a:noFill/>
        </p:spPr>
        <p:txBody>
          <a:bodyPr wrap="square" rtlCol="0">
            <a:spAutoFit/>
          </a:bodyPr>
          <a:lstStyle/>
          <a:p>
            <a:pPr lvl="1"/>
            <a:r>
              <a:rPr lang="en-US" sz="2200" dirty="0"/>
              <a:t>Tax payable currently</a:t>
            </a:r>
          </a:p>
        </p:txBody>
      </p:sp>
      <p:sp>
        <p:nvSpPr>
          <p:cNvPr id="39" name="TextBox 38"/>
          <p:cNvSpPr txBox="1"/>
          <p:nvPr/>
        </p:nvSpPr>
        <p:spPr>
          <a:xfrm>
            <a:off x="4257348" y="1673051"/>
            <a:ext cx="949652" cy="430887"/>
          </a:xfrm>
          <a:prstGeom prst="rect">
            <a:avLst/>
          </a:prstGeom>
        </p:spPr>
        <p:txBody>
          <a:bodyPr wrap="square" rtlCol="0">
            <a:spAutoFit/>
          </a:bodyPr>
          <a:lstStyle/>
          <a:p>
            <a:pPr algn="r"/>
            <a:r>
              <a:rPr lang="en-US" sz="2200" dirty="0"/>
              <a:t>$140</a:t>
            </a:r>
          </a:p>
        </p:txBody>
      </p:sp>
      <p:sp>
        <p:nvSpPr>
          <p:cNvPr id="40" name="TextBox 39"/>
          <p:cNvSpPr txBox="1"/>
          <p:nvPr/>
        </p:nvSpPr>
        <p:spPr>
          <a:xfrm>
            <a:off x="4329918" y="2339425"/>
            <a:ext cx="949652" cy="430887"/>
          </a:xfrm>
          <a:prstGeom prst="rect">
            <a:avLst/>
          </a:prstGeom>
        </p:spPr>
        <p:txBody>
          <a:bodyPr wrap="square" rtlCol="0">
            <a:spAutoFit/>
          </a:bodyPr>
          <a:lstStyle/>
          <a:p>
            <a:pPr algn="r"/>
            <a:r>
              <a:rPr lang="en-US" sz="2200" dirty="0"/>
              <a:t>(40)</a:t>
            </a:r>
          </a:p>
        </p:txBody>
      </p:sp>
      <p:sp>
        <p:nvSpPr>
          <p:cNvPr id="41" name="TextBox 40"/>
          <p:cNvSpPr txBox="1"/>
          <p:nvPr/>
        </p:nvSpPr>
        <p:spPr>
          <a:xfrm>
            <a:off x="4257348" y="2672612"/>
            <a:ext cx="949652" cy="430887"/>
          </a:xfrm>
          <a:prstGeom prst="rect">
            <a:avLst/>
          </a:prstGeom>
        </p:spPr>
        <p:txBody>
          <a:bodyPr wrap="square" rtlCol="0">
            <a:spAutoFit/>
          </a:bodyPr>
          <a:lstStyle/>
          <a:p>
            <a:pPr algn="r"/>
            <a:r>
              <a:rPr lang="en-US" sz="2200" dirty="0"/>
              <a:t>$100</a:t>
            </a:r>
          </a:p>
        </p:txBody>
      </p:sp>
      <p:sp>
        <p:nvSpPr>
          <p:cNvPr id="42" name="TextBox 41"/>
          <p:cNvSpPr txBox="1"/>
          <p:nvPr/>
        </p:nvSpPr>
        <p:spPr>
          <a:xfrm>
            <a:off x="4460544" y="3005799"/>
            <a:ext cx="949652" cy="430887"/>
          </a:xfrm>
          <a:prstGeom prst="rect">
            <a:avLst/>
          </a:prstGeom>
        </p:spPr>
        <p:txBody>
          <a:bodyPr wrap="square" rtlCol="0">
            <a:spAutoFit/>
          </a:bodyPr>
          <a:lstStyle/>
          <a:p>
            <a:pPr algn="r"/>
            <a:r>
              <a:rPr lang="en-US" sz="2200" dirty="0"/>
              <a:t>40%</a:t>
            </a:r>
          </a:p>
        </p:txBody>
      </p:sp>
      <p:sp>
        <p:nvSpPr>
          <p:cNvPr id="43" name="TextBox 42"/>
          <p:cNvSpPr txBox="1"/>
          <p:nvPr/>
        </p:nvSpPr>
        <p:spPr>
          <a:xfrm>
            <a:off x="4257348" y="3338988"/>
            <a:ext cx="949652" cy="430887"/>
          </a:xfrm>
          <a:prstGeom prst="rect">
            <a:avLst/>
          </a:prstGeom>
        </p:spPr>
        <p:txBody>
          <a:bodyPr wrap="square" rtlCol="0">
            <a:spAutoFit/>
          </a:bodyPr>
          <a:lstStyle/>
          <a:p>
            <a:pPr algn="r"/>
            <a:r>
              <a:rPr lang="en-US" sz="2200" dirty="0"/>
              <a:t>$  40</a:t>
            </a:r>
          </a:p>
        </p:txBody>
      </p:sp>
      <p:sp>
        <p:nvSpPr>
          <p:cNvPr id="44" name="TextBox 43"/>
          <p:cNvSpPr txBox="1"/>
          <p:nvPr/>
        </p:nvSpPr>
        <p:spPr>
          <a:xfrm>
            <a:off x="5304285" y="2339425"/>
            <a:ext cx="949652" cy="430887"/>
          </a:xfrm>
          <a:prstGeom prst="rect">
            <a:avLst/>
          </a:prstGeom>
        </p:spPr>
        <p:txBody>
          <a:bodyPr wrap="square" rtlCol="0">
            <a:spAutoFit/>
          </a:bodyPr>
          <a:lstStyle/>
          <a:p>
            <a:pPr algn="r"/>
            <a:r>
              <a:rPr lang="en-US" sz="2200" b="1" dirty="0">
                <a:solidFill>
                  <a:srgbClr val="EC008C"/>
                </a:solidFill>
              </a:rPr>
              <a:t>$10</a:t>
            </a:r>
          </a:p>
        </p:txBody>
      </p:sp>
      <p:sp>
        <p:nvSpPr>
          <p:cNvPr id="45" name="TextBox 44"/>
          <p:cNvSpPr txBox="1"/>
          <p:nvPr/>
        </p:nvSpPr>
        <p:spPr>
          <a:xfrm>
            <a:off x="6380067" y="2339425"/>
            <a:ext cx="949652" cy="430887"/>
          </a:xfrm>
          <a:prstGeom prst="rect">
            <a:avLst/>
          </a:prstGeom>
        </p:spPr>
        <p:txBody>
          <a:bodyPr wrap="square" rtlCol="0">
            <a:spAutoFit/>
          </a:bodyPr>
          <a:lstStyle/>
          <a:p>
            <a:pPr algn="r"/>
            <a:r>
              <a:rPr lang="en-US" sz="2200" b="1" dirty="0">
                <a:solidFill>
                  <a:srgbClr val="EC008C"/>
                </a:solidFill>
              </a:rPr>
              <a:t>$30</a:t>
            </a:r>
          </a:p>
        </p:txBody>
      </p:sp>
      <p:sp>
        <p:nvSpPr>
          <p:cNvPr id="46" name="TextBox 45"/>
          <p:cNvSpPr txBox="1"/>
          <p:nvPr/>
        </p:nvSpPr>
        <p:spPr>
          <a:xfrm>
            <a:off x="7938619" y="2339425"/>
            <a:ext cx="949652" cy="430887"/>
          </a:xfrm>
          <a:prstGeom prst="rect">
            <a:avLst/>
          </a:prstGeom>
        </p:spPr>
        <p:txBody>
          <a:bodyPr wrap="square" rtlCol="0">
            <a:spAutoFit/>
          </a:bodyPr>
          <a:lstStyle/>
          <a:p>
            <a:pPr algn="r"/>
            <a:r>
              <a:rPr lang="en-US" sz="2200" b="1" dirty="0">
                <a:solidFill>
                  <a:srgbClr val="EC008C"/>
                </a:solidFill>
              </a:rPr>
              <a:t>$40</a:t>
            </a:r>
          </a:p>
        </p:txBody>
      </p:sp>
      <p:sp>
        <p:nvSpPr>
          <p:cNvPr id="47" name="TextBox 46"/>
          <p:cNvSpPr txBox="1"/>
          <p:nvPr/>
        </p:nvSpPr>
        <p:spPr>
          <a:xfrm>
            <a:off x="8146549" y="3005799"/>
            <a:ext cx="949652" cy="430887"/>
          </a:xfrm>
          <a:prstGeom prst="rect">
            <a:avLst/>
          </a:prstGeom>
        </p:spPr>
        <p:txBody>
          <a:bodyPr wrap="square" rtlCol="0">
            <a:spAutoFit/>
          </a:bodyPr>
          <a:lstStyle/>
          <a:p>
            <a:pPr algn="r"/>
            <a:r>
              <a:rPr lang="en-US" sz="2200" b="1" dirty="0">
                <a:solidFill>
                  <a:srgbClr val="EC008C"/>
                </a:solidFill>
              </a:rPr>
              <a:t>40%</a:t>
            </a:r>
          </a:p>
        </p:txBody>
      </p:sp>
      <p:sp>
        <p:nvSpPr>
          <p:cNvPr id="48" name="TextBox 47"/>
          <p:cNvSpPr txBox="1"/>
          <p:nvPr/>
        </p:nvSpPr>
        <p:spPr>
          <a:xfrm>
            <a:off x="5246670" y="3686688"/>
            <a:ext cx="2980418" cy="430887"/>
          </a:xfrm>
          <a:prstGeom prst="rect">
            <a:avLst/>
          </a:prstGeom>
          <a:noFill/>
        </p:spPr>
        <p:txBody>
          <a:bodyPr wrap="square" rtlCol="0">
            <a:spAutoFit/>
          </a:bodyPr>
          <a:lstStyle/>
          <a:p>
            <a:r>
              <a:rPr lang="en-US" sz="2200" b="1" dirty="0">
                <a:solidFill>
                  <a:srgbClr val="EC008C"/>
                </a:solidFill>
              </a:rPr>
              <a:t>Deferred Tax Liability</a:t>
            </a:r>
            <a:endParaRPr lang="en-US" sz="2200" dirty="0">
              <a:solidFill>
                <a:srgbClr val="EC008C"/>
              </a:solidFill>
            </a:endParaRPr>
          </a:p>
        </p:txBody>
      </p:sp>
      <p:sp>
        <p:nvSpPr>
          <p:cNvPr id="49" name="TextBox 48"/>
          <p:cNvSpPr txBox="1"/>
          <p:nvPr/>
        </p:nvSpPr>
        <p:spPr>
          <a:xfrm>
            <a:off x="5246670" y="3985378"/>
            <a:ext cx="3278460" cy="430887"/>
          </a:xfrm>
          <a:prstGeom prst="rect">
            <a:avLst/>
          </a:prstGeom>
          <a:noFill/>
        </p:spPr>
        <p:txBody>
          <a:bodyPr wrap="square" rtlCol="0">
            <a:spAutoFit/>
          </a:bodyPr>
          <a:lstStyle/>
          <a:p>
            <a:r>
              <a:rPr lang="en-US" sz="2200" b="1" dirty="0">
                <a:solidFill>
                  <a:srgbClr val="EC008C"/>
                </a:solidFill>
              </a:rPr>
              <a:t>Desired ending balance</a:t>
            </a:r>
          </a:p>
        </p:txBody>
      </p:sp>
      <p:sp>
        <p:nvSpPr>
          <p:cNvPr id="50" name="TextBox 49"/>
          <p:cNvSpPr txBox="1"/>
          <p:nvPr/>
        </p:nvSpPr>
        <p:spPr>
          <a:xfrm>
            <a:off x="5246670" y="4284068"/>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51" name="TextBox 50"/>
          <p:cNvSpPr txBox="1"/>
          <p:nvPr/>
        </p:nvSpPr>
        <p:spPr>
          <a:xfrm>
            <a:off x="5246670" y="4582759"/>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52" name="TextBox 51"/>
          <p:cNvSpPr txBox="1"/>
          <p:nvPr/>
        </p:nvSpPr>
        <p:spPr>
          <a:xfrm>
            <a:off x="7938619" y="3985378"/>
            <a:ext cx="949652" cy="430887"/>
          </a:xfrm>
          <a:prstGeom prst="rect">
            <a:avLst/>
          </a:prstGeom>
        </p:spPr>
        <p:txBody>
          <a:bodyPr wrap="square" rtlCol="0">
            <a:spAutoFit/>
          </a:bodyPr>
          <a:lstStyle/>
          <a:p>
            <a:pPr algn="r"/>
            <a:r>
              <a:rPr lang="en-US" sz="2200" dirty="0"/>
              <a:t>$16</a:t>
            </a:r>
          </a:p>
        </p:txBody>
      </p:sp>
      <p:sp>
        <p:nvSpPr>
          <p:cNvPr id="53" name="TextBox 52"/>
          <p:cNvSpPr txBox="1"/>
          <p:nvPr/>
        </p:nvSpPr>
        <p:spPr>
          <a:xfrm>
            <a:off x="7938619" y="4284068"/>
            <a:ext cx="949652" cy="430887"/>
          </a:xfrm>
          <a:prstGeom prst="rect">
            <a:avLst/>
          </a:prstGeom>
        </p:spPr>
        <p:txBody>
          <a:bodyPr wrap="square" rtlCol="0">
            <a:spAutoFit/>
          </a:bodyPr>
          <a:lstStyle/>
          <a:p>
            <a:pPr algn="r"/>
            <a:r>
              <a:rPr lang="en-US" sz="2200" dirty="0"/>
              <a:t>0</a:t>
            </a:r>
          </a:p>
        </p:txBody>
      </p:sp>
      <p:sp>
        <p:nvSpPr>
          <p:cNvPr id="54" name="TextBox 53"/>
          <p:cNvSpPr txBox="1"/>
          <p:nvPr/>
        </p:nvSpPr>
        <p:spPr>
          <a:xfrm>
            <a:off x="7938619" y="4582759"/>
            <a:ext cx="949652" cy="430887"/>
          </a:xfrm>
          <a:prstGeom prst="rect">
            <a:avLst/>
          </a:prstGeom>
        </p:spPr>
        <p:txBody>
          <a:bodyPr wrap="square" rtlCol="0">
            <a:spAutoFit/>
          </a:bodyPr>
          <a:lstStyle/>
          <a:p>
            <a:pPr algn="r"/>
            <a:r>
              <a:rPr lang="en-US" sz="2200" b="1" dirty="0">
                <a:solidFill>
                  <a:srgbClr val="EC008C"/>
                </a:solidFill>
              </a:rPr>
              <a:t>$16</a:t>
            </a:r>
          </a:p>
        </p:txBody>
      </p:sp>
      <p:sp>
        <p:nvSpPr>
          <p:cNvPr id="55" name="TextBox 54"/>
          <p:cNvSpPr txBox="1"/>
          <p:nvPr/>
        </p:nvSpPr>
        <p:spPr>
          <a:xfrm>
            <a:off x="1254645" y="3739462"/>
            <a:ext cx="2980418" cy="430887"/>
          </a:xfrm>
          <a:prstGeom prst="rect">
            <a:avLst/>
          </a:prstGeom>
          <a:noFill/>
        </p:spPr>
        <p:txBody>
          <a:bodyPr wrap="square" rtlCol="0">
            <a:spAutoFit/>
          </a:bodyPr>
          <a:lstStyle/>
          <a:p>
            <a:pPr algn="ctr"/>
            <a:r>
              <a:rPr lang="en-US" sz="2200" b="1" dirty="0"/>
              <a:t>Deferred Tax Liability</a:t>
            </a:r>
            <a:endParaRPr lang="en-US" sz="2200" dirty="0"/>
          </a:p>
        </p:txBody>
      </p:sp>
      <p:cxnSp>
        <p:nvCxnSpPr>
          <p:cNvPr id="7" name="Straight Connector 6"/>
          <p:cNvCxnSpPr/>
          <p:nvPr/>
        </p:nvCxnSpPr>
        <p:spPr>
          <a:xfrm>
            <a:off x="1184752" y="4093627"/>
            <a:ext cx="3120205"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2594084" y="4099227"/>
            <a:ext cx="0" cy="896071"/>
          </a:xfrm>
          <a:prstGeom prst="line">
            <a:avLst/>
          </a:prstGeom>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3060706" y="4063308"/>
            <a:ext cx="1160570" cy="430887"/>
          </a:xfrm>
          <a:prstGeom prst="rect">
            <a:avLst/>
          </a:prstGeom>
        </p:spPr>
        <p:txBody>
          <a:bodyPr wrap="square" rtlCol="0">
            <a:spAutoFit/>
          </a:bodyPr>
          <a:lstStyle/>
          <a:p>
            <a:pPr algn="r"/>
            <a:r>
              <a:rPr lang="en-US" sz="2200" dirty="0"/>
              <a:t>beg. bal.</a:t>
            </a:r>
          </a:p>
        </p:txBody>
      </p:sp>
      <p:sp>
        <p:nvSpPr>
          <p:cNvPr id="57" name="TextBox 56"/>
          <p:cNvSpPr txBox="1"/>
          <p:nvPr/>
        </p:nvSpPr>
        <p:spPr>
          <a:xfrm>
            <a:off x="3060706" y="4619488"/>
            <a:ext cx="1195737" cy="430887"/>
          </a:xfrm>
          <a:prstGeom prst="rect">
            <a:avLst/>
          </a:prstGeom>
        </p:spPr>
        <p:txBody>
          <a:bodyPr wrap="square" rtlCol="0">
            <a:spAutoFit/>
          </a:bodyPr>
          <a:lstStyle/>
          <a:p>
            <a:pPr algn="r"/>
            <a:r>
              <a:rPr lang="en-US" sz="2200" dirty="0"/>
              <a:t>end. bal.</a:t>
            </a:r>
          </a:p>
        </p:txBody>
      </p:sp>
      <p:sp>
        <p:nvSpPr>
          <p:cNvPr id="58" name="TextBox 57"/>
          <p:cNvSpPr txBox="1"/>
          <p:nvPr/>
        </p:nvSpPr>
        <p:spPr>
          <a:xfrm>
            <a:off x="2567772" y="4063308"/>
            <a:ext cx="471015" cy="430887"/>
          </a:xfrm>
          <a:prstGeom prst="rect">
            <a:avLst/>
          </a:prstGeom>
        </p:spPr>
        <p:txBody>
          <a:bodyPr wrap="square" rtlCol="0" anchor="ctr">
            <a:spAutoFit/>
          </a:bodyPr>
          <a:lstStyle/>
          <a:p>
            <a:pPr algn="r"/>
            <a:r>
              <a:rPr lang="en-US" sz="2200" dirty="0"/>
              <a:t>0</a:t>
            </a:r>
          </a:p>
        </p:txBody>
      </p:sp>
      <p:sp>
        <p:nvSpPr>
          <p:cNvPr id="59" name="TextBox 58"/>
          <p:cNvSpPr txBox="1"/>
          <p:nvPr/>
        </p:nvSpPr>
        <p:spPr>
          <a:xfrm>
            <a:off x="2567772" y="4334141"/>
            <a:ext cx="471015" cy="430887"/>
          </a:xfrm>
          <a:prstGeom prst="rect">
            <a:avLst/>
          </a:prstGeom>
        </p:spPr>
        <p:txBody>
          <a:bodyPr wrap="square" rtlCol="0" anchor="ctr">
            <a:spAutoFit/>
          </a:bodyPr>
          <a:lstStyle/>
          <a:p>
            <a:pPr algn="r"/>
            <a:r>
              <a:rPr lang="en-US" sz="2200" b="1" dirty="0">
                <a:solidFill>
                  <a:srgbClr val="EC008C"/>
                </a:solidFill>
              </a:rPr>
              <a:t>16</a:t>
            </a:r>
          </a:p>
        </p:txBody>
      </p:sp>
      <p:cxnSp>
        <p:nvCxnSpPr>
          <p:cNvPr id="60" name="Straight Connector 59"/>
          <p:cNvCxnSpPr/>
          <p:nvPr/>
        </p:nvCxnSpPr>
        <p:spPr>
          <a:xfrm>
            <a:off x="1184752" y="4695966"/>
            <a:ext cx="3120205" cy="0"/>
          </a:xfrm>
          <a:prstGeom prst="line">
            <a:avLst/>
          </a:prstGeom>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2567772" y="4619488"/>
            <a:ext cx="471015" cy="430887"/>
          </a:xfrm>
          <a:prstGeom prst="rect">
            <a:avLst/>
          </a:prstGeom>
        </p:spPr>
        <p:txBody>
          <a:bodyPr wrap="square" rtlCol="0" anchor="ctr">
            <a:spAutoFit/>
          </a:bodyPr>
          <a:lstStyle/>
          <a:p>
            <a:pPr algn="r"/>
            <a:r>
              <a:rPr lang="en-US" sz="2200" dirty="0"/>
              <a:t>16</a:t>
            </a:r>
          </a:p>
        </p:txBody>
      </p:sp>
      <p:sp>
        <p:nvSpPr>
          <p:cNvPr id="74" name="Rectangle 73"/>
          <p:cNvSpPr/>
          <p:nvPr/>
        </p:nvSpPr>
        <p:spPr>
          <a:xfrm>
            <a:off x="891049" y="5172177"/>
            <a:ext cx="7921625" cy="145825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5" name="TextBox 74"/>
          <p:cNvSpPr txBox="1">
            <a:spLocks noChangeArrowheads="1"/>
          </p:cNvSpPr>
          <p:nvPr/>
        </p:nvSpPr>
        <p:spPr bwMode="auto">
          <a:xfrm>
            <a:off x="891048" y="5116175"/>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a:t>
            </a:r>
            <a:r>
              <a:rPr lang="en-US" sz="2400" b="1" dirty="0" smtClean="0">
                <a:latin typeface="Calibri" pitchFamily="34" charset="0"/>
              </a:rPr>
              <a:t>Entry at </a:t>
            </a:r>
            <a:r>
              <a:rPr lang="en-US" sz="2400" b="1" dirty="0">
                <a:latin typeface="Calibri" pitchFamily="34" charset="0"/>
              </a:rPr>
              <a:t>the </a:t>
            </a:r>
            <a:r>
              <a:rPr lang="en-US" sz="2400" b="1" dirty="0" smtClean="0">
                <a:latin typeface="Calibri" pitchFamily="34" charset="0"/>
              </a:rPr>
              <a:t>End </a:t>
            </a:r>
            <a:r>
              <a:rPr lang="en-US" sz="2400" b="1" dirty="0">
                <a:latin typeface="Calibri" pitchFamily="34" charset="0"/>
              </a:rPr>
              <a:t>of 2018</a:t>
            </a:r>
            <a:endParaRPr lang="en-IN" sz="2400" b="1" baseline="30000" dirty="0">
              <a:latin typeface="Calibri" pitchFamily="34" charset="0"/>
            </a:endParaRPr>
          </a:p>
        </p:txBody>
      </p:sp>
      <p:cxnSp>
        <p:nvCxnSpPr>
          <p:cNvPr id="76" name="Straight Connector 75"/>
          <p:cNvCxnSpPr/>
          <p:nvPr/>
        </p:nvCxnSpPr>
        <p:spPr>
          <a:xfrm>
            <a:off x="891050" y="551868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a:spLocks noChangeArrowheads="1"/>
          </p:cNvSpPr>
          <p:nvPr/>
        </p:nvSpPr>
        <p:spPr bwMode="auto">
          <a:xfrm>
            <a:off x="934193" y="5504066"/>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78" name="TextBox 77"/>
          <p:cNvSpPr txBox="1">
            <a:spLocks noChangeArrowheads="1"/>
          </p:cNvSpPr>
          <p:nvPr/>
        </p:nvSpPr>
        <p:spPr bwMode="auto">
          <a:xfrm>
            <a:off x="935628" y="5858055"/>
            <a:ext cx="4728545" cy="404813"/>
          </a:xfrm>
          <a:prstGeom prst="rect">
            <a:avLst/>
          </a:prstGeom>
          <a:noFill/>
          <a:ln w="9525">
            <a:noFill/>
            <a:miter lim="800000"/>
            <a:headEnd/>
            <a:tailEnd/>
          </a:ln>
        </p:spPr>
        <p:txBody>
          <a:bodyPr/>
          <a:lstStyle/>
          <a:p>
            <a:pPr lvl="1"/>
            <a:r>
              <a:rPr lang="en-US" sz="2400" dirty="0"/>
              <a:t>Income tax payable (per above)</a:t>
            </a:r>
            <a:endParaRPr lang="en-IN" sz="2400" dirty="0">
              <a:latin typeface="Calibri" pitchFamily="34" charset="0"/>
            </a:endParaRPr>
          </a:p>
        </p:txBody>
      </p:sp>
      <p:sp>
        <p:nvSpPr>
          <p:cNvPr id="79" name="TextBox 78"/>
          <p:cNvSpPr txBox="1">
            <a:spLocks noChangeArrowheads="1"/>
          </p:cNvSpPr>
          <p:nvPr/>
        </p:nvSpPr>
        <p:spPr bwMode="auto">
          <a:xfrm>
            <a:off x="6228340" y="5504066"/>
            <a:ext cx="1174822" cy="404812"/>
          </a:xfrm>
          <a:prstGeom prst="rect">
            <a:avLst/>
          </a:prstGeom>
          <a:noFill/>
          <a:ln w="9525">
            <a:noFill/>
            <a:miter lim="800000"/>
            <a:headEnd/>
            <a:tailEnd/>
          </a:ln>
        </p:spPr>
        <p:txBody>
          <a:bodyPr/>
          <a:lstStyle/>
          <a:p>
            <a:pPr algn="r"/>
            <a:r>
              <a:rPr lang="en-IN" sz="2400" dirty="0">
                <a:latin typeface="Calibri" pitchFamily="34" charset="0"/>
              </a:rPr>
              <a:t>56</a:t>
            </a:r>
          </a:p>
        </p:txBody>
      </p:sp>
      <p:sp>
        <p:nvSpPr>
          <p:cNvPr id="80" name="TextBox 79"/>
          <p:cNvSpPr txBox="1">
            <a:spLocks noChangeArrowheads="1"/>
          </p:cNvSpPr>
          <p:nvPr/>
        </p:nvSpPr>
        <p:spPr bwMode="auto">
          <a:xfrm>
            <a:off x="7567399" y="5858055"/>
            <a:ext cx="1176057" cy="404813"/>
          </a:xfrm>
          <a:prstGeom prst="rect">
            <a:avLst/>
          </a:prstGeom>
          <a:noFill/>
          <a:ln w="9525">
            <a:noFill/>
            <a:miter lim="800000"/>
            <a:headEnd/>
            <a:tailEnd/>
          </a:ln>
        </p:spPr>
        <p:txBody>
          <a:bodyPr/>
          <a:lstStyle/>
          <a:p>
            <a:pPr algn="r"/>
            <a:r>
              <a:rPr lang="en-IN" sz="2400" dirty="0">
                <a:latin typeface="Calibri" pitchFamily="34" charset="0"/>
              </a:rPr>
              <a:t>40</a:t>
            </a:r>
          </a:p>
        </p:txBody>
      </p:sp>
      <p:sp>
        <p:nvSpPr>
          <p:cNvPr id="81" name="TextBox 80"/>
          <p:cNvSpPr txBox="1">
            <a:spLocks noChangeArrowheads="1"/>
          </p:cNvSpPr>
          <p:nvPr/>
        </p:nvSpPr>
        <p:spPr bwMode="auto">
          <a:xfrm>
            <a:off x="7804505" y="5109823"/>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2" name="TextBox 81"/>
          <p:cNvSpPr txBox="1">
            <a:spLocks noChangeArrowheads="1"/>
          </p:cNvSpPr>
          <p:nvPr/>
        </p:nvSpPr>
        <p:spPr bwMode="auto">
          <a:xfrm>
            <a:off x="6305836" y="510982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83" name="TextBox 82"/>
          <p:cNvSpPr txBox="1">
            <a:spLocks noChangeArrowheads="1"/>
          </p:cNvSpPr>
          <p:nvPr/>
        </p:nvSpPr>
        <p:spPr bwMode="auto">
          <a:xfrm>
            <a:off x="935628" y="6212044"/>
            <a:ext cx="5414560" cy="404813"/>
          </a:xfrm>
          <a:prstGeom prst="rect">
            <a:avLst/>
          </a:prstGeom>
          <a:noFill/>
          <a:ln w="9525">
            <a:noFill/>
            <a:miter lim="800000"/>
            <a:headEnd/>
            <a:tailEnd/>
          </a:ln>
        </p:spPr>
        <p:txBody>
          <a:bodyPr/>
          <a:lstStyle/>
          <a:p>
            <a:pPr lvl="1"/>
            <a:r>
              <a:rPr lang="en-US" sz="2400" b="1" dirty="0">
                <a:solidFill>
                  <a:srgbClr val="EC008C"/>
                </a:solidFill>
              </a:rPr>
              <a:t>Deferred tax liability (per above)</a:t>
            </a:r>
            <a:endParaRPr lang="en-IN" sz="2400" b="1" dirty="0">
              <a:solidFill>
                <a:srgbClr val="EC008C"/>
              </a:solidFill>
              <a:latin typeface="Calibri" pitchFamily="34" charset="0"/>
            </a:endParaRPr>
          </a:p>
        </p:txBody>
      </p:sp>
      <p:sp>
        <p:nvSpPr>
          <p:cNvPr id="84" name="TextBox 83"/>
          <p:cNvSpPr txBox="1">
            <a:spLocks noChangeArrowheads="1"/>
          </p:cNvSpPr>
          <p:nvPr/>
        </p:nvSpPr>
        <p:spPr bwMode="auto">
          <a:xfrm>
            <a:off x="7578168" y="621204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16</a:t>
            </a:r>
          </a:p>
        </p:txBody>
      </p:sp>
      <p:sp>
        <p:nvSpPr>
          <p:cNvPr id="85" name="TextBox 84"/>
          <p:cNvSpPr txBox="1"/>
          <p:nvPr/>
        </p:nvSpPr>
        <p:spPr>
          <a:xfrm>
            <a:off x="706853" y="760298"/>
            <a:ext cx="1824615" cy="426621"/>
          </a:xfrm>
          <a:prstGeom prst="rect">
            <a:avLst/>
          </a:prstGeom>
        </p:spPr>
        <p:txBody>
          <a:bodyPr wrap="square" rtlCol="0">
            <a:spAutoFit/>
          </a:bodyPr>
          <a:lstStyle/>
          <a:p>
            <a:pPr algn="ctr"/>
            <a:r>
              <a:rPr lang="en-US" sz="2200" dirty="0"/>
              <a:t>($ in millions)</a:t>
            </a:r>
          </a:p>
        </p:txBody>
      </p:sp>
      <p:cxnSp>
        <p:nvCxnSpPr>
          <p:cNvPr id="5" name="Straight Connector 4"/>
          <p:cNvCxnSpPr/>
          <p:nvPr/>
        </p:nvCxnSpPr>
        <p:spPr>
          <a:xfrm>
            <a:off x="8436954" y="3407190"/>
            <a:ext cx="466065" cy="0"/>
          </a:xfrm>
          <a:prstGeom prst="line">
            <a:avLst/>
          </a:prstGeom>
          <a:ln>
            <a:solidFill>
              <a:srgbClr val="EC008C"/>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61163" y="2726068"/>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510107" y="3383457"/>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4510107" y="3712839"/>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4510107" y="3762003"/>
            <a:ext cx="619152"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8325061" y="4640047"/>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a:off x="8325061" y="4969429"/>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8325061" y="5018593"/>
            <a:ext cx="511695"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rot="16200000" flipH="1">
            <a:off x="8363449" y="3741576"/>
            <a:ext cx="51585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950361" y="5584433"/>
            <a:ext cx="393005" cy="3380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6726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500"/>
                                        <p:tgtEl>
                                          <p:spTgt spid="85"/>
                                        </p:tgtEl>
                                      </p:cBhvr>
                                    </p:animEffect>
                                  </p:childTnLst>
                                </p:cTn>
                              </p:par>
                              <p:par>
                                <p:cTn id="68" presetID="10" presetClass="entr" presetSubtype="0"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500"/>
                                        <p:tgtEl>
                                          <p:spTgt spid="5"/>
                                        </p:tgtEl>
                                      </p:cBhvr>
                                    </p:animEffect>
                                  </p:childTnLst>
                                </p:cTn>
                              </p:par>
                              <p:par>
                                <p:cTn id="71" presetID="10" presetClass="entr" presetSubtype="0" fill="hold"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fade">
                                      <p:cBhvr>
                                        <p:cTn id="73" dur="500"/>
                                        <p:tgtEl>
                                          <p:spTgt spid="86"/>
                                        </p:tgtEl>
                                      </p:cBhvr>
                                    </p:animEffect>
                                  </p:childTnLst>
                                </p:cTn>
                              </p:par>
                              <p:par>
                                <p:cTn id="74" presetID="10" presetClass="entr" presetSubtype="0" fill="hold"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par>
                                <p:cTn id="80" presetID="10" presetClass="entr" presetSubtype="0" fill="hold" nodeType="with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fade">
                                      <p:cBhvr>
                                        <p:cTn id="82" dur="500"/>
                                        <p:tgtEl>
                                          <p:spTgt spid="8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nodeType="click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up)">
                                      <p:cBhvr>
                                        <p:cTn id="96" dur="500"/>
                                        <p:tgtEl>
                                          <p:spTgt spid="67"/>
                                        </p:tgtEl>
                                      </p:cBhvr>
                                    </p:animEffect>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500"/>
                                        <p:tgtEl>
                                          <p:spTgt spid="4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fade">
                                      <p:cBhvr>
                                        <p:cTn id="109" dur="500"/>
                                        <p:tgtEl>
                                          <p:spTgt spid="5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fade">
                                      <p:cBhvr>
                                        <p:cTn id="118" dur="500"/>
                                        <p:tgtEl>
                                          <p:spTgt spid="54"/>
                                        </p:tgtEl>
                                      </p:cBhvr>
                                    </p:animEffect>
                                  </p:childTnLst>
                                </p:cTn>
                              </p:par>
                              <p:par>
                                <p:cTn id="119" presetID="10" presetClass="entr" presetSubtype="0" fill="hold" nodeType="withEffect">
                                  <p:stCondLst>
                                    <p:cond delay="0"/>
                                  </p:stCondLst>
                                  <p:childTnLst>
                                    <p:set>
                                      <p:cBhvr>
                                        <p:cTn id="120" dur="1" fill="hold">
                                          <p:stCondLst>
                                            <p:cond delay="0"/>
                                          </p:stCondLst>
                                        </p:cTn>
                                        <p:tgtEl>
                                          <p:spTgt spid="91"/>
                                        </p:tgtEl>
                                        <p:attrNameLst>
                                          <p:attrName>style.visibility</p:attrName>
                                        </p:attrNameLst>
                                      </p:cBhvr>
                                      <p:to>
                                        <p:strVal val="visible"/>
                                      </p:to>
                                    </p:set>
                                    <p:animEffect transition="in" filter="fade">
                                      <p:cBhvr>
                                        <p:cTn id="121" dur="500"/>
                                        <p:tgtEl>
                                          <p:spTgt spid="91"/>
                                        </p:tgtEl>
                                      </p:cBhvr>
                                    </p:animEffect>
                                  </p:childTnLst>
                                </p:cTn>
                              </p:par>
                              <p:par>
                                <p:cTn id="122" presetID="10" presetClass="entr" presetSubtype="0" fill="hold" nodeType="withEffect">
                                  <p:stCondLst>
                                    <p:cond delay="0"/>
                                  </p:stCondLst>
                                  <p:childTnLst>
                                    <p:set>
                                      <p:cBhvr>
                                        <p:cTn id="123" dur="1" fill="hold">
                                          <p:stCondLst>
                                            <p:cond delay="0"/>
                                          </p:stCondLst>
                                        </p:cTn>
                                        <p:tgtEl>
                                          <p:spTgt spid="92"/>
                                        </p:tgtEl>
                                        <p:attrNameLst>
                                          <p:attrName>style.visibility</p:attrName>
                                        </p:attrNameLst>
                                      </p:cBhvr>
                                      <p:to>
                                        <p:strVal val="visible"/>
                                      </p:to>
                                    </p:set>
                                    <p:animEffect transition="in" filter="fade">
                                      <p:cBhvr>
                                        <p:cTn id="124" dur="500"/>
                                        <p:tgtEl>
                                          <p:spTgt spid="92"/>
                                        </p:tgtEl>
                                      </p:cBhvr>
                                    </p:animEffect>
                                  </p:childTnLst>
                                </p:cTn>
                              </p:par>
                              <p:par>
                                <p:cTn id="125" presetID="10" presetClass="entr" presetSubtype="0" fill="hold" nodeType="withEffect">
                                  <p:stCondLst>
                                    <p:cond delay="0"/>
                                  </p:stCondLst>
                                  <p:childTnLst>
                                    <p:set>
                                      <p:cBhvr>
                                        <p:cTn id="126" dur="1" fill="hold">
                                          <p:stCondLst>
                                            <p:cond delay="0"/>
                                          </p:stCondLst>
                                        </p:cTn>
                                        <p:tgtEl>
                                          <p:spTgt spid="93"/>
                                        </p:tgtEl>
                                        <p:attrNameLst>
                                          <p:attrName>style.visibility</p:attrName>
                                        </p:attrNameLst>
                                      </p:cBhvr>
                                      <p:to>
                                        <p:strVal val="visible"/>
                                      </p:to>
                                    </p:set>
                                    <p:animEffect transition="in" filter="fade">
                                      <p:cBhvr>
                                        <p:cTn id="127" dur="500"/>
                                        <p:tgtEl>
                                          <p:spTgt spid="9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5"/>
                                        </p:tgtEl>
                                        <p:attrNameLst>
                                          <p:attrName>style.visibility</p:attrName>
                                        </p:attrNameLst>
                                      </p:cBhvr>
                                      <p:to>
                                        <p:strVal val="visible"/>
                                      </p:to>
                                    </p:set>
                                    <p:animEffect transition="in" filter="fade">
                                      <p:cBhvr>
                                        <p:cTn id="130" dur="500"/>
                                        <p:tgtEl>
                                          <p:spTgt spid="1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5"/>
                                        </p:tgtEl>
                                        <p:attrNameLst>
                                          <p:attrName>style.visibility</p:attrName>
                                        </p:attrNameLst>
                                      </p:cBhvr>
                                      <p:to>
                                        <p:strVal val="visible"/>
                                      </p:to>
                                    </p:set>
                                    <p:animEffect transition="in" filter="fade">
                                      <p:cBhvr>
                                        <p:cTn id="133" dur="500"/>
                                        <p:tgtEl>
                                          <p:spTgt spid="55"/>
                                        </p:tgtEl>
                                      </p:cBhvr>
                                    </p:animEffect>
                                  </p:childTnLst>
                                </p:cTn>
                              </p:par>
                              <p:par>
                                <p:cTn id="134" presetID="10" presetClass="entr" presetSubtype="0" fill="hold" nodeType="withEffect">
                                  <p:stCondLst>
                                    <p:cond delay="0"/>
                                  </p:stCondLst>
                                  <p:childTnLst>
                                    <p:set>
                                      <p:cBhvr>
                                        <p:cTn id="135" dur="1" fill="hold">
                                          <p:stCondLst>
                                            <p:cond delay="0"/>
                                          </p:stCondLst>
                                        </p:cTn>
                                        <p:tgtEl>
                                          <p:spTgt spid="7"/>
                                        </p:tgtEl>
                                        <p:attrNameLst>
                                          <p:attrName>style.visibility</p:attrName>
                                        </p:attrNameLst>
                                      </p:cBhvr>
                                      <p:to>
                                        <p:strVal val="visible"/>
                                      </p:to>
                                    </p:set>
                                    <p:animEffect transition="in" filter="fade">
                                      <p:cBhvr>
                                        <p:cTn id="136" dur="500"/>
                                        <p:tgtEl>
                                          <p:spTgt spid="7"/>
                                        </p:tgtEl>
                                      </p:cBhvr>
                                    </p:animEffect>
                                  </p:childTnLst>
                                </p:cTn>
                              </p:par>
                              <p:par>
                                <p:cTn id="137" presetID="10" presetClass="entr" presetSubtype="0" fill="hold" nodeType="withEffect">
                                  <p:stCondLst>
                                    <p:cond delay="0"/>
                                  </p:stCondLst>
                                  <p:childTnLst>
                                    <p:set>
                                      <p:cBhvr>
                                        <p:cTn id="138" dur="1" fill="hold">
                                          <p:stCondLst>
                                            <p:cond delay="0"/>
                                          </p:stCondLst>
                                        </p:cTn>
                                        <p:tgtEl>
                                          <p:spTgt spid="12"/>
                                        </p:tgtEl>
                                        <p:attrNameLst>
                                          <p:attrName>style.visibility</p:attrName>
                                        </p:attrNameLst>
                                      </p:cBhvr>
                                      <p:to>
                                        <p:strVal val="visible"/>
                                      </p:to>
                                    </p:set>
                                    <p:animEffect transition="in" filter="fade">
                                      <p:cBhvr>
                                        <p:cTn id="139" dur="500"/>
                                        <p:tgtEl>
                                          <p:spTgt spid="12"/>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6"/>
                                        </p:tgtEl>
                                        <p:attrNameLst>
                                          <p:attrName>style.visibility</p:attrName>
                                        </p:attrNameLst>
                                      </p:cBhvr>
                                      <p:to>
                                        <p:strVal val="visible"/>
                                      </p:to>
                                    </p:set>
                                    <p:animEffect transition="in" filter="fade">
                                      <p:cBhvr>
                                        <p:cTn id="142" dur="500"/>
                                        <p:tgtEl>
                                          <p:spTgt spid="56"/>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57"/>
                                        </p:tgtEl>
                                        <p:attrNameLst>
                                          <p:attrName>style.visibility</p:attrName>
                                        </p:attrNameLst>
                                      </p:cBhvr>
                                      <p:to>
                                        <p:strVal val="visible"/>
                                      </p:to>
                                    </p:set>
                                    <p:animEffect transition="in" filter="fade">
                                      <p:cBhvr>
                                        <p:cTn id="145" dur="500"/>
                                        <p:tgtEl>
                                          <p:spTgt spid="5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8"/>
                                        </p:tgtEl>
                                        <p:attrNameLst>
                                          <p:attrName>style.visibility</p:attrName>
                                        </p:attrNameLst>
                                      </p:cBhvr>
                                      <p:to>
                                        <p:strVal val="visible"/>
                                      </p:to>
                                    </p:set>
                                    <p:animEffect transition="in" filter="fade">
                                      <p:cBhvr>
                                        <p:cTn id="148" dur="500"/>
                                        <p:tgtEl>
                                          <p:spTgt spid="5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500"/>
                                        <p:tgtEl>
                                          <p:spTgt spid="59"/>
                                        </p:tgtEl>
                                      </p:cBhvr>
                                    </p:animEffect>
                                  </p:childTnLst>
                                </p:cTn>
                              </p:par>
                              <p:par>
                                <p:cTn id="152" presetID="10" presetClass="entr" presetSubtype="0" fill="hold" nodeType="with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fade">
                                      <p:cBhvr>
                                        <p:cTn id="154" dur="500"/>
                                        <p:tgtEl>
                                          <p:spTgt spid="60"/>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61"/>
                                        </p:tgtEl>
                                        <p:attrNameLst>
                                          <p:attrName>style.visibility</p:attrName>
                                        </p:attrNameLst>
                                      </p:cBhvr>
                                      <p:to>
                                        <p:strVal val="visible"/>
                                      </p:to>
                                    </p:set>
                                    <p:animEffect transition="in" filter="fade">
                                      <p:cBhvr>
                                        <p:cTn id="157" dur="500"/>
                                        <p:tgtEl>
                                          <p:spTgt spid="61"/>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74"/>
                                        </p:tgtEl>
                                        <p:attrNameLst>
                                          <p:attrName>style.visibility</p:attrName>
                                        </p:attrNameLst>
                                      </p:cBhvr>
                                      <p:to>
                                        <p:strVal val="visible"/>
                                      </p:to>
                                    </p:set>
                                    <p:animEffect transition="in" filter="fade">
                                      <p:cBhvr>
                                        <p:cTn id="162" dur="500"/>
                                        <p:tgtEl>
                                          <p:spTgt spid="74"/>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75"/>
                                        </p:tgtEl>
                                        <p:attrNameLst>
                                          <p:attrName>style.visibility</p:attrName>
                                        </p:attrNameLst>
                                      </p:cBhvr>
                                      <p:to>
                                        <p:strVal val="visible"/>
                                      </p:to>
                                    </p:set>
                                    <p:animEffect transition="in" filter="fade">
                                      <p:cBhvr>
                                        <p:cTn id="165" dur="500"/>
                                        <p:tgtEl>
                                          <p:spTgt spid="75"/>
                                        </p:tgtEl>
                                      </p:cBhvr>
                                    </p:animEffect>
                                  </p:childTnLst>
                                </p:cTn>
                              </p:par>
                              <p:par>
                                <p:cTn id="166" presetID="10" presetClass="entr" presetSubtype="0" fill="hold" nodeType="withEffect">
                                  <p:stCondLst>
                                    <p:cond delay="0"/>
                                  </p:stCondLst>
                                  <p:childTnLst>
                                    <p:set>
                                      <p:cBhvr>
                                        <p:cTn id="167" dur="1" fill="hold">
                                          <p:stCondLst>
                                            <p:cond delay="0"/>
                                          </p:stCondLst>
                                        </p:cTn>
                                        <p:tgtEl>
                                          <p:spTgt spid="76"/>
                                        </p:tgtEl>
                                        <p:attrNameLst>
                                          <p:attrName>style.visibility</p:attrName>
                                        </p:attrNameLst>
                                      </p:cBhvr>
                                      <p:to>
                                        <p:strVal val="visible"/>
                                      </p:to>
                                    </p:set>
                                    <p:animEffect transition="in" filter="fade">
                                      <p:cBhvr>
                                        <p:cTn id="168" dur="500"/>
                                        <p:tgtEl>
                                          <p:spTgt spid="76"/>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78"/>
                                        </p:tgtEl>
                                        <p:attrNameLst>
                                          <p:attrName>style.visibility</p:attrName>
                                        </p:attrNameLst>
                                      </p:cBhvr>
                                      <p:to>
                                        <p:strVal val="visible"/>
                                      </p:to>
                                    </p:set>
                                    <p:animEffect transition="in" filter="fade">
                                      <p:cBhvr>
                                        <p:cTn id="171" dur="500"/>
                                        <p:tgtEl>
                                          <p:spTgt spid="78"/>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82"/>
                                        </p:tgtEl>
                                        <p:attrNameLst>
                                          <p:attrName>style.visibility</p:attrName>
                                        </p:attrNameLst>
                                      </p:cBhvr>
                                      <p:to>
                                        <p:strVal val="visible"/>
                                      </p:to>
                                    </p:set>
                                    <p:animEffect transition="in" filter="fade">
                                      <p:cBhvr>
                                        <p:cTn id="174" dur="500"/>
                                        <p:tgtEl>
                                          <p:spTgt spid="82"/>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83"/>
                                        </p:tgtEl>
                                        <p:attrNameLst>
                                          <p:attrName>style.visibility</p:attrName>
                                        </p:attrNameLst>
                                      </p:cBhvr>
                                      <p:to>
                                        <p:strVal val="visible"/>
                                      </p:to>
                                    </p:set>
                                    <p:animEffect transition="in" filter="fade">
                                      <p:cBhvr>
                                        <p:cTn id="177" dur="500"/>
                                        <p:tgtEl>
                                          <p:spTgt spid="83"/>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84"/>
                                        </p:tgtEl>
                                        <p:attrNameLst>
                                          <p:attrName>style.visibility</p:attrName>
                                        </p:attrNameLst>
                                      </p:cBhvr>
                                      <p:to>
                                        <p:strVal val="visible"/>
                                      </p:to>
                                    </p:set>
                                    <p:animEffect transition="in" filter="fade">
                                      <p:cBhvr>
                                        <p:cTn id="180" dur="500"/>
                                        <p:tgtEl>
                                          <p:spTgt spid="84"/>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1"/>
                                        </p:tgtEl>
                                        <p:attrNameLst>
                                          <p:attrName>style.visibility</p:attrName>
                                        </p:attrNameLst>
                                      </p:cBhvr>
                                      <p:to>
                                        <p:strVal val="visible"/>
                                      </p:to>
                                    </p:set>
                                    <p:animEffect transition="in" filter="fade">
                                      <p:cBhvr>
                                        <p:cTn id="183" dur="500"/>
                                        <p:tgtEl>
                                          <p:spTgt spid="81"/>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80"/>
                                        </p:tgtEl>
                                        <p:attrNameLst>
                                          <p:attrName>style.visibility</p:attrName>
                                        </p:attrNameLst>
                                      </p:cBhvr>
                                      <p:to>
                                        <p:strVal val="visible"/>
                                      </p:to>
                                    </p:set>
                                    <p:animEffect transition="in" filter="fade">
                                      <p:cBhvr>
                                        <p:cTn id="186" dur="500"/>
                                        <p:tgtEl>
                                          <p:spTgt spid="80"/>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79"/>
                                        </p:tgtEl>
                                        <p:attrNameLst>
                                          <p:attrName>style.visibility</p:attrName>
                                        </p:attrNameLst>
                                      </p:cBhvr>
                                      <p:to>
                                        <p:strVal val="visible"/>
                                      </p:to>
                                    </p:set>
                                    <p:animEffect transition="in" filter="fade">
                                      <p:cBhvr>
                                        <p:cTn id="191" dur="500"/>
                                        <p:tgtEl>
                                          <p:spTgt spid="79"/>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77"/>
                                        </p:tgtEl>
                                        <p:attrNameLst>
                                          <p:attrName>style.visibility</p:attrName>
                                        </p:attrNameLst>
                                      </p:cBhvr>
                                      <p:to>
                                        <p:strVal val="visible"/>
                                      </p:to>
                                    </p:set>
                                    <p:animEffect transition="in" filter="fade">
                                      <p:cBhvr>
                                        <p:cTn id="194" dur="500"/>
                                        <p:tgtEl>
                                          <p:spTgt spid="77"/>
                                        </p:tgtEl>
                                      </p:cBhvr>
                                    </p:animEffect>
                                  </p:childTnLst>
                                </p:cTn>
                              </p:par>
                              <p:par>
                                <p:cTn id="195" presetID="1" presetClass="entr" presetSubtype="0" fill="hold" grpId="0" nodeType="withEffect">
                                  <p:stCondLst>
                                    <p:cond delay="0"/>
                                  </p:stCondLst>
                                  <p:childTnLst>
                                    <p:set>
                                      <p:cBhvr>
                                        <p:cTn id="19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P spid="25" grpId="0"/>
      <p:bldP spid="26" grpId="0"/>
      <p:bldP spid="27" grpId="0"/>
      <p:bldP spid="28" grpId="0"/>
      <p:bldP spid="29" grpId="0"/>
      <p:bldP spid="30" grpId="0"/>
      <p:bldP spid="32" grpId="0"/>
      <p:bldP spid="33" grpId="0"/>
      <p:bldP spid="34" grpId="0"/>
      <p:bldP spid="35" grpId="0"/>
      <p:bldP spid="36" grpId="0"/>
      <p:bldP spid="37"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1" grpId="0"/>
      <p:bldP spid="74" grpId="0" animBg="1"/>
      <p:bldP spid="75" grpId="0"/>
      <p:bldP spid="77" grpId="0"/>
      <p:bldP spid="78" grpId="0"/>
      <p:bldP spid="79" grpId="0"/>
      <p:bldP spid="80" grpId="0"/>
      <p:bldP spid="81" grpId="0"/>
      <p:bldP spid="82" grpId="0"/>
      <p:bldP spid="83" grpId="0"/>
      <p:bldP spid="84" grpId="0"/>
      <p:bldP spid="85" grpId="0"/>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754380" y="2367044"/>
            <a:ext cx="8138160" cy="3168000"/>
          </a:xfrm>
          <a:prstGeom prst="rect">
            <a:avLst/>
          </a:prstGeom>
          <a:noFill/>
          <a:ln w="28575">
            <a:solidFill>
              <a:schemeClr val="bg1">
                <a:lumMod val="50000"/>
              </a:schemeClr>
            </a:solidFill>
          </a:ln>
        </p:spPr>
        <p:txBody>
          <a:bodyPr wrap="square" rtlCol="0">
            <a:spAutoFit/>
          </a:bodyPr>
          <a:lstStyle/>
          <a:p>
            <a:endParaRPr lang="en-IN" dirty="0"/>
          </a:p>
        </p:txBody>
      </p:sp>
      <p:sp>
        <p:nvSpPr>
          <p:cNvPr id="2" name="Title 1"/>
          <p:cNvSpPr>
            <a:spLocks noGrp="1"/>
          </p:cNvSpPr>
          <p:nvPr>
            <p:ph type="title"/>
          </p:nvPr>
        </p:nvSpPr>
        <p:spPr>
          <a:xfrm>
            <a:off x="521082" y="3032"/>
            <a:ext cx="8622917" cy="937627"/>
          </a:xfrm>
        </p:spPr>
        <p:txBody>
          <a:bodyPr>
            <a:normAutofit/>
          </a:bodyPr>
          <a:lstStyle/>
          <a:p>
            <a:r>
              <a:rPr lang="en-US" dirty="0"/>
              <a:t>Net Operating Loss </a:t>
            </a:r>
            <a:r>
              <a:rPr lang="en-US" dirty="0" err="1" smtClean="0"/>
              <a:t>Carryforward</a:t>
            </a:r>
            <a:r>
              <a:rPr lang="en-US" dirty="0">
                <a:cs typeface="Arial" charset="0"/>
              </a:rPr>
              <a:t> </a:t>
            </a:r>
            <a:r>
              <a:rPr lang="en-US" sz="2600" dirty="0" smtClean="0">
                <a:cs typeface="Arial" charset="0"/>
              </a:rPr>
              <a:t>(continued</a:t>
            </a:r>
            <a:r>
              <a:rPr lang="en-US" sz="2600" dirty="0">
                <a:cs typeface="Arial" charset="0"/>
              </a:rPr>
              <a:t>)</a:t>
            </a:r>
            <a:endParaRPr lang="en-US" sz="2600" dirty="0">
              <a:latin typeface="+mj-lt"/>
            </a:endParaRPr>
          </a:p>
        </p:txBody>
      </p:sp>
      <p:sp>
        <p:nvSpPr>
          <p:cNvPr id="2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103" name="TextBox 102"/>
          <p:cNvSpPr txBox="1"/>
          <p:nvPr/>
        </p:nvSpPr>
        <p:spPr>
          <a:xfrm>
            <a:off x="575129" y="1011125"/>
            <a:ext cx="8568871" cy="1107996"/>
          </a:xfrm>
          <a:prstGeom prst="rect">
            <a:avLst/>
          </a:prstGeom>
          <a:noFill/>
        </p:spPr>
        <p:txBody>
          <a:bodyPr wrap="square" rtlCol="0">
            <a:spAutoFit/>
          </a:bodyPr>
          <a:lstStyle/>
          <a:p>
            <a:r>
              <a:rPr lang="en-IN" sz="2200" dirty="0"/>
              <a:t>During 2018, its first year of operations, American Laminating Corporation reported an operating loss of $125 million for financial reporting and tax purposes. The enacted tax </a:t>
            </a:r>
            <a:r>
              <a:rPr lang="en-US" sz="2200" dirty="0"/>
              <a:t>rate is 40%.</a:t>
            </a:r>
          </a:p>
        </p:txBody>
      </p:sp>
      <p:sp>
        <p:nvSpPr>
          <p:cNvPr id="55" name="TextBox 54"/>
          <p:cNvSpPr txBox="1"/>
          <p:nvPr/>
        </p:nvSpPr>
        <p:spPr>
          <a:xfrm>
            <a:off x="2064095" y="2456550"/>
            <a:ext cx="4176000" cy="461665"/>
          </a:xfrm>
          <a:prstGeom prst="rect">
            <a:avLst/>
          </a:prstGeom>
          <a:noFill/>
        </p:spPr>
        <p:txBody>
          <a:bodyPr wrap="square" rtlCol="0">
            <a:spAutoFit/>
          </a:bodyPr>
          <a:lstStyle/>
          <a:p>
            <a:pPr algn="ctr"/>
            <a:r>
              <a:rPr lang="en-IN" sz="2400" b="1" dirty="0"/>
              <a:t>Income Statement (partial)</a:t>
            </a:r>
            <a:endParaRPr lang="en-US" sz="2200" dirty="0"/>
          </a:p>
        </p:txBody>
      </p:sp>
      <p:sp>
        <p:nvSpPr>
          <p:cNvPr id="56" name="TextBox 55"/>
          <p:cNvSpPr txBox="1"/>
          <p:nvPr/>
        </p:nvSpPr>
        <p:spPr>
          <a:xfrm>
            <a:off x="800100" y="3729091"/>
            <a:ext cx="5832000" cy="461665"/>
          </a:xfrm>
          <a:prstGeom prst="rect">
            <a:avLst/>
          </a:prstGeom>
          <a:noFill/>
        </p:spPr>
        <p:txBody>
          <a:bodyPr wrap="square" rtlCol="0">
            <a:spAutoFit/>
          </a:bodyPr>
          <a:lstStyle/>
          <a:p>
            <a:r>
              <a:rPr lang="en-IN" sz="2400" dirty="0"/>
              <a:t>Operating loss before income taxes</a:t>
            </a:r>
            <a:endParaRPr lang="en-US" sz="2200" dirty="0"/>
          </a:p>
        </p:txBody>
      </p:sp>
      <p:sp>
        <p:nvSpPr>
          <p:cNvPr id="57" name="TextBox 56"/>
          <p:cNvSpPr txBox="1"/>
          <p:nvPr/>
        </p:nvSpPr>
        <p:spPr>
          <a:xfrm>
            <a:off x="800100" y="4300591"/>
            <a:ext cx="5832000" cy="461665"/>
          </a:xfrm>
          <a:prstGeom prst="rect">
            <a:avLst/>
          </a:prstGeom>
          <a:noFill/>
        </p:spPr>
        <p:txBody>
          <a:bodyPr wrap="square" rtlCol="0">
            <a:spAutoFit/>
          </a:bodyPr>
          <a:lstStyle/>
          <a:p>
            <a:r>
              <a:rPr lang="en-IN" sz="2400" b="1" dirty="0">
                <a:solidFill>
                  <a:srgbClr val="EC008C"/>
                </a:solidFill>
              </a:rPr>
              <a:t>Less: Income tax benefit—net operating loss</a:t>
            </a:r>
            <a:endParaRPr lang="en-US" sz="2200" b="1" dirty="0">
              <a:solidFill>
                <a:srgbClr val="EC008C"/>
              </a:solidFill>
            </a:endParaRPr>
          </a:p>
        </p:txBody>
      </p:sp>
      <p:sp>
        <p:nvSpPr>
          <p:cNvPr id="58" name="TextBox 57"/>
          <p:cNvSpPr txBox="1"/>
          <p:nvPr/>
        </p:nvSpPr>
        <p:spPr>
          <a:xfrm>
            <a:off x="800100" y="4872091"/>
            <a:ext cx="5832000" cy="461665"/>
          </a:xfrm>
          <a:prstGeom prst="rect">
            <a:avLst/>
          </a:prstGeom>
          <a:noFill/>
        </p:spPr>
        <p:txBody>
          <a:bodyPr wrap="square" rtlCol="0">
            <a:spAutoFit/>
          </a:bodyPr>
          <a:lstStyle/>
          <a:p>
            <a:r>
              <a:rPr lang="en-IN" sz="2400" dirty="0"/>
              <a:t>Net loss</a:t>
            </a:r>
            <a:endParaRPr lang="en-US" sz="2200" dirty="0"/>
          </a:p>
        </p:txBody>
      </p:sp>
      <p:sp>
        <p:nvSpPr>
          <p:cNvPr id="59" name="TextBox 58"/>
          <p:cNvSpPr txBox="1"/>
          <p:nvPr/>
        </p:nvSpPr>
        <p:spPr>
          <a:xfrm>
            <a:off x="6977220" y="3172831"/>
            <a:ext cx="1872000" cy="461665"/>
          </a:xfrm>
          <a:prstGeom prst="rect">
            <a:avLst/>
          </a:prstGeom>
          <a:noFill/>
        </p:spPr>
        <p:txBody>
          <a:bodyPr wrap="square" rtlCol="0">
            <a:spAutoFit/>
          </a:bodyPr>
          <a:lstStyle/>
          <a:p>
            <a:r>
              <a:rPr lang="en-IN" sz="2400" dirty="0"/>
              <a:t>($ in millions)</a:t>
            </a:r>
            <a:endParaRPr lang="en-US" sz="2200" dirty="0"/>
          </a:p>
        </p:txBody>
      </p:sp>
      <p:sp>
        <p:nvSpPr>
          <p:cNvPr id="60" name="TextBox 59"/>
          <p:cNvSpPr txBox="1"/>
          <p:nvPr/>
        </p:nvSpPr>
        <p:spPr>
          <a:xfrm>
            <a:off x="7319220" y="3729091"/>
            <a:ext cx="1188000" cy="461665"/>
          </a:xfrm>
          <a:prstGeom prst="rect">
            <a:avLst/>
          </a:prstGeom>
          <a:noFill/>
        </p:spPr>
        <p:txBody>
          <a:bodyPr wrap="square" rtlCol="0">
            <a:spAutoFit/>
          </a:bodyPr>
          <a:lstStyle/>
          <a:p>
            <a:pPr algn="r"/>
            <a:r>
              <a:rPr lang="en-IN" sz="2400" dirty="0"/>
              <a:t>$(125)</a:t>
            </a:r>
            <a:endParaRPr lang="en-US" sz="2200" dirty="0"/>
          </a:p>
        </p:txBody>
      </p:sp>
      <p:sp>
        <p:nvSpPr>
          <p:cNvPr id="61" name="TextBox 60"/>
          <p:cNvSpPr txBox="1"/>
          <p:nvPr/>
        </p:nvSpPr>
        <p:spPr>
          <a:xfrm>
            <a:off x="7319220" y="4300591"/>
            <a:ext cx="1188000" cy="461665"/>
          </a:xfrm>
          <a:prstGeom prst="rect">
            <a:avLst/>
          </a:prstGeom>
          <a:noFill/>
        </p:spPr>
        <p:txBody>
          <a:bodyPr wrap="square" rtlCol="0">
            <a:spAutoFit/>
          </a:bodyPr>
          <a:lstStyle/>
          <a:p>
            <a:pPr algn="r"/>
            <a:r>
              <a:rPr lang="en-IN" sz="2400" b="1" dirty="0">
                <a:solidFill>
                  <a:srgbClr val="EC008C"/>
                </a:solidFill>
              </a:rPr>
              <a:t>50</a:t>
            </a:r>
            <a:endParaRPr lang="en-US" sz="2200" b="1" dirty="0">
              <a:solidFill>
                <a:srgbClr val="EC008C"/>
              </a:solidFill>
            </a:endParaRPr>
          </a:p>
        </p:txBody>
      </p:sp>
      <p:sp>
        <p:nvSpPr>
          <p:cNvPr id="93" name="TextBox 92"/>
          <p:cNvSpPr txBox="1"/>
          <p:nvPr/>
        </p:nvSpPr>
        <p:spPr>
          <a:xfrm>
            <a:off x="7319220" y="4872091"/>
            <a:ext cx="1188000" cy="461665"/>
          </a:xfrm>
          <a:prstGeom prst="rect">
            <a:avLst/>
          </a:prstGeom>
          <a:noFill/>
        </p:spPr>
        <p:txBody>
          <a:bodyPr wrap="square" rtlCol="0">
            <a:spAutoFit/>
          </a:bodyPr>
          <a:lstStyle/>
          <a:p>
            <a:pPr algn="r"/>
            <a:r>
              <a:rPr lang="en-IN" sz="2400" dirty="0"/>
              <a:t>$  (75)</a:t>
            </a:r>
            <a:endParaRPr lang="en-US" sz="2200" dirty="0"/>
          </a:p>
        </p:txBody>
      </p:sp>
      <p:cxnSp>
        <p:nvCxnSpPr>
          <p:cNvPr id="105" name="Straight Connector 104"/>
          <p:cNvCxnSpPr/>
          <p:nvPr/>
        </p:nvCxnSpPr>
        <p:spPr>
          <a:xfrm>
            <a:off x="7463220" y="4835924"/>
            <a:ext cx="90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38401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500"/>
                                        <p:tgtEl>
                                          <p:spTgt spid="93"/>
                                        </p:tgtEl>
                                      </p:cBhvr>
                                    </p:animEffect>
                                  </p:childTnLst>
                                </p:cTn>
                              </p:par>
                              <p:par>
                                <p:cTn id="36" presetID="10" presetClass="entr" presetSubtype="0" fill="hold" nodeType="withEffect">
                                  <p:stCondLst>
                                    <p:cond delay="0"/>
                                  </p:stCondLst>
                                  <p:childTnLst>
                                    <p:set>
                                      <p:cBhvr>
                                        <p:cTn id="37" dur="1" fill="hold">
                                          <p:stCondLst>
                                            <p:cond delay="0"/>
                                          </p:stCondLst>
                                        </p:cTn>
                                        <p:tgtEl>
                                          <p:spTgt spid="105"/>
                                        </p:tgtEl>
                                        <p:attrNameLst>
                                          <p:attrName>style.visibility</p:attrName>
                                        </p:attrNameLst>
                                      </p:cBhvr>
                                      <p:to>
                                        <p:strVal val="visible"/>
                                      </p:to>
                                    </p:set>
                                    <p:animEffect transition="in" filter="fade">
                                      <p:cBhvr>
                                        <p:cTn id="3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55" grpId="0"/>
      <p:bldP spid="56" grpId="0"/>
      <p:bldP spid="57" grpId="0"/>
      <p:bldP spid="58" grpId="0"/>
      <p:bldP spid="59" grpId="0"/>
      <p:bldP spid="60" grpId="0"/>
      <p:bldP spid="61" grpId="0"/>
      <p:bldP spid="9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10" y="0"/>
            <a:ext cx="8382000" cy="1444625"/>
          </a:xfrm>
        </p:spPr>
        <p:txBody>
          <a:bodyPr>
            <a:normAutofit/>
          </a:bodyPr>
          <a:lstStyle/>
          <a:p>
            <a:pPr>
              <a:lnSpc>
                <a:spcPct val="100000"/>
              </a:lnSpc>
            </a:pPr>
            <a:r>
              <a:rPr lang="en-US" dirty="0"/>
              <a:t> Net Operating Loss Carryback and Carryforward </a:t>
            </a:r>
            <a:endParaRPr lang="en-IN" dirty="0">
              <a:latin typeface="+mj-lt"/>
            </a:endParaRPr>
          </a:p>
        </p:txBody>
      </p:sp>
      <p:sp>
        <p:nvSpPr>
          <p:cNvPr id="8" name="Title 2"/>
          <p:cNvSpPr txBox="1">
            <a:spLocks/>
          </p:cNvSpPr>
          <p:nvPr/>
        </p:nvSpPr>
        <p:spPr bwMode="auto">
          <a:xfrm>
            <a:off x="8389940" y="1238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3" name="TextBox 2"/>
          <p:cNvSpPr txBox="1"/>
          <p:nvPr/>
        </p:nvSpPr>
        <p:spPr>
          <a:xfrm>
            <a:off x="636697" y="1224118"/>
            <a:ext cx="8429927" cy="1446550"/>
          </a:xfrm>
          <a:prstGeom prst="rect">
            <a:avLst/>
          </a:prstGeom>
          <a:noFill/>
        </p:spPr>
        <p:txBody>
          <a:bodyPr wrap="square" rtlCol="0">
            <a:spAutoFit/>
          </a:bodyPr>
          <a:lstStyle/>
          <a:p>
            <a:r>
              <a:rPr lang="en-IN" sz="2200" dirty="0"/>
              <a:t>During 2018, American Laminating Corporation reported a net operating loss of $125 million for financial reporting and tax purposes. The enacted tax rate is 40% for 2018. Taxable income, tax rates, and income taxes paid in the two previous years were as follows:</a:t>
            </a:r>
            <a:endParaRPr lang="en-US" sz="2200" dirty="0"/>
          </a:p>
        </p:txBody>
      </p:sp>
      <p:sp>
        <p:nvSpPr>
          <p:cNvPr id="10" name="TextBox 9"/>
          <p:cNvSpPr txBox="1"/>
          <p:nvPr/>
        </p:nvSpPr>
        <p:spPr>
          <a:xfrm>
            <a:off x="837949" y="3220738"/>
            <a:ext cx="790890" cy="430887"/>
          </a:xfrm>
          <a:prstGeom prst="rect">
            <a:avLst/>
          </a:prstGeom>
          <a:noFill/>
        </p:spPr>
        <p:txBody>
          <a:bodyPr wrap="square" rtlCol="0">
            <a:spAutoFit/>
          </a:bodyPr>
          <a:lstStyle/>
          <a:p>
            <a:r>
              <a:rPr lang="en-IN" sz="2200" dirty="0"/>
              <a:t>2016</a:t>
            </a:r>
            <a:endParaRPr lang="en-US" sz="2200" dirty="0"/>
          </a:p>
        </p:txBody>
      </p:sp>
      <p:sp>
        <p:nvSpPr>
          <p:cNvPr id="11" name="TextBox 10"/>
          <p:cNvSpPr txBox="1"/>
          <p:nvPr/>
        </p:nvSpPr>
        <p:spPr>
          <a:xfrm>
            <a:off x="836412" y="3604192"/>
            <a:ext cx="790890" cy="430887"/>
          </a:xfrm>
          <a:prstGeom prst="rect">
            <a:avLst/>
          </a:prstGeom>
          <a:noFill/>
        </p:spPr>
        <p:txBody>
          <a:bodyPr wrap="square" rtlCol="0">
            <a:spAutoFit/>
          </a:bodyPr>
          <a:lstStyle/>
          <a:p>
            <a:r>
              <a:rPr lang="en-IN" sz="2200" dirty="0"/>
              <a:t>2017</a:t>
            </a:r>
            <a:endParaRPr lang="en-US" sz="2200" dirty="0"/>
          </a:p>
        </p:txBody>
      </p:sp>
      <p:sp>
        <p:nvSpPr>
          <p:cNvPr id="12" name="TextBox 11"/>
          <p:cNvSpPr txBox="1"/>
          <p:nvPr/>
        </p:nvSpPr>
        <p:spPr>
          <a:xfrm>
            <a:off x="2182868" y="2837284"/>
            <a:ext cx="2482153" cy="430887"/>
          </a:xfrm>
          <a:prstGeom prst="rect">
            <a:avLst/>
          </a:prstGeom>
          <a:noFill/>
        </p:spPr>
        <p:txBody>
          <a:bodyPr wrap="square" rtlCol="0">
            <a:spAutoFit/>
          </a:bodyPr>
          <a:lstStyle/>
          <a:p>
            <a:pPr algn="ctr"/>
            <a:r>
              <a:rPr lang="en-US" sz="2200" b="1" dirty="0"/>
              <a:t>Taxable Income</a:t>
            </a:r>
            <a:endParaRPr lang="en-US" sz="2200" dirty="0"/>
          </a:p>
        </p:txBody>
      </p:sp>
      <p:sp>
        <p:nvSpPr>
          <p:cNvPr id="13" name="TextBox 12"/>
          <p:cNvSpPr txBox="1"/>
          <p:nvPr/>
        </p:nvSpPr>
        <p:spPr>
          <a:xfrm>
            <a:off x="4420483" y="2837284"/>
            <a:ext cx="2482153" cy="430887"/>
          </a:xfrm>
          <a:prstGeom prst="rect">
            <a:avLst/>
          </a:prstGeom>
          <a:noFill/>
        </p:spPr>
        <p:txBody>
          <a:bodyPr wrap="square" rtlCol="0">
            <a:spAutoFit/>
          </a:bodyPr>
          <a:lstStyle/>
          <a:p>
            <a:pPr algn="ctr"/>
            <a:r>
              <a:rPr lang="en-US" sz="2200" b="1" dirty="0"/>
              <a:t>Taxable Rates</a:t>
            </a:r>
            <a:endParaRPr lang="en-US" sz="2200" dirty="0"/>
          </a:p>
        </p:txBody>
      </p:sp>
      <p:sp>
        <p:nvSpPr>
          <p:cNvPr id="14" name="TextBox 13"/>
          <p:cNvSpPr txBox="1"/>
          <p:nvPr/>
        </p:nvSpPr>
        <p:spPr>
          <a:xfrm>
            <a:off x="6658098" y="2837284"/>
            <a:ext cx="2482153" cy="430887"/>
          </a:xfrm>
          <a:prstGeom prst="rect">
            <a:avLst/>
          </a:prstGeom>
          <a:noFill/>
        </p:spPr>
        <p:txBody>
          <a:bodyPr wrap="square" rtlCol="0">
            <a:spAutoFit/>
          </a:bodyPr>
          <a:lstStyle/>
          <a:p>
            <a:pPr algn="ctr"/>
            <a:r>
              <a:rPr lang="en-US" sz="2200" b="1" dirty="0"/>
              <a:t>Income Taxes Paid</a:t>
            </a:r>
            <a:endParaRPr lang="en-US" sz="2200" dirty="0"/>
          </a:p>
        </p:txBody>
      </p:sp>
      <p:sp>
        <p:nvSpPr>
          <p:cNvPr id="15" name="TextBox 14"/>
          <p:cNvSpPr txBox="1"/>
          <p:nvPr/>
        </p:nvSpPr>
        <p:spPr>
          <a:xfrm>
            <a:off x="2653333" y="3220738"/>
            <a:ext cx="1541222" cy="430887"/>
          </a:xfrm>
          <a:prstGeom prst="rect">
            <a:avLst/>
          </a:prstGeom>
          <a:noFill/>
        </p:spPr>
        <p:txBody>
          <a:bodyPr wrap="square" rtlCol="0">
            <a:spAutoFit/>
          </a:bodyPr>
          <a:lstStyle/>
          <a:p>
            <a:pPr algn="r"/>
            <a:r>
              <a:rPr lang="en-IN" sz="2200" dirty="0"/>
              <a:t>$20 million</a:t>
            </a:r>
            <a:endParaRPr lang="en-US" sz="2200" dirty="0"/>
          </a:p>
        </p:txBody>
      </p:sp>
      <p:sp>
        <p:nvSpPr>
          <p:cNvPr id="16" name="TextBox 15"/>
          <p:cNvSpPr txBox="1"/>
          <p:nvPr/>
        </p:nvSpPr>
        <p:spPr>
          <a:xfrm>
            <a:off x="5266114" y="3220738"/>
            <a:ext cx="790890" cy="430887"/>
          </a:xfrm>
          <a:prstGeom prst="rect">
            <a:avLst/>
          </a:prstGeom>
          <a:noFill/>
        </p:spPr>
        <p:txBody>
          <a:bodyPr wrap="square" rtlCol="0">
            <a:spAutoFit/>
          </a:bodyPr>
          <a:lstStyle/>
          <a:p>
            <a:pPr algn="r"/>
            <a:r>
              <a:rPr lang="en-IN" sz="2200" dirty="0"/>
              <a:t>35%</a:t>
            </a:r>
            <a:endParaRPr lang="en-US" sz="2200" dirty="0"/>
          </a:p>
        </p:txBody>
      </p:sp>
      <p:sp>
        <p:nvSpPr>
          <p:cNvPr id="17" name="TextBox 16"/>
          <p:cNvSpPr txBox="1"/>
          <p:nvPr/>
        </p:nvSpPr>
        <p:spPr>
          <a:xfrm>
            <a:off x="7128563" y="3220738"/>
            <a:ext cx="1541222" cy="430887"/>
          </a:xfrm>
          <a:prstGeom prst="rect">
            <a:avLst/>
          </a:prstGeom>
          <a:noFill/>
        </p:spPr>
        <p:txBody>
          <a:bodyPr wrap="square" rtlCol="0">
            <a:spAutoFit/>
          </a:bodyPr>
          <a:lstStyle/>
          <a:p>
            <a:pPr algn="r"/>
            <a:r>
              <a:rPr lang="en-IN" sz="2200" b="1" dirty="0">
                <a:solidFill>
                  <a:srgbClr val="00AEEF"/>
                </a:solidFill>
              </a:rPr>
              <a:t>$  7 million</a:t>
            </a:r>
            <a:endParaRPr lang="en-US" sz="2200" b="1" dirty="0">
              <a:solidFill>
                <a:srgbClr val="00AEEF"/>
              </a:solidFill>
            </a:endParaRPr>
          </a:p>
        </p:txBody>
      </p:sp>
      <p:sp>
        <p:nvSpPr>
          <p:cNvPr id="18" name="TextBox 17"/>
          <p:cNvSpPr txBox="1"/>
          <p:nvPr/>
        </p:nvSpPr>
        <p:spPr>
          <a:xfrm>
            <a:off x="2653333" y="3604192"/>
            <a:ext cx="1541222" cy="430887"/>
          </a:xfrm>
          <a:prstGeom prst="rect">
            <a:avLst/>
          </a:prstGeom>
          <a:noFill/>
        </p:spPr>
        <p:txBody>
          <a:bodyPr wrap="square" rtlCol="0">
            <a:spAutoFit/>
          </a:bodyPr>
          <a:lstStyle/>
          <a:p>
            <a:pPr algn="r"/>
            <a:r>
              <a:rPr lang="en-IN" sz="2200" dirty="0"/>
              <a:t>55 million</a:t>
            </a:r>
            <a:endParaRPr lang="en-US" sz="2200" dirty="0"/>
          </a:p>
        </p:txBody>
      </p:sp>
      <p:sp>
        <p:nvSpPr>
          <p:cNvPr id="19" name="TextBox 18"/>
          <p:cNvSpPr txBox="1"/>
          <p:nvPr/>
        </p:nvSpPr>
        <p:spPr>
          <a:xfrm>
            <a:off x="5266114" y="3604192"/>
            <a:ext cx="790890" cy="430887"/>
          </a:xfrm>
          <a:prstGeom prst="rect">
            <a:avLst/>
          </a:prstGeom>
          <a:noFill/>
        </p:spPr>
        <p:txBody>
          <a:bodyPr wrap="square" rtlCol="0">
            <a:spAutoFit/>
          </a:bodyPr>
          <a:lstStyle/>
          <a:p>
            <a:pPr algn="r"/>
            <a:r>
              <a:rPr lang="en-IN" sz="2200" dirty="0"/>
              <a:t>40%</a:t>
            </a:r>
            <a:endParaRPr lang="en-US" sz="2200" dirty="0"/>
          </a:p>
        </p:txBody>
      </p:sp>
      <p:sp>
        <p:nvSpPr>
          <p:cNvPr id="20" name="TextBox 19"/>
          <p:cNvSpPr txBox="1"/>
          <p:nvPr/>
        </p:nvSpPr>
        <p:spPr>
          <a:xfrm>
            <a:off x="7128563" y="3604192"/>
            <a:ext cx="1541222" cy="430887"/>
          </a:xfrm>
          <a:prstGeom prst="rect">
            <a:avLst/>
          </a:prstGeom>
          <a:noFill/>
        </p:spPr>
        <p:txBody>
          <a:bodyPr wrap="square" rtlCol="0">
            <a:spAutoFit/>
          </a:bodyPr>
          <a:lstStyle/>
          <a:p>
            <a:pPr algn="r"/>
            <a:r>
              <a:rPr lang="en-IN" sz="2200" b="1" dirty="0">
                <a:solidFill>
                  <a:srgbClr val="00AEEF"/>
                </a:solidFill>
              </a:rPr>
              <a:t>22 million</a:t>
            </a:r>
            <a:endParaRPr lang="en-US" sz="2200" b="1" dirty="0">
              <a:solidFill>
                <a:srgbClr val="00AEEF"/>
              </a:solidFill>
            </a:endParaRPr>
          </a:p>
        </p:txBody>
      </p:sp>
      <p:cxnSp>
        <p:nvCxnSpPr>
          <p:cNvPr id="21" name="Straight Connector 20"/>
          <p:cNvCxnSpPr/>
          <p:nvPr/>
        </p:nvCxnSpPr>
        <p:spPr>
          <a:xfrm flipV="1">
            <a:off x="911796" y="3220738"/>
            <a:ext cx="7653838"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349724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409" y="3"/>
            <a:ext cx="8382000" cy="914398"/>
          </a:xfrm>
        </p:spPr>
        <p:txBody>
          <a:bodyPr>
            <a:noAutofit/>
          </a:bodyPr>
          <a:lstStyle/>
          <a:p>
            <a:r>
              <a:rPr lang="en-US" sz="2800" dirty="0"/>
              <a:t>Net Operating Loss Carryback and </a:t>
            </a:r>
            <a:r>
              <a:rPr lang="en-US" sz="2800" dirty="0" err="1" smtClean="0"/>
              <a:t>Carryforward</a:t>
            </a:r>
            <a:r>
              <a:rPr lang="en-US" sz="2800" dirty="0" smtClean="0"/>
              <a:t>  </a:t>
            </a:r>
            <a:r>
              <a:rPr lang="en-US" sz="2200" dirty="0" smtClean="0">
                <a:cs typeface="Arial" charset="0"/>
              </a:rPr>
              <a:t>(continued</a:t>
            </a:r>
            <a:r>
              <a:rPr lang="en-US" sz="2200" dirty="0">
                <a:cs typeface="Arial" charset="0"/>
              </a:rPr>
              <a:t>)</a:t>
            </a:r>
            <a:endParaRPr lang="en-IN" sz="2200" dirty="0">
              <a:latin typeface="+mj-lt"/>
            </a:endParaRPr>
          </a:p>
        </p:txBody>
      </p:sp>
      <p:sp>
        <p:nvSpPr>
          <p:cNvPr id="8" name="Title 2"/>
          <p:cNvSpPr txBox="1">
            <a:spLocks/>
          </p:cNvSpPr>
          <p:nvPr/>
        </p:nvSpPr>
        <p:spPr bwMode="auto">
          <a:xfrm>
            <a:off x="8389940" y="110394"/>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22" name="TextBox 21"/>
          <p:cNvSpPr txBox="1"/>
          <p:nvPr/>
        </p:nvSpPr>
        <p:spPr>
          <a:xfrm>
            <a:off x="5168781" y="752390"/>
            <a:ext cx="1658741" cy="391715"/>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5504292" y="1104763"/>
            <a:ext cx="949652" cy="430887"/>
          </a:xfrm>
          <a:prstGeom prst="rect">
            <a:avLst/>
          </a:prstGeom>
          <a:noFill/>
        </p:spPr>
        <p:txBody>
          <a:bodyPr wrap="square" rtlCol="0">
            <a:spAutoFit/>
          </a:bodyPr>
          <a:lstStyle/>
          <a:p>
            <a:pPr algn="ctr"/>
            <a:r>
              <a:rPr lang="en-US" sz="2200" b="1" dirty="0"/>
              <a:t>2018</a:t>
            </a:r>
            <a:endParaRPr lang="en-US" sz="2200" dirty="0"/>
          </a:p>
        </p:txBody>
      </p:sp>
      <p:sp>
        <p:nvSpPr>
          <p:cNvPr id="24" name="TextBox 23"/>
          <p:cNvSpPr txBox="1"/>
          <p:nvPr/>
        </p:nvSpPr>
        <p:spPr>
          <a:xfrm>
            <a:off x="556629" y="1475135"/>
            <a:ext cx="2950909" cy="430887"/>
          </a:xfrm>
          <a:prstGeom prst="rect">
            <a:avLst/>
          </a:prstGeom>
          <a:noFill/>
        </p:spPr>
        <p:txBody>
          <a:bodyPr wrap="square" rtlCol="0">
            <a:spAutoFit/>
          </a:bodyPr>
          <a:lstStyle/>
          <a:p>
            <a:r>
              <a:rPr lang="en-US" sz="2200" b="1" dirty="0"/>
              <a:t>Net operating loss</a:t>
            </a:r>
            <a:endParaRPr lang="en-US" sz="2200" dirty="0"/>
          </a:p>
        </p:txBody>
      </p:sp>
      <p:cxnSp>
        <p:nvCxnSpPr>
          <p:cNvPr id="25" name="Straight Connector 24"/>
          <p:cNvCxnSpPr/>
          <p:nvPr/>
        </p:nvCxnSpPr>
        <p:spPr>
          <a:xfrm>
            <a:off x="685910" y="1459416"/>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6629" y="3010898"/>
            <a:ext cx="2950909" cy="430887"/>
          </a:xfrm>
          <a:prstGeom prst="rect">
            <a:avLst/>
          </a:prstGeom>
          <a:noFill/>
        </p:spPr>
        <p:txBody>
          <a:bodyPr wrap="square" rtlCol="0">
            <a:spAutoFit/>
          </a:bodyPr>
          <a:lstStyle/>
          <a:p>
            <a:r>
              <a:rPr lang="en-US" sz="2200" dirty="0"/>
              <a:t>Enacted tax rate</a:t>
            </a:r>
          </a:p>
        </p:txBody>
      </p:sp>
      <p:sp>
        <p:nvSpPr>
          <p:cNvPr id="27" name="TextBox 26"/>
          <p:cNvSpPr txBox="1"/>
          <p:nvPr/>
        </p:nvSpPr>
        <p:spPr>
          <a:xfrm>
            <a:off x="556629" y="3426422"/>
            <a:ext cx="2950909" cy="430887"/>
          </a:xfrm>
          <a:prstGeom prst="rect">
            <a:avLst/>
          </a:prstGeom>
          <a:noFill/>
        </p:spPr>
        <p:txBody>
          <a:bodyPr wrap="square" rtlCol="0" anchor="b">
            <a:spAutoFit/>
          </a:bodyPr>
          <a:lstStyle/>
          <a:p>
            <a:pPr lvl="1" indent="-114300"/>
            <a:r>
              <a:rPr lang="en-US" sz="2200" dirty="0"/>
              <a:t>Tax payable (refund)</a:t>
            </a:r>
          </a:p>
        </p:txBody>
      </p:sp>
      <p:sp>
        <p:nvSpPr>
          <p:cNvPr id="28" name="TextBox 27"/>
          <p:cNvSpPr txBox="1"/>
          <p:nvPr/>
        </p:nvSpPr>
        <p:spPr>
          <a:xfrm>
            <a:off x="722895" y="1018811"/>
            <a:ext cx="1824615" cy="426621"/>
          </a:xfrm>
          <a:prstGeom prst="rect">
            <a:avLst/>
          </a:prstGeom>
        </p:spPr>
        <p:txBody>
          <a:bodyPr wrap="square" rtlCol="0">
            <a:spAutoFit/>
          </a:bodyPr>
          <a:lstStyle/>
          <a:p>
            <a:pPr algn="ctr"/>
            <a:r>
              <a:rPr lang="en-US" sz="2200" dirty="0"/>
              <a:t>($ in millions)</a:t>
            </a:r>
          </a:p>
        </p:txBody>
      </p:sp>
      <p:sp>
        <p:nvSpPr>
          <p:cNvPr id="29" name="TextBox 28"/>
          <p:cNvSpPr txBox="1"/>
          <p:nvPr/>
        </p:nvSpPr>
        <p:spPr>
          <a:xfrm>
            <a:off x="556629" y="1867893"/>
            <a:ext cx="2950909" cy="430887"/>
          </a:xfrm>
          <a:prstGeom prst="rect">
            <a:avLst/>
          </a:prstGeom>
          <a:noFill/>
        </p:spPr>
        <p:txBody>
          <a:bodyPr wrap="square" rtlCol="0">
            <a:spAutoFit/>
          </a:bodyPr>
          <a:lstStyle/>
          <a:p>
            <a:pPr lvl="1" indent="-114300"/>
            <a:r>
              <a:rPr lang="en-US" sz="2200" dirty="0"/>
              <a:t>NOL </a:t>
            </a:r>
            <a:r>
              <a:rPr lang="en-US" sz="2200" dirty="0" err="1"/>
              <a:t>carryback</a:t>
            </a:r>
            <a:endParaRPr lang="en-US" sz="2200" dirty="0"/>
          </a:p>
        </p:txBody>
      </p:sp>
      <p:sp>
        <p:nvSpPr>
          <p:cNvPr id="30" name="TextBox 29"/>
          <p:cNvSpPr txBox="1"/>
          <p:nvPr/>
        </p:nvSpPr>
        <p:spPr>
          <a:xfrm>
            <a:off x="5504292" y="1475135"/>
            <a:ext cx="949652" cy="430887"/>
          </a:xfrm>
          <a:prstGeom prst="rect">
            <a:avLst/>
          </a:prstGeom>
        </p:spPr>
        <p:txBody>
          <a:bodyPr wrap="square" rtlCol="0">
            <a:spAutoFit/>
          </a:bodyPr>
          <a:lstStyle/>
          <a:p>
            <a:pPr algn="r"/>
            <a:r>
              <a:rPr lang="en-US" sz="2200" dirty="0"/>
              <a:t>$(125)</a:t>
            </a:r>
          </a:p>
        </p:txBody>
      </p:sp>
      <p:sp>
        <p:nvSpPr>
          <p:cNvPr id="31" name="TextBox 30"/>
          <p:cNvSpPr txBox="1"/>
          <p:nvPr/>
        </p:nvSpPr>
        <p:spPr>
          <a:xfrm>
            <a:off x="6813847" y="755648"/>
            <a:ext cx="2330153" cy="757059"/>
          </a:xfrm>
          <a:prstGeom prst="rect">
            <a:avLst/>
          </a:prstGeom>
          <a:noFill/>
        </p:spPr>
        <p:txBody>
          <a:bodyPr wrap="square" rtlCol="0">
            <a:spAutoFit/>
          </a:bodyPr>
          <a:lstStyle/>
          <a:p>
            <a:pPr algn="ctr"/>
            <a:r>
              <a:rPr lang="en-US" sz="2200" b="1" dirty="0"/>
              <a:t>Future Deductible</a:t>
            </a:r>
          </a:p>
          <a:p>
            <a:pPr algn="ctr"/>
            <a:r>
              <a:rPr lang="en-US" sz="2200" b="1" dirty="0"/>
              <a:t>Amounts (total)</a:t>
            </a:r>
            <a:endParaRPr lang="en-US" sz="2200" dirty="0"/>
          </a:p>
        </p:txBody>
      </p:sp>
      <p:sp>
        <p:nvSpPr>
          <p:cNvPr id="32" name="TextBox 31"/>
          <p:cNvSpPr txBox="1"/>
          <p:nvPr/>
        </p:nvSpPr>
        <p:spPr>
          <a:xfrm>
            <a:off x="5504292" y="1867893"/>
            <a:ext cx="949652" cy="430887"/>
          </a:xfrm>
          <a:prstGeom prst="rect">
            <a:avLst/>
          </a:prstGeom>
        </p:spPr>
        <p:txBody>
          <a:bodyPr wrap="square" rtlCol="0">
            <a:spAutoFit/>
          </a:bodyPr>
          <a:lstStyle/>
          <a:p>
            <a:pPr algn="r"/>
            <a:r>
              <a:rPr lang="en-US" sz="2200" dirty="0"/>
              <a:t>75</a:t>
            </a:r>
          </a:p>
        </p:txBody>
      </p:sp>
      <p:sp>
        <p:nvSpPr>
          <p:cNvPr id="33" name="TextBox 32"/>
          <p:cNvSpPr txBox="1"/>
          <p:nvPr/>
        </p:nvSpPr>
        <p:spPr>
          <a:xfrm>
            <a:off x="5504292" y="2684446"/>
            <a:ext cx="949652" cy="430887"/>
          </a:xfrm>
          <a:prstGeom prst="rect">
            <a:avLst/>
          </a:prstGeom>
        </p:spPr>
        <p:txBody>
          <a:bodyPr wrap="square" rtlCol="0">
            <a:spAutoFit/>
          </a:bodyPr>
          <a:lstStyle/>
          <a:p>
            <a:pPr algn="r"/>
            <a:r>
              <a:rPr lang="en-US" sz="2200" dirty="0"/>
              <a:t>$       0</a:t>
            </a:r>
          </a:p>
        </p:txBody>
      </p:sp>
      <p:sp>
        <p:nvSpPr>
          <p:cNvPr id="34" name="TextBox 33"/>
          <p:cNvSpPr txBox="1"/>
          <p:nvPr/>
        </p:nvSpPr>
        <p:spPr>
          <a:xfrm>
            <a:off x="5725513" y="3033663"/>
            <a:ext cx="949652" cy="430887"/>
          </a:xfrm>
          <a:prstGeom prst="rect">
            <a:avLst/>
          </a:prstGeom>
        </p:spPr>
        <p:txBody>
          <a:bodyPr wrap="square" rtlCol="0">
            <a:spAutoFit/>
          </a:bodyPr>
          <a:lstStyle/>
          <a:p>
            <a:pPr algn="r"/>
            <a:r>
              <a:rPr lang="en-US" sz="2200" dirty="0"/>
              <a:t>40%</a:t>
            </a:r>
          </a:p>
        </p:txBody>
      </p:sp>
      <p:sp>
        <p:nvSpPr>
          <p:cNvPr id="35" name="TextBox 34"/>
          <p:cNvSpPr txBox="1"/>
          <p:nvPr/>
        </p:nvSpPr>
        <p:spPr>
          <a:xfrm>
            <a:off x="5504292" y="3426422"/>
            <a:ext cx="949652" cy="430887"/>
          </a:xfrm>
          <a:prstGeom prst="rect">
            <a:avLst/>
          </a:prstGeom>
        </p:spPr>
        <p:txBody>
          <a:bodyPr wrap="square" rtlCol="0">
            <a:spAutoFit/>
          </a:bodyPr>
          <a:lstStyle/>
          <a:p>
            <a:pPr algn="r"/>
            <a:r>
              <a:rPr lang="en-US" sz="2200" dirty="0"/>
              <a:t>$       0</a:t>
            </a:r>
          </a:p>
        </p:txBody>
      </p:sp>
      <p:sp>
        <p:nvSpPr>
          <p:cNvPr id="36" name="TextBox 35"/>
          <p:cNvSpPr txBox="1"/>
          <p:nvPr/>
        </p:nvSpPr>
        <p:spPr>
          <a:xfrm>
            <a:off x="7504097" y="2315435"/>
            <a:ext cx="949652" cy="430887"/>
          </a:xfrm>
          <a:prstGeom prst="rect">
            <a:avLst/>
          </a:prstGeom>
        </p:spPr>
        <p:txBody>
          <a:bodyPr wrap="square" rtlCol="0">
            <a:spAutoFit/>
          </a:bodyPr>
          <a:lstStyle/>
          <a:p>
            <a:pPr algn="r"/>
            <a:r>
              <a:rPr lang="en-US" sz="2200" dirty="0"/>
              <a:t>$(50)</a:t>
            </a:r>
          </a:p>
        </p:txBody>
      </p:sp>
      <p:sp>
        <p:nvSpPr>
          <p:cNvPr id="37" name="TextBox 36"/>
          <p:cNvSpPr txBox="1"/>
          <p:nvPr/>
        </p:nvSpPr>
        <p:spPr>
          <a:xfrm>
            <a:off x="7612181" y="3033663"/>
            <a:ext cx="949652" cy="430887"/>
          </a:xfrm>
          <a:prstGeom prst="rect">
            <a:avLst/>
          </a:prstGeom>
        </p:spPr>
        <p:txBody>
          <a:bodyPr wrap="square" rtlCol="0">
            <a:spAutoFit/>
          </a:bodyPr>
          <a:lstStyle/>
          <a:p>
            <a:pPr algn="r"/>
            <a:r>
              <a:rPr lang="en-US" sz="2200" dirty="0"/>
              <a:t>40%</a:t>
            </a:r>
          </a:p>
        </p:txBody>
      </p:sp>
      <p:cxnSp>
        <p:nvCxnSpPr>
          <p:cNvPr id="38" name="Straight Connector 37"/>
          <p:cNvCxnSpPr/>
          <p:nvPr/>
        </p:nvCxnSpPr>
        <p:spPr>
          <a:xfrm>
            <a:off x="5617268" y="2699815"/>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617268" y="3444663"/>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552855" y="3449582"/>
            <a:ext cx="768096"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5617268" y="3843803"/>
            <a:ext cx="771874"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5617268" y="3894605"/>
            <a:ext cx="771874" cy="0"/>
          </a:xfrm>
          <a:prstGeom prst="line">
            <a:avLst/>
          </a:prstGeom>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4764832" y="3899473"/>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44" name="TextBox 43"/>
          <p:cNvSpPr txBox="1"/>
          <p:nvPr/>
        </p:nvSpPr>
        <p:spPr>
          <a:xfrm>
            <a:off x="4764832" y="4198163"/>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45" name="TextBox 44"/>
          <p:cNvSpPr txBox="1"/>
          <p:nvPr/>
        </p:nvSpPr>
        <p:spPr>
          <a:xfrm>
            <a:off x="4764832" y="4496853"/>
            <a:ext cx="3278460" cy="430887"/>
          </a:xfrm>
          <a:prstGeom prst="rect">
            <a:avLst/>
          </a:prstGeom>
          <a:noFill/>
        </p:spPr>
        <p:txBody>
          <a:bodyPr wrap="square" rtlCol="0">
            <a:spAutoFit/>
          </a:bodyPr>
          <a:lstStyle/>
          <a:p>
            <a:r>
              <a:rPr lang="en-US" sz="2200" b="1" dirty="0">
                <a:solidFill>
                  <a:srgbClr val="EC008C"/>
                </a:solidFill>
              </a:rPr>
              <a:t>Less: Beginning</a:t>
            </a:r>
            <a:r>
              <a:rPr lang="en-US" sz="2200" dirty="0">
                <a:solidFill>
                  <a:srgbClr val="EC008C"/>
                </a:solidFill>
              </a:rPr>
              <a:t> </a:t>
            </a:r>
            <a:r>
              <a:rPr lang="en-US" sz="2200" b="1" dirty="0">
                <a:solidFill>
                  <a:srgbClr val="EC008C"/>
                </a:solidFill>
              </a:rPr>
              <a:t>balance</a:t>
            </a:r>
          </a:p>
        </p:txBody>
      </p:sp>
      <p:sp>
        <p:nvSpPr>
          <p:cNvPr id="46" name="TextBox 45"/>
          <p:cNvSpPr txBox="1"/>
          <p:nvPr/>
        </p:nvSpPr>
        <p:spPr>
          <a:xfrm>
            <a:off x="4764832" y="4795544"/>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7" name="TextBox 46"/>
          <p:cNvSpPr txBox="1"/>
          <p:nvPr/>
        </p:nvSpPr>
        <p:spPr>
          <a:xfrm>
            <a:off x="7456781" y="4198163"/>
            <a:ext cx="949652" cy="430887"/>
          </a:xfrm>
          <a:prstGeom prst="rect">
            <a:avLst/>
          </a:prstGeom>
        </p:spPr>
        <p:txBody>
          <a:bodyPr wrap="square" rtlCol="0">
            <a:spAutoFit/>
          </a:bodyPr>
          <a:lstStyle/>
          <a:p>
            <a:pPr algn="r"/>
            <a:r>
              <a:rPr lang="en-US" sz="2200" dirty="0"/>
              <a:t>$   20</a:t>
            </a:r>
          </a:p>
        </p:txBody>
      </p:sp>
      <p:sp>
        <p:nvSpPr>
          <p:cNvPr id="48" name="TextBox 47"/>
          <p:cNvSpPr txBox="1"/>
          <p:nvPr/>
        </p:nvSpPr>
        <p:spPr>
          <a:xfrm>
            <a:off x="7456781" y="4496853"/>
            <a:ext cx="949652" cy="430887"/>
          </a:xfrm>
          <a:prstGeom prst="rect">
            <a:avLst/>
          </a:prstGeom>
        </p:spPr>
        <p:txBody>
          <a:bodyPr wrap="square" rtlCol="0">
            <a:spAutoFit/>
          </a:bodyPr>
          <a:lstStyle/>
          <a:p>
            <a:pPr algn="r"/>
            <a:r>
              <a:rPr lang="en-US" sz="2200" dirty="0"/>
              <a:t>0</a:t>
            </a:r>
          </a:p>
        </p:txBody>
      </p:sp>
      <p:sp>
        <p:nvSpPr>
          <p:cNvPr id="49" name="TextBox 48"/>
          <p:cNvSpPr txBox="1"/>
          <p:nvPr/>
        </p:nvSpPr>
        <p:spPr>
          <a:xfrm>
            <a:off x="7456781" y="4795544"/>
            <a:ext cx="949652" cy="430887"/>
          </a:xfrm>
          <a:prstGeom prst="rect">
            <a:avLst/>
          </a:prstGeom>
        </p:spPr>
        <p:txBody>
          <a:bodyPr wrap="square" rtlCol="0">
            <a:spAutoFit/>
          </a:bodyPr>
          <a:lstStyle/>
          <a:p>
            <a:pPr algn="r"/>
            <a:r>
              <a:rPr lang="en-US" sz="2200" b="1" dirty="0">
                <a:solidFill>
                  <a:srgbClr val="EC008C"/>
                </a:solidFill>
              </a:rPr>
              <a:t>$   20</a:t>
            </a:r>
          </a:p>
        </p:txBody>
      </p:sp>
      <p:cxnSp>
        <p:nvCxnSpPr>
          <p:cNvPr id="50" name="Straight Connector 49"/>
          <p:cNvCxnSpPr/>
          <p:nvPr/>
        </p:nvCxnSpPr>
        <p:spPr>
          <a:xfrm>
            <a:off x="7670547" y="4852832"/>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670547" y="5182214"/>
            <a:ext cx="681647"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670547" y="5231378"/>
            <a:ext cx="681647" cy="0"/>
          </a:xfrm>
          <a:prstGeom prst="line">
            <a:avLst/>
          </a:prstGeom>
        </p:spPr>
        <p:style>
          <a:lnRef idx="1">
            <a:schemeClr val="dk1"/>
          </a:lnRef>
          <a:fillRef idx="0">
            <a:schemeClr val="dk1"/>
          </a:fillRef>
          <a:effectRef idx="0">
            <a:schemeClr val="dk1"/>
          </a:effectRef>
          <a:fontRef idx="minor">
            <a:schemeClr val="tx1"/>
          </a:fontRef>
        </p:style>
      </p:cxnSp>
      <p:sp>
        <p:nvSpPr>
          <p:cNvPr id="63" name="Rectangle 62"/>
          <p:cNvSpPr/>
          <p:nvPr/>
        </p:nvSpPr>
        <p:spPr>
          <a:xfrm>
            <a:off x="892343" y="5296918"/>
            <a:ext cx="7921625" cy="1404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4" name="TextBox 63"/>
          <p:cNvSpPr txBox="1">
            <a:spLocks noChangeArrowheads="1"/>
          </p:cNvSpPr>
          <p:nvPr/>
        </p:nvSpPr>
        <p:spPr bwMode="auto">
          <a:xfrm>
            <a:off x="892342" y="527130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2018</a:t>
            </a:r>
            <a:endParaRPr lang="en-IN" sz="2400" b="1" baseline="30000" dirty="0">
              <a:latin typeface="Calibri" pitchFamily="34" charset="0"/>
            </a:endParaRPr>
          </a:p>
        </p:txBody>
      </p:sp>
      <p:sp>
        <p:nvSpPr>
          <p:cNvPr id="65" name="TextBox 64"/>
          <p:cNvSpPr txBox="1">
            <a:spLocks noChangeArrowheads="1"/>
          </p:cNvSpPr>
          <p:nvPr/>
        </p:nvSpPr>
        <p:spPr bwMode="auto">
          <a:xfrm>
            <a:off x="902117" y="5644452"/>
            <a:ext cx="5775748" cy="403998"/>
          </a:xfrm>
          <a:prstGeom prst="rect">
            <a:avLst/>
          </a:prstGeom>
          <a:noFill/>
          <a:ln w="9525">
            <a:noFill/>
            <a:miter lim="800000"/>
            <a:headEnd/>
            <a:tailEnd/>
          </a:ln>
        </p:spPr>
        <p:txBody>
          <a:bodyPr/>
          <a:lstStyle/>
          <a:p>
            <a:r>
              <a:rPr lang="en-IN" sz="2400" b="1" dirty="0">
                <a:solidFill>
                  <a:srgbClr val="00AEEF"/>
                </a:solidFill>
              </a:rPr>
              <a:t>Receivable—income tax refund ($7 + 22)</a:t>
            </a:r>
            <a:endParaRPr lang="en-IN" sz="2400" b="1" dirty="0">
              <a:solidFill>
                <a:srgbClr val="00AEEF"/>
              </a:solidFill>
              <a:latin typeface="Calibri" pitchFamily="34" charset="0"/>
            </a:endParaRPr>
          </a:p>
        </p:txBody>
      </p:sp>
      <p:sp>
        <p:nvSpPr>
          <p:cNvPr id="66" name="TextBox 65"/>
          <p:cNvSpPr txBox="1">
            <a:spLocks noChangeArrowheads="1"/>
          </p:cNvSpPr>
          <p:nvPr/>
        </p:nvSpPr>
        <p:spPr bwMode="auto">
          <a:xfrm>
            <a:off x="903694" y="5926892"/>
            <a:ext cx="5201400" cy="404813"/>
          </a:xfrm>
          <a:prstGeom prst="rect">
            <a:avLst/>
          </a:prstGeom>
          <a:noFill/>
          <a:ln w="9525">
            <a:noFill/>
            <a:miter lim="800000"/>
            <a:headEnd/>
            <a:tailEnd/>
          </a:ln>
        </p:spPr>
        <p:txBody>
          <a:bodyPr/>
          <a:lstStyle/>
          <a:p>
            <a:r>
              <a:rPr lang="en-US" sz="2400" dirty="0"/>
              <a:t>Deferred tax asset</a:t>
            </a:r>
            <a:endParaRPr lang="en-IN" sz="2400" dirty="0">
              <a:latin typeface="Calibri" pitchFamily="34" charset="0"/>
            </a:endParaRPr>
          </a:p>
        </p:txBody>
      </p:sp>
      <p:sp>
        <p:nvSpPr>
          <p:cNvPr id="67" name="TextBox 66"/>
          <p:cNvSpPr txBox="1">
            <a:spLocks noChangeArrowheads="1"/>
          </p:cNvSpPr>
          <p:nvPr/>
        </p:nvSpPr>
        <p:spPr bwMode="auto">
          <a:xfrm>
            <a:off x="6229634" y="5644452"/>
            <a:ext cx="1174822" cy="404812"/>
          </a:xfrm>
          <a:prstGeom prst="rect">
            <a:avLst/>
          </a:prstGeom>
          <a:noFill/>
          <a:ln w="9525">
            <a:noFill/>
            <a:miter lim="800000"/>
            <a:headEnd/>
            <a:tailEnd/>
          </a:ln>
        </p:spPr>
        <p:txBody>
          <a:bodyPr/>
          <a:lstStyle/>
          <a:p>
            <a:pPr algn="r"/>
            <a:r>
              <a:rPr lang="en-IN" sz="2400" b="1" dirty="0">
                <a:solidFill>
                  <a:srgbClr val="00AEEF"/>
                </a:solidFill>
                <a:latin typeface="Calibri" pitchFamily="34" charset="0"/>
              </a:rPr>
              <a:t>29</a:t>
            </a:r>
          </a:p>
        </p:txBody>
      </p:sp>
      <p:sp>
        <p:nvSpPr>
          <p:cNvPr id="68" name="TextBox 67"/>
          <p:cNvSpPr txBox="1">
            <a:spLocks noChangeArrowheads="1"/>
          </p:cNvSpPr>
          <p:nvPr/>
        </p:nvSpPr>
        <p:spPr bwMode="auto">
          <a:xfrm>
            <a:off x="6229634" y="5943517"/>
            <a:ext cx="1176057" cy="404813"/>
          </a:xfrm>
          <a:prstGeom prst="rect">
            <a:avLst/>
          </a:prstGeom>
          <a:noFill/>
          <a:ln w="9525">
            <a:noFill/>
            <a:miter lim="800000"/>
            <a:headEnd/>
            <a:tailEnd/>
          </a:ln>
        </p:spPr>
        <p:txBody>
          <a:bodyPr/>
          <a:lstStyle/>
          <a:p>
            <a:pPr algn="r"/>
            <a:r>
              <a:rPr lang="en-US" sz="2400" b="1" dirty="0">
                <a:solidFill>
                  <a:srgbClr val="EC008C"/>
                </a:solidFill>
              </a:rPr>
              <a:t>20</a:t>
            </a:r>
            <a:endParaRPr lang="en-IN" sz="2400" dirty="0">
              <a:latin typeface="Calibri" pitchFamily="34" charset="0"/>
            </a:endParaRPr>
          </a:p>
        </p:txBody>
      </p:sp>
      <p:sp>
        <p:nvSpPr>
          <p:cNvPr id="69" name="TextBox 68"/>
          <p:cNvSpPr txBox="1">
            <a:spLocks noChangeArrowheads="1"/>
          </p:cNvSpPr>
          <p:nvPr/>
        </p:nvSpPr>
        <p:spPr bwMode="auto">
          <a:xfrm>
            <a:off x="7805799" y="5264957"/>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70" name="TextBox 69"/>
          <p:cNvSpPr txBox="1">
            <a:spLocks noChangeArrowheads="1"/>
          </p:cNvSpPr>
          <p:nvPr/>
        </p:nvSpPr>
        <p:spPr bwMode="auto">
          <a:xfrm>
            <a:off x="6307130" y="526495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71" name="Straight Connector 70"/>
          <p:cNvCxnSpPr/>
          <p:nvPr/>
        </p:nvCxnSpPr>
        <p:spPr>
          <a:xfrm>
            <a:off x="892344" y="568856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410487" y="757308"/>
            <a:ext cx="1658741" cy="430887"/>
          </a:xfrm>
          <a:prstGeom prst="rect">
            <a:avLst/>
          </a:prstGeom>
          <a:noFill/>
        </p:spPr>
        <p:txBody>
          <a:bodyPr wrap="square" rtlCol="0">
            <a:spAutoFit/>
          </a:bodyPr>
          <a:lstStyle/>
          <a:p>
            <a:pPr algn="ctr"/>
            <a:r>
              <a:rPr lang="en-US" sz="2200" b="1" dirty="0"/>
              <a:t>Prior Years</a:t>
            </a:r>
          </a:p>
        </p:txBody>
      </p:sp>
      <p:sp>
        <p:nvSpPr>
          <p:cNvPr id="73" name="TextBox 72"/>
          <p:cNvSpPr txBox="1"/>
          <p:nvPr/>
        </p:nvSpPr>
        <p:spPr>
          <a:xfrm>
            <a:off x="3135243" y="1109681"/>
            <a:ext cx="949652" cy="430887"/>
          </a:xfrm>
          <a:prstGeom prst="rect">
            <a:avLst/>
          </a:prstGeom>
          <a:noFill/>
        </p:spPr>
        <p:txBody>
          <a:bodyPr wrap="square" rtlCol="0">
            <a:spAutoFit/>
          </a:bodyPr>
          <a:lstStyle/>
          <a:p>
            <a:pPr algn="ctr"/>
            <a:r>
              <a:rPr lang="en-US" sz="2200" b="1" dirty="0"/>
              <a:t>2016</a:t>
            </a:r>
            <a:endParaRPr lang="en-US" sz="2200" dirty="0"/>
          </a:p>
        </p:txBody>
      </p:sp>
      <p:sp>
        <p:nvSpPr>
          <p:cNvPr id="74" name="TextBox 73"/>
          <p:cNvSpPr txBox="1"/>
          <p:nvPr/>
        </p:nvSpPr>
        <p:spPr>
          <a:xfrm>
            <a:off x="4268879" y="1114597"/>
            <a:ext cx="949652" cy="430887"/>
          </a:xfrm>
          <a:prstGeom prst="rect">
            <a:avLst/>
          </a:prstGeom>
          <a:noFill/>
        </p:spPr>
        <p:txBody>
          <a:bodyPr wrap="square" rtlCol="0">
            <a:spAutoFit/>
          </a:bodyPr>
          <a:lstStyle/>
          <a:p>
            <a:pPr algn="ctr"/>
            <a:r>
              <a:rPr lang="en-US" sz="2200" b="1" dirty="0"/>
              <a:t>2017</a:t>
            </a:r>
            <a:endParaRPr lang="en-US" sz="2200" dirty="0"/>
          </a:p>
        </p:txBody>
      </p:sp>
      <p:sp>
        <p:nvSpPr>
          <p:cNvPr id="75" name="TextBox 74"/>
          <p:cNvSpPr txBox="1"/>
          <p:nvPr/>
        </p:nvSpPr>
        <p:spPr>
          <a:xfrm>
            <a:off x="4268879" y="1867893"/>
            <a:ext cx="949652" cy="430887"/>
          </a:xfrm>
          <a:prstGeom prst="rect">
            <a:avLst/>
          </a:prstGeom>
        </p:spPr>
        <p:txBody>
          <a:bodyPr wrap="square" rtlCol="0">
            <a:spAutoFit/>
          </a:bodyPr>
          <a:lstStyle/>
          <a:p>
            <a:pPr algn="r"/>
            <a:r>
              <a:rPr lang="en-US" sz="2200" dirty="0"/>
              <a:t>$(55)</a:t>
            </a:r>
          </a:p>
        </p:txBody>
      </p:sp>
      <p:sp>
        <p:nvSpPr>
          <p:cNvPr id="77" name="TextBox 76"/>
          <p:cNvSpPr txBox="1"/>
          <p:nvPr/>
        </p:nvSpPr>
        <p:spPr>
          <a:xfrm>
            <a:off x="3135243" y="1867893"/>
            <a:ext cx="949652" cy="430887"/>
          </a:xfrm>
          <a:prstGeom prst="rect">
            <a:avLst/>
          </a:prstGeom>
        </p:spPr>
        <p:txBody>
          <a:bodyPr wrap="square" rtlCol="0">
            <a:spAutoFit/>
          </a:bodyPr>
          <a:lstStyle/>
          <a:p>
            <a:pPr algn="r"/>
            <a:r>
              <a:rPr lang="en-US" sz="2200" dirty="0"/>
              <a:t>$(20)</a:t>
            </a:r>
          </a:p>
        </p:txBody>
      </p:sp>
      <p:sp>
        <p:nvSpPr>
          <p:cNvPr id="79" name="TextBox 78"/>
          <p:cNvSpPr txBox="1"/>
          <p:nvPr/>
        </p:nvSpPr>
        <p:spPr>
          <a:xfrm>
            <a:off x="556629" y="2315435"/>
            <a:ext cx="2950909" cy="430887"/>
          </a:xfrm>
          <a:prstGeom prst="rect">
            <a:avLst/>
          </a:prstGeom>
          <a:noFill/>
        </p:spPr>
        <p:txBody>
          <a:bodyPr wrap="square" rtlCol="0">
            <a:spAutoFit/>
          </a:bodyPr>
          <a:lstStyle/>
          <a:p>
            <a:pPr lvl="1" indent="-114300"/>
            <a:r>
              <a:rPr lang="en-US" sz="2200" dirty="0"/>
              <a:t>NOL </a:t>
            </a:r>
            <a:r>
              <a:rPr lang="en-US" sz="2200" dirty="0" err="1"/>
              <a:t>carryforward</a:t>
            </a:r>
            <a:endParaRPr lang="en-US" sz="2200" dirty="0"/>
          </a:p>
        </p:txBody>
      </p:sp>
      <p:sp>
        <p:nvSpPr>
          <p:cNvPr id="81" name="TextBox 80"/>
          <p:cNvSpPr txBox="1"/>
          <p:nvPr/>
        </p:nvSpPr>
        <p:spPr>
          <a:xfrm>
            <a:off x="4371713" y="2994753"/>
            <a:ext cx="949652" cy="430887"/>
          </a:xfrm>
          <a:prstGeom prst="rect">
            <a:avLst/>
          </a:prstGeom>
        </p:spPr>
        <p:txBody>
          <a:bodyPr wrap="square" rtlCol="0">
            <a:spAutoFit/>
          </a:bodyPr>
          <a:lstStyle/>
          <a:p>
            <a:pPr algn="r"/>
            <a:r>
              <a:rPr lang="en-US" sz="2200" dirty="0"/>
              <a:t>40%</a:t>
            </a:r>
          </a:p>
        </p:txBody>
      </p:sp>
      <p:sp>
        <p:nvSpPr>
          <p:cNvPr id="82" name="TextBox 81"/>
          <p:cNvSpPr txBox="1"/>
          <p:nvPr/>
        </p:nvSpPr>
        <p:spPr>
          <a:xfrm>
            <a:off x="4268879" y="3387512"/>
            <a:ext cx="949652" cy="430887"/>
          </a:xfrm>
          <a:prstGeom prst="rect">
            <a:avLst/>
          </a:prstGeom>
        </p:spPr>
        <p:txBody>
          <a:bodyPr wrap="square" rtlCol="0">
            <a:spAutoFit/>
          </a:bodyPr>
          <a:lstStyle/>
          <a:p>
            <a:pPr algn="r"/>
            <a:r>
              <a:rPr lang="en-US" sz="2200" b="1" dirty="0">
                <a:solidFill>
                  <a:srgbClr val="00AEEF"/>
                </a:solidFill>
              </a:rPr>
              <a:t>$(22)</a:t>
            </a:r>
          </a:p>
        </p:txBody>
      </p:sp>
      <p:cxnSp>
        <p:nvCxnSpPr>
          <p:cNvPr id="84" name="Straight Connector 83"/>
          <p:cNvCxnSpPr/>
          <p:nvPr/>
        </p:nvCxnSpPr>
        <p:spPr>
          <a:xfrm>
            <a:off x="4513408" y="3405753"/>
            <a:ext cx="572400"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4532863" y="3804893"/>
            <a:ext cx="572400"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4532863" y="3855695"/>
            <a:ext cx="572400" cy="0"/>
          </a:xfrm>
          <a:prstGeom prst="line">
            <a:avLst/>
          </a:prstGeom>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3264480" y="3033663"/>
            <a:ext cx="949652" cy="430887"/>
          </a:xfrm>
          <a:prstGeom prst="rect">
            <a:avLst/>
          </a:prstGeom>
        </p:spPr>
        <p:txBody>
          <a:bodyPr wrap="square" rtlCol="0">
            <a:spAutoFit/>
          </a:bodyPr>
          <a:lstStyle/>
          <a:p>
            <a:pPr algn="r"/>
            <a:r>
              <a:rPr lang="en-US" sz="2200" dirty="0"/>
              <a:t>35%</a:t>
            </a:r>
          </a:p>
        </p:txBody>
      </p:sp>
      <p:sp>
        <p:nvSpPr>
          <p:cNvPr id="90" name="TextBox 89"/>
          <p:cNvSpPr txBox="1"/>
          <p:nvPr/>
        </p:nvSpPr>
        <p:spPr>
          <a:xfrm>
            <a:off x="3135243" y="3395049"/>
            <a:ext cx="949652" cy="430887"/>
          </a:xfrm>
          <a:prstGeom prst="rect">
            <a:avLst/>
          </a:prstGeom>
        </p:spPr>
        <p:txBody>
          <a:bodyPr wrap="square" rtlCol="0">
            <a:spAutoFit/>
          </a:bodyPr>
          <a:lstStyle/>
          <a:p>
            <a:pPr algn="r"/>
            <a:r>
              <a:rPr lang="en-US" sz="2200" b="1" dirty="0">
                <a:solidFill>
                  <a:srgbClr val="00AEEF"/>
                </a:solidFill>
              </a:rPr>
              <a:t>$  (7)</a:t>
            </a:r>
          </a:p>
        </p:txBody>
      </p:sp>
      <p:cxnSp>
        <p:nvCxnSpPr>
          <p:cNvPr id="92" name="Straight Connector 91"/>
          <p:cNvCxnSpPr/>
          <p:nvPr/>
        </p:nvCxnSpPr>
        <p:spPr>
          <a:xfrm flipV="1">
            <a:off x="3444886" y="3425208"/>
            <a:ext cx="570575"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3443061" y="3824348"/>
            <a:ext cx="572400" cy="1588"/>
          </a:xfrm>
          <a:prstGeom prst="line">
            <a:avLst/>
          </a:prstGeom>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a:xfrm>
            <a:off x="3443061" y="3875150"/>
            <a:ext cx="572400" cy="1588"/>
          </a:xfrm>
          <a:prstGeom prst="line">
            <a:avLst/>
          </a:prstGeom>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5504292" y="2315435"/>
            <a:ext cx="949652" cy="430887"/>
          </a:xfrm>
          <a:prstGeom prst="rect">
            <a:avLst/>
          </a:prstGeom>
        </p:spPr>
        <p:txBody>
          <a:bodyPr wrap="square" rtlCol="0">
            <a:spAutoFit/>
          </a:bodyPr>
          <a:lstStyle/>
          <a:p>
            <a:pPr algn="r"/>
            <a:r>
              <a:rPr lang="en-US" sz="2200" dirty="0"/>
              <a:t>50</a:t>
            </a:r>
          </a:p>
        </p:txBody>
      </p:sp>
      <p:sp>
        <p:nvSpPr>
          <p:cNvPr id="100" name="TextBox 99"/>
          <p:cNvSpPr txBox="1">
            <a:spLocks noChangeArrowheads="1"/>
          </p:cNvSpPr>
          <p:nvPr/>
        </p:nvSpPr>
        <p:spPr bwMode="auto">
          <a:xfrm>
            <a:off x="903697" y="6275832"/>
            <a:ext cx="5201400" cy="404813"/>
          </a:xfrm>
          <a:prstGeom prst="rect">
            <a:avLst/>
          </a:prstGeom>
          <a:noFill/>
          <a:ln w="9525">
            <a:noFill/>
            <a:miter lim="800000"/>
            <a:headEnd/>
            <a:tailEnd/>
          </a:ln>
        </p:spPr>
        <p:txBody>
          <a:bodyPr/>
          <a:lstStyle/>
          <a:p>
            <a:pPr lvl="1"/>
            <a:r>
              <a:rPr lang="en-IN" sz="2400" dirty="0"/>
              <a:t>Income tax benefit—operating loss</a:t>
            </a:r>
            <a:endParaRPr lang="en-IN" sz="2400" dirty="0">
              <a:solidFill>
                <a:srgbClr val="EC008C"/>
              </a:solidFill>
              <a:latin typeface="Calibri" pitchFamily="34" charset="0"/>
            </a:endParaRPr>
          </a:p>
        </p:txBody>
      </p:sp>
      <p:sp>
        <p:nvSpPr>
          <p:cNvPr id="101" name="TextBox 100"/>
          <p:cNvSpPr txBox="1">
            <a:spLocks noChangeArrowheads="1"/>
          </p:cNvSpPr>
          <p:nvPr/>
        </p:nvSpPr>
        <p:spPr bwMode="auto">
          <a:xfrm>
            <a:off x="7579462" y="6275832"/>
            <a:ext cx="1176057" cy="404813"/>
          </a:xfrm>
          <a:prstGeom prst="rect">
            <a:avLst/>
          </a:prstGeom>
          <a:noFill/>
          <a:ln w="9525">
            <a:noFill/>
            <a:miter lim="800000"/>
            <a:headEnd/>
            <a:tailEnd/>
          </a:ln>
        </p:spPr>
        <p:txBody>
          <a:bodyPr/>
          <a:lstStyle/>
          <a:p>
            <a:pPr algn="r"/>
            <a:r>
              <a:rPr lang="en-US" sz="2400" dirty="0"/>
              <a:t>49</a:t>
            </a:r>
            <a:endParaRPr lang="en-IN" sz="2400" dirty="0">
              <a:latin typeface="Calibri" pitchFamily="34" charset="0"/>
            </a:endParaRPr>
          </a:p>
        </p:txBody>
      </p:sp>
      <p:sp>
        <p:nvSpPr>
          <p:cNvPr id="102" name="TextBox 101"/>
          <p:cNvSpPr txBox="1"/>
          <p:nvPr/>
        </p:nvSpPr>
        <p:spPr>
          <a:xfrm>
            <a:off x="601324" y="3945472"/>
            <a:ext cx="3286742" cy="1259351"/>
          </a:xfrm>
          <a:prstGeom prst="rect">
            <a:avLst/>
          </a:prstGeom>
          <a:solidFill>
            <a:srgbClr val="A4D7EF"/>
          </a:solidFill>
        </p:spPr>
        <p:txBody>
          <a:bodyPr wrap="square" rtlCol="0">
            <a:spAutoFit/>
          </a:bodyPr>
          <a:lstStyle/>
          <a:p>
            <a:endParaRPr lang="en-US" dirty="0"/>
          </a:p>
        </p:txBody>
      </p:sp>
      <p:sp>
        <p:nvSpPr>
          <p:cNvPr id="103" name="TextBox 102"/>
          <p:cNvSpPr txBox="1"/>
          <p:nvPr/>
        </p:nvSpPr>
        <p:spPr>
          <a:xfrm>
            <a:off x="754486" y="3911711"/>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104" name="Straight Connector 103"/>
          <p:cNvCxnSpPr/>
          <p:nvPr/>
        </p:nvCxnSpPr>
        <p:spPr>
          <a:xfrm>
            <a:off x="637320" y="4265876"/>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a:off x="2244695" y="4271476"/>
            <a:ext cx="0" cy="896071"/>
          </a:xfrm>
          <a:prstGeom prst="line">
            <a:avLst/>
          </a:prstGeom>
        </p:spPr>
        <p:style>
          <a:lnRef idx="1">
            <a:schemeClr val="dk1"/>
          </a:lnRef>
          <a:fillRef idx="0">
            <a:schemeClr val="dk1"/>
          </a:fillRef>
          <a:effectRef idx="0">
            <a:schemeClr val="dk1"/>
          </a:effectRef>
          <a:fontRef idx="minor">
            <a:schemeClr val="tx1"/>
          </a:fontRef>
        </p:style>
      </p:cxnSp>
      <p:sp>
        <p:nvSpPr>
          <p:cNvPr id="106" name="TextBox 105"/>
          <p:cNvSpPr txBox="1"/>
          <p:nvPr/>
        </p:nvSpPr>
        <p:spPr>
          <a:xfrm>
            <a:off x="559055" y="4235557"/>
            <a:ext cx="1160570" cy="430887"/>
          </a:xfrm>
          <a:prstGeom prst="rect">
            <a:avLst/>
          </a:prstGeom>
        </p:spPr>
        <p:txBody>
          <a:bodyPr wrap="square" rtlCol="0">
            <a:spAutoFit/>
          </a:bodyPr>
          <a:lstStyle/>
          <a:p>
            <a:r>
              <a:rPr lang="en-US" sz="2200" dirty="0"/>
              <a:t>beg. bal.</a:t>
            </a:r>
          </a:p>
        </p:txBody>
      </p:sp>
      <p:sp>
        <p:nvSpPr>
          <p:cNvPr id="107" name="TextBox 106"/>
          <p:cNvSpPr txBox="1"/>
          <p:nvPr/>
        </p:nvSpPr>
        <p:spPr>
          <a:xfrm>
            <a:off x="559055" y="4791737"/>
            <a:ext cx="1195737" cy="430887"/>
          </a:xfrm>
          <a:prstGeom prst="rect">
            <a:avLst/>
          </a:prstGeom>
        </p:spPr>
        <p:txBody>
          <a:bodyPr wrap="square" rtlCol="0">
            <a:spAutoFit/>
          </a:bodyPr>
          <a:lstStyle/>
          <a:p>
            <a:r>
              <a:rPr lang="en-US" sz="2200" dirty="0"/>
              <a:t>end. bal.</a:t>
            </a:r>
          </a:p>
        </p:txBody>
      </p:sp>
      <p:sp>
        <p:nvSpPr>
          <p:cNvPr id="108" name="TextBox 107"/>
          <p:cNvSpPr txBox="1"/>
          <p:nvPr/>
        </p:nvSpPr>
        <p:spPr>
          <a:xfrm>
            <a:off x="1694387" y="4235557"/>
            <a:ext cx="547690" cy="430887"/>
          </a:xfrm>
          <a:prstGeom prst="rect">
            <a:avLst/>
          </a:prstGeom>
        </p:spPr>
        <p:txBody>
          <a:bodyPr wrap="square" rtlCol="0" anchor="ctr">
            <a:spAutoFit/>
          </a:bodyPr>
          <a:lstStyle/>
          <a:p>
            <a:pPr algn="r"/>
            <a:r>
              <a:rPr lang="en-US" sz="2200" dirty="0"/>
              <a:t>0</a:t>
            </a:r>
          </a:p>
        </p:txBody>
      </p:sp>
      <p:sp>
        <p:nvSpPr>
          <p:cNvPr id="109" name="TextBox 108"/>
          <p:cNvSpPr txBox="1"/>
          <p:nvPr/>
        </p:nvSpPr>
        <p:spPr>
          <a:xfrm>
            <a:off x="1689577" y="4506390"/>
            <a:ext cx="547690" cy="430887"/>
          </a:xfrm>
          <a:prstGeom prst="rect">
            <a:avLst/>
          </a:prstGeom>
        </p:spPr>
        <p:txBody>
          <a:bodyPr wrap="square" rtlCol="0" anchor="ctr">
            <a:spAutoFit/>
          </a:bodyPr>
          <a:lstStyle/>
          <a:p>
            <a:pPr algn="r"/>
            <a:r>
              <a:rPr lang="en-US" sz="2200" b="1" dirty="0">
                <a:solidFill>
                  <a:srgbClr val="EC008C"/>
                </a:solidFill>
              </a:rPr>
              <a:t>20</a:t>
            </a:r>
          </a:p>
        </p:txBody>
      </p:sp>
      <p:cxnSp>
        <p:nvCxnSpPr>
          <p:cNvPr id="110" name="Straight Connector 109"/>
          <p:cNvCxnSpPr/>
          <p:nvPr/>
        </p:nvCxnSpPr>
        <p:spPr>
          <a:xfrm>
            <a:off x="637320" y="4868215"/>
            <a:ext cx="3214750"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1694387" y="4791737"/>
            <a:ext cx="547690" cy="430887"/>
          </a:xfrm>
          <a:prstGeom prst="rect">
            <a:avLst/>
          </a:prstGeom>
        </p:spPr>
        <p:txBody>
          <a:bodyPr wrap="square" rtlCol="0" anchor="ctr">
            <a:spAutoFit/>
          </a:bodyPr>
          <a:lstStyle/>
          <a:p>
            <a:pPr algn="r"/>
            <a:r>
              <a:rPr lang="en-US" sz="2200" dirty="0"/>
              <a:t>20</a:t>
            </a:r>
          </a:p>
        </p:txBody>
      </p:sp>
      <p:cxnSp>
        <p:nvCxnSpPr>
          <p:cNvPr id="76" name="Straight Arrow Connector 75"/>
          <p:cNvCxnSpPr/>
          <p:nvPr/>
        </p:nvCxnSpPr>
        <p:spPr>
          <a:xfrm rot="16200000" flipH="1">
            <a:off x="7868618" y="3868245"/>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8320951" y="634255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5211802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500"/>
                                        <p:tgtEl>
                                          <p:spTgt spid="7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childTnLst>
                                </p:cTn>
                              </p:par>
                              <p:par>
                                <p:cTn id="46" presetID="10" presetClass="entr" presetSubtype="0" fill="hold"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fade">
                                      <p:cBhvr>
                                        <p:cTn id="48" dur="500"/>
                                        <p:tgtEl>
                                          <p:spTgt spid="9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par>
                                <p:cTn id="52" presetID="10" presetClass="entr" presetSubtype="0" fill="hold" nodeType="with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fade">
                                      <p:cBhvr>
                                        <p:cTn id="54" dur="500"/>
                                        <p:tgtEl>
                                          <p:spTgt spid="9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nodeType="with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childTnLst>
                                </p:cTn>
                              </p:par>
                              <p:par>
                                <p:cTn id="64" presetID="10" presetClass="entr" presetSubtype="0" fill="hold" nodeType="with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ntr" presetSubtype="0" fill="hold" nodeType="with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fade">
                                      <p:cBhvr>
                                        <p:cTn id="69" dur="500"/>
                                        <p:tgtEl>
                                          <p:spTgt spid="85"/>
                                        </p:tgtEl>
                                      </p:cBhvr>
                                    </p:animEffect>
                                  </p:childTnLst>
                                </p:cTn>
                              </p:par>
                              <p:par>
                                <p:cTn id="70" presetID="10" presetClass="entr" presetSubtype="0" fill="hold"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500"/>
                                        <p:tgtEl>
                                          <p:spTgt spid="8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500"/>
                                        <p:tgtEl>
                                          <p:spTgt spid="3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10"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10" presetClass="entr" presetSubtype="0" fill="hold" nodeType="withEffect">
                                  <p:stCondLst>
                                    <p:cond delay="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500"/>
                                        <p:tgtEl>
                                          <p:spTgt spid="42"/>
                                        </p:tgtEl>
                                      </p:cBhvr>
                                    </p:animEffect>
                                  </p:childTnLst>
                                </p:cTn>
                              </p:par>
                              <p:par>
                                <p:cTn id="99" presetID="10" presetClass="entr" presetSubtype="0" fill="hold"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par>
                                <p:cTn id="105" presetID="10" presetClass="entr" presetSubtype="0" fill="hold" nodeType="with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99"/>
                                        </p:tgtEl>
                                        <p:attrNameLst>
                                          <p:attrName>style.visibility</p:attrName>
                                        </p:attrNameLst>
                                      </p:cBhvr>
                                      <p:to>
                                        <p:strVal val="visible"/>
                                      </p:to>
                                    </p:set>
                                    <p:animEffect transition="in" filter="fade">
                                      <p:cBhvr>
                                        <p:cTn id="110" dur="500"/>
                                        <p:tgtEl>
                                          <p:spTgt spid="9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nodeType="clickEffect">
                                  <p:stCondLst>
                                    <p:cond delay="0"/>
                                  </p:stCondLst>
                                  <p:childTnLst>
                                    <p:set>
                                      <p:cBhvr>
                                        <p:cTn id="114" dur="1" fill="hold">
                                          <p:stCondLst>
                                            <p:cond delay="0"/>
                                          </p:stCondLst>
                                        </p:cTn>
                                        <p:tgtEl>
                                          <p:spTgt spid="76"/>
                                        </p:tgtEl>
                                        <p:attrNameLst>
                                          <p:attrName>style.visibility</p:attrName>
                                        </p:attrNameLst>
                                      </p:cBhvr>
                                      <p:to>
                                        <p:strVal val="visible"/>
                                      </p:to>
                                    </p:set>
                                    <p:animEffect transition="in" filter="wipe(up)">
                                      <p:cBhvr>
                                        <p:cTn id="115" dur="500"/>
                                        <p:tgtEl>
                                          <p:spTgt spid="76"/>
                                        </p:tgtEl>
                                      </p:cBhvr>
                                    </p:animEffec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500"/>
                                        <p:tgtEl>
                                          <p:spTgt spid="43"/>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4"/>
                                        </p:tgtEl>
                                        <p:attrNameLst>
                                          <p:attrName>style.visibility</p:attrName>
                                        </p:attrNameLst>
                                      </p:cBhvr>
                                      <p:to>
                                        <p:strVal val="visible"/>
                                      </p:to>
                                    </p:set>
                                    <p:animEffect transition="in" filter="fade">
                                      <p:cBhvr>
                                        <p:cTn id="122" dur="500"/>
                                        <p:tgtEl>
                                          <p:spTgt spid="44"/>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5"/>
                                        </p:tgtEl>
                                        <p:attrNameLst>
                                          <p:attrName>style.visibility</p:attrName>
                                        </p:attrNameLst>
                                      </p:cBhvr>
                                      <p:to>
                                        <p:strVal val="visible"/>
                                      </p:to>
                                    </p:set>
                                    <p:animEffect transition="in" filter="fade">
                                      <p:cBhvr>
                                        <p:cTn id="125" dur="500"/>
                                        <p:tgtEl>
                                          <p:spTgt spid="45"/>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fade">
                                      <p:cBhvr>
                                        <p:cTn id="128" dur="500"/>
                                        <p:tgtEl>
                                          <p:spTgt spid="46"/>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fade">
                                      <p:cBhvr>
                                        <p:cTn id="131" dur="500"/>
                                        <p:tgtEl>
                                          <p:spTgt spid="47"/>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8"/>
                                        </p:tgtEl>
                                        <p:attrNameLst>
                                          <p:attrName>style.visibility</p:attrName>
                                        </p:attrNameLst>
                                      </p:cBhvr>
                                      <p:to>
                                        <p:strVal val="visible"/>
                                      </p:to>
                                    </p:set>
                                    <p:animEffect transition="in" filter="fade">
                                      <p:cBhvr>
                                        <p:cTn id="134" dur="500"/>
                                        <p:tgtEl>
                                          <p:spTgt spid="48"/>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Effect transition="in" filter="fade">
                                      <p:cBhvr>
                                        <p:cTn id="137" dur="500"/>
                                        <p:tgtEl>
                                          <p:spTgt spid="49"/>
                                        </p:tgtEl>
                                      </p:cBhvr>
                                    </p:animEffect>
                                  </p:childTnLst>
                                </p:cTn>
                              </p:par>
                              <p:par>
                                <p:cTn id="138" presetID="10" presetClass="entr" presetSubtype="0" fill="hold" nodeType="withEffect">
                                  <p:stCondLst>
                                    <p:cond delay="0"/>
                                  </p:stCondLst>
                                  <p:childTnLst>
                                    <p:set>
                                      <p:cBhvr>
                                        <p:cTn id="139" dur="1" fill="hold">
                                          <p:stCondLst>
                                            <p:cond delay="0"/>
                                          </p:stCondLst>
                                        </p:cTn>
                                        <p:tgtEl>
                                          <p:spTgt spid="50"/>
                                        </p:tgtEl>
                                        <p:attrNameLst>
                                          <p:attrName>style.visibility</p:attrName>
                                        </p:attrNameLst>
                                      </p:cBhvr>
                                      <p:to>
                                        <p:strVal val="visible"/>
                                      </p:to>
                                    </p:set>
                                    <p:animEffect transition="in" filter="fade">
                                      <p:cBhvr>
                                        <p:cTn id="140" dur="500"/>
                                        <p:tgtEl>
                                          <p:spTgt spid="50"/>
                                        </p:tgtEl>
                                      </p:cBhvr>
                                    </p:animEffect>
                                  </p:childTnLst>
                                </p:cTn>
                              </p:par>
                              <p:par>
                                <p:cTn id="141" presetID="10" presetClass="entr" presetSubtype="0" fill="hold" nodeType="withEffect">
                                  <p:stCondLst>
                                    <p:cond delay="0"/>
                                  </p:stCondLst>
                                  <p:childTnLst>
                                    <p:set>
                                      <p:cBhvr>
                                        <p:cTn id="142" dur="1" fill="hold">
                                          <p:stCondLst>
                                            <p:cond delay="0"/>
                                          </p:stCondLst>
                                        </p:cTn>
                                        <p:tgtEl>
                                          <p:spTgt spid="51"/>
                                        </p:tgtEl>
                                        <p:attrNameLst>
                                          <p:attrName>style.visibility</p:attrName>
                                        </p:attrNameLst>
                                      </p:cBhvr>
                                      <p:to>
                                        <p:strVal val="visible"/>
                                      </p:to>
                                    </p:set>
                                    <p:animEffect transition="in" filter="fade">
                                      <p:cBhvr>
                                        <p:cTn id="143" dur="500"/>
                                        <p:tgtEl>
                                          <p:spTgt spid="51"/>
                                        </p:tgtEl>
                                      </p:cBhvr>
                                    </p:animEffect>
                                  </p:childTnLst>
                                </p:cTn>
                              </p:par>
                              <p:par>
                                <p:cTn id="144" presetID="10" presetClass="entr" presetSubtype="0" fill="hold" nodeType="withEffect">
                                  <p:stCondLst>
                                    <p:cond delay="0"/>
                                  </p:stCondLst>
                                  <p:childTnLst>
                                    <p:set>
                                      <p:cBhvr>
                                        <p:cTn id="145" dur="1" fill="hold">
                                          <p:stCondLst>
                                            <p:cond delay="0"/>
                                          </p:stCondLst>
                                        </p:cTn>
                                        <p:tgtEl>
                                          <p:spTgt spid="52"/>
                                        </p:tgtEl>
                                        <p:attrNameLst>
                                          <p:attrName>style.visibility</p:attrName>
                                        </p:attrNameLst>
                                      </p:cBhvr>
                                      <p:to>
                                        <p:strVal val="visible"/>
                                      </p:to>
                                    </p:set>
                                    <p:animEffect transition="in" filter="fade">
                                      <p:cBhvr>
                                        <p:cTn id="146" dur="500"/>
                                        <p:tgtEl>
                                          <p:spTgt spid="52"/>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02"/>
                                        </p:tgtEl>
                                        <p:attrNameLst>
                                          <p:attrName>style.visibility</p:attrName>
                                        </p:attrNameLst>
                                      </p:cBhvr>
                                      <p:to>
                                        <p:strVal val="visible"/>
                                      </p:to>
                                    </p:set>
                                    <p:animEffect transition="in" filter="fade">
                                      <p:cBhvr>
                                        <p:cTn id="149" dur="500"/>
                                        <p:tgtEl>
                                          <p:spTgt spid="102"/>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3"/>
                                        </p:tgtEl>
                                        <p:attrNameLst>
                                          <p:attrName>style.visibility</p:attrName>
                                        </p:attrNameLst>
                                      </p:cBhvr>
                                      <p:to>
                                        <p:strVal val="visible"/>
                                      </p:to>
                                    </p:set>
                                    <p:animEffect transition="in" filter="fade">
                                      <p:cBhvr>
                                        <p:cTn id="152" dur="500"/>
                                        <p:tgtEl>
                                          <p:spTgt spid="103"/>
                                        </p:tgtEl>
                                      </p:cBhvr>
                                    </p:animEffect>
                                  </p:childTnLst>
                                </p:cTn>
                              </p:par>
                              <p:par>
                                <p:cTn id="153" presetID="10" presetClass="entr" presetSubtype="0" fill="hold" nodeType="withEffect">
                                  <p:stCondLst>
                                    <p:cond delay="0"/>
                                  </p:stCondLst>
                                  <p:childTnLst>
                                    <p:set>
                                      <p:cBhvr>
                                        <p:cTn id="154" dur="1" fill="hold">
                                          <p:stCondLst>
                                            <p:cond delay="0"/>
                                          </p:stCondLst>
                                        </p:cTn>
                                        <p:tgtEl>
                                          <p:spTgt spid="104"/>
                                        </p:tgtEl>
                                        <p:attrNameLst>
                                          <p:attrName>style.visibility</p:attrName>
                                        </p:attrNameLst>
                                      </p:cBhvr>
                                      <p:to>
                                        <p:strVal val="visible"/>
                                      </p:to>
                                    </p:set>
                                    <p:animEffect transition="in" filter="fade">
                                      <p:cBhvr>
                                        <p:cTn id="155" dur="500"/>
                                        <p:tgtEl>
                                          <p:spTgt spid="104"/>
                                        </p:tgtEl>
                                      </p:cBhvr>
                                    </p:animEffect>
                                  </p:childTnLst>
                                </p:cTn>
                              </p:par>
                              <p:par>
                                <p:cTn id="156" presetID="10" presetClass="entr" presetSubtype="0" fill="hold" nodeType="withEffect">
                                  <p:stCondLst>
                                    <p:cond delay="0"/>
                                  </p:stCondLst>
                                  <p:childTnLst>
                                    <p:set>
                                      <p:cBhvr>
                                        <p:cTn id="157" dur="1" fill="hold">
                                          <p:stCondLst>
                                            <p:cond delay="0"/>
                                          </p:stCondLst>
                                        </p:cTn>
                                        <p:tgtEl>
                                          <p:spTgt spid="105"/>
                                        </p:tgtEl>
                                        <p:attrNameLst>
                                          <p:attrName>style.visibility</p:attrName>
                                        </p:attrNameLst>
                                      </p:cBhvr>
                                      <p:to>
                                        <p:strVal val="visible"/>
                                      </p:to>
                                    </p:set>
                                    <p:animEffect transition="in" filter="fade">
                                      <p:cBhvr>
                                        <p:cTn id="158" dur="500"/>
                                        <p:tgtEl>
                                          <p:spTgt spid="105"/>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06"/>
                                        </p:tgtEl>
                                        <p:attrNameLst>
                                          <p:attrName>style.visibility</p:attrName>
                                        </p:attrNameLst>
                                      </p:cBhvr>
                                      <p:to>
                                        <p:strVal val="visible"/>
                                      </p:to>
                                    </p:set>
                                    <p:animEffect transition="in" filter="fade">
                                      <p:cBhvr>
                                        <p:cTn id="161" dur="500"/>
                                        <p:tgtEl>
                                          <p:spTgt spid="106"/>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07"/>
                                        </p:tgtEl>
                                        <p:attrNameLst>
                                          <p:attrName>style.visibility</p:attrName>
                                        </p:attrNameLst>
                                      </p:cBhvr>
                                      <p:to>
                                        <p:strVal val="visible"/>
                                      </p:to>
                                    </p:set>
                                    <p:animEffect transition="in" filter="fade">
                                      <p:cBhvr>
                                        <p:cTn id="164" dur="500"/>
                                        <p:tgtEl>
                                          <p:spTgt spid="107"/>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500"/>
                                        <p:tgtEl>
                                          <p:spTgt spid="108"/>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09"/>
                                        </p:tgtEl>
                                        <p:attrNameLst>
                                          <p:attrName>style.visibility</p:attrName>
                                        </p:attrNameLst>
                                      </p:cBhvr>
                                      <p:to>
                                        <p:strVal val="visible"/>
                                      </p:to>
                                    </p:set>
                                    <p:animEffect transition="in" filter="fade">
                                      <p:cBhvr>
                                        <p:cTn id="170" dur="500"/>
                                        <p:tgtEl>
                                          <p:spTgt spid="109"/>
                                        </p:tgtEl>
                                      </p:cBhvr>
                                    </p:animEffect>
                                  </p:childTnLst>
                                </p:cTn>
                              </p:par>
                              <p:par>
                                <p:cTn id="171" presetID="10" presetClass="entr" presetSubtype="0" fill="hold" nodeType="withEffect">
                                  <p:stCondLst>
                                    <p:cond delay="0"/>
                                  </p:stCondLst>
                                  <p:childTnLst>
                                    <p:set>
                                      <p:cBhvr>
                                        <p:cTn id="172" dur="1" fill="hold">
                                          <p:stCondLst>
                                            <p:cond delay="0"/>
                                          </p:stCondLst>
                                        </p:cTn>
                                        <p:tgtEl>
                                          <p:spTgt spid="110"/>
                                        </p:tgtEl>
                                        <p:attrNameLst>
                                          <p:attrName>style.visibility</p:attrName>
                                        </p:attrNameLst>
                                      </p:cBhvr>
                                      <p:to>
                                        <p:strVal val="visible"/>
                                      </p:to>
                                    </p:set>
                                    <p:animEffect transition="in" filter="fade">
                                      <p:cBhvr>
                                        <p:cTn id="173" dur="500"/>
                                        <p:tgtEl>
                                          <p:spTgt spid="110"/>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11"/>
                                        </p:tgtEl>
                                        <p:attrNameLst>
                                          <p:attrName>style.visibility</p:attrName>
                                        </p:attrNameLst>
                                      </p:cBhvr>
                                      <p:to>
                                        <p:strVal val="visible"/>
                                      </p:to>
                                    </p:set>
                                    <p:animEffect transition="in" filter="fade">
                                      <p:cBhvr>
                                        <p:cTn id="176" dur="500"/>
                                        <p:tgtEl>
                                          <p:spTgt spid="111"/>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0" nodeType="click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fade">
                                      <p:cBhvr>
                                        <p:cTn id="181" dur="500"/>
                                        <p:tgtEl>
                                          <p:spTgt spid="6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66"/>
                                        </p:tgtEl>
                                        <p:attrNameLst>
                                          <p:attrName>style.visibility</p:attrName>
                                        </p:attrNameLst>
                                      </p:cBhvr>
                                      <p:to>
                                        <p:strVal val="visible"/>
                                      </p:to>
                                    </p:set>
                                    <p:animEffect transition="in" filter="fade">
                                      <p:cBhvr>
                                        <p:cTn id="184" dur="500"/>
                                        <p:tgtEl>
                                          <p:spTgt spid="66"/>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67"/>
                                        </p:tgtEl>
                                        <p:attrNameLst>
                                          <p:attrName>style.visibility</p:attrName>
                                        </p:attrNameLst>
                                      </p:cBhvr>
                                      <p:to>
                                        <p:strVal val="visible"/>
                                      </p:to>
                                    </p:set>
                                    <p:animEffect transition="in" filter="fade">
                                      <p:cBhvr>
                                        <p:cTn id="187" dur="500"/>
                                        <p:tgtEl>
                                          <p:spTgt spid="67"/>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68"/>
                                        </p:tgtEl>
                                        <p:attrNameLst>
                                          <p:attrName>style.visibility</p:attrName>
                                        </p:attrNameLst>
                                      </p:cBhvr>
                                      <p:to>
                                        <p:strVal val="visible"/>
                                      </p:to>
                                    </p:set>
                                    <p:animEffect transition="in" filter="fade">
                                      <p:cBhvr>
                                        <p:cTn id="190" dur="500"/>
                                        <p:tgtEl>
                                          <p:spTgt spid="68"/>
                                        </p:tgtEl>
                                      </p:cBhvr>
                                    </p:animEffect>
                                  </p:childTnLst>
                                </p:cTn>
                              </p:par>
                              <p:par>
                                <p:cTn id="191" presetID="10" presetClass="entr" presetSubtype="0" fill="hold" nodeType="withEffect">
                                  <p:stCondLst>
                                    <p:cond delay="0"/>
                                  </p:stCondLst>
                                  <p:childTnLst>
                                    <p:set>
                                      <p:cBhvr>
                                        <p:cTn id="192" dur="1" fill="hold">
                                          <p:stCondLst>
                                            <p:cond delay="0"/>
                                          </p:stCondLst>
                                        </p:cTn>
                                        <p:tgtEl>
                                          <p:spTgt spid="71"/>
                                        </p:tgtEl>
                                        <p:attrNameLst>
                                          <p:attrName>style.visibility</p:attrName>
                                        </p:attrNameLst>
                                      </p:cBhvr>
                                      <p:to>
                                        <p:strVal val="visible"/>
                                      </p:to>
                                    </p:set>
                                    <p:animEffect transition="in" filter="fade">
                                      <p:cBhvr>
                                        <p:cTn id="193" dur="500"/>
                                        <p:tgtEl>
                                          <p:spTgt spid="71"/>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69"/>
                                        </p:tgtEl>
                                        <p:attrNameLst>
                                          <p:attrName>style.visibility</p:attrName>
                                        </p:attrNameLst>
                                      </p:cBhvr>
                                      <p:to>
                                        <p:strVal val="visible"/>
                                      </p:to>
                                    </p:set>
                                    <p:animEffect transition="in" filter="fade">
                                      <p:cBhvr>
                                        <p:cTn id="196" dur="500"/>
                                        <p:tgtEl>
                                          <p:spTgt spid="69"/>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70"/>
                                        </p:tgtEl>
                                        <p:attrNameLst>
                                          <p:attrName>style.visibility</p:attrName>
                                        </p:attrNameLst>
                                      </p:cBhvr>
                                      <p:to>
                                        <p:strVal val="visible"/>
                                      </p:to>
                                    </p:set>
                                    <p:animEffect transition="in" filter="fade">
                                      <p:cBhvr>
                                        <p:cTn id="199" dur="500"/>
                                        <p:tgtEl>
                                          <p:spTgt spid="70"/>
                                        </p:tgtEl>
                                      </p:cBhvr>
                                    </p:animEffect>
                                  </p:childTnLst>
                                </p:cTn>
                              </p:par>
                              <p:par>
                                <p:cTn id="200" presetID="10" presetClass="entr" presetSubtype="0" fill="hold" grpId="0" nodeType="withEffect">
                                  <p:stCondLst>
                                    <p:cond delay="0"/>
                                  </p:stCondLst>
                                  <p:childTnLst>
                                    <p:set>
                                      <p:cBhvr>
                                        <p:cTn id="201" dur="1" fill="hold">
                                          <p:stCondLst>
                                            <p:cond delay="0"/>
                                          </p:stCondLst>
                                        </p:cTn>
                                        <p:tgtEl>
                                          <p:spTgt spid="63"/>
                                        </p:tgtEl>
                                        <p:attrNameLst>
                                          <p:attrName>style.visibility</p:attrName>
                                        </p:attrNameLst>
                                      </p:cBhvr>
                                      <p:to>
                                        <p:strVal val="visible"/>
                                      </p:to>
                                    </p:set>
                                    <p:animEffect transition="in" filter="fade">
                                      <p:cBhvr>
                                        <p:cTn id="202" dur="500"/>
                                        <p:tgtEl>
                                          <p:spTgt spid="63"/>
                                        </p:tgtEl>
                                      </p:cBhvr>
                                    </p:animEffect>
                                  </p:childTnLst>
                                </p:cTn>
                              </p:par>
                              <p:par>
                                <p:cTn id="203" presetID="10" presetClass="entr" presetSubtype="0" fill="hold" grpId="0" nodeType="withEffect">
                                  <p:stCondLst>
                                    <p:cond delay="0"/>
                                  </p:stCondLst>
                                  <p:childTnLst>
                                    <p:set>
                                      <p:cBhvr>
                                        <p:cTn id="204" dur="1" fill="hold">
                                          <p:stCondLst>
                                            <p:cond delay="0"/>
                                          </p:stCondLst>
                                        </p:cTn>
                                        <p:tgtEl>
                                          <p:spTgt spid="64"/>
                                        </p:tgtEl>
                                        <p:attrNameLst>
                                          <p:attrName>style.visibility</p:attrName>
                                        </p:attrNameLst>
                                      </p:cBhvr>
                                      <p:to>
                                        <p:strVal val="visible"/>
                                      </p:to>
                                    </p:set>
                                    <p:animEffect transition="in" filter="fade">
                                      <p:cBhvr>
                                        <p:cTn id="205" dur="500"/>
                                        <p:tgtEl>
                                          <p:spTgt spid="64"/>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grpId="0" nodeType="clickEffect">
                                  <p:stCondLst>
                                    <p:cond delay="0"/>
                                  </p:stCondLst>
                                  <p:childTnLst>
                                    <p:set>
                                      <p:cBhvr>
                                        <p:cTn id="209" dur="1" fill="hold">
                                          <p:stCondLst>
                                            <p:cond delay="0"/>
                                          </p:stCondLst>
                                        </p:cTn>
                                        <p:tgtEl>
                                          <p:spTgt spid="100"/>
                                        </p:tgtEl>
                                        <p:attrNameLst>
                                          <p:attrName>style.visibility</p:attrName>
                                        </p:attrNameLst>
                                      </p:cBhvr>
                                      <p:to>
                                        <p:strVal val="visible"/>
                                      </p:to>
                                    </p:set>
                                    <p:animEffect transition="in" filter="fade">
                                      <p:cBhvr>
                                        <p:cTn id="210" dur="500"/>
                                        <p:tgtEl>
                                          <p:spTgt spid="100"/>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01"/>
                                        </p:tgtEl>
                                        <p:attrNameLst>
                                          <p:attrName>style.visibility</p:attrName>
                                        </p:attrNameLst>
                                      </p:cBhvr>
                                      <p:to>
                                        <p:strVal val="visible"/>
                                      </p:to>
                                    </p:set>
                                    <p:animEffect transition="in" filter="fade">
                                      <p:cBhvr>
                                        <p:cTn id="213" dur="500"/>
                                        <p:tgtEl>
                                          <p:spTgt spid="101"/>
                                        </p:tgtEl>
                                      </p:cBhvr>
                                    </p:animEffect>
                                  </p:childTnLst>
                                </p:cTn>
                              </p:par>
                              <p:par>
                                <p:cTn id="214" presetID="1" presetClass="entr" presetSubtype="0" fill="hold" grpId="0" nodeType="withEffect">
                                  <p:stCondLst>
                                    <p:cond delay="0"/>
                                  </p:stCondLst>
                                  <p:childTnLst>
                                    <p:set>
                                      <p:cBhvr>
                                        <p:cTn id="215"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P spid="29" grpId="0"/>
      <p:bldP spid="30" grpId="0"/>
      <p:bldP spid="32" grpId="0"/>
      <p:bldP spid="33" grpId="0"/>
      <p:bldP spid="34" grpId="0"/>
      <p:bldP spid="35" grpId="0"/>
      <p:bldP spid="36" grpId="0"/>
      <p:bldP spid="37" grpId="0"/>
      <p:bldP spid="43" grpId="0"/>
      <p:bldP spid="44" grpId="0"/>
      <p:bldP spid="45" grpId="0"/>
      <p:bldP spid="46" grpId="0"/>
      <p:bldP spid="47" grpId="0"/>
      <p:bldP spid="48" grpId="0"/>
      <p:bldP spid="49" grpId="0"/>
      <p:bldP spid="63" grpId="0" animBg="1"/>
      <p:bldP spid="64" grpId="0"/>
      <p:bldP spid="65" grpId="0"/>
      <p:bldP spid="66" grpId="0"/>
      <p:bldP spid="67" grpId="0"/>
      <p:bldP spid="68" grpId="0"/>
      <p:bldP spid="69" grpId="0"/>
      <p:bldP spid="70" grpId="0"/>
      <p:bldP spid="73" grpId="0"/>
      <p:bldP spid="74" grpId="0"/>
      <p:bldP spid="75" grpId="0"/>
      <p:bldP spid="77" grpId="0"/>
      <p:bldP spid="79" grpId="0"/>
      <p:bldP spid="81" grpId="0"/>
      <p:bldP spid="82" grpId="0"/>
      <p:bldP spid="89" grpId="0"/>
      <p:bldP spid="90" grpId="0"/>
      <p:bldP spid="99" grpId="0"/>
      <p:bldP spid="100" grpId="0"/>
      <p:bldP spid="101" grpId="0"/>
      <p:bldP spid="102" grpId="0" animBg="1"/>
      <p:bldP spid="103" grpId="0"/>
      <p:bldP spid="106" grpId="0"/>
      <p:bldP spid="107" grpId="0"/>
      <p:bldP spid="108" grpId="0"/>
      <p:bldP spid="109" grpId="0"/>
      <p:bldP spid="111" grpId="0"/>
      <p:bldP spid="7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753370" y="3310515"/>
            <a:ext cx="8138160" cy="3312000"/>
          </a:xfrm>
          <a:prstGeom prst="rect">
            <a:avLst/>
          </a:prstGeom>
          <a:noFill/>
          <a:ln w="28575">
            <a:solidFill>
              <a:schemeClr val="bg1">
                <a:lumMod val="50000"/>
              </a:schemeClr>
            </a:solidFill>
          </a:ln>
        </p:spPr>
        <p:txBody>
          <a:bodyPr wrap="square" rtlCol="0">
            <a:spAutoFit/>
          </a:bodyPr>
          <a:lstStyle/>
          <a:p>
            <a:endParaRPr lang="en-IN" dirty="0"/>
          </a:p>
        </p:txBody>
      </p:sp>
      <p:sp>
        <p:nvSpPr>
          <p:cNvPr id="2" name="Title 1"/>
          <p:cNvSpPr>
            <a:spLocks noGrp="1"/>
          </p:cNvSpPr>
          <p:nvPr>
            <p:ph type="title"/>
          </p:nvPr>
        </p:nvSpPr>
        <p:spPr>
          <a:xfrm>
            <a:off x="761999" y="3"/>
            <a:ext cx="8382000" cy="1005838"/>
          </a:xfrm>
        </p:spPr>
        <p:txBody>
          <a:bodyPr>
            <a:normAutofit/>
          </a:bodyPr>
          <a:lstStyle/>
          <a:p>
            <a:r>
              <a:rPr lang="en-US" dirty="0"/>
              <a:t>NOL Carryback and </a:t>
            </a:r>
            <a:r>
              <a:rPr lang="en-US" dirty="0" err="1" smtClean="0"/>
              <a:t>Carryforward</a:t>
            </a:r>
            <a:endParaRPr lang="en-IN" dirty="0">
              <a:latin typeface="+mj-lt"/>
            </a:endParaRPr>
          </a:p>
        </p:txBody>
      </p:sp>
      <p:sp>
        <p:nvSpPr>
          <p:cNvPr id="8"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3" name="TextBox 2"/>
          <p:cNvSpPr txBox="1"/>
          <p:nvPr/>
        </p:nvSpPr>
        <p:spPr>
          <a:xfrm>
            <a:off x="636697" y="698338"/>
            <a:ext cx="8429927" cy="1446550"/>
          </a:xfrm>
          <a:prstGeom prst="rect">
            <a:avLst/>
          </a:prstGeom>
          <a:noFill/>
        </p:spPr>
        <p:txBody>
          <a:bodyPr wrap="square" rtlCol="0">
            <a:spAutoFit/>
          </a:bodyPr>
          <a:lstStyle/>
          <a:p>
            <a:r>
              <a:rPr lang="en-IN" sz="2200" dirty="0"/>
              <a:t>During 2018, American Laminating Corporation reported a net operating loss of $125 million for financial reporting and tax purposes. The enacted tax rate is 40% for 2018. Taxable income, tax rates, and income taxes paid in the two previous years were as follows:</a:t>
            </a:r>
            <a:endParaRPr lang="en-US" sz="2200" dirty="0"/>
          </a:p>
        </p:txBody>
      </p:sp>
      <p:sp>
        <p:nvSpPr>
          <p:cNvPr id="10" name="TextBox 9"/>
          <p:cNvSpPr txBox="1"/>
          <p:nvPr/>
        </p:nvSpPr>
        <p:spPr>
          <a:xfrm>
            <a:off x="837949" y="2426492"/>
            <a:ext cx="790890" cy="430887"/>
          </a:xfrm>
          <a:prstGeom prst="rect">
            <a:avLst/>
          </a:prstGeom>
          <a:noFill/>
        </p:spPr>
        <p:txBody>
          <a:bodyPr wrap="square" rtlCol="0">
            <a:spAutoFit/>
          </a:bodyPr>
          <a:lstStyle/>
          <a:p>
            <a:r>
              <a:rPr lang="en-IN" sz="2200" dirty="0"/>
              <a:t>2016</a:t>
            </a:r>
            <a:endParaRPr lang="en-US" sz="2200" dirty="0"/>
          </a:p>
        </p:txBody>
      </p:sp>
      <p:sp>
        <p:nvSpPr>
          <p:cNvPr id="11" name="TextBox 10"/>
          <p:cNvSpPr txBox="1"/>
          <p:nvPr/>
        </p:nvSpPr>
        <p:spPr>
          <a:xfrm>
            <a:off x="836412" y="2809946"/>
            <a:ext cx="790890" cy="430887"/>
          </a:xfrm>
          <a:prstGeom prst="rect">
            <a:avLst/>
          </a:prstGeom>
          <a:noFill/>
        </p:spPr>
        <p:txBody>
          <a:bodyPr wrap="square" rtlCol="0">
            <a:spAutoFit/>
          </a:bodyPr>
          <a:lstStyle/>
          <a:p>
            <a:r>
              <a:rPr lang="en-IN" sz="2200" dirty="0"/>
              <a:t>2017</a:t>
            </a:r>
            <a:endParaRPr lang="en-US" sz="2200" dirty="0"/>
          </a:p>
        </p:txBody>
      </p:sp>
      <p:sp>
        <p:nvSpPr>
          <p:cNvPr id="12" name="TextBox 11"/>
          <p:cNvSpPr txBox="1"/>
          <p:nvPr/>
        </p:nvSpPr>
        <p:spPr>
          <a:xfrm>
            <a:off x="2182868" y="2043038"/>
            <a:ext cx="2482153" cy="430887"/>
          </a:xfrm>
          <a:prstGeom prst="rect">
            <a:avLst/>
          </a:prstGeom>
          <a:noFill/>
        </p:spPr>
        <p:txBody>
          <a:bodyPr wrap="square" rtlCol="0">
            <a:spAutoFit/>
          </a:bodyPr>
          <a:lstStyle/>
          <a:p>
            <a:pPr algn="ctr"/>
            <a:r>
              <a:rPr lang="en-US" sz="2200" b="1" dirty="0"/>
              <a:t>Taxable Income</a:t>
            </a:r>
            <a:endParaRPr lang="en-US" sz="2200" dirty="0"/>
          </a:p>
        </p:txBody>
      </p:sp>
      <p:sp>
        <p:nvSpPr>
          <p:cNvPr id="13" name="TextBox 12"/>
          <p:cNvSpPr txBox="1"/>
          <p:nvPr/>
        </p:nvSpPr>
        <p:spPr>
          <a:xfrm>
            <a:off x="4420483" y="2043038"/>
            <a:ext cx="2482153" cy="430887"/>
          </a:xfrm>
          <a:prstGeom prst="rect">
            <a:avLst/>
          </a:prstGeom>
          <a:noFill/>
        </p:spPr>
        <p:txBody>
          <a:bodyPr wrap="square" rtlCol="0">
            <a:spAutoFit/>
          </a:bodyPr>
          <a:lstStyle/>
          <a:p>
            <a:pPr algn="ctr"/>
            <a:r>
              <a:rPr lang="en-US" sz="2200" b="1" dirty="0"/>
              <a:t>Taxable Rates</a:t>
            </a:r>
            <a:endParaRPr lang="en-US" sz="2200" dirty="0"/>
          </a:p>
        </p:txBody>
      </p:sp>
      <p:sp>
        <p:nvSpPr>
          <p:cNvPr id="14" name="TextBox 13"/>
          <p:cNvSpPr txBox="1"/>
          <p:nvPr/>
        </p:nvSpPr>
        <p:spPr>
          <a:xfrm>
            <a:off x="6658098" y="2043038"/>
            <a:ext cx="2482153" cy="430887"/>
          </a:xfrm>
          <a:prstGeom prst="rect">
            <a:avLst/>
          </a:prstGeom>
          <a:noFill/>
        </p:spPr>
        <p:txBody>
          <a:bodyPr wrap="square" rtlCol="0">
            <a:spAutoFit/>
          </a:bodyPr>
          <a:lstStyle/>
          <a:p>
            <a:pPr algn="ctr"/>
            <a:r>
              <a:rPr lang="en-US" sz="2200" b="1" dirty="0"/>
              <a:t>Income Taxes Paid</a:t>
            </a:r>
            <a:endParaRPr lang="en-US" sz="2200" dirty="0"/>
          </a:p>
        </p:txBody>
      </p:sp>
      <p:sp>
        <p:nvSpPr>
          <p:cNvPr id="15" name="TextBox 14"/>
          <p:cNvSpPr txBox="1"/>
          <p:nvPr/>
        </p:nvSpPr>
        <p:spPr>
          <a:xfrm>
            <a:off x="2653333" y="2426492"/>
            <a:ext cx="1541222" cy="430887"/>
          </a:xfrm>
          <a:prstGeom prst="rect">
            <a:avLst/>
          </a:prstGeom>
          <a:noFill/>
        </p:spPr>
        <p:txBody>
          <a:bodyPr wrap="square" rtlCol="0">
            <a:spAutoFit/>
          </a:bodyPr>
          <a:lstStyle/>
          <a:p>
            <a:pPr algn="r"/>
            <a:r>
              <a:rPr lang="en-IN" sz="2200" dirty="0"/>
              <a:t>$20 million</a:t>
            </a:r>
            <a:endParaRPr lang="en-US" sz="2200" dirty="0"/>
          </a:p>
        </p:txBody>
      </p:sp>
      <p:sp>
        <p:nvSpPr>
          <p:cNvPr id="16" name="TextBox 15"/>
          <p:cNvSpPr txBox="1"/>
          <p:nvPr/>
        </p:nvSpPr>
        <p:spPr>
          <a:xfrm>
            <a:off x="5266114" y="2426492"/>
            <a:ext cx="790890" cy="430887"/>
          </a:xfrm>
          <a:prstGeom prst="rect">
            <a:avLst/>
          </a:prstGeom>
          <a:noFill/>
        </p:spPr>
        <p:txBody>
          <a:bodyPr wrap="square" rtlCol="0">
            <a:spAutoFit/>
          </a:bodyPr>
          <a:lstStyle/>
          <a:p>
            <a:pPr algn="r"/>
            <a:r>
              <a:rPr lang="en-IN" sz="2200" dirty="0"/>
              <a:t>35%</a:t>
            </a:r>
            <a:endParaRPr lang="en-US" sz="2200" dirty="0"/>
          </a:p>
        </p:txBody>
      </p:sp>
      <p:sp>
        <p:nvSpPr>
          <p:cNvPr id="17" name="TextBox 16"/>
          <p:cNvSpPr txBox="1"/>
          <p:nvPr/>
        </p:nvSpPr>
        <p:spPr>
          <a:xfrm>
            <a:off x="7128563" y="2426492"/>
            <a:ext cx="1541222" cy="430887"/>
          </a:xfrm>
          <a:prstGeom prst="rect">
            <a:avLst/>
          </a:prstGeom>
          <a:noFill/>
        </p:spPr>
        <p:txBody>
          <a:bodyPr wrap="square" rtlCol="0">
            <a:spAutoFit/>
          </a:bodyPr>
          <a:lstStyle/>
          <a:p>
            <a:pPr algn="r"/>
            <a:r>
              <a:rPr lang="en-IN" sz="2200" b="1" dirty="0">
                <a:solidFill>
                  <a:srgbClr val="00AEEF"/>
                </a:solidFill>
              </a:rPr>
              <a:t>$  7 million</a:t>
            </a:r>
            <a:endParaRPr lang="en-US" sz="2200" b="1" dirty="0">
              <a:solidFill>
                <a:srgbClr val="00AEEF"/>
              </a:solidFill>
            </a:endParaRPr>
          </a:p>
        </p:txBody>
      </p:sp>
      <p:sp>
        <p:nvSpPr>
          <p:cNvPr id="18" name="TextBox 17"/>
          <p:cNvSpPr txBox="1"/>
          <p:nvPr/>
        </p:nvSpPr>
        <p:spPr>
          <a:xfrm>
            <a:off x="2653333" y="2809946"/>
            <a:ext cx="1541222" cy="430887"/>
          </a:xfrm>
          <a:prstGeom prst="rect">
            <a:avLst/>
          </a:prstGeom>
          <a:noFill/>
        </p:spPr>
        <p:txBody>
          <a:bodyPr wrap="square" rtlCol="0">
            <a:spAutoFit/>
          </a:bodyPr>
          <a:lstStyle/>
          <a:p>
            <a:pPr algn="r"/>
            <a:r>
              <a:rPr lang="en-IN" sz="2200" dirty="0"/>
              <a:t>55 million</a:t>
            </a:r>
            <a:endParaRPr lang="en-US" sz="2200" dirty="0"/>
          </a:p>
        </p:txBody>
      </p:sp>
      <p:sp>
        <p:nvSpPr>
          <p:cNvPr id="19" name="TextBox 18"/>
          <p:cNvSpPr txBox="1"/>
          <p:nvPr/>
        </p:nvSpPr>
        <p:spPr>
          <a:xfrm>
            <a:off x="5266114" y="2809946"/>
            <a:ext cx="790890" cy="430887"/>
          </a:xfrm>
          <a:prstGeom prst="rect">
            <a:avLst/>
          </a:prstGeom>
          <a:noFill/>
        </p:spPr>
        <p:txBody>
          <a:bodyPr wrap="square" rtlCol="0">
            <a:spAutoFit/>
          </a:bodyPr>
          <a:lstStyle/>
          <a:p>
            <a:pPr algn="r"/>
            <a:r>
              <a:rPr lang="en-IN" sz="2200" dirty="0"/>
              <a:t>40%</a:t>
            </a:r>
            <a:endParaRPr lang="en-US" sz="2200" dirty="0"/>
          </a:p>
        </p:txBody>
      </p:sp>
      <p:sp>
        <p:nvSpPr>
          <p:cNvPr id="20" name="TextBox 19"/>
          <p:cNvSpPr txBox="1"/>
          <p:nvPr/>
        </p:nvSpPr>
        <p:spPr>
          <a:xfrm>
            <a:off x="7128563" y="2809946"/>
            <a:ext cx="1541222" cy="430887"/>
          </a:xfrm>
          <a:prstGeom prst="rect">
            <a:avLst/>
          </a:prstGeom>
          <a:noFill/>
        </p:spPr>
        <p:txBody>
          <a:bodyPr wrap="square" rtlCol="0">
            <a:spAutoFit/>
          </a:bodyPr>
          <a:lstStyle/>
          <a:p>
            <a:pPr algn="r"/>
            <a:r>
              <a:rPr lang="en-IN" sz="2200" b="1" dirty="0">
                <a:solidFill>
                  <a:srgbClr val="00AEEF"/>
                </a:solidFill>
              </a:rPr>
              <a:t>22 million</a:t>
            </a:r>
            <a:endParaRPr lang="en-US" sz="2200" b="1" dirty="0">
              <a:solidFill>
                <a:srgbClr val="00AEEF"/>
              </a:solidFill>
            </a:endParaRPr>
          </a:p>
        </p:txBody>
      </p:sp>
      <p:cxnSp>
        <p:nvCxnSpPr>
          <p:cNvPr id="21" name="Straight Connector 20"/>
          <p:cNvCxnSpPr/>
          <p:nvPr/>
        </p:nvCxnSpPr>
        <p:spPr>
          <a:xfrm flipV="1">
            <a:off x="911796" y="2426492"/>
            <a:ext cx="8064000" cy="0"/>
          </a:xfrm>
          <a:prstGeom prst="line">
            <a:avLst/>
          </a:prstGeom>
          <a:ln w="12700"/>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762000" y="3739487"/>
            <a:ext cx="5832000" cy="461665"/>
          </a:xfrm>
          <a:prstGeom prst="rect">
            <a:avLst/>
          </a:prstGeom>
          <a:noFill/>
        </p:spPr>
        <p:txBody>
          <a:bodyPr wrap="square" rtlCol="0">
            <a:spAutoFit/>
          </a:bodyPr>
          <a:lstStyle/>
          <a:p>
            <a:r>
              <a:rPr lang="en-IN" sz="2400" dirty="0"/>
              <a:t>Operating loss before income taxes</a:t>
            </a:r>
            <a:endParaRPr lang="en-US" sz="2200" dirty="0"/>
          </a:p>
        </p:txBody>
      </p:sp>
      <p:sp>
        <p:nvSpPr>
          <p:cNvPr id="24" name="TextBox 23"/>
          <p:cNvSpPr txBox="1"/>
          <p:nvPr/>
        </p:nvSpPr>
        <p:spPr>
          <a:xfrm>
            <a:off x="762000" y="4551017"/>
            <a:ext cx="5832000" cy="830997"/>
          </a:xfrm>
          <a:prstGeom prst="rect">
            <a:avLst/>
          </a:prstGeom>
          <a:noFill/>
        </p:spPr>
        <p:txBody>
          <a:bodyPr wrap="square" rtlCol="0">
            <a:spAutoFit/>
          </a:bodyPr>
          <a:lstStyle/>
          <a:p>
            <a:pPr lvl="1"/>
            <a:r>
              <a:rPr lang="en-IN" sz="2400" dirty="0"/>
              <a:t>Tax refund from net operating loss C</a:t>
            </a:r>
            <a:r>
              <a:rPr lang="en-IN" sz="2400" dirty="0" smtClean="0"/>
              <a:t>arryback </a:t>
            </a:r>
            <a:r>
              <a:rPr lang="en-IN" sz="2400" b="1" dirty="0">
                <a:solidFill>
                  <a:srgbClr val="00AEEF"/>
                </a:solidFill>
              </a:rPr>
              <a:t>($7 + $22</a:t>
            </a:r>
            <a:r>
              <a:rPr lang="en-IN" sz="2400" dirty="0"/>
              <a:t>)</a:t>
            </a:r>
            <a:endParaRPr lang="en-US" sz="2200" dirty="0"/>
          </a:p>
        </p:txBody>
      </p:sp>
      <p:sp>
        <p:nvSpPr>
          <p:cNvPr id="25" name="TextBox 24"/>
          <p:cNvSpPr txBox="1"/>
          <p:nvPr/>
        </p:nvSpPr>
        <p:spPr>
          <a:xfrm>
            <a:off x="762000" y="6048347"/>
            <a:ext cx="5832000" cy="461665"/>
          </a:xfrm>
          <a:prstGeom prst="rect">
            <a:avLst/>
          </a:prstGeom>
          <a:noFill/>
        </p:spPr>
        <p:txBody>
          <a:bodyPr wrap="square" rtlCol="0">
            <a:spAutoFit/>
          </a:bodyPr>
          <a:lstStyle/>
          <a:p>
            <a:r>
              <a:rPr lang="en-IN" sz="2400" dirty="0"/>
              <a:t>Net loss</a:t>
            </a:r>
            <a:endParaRPr lang="en-US" sz="2200" dirty="0"/>
          </a:p>
        </p:txBody>
      </p:sp>
      <p:sp>
        <p:nvSpPr>
          <p:cNvPr id="26" name="TextBox 25"/>
          <p:cNvSpPr txBox="1"/>
          <p:nvPr/>
        </p:nvSpPr>
        <p:spPr>
          <a:xfrm>
            <a:off x="6977220" y="3343247"/>
            <a:ext cx="1872000" cy="461665"/>
          </a:xfrm>
          <a:prstGeom prst="rect">
            <a:avLst/>
          </a:prstGeom>
          <a:noFill/>
        </p:spPr>
        <p:txBody>
          <a:bodyPr wrap="square" rtlCol="0">
            <a:spAutoFit/>
          </a:bodyPr>
          <a:lstStyle/>
          <a:p>
            <a:r>
              <a:rPr lang="en-IN" sz="2400" dirty="0"/>
              <a:t>($ in millions)</a:t>
            </a:r>
            <a:endParaRPr lang="en-US" sz="2200" dirty="0"/>
          </a:p>
        </p:txBody>
      </p:sp>
      <p:sp>
        <p:nvSpPr>
          <p:cNvPr id="27" name="TextBox 26"/>
          <p:cNvSpPr txBox="1"/>
          <p:nvPr/>
        </p:nvSpPr>
        <p:spPr>
          <a:xfrm>
            <a:off x="6336240" y="4920349"/>
            <a:ext cx="1188000" cy="461665"/>
          </a:xfrm>
          <a:prstGeom prst="rect">
            <a:avLst/>
          </a:prstGeom>
          <a:noFill/>
        </p:spPr>
        <p:txBody>
          <a:bodyPr wrap="square" rtlCol="0">
            <a:spAutoFit/>
          </a:bodyPr>
          <a:lstStyle/>
          <a:p>
            <a:pPr algn="r"/>
            <a:r>
              <a:rPr lang="en-IN" sz="2400" b="1" dirty="0">
                <a:solidFill>
                  <a:srgbClr val="00AEEF"/>
                </a:solidFill>
              </a:rPr>
              <a:t>$29</a:t>
            </a:r>
            <a:endParaRPr lang="en-US" sz="2200" b="1" dirty="0">
              <a:solidFill>
                <a:srgbClr val="00AEEF"/>
              </a:solidFill>
            </a:endParaRPr>
          </a:p>
        </p:txBody>
      </p:sp>
      <p:sp>
        <p:nvSpPr>
          <p:cNvPr id="28" name="TextBox 27"/>
          <p:cNvSpPr txBox="1"/>
          <p:nvPr/>
        </p:nvSpPr>
        <p:spPr>
          <a:xfrm>
            <a:off x="7319220" y="5669014"/>
            <a:ext cx="1188000" cy="461665"/>
          </a:xfrm>
          <a:prstGeom prst="rect">
            <a:avLst/>
          </a:prstGeom>
          <a:noFill/>
        </p:spPr>
        <p:txBody>
          <a:bodyPr wrap="square" rtlCol="0">
            <a:spAutoFit/>
          </a:bodyPr>
          <a:lstStyle/>
          <a:p>
            <a:pPr algn="r"/>
            <a:r>
              <a:rPr lang="en-IN" sz="2400" dirty="0"/>
              <a:t>49</a:t>
            </a:r>
            <a:endParaRPr lang="en-US" sz="2200" dirty="0"/>
          </a:p>
        </p:txBody>
      </p:sp>
      <p:sp>
        <p:nvSpPr>
          <p:cNvPr id="29" name="TextBox 28"/>
          <p:cNvSpPr txBox="1"/>
          <p:nvPr/>
        </p:nvSpPr>
        <p:spPr>
          <a:xfrm>
            <a:off x="7319220" y="6048347"/>
            <a:ext cx="1188000" cy="461665"/>
          </a:xfrm>
          <a:prstGeom prst="rect">
            <a:avLst/>
          </a:prstGeom>
          <a:noFill/>
        </p:spPr>
        <p:txBody>
          <a:bodyPr wrap="square" rtlCol="0">
            <a:spAutoFit/>
          </a:bodyPr>
          <a:lstStyle/>
          <a:p>
            <a:pPr algn="r"/>
            <a:r>
              <a:rPr lang="en-IN" sz="2400" dirty="0"/>
              <a:t>$  (76)</a:t>
            </a:r>
            <a:endParaRPr lang="en-US" sz="2200" dirty="0"/>
          </a:p>
        </p:txBody>
      </p:sp>
      <p:cxnSp>
        <p:nvCxnSpPr>
          <p:cNvPr id="30" name="Straight Connector 29"/>
          <p:cNvCxnSpPr/>
          <p:nvPr/>
        </p:nvCxnSpPr>
        <p:spPr>
          <a:xfrm>
            <a:off x="7668960" y="608076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62000" y="4145252"/>
            <a:ext cx="5832000" cy="461665"/>
          </a:xfrm>
          <a:prstGeom prst="rect">
            <a:avLst/>
          </a:prstGeom>
          <a:noFill/>
        </p:spPr>
        <p:txBody>
          <a:bodyPr wrap="square" rtlCol="0">
            <a:spAutoFit/>
          </a:bodyPr>
          <a:lstStyle/>
          <a:p>
            <a:r>
              <a:rPr lang="en-IN" sz="2400" dirty="0"/>
              <a:t>Income tax benefit:</a:t>
            </a:r>
            <a:endParaRPr lang="en-US" sz="2200" dirty="0"/>
          </a:p>
        </p:txBody>
      </p:sp>
      <p:sp>
        <p:nvSpPr>
          <p:cNvPr id="43" name="TextBox 42"/>
          <p:cNvSpPr txBox="1"/>
          <p:nvPr/>
        </p:nvSpPr>
        <p:spPr>
          <a:xfrm>
            <a:off x="762000" y="5299682"/>
            <a:ext cx="5832000" cy="830997"/>
          </a:xfrm>
          <a:prstGeom prst="rect">
            <a:avLst/>
          </a:prstGeom>
          <a:noFill/>
        </p:spPr>
        <p:txBody>
          <a:bodyPr wrap="square" rtlCol="0">
            <a:spAutoFit/>
          </a:bodyPr>
          <a:lstStyle/>
          <a:p>
            <a:pPr lvl="1"/>
            <a:r>
              <a:rPr lang="en-IN" sz="2400" dirty="0"/>
              <a:t>Future tax savings from net operating loss C</a:t>
            </a:r>
            <a:r>
              <a:rPr lang="en-IN" sz="2400" dirty="0" smtClean="0"/>
              <a:t>arryforward</a:t>
            </a:r>
            <a:endParaRPr lang="en-US" sz="2200" dirty="0"/>
          </a:p>
        </p:txBody>
      </p:sp>
      <p:sp>
        <p:nvSpPr>
          <p:cNvPr id="44" name="TextBox 43"/>
          <p:cNvSpPr txBox="1"/>
          <p:nvPr/>
        </p:nvSpPr>
        <p:spPr>
          <a:xfrm>
            <a:off x="7311600" y="3739487"/>
            <a:ext cx="1188000" cy="461665"/>
          </a:xfrm>
          <a:prstGeom prst="rect">
            <a:avLst/>
          </a:prstGeom>
          <a:noFill/>
        </p:spPr>
        <p:txBody>
          <a:bodyPr wrap="square" rtlCol="0">
            <a:spAutoFit/>
          </a:bodyPr>
          <a:lstStyle/>
          <a:p>
            <a:pPr algn="r"/>
            <a:r>
              <a:rPr lang="en-IN" sz="2400" dirty="0"/>
              <a:t>$(125)</a:t>
            </a:r>
            <a:endParaRPr lang="en-US" sz="2200" dirty="0"/>
          </a:p>
        </p:txBody>
      </p:sp>
      <p:sp>
        <p:nvSpPr>
          <p:cNvPr id="45" name="TextBox 44"/>
          <p:cNvSpPr txBox="1"/>
          <p:nvPr/>
        </p:nvSpPr>
        <p:spPr>
          <a:xfrm>
            <a:off x="6343860" y="5669014"/>
            <a:ext cx="1188000" cy="461665"/>
          </a:xfrm>
          <a:prstGeom prst="rect">
            <a:avLst/>
          </a:prstGeom>
          <a:noFill/>
        </p:spPr>
        <p:txBody>
          <a:bodyPr wrap="square" rtlCol="0">
            <a:spAutoFit/>
          </a:bodyPr>
          <a:lstStyle/>
          <a:p>
            <a:pPr algn="r"/>
            <a:r>
              <a:rPr lang="en-IN" sz="2400" b="1" dirty="0">
                <a:solidFill>
                  <a:srgbClr val="EC008C"/>
                </a:solidFill>
              </a:rPr>
              <a:t>20</a:t>
            </a:r>
            <a:endParaRPr lang="en-US" sz="2200" b="1" dirty="0">
              <a:solidFill>
                <a:srgbClr val="EC008C"/>
              </a:solidFill>
            </a:endParaRPr>
          </a:p>
        </p:txBody>
      </p:sp>
      <p:cxnSp>
        <p:nvCxnSpPr>
          <p:cNvPr id="31" name="Straight Connector 30"/>
          <p:cNvCxnSpPr/>
          <p:nvPr/>
        </p:nvCxnSpPr>
        <p:spPr>
          <a:xfrm>
            <a:off x="6792660" y="6073140"/>
            <a:ext cx="72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86348" y="3744752"/>
            <a:ext cx="8064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668960" y="643890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68960" y="6522720"/>
            <a:ext cx="75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49724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3" grpId="0"/>
      <p:bldP spid="24" grpId="0"/>
      <p:bldP spid="25" grpId="0"/>
      <p:bldP spid="26" grpId="0"/>
      <p:bldP spid="27" grpId="0"/>
      <p:bldP spid="28" grpId="0"/>
      <p:bldP spid="29" grpId="0"/>
      <p:bldP spid="42" grpId="0"/>
      <p:bldP spid="43" grpId="0"/>
      <p:bldP spid="44" grpId="0"/>
      <p:bldP spid="4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7747001" cy="947649"/>
          </a:xfrm>
        </p:spPr>
        <p:txBody>
          <a:bodyPr>
            <a:noAutofit/>
          </a:bodyPr>
          <a:lstStyle/>
          <a:p>
            <a:r>
              <a:rPr lang="en-US" sz="2800" dirty="0"/>
              <a:t> </a:t>
            </a:r>
            <a:r>
              <a:rPr lang="en-IN" sz="2800" dirty="0"/>
              <a:t>Determining and Recording Income Taxes—</a:t>
            </a:r>
            <a:r>
              <a:rPr lang="en-IN" sz="2800" dirty="0" smtClean="0"/>
              <a:t>2019 </a:t>
            </a:r>
            <a:r>
              <a:rPr lang="en-IN" sz="2000" dirty="0" smtClean="0"/>
              <a:t>(continued)</a:t>
            </a:r>
            <a:endParaRPr lang="en-IN" sz="2000" dirty="0">
              <a:latin typeface="+mj-lt"/>
            </a:endParaRPr>
          </a:p>
        </p:txBody>
      </p:sp>
      <p:sp>
        <p:nvSpPr>
          <p:cNvPr id="19" name="Title 2"/>
          <p:cNvSpPr txBox="1">
            <a:spLocks/>
          </p:cNvSpPr>
          <p:nvPr/>
        </p:nvSpPr>
        <p:spPr bwMode="auto">
          <a:xfrm>
            <a:off x="8389940" y="36428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LO16-7</a:t>
            </a:r>
          </a:p>
        </p:txBody>
      </p:sp>
      <p:sp>
        <p:nvSpPr>
          <p:cNvPr id="21" name="Rounded Rectangle 20"/>
          <p:cNvSpPr/>
          <p:nvPr/>
        </p:nvSpPr>
        <p:spPr>
          <a:xfrm>
            <a:off x="8358998" y="1380536"/>
            <a:ext cx="63208" cy="2144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TextBox 21"/>
          <p:cNvSpPr txBox="1"/>
          <p:nvPr/>
        </p:nvSpPr>
        <p:spPr>
          <a:xfrm>
            <a:off x="5583707" y="789883"/>
            <a:ext cx="1246236" cy="763343"/>
          </a:xfrm>
          <a:prstGeom prst="rect">
            <a:avLst/>
          </a:prstGeom>
          <a:noFill/>
        </p:spPr>
        <p:txBody>
          <a:bodyPr wrap="square" rtlCol="0">
            <a:spAutoFit/>
          </a:bodyPr>
          <a:lstStyle/>
          <a:p>
            <a:pPr algn="ctr"/>
            <a:r>
              <a:rPr lang="en-US" sz="2200" b="1" dirty="0"/>
              <a:t>Current Year</a:t>
            </a:r>
          </a:p>
        </p:txBody>
      </p:sp>
      <p:sp>
        <p:nvSpPr>
          <p:cNvPr id="23" name="TextBox 22"/>
          <p:cNvSpPr txBox="1"/>
          <p:nvPr/>
        </p:nvSpPr>
        <p:spPr>
          <a:xfrm>
            <a:off x="6893285" y="797890"/>
            <a:ext cx="2268000" cy="1107996"/>
          </a:xfrm>
          <a:prstGeom prst="rect">
            <a:avLst/>
          </a:prstGeom>
          <a:noFill/>
        </p:spPr>
        <p:txBody>
          <a:bodyPr wrap="square" rtlCol="0">
            <a:spAutoFit/>
          </a:bodyPr>
          <a:lstStyle/>
          <a:p>
            <a:pPr algn="ctr"/>
            <a:r>
              <a:rPr lang="en-US" sz="2200" b="1" dirty="0"/>
              <a:t>Future Deductible</a:t>
            </a:r>
          </a:p>
          <a:p>
            <a:pPr algn="ctr"/>
            <a:r>
              <a:rPr lang="en-US" sz="2200" b="1" dirty="0"/>
              <a:t>Amounts</a:t>
            </a:r>
            <a:endParaRPr lang="en-US" sz="2200" dirty="0"/>
          </a:p>
        </p:txBody>
      </p:sp>
      <p:sp>
        <p:nvSpPr>
          <p:cNvPr id="24" name="TextBox 23"/>
          <p:cNvSpPr txBox="1"/>
          <p:nvPr/>
        </p:nvSpPr>
        <p:spPr>
          <a:xfrm>
            <a:off x="4257348" y="1446054"/>
            <a:ext cx="949652" cy="430887"/>
          </a:xfrm>
          <a:prstGeom prst="rect">
            <a:avLst/>
          </a:prstGeom>
          <a:noFill/>
        </p:spPr>
        <p:txBody>
          <a:bodyPr wrap="square" rtlCol="0">
            <a:spAutoFit/>
          </a:bodyPr>
          <a:lstStyle/>
          <a:p>
            <a:pPr algn="ctr"/>
            <a:r>
              <a:rPr lang="en-US" sz="2200" b="1" dirty="0"/>
              <a:t>2018</a:t>
            </a:r>
            <a:endParaRPr lang="en-US" sz="2200" dirty="0"/>
          </a:p>
        </p:txBody>
      </p:sp>
      <p:sp>
        <p:nvSpPr>
          <p:cNvPr id="25" name="TextBox 24"/>
          <p:cNvSpPr txBox="1"/>
          <p:nvPr/>
        </p:nvSpPr>
        <p:spPr>
          <a:xfrm>
            <a:off x="5731999" y="1446054"/>
            <a:ext cx="949652" cy="430887"/>
          </a:xfrm>
          <a:prstGeom prst="rect">
            <a:avLst/>
          </a:prstGeom>
          <a:noFill/>
        </p:spPr>
        <p:txBody>
          <a:bodyPr wrap="square" rtlCol="0">
            <a:spAutoFit/>
          </a:bodyPr>
          <a:lstStyle/>
          <a:p>
            <a:pPr algn="ctr"/>
            <a:r>
              <a:rPr lang="en-US" sz="2200" b="1" dirty="0"/>
              <a:t>2019</a:t>
            </a:r>
            <a:endParaRPr lang="en-US" sz="2200" dirty="0"/>
          </a:p>
        </p:txBody>
      </p:sp>
      <p:sp>
        <p:nvSpPr>
          <p:cNvPr id="26" name="TextBox 25"/>
          <p:cNvSpPr txBox="1"/>
          <p:nvPr/>
        </p:nvSpPr>
        <p:spPr>
          <a:xfrm>
            <a:off x="7552459" y="1446054"/>
            <a:ext cx="949652" cy="430887"/>
          </a:xfrm>
          <a:prstGeom prst="rect">
            <a:avLst/>
          </a:prstGeom>
          <a:noFill/>
        </p:spPr>
        <p:txBody>
          <a:bodyPr wrap="square" rtlCol="0">
            <a:spAutoFit/>
          </a:bodyPr>
          <a:lstStyle/>
          <a:p>
            <a:pPr algn="ctr"/>
            <a:r>
              <a:rPr lang="en-US" sz="2200" b="1" dirty="0"/>
              <a:t>2020</a:t>
            </a:r>
            <a:endParaRPr lang="en-US" sz="2200" dirty="0"/>
          </a:p>
        </p:txBody>
      </p:sp>
      <p:sp>
        <p:nvSpPr>
          <p:cNvPr id="27" name="TextBox 26"/>
          <p:cNvSpPr txBox="1"/>
          <p:nvPr/>
        </p:nvSpPr>
        <p:spPr>
          <a:xfrm>
            <a:off x="590549" y="1859467"/>
            <a:ext cx="3966937" cy="430887"/>
          </a:xfrm>
          <a:prstGeom prst="rect">
            <a:avLst/>
          </a:prstGeom>
          <a:noFill/>
        </p:spPr>
        <p:txBody>
          <a:bodyPr wrap="square" rtlCol="0">
            <a:spAutoFit/>
          </a:bodyPr>
          <a:lstStyle/>
          <a:p>
            <a:r>
              <a:rPr lang="en-US" sz="2200" b="1" dirty="0"/>
              <a:t>Pretax accounting income </a:t>
            </a:r>
            <a:endParaRPr lang="en-US" sz="2200" dirty="0"/>
          </a:p>
        </p:txBody>
      </p:sp>
      <p:cxnSp>
        <p:nvCxnSpPr>
          <p:cNvPr id="28" name="Straight Connector 27"/>
          <p:cNvCxnSpPr/>
          <p:nvPr/>
        </p:nvCxnSpPr>
        <p:spPr>
          <a:xfrm>
            <a:off x="669868" y="1844951"/>
            <a:ext cx="833350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90549" y="2192654"/>
            <a:ext cx="3966937" cy="430887"/>
          </a:xfrm>
          <a:prstGeom prst="rect">
            <a:avLst/>
          </a:prstGeom>
        </p:spPr>
        <p:txBody>
          <a:bodyPr wrap="square" rtlCol="0">
            <a:spAutoFit/>
          </a:bodyPr>
          <a:lstStyle/>
          <a:p>
            <a:r>
              <a:rPr lang="en-US" sz="2200" dirty="0"/>
              <a:t>Temporary difference:</a:t>
            </a:r>
          </a:p>
        </p:txBody>
      </p:sp>
      <p:sp>
        <p:nvSpPr>
          <p:cNvPr id="30" name="TextBox 29"/>
          <p:cNvSpPr txBox="1"/>
          <p:nvPr/>
        </p:nvSpPr>
        <p:spPr>
          <a:xfrm>
            <a:off x="590549" y="2525841"/>
            <a:ext cx="3966937" cy="430887"/>
          </a:xfrm>
          <a:prstGeom prst="rect">
            <a:avLst/>
          </a:prstGeom>
          <a:noFill/>
        </p:spPr>
        <p:txBody>
          <a:bodyPr wrap="square" rtlCol="0">
            <a:spAutoFit/>
          </a:bodyPr>
          <a:lstStyle/>
          <a:p>
            <a:pPr lvl="1"/>
            <a:r>
              <a:rPr lang="en-US" sz="2200" dirty="0"/>
              <a:t>NOL </a:t>
            </a:r>
            <a:r>
              <a:rPr lang="en-US" sz="2200" dirty="0" err="1"/>
              <a:t>carryforward</a:t>
            </a:r>
            <a:endParaRPr lang="en-US" sz="2200" dirty="0"/>
          </a:p>
        </p:txBody>
      </p:sp>
      <p:sp>
        <p:nvSpPr>
          <p:cNvPr id="31" name="TextBox 30"/>
          <p:cNvSpPr txBox="1"/>
          <p:nvPr/>
        </p:nvSpPr>
        <p:spPr>
          <a:xfrm>
            <a:off x="590549" y="2859028"/>
            <a:ext cx="3966937" cy="430887"/>
          </a:xfrm>
          <a:prstGeom prst="rect">
            <a:avLst/>
          </a:prstGeom>
          <a:noFill/>
        </p:spPr>
        <p:txBody>
          <a:bodyPr wrap="square" rtlCol="0">
            <a:spAutoFit/>
          </a:bodyPr>
          <a:lstStyle/>
          <a:p>
            <a:r>
              <a:rPr lang="en-US" sz="2200" b="1" dirty="0"/>
              <a:t>Taxable income </a:t>
            </a:r>
            <a:r>
              <a:rPr lang="en-US" sz="2200" dirty="0"/>
              <a:t>(tax return)</a:t>
            </a:r>
          </a:p>
        </p:txBody>
      </p:sp>
      <p:sp>
        <p:nvSpPr>
          <p:cNvPr id="32" name="TextBox 31"/>
          <p:cNvSpPr txBox="1"/>
          <p:nvPr/>
        </p:nvSpPr>
        <p:spPr>
          <a:xfrm>
            <a:off x="590549" y="3192215"/>
            <a:ext cx="3966937" cy="430887"/>
          </a:xfrm>
          <a:prstGeom prst="rect">
            <a:avLst/>
          </a:prstGeom>
          <a:noFill/>
        </p:spPr>
        <p:txBody>
          <a:bodyPr wrap="square" rtlCol="0">
            <a:spAutoFit/>
          </a:bodyPr>
          <a:lstStyle/>
          <a:p>
            <a:r>
              <a:rPr lang="en-US" sz="2200" dirty="0"/>
              <a:t>Enacted tax rate</a:t>
            </a:r>
          </a:p>
        </p:txBody>
      </p:sp>
      <p:sp>
        <p:nvSpPr>
          <p:cNvPr id="33" name="TextBox 32"/>
          <p:cNvSpPr txBox="1"/>
          <p:nvPr/>
        </p:nvSpPr>
        <p:spPr>
          <a:xfrm>
            <a:off x="590549" y="3525404"/>
            <a:ext cx="3966937" cy="430887"/>
          </a:xfrm>
          <a:prstGeom prst="rect">
            <a:avLst/>
          </a:prstGeom>
          <a:noFill/>
        </p:spPr>
        <p:txBody>
          <a:bodyPr wrap="square" rtlCol="0">
            <a:spAutoFit/>
          </a:bodyPr>
          <a:lstStyle/>
          <a:p>
            <a:pPr lvl="1"/>
            <a:r>
              <a:rPr lang="en-US" sz="2200" dirty="0"/>
              <a:t>Tax payable currently</a:t>
            </a:r>
          </a:p>
        </p:txBody>
      </p:sp>
      <p:sp>
        <p:nvSpPr>
          <p:cNvPr id="34" name="TextBox 33"/>
          <p:cNvSpPr txBox="1"/>
          <p:nvPr/>
        </p:nvSpPr>
        <p:spPr>
          <a:xfrm>
            <a:off x="4329918" y="2525841"/>
            <a:ext cx="949652" cy="430887"/>
          </a:xfrm>
          <a:prstGeom prst="rect">
            <a:avLst/>
          </a:prstGeom>
        </p:spPr>
        <p:txBody>
          <a:bodyPr wrap="square" rtlCol="0">
            <a:spAutoFit/>
          </a:bodyPr>
          <a:lstStyle/>
          <a:p>
            <a:pPr algn="r"/>
            <a:r>
              <a:rPr lang="en-US" sz="2200" dirty="0"/>
              <a:t>$50</a:t>
            </a:r>
          </a:p>
        </p:txBody>
      </p:sp>
      <p:sp>
        <p:nvSpPr>
          <p:cNvPr id="35" name="TextBox 34"/>
          <p:cNvSpPr txBox="1"/>
          <p:nvPr/>
        </p:nvSpPr>
        <p:spPr>
          <a:xfrm>
            <a:off x="7475201" y="2525841"/>
            <a:ext cx="949652" cy="430887"/>
          </a:xfrm>
          <a:prstGeom prst="rect">
            <a:avLst/>
          </a:prstGeom>
        </p:spPr>
        <p:txBody>
          <a:bodyPr wrap="square" rtlCol="0">
            <a:spAutoFit/>
          </a:bodyPr>
          <a:lstStyle/>
          <a:p>
            <a:pPr algn="r"/>
            <a:r>
              <a:rPr lang="en-US" sz="2200" dirty="0"/>
              <a:t>$(35)</a:t>
            </a:r>
          </a:p>
        </p:txBody>
      </p:sp>
      <p:sp>
        <p:nvSpPr>
          <p:cNvPr id="36" name="TextBox 35"/>
          <p:cNvSpPr txBox="1"/>
          <p:nvPr/>
        </p:nvSpPr>
        <p:spPr>
          <a:xfrm>
            <a:off x="7591576" y="3192215"/>
            <a:ext cx="949652" cy="430887"/>
          </a:xfrm>
          <a:prstGeom prst="rect">
            <a:avLst/>
          </a:prstGeom>
        </p:spPr>
        <p:txBody>
          <a:bodyPr wrap="square" rtlCol="0">
            <a:spAutoFit/>
          </a:bodyPr>
          <a:lstStyle/>
          <a:p>
            <a:pPr algn="r"/>
            <a:r>
              <a:rPr lang="en-US" sz="2200" dirty="0"/>
              <a:t>40%</a:t>
            </a:r>
          </a:p>
        </p:txBody>
      </p:sp>
      <p:sp>
        <p:nvSpPr>
          <p:cNvPr id="37" name="TextBox 36"/>
          <p:cNvSpPr txBox="1"/>
          <p:nvPr/>
        </p:nvSpPr>
        <p:spPr>
          <a:xfrm>
            <a:off x="4880920" y="3974702"/>
            <a:ext cx="2980418" cy="430887"/>
          </a:xfrm>
          <a:prstGeom prst="rect">
            <a:avLst/>
          </a:prstGeom>
          <a:noFill/>
        </p:spPr>
        <p:txBody>
          <a:bodyPr wrap="square" rtlCol="0">
            <a:spAutoFit/>
          </a:bodyPr>
          <a:lstStyle/>
          <a:p>
            <a:r>
              <a:rPr lang="en-US" sz="2200" b="1" dirty="0">
                <a:solidFill>
                  <a:srgbClr val="EC008C"/>
                </a:solidFill>
              </a:rPr>
              <a:t>Deferred Tax Asset</a:t>
            </a:r>
            <a:endParaRPr lang="en-US" sz="2200" dirty="0">
              <a:solidFill>
                <a:srgbClr val="EC008C"/>
              </a:solidFill>
            </a:endParaRPr>
          </a:p>
        </p:txBody>
      </p:sp>
      <p:sp>
        <p:nvSpPr>
          <p:cNvPr id="38" name="TextBox 37"/>
          <p:cNvSpPr txBox="1"/>
          <p:nvPr/>
        </p:nvSpPr>
        <p:spPr>
          <a:xfrm>
            <a:off x="4880920" y="4273392"/>
            <a:ext cx="3278460" cy="430887"/>
          </a:xfrm>
          <a:prstGeom prst="rect">
            <a:avLst/>
          </a:prstGeom>
          <a:noFill/>
        </p:spPr>
        <p:txBody>
          <a:bodyPr wrap="square" rtlCol="0">
            <a:spAutoFit/>
          </a:bodyPr>
          <a:lstStyle/>
          <a:p>
            <a:r>
              <a:rPr lang="en-US" sz="2200" b="1" dirty="0">
                <a:solidFill>
                  <a:srgbClr val="EC008C"/>
                </a:solidFill>
              </a:rPr>
              <a:t>Ending balance</a:t>
            </a:r>
          </a:p>
        </p:txBody>
      </p:sp>
      <p:sp>
        <p:nvSpPr>
          <p:cNvPr id="39" name="TextBox 38"/>
          <p:cNvSpPr txBox="1"/>
          <p:nvPr/>
        </p:nvSpPr>
        <p:spPr>
          <a:xfrm>
            <a:off x="4880920" y="4572082"/>
            <a:ext cx="3278460" cy="430887"/>
          </a:xfrm>
          <a:prstGeom prst="rect">
            <a:avLst/>
          </a:prstGeom>
          <a:noFill/>
        </p:spPr>
        <p:txBody>
          <a:bodyPr wrap="square" rtlCol="0">
            <a:spAutoFit/>
          </a:bodyPr>
          <a:lstStyle/>
          <a:p>
            <a:r>
              <a:rPr lang="en-US" sz="2200" b="1" dirty="0">
                <a:solidFill>
                  <a:srgbClr val="EC008C"/>
                </a:solidFill>
              </a:rPr>
              <a:t>Less: Beginning balance</a:t>
            </a:r>
          </a:p>
        </p:txBody>
      </p:sp>
      <p:sp>
        <p:nvSpPr>
          <p:cNvPr id="40" name="TextBox 39"/>
          <p:cNvSpPr txBox="1"/>
          <p:nvPr/>
        </p:nvSpPr>
        <p:spPr>
          <a:xfrm>
            <a:off x="4880920" y="4870773"/>
            <a:ext cx="3278460" cy="430887"/>
          </a:xfrm>
          <a:prstGeom prst="rect">
            <a:avLst/>
          </a:prstGeom>
          <a:noFill/>
        </p:spPr>
        <p:txBody>
          <a:bodyPr wrap="square" rtlCol="0">
            <a:spAutoFit/>
          </a:bodyPr>
          <a:lstStyle/>
          <a:p>
            <a:r>
              <a:rPr lang="en-US" sz="2200" b="1" dirty="0">
                <a:solidFill>
                  <a:srgbClr val="EC008C"/>
                </a:solidFill>
              </a:rPr>
              <a:t>Change in balance</a:t>
            </a:r>
          </a:p>
        </p:txBody>
      </p:sp>
      <p:sp>
        <p:nvSpPr>
          <p:cNvPr id="41" name="TextBox 40"/>
          <p:cNvSpPr txBox="1"/>
          <p:nvPr/>
        </p:nvSpPr>
        <p:spPr>
          <a:xfrm>
            <a:off x="7591576" y="4273392"/>
            <a:ext cx="1044000" cy="430887"/>
          </a:xfrm>
          <a:prstGeom prst="rect">
            <a:avLst/>
          </a:prstGeom>
        </p:spPr>
        <p:txBody>
          <a:bodyPr wrap="square" rtlCol="0">
            <a:spAutoFit/>
          </a:bodyPr>
          <a:lstStyle/>
          <a:p>
            <a:pPr algn="r"/>
            <a:r>
              <a:rPr lang="en-US" sz="2200" dirty="0"/>
              <a:t>$ 14.0</a:t>
            </a:r>
          </a:p>
        </p:txBody>
      </p:sp>
      <p:sp>
        <p:nvSpPr>
          <p:cNvPr id="42" name="TextBox 41"/>
          <p:cNvSpPr txBox="1"/>
          <p:nvPr/>
        </p:nvSpPr>
        <p:spPr>
          <a:xfrm>
            <a:off x="7674701" y="4572082"/>
            <a:ext cx="1044000" cy="430887"/>
          </a:xfrm>
          <a:prstGeom prst="rect">
            <a:avLst/>
          </a:prstGeom>
        </p:spPr>
        <p:txBody>
          <a:bodyPr wrap="square" rtlCol="0">
            <a:spAutoFit/>
          </a:bodyPr>
          <a:lstStyle/>
          <a:p>
            <a:pPr algn="r"/>
            <a:r>
              <a:rPr lang="en-US" sz="2200" dirty="0"/>
              <a:t>(20.0)</a:t>
            </a:r>
          </a:p>
        </p:txBody>
      </p:sp>
      <p:sp>
        <p:nvSpPr>
          <p:cNvPr id="43" name="TextBox 42"/>
          <p:cNvSpPr txBox="1"/>
          <p:nvPr/>
        </p:nvSpPr>
        <p:spPr>
          <a:xfrm>
            <a:off x="7658078" y="4870773"/>
            <a:ext cx="1044000" cy="430887"/>
          </a:xfrm>
          <a:prstGeom prst="rect">
            <a:avLst/>
          </a:prstGeom>
        </p:spPr>
        <p:txBody>
          <a:bodyPr wrap="square" rtlCol="0">
            <a:spAutoFit/>
          </a:bodyPr>
          <a:lstStyle/>
          <a:p>
            <a:pPr algn="r"/>
            <a:r>
              <a:rPr lang="en-US" sz="2200" b="1" dirty="0">
                <a:solidFill>
                  <a:srgbClr val="EC008C"/>
                </a:solidFill>
              </a:rPr>
              <a:t>$ (6.0)</a:t>
            </a:r>
          </a:p>
        </p:txBody>
      </p:sp>
      <p:sp>
        <p:nvSpPr>
          <p:cNvPr id="53" name="Rectangle 52"/>
          <p:cNvSpPr/>
          <p:nvPr/>
        </p:nvSpPr>
        <p:spPr>
          <a:xfrm>
            <a:off x="891049" y="5449127"/>
            <a:ext cx="7921625" cy="1080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4" name="TextBox 53"/>
          <p:cNvSpPr txBox="1">
            <a:spLocks noChangeArrowheads="1"/>
          </p:cNvSpPr>
          <p:nvPr/>
        </p:nvSpPr>
        <p:spPr bwMode="auto">
          <a:xfrm>
            <a:off x="891048" y="543648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the End of 2019</a:t>
            </a:r>
            <a:endParaRPr lang="en-IN" sz="2400" b="1" baseline="30000" dirty="0">
              <a:latin typeface="Calibri" pitchFamily="34" charset="0"/>
            </a:endParaRPr>
          </a:p>
        </p:txBody>
      </p:sp>
      <p:cxnSp>
        <p:nvCxnSpPr>
          <p:cNvPr id="55" name="Straight Connector 54"/>
          <p:cNvCxnSpPr/>
          <p:nvPr/>
        </p:nvCxnSpPr>
        <p:spPr>
          <a:xfrm>
            <a:off x="891050" y="5853516"/>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34193" y="5780837"/>
            <a:ext cx="4731414" cy="404812"/>
          </a:xfrm>
          <a:prstGeom prst="rect">
            <a:avLst/>
          </a:prstGeom>
          <a:noFill/>
          <a:ln w="9525">
            <a:noFill/>
            <a:miter lim="800000"/>
            <a:headEnd/>
            <a:tailEnd/>
          </a:ln>
        </p:spPr>
        <p:txBody>
          <a:bodyPr/>
          <a:lstStyle/>
          <a:p>
            <a:r>
              <a:rPr lang="en-US" sz="2400" dirty="0"/>
              <a:t>Income tax expense (to balance)</a:t>
            </a:r>
            <a:endParaRPr lang="en-IN" sz="2400" dirty="0">
              <a:latin typeface="Calibri" pitchFamily="34" charset="0"/>
            </a:endParaRPr>
          </a:p>
        </p:txBody>
      </p:sp>
      <p:sp>
        <p:nvSpPr>
          <p:cNvPr id="57" name="TextBox 56"/>
          <p:cNvSpPr txBox="1">
            <a:spLocks noChangeArrowheads="1"/>
          </p:cNvSpPr>
          <p:nvPr/>
        </p:nvSpPr>
        <p:spPr bwMode="auto">
          <a:xfrm>
            <a:off x="935628" y="6091284"/>
            <a:ext cx="4728545" cy="404813"/>
          </a:xfrm>
          <a:prstGeom prst="rect">
            <a:avLst/>
          </a:prstGeom>
          <a:noFill/>
          <a:ln w="9525">
            <a:noFill/>
            <a:miter lim="800000"/>
            <a:headEnd/>
            <a:tailEnd/>
          </a:ln>
        </p:spPr>
        <p:txBody>
          <a:bodyPr/>
          <a:lstStyle/>
          <a:p>
            <a:pPr lvl="1"/>
            <a:r>
              <a:rPr lang="en-US" sz="2400" dirty="0"/>
              <a:t>Deferred tax asset (per above)</a:t>
            </a:r>
            <a:endParaRPr lang="en-IN" sz="2400" dirty="0">
              <a:latin typeface="Calibri" pitchFamily="34" charset="0"/>
            </a:endParaRPr>
          </a:p>
        </p:txBody>
      </p:sp>
      <p:sp>
        <p:nvSpPr>
          <p:cNvPr id="58" name="TextBox 57"/>
          <p:cNvSpPr txBox="1">
            <a:spLocks noChangeArrowheads="1"/>
          </p:cNvSpPr>
          <p:nvPr/>
        </p:nvSpPr>
        <p:spPr bwMode="auto">
          <a:xfrm>
            <a:off x="6228340" y="5780837"/>
            <a:ext cx="1174822" cy="404812"/>
          </a:xfrm>
          <a:prstGeom prst="rect">
            <a:avLst/>
          </a:prstGeom>
          <a:noFill/>
          <a:ln w="9525">
            <a:noFill/>
            <a:miter lim="800000"/>
            <a:headEnd/>
            <a:tailEnd/>
          </a:ln>
        </p:spPr>
        <p:txBody>
          <a:bodyPr/>
          <a:lstStyle/>
          <a:p>
            <a:pPr algn="r"/>
            <a:r>
              <a:rPr lang="en-IN" sz="2400" dirty="0">
                <a:latin typeface="Calibri" pitchFamily="34" charset="0"/>
              </a:rPr>
              <a:t>6</a:t>
            </a:r>
          </a:p>
        </p:txBody>
      </p:sp>
      <p:sp>
        <p:nvSpPr>
          <p:cNvPr id="59" name="TextBox 58"/>
          <p:cNvSpPr txBox="1">
            <a:spLocks noChangeArrowheads="1"/>
          </p:cNvSpPr>
          <p:nvPr/>
        </p:nvSpPr>
        <p:spPr bwMode="auto">
          <a:xfrm>
            <a:off x="7578168" y="6091284"/>
            <a:ext cx="1176057"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a:t>
            </a:r>
          </a:p>
        </p:txBody>
      </p:sp>
      <p:sp>
        <p:nvSpPr>
          <p:cNvPr id="60" name="TextBox 59"/>
          <p:cNvSpPr txBox="1">
            <a:spLocks noChangeArrowheads="1"/>
          </p:cNvSpPr>
          <p:nvPr/>
        </p:nvSpPr>
        <p:spPr bwMode="auto">
          <a:xfrm>
            <a:off x="7804505" y="5430136"/>
            <a:ext cx="1065331"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1" name="TextBox 60"/>
          <p:cNvSpPr txBox="1">
            <a:spLocks noChangeArrowheads="1"/>
          </p:cNvSpPr>
          <p:nvPr/>
        </p:nvSpPr>
        <p:spPr bwMode="auto">
          <a:xfrm>
            <a:off x="6305836" y="543013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4" name="TextBox 63"/>
          <p:cNvSpPr txBox="1"/>
          <p:nvPr/>
        </p:nvSpPr>
        <p:spPr>
          <a:xfrm>
            <a:off x="706853" y="946714"/>
            <a:ext cx="1824615" cy="426621"/>
          </a:xfrm>
          <a:prstGeom prst="rect">
            <a:avLst/>
          </a:prstGeom>
        </p:spPr>
        <p:txBody>
          <a:bodyPr wrap="square" rtlCol="0">
            <a:spAutoFit/>
          </a:bodyPr>
          <a:lstStyle/>
          <a:p>
            <a:pPr algn="ctr"/>
            <a:r>
              <a:rPr lang="en-US" sz="2200" dirty="0"/>
              <a:t>($ in millions)</a:t>
            </a:r>
          </a:p>
        </p:txBody>
      </p:sp>
      <p:cxnSp>
        <p:nvCxnSpPr>
          <p:cNvPr id="65" name="Straight Connector 64"/>
          <p:cNvCxnSpPr/>
          <p:nvPr/>
        </p:nvCxnSpPr>
        <p:spPr>
          <a:xfrm>
            <a:off x="7842413" y="3593606"/>
            <a:ext cx="466065"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829652" y="4928061"/>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7829652" y="5257443"/>
            <a:ext cx="683929"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7829652" y="5306607"/>
            <a:ext cx="683929" cy="0"/>
          </a:xfrm>
          <a:prstGeom prst="line">
            <a:avLst/>
          </a:prstGeom>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5717430" y="1859467"/>
            <a:ext cx="949652" cy="430887"/>
          </a:xfrm>
          <a:prstGeom prst="rect">
            <a:avLst/>
          </a:prstGeom>
        </p:spPr>
        <p:txBody>
          <a:bodyPr wrap="square" rtlCol="0">
            <a:spAutoFit/>
          </a:bodyPr>
          <a:lstStyle/>
          <a:p>
            <a:pPr algn="r"/>
            <a:r>
              <a:rPr lang="en-US" sz="2200" dirty="0"/>
              <a:t>$15</a:t>
            </a:r>
          </a:p>
        </p:txBody>
      </p:sp>
      <p:sp>
        <p:nvSpPr>
          <p:cNvPr id="70" name="TextBox 69"/>
          <p:cNvSpPr txBox="1"/>
          <p:nvPr/>
        </p:nvSpPr>
        <p:spPr>
          <a:xfrm>
            <a:off x="5717430" y="2859028"/>
            <a:ext cx="949652" cy="430887"/>
          </a:xfrm>
          <a:prstGeom prst="rect">
            <a:avLst/>
          </a:prstGeom>
        </p:spPr>
        <p:txBody>
          <a:bodyPr wrap="square" rtlCol="0">
            <a:spAutoFit/>
          </a:bodyPr>
          <a:lstStyle/>
          <a:p>
            <a:pPr algn="r"/>
            <a:r>
              <a:rPr lang="en-US" sz="2200" dirty="0"/>
              <a:t>$   0</a:t>
            </a:r>
          </a:p>
        </p:txBody>
      </p:sp>
      <p:sp>
        <p:nvSpPr>
          <p:cNvPr id="71" name="TextBox 70"/>
          <p:cNvSpPr txBox="1"/>
          <p:nvPr/>
        </p:nvSpPr>
        <p:spPr>
          <a:xfrm>
            <a:off x="5920626" y="3192215"/>
            <a:ext cx="949652" cy="430887"/>
          </a:xfrm>
          <a:prstGeom prst="rect">
            <a:avLst/>
          </a:prstGeom>
        </p:spPr>
        <p:txBody>
          <a:bodyPr wrap="square" rtlCol="0">
            <a:spAutoFit/>
          </a:bodyPr>
          <a:lstStyle/>
          <a:p>
            <a:pPr algn="r"/>
            <a:r>
              <a:rPr lang="en-US" sz="2200" dirty="0"/>
              <a:t>40%</a:t>
            </a:r>
          </a:p>
        </p:txBody>
      </p:sp>
      <p:sp>
        <p:nvSpPr>
          <p:cNvPr id="72" name="TextBox 71"/>
          <p:cNvSpPr txBox="1"/>
          <p:nvPr/>
        </p:nvSpPr>
        <p:spPr>
          <a:xfrm>
            <a:off x="5717430" y="3525404"/>
            <a:ext cx="949652" cy="430887"/>
          </a:xfrm>
          <a:prstGeom prst="rect">
            <a:avLst/>
          </a:prstGeom>
        </p:spPr>
        <p:txBody>
          <a:bodyPr wrap="square" rtlCol="0">
            <a:spAutoFit/>
          </a:bodyPr>
          <a:lstStyle/>
          <a:p>
            <a:pPr algn="r"/>
            <a:r>
              <a:rPr lang="en-US" sz="2200" dirty="0"/>
              <a:t>$   0</a:t>
            </a:r>
          </a:p>
        </p:txBody>
      </p:sp>
      <p:sp>
        <p:nvSpPr>
          <p:cNvPr id="73" name="TextBox 72"/>
          <p:cNvSpPr txBox="1"/>
          <p:nvPr/>
        </p:nvSpPr>
        <p:spPr>
          <a:xfrm>
            <a:off x="5785614" y="2525841"/>
            <a:ext cx="949652" cy="430887"/>
          </a:xfrm>
          <a:prstGeom prst="rect">
            <a:avLst/>
          </a:prstGeom>
        </p:spPr>
        <p:txBody>
          <a:bodyPr wrap="square" rtlCol="0">
            <a:spAutoFit/>
          </a:bodyPr>
          <a:lstStyle/>
          <a:p>
            <a:pPr algn="r"/>
            <a:r>
              <a:rPr lang="en-US" sz="2200" dirty="0"/>
              <a:t>(15)</a:t>
            </a:r>
          </a:p>
        </p:txBody>
      </p:sp>
      <p:cxnSp>
        <p:nvCxnSpPr>
          <p:cNvPr id="74" name="Straight Connector 73"/>
          <p:cNvCxnSpPr/>
          <p:nvPr/>
        </p:nvCxnSpPr>
        <p:spPr>
          <a:xfrm>
            <a:off x="6021245" y="2912484"/>
            <a:ext cx="56393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069939" y="3569873"/>
            <a:ext cx="504000"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6069939" y="3899255"/>
            <a:ext cx="504000"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6069939" y="3948419"/>
            <a:ext cx="504000" cy="0"/>
          </a:xfrm>
          <a:prstGeom prst="line">
            <a:avLst/>
          </a:prstGeom>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600030" y="4011165"/>
            <a:ext cx="3286742" cy="1259351"/>
          </a:xfrm>
          <a:prstGeom prst="rect">
            <a:avLst/>
          </a:prstGeom>
          <a:solidFill>
            <a:srgbClr val="A4D7EF"/>
          </a:solidFill>
        </p:spPr>
        <p:txBody>
          <a:bodyPr wrap="square" rtlCol="0">
            <a:spAutoFit/>
          </a:bodyPr>
          <a:lstStyle/>
          <a:p>
            <a:endParaRPr lang="en-US" dirty="0"/>
          </a:p>
        </p:txBody>
      </p:sp>
      <p:cxnSp>
        <p:nvCxnSpPr>
          <p:cNvPr id="79" name="Straight Connector 78"/>
          <p:cNvCxnSpPr/>
          <p:nvPr/>
        </p:nvCxnSpPr>
        <p:spPr>
          <a:xfrm>
            <a:off x="636026" y="4331569"/>
            <a:ext cx="3214750"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H="1">
            <a:off x="2243401" y="4337169"/>
            <a:ext cx="0" cy="896071"/>
          </a:xfrm>
          <a:prstGeom prst="line">
            <a:avLst/>
          </a:prstGeom>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557761" y="4301250"/>
            <a:ext cx="1160570" cy="430887"/>
          </a:xfrm>
          <a:prstGeom prst="rect">
            <a:avLst/>
          </a:prstGeom>
        </p:spPr>
        <p:txBody>
          <a:bodyPr wrap="square" rtlCol="0">
            <a:spAutoFit/>
          </a:bodyPr>
          <a:lstStyle/>
          <a:p>
            <a:r>
              <a:rPr lang="en-US" sz="2200" dirty="0"/>
              <a:t>beg. bal.</a:t>
            </a:r>
          </a:p>
        </p:txBody>
      </p:sp>
      <p:sp>
        <p:nvSpPr>
          <p:cNvPr id="82" name="TextBox 81"/>
          <p:cNvSpPr txBox="1"/>
          <p:nvPr/>
        </p:nvSpPr>
        <p:spPr>
          <a:xfrm>
            <a:off x="557761" y="4857430"/>
            <a:ext cx="1195737" cy="430887"/>
          </a:xfrm>
          <a:prstGeom prst="rect">
            <a:avLst/>
          </a:prstGeom>
        </p:spPr>
        <p:txBody>
          <a:bodyPr wrap="square" rtlCol="0">
            <a:spAutoFit/>
          </a:bodyPr>
          <a:lstStyle/>
          <a:p>
            <a:r>
              <a:rPr lang="en-US" sz="2200" dirty="0"/>
              <a:t>end. bal.</a:t>
            </a:r>
          </a:p>
        </p:txBody>
      </p:sp>
      <p:sp>
        <p:nvSpPr>
          <p:cNvPr id="83" name="TextBox 82"/>
          <p:cNvSpPr txBox="1"/>
          <p:nvPr/>
        </p:nvSpPr>
        <p:spPr>
          <a:xfrm>
            <a:off x="1693093" y="4301250"/>
            <a:ext cx="547690" cy="430887"/>
          </a:xfrm>
          <a:prstGeom prst="rect">
            <a:avLst/>
          </a:prstGeom>
        </p:spPr>
        <p:txBody>
          <a:bodyPr wrap="square" rtlCol="0" anchor="ctr">
            <a:spAutoFit/>
          </a:bodyPr>
          <a:lstStyle/>
          <a:p>
            <a:pPr algn="r"/>
            <a:r>
              <a:rPr lang="en-US" sz="2200" dirty="0"/>
              <a:t>20</a:t>
            </a:r>
          </a:p>
        </p:txBody>
      </p:sp>
      <p:sp>
        <p:nvSpPr>
          <p:cNvPr id="84" name="TextBox 83"/>
          <p:cNvSpPr txBox="1"/>
          <p:nvPr/>
        </p:nvSpPr>
        <p:spPr>
          <a:xfrm>
            <a:off x="2120533" y="4572083"/>
            <a:ext cx="547690" cy="430887"/>
          </a:xfrm>
          <a:prstGeom prst="rect">
            <a:avLst/>
          </a:prstGeom>
        </p:spPr>
        <p:txBody>
          <a:bodyPr wrap="square" rtlCol="0" anchor="ctr">
            <a:spAutoFit/>
          </a:bodyPr>
          <a:lstStyle/>
          <a:p>
            <a:pPr algn="r"/>
            <a:r>
              <a:rPr lang="en-US" sz="2200" b="1" dirty="0">
                <a:solidFill>
                  <a:srgbClr val="EC008C"/>
                </a:solidFill>
              </a:rPr>
              <a:t>6</a:t>
            </a:r>
          </a:p>
        </p:txBody>
      </p:sp>
      <p:cxnSp>
        <p:nvCxnSpPr>
          <p:cNvPr id="85" name="Straight Connector 84"/>
          <p:cNvCxnSpPr/>
          <p:nvPr/>
        </p:nvCxnSpPr>
        <p:spPr>
          <a:xfrm>
            <a:off x="636026" y="4933908"/>
            <a:ext cx="3214750" cy="0"/>
          </a:xfrm>
          <a:prstGeom prst="line">
            <a:avLst/>
          </a:prstGeom>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1693093" y="4857430"/>
            <a:ext cx="547690" cy="430887"/>
          </a:xfrm>
          <a:prstGeom prst="rect">
            <a:avLst/>
          </a:prstGeom>
        </p:spPr>
        <p:txBody>
          <a:bodyPr wrap="square" rtlCol="0" anchor="ctr">
            <a:spAutoFit/>
          </a:bodyPr>
          <a:lstStyle/>
          <a:p>
            <a:pPr algn="r"/>
            <a:r>
              <a:rPr lang="en-US" sz="2200" dirty="0"/>
              <a:t>14</a:t>
            </a:r>
          </a:p>
        </p:txBody>
      </p:sp>
      <p:sp>
        <p:nvSpPr>
          <p:cNvPr id="87" name="TextBox 86"/>
          <p:cNvSpPr txBox="1"/>
          <p:nvPr/>
        </p:nvSpPr>
        <p:spPr>
          <a:xfrm>
            <a:off x="753192" y="3977404"/>
            <a:ext cx="2980418" cy="430887"/>
          </a:xfrm>
          <a:prstGeom prst="rect">
            <a:avLst/>
          </a:prstGeom>
          <a:noFill/>
        </p:spPr>
        <p:txBody>
          <a:bodyPr wrap="square" rtlCol="0">
            <a:spAutoFit/>
          </a:bodyPr>
          <a:lstStyle/>
          <a:p>
            <a:pPr algn="ctr"/>
            <a:r>
              <a:rPr lang="en-US" sz="2200" b="1" dirty="0">
                <a:solidFill>
                  <a:srgbClr val="EC008C"/>
                </a:solidFill>
              </a:rPr>
              <a:t>Deferred Tax Asset</a:t>
            </a:r>
            <a:endParaRPr lang="en-US" sz="2200" dirty="0">
              <a:solidFill>
                <a:srgbClr val="EC008C"/>
              </a:solidFill>
            </a:endParaRPr>
          </a:p>
        </p:txBody>
      </p:sp>
      <p:cxnSp>
        <p:nvCxnSpPr>
          <p:cNvPr id="62" name="Straight Arrow Connector 61"/>
          <p:cNvCxnSpPr/>
          <p:nvPr/>
        </p:nvCxnSpPr>
        <p:spPr>
          <a:xfrm rot="16200000" flipH="1">
            <a:off x="7882564" y="4010138"/>
            <a:ext cx="624182"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082197" y="5867342"/>
            <a:ext cx="320966" cy="318307"/>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1535300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500"/>
                                        <p:tgtEl>
                                          <p:spTgt spid="7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500"/>
                                        <p:tgtEl>
                                          <p:spTgt spid="75"/>
                                        </p:tgtEl>
                                      </p:cBhvr>
                                    </p:animEffect>
                                  </p:childTnLst>
                                </p:cTn>
                              </p:par>
                              <p:par>
                                <p:cTn id="74" presetID="10" presetClass="entr" presetSubtype="0"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childTnLst>
                                </p:cTn>
                              </p:par>
                              <p:par>
                                <p:cTn id="77" presetID="10" presetClass="entr" presetSubtype="0" fill="hold"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up)">
                                      <p:cBhvr>
                                        <p:cTn id="87" dur="500"/>
                                        <p:tgtEl>
                                          <p:spTgt spid="62"/>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500"/>
                                        <p:tgtEl>
                                          <p:spTgt spid="4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fade">
                                      <p:cBhvr>
                                        <p:cTn id="109" dur="500"/>
                                        <p:tgtEl>
                                          <p:spTgt spid="43"/>
                                        </p:tgtEl>
                                      </p:cBhvr>
                                    </p:animEffect>
                                  </p:childTnLst>
                                </p:cTn>
                              </p:par>
                              <p:par>
                                <p:cTn id="110" presetID="10" presetClass="entr" presetSubtype="0" fill="hold" nodeType="with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fade">
                                      <p:cBhvr>
                                        <p:cTn id="112" dur="500"/>
                                        <p:tgtEl>
                                          <p:spTgt spid="66"/>
                                        </p:tgtEl>
                                      </p:cBhvr>
                                    </p:animEffect>
                                  </p:childTnLst>
                                </p:cTn>
                              </p:par>
                              <p:par>
                                <p:cTn id="113" presetID="10" presetClass="entr" presetSubtype="0" fill="hold" nodeType="withEffect">
                                  <p:stCondLst>
                                    <p:cond delay="0"/>
                                  </p:stCondLst>
                                  <p:childTnLst>
                                    <p:set>
                                      <p:cBhvr>
                                        <p:cTn id="114" dur="1" fill="hold">
                                          <p:stCondLst>
                                            <p:cond delay="0"/>
                                          </p:stCondLst>
                                        </p:cTn>
                                        <p:tgtEl>
                                          <p:spTgt spid="67"/>
                                        </p:tgtEl>
                                        <p:attrNameLst>
                                          <p:attrName>style.visibility</p:attrName>
                                        </p:attrNameLst>
                                      </p:cBhvr>
                                      <p:to>
                                        <p:strVal val="visible"/>
                                      </p:to>
                                    </p:set>
                                    <p:animEffect transition="in" filter="fade">
                                      <p:cBhvr>
                                        <p:cTn id="115" dur="500"/>
                                        <p:tgtEl>
                                          <p:spTgt spid="67"/>
                                        </p:tgtEl>
                                      </p:cBhvr>
                                    </p:animEffect>
                                  </p:childTnLst>
                                </p:cTn>
                              </p:par>
                              <p:par>
                                <p:cTn id="116" presetID="10" presetClass="entr" presetSubtype="0" fill="hold" nodeType="withEffect">
                                  <p:stCondLst>
                                    <p:cond delay="0"/>
                                  </p:stCondLst>
                                  <p:childTnLst>
                                    <p:set>
                                      <p:cBhvr>
                                        <p:cTn id="117" dur="1" fill="hold">
                                          <p:stCondLst>
                                            <p:cond delay="0"/>
                                          </p:stCondLst>
                                        </p:cTn>
                                        <p:tgtEl>
                                          <p:spTgt spid="68"/>
                                        </p:tgtEl>
                                        <p:attrNameLst>
                                          <p:attrName>style.visibility</p:attrName>
                                        </p:attrNameLst>
                                      </p:cBhvr>
                                      <p:to>
                                        <p:strVal val="visible"/>
                                      </p:to>
                                    </p:set>
                                    <p:animEffect transition="in" filter="fade">
                                      <p:cBhvr>
                                        <p:cTn id="118" dur="500"/>
                                        <p:tgtEl>
                                          <p:spTgt spid="6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78"/>
                                        </p:tgtEl>
                                        <p:attrNameLst>
                                          <p:attrName>style.visibility</p:attrName>
                                        </p:attrNameLst>
                                      </p:cBhvr>
                                      <p:to>
                                        <p:strVal val="visible"/>
                                      </p:to>
                                    </p:set>
                                    <p:animEffect transition="in" filter="fade">
                                      <p:cBhvr>
                                        <p:cTn id="121" dur="500"/>
                                        <p:tgtEl>
                                          <p:spTgt spid="78"/>
                                        </p:tgtEl>
                                      </p:cBhvr>
                                    </p:animEffect>
                                  </p:childTnLst>
                                </p:cTn>
                              </p:par>
                              <p:par>
                                <p:cTn id="122" presetID="10" presetClass="entr" presetSubtype="0" fill="hold" nodeType="withEffect">
                                  <p:stCondLst>
                                    <p:cond delay="0"/>
                                  </p:stCondLst>
                                  <p:childTnLst>
                                    <p:set>
                                      <p:cBhvr>
                                        <p:cTn id="123" dur="1" fill="hold">
                                          <p:stCondLst>
                                            <p:cond delay="0"/>
                                          </p:stCondLst>
                                        </p:cTn>
                                        <p:tgtEl>
                                          <p:spTgt spid="79"/>
                                        </p:tgtEl>
                                        <p:attrNameLst>
                                          <p:attrName>style.visibility</p:attrName>
                                        </p:attrNameLst>
                                      </p:cBhvr>
                                      <p:to>
                                        <p:strVal val="visible"/>
                                      </p:to>
                                    </p:set>
                                    <p:animEffect transition="in" filter="fade">
                                      <p:cBhvr>
                                        <p:cTn id="124" dur="500"/>
                                        <p:tgtEl>
                                          <p:spTgt spid="79"/>
                                        </p:tgtEl>
                                      </p:cBhvr>
                                    </p:animEffect>
                                  </p:childTnLst>
                                </p:cTn>
                              </p:par>
                              <p:par>
                                <p:cTn id="125" presetID="10" presetClass="entr" presetSubtype="0" fill="hold" nodeType="withEffect">
                                  <p:stCondLst>
                                    <p:cond delay="0"/>
                                  </p:stCondLst>
                                  <p:childTnLst>
                                    <p:set>
                                      <p:cBhvr>
                                        <p:cTn id="126" dur="1" fill="hold">
                                          <p:stCondLst>
                                            <p:cond delay="0"/>
                                          </p:stCondLst>
                                        </p:cTn>
                                        <p:tgtEl>
                                          <p:spTgt spid="80"/>
                                        </p:tgtEl>
                                        <p:attrNameLst>
                                          <p:attrName>style.visibility</p:attrName>
                                        </p:attrNameLst>
                                      </p:cBhvr>
                                      <p:to>
                                        <p:strVal val="visible"/>
                                      </p:to>
                                    </p:set>
                                    <p:animEffect transition="in" filter="fade">
                                      <p:cBhvr>
                                        <p:cTn id="127" dur="500"/>
                                        <p:tgtEl>
                                          <p:spTgt spid="8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81"/>
                                        </p:tgtEl>
                                        <p:attrNameLst>
                                          <p:attrName>style.visibility</p:attrName>
                                        </p:attrNameLst>
                                      </p:cBhvr>
                                      <p:to>
                                        <p:strVal val="visible"/>
                                      </p:to>
                                    </p:set>
                                    <p:animEffect transition="in" filter="fade">
                                      <p:cBhvr>
                                        <p:cTn id="130" dur="500"/>
                                        <p:tgtEl>
                                          <p:spTgt spid="8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fade">
                                      <p:cBhvr>
                                        <p:cTn id="133" dur="500"/>
                                        <p:tgtEl>
                                          <p:spTgt spid="82"/>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83"/>
                                        </p:tgtEl>
                                        <p:attrNameLst>
                                          <p:attrName>style.visibility</p:attrName>
                                        </p:attrNameLst>
                                      </p:cBhvr>
                                      <p:to>
                                        <p:strVal val="visible"/>
                                      </p:to>
                                    </p:set>
                                    <p:animEffect transition="in" filter="fade">
                                      <p:cBhvr>
                                        <p:cTn id="136" dur="500"/>
                                        <p:tgtEl>
                                          <p:spTgt spid="8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fade">
                                      <p:cBhvr>
                                        <p:cTn id="139" dur="500"/>
                                        <p:tgtEl>
                                          <p:spTgt spid="84"/>
                                        </p:tgtEl>
                                      </p:cBhvr>
                                    </p:animEffect>
                                  </p:childTnLst>
                                </p:cTn>
                              </p:par>
                              <p:par>
                                <p:cTn id="140" presetID="10" presetClass="entr" presetSubtype="0" fill="hold" nodeType="withEffect">
                                  <p:stCondLst>
                                    <p:cond delay="0"/>
                                  </p:stCondLst>
                                  <p:childTnLst>
                                    <p:set>
                                      <p:cBhvr>
                                        <p:cTn id="141" dur="1" fill="hold">
                                          <p:stCondLst>
                                            <p:cond delay="0"/>
                                          </p:stCondLst>
                                        </p:cTn>
                                        <p:tgtEl>
                                          <p:spTgt spid="85"/>
                                        </p:tgtEl>
                                        <p:attrNameLst>
                                          <p:attrName>style.visibility</p:attrName>
                                        </p:attrNameLst>
                                      </p:cBhvr>
                                      <p:to>
                                        <p:strVal val="visible"/>
                                      </p:to>
                                    </p:set>
                                    <p:animEffect transition="in" filter="fade">
                                      <p:cBhvr>
                                        <p:cTn id="142" dur="500"/>
                                        <p:tgtEl>
                                          <p:spTgt spid="85"/>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86"/>
                                        </p:tgtEl>
                                        <p:attrNameLst>
                                          <p:attrName>style.visibility</p:attrName>
                                        </p:attrNameLst>
                                      </p:cBhvr>
                                      <p:to>
                                        <p:strVal val="visible"/>
                                      </p:to>
                                    </p:set>
                                    <p:animEffect transition="in" filter="fade">
                                      <p:cBhvr>
                                        <p:cTn id="145" dur="500"/>
                                        <p:tgtEl>
                                          <p:spTgt spid="86"/>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87"/>
                                        </p:tgtEl>
                                        <p:attrNameLst>
                                          <p:attrName>style.visibility</p:attrName>
                                        </p:attrNameLst>
                                      </p:cBhvr>
                                      <p:to>
                                        <p:strVal val="visible"/>
                                      </p:to>
                                    </p:set>
                                    <p:animEffect transition="in" filter="fade">
                                      <p:cBhvr>
                                        <p:cTn id="148" dur="500"/>
                                        <p:tgtEl>
                                          <p:spTgt spid="87"/>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54"/>
                                        </p:tgtEl>
                                        <p:attrNameLst>
                                          <p:attrName>style.visibility</p:attrName>
                                        </p:attrNameLst>
                                      </p:cBhvr>
                                      <p:to>
                                        <p:strVal val="visible"/>
                                      </p:to>
                                    </p:set>
                                    <p:animEffect transition="in" filter="fade">
                                      <p:cBhvr>
                                        <p:cTn id="156" dur="500"/>
                                        <p:tgtEl>
                                          <p:spTgt spid="54"/>
                                        </p:tgtEl>
                                      </p:cBhvr>
                                    </p:animEffect>
                                  </p:childTnLst>
                                </p:cTn>
                              </p:par>
                              <p:par>
                                <p:cTn id="157" presetID="10" presetClass="entr" presetSubtype="0" fill="hold" nodeType="withEffect">
                                  <p:stCondLst>
                                    <p:cond delay="0"/>
                                  </p:stCondLst>
                                  <p:childTnLst>
                                    <p:set>
                                      <p:cBhvr>
                                        <p:cTn id="158" dur="1" fill="hold">
                                          <p:stCondLst>
                                            <p:cond delay="0"/>
                                          </p:stCondLst>
                                        </p:cTn>
                                        <p:tgtEl>
                                          <p:spTgt spid="55"/>
                                        </p:tgtEl>
                                        <p:attrNameLst>
                                          <p:attrName>style.visibility</p:attrName>
                                        </p:attrNameLst>
                                      </p:cBhvr>
                                      <p:to>
                                        <p:strVal val="visible"/>
                                      </p:to>
                                    </p:set>
                                    <p:animEffect transition="in" filter="fade">
                                      <p:cBhvr>
                                        <p:cTn id="159" dur="500"/>
                                        <p:tgtEl>
                                          <p:spTgt spid="55"/>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fade">
                                      <p:cBhvr>
                                        <p:cTn id="162" dur="500"/>
                                        <p:tgtEl>
                                          <p:spTgt spid="57"/>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9"/>
                                        </p:tgtEl>
                                        <p:attrNameLst>
                                          <p:attrName>style.visibility</p:attrName>
                                        </p:attrNameLst>
                                      </p:cBhvr>
                                      <p:to>
                                        <p:strVal val="visible"/>
                                      </p:to>
                                    </p:set>
                                    <p:animEffect transition="in" filter="fade">
                                      <p:cBhvr>
                                        <p:cTn id="165" dur="500"/>
                                        <p:tgtEl>
                                          <p:spTgt spid="59"/>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0"/>
                                        </p:tgtEl>
                                        <p:attrNameLst>
                                          <p:attrName>style.visibility</p:attrName>
                                        </p:attrNameLst>
                                      </p:cBhvr>
                                      <p:to>
                                        <p:strVal val="visible"/>
                                      </p:to>
                                    </p:set>
                                    <p:animEffect transition="in" filter="fade">
                                      <p:cBhvr>
                                        <p:cTn id="168" dur="500"/>
                                        <p:tgtEl>
                                          <p:spTgt spid="60"/>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61"/>
                                        </p:tgtEl>
                                        <p:attrNameLst>
                                          <p:attrName>style.visibility</p:attrName>
                                        </p:attrNameLst>
                                      </p:cBhvr>
                                      <p:to>
                                        <p:strVal val="visible"/>
                                      </p:to>
                                    </p:set>
                                    <p:animEffect transition="in" filter="fade">
                                      <p:cBhvr>
                                        <p:cTn id="171" dur="500"/>
                                        <p:tgtEl>
                                          <p:spTgt spid="61"/>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56"/>
                                        </p:tgtEl>
                                        <p:attrNameLst>
                                          <p:attrName>style.visibility</p:attrName>
                                        </p:attrNameLst>
                                      </p:cBhvr>
                                      <p:to>
                                        <p:strVal val="visible"/>
                                      </p:to>
                                    </p:set>
                                    <p:animEffect transition="in" filter="fade">
                                      <p:cBhvr>
                                        <p:cTn id="176" dur="500"/>
                                        <p:tgtEl>
                                          <p:spTgt spid="56"/>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8"/>
                                        </p:tgtEl>
                                        <p:attrNameLst>
                                          <p:attrName>style.visibility</p:attrName>
                                        </p:attrNameLst>
                                      </p:cBhvr>
                                      <p:to>
                                        <p:strVal val="visible"/>
                                      </p:to>
                                    </p:set>
                                    <p:animEffect transition="in" filter="fade">
                                      <p:cBhvr>
                                        <p:cTn id="179" dur="500"/>
                                        <p:tgtEl>
                                          <p:spTgt spid="58"/>
                                        </p:tgtEl>
                                      </p:cBhvr>
                                    </p:animEffect>
                                  </p:childTnLst>
                                </p:cTn>
                              </p:par>
                              <p:par>
                                <p:cTn id="180" presetID="1" presetClass="entr" presetSubtype="0" fill="hold" grpId="0" nodeType="withEffect">
                                  <p:stCondLst>
                                    <p:cond delay="0"/>
                                  </p:stCondLst>
                                  <p:childTnLst>
                                    <p:set>
                                      <p:cBhvr>
                                        <p:cTn id="18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53" grpId="0" animBg="1"/>
      <p:bldP spid="54" grpId="0"/>
      <p:bldP spid="56" grpId="0"/>
      <p:bldP spid="57" grpId="0"/>
      <p:bldP spid="58" grpId="0"/>
      <p:bldP spid="59" grpId="0"/>
      <p:bldP spid="60" grpId="0"/>
      <p:bldP spid="61" grpId="0"/>
      <p:bldP spid="64" grpId="0"/>
      <p:bldP spid="69" grpId="0"/>
      <p:bldP spid="70" grpId="0"/>
      <p:bldP spid="71" grpId="0"/>
      <p:bldP spid="72" grpId="0"/>
      <p:bldP spid="73" grpId="0"/>
      <p:bldP spid="78" grpId="0" animBg="1"/>
      <p:bldP spid="81" grpId="0"/>
      <p:bldP spid="82" grpId="0"/>
      <p:bldP spid="83" grpId="0"/>
      <p:bldP spid="84" grpId="0"/>
      <p:bldP spid="86" grpId="0"/>
      <p:bldP spid="87" grpId="0"/>
      <p:bldP spid="6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Financial Statement Presentation</a:t>
            </a:r>
            <a:endParaRPr lang="en-IN" dirty="0">
              <a:latin typeface="+mj-lt"/>
            </a:endParaRPr>
          </a:p>
        </p:txBody>
      </p:sp>
      <p:sp>
        <p:nvSpPr>
          <p:cNvPr id="3" name="Content Placeholder 2"/>
          <p:cNvSpPr>
            <a:spLocks noGrp="1"/>
          </p:cNvSpPr>
          <p:nvPr>
            <p:ph idx="1"/>
          </p:nvPr>
        </p:nvSpPr>
        <p:spPr>
          <a:xfrm>
            <a:off x="745433" y="1164073"/>
            <a:ext cx="8013600" cy="5511170"/>
          </a:xfrm>
        </p:spPr>
        <p:txBody>
          <a:bodyPr>
            <a:normAutofit fontScale="85000" lnSpcReduction="20000"/>
          </a:bodyPr>
          <a:lstStyle/>
          <a:p>
            <a:pPr marL="0" indent="0">
              <a:lnSpc>
                <a:spcPct val="110000"/>
              </a:lnSpc>
              <a:buNone/>
            </a:pPr>
            <a:r>
              <a:rPr lang="en-US" sz="3100" b="1" dirty="0">
                <a:solidFill>
                  <a:srgbClr val="C00000"/>
                </a:solidFill>
              </a:rPr>
              <a:t>Balance Sheet Classification</a:t>
            </a:r>
          </a:p>
          <a:p>
            <a:pPr>
              <a:lnSpc>
                <a:spcPct val="110000"/>
              </a:lnSpc>
              <a:buClr>
                <a:schemeClr val="tx1"/>
              </a:buClr>
            </a:pPr>
            <a:r>
              <a:rPr lang="en-US" sz="3000" dirty="0"/>
              <a:t>All deferred tax liabilities, deferred tax assets, and any valuation allowance against deferred tax assets are classified as noncurrent in the balance sheet</a:t>
            </a:r>
          </a:p>
          <a:p>
            <a:pPr>
              <a:lnSpc>
                <a:spcPct val="110000"/>
              </a:lnSpc>
              <a:buClr>
                <a:schemeClr val="tx1"/>
              </a:buClr>
            </a:pPr>
            <a:r>
              <a:rPr lang="en-US" sz="3000" dirty="0"/>
              <a:t>If these deferred tax accounts relate to the same tax-paying component of the company and the same tax jurisdiction, they are netted against each other and shown as a single net number in the balance sheet </a:t>
            </a:r>
          </a:p>
          <a:p>
            <a:pPr>
              <a:lnSpc>
                <a:spcPct val="110000"/>
              </a:lnSpc>
              <a:buClr>
                <a:schemeClr val="tx1"/>
              </a:buClr>
            </a:pPr>
            <a:r>
              <a:rPr lang="en-US" sz="3000" dirty="0"/>
              <a:t>Sometimes components of a single company are viewed as different companies for tax purposes, or pay tax in different jurisdictions </a:t>
            </a:r>
          </a:p>
          <a:p>
            <a:pPr lvl="1">
              <a:lnSpc>
                <a:spcPct val="110000"/>
              </a:lnSpc>
              <a:spcBef>
                <a:spcPts val="1000"/>
              </a:spcBef>
              <a:buClr>
                <a:schemeClr val="tx1"/>
              </a:buClr>
              <a:buFont typeface="Lucida Grande"/>
              <a:buChar char="–"/>
            </a:pPr>
            <a:r>
              <a:rPr lang="en-US" sz="2600" dirty="0"/>
              <a:t>If deferred tax liabilities and assets relate to components of a company that are separate for tax purposes, or relate to different tax jurisdictions, they should not be offset </a:t>
            </a:r>
            <a:endParaRPr lang="en-IN"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34105884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Notes</a:t>
            </a:r>
          </a:p>
        </p:txBody>
      </p:sp>
      <p:sp>
        <p:nvSpPr>
          <p:cNvPr id="3" name="Content Placeholder 2"/>
          <p:cNvSpPr>
            <a:spLocks noGrp="1"/>
          </p:cNvSpPr>
          <p:nvPr>
            <p:ph idx="1"/>
          </p:nvPr>
        </p:nvSpPr>
        <p:spPr>
          <a:xfrm>
            <a:off x="745433" y="1079644"/>
            <a:ext cx="8013600" cy="5189226"/>
          </a:xfrm>
        </p:spPr>
        <p:txBody>
          <a:bodyPr>
            <a:normAutofit/>
          </a:bodyPr>
          <a:lstStyle/>
          <a:p>
            <a:pPr marL="0" indent="0">
              <a:buNone/>
            </a:pPr>
            <a:r>
              <a:rPr lang="en-US" b="1" dirty="0">
                <a:solidFill>
                  <a:srgbClr val="C00000"/>
                </a:solidFill>
              </a:rPr>
              <a:t>Income Tax Expense</a:t>
            </a:r>
          </a:p>
          <a:p>
            <a:r>
              <a:rPr lang="en-US" dirty="0"/>
              <a:t>Disclosure notes should indicate the following:</a:t>
            </a:r>
          </a:p>
          <a:p>
            <a:pPr lvl="1">
              <a:buFont typeface="Lucida Grande"/>
              <a:buChar char="–"/>
            </a:pPr>
            <a:r>
              <a:rPr lang="en-IN" sz="2600" dirty="0"/>
              <a:t>Current portion of the tax expense (or tax benefit)</a:t>
            </a:r>
          </a:p>
          <a:p>
            <a:pPr lvl="1">
              <a:buFont typeface="Lucida Grande"/>
              <a:buChar char="–"/>
            </a:pPr>
            <a:r>
              <a:rPr lang="en-IN" sz="2600" dirty="0"/>
              <a:t>Deferred portion of the tax expense (or tax benefit), with separate disclosure of amounts </a:t>
            </a:r>
            <a:r>
              <a:rPr lang="en-US" sz="2600" dirty="0"/>
              <a:t>attributable to:</a:t>
            </a:r>
          </a:p>
          <a:p>
            <a:pPr lvl="2">
              <a:buFont typeface="Arial"/>
              <a:buChar char="•"/>
            </a:pPr>
            <a:r>
              <a:rPr lang="en-IN" sz="2400" dirty="0"/>
              <a:t>Portions that do not include the effect of separately disclosed amounts</a:t>
            </a:r>
          </a:p>
          <a:p>
            <a:pPr lvl="2">
              <a:buFont typeface="Arial"/>
              <a:buChar char="•"/>
            </a:pPr>
            <a:r>
              <a:rPr lang="en-US" sz="2400" dirty="0"/>
              <a:t>Operating loss </a:t>
            </a:r>
            <a:r>
              <a:rPr lang="en-US" sz="2400" dirty="0" err="1"/>
              <a:t>carryforwards</a:t>
            </a:r>
            <a:endParaRPr lang="en-US" sz="2400" dirty="0"/>
          </a:p>
          <a:p>
            <a:pPr lvl="1">
              <a:buFont typeface="Lucida Grande"/>
              <a:buChar char="–"/>
            </a:pPr>
            <a:r>
              <a:rPr lang="en-IN" sz="2600" dirty="0"/>
              <a:t>Adjustments due to changes in tax laws or rates</a:t>
            </a:r>
          </a:p>
          <a:p>
            <a:pPr lvl="1">
              <a:buFont typeface="Lucida Grande"/>
              <a:buChar char="–"/>
            </a:pPr>
            <a:r>
              <a:rPr lang="en-IN" sz="2600" dirty="0"/>
              <a:t>Adjustments to the beginning-of-the-year valuation allowance due to revised estimates</a:t>
            </a:r>
          </a:p>
          <a:p>
            <a:pPr lvl="1">
              <a:buFont typeface="Lucida Grande"/>
              <a:buChar char="–"/>
            </a:pPr>
            <a:r>
              <a:rPr lang="en-US" sz="2600" dirty="0"/>
              <a:t>Tax credits</a:t>
            </a: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11870070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IN" dirty="0"/>
              <a:t>Disclosure of Tax Expense—Shoe Carnival, Inc. </a:t>
            </a:r>
            <a:endParaRPr lang="en-IN" dirty="0">
              <a:latin typeface="+mj-lt"/>
            </a:endParaRPr>
          </a:p>
        </p:txBody>
      </p:sp>
      <p:sp>
        <p:nvSpPr>
          <p:cNvPr id="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pic>
        <p:nvPicPr>
          <p:cNvPr id="3" name="Picture 2"/>
          <p:cNvPicPr>
            <a:picLocks noChangeAspect="1"/>
          </p:cNvPicPr>
          <p:nvPr/>
        </p:nvPicPr>
        <p:blipFill>
          <a:blip r:embed="rId3"/>
          <a:stretch>
            <a:fillRect/>
          </a:stretch>
        </p:blipFill>
        <p:spPr>
          <a:xfrm>
            <a:off x="911038" y="1444626"/>
            <a:ext cx="7478902" cy="4070151"/>
          </a:xfrm>
          <a:prstGeom prst="rect">
            <a:avLst/>
          </a:prstGeom>
        </p:spPr>
      </p:pic>
    </p:spTree>
    <p:extLst>
      <p:ext uri="{BB962C8B-B14F-4D97-AF65-F5344CB8AC3E}">
        <p14:creationId xmlns:p14="http://schemas.microsoft.com/office/powerpoint/2010/main" val="16988491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Notes </a:t>
            </a:r>
            <a:r>
              <a:rPr lang="en-US" sz="2400" dirty="0"/>
              <a:t>(continued)</a:t>
            </a:r>
            <a:endParaRPr lang="en-US" dirty="0"/>
          </a:p>
        </p:txBody>
      </p:sp>
      <p:sp>
        <p:nvSpPr>
          <p:cNvPr id="3" name="Content Placeholder 2"/>
          <p:cNvSpPr>
            <a:spLocks noGrp="1"/>
          </p:cNvSpPr>
          <p:nvPr>
            <p:ph idx="1"/>
          </p:nvPr>
        </p:nvSpPr>
        <p:spPr>
          <a:xfrm>
            <a:off x="745433" y="1216028"/>
            <a:ext cx="8013600" cy="5057775"/>
          </a:xfrm>
        </p:spPr>
        <p:txBody>
          <a:bodyPr/>
          <a:lstStyle/>
          <a:p>
            <a:pPr marL="0" indent="0">
              <a:buNone/>
            </a:pPr>
            <a:r>
              <a:rPr lang="en-IN" b="1" dirty="0">
                <a:solidFill>
                  <a:srgbClr val="C00000"/>
                </a:solidFill>
              </a:rPr>
              <a:t>Deferred tax assets and deferred tax liabilities</a:t>
            </a:r>
          </a:p>
          <a:p>
            <a:r>
              <a:rPr lang="en-US" sz="3000" dirty="0"/>
              <a:t>Companies must disclose the following:</a:t>
            </a:r>
          </a:p>
          <a:p>
            <a:pPr lvl="1">
              <a:buFont typeface="Lucida Grande"/>
              <a:buChar char="–"/>
            </a:pPr>
            <a:r>
              <a:rPr lang="en-IN" sz="2800" dirty="0"/>
              <a:t>Total of all deferred tax liabilities</a:t>
            </a:r>
          </a:p>
          <a:p>
            <a:pPr lvl="1">
              <a:buFont typeface="Lucida Grande"/>
              <a:buChar char="–"/>
            </a:pPr>
            <a:r>
              <a:rPr lang="en-IN" sz="2800" dirty="0"/>
              <a:t>Total of all deferred tax assets</a:t>
            </a:r>
          </a:p>
          <a:p>
            <a:pPr lvl="1">
              <a:buFont typeface="Lucida Grande"/>
              <a:buChar char="–"/>
            </a:pPr>
            <a:r>
              <a:rPr lang="en-IN" sz="2800" dirty="0"/>
              <a:t>Total valuation allowance recognized for deferred tax assets</a:t>
            </a:r>
          </a:p>
          <a:p>
            <a:pPr lvl="1">
              <a:buFont typeface="Lucida Grande"/>
              <a:buChar char="–"/>
            </a:pPr>
            <a:r>
              <a:rPr lang="en-IN" sz="2800" dirty="0"/>
              <a:t>Net change in the valuation allowance</a:t>
            </a:r>
          </a:p>
          <a:p>
            <a:pPr lvl="1">
              <a:buFont typeface="Lucida Grande"/>
              <a:buChar char="–"/>
            </a:pPr>
            <a:r>
              <a:rPr lang="en-IN" sz="2800" dirty="0"/>
              <a:t>Approximate tax effect of each type of temporary difference (and </a:t>
            </a:r>
            <a:r>
              <a:rPr lang="en-IN" sz="2800" dirty="0" err="1"/>
              <a:t>carryforward</a:t>
            </a:r>
            <a:r>
              <a:rPr lang="en-IN" sz="2800" dirty="0"/>
              <a:t>)</a:t>
            </a:r>
            <a:endParaRPr lang="en-US" sz="28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2251647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689" y="104099"/>
            <a:ext cx="8382000" cy="836758"/>
          </a:xfrm>
          <a:noFill/>
        </p:spPr>
        <p:txBody>
          <a:bodyPr>
            <a:noAutofit/>
          </a:bodyPr>
          <a:lstStyle/>
          <a:p>
            <a:r>
              <a:rPr lang="en-US" sz="2800" dirty="0"/>
              <a:t>Disclosure of Deferred Tax Assets and Liabilities</a:t>
            </a:r>
            <a:r>
              <a:rPr lang="en-US" sz="2800" dirty="0" smtClean="0"/>
              <a:t>—</a:t>
            </a:r>
            <a:br>
              <a:rPr lang="en-US" sz="2800" dirty="0" smtClean="0"/>
            </a:br>
            <a:r>
              <a:rPr lang="en-US" sz="2800" dirty="0" smtClean="0"/>
              <a:t>Shoe </a:t>
            </a:r>
            <a:r>
              <a:rPr lang="en-US" sz="2800" dirty="0"/>
              <a:t>Carnival, Inc.</a:t>
            </a:r>
            <a:endParaRPr lang="en-IN" sz="2800" dirty="0">
              <a:latin typeface="+mj-lt"/>
            </a:endParaRPr>
          </a:p>
        </p:txBody>
      </p:sp>
      <p:sp>
        <p:nvSpPr>
          <p:cNvPr id="15" name="Title 2"/>
          <p:cNvSpPr txBox="1">
            <a:spLocks/>
          </p:cNvSpPr>
          <p:nvPr/>
        </p:nvSpPr>
        <p:spPr bwMode="auto">
          <a:xfrm>
            <a:off x="8389940" y="91889"/>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
        <p:nvSpPr>
          <p:cNvPr id="5" name="AutoShape 3"/>
          <p:cNvSpPr>
            <a:spLocks noChangeAspect="1" noChangeArrowheads="1" noTextEdit="1"/>
          </p:cNvSpPr>
          <p:nvPr/>
        </p:nvSpPr>
        <p:spPr bwMode="auto">
          <a:xfrm>
            <a:off x="1260475" y="1046669"/>
            <a:ext cx="6623050" cy="558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3"/>
          <a:stretch>
            <a:fillRect/>
          </a:stretch>
        </p:blipFill>
        <p:spPr>
          <a:xfrm>
            <a:off x="1396197" y="1046669"/>
            <a:ext cx="5972791" cy="5592424"/>
          </a:xfrm>
          <a:prstGeom prst="rect">
            <a:avLst/>
          </a:prstGeom>
        </p:spPr>
      </p:pic>
    </p:spTree>
    <p:extLst>
      <p:ext uri="{BB962C8B-B14F-4D97-AF65-F5344CB8AC3E}">
        <p14:creationId xmlns:p14="http://schemas.microsoft.com/office/powerpoint/2010/main" val="3824475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8382000" cy="1238861"/>
          </a:xfrm>
        </p:spPr>
        <p:txBody>
          <a:bodyPr>
            <a:normAutofit/>
          </a:bodyPr>
          <a:lstStyle/>
          <a:p>
            <a:r>
              <a:rPr lang="en-IN" sz="3200" dirty="0"/>
              <a:t>Journal Entries to Record Income Taxes </a:t>
            </a:r>
            <a:br>
              <a:rPr lang="en-IN" sz="3200" dirty="0"/>
            </a:br>
            <a:r>
              <a:rPr lang="en-IN" sz="3200" dirty="0"/>
              <a:t>for 2019 and 2020</a:t>
            </a:r>
            <a:r>
              <a:rPr lang="en-US" sz="1600" dirty="0">
                <a:cs typeface="Arial" charset="0"/>
              </a:rPr>
              <a:t>  </a:t>
            </a:r>
            <a:endParaRPr lang="en-IN" sz="3200" dirty="0"/>
          </a:p>
        </p:txBody>
      </p:sp>
      <p:sp>
        <p:nvSpPr>
          <p:cNvPr id="25" name="Title 2"/>
          <p:cNvSpPr txBox="1">
            <a:spLocks/>
          </p:cNvSpPr>
          <p:nvPr/>
        </p:nvSpPr>
        <p:spPr bwMode="auto">
          <a:xfrm>
            <a:off x="8389940" y="428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27" name="Rectangle 26"/>
          <p:cNvSpPr/>
          <p:nvPr/>
        </p:nvSpPr>
        <p:spPr>
          <a:xfrm>
            <a:off x="617179" y="1238863"/>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9" name="TextBox 38"/>
          <p:cNvSpPr txBox="1">
            <a:spLocks noChangeArrowheads="1"/>
          </p:cNvSpPr>
          <p:nvPr/>
        </p:nvSpPr>
        <p:spPr bwMode="auto">
          <a:xfrm>
            <a:off x="615062" y="1585998"/>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2019</a:t>
            </a:r>
            <a:endParaRPr lang="en-IN" sz="2800" b="1" baseline="30000" dirty="0">
              <a:solidFill>
                <a:srgbClr val="C00000"/>
              </a:solidFill>
              <a:latin typeface="Calibri" pitchFamily="34" charset="0"/>
            </a:endParaRPr>
          </a:p>
        </p:txBody>
      </p:sp>
      <p:cxnSp>
        <p:nvCxnSpPr>
          <p:cNvPr id="40" name="Straight Connector 39"/>
          <p:cNvCxnSpPr/>
          <p:nvPr/>
        </p:nvCxnSpPr>
        <p:spPr>
          <a:xfrm>
            <a:off x="631511" y="2077125"/>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597844" y="2083852"/>
            <a:ext cx="3631416" cy="404812"/>
          </a:xfrm>
          <a:prstGeom prst="rect">
            <a:avLst/>
          </a:prstGeom>
          <a:noFill/>
          <a:ln w="9525">
            <a:noFill/>
            <a:miter lim="800000"/>
            <a:headEnd/>
            <a:tailEnd/>
          </a:ln>
        </p:spPr>
        <p:txBody>
          <a:bodyPr/>
          <a:lstStyle/>
          <a:p>
            <a:r>
              <a:rPr lang="en-IN" sz="2600" dirty="0"/>
              <a:t>Income tax expense</a:t>
            </a:r>
          </a:p>
        </p:txBody>
      </p:sp>
      <p:sp>
        <p:nvSpPr>
          <p:cNvPr id="42" name="TextBox 41"/>
          <p:cNvSpPr txBox="1">
            <a:spLocks noChangeArrowheads="1"/>
          </p:cNvSpPr>
          <p:nvPr/>
        </p:nvSpPr>
        <p:spPr bwMode="auto">
          <a:xfrm>
            <a:off x="4094550" y="2083852"/>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43" name="TextBox 42"/>
          <p:cNvSpPr txBox="1">
            <a:spLocks noChangeArrowheads="1"/>
          </p:cNvSpPr>
          <p:nvPr/>
        </p:nvSpPr>
        <p:spPr bwMode="auto">
          <a:xfrm>
            <a:off x="4094550" y="2481066"/>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4</a:t>
            </a:r>
          </a:p>
        </p:txBody>
      </p:sp>
      <p:sp>
        <p:nvSpPr>
          <p:cNvPr id="44" name="TextBox 43"/>
          <p:cNvSpPr txBox="1">
            <a:spLocks noChangeArrowheads="1"/>
          </p:cNvSpPr>
          <p:nvPr/>
        </p:nvSpPr>
        <p:spPr bwMode="auto">
          <a:xfrm>
            <a:off x="5158136" y="1579646"/>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5" name="TextBox 44"/>
          <p:cNvSpPr txBox="1">
            <a:spLocks noChangeArrowheads="1"/>
          </p:cNvSpPr>
          <p:nvPr/>
        </p:nvSpPr>
        <p:spPr bwMode="auto">
          <a:xfrm>
            <a:off x="3905280" y="1553708"/>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6" name="TextBox 45"/>
          <p:cNvSpPr txBox="1">
            <a:spLocks noChangeArrowheads="1"/>
          </p:cNvSpPr>
          <p:nvPr/>
        </p:nvSpPr>
        <p:spPr bwMode="auto">
          <a:xfrm>
            <a:off x="597844" y="2481066"/>
            <a:ext cx="3631416" cy="404812"/>
          </a:xfrm>
          <a:prstGeom prst="rect">
            <a:avLst/>
          </a:prstGeom>
          <a:noFill/>
          <a:ln w="9525">
            <a:noFill/>
            <a:miter lim="800000"/>
            <a:headEnd/>
            <a:tailEnd/>
          </a:ln>
        </p:spPr>
        <p:txBody>
          <a:bodyPr/>
          <a:lstStyle/>
          <a:p>
            <a:r>
              <a:rPr lang="en-IN" sz="2600" b="1" dirty="0">
                <a:solidFill>
                  <a:srgbClr val="EC008C"/>
                </a:solidFill>
              </a:rPr>
              <a:t>Deferred tax liability</a:t>
            </a:r>
          </a:p>
        </p:txBody>
      </p:sp>
      <p:sp>
        <p:nvSpPr>
          <p:cNvPr id="48" name="TextBox 47"/>
          <p:cNvSpPr txBox="1">
            <a:spLocks noChangeArrowheads="1"/>
          </p:cNvSpPr>
          <p:nvPr/>
        </p:nvSpPr>
        <p:spPr bwMode="auto">
          <a:xfrm>
            <a:off x="597844" y="2878281"/>
            <a:ext cx="3631416" cy="404812"/>
          </a:xfrm>
          <a:prstGeom prst="rect">
            <a:avLst/>
          </a:prstGeom>
          <a:noFill/>
          <a:ln w="9525">
            <a:noFill/>
            <a:miter lim="800000"/>
            <a:headEnd/>
            <a:tailEnd/>
          </a:ln>
        </p:spPr>
        <p:txBody>
          <a:bodyPr/>
          <a:lstStyle/>
          <a:p>
            <a:pPr lvl="1"/>
            <a:r>
              <a:rPr lang="en-IN" sz="2600" dirty="0"/>
              <a:t>Income tax payable</a:t>
            </a:r>
          </a:p>
        </p:txBody>
      </p:sp>
      <p:sp>
        <p:nvSpPr>
          <p:cNvPr id="59" name="TextBox 58"/>
          <p:cNvSpPr txBox="1">
            <a:spLocks noChangeArrowheads="1"/>
          </p:cNvSpPr>
          <p:nvPr/>
        </p:nvSpPr>
        <p:spPr bwMode="auto">
          <a:xfrm>
            <a:off x="4144226" y="1218881"/>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61" name="TextBox 60"/>
          <p:cNvSpPr txBox="1">
            <a:spLocks noChangeArrowheads="1"/>
          </p:cNvSpPr>
          <p:nvPr/>
        </p:nvSpPr>
        <p:spPr bwMode="auto">
          <a:xfrm>
            <a:off x="5201203" y="2851838"/>
            <a:ext cx="694944" cy="404813"/>
          </a:xfrm>
          <a:prstGeom prst="rect">
            <a:avLst/>
          </a:prstGeom>
          <a:noFill/>
          <a:ln w="9525">
            <a:noFill/>
            <a:miter lim="800000"/>
            <a:headEnd/>
            <a:tailEnd/>
          </a:ln>
        </p:spPr>
        <p:txBody>
          <a:bodyPr/>
          <a:lstStyle/>
          <a:p>
            <a:pPr algn="r"/>
            <a:r>
              <a:rPr lang="en-IN" sz="2600" dirty="0">
                <a:latin typeface="Calibri" pitchFamily="34" charset="0"/>
              </a:rPr>
              <a:t>44</a:t>
            </a:r>
          </a:p>
        </p:txBody>
      </p:sp>
      <p:sp>
        <p:nvSpPr>
          <p:cNvPr id="84" name="TextBox 83"/>
          <p:cNvSpPr txBox="1"/>
          <p:nvPr/>
        </p:nvSpPr>
        <p:spPr>
          <a:xfrm>
            <a:off x="6441229" y="1410650"/>
            <a:ext cx="2716315" cy="2028199"/>
          </a:xfrm>
          <a:prstGeom prst="rect">
            <a:avLst/>
          </a:prstGeom>
          <a:noFill/>
        </p:spPr>
        <p:txBody>
          <a:bodyPr wrap="square" rtlCol="0">
            <a:spAutoFit/>
          </a:bodyPr>
          <a:lstStyle/>
          <a:p>
            <a:endParaRPr lang="en-US" dirty="0"/>
          </a:p>
        </p:txBody>
      </p:sp>
      <p:sp>
        <p:nvSpPr>
          <p:cNvPr id="85" name="TextBox 84"/>
          <p:cNvSpPr txBox="1"/>
          <p:nvPr/>
        </p:nvSpPr>
        <p:spPr>
          <a:xfrm>
            <a:off x="6625865" y="1084184"/>
            <a:ext cx="2463155" cy="769441"/>
          </a:xfrm>
          <a:prstGeom prst="rect">
            <a:avLst/>
          </a:prstGeom>
          <a:noFill/>
        </p:spPr>
        <p:txBody>
          <a:bodyPr wrap="square" rtlCol="0">
            <a:spAutoFit/>
          </a:bodyPr>
          <a:lstStyle/>
          <a:p>
            <a:pPr algn="ctr"/>
            <a:r>
              <a:rPr lang="en-US" sz="2200" b="1" dirty="0"/>
              <a:t>Deferred Tax Liability</a:t>
            </a:r>
            <a:endParaRPr lang="en-US" sz="2200" dirty="0"/>
          </a:p>
        </p:txBody>
      </p:sp>
      <p:cxnSp>
        <p:nvCxnSpPr>
          <p:cNvPr id="86" name="Straight Connector 85"/>
          <p:cNvCxnSpPr/>
          <p:nvPr/>
        </p:nvCxnSpPr>
        <p:spPr>
          <a:xfrm>
            <a:off x="6591741" y="1788974"/>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a:off x="7799387" y="1790939"/>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88" name="TextBox 87"/>
          <p:cNvSpPr txBox="1"/>
          <p:nvPr/>
        </p:nvSpPr>
        <p:spPr>
          <a:xfrm>
            <a:off x="8162925" y="1800849"/>
            <a:ext cx="905753" cy="769441"/>
          </a:xfrm>
          <a:prstGeom prst="rect">
            <a:avLst/>
          </a:prstGeom>
        </p:spPr>
        <p:txBody>
          <a:bodyPr wrap="square" rtlCol="0">
            <a:spAutoFit/>
          </a:bodyPr>
          <a:lstStyle/>
          <a:p>
            <a:r>
              <a:rPr lang="en-US" sz="2200" dirty="0"/>
              <a:t>beg. bal.</a:t>
            </a:r>
          </a:p>
        </p:txBody>
      </p:sp>
      <p:sp>
        <p:nvSpPr>
          <p:cNvPr id="89" name="TextBox 88"/>
          <p:cNvSpPr txBox="1"/>
          <p:nvPr/>
        </p:nvSpPr>
        <p:spPr>
          <a:xfrm>
            <a:off x="8109528" y="2799242"/>
            <a:ext cx="959150" cy="769441"/>
          </a:xfrm>
          <a:prstGeom prst="rect">
            <a:avLst/>
          </a:prstGeom>
        </p:spPr>
        <p:txBody>
          <a:bodyPr wrap="square" rtlCol="0">
            <a:spAutoFit/>
          </a:bodyPr>
          <a:lstStyle/>
          <a:p>
            <a:r>
              <a:rPr lang="en-US" sz="2200" dirty="0"/>
              <a:t>ending bal.</a:t>
            </a:r>
          </a:p>
        </p:txBody>
      </p:sp>
      <p:sp>
        <p:nvSpPr>
          <p:cNvPr id="90" name="TextBox 89"/>
          <p:cNvSpPr txBox="1"/>
          <p:nvPr/>
        </p:nvSpPr>
        <p:spPr>
          <a:xfrm>
            <a:off x="7746740" y="1800849"/>
            <a:ext cx="471015" cy="430887"/>
          </a:xfrm>
          <a:prstGeom prst="rect">
            <a:avLst/>
          </a:prstGeom>
        </p:spPr>
        <p:txBody>
          <a:bodyPr wrap="square" rtlCol="0" anchor="ctr">
            <a:spAutoFit/>
          </a:bodyPr>
          <a:lstStyle/>
          <a:p>
            <a:pPr algn="r"/>
            <a:r>
              <a:rPr lang="en-US" sz="2200" dirty="0"/>
              <a:t>16</a:t>
            </a:r>
          </a:p>
        </p:txBody>
      </p:sp>
      <p:sp>
        <p:nvSpPr>
          <p:cNvPr id="93" name="TextBox 92"/>
          <p:cNvSpPr txBox="1"/>
          <p:nvPr/>
        </p:nvSpPr>
        <p:spPr>
          <a:xfrm>
            <a:off x="7746740" y="2799242"/>
            <a:ext cx="471015" cy="430887"/>
          </a:xfrm>
          <a:prstGeom prst="rect">
            <a:avLst/>
          </a:prstGeom>
        </p:spPr>
        <p:txBody>
          <a:bodyPr wrap="square" rtlCol="0" anchor="ctr">
            <a:spAutoFit/>
          </a:bodyPr>
          <a:lstStyle/>
          <a:p>
            <a:pPr algn="r"/>
            <a:r>
              <a:rPr lang="en-US" sz="2200" dirty="0"/>
              <a:t>12</a:t>
            </a:r>
          </a:p>
        </p:txBody>
      </p:sp>
      <p:cxnSp>
        <p:nvCxnSpPr>
          <p:cNvPr id="95" name="Straight Connector 94"/>
          <p:cNvCxnSpPr/>
          <p:nvPr/>
        </p:nvCxnSpPr>
        <p:spPr>
          <a:xfrm>
            <a:off x="6594325" y="2840534"/>
            <a:ext cx="2415290"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a:spLocks noChangeArrowheads="1"/>
          </p:cNvSpPr>
          <p:nvPr/>
        </p:nvSpPr>
        <p:spPr bwMode="auto">
          <a:xfrm>
            <a:off x="6225040" y="1788964"/>
            <a:ext cx="1259310" cy="404812"/>
          </a:xfrm>
          <a:prstGeom prst="rect">
            <a:avLst/>
          </a:prstGeom>
          <a:noFill/>
          <a:ln w="9525">
            <a:noFill/>
            <a:miter lim="800000"/>
            <a:headEnd/>
            <a:tailEnd/>
          </a:ln>
        </p:spPr>
        <p:txBody>
          <a:bodyPr/>
          <a:lstStyle/>
          <a:p>
            <a:pPr algn="r"/>
            <a:r>
              <a:rPr lang="en-IN" sz="2200" dirty="0">
                <a:latin typeface="Calibri" pitchFamily="34" charset="0"/>
              </a:rPr>
              <a:t>1/1/2019</a:t>
            </a:r>
          </a:p>
        </p:txBody>
      </p:sp>
      <p:sp>
        <p:nvSpPr>
          <p:cNvPr id="98" name="TextBox 97"/>
          <p:cNvSpPr txBox="1">
            <a:spLocks noChangeArrowheads="1"/>
          </p:cNvSpPr>
          <p:nvPr/>
        </p:nvSpPr>
        <p:spPr bwMode="auto">
          <a:xfrm>
            <a:off x="6421014" y="2443921"/>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00" name="TextBox 99"/>
          <p:cNvSpPr txBox="1"/>
          <p:nvPr/>
        </p:nvSpPr>
        <p:spPr>
          <a:xfrm>
            <a:off x="7361647" y="2430884"/>
            <a:ext cx="471015" cy="430887"/>
          </a:xfrm>
          <a:prstGeom prst="rect">
            <a:avLst/>
          </a:prstGeom>
        </p:spPr>
        <p:txBody>
          <a:bodyPr wrap="square" rtlCol="0" anchor="ctr">
            <a:spAutoFit/>
          </a:bodyPr>
          <a:lstStyle/>
          <a:p>
            <a:pPr algn="r"/>
            <a:r>
              <a:rPr lang="en-US" sz="2200" b="1" dirty="0">
                <a:solidFill>
                  <a:srgbClr val="EC008C"/>
                </a:solidFill>
              </a:rPr>
              <a:t>4</a:t>
            </a:r>
          </a:p>
        </p:txBody>
      </p:sp>
      <p:sp>
        <p:nvSpPr>
          <p:cNvPr id="102" name="TextBox 101"/>
          <p:cNvSpPr txBox="1">
            <a:spLocks noChangeArrowheads="1"/>
          </p:cNvSpPr>
          <p:nvPr/>
        </p:nvSpPr>
        <p:spPr bwMode="auto">
          <a:xfrm>
            <a:off x="6187706" y="2876779"/>
            <a:ext cx="1532564" cy="404812"/>
          </a:xfrm>
          <a:prstGeom prst="rect">
            <a:avLst/>
          </a:prstGeom>
          <a:noFill/>
          <a:ln w="9525">
            <a:noFill/>
            <a:miter lim="800000"/>
            <a:headEnd/>
            <a:tailEnd/>
          </a:ln>
        </p:spPr>
        <p:txBody>
          <a:bodyPr/>
          <a:lstStyle/>
          <a:p>
            <a:pPr algn="r"/>
            <a:r>
              <a:rPr lang="en-IN" sz="2200" dirty="0">
                <a:latin typeface="Calibri" pitchFamily="34" charset="0"/>
              </a:rPr>
              <a:t>12/31/2019</a:t>
            </a:r>
          </a:p>
        </p:txBody>
      </p:sp>
      <p:sp>
        <p:nvSpPr>
          <p:cNvPr id="103" name="Rectangle 102"/>
          <p:cNvSpPr/>
          <p:nvPr/>
        </p:nvSpPr>
        <p:spPr>
          <a:xfrm>
            <a:off x="638953" y="4134468"/>
            <a:ext cx="5616409" cy="209427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4" name="TextBox 103"/>
          <p:cNvSpPr txBox="1">
            <a:spLocks noChangeArrowheads="1"/>
          </p:cNvSpPr>
          <p:nvPr/>
        </p:nvSpPr>
        <p:spPr bwMode="auto">
          <a:xfrm>
            <a:off x="636836" y="4481603"/>
            <a:ext cx="336719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a:t>
            </a:r>
            <a:r>
              <a:rPr lang="en-US" sz="2800" b="1" dirty="0" smtClean="0">
                <a:latin typeface="Calibri" pitchFamily="34" charset="0"/>
              </a:rPr>
              <a:t>– </a:t>
            </a:r>
            <a:r>
              <a:rPr lang="en-US" sz="2800" b="1" dirty="0">
                <a:solidFill>
                  <a:srgbClr val="C00000"/>
                </a:solidFill>
                <a:latin typeface="Calibri" pitchFamily="34" charset="0"/>
              </a:rPr>
              <a:t>2020</a:t>
            </a:r>
            <a:endParaRPr lang="en-IN" sz="2800" b="1" baseline="30000" dirty="0">
              <a:solidFill>
                <a:srgbClr val="C00000"/>
              </a:solidFill>
              <a:latin typeface="Calibri" pitchFamily="34" charset="0"/>
            </a:endParaRPr>
          </a:p>
        </p:txBody>
      </p:sp>
      <p:cxnSp>
        <p:nvCxnSpPr>
          <p:cNvPr id="105" name="Straight Connector 104"/>
          <p:cNvCxnSpPr/>
          <p:nvPr/>
        </p:nvCxnSpPr>
        <p:spPr>
          <a:xfrm>
            <a:off x="653285" y="4972730"/>
            <a:ext cx="55877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a:spLocks noChangeArrowheads="1"/>
          </p:cNvSpPr>
          <p:nvPr/>
        </p:nvSpPr>
        <p:spPr bwMode="auto">
          <a:xfrm>
            <a:off x="619618" y="4979457"/>
            <a:ext cx="3631416" cy="404812"/>
          </a:xfrm>
          <a:prstGeom prst="rect">
            <a:avLst/>
          </a:prstGeom>
          <a:noFill/>
          <a:ln w="9525">
            <a:noFill/>
            <a:miter lim="800000"/>
            <a:headEnd/>
            <a:tailEnd/>
          </a:ln>
        </p:spPr>
        <p:txBody>
          <a:bodyPr/>
          <a:lstStyle/>
          <a:p>
            <a:r>
              <a:rPr lang="en-IN" sz="2600" dirty="0"/>
              <a:t>Income tax expense</a:t>
            </a:r>
          </a:p>
        </p:txBody>
      </p:sp>
      <p:sp>
        <p:nvSpPr>
          <p:cNvPr id="107" name="TextBox 106"/>
          <p:cNvSpPr txBox="1">
            <a:spLocks noChangeArrowheads="1"/>
          </p:cNvSpPr>
          <p:nvPr/>
        </p:nvSpPr>
        <p:spPr bwMode="auto">
          <a:xfrm>
            <a:off x="4116324" y="4979457"/>
            <a:ext cx="695751" cy="404812"/>
          </a:xfrm>
          <a:prstGeom prst="rect">
            <a:avLst/>
          </a:prstGeom>
          <a:noFill/>
          <a:ln w="9525">
            <a:noFill/>
            <a:miter lim="800000"/>
            <a:headEnd/>
            <a:tailEnd/>
          </a:ln>
        </p:spPr>
        <p:txBody>
          <a:bodyPr/>
          <a:lstStyle/>
          <a:p>
            <a:pPr algn="r"/>
            <a:r>
              <a:rPr lang="en-IN" sz="2600" dirty="0">
                <a:latin typeface="Calibri" pitchFamily="34" charset="0"/>
              </a:rPr>
              <a:t>40</a:t>
            </a:r>
          </a:p>
        </p:txBody>
      </p:sp>
      <p:sp>
        <p:nvSpPr>
          <p:cNvPr id="108" name="TextBox 107"/>
          <p:cNvSpPr txBox="1">
            <a:spLocks noChangeArrowheads="1"/>
          </p:cNvSpPr>
          <p:nvPr/>
        </p:nvSpPr>
        <p:spPr bwMode="auto">
          <a:xfrm>
            <a:off x="4116324" y="5376671"/>
            <a:ext cx="694944" cy="404813"/>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12</a:t>
            </a:r>
          </a:p>
        </p:txBody>
      </p:sp>
      <p:sp>
        <p:nvSpPr>
          <p:cNvPr id="109" name="TextBox 108"/>
          <p:cNvSpPr txBox="1">
            <a:spLocks noChangeArrowheads="1"/>
          </p:cNvSpPr>
          <p:nvPr/>
        </p:nvSpPr>
        <p:spPr bwMode="auto">
          <a:xfrm>
            <a:off x="5179910" y="4475251"/>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0" name="TextBox 109"/>
          <p:cNvSpPr txBox="1">
            <a:spLocks noChangeArrowheads="1"/>
          </p:cNvSpPr>
          <p:nvPr/>
        </p:nvSpPr>
        <p:spPr bwMode="auto">
          <a:xfrm>
            <a:off x="3927054" y="4449313"/>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11" name="TextBox 110"/>
          <p:cNvSpPr txBox="1">
            <a:spLocks noChangeArrowheads="1"/>
          </p:cNvSpPr>
          <p:nvPr/>
        </p:nvSpPr>
        <p:spPr bwMode="auto">
          <a:xfrm>
            <a:off x="619618" y="5376671"/>
            <a:ext cx="3631416" cy="404812"/>
          </a:xfrm>
          <a:prstGeom prst="rect">
            <a:avLst/>
          </a:prstGeom>
          <a:noFill/>
          <a:ln w="9525">
            <a:noFill/>
            <a:miter lim="800000"/>
            <a:headEnd/>
            <a:tailEnd/>
          </a:ln>
        </p:spPr>
        <p:txBody>
          <a:bodyPr/>
          <a:lstStyle/>
          <a:p>
            <a:r>
              <a:rPr lang="en-IN" sz="2600" b="1" dirty="0">
                <a:solidFill>
                  <a:srgbClr val="EC008C"/>
                </a:solidFill>
              </a:rPr>
              <a:t>Deferred tax liability</a:t>
            </a:r>
          </a:p>
        </p:txBody>
      </p:sp>
      <p:sp>
        <p:nvSpPr>
          <p:cNvPr id="112" name="TextBox 111"/>
          <p:cNvSpPr txBox="1">
            <a:spLocks noChangeArrowheads="1"/>
          </p:cNvSpPr>
          <p:nvPr/>
        </p:nvSpPr>
        <p:spPr bwMode="auto">
          <a:xfrm>
            <a:off x="619618" y="5773886"/>
            <a:ext cx="3631416" cy="404812"/>
          </a:xfrm>
          <a:prstGeom prst="rect">
            <a:avLst/>
          </a:prstGeom>
          <a:noFill/>
          <a:ln w="9525">
            <a:noFill/>
            <a:miter lim="800000"/>
            <a:headEnd/>
            <a:tailEnd/>
          </a:ln>
        </p:spPr>
        <p:txBody>
          <a:bodyPr/>
          <a:lstStyle/>
          <a:p>
            <a:pPr lvl="1"/>
            <a:r>
              <a:rPr lang="en-IN" sz="2600" dirty="0"/>
              <a:t>Income tax payable</a:t>
            </a:r>
          </a:p>
        </p:txBody>
      </p:sp>
      <p:sp>
        <p:nvSpPr>
          <p:cNvPr id="113" name="TextBox 112"/>
          <p:cNvSpPr txBox="1">
            <a:spLocks noChangeArrowheads="1"/>
          </p:cNvSpPr>
          <p:nvPr/>
        </p:nvSpPr>
        <p:spPr bwMode="auto">
          <a:xfrm>
            <a:off x="4166000" y="4114486"/>
            <a:ext cx="2011446" cy="404813"/>
          </a:xfrm>
          <a:prstGeom prst="rect">
            <a:avLst/>
          </a:prstGeom>
          <a:noFill/>
          <a:ln w="9525">
            <a:noFill/>
            <a:miter lim="800000"/>
            <a:headEnd/>
            <a:tailEnd/>
          </a:ln>
        </p:spPr>
        <p:txBody>
          <a:bodyPr/>
          <a:lstStyle/>
          <a:p>
            <a:pPr algn="ctr"/>
            <a:r>
              <a:rPr lang="en-IN" sz="2600" dirty="0">
                <a:latin typeface="Calibri" pitchFamily="34" charset="0"/>
              </a:rPr>
              <a:t>($ in millions)</a:t>
            </a:r>
          </a:p>
        </p:txBody>
      </p:sp>
      <p:sp>
        <p:nvSpPr>
          <p:cNvPr id="114" name="TextBox 113"/>
          <p:cNvSpPr txBox="1">
            <a:spLocks noChangeArrowheads="1"/>
          </p:cNvSpPr>
          <p:nvPr/>
        </p:nvSpPr>
        <p:spPr bwMode="auto">
          <a:xfrm>
            <a:off x="5222977" y="5747443"/>
            <a:ext cx="694944" cy="404813"/>
          </a:xfrm>
          <a:prstGeom prst="rect">
            <a:avLst/>
          </a:prstGeom>
          <a:noFill/>
          <a:ln w="9525">
            <a:noFill/>
            <a:miter lim="800000"/>
            <a:headEnd/>
            <a:tailEnd/>
          </a:ln>
        </p:spPr>
        <p:txBody>
          <a:bodyPr/>
          <a:lstStyle/>
          <a:p>
            <a:pPr algn="r"/>
            <a:r>
              <a:rPr lang="en-IN" sz="2600" dirty="0">
                <a:latin typeface="Calibri" pitchFamily="34" charset="0"/>
              </a:rPr>
              <a:t>52</a:t>
            </a:r>
          </a:p>
        </p:txBody>
      </p:sp>
      <p:sp>
        <p:nvSpPr>
          <p:cNvPr id="115" name="TextBox 114"/>
          <p:cNvSpPr txBox="1"/>
          <p:nvPr/>
        </p:nvSpPr>
        <p:spPr>
          <a:xfrm>
            <a:off x="6463003" y="4306255"/>
            <a:ext cx="2716315" cy="2028199"/>
          </a:xfrm>
          <a:prstGeom prst="rect">
            <a:avLst/>
          </a:prstGeom>
          <a:noFill/>
        </p:spPr>
        <p:txBody>
          <a:bodyPr wrap="square" rtlCol="0">
            <a:spAutoFit/>
          </a:bodyPr>
          <a:lstStyle/>
          <a:p>
            <a:endParaRPr lang="en-US" dirty="0"/>
          </a:p>
        </p:txBody>
      </p:sp>
      <p:sp>
        <p:nvSpPr>
          <p:cNvPr id="116" name="TextBox 115"/>
          <p:cNvSpPr txBox="1"/>
          <p:nvPr/>
        </p:nvSpPr>
        <p:spPr>
          <a:xfrm>
            <a:off x="6647639" y="3979789"/>
            <a:ext cx="2463155" cy="769441"/>
          </a:xfrm>
          <a:prstGeom prst="rect">
            <a:avLst/>
          </a:prstGeom>
          <a:noFill/>
        </p:spPr>
        <p:txBody>
          <a:bodyPr wrap="square" rtlCol="0">
            <a:spAutoFit/>
          </a:bodyPr>
          <a:lstStyle/>
          <a:p>
            <a:pPr algn="ctr"/>
            <a:r>
              <a:rPr lang="en-US" sz="2200" b="1" dirty="0"/>
              <a:t>Deferred Tax Liability</a:t>
            </a:r>
            <a:endParaRPr lang="en-US" sz="2200" dirty="0"/>
          </a:p>
        </p:txBody>
      </p:sp>
      <p:cxnSp>
        <p:nvCxnSpPr>
          <p:cNvPr id="117" name="Straight Connector 116"/>
          <p:cNvCxnSpPr/>
          <p:nvPr/>
        </p:nvCxnSpPr>
        <p:spPr>
          <a:xfrm>
            <a:off x="6613515" y="4684579"/>
            <a:ext cx="2415290" cy="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a:off x="7821161" y="4686544"/>
            <a:ext cx="2583" cy="1656109"/>
          </a:xfrm>
          <a:prstGeom prst="line">
            <a:avLst/>
          </a:prstGeom>
        </p:spPr>
        <p:style>
          <a:lnRef idx="1">
            <a:schemeClr val="dk1"/>
          </a:lnRef>
          <a:fillRef idx="0">
            <a:schemeClr val="dk1"/>
          </a:fillRef>
          <a:effectRef idx="0">
            <a:schemeClr val="dk1"/>
          </a:effectRef>
          <a:fontRef idx="minor">
            <a:schemeClr val="tx1"/>
          </a:fontRef>
        </p:style>
      </p:cxnSp>
      <p:sp>
        <p:nvSpPr>
          <p:cNvPr id="119" name="TextBox 118"/>
          <p:cNvSpPr txBox="1"/>
          <p:nvPr/>
        </p:nvSpPr>
        <p:spPr>
          <a:xfrm>
            <a:off x="8184699" y="4696454"/>
            <a:ext cx="905753" cy="769441"/>
          </a:xfrm>
          <a:prstGeom prst="rect">
            <a:avLst/>
          </a:prstGeom>
        </p:spPr>
        <p:txBody>
          <a:bodyPr wrap="square" rtlCol="0">
            <a:spAutoFit/>
          </a:bodyPr>
          <a:lstStyle/>
          <a:p>
            <a:r>
              <a:rPr lang="en-US" sz="2200" dirty="0"/>
              <a:t>beg. bal.</a:t>
            </a:r>
          </a:p>
        </p:txBody>
      </p:sp>
      <p:sp>
        <p:nvSpPr>
          <p:cNvPr id="120" name="TextBox 119"/>
          <p:cNvSpPr txBox="1"/>
          <p:nvPr/>
        </p:nvSpPr>
        <p:spPr>
          <a:xfrm>
            <a:off x="8131302" y="5694847"/>
            <a:ext cx="959150" cy="769441"/>
          </a:xfrm>
          <a:prstGeom prst="rect">
            <a:avLst/>
          </a:prstGeom>
        </p:spPr>
        <p:txBody>
          <a:bodyPr wrap="square" rtlCol="0">
            <a:spAutoFit/>
          </a:bodyPr>
          <a:lstStyle/>
          <a:p>
            <a:r>
              <a:rPr lang="en-US" sz="2200" dirty="0"/>
              <a:t>ending bal.</a:t>
            </a:r>
          </a:p>
        </p:txBody>
      </p:sp>
      <p:sp>
        <p:nvSpPr>
          <p:cNvPr id="121" name="TextBox 120"/>
          <p:cNvSpPr txBox="1"/>
          <p:nvPr/>
        </p:nvSpPr>
        <p:spPr>
          <a:xfrm>
            <a:off x="7768514" y="4696454"/>
            <a:ext cx="471015" cy="430887"/>
          </a:xfrm>
          <a:prstGeom prst="rect">
            <a:avLst/>
          </a:prstGeom>
        </p:spPr>
        <p:txBody>
          <a:bodyPr wrap="square" rtlCol="0" anchor="ctr">
            <a:spAutoFit/>
          </a:bodyPr>
          <a:lstStyle/>
          <a:p>
            <a:pPr algn="r"/>
            <a:r>
              <a:rPr lang="en-US" sz="2200" dirty="0"/>
              <a:t>12</a:t>
            </a:r>
          </a:p>
        </p:txBody>
      </p:sp>
      <p:sp>
        <p:nvSpPr>
          <p:cNvPr id="122" name="TextBox 121"/>
          <p:cNvSpPr txBox="1"/>
          <p:nvPr/>
        </p:nvSpPr>
        <p:spPr>
          <a:xfrm>
            <a:off x="7768514" y="5694847"/>
            <a:ext cx="471015" cy="430887"/>
          </a:xfrm>
          <a:prstGeom prst="rect">
            <a:avLst/>
          </a:prstGeom>
        </p:spPr>
        <p:txBody>
          <a:bodyPr wrap="square" rtlCol="0" anchor="ctr">
            <a:spAutoFit/>
          </a:bodyPr>
          <a:lstStyle/>
          <a:p>
            <a:pPr algn="r"/>
            <a:r>
              <a:rPr lang="en-US" sz="2200" dirty="0"/>
              <a:t>0</a:t>
            </a:r>
          </a:p>
        </p:txBody>
      </p:sp>
      <p:cxnSp>
        <p:nvCxnSpPr>
          <p:cNvPr id="123" name="Straight Connector 122"/>
          <p:cNvCxnSpPr/>
          <p:nvPr/>
        </p:nvCxnSpPr>
        <p:spPr>
          <a:xfrm>
            <a:off x="6616099" y="5736139"/>
            <a:ext cx="2415290" cy="0"/>
          </a:xfrm>
          <a:prstGeom prst="line">
            <a:avLst/>
          </a:prstGeom>
        </p:spPr>
        <p:style>
          <a:lnRef idx="1">
            <a:schemeClr val="dk1"/>
          </a:lnRef>
          <a:fillRef idx="0">
            <a:schemeClr val="dk1"/>
          </a:fillRef>
          <a:effectRef idx="0">
            <a:schemeClr val="dk1"/>
          </a:effectRef>
          <a:fontRef idx="minor">
            <a:schemeClr val="tx1"/>
          </a:fontRef>
        </p:style>
      </p:cxnSp>
      <p:sp>
        <p:nvSpPr>
          <p:cNvPr id="124" name="TextBox 123"/>
          <p:cNvSpPr txBox="1">
            <a:spLocks noChangeArrowheads="1"/>
          </p:cNvSpPr>
          <p:nvPr/>
        </p:nvSpPr>
        <p:spPr bwMode="auto">
          <a:xfrm>
            <a:off x="6246814" y="4684569"/>
            <a:ext cx="1259310" cy="404812"/>
          </a:xfrm>
          <a:prstGeom prst="rect">
            <a:avLst/>
          </a:prstGeom>
          <a:noFill/>
          <a:ln w="9525">
            <a:noFill/>
            <a:miter lim="800000"/>
            <a:headEnd/>
            <a:tailEnd/>
          </a:ln>
        </p:spPr>
        <p:txBody>
          <a:bodyPr/>
          <a:lstStyle/>
          <a:p>
            <a:pPr algn="r"/>
            <a:r>
              <a:rPr lang="en-IN" sz="2200" dirty="0">
                <a:latin typeface="Calibri" pitchFamily="34" charset="0"/>
              </a:rPr>
              <a:t>1/1/2020</a:t>
            </a:r>
          </a:p>
        </p:txBody>
      </p:sp>
      <p:sp>
        <p:nvSpPr>
          <p:cNvPr id="125" name="TextBox 124"/>
          <p:cNvSpPr txBox="1">
            <a:spLocks noChangeArrowheads="1"/>
          </p:cNvSpPr>
          <p:nvPr/>
        </p:nvSpPr>
        <p:spPr bwMode="auto">
          <a:xfrm>
            <a:off x="6442788" y="5339526"/>
            <a:ext cx="1040752" cy="404812"/>
          </a:xfrm>
          <a:prstGeom prst="rect">
            <a:avLst/>
          </a:prstGeom>
          <a:noFill/>
          <a:ln w="9525">
            <a:noFill/>
            <a:miter lim="800000"/>
            <a:headEnd/>
            <a:tailEnd/>
          </a:ln>
        </p:spPr>
        <p:txBody>
          <a:bodyPr/>
          <a:lstStyle/>
          <a:p>
            <a:pPr algn="r"/>
            <a:r>
              <a:rPr lang="en-IN" sz="2200" dirty="0">
                <a:latin typeface="Calibri" pitchFamily="34" charset="0"/>
              </a:rPr>
              <a:t>change</a:t>
            </a:r>
          </a:p>
        </p:txBody>
      </p:sp>
      <p:sp>
        <p:nvSpPr>
          <p:cNvPr id="126" name="TextBox 125"/>
          <p:cNvSpPr txBox="1"/>
          <p:nvPr/>
        </p:nvSpPr>
        <p:spPr>
          <a:xfrm>
            <a:off x="7383421" y="5326489"/>
            <a:ext cx="471015" cy="430887"/>
          </a:xfrm>
          <a:prstGeom prst="rect">
            <a:avLst/>
          </a:prstGeom>
        </p:spPr>
        <p:txBody>
          <a:bodyPr wrap="square" rtlCol="0" anchor="ctr">
            <a:spAutoFit/>
          </a:bodyPr>
          <a:lstStyle/>
          <a:p>
            <a:pPr algn="r"/>
            <a:r>
              <a:rPr lang="en-US" sz="2200" b="1" dirty="0">
                <a:solidFill>
                  <a:srgbClr val="EC008C"/>
                </a:solidFill>
              </a:rPr>
              <a:t>12</a:t>
            </a:r>
          </a:p>
        </p:txBody>
      </p:sp>
      <p:sp>
        <p:nvSpPr>
          <p:cNvPr id="127" name="TextBox 126"/>
          <p:cNvSpPr txBox="1">
            <a:spLocks noChangeArrowheads="1"/>
          </p:cNvSpPr>
          <p:nvPr/>
        </p:nvSpPr>
        <p:spPr bwMode="auto">
          <a:xfrm>
            <a:off x="6209480" y="5772384"/>
            <a:ext cx="1532564" cy="404812"/>
          </a:xfrm>
          <a:prstGeom prst="rect">
            <a:avLst/>
          </a:prstGeom>
          <a:noFill/>
          <a:ln w="9525">
            <a:noFill/>
            <a:miter lim="800000"/>
            <a:headEnd/>
            <a:tailEnd/>
          </a:ln>
        </p:spPr>
        <p:txBody>
          <a:bodyPr/>
          <a:lstStyle/>
          <a:p>
            <a:pPr algn="r"/>
            <a:r>
              <a:rPr lang="en-IN" sz="2200" dirty="0">
                <a:latin typeface="Calibri" pitchFamily="34" charset="0"/>
              </a:rPr>
              <a:t>12/31/2020</a:t>
            </a:r>
          </a:p>
        </p:txBody>
      </p:sp>
      <p:sp>
        <p:nvSpPr>
          <p:cNvPr id="54" name="TextBox 53"/>
          <p:cNvSpPr txBox="1"/>
          <p:nvPr/>
        </p:nvSpPr>
        <p:spPr>
          <a:xfrm>
            <a:off x="652519" y="3551467"/>
            <a:ext cx="3686164"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($30 million </a:t>
            </a:r>
            <a:r>
              <a:rPr lang="en-US" sz="2000" dirty="0"/>
              <a:t>×</a:t>
            </a:r>
            <a:r>
              <a:rPr lang="en-IN" sz="2000" dirty="0"/>
              <a:t> 40%) </a:t>
            </a:r>
            <a:r>
              <a:rPr lang="en-IN" sz="2000" dirty="0" smtClean="0"/>
              <a:t>− </a:t>
            </a:r>
            <a:r>
              <a:rPr lang="en-IN" sz="2000" dirty="0"/>
              <a:t>$16 million</a:t>
            </a:r>
            <a:endParaRPr lang="en-US" sz="2000" dirty="0"/>
          </a:p>
        </p:txBody>
      </p:sp>
      <p:sp>
        <p:nvSpPr>
          <p:cNvPr id="55" name="TextBox 54"/>
          <p:cNvSpPr txBox="1"/>
          <p:nvPr/>
        </p:nvSpPr>
        <p:spPr>
          <a:xfrm>
            <a:off x="4442196" y="3548008"/>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$110 million </a:t>
            </a:r>
            <a:r>
              <a:rPr lang="en-US" sz="2000" dirty="0"/>
              <a:t>× </a:t>
            </a:r>
            <a:r>
              <a:rPr lang="en-IN" sz="2000" dirty="0"/>
              <a:t>40%</a:t>
            </a:r>
            <a:endParaRPr lang="en-US" sz="2000" dirty="0"/>
          </a:p>
        </p:txBody>
      </p:sp>
      <p:sp>
        <p:nvSpPr>
          <p:cNvPr id="56" name="TextBox 55"/>
          <p:cNvSpPr txBox="1"/>
          <p:nvPr/>
        </p:nvSpPr>
        <p:spPr>
          <a:xfrm>
            <a:off x="784668" y="6285084"/>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$0 million </a:t>
            </a:r>
            <a:r>
              <a:rPr lang="en-IN" sz="2000" dirty="0" smtClean="0"/>
              <a:t>− </a:t>
            </a:r>
            <a:r>
              <a:rPr lang="en-IN" sz="2000" dirty="0"/>
              <a:t>$12 million</a:t>
            </a:r>
            <a:endParaRPr lang="en-US" sz="2000" dirty="0"/>
          </a:p>
        </p:txBody>
      </p:sp>
      <p:sp>
        <p:nvSpPr>
          <p:cNvPr id="57" name="TextBox 56"/>
          <p:cNvSpPr txBox="1"/>
          <p:nvPr/>
        </p:nvSpPr>
        <p:spPr>
          <a:xfrm>
            <a:off x="3789292" y="6281370"/>
            <a:ext cx="2872437" cy="400110"/>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000" dirty="0"/>
              <a:t>$130 million </a:t>
            </a:r>
            <a:r>
              <a:rPr lang="en-US" sz="2000" dirty="0"/>
              <a:t>×</a:t>
            </a:r>
            <a:r>
              <a:rPr lang="en-IN" sz="2000" dirty="0"/>
              <a:t> 40%</a:t>
            </a:r>
            <a:endParaRPr lang="en-US" sz="2000" dirty="0"/>
          </a:p>
        </p:txBody>
      </p:sp>
      <p:cxnSp>
        <p:nvCxnSpPr>
          <p:cNvPr id="60" name="Straight Arrow Connector 59"/>
          <p:cNvCxnSpPr/>
          <p:nvPr/>
        </p:nvCxnSpPr>
        <p:spPr>
          <a:xfrm flipV="1">
            <a:off x="3810003" y="2799242"/>
            <a:ext cx="725182" cy="756763"/>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endCxn id="61" idx="2"/>
          </p:cNvCxnSpPr>
          <p:nvPr/>
        </p:nvCxnSpPr>
        <p:spPr>
          <a:xfrm flipV="1">
            <a:off x="5147651" y="3256651"/>
            <a:ext cx="401024" cy="277296"/>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3645253" y="5689602"/>
            <a:ext cx="642270" cy="601062"/>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stCxn id="57" idx="0"/>
          </p:cNvCxnSpPr>
          <p:nvPr/>
        </p:nvCxnSpPr>
        <p:spPr>
          <a:xfrm flipV="1">
            <a:off x="5225511" y="6114291"/>
            <a:ext cx="207092" cy="167079"/>
          </a:xfrm>
          <a:prstGeom prst="straightConnector1">
            <a:avLst/>
          </a:prstGeom>
          <a:ln>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4338683" y="2193776"/>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
        <p:nvSpPr>
          <p:cNvPr id="66" name="Rectangle 65"/>
          <p:cNvSpPr/>
          <p:nvPr/>
        </p:nvSpPr>
        <p:spPr>
          <a:xfrm>
            <a:off x="4350208" y="504666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680634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fade">
                                      <p:cBhvr>
                                        <p:cTn id="10" dur="500"/>
                                        <p:tgtEl>
                                          <p:spTgt spid="85"/>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nodeType="with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500"/>
                                        <p:tgtEl>
                                          <p:spTgt spid="9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par>
                                <p:cTn id="52" presetID="10" presetClass="entr" presetSubtype="0"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500"/>
                                        <p:tgtEl>
                                          <p:spTgt spid="5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fade">
                                      <p:cBhvr>
                                        <p:cTn id="75" dur="500"/>
                                        <p:tgtEl>
                                          <p:spTgt spid="6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500"/>
                                        <p:tgtEl>
                                          <p:spTgt spid="5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500"/>
                                        <p:tgtEl>
                                          <p:spTgt spid="55"/>
                                        </p:tgtEl>
                                      </p:cBhvr>
                                    </p:animEffect>
                                  </p:childTnLst>
                                </p:cTn>
                              </p:par>
                              <p:par>
                                <p:cTn id="82" presetID="22" presetClass="entr" presetSubtype="4" fill="hold" nodeType="with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wipe(down)">
                                      <p:cBhvr>
                                        <p:cTn id="87" dur="500"/>
                                        <p:tgtEl>
                                          <p:spTgt spid="6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nodePh="1">
                                  <p:stCondLst>
                                    <p:cond delay="0"/>
                                  </p:stCondLst>
                                  <p:endCondLst>
                                    <p:cond evt="begin" delay="0">
                                      <p:tn val="100"/>
                                    </p:cond>
                                  </p:endCondLst>
                                  <p:childTnLst>
                                    <p:set>
                                      <p:cBhvr>
                                        <p:cTn id="101" dur="1" fill="hold">
                                          <p:stCondLst>
                                            <p:cond delay="0"/>
                                          </p:stCondLst>
                                        </p:cTn>
                                        <p:tgtEl>
                                          <p:spTgt spid="115"/>
                                        </p:tgtEl>
                                        <p:attrNameLst>
                                          <p:attrName>style.visibility</p:attrName>
                                        </p:attrNameLst>
                                      </p:cBhvr>
                                      <p:to>
                                        <p:strVal val="visible"/>
                                      </p:to>
                                    </p:set>
                                    <p:animEffect transition="in" filter="fade">
                                      <p:cBhvr>
                                        <p:cTn id="102" dur="500"/>
                                        <p:tgtEl>
                                          <p:spTgt spid="11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6"/>
                                        </p:tgtEl>
                                        <p:attrNameLst>
                                          <p:attrName>style.visibility</p:attrName>
                                        </p:attrNameLst>
                                      </p:cBhvr>
                                      <p:to>
                                        <p:strVal val="visible"/>
                                      </p:to>
                                    </p:set>
                                    <p:animEffect transition="in" filter="fade">
                                      <p:cBhvr>
                                        <p:cTn id="105" dur="500"/>
                                        <p:tgtEl>
                                          <p:spTgt spid="116"/>
                                        </p:tgtEl>
                                      </p:cBhvr>
                                    </p:animEffect>
                                  </p:childTnLst>
                                </p:cTn>
                              </p:par>
                              <p:par>
                                <p:cTn id="106" presetID="10" presetClass="entr" presetSubtype="0" fill="hold" nodeType="withEffect">
                                  <p:stCondLst>
                                    <p:cond delay="0"/>
                                  </p:stCondLst>
                                  <p:childTnLst>
                                    <p:set>
                                      <p:cBhvr>
                                        <p:cTn id="107" dur="1" fill="hold">
                                          <p:stCondLst>
                                            <p:cond delay="0"/>
                                          </p:stCondLst>
                                        </p:cTn>
                                        <p:tgtEl>
                                          <p:spTgt spid="117"/>
                                        </p:tgtEl>
                                        <p:attrNameLst>
                                          <p:attrName>style.visibility</p:attrName>
                                        </p:attrNameLst>
                                      </p:cBhvr>
                                      <p:to>
                                        <p:strVal val="visible"/>
                                      </p:to>
                                    </p:set>
                                    <p:animEffect transition="in" filter="fade">
                                      <p:cBhvr>
                                        <p:cTn id="108" dur="500"/>
                                        <p:tgtEl>
                                          <p:spTgt spid="117"/>
                                        </p:tgtEl>
                                      </p:cBhvr>
                                    </p:animEffect>
                                  </p:childTnLst>
                                </p:cTn>
                              </p:par>
                              <p:par>
                                <p:cTn id="109" presetID="10" presetClass="entr" presetSubtype="0" fill="hold" nodeType="withEffect">
                                  <p:stCondLst>
                                    <p:cond delay="0"/>
                                  </p:stCondLst>
                                  <p:childTnLst>
                                    <p:set>
                                      <p:cBhvr>
                                        <p:cTn id="110" dur="1" fill="hold">
                                          <p:stCondLst>
                                            <p:cond delay="0"/>
                                          </p:stCondLst>
                                        </p:cTn>
                                        <p:tgtEl>
                                          <p:spTgt spid="118"/>
                                        </p:tgtEl>
                                        <p:attrNameLst>
                                          <p:attrName>style.visibility</p:attrName>
                                        </p:attrNameLst>
                                      </p:cBhvr>
                                      <p:to>
                                        <p:strVal val="visible"/>
                                      </p:to>
                                    </p:set>
                                    <p:animEffect transition="in" filter="fade">
                                      <p:cBhvr>
                                        <p:cTn id="111" dur="500"/>
                                        <p:tgtEl>
                                          <p:spTgt spid="1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9"/>
                                        </p:tgtEl>
                                        <p:attrNameLst>
                                          <p:attrName>style.visibility</p:attrName>
                                        </p:attrNameLst>
                                      </p:cBhvr>
                                      <p:to>
                                        <p:strVal val="visible"/>
                                      </p:to>
                                    </p:set>
                                    <p:animEffect transition="in" filter="fade">
                                      <p:cBhvr>
                                        <p:cTn id="114" dur="500"/>
                                        <p:tgtEl>
                                          <p:spTgt spid="1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21"/>
                                        </p:tgtEl>
                                        <p:attrNameLst>
                                          <p:attrName>style.visibility</p:attrName>
                                        </p:attrNameLst>
                                      </p:cBhvr>
                                      <p:to>
                                        <p:strVal val="visible"/>
                                      </p:to>
                                    </p:set>
                                    <p:animEffect transition="in" filter="fade">
                                      <p:cBhvr>
                                        <p:cTn id="117" dur="500"/>
                                        <p:tgtEl>
                                          <p:spTgt spid="1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22"/>
                                        </p:tgtEl>
                                        <p:attrNameLst>
                                          <p:attrName>style.visibility</p:attrName>
                                        </p:attrNameLst>
                                      </p:cBhvr>
                                      <p:to>
                                        <p:strVal val="visible"/>
                                      </p:to>
                                    </p:set>
                                    <p:animEffect transition="in" filter="fade">
                                      <p:cBhvr>
                                        <p:cTn id="120" dur="500"/>
                                        <p:tgtEl>
                                          <p:spTgt spid="122"/>
                                        </p:tgtEl>
                                      </p:cBhvr>
                                    </p:animEffect>
                                  </p:childTnLst>
                                </p:cTn>
                              </p:par>
                              <p:par>
                                <p:cTn id="121" presetID="10" presetClass="entr" presetSubtype="0" fill="hold" nodeType="withEffect">
                                  <p:stCondLst>
                                    <p:cond delay="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500"/>
                                        <p:tgtEl>
                                          <p:spTgt spid="1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126"/>
                                        </p:tgtEl>
                                        <p:attrNameLst>
                                          <p:attrName>style.visibility</p:attrName>
                                        </p:attrNameLst>
                                      </p:cBhvr>
                                      <p:to>
                                        <p:strVal val="visible"/>
                                      </p:to>
                                    </p:set>
                                    <p:animEffect transition="in" filter="fade">
                                      <p:cBhvr>
                                        <p:cTn id="129" dur="500"/>
                                        <p:tgtEl>
                                          <p:spTgt spid="12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20"/>
                                        </p:tgtEl>
                                        <p:attrNameLst>
                                          <p:attrName>style.visibility</p:attrName>
                                        </p:attrNameLst>
                                      </p:cBhvr>
                                      <p:to>
                                        <p:strVal val="visible"/>
                                      </p:to>
                                    </p:set>
                                    <p:animEffect transition="in" filter="fade">
                                      <p:cBhvr>
                                        <p:cTn id="132" dur="500"/>
                                        <p:tgtEl>
                                          <p:spTgt spid="120"/>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fade">
                                      <p:cBhvr>
                                        <p:cTn id="135" dur="500"/>
                                        <p:tgtEl>
                                          <p:spTgt spid="12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27"/>
                                        </p:tgtEl>
                                        <p:attrNameLst>
                                          <p:attrName>style.visibility</p:attrName>
                                        </p:attrNameLst>
                                      </p:cBhvr>
                                      <p:to>
                                        <p:strVal val="visible"/>
                                      </p:to>
                                    </p:set>
                                    <p:animEffect transition="in" filter="fade">
                                      <p:cBhvr>
                                        <p:cTn id="138" dur="500"/>
                                        <p:tgtEl>
                                          <p:spTgt spid="12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03"/>
                                        </p:tgtEl>
                                        <p:attrNameLst>
                                          <p:attrName>style.visibility</p:attrName>
                                        </p:attrNameLst>
                                      </p:cBhvr>
                                      <p:to>
                                        <p:strVal val="visible"/>
                                      </p:to>
                                    </p:set>
                                    <p:animEffect transition="in" filter="fade">
                                      <p:cBhvr>
                                        <p:cTn id="143" dur="500"/>
                                        <p:tgtEl>
                                          <p:spTgt spid="10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Effect transition="in" filter="fade">
                                      <p:cBhvr>
                                        <p:cTn id="146" dur="500"/>
                                        <p:tgtEl>
                                          <p:spTgt spid="104"/>
                                        </p:tgtEl>
                                      </p:cBhvr>
                                    </p:animEffect>
                                  </p:childTnLst>
                                </p:cTn>
                              </p:par>
                              <p:par>
                                <p:cTn id="147" presetID="10" presetClass="entr" presetSubtype="0" fill="hold" nodeType="withEffect">
                                  <p:stCondLst>
                                    <p:cond delay="0"/>
                                  </p:stCondLst>
                                  <p:childTnLst>
                                    <p:set>
                                      <p:cBhvr>
                                        <p:cTn id="148" dur="1" fill="hold">
                                          <p:stCondLst>
                                            <p:cond delay="0"/>
                                          </p:stCondLst>
                                        </p:cTn>
                                        <p:tgtEl>
                                          <p:spTgt spid="105"/>
                                        </p:tgtEl>
                                        <p:attrNameLst>
                                          <p:attrName>style.visibility</p:attrName>
                                        </p:attrNameLst>
                                      </p:cBhvr>
                                      <p:to>
                                        <p:strVal val="visible"/>
                                      </p:to>
                                    </p:set>
                                    <p:animEffect transition="in" filter="fade">
                                      <p:cBhvr>
                                        <p:cTn id="149" dur="500"/>
                                        <p:tgtEl>
                                          <p:spTgt spid="10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fade">
                                      <p:cBhvr>
                                        <p:cTn id="152" dur="500"/>
                                        <p:tgtEl>
                                          <p:spTgt spid="10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500"/>
                                        <p:tgtEl>
                                          <p:spTgt spid="109"/>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110"/>
                                        </p:tgtEl>
                                        <p:attrNameLst>
                                          <p:attrName>style.visibility</p:attrName>
                                        </p:attrNameLst>
                                      </p:cBhvr>
                                      <p:to>
                                        <p:strVal val="visible"/>
                                      </p:to>
                                    </p:set>
                                    <p:animEffect transition="in" filter="fade">
                                      <p:cBhvr>
                                        <p:cTn id="158" dur="500"/>
                                        <p:tgtEl>
                                          <p:spTgt spid="110"/>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Effect transition="in" filter="fade">
                                      <p:cBhvr>
                                        <p:cTn id="161" dur="500"/>
                                        <p:tgtEl>
                                          <p:spTgt spid="111"/>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2"/>
                                        </p:tgtEl>
                                        <p:attrNameLst>
                                          <p:attrName>style.visibility</p:attrName>
                                        </p:attrNameLst>
                                      </p:cBhvr>
                                      <p:to>
                                        <p:strVal val="visible"/>
                                      </p:to>
                                    </p:set>
                                    <p:animEffect transition="in" filter="fade">
                                      <p:cBhvr>
                                        <p:cTn id="164" dur="500"/>
                                        <p:tgtEl>
                                          <p:spTgt spid="112"/>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113"/>
                                        </p:tgtEl>
                                        <p:attrNameLst>
                                          <p:attrName>style.visibility</p:attrName>
                                        </p:attrNameLst>
                                      </p:cBhvr>
                                      <p:to>
                                        <p:strVal val="visible"/>
                                      </p:to>
                                    </p:set>
                                    <p:animEffect transition="in" filter="fade">
                                      <p:cBhvr>
                                        <p:cTn id="167" dur="500"/>
                                        <p:tgtEl>
                                          <p:spTgt spid="113"/>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14"/>
                                        </p:tgtEl>
                                        <p:attrNameLst>
                                          <p:attrName>style.visibility</p:attrName>
                                        </p:attrNameLst>
                                      </p:cBhvr>
                                      <p:to>
                                        <p:strVal val="visible"/>
                                      </p:to>
                                    </p:set>
                                    <p:animEffect transition="in" filter="fade">
                                      <p:cBhvr>
                                        <p:cTn id="170" dur="500"/>
                                        <p:tgtEl>
                                          <p:spTgt spid="11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6"/>
                                        </p:tgtEl>
                                        <p:attrNameLst>
                                          <p:attrName>style.visibility</p:attrName>
                                        </p:attrNameLst>
                                      </p:cBhvr>
                                      <p:to>
                                        <p:strVal val="visible"/>
                                      </p:to>
                                    </p:set>
                                    <p:animEffect transition="in" filter="fade">
                                      <p:cBhvr>
                                        <p:cTn id="173" dur="500"/>
                                        <p:tgtEl>
                                          <p:spTgt spid="56"/>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7"/>
                                        </p:tgtEl>
                                        <p:attrNameLst>
                                          <p:attrName>style.visibility</p:attrName>
                                        </p:attrNameLst>
                                      </p:cBhvr>
                                      <p:to>
                                        <p:strVal val="visible"/>
                                      </p:to>
                                    </p:set>
                                    <p:animEffect transition="in" filter="fade">
                                      <p:cBhvr>
                                        <p:cTn id="176" dur="500"/>
                                        <p:tgtEl>
                                          <p:spTgt spid="57"/>
                                        </p:tgtEl>
                                      </p:cBhvr>
                                    </p:animEffect>
                                  </p:childTnLst>
                                </p:cTn>
                              </p:par>
                              <p:par>
                                <p:cTn id="177" presetID="22" presetClass="entr" presetSubtype="4" fill="hold" nodeType="with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wipe(down)">
                                      <p:cBhvr>
                                        <p:cTn id="179" dur="500"/>
                                        <p:tgtEl>
                                          <p:spTgt spid="64"/>
                                        </p:tgtEl>
                                      </p:cBhvr>
                                    </p:animEffect>
                                  </p:childTnLst>
                                </p:cTn>
                              </p:par>
                              <p:par>
                                <p:cTn id="180" presetID="22" presetClass="entr" presetSubtype="4" fill="hold"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wipe(down)">
                                      <p:cBhvr>
                                        <p:cTn id="182" dur="500"/>
                                        <p:tgtEl>
                                          <p:spTgt spid="65"/>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grpId="0" nodeType="clickEffect">
                                  <p:stCondLst>
                                    <p:cond delay="0"/>
                                  </p:stCondLst>
                                  <p:childTnLst>
                                    <p:set>
                                      <p:cBhvr>
                                        <p:cTn id="186" dur="1" fill="hold">
                                          <p:stCondLst>
                                            <p:cond delay="0"/>
                                          </p:stCondLst>
                                        </p:cTn>
                                        <p:tgtEl>
                                          <p:spTgt spid="106"/>
                                        </p:tgtEl>
                                        <p:attrNameLst>
                                          <p:attrName>style.visibility</p:attrName>
                                        </p:attrNameLst>
                                      </p:cBhvr>
                                      <p:to>
                                        <p:strVal val="visible"/>
                                      </p:to>
                                    </p:set>
                                    <p:animEffect transition="in" filter="fade">
                                      <p:cBhvr>
                                        <p:cTn id="187" dur="500"/>
                                        <p:tgtEl>
                                          <p:spTgt spid="106"/>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07"/>
                                        </p:tgtEl>
                                        <p:attrNameLst>
                                          <p:attrName>style.visibility</p:attrName>
                                        </p:attrNameLst>
                                      </p:cBhvr>
                                      <p:to>
                                        <p:strVal val="visible"/>
                                      </p:to>
                                    </p:set>
                                    <p:animEffect transition="in" filter="fade">
                                      <p:cBhvr>
                                        <p:cTn id="190" dur="500"/>
                                        <p:tgtEl>
                                          <p:spTgt spid="107"/>
                                        </p:tgtEl>
                                      </p:cBhvr>
                                    </p:animEffect>
                                  </p:childTnLst>
                                </p:cTn>
                              </p:par>
                              <p:par>
                                <p:cTn id="191" presetID="1" presetClass="entr" presetSubtype="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1" grpId="0"/>
      <p:bldP spid="42" grpId="0"/>
      <p:bldP spid="43" grpId="0"/>
      <p:bldP spid="44" grpId="0"/>
      <p:bldP spid="45" grpId="0"/>
      <p:bldP spid="46" grpId="0"/>
      <p:bldP spid="48" grpId="0"/>
      <p:bldP spid="59" grpId="0"/>
      <p:bldP spid="61" grpId="0"/>
      <p:bldP spid="84" grpId="0"/>
      <p:bldP spid="85" grpId="0"/>
      <p:bldP spid="88" grpId="0"/>
      <p:bldP spid="89" grpId="0"/>
      <p:bldP spid="90" grpId="0"/>
      <p:bldP spid="93" grpId="0"/>
      <p:bldP spid="96" grpId="0"/>
      <p:bldP spid="98" grpId="0"/>
      <p:bldP spid="100" grpId="0"/>
      <p:bldP spid="102" grpId="0"/>
      <p:bldP spid="103" grpId="0" animBg="1"/>
      <p:bldP spid="104" grpId="0"/>
      <p:bldP spid="106" grpId="0"/>
      <p:bldP spid="107" grpId="0"/>
      <p:bldP spid="108" grpId="0"/>
      <p:bldP spid="109" grpId="0"/>
      <p:bldP spid="110" grpId="0"/>
      <p:bldP spid="111" grpId="0"/>
      <p:bldP spid="112" grpId="0"/>
      <p:bldP spid="113" grpId="0"/>
      <p:bldP spid="114" grpId="0"/>
      <p:bldP spid="115" grpId="0"/>
      <p:bldP spid="116" grpId="0"/>
      <p:bldP spid="119" grpId="0"/>
      <p:bldP spid="120" grpId="0"/>
      <p:bldP spid="121" grpId="0"/>
      <p:bldP spid="122" grpId="0"/>
      <p:bldP spid="124" grpId="0"/>
      <p:bldP spid="125" grpId="0"/>
      <p:bldP spid="126" grpId="0"/>
      <p:bldP spid="127" grpId="0"/>
      <p:bldP spid="54" grpId="0" animBg="1"/>
      <p:bldP spid="55" grpId="0" animBg="1"/>
      <p:bldP spid="56" grpId="0" animBg="1"/>
      <p:bldP spid="57" grpId="0" animBg="1"/>
      <p:bldP spid="62" grpId="0" animBg="1"/>
      <p:bldP spid="6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dirty="0"/>
              <a:t>Effective Tax Rate—Walmart </a:t>
            </a:r>
            <a:endParaRPr lang="en-IN" dirty="0">
              <a:latin typeface="+mj-lt"/>
            </a:endParaRP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pic>
        <p:nvPicPr>
          <p:cNvPr id="3" name="Picture 2"/>
          <p:cNvPicPr>
            <a:picLocks noChangeAspect="1"/>
          </p:cNvPicPr>
          <p:nvPr/>
        </p:nvPicPr>
        <p:blipFill>
          <a:blip r:embed="rId3"/>
          <a:stretch>
            <a:fillRect/>
          </a:stretch>
        </p:blipFill>
        <p:spPr>
          <a:xfrm>
            <a:off x="866774" y="1192082"/>
            <a:ext cx="7885159" cy="3067946"/>
          </a:xfrm>
          <a:prstGeom prst="rect">
            <a:avLst/>
          </a:prstGeom>
        </p:spPr>
      </p:pic>
    </p:spTree>
    <p:extLst>
      <p:ext uri="{BB962C8B-B14F-4D97-AF65-F5344CB8AC3E}">
        <p14:creationId xmlns:p14="http://schemas.microsoft.com/office/powerpoint/2010/main" val="12947999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074417"/>
          </a:xfrm>
        </p:spPr>
        <p:txBody>
          <a:bodyPr>
            <a:noAutofit/>
          </a:bodyPr>
          <a:lstStyle/>
          <a:p>
            <a:r>
              <a:rPr lang="en-US" dirty="0">
                <a:latin typeface="+mj-lt"/>
              </a:rPr>
              <a:t>Disclosure Notes: Net Operating Loss </a:t>
            </a:r>
            <a:r>
              <a:rPr lang="en-US" dirty="0" err="1">
                <a:latin typeface="+mj-lt"/>
              </a:rPr>
              <a:t>Carryforwards</a:t>
            </a:r>
            <a:endParaRPr lang="en-IN" dirty="0">
              <a:latin typeface="+mj-lt"/>
            </a:endParaRPr>
          </a:p>
        </p:txBody>
      </p:sp>
      <p:sp>
        <p:nvSpPr>
          <p:cNvPr id="3" name="Content Placeholder 2"/>
          <p:cNvSpPr>
            <a:spLocks noGrp="1"/>
          </p:cNvSpPr>
          <p:nvPr>
            <p:ph idx="1"/>
          </p:nvPr>
        </p:nvSpPr>
        <p:spPr>
          <a:xfrm>
            <a:off x="716789" y="1140550"/>
            <a:ext cx="8256420" cy="5717450"/>
          </a:xfrm>
        </p:spPr>
        <p:txBody>
          <a:bodyPr>
            <a:normAutofit/>
          </a:bodyPr>
          <a:lstStyle/>
          <a:p>
            <a:pPr>
              <a:buClr>
                <a:schemeClr val="tx1"/>
              </a:buClr>
            </a:pPr>
            <a:r>
              <a:rPr lang="en-US" dirty="0"/>
              <a:t>The amounts and </a:t>
            </a:r>
            <a:r>
              <a:rPr lang="en-IN" dirty="0"/>
              <a:t>expiration dates should be revealed for any net operating loss carryforwards</a:t>
            </a:r>
          </a:p>
          <a:p>
            <a:r>
              <a:rPr lang="en-IN" dirty="0"/>
              <a:t>Potential tax benefit can foreshadow desirable cash savings for the company if earnings sufficient to absorb the NOL carryforwards are anticipated before their expiration date</a:t>
            </a:r>
          </a:p>
          <a:p>
            <a:r>
              <a:rPr lang="en-IN" dirty="0"/>
              <a:t>Presence of large net operating loss carryforwards can make an unprofitable company an attractive target for acquisition </a:t>
            </a:r>
          </a:p>
          <a:p>
            <a:pPr lvl="1">
              <a:buFont typeface="Lucida Grande"/>
              <a:buChar char="–"/>
            </a:pPr>
            <a:r>
              <a:rPr lang="en-IN" sz="2600" dirty="0"/>
              <a:t>The acquiring company can use those NOL carryforwards to shelter earnings of the combined company from taxes, but the acquisition could be subject to IRS challenge</a:t>
            </a:r>
            <a:endParaRPr lang="en-US"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LO16-8</a:t>
            </a:r>
          </a:p>
        </p:txBody>
      </p:sp>
    </p:spTree>
    <p:extLst>
      <p:ext uri="{BB962C8B-B14F-4D97-AF65-F5344CB8AC3E}">
        <p14:creationId xmlns:p14="http://schemas.microsoft.com/office/powerpoint/2010/main" val="36400777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a:t>
            </a:r>
          </a:p>
        </p:txBody>
      </p:sp>
      <p:sp>
        <p:nvSpPr>
          <p:cNvPr id="3" name="Content Placeholder 2"/>
          <p:cNvSpPr>
            <a:spLocks noGrp="1"/>
          </p:cNvSpPr>
          <p:nvPr>
            <p:ph idx="1"/>
          </p:nvPr>
        </p:nvSpPr>
        <p:spPr>
          <a:xfrm>
            <a:off x="745433" y="1030518"/>
            <a:ext cx="8013600" cy="5827482"/>
          </a:xfrm>
        </p:spPr>
        <p:txBody>
          <a:bodyPr>
            <a:normAutofit/>
          </a:bodyPr>
          <a:lstStyle/>
          <a:p>
            <a:r>
              <a:rPr lang="en-IN" sz="2700" dirty="0"/>
              <a:t>Most companies strive to legitimately reduce their overall tax burden and to reduce or delay cash outflows for taxes</a:t>
            </a:r>
          </a:p>
          <a:p>
            <a:r>
              <a:rPr lang="en-IN" sz="2700" dirty="0"/>
              <a:t>Managements’ tax positions frequently are subjected to legal scrutiny </a:t>
            </a:r>
            <a:r>
              <a:rPr lang="en-US" sz="2700" dirty="0"/>
              <a:t>before the uncertainty ultimately is resolved</a:t>
            </a:r>
            <a:endParaRPr lang="en-IN" sz="2700" dirty="0"/>
          </a:p>
          <a:p>
            <a:pPr lvl="1">
              <a:buFont typeface="Lucida Grande"/>
              <a:buChar char="–"/>
            </a:pPr>
            <a:r>
              <a:rPr lang="en-US" sz="2500" dirty="0"/>
              <a:t>So, uncertainty exists because </a:t>
            </a:r>
            <a:r>
              <a:rPr lang="en-IN" sz="2500" dirty="0"/>
              <a:t>tax returns usually aren’t examined for one, two, or more years</a:t>
            </a:r>
          </a:p>
          <a:p>
            <a:pPr lvl="1">
              <a:buFont typeface="Lucida Grande"/>
              <a:buChar char="–"/>
            </a:pPr>
            <a:r>
              <a:rPr lang="en-IN" sz="2500" dirty="0"/>
              <a:t>If that uncertainty resolves unfavorably, </a:t>
            </a:r>
            <a:r>
              <a:rPr lang="en-IN" sz="2500" dirty="0" smtClean="0"/>
              <a:t>the company </a:t>
            </a:r>
            <a:r>
              <a:rPr lang="en-IN" sz="2500" dirty="0"/>
              <a:t>could have to pay more tax than it originally </a:t>
            </a:r>
            <a:r>
              <a:rPr lang="en-IN" sz="2500" dirty="0" smtClean="0"/>
              <a:t>recognized</a:t>
            </a:r>
            <a:endParaRPr lang="en-IN" sz="2500" dirty="0"/>
          </a:p>
          <a:p>
            <a:r>
              <a:rPr lang="en-IN" sz="2700" dirty="0"/>
              <a:t>How should the potential for an </a:t>
            </a:r>
            <a:r>
              <a:rPr lang="en-IN" sz="2700" dirty="0" err="1"/>
              <a:t>unfavorable</a:t>
            </a:r>
            <a:r>
              <a:rPr lang="en-IN" sz="2700" dirty="0"/>
              <a:t> outcome to that uncertainty be shown in the financial statement?</a:t>
            </a:r>
          </a:p>
          <a:p>
            <a:endParaRPr lang="en-US"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Tree>
    <p:extLst>
      <p:ext uri="{BB962C8B-B14F-4D97-AF65-F5344CB8AC3E}">
        <p14:creationId xmlns:p14="http://schemas.microsoft.com/office/powerpoint/2010/main" val="151991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r>
              <a:rPr lang="en-IN" sz="2400" dirty="0">
                <a:latin typeface="+mj-lt"/>
              </a:rPr>
              <a:t>(</a:t>
            </a:r>
            <a:r>
              <a:rPr lang="en-IN" sz="2400" dirty="0" smtClean="0">
                <a:latin typeface="+mj-lt"/>
              </a:rPr>
              <a:t>continued)</a:t>
            </a:r>
            <a:endParaRPr lang="en-IN" sz="2400" dirty="0">
              <a:solidFill>
                <a:srgbClr val="235A20"/>
              </a:solidFill>
              <a:latin typeface="+mj-lt"/>
            </a:endParaRPr>
          </a:p>
        </p:txBody>
      </p:sp>
      <p:sp>
        <p:nvSpPr>
          <p:cNvPr id="3" name="Content Placeholder 2"/>
          <p:cNvSpPr>
            <a:spLocks noGrp="1"/>
          </p:cNvSpPr>
          <p:nvPr>
            <p:ph idx="1"/>
          </p:nvPr>
        </p:nvSpPr>
        <p:spPr>
          <a:xfrm>
            <a:off x="745433" y="1238896"/>
            <a:ext cx="8013600" cy="583677"/>
          </a:xfrm>
        </p:spPr>
        <p:txBody>
          <a:bodyPr>
            <a:normAutofit/>
          </a:bodyPr>
          <a:lstStyle/>
          <a:p>
            <a:pPr marL="0" indent="0">
              <a:buNone/>
            </a:pPr>
            <a:r>
              <a:rPr lang="en-US" b="1" dirty="0">
                <a:solidFill>
                  <a:schemeClr val="tx1">
                    <a:lumMod val="95000"/>
                    <a:lumOff val="5000"/>
                  </a:schemeClr>
                </a:solidFill>
              </a:rPr>
              <a:t>Two-step decision process:</a:t>
            </a:r>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7" name="Freeform 6"/>
          <p:cNvSpPr/>
          <p:nvPr/>
        </p:nvSpPr>
        <p:spPr>
          <a:xfrm>
            <a:off x="692738" y="1924255"/>
            <a:ext cx="1871928" cy="2009153"/>
          </a:xfrm>
          <a:custGeom>
            <a:avLst/>
            <a:gdLst>
              <a:gd name="connsiteX0" fmla="*/ 0 w 2674182"/>
              <a:gd name="connsiteY0" fmla="*/ 0 h 1871927"/>
              <a:gd name="connsiteX1" fmla="*/ 1738219 w 2674182"/>
              <a:gd name="connsiteY1" fmla="*/ 0 h 1871927"/>
              <a:gd name="connsiteX2" fmla="*/ 2674182 w 2674182"/>
              <a:gd name="connsiteY2" fmla="*/ 935964 h 1871927"/>
              <a:gd name="connsiteX3" fmla="*/ 1738219 w 2674182"/>
              <a:gd name="connsiteY3" fmla="*/ 1871927 h 1871927"/>
              <a:gd name="connsiteX4" fmla="*/ 0 w 2674182"/>
              <a:gd name="connsiteY4" fmla="*/ 1871927 h 1871927"/>
              <a:gd name="connsiteX5" fmla="*/ 935964 w 2674182"/>
              <a:gd name="connsiteY5" fmla="*/ 935964 h 1871927"/>
              <a:gd name="connsiteX6" fmla="*/ 0 w 2674182"/>
              <a:gd name="connsiteY6" fmla="*/ 0 h 187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4182" h="1871927">
                <a:moveTo>
                  <a:pt x="2674181" y="0"/>
                </a:moveTo>
                <a:lnTo>
                  <a:pt x="2674181" y="1216753"/>
                </a:lnTo>
                <a:lnTo>
                  <a:pt x="1337090" y="1871927"/>
                </a:lnTo>
                <a:lnTo>
                  <a:pt x="1" y="1216753"/>
                </a:lnTo>
                <a:lnTo>
                  <a:pt x="1" y="0"/>
                </a:lnTo>
                <a:lnTo>
                  <a:pt x="1337090" y="655175"/>
                </a:lnTo>
                <a:lnTo>
                  <a:pt x="2674181" y="0"/>
                </a:ln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781" tIns="953745" rIns="17780" bIns="953743" numCol="1" spcCol="1270" anchor="ctr" anchorCtr="0">
            <a:noAutofit/>
          </a:bodyPr>
          <a:lstStyle/>
          <a:p>
            <a:pPr lvl="0" algn="ctr" defTabSz="1244600">
              <a:lnSpc>
                <a:spcPct val="90000"/>
              </a:lnSpc>
              <a:spcBef>
                <a:spcPct val="0"/>
              </a:spcBef>
              <a:spcAft>
                <a:spcPct val="35000"/>
              </a:spcAft>
            </a:pPr>
            <a:r>
              <a:rPr lang="en-IN" sz="2800" b="1" kern="1200" dirty="0"/>
              <a:t>Step 1</a:t>
            </a:r>
          </a:p>
        </p:txBody>
      </p:sp>
      <p:sp>
        <p:nvSpPr>
          <p:cNvPr id="8" name="Freeform 7"/>
          <p:cNvSpPr/>
          <p:nvPr/>
        </p:nvSpPr>
        <p:spPr>
          <a:xfrm>
            <a:off x="2564665" y="1727167"/>
            <a:ext cx="6496210" cy="1863607"/>
          </a:xfrm>
          <a:custGeom>
            <a:avLst/>
            <a:gdLst>
              <a:gd name="connsiteX0" fmla="*/ 289709 w 1738218"/>
              <a:gd name="connsiteY0" fmla="*/ 0 h 6496209"/>
              <a:gd name="connsiteX1" fmla="*/ 1448509 w 1738218"/>
              <a:gd name="connsiteY1" fmla="*/ 0 h 6496209"/>
              <a:gd name="connsiteX2" fmla="*/ 1738218 w 1738218"/>
              <a:gd name="connsiteY2" fmla="*/ 289709 h 6496209"/>
              <a:gd name="connsiteX3" fmla="*/ 1738218 w 1738218"/>
              <a:gd name="connsiteY3" fmla="*/ 6496209 h 6496209"/>
              <a:gd name="connsiteX4" fmla="*/ 1738218 w 1738218"/>
              <a:gd name="connsiteY4" fmla="*/ 6496209 h 6496209"/>
              <a:gd name="connsiteX5" fmla="*/ 0 w 1738218"/>
              <a:gd name="connsiteY5" fmla="*/ 6496209 h 6496209"/>
              <a:gd name="connsiteX6" fmla="*/ 0 w 1738218"/>
              <a:gd name="connsiteY6" fmla="*/ 6496209 h 6496209"/>
              <a:gd name="connsiteX7" fmla="*/ 0 w 1738218"/>
              <a:gd name="connsiteY7" fmla="*/ 289709 h 6496209"/>
              <a:gd name="connsiteX8" fmla="*/ 289709 w 1738218"/>
              <a:gd name="connsiteY8" fmla="*/ 0 h 649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18" h="6496209">
                <a:moveTo>
                  <a:pt x="1738218" y="1082725"/>
                </a:moveTo>
                <a:lnTo>
                  <a:pt x="1738218" y="5413484"/>
                </a:lnTo>
                <a:cubicBezTo>
                  <a:pt x="1738218" y="6011456"/>
                  <a:pt x="1703512" y="6496207"/>
                  <a:pt x="1660699" y="6496207"/>
                </a:cubicBezTo>
                <a:lnTo>
                  <a:pt x="0" y="6496207"/>
                </a:lnTo>
                <a:lnTo>
                  <a:pt x="0" y="6496207"/>
                </a:lnTo>
                <a:lnTo>
                  <a:pt x="0" y="2"/>
                </a:lnTo>
                <a:lnTo>
                  <a:pt x="0" y="2"/>
                </a:lnTo>
                <a:lnTo>
                  <a:pt x="1660699" y="2"/>
                </a:lnTo>
                <a:cubicBezTo>
                  <a:pt x="1703512" y="2"/>
                  <a:pt x="1738218" y="484753"/>
                  <a:pt x="1738218" y="1082725"/>
                </a:cubicBez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101363" rIns="101363" bIns="101364" numCol="1" spcCol="1270" anchor="ctr" anchorCtr="0">
            <a:noAutofit/>
          </a:bodyPr>
          <a:lstStyle/>
          <a:p>
            <a:pPr marL="228600" lvl="1" indent="-228600" algn="l" defTabSz="1155700">
              <a:lnSpc>
                <a:spcPct val="90000"/>
              </a:lnSpc>
              <a:spcBef>
                <a:spcPct val="0"/>
              </a:spcBef>
              <a:spcAft>
                <a:spcPct val="15000"/>
              </a:spcAft>
              <a:buChar char="••"/>
            </a:pPr>
            <a:r>
              <a:rPr lang="en-IN" sz="2600" kern="1200" dirty="0"/>
              <a:t>A tax benefit may be reflected in the financial statements only if it is “more likely than not” that the company will be able to sustain the tax return position, based on its technical merits</a:t>
            </a:r>
          </a:p>
        </p:txBody>
      </p:sp>
      <p:sp>
        <p:nvSpPr>
          <p:cNvPr id="9" name="Freeform 8"/>
          <p:cNvSpPr/>
          <p:nvPr/>
        </p:nvSpPr>
        <p:spPr>
          <a:xfrm>
            <a:off x="692738" y="4316226"/>
            <a:ext cx="1871928" cy="2009153"/>
          </a:xfrm>
          <a:custGeom>
            <a:avLst/>
            <a:gdLst>
              <a:gd name="connsiteX0" fmla="*/ 0 w 2674182"/>
              <a:gd name="connsiteY0" fmla="*/ 0 h 1871927"/>
              <a:gd name="connsiteX1" fmla="*/ 1738219 w 2674182"/>
              <a:gd name="connsiteY1" fmla="*/ 0 h 1871927"/>
              <a:gd name="connsiteX2" fmla="*/ 2674182 w 2674182"/>
              <a:gd name="connsiteY2" fmla="*/ 935964 h 1871927"/>
              <a:gd name="connsiteX3" fmla="*/ 1738219 w 2674182"/>
              <a:gd name="connsiteY3" fmla="*/ 1871927 h 1871927"/>
              <a:gd name="connsiteX4" fmla="*/ 0 w 2674182"/>
              <a:gd name="connsiteY4" fmla="*/ 1871927 h 1871927"/>
              <a:gd name="connsiteX5" fmla="*/ 935964 w 2674182"/>
              <a:gd name="connsiteY5" fmla="*/ 935964 h 1871927"/>
              <a:gd name="connsiteX6" fmla="*/ 0 w 2674182"/>
              <a:gd name="connsiteY6" fmla="*/ 0 h 1871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4182" h="1871927">
                <a:moveTo>
                  <a:pt x="2674181" y="0"/>
                </a:moveTo>
                <a:lnTo>
                  <a:pt x="2674181" y="1216753"/>
                </a:lnTo>
                <a:lnTo>
                  <a:pt x="1337090" y="1871927"/>
                </a:lnTo>
                <a:lnTo>
                  <a:pt x="1" y="1216753"/>
                </a:lnTo>
                <a:lnTo>
                  <a:pt x="1" y="0"/>
                </a:lnTo>
                <a:lnTo>
                  <a:pt x="1337090" y="655175"/>
                </a:lnTo>
                <a:lnTo>
                  <a:pt x="2674181" y="0"/>
                </a:lnTo>
                <a:close/>
              </a:path>
            </a:pathLst>
          </a:custGeom>
          <a:solidFill>
            <a:schemeClr val="accent1">
              <a:lumMod val="50000"/>
            </a:schemeClr>
          </a:solidFill>
          <a:ln>
            <a:solidFill>
              <a:schemeClr val="accent1">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781" tIns="953745" rIns="17780" bIns="953743" numCol="1" spcCol="1270" anchor="ctr" anchorCtr="0">
            <a:noAutofit/>
          </a:bodyPr>
          <a:lstStyle/>
          <a:p>
            <a:pPr lvl="0" algn="ctr" defTabSz="1244600">
              <a:lnSpc>
                <a:spcPct val="90000"/>
              </a:lnSpc>
              <a:spcBef>
                <a:spcPct val="0"/>
              </a:spcBef>
              <a:spcAft>
                <a:spcPct val="35000"/>
              </a:spcAft>
            </a:pPr>
            <a:r>
              <a:rPr lang="en-IN" sz="2800" b="1" kern="1200" dirty="0"/>
              <a:t>Step 2</a:t>
            </a:r>
          </a:p>
        </p:txBody>
      </p:sp>
      <p:sp>
        <p:nvSpPr>
          <p:cNvPr id="10" name="Freeform 9"/>
          <p:cNvSpPr/>
          <p:nvPr/>
        </p:nvSpPr>
        <p:spPr>
          <a:xfrm>
            <a:off x="2564665" y="4119138"/>
            <a:ext cx="6496210" cy="1863607"/>
          </a:xfrm>
          <a:custGeom>
            <a:avLst/>
            <a:gdLst>
              <a:gd name="connsiteX0" fmla="*/ 289709 w 1738218"/>
              <a:gd name="connsiteY0" fmla="*/ 0 h 6496209"/>
              <a:gd name="connsiteX1" fmla="*/ 1448509 w 1738218"/>
              <a:gd name="connsiteY1" fmla="*/ 0 h 6496209"/>
              <a:gd name="connsiteX2" fmla="*/ 1738218 w 1738218"/>
              <a:gd name="connsiteY2" fmla="*/ 289709 h 6496209"/>
              <a:gd name="connsiteX3" fmla="*/ 1738218 w 1738218"/>
              <a:gd name="connsiteY3" fmla="*/ 6496209 h 6496209"/>
              <a:gd name="connsiteX4" fmla="*/ 1738218 w 1738218"/>
              <a:gd name="connsiteY4" fmla="*/ 6496209 h 6496209"/>
              <a:gd name="connsiteX5" fmla="*/ 0 w 1738218"/>
              <a:gd name="connsiteY5" fmla="*/ 6496209 h 6496209"/>
              <a:gd name="connsiteX6" fmla="*/ 0 w 1738218"/>
              <a:gd name="connsiteY6" fmla="*/ 6496209 h 6496209"/>
              <a:gd name="connsiteX7" fmla="*/ 0 w 1738218"/>
              <a:gd name="connsiteY7" fmla="*/ 289709 h 6496209"/>
              <a:gd name="connsiteX8" fmla="*/ 289709 w 1738218"/>
              <a:gd name="connsiteY8" fmla="*/ 0 h 649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218" h="6496209">
                <a:moveTo>
                  <a:pt x="1738218" y="1082725"/>
                </a:moveTo>
                <a:lnTo>
                  <a:pt x="1738218" y="5413484"/>
                </a:lnTo>
                <a:cubicBezTo>
                  <a:pt x="1738218" y="6011456"/>
                  <a:pt x="1703512" y="6496207"/>
                  <a:pt x="1660699" y="6496207"/>
                </a:cubicBezTo>
                <a:lnTo>
                  <a:pt x="0" y="6496207"/>
                </a:lnTo>
                <a:lnTo>
                  <a:pt x="0" y="6496207"/>
                </a:lnTo>
                <a:lnTo>
                  <a:pt x="0" y="2"/>
                </a:lnTo>
                <a:lnTo>
                  <a:pt x="0" y="2"/>
                </a:lnTo>
                <a:lnTo>
                  <a:pt x="1660699" y="2"/>
                </a:lnTo>
                <a:cubicBezTo>
                  <a:pt x="1703512" y="2"/>
                  <a:pt x="1738218" y="484753"/>
                  <a:pt x="1738218" y="1082725"/>
                </a:cubicBezTo>
                <a:close/>
              </a:path>
            </a:pathLst>
          </a:custGeom>
          <a:solidFill>
            <a:schemeClr val="accent1">
              <a:lumMod val="20000"/>
              <a:lumOff val="80000"/>
              <a:alpha val="90000"/>
            </a:schemeClr>
          </a:solidFill>
          <a:ln>
            <a:solidFill>
              <a:schemeClr val="accent1">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101364" rIns="101363" bIns="101363" numCol="1" spcCol="1270" anchor="ctr" anchorCtr="0">
            <a:noAutofit/>
          </a:bodyPr>
          <a:lstStyle/>
          <a:p>
            <a:pPr marL="228600" lvl="1" indent="-228600" algn="l" defTabSz="1155700">
              <a:lnSpc>
                <a:spcPct val="90000"/>
              </a:lnSpc>
              <a:spcBef>
                <a:spcPct val="0"/>
              </a:spcBef>
              <a:spcAft>
                <a:spcPct val="15000"/>
              </a:spcAft>
              <a:buChar char="••"/>
            </a:pPr>
            <a:r>
              <a:rPr lang="en-IN" sz="2600" kern="1200" dirty="0"/>
              <a:t>A tax benefit should be measured as the largest amount of benefit that is “cumulatively greater than 50 percent likely to be realized”</a:t>
            </a:r>
          </a:p>
        </p:txBody>
      </p:sp>
    </p:spTree>
    <p:extLst>
      <p:ext uri="{BB962C8B-B14F-4D97-AF65-F5344CB8AC3E}">
        <p14:creationId xmlns:p14="http://schemas.microsoft.com/office/powerpoint/2010/main" val="561554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11226"/>
          </a:xfrm>
        </p:spPr>
        <p:txBody>
          <a:bodyPr>
            <a:normAutofit fontScale="90000"/>
          </a:bodyPr>
          <a:lstStyle/>
          <a:p>
            <a:r>
              <a:rPr lang="en-IN" sz="3600" dirty="0">
                <a:latin typeface="+mj-lt"/>
              </a:rPr>
              <a:t>Coping with Uncertainty in Income Taxes </a:t>
            </a:r>
            <a:r>
              <a:rPr lang="en-IN" sz="2700" dirty="0">
                <a:latin typeface="+mj-lt"/>
              </a:rPr>
              <a:t>(</a:t>
            </a:r>
            <a:r>
              <a:rPr lang="en-IN" sz="2700" dirty="0" smtClean="0">
                <a:latin typeface="+mj-lt"/>
              </a:rPr>
              <a:t>cont. 2)</a:t>
            </a:r>
            <a:endParaRPr lang="en-IN" sz="3600" dirty="0">
              <a:solidFill>
                <a:srgbClr val="235A20"/>
              </a:solidFill>
              <a:latin typeface="+mj-lt"/>
            </a:endParaRPr>
          </a:p>
        </p:txBody>
      </p:sp>
      <p:sp>
        <p:nvSpPr>
          <p:cNvPr id="3" name="Content Placeholder 2"/>
          <p:cNvSpPr>
            <a:spLocks noGrp="1"/>
          </p:cNvSpPr>
          <p:nvPr>
            <p:ph idx="1"/>
          </p:nvPr>
        </p:nvSpPr>
        <p:spPr>
          <a:xfrm>
            <a:off x="761999" y="768894"/>
            <a:ext cx="8013600" cy="5057775"/>
          </a:xfrm>
        </p:spPr>
        <p:txBody>
          <a:bodyPr>
            <a:normAutofit/>
          </a:bodyPr>
          <a:lstStyle/>
          <a:p>
            <a:pPr marL="0" indent="0">
              <a:buNone/>
            </a:pPr>
            <a:r>
              <a:rPr lang="en-IN" b="1" dirty="0">
                <a:solidFill>
                  <a:srgbClr val="C00000"/>
                </a:solidFill>
              </a:rPr>
              <a:t>Not</a:t>
            </a:r>
            <a:r>
              <a:rPr lang="en-IN" b="1" dirty="0">
                <a:solidFill>
                  <a:schemeClr val="tx1">
                    <a:lumMod val="95000"/>
                    <a:lumOff val="5000"/>
                  </a:schemeClr>
                </a:solidFill>
              </a:rPr>
              <a:t> “more likely than not”</a:t>
            </a:r>
          </a:p>
          <a:p>
            <a:pPr>
              <a:buClr>
                <a:schemeClr val="tx1"/>
              </a:buClr>
            </a:pPr>
            <a:r>
              <a:rPr lang="en-IN" dirty="0"/>
              <a:t>None of the tax benefit (reduction in tax expense) is recorded in the current year</a:t>
            </a:r>
          </a:p>
          <a:p>
            <a:pPr>
              <a:buClr>
                <a:schemeClr val="tx1"/>
              </a:buClr>
            </a:pPr>
            <a:r>
              <a:rPr lang="en-IN" dirty="0"/>
              <a:t>Income tax expense must be </a:t>
            </a:r>
            <a:r>
              <a:rPr lang="en-US" dirty="0"/>
              <a:t>recorded </a:t>
            </a:r>
            <a:r>
              <a:rPr lang="en-IN" dirty="0"/>
              <a:t>at the same amount as if the tax deduction was not taken</a:t>
            </a:r>
          </a:p>
          <a:p>
            <a:pPr marL="0" indent="0">
              <a:buClr>
                <a:schemeClr val="tx1"/>
              </a:buClr>
              <a:buNone/>
            </a:pPr>
            <a:r>
              <a:rPr lang="en-IN" b="1" dirty="0">
                <a:solidFill>
                  <a:srgbClr val="C00000"/>
                </a:solidFill>
              </a:rPr>
              <a:t>Example:</a:t>
            </a:r>
          </a:p>
          <a:p>
            <a:pPr marL="0" indent="0">
              <a:buNone/>
            </a:pPr>
            <a:r>
              <a:rPr lang="en-IN" sz="2600" dirty="0" err="1"/>
              <a:t>Derricks’s</a:t>
            </a:r>
            <a:r>
              <a:rPr lang="en-IN" sz="2600" dirty="0"/>
              <a:t> current income tax payable is $24 million after being reduced by an $8 million tax benefit. However, it’s </a:t>
            </a:r>
            <a:r>
              <a:rPr lang="en-IN" sz="2600" i="1" dirty="0"/>
              <a:t>more likely than not </a:t>
            </a:r>
            <a:r>
              <a:rPr lang="en-IN" sz="2600" dirty="0"/>
              <a:t>that the tax </a:t>
            </a:r>
            <a:r>
              <a:rPr lang="en-IN" dirty="0"/>
              <a:t>benefit isn’t sustainable upon examination.</a:t>
            </a:r>
            <a:endParaRPr lang="en-IN" b="1" dirty="0">
              <a:solidFill>
                <a:srgbClr val="235A20"/>
              </a:solidFill>
            </a:endParaRPr>
          </a:p>
        </p:txBody>
      </p:sp>
      <p:sp>
        <p:nvSpPr>
          <p:cNvPr id="15" name="Title 2"/>
          <p:cNvSpPr txBox="1">
            <a:spLocks/>
          </p:cNvSpPr>
          <p:nvPr/>
        </p:nvSpPr>
        <p:spPr bwMode="auto">
          <a:xfrm>
            <a:off x="8389940" y="0"/>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0" name="Rectangle 19"/>
          <p:cNvSpPr/>
          <p:nvPr/>
        </p:nvSpPr>
        <p:spPr>
          <a:xfrm>
            <a:off x="891049" y="5108791"/>
            <a:ext cx="7921625" cy="15355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891048" y="5133708"/>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22" name="TextBox 21"/>
          <p:cNvSpPr txBox="1">
            <a:spLocks noChangeArrowheads="1"/>
          </p:cNvSpPr>
          <p:nvPr/>
        </p:nvSpPr>
        <p:spPr bwMode="auto">
          <a:xfrm>
            <a:off x="846700" y="5476371"/>
            <a:ext cx="5556640" cy="404812"/>
          </a:xfrm>
          <a:prstGeom prst="rect">
            <a:avLst/>
          </a:prstGeom>
          <a:noFill/>
          <a:ln w="9525">
            <a:noFill/>
            <a:miter lim="800000"/>
            <a:headEnd/>
            <a:tailEnd/>
          </a:ln>
        </p:spPr>
        <p:txBody>
          <a:bodyPr/>
          <a:lstStyle/>
          <a:p>
            <a:r>
              <a:rPr lang="en-US" sz="2600" dirty="0"/>
              <a:t>Income tax expense</a:t>
            </a:r>
            <a:endParaRPr lang="en-IN" sz="2600" dirty="0">
              <a:solidFill>
                <a:srgbClr val="00AEEF"/>
              </a:solidFill>
              <a:latin typeface="Calibri" pitchFamily="34" charset="0"/>
            </a:endParaRPr>
          </a:p>
        </p:txBody>
      </p:sp>
      <p:sp>
        <p:nvSpPr>
          <p:cNvPr id="23" name="TextBox 22"/>
          <p:cNvSpPr txBox="1">
            <a:spLocks noChangeArrowheads="1"/>
          </p:cNvSpPr>
          <p:nvPr/>
        </p:nvSpPr>
        <p:spPr bwMode="auto">
          <a:xfrm>
            <a:off x="848385" y="5819771"/>
            <a:ext cx="5553270" cy="404813"/>
          </a:xfrm>
          <a:prstGeom prst="rect">
            <a:avLst/>
          </a:prstGeom>
          <a:noFill/>
          <a:ln w="9525">
            <a:noFill/>
            <a:miter lim="800000"/>
            <a:headEnd/>
            <a:tailEnd/>
          </a:ln>
        </p:spPr>
        <p:txBody>
          <a:bodyPr/>
          <a:lstStyle/>
          <a:p>
            <a:pPr lvl="1"/>
            <a:r>
              <a:rPr lang="en-US" sz="2600" dirty="0"/>
              <a:t>Income tax payable</a:t>
            </a:r>
            <a:endParaRPr lang="en-IN" sz="2600" dirty="0">
              <a:latin typeface="Calibri" pitchFamily="34" charset="0"/>
            </a:endParaRPr>
          </a:p>
        </p:txBody>
      </p:sp>
      <p:sp>
        <p:nvSpPr>
          <p:cNvPr id="24" name="TextBox 23"/>
          <p:cNvSpPr txBox="1">
            <a:spLocks noChangeArrowheads="1"/>
          </p:cNvSpPr>
          <p:nvPr/>
        </p:nvSpPr>
        <p:spPr bwMode="auto">
          <a:xfrm>
            <a:off x="6228340" y="5506851"/>
            <a:ext cx="1174822" cy="404812"/>
          </a:xfrm>
          <a:prstGeom prst="rect">
            <a:avLst/>
          </a:prstGeom>
          <a:noFill/>
          <a:ln w="9525">
            <a:noFill/>
            <a:miter lim="800000"/>
            <a:headEnd/>
            <a:tailEnd/>
          </a:ln>
        </p:spPr>
        <p:txBody>
          <a:bodyPr/>
          <a:lstStyle/>
          <a:p>
            <a:pPr algn="r"/>
            <a:r>
              <a:rPr lang="en-IN" sz="2600" dirty="0">
                <a:latin typeface="Calibri" pitchFamily="34" charset="0"/>
              </a:rPr>
              <a:t>32</a:t>
            </a:r>
          </a:p>
        </p:txBody>
      </p:sp>
      <p:sp>
        <p:nvSpPr>
          <p:cNvPr id="25" name="TextBox 24"/>
          <p:cNvSpPr txBox="1">
            <a:spLocks noChangeArrowheads="1"/>
          </p:cNvSpPr>
          <p:nvPr/>
        </p:nvSpPr>
        <p:spPr bwMode="auto">
          <a:xfrm>
            <a:off x="7578168" y="5819771"/>
            <a:ext cx="1176057" cy="404813"/>
          </a:xfrm>
          <a:prstGeom prst="rect">
            <a:avLst/>
          </a:prstGeom>
          <a:noFill/>
          <a:ln w="9525">
            <a:noFill/>
            <a:miter lim="800000"/>
            <a:headEnd/>
            <a:tailEnd/>
          </a:ln>
        </p:spPr>
        <p:txBody>
          <a:bodyPr/>
          <a:lstStyle/>
          <a:p>
            <a:pPr algn="r"/>
            <a:r>
              <a:rPr lang="en-US" sz="2600" dirty="0"/>
              <a:t>24</a:t>
            </a:r>
            <a:endParaRPr lang="en-IN" sz="2600" dirty="0">
              <a:latin typeface="Calibri" pitchFamily="34" charset="0"/>
            </a:endParaRPr>
          </a:p>
        </p:txBody>
      </p:sp>
      <p:sp>
        <p:nvSpPr>
          <p:cNvPr id="26" name="TextBox 25"/>
          <p:cNvSpPr txBox="1">
            <a:spLocks noChangeArrowheads="1"/>
          </p:cNvSpPr>
          <p:nvPr/>
        </p:nvSpPr>
        <p:spPr bwMode="auto">
          <a:xfrm>
            <a:off x="7804505" y="5127356"/>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7" name="TextBox 26"/>
          <p:cNvSpPr txBox="1">
            <a:spLocks noChangeArrowheads="1"/>
          </p:cNvSpPr>
          <p:nvPr/>
        </p:nvSpPr>
        <p:spPr bwMode="auto">
          <a:xfrm>
            <a:off x="6305836" y="5127356"/>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8" name="Straight Connector 27"/>
          <p:cNvCxnSpPr/>
          <p:nvPr/>
        </p:nvCxnSpPr>
        <p:spPr>
          <a:xfrm>
            <a:off x="891049" y="5550964"/>
            <a:ext cx="7921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848388" y="6168711"/>
            <a:ext cx="5553270" cy="404813"/>
          </a:xfrm>
          <a:prstGeom prst="rect">
            <a:avLst/>
          </a:prstGeom>
          <a:noFill/>
          <a:ln w="9525">
            <a:noFill/>
            <a:miter lim="800000"/>
            <a:headEnd/>
            <a:tailEnd/>
          </a:ln>
        </p:spPr>
        <p:txBody>
          <a:bodyPr/>
          <a:lstStyle/>
          <a:p>
            <a:pPr lvl="1"/>
            <a:r>
              <a:rPr lang="en-US" sz="2600" dirty="0"/>
              <a:t>Liability—projected additional tax</a:t>
            </a:r>
            <a:endParaRPr lang="en-IN" sz="2600" dirty="0">
              <a:solidFill>
                <a:srgbClr val="EC008C"/>
              </a:solidFill>
              <a:latin typeface="Calibri" pitchFamily="34" charset="0"/>
            </a:endParaRPr>
          </a:p>
        </p:txBody>
      </p:sp>
      <p:sp>
        <p:nvSpPr>
          <p:cNvPr id="30" name="TextBox 29"/>
          <p:cNvSpPr txBox="1">
            <a:spLocks noChangeArrowheads="1"/>
          </p:cNvSpPr>
          <p:nvPr/>
        </p:nvSpPr>
        <p:spPr bwMode="auto">
          <a:xfrm>
            <a:off x="7578168" y="6138231"/>
            <a:ext cx="1176057" cy="404813"/>
          </a:xfrm>
          <a:prstGeom prst="rect">
            <a:avLst/>
          </a:prstGeom>
          <a:noFill/>
          <a:ln w="9525">
            <a:noFill/>
            <a:miter lim="800000"/>
            <a:headEnd/>
            <a:tailEnd/>
          </a:ln>
        </p:spPr>
        <p:txBody>
          <a:bodyPr/>
          <a:lstStyle/>
          <a:p>
            <a:pPr algn="r"/>
            <a:r>
              <a:rPr lang="en-US" sz="2600" b="1" dirty="0">
                <a:solidFill>
                  <a:srgbClr val="00AEEF"/>
                </a:solidFill>
              </a:rPr>
              <a:t>8</a:t>
            </a:r>
            <a:endParaRPr lang="en-IN" sz="2600" b="1" dirty="0">
              <a:solidFill>
                <a:srgbClr val="00AEEF"/>
              </a:solidFill>
              <a:latin typeface="Calibri" pitchFamily="34" charset="0"/>
            </a:endParaRPr>
          </a:p>
        </p:txBody>
      </p:sp>
      <p:sp>
        <p:nvSpPr>
          <p:cNvPr id="4" name="TextBox 3"/>
          <p:cNvSpPr txBox="1"/>
          <p:nvPr/>
        </p:nvSpPr>
        <p:spPr>
          <a:xfrm>
            <a:off x="5305977" y="4679853"/>
            <a:ext cx="3720599" cy="400110"/>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000" b="1" dirty="0">
                <a:solidFill>
                  <a:srgbClr val="C00000"/>
                </a:solidFill>
              </a:rPr>
              <a:t>Not</a:t>
            </a:r>
            <a:r>
              <a:rPr lang="en-IN" sz="2000" dirty="0"/>
              <a:t> reduced by the $8 tax benefit</a:t>
            </a:r>
            <a:endParaRPr lang="en-US" sz="2000" dirty="0"/>
          </a:p>
        </p:txBody>
      </p:sp>
      <p:sp>
        <p:nvSpPr>
          <p:cNvPr id="17" name="TextBox 16"/>
          <p:cNvSpPr txBox="1"/>
          <p:nvPr/>
        </p:nvSpPr>
        <p:spPr>
          <a:xfrm>
            <a:off x="7724458" y="2613539"/>
            <a:ext cx="1330964" cy="1015663"/>
          </a:xfrm>
          <a:prstGeom prst="rect">
            <a:avLst/>
          </a:prstGeom>
          <a:solidFill>
            <a:schemeClr val="accent1">
              <a:lumMod val="20000"/>
              <a:lumOff val="80000"/>
            </a:schemeClr>
          </a:solidFill>
          <a:ln>
            <a:solidFill>
              <a:schemeClr val="accent1">
                <a:lumMod val="50000"/>
              </a:schemeClr>
            </a:solidFill>
          </a:ln>
        </p:spPr>
        <p:txBody>
          <a:bodyPr wrap="square" rtlCol="0">
            <a:spAutoFit/>
          </a:bodyPr>
          <a:lstStyle/>
          <a:p>
            <a:r>
              <a:rPr lang="en-IN" sz="2000" dirty="0"/>
              <a:t>Reduced by the $8 tax benefit</a:t>
            </a:r>
            <a:endParaRPr lang="en-US" sz="2000" dirty="0"/>
          </a:p>
        </p:txBody>
      </p:sp>
      <p:cxnSp>
        <p:nvCxnSpPr>
          <p:cNvPr id="6" name="Straight Arrow Connector 5"/>
          <p:cNvCxnSpPr/>
          <p:nvPr/>
        </p:nvCxnSpPr>
        <p:spPr>
          <a:xfrm>
            <a:off x="5303255" y="5090088"/>
            <a:ext cx="1647106" cy="67158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8466884" y="3629202"/>
            <a:ext cx="260843" cy="2216603"/>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6950361" y="558191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20393660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22" presetClass="entr" presetSubtype="1"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up)">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22" presetClass="entr" presetSubtype="1"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up)">
                                      <p:cBhvr>
                                        <p:cTn id="72" dur="500"/>
                                        <p:tgtEl>
                                          <p:spTgt spid="6"/>
                                        </p:tgtEl>
                                      </p:cBhvr>
                                    </p:animEffect>
                                  </p:childTnLst>
                                </p:cTn>
                              </p:par>
                              <p:par>
                                <p:cTn id="73" presetID="1"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P spid="27" grpId="0"/>
      <p:bldP spid="29" grpId="0"/>
      <p:bldP spid="30" grpId="0"/>
      <p:bldP spid="4" grpId="0" animBg="1"/>
      <p:bldP spid="17" grpId="0" animBg="1"/>
      <p:bldP spid="3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0657" y="1497940"/>
            <a:ext cx="8321800" cy="3544483"/>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24476" y="3"/>
            <a:ext cx="8519523" cy="892095"/>
          </a:xfrm>
        </p:spPr>
        <p:txBody>
          <a:bodyPr>
            <a:normAutofit/>
          </a:bodyPr>
          <a:lstStyle/>
          <a:p>
            <a:r>
              <a:rPr lang="en-IN" dirty="0">
                <a:latin typeface="+mj-lt"/>
              </a:rPr>
              <a:t>Coping with Uncertainty in Income Taxes </a:t>
            </a:r>
            <a:r>
              <a:rPr lang="en-US" sz="2200" dirty="0" smtClean="0">
                <a:cs typeface="Arial" charset="0"/>
              </a:rPr>
              <a:t>(cont. 3)</a:t>
            </a:r>
            <a:endParaRPr lang="en-IN" sz="2200" dirty="0">
              <a:solidFill>
                <a:srgbClr val="235A20"/>
              </a:solidFill>
              <a:latin typeface="+mj-lt"/>
            </a:endParaRPr>
          </a:p>
        </p:txBody>
      </p:sp>
      <p:sp>
        <p:nvSpPr>
          <p:cNvPr id="3" name="Content Placeholder 2"/>
          <p:cNvSpPr>
            <a:spLocks noGrp="1"/>
          </p:cNvSpPr>
          <p:nvPr>
            <p:ph idx="1"/>
          </p:nvPr>
        </p:nvSpPr>
        <p:spPr>
          <a:xfrm>
            <a:off x="761999" y="699368"/>
            <a:ext cx="8013600" cy="451079"/>
          </a:xfrm>
        </p:spPr>
        <p:txBody>
          <a:bodyPr>
            <a:normAutofit lnSpcReduction="10000"/>
          </a:bodyPr>
          <a:lstStyle/>
          <a:p>
            <a:pPr marL="0" indent="0">
              <a:buNone/>
            </a:pPr>
            <a:r>
              <a:rPr lang="en-US" b="1" dirty="0"/>
              <a:t>Measuring the tax benefit:</a:t>
            </a: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8" name="TextBox 7"/>
          <p:cNvSpPr txBox="1"/>
          <p:nvPr/>
        </p:nvSpPr>
        <p:spPr>
          <a:xfrm>
            <a:off x="936707" y="1076614"/>
            <a:ext cx="2268000" cy="461665"/>
          </a:xfrm>
          <a:prstGeom prst="rect">
            <a:avLst/>
          </a:prstGeom>
          <a:noFill/>
        </p:spPr>
        <p:txBody>
          <a:bodyPr wrap="square" rtlCol="0">
            <a:spAutoFit/>
          </a:bodyPr>
          <a:lstStyle/>
          <a:p>
            <a:pPr algn="ctr"/>
            <a:r>
              <a:rPr lang="en-IN" sz="2400" b="1" dirty="0"/>
              <a:t>Likelihood Table</a:t>
            </a:r>
          </a:p>
        </p:txBody>
      </p:sp>
      <p:sp>
        <p:nvSpPr>
          <p:cNvPr id="9" name="TextBox 8"/>
          <p:cNvSpPr txBox="1"/>
          <p:nvPr/>
        </p:nvSpPr>
        <p:spPr>
          <a:xfrm>
            <a:off x="3144674" y="1076614"/>
            <a:ext cx="2268000" cy="461665"/>
          </a:xfrm>
          <a:prstGeom prst="rect">
            <a:avLst/>
          </a:prstGeom>
          <a:noFill/>
        </p:spPr>
        <p:txBody>
          <a:bodyPr wrap="square" rtlCol="0">
            <a:spAutoFit/>
          </a:bodyPr>
          <a:lstStyle/>
          <a:p>
            <a:pPr algn="ctr"/>
            <a:r>
              <a:rPr lang="en-IN" sz="2400" b="1" dirty="0"/>
              <a:t>($ in millions)</a:t>
            </a:r>
          </a:p>
        </p:txBody>
      </p:sp>
      <p:sp>
        <p:nvSpPr>
          <p:cNvPr id="10" name="TextBox 9"/>
          <p:cNvSpPr txBox="1"/>
          <p:nvPr/>
        </p:nvSpPr>
        <p:spPr>
          <a:xfrm>
            <a:off x="691383" y="1544970"/>
            <a:ext cx="4320000" cy="1116000"/>
          </a:xfrm>
          <a:prstGeom prst="rect">
            <a:avLst/>
          </a:prstGeom>
          <a:noFill/>
        </p:spPr>
        <p:txBody>
          <a:bodyPr wrap="square" rtlCol="0">
            <a:spAutoFit/>
          </a:bodyPr>
          <a:lstStyle/>
          <a:p>
            <a:r>
              <a:rPr lang="en-IN" sz="2400" dirty="0"/>
              <a:t>Amount of the tax benefit that management expects to be sustained</a:t>
            </a:r>
          </a:p>
        </p:txBody>
      </p:sp>
      <p:sp>
        <p:nvSpPr>
          <p:cNvPr id="11" name="TextBox 10"/>
          <p:cNvSpPr txBox="1"/>
          <p:nvPr/>
        </p:nvSpPr>
        <p:spPr>
          <a:xfrm>
            <a:off x="713685" y="2682394"/>
            <a:ext cx="4320000" cy="1116000"/>
          </a:xfrm>
          <a:prstGeom prst="rect">
            <a:avLst/>
          </a:prstGeom>
          <a:noFill/>
        </p:spPr>
        <p:txBody>
          <a:bodyPr wrap="square" rtlCol="0">
            <a:spAutoFit/>
          </a:bodyPr>
          <a:lstStyle/>
          <a:p>
            <a:r>
              <a:rPr lang="en-IN" sz="2400" dirty="0"/>
              <a:t>Percentage likelihood that the tax position will be sustained at this level</a:t>
            </a:r>
          </a:p>
        </p:txBody>
      </p:sp>
      <p:sp>
        <p:nvSpPr>
          <p:cNvPr id="12" name="TextBox 11"/>
          <p:cNvSpPr txBox="1"/>
          <p:nvPr/>
        </p:nvSpPr>
        <p:spPr>
          <a:xfrm>
            <a:off x="624476" y="3909028"/>
            <a:ext cx="4320000" cy="830997"/>
          </a:xfrm>
          <a:prstGeom prst="rect">
            <a:avLst/>
          </a:prstGeom>
          <a:noFill/>
        </p:spPr>
        <p:txBody>
          <a:bodyPr wrap="square" rtlCol="0">
            <a:spAutoFit/>
          </a:bodyPr>
          <a:lstStyle/>
          <a:p>
            <a:r>
              <a:rPr lang="en-IN" sz="2400" i="1" dirty="0"/>
              <a:t>Cumulative </a:t>
            </a:r>
            <a:r>
              <a:rPr lang="en-IN" sz="2400" dirty="0"/>
              <a:t>probability that the tax position will be sustained</a:t>
            </a:r>
          </a:p>
        </p:txBody>
      </p:sp>
      <p:sp>
        <p:nvSpPr>
          <p:cNvPr id="13" name="TextBox 12"/>
          <p:cNvSpPr txBox="1"/>
          <p:nvPr/>
        </p:nvSpPr>
        <p:spPr>
          <a:xfrm>
            <a:off x="4861944" y="2199305"/>
            <a:ext cx="936000" cy="461665"/>
          </a:xfrm>
          <a:prstGeom prst="rect">
            <a:avLst/>
          </a:prstGeom>
          <a:noFill/>
        </p:spPr>
        <p:txBody>
          <a:bodyPr wrap="square" rtlCol="0">
            <a:spAutoFit/>
          </a:bodyPr>
          <a:lstStyle/>
          <a:p>
            <a:r>
              <a:rPr lang="en-IN" sz="2400" dirty="0"/>
              <a:t>$8</a:t>
            </a:r>
          </a:p>
        </p:txBody>
      </p:sp>
      <p:sp>
        <p:nvSpPr>
          <p:cNvPr id="14" name="TextBox 13"/>
          <p:cNvSpPr txBox="1"/>
          <p:nvPr/>
        </p:nvSpPr>
        <p:spPr>
          <a:xfrm>
            <a:off x="5690844" y="2199305"/>
            <a:ext cx="936000" cy="461665"/>
          </a:xfrm>
          <a:prstGeom prst="rect">
            <a:avLst/>
          </a:prstGeom>
          <a:noFill/>
        </p:spPr>
        <p:txBody>
          <a:bodyPr wrap="square" rtlCol="0">
            <a:spAutoFit/>
          </a:bodyPr>
          <a:lstStyle/>
          <a:p>
            <a:r>
              <a:rPr lang="en-IN" sz="2400" dirty="0"/>
              <a:t>$7</a:t>
            </a:r>
          </a:p>
        </p:txBody>
      </p:sp>
      <p:sp>
        <p:nvSpPr>
          <p:cNvPr id="15" name="TextBox 14"/>
          <p:cNvSpPr txBox="1"/>
          <p:nvPr/>
        </p:nvSpPr>
        <p:spPr>
          <a:xfrm>
            <a:off x="6519744" y="2199305"/>
            <a:ext cx="936000" cy="461665"/>
          </a:xfrm>
          <a:prstGeom prst="rect">
            <a:avLst/>
          </a:prstGeom>
          <a:noFill/>
        </p:spPr>
        <p:txBody>
          <a:bodyPr wrap="square" rtlCol="0">
            <a:spAutoFit/>
          </a:bodyPr>
          <a:lstStyle/>
          <a:p>
            <a:r>
              <a:rPr lang="en-IN" sz="2400" dirty="0"/>
              <a:t>$6</a:t>
            </a:r>
          </a:p>
        </p:txBody>
      </p:sp>
      <p:sp>
        <p:nvSpPr>
          <p:cNvPr id="16" name="TextBox 15"/>
          <p:cNvSpPr txBox="1"/>
          <p:nvPr/>
        </p:nvSpPr>
        <p:spPr>
          <a:xfrm>
            <a:off x="7348644" y="2199305"/>
            <a:ext cx="936000" cy="461665"/>
          </a:xfrm>
          <a:prstGeom prst="rect">
            <a:avLst/>
          </a:prstGeom>
          <a:noFill/>
        </p:spPr>
        <p:txBody>
          <a:bodyPr wrap="square" rtlCol="0">
            <a:spAutoFit/>
          </a:bodyPr>
          <a:lstStyle/>
          <a:p>
            <a:r>
              <a:rPr lang="en-IN" sz="2400" dirty="0"/>
              <a:t>$5</a:t>
            </a:r>
          </a:p>
        </p:txBody>
      </p:sp>
      <p:sp>
        <p:nvSpPr>
          <p:cNvPr id="17" name="TextBox 16"/>
          <p:cNvSpPr txBox="1"/>
          <p:nvPr/>
        </p:nvSpPr>
        <p:spPr>
          <a:xfrm>
            <a:off x="8177544" y="2199305"/>
            <a:ext cx="936000" cy="461665"/>
          </a:xfrm>
          <a:prstGeom prst="rect">
            <a:avLst/>
          </a:prstGeom>
          <a:noFill/>
        </p:spPr>
        <p:txBody>
          <a:bodyPr wrap="square" rtlCol="0">
            <a:spAutoFit/>
          </a:bodyPr>
          <a:lstStyle/>
          <a:p>
            <a:r>
              <a:rPr lang="en-IN" sz="2400" dirty="0"/>
              <a:t>$4</a:t>
            </a:r>
          </a:p>
        </p:txBody>
      </p:sp>
      <p:sp>
        <p:nvSpPr>
          <p:cNvPr id="18" name="TextBox 17"/>
          <p:cNvSpPr txBox="1"/>
          <p:nvPr/>
        </p:nvSpPr>
        <p:spPr>
          <a:xfrm>
            <a:off x="4861944" y="3336729"/>
            <a:ext cx="936000" cy="461665"/>
          </a:xfrm>
          <a:prstGeom prst="rect">
            <a:avLst/>
          </a:prstGeom>
          <a:noFill/>
        </p:spPr>
        <p:txBody>
          <a:bodyPr wrap="square" rtlCol="0">
            <a:spAutoFit/>
          </a:bodyPr>
          <a:lstStyle/>
          <a:p>
            <a:r>
              <a:rPr lang="en-IN" sz="2400" dirty="0"/>
              <a:t>10%</a:t>
            </a:r>
          </a:p>
        </p:txBody>
      </p:sp>
      <p:sp>
        <p:nvSpPr>
          <p:cNvPr id="19" name="TextBox 18"/>
          <p:cNvSpPr txBox="1"/>
          <p:nvPr/>
        </p:nvSpPr>
        <p:spPr>
          <a:xfrm>
            <a:off x="5690844" y="3336729"/>
            <a:ext cx="936000" cy="461665"/>
          </a:xfrm>
          <a:prstGeom prst="rect">
            <a:avLst/>
          </a:prstGeom>
          <a:noFill/>
        </p:spPr>
        <p:txBody>
          <a:bodyPr wrap="square" rtlCol="0">
            <a:spAutoFit/>
          </a:bodyPr>
          <a:lstStyle/>
          <a:p>
            <a:r>
              <a:rPr lang="en-IN" sz="2400" dirty="0"/>
              <a:t>20%</a:t>
            </a:r>
          </a:p>
        </p:txBody>
      </p:sp>
      <p:sp>
        <p:nvSpPr>
          <p:cNvPr id="20" name="TextBox 19"/>
          <p:cNvSpPr txBox="1"/>
          <p:nvPr/>
        </p:nvSpPr>
        <p:spPr>
          <a:xfrm>
            <a:off x="6519744" y="3336729"/>
            <a:ext cx="936000" cy="461665"/>
          </a:xfrm>
          <a:prstGeom prst="rect">
            <a:avLst/>
          </a:prstGeom>
          <a:noFill/>
        </p:spPr>
        <p:txBody>
          <a:bodyPr wrap="square" rtlCol="0">
            <a:spAutoFit/>
          </a:bodyPr>
          <a:lstStyle/>
          <a:p>
            <a:r>
              <a:rPr lang="en-IN" sz="2400" dirty="0"/>
              <a:t>25%</a:t>
            </a:r>
          </a:p>
        </p:txBody>
      </p:sp>
      <p:sp>
        <p:nvSpPr>
          <p:cNvPr id="21" name="TextBox 20"/>
          <p:cNvSpPr txBox="1"/>
          <p:nvPr/>
        </p:nvSpPr>
        <p:spPr>
          <a:xfrm>
            <a:off x="7348644" y="3336729"/>
            <a:ext cx="936000" cy="461665"/>
          </a:xfrm>
          <a:prstGeom prst="rect">
            <a:avLst/>
          </a:prstGeom>
          <a:noFill/>
        </p:spPr>
        <p:txBody>
          <a:bodyPr wrap="square" rtlCol="0">
            <a:spAutoFit/>
          </a:bodyPr>
          <a:lstStyle/>
          <a:p>
            <a:r>
              <a:rPr lang="en-IN" sz="2400" dirty="0"/>
              <a:t>25%</a:t>
            </a:r>
          </a:p>
        </p:txBody>
      </p:sp>
      <p:sp>
        <p:nvSpPr>
          <p:cNvPr id="22" name="TextBox 21"/>
          <p:cNvSpPr txBox="1"/>
          <p:nvPr/>
        </p:nvSpPr>
        <p:spPr>
          <a:xfrm>
            <a:off x="8177544" y="3336729"/>
            <a:ext cx="936000" cy="461665"/>
          </a:xfrm>
          <a:prstGeom prst="rect">
            <a:avLst/>
          </a:prstGeom>
          <a:noFill/>
        </p:spPr>
        <p:txBody>
          <a:bodyPr wrap="square" rtlCol="0">
            <a:spAutoFit/>
          </a:bodyPr>
          <a:lstStyle/>
          <a:p>
            <a:r>
              <a:rPr lang="en-IN" sz="2400" dirty="0"/>
              <a:t>20%</a:t>
            </a:r>
          </a:p>
        </p:txBody>
      </p:sp>
      <p:sp>
        <p:nvSpPr>
          <p:cNvPr id="23" name="TextBox 22"/>
          <p:cNvSpPr txBox="1"/>
          <p:nvPr/>
        </p:nvSpPr>
        <p:spPr>
          <a:xfrm>
            <a:off x="4861944" y="4239363"/>
            <a:ext cx="936000" cy="461665"/>
          </a:xfrm>
          <a:prstGeom prst="rect">
            <a:avLst/>
          </a:prstGeom>
          <a:noFill/>
        </p:spPr>
        <p:txBody>
          <a:bodyPr wrap="square" rtlCol="0">
            <a:spAutoFit/>
          </a:bodyPr>
          <a:lstStyle/>
          <a:p>
            <a:r>
              <a:rPr lang="en-IN" sz="2400" dirty="0"/>
              <a:t>10%</a:t>
            </a:r>
          </a:p>
        </p:txBody>
      </p:sp>
      <p:sp>
        <p:nvSpPr>
          <p:cNvPr id="24" name="TextBox 23"/>
          <p:cNvSpPr txBox="1"/>
          <p:nvPr/>
        </p:nvSpPr>
        <p:spPr>
          <a:xfrm>
            <a:off x="5690844" y="4239363"/>
            <a:ext cx="936000" cy="461665"/>
          </a:xfrm>
          <a:prstGeom prst="rect">
            <a:avLst/>
          </a:prstGeom>
          <a:noFill/>
        </p:spPr>
        <p:txBody>
          <a:bodyPr wrap="square" rtlCol="0">
            <a:spAutoFit/>
          </a:bodyPr>
          <a:lstStyle/>
          <a:p>
            <a:r>
              <a:rPr lang="en-IN" sz="2400" dirty="0"/>
              <a:t>30%</a:t>
            </a:r>
          </a:p>
        </p:txBody>
      </p:sp>
      <p:sp>
        <p:nvSpPr>
          <p:cNvPr id="25" name="TextBox 24"/>
          <p:cNvSpPr txBox="1"/>
          <p:nvPr/>
        </p:nvSpPr>
        <p:spPr>
          <a:xfrm>
            <a:off x="6519744" y="4239363"/>
            <a:ext cx="936000" cy="461665"/>
          </a:xfrm>
          <a:prstGeom prst="rect">
            <a:avLst/>
          </a:prstGeom>
          <a:noFill/>
        </p:spPr>
        <p:txBody>
          <a:bodyPr wrap="square" rtlCol="0">
            <a:spAutoFit/>
          </a:bodyPr>
          <a:lstStyle/>
          <a:p>
            <a:r>
              <a:rPr lang="en-IN" sz="2400" dirty="0"/>
              <a:t>55%</a:t>
            </a:r>
          </a:p>
        </p:txBody>
      </p:sp>
      <p:sp>
        <p:nvSpPr>
          <p:cNvPr id="26" name="TextBox 25"/>
          <p:cNvSpPr txBox="1"/>
          <p:nvPr/>
        </p:nvSpPr>
        <p:spPr>
          <a:xfrm>
            <a:off x="7348644" y="4239363"/>
            <a:ext cx="936000" cy="461665"/>
          </a:xfrm>
          <a:prstGeom prst="rect">
            <a:avLst/>
          </a:prstGeom>
          <a:noFill/>
        </p:spPr>
        <p:txBody>
          <a:bodyPr wrap="square" rtlCol="0">
            <a:spAutoFit/>
          </a:bodyPr>
          <a:lstStyle/>
          <a:p>
            <a:r>
              <a:rPr lang="en-IN" sz="2400" dirty="0"/>
              <a:t>80%</a:t>
            </a:r>
          </a:p>
        </p:txBody>
      </p:sp>
      <p:sp>
        <p:nvSpPr>
          <p:cNvPr id="27" name="TextBox 26"/>
          <p:cNvSpPr txBox="1"/>
          <p:nvPr/>
        </p:nvSpPr>
        <p:spPr>
          <a:xfrm>
            <a:off x="8177544" y="4239363"/>
            <a:ext cx="936000" cy="461665"/>
          </a:xfrm>
          <a:prstGeom prst="rect">
            <a:avLst/>
          </a:prstGeom>
          <a:noFill/>
        </p:spPr>
        <p:txBody>
          <a:bodyPr wrap="square" rtlCol="0">
            <a:spAutoFit/>
          </a:bodyPr>
          <a:lstStyle/>
          <a:p>
            <a:r>
              <a:rPr lang="en-IN" sz="2400" dirty="0"/>
              <a:t>100%</a:t>
            </a:r>
          </a:p>
        </p:txBody>
      </p:sp>
      <p:sp>
        <p:nvSpPr>
          <p:cNvPr id="28" name="Rectangle 27"/>
          <p:cNvSpPr/>
          <p:nvPr/>
        </p:nvSpPr>
        <p:spPr>
          <a:xfrm>
            <a:off x="891049" y="5110379"/>
            <a:ext cx="7921625" cy="153553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91048" y="513529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30" name="TextBox 29"/>
          <p:cNvSpPr txBox="1">
            <a:spLocks noChangeArrowheads="1"/>
          </p:cNvSpPr>
          <p:nvPr/>
        </p:nvSpPr>
        <p:spPr bwMode="auto">
          <a:xfrm>
            <a:off x="846700" y="5477959"/>
            <a:ext cx="5556640" cy="404812"/>
          </a:xfrm>
          <a:prstGeom prst="rect">
            <a:avLst/>
          </a:prstGeom>
          <a:noFill/>
          <a:ln w="9525">
            <a:noFill/>
            <a:miter lim="800000"/>
            <a:headEnd/>
            <a:tailEnd/>
          </a:ln>
        </p:spPr>
        <p:txBody>
          <a:bodyPr/>
          <a:lstStyle/>
          <a:p>
            <a:r>
              <a:rPr lang="en-US" sz="2600" dirty="0"/>
              <a:t>Income tax expense (with $6 benefit)</a:t>
            </a:r>
            <a:endParaRPr lang="en-IN" sz="2600" dirty="0">
              <a:solidFill>
                <a:srgbClr val="00AEEF"/>
              </a:solidFill>
              <a:latin typeface="Calibri" pitchFamily="34" charset="0"/>
            </a:endParaRPr>
          </a:p>
        </p:txBody>
      </p:sp>
      <p:sp>
        <p:nvSpPr>
          <p:cNvPr id="31" name="TextBox 30"/>
          <p:cNvSpPr txBox="1">
            <a:spLocks noChangeArrowheads="1"/>
          </p:cNvSpPr>
          <p:nvPr/>
        </p:nvSpPr>
        <p:spPr bwMode="auto">
          <a:xfrm>
            <a:off x="848384" y="5821359"/>
            <a:ext cx="5877695" cy="404813"/>
          </a:xfrm>
          <a:prstGeom prst="rect">
            <a:avLst/>
          </a:prstGeom>
          <a:noFill/>
          <a:ln w="9525">
            <a:noFill/>
            <a:miter lim="800000"/>
            <a:headEnd/>
            <a:tailEnd/>
          </a:ln>
        </p:spPr>
        <p:txBody>
          <a:bodyPr/>
          <a:lstStyle/>
          <a:p>
            <a:pPr lvl="1"/>
            <a:r>
              <a:rPr lang="en-US" sz="2600" dirty="0"/>
              <a:t>Income tax payable (with $8 benefit)</a:t>
            </a:r>
            <a:endParaRPr lang="en-IN" sz="2600" dirty="0">
              <a:latin typeface="Calibri" pitchFamily="34" charset="0"/>
            </a:endParaRPr>
          </a:p>
        </p:txBody>
      </p:sp>
      <p:sp>
        <p:nvSpPr>
          <p:cNvPr id="32" name="TextBox 31"/>
          <p:cNvSpPr txBox="1">
            <a:spLocks noChangeArrowheads="1"/>
          </p:cNvSpPr>
          <p:nvPr/>
        </p:nvSpPr>
        <p:spPr bwMode="auto">
          <a:xfrm>
            <a:off x="6228340" y="5508439"/>
            <a:ext cx="1174822" cy="404812"/>
          </a:xfrm>
          <a:prstGeom prst="rect">
            <a:avLst/>
          </a:prstGeom>
          <a:noFill/>
          <a:ln w="9525">
            <a:noFill/>
            <a:miter lim="800000"/>
            <a:headEnd/>
            <a:tailEnd/>
          </a:ln>
        </p:spPr>
        <p:txBody>
          <a:bodyPr/>
          <a:lstStyle/>
          <a:p>
            <a:pPr algn="r"/>
            <a:r>
              <a:rPr lang="en-IN" sz="2600" dirty="0">
                <a:latin typeface="Calibri" pitchFamily="34" charset="0"/>
              </a:rPr>
              <a:t>26</a:t>
            </a:r>
          </a:p>
        </p:txBody>
      </p:sp>
      <p:sp>
        <p:nvSpPr>
          <p:cNvPr id="33" name="TextBox 32"/>
          <p:cNvSpPr txBox="1">
            <a:spLocks noChangeArrowheads="1"/>
          </p:cNvSpPr>
          <p:nvPr/>
        </p:nvSpPr>
        <p:spPr bwMode="auto">
          <a:xfrm>
            <a:off x="7578168" y="5821359"/>
            <a:ext cx="1176057" cy="404813"/>
          </a:xfrm>
          <a:prstGeom prst="rect">
            <a:avLst/>
          </a:prstGeom>
          <a:noFill/>
          <a:ln w="9525">
            <a:noFill/>
            <a:miter lim="800000"/>
            <a:headEnd/>
            <a:tailEnd/>
          </a:ln>
        </p:spPr>
        <p:txBody>
          <a:bodyPr/>
          <a:lstStyle/>
          <a:p>
            <a:pPr algn="r"/>
            <a:r>
              <a:rPr lang="en-US" sz="2600" dirty="0"/>
              <a:t>24</a:t>
            </a:r>
            <a:endParaRPr lang="en-IN" sz="2600" dirty="0">
              <a:latin typeface="Calibri" pitchFamily="34" charset="0"/>
            </a:endParaRPr>
          </a:p>
        </p:txBody>
      </p:sp>
      <p:sp>
        <p:nvSpPr>
          <p:cNvPr id="34" name="TextBox 33"/>
          <p:cNvSpPr txBox="1">
            <a:spLocks noChangeArrowheads="1"/>
          </p:cNvSpPr>
          <p:nvPr/>
        </p:nvSpPr>
        <p:spPr bwMode="auto">
          <a:xfrm>
            <a:off x="7804505" y="512894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6305836" y="512894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36" name="Straight Connector 35"/>
          <p:cNvCxnSpPr/>
          <p:nvPr/>
        </p:nvCxnSpPr>
        <p:spPr>
          <a:xfrm>
            <a:off x="891049" y="5552552"/>
            <a:ext cx="792162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48388" y="6170299"/>
            <a:ext cx="7329156" cy="404813"/>
          </a:xfrm>
          <a:prstGeom prst="rect">
            <a:avLst/>
          </a:prstGeom>
          <a:noFill/>
          <a:ln w="9525">
            <a:noFill/>
            <a:miter lim="800000"/>
            <a:headEnd/>
            <a:tailEnd/>
          </a:ln>
        </p:spPr>
        <p:txBody>
          <a:bodyPr/>
          <a:lstStyle/>
          <a:p>
            <a:pPr lvl="1"/>
            <a:r>
              <a:rPr lang="en-US" sz="2600" dirty="0"/>
              <a:t>Liability—projected additional tax ($8 </a:t>
            </a:r>
            <a:r>
              <a:rPr lang="en-US" sz="2600" dirty="0" smtClean="0"/>
              <a:t>− </a:t>
            </a:r>
            <a:r>
              <a:rPr lang="en-US" sz="2600" dirty="0"/>
              <a:t>$6)</a:t>
            </a:r>
            <a:endParaRPr lang="en-IN" sz="2600" dirty="0">
              <a:solidFill>
                <a:srgbClr val="EC008C"/>
              </a:solidFill>
              <a:latin typeface="Calibri" pitchFamily="34" charset="0"/>
            </a:endParaRPr>
          </a:p>
        </p:txBody>
      </p:sp>
      <p:sp>
        <p:nvSpPr>
          <p:cNvPr id="38" name="TextBox 37"/>
          <p:cNvSpPr txBox="1">
            <a:spLocks noChangeArrowheads="1"/>
          </p:cNvSpPr>
          <p:nvPr/>
        </p:nvSpPr>
        <p:spPr bwMode="auto">
          <a:xfrm>
            <a:off x="7578168" y="6139819"/>
            <a:ext cx="1176057" cy="404813"/>
          </a:xfrm>
          <a:prstGeom prst="rect">
            <a:avLst/>
          </a:prstGeom>
          <a:noFill/>
          <a:ln w="9525">
            <a:noFill/>
            <a:miter lim="800000"/>
            <a:headEnd/>
            <a:tailEnd/>
          </a:ln>
        </p:spPr>
        <p:txBody>
          <a:bodyPr/>
          <a:lstStyle/>
          <a:p>
            <a:pPr algn="r"/>
            <a:r>
              <a:rPr lang="en-US" sz="2600" dirty="0"/>
              <a:t>2</a:t>
            </a:r>
            <a:endParaRPr lang="en-IN" sz="2600" dirty="0">
              <a:latin typeface="Calibri" pitchFamily="34" charset="0"/>
            </a:endParaRPr>
          </a:p>
        </p:txBody>
      </p:sp>
      <p:sp>
        <p:nvSpPr>
          <p:cNvPr id="6" name="TextBox 5"/>
          <p:cNvSpPr txBox="1"/>
          <p:nvPr/>
        </p:nvSpPr>
        <p:spPr>
          <a:xfrm>
            <a:off x="6376873" y="2199305"/>
            <a:ext cx="985944" cy="2455657"/>
          </a:xfrm>
          <a:prstGeom prst="rect">
            <a:avLst/>
          </a:prstGeom>
          <a:noFill/>
          <a:ln w="12700">
            <a:solidFill>
              <a:srgbClr val="EC008C"/>
            </a:solidFill>
          </a:ln>
        </p:spPr>
        <p:txBody>
          <a:bodyPr wrap="square" rtlCol="0">
            <a:spAutoFit/>
          </a:bodyPr>
          <a:lstStyle/>
          <a:p>
            <a:endParaRPr lang="en-US" dirty="0"/>
          </a:p>
        </p:txBody>
      </p:sp>
      <p:sp>
        <p:nvSpPr>
          <p:cNvPr id="39" name="TextBox 38"/>
          <p:cNvSpPr txBox="1"/>
          <p:nvPr/>
        </p:nvSpPr>
        <p:spPr>
          <a:xfrm>
            <a:off x="2914061" y="4711512"/>
            <a:ext cx="2591679" cy="323732"/>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200" dirty="0"/>
              <a:t>With </a:t>
            </a:r>
            <a:r>
              <a:rPr lang="en-IN" sz="2200" b="1" dirty="0">
                <a:solidFill>
                  <a:srgbClr val="EC008C"/>
                </a:solidFill>
              </a:rPr>
              <a:t>$6</a:t>
            </a:r>
            <a:r>
              <a:rPr lang="en-IN" sz="2200" dirty="0"/>
              <a:t> tax benefit</a:t>
            </a:r>
            <a:endParaRPr lang="en-US" sz="2200" dirty="0"/>
          </a:p>
        </p:txBody>
      </p:sp>
      <p:cxnSp>
        <p:nvCxnSpPr>
          <p:cNvPr id="40" name="Straight Arrow Connector 39"/>
          <p:cNvCxnSpPr/>
          <p:nvPr/>
        </p:nvCxnSpPr>
        <p:spPr>
          <a:xfrm>
            <a:off x="4336617" y="5042423"/>
            <a:ext cx="2527014" cy="70813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045881" y="4711512"/>
            <a:ext cx="2591679" cy="323732"/>
          </a:xfrm>
          <a:prstGeom prst="rect">
            <a:avLst/>
          </a:prstGeom>
          <a:solidFill>
            <a:schemeClr val="accent1">
              <a:lumMod val="20000"/>
              <a:lumOff val="80000"/>
            </a:schemeClr>
          </a:solidFill>
          <a:ln>
            <a:solidFill>
              <a:schemeClr val="accent1">
                <a:lumMod val="50000"/>
              </a:schemeClr>
            </a:solidFill>
          </a:ln>
        </p:spPr>
        <p:txBody>
          <a:bodyPr wrap="square" rtlCol="0" anchor="ctr">
            <a:spAutoFit/>
          </a:bodyPr>
          <a:lstStyle/>
          <a:p>
            <a:pPr algn="ctr"/>
            <a:r>
              <a:rPr lang="en-IN" sz="2200" dirty="0"/>
              <a:t>With $8 tax benefit</a:t>
            </a:r>
            <a:endParaRPr lang="en-US" sz="2200" dirty="0"/>
          </a:p>
        </p:txBody>
      </p:sp>
      <p:cxnSp>
        <p:nvCxnSpPr>
          <p:cNvPr id="44" name="Straight Arrow Connector 43"/>
          <p:cNvCxnSpPr/>
          <p:nvPr/>
        </p:nvCxnSpPr>
        <p:spPr>
          <a:xfrm>
            <a:off x="7468437" y="5042423"/>
            <a:ext cx="816207" cy="1033326"/>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950361" y="5581514"/>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9469834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22" presetClass="entr" presetSubtype="1"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wipe(up)">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22" presetClass="entr" presetSubtype="1" fill="hold"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wipe(up)">
                                      <p:cBhvr>
                                        <p:cTn id="90" dur="500"/>
                                        <p:tgtEl>
                                          <p:spTgt spid="4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500"/>
                                        <p:tgtEl>
                                          <p:spTgt spid="39"/>
                                        </p:tgtEl>
                                      </p:cBhvr>
                                    </p:animEffect>
                                  </p:childTnLst>
                                </p:cTn>
                              </p:par>
                              <p:par>
                                <p:cTn id="94" presetID="1" presetClass="entr" presetSubtype="0" fill="hold" grpId="0" nodeType="withEffect">
                                  <p:stCondLst>
                                    <p:cond delay="0"/>
                                  </p:stCondLst>
                                  <p:childTnLst>
                                    <p:set>
                                      <p:cBhvr>
                                        <p:cTn id="95" dur="1" fill="hold">
                                          <p:stCondLst>
                                            <p:cond delay="0"/>
                                          </p:stCondLst>
                                        </p:cTn>
                                        <p:tgtEl>
                                          <p:spTgt spid="42"/>
                                        </p:tgtEl>
                                        <p:attrNameLst>
                                          <p:attrName>style.visibility</p:attrName>
                                        </p:attrNameLst>
                                      </p:cBhvr>
                                      <p:to>
                                        <p:strVal val="visible"/>
                                      </p:to>
                                    </p:se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animBg="1"/>
      <p:bldP spid="29" grpId="0"/>
      <p:bldP spid="30" grpId="0"/>
      <p:bldP spid="31" grpId="0"/>
      <p:bldP spid="32" grpId="0"/>
      <p:bldP spid="33" grpId="0"/>
      <p:bldP spid="34" grpId="0"/>
      <p:bldP spid="35" grpId="0"/>
      <p:bldP spid="37" grpId="0"/>
      <p:bldP spid="38" grpId="0"/>
      <p:bldP spid="6" grpId="0" animBg="1"/>
      <p:bldP spid="39" grpId="0" animBg="1"/>
      <p:bldP spid="43" grpId="0" animBg="1"/>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873" y="282198"/>
            <a:ext cx="8650126" cy="1162429"/>
          </a:xfrm>
        </p:spPr>
        <p:txBody>
          <a:bodyPr>
            <a:noAutofit/>
          </a:bodyPr>
          <a:lstStyle/>
          <a:p>
            <a:r>
              <a:rPr lang="en-IN" dirty="0">
                <a:latin typeface="+mj-lt"/>
              </a:rPr>
              <a:t>Coping with Uncertainty in Income </a:t>
            </a:r>
            <a:r>
              <a:rPr lang="en-IN" dirty="0" smtClean="0">
                <a:latin typeface="+mj-lt"/>
              </a:rPr>
              <a:t>Taxes </a:t>
            </a:r>
            <a:r>
              <a:rPr lang="en-IN" sz="2600" dirty="0" smtClean="0">
                <a:latin typeface="+mj-lt"/>
              </a:rPr>
              <a:t>(cont. 4)</a:t>
            </a:r>
            <a:r>
              <a:rPr lang="en-US" sz="2600" dirty="0">
                <a:cs typeface="Arial" charset="0"/>
              </a:rPr>
              <a:t/>
            </a:r>
            <a:br>
              <a:rPr lang="en-US" sz="2600" dirty="0">
                <a:cs typeface="Arial" charset="0"/>
              </a:rPr>
            </a:br>
            <a:endParaRPr lang="en-IN" sz="2600" dirty="0">
              <a:solidFill>
                <a:srgbClr val="235A20"/>
              </a:solidFill>
              <a:latin typeface="+mj-lt"/>
            </a:endParaRPr>
          </a:p>
        </p:txBody>
      </p:sp>
      <p:sp>
        <p:nvSpPr>
          <p:cNvPr id="3" name="Content Placeholder 2"/>
          <p:cNvSpPr>
            <a:spLocks noGrp="1"/>
          </p:cNvSpPr>
          <p:nvPr>
            <p:ph idx="1"/>
          </p:nvPr>
        </p:nvSpPr>
        <p:spPr>
          <a:xfrm>
            <a:off x="745433" y="976173"/>
            <a:ext cx="8013600" cy="5057775"/>
          </a:xfrm>
        </p:spPr>
        <p:txBody>
          <a:bodyPr>
            <a:normAutofit/>
          </a:bodyPr>
          <a:lstStyle/>
          <a:p>
            <a:pPr marL="0" indent="0">
              <a:buNone/>
            </a:pPr>
            <a:r>
              <a:rPr lang="en-US" b="1" dirty="0"/>
              <a:t>Resolution of the uncertainty:</a:t>
            </a:r>
          </a:p>
          <a:p>
            <a:pPr marL="0" indent="0">
              <a:buNone/>
            </a:pPr>
            <a:r>
              <a:rPr lang="en-IN" dirty="0"/>
              <a:t>The “Liability—projected additional tax” gets reduced to zero in the period in which the </a:t>
            </a:r>
            <a:r>
              <a:rPr lang="en-US" dirty="0"/>
              <a:t>uncertainty is </a:t>
            </a:r>
            <a:r>
              <a:rPr lang="en-US" dirty="0" smtClean="0"/>
              <a:t>resolved. The rest of the entry depends on </a:t>
            </a:r>
            <a:r>
              <a:rPr lang="en-US" i="1" dirty="0" smtClean="0"/>
              <a:t>how </a:t>
            </a:r>
            <a:r>
              <a:rPr lang="en-US" dirty="0" smtClean="0"/>
              <a:t>it is resolved.</a:t>
            </a:r>
            <a:endParaRPr lang="en-US" b="1" dirty="0"/>
          </a:p>
          <a:p>
            <a:pPr marL="514350" indent="-514350">
              <a:buAutoNum type="arabicPeriod"/>
            </a:pPr>
            <a:r>
              <a:rPr lang="en-US" b="1" dirty="0"/>
              <a:t>Worst case scenario</a:t>
            </a:r>
          </a:p>
          <a:p>
            <a:pPr marL="0" indent="0">
              <a:buNone/>
            </a:pPr>
            <a:r>
              <a:rPr lang="en-IN" dirty="0"/>
              <a:t>The entire position is disallowed, such that Derrick owes $8 million tax</a:t>
            </a:r>
            <a:endParaRPr lang="en-US"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8" name="Rectangle 27"/>
          <p:cNvSpPr/>
          <p:nvPr/>
        </p:nvSpPr>
        <p:spPr>
          <a:xfrm>
            <a:off x="891049" y="4532959"/>
            <a:ext cx="7921625" cy="20962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67530" y="486287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2018</a:t>
            </a:r>
            <a:endParaRPr lang="en-IN" sz="2600" b="1" baseline="30000" dirty="0">
              <a:latin typeface="Calibri" pitchFamily="34" charset="0"/>
            </a:endParaRPr>
          </a:p>
        </p:txBody>
      </p:sp>
      <p:cxnSp>
        <p:nvCxnSpPr>
          <p:cNvPr id="30" name="Straight Connector 29"/>
          <p:cNvCxnSpPr/>
          <p:nvPr/>
        </p:nvCxnSpPr>
        <p:spPr>
          <a:xfrm>
            <a:off x="891050" y="532583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0" y="574871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2" name="TextBox 31"/>
          <p:cNvSpPr txBox="1">
            <a:spLocks noChangeArrowheads="1"/>
          </p:cNvSpPr>
          <p:nvPr/>
        </p:nvSpPr>
        <p:spPr bwMode="auto">
          <a:xfrm>
            <a:off x="897873" y="5341696"/>
            <a:ext cx="5204555" cy="404812"/>
          </a:xfrm>
          <a:prstGeom prst="rect">
            <a:avLst/>
          </a:prstGeom>
          <a:noFill/>
          <a:ln w="9525">
            <a:noFill/>
            <a:miter lim="800000"/>
            <a:headEnd/>
            <a:tailEnd/>
          </a:ln>
        </p:spPr>
        <p:txBody>
          <a:bodyPr/>
          <a:lstStyle/>
          <a:p>
            <a:r>
              <a:rPr lang="en-US" sz="2600" dirty="0"/>
              <a:t>Income tax expense</a:t>
            </a:r>
            <a:endParaRPr lang="en-IN" sz="2600" dirty="0">
              <a:latin typeface="Calibri" pitchFamily="34" charset="0"/>
            </a:endParaRPr>
          </a:p>
        </p:txBody>
      </p:sp>
      <p:sp>
        <p:nvSpPr>
          <p:cNvPr id="33" name="TextBox 32"/>
          <p:cNvSpPr txBox="1">
            <a:spLocks noChangeArrowheads="1"/>
          </p:cNvSpPr>
          <p:nvPr/>
        </p:nvSpPr>
        <p:spPr bwMode="auto">
          <a:xfrm>
            <a:off x="899450" y="6174125"/>
            <a:ext cx="5201400" cy="368012"/>
          </a:xfrm>
          <a:prstGeom prst="rect">
            <a:avLst/>
          </a:prstGeom>
          <a:noFill/>
          <a:ln w="9525">
            <a:noFill/>
            <a:miter lim="800000"/>
            <a:headEnd/>
            <a:tailEnd/>
          </a:ln>
        </p:spPr>
        <p:txBody>
          <a:bodyPr/>
          <a:lstStyle/>
          <a:p>
            <a:pPr lvl="1"/>
            <a:r>
              <a:rPr lang="en-IN" sz="2600" dirty="0"/>
              <a:t>Income tax payable (or cash)</a:t>
            </a:r>
            <a:endParaRPr lang="en-IN" sz="2600" dirty="0">
              <a:latin typeface="Calibri" pitchFamily="34" charset="0"/>
            </a:endParaRPr>
          </a:p>
        </p:txBody>
      </p:sp>
      <p:sp>
        <p:nvSpPr>
          <p:cNvPr id="34" name="TextBox 33"/>
          <p:cNvSpPr txBox="1">
            <a:spLocks noChangeArrowheads="1"/>
          </p:cNvSpPr>
          <p:nvPr/>
        </p:nvSpPr>
        <p:spPr bwMode="auto">
          <a:xfrm>
            <a:off x="7567399" y="6137324"/>
            <a:ext cx="1176057" cy="404813"/>
          </a:xfrm>
          <a:prstGeom prst="rect">
            <a:avLst/>
          </a:prstGeom>
          <a:noFill/>
          <a:ln w="9525">
            <a:noFill/>
            <a:miter lim="800000"/>
            <a:headEnd/>
            <a:tailEnd/>
          </a:ln>
        </p:spPr>
        <p:txBody>
          <a:bodyPr/>
          <a:lstStyle/>
          <a:p>
            <a:pPr algn="r"/>
            <a:r>
              <a:rPr lang="en-IN" sz="2600" dirty="0">
                <a:latin typeface="Calibri" pitchFamily="34" charset="0"/>
              </a:rPr>
              <a:t>8</a:t>
            </a:r>
          </a:p>
        </p:txBody>
      </p:sp>
      <p:sp>
        <p:nvSpPr>
          <p:cNvPr id="35" name="TextBox 34"/>
          <p:cNvSpPr txBox="1">
            <a:spLocks noChangeArrowheads="1"/>
          </p:cNvSpPr>
          <p:nvPr/>
        </p:nvSpPr>
        <p:spPr bwMode="auto">
          <a:xfrm>
            <a:off x="7804505" y="487463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305836" y="487463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a:spLocks noChangeArrowheads="1"/>
          </p:cNvSpPr>
          <p:nvPr/>
        </p:nvSpPr>
        <p:spPr bwMode="auto">
          <a:xfrm>
            <a:off x="6683104" y="4494494"/>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38" name="TextBox 37"/>
          <p:cNvSpPr txBox="1">
            <a:spLocks noChangeArrowheads="1"/>
          </p:cNvSpPr>
          <p:nvPr/>
        </p:nvSpPr>
        <p:spPr bwMode="auto">
          <a:xfrm>
            <a:off x="899450" y="574871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
        <p:nvSpPr>
          <p:cNvPr id="40" name="TextBox 39"/>
          <p:cNvSpPr txBox="1">
            <a:spLocks noChangeArrowheads="1"/>
          </p:cNvSpPr>
          <p:nvPr/>
        </p:nvSpPr>
        <p:spPr bwMode="auto">
          <a:xfrm>
            <a:off x="6228340" y="5341696"/>
            <a:ext cx="1174822" cy="404812"/>
          </a:xfrm>
          <a:prstGeom prst="rect">
            <a:avLst/>
          </a:prstGeom>
          <a:noFill/>
          <a:ln w="9525">
            <a:noFill/>
            <a:miter lim="800000"/>
            <a:headEnd/>
            <a:tailEnd/>
          </a:ln>
        </p:spPr>
        <p:txBody>
          <a:bodyPr/>
          <a:lstStyle/>
          <a:p>
            <a:pPr algn="r"/>
            <a:r>
              <a:rPr lang="en-IN" sz="2600" dirty="0">
                <a:latin typeface="Calibri" pitchFamily="34" charset="0"/>
              </a:rPr>
              <a:t>6</a:t>
            </a:r>
          </a:p>
        </p:txBody>
      </p:sp>
      <p:sp>
        <p:nvSpPr>
          <p:cNvPr id="17" name="Rectangle 16"/>
          <p:cNvSpPr/>
          <p:nvPr/>
        </p:nvSpPr>
        <p:spPr>
          <a:xfrm>
            <a:off x="6985638" y="5424721"/>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9851553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37" grpId="0"/>
      <p:bldP spid="38" grpId="0"/>
      <p:bldP spid="40" grpId="0"/>
      <p:bldP spid="1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r>
              <a:rPr lang="en-IN" sz="2600" dirty="0" smtClean="0">
                <a:latin typeface="+mj-lt"/>
              </a:rPr>
              <a:t>(cont. 5)</a:t>
            </a:r>
            <a:endParaRPr lang="en-IN" sz="2600"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t>Resolution of the uncertainty:</a:t>
            </a:r>
          </a:p>
          <a:p>
            <a:pPr marL="0" indent="0">
              <a:buNone/>
            </a:pPr>
            <a:r>
              <a:rPr lang="en-US" b="1" dirty="0"/>
              <a:t>2. Best case scenario</a:t>
            </a:r>
          </a:p>
          <a:p>
            <a:pPr marL="0" indent="0">
              <a:buNone/>
            </a:pPr>
            <a:r>
              <a:rPr lang="en-IN" dirty="0"/>
              <a:t>The entire position is upheld, so Derrick owes no additional tax</a:t>
            </a:r>
            <a:endParaRPr lang="en-US" b="1"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17" name="Rectangle 16"/>
          <p:cNvSpPr/>
          <p:nvPr/>
        </p:nvSpPr>
        <p:spPr>
          <a:xfrm>
            <a:off x="891049" y="3534525"/>
            <a:ext cx="7921625" cy="173243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8" name="TextBox 17"/>
          <p:cNvSpPr txBox="1">
            <a:spLocks noChangeArrowheads="1"/>
          </p:cNvSpPr>
          <p:nvPr/>
        </p:nvSpPr>
        <p:spPr bwMode="auto">
          <a:xfrm>
            <a:off x="891048" y="381969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cxnSp>
        <p:nvCxnSpPr>
          <p:cNvPr id="19" name="Straight Connector 18"/>
          <p:cNvCxnSpPr/>
          <p:nvPr/>
        </p:nvCxnSpPr>
        <p:spPr>
          <a:xfrm>
            <a:off x="891050" y="428265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6228340" y="435501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21" name="TextBox 20"/>
          <p:cNvSpPr txBox="1">
            <a:spLocks noChangeArrowheads="1"/>
          </p:cNvSpPr>
          <p:nvPr/>
        </p:nvSpPr>
        <p:spPr bwMode="auto">
          <a:xfrm>
            <a:off x="897873" y="3947996"/>
            <a:ext cx="5204555" cy="404812"/>
          </a:xfrm>
          <a:prstGeom prst="rect">
            <a:avLst/>
          </a:prstGeom>
          <a:noFill/>
          <a:ln w="9525">
            <a:noFill/>
            <a:miter lim="800000"/>
            <a:headEnd/>
            <a:tailEnd/>
          </a:ln>
        </p:spPr>
        <p:txBody>
          <a:bodyPr/>
          <a:lstStyle/>
          <a:p>
            <a:endParaRPr lang="en-IN" sz="2600" dirty="0">
              <a:latin typeface="Calibri" pitchFamily="34" charset="0"/>
            </a:endParaRPr>
          </a:p>
        </p:txBody>
      </p:sp>
      <p:sp>
        <p:nvSpPr>
          <p:cNvPr id="22" name="TextBox 21"/>
          <p:cNvSpPr txBox="1">
            <a:spLocks noChangeArrowheads="1"/>
          </p:cNvSpPr>
          <p:nvPr/>
        </p:nvSpPr>
        <p:spPr bwMode="auto">
          <a:xfrm>
            <a:off x="899450" y="4780425"/>
            <a:ext cx="5201400" cy="368012"/>
          </a:xfrm>
          <a:prstGeom prst="rect">
            <a:avLst/>
          </a:prstGeom>
          <a:noFill/>
          <a:ln w="9525">
            <a:noFill/>
            <a:miter lim="800000"/>
            <a:headEnd/>
            <a:tailEnd/>
          </a:ln>
        </p:spPr>
        <p:txBody>
          <a:bodyPr/>
          <a:lstStyle/>
          <a:p>
            <a:pPr lvl="1"/>
            <a:r>
              <a:rPr lang="en-US" sz="2600" dirty="0"/>
              <a:t>Income tax expense</a:t>
            </a:r>
            <a:endParaRPr lang="en-IN" sz="2600" dirty="0">
              <a:latin typeface="Calibri" pitchFamily="34" charset="0"/>
            </a:endParaRPr>
          </a:p>
        </p:txBody>
      </p:sp>
      <p:sp>
        <p:nvSpPr>
          <p:cNvPr id="23" name="TextBox 22"/>
          <p:cNvSpPr txBox="1">
            <a:spLocks noChangeArrowheads="1"/>
          </p:cNvSpPr>
          <p:nvPr/>
        </p:nvSpPr>
        <p:spPr bwMode="auto">
          <a:xfrm>
            <a:off x="7567399" y="4743624"/>
            <a:ext cx="1176057" cy="404813"/>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24" name="TextBox 23"/>
          <p:cNvSpPr txBox="1">
            <a:spLocks noChangeArrowheads="1"/>
          </p:cNvSpPr>
          <p:nvPr/>
        </p:nvSpPr>
        <p:spPr bwMode="auto">
          <a:xfrm>
            <a:off x="7804505" y="3843212"/>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5" name="TextBox 24"/>
          <p:cNvSpPr txBox="1">
            <a:spLocks noChangeArrowheads="1"/>
          </p:cNvSpPr>
          <p:nvPr/>
        </p:nvSpPr>
        <p:spPr bwMode="auto">
          <a:xfrm>
            <a:off x="6305836" y="3843212"/>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26" name="TextBox 25"/>
          <p:cNvSpPr txBox="1">
            <a:spLocks noChangeArrowheads="1"/>
          </p:cNvSpPr>
          <p:nvPr/>
        </p:nvSpPr>
        <p:spPr bwMode="auto">
          <a:xfrm>
            <a:off x="6683104" y="3463072"/>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27" name="TextBox 26"/>
          <p:cNvSpPr txBox="1">
            <a:spLocks noChangeArrowheads="1"/>
          </p:cNvSpPr>
          <p:nvPr/>
        </p:nvSpPr>
        <p:spPr bwMode="auto">
          <a:xfrm>
            <a:off x="899450" y="435501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
        <p:nvSpPr>
          <p:cNvPr id="28" name="Rectangle 27"/>
          <p:cNvSpPr/>
          <p:nvPr/>
        </p:nvSpPr>
        <p:spPr>
          <a:xfrm>
            <a:off x="8334163" y="4810348"/>
            <a:ext cx="393005" cy="338089"/>
          </a:xfrm>
          <a:prstGeom prst="rect">
            <a:avLst/>
          </a:prstGeom>
          <a:noFill/>
          <a:ln w="28575" cap="flat" cmpd="sng" algn="ctr">
            <a:solidFill>
              <a:srgbClr val="C00000"/>
            </a:solidFill>
            <a:prstDash val="solid"/>
            <a:miter lim="800000"/>
          </a:ln>
          <a:effectLst/>
        </p:spPr>
        <p:txBody>
          <a:bodyPr rtlCol="0" anchor="ctr"/>
          <a:lstStyle/>
          <a:p>
            <a:pPr algn="ctr"/>
            <a:endParaRPr lang="en-US" kern="0">
              <a:solidFill>
                <a:prstClr val="white"/>
              </a:solidFill>
              <a:cs typeface="Arial" charset="0"/>
            </a:endParaRPr>
          </a:p>
        </p:txBody>
      </p:sp>
    </p:spTree>
    <p:extLst>
      <p:ext uri="{BB962C8B-B14F-4D97-AF65-F5344CB8AC3E}">
        <p14:creationId xmlns:p14="http://schemas.microsoft.com/office/powerpoint/2010/main" val="3091817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20" grpId="0"/>
      <p:bldP spid="21" grpId="0"/>
      <p:bldP spid="22" grpId="0"/>
      <p:bldP spid="23" grpId="0"/>
      <p:bldP spid="24" grpId="0"/>
      <p:bldP spid="25" grpId="0"/>
      <p:bldP spid="26" grpId="0"/>
      <p:bldP spid="27" grpId="0"/>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latin typeface="+mj-lt"/>
              </a:rPr>
              <a:t>Coping with Uncertainty in Income Taxes </a:t>
            </a:r>
            <a:br>
              <a:rPr lang="en-IN" dirty="0">
                <a:latin typeface="+mj-lt"/>
              </a:rPr>
            </a:br>
            <a:r>
              <a:rPr lang="en-IN" sz="2200" dirty="0" smtClean="0"/>
              <a:t>(concluded</a:t>
            </a:r>
            <a:r>
              <a:rPr lang="en-IN" sz="2200" dirty="0"/>
              <a:t>)</a:t>
            </a:r>
            <a:endParaRPr lang="en-IN" sz="2200"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t>Resolution of the uncertainty:</a:t>
            </a:r>
          </a:p>
          <a:p>
            <a:pPr marL="0" indent="0">
              <a:buNone/>
            </a:pPr>
            <a:r>
              <a:rPr lang="en-US" b="1" dirty="0"/>
              <a:t>3. Expected scenario</a:t>
            </a:r>
          </a:p>
          <a:p>
            <a:pPr marL="0" indent="0">
              <a:buNone/>
            </a:pPr>
            <a:r>
              <a:rPr lang="en-IN" dirty="0"/>
              <a:t>The $6 million position is allowed as expected, so Derrick owes the </a:t>
            </a:r>
            <a:r>
              <a:rPr lang="en-US" dirty="0"/>
              <a:t>expected $2 million tax</a:t>
            </a:r>
            <a:endParaRPr lang="en-US" b="1" dirty="0"/>
          </a:p>
        </p:txBody>
      </p:sp>
      <p:sp>
        <p:nvSpPr>
          <p:cNvPr id="16"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sp>
        <p:nvSpPr>
          <p:cNvPr id="28" name="Rectangle 27"/>
          <p:cNvSpPr/>
          <p:nvPr/>
        </p:nvSpPr>
        <p:spPr>
          <a:xfrm>
            <a:off x="891049" y="3427845"/>
            <a:ext cx="7921625" cy="173243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891048" y="3783564"/>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cxnSp>
        <p:nvCxnSpPr>
          <p:cNvPr id="30" name="Straight Connector 29"/>
          <p:cNvCxnSpPr/>
          <p:nvPr/>
        </p:nvCxnSpPr>
        <p:spPr>
          <a:xfrm>
            <a:off x="891050" y="424352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8340" y="4248331"/>
            <a:ext cx="1174822" cy="404812"/>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2" name="TextBox 31"/>
          <p:cNvSpPr txBox="1">
            <a:spLocks noChangeArrowheads="1"/>
          </p:cNvSpPr>
          <p:nvPr/>
        </p:nvSpPr>
        <p:spPr bwMode="auto">
          <a:xfrm>
            <a:off x="897873" y="3841316"/>
            <a:ext cx="5204555" cy="404812"/>
          </a:xfrm>
          <a:prstGeom prst="rect">
            <a:avLst/>
          </a:prstGeom>
          <a:noFill/>
          <a:ln w="9525">
            <a:noFill/>
            <a:miter lim="800000"/>
            <a:headEnd/>
            <a:tailEnd/>
          </a:ln>
        </p:spPr>
        <p:txBody>
          <a:bodyPr/>
          <a:lstStyle/>
          <a:p>
            <a:endParaRPr lang="en-IN" sz="2600" dirty="0">
              <a:latin typeface="Calibri" pitchFamily="34" charset="0"/>
            </a:endParaRPr>
          </a:p>
        </p:txBody>
      </p:sp>
      <p:sp>
        <p:nvSpPr>
          <p:cNvPr id="33" name="TextBox 32"/>
          <p:cNvSpPr txBox="1">
            <a:spLocks noChangeArrowheads="1"/>
          </p:cNvSpPr>
          <p:nvPr/>
        </p:nvSpPr>
        <p:spPr bwMode="auto">
          <a:xfrm>
            <a:off x="899450" y="4673745"/>
            <a:ext cx="5201400" cy="368012"/>
          </a:xfrm>
          <a:prstGeom prst="rect">
            <a:avLst/>
          </a:prstGeom>
          <a:noFill/>
          <a:ln w="9525">
            <a:noFill/>
            <a:miter lim="800000"/>
            <a:headEnd/>
            <a:tailEnd/>
          </a:ln>
        </p:spPr>
        <p:txBody>
          <a:bodyPr/>
          <a:lstStyle/>
          <a:p>
            <a:pPr lvl="1"/>
            <a:r>
              <a:rPr lang="en-US" sz="2600" dirty="0"/>
              <a:t>Income tax payable</a:t>
            </a:r>
            <a:endParaRPr lang="en-IN" sz="2600" dirty="0">
              <a:latin typeface="Calibri" pitchFamily="34" charset="0"/>
            </a:endParaRPr>
          </a:p>
        </p:txBody>
      </p:sp>
      <p:sp>
        <p:nvSpPr>
          <p:cNvPr id="34" name="TextBox 33"/>
          <p:cNvSpPr txBox="1">
            <a:spLocks noChangeArrowheads="1"/>
          </p:cNvSpPr>
          <p:nvPr/>
        </p:nvSpPr>
        <p:spPr bwMode="auto">
          <a:xfrm>
            <a:off x="7567399" y="4636944"/>
            <a:ext cx="1176057" cy="404813"/>
          </a:xfrm>
          <a:prstGeom prst="rect">
            <a:avLst/>
          </a:prstGeom>
          <a:noFill/>
          <a:ln w="9525">
            <a:noFill/>
            <a:miter lim="800000"/>
            <a:headEnd/>
            <a:tailEnd/>
          </a:ln>
        </p:spPr>
        <p:txBody>
          <a:bodyPr/>
          <a:lstStyle/>
          <a:p>
            <a:pPr algn="r"/>
            <a:r>
              <a:rPr lang="en-IN" sz="2600" dirty="0">
                <a:latin typeface="Calibri" pitchFamily="34" charset="0"/>
              </a:rPr>
              <a:t>2</a:t>
            </a:r>
          </a:p>
        </p:txBody>
      </p:sp>
      <p:sp>
        <p:nvSpPr>
          <p:cNvPr id="35" name="TextBox 34"/>
          <p:cNvSpPr txBox="1">
            <a:spLocks noChangeArrowheads="1"/>
          </p:cNvSpPr>
          <p:nvPr/>
        </p:nvSpPr>
        <p:spPr bwMode="auto">
          <a:xfrm>
            <a:off x="7804505" y="3783564"/>
            <a:ext cx="1065331"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305836" y="3783564"/>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a:spLocks noChangeArrowheads="1"/>
          </p:cNvSpPr>
          <p:nvPr/>
        </p:nvSpPr>
        <p:spPr bwMode="auto">
          <a:xfrm>
            <a:off x="6683104" y="3450456"/>
            <a:ext cx="2014974" cy="396173"/>
          </a:xfrm>
          <a:prstGeom prst="rect">
            <a:avLst/>
          </a:prstGeom>
          <a:noFill/>
          <a:ln w="9525">
            <a:noFill/>
            <a:miter lim="800000"/>
            <a:headEnd/>
            <a:tailEnd/>
          </a:ln>
        </p:spPr>
        <p:txBody>
          <a:bodyPr>
            <a:spAutoFit/>
          </a:bodyPr>
          <a:lstStyle/>
          <a:p>
            <a:pPr algn="ctr"/>
            <a:r>
              <a:rPr lang="en-US" sz="2600" dirty="0">
                <a:latin typeface="Calibri" pitchFamily="34" charset="0"/>
              </a:rPr>
              <a:t>($ in millions)</a:t>
            </a:r>
            <a:endParaRPr lang="en-IN" sz="2600" baseline="30000" dirty="0">
              <a:latin typeface="Calibri" pitchFamily="34" charset="0"/>
            </a:endParaRPr>
          </a:p>
        </p:txBody>
      </p:sp>
      <p:sp>
        <p:nvSpPr>
          <p:cNvPr id="38" name="TextBox 37"/>
          <p:cNvSpPr txBox="1">
            <a:spLocks noChangeArrowheads="1"/>
          </p:cNvSpPr>
          <p:nvPr/>
        </p:nvSpPr>
        <p:spPr bwMode="auto">
          <a:xfrm>
            <a:off x="899450" y="4248330"/>
            <a:ext cx="5201400" cy="404813"/>
          </a:xfrm>
          <a:prstGeom prst="rect">
            <a:avLst/>
          </a:prstGeom>
          <a:noFill/>
          <a:ln w="9525">
            <a:noFill/>
            <a:miter lim="800000"/>
            <a:headEnd/>
            <a:tailEnd/>
          </a:ln>
        </p:spPr>
        <p:txBody>
          <a:bodyPr/>
          <a:lstStyle/>
          <a:p>
            <a:r>
              <a:rPr lang="en-US" sz="2600" dirty="0"/>
              <a:t>Liability—projected additional tax</a:t>
            </a:r>
            <a:endParaRPr lang="en-IN" sz="2600" dirty="0">
              <a:latin typeface="Calibri" pitchFamily="34" charset="0"/>
            </a:endParaRPr>
          </a:p>
        </p:txBody>
      </p:sp>
    </p:spTree>
    <p:extLst>
      <p:ext uri="{BB962C8B-B14F-4D97-AF65-F5344CB8AC3E}">
        <p14:creationId xmlns:p14="http://schemas.microsoft.com/office/powerpoint/2010/main" val="34523139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37" grpId="0"/>
      <p:bldP spid="3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
            <a:ext cx="7943274" cy="1444625"/>
          </a:xfrm>
        </p:spPr>
        <p:txBody>
          <a:bodyPr>
            <a:normAutofit/>
          </a:bodyPr>
          <a:lstStyle/>
          <a:p>
            <a:r>
              <a:rPr lang="en-US" dirty="0"/>
              <a:t> Disclosure of Deferred Taxes—Staples, Inc.</a:t>
            </a:r>
            <a:endParaRPr lang="en-IN" dirty="0">
              <a:solidFill>
                <a:srgbClr val="235A20"/>
              </a:solidFill>
              <a:latin typeface="+mj-lt"/>
            </a:endParaRPr>
          </a:p>
        </p:txBody>
      </p:sp>
      <p:sp>
        <p:nvSpPr>
          <p:cNvPr id="5"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LO16-9</a:t>
            </a:r>
          </a:p>
        </p:txBody>
      </p:sp>
      <p:pic>
        <p:nvPicPr>
          <p:cNvPr id="3" name="Picture 2"/>
          <p:cNvPicPr>
            <a:picLocks noChangeAspect="1"/>
          </p:cNvPicPr>
          <p:nvPr/>
        </p:nvPicPr>
        <p:blipFill>
          <a:blip r:embed="rId3"/>
          <a:stretch>
            <a:fillRect/>
          </a:stretch>
        </p:blipFill>
        <p:spPr>
          <a:xfrm>
            <a:off x="761999" y="1444627"/>
            <a:ext cx="7824842" cy="3095100"/>
          </a:xfrm>
          <a:prstGeom prst="rect">
            <a:avLst/>
          </a:prstGeom>
        </p:spPr>
      </p:pic>
    </p:spTree>
    <p:extLst>
      <p:ext uri="{BB962C8B-B14F-4D97-AF65-F5344CB8AC3E}">
        <p14:creationId xmlns:p14="http://schemas.microsoft.com/office/powerpoint/2010/main" val="1978868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a:t>Temporary Difference Originating in 2018 and Reversing in 2019 and 2020</a:t>
            </a:r>
            <a:r>
              <a:rPr lang="en-US" sz="1600" dirty="0">
                <a:cs typeface="Arial" charset="0"/>
              </a:rPr>
              <a:t> </a:t>
            </a:r>
            <a:endParaRPr lang="en-IN" sz="3200" dirty="0"/>
          </a:p>
        </p:txBody>
      </p:sp>
      <p:sp>
        <p:nvSpPr>
          <p:cNvPr id="15" name="Title 2"/>
          <p:cNvSpPr txBox="1">
            <a:spLocks/>
          </p:cNvSpPr>
          <p:nvPr/>
        </p:nvSpPr>
        <p:spPr bwMode="auto">
          <a:xfrm>
            <a:off x="8389940" y="5810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
        <p:nvSpPr>
          <p:cNvPr id="17" name="TextBox 16"/>
          <p:cNvSpPr txBox="1"/>
          <p:nvPr/>
        </p:nvSpPr>
        <p:spPr>
          <a:xfrm>
            <a:off x="3013544" y="2028260"/>
            <a:ext cx="3606306" cy="492443"/>
          </a:xfrm>
          <a:prstGeom prst="rect">
            <a:avLst/>
          </a:prstGeom>
          <a:noFill/>
        </p:spPr>
        <p:txBody>
          <a:bodyPr wrap="square" rtlCol="0">
            <a:spAutoFit/>
          </a:bodyPr>
          <a:lstStyle/>
          <a:p>
            <a:pPr algn="ctr"/>
            <a:r>
              <a:rPr lang="en-US" sz="2600" b="1" dirty="0"/>
              <a:t>Deferred Tax Liability</a:t>
            </a:r>
            <a:endParaRPr lang="en-US" sz="2600" dirty="0"/>
          </a:p>
        </p:txBody>
      </p:sp>
      <p:cxnSp>
        <p:nvCxnSpPr>
          <p:cNvPr id="18" name="Straight Connector 17"/>
          <p:cNvCxnSpPr/>
          <p:nvPr/>
        </p:nvCxnSpPr>
        <p:spPr>
          <a:xfrm>
            <a:off x="810256" y="2478411"/>
            <a:ext cx="8012883" cy="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817990" y="2477780"/>
            <a:ext cx="0" cy="2330729"/>
          </a:xfrm>
          <a:prstGeom prst="line">
            <a:avLst/>
          </a:prstGeom>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6601409" y="2852136"/>
            <a:ext cx="1073028" cy="492443"/>
          </a:xfrm>
          <a:prstGeom prst="rect">
            <a:avLst/>
          </a:prstGeom>
        </p:spPr>
        <p:txBody>
          <a:bodyPr wrap="square" rtlCol="0">
            <a:spAutoFit/>
          </a:bodyPr>
          <a:lstStyle/>
          <a:p>
            <a:r>
              <a:rPr lang="en-US" sz="2600" dirty="0"/>
              <a:t>2018</a:t>
            </a:r>
          </a:p>
        </p:txBody>
      </p:sp>
      <p:sp>
        <p:nvSpPr>
          <p:cNvPr id="22" name="TextBox 21"/>
          <p:cNvSpPr txBox="1"/>
          <p:nvPr/>
        </p:nvSpPr>
        <p:spPr>
          <a:xfrm>
            <a:off x="4827584" y="2836877"/>
            <a:ext cx="518117" cy="492443"/>
          </a:xfrm>
          <a:prstGeom prst="rect">
            <a:avLst/>
          </a:prstGeom>
        </p:spPr>
        <p:txBody>
          <a:bodyPr wrap="square" rtlCol="0" anchor="ctr">
            <a:spAutoFit/>
          </a:bodyPr>
          <a:lstStyle/>
          <a:p>
            <a:pPr algn="r"/>
            <a:r>
              <a:rPr lang="en-US" sz="2600" dirty="0"/>
              <a:t>16</a:t>
            </a:r>
          </a:p>
        </p:txBody>
      </p:sp>
      <p:sp>
        <p:nvSpPr>
          <p:cNvPr id="25" name="TextBox 24"/>
          <p:cNvSpPr txBox="1">
            <a:spLocks noChangeArrowheads="1"/>
          </p:cNvSpPr>
          <p:nvPr/>
        </p:nvSpPr>
        <p:spPr bwMode="auto">
          <a:xfrm>
            <a:off x="810256" y="2492912"/>
            <a:ext cx="1843756" cy="404812"/>
          </a:xfrm>
          <a:prstGeom prst="rect">
            <a:avLst/>
          </a:prstGeom>
          <a:noFill/>
          <a:ln w="9525">
            <a:noFill/>
            <a:miter lim="800000"/>
            <a:headEnd/>
            <a:tailEnd/>
          </a:ln>
        </p:spPr>
        <p:txBody>
          <a:bodyPr/>
          <a:lstStyle/>
          <a:p>
            <a:pPr algn="ctr"/>
            <a:r>
              <a:rPr lang="en-IN" sz="2200" dirty="0">
                <a:latin typeface="Calibri" pitchFamily="34" charset="0"/>
              </a:rPr>
              <a:t>($ in millions)</a:t>
            </a:r>
          </a:p>
        </p:txBody>
      </p:sp>
      <p:sp>
        <p:nvSpPr>
          <p:cNvPr id="29" name="TextBox 28"/>
          <p:cNvSpPr txBox="1"/>
          <p:nvPr/>
        </p:nvSpPr>
        <p:spPr>
          <a:xfrm>
            <a:off x="4298254" y="3263810"/>
            <a:ext cx="518117" cy="492443"/>
          </a:xfrm>
          <a:prstGeom prst="rect">
            <a:avLst/>
          </a:prstGeom>
        </p:spPr>
        <p:txBody>
          <a:bodyPr wrap="square" rtlCol="0" anchor="ctr">
            <a:spAutoFit/>
          </a:bodyPr>
          <a:lstStyle/>
          <a:p>
            <a:pPr algn="r"/>
            <a:r>
              <a:rPr lang="en-US" sz="2600" dirty="0"/>
              <a:t>4</a:t>
            </a:r>
          </a:p>
        </p:txBody>
      </p:sp>
      <p:sp>
        <p:nvSpPr>
          <p:cNvPr id="30" name="TextBox 29"/>
          <p:cNvSpPr txBox="1"/>
          <p:nvPr/>
        </p:nvSpPr>
        <p:spPr>
          <a:xfrm>
            <a:off x="4312780" y="3744137"/>
            <a:ext cx="518117" cy="492443"/>
          </a:xfrm>
          <a:prstGeom prst="rect">
            <a:avLst/>
          </a:prstGeom>
        </p:spPr>
        <p:txBody>
          <a:bodyPr wrap="square" rtlCol="0" anchor="ctr">
            <a:spAutoFit/>
          </a:bodyPr>
          <a:lstStyle/>
          <a:p>
            <a:pPr algn="r"/>
            <a:r>
              <a:rPr lang="en-US" sz="2600" dirty="0"/>
              <a:t>12</a:t>
            </a:r>
          </a:p>
        </p:txBody>
      </p:sp>
      <p:sp>
        <p:nvSpPr>
          <p:cNvPr id="31" name="TextBox 30"/>
          <p:cNvSpPr txBox="1"/>
          <p:nvPr/>
        </p:nvSpPr>
        <p:spPr>
          <a:xfrm>
            <a:off x="7317559" y="2873908"/>
            <a:ext cx="1605104" cy="430887"/>
          </a:xfrm>
          <a:prstGeom prst="rect">
            <a:avLst/>
          </a:prstGeom>
        </p:spPr>
        <p:txBody>
          <a:bodyPr wrap="square" rtlCol="0">
            <a:spAutoFit/>
          </a:bodyPr>
          <a:lstStyle/>
          <a:p>
            <a:pPr algn="ctr"/>
            <a:r>
              <a:rPr lang="en-US" sz="2200" dirty="0"/>
              <a:t>($40 </a:t>
            </a:r>
            <a:r>
              <a:rPr lang="en-US" sz="2200" dirty="0" smtClean="0"/>
              <a:t>× </a:t>
            </a:r>
            <a:r>
              <a:rPr lang="en-US" sz="2200" dirty="0"/>
              <a:t>40%)</a:t>
            </a:r>
          </a:p>
        </p:txBody>
      </p:sp>
      <p:sp>
        <p:nvSpPr>
          <p:cNvPr id="32" name="TextBox 31"/>
          <p:cNvSpPr txBox="1"/>
          <p:nvPr/>
        </p:nvSpPr>
        <p:spPr>
          <a:xfrm>
            <a:off x="810256" y="3251694"/>
            <a:ext cx="1073028" cy="492443"/>
          </a:xfrm>
          <a:prstGeom prst="rect">
            <a:avLst/>
          </a:prstGeom>
        </p:spPr>
        <p:txBody>
          <a:bodyPr wrap="square" rtlCol="0">
            <a:spAutoFit/>
          </a:bodyPr>
          <a:lstStyle/>
          <a:p>
            <a:r>
              <a:rPr lang="en-US" sz="2600" dirty="0"/>
              <a:t>2019</a:t>
            </a:r>
          </a:p>
        </p:txBody>
      </p:sp>
      <p:sp>
        <p:nvSpPr>
          <p:cNvPr id="33" name="TextBox 32"/>
          <p:cNvSpPr txBox="1"/>
          <p:nvPr/>
        </p:nvSpPr>
        <p:spPr>
          <a:xfrm>
            <a:off x="1477912" y="3273466"/>
            <a:ext cx="1605104" cy="430887"/>
          </a:xfrm>
          <a:prstGeom prst="rect">
            <a:avLst/>
          </a:prstGeom>
        </p:spPr>
        <p:txBody>
          <a:bodyPr wrap="square" rtlCol="0">
            <a:spAutoFit/>
          </a:bodyPr>
          <a:lstStyle/>
          <a:p>
            <a:pPr algn="ctr"/>
            <a:r>
              <a:rPr lang="en-US" sz="2200" dirty="0"/>
              <a:t>($10 × </a:t>
            </a:r>
            <a:r>
              <a:rPr lang="en-US" sz="2200" dirty="0" smtClean="0"/>
              <a:t>40</a:t>
            </a:r>
            <a:r>
              <a:rPr lang="en-US" sz="2200" dirty="0"/>
              <a:t>%)</a:t>
            </a:r>
          </a:p>
        </p:txBody>
      </p:sp>
      <p:sp>
        <p:nvSpPr>
          <p:cNvPr id="34" name="TextBox 33"/>
          <p:cNvSpPr txBox="1"/>
          <p:nvPr/>
        </p:nvSpPr>
        <p:spPr>
          <a:xfrm>
            <a:off x="810256" y="3766952"/>
            <a:ext cx="1073028" cy="492443"/>
          </a:xfrm>
          <a:prstGeom prst="rect">
            <a:avLst/>
          </a:prstGeom>
        </p:spPr>
        <p:txBody>
          <a:bodyPr wrap="square" rtlCol="0">
            <a:spAutoFit/>
          </a:bodyPr>
          <a:lstStyle/>
          <a:p>
            <a:r>
              <a:rPr lang="en-US" sz="2600" dirty="0"/>
              <a:t>2020</a:t>
            </a:r>
          </a:p>
        </p:txBody>
      </p:sp>
      <p:sp>
        <p:nvSpPr>
          <p:cNvPr id="35" name="TextBox 34"/>
          <p:cNvSpPr txBox="1"/>
          <p:nvPr/>
        </p:nvSpPr>
        <p:spPr>
          <a:xfrm>
            <a:off x="1477912" y="3788724"/>
            <a:ext cx="1605104" cy="430887"/>
          </a:xfrm>
          <a:prstGeom prst="rect">
            <a:avLst/>
          </a:prstGeom>
        </p:spPr>
        <p:txBody>
          <a:bodyPr wrap="square" rtlCol="0">
            <a:spAutoFit/>
          </a:bodyPr>
          <a:lstStyle/>
          <a:p>
            <a:pPr algn="ctr"/>
            <a:r>
              <a:rPr lang="en-US" sz="2200" dirty="0"/>
              <a:t>($30 × </a:t>
            </a:r>
            <a:r>
              <a:rPr lang="en-US" sz="2200" dirty="0" smtClean="0"/>
              <a:t>40</a:t>
            </a:r>
            <a:r>
              <a:rPr lang="en-US" sz="2200" dirty="0"/>
              <a:t>%)</a:t>
            </a:r>
          </a:p>
        </p:txBody>
      </p:sp>
      <p:cxnSp>
        <p:nvCxnSpPr>
          <p:cNvPr id="36" name="Straight Connector 35"/>
          <p:cNvCxnSpPr/>
          <p:nvPr/>
        </p:nvCxnSpPr>
        <p:spPr>
          <a:xfrm>
            <a:off x="810256" y="4255349"/>
            <a:ext cx="8012883" cy="0"/>
          </a:xfrm>
          <a:prstGeom prst="line">
            <a:avLst/>
          </a:prstGeom>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5891501" y="4310078"/>
            <a:ext cx="3031162" cy="492443"/>
          </a:xfrm>
          <a:prstGeom prst="rect">
            <a:avLst/>
          </a:prstGeom>
        </p:spPr>
        <p:txBody>
          <a:bodyPr wrap="square" rtlCol="0">
            <a:spAutoFit/>
          </a:bodyPr>
          <a:lstStyle/>
          <a:p>
            <a:r>
              <a:rPr lang="en-US" sz="2600" dirty="0"/>
              <a:t>Balance after 3 years</a:t>
            </a:r>
          </a:p>
        </p:txBody>
      </p:sp>
      <p:sp>
        <p:nvSpPr>
          <p:cNvPr id="39" name="TextBox 38"/>
          <p:cNvSpPr txBox="1"/>
          <p:nvPr/>
        </p:nvSpPr>
        <p:spPr>
          <a:xfrm>
            <a:off x="4834842" y="4310078"/>
            <a:ext cx="518117" cy="492443"/>
          </a:xfrm>
          <a:prstGeom prst="rect">
            <a:avLst/>
          </a:prstGeom>
        </p:spPr>
        <p:txBody>
          <a:bodyPr wrap="square" rtlCol="0" anchor="ctr">
            <a:spAutoFit/>
          </a:bodyPr>
          <a:lstStyle/>
          <a:p>
            <a:pPr algn="r"/>
            <a:r>
              <a:rPr lang="en-US" sz="2600" dirty="0"/>
              <a:t>0</a:t>
            </a:r>
          </a:p>
        </p:txBody>
      </p:sp>
      <p:sp>
        <p:nvSpPr>
          <p:cNvPr id="5" name="Rectangle 4"/>
          <p:cNvSpPr/>
          <p:nvPr/>
        </p:nvSpPr>
        <p:spPr>
          <a:xfrm>
            <a:off x="723109" y="1937869"/>
            <a:ext cx="8187644" cy="2975007"/>
          </a:xfrm>
          <a:prstGeom prst="rect">
            <a:avLst/>
          </a:prstGeom>
          <a:noFill/>
          <a:ln w="285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833019" y="2449096"/>
            <a:ext cx="518117" cy="492443"/>
          </a:xfrm>
          <a:prstGeom prst="rect">
            <a:avLst/>
          </a:prstGeom>
        </p:spPr>
        <p:txBody>
          <a:bodyPr wrap="square" rtlCol="0" anchor="ctr">
            <a:spAutoFit/>
          </a:bodyPr>
          <a:lstStyle/>
          <a:p>
            <a:pPr algn="r"/>
            <a:r>
              <a:rPr lang="en-US" sz="2600" dirty="0"/>
              <a:t>0</a:t>
            </a:r>
          </a:p>
        </p:txBody>
      </p:sp>
      <p:sp>
        <p:nvSpPr>
          <p:cNvPr id="23" name="TextBox 22"/>
          <p:cNvSpPr txBox="1"/>
          <p:nvPr/>
        </p:nvSpPr>
        <p:spPr>
          <a:xfrm>
            <a:off x="5493183" y="2437799"/>
            <a:ext cx="3031162" cy="492443"/>
          </a:xfrm>
          <a:prstGeom prst="rect">
            <a:avLst/>
          </a:prstGeom>
        </p:spPr>
        <p:txBody>
          <a:bodyPr wrap="square" rtlCol="0">
            <a:spAutoFit/>
          </a:bodyPr>
          <a:lstStyle/>
          <a:p>
            <a:r>
              <a:rPr lang="en-US" sz="2600" dirty="0"/>
              <a:t>     Opening Balance</a:t>
            </a:r>
          </a:p>
        </p:txBody>
      </p:sp>
    </p:spTree>
    <p:extLst>
      <p:ext uri="{BB962C8B-B14F-4D97-AF65-F5344CB8AC3E}">
        <p14:creationId xmlns:p14="http://schemas.microsoft.com/office/powerpoint/2010/main" val="218121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500"/>
                                        <p:tgtEl>
                                          <p:spTgt spid="3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2" grpId="0"/>
      <p:bldP spid="25" grpId="0"/>
      <p:bldP spid="29" grpId="0"/>
      <p:bldP spid="30" grpId="0"/>
      <p:bldP spid="31" grpId="0"/>
      <p:bldP spid="32" grpId="0"/>
      <p:bldP spid="33" grpId="0"/>
      <p:bldP spid="34" grpId="0"/>
      <p:bldP spid="35" grpId="0"/>
      <p:bldP spid="38" grpId="0"/>
      <p:bldP spid="39" grpId="0"/>
      <p:bldP spid="5" grpId="0" animBg="1"/>
      <p:bldP spid="21" grpId="0"/>
      <p:bldP spid="2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799104"/>
          </a:xfrm>
        </p:spPr>
        <p:txBody>
          <a:bodyPr>
            <a:normAutofit/>
          </a:bodyPr>
          <a:lstStyle/>
          <a:p>
            <a:r>
              <a:rPr lang="en-US" dirty="0">
                <a:latin typeface="+mj-lt"/>
              </a:rPr>
              <a:t>Intraperiod Tax Allocation</a:t>
            </a:r>
            <a:endParaRPr lang="en-IN" dirty="0">
              <a:solidFill>
                <a:srgbClr val="235A20"/>
              </a:solidFill>
              <a:latin typeface="+mj-lt"/>
            </a:endParaRPr>
          </a:p>
        </p:txBody>
      </p:sp>
      <p:sp>
        <p:nvSpPr>
          <p:cNvPr id="3" name="Content Placeholder 2"/>
          <p:cNvSpPr>
            <a:spLocks noGrp="1"/>
          </p:cNvSpPr>
          <p:nvPr>
            <p:ph idx="1"/>
          </p:nvPr>
        </p:nvSpPr>
        <p:spPr>
          <a:xfrm>
            <a:off x="761999" y="817617"/>
            <a:ext cx="8013600" cy="5847349"/>
          </a:xfrm>
        </p:spPr>
        <p:txBody>
          <a:bodyPr>
            <a:normAutofit/>
          </a:bodyPr>
          <a:lstStyle/>
          <a:p>
            <a:pPr>
              <a:buClr>
                <a:schemeClr val="tx1"/>
              </a:buClr>
            </a:pPr>
            <a:r>
              <a:rPr lang="en-US" sz="3000" dirty="0"/>
              <a:t>Allocating income taxes </a:t>
            </a:r>
            <a:r>
              <a:rPr lang="en-US" sz="3000" b="1" i="1" dirty="0">
                <a:solidFill>
                  <a:srgbClr val="C00000"/>
                </a:solidFill>
              </a:rPr>
              <a:t>within</a:t>
            </a:r>
            <a:r>
              <a:rPr lang="en-US" sz="3000" dirty="0"/>
              <a:t> a particular reporting period</a:t>
            </a:r>
          </a:p>
          <a:p>
            <a:r>
              <a:rPr lang="en-IN" sz="3000" dirty="0"/>
              <a:t>Each of the following items should be reported </a:t>
            </a:r>
            <a:r>
              <a:rPr lang="en-IN" sz="3000" b="1" i="1" dirty="0">
                <a:solidFill>
                  <a:srgbClr val="C00000"/>
                </a:solidFill>
              </a:rPr>
              <a:t>net</a:t>
            </a:r>
            <a:r>
              <a:rPr lang="en-IN" sz="3000" dirty="0"/>
              <a:t> of its respective income tax effects:</a:t>
            </a:r>
          </a:p>
          <a:p>
            <a:pPr lvl="1">
              <a:buFont typeface="Lucida Grande"/>
              <a:buChar char="–"/>
            </a:pPr>
            <a:r>
              <a:rPr lang="en-IN" sz="2800" dirty="0"/>
              <a:t>Income (or loss) from continuing operations</a:t>
            </a:r>
          </a:p>
          <a:p>
            <a:pPr lvl="1">
              <a:buFont typeface="Lucida Grande"/>
              <a:buChar char="–"/>
            </a:pPr>
            <a:r>
              <a:rPr lang="en-US" sz="2800" dirty="0"/>
              <a:t>Discontinued operations</a:t>
            </a:r>
            <a:endParaRPr lang="en-IN" sz="2800" dirty="0"/>
          </a:p>
          <a:p>
            <a:r>
              <a:rPr lang="en-US" sz="3000" dirty="0"/>
              <a:t>A taxable gain </a:t>
            </a:r>
            <a:r>
              <a:rPr lang="en-IN" sz="3000" dirty="0"/>
              <a:t>on disposal of a discontinued operation increases a company’s taxable income, and therefore its tax expense</a:t>
            </a:r>
          </a:p>
          <a:p>
            <a:r>
              <a:rPr lang="en-IN" sz="3000" dirty="0"/>
              <a:t>A deductible loss on disposal reduces a company’s taxable income, and therefore its tax expense</a:t>
            </a:r>
          </a:p>
        </p:txBody>
      </p:sp>
      <p:sp>
        <p:nvSpPr>
          <p:cNvPr id="4" name="Title 2"/>
          <p:cNvSpPr txBox="1">
            <a:spLocks/>
          </p:cNvSpPr>
          <p:nvPr/>
        </p:nvSpPr>
        <p:spPr bwMode="auto">
          <a:xfrm>
            <a:off x="8295008" y="119065"/>
            <a:ext cx="836611"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Tree>
    <p:extLst>
      <p:ext uri="{BB962C8B-B14F-4D97-AF65-F5344CB8AC3E}">
        <p14:creationId xmlns:p14="http://schemas.microsoft.com/office/powerpoint/2010/main" val="587419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735978"/>
          </a:xfrm>
        </p:spPr>
        <p:txBody>
          <a:bodyPr>
            <a:normAutofit/>
          </a:bodyPr>
          <a:lstStyle/>
          <a:p>
            <a:r>
              <a:rPr lang="en-US" dirty="0" err="1">
                <a:latin typeface="+mj-lt"/>
              </a:rPr>
              <a:t>Intraperiod</a:t>
            </a:r>
            <a:r>
              <a:rPr lang="en-US" dirty="0">
                <a:latin typeface="+mj-lt"/>
              </a:rPr>
              <a:t> Tax Allocation </a:t>
            </a:r>
            <a:r>
              <a:rPr lang="en-US" sz="2400" dirty="0">
                <a:latin typeface="+mj-lt"/>
              </a:rPr>
              <a:t>(continued)</a:t>
            </a:r>
            <a:endParaRPr lang="en-IN" sz="3600" dirty="0">
              <a:solidFill>
                <a:srgbClr val="235A20"/>
              </a:solidFill>
              <a:latin typeface="+mj-lt"/>
            </a:endParaRPr>
          </a:p>
        </p:txBody>
      </p:sp>
      <p:sp>
        <p:nvSpPr>
          <p:cNvPr id="5" name="TextBox 4"/>
          <p:cNvSpPr txBox="1">
            <a:spLocks noChangeArrowheads="1"/>
          </p:cNvSpPr>
          <p:nvPr/>
        </p:nvSpPr>
        <p:spPr bwMode="auto">
          <a:xfrm>
            <a:off x="827315" y="1537960"/>
            <a:ext cx="6302828" cy="373163"/>
          </a:xfrm>
          <a:prstGeom prst="rect">
            <a:avLst/>
          </a:prstGeom>
          <a:noFill/>
          <a:ln w="9525">
            <a:noFill/>
            <a:miter lim="800000"/>
            <a:headEnd/>
            <a:tailEnd/>
          </a:ln>
        </p:spPr>
        <p:txBody>
          <a:bodyPr/>
          <a:lstStyle/>
          <a:p>
            <a:r>
              <a:rPr lang="en-US" sz="2000" dirty="0"/>
              <a:t>Income before tax and discontinued operations ($</a:t>
            </a:r>
            <a:r>
              <a:rPr lang="en-US" sz="2000" dirty="0" smtClean="0"/>
              <a:t>100 − 10</a:t>
            </a:r>
            <a:r>
              <a:rPr lang="en-US" sz="2000" dirty="0"/>
              <a:t>)</a:t>
            </a:r>
          </a:p>
        </p:txBody>
      </p:sp>
      <p:sp>
        <p:nvSpPr>
          <p:cNvPr id="6" name="TextBox 5"/>
          <p:cNvSpPr txBox="1">
            <a:spLocks noChangeArrowheads="1"/>
          </p:cNvSpPr>
          <p:nvPr/>
        </p:nvSpPr>
        <p:spPr bwMode="auto">
          <a:xfrm>
            <a:off x="7291251" y="1531256"/>
            <a:ext cx="1109528" cy="386570"/>
          </a:xfrm>
          <a:prstGeom prst="rect">
            <a:avLst/>
          </a:prstGeom>
          <a:noFill/>
          <a:ln w="9525">
            <a:noFill/>
            <a:miter lim="800000"/>
            <a:headEnd/>
            <a:tailEnd/>
          </a:ln>
        </p:spPr>
        <p:txBody>
          <a:bodyPr/>
          <a:lstStyle/>
          <a:p>
            <a:pPr algn="r"/>
            <a:r>
              <a:rPr lang="en-IN" sz="2000" dirty="0"/>
              <a:t>$ 90</a:t>
            </a:r>
          </a:p>
        </p:txBody>
      </p:sp>
      <p:sp>
        <p:nvSpPr>
          <p:cNvPr id="7" name="TextBox 6"/>
          <p:cNvSpPr txBox="1">
            <a:spLocks noChangeArrowheads="1"/>
          </p:cNvSpPr>
          <p:nvPr/>
        </p:nvSpPr>
        <p:spPr bwMode="auto">
          <a:xfrm>
            <a:off x="838197" y="1864536"/>
            <a:ext cx="6302828" cy="373163"/>
          </a:xfrm>
          <a:prstGeom prst="rect">
            <a:avLst/>
          </a:prstGeom>
          <a:noFill/>
          <a:ln w="9525">
            <a:noFill/>
            <a:miter lim="800000"/>
            <a:headEnd/>
            <a:tailEnd/>
          </a:ln>
        </p:spPr>
        <p:txBody>
          <a:bodyPr/>
          <a:lstStyle/>
          <a:p>
            <a:r>
              <a:rPr lang="en-IN" sz="2000" dirty="0"/>
              <a:t>Less: Income tax expense ($90 × 40%)</a:t>
            </a:r>
            <a:endParaRPr lang="en-US" sz="2000" dirty="0"/>
          </a:p>
        </p:txBody>
      </p:sp>
      <p:sp>
        <p:nvSpPr>
          <p:cNvPr id="8" name="TextBox 7"/>
          <p:cNvSpPr txBox="1">
            <a:spLocks noChangeArrowheads="1"/>
          </p:cNvSpPr>
          <p:nvPr/>
        </p:nvSpPr>
        <p:spPr bwMode="auto">
          <a:xfrm>
            <a:off x="7389221" y="1857832"/>
            <a:ext cx="1109528" cy="386570"/>
          </a:xfrm>
          <a:prstGeom prst="rect">
            <a:avLst/>
          </a:prstGeom>
          <a:noFill/>
          <a:ln w="9525">
            <a:noFill/>
            <a:miter lim="800000"/>
            <a:headEnd/>
            <a:tailEnd/>
          </a:ln>
        </p:spPr>
        <p:txBody>
          <a:bodyPr/>
          <a:lstStyle/>
          <a:p>
            <a:pPr algn="r"/>
            <a:r>
              <a:rPr lang="en-IN" sz="2000" dirty="0"/>
              <a:t>(36)</a:t>
            </a:r>
          </a:p>
        </p:txBody>
      </p:sp>
      <p:sp>
        <p:nvSpPr>
          <p:cNvPr id="15" name="TextBox 14"/>
          <p:cNvSpPr txBox="1">
            <a:spLocks noChangeArrowheads="1"/>
          </p:cNvSpPr>
          <p:nvPr/>
        </p:nvSpPr>
        <p:spPr bwMode="auto">
          <a:xfrm>
            <a:off x="827307" y="2223770"/>
            <a:ext cx="6302828" cy="373163"/>
          </a:xfrm>
          <a:prstGeom prst="rect">
            <a:avLst/>
          </a:prstGeom>
          <a:noFill/>
          <a:ln w="9525">
            <a:noFill/>
            <a:miter lim="800000"/>
            <a:headEnd/>
            <a:tailEnd/>
          </a:ln>
        </p:spPr>
        <p:txBody>
          <a:bodyPr/>
          <a:lstStyle/>
          <a:p>
            <a:r>
              <a:rPr lang="en-US" sz="2000" dirty="0"/>
              <a:t>Income before discontinued operations</a:t>
            </a:r>
          </a:p>
        </p:txBody>
      </p:sp>
      <p:sp>
        <p:nvSpPr>
          <p:cNvPr id="16" name="TextBox 15"/>
          <p:cNvSpPr txBox="1">
            <a:spLocks noChangeArrowheads="1"/>
          </p:cNvSpPr>
          <p:nvPr/>
        </p:nvSpPr>
        <p:spPr bwMode="auto">
          <a:xfrm>
            <a:off x="7291243" y="2217066"/>
            <a:ext cx="1109528" cy="386570"/>
          </a:xfrm>
          <a:prstGeom prst="rect">
            <a:avLst/>
          </a:prstGeom>
          <a:noFill/>
          <a:ln w="9525">
            <a:noFill/>
            <a:miter lim="800000"/>
            <a:headEnd/>
            <a:tailEnd/>
          </a:ln>
        </p:spPr>
        <p:txBody>
          <a:bodyPr/>
          <a:lstStyle/>
          <a:p>
            <a:pPr algn="r"/>
            <a:r>
              <a:rPr lang="en-IN" sz="2000" dirty="0"/>
              <a:t>54</a:t>
            </a:r>
          </a:p>
        </p:txBody>
      </p:sp>
      <p:sp>
        <p:nvSpPr>
          <p:cNvPr id="17" name="TextBox 16"/>
          <p:cNvSpPr txBox="1">
            <a:spLocks noChangeArrowheads="1"/>
          </p:cNvSpPr>
          <p:nvPr/>
        </p:nvSpPr>
        <p:spPr bwMode="auto">
          <a:xfrm>
            <a:off x="827303" y="2583004"/>
            <a:ext cx="6302828" cy="373163"/>
          </a:xfrm>
          <a:prstGeom prst="rect">
            <a:avLst/>
          </a:prstGeom>
          <a:noFill/>
          <a:ln w="9525">
            <a:noFill/>
            <a:miter lim="800000"/>
            <a:headEnd/>
            <a:tailEnd/>
          </a:ln>
        </p:spPr>
        <p:txBody>
          <a:bodyPr/>
          <a:lstStyle/>
          <a:p>
            <a:r>
              <a:rPr lang="en-US" sz="2000" dirty="0"/>
              <a:t>Add: Gain on disposal of discontinued operations</a:t>
            </a:r>
          </a:p>
        </p:txBody>
      </p:sp>
      <p:sp>
        <p:nvSpPr>
          <p:cNvPr id="18" name="TextBox 17"/>
          <p:cNvSpPr txBox="1">
            <a:spLocks noChangeArrowheads="1"/>
          </p:cNvSpPr>
          <p:nvPr/>
        </p:nvSpPr>
        <p:spPr bwMode="auto">
          <a:xfrm>
            <a:off x="7291239" y="2576300"/>
            <a:ext cx="1109528" cy="386570"/>
          </a:xfrm>
          <a:prstGeom prst="rect">
            <a:avLst/>
          </a:prstGeom>
          <a:noFill/>
          <a:ln w="9525">
            <a:noFill/>
            <a:miter lim="800000"/>
            <a:headEnd/>
            <a:tailEnd/>
          </a:ln>
        </p:spPr>
        <p:txBody>
          <a:bodyPr/>
          <a:lstStyle/>
          <a:p>
            <a:pPr algn="r"/>
            <a:r>
              <a:rPr lang="en-IN" sz="2000" dirty="0"/>
              <a:t>6</a:t>
            </a:r>
          </a:p>
        </p:txBody>
      </p:sp>
      <p:sp>
        <p:nvSpPr>
          <p:cNvPr id="19" name="TextBox 18"/>
          <p:cNvSpPr txBox="1">
            <a:spLocks noChangeArrowheads="1"/>
          </p:cNvSpPr>
          <p:nvPr/>
        </p:nvSpPr>
        <p:spPr bwMode="auto">
          <a:xfrm>
            <a:off x="827303" y="3132742"/>
            <a:ext cx="6302828" cy="373163"/>
          </a:xfrm>
          <a:prstGeom prst="rect">
            <a:avLst/>
          </a:prstGeom>
          <a:noFill/>
          <a:ln w="9525">
            <a:noFill/>
            <a:miter lim="800000"/>
            <a:headEnd/>
            <a:tailEnd/>
          </a:ln>
        </p:spPr>
        <p:txBody>
          <a:bodyPr/>
          <a:lstStyle/>
          <a:p>
            <a:r>
              <a:rPr lang="en-US" sz="2000" dirty="0"/>
              <a:t>Net income</a:t>
            </a:r>
          </a:p>
        </p:txBody>
      </p:sp>
      <p:sp>
        <p:nvSpPr>
          <p:cNvPr id="20" name="TextBox 19"/>
          <p:cNvSpPr txBox="1">
            <a:spLocks noChangeArrowheads="1"/>
          </p:cNvSpPr>
          <p:nvPr/>
        </p:nvSpPr>
        <p:spPr bwMode="auto">
          <a:xfrm>
            <a:off x="7291239" y="3126038"/>
            <a:ext cx="1109528" cy="386570"/>
          </a:xfrm>
          <a:prstGeom prst="rect">
            <a:avLst/>
          </a:prstGeom>
          <a:noFill/>
          <a:ln w="9525">
            <a:noFill/>
            <a:miter lim="800000"/>
            <a:headEnd/>
            <a:tailEnd/>
          </a:ln>
        </p:spPr>
        <p:txBody>
          <a:bodyPr/>
          <a:lstStyle/>
          <a:p>
            <a:pPr algn="r"/>
            <a:r>
              <a:rPr lang="en-IN" sz="2000" dirty="0"/>
              <a:t>$ 60</a:t>
            </a:r>
          </a:p>
        </p:txBody>
      </p:sp>
      <p:cxnSp>
        <p:nvCxnSpPr>
          <p:cNvPr id="22" name="Straight Connector 21"/>
          <p:cNvCxnSpPr/>
          <p:nvPr/>
        </p:nvCxnSpPr>
        <p:spPr>
          <a:xfrm>
            <a:off x="925286" y="1476826"/>
            <a:ext cx="7881257" cy="67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7130143" y="1084922"/>
            <a:ext cx="1676400" cy="386570"/>
          </a:xfrm>
          <a:prstGeom prst="rect">
            <a:avLst/>
          </a:prstGeom>
          <a:noFill/>
          <a:ln w="9525">
            <a:noFill/>
            <a:miter lim="800000"/>
            <a:headEnd/>
            <a:tailEnd/>
          </a:ln>
        </p:spPr>
        <p:txBody>
          <a:bodyPr/>
          <a:lstStyle/>
          <a:p>
            <a:pPr algn="r"/>
            <a:r>
              <a:rPr lang="en-IN" sz="2000" dirty="0"/>
              <a:t>($ in millions)</a:t>
            </a:r>
          </a:p>
        </p:txBody>
      </p:sp>
      <p:cxnSp>
        <p:nvCxnSpPr>
          <p:cNvPr id="24" name="Straight Connector 23"/>
          <p:cNvCxnSpPr/>
          <p:nvPr/>
        </p:nvCxnSpPr>
        <p:spPr>
          <a:xfrm>
            <a:off x="7724775" y="2245546"/>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724775" y="31313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753350" y="35123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753350" y="3550471"/>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27315" y="4470618"/>
            <a:ext cx="6302828" cy="373163"/>
          </a:xfrm>
          <a:prstGeom prst="rect">
            <a:avLst/>
          </a:prstGeom>
          <a:noFill/>
          <a:ln w="9525">
            <a:noFill/>
            <a:miter lim="800000"/>
            <a:headEnd/>
            <a:tailEnd/>
          </a:ln>
        </p:spPr>
        <p:txBody>
          <a:bodyPr/>
          <a:lstStyle/>
          <a:p>
            <a:r>
              <a:rPr lang="en-US" sz="2000" dirty="0"/>
              <a:t>Income before tax and discontinued operations ($100 + 10)</a:t>
            </a:r>
          </a:p>
        </p:txBody>
      </p:sp>
      <p:sp>
        <p:nvSpPr>
          <p:cNvPr id="37" name="TextBox 36"/>
          <p:cNvSpPr txBox="1">
            <a:spLocks noChangeArrowheads="1"/>
          </p:cNvSpPr>
          <p:nvPr/>
        </p:nvSpPr>
        <p:spPr bwMode="auto">
          <a:xfrm>
            <a:off x="7291251" y="4463914"/>
            <a:ext cx="1109528" cy="386570"/>
          </a:xfrm>
          <a:prstGeom prst="rect">
            <a:avLst/>
          </a:prstGeom>
          <a:noFill/>
          <a:ln w="9525">
            <a:noFill/>
            <a:miter lim="800000"/>
            <a:headEnd/>
            <a:tailEnd/>
          </a:ln>
        </p:spPr>
        <p:txBody>
          <a:bodyPr/>
          <a:lstStyle/>
          <a:p>
            <a:pPr algn="r"/>
            <a:r>
              <a:rPr lang="en-IN" sz="2000" dirty="0"/>
              <a:t>$ 110</a:t>
            </a:r>
          </a:p>
        </p:txBody>
      </p:sp>
      <p:sp>
        <p:nvSpPr>
          <p:cNvPr id="38" name="TextBox 37"/>
          <p:cNvSpPr txBox="1">
            <a:spLocks noChangeArrowheads="1"/>
          </p:cNvSpPr>
          <p:nvPr/>
        </p:nvSpPr>
        <p:spPr bwMode="auto">
          <a:xfrm>
            <a:off x="838197" y="4797194"/>
            <a:ext cx="6302828" cy="373163"/>
          </a:xfrm>
          <a:prstGeom prst="rect">
            <a:avLst/>
          </a:prstGeom>
          <a:noFill/>
          <a:ln w="9525">
            <a:noFill/>
            <a:miter lim="800000"/>
            <a:headEnd/>
            <a:tailEnd/>
          </a:ln>
        </p:spPr>
        <p:txBody>
          <a:bodyPr/>
          <a:lstStyle/>
          <a:p>
            <a:r>
              <a:rPr lang="en-IN" sz="2000" dirty="0"/>
              <a:t>Less: Income tax expense ($110 × 40%)</a:t>
            </a:r>
            <a:endParaRPr lang="en-US" sz="2000" dirty="0"/>
          </a:p>
        </p:txBody>
      </p:sp>
      <p:sp>
        <p:nvSpPr>
          <p:cNvPr id="39" name="TextBox 38"/>
          <p:cNvSpPr txBox="1">
            <a:spLocks noChangeArrowheads="1"/>
          </p:cNvSpPr>
          <p:nvPr/>
        </p:nvSpPr>
        <p:spPr bwMode="auto">
          <a:xfrm>
            <a:off x="7389221" y="4790490"/>
            <a:ext cx="1109528" cy="386570"/>
          </a:xfrm>
          <a:prstGeom prst="rect">
            <a:avLst/>
          </a:prstGeom>
          <a:noFill/>
          <a:ln w="9525">
            <a:noFill/>
            <a:miter lim="800000"/>
            <a:headEnd/>
            <a:tailEnd/>
          </a:ln>
        </p:spPr>
        <p:txBody>
          <a:bodyPr/>
          <a:lstStyle/>
          <a:p>
            <a:pPr algn="r"/>
            <a:r>
              <a:rPr lang="en-IN" sz="2000" dirty="0"/>
              <a:t>(44)</a:t>
            </a:r>
          </a:p>
        </p:txBody>
      </p:sp>
      <p:sp>
        <p:nvSpPr>
          <p:cNvPr id="40" name="TextBox 39"/>
          <p:cNvSpPr txBox="1">
            <a:spLocks noChangeArrowheads="1"/>
          </p:cNvSpPr>
          <p:nvPr/>
        </p:nvSpPr>
        <p:spPr bwMode="auto">
          <a:xfrm>
            <a:off x="827307" y="5156428"/>
            <a:ext cx="6302828" cy="373163"/>
          </a:xfrm>
          <a:prstGeom prst="rect">
            <a:avLst/>
          </a:prstGeom>
          <a:noFill/>
          <a:ln w="9525">
            <a:noFill/>
            <a:miter lim="800000"/>
            <a:headEnd/>
            <a:tailEnd/>
          </a:ln>
        </p:spPr>
        <p:txBody>
          <a:bodyPr/>
          <a:lstStyle/>
          <a:p>
            <a:r>
              <a:rPr lang="en-US" sz="2000" dirty="0"/>
              <a:t>Income before discontinued operations</a:t>
            </a:r>
          </a:p>
        </p:txBody>
      </p:sp>
      <p:sp>
        <p:nvSpPr>
          <p:cNvPr id="41" name="TextBox 40"/>
          <p:cNvSpPr txBox="1">
            <a:spLocks noChangeArrowheads="1"/>
          </p:cNvSpPr>
          <p:nvPr/>
        </p:nvSpPr>
        <p:spPr bwMode="auto">
          <a:xfrm>
            <a:off x="7291243" y="5149724"/>
            <a:ext cx="1109528" cy="386570"/>
          </a:xfrm>
          <a:prstGeom prst="rect">
            <a:avLst/>
          </a:prstGeom>
          <a:noFill/>
          <a:ln w="9525">
            <a:noFill/>
            <a:miter lim="800000"/>
            <a:headEnd/>
            <a:tailEnd/>
          </a:ln>
        </p:spPr>
        <p:txBody>
          <a:bodyPr/>
          <a:lstStyle/>
          <a:p>
            <a:pPr algn="r"/>
            <a:r>
              <a:rPr lang="en-IN" sz="2000" dirty="0"/>
              <a:t>66</a:t>
            </a:r>
          </a:p>
        </p:txBody>
      </p:sp>
      <p:sp>
        <p:nvSpPr>
          <p:cNvPr id="42" name="TextBox 41"/>
          <p:cNvSpPr txBox="1">
            <a:spLocks noChangeArrowheads="1"/>
          </p:cNvSpPr>
          <p:nvPr/>
        </p:nvSpPr>
        <p:spPr bwMode="auto">
          <a:xfrm>
            <a:off x="827303" y="5515662"/>
            <a:ext cx="6302828" cy="373163"/>
          </a:xfrm>
          <a:prstGeom prst="rect">
            <a:avLst/>
          </a:prstGeom>
          <a:noFill/>
          <a:ln w="9525">
            <a:noFill/>
            <a:miter lim="800000"/>
            <a:headEnd/>
            <a:tailEnd/>
          </a:ln>
        </p:spPr>
        <p:txBody>
          <a:bodyPr/>
          <a:lstStyle/>
          <a:p>
            <a:r>
              <a:rPr lang="en-US" sz="2000" dirty="0"/>
              <a:t>Less: Loss on disposal of discontinued operations</a:t>
            </a:r>
          </a:p>
        </p:txBody>
      </p:sp>
      <p:sp>
        <p:nvSpPr>
          <p:cNvPr id="43" name="TextBox 42"/>
          <p:cNvSpPr txBox="1">
            <a:spLocks noChangeArrowheads="1"/>
          </p:cNvSpPr>
          <p:nvPr/>
        </p:nvSpPr>
        <p:spPr bwMode="auto">
          <a:xfrm>
            <a:off x="7357914" y="5508958"/>
            <a:ext cx="1109528" cy="386570"/>
          </a:xfrm>
          <a:prstGeom prst="rect">
            <a:avLst/>
          </a:prstGeom>
          <a:noFill/>
          <a:ln w="9525">
            <a:noFill/>
            <a:miter lim="800000"/>
            <a:headEnd/>
            <a:tailEnd/>
          </a:ln>
        </p:spPr>
        <p:txBody>
          <a:bodyPr/>
          <a:lstStyle/>
          <a:p>
            <a:pPr algn="r"/>
            <a:r>
              <a:rPr lang="en-IN" sz="2000" dirty="0"/>
              <a:t>(6)</a:t>
            </a:r>
          </a:p>
        </p:txBody>
      </p:sp>
      <p:sp>
        <p:nvSpPr>
          <p:cNvPr id="44" name="TextBox 43"/>
          <p:cNvSpPr txBox="1">
            <a:spLocks noChangeArrowheads="1"/>
          </p:cNvSpPr>
          <p:nvPr/>
        </p:nvSpPr>
        <p:spPr bwMode="auto">
          <a:xfrm>
            <a:off x="827303" y="6113025"/>
            <a:ext cx="6302828" cy="373163"/>
          </a:xfrm>
          <a:prstGeom prst="rect">
            <a:avLst/>
          </a:prstGeom>
          <a:noFill/>
          <a:ln w="9525">
            <a:noFill/>
            <a:miter lim="800000"/>
            <a:headEnd/>
            <a:tailEnd/>
          </a:ln>
        </p:spPr>
        <p:txBody>
          <a:bodyPr/>
          <a:lstStyle/>
          <a:p>
            <a:r>
              <a:rPr lang="en-US" sz="2000" dirty="0"/>
              <a:t>Net income</a:t>
            </a:r>
          </a:p>
        </p:txBody>
      </p:sp>
      <p:sp>
        <p:nvSpPr>
          <p:cNvPr id="45" name="TextBox 44"/>
          <p:cNvSpPr txBox="1">
            <a:spLocks noChangeArrowheads="1"/>
          </p:cNvSpPr>
          <p:nvPr/>
        </p:nvSpPr>
        <p:spPr bwMode="auto">
          <a:xfrm>
            <a:off x="7291239" y="6106321"/>
            <a:ext cx="1109528" cy="386570"/>
          </a:xfrm>
          <a:prstGeom prst="rect">
            <a:avLst/>
          </a:prstGeom>
          <a:noFill/>
          <a:ln w="9525">
            <a:noFill/>
            <a:miter lim="800000"/>
            <a:headEnd/>
            <a:tailEnd/>
          </a:ln>
        </p:spPr>
        <p:txBody>
          <a:bodyPr/>
          <a:lstStyle/>
          <a:p>
            <a:pPr algn="r"/>
            <a:r>
              <a:rPr lang="en-IN" sz="2000" dirty="0"/>
              <a:t>$ 60</a:t>
            </a:r>
          </a:p>
        </p:txBody>
      </p:sp>
      <p:cxnSp>
        <p:nvCxnSpPr>
          <p:cNvPr id="46" name="Straight Connector 45"/>
          <p:cNvCxnSpPr/>
          <p:nvPr/>
        </p:nvCxnSpPr>
        <p:spPr>
          <a:xfrm>
            <a:off x="925286" y="4409484"/>
            <a:ext cx="7881257" cy="67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7130143" y="4039882"/>
            <a:ext cx="1676400" cy="386570"/>
          </a:xfrm>
          <a:prstGeom prst="rect">
            <a:avLst/>
          </a:prstGeom>
          <a:noFill/>
          <a:ln w="9525">
            <a:noFill/>
            <a:miter lim="800000"/>
            <a:headEnd/>
            <a:tailEnd/>
          </a:ln>
        </p:spPr>
        <p:txBody>
          <a:bodyPr/>
          <a:lstStyle/>
          <a:p>
            <a:pPr algn="r"/>
            <a:r>
              <a:rPr lang="en-IN" sz="2000" dirty="0"/>
              <a:t>($ in millions)</a:t>
            </a:r>
          </a:p>
        </p:txBody>
      </p:sp>
      <p:cxnSp>
        <p:nvCxnSpPr>
          <p:cNvPr id="48" name="Straight Connector 47"/>
          <p:cNvCxnSpPr/>
          <p:nvPr/>
        </p:nvCxnSpPr>
        <p:spPr>
          <a:xfrm>
            <a:off x="7724775" y="517820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724775" y="61116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753350" y="64926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753350" y="6530754"/>
            <a:ext cx="7453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836828" y="2840179"/>
            <a:ext cx="6302828" cy="373163"/>
          </a:xfrm>
          <a:prstGeom prst="rect">
            <a:avLst/>
          </a:prstGeom>
          <a:noFill/>
          <a:ln w="9525">
            <a:noFill/>
            <a:miter lim="800000"/>
            <a:headEnd/>
            <a:tailEnd/>
          </a:ln>
        </p:spPr>
        <p:txBody>
          <a:bodyPr/>
          <a:lstStyle/>
          <a:p>
            <a:r>
              <a:rPr lang="en-IN" sz="2000" dirty="0"/>
              <a:t>         (net of $4 income tax expense)</a:t>
            </a:r>
            <a:endParaRPr lang="en-US" sz="2000" dirty="0"/>
          </a:p>
        </p:txBody>
      </p:sp>
      <p:sp>
        <p:nvSpPr>
          <p:cNvPr id="58" name="TextBox 57"/>
          <p:cNvSpPr txBox="1">
            <a:spLocks noChangeArrowheads="1"/>
          </p:cNvSpPr>
          <p:nvPr/>
        </p:nvSpPr>
        <p:spPr bwMode="auto">
          <a:xfrm>
            <a:off x="836828" y="5763312"/>
            <a:ext cx="6302828" cy="373163"/>
          </a:xfrm>
          <a:prstGeom prst="rect">
            <a:avLst/>
          </a:prstGeom>
          <a:noFill/>
          <a:ln w="9525">
            <a:noFill/>
            <a:miter lim="800000"/>
            <a:headEnd/>
            <a:tailEnd/>
          </a:ln>
        </p:spPr>
        <p:txBody>
          <a:bodyPr/>
          <a:lstStyle/>
          <a:p>
            <a:r>
              <a:rPr lang="en-IN" sz="2000" dirty="0"/>
              <a:t>         (net of $4 income tax benefit)</a:t>
            </a:r>
            <a:endParaRPr lang="en-US" sz="2000" dirty="0"/>
          </a:p>
        </p:txBody>
      </p:sp>
      <p:sp>
        <p:nvSpPr>
          <p:cNvPr id="3" name="Rectangle 2"/>
          <p:cNvSpPr/>
          <p:nvPr/>
        </p:nvSpPr>
        <p:spPr>
          <a:xfrm>
            <a:off x="827303" y="1099455"/>
            <a:ext cx="8131640" cy="2525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821866" y="4080266"/>
            <a:ext cx="8131640" cy="2525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itle 2"/>
          <p:cNvSpPr txBox="1">
            <a:spLocks/>
          </p:cNvSpPr>
          <p:nvPr/>
        </p:nvSpPr>
        <p:spPr bwMode="auto">
          <a:xfrm>
            <a:off x="833779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
        <p:nvSpPr>
          <p:cNvPr id="54" name="TextBox 53"/>
          <p:cNvSpPr txBox="1"/>
          <p:nvPr/>
        </p:nvSpPr>
        <p:spPr>
          <a:xfrm>
            <a:off x="825197" y="691378"/>
            <a:ext cx="2376000" cy="400110"/>
          </a:xfrm>
          <a:prstGeom prst="rect">
            <a:avLst/>
          </a:prstGeom>
          <a:noFill/>
        </p:spPr>
        <p:txBody>
          <a:bodyPr wrap="square" rtlCol="0">
            <a:spAutoFit/>
          </a:bodyPr>
          <a:lstStyle/>
          <a:p>
            <a:r>
              <a:rPr lang="en-IN" sz="2000" b="1" dirty="0"/>
              <a:t>Gain on disposal</a:t>
            </a:r>
          </a:p>
        </p:txBody>
      </p:sp>
      <p:sp>
        <p:nvSpPr>
          <p:cNvPr id="55" name="TextBox 54"/>
          <p:cNvSpPr txBox="1"/>
          <p:nvPr/>
        </p:nvSpPr>
        <p:spPr>
          <a:xfrm>
            <a:off x="843785" y="3673704"/>
            <a:ext cx="2376000" cy="400110"/>
          </a:xfrm>
          <a:prstGeom prst="rect">
            <a:avLst/>
          </a:prstGeom>
          <a:noFill/>
        </p:spPr>
        <p:txBody>
          <a:bodyPr wrap="square" rtlCol="0">
            <a:spAutoFit/>
          </a:bodyPr>
          <a:lstStyle/>
          <a:p>
            <a:r>
              <a:rPr lang="en-IN" sz="2000" b="1" dirty="0"/>
              <a:t>Loss on disposal</a:t>
            </a:r>
          </a:p>
        </p:txBody>
      </p:sp>
    </p:spTree>
    <p:extLst>
      <p:ext uri="{BB962C8B-B14F-4D97-AF65-F5344CB8AC3E}">
        <p14:creationId xmlns:p14="http://schemas.microsoft.com/office/powerpoint/2010/main" val="37221603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fade">
                                      <p:cBhvr>
                                        <p:cTn id="58" dur="500"/>
                                        <p:tgtEl>
                                          <p:spTgt spid="5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500"/>
                                        <p:tgtEl>
                                          <p:spTgt spid="3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500"/>
                                        <p:tgtEl>
                                          <p:spTgt spid="3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500"/>
                                        <p:tgtEl>
                                          <p:spTgt spid="4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par>
                                <p:cTn id="97" presetID="10" presetClass="entr" presetSubtype="0" fill="hold" nodeType="with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childTnLst>
                                </p:cTn>
                              </p:par>
                              <p:par>
                                <p:cTn id="103" presetID="10" presetClass="entr" presetSubtype="0" fill="hold" nodeType="withEffect">
                                  <p:stCondLst>
                                    <p:cond delay="0"/>
                                  </p:stCondLst>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childTnLst>
                                </p:cTn>
                              </p:par>
                              <p:par>
                                <p:cTn id="106" presetID="10" presetClass="entr" presetSubtype="0" fill="hold" nodeType="with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childTnLst>
                                </p:cTn>
                              </p:par>
                              <p:par>
                                <p:cTn id="109" presetID="10" presetClass="entr" presetSubtype="0" fill="hold"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500"/>
                                        <p:tgtEl>
                                          <p:spTgt spid="50"/>
                                        </p:tgtEl>
                                      </p:cBhvr>
                                    </p:animEffect>
                                  </p:childTnLst>
                                </p:cTn>
                              </p:par>
                              <p:par>
                                <p:cTn id="112" presetID="10" presetClass="entr" presetSubtype="0" fill="hold" nodeType="with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500"/>
                                        <p:tgtEl>
                                          <p:spTgt spid="51"/>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52"/>
                                        </p:tgtEl>
                                        <p:attrNameLst>
                                          <p:attrName>style.visibility</p:attrName>
                                        </p:attrNameLst>
                                      </p:cBhvr>
                                      <p:to>
                                        <p:strVal val="visible"/>
                                      </p:to>
                                    </p:set>
                                    <p:animEffect transition="in" filter="fade">
                                      <p:cBhvr>
                                        <p:cTn id="12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5" grpId="0"/>
      <p:bldP spid="16" grpId="0"/>
      <p:bldP spid="17" grpId="0"/>
      <p:bldP spid="18" grpId="0"/>
      <p:bldP spid="19" grpId="0"/>
      <p:bldP spid="20" grpId="0"/>
      <p:bldP spid="23" grpId="0"/>
      <p:bldP spid="36" grpId="0"/>
      <p:bldP spid="37" grpId="0"/>
      <p:bldP spid="38" grpId="0"/>
      <p:bldP spid="39" grpId="0"/>
      <p:bldP spid="40" grpId="0"/>
      <p:bldP spid="41" grpId="0"/>
      <p:bldP spid="42" grpId="0"/>
      <p:bldP spid="43" grpId="0"/>
      <p:bldP spid="44" grpId="0"/>
      <p:bldP spid="45" grpId="0"/>
      <p:bldP spid="47" grpId="0"/>
      <p:bldP spid="57" grpId="0"/>
      <p:bldP spid="58" grpId="0"/>
      <p:bldP spid="3" grpId="0" animBg="1"/>
      <p:bldP spid="52" grpId="0" animBg="1"/>
      <p:bldP spid="54" grpId="0"/>
      <p:bldP spid="5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mj-lt"/>
              </a:rPr>
              <a:t>Intraperiod</a:t>
            </a:r>
            <a:r>
              <a:rPr lang="en-US" dirty="0">
                <a:latin typeface="+mj-lt"/>
              </a:rPr>
              <a:t> Tax Allocation </a:t>
            </a:r>
            <a:r>
              <a:rPr lang="en-US" sz="2400" dirty="0">
                <a:latin typeface="+mj-lt"/>
              </a:rPr>
              <a:t>(concluded)</a:t>
            </a:r>
            <a:endParaRPr lang="en-IN" dirty="0">
              <a:solidFill>
                <a:srgbClr val="235A20"/>
              </a:solidFill>
              <a:latin typeface="+mj-lt"/>
            </a:endParaRPr>
          </a:p>
        </p:txBody>
      </p:sp>
      <p:sp>
        <p:nvSpPr>
          <p:cNvPr id="3" name="Content Placeholder 2"/>
          <p:cNvSpPr>
            <a:spLocks noGrp="1"/>
          </p:cNvSpPr>
          <p:nvPr>
            <p:ph idx="1"/>
          </p:nvPr>
        </p:nvSpPr>
        <p:spPr/>
        <p:txBody>
          <a:bodyPr>
            <a:normAutofit/>
          </a:bodyPr>
          <a:lstStyle/>
          <a:p>
            <a:pPr marL="0" indent="0">
              <a:buNone/>
            </a:pPr>
            <a:r>
              <a:rPr lang="en-US" b="1" dirty="0">
                <a:solidFill>
                  <a:srgbClr val="C00000"/>
                </a:solidFill>
              </a:rPr>
              <a:t>Other Comprehensive Income (OCI):</a:t>
            </a:r>
          </a:p>
          <a:p>
            <a:r>
              <a:rPr lang="en-US" dirty="0"/>
              <a:t>Four types of gains </a:t>
            </a:r>
            <a:r>
              <a:rPr lang="en-IN" dirty="0"/>
              <a:t>and losses that traditionally haven’t been included in income statements are OCI items related to: </a:t>
            </a:r>
          </a:p>
          <a:p>
            <a:pPr lvl="1">
              <a:buFont typeface="Lucida Grande"/>
              <a:buChar char="–"/>
            </a:pPr>
            <a:r>
              <a:rPr lang="en-IN" sz="2600" dirty="0"/>
              <a:t>Investments </a:t>
            </a:r>
          </a:p>
          <a:p>
            <a:pPr lvl="1">
              <a:buFont typeface="Lucida Grande"/>
              <a:buChar char="–"/>
            </a:pPr>
            <a:r>
              <a:rPr lang="en-IN" sz="2600" dirty="0"/>
              <a:t>Postretirement benefit plans </a:t>
            </a:r>
          </a:p>
          <a:p>
            <a:pPr lvl="1">
              <a:buFont typeface="Lucida Grande"/>
              <a:buChar char="–"/>
            </a:pPr>
            <a:r>
              <a:rPr lang="en-IN" sz="2600" dirty="0"/>
              <a:t>Derivatives</a:t>
            </a:r>
          </a:p>
          <a:p>
            <a:pPr lvl="1">
              <a:buFont typeface="Lucida Grande"/>
              <a:buChar char="–"/>
            </a:pPr>
            <a:r>
              <a:rPr lang="en-US" sz="2600" dirty="0"/>
              <a:t>Foreign currency translation</a:t>
            </a:r>
          </a:p>
          <a:p>
            <a:r>
              <a:rPr lang="en-US" dirty="0"/>
              <a:t>These OCI items are reported net of </a:t>
            </a:r>
            <a:r>
              <a:rPr lang="en-IN" dirty="0"/>
              <a:t>their respective income tax effects</a:t>
            </a:r>
            <a:endParaRPr lang="en-US" b="1" dirty="0">
              <a:solidFill>
                <a:srgbClr val="235A20"/>
              </a:solidFill>
            </a:endParaRPr>
          </a:p>
        </p:txBody>
      </p:sp>
      <p:sp>
        <p:nvSpPr>
          <p:cNvPr id="4" name="Title 2"/>
          <p:cNvSpPr txBox="1">
            <a:spLocks/>
          </p:cNvSpPr>
          <p:nvPr/>
        </p:nvSpPr>
        <p:spPr bwMode="auto">
          <a:xfrm>
            <a:off x="8322550" y="119065"/>
            <a:ext cx="812006"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LO16-10</a:t>
            </a:r>
          </a:p>
        </p:txBody>
      </p:sp>
    </p:spTree>
    <p:extLst>
      <p:ext uri="{BB962C8B-B14F-4D97-AF65-F5344CB8AC3E}">
        <p14:creationId xmlns:p14="http://schemas.microsoft.com/office/powerpoint/2010/main" val="26589066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50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500"/>
                            </p:stCondLst>
                            <p:childTnLst>
                              <p:par>
                                <p:cTn id="16" presetID="10" presetClass="entr" presetSubtype="0" fill="hold" nodeType="afterEffect">
                                  <p:stCondLst>
                                    <p:cond delay="50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2500"/>
                            </p:stCondLst>
                            <p:childTnLst>
                              <p:par>
                                <p:cTn id="20" presetID="10" presetClass="entr" presetSubtype="0" fill="hold" nodeType="afterEffect">
                                  <p:stCondLst>
                                    <p:cond delay="50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par>
                          <p:cTn id="23" fill="hold">
                            <p:stCondLst>
                              <p:cond delay="3500"/>
                            </p:stCondLst>
                            <p:childTnLst>
                              <p:par>
                                <p:cTn id="24" presetID="10" presetClass="entr" presetSubtype="0" fill="hold" nodeType="afterEffect">
                                  <p:stCondLst>
                                    <p:cond delay="50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16</a:t>
            </a:r>
          </a:p>
        </p:txBody>
      </p:sp>
    </p:spTree>
    <p:extLst>
      <p:ext uri="{BB962C8B-B14F-4D97-AF65-F5344CB8AC3E}">
        <p14:creationId xmlns:p14="http://schemas.microsoft.com/office/powerpoint/2010/main" val="4124700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Balance Sheet and Income Statement Perspectives</a:t>
            </a:r>
          </a:p>
        </p:txBody>
      </p:sp>
      <p:sp>
        <p:nvSpPr>
          <p:cNvPr id="3" name="Content Placeholder 2"/>
          <p:cNvSpPr>
            <a:spLocks noGrp="1"/>
          </p:cNvSpPr>
          <p:nvPr>
            <p:ph idx="1"/>
          </p:nvPr>
        </p:nvSpPr>
        <p:spPr>
          <a:xfrm>
            <a:off x="745433" y="1351827"/>
            <a:ext cx="8013600" cy="5307980"/>
          </a:xfrm>
        </p:spPr>
        <p:txBody>
          <a:bodyPr>
            <a:normAutofit fontScale="92500" lnSpcReduction="10000"/>
          </a:bodyPr>
          <a:lstStyle/>
          <a:p>
            <a:r>
              <a:rPr lang="en-IN" dirty="0"/>
              <a:t>An assumption underlying a balance sheet is that assets will be recovered and liabilities will be settled</a:t>
            </a:r>
          </a:p>
          <a:p>
            <a:r>
              <a:rPr lang="en-IN" dirty="0"/>
              <a:t>When that happens, assets and liabilities typically create taxable or deductible amounts </a:t>
            </a:r>
          </a:p>
          <a:p>
            <a:r>
              <a:rPr lang="en-IN" dirty="0"/>
              <a:t>Deferred tax assets and liabilities can be computed from temporary book-tax differences</a:t>
            </a:r>
          </a:p>
          <a:p>
            <a:pPr lvl="1">
              <a:buClr>
                <a:schemeClr val="tx1"/>
              </a:buClr>
              <a:buFont typeface="Lucida Grande"/>
              <a:buChar char="–"/>
            </a:pPr>
            <a:r>
              <a:rPr lang="en-IN" sz="2600" b="1" i="1" dirty="0">
                <a:solidFill>
                  <a:srgbClr val="C00000"/>
                </a:solidFill>
              </a:rPr>
              <a:t>Book value </a:t>
            </a:r>
            <a:r>
              <a:rPr lang="en-IN" sz="2600" dirty="0"/>
              <a:t>of an asset or liability: Its original value reduced by amortization, impairment, or other amounts recognized for accounting </a:t>
            </a:r>
            <a:r>
              <a:rPr lang="en-IN" sz="2600" dirty="0" smtClean="0"/>
              <a:t>purposes</a:t>
            </a:r>
            <a:endParaRPr lang="en-IN" sz="2600" dirty="0"/>
          </a:p>
          <a:p>
            <a:pPr lvl="1">
              <a:buClr>
                <a:schemeClr val="tx1"/>
              </a:buClr>
              <a:buFont typeface="Lucida Grande"/>
              <a:buChar char="–"/>
            </a:pPr>
            <a:r>
              <a:rPr lang="en-IN" sz="2600" b="1" i="1" dirty="0">
                <a:solidFill>
                  <a:srgbClr val="C00000"/>
                </a:solidFill>
              </a:rPr>
              <a:t>Tax basis </a:t>
            </a:r>
            <a:r>
              <a:rPr lang="en-IN" sz="2600" dirty="0"/>
              <a:t>of an asset or </a:t>
            </a:r>
            <a:r>
              <a:rPr lang="en-IN" sz="2600" dirty="0" smtClean="0"/>
              <a:t>liability: Its </a:t>
            </a:r>
            <a:r>
              <a:rPr lang="en-IN" sz="2600" dirty="0"/>
              <a:t>original value for tax purposes reduced by any amounts included to date on tax returns</a:t>
            </a:r>
            <a:endParaRPr lang="en-IN" sz="2600" b="1" dirty="0"/>
          </a:p>
          <a:p>
            <a:r>
              <a:rPr lang="en-IN" dirty="0"/>
              <a:t>The related deferred tax asset or liability balance </a:t>
            </a:r>
            <a:r>
              <a:rPr lang="en-IN" dirty="0" smtClean="0"/>
              <a:t>can </a:t>
            </a:r>
            <a:r>
              <a:rPr lang="en-IN" dirty="0"/>
              <a:t>be calculated by multiplying the </a:t>
            </a:r>
            <a:r>
              <a:rPr lang="en-IN" b="1" dirty="0">
                <a:solidFill>
                  <a:srgbClr val="C00000"/>
                </a:solidFill>
              </a:rPr>
              <a:t>temporary book-tax difference</a:t>
            </a:r>
            <a:r>
              <a:rPr lang="en-IN" dirty="0"/>
              <a:t> by the applicable tax rate</a:t>
            </a:r>
          </a:p>
          <a:p>
            <a:pPr lvl="1">
              <a:buNone/>
            </a:pPr>
            <a:endParaRPr lang="en-IN" sz="2600" dirty="0"/>
          </a:p>
        </p:txBody>
      </p:sp>
      <p:sp>
        <p:nvSpPr>
          <p:cNvPr id="4" name="Title 2"/>
          <p:cNvSpPr txBox="1">
            <a:spLocks/>
          </p:cNvSpPr>
          <p:nvPr/>
        </p:nvSpPr>
        <p:spPr bwMode="auto">
          <a:xfrm>
            <a:off x="8389940" y="119065"/>
            <a:ext cx="738187" cy="363537"/>
          </a:xfrm>
          <a:prstGeom prst="rect">
            <a:avLst/>
          </a:prstGeom>
          <a:noFill/>
          <a:ln>
            <a:noFill/>
          </a:ln>
          <a:extLst/>
        </p:spPr>
        <p:txBody>
          <a:bodyPr anchor="ctr">
            <a:normAutofit fontScale="400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dirty="0"/>
              <a:t>LO16-1</a:t>
            </a:r>
          </a:p>
        </p:txBody>
      </p:sp>
    </p:spTree>
    <p:extLst>
      <p:ext uri="{BB962C8B-B14F-4D97-AF65-F5344CB8AC3E}">
        <p14:creationId xmlns:p14="http://schemas.microsoft.com/office/powerpoint/2010/main" val="400413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21709</TotalTime>
  <Words>18729</Words>
  <Application>Microsoft Macintosh PowerPoint</Application>
  <PresentationFormat>On-screen Show (4:3)</PresentationFormat>
  <Paragraphs>2335</Paragraphs>
  <Slides>83</Slides>
  <Notes>83</Notes>
  <HiddenSlides>0</HiddenSlides>
  <MMClips>0</MMClips>
  <ScaleCrop>false</ScaleCrop>
  <HeadingPairs>
    <vt:vector size="4" baseType="variant">
      <vt:variant>
        <vt:lpstr>Theme</vt:lpstr>
      </vt:variant>
      <vt:variant>
        <vt:i4>2</vt:i4>
      </vt:variant>
      <vt:variant>
        <vt:lpstr>Slide Titles</vt:lpstr>
      </vt:variant>
      <vt:variant>
        <vt:i4>83</vt:i4>
      </vt:variant>
    </vt:vector>
  </HeadingPairs>
  <TitlesOfParts>
    <vt:vector size="85" baseType="lpstr">
      <vt:lpstr>Office Theme</vt:lpstr>
      <vt:lpstr>1_Office Theme</vt:lpstr>
      <vt:lpstr>Chapter 16</vt:lpstr>
      <vt:lpstr>Conceptual Underpinning</vt:lpstr>
      <vt:lpstr>Conceptual Underpinning (continued)</vt:lpstr>
      <vt:lpstr>Deferred Tax Assets and Deferred Tax Liabilities</vt:lpstr>
      <vt:lpstr> Deferred Tax Liability from Revenue Reported on the Tax Return after the Income Statement</vt:lpstr>
      <vt:lpstr>Determining and Recording Income Taxes—2018 </vt:lpstr>
      <vt:lpstr>Journal Entries to Record Income Taxes  for 2019 and 2020  </vt:lpstr>
      <vt:lpstr>Temporary Difference Originating in 2018 and Reversing in 2019 and 2020 </vt:lpstr>
      <vt:lpstr>Balance Sheet and Income Statement Perspectives</vt:lpstr>
      <vt:lpstr> Temporary Book-Tax Difference</vt:lpstr>
      <vt:lpstr> Types of Temporary Differences</vt:lpstr>
      <vt:lpstr> Deferred Tax Liability from Expense  Reported on the Tax Return before the Income Statement</vt:lpstr>
      <vt:lpstr>Determining and Recording Income Taxes—2018 (continued) </vt:lpstr>
      <vt:lpstr>Determining and Recording Income Taxes—2019 </vt:lpstr>
      <vt:lpstr>Determining and Recording Income Taxes—2020 </vt:lpstr>
      <vt:lpstr>Determining and Recording Income Taxes—2021 </vt:lpstr>
      <vt:lpstr>Deferred Tax Liability                                                   </vt:lpstr>
      <vt:lpstr>Alternate Perspective of Looking at the Temporary Book–Tax Difference     </vt:lpstr>
      <vt:lpstr>Deferred Tax Assets</vt:lpstr>
      <vt:lpstr> Deferred Tax Asset from Expense Reported on the Tax Return after the Income Statement</vt:lpstr>
      <vt:lpstr> Determining and Recording Income Taxes—2018 (cont. 2) </vt:lpstr>
      <vt:lpstr> Journal Entries to Record Income Taxes  for 2019 and 2020      </vt:lpstr>
      <vt:lpstr> Temporary Difference Originating in 2018 and Reversing in 2019 and 2020 </vt:lpstr>
      <vt:lpstr>Determining and Recording Income Taxes (Alternative Perspective)                                          </vt:lpstr>
      <vt:lpstr> Deferred Tax Asset from Revenue Reported on the Tax Return before the Income Statement</vt:lpstr>
      <vt:lpstr> Determining and Recording Income Taxes—2018 (cont. 3) </vt:lpstr>
      <vt:lpstr> Journal Entries to Record Income Taxes  for 2019 and 2020  </vt:lpstr>
      <vt:lpstr>Revenue Reported on the Tax Return before the Income Statement                                                               </vt:lpstr>
      <vt:lpstr>Determining and Recording Income Taxes (Alternative Perspective) </vt:lpstr>
      <vt:lpstr>Valuation Allowance</vt:lpstr>
      <vt:lpstr>Valuation Allowance (continued) </vt:lpstr>
      <vt:lpstr> Valuation Allowance (cont. 2) </vt:lpstr>
      <vt:lpstr>Valuation Allowance (concluded) </vt:lpstr>
      <vt:lpstr> Explanation for Valuation Allowance—Sears Holding Corporation</vt:lpstr>
      <vt:lpstr>International Financial Reporting Standards: Valuation Allowance</vt:lpstr>
      <vt:lpstr> Disclosure of Tax Expense—Shoe Carnival, Inc.</vt:lpstr>
      <vt:lpstr> Disclosure of Deferred Tax  Assets and Liabilities—Shoe Carnival, Inc.</vt:lpstr>
      <vt:lpstr>Permanent Differences</vt:lpstr>
      <vt:lpstr> Differences without Deferred Tax Consequences</vt:lpstr>
      <vt:lpstr>Permanent Differences (continued)</vt:lpstr>
      <vt:lpstr> Temporary and Permanent Differences</vt:lpstr>
      <vt:lpstr>Temporary and Permanent Differences (continued)</vt:lpstr>
      <vt:lpstr> Effective Tax Rate—Walmart</vt:lpstr>
      <vt:lpstr>Differences between IFRS and U.S. GAAP</vt:lpstr>
      <vt:lpstr>Tax Rate Considerations</vt:lpstr>
      <vt:lpstr> Already Scheduled Difference in Tax Rates</vt:lpstr>
      <vt:lpstr>Changes in Tax Laws or Rates</vt:lpstr>
      <vt:lpstr> Reversal of Temporary Difference without a Tax Rate Change</vt:lpstr>
      <vt:lpstr>Reversal of Temporary Difference with a Tax Rate Change </vt:lpstr>
      <vt:lpstr>Reversal of Temporary Difference with a Tax Rate Change (continued)</vt:lpstr>
      <vt:lpstr>Multiple Temporary Differences</vt:lpstr>
      <vt:lpstr> Multiple Temporary Differences (continued)</vt:lpstr>
      <vt:lpstr>Multiple Temporary Differences (concluded)</vt:lpstr>
      <vt:lpstr>Multiple Temporary Differences—2018</vt:lpstr>
      <vt:lpstr>Multiple Temporary Differences—2018 (continued)</vt:lpstr>
      <vt:lpstr>Multiple Temporary Differences—2019</vt:lpstr>
      <vt:lpstr>Multiple Temporary Differences—2019 (continued)</vt:lpstr>
      <vt:lpstr>Net Operating Losses (NOLs)</vt:lpstr>
      <vt:lpstr> Net Operating Loss Carryforward</vt:lpstr>
      <vt:lpstr>Net Operating Loss Carryforward (continued)</vt:lpstr>
      <vt:lpstr> Net Operating Loss Carryback and Carryforward </vt:lpstr>
      <vt:lpstr>Net Operating Loss Carryback and Carryforward  (continued)</vt:lpstr>
      <vt:lpstr>NOL Carryback and Carryforward</vt:lpstr>
      <vt:lpstr> Determining and Recording Income Taxes—2019 (continued)</vt:lpstr>
      <vt:lpstr>Financial Statement Presentation</vt:lpstr>
      <vt:lpstr>Disclosure Notes</vt:lpstr>
      <vt:lpstr>Disclosure of Tax Expense—Shoe Carnival, Inc. </vt:lpstr>
      <vt:lpstr>Disclosure Notes (continued)</vt:lpstr>
      <vt:lpstr>Disclosure of Deferred Tax Assets and Liabilities— Shoe Carnival, Inc.</vt:lpstr>
      <vt:lpstr>Effective Tax Rate—Walmart </vt:lpstr>
      <vt:lpstr>Disclosure Notes: Net Operating Loss Carryforwards</vt:lpstr>
      <vt:lpstr>Coping with Uncertainty in Income Taxes</vt:lpstr>
      <vt:lpstr>Coping with Uncertainty in Income Taxes (continued)</vt:lpstr>
      <vt:lpstr>Coping with Uncertainty in Income Taxes (cont. 2)</vt:lpstr>
      <vt:lpstr>Coping with Uncertainty in Income Taxes (cont. 3)</vt:lpstr>
      <vt:lpstr>Coping with Uncertainty in Income Taxes (cont. 4) </vt:lpstr>
      <vt:lpstr>Coping with Uncertainty in Income Taxes (cont. 5)</vt:lpstr>
      <vt:lpstr>Coping with Uncertainty in Income Taxes  (concluded)</vt:lpstr>
      <vt:lpstr> Disclosure of Deferred Taxes—Staples, Inc.</vt:lpstr>
      <vt:lpstr>Intraperiod Tax Allocation</vt:lpstr>
      <vt:lpstr>Intraperiod Tax Allocation (continued)</vt:lpstr>
      <vt:lpstr>Intraperiod Tax Allocation (concluded)</vt:lpstr>
      <vt:lpstr>End of Chapter 16</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dc:title>
  <dc:creator>Keerthana C K</dc:creator>
  <cp:lastModifiedBy>Colton Gigot</cp:lastModifiedBy>
  <cp:revision>1442</cp:revision>
  <dcterms:created xsi:type="dcterms:W3CDTF">2014-12-23T19:03:44Z</dcterms:created>
  <dcterms:modified xsi:type="dcterms:W3CDTF">2017-04-10T14:49:23Z</dcterms:modified>
</cp:coreProperties>
</file>